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5" r:id="rId2"/>
    <p:sldId id="286" r:id="rId3"/>
    <p:sldId id="288" r:id="rId4"/>
    <p:sldId id="256" r:id="rId5"/>
    <p:sldId id="257" r:id="rId6"/>
    <p:sldId id="258" r:id="rId7"/>
    <p:sldId id="259" r:id="rId8"/>
    <p:sldId id="260" r:id="rId9"/>
    <p:sldId id="261" r:id="rId10"/>
    <p:sldId id="263" r:id="rId11"/>
    <p:sldId id="264" r:id="rId12"/>
    <p:sldId id="265" r:id="rId13"/>
    <p:sldId id="262" r:id="rId14"/>
    <p:sldId id="266" r:id="rId15"/>
    <p:sldId id="279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63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rilica_slid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17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rilica_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7154" y="4607169"/>
            <a:ext cx="10515600" cy="9671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5208" t="18148" r="22813" b="50741"/>
          <a:stretch/>
        </p:blipFill>
        <p:spPr>
          <a:xfrm>
            <a:off x="847725" y="4448175"/>
            <a:ext cx="5524500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21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rilica_slide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06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inematic_professional_composite_scene_wit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2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566743"/>
            <a:ext cx="5943600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3400" b="1">
                <a:solidFill>
                  <a:srgbClr val="FFFFFF"/>
                </a:solidFill>
                <a:latin typeface="Aptos"/>
              </a:defRPr>
            </a:pPr>
            <a:r>
              <a:rPr lang="sr-Cyrl-BA" dirty="0" smtClean="0"/>
              <a:t>План рада и литература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749808" y="2880360"/>
            <a:ext cx="1280160" cy="64008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3246120"/>
            <a:ext cx="3840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0">
                <a:solidFill>
                  <a:srgbClr val="E4EBF1"/>
                </a:solidFill>
                <a:latin typeface="Aptos"/>
              </a:defRPr>
            </a:pPr>
            <a:r>
              <a:rPr dirty="0" err="1"/>
              <a:t>Предметни</a:t>
            </a:r>
            <a:r>
              <a:rPr dirty="0"/>
              <a:t> </a:t>
            </a:r>
            <a:r>
              <a:rPr dirty="0" err="1"/>
              <a:t>наставник</a:t>
            </a:r>
            <a:r>
              <a:rPr dirty="0"/>
              <a:t>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657600"/>
            <a:ext cx="50292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000" b="1">
                <a:solidFill>
                  <a:srgbClr val="FFFFFF"/>
                </a:solidFill>
                <a:latin typeface="Aptos"/>
              </a:defRPr>
            </a:pPr>
            <a:r>
              <a:t>проф. др Бранка Топић-Павковић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585603"/>
            <a:ext cx="384048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0">
                <a:solidFill>
                  <a:srgbClr val="E4EBF1"/>
                </a:solidFill>
                <a:latin typeface="Aptos"/>
              </a:defRPr>
            </a:pPr>
            <a:r>
              <a:rPr lang="sr-Cyrl-BA" dirty="0" smtClean="0"/>
              <a:t>Асистент</a:t>
            </a:r>
            <a:r>
              <a:rPr dirty="0" smtClean="0"/>
              <a:t>: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777240" y="4927386"/>
            <a:ext cx="502920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000" b="1">
                <a:solidFill>
                  <a:srgbClr val="FFFFFF"/>
                </a:solidFill>
                <a:latin typeface="Aptos"/>
              </a:defRPr>
            </a:pPr>
            <a:r>
              <a:rPr lang="sr-Cyrl-BA" dirty="0" smtClean="0"/>
              <a:t>Никола Видовић, ма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700" b="1">
                <a:solidFill>
                  <a:srgbClr val="0C2641"/>
                </a:solidFill>
                <a:latin typeface="Aptos"/>
              </a:defRPr>
            </a:pPr>
            <a:r>
              <a:t>ТЕРМИНИ ОДРЖАВАЊА ПРЕДАВАЊА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33271"/>
            <a:ext cx="1005840" cy="54864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0" y="320040"/>
            <a:ext cx="365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1000" b="1">
                <a:solidFill>
                  <a:srgbClr val="5C6570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51560" y="1874519"/>
            <a:ext cx="46634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051560" y="1874519"/>
            <a:ext cx="91440" cy="1828800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07592" y="2039112"/>
            <a:ext cx="42062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t>УТОРАК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7592" y="2496312"/>
            <a:ext cx="4187952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600" b="0">
                <a:solidFill>
                  <a:srgbClr val="1B2026"/>
                </a:solidFill>
                <a:latin typeface="Aptos"/>
              </a:defRPr>
            </a:pPr>
            <a:r>
              <a:t>13:00 – 15:00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46520" y="1874519"/>
            <a:ext cx="46634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46520" y="1874519"/>
            <a:ext cx="91440" cy="1828800"/>
          </a:xfrm>
          <a:prstGeom prst="rect">
            <a:avLst/>
          </a:prstGeom>
          <a:solidFill>
            <a:srgbClr val="0C2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702552" y="2039112"/>
            <a:ext cx="42062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t>СРИЈЕДА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02552" y="2496312"/>
            <a:ext cx="4187952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600" b="0">
                <a:solidFill>
                  <a:srgbClr val="1B2026"/>
                </a:solidFill>
                <a:latin typeface="Aptos"/>
              </a:defRPr>
            </a:pPr>
            <a:r>
              <a:t>13:00 – 15:00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700" b="1">
                <a:solidFill>
                  <a:srgbClr val="0C2641"/>
                </a:solidFill>
                <a:latin typeface="Aptos"/>
              </a:defRPr>
            </a:pPr>
            <a:r>
              <a:t>КОНСУЛТАЦИЈЕ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33271"/>
            <a:ext cx="1005840" cy="54864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0" y="320040"/>
            <a:ext cx="365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1000" b="1">
                <a:solidFill>
                  <a:srgbClr val="5C6570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828800"/>
            <a:ext cx="480060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14400" y="1828800"/>
            <a:ext cx="91440" cy="2103120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70432" y="1993392"/>
            <a:ext cx="43434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t>ТЕРМИН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70432" y="2713422"/>
            <a:ext cx="4325112" cy="8002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300" b="0">
                <a:solidFill>
                  <a:srgbClr val="1B2026"/>
                </a:solidFill>
                <a:latin typeface="Aptos"/>
              </a:defRPr>
            </a:pPr>
            <a:r>
              <a:rPr dirty="0" err="1"/>
              <a:t>сриједа</a:t>
            </a:r>
            <a:r>
              <a:rPr dirty="0"/>
              <a:t> </a:t>
            </a:r>
            <a:r>
              <a:rPr dirty="0" smtClean="0"/>
              <a:t>11.00</a:t>
            </a:r>
            <a:r>
              <a:rPr lang="sr-Latn-BA" dirty="0" smtClean="0"/>
              <a:t> - </a:t>
            </a:r>
            <a:r>
              <a:rPr dirty="0" smtClean="0"/>
              <a:t>13.00</a:t>
            </a:r>
            <a:r>
              <a:rPr dirty="0"/>
              <a:t/>
            </a:r>
            <a:br>
              <a:rPr dirty="0"/>
            </a:br>
            <a:r>
              <a:rPr dirty="0" err="1"/>
              <a:t>кабинет</a:t>
            </a:r>
            <a:r>
              <a:rPr dirty="0"/>
              <a:t> 102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46520" y="1828800"/>
            <a:ext cx="480060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46520" y="1828800"/>
            <a:ext cx="91440" cy="2103120"/>
          </a:xfrm>
          <a:prstGeom prst="rect">
            <a:avLst/>
          </a:prstGeom>
          <a:solidFill>
            <a:srgbClr val="0C2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702552" y="1993392"/>
            <a:ext cx="43434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t>E-MAIL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02552" y="2450592"/>
            <a:ext cx="4325112" cy="132587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900" b="0">
                <a:solidFill>
                  <a:srgbClr val="1B2026"/>
                </a:solidFill>
                <a:latin typeface="Aptos"/>
              </a:defRPr>
            </a:pPr>
            <a:r>
              <a:t>branka.topic-pavkovic@ef.unibl.org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700" b="1">
                <a:solidFill>
                  <a:srgbClr val="0C2641"/>
                </a:solidFill>
                <a:latin typeface="Aptos"/>
              </a:defRPr>
            </a:pPr>
            <a:r>
              <a:t>ПРОВЈЕРА И ВАЛОРИЗОВАЊЕ ЗНАЊА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33271"/>
            <a:ext cx="1005840" cy="54864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0" y="320040"/>
            <a:ext cx="365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1000" b="1">
                <a:solidFill>
                  <a:srgbClr val="5C6570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00200"/>
            <a:ext cx="3657600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600200"/>
            <a:ext cx="91440" cy="2194560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41832" y="1764792"/>
            <a:ext cx="32004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t>ДВА КОЛОКВИЈУМА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2592097"/>
            <a:ext cx="3182112" cy="6771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900" b="0">
                <a:solidFill>
                  <a:srgbClr val="1B2026"/>
                </a:solidFill>
                <a:latin typeface="Aptos"/>
              </a:defRPr>
            </a:pPr>
            <a:r>
              <a:rPr dirty="0"/>
              <a:t>I </a:t>
            </a:r>
            <a:r>
              <a:rPr dirty="0" err="1"/>
              <a:t>колоквијум</a:t>
            </a:r>
            <a:r>
              <a:rPr dirty="0"/>
              <a:t> (</a:t>
            </a:r>
            <a:r>
              <a:rPr dirty="0" smtClean="0"/>
              <a:t>1</a:t>
            </a:r>
            <a:r>
              <a:rPr lang="sr-Latn-BA" dirty="0" smtClean="0"/>
              <a:t>7</a:t>
            </a:r>
            <a:r>
              <a:rPr dirty="0" smtClean="0"/>
              <a:t>.11.20</a:t>
            </a:r>
            <a:r>
              <a:rPr lang="sr-Latn-BA" dirty="0" smtClean="0"/>
              <a:t>26</a:t>
            </a:r>
            <a:r>
              <a:rPr dirty="0" smtClean="0"/>
              <a:t>.)</a:t>
            </a:r>
            <a:r>
              <a:rPr dirty="0"/>
              <a:t/>
            </a:r>
            <a:br>
              <a:rPr dirty="0"/>
            </a:br>
            <a:r>
              <a:rPr dirty="0"/>
              <a:t>II </a:t>
            </a:r>
            <a:r>
              <a:rPr dirty="0" err="1"/>
              <a:t>колоквијум</a:t>
            </a:r>
            <a:r>
              <a:rPr dirty="0"/>
              <a:t> (</a:t>
            </a:r>
            <a:r>
              <a:rPr dirty="0" smtClean="0"/>
              <a:t>1</a:t>
            </a:r>
            <a:r>
              <a:rPr lang="sr-Latn-BA" dirty="0" smtClean="0"/>
              <a:t>2</a:t>
            </a:r>
            <a:r>
              <a:rPr dirty="0" smtClean="0"/>
              <a:t>.01.202</a:t>
            </a:r>
            <a:r>
              <a:rPr lang="sr-Latn-BA" dirty="0" smtClean="0"/>
              <a:t>7</a:t>
            </a:r>
            <a:r>
              <a:rPr dirty="0" smtClean="0"/>
              <a:t>.)</a:t>
            </a:r>
            <a:endParaRPr dirty="0"/>
          </a:p>
        </p:txBody>
      </p:sp>
      <p:sp>
        <p:nvSpPr>
          <p:cNvPr id="10" name="Rounded Rectangle 9"/>
          <p:cNvSpPr/>
          <p:nvPr/>
        </p:nvSpPr>
        <p:spPr>
          <a:xfrm>
            <a:off x="4526280" y="1600200"/>
            <a:ext cx="3154680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526280" y="1600200"/>
            <a:ext cx="91440" cy="2194560"/>
          </a:xfrm>
          <a:prstGeom prst="rect">
            <a:avLst/>
          </a:prstGeom>
          <a:solidFill>
            <a:srgbClr val="0C2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82312" y="1764792"/>
            <a:ext cx="26974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t>БОДОВИ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82312" y="2221992"/>
            <a:ext cx="2679192" cy="14173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900" b="0">
                <a:solidFill>
                  <a:srgbClr val="1B2026"/>
                </a:solidFill>
                <a:latin typeface="Aptos"/>
              </a:defRPr>
            </a:pPr>
            <a:r>
              <a:t>На сваком колоквијуму</a:t>
            </a:r>
            <a:br/>
            <a:r>
              <a:t>максимално 20 бодова.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863840" y="1600200"/>
            <a:ext cx="3611880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863840" y="1600200"/>
            <a:ext cx="91440" cy="2194560"/>
          </a:xfrm>
          <a:prstGeom prst="rect">
            <a:avLst/>
          </a:prstGeom>
          <a:solidFill>
            <a:srgbClr val="397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119871" y="1764792"/>
            <a:ext cx="31546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t>СЕМИНАРСКИ РАД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19871" y="2221992"/>
            <a:ext cx="3136392" cy="14173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0">
                <a:solidFill>
                  <a:srgbClr val="1B2026"/>
                </a:solidFill>
                <a:latin typeface="Aptos"/>
              </a:defRPr>
            </a:pPr>
            <a:r>
              <a:t>Може писати и бранити студент који оствари најмање 14 и више поена.</a:t>
            </a:r>
            <a:br/>
            <a:r>
              <a:t/>
            </a:r>
            <a:br/>
            <a:r>
              <a:t>Теме за семинарски рад.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4663440"/>
            <a:ext cx="10332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000" b="1">
                <a:solidFill>
                  <a:srgbClr val="0C2641"/>
                </a:solidFill>
                <a:latin typeface="Aptos"/>
              </a:defRPr>
            </a:pPr>
            <a:r>
              <a:t>Систем оцјењивања комбинује провјеру знања, активност и завршни испит.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700" b="1">
                <a:solidFill>
                  <a:srgbClr val="0C2641"/>
                </a:solidFill>
                <a:latin typeface="Aptos"/>
              </a:defRPr>
            </a:pPr>
            <a:r>
              <a:t>АКТИВНОСТ И ПРИСУСТВО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33271"/>
            <a:ext cx="1005840" cy="54864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0" y="320040"/>
            <a:ext cx="365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1000" b="1">
                <a:solidFill>
                  <a:srgbClr val="5C6570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645920"/>
            <a:ext cx="530352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645920"/>
            <a:ext cx="91440" cy="3200400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8992" y="1810512"/>
            <a:ext cx="48463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rPr dirty="0"/>
              <a:t>АКТИВНОСТ </a:t>
            </a:r>
            <a:r>
              <a:rPr lang="sr-Latn-BA" dirty="0" smtClean="0"/>
              <a:t>-</a:t>
            </a:r>
            <a:r>
              <a:rPr dirty="0" smtClean="0"/>
              <a:t> </a:t>
            </a:r>
            <a:r>
              <a:rPr dirty="0" err="1"/>
              <a:t>до</a:t>
            </a:r>
            <a:r>
              <a:rPr dirty="0"/>
              <a:t> 8 </a:t>
            </a:r>
            <a:r>
              <a:rPr dirty="0" err="1"/>
              <a:t>бодова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1078992" y="2267712"/>
            <a:ext cx="4828031" cy="2423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0">
                <a:solidFill>
                  <a:srgbClr val="1B2026"/>
                </a:solidFill>
                <a:latin typeface="Aptos"/>
              </a:defRPr>
            </a:pPr>
            <a:r>
              <a:t>Писмена и усмена обрада семинарске теме, есеји, презентације, дискусије и други облици активности на предавањима и вјежбама.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80" y="1645920"/>
            <a:ext cx="498348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355080" y="1645920"/>
            <a:ext cx="91440" cy="3200400"/>
          </a:xfrm>
          <a:prstGeom prst="rect">
            <a:avLst/>
          </a:prstGeom>
          <a:solidFill>
            <a:srgbClr val="0C2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11112" y="1810512"/>
            <a:ext cx="45262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rPr dirty="0"/>
              <a:t>ПРИСУСТВО </a:t>
            </a:r>
            <a:r>
              <a:rPr lang="sr-Latn-BA" dirty="0" smtClean="0"/>
              <a:t>-</a:t>
            </a:r>
            <a:r>
              <a:rPr dirty="0" smtClean="0"/>
              <a:t> </a:t>
            </a:r>
            <a:r>
              <a:rPr dirty="0"/>
              <a:t>2 </a:t>
            </a:r>
            <a:r>
              <a:rPr dirty="0" err="1"/>
              <a:t>бода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>
          <a:xfrm>
            <a:off x="6611112" y="2267712"/>
            <a:ext cx="4507992" cy="2423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0">
                <a:solidFill>
                  <a:srgbClr val="1B2026"/>
                </a:solidFill>
                <a:latin typeface="Aptos"/>
              </a:defRPr>
            </a:pPr>
            <a:r>
              <a:t>Оцјена се увећава за бодове по основу присуства предавањима и вјежбама.</a:t>
            </a:r>
            <a:br/>
            <a:r>
              <a:t/>
            </a:r>
            <a:br/>
            <a:r>
              <a:t>Обавезно присуство: најмање 80% предвиђених часова.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700" b="1">
                <a:solidFill>
                  <a:srgbClr val="0C2641"/>
                </a:solidFill>
                <a:latin typeface="Aptos"/>
              </a:defRPr>
            </a:pPr>
            <a:r>
              <a:t>СТРУКТУРА БОДОВА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33271"/>
            <a:ext cx="1005840" cy="54864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0" y="320040"/>
            <a:ext cx="365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1000" b="1">
                <a:solidFill>
                  <a:srgbClr val="5C6570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508760"/>
            <a:ext cx="3931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0">
                <a:solidFill>
                  <a:srgbClr val="0C2641"/>
                </a:solidFill>
                <a:latin typeface="Aptos"/>
              </a:defRPr>
            </a:pPr>
            <a:r>
              <a:t>I колоквијум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0" y="1581912"/>
            <a:ext cx="5669280" cy="256032"/>
          </a:xfrm>
          <a:prstGeom prst="rect">
            <a:avLst/>
          </a:prstGeom>
          <a:solidFill>
            <a:srgbClr val="E4EB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572000" y="1581912"/>
            <a:ext cx="2267712" cy="256032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515600" y="1508760"/>
            <a:ext cx="6400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1B2026"/>
                </a:solidFill>
                <a:latin typeface="Aptos"/>
              </a:defRPr>
            </a:pPr>
            <a:r>
              <a:t>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221991"/>
            <a:ext cx="3931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0">
                <a:solidFill>
                  <a:srgbClr val="0C2641"/>
                </a:solidFill>
                <a:latin typeface="Aptos"/>
              </a:defRPr>
            </a:pPr>
            <a:r>
              <a:t>II колоквијум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0" y="2295144"/>
            <a:ext cx="5669280" cy="256032"/>
          </a:xfrm>
          <a:prstGeom prst="rect">
            <a:avLst/>
          </a:prstGeom>
          <a:solidFill>
            <a:srgbClr val="E4EB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572000" y="2295144"/>
            <a:ext cx="2267712" cy="256032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515600" y="2221991"/>
            <a:ext cx="6400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1B2026"/>
                </a:solidFill>
                <a:latin typeface="Aptos"/>
              </a:defRPr>
            </a:pPr>
            <a:r>
              <a:t>20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2935224"/>
            <a:ext cx="3931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0">
                <a:solidFill>
                  <a:srgbClr val="0C2641"/>
                </a:solidFill>
                <a:latin typeface="Aptos"/>
              </a:defRPr>
            </a:pPr>
            <a:r>
              <a:t>Активност студента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0" y="3008376"/>
            <a:ext cx="5669280" cy="256032"/>
          </a:xfrm>
          <a:prstGeom prst="rect">
            <a:avLst/>
          </a:prstGeom>
          <a:solidFill>
            <a:srgbClr val="E4EB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572000" y="3008376"/>
            <a:ext cx="907084" cy="256032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515600" y="2935224"/>
            <a:ext cx="6400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1B2026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3648456"/>
            <a:ext cx="3931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0">
                <a:solidFill>
                  <a:srgbClr val="0C2641"/>
                </a:solidFill>
                <a:latin typeface="Aptos"/>
              </a:defRPr>
            </a:pPr>
            <a:r>
              <a:t>Присуство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0" y="3721608"/>
            <a:ext cx="5669280" cy="256032"/>
          </a:xfrm>
          <a:prstGeom prst="rect">
            <a:avLst/>
          </a:prstGeom>
          <a:solidFill>
            <a:srgbClr val="E4EB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4572000" y="3721608"/>
            <a:ext cx="226771" cy="256032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515600" y="3648456"/>
            <a:ext cx="6400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1B2026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4361688"/>
            <a:ext cx="3931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t>Завршни испит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0" y="4434840"/>
            <a:ext cx="5669280" cy="256032"/>
          </a:xfrm>
          <a:prstGeom prst="rect">
            <a:avLst/>
          </a:prstGeom>
          <a:solidFill>
            <a:srgbClr val="E4EB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4572000" y="4434840"/>
            <a:ext cx="5669280" cy="256032"/>
          </a:xfrm>
          <a:prstGeom prst="rect">
            <a:avLst/>
          </a:prstGeom>
          <a:solidFill>
            <a:srgbClr val="0C2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515600" y="4361688"/>
            <a:ext cx="6400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1B2026"/>
                </a:solidFill>
                <a:latin typeface="Aptos"/>
              </a:defRPr>
            </a:pPr>
            <a:r>
              <a:t>50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68680" y="5257800"/>
            <a:ext cx="10378440" cy="658368"/>
          </a:xfrm>
          <a:prstGeom prst="roundRect">
            <a:avLst/>
          </a:prstGeom>
          <a:solidFill>
            <a:srgbClr val="0C2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14400" y="5358384"/>
            <a:ext cx="102412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Aptos"/>
              </a:defRPr>
            </a:pPr>
            <a:r>
              <a:t>УКУПНО 100 БОДОВА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700" b="1">
                <a:solidFill>
                  <a:srgbClr val="0C2641"/>
                </a:solidFill>
                <a:latin typeface="Aptos"/>
              </a:defRPr>
            </a:pPr>
            <a:r>
              <a:t>ОСНОВНА ЛИТЕРАТУРА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33271"/>
            <a:ext cx="1005840" cy="54864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0" y="320040"/>
            <a:ext cx="365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1000" b="1">
                <a:solidFill>
                  <a:srgbClr val="5C6570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691640"/>
            <a:ext cx="6583680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14400" y="1691640"/>
            <a:ext cx="91440" cy="2971800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70432" y="1856232"/>
            <a:ext cx="61264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t>ОСНОВНИ УЏБЕНИК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70432" y="2313432"/>
            <a:ext cx="6108192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000" b="0">
                <a:solidFill>
                  <a:srgbClr val="1B2026"/>
                </a:solidFill>
                <a:latin typeface="Aptos"/>
              </a:defRPr>
            </a:pPr>
            <a:r>
              <a:t>Душанић, Ј., и Шпирић, Н. (2009).</a:t>
            </a:r>
            <a:br/>
            <a:r>
              <a:t>Монетарне и јавне финансије.</a:t>
            </a:r>
            <a:br/>
            <a:r>
              <a:t>Универзитет у Бањој Луци, Економски факултет.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18120" y="1691640"/>
            <a:ext cx="3429000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818120" y="1691640"/>
            <a:ext cx="91440" cy="2971800"/>
          </a:xfrm>
          <a:prstGeom prst="rect">
            <a:avLst/>
          </a:prstGeom>
          <a:solidFill>
            <a:srgbClr val="0C2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074152" y="1856232"/>
            <a:ext cx="2971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t>НАСТАВНИ МАТЕРИЈАЛ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74152" y="2313432"/>
            <a:ext cx="2953512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200" b="0">
                <a:solidFill>
                  <a:srgbClr val="1B2026"/>
                </a:solidFill>
                <a:latin typeface="Aptos"/>
              </a:defRPr>
            </a:pPr>
            <a:r>
              <a:t>Предавања и вјежбе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700" b="1">
                <a:solidFill>
                  <a:srgbClr val="0C2641"/>
                </a:solidFill>
                <a:latin typeface="Aptos"/>
              </a:defRPr>
            </a:pPr>
            <a:r>
              <a:t>ДОПУНСКА ЛИТЕРАТУРА — МОНЕТАРНЕ ФИНАНСИЈЕ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33271"/>
            <a:ext cx="1005840" cy="54864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0" y="320040"/>
            <a:ext cx="365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1000" b="1">
                <a:solidFill>
                  <a:srgbClr val="5C6570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417320"/>
            <a:ext cx="530352" cy="530352"/>
          </a:xfrm>
          <a:prstGeom prst="round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417320"/>
            <a:ext cx="530352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1389888"/>
            <a:ext cx="969264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1B2026"/>
                </a:solidFill>
                <a:latin typeface="Aptos"/>
              </a:defRPr>
            </a:pPr>
            <a:r>
              <a:t>Живковић, А., и Кожетинац, Г. Монетарна економија. Београд, 2009.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2560320"/>
            <a:ext cx="530352" cy="530352"/>
          </a:xfrm>
          <a:prstGeom prst="round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" y="2560320"/>
            <a:ext cx="530352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2532888"/>
            <a:ext cx="969264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1B2026"/>
                </a:solidFill>
                <a:latin typeface="Aptos"/>
              </a:defRPr>
            </a:pPr>
            <a:r>
              <a:t>Топић-Павковић, Бранка. (2025). Институције монетарне политике. Универзитет у Бањој Луци.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3703320"/>
            <a:ext cx="530352" cy="530352"/>
          </a:xfrm>
          <a:prstGeom prst="round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960" y="3703320"/>
            <a:ext cx="530352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3675887"/>
            <a:ext cx="969264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1B2026"/>
                </a:solidFill>
                <a:latin typeface="Aptos"/>
              </a:defRPr>
            </a:pPr>
            <a:r>
              <a:t>Mishkin, F. S. Монетарна економија, банкарство и финансијска тржишта. Београд, 2006.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4846320"/>
            <a:ext cx="530352" cy="530352"/>
          </a:xfrm>
          <a:prstGeom prst="round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4846320"/>
            <a:ext cx="530352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4818888"/>
            <a:ext cx="969264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1B2026"/>
                </a:solidFill>
                <a:latin typeface="Aptos"/>
              </a:defRPr>
            </a:pPr>
            <a:r>
              <a:t>Ћировић, М. (1987). Монетарна економија. Београд: ECPD.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700" b="1">
                <a:solidFill>
                  <a:srgbClr val="0C2641"/>
                </a:solidFill>
                <a:latin typeface="Aptos"/>
              </a:defRPr>
            </a:pPr>
            <a:r>
              <a:t>ДОПУНСКА ЛИТЕРАТУРА — ЈАВНЕ ФИНАНСИЈЕ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33271"/>
            <a:ext cx="1005840" cy="54864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0" y="320040"/>
            <a:ext cx="365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1000" b="1">
                <a:solidFill>
                  <a:srgbClr val="5C6570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417320"/>
            <a:ext cx="530352" cy="530352"/>
          </a:xfrm>
          <a:prstGeom prst="round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417320"/>
            <a:ext cx="530352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1389888"/>
            <a:ext cx="969264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1B2026"/>
                </a:solidFill>
                <a:latin typeface="Aptos"/>
              </a:defRPr>
            </a:pPr>
            <a:r>
              <a:t>Топић-Павковић, Бранка. (2025). Савремени порески системи. Универзитет у Бањој Луци.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2560320"/>
            <a:ext cx="530352" cy="530352"/>
          </a:xfrm>
          <a:prstGeom prst="round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" y="2560320"/>
            <a:ext cx="530352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2532888"/>
            <a:ext cx="969264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1B2026"/>
                </a:solidFill>
                <a:latin typeface="Aptos"/>
              </a:defRPr>
            </a:pPr>
            <a:r>
              <a:t>Stiglitz, Joseph E. Економија јавног сектора. Београд, 2004.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3703320"/>
            <a:ext cx="530352" cy="530352"/>
          </a:xfrm>
          <a:prstGeom prst="round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960" y="3703320"/>
            <a:ext cx="530352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3675887"/>
            <a:ext cx="969264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1B2026"/>
                </a:solidFill>
                <a:latin typeface="Aptos"/>
              </a:defRPr>
            </a:pPr>
            <a:r>
              <a:t>Rosen, Harvey S. Public Finance. New York: Irwin/McGraw-Hill, 1995.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4846320"/>
            <a:ext cx="530352" cy="530352"/>
          </a:xfrm>
          <a:prstGeom prst="round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4846320"/>
            <a:ext cx="530352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4818888"/>
            <a:ext cx="969264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1B2026"/>
                </a:solidFill>
                <a:latin typeface="Aptos"/>
              </a:defRPr>
            </a:pPr>
            <a:r>
              <a:t>Стојановић, A., и Раичевић, Б. Јавне финансије. Сарајево: Revicon, 2013.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700" b="1">
                <a:solidFill>
                  <a:srgbClr val="0C2641"/>
                </a:solidFill>
                <a:latin typeface="Aptos"/>
              </a:defRPr>
            </a:pPr>
            <a:r>
              <a:t>ФИНАНСИЈЕ И НАУЧНЕ ДИСЦИПЛИНЕ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33271"/>
            <a:ext cx="1005840" cy="54864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0" y="320040"/>
            <a:ext cx="365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1000" b="1">
                <a:solidFill>
                  <a:srgbClr val="5C6570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508760"/>
            <a:ext cx="50292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05840" y="1709928"/>
            <a:ext cx="502920" cy="502920"/>
          </a:xfrm>
          <a:prstGeom prst="round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792111"/>
            <a:ext cx="5029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Aptos"/>
              </a:defRPr>
            </a:pPr>
            <a:r>
              <a:rPr dirty="0"/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1645919"/>
            <a:ext cx="3886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t>Монетарне финансије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468879"/>
            <a:ext cx="50292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1023425" y="2653432"/>
            <a:ext cx="502920" cy="502920"/>
          </a:xfrm>
          <a:prstGeom prst="round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 b="1" dirty="0" smtClean="0"/>
              <a:t>2</a:t>
            </a:r>
            <a:endParaRPr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811215" y="2560319"/>
            <a:ext cx="3886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rPr dirty="0" err="1"/>
              <a:t>Јавне</a:t>
            </a:r>
            <a:r>
              <a:rPr dirty="0"/>
              <a:t> </a:t>
            </a:r>
            <a:r>
              <a:rPr dirty="0" err="1"/>
              <a:t>финансије</a:t>
            </a:r>
            <a:endParaRPr dirty="0"/>
          </a:p>
        </p:txBody>
      </p:sp>
      <p:sp>
        <p:nvSpPr>
          <p:cNvPr id="14" name="Rounded Rectangle 13"/>
          <p:cNvSpPr/>
          <p:nvPr/>
        </p:nvSpPr>
        <p:spPr>
          <a:xfrm>
            <a:off x="822960" y="3494545"/>
            <a:ext cx="50292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1070903" y="3651709"/>
            <a:ext cx="502920" cy="502920"/>
          </a:xfrm>
          <a:prstGeom prst="roundRect">
            <a:avLst/>
          </a:prstGeom>
          <a:solidFill>
            <a:srgbClr val="0C2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 b="1" dirty="0" smtClean="0"/>
              <a:t>3</a:t>
            </a:r>
            <a:endParaRPr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811215" y="3651709"/>
            <a:ext cx="3886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0">
                <a:solidFill>
                  <a:srgbClr val="0C2641"/>
                </a:solidFill>
                <a:latin typeface="Aptos"/>
              </a:defRPr>
            </a:pPr>
            <a:r>
              <a:rPr dirty="0" err="1"/>
              <a:t>Банкарске</a:t>
            </a:r>
            <a:r>
              <a:rPr dirty="0"/>
              <a:t> </a:t>
            </a:r>
            <a:r>
              <a:rPr dirty="0" err="1"/>
              <a:t>финансије</a:t>
            </a:r>
            <a:endParaRPr dirty="0"/>
          </a:p>
        </p:txBody>
      </p:sp>
      <p:sp>
        <p:nvSpPr>
          <p:cNvPr id="18" name="Rounded Rectangle 17"/>
          <p:cNvSpPr/>
          <p:nvPr/>
        </p:nvSpPr>
        <p:spPr>
          <a:xfrm>
            <a:off x="822960" y="4559690"/>
            <a:ext cx="50292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1107832" y="4735315"/>
            <a:ext cx="502920" cy="502920"/>
          </a:xfrm>
          <a:prstGeom prst="roundRect">
            <a:avLst/>
          </a:prstGeom>
          <a:solidFill>
            <a:srgbClr val="0C2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 b="1" dirty="0" smtClean="0"/>
              <a:t>4</a:t>
            </a:r>
            <a:endParaRPr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788356" y="4644800"/>
            <a:ext cx="3886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0">
                <a:solidFill>
                  <a:srgbClr val="0C2641"/>
                </a:solidFill>
                <a:latin typeface="Aptos"/>
              </a:defRPr>
            </a:pPr>
            <a:r>
              <a:rPr dirty="0" err="1"/>
              <a:t>Финансијска</a:t>
            </a:r>
            <a:r>
              <a:rPr dirty="0"/>
              <a:t> </a:t>
            </a:r>
            <a:r>
              <a:rPr dirty="0" err="1"/>
              <a:t>тржишта</a:t>
            </a:r>
            <a:r>
              <a:rPr dirty="0"/>
              <a:t> и </a:t>
            </a:r>
            <a:r>
              <a:rPr dirty="0" err="1"/>
              <a:t>хартије</a:t>
            </a:r>
            <a:r>
              <a:rPr dirty="0"/>
              <a:t> </a:t>
            </a:r>
            <a:r>
              <a:rPr dirty="0" err="1"/>
              <a:t>од</a:t>
            </a:r>
            <a:r>
              <a:rPr dirty="0"/>
              <a:t> </a:t>
            </a:r>
            <a:r>
              <a:rPr dirty="0" err="1"/>
              <a:t>вриједности</a:t>
            </a:r>
            <a:endParaRPr dirty="0"/>
          </a:p>
        </p:txBody>
      </p:sp>
      <p:sp>
        <p:nvSpPr>
          <p:cNvPr id="22" name="Rounded Rectangle 21"/>
          <p:cNvSpPr/>
          <p:nvPr/>
        </p:nvSpPr>
        <p:spPr>
          <a:xfrm>
            <a:off x="822960" y="5604831"/>
            <a:ext cx="50292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1107832" y="5835103"/>
            <a:ext cx="502920" cy="502920"/>
          </a:xfrm>
          <a:prstGeom prst="roundRect">
            <a:avLst/>
          </a:prstGeom>
          <a:solidFill>
            <a:srgbClr val="0C2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 b="1" dirty="0" smtClean="0"/>
              <a:t>5</a:t>
            </a:r>
            <a:endParaRPr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811215" y="5766523"/>
            <a:ext cx="3886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0">
                <a:solidFill>
                  <a:srgbClr val="0C2641"/>
                </a:solidFill>
                <a:latin typeface="Aptos"/>
              </a:defRPr>
            </a:pPr>
            <a:r>
              <a:rPr dirty="0" err="1"/>
              <a:t>Међународне</a:t>
            </a:r>
            <a:r>
              <a:rPr dirty="0"/>
              <a:t> </a:t>
            </a:r>
            <a:r>
              <a:rPr dirty="0" err="1"/>
              <a:t>финансије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inematic_professional_composite_scene_wit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2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530352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3400" b="1">
                <a:solidFill>
                  <a:srgbClr val="FFFFFF"/>
                </a:solidFill>
                <a:latin typeface="Aptos"/>
              </a:defRPr>
            </a:pPr>
            <a:r>
              <a:t>МОНЕТАРНЕ</a:t>
            </a:r>
            <a:br/>
            <a:r>
              <a:t>ФИНАНСИЈЕ</a:t>
            </a:r>
          </a:p>
        </p:txBody>
      </p:sp>
      <p:sp>
        <p:nvSpPr>
          <p:cNvPr id="5" name="Rectangle 4"/>
          <p:cNvSpPr/>
          <p:nvPr/>
        </p:nvSpPr>
        <p:spPr>
          <a:xfrm>
            <a:off x="804672" y="2606040"/>
            <a:ext cx="1280160" cy="64008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2971800"/>
            <a:ext cx="5577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 sz="2100" b="0">
                <a:solidFill>
                  <a:srgbClr val="E4EBF1"/>
                </a:solidFill>
                <a:latin typeface="Aptos"/>
              </a:defRPr>
            </a:pPr>
            <a:r>
              <a:rPr lang="sr-Latn-BA" sz="2000" dirty="0" smtClean="0"/>
              <a:t>- </a:t>
            </a:r>
            <a:r>
              <a:rPr lang="sr-Cyrl-BA" sz="2000" dirty="0" smtClean="0"/>
              <a:t>м</a:t>
            </a:r>
            <a:r>
              <a:rPr dirty="0" err="1" smtClean="0"/>
              <a:t>онетарно-кредитни</a:t>
            </a:r>
            <a:r>
              <a:rPr dirty="0" smtClean="0"/>
              <a:t> </a:t>
            </a:r>
            <a:r>
              <a:rPr dirty="0" err="1"/>
              <a:t>систем</a:t>
            </a:r>
            <a:r>
              <a:rPr dirty="0"/>
              <a:t> и </a:t>
            </a:r>
            <a:r>
              <a:rPr dirty="0" err="1"/>
              <a:t>монетарна</a:t>
            </a:r>
            <a:r>
              <a:rPr dirty="0"/>
              <a:t> </a:t>
            </a:r>
            <a:r>
              <a:rPr dirty="0" err="1"/>
              <a:t>политика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822960" y="4103756"/>
            <a:ext cx="10483948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 sz="2000" b="1">
                <a:solidFill>
                  <a:srgbClr val="FFFFFF"/>
                </a:solidFill>
                <a:latin typeface="Aptos"/>
              </a:defRPr>
            </a:pPr>
            <a:r>
              <a:rPr lang="sr-Latn-BA" dirty="0" smtClean="0"/>
              <a:t>- </a:t>
            </a:r>
            <a:r>
              <a:rPr lang="sr-Cyrl-BA" dirty="0" smtClean="0"/>
              <a:t>ф</a:t>
            </a:r>
            <a:r>
              <a:rPr dirty="0" err="1" smtClean="0"/>
              <a:t>инансијски</a:t>
            </a:r>
            <a:r>
              <a:rPr dirty="0" smtClean="0"/>
              <a:t> </a:t>
            </a:r>
            <a:r>
              <a:rPr dirty="0" err="1"/>
              <a:t>систем</a:t>
            </a:r>
            <a:r>
              <a:rPr dirty="0"/>
              <a:t> </a:t>
            </a:r>
            <a:r>
              <a:rPr dirty="0" err="1"/>
              <a:t>има</a:t>
            </a:r>
            <a:r>
              <a:rPr dirty="0"/>
              <a:t> </a:t>
            </a:r>
            <a:r>
              <a:rPr dirty="0" err="1"/>
              <a:t>централну</a:t>
            </a:r>
            <a:r>
              <a:rPr dirty="0"/>
              <a:t> </a:t>
            </a:r>
            <a:r>
              <a:rPr dirty="0" err="1"/>
              <a:t>улогу</a:t>
            </a:r>
            <a:r>
              <a:rPr dirty="0"/>
              <a:t> у </a:t>
            </a:r>
            <a:r>
              <a:rPr dirty="0" err="1"/>
              <a:t>функционисању</a:t>
            </a:r>
            <a:r>
              <a:rPr dirty="0"/>
              <a:t> </a:t>
            </a:r>
            <a:r>
              <a:rPr dirty="0" err="1"/>
              <a:t>тржишне</a:t>
            </a:r>
            <a:r>
              <a:rPr dirty="0"/>
              <a:t> </a:t>
            </a:r>
            <a:r>
              <a:rPr dirty="0" err="1" smtClean="0"/>
              <a:t>економије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5159376" y="765176"/>
            <a:ext cx="1871663" cy="7921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sr-Cyrl-BA" b="1" dirty="0">
                <a:solidFill>
                  <a:srgbClr val="00B0F0"/>
                </a:solidFill>
                <a:latin typeface="Arial" charset="0"/>
              </a:rPr>
              <a:t>Јавни</a:t>
            </a:r>
            <a:endParaRPr lang="sl-SI" b="1" dirty="0">
              <a:solidFill>
                <a:srgbClr val="00B0F0"/>
              </a:solidFill>
              <a:latin typeface="Arial" charset="0"/>
            </a:endParaRPr>
          </a:p>
          <a:p>
            <a:pPr algn="ctr"/>
            <a:r>
              <a:rPr lang="sr-Cyrl-CS" b="1" dirty="0">
                <a:solidFill>
                  <a:srgbClr val="00B0F0"/>
                </a:solidFill>
                <a:latin typeface="Arial" charset="0"/>
              </a:rPr>
              <a:t>сектор</a:t>
            </a:r>
          </a:p>
        </p:txBody>
      </p:sp>
      <p:sp>
        <p:nvSpPr>
          <p:cNvPr id="31749" name="Rectangle 3"/>
          <p:cNvSpPr>
            <a:spLocks noChangeArrowheads="1"/>
          </p:cNvSpPr>
          <p:nvPr/>
        </p:nvSpPr>
        <p:spPr bwMode="auto">
          <a:xfrm>
            <a:off x="5232401" y="2636838"/>
            <a:ext cx="1871663" cy="7921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sr-Cyrl-BA" b="1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Финансијски</a:t>
            </a:r>
            <a:endParaRPr lang="sl-SI" b="1" dirty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  <a:p>
            <a:pPr algn="ctr"/>
            <a:r>
              <a:rPr lang="sr-Cyrl-CS" b="1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систем</a:t>
            </a:r>
          </a:p>
        </p:txBody>
      </p:sp>
      <p:sp>
        <p:nvSpPr>
          <p:cNvPr id="31750" name="Rectangle 4"/>
          <p:cNvSpPr>
            <a:spLocks noChangeArrowheads="1"/>
          </p:cNvSpPr>
          <p:nvPr/>
        </p:nvSpPr>
        <p:spPr bwMode="auto">
          <a:xfrm>
            <a:off x="5232401" y="4659436"/>
            <a:ext cx="1871663" cy="7921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sr-Cyrl-BA" b="1" dirty="0">
                <a:solidFill>
                  <a:srgbClr val="00B0F0"/>
                </a:solidFill>
                <a:latin typeface="Arial" charset="0"/>
              </a:rPr>
              <a:t>Ино</a:t>
            </a:r>
            <a:endParaRPr lang="sl-SI" b="1" dirty="0">
              <a:solidFill>
                <a:srgbClr val="00B0F0"/>
              </a:solidFill>
              <a:latin typeface="Arial" charset="0"/>
            </a:endParaRPr>
          </a:p>
          <a:p>
            <a:pPr algn="ctr"/>
            <a:r>
              <a:rPr lang="sr-Cyrl-CS" b="1" dirty="0">
                <a:solidFill>
                  <a:srgbClr val="00B0F0"/>
                </a:solidFill>
                <a:latin typeface="Arial" charset="0"/>
              </a:rPr>
              <a:t>сектор</a:t>
            </a:r>
          </a:p>
        </p:txBody>
      </p:sp>
      <p:sp>
        <p:nvSpPr>
          <p:cNvPr id="31751" name="Rectangle 5"/>
          <p:cNvSpPr>
            <a:spLocks noChangeArrowheads="1"/>
          </p:cNvSpPr>
          <p:nvPr/>
        </p:nvSpPr>
        <p:spPr bwMode="auto">
          <a:xfrm>
            <a:off x="8472488" y="2636838"/>
            <a:ext cx="1871662" cy="7921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sr-Cyrl-BA" b="1" dirty="0">
                <a:solidFill>
                  <a:srgbClr val="00B0F0"/>
                </a:solidFill>
                <a:latin typeface="Arial" charset="0"/>
              </a:rPr>
              <a:t>Сектор</a:t>
            </a:r>
            <a:endParaRPr lang="sl-SI" b="1" dirty="0">
              <a:solidFill>
                <a:srgbClr val="00B0F0"/>
              </a:solidFill>
              <a:latin typeface="Arial" charset="0"/>
            </a:endParaRPr>
          </a:p>
          <a:p>
            <a:pPr algn="ctr"/>
            <a:r>
              <a:rPr lang="sr-Cyrl-CS" b="1" dirty="0">
                <a:solidFill>
                  <a:srgbClr val="00B0F0"/>
                </a:solidFill>
                <a:latin typeface="Arial" charset="0"/>
              </a:rPr>
              <a:t>привреде</a:t>
            </a:r>
          </a:p>
        </p:txBody>
      </p:sp>
      <p:sp>
        <p:nvSpPr>
          <p:cNvPr id="31752" name="Rectangle 6"/>
          <p:cNvSpPr>
            <a:spLocks noChangeArrowheads="1"/>
          </p:cNvSpPr>
          <p:nvPr/>
        </p:nvSpPr>
        <p:spPr bwMode="auto">
          <a:xfrm>
            <a:off x="2063751" y="2636838"/>
            <a:ext cx="1871663" cy="7921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sr-Cyrl-BA" b="1" dirty="0">
                <a:solidFill>
                  <a:srgbClr val="00B0F0"/>
                </a:solidFill>
                <a:latin typeface="Arial" charset="0"/>
              </a:rPr>
              <a:t>Сектор</a:t>
            </a:r>
            <a:endParaRPr lang="sl-SI" b="1" dirty="0">
              <a:solidFill>
                <a:srgbClr val="00B0F0"/>
              </a:solidFill>
              <a:latin typeface="Arial" charset="0"/>
            </a:endParaRPr>
          </a:p>
          <a:p>
            <a:pPr algn="ctr"/>
            <a:r>
              <a:rPr lang="sr-Cyrl-CS" b="1" dirty="0">
                <a:solidFill>
                  <a:srgbClr val="00B0F0"/>
                </a:solidFill>
                <a:latin typeface="Arial" charset="0"/>
              </a:rPr>
              <a:t>домаћинства</a:t>
            </a:r>
          </a:p>
        </p:txBody>
      </p:sp>
      <p:sp>
        <p:nvSpPr>
          <p:cNvPr id="31753" name="Line 7"/>
          <p:cNvSpPr>
            <a:spLocks noChangeShapeType="1"/>
          </p:cNvSpPr>
          <p:nvPr/>
        </p:nvSpPr>
        <p:spPr bwMode="auto">
          <a:xfrm flipV="1">
            <a:off x="6096000" y="1628776"/>
            <a:ext cx="0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2479" tIns="41239" rIns="82479" bIns="41239"/>
          <a:lstStyle/>
          <a:p>
            <a:endParaRPr lang="en-US"/>
          </a:p>
        </p:txBody>
      </p:sp>
      <p:sp>
        <p:nvSpPr>
          <p:cNvPr id="31754" name="Line 8"/>
          <p:cNvSpPr>
            <a:spLocks noChangeShapeType="1"/>
          </p:cNvSpPr>
          <p:nvPr/>
        </p:nvSpPr>
        <p:spPr bwMode="auto">
          <a:xfrm>
            <a:off x="6456363" y="3429001"/>
            <a:ext cx="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2479" tIns="41239" rIns="82479" bIns="41239"/>
          <a:lstStyle/>
          <a:p>
            <a:endParaRPr lang="en-US"/>
          </a:p>
        </p:txBody>
      </p:sp>
      <p:sp>
        <p:nvSpPr>
          <p:cNvPr id="31755" name="Line 9"/>
          <p:cNvSpPr>
            <a:spLocks noChangeShapeType="1"/>
          </p:cNvSpPr>
          <p:nvPr/>
        </p:nvSpPr>
        <p:spPr bwMode="auto">
          <a:xfrm flipV="1">
            <a:off x="5808663" y="3429001"/>
            <a:ext cx="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2479" tIns="41239" rIns="82479" bIns="41239"/>
          <a:lstStyle/>
          <a:p>
            <a:endParaRPr lang="en-US"/>
          </a:p>
        </p:txBody>
      </p:sp>
      <p:sp>
        <p:nvSpPr>
          <p:cNvPr id="31756" name="Line 10"/>
          <p:cNvSpPr>
            <a:spLocks noChangeShapeType="1"/>
          </p:cNvSpPr>
          <p:nvPr/>
        </p:nvSpPr>
        <p:spPr bwMode="auto">
          <a:xfrm>
            <a:off x="3935414" y="2852738"/>
            <a:ext cx="1296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2479" tIns="41239" rIns="82479" bIns="41239"/>
          <a:lstStyle/>
          <a:p>
            <a:endParaRPr lang="en-US"/>
          </a:p>
        </p:txBody>
      </p:sp>
      <p:sp>
        <p:nvSpPr>
          <p:cNvPr id="31757" name="Line 11"/>
          <p:cNvSpPr>
            <a:spLocks noChangeShapeType="1"/>
          </p:cNvSpPr>
          <p:nvPr/>
        </p:nvSpPr>
        <p:spPr bwMode="auto">
          <a:xfrm>
            <a:off x="7104064" y="3213100"/>
            <a:ext cx="1368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2479" tIns="41239" rIns="82479" bIns="41239"/>
          <a:lstStyle/>
          <a:p>
            <a:endParaRPr lang="en-US"/>
          </a:p>
        </p:txBody>
      </p:sp>
      <p:sp>
        <p:nvSpPr>
          <p:cNvPr id="31758" name="Line 12"/>
          <p:cNvSpPr>
            <a:spLocks noChangeShapeType="1"/>
          </p:cNvSpPr>
          <p:nvPr/>
        </p:nvSpPr>
        <p:spPr bwMode="auto">
          <a:xfrm flipH="1">
            <a:off x="3935414" y="3213100"/>
            <a:ext cx="1296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2479" tIns="41239" rIns="82479" bIns="41239"/>
          <a:lstStyle/>
          <a:p>
            <a:endParaRPr lang="en-US"/>
          </a:p>
        </p:txBody>
      </p:sp>
      <p:sp>
        <p:nvSpPr>
          <p:cNvPr id="31759" name="Line 13"/>
          <p:cNvSpPr>
            <a:spLocks noChangeShapeType="1"/>
          </p:cNvSpPr>
          <p:nvPr/>
        </p:nvSpPr>
        <p:spPr bwMode="auto">
          <a:xfrm flipH="1">
            <a:off x="7104064" y="2852738"/>
            <a:ext cx="1368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2479" tIns="41239" rIns="82479" bIns="41239"/>
          <a:lstStyle/>
          <a:p>
            <a:endParaRPr lang="en-US"/>
          </a:p>
        </p:txBody>
      </p:sp>
      <p:sp>
        <p:nvSpPr>
          <p:cNvPr id="31760" name="Line 14"/>
          <p:cNvSpPr>
            <a:spLocks noChangeShapeType="1"/>
          </p:cNvSpPr>
          <p:nvPr/>
        </p:nvSpPr>
        <p:spPr bwMode="auto">
          <a:xfrm flipV="1">
            <a:off x="3287713" y="1268414"/>
            <a:ext cx="1871662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2479" tIns="41239" rIns="82479" bIns="41239"/>
          <a:lstStyle/>
          <a:p>
            <a:endParaRPr lang="en-US"/>
          </a:p>
        </p:txBody>
      </p:sp>
      <p:sp>
        <p:nvSpPr>
          <p:cNvPr id="31761" name="Line 15"/>
          <p:cNvSpPr>
            <a:spLocks noChangeShapeType="1"/>
          </p:cNvSpPr>
          <p:nvPr/>
        </p:nvSpPr>
        <p:spPr bwMode="auto">
          <a:xfrm flipH="1">
            <a:off x="2782889" y="908050"/>
            <a:ext cx="2376487" cy="1728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lIns="82479" tIns="41239" rIns="82479" bIns="41239"/>
          <a:lstStyle/>
          <a:p>
            <a:endParaRPr lang="en-US"/>
          </a:p>
        </p:txBody>
      </p:sp>
      <p:sp>
        <p:nvSpPr>
          <p:cNvPr id="31762" name="Line 16"/>
          <p:cNvSpPr>
            <a:spLocks noChangeShapeType="1"/>
          </p:cNvSpPr>
          <p:nvPr/>
        </p:nvSpPr>
        <p:spPr bwMode="auto">
          <a:xfrm>
            <a:off x="2927350" y="3429001"/>
            <a:ext cx="2305050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</p:spPr>
        <p:txBody>
          <a:bodyPr lIns="82479" tIns="41239" rIns="82479" bIns="41239"/>
          <a:lstStyle/>
          <a:p>
            <a:endParaRPr lang="en-US"/>
          </a:p>
        </p:txBody>
      </p:sp>
      <p:sp>
        <p:nvSpPr>
          <p:cNvPr id="31763" name="Line 17"/>
          <p:cNvSpPr>
            <a:spLocks noChangeShapeType="1"/>
          </p:cNvSpPr>
          <p:nvPr/>
        </p:nvSpPr>
        <p:spPr bwMode="auto">
          <a:xfrm>
            <a:off x="7032626" y="1268414"/>
            <a:ext cx="2016125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2479" tIns="41239" rIns="82479" bIns="41239"/>
          <a:lstStyle/>
          <a:p>
            <a:endParaRPr lang="en-US"/>
          </a:p>
        </p:txBody>
      </p:sp>
      <p:sp>
        <p:nvSpPr>
          <p:cNvPr id="31764" name="Line 18"/>
          <p:cNvSpPr>
            <a:spLocks noChangeShapeType="1"/>
          </p:cNvSpPr>
          <p:nvPr/>
        </p:nvSpPr>
        <p:spPr bwMode="auto">
          <a:xfrm flipH="1" flipV="1">
            <a:off x="7032626" y="908050"/>
            <a:ext cx="2447925" cy="1728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2479" tIns="41239" rIns="82479" bIns="41239"/>
          <a:lstStyle/>
          <a:p>
            <a:endParaRPr lang="en-US"/>
          </a:p>
        </p:txBody>
      </p:sp>
      <p:sp>
        <p:nvSpPr>
          <p:cNvPr id="31765" name="Line 19"/>
          <p:cNvSpPr>
            <a:spLocks noChangeShapeType="1"/>
          </p:cNvSpPr>
          <p:nvPr/>
        </p:nvSpPr>
        <p:spPr bwMode="auto">
          <a:xfrm flipV="1">
            <a:off x="7086600" y="3429000"/>
            <a:ext cx="2286000" cy="1741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2479" tIns="41239" rIns="82479" bIns="41239"/>
          <a:lstStyle/>
          <a:p>
            <a:endParaRPr lang="en-US"/>
          </a:p>
        </p:txBody>
      </p:sp>
      <p:sp>
        <p:nvSpPr>
          <p:cNvPr id="30743" name="Rectangle 21"/>
          <p:cNvSpPr>
            <a:spLocks noChangeArrowheads="1"/>
          </p:cNvSpPr>
          <p:nvPr/>
        </p:nvSpPr>
        <p:spPr bwMode="auto">
          <a:xfrm>
            <a:off x="2027054" y="6099759"/>
            <a:ext cx="8229600" cy="430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 anchor="ctr">
            <a:spAutoFit/>
          </a:bodyPr>
          <a:lstStyle/>
          <a:p>
            <a:pPr algn="ctr">
              <a:defRPr/>
            </a:pPr>
            <a:r>
              <a:rPr lang="sr-Cyrl-BA" sz="2200" b="1" dirty="0">
                <a:solidFill>
                  <a:schemeClr val="bg1"/>
                </a:solidFill>
              </a:rPr>
              <a:t>Токови средстава између основних привредних сектора</a:t>
            </a:r>
            <a:endParaRPr lang="sr-Latn-CS" sz="2200" b="1" dirty="0">
              <a:solidFill>
                <a:schemeClr val="bg1"/>
              </a:solidFill>
            </a:endParaRPr>
          </a:p>
        </p:txBody>
      </p:sp>
      <p:sp>
        <p:nvSpPr>
          <p:cNvPr id="31768" name="Rectangle 22"/>
          <p:cNvSpPr>
            <a:spLocks noChangeArrowheads="1"/>
          </p:cNvSpPr>
          <p:nvPr/>
        </p:nvSpPr>
        <p:spPr bwMode="auto">
          <a:xfrm>
            <a:off x="3287714" y="4292601"/>
            <a:ext cx="854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>
            <a:spAutoFit/>
          </a:bodyPr>
          <a:lstStyle/>
          <a:p>
            <a:r>
              <a:rPr lang="sr-Cyrl-BA" sz="1400">
                <a:latin typeface="Arial" charset="0"/>
              </a:rPr>
              <a:t>штедња</a:t>
            </a:r>
            <a:endParaRPr lang="sl-SI" sz="1400">
              <a:latin typeface="Arial" charset="0"/>
            </a:endParaRPr>
          </a:p>
        </p:txBody>
      </p:sp>
      <p:sp>
        <p:nvSpPr>
          <p:cNvPr id="31770" name="Rectangle 24"/>
          <p:cNvSpPr>
            <a:spLocks noChangeArrowheads="1"/>
          </p:cNvSpPr>
          <p:nvPr/>
        </p:nvSpPr>
        <p:spPr bwMode="auto">
          <a:xfrm>
            <a:off x="4079876" y="2565401"/>
            <a:ext cx="854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>
            <a:spAutoFit/>
          </a:bodyPr>
          <a:lstStyle/>
          <a:p>
            <a:r>
              <a:rPr lang="sr-Cyrl-BA" sz="1400">
                <a:latin typeface="Arial" charset="0"/>
              </a:rPr>
              <a:t>штедња</a:t>
            </a:r>
            <a:endParaRPr lang="sl-SI" sz="1400">
              <a:latin typeface="Arial" charset="0"/>
            </a:endParaRPr>
          </a:p>
        </p:txBody>
      </p:sp>
      <p:sp>
        <p:nvSpPr>
          <p:cNvPr id="31771" name="Rectangle 25"/>
          <p:cNvSpPr>
            <a:spLocks noChangeArrowheads="1"/>
          </p:cNvSpPr>
          <p:nvPr/>
        </p:nvSpPr>
        <p:spPr bwMode="auto">
          <a:xfrm>
            <a:off x="4151313" y="1916114"/>
            <a:ext cx="6588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>
            <a:spAutoFit/>
          </a:bodyPr>
          <a:lstStyle/>
          <a:p>
            <a:r>
              <a:rPr lang="sr-Cyrl-BA" sz="1400">
                <a:latin typeface="Arial" charset="0"/>
              </a:rPr>
              <a:t>порез</a:t>
            </a:r>
            <a:endParaRPr lang="sl-SI" sz="1400">
              <a:latin typeface="Arial" charset="0"/>
            </a:endParaRPr>
          </a:p>
        </p:txBody>
      </p:sp>
      <p:sp>
        <p:nvSpPr>
          <p:cNvPr id="31772" name="Rectangle 26"/>
          <p:cNvSpPr>
            <a:spLocks noChangeArrowheads="1"/>
          </p:cNvSpPr>
          <p:nvPr/>
        </p:nvSpPr>
        <p:spPr bwMode="auto">
          <a:xfrm>
            <a:off x="8183564" y="1443039"/>
            <a:ext cx="758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>
            <a:spAutoFit/>
          </a:bodyPr>
          <a:lstStyle/>
          <a:p>
            <a:r>
              <a:rPr lang="sr-Cyrl-BA" sz="1400" dirty="0">
                <a:latin typeface="Arial" charset="0"/>
              </a:rPr>
              <a:t>порези</a:t>
            </a:r>
            <a:endParaRPr lang="sl-SI" sz="1400" dirty="0">
              <a:latin typeface="Arial" charset="0"/>
            </a:endParaRPr>
          </a:p>
        </p:txBody>
      </p:sp>
      <p:sp>
        <p:nvSpPr>
          <p:cNvPr id="31773" name="Rectangle 27"/>
          <p:cNvSpPr>
            <a:spLocks noChangeArrowheads="1"/>
          </p:cNvSpPr>
          <p:nvPr/>
        </p:nvSpPr>
        <p:spPr bwMode="auto">
          <a:xfrm>
            <a:off x="4151314" y="3171826"/>
            <a:ext cx="8461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>
            <a:spAutoFit/>
          </a:bodyPr>
          <a:lstStyle/>
          <a:p>
            <a:r>
              <a:rPr lang="sr-Cyrl-BA" sz="1400">
                <a:latin typeface="Arial" charset="0"/>
              </a:rPr>
              <a:t>кредити</a:t>
            </a:r>
            <a:endParaRPr lang="sl-SI" sz="1400">
              <a:latin typeface="Arial" charset="0"/>
            </a:endParaRPr>
          </a:p>
        </p:txBody>
      </p:sp>
      <p:sp>
        <p:nvSpPr>
          <p:cNvPr id="31774" name="Rectangle 28"/>
          <p:cNvSpPr>
            <a:spLocks noChangeArrowheads="1"/>
          </p:cNvSpPr>
          <p:nvPr/>
        </p:nvSpPr>
        <p:spPr bwMode="auto">
          <a:xfrm>
            <a:off x="7391400" y="3276601"/>
            <a:ext cx="8461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>
            <a:spAutoFit/>
          </a:bodyPr>
          <a:lstStyle/>
          <a:p>
            <a:r>
              <a:rPr lang="sr-Cyrl-BA" sz="1400">
                <a:latin typeface="Arial" charset="0"/>
              </a:rPr>
              <a:t>кредити</a:t>
            </a:r>
            <a:endParaRPr lang="sl-SI" sz="1400">
              <a:latin typeface="Arial" charset="0"/>
            </a:endParaRPr>
          </a:p>
        </p:txBody>
      </p:sp>
      <p:sp>
        <p:nvSpPr>
          <p:cNvPr id="31775" name="Rectangle 29"/>
          <p:cNvSpPr>
            <a:spLocks noChangeArrowheads="1"/>
          </p:cNvSpPr>
          <p:nvPr/>
        </p:nvSpPr>
        <p:spPr bwMode="auto">
          <a:xfrm>
            <a:off x="7772400" y="3733801"/>
            <a:ext cx="8461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>
            <a:spAutoFit/>
          </a:bodyPr>
          <a:lstStyle/>
          <a:p>
            <a:r>
              <a:rPr lang="sr-Cyrl-BA" sz="1400">
                <a:latin typeface="Arial" charset="0"/>
              </a:rPr>
              <a:t>кредити</a:t>
            </a:r>
            <a:endParaRPr lang="sl-SI" sz="1400">
              <a:latin typeface="Arial" charset="0"/>
            </a:endParaRPr>
          </a:p>
        </p:txBody>
      </p:sp>
      <p:sp>
        <p:nvSpPr>
          <p:cNvPr id="31776" name="Rectangle 30"/>
          <p:cNvSpPr>
            <a:spLocks noChangeArrowheads="1"/>
          </p:cNvSpPr>
          <p:nvPr/>
        </p:nvSpPr>
        <p:spPr bwMode="auto">
          <a:xfrm>
            <a:off x="4953000" y="3733801"/>
            <a:ext cx="9032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>
            <a:spAutoFit/>
          </a:bodyPr>
          <a:lstStyle/>
          <a:p>
            <a:r>
              <a:rPr lang="sr-Cyrl-BA" sz="1400">
                <a:latin typeface="Arial" charset="0"/>
              </a:rPr>
              <a:t>штедња</a:t>
            </a:r>
            <a:r>
              <a:rPr lang="sl-SI" sz="1400">
                <a:latin typeface="Arial" charset="0"/>
              </a:rPr>
              <a:t> </a:t>
            </a:r>
          </a:p>
        </p:txBody>
      </p:sp>
      <p:sp>
        <p:nvSpPr>
          <p:cNvPr id="31777" name="Rectangle 31"/>
          <p:cNvSpPr>
            <a:spLocks noChangeArrowheads="1"/>
          </p:cNvSpPr>
          <p:nvPr/>
        </p:nvSpPr>
        <p:spPr bwMode="auto">
          <a:xfrm>
            <a:off x="7086601" y="2362201"/>
            <a:ext cx="13954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>
            <a:spAutoFit/>
          </a:bodyPr>
          <a:lstStyle/>
          <a:p>
            <a:r>
              <a:rPr lang="sr-Cyrl-BA" sz="1400">
                <a:latin typeface="Arial" charset="0"/>
              </a:rPr>
              <a:t>Куповина ХОВ</a:t>
            </a:r>
            <a:endParaRPr lang="sl-SI" sz="1400">
              <a:latin typeface="Arial" charset="0"/>
            </a:endParaRPr>
          </a:p>
        </p:txBody>
      </p:sp>
      <p:sp>
        <p:nvSpPr>
          <p:cNvPr id="31778" name="Rectangle 32"/>
          <p:cNvSpPr>
            <a:spLocks noChangeArrowheads="1"/>
          </p:cNvSpPr>
          <p:nvPr/>
        </p:nvSpPr>
        <p:spPr bwMode="auto">
          <a:xfrm>
            <a:off x="3432176" y="1268414"/>
            <a:ext cx="9064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>
            <a:spAutoFit/>
          </a:bodyPr>
          <a:lstStyle/>
          <a:p>
            <a:r>
              <a:rPr lang="sr-Cyrl-BA" sz="1400">
                <a:latin typeface="Arial" charset="0"/>
              </a:rPr>
              <a:t>дотације</a:t>
            </a:r>
            <a:endParaRPr lang="sl-SI" sz="1400">
              <a:latin typeface="Arial" charset="0"/>
            </a:endParaRPr>
          </a:p>
        </p:txBody>
      </p:sp>
      <p:sp>
        <p:nvSpPr>
          <p:cNvPr id="31779" name="Rectangle 33"/>
          <p:cNvSpPr>
            <a:spLocks noChangeArrowheads="1"/>
          </p:cNvSpPr>
          <p:nvPr/>
        </p:nvSpPr>
        <p:spPr bwMode="auto">
          <a:xfrm>
            <a:off x="6383338" y="3819526"/>
            <a:ext cx="1193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>
            <a:spAutoFit/>
          </a:bodyPr>
          <a:lstStyle/>
          <a:p>
            <a:r>
              <a:rPr lang="sr-Cyrl-BA" sz="1400">
                <a:latin typeface="Arial" charset="0"/>
              </a:rPr>
              <a:t>инвестиције</a:t>
            </a:r>
            <a:endParaRPr lang="sl-SI" sz="1400">
              <a:latin typeface="Arial" charset="0"/>
            </a:endParaRPr>
          </a:p>
        </p:txBody>
      </p:sp>
      <p:sp>
        <p:nvSpPr>
          <p:cNvPr id="31780" name="Rectangle 34"/>
          <p:cNvSpPr>
            <a:spLocks noChangeArrowheads="1"/>
          </p:cNvSpPr>
          <p:nvPr/>
        </p:nvSpPr>
        <p:spPr bwMode="auto">
          <a:xfrm>
            <a:off x="6024563" y="1946276"/>
            <a:ext cx="8255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>
            <a:spAutoFit/>
          </a:bodyPr>
          <a:lstStyle/>
          <a:p>
            <a:r>
              <a:rPr lang="sr-Cyrl-BA" sz="1400" dirty="0">
                <a:latin typeface="Arial" charset="0"/>
              </a:rPr>
              <a:t>зајмови</a:t>
            </a:r>
            <a:endParaRPr lang="sl-SI" sz="1400" dirty="0">
              <a:latin typeface="Arial" charset="0"/>
            </a:endParaRPr>
          </a:p>
        </p:txBody>
      </p:sp>
      <p:sp>
        <p:nvSpPr>
          <p:cNvPr id="38" name="Rectangle 29"/>
          <p:cNvSpPr>
            <a:spLocks noChangeArrowheads="1"/>
          </p:cNvSpPr>
          <p:nvPr/>
        </p:nvSpPr>
        <p:spPr bwMode="auto">
          <a:xfrm>
            <a:off x="7010400" y="1981201"/>
            <a:ext cx="1104782" cy="307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>
            <a:spAutoFit/>
          </a:bodyPr>
          <a:lstStyle/>
          <a:p>
            <a:r>
              <a:rPr lang="sr-Cyrl-BA" sz="1400">
                <a:latin typeface="Arial" charset="0"/>
              </a:rPr>
              <a:t>субвенције</a:t>
            </a:r>
            <a:endParaRPr lang="sl-SI" sz="1400">
              <a:latin typeface="Arial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51560" y="5806440"/>
            <a:ext cx="10058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5C6570"/>
                </a:solidFill>
                <a:latin typeface="Aptos"/>
              </a:defRPr>
            </a:pPr>
            <a:r>
              <a:t>штедња • кредити • порези • субвенције • инвестиције • зајмови • ХОВ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4507" y="114758"/>
            <a:ext cx="10698480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700" b="1">
                <a:solidFill>
                  <a:srgbClr val="0C2641"/>
                </a:solidFill>
                <a:latin typeface="Aptos"/>
              </a:defRPr>
            </a:pPr>
            <a:r>
              <a:rPr sz="2200" dirty="0"/>
              <a:t>ТОКОВИ СРЕДСТАВА ИЗМЕЂУ ОСНОВНИХ ПРИВРЕДНИХ СЕКТОРА</a:t>
            </a:r>
          </a:p>
        </p:txBody>
      </p:sp>
      <p:sp>
        <p:nvSpPr>
          <p:cNvPr id="36" name="Line 7"/>
          <p:cNvSpPr>
            <a:spLocks noChangeShapeType="1"/>
          </p:cNvSpPr>
          <p:nvPr/>
        </p:nvSpPr>
        <p:spPr bwMode="auto">
          <a:xfrm flipH="1">
            <a:off x="5818311" y="1555749"/>
            <a:ext cx="0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82479" tIns="41239" rIns="82479" bIns="41239"/>
          <a:lstStyle/>
          <a:p>
            <a:endParaRPr lang="en-US"/>
          </a:p>
        </p:txBody>
      </p:sp>
      <p:sp>
        <p:nvSpPr>
          <p:cNvPr id="37" name="Rectangle 34"/>
          <p:cNvSpPr>
            <a:spLocks noChangeArrowheads="1"/>
          </p:cNvSpPr>
          <p:nvPr/>
        </p:nvSpPr>
        <p:spPr bwMode="auto">
          <a:xfrm>
            <a:off x="5016376" y="1805199"/>
            <a:ext cx="876835" cy="52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>
            <a:spAutoFit/>
          </a:bodyPr>
          <a:lstStyle/>
          <a:p>
            <a:r>
              <a:rPr lang="sr-Cyrl-BA" sz="1400" dirty="0">
                <a:latin typeface="Arial" charset="0"/>
              </a:rPr>
              <a:t>р</a:t>
            </a:r>
            <a:r>
              <a:rPr lang="sr-Cyrl-BA" sz="1400" dirty="0" smtClean="0">
                <a:latin typeface="Arial" charset="0"/>
              </a:rPr>
              <a:t>ачуни, </a:t>
            </a:r>
          </a:p>
          <a:p>
            <a:r>
              <a:rPr lang="sr-Cyrl-BA" sz="1400" dirty="0" smtClean="0">
                <a:latin typeface="Arial" charset="0"/>
              </a:rPr>
              <a:t>штедња</a:t>
            </a:r>
            <a:endParaRPr lang="sl-SI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93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700" b="1">
                <a:solidFill>
                  <a:srgbClr val="0C2641"/>
                </a:solidFill>
                <a:latin typeface="Aptos"/>
              </a:defRPr>
            </a:pPr>
            <a:r>
              <a:t>ПРЕДМЕТ ИЗУЧАВАЊА МОНЕТАРНИХ ФИНАНСИЈА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33271"/>
            <a:ext cx="1005840" cy="54864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1161288"/>
            <a:ext cx="10789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300" b="0">
                <a:solidFill>
                  <a:srgbClr val="5C6570"/>
                </a:solidFill>
                <a:latin typeface="Aptos"/>
              </a:defRPr>
            </a:pPr>
            <a:r>
              <a:t>План рада — I колоквијум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320040"/>
            <a:ext cx="365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1000" b="1">
                <a:solidFill>
                  <a:srgbClr val="5C6570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E86823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5880" y="1554480"/>
            <a:ext cx="46634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1">
                <a:solidFill>
                  <a:srgbClr val="0C2641"/>
                </a:solidFill>
                <a:latin typeface="Aptos"/>
              </a:defRPr>
            </a:pPr>
            <a:r>
              <a:rPr dirty="0" err="1"/>
              <a:t>Новац</a:t>
            </a:r>
            <a:r>
              <a:rPr dirty="0"/>
              <a:t> (</a:t>
            </a:r>
            <a:r>
              <a:rPr dirty="0" err="1"/>
              <a:t>монета</a:t>
            </a:r>
            <a:r>
              <a:rPr dirty="0"/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267712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E86823"/>
                </a:solidFill>
                <a:latin typeface="Aptos"/>
              </a:defRPr>
            </a:pPr>
            <a:r>
              <a:rPr dirty="0"/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96480"/>
            <a:ext cx="466344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0C2641"/>
                </a:solidFill>
                <a:latin typeface="Aptos"/>
              </a:defRPr>
            </a:pPr>
            <a:r>
              <a:rPr b="1"/>
              <a:t>Основне монетарне теорије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80944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E86823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2980944"/>
            <a:ext cx="46634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1">
                <a:solidFill>
                  <a:srgbClr val="0C2641"/>
                </a:solidFill>
                <a:latin typeface="Aptos"/>
              </a:defRPr>
            </a:pPr>
            <a:r>
              <a:rPr dirty="0" err="1"/>
              <a:t>Монетарна</a:t>
            </a:r>
            <a:r>
              <a:rPr dirty="0"/>
              <a:t> (</a:t>
            </a:r>
            <a:r>
              <a:rPr dirty="0" err="1"/>
              <a:t>не</a:t>
            </a:r>
            <a:r>
              <a:rPr dirty="0"/>
              <a:t>)</a:t>
            </a:r>
            <a:r>
              <a:rPr dirty="0" err="1"/>
              <a:t>стабилност</a:t>
            </a:r>
            <a:r>
              <a:rPr dirty="0"/>
              <a:t>: </a:t>
            </a:r>
            <a:r>
              <a:rPr dirty="0" err="1"/>
              <a:t>инфлација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>
          <a:xfrm>
            <a:off x="731520" y="3694176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E86823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3722944"/>
            <a:ext cx="466344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0C2641"/>
                </a:solidFill>
                <a:latin typeface="Aptos"/>
              </a:defRPr>
            </a:pPr>
            <a:r>
              <a:rPr b="1" dirty="0" err="1"/>
              <a:t>Монетарни</a:t>
            </a:r>
            <a:r>
              <a:rPr b="1" dirty="0"/>
              <a:t> </a:t>
            </a:r>
            <a:r>
              <a:rPr b="1" dirty="0" err="1"/>
              <a:t>систем</a:t>
            </a:r>
            <a:endParaRPr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31520" y="4407408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E86823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4407408"/>
            <a:ext cx="46634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1">
                <a:solidFill>
                  <a:srgbClr val="0C2641"/>
                </a:solidFill>
                <a:latin typeface="Aptos"/>
              </a:defRPr>
            </a:pPr>
            <a:r>
              <a:rPr dirty="0" err="1"/>
              <a:t>Централна</a:t>
            </a:r>
            <a:r>
              <a:rPr dirty="0"/>
              <a:t> </a:t>
            </a:r>
            <a:r>
              <a:rPr dirty="0" err="1"/>
              <a:t>банка</a:t>
            </a:r>
            <a:r>
              <a:rPr dirty="0"/>
              <a:t> </a:t>
            </a:r>
            <a:r>
              <a:rPr dirty="0" err="1"/>
              <a:t>БиХ</a:t>
            </a:r>
            <a:endParaRPr dirty="0"/>
          </a:p>
        </p:txBody>
      </p:sp>
      <p:sp>
        <p:nvSpPr>
          <p:cNvPr id="17" name="TextBox 16"/>
          <p:cNvSpPr txBox="1"/>
          <p:nvPr/>
        </p:nvSpPr>
        <p:spPr>
          <a:xfrm>
            <a:off x="731520" y="5120640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E86823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25880" y="5120640"/>
            <a:ext cx="46634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1">
                <a:solidFill>
                  <a:srgbClr val="0C2641"/>
                </a:solidFill>
                <a:latin typeface="Aptos"/>
              </a:defRPr>
            </a:pPr>
            <a:r>
              <a:t>Монетарна политика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1554480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E86823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95160" y="1583248"/>
            <a:ext cx="466344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0C2641"/>
                </a:solidFill>
                <a:latin typeface="Aptos"/>
              </a:defRPr>
            </a:pPr>
            <a:r>
              <a:rPr b="1" dirty="0" err="1"/>
              <a:t>Монетарни</a:t>
            </a:r>
            <a:r>
              <a:rPr b="1" dirty="0"/>
              <a:t> </a:t>
            </a:r>
            <a:r>
              <a:rPr b="1" dirty="0" err="1"/>
              <a:t>агрегати</a:t>
            </a:r>
            <a:endParaRPr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400800" y="2267712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E86823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95160" y="2296480"/>
            <a:ext cx="466344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0C2641"/>
                </a:solidFill>
                <a:latin typeface="Aptos"/>
              </a:defRPr>
            </a:pPr>
            <a:r>
              <a:rPr b="1" dirty="0" err="1"/>
              <a:t>Монетарно</a:t>
            </a:r>
            <a:r>
              <a:rPr b="1" dirty="0"/>
              <a:t> </a:t>
            </a:r>
            <a:r>
              <a:rPr b="1" dirty="0" err="1"/>
              <a:t>регулисање</a:t>
            </a:r>
            <a:endParaRPr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6400800" y="2980944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E86823"/>
                </a:solidFill>
                <a:latin typeface="Aptos"/>
              </a:defRPr>
            </a:pPr>
            <a:r>
              <a:t>09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95160" y="3009712"/>
            <a:ext cx="466344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0C2641"/>
                </a:solidFill>
                <a:latin typeface="Aptos"/>
              </a:defRPr>
            </a:pPr>
            <a:r>
              <a:rPr b="1"/>
              <a:t>Монетарне интеграције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0" y="3694176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E86823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95160" y="3722944"/>
            <a:ext cx="466344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0C2641"/>
                </a:solidFill>
                <a:latin typeface="Aptos"/>
              </a:defRPr>
            </a:pPr>
            <a:r>
              <a:rPr b="1"/>
              <a:t>Прање новца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0" y="4407408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E86823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95160" y="4436176"/>
            <a:ext cx="466344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0C2641"/>
                </a:solidFill>
                <a:latin typeface="Aptos"/>
              </a:defRPr>
            </a:pPr>
            <a:r>
              <a:rPr b="1" dirty="0" err="1"/>
              <a:t>Финансијске</a:t>
            </a:r>
            <a:r>
              <a:rPr b="1" dirty="0"/>
              <a:t> </a:t>
            </a:r>
            <a:r>
              <a:rPr b="1" dirty="0" err="1"/>
              <a:t>иновације</a:t>
            </a:r>
            <a:endParaRPr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700" b="1">
                <a:solidFill>
                  <a:srgbClr val="0C2641"/>
                </a:solidFill>
                <a:latin typeface="Aptos"/>
              </a:defRPr>
            </a:pPr>
            <a:r>
              <a:t>ПРИМЈЕНА ЗНАЊА ИЗ МОНЕТАРНЕ ЕКОНОМИЈЕ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33271"/>
            <a:ext cx="1005840" cy="54864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0" y="320040"/>
            <a:ext cx="365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1000" b="1">
                <a:solidFill>
                  <a:srgbClr val="5C6570"/>
                </a:solidFill>
                <a:latin typeface="Aptos"/>
              </a:defRPr>
            </a:pPr>
            <a:r>
              <a:rPr dirty="0"/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325880"/>
            <a:ext cx="105156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000" b="1">
                <a:solidFill>
                  <a:srgbClr val="0C2641"/>
                </a:solidFill>
                <a:latin typeface="Aptos"/>
              </a:defRPr>
            </a:pPr>
            <a:r>
              <a:rPr dirty="0" err="1"/>
              <a:t>Монетарна</a:t>
            </a:r>
            <a:r>
              <a:rPr dirty="0"/>
              <a:t> </a:t>
            </a:r>
            <a:r>
              <a:rPr dirty="0" err="1"/>
              <a:t>економија</a:t>
            </a:r>
            <a:r>
              <a:rPr dirty="0"/>
              <a:t> </a:t>
            </a:r>
            <a:r>
              <a:rPr dirty="0" err="1"/>
              <a:t>није</a:t>
            </a:r>
            <a:r>
              <a:rPr dirty="0"/>
              <a:t> </a:t>
            </a:r>
            <a:r>
              <a:rPr dirty="0" err="1"/>
              <a:t>само</a:t>
            </a:r>
            <a:r>
              <a:rPr dirty="0"/>
              <a:t> </a:t>
            </a:r>
            <a:r>
              <a:rPr dirty="0" err="1"/>
              <a:t>теоријска</a:t>
            </a:r>
            <a:r>
              <a:rPr dirty="0"/>
              <a:t> </a:t>
            </a:r>
            <a:r>
              <a:rPr dirty="0" err="1"/>
              <a:t>дисциплина</a:t>
            </a:r>
            <a:r>
              <a:rPr dirty="0"/>
              <a:t> — </a:t>
            </a:r>
            <a:r>
              <a:rPr dirty="0" err="1"/>
              <a:t>она</a:t>
            </a:r>
            <a:r>
              <a:rPr dirty="0"/>
              <a:t> </a:t>
            </a:r>
            <a:r>
              <a:rPr dirty="0" err="1"/>
              <a:t>је</a:t>
            </a:r>
            <a:r>
              <a:rPr dirty="0"/>
              <a:t> </a:t>
            </a:r>
            <a:r>
              <a:rPr dirty="0" err="1"/>
              <a:t>практичан</a:t>
            </a:r>
            <a:r>
              <a:rPr dirty="0"/>
              <a:t> </a:t>
            </a:r>
            <a:r>
              <a:rPr dirty="0" err="1"/>
              <a:t>алат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управљање</a:t>
            </a:r>
            <a:r>
              <a:rPr dirty="0"/>
              <a:t> </a:t>
            </a:r>
            <a:r>
              <a:rPr dirty="0" err="1"/>
              <a:t>финансијама</a:t>
            </a:r>
            <a:r>
              <a:rPr dirty="0"/>
              <a:t>, </a:t>
            </a:r>
            <a:r>
              <a:rPr dirty="0" err="1"/>
              <a:t>ризиком</a:t>
            </a:r>
            <a:r>
              <a:rPr dirty="0"/>
              <a:t> и </a:t>
            </a:r>
            <a:r>
              <a:rPr dirty="0" err="1"/>
              <a:t>стратегијом</a:t>
            </a:r>
            <a:r>
              <a:rPr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423160"/>
            <a:ext cx="1033272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2423160"/>
            <a:ext cx="91440" cy="2880360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70432" y="2587752"/>
            <a:ext cx="98755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t>1. Управљање ликвидношћу и финансијским токовима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0432" y="3044952"/>
            <a:ext cx="9857232" cy="2103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0">
                <a:solidFill>
                  <a:srgbClr val="1B2026"/>
                </a:solidFill>
                <a:latin typeface="Aptos"/>
              </a:defRPr>
            </a:pPr>
            <a:r>
              <a:t>Разумијевање каматних стопа, понуде новца и инфлације помаже ефикаснијем управљању новчаним токовима.</a:t>
            </a:r>
            <a:br/>
            <a:r>
              <a:t/>
            </a:r>
            <a:br/>
            <a:r>
              <a:t>Примјер: ако се очекује раст каматних стопа, компанија може убрзати задуживање по нижим стопама или одложити инвестиције ако задуживање постане прескупо.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700" b="1">
                <a:solidFill>
                  <a:srgbClr val="0C2641"/>
                </a:solidFill>
                <a:latin typeface="Aptos"/>
              </a:defRPr>
            </a:pPr>
            <a:r>
              <a:t>ПРИМЈЕНА: ОДЛУКЕ И РИЗИЦИ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33271"/>
            <a:ext cx="1005840" cy="54864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0" y="320040"/>
            <a:ext cx="365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1000" b="1">
                <a:solidFill>
                  <a:srgbClr val="5C6570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508760"/>
            <a:ext cx="5257800" cy="402336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77240" y="1508760"/>
            <a:ext cx="91440" cy="4023360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1" y="1673351"/>
            <a:ext cx="4800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t>2. Стратешко доношење одлука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3271" y="2130552"/>
            <a:ext cx="4782312" cy="3246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1B2026"/>
                </a:solidFill>
                <a:latin typeface="Aptos"/>
              </a:defRPr>
            </a:pPr>
            <a:r>
              <a:t>Веза између инфлације и куповне моћи помаже фирмама у планирању цијена, зарада и дугорочних инвестиција.</a:t>
            </a:r>
            <a:br/>
            <a:r>
              <a:t/>
            </a:r>
            <a:br/>
            <a:r>
              <a:t>Ако се очекује инфлација, бизниси могу унапријед закључити уговоре о набавци или усмјерити дио капитала у реалну имовину.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508760"/>
            <a:ext cx="5212080" cy="402336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508760"/>
            <a:ext cx="91440" cy="4023360"/>
          </a:xfrm>
          <a:prstGeom prst="rect">
            <a:avLst/>
          </a:prstGeom>
          <a:solidFill>
            <a:srgbClr val="0C2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73952" y="1673351"/>
            <a:ext cx="4754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t>3. Управљање ризицима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3952" y="2130552"/>
            <a:ext cx="4736592" cy="3246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1B2026"/>
                </a:solidFill>
                <a:latin typeface="Aptos"/>
              </a:defRPr>
            </a:pPr>
            <a:r>
              <a:t>Компаније које разумију монетарне циклусе могу предвидјети ризике: раст инфлације, мању доступност кредита или пад тражње због рестриктивне политике централне банке.</a:t>
            </a:r>
            <a:br/>
            <a:r>
              <a:t/>
            </a:r>
            <a:br/>
            <a:r>
              <a:t>Могући одговори: осигурање, диверсификација, хеџинг.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700" b="1">
                <a:solidFill>
                  <a:srgbClr val="0C2641"/>
                </a:solidFill>
                <a:latin typeface="Aptos"/>
              </a:defRPr>
            </a:pPr>
            <a:r>
              <a:t>ПРИМЈЕНА: ТРЖИШТА И ЕКСПАНЗИЈА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33271"/>
            <a:ext cx="1005840" cy="54864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0" y="320040"/>
            <a:ext cx="365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1000" b="1">
                <a:solidFill>
                  <a:srgbClr val="5C6570"/>
                </a:solidFill>
                <a:latin typeface="Aptos"/>
              </a:defRPr>
            </a:pPr>
            <a:r>
              <a:t>16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508760"/>
            <a:ext cx="5257800" cy="402336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77240" y="1508760"/>
            <a:ext cx="91440" cy="4023360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1" y="1673351"/>
            <a:ext cx="4800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t>4. Инвестиције и финансијска тржишта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3271" y="2130552"/>
            <a:ext cx="4782312" cy="3246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1B2026"/>
                </a:solidFill>
                <a:latin typeface="Aptos"/>
              </a:defRPr>
            </a:pPr>
            <a:r>
              <a:t>Знање из монетарне економије помаже компанијама да прате берзу, обвезнице и валутна тржишта.</a:t>
            </a:r>
            <a:br/>
            <a:r>
              <a:t/>
            </a:r>
            <a:br/>
            <a:r>
              <a:t>Мултинационалне фирме посебно прате курсеве валута и одлуке централних банака.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508760"/>
            <a:ext cx="5212080" cy="402336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508760"/>
            <a:ext cx="91440" cy="4023360"/>
          </a:xfrm>
          <a:prstGeom prst="rect">
            <a:avLst/>
          </a:prstGeom>
          <a:solidFill>
            <a:srgbClr val="0C2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73952" y="1673351"/>
            <a:ext cx="4754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t>5. Планирање пословне експанзије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3952" y="2130552"/>
            <a:ext cx="4736592" cy="3246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1B2026"/>
                </a:solidFill>
                <a:latin typeface="Aptos"/>
              </a:defRPr>
            </a:pPr>
            <a:r>
              <a:t>Познавање монетарне политике и њених ефеката на раст помаже у избору тренутка за ширење.</a:t>
            </a:r>
            <a:br/>
            <a:r>
              <a:t/>
            </a:r>
            <a:br/>
            <a:r>
              <a:t>Експанзивна политика — ниске каматне стопе и повећана ликвидност — може бити сигнал за нове пројекте.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inematic_professional_composite_scene_wit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2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530352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3400" b="1">
                <a:solidFill>
                  <a:srgbClr val="FFFFFF"/>
                </a:solidFill>
                <a:latin typeface="Aptos"/>
              </a:defRPr>
            </a:pPr>
            <a:r>
              <a:t>ЈАВНЕ</a:t>
            </a:r>
            <a:br/>
            <a:r>
              <a:t>ФИНАНСИЈЕ</a:t>
            </a:r>
          </a:p>
        </p:txBody>
      </p:sp>
      <p:sp>
        <p:nvSpPr>
          <p:cNvPr id="5" name="Rectangle 4"/>
          <p:cNvSpPr/>
          <p:nvPr/>
        </p:nvSpPr>
        <p:spPr>
          <a:xfrm>
            <a:off x="804672" y="2606040"/>
            <a:ext cx="1280160" cy="64008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2971800"/>
            <a:ext cx="55778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100" b="0">
                <a:solidFill>
                  <a:srgbClr val="E4EBF1"/>
                </a:solidFill>
                <a:latin typeface="Aptos"/>
              </a:defRPr>
            </a:pPr>
            <a:r>
              <a:t>Улога и активности државе у економији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886200"/>
            <a:ext cx="54864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300" b="1">
                <a:solidFill>
                  <a:srgbClr val="FFFFFF"/>
                </a:solidFill>
                <a:latin typeface="Aptos"/>
              </a:defRPr>
            </a:pPr>
            <a:r>
              <a:t>Јавни сектор  ↔  приватни сектор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700" b="1">
                <a:solidFill>
                  <a:srgbClr val="0C2641"/>
                </a:solidFill>
                <a:latin typeface="Aptos"/>
              </a:defRPr>
            </a:pPr>
            <a:r>
              <a:t>ПРЕДМЕТ ИЗУЧАВАЊА ЈАВНИХ ФИНАНСИЈА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33271"/>
            <a:ext cx="1005840" cy="54864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1161288"/>
            <a:ext cx="10789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300" b="0">
                <a:solidFill>
                  <a:srgbClr val="5C6570"/>
                </a:solidFill>
                <a:latin typeface="Aptos"/>
              </a:defRPr>
            </a:pPr>
            <a:r>
              <a:t>План рада — II колоквијум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320040"/>
            <a:ext cx="365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1000" b="1">
                <a:solidFill>
                  <a:srgbClr val="5C6570"/>
                </a:solidFill>
                <a:latin typeface="Aptos"/>
              </a:defRPr>
            </a:pPr>
            <a:r>
              <a:t>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E86823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5880" y="1587095"/>
            <a:ext cx="4709160" cy="3462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50" b="0">
                <a:solidFill>
                  <a:srgbClr val="0C2641"/>
                </a:solidFill>
                <a:latin typeface="Aptos"/>
              </a:defRPr>
            </a:pPr>
            <a:r>
              <a:rPr b="1" dirty="0" err="1"/>
              <a:t>Увод</a:t>
            </a:r>
            <a:r>
              <a:rPr b="1" dirty="0"/>
              <a:t> у </a:t>
            </a:r>
            <a:r>
              <a:rPr b="1" dirty="0" err="1"/>
              <a:t>јавне</a:t>
            </a:r>
            <a:r>
              <a:rPr b="1" dirty="0"/>
              <a:t> </a:t>
            </a:r>
            <a:r>
              <a:rPr b="1" dirty="0" err="1"/>
              <a:t>финансије</a:t>
            </a:r>
            <a:endParaRPr b="1" dirty="0"/>
          </a:p>
        </p:txBody>
      </p:sp>
      <p:sp>
        <p:nvSpPr>
          <p:cNvPr id="9" name="TextBox 8"/>
          <p:cNvSpPr txBox="1"/>
          <p:nvPr/>
        </p:nvSpPr>
        <p:spPr>
          <a:xfrm>
            <a:off x="731520" y="2267712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E86823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300327"/>
            <a:ext cx="4709160" cy="3462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50" b="0">
                <a:solidFill>
                  <a:srgbClr val="0C2641"/>
                </a:solidFill>
                <a:latin typeface="Aptos"/>
              </a:defRPr>
            </a:pPr>
            <a:r>
              <a:rPr b="1"/>
              <a:t>Теоријски приступ јавним финансијама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80944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E86823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2980944"/>
            <a:ext cx="47091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50" b="1">
                <a:solidFill>
                  <a:srgbClr val="0C2641"/>
                </a:solidFill>
                <a:latin typeface="Aptos"/>
              </a:defRPr>
            </a:pPr>
            <a:r>
              <a:t>Јавни расходи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694176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E86823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3694176"/>
            <a:ext cx="47091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50" b="1">
                <a:solidFill>
                  <a:srgbClr val="0C2641"/>
                </a:solidFill>
                <a:latin typeface="Aptos"/>
              </a:defRPr>
            </a:pPr>
            <a:r>
              <a:t>Јавни приходи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07408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E86823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4407408"/>
            <a:ext cx="47091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50" b="1">
                <a:solidFill>
                  <a:srgbClr val="0C2641"/>
                </a:solidFill>
                <a:latin typeface="Aptos"/>
              </a:defRPr>
            </a:pPr>
            <a:r>
              <a:t>Буџет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120640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E86823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25880" y="5153255"/>
            <a:ext cx="4709160" cy="3462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50" b="0">
                <a:solidFill>
                  <a:srgbClr val="0C2641"/>
                </a:solidFill>
                <a:latin typeface="Aptos"/>
              </a:defRPr>
            </a:pPr>
            <a:r>
              <a:rPr b="1"/>
              <a:t>Јавни кредит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1554480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E86823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95160" y="1554480"/>
            <a:ext cx="47091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50" b="1">
                <a:solidFill>
                  <a:srgbClr val="0C2641"/>
                </a:solidFill>
                <a:latin typeface="Aptos"/>
              </a:defRPr>
            </a:pPr>
            <a:r>
              <a:t>Фискална политика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0" y="2267712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E86823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95160" y="2300327"/>
            <a:ext cx="4709160" cy="3462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50" b="0">
                <a:solidFill>
                  <a:srgbClr val="0C2641"/>
                </a:solidFill>
                <a:latin typeface="Aptos"/>
              </a:defRPr>
            </a:pPr>
            <a:r>
              <a:rPr b="1"/>
              <a:t>Фискална децентрализација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2980944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E86823"/>
                </a:solidFill>
                <a:latin typeface="Aptos"/>
              </a:defRPr>
            </a:pPr>
            <a:r>
              <a:t>09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95160" y="3013559"/>
            <a:ext cx="4709160" cy="3462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50" b="0">
                <a:solidFill>
                  <a:srgbClr val="0C2641"/>
                </a:solidFill>
                <a:latin typeface="Aptos"/>
              </a:defRPr>
            </a:pPr>
            <a:r>
              <a:rPr b="1"/>
              <a:t>Фискална политика БиХ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0" y="3694176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E86823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95160" y="3726791"/>
            <a:ext cx="4709160" cy="3462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50" b="0">
                <a:solidFill>
                  <a:srgbClr val="0C2641"/>
                </a:solidFill>
                <a:latin typeface="Aptos"/>
              </a:defRPr>
            </a:pPr>
            <a:r>
              <a:rPr b="1"/>
              <a:t>Систем индиректног опорезивања у БиХ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0" y="4407408"/>
            <a:ext cx="502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E86823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95160" y="4440023"/>
            <a:ext cx="4709160" cy="3462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50" b="0">
                <a:solidFill>
                  <a:srgbClr val="0C2641"/>
                </a:solidFill>
                <a:latin typeface="Aptos"/>
              </a:defRPr>
            </a:pPr>
            <a:r>
              <a:rPr b="1"/>
              <a:t>Буџетски систем РС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700" b="1">
                <a:solidFill>
                  <a:srgbClr val="0C2641"/>
                </a:solidFill>
                <a:latin typeface="Aptos"/>
              </a:defRPr>
            </a:pPr>
            <a:r>
              <a:t>ПРИМЈЕНА ЗНАЊА ИЗ ЈАВНИХ ФИНАНСИЈА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33271"/>
            <a:ext cx="1005840" cy="54864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0" y="320040"/>
            <a:ext cx="365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1000" b="1">
                <a:solidFill>
                  <a:srgbClr val="5C6570"/>
                </a:solidFill>
                <a:latin typeface="Aptos"/>
              </a:defRPr>
            </a:pPr>
            <a: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325880"/>
            <a:ext cx="105156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000" b="1">
                <a:solidFill>
                  <a:srgbClr val="0C2641"/>
                </a:solidFill>
                <a:latin typeface="Aptos"/>
              </a:defRPr>
            </a:pPr>
            <a:r>
              <a:t>Знање из јавних финансија помаже предузећима да оптимизују трошкове, користе подстицаје, умање фискалне ризике и боље планирају развој.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423160"/>
            <a:ext cx="1033272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2423160"/>
            <a:ext cx="91440" cy="2880360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70432" y="2587752"/>
            <a:ext cx="98755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t>1. Разумијевање пореске политике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0432" y="3044952"/>
            <a:ext cx="9857232" cy="2103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0">
                <a:solidFill>
                  <a:srgbClr val="1B2026"/>
                </a:solidFill>
                <a:latin typeface="Aptos"/>
              </a:defRPr>
            </a:pPr>
            <a:r>
              <a:t>Познавање пореских стопа, олакшица и субвенција омогућава предузећима да оптимизују трошкове.</a:t>
            </a:r>
            <a:br/>
            <a:r>
              <a:t/>
            </a:r>
            <a:br/>
            <a:r>
              <a:t>Примјер: пореске олакшице за истраживање и развој или извоз могу усмјерити инвестиционе одлуке фирме.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700" b="1">
                <a:solidFill>
                  <a:srgbClr val="0C2641"/>
                </a:solidFill>
                <a:latin typeface="Aptos"/>
              </a:defRPr>
            </a:pPr>
            <a:r>
              <a:t>ПРИМЈЕНА: ПОДСТИЦАЈИ И ФИСКАЛНА ПОЛИТИКА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33271"/>
            <a:ext cx="1005840" cy="54864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0" y="320040"/>
            <a:ext cx="365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1000" b="1">
                <a:solidFill>
                  <a:srgbClr val="5C6570"/>
                </a:solidFill>
                <a:latin typeface="Aptos"/>
              </a:defRPr>
            </a:pPr>
            <a:r>
              <a:t>20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508760"/>
            <a:ext cx="525780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77240" y="1508760"/>
            <a:ext cx="91440" cy="4114800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1" y="1673351"/>
            <a:ext cx="4800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t>2. Државни подстицаји и субвенције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3271" y="2130552"/>
            <a:ext cx="4782312" cy="3337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50" b="0">
                <a:solidFill>
                  <a:srgbClr val="1B2026"/>
                </a:solidFill>
                <a:latin typeface="Aptos"/>
              </a:defRPr>
            </a:pPr>
            <a:r>
              <a:t>Јавне финансије укључују јавне инвестиције, грантове и субвенције. Предузећа која прате јавне програме могу конкурисати за средства или учествовати у јавним тендерима.</a:t>
            </a:r>
            <a:br/>
            <a:r>
              <a:t/>
            </a:r>
            <a:br/>
            <a:r>
              <a:t>Примјер: јавни радови финансирани из буџета.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508760"/>
            <a:ext cx="521208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508760"/>
            <a:ext cx="91440" cy="4114800"/>
          </a:xfrm>
          <a:prstGeom prst="rect">
            <a:avLst/>
          </a:prstGeom>
          <a:solidFill>
            <a:srgbClr val="0C2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73952" y="1673351"/>
            <a:ext cx="4754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t>3. Јавни дуг и фискална политика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3952" y="2130552"/>
            <a:ext cx="4736592" cy="3337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50" b="0">
                <a:solidFill>
                  <a:srgbClr val="1B2026"/>
                </a:solidFill>
                <a:latin typeface="Aptos"/>
              </a:defRPr>
            </a:pPr>
            <a:r>
              <a:t>Висок јавни дуг може бити праћен рестриктивним мјерама — повећањем пореза или смањењем јавне потрошње.</a:t>
            </a:r>
            <a:br/>
            <a:r>
              <a:t/>
            </a:r>
            <a:br/>
            <a:r>
              <a:t>За фирме је важно да ове промјене укључе у планирање трошкова, тражње и инвестиција.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700" b="1">
                <a:solidFill>
                  <a:srgbClr val="0C2641"/>
                </a:solidFill>
                <a:latin typeface="Aptos"/>
              </a:defRPr>
            </a:pPr>
            <a:r>
              <a:t>ПРИМЈЕНА: РИЗИЦИ И ОДГОВОРНОСТ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033271"/>
            <a:ext cx="1005840" cy="54864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0" y="320040"/>
            <a:ext cx="365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1000" b="1">
                <a:solidFill>
                  <a:srgbClr val="5C6570"/>
                </a:solidFill>
                <a:latin typeface="Aptos"/>
              </a:defRPr>
            </a:pPr>
            <a:r>
              <a:t>21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508760"/>
            <a:ext cx="525780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77240" y="1508760"/>
            <a:ext cx="91440" cy="4114800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1" y="1673351"/>
            <a:ext cx="4800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t>4. Управљање пословним ризицима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3271" y="2130552"/>
            <a:ext cx="4782312" cy="3337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1B2026"/>
                </a:solidFill>
                <a:latin typeface="Aptos"/>
              </a:defRPr>
            </a:pPr>
            <a:r>
              <a:t>Јавне финансије утичу на економску стабилност. Инфраструктурне инвестиције могу повећати конкурентност, док фискална нестабилност носи ризик за фирме које сарађују са државом.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508760"/>
            <a:ext cx="521208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508760"/>
            <a:ext cx="91440" cy="4114800"/>
          </a:xfrm>
          <a:prstGeom prst="rect">
            <a:avLst/>
          </a:prstGeom>
          <a:solidFill>
            <a:srgbClr val="0C2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73952" y="1673351"/>
            <a:ext cx="4754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0C2641"/>
                </a:solidFill>
                <a:latin typeface="Aptos"/>
              </a:defRPr>
            </a:pPr>
            <a:r>
              <a:t>5. Друштвена одговорност и репутација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3952" y="2130552"/>
            <a:ext cx="4736592" cy="3337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1B2026"/>
                </a:solidFill>
                <a:latin typeface="Aptos"/>
              </a:defRPr>
            </a:pPr>
            <a:r>
              <a:t>Знање из јавних финансија помаже бизнисима да разумију како пословање утиче на јавне приходе — порезе и доприносе — и на јавне услуге. Одговорно пореско понашање утиче и на репутацију.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inematic_professional_composite_scene_wit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2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Aptos"/>
              </a:defRPr>
            </a:pPr>
            <a:r>
              <a:t>ХВАЛА НА ПАЖЊИ!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80360"/>
            <a:ext cx="103327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000" b="0">
                <a:solidFill>
                  <a:srgbClr val="E4EBF1"/>
                </a:solidFill>
                <a:latin typeface="Aptos"/>
              </a:defRPr>
            </a:pPr>
            <a:r>
              <a:t>Монетарне и јавне финансије</a:t>
            </a:r>
          </a:p>
        </p:txBody>
      </p:sp>
      <p:sp>
        <p:nvSpPr>
          <p:cNvPr id="6" name="Rectangle 5"/>
          <p:cNvSpPr/>
          <p:nvPr/>
        </p:nvSpPr>
        <p:spPr>
          <a:xfrm>
            <a:off x="5349240" y="3703320"/>
            <a:ext cx="1463040" cy="64008"/>
          </a:xfrm>
          <a:prstGeom prst="rect">
            <a:avLst/>
          </a:prstGeom>
          <a:solidFill>
            <a:srgbClr val="E86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4160520"/>
            <a:ext cx="10332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400" b="1">
                <a:solidFill>
                  <a:srgbClr val="FFFFFF"/>
                </a:solidFill>
                <a:latin typeface="Aptos"/>
              </a:defRPr>
            </a:pPr>
            <a:r>
              <a:t>Питања?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865</Words>
  <Application>Microsoft Office PowerPoint</Application>
  <PresentationFormat>Widescreen</PresentationFormat>
  <Paragraphs>204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Branka</dc:creator>
  <cp:keywords/>
  <dc:description>generated using python-pptx</dc:description>
  <cp:lastModifiedBy>Branka</cp:lastModifiedBy>
  <cp:revision>15</cp:revision>
  <dcterms:created xsi:type="dcterms:W3CDTF">2013-01-27T09:14:16Z</dcterms:created>
  <dcterms:modified xsi:type="dcterms:W3CDTF">2026-10-06T07:27:44Z</dcterms:modified>
  <cp:category/>
</cp:coreProperties>
</file>