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5"/>
  </p:notesMasterIdLst>
  <p:sldIdLst>
    <p:sldId id="256" r:id="rId2"/>
    <p:sldId id="257" r:id="rId3"/>
    <p:sldId id="319" r:id="rId4"/>
    <p:sldId id="260" r:id="rId5"/>
    <p:sldId id="358" r:id="rId6"/>
    <p:sldId id="258" r:id="rId7"/>
    <p:sldId id="262" r:id="rId8"/>
    <p:sldId id="263" r:id="rId9"/>
    <p:sldId id="269" r:id="rId10"/>
    <p:sldId id="273" r:id="rId11"/>
    <p:sldId id="275" r:id="rId12"/>
    <p:sldId id="278" r:id="rId13"/>
    <p:sldId id="360" r:id="rId14"/>
    <p:sldId id="276" r:id="rId15"/>
    <p:sldId id="264" r:id="rId16"/>
    <p:sldId id="280" r:id="rId17"/>
    <p:sldId id="265" r:id="rId18"/>
    <p:sldId id="282" r:id="rId19"/>
    <p:sldId id="281" r:id="rId20"/>
    <p:sldId id="284" r:id="rId21"/>
    <p:sldId id="286" r:id="rId22"/>
    <p:sldId id="288" r:id="rId23"/>
    <p:sldId id="289" r:id="rId24"/>
    <p:sldId id="290" r:id="rId25"/>
    <p:sldId id="293" r:id="rId26"/>
    <p:sldId id="320" r:id="rId27"/>
    <p:sldId id="291" r:id="rId28"/>
    <p:sldId id="294" r:id="rId29"/>
    <p:sldId id="321" r:id="rId30"/>
    <p:sldId id="317" r:id="rId31"/>
    <p:sldId id="322" r:id="rId32"/>
    <p:sldId id="323" r:id="rId33"/>
    <p:sldId id="295" r:id="rId34"/>
    <p:sldId id="297" r:id="rId35"/>
    <p:sldId id="299" r:id="rId36"/>
    <p:sldId id="300" r:id="rId37"/>
    <p:sldId id="301" r:id="rId38"/>
    <p:sldId id="302" r:id="rId39"/>
    <p:sldId id="311" r:id="rId40"/>
    <p:sldId id="309" r:id="rId41"/>
    <p:sldId id="324" r:id="rId42"/>
    <p:sldId id="325" r:id="rId43"/>
    <p:sldId id="310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7" d="100"/>
          <a:sy n="127" d="100"/>
        </p:scale>
        <p:origin x="1845" y="7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FE35C4-BB8A-4809-AAC2-0C724BF5DDA1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62234B-12C9-4334-8F58-EB030DF5DE6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886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473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567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462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119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207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383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13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111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13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99569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4157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496112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2324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447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547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alphaModFix amt="1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141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209800"/>
            <a:ext cx="6858000" cy="2362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7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NOVAC</a:t>
            </a:r>
            <a:r>
              <a:rPr lang="en-US" dirty="0"/>
              <a:t> </a:t>
            </a:r>
            <a:br>
              <a:rPr lang="sr-Latn-BA" dirty="0"/>
            </a:br>
            <a:br>
              <a:rPr lang="en-US" dirty="0"/>
            </a:br>
            <a:r>
              <a:rPr lang="sr-Cyrl-CS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Istorijski razvoj novca</a:t>
            </a:r>
            <a:endParaRPr lang="en-US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POJAM NOVCA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8" y="1828800"/>
            <a:ext cx="7162802" cy="4470400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solidFill>
                  <a:schemeClr val="tx1"/>
                </a:solidFill>
              </a:rPr>
              <a:t>Novac </a:t>
            </a:r>
            <a:r>
              <a:rPr lang="en-US" sz="2400" dirty="0" err="1">
                <a:solidFill>
                  <a:schemeClr val="tx1"/>
                </a:solidFill>
              </a:rPr>
              <a:t>predstavlja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jednu</a:t>
            </a:r>
            <a:r>
              <a:rPr lang="en-US" sz="2400" dirty="0">
                <a:solidFill>
                  <a:schemeClr val="tx1"/>
                </a:solidFill>
              </a:rPr>
              <a:t> od </a:t>
            </a:r>
            <a:r>
              <a:rPr lang="en-US" sz="2400" dirty="0" err="1">
                <a:solidFill>
                  <a:schemeClr val="tx1"/>
                </a:solidFill>
              </a:rPr>
              <a:t>najznačajnih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društvenih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institucija</a:t>
            </a:r>
            <a:endParaRPr lang="sr-Latn-BA" sz="2400" dirty="0">
              <a:solidFill>
                <a:schemeClr val="tx1"/>
              </a:solidFill>
            </a:endParaRPr>
          </a:p>
          <a:p>
            <a:pPr algn="just"/>
            <a:endParaRPr lang="sr-Latn-BA" sz="2400" dirty="0">
              <a:solidFill>
                <a:schemeClr val="tx1"/>
              </a:solidFill>
            </a:endParaRPr>
          </a:p>
          <a:p>
            <a:pPr algn="just"/>
            <a:r>
              <a:rPr lang="en-US" sz="2400" dirty="0" err="1">
                <a:solidFill>
                  <a:schemeClr val="tx1"/>
                </a:solidFill>
              </a:rPr>
              <a:t>Kroz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novac</a:t>
            </a:r>
            <a:r>
              <a:rPr lang="en-US" sz="2400" dirty="0">
                <a:solidFill>
                  <a:schemeClr val="tx1"/>
                </a:solidFill>
              </a:rPr>
              <a:t> se </a:t>
            </a:r>
            <a:r>
              <a:rPr lang="en-US" sz="2400" dirty="0" err="1">
                <a:solidFill>
                  <a:schemeClr val="tx1"/>
                </a:solidFill>
              </a:rPr>
              <a:t>odražavaju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ekonomski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društveni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odnosi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određene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vremenske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epohe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podneblja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stepena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dostignutog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razvoja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endParaRPr lang="sr-Latn-BA" sz="2400" dirty="0">
              <a:solidFill>
                <a:schemeClr val="tx1"/>
              </a:solidFill>
            </a:endParaRPr>
          </a:p>
          <a:p>
            <a:pPr algn="just"/>
            <a:endParaRPr lang="sr-Latn-BA" sz="2400" dirty="0"/>
          </a:p>
          <a:p>
            <a:pPr algn="just"/>
            <a:r>
              <a:rPr lang="sr-Latn-BA" sz="2400" dirty="0">
                <a:solidFill>
                  <a:schemeClr val="tx1"/>
                </a:solidFill>
              </a:rPr>
              <a:t>Značaj i uloga novca</a:t>
            </a:r>
          </a:p>
          <a:p>
            <a:pPr marL="0" indent="0" algn="just">
              <a:buNone/>
            </a:pPr>
            <a:endParaRPr lang="en-US" sz="2400" dirty="0"/>
          </a:p>
          <a:p>
            <a:pPr algn="just"/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6347713" cy="1320800"/>
          </a:xfrm>
        </p:spPr>
        <p:txBody>
          <a:bodyPr/>
          <a:lstStyle/>
          <a:p>
            <a:r>
              <a:rPr lang="sr-Latn-BA" b="1" dirty="0">
                <a:solidFill>
                  <a:schemeClr val="accent1">
                    <a:lumMod val="50000"/>
                  </a:schemeClr>
                </a:solidFill>
              </a:rPr>
              <a:t>Karakteristike novca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7315200" cy="4953000"/>
          </a:xfrm>
        </p:spPr>
        <p:txBody>
          <a:bodyPr>
            <a:normAutofit/>
          </a:bodyPr>
          <a:lstStyle/>
          <a:p>
            <a:r>
              <a:rPr lang="en-US" sz="2200" dirty="0"/>
              <a:t>S </a:t>
            </a:r>
            <a:r>
              <a:rPr lang="en-US" sz="2200" dirty="0" err="1"/>
              <a:t>obzirom</a:t>
            </a:r>
            <a:r>
              <a:rPr lang="en-US" sz="2200" dirty="0"/>
              <a:t> </a:t>
            </a:r>
            <a:r>
              <a:rPr lang="en-US" sz="2200" dirty="0" err="1"/>
              <a:t>na</a:t>
            </a:r>
            <a:r>
              <a:rPr lang="en-US" sz="2200" dirty="0"/>
              <a:t> </a:t>
            </a:r>
            <a:r>
              <a:rPr lang="en-US" sz="2200" dirty="0" err="1"/>
              <a:t>rijetkost</a:t>
            </a:r>
            <a:r>
              <a:rPr lang="en-US" sz="2200" dirty="0"/>
              <a:t> </a:t>
            </a:r>
            <a:r>
              <a:rPr lang="en-US" sz="2200" dirty="0" err="1"/>
              <a:t>novca</a:t>
            </a:r>
            <a:r>
              <a:rPr lang="en-US" sz="2200" dirty="0"/>
              <a:t> </a:t>
            </a:r>
            <a:r>
              <a:rPr lang="en-US" sz="2200" dirty="0" err="1"/>
              <a:t>možemo</a:t>
            </a:r>
            <a:r>
              <a:rPr lang="en-US" sz="2200" dirty="0"/>
              <a:t> </a:t>
            </a:r>
            <a:r>
              <a:rPr lang="en-US" sz="2200" dirty="0" err="1"/>
              <a:t>reći</a:t>
            </a:r>
            <a:r>
              <a:rPr lang="en-US" sz="2200" dirty="0"/>
              <a:t> da</a:t>
            </a:r>
            <a:r>
              <a:rPr lang="sr-Latn-BA" sz="2200" dirty="0"/>
              <a:t> on </a:t>
            </a:r>
            <a:r>
              <a:rPr lang="sr-Latn-BA" sz="2200" b="1" dirty="0">
                <a:solidFill>
                  <a:schemeClr val="accent2">
                    <a:lumMod val="75000"/>
                  </a:schemeClr>
                </a:solidFill>
              </a:rPr>
              <a:t>p</a:t>
            </a:r>
            <a:r>
              <a:rPr lang="en-US" sz="2200" b="1" dirty="0" err="1">
                <a:solidFill>
                  <a:schemeClr val="accent2">
                    <a:lumMod val="75000"/>
                  </a:schemeClr>
                </a:solidFill>
              </a:rPr>
              <a:t>redstavlja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200" b="1" dirty="0" err="1">
                <a:solidFill>
                  <a:schemeClr val="accent2">
                    <a:lumMod val="75000"/>
                  </a:schemeClr>
                </a:solidFill>
              </a:rPr>
              <a:t>rijetko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 dobro</a:t>
            </a:r>
            <a:r>
              <a:rPr lang="sr-Latn-BA" sz="2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r-Latn-BA" sz="2200" dirty="0">
                <a:solidFill>
                  <a:schemeClr val="tx1"/>
                </a:solidFill>
              </a:rPr>
              <a:t>(robu) </a:t>
            </a:r>
          </a:p>
          <a:p>
            <a:pPr marL="0" indent="0">
              <a:buNone/>
            </a:pPr>
            <a:endParaRPr lang="sr-Latn-BA" sz="2200" dirty="0">
              <a:solidFill>
                <a:schemeClr val="tx1"/>
              </a:solidFill>
            </a:endParaRPr>
          </a:p>
          <a:p>
            <a:r>
              <a:rPr lang="sr-Latn-BA" sz="2200" b="1" dirty="0">
                <a:solidFill>
                  <a:schemeClr val="tx1"/>
                </a:solidFill>
              </a:rPr>
              <a:t>To je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poseban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oblik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kompleksne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i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specifične</a:t>
            </a:r>
            <a:r>
              <a:rPr lang="en-US" sz="2200" b="1" dirty="0">
                <a:solidFill>
                  <a:schemeClr val="tx1"/>
                </a:solidFill>
              </a:rPr>
              <a:t> robe</a:t>
            </a:r>
            <a:r>
              <a:rPr lang="sr-Latn-BA" sz="2200" b="1" dirty="0">
                <a:solidFill>
                  <a:schemeClr val="tx1"/>
                </a:solidFill>
              </a:rPr>
              <a:t>, a monopol na emitovanje ima država</a:t>
            </a:r>
          </a:p>
          <a:p>
            <a:endParaRPr lang="sr-Latn-BA" sz="2200" dirty="0">
              <a:solidFill>
                <a:schemeClr val="tx1"/>
              </a:solidFill>
            </a:endParaRPr>
          </a:p>
          <a:p>
            <a:r>
              <a:rPr lang="sr-Latn-BA" sz="2200" dirty="0">
                <a:solidFill>
                  <a:schemeClr val="tx1"/>
                </a:solidFill>
              </a:rPr>
              <a:t>Osnovno pitanje je optimalan iznos njegove količine – inflacija ili recesija (uslijed deflacije)</a:t>
            </a:r>
          </a:p>
          <a:p>
            <a:endParaRPr lang="sr-Latn-BA" sz="2200" dirty="0">
              <a:solidFill>
                <a:schemeClr val="tx1"/>
              </a:solidFill>
            </a:endParaRPr>
          </a:p>
          <a:p>
            <a:r>
              <a:rPr lang="sr-Latn-BA" sz="2200" dirty="0">
                <a:solidFill>
                  <a:schemeClr val="tx1"/>
                </a:solidFill>
              </a:rPr>
              <a:t>Vrijednost novca se utvrđuje na osnovu kupovne moći, odnosno količine robe koja se može kupiti za jedinicu novca</a:t>
            </a:r>
            <a:endParaRPr lang="en-US" sz="2200" dirty="0">
              <a:solidFill>
                <a:schemeClr val="tx1"/>
              </a:solidFill>
            </a:endParaRPr>
          </a:p>
          <a:p>
            <a:endParaRPr lang="sr-Latn-BA" sz="2200" dirty="0"/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674447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6347713" cy="1320800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D</a:t>
            </a:r>
            <a:r>
              <a:rPr lang="sr-Latn-ME" b="1" dirty="0">
                <a:solidFill>
                  <a:schemeClr val="accent1">
                    <a:lumMod val="50000"/>
                  </a:schemeClr>
                </a:solidFill>
              </a:rPr>
              <a:t>efinicij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a</a:t>
            </a:r>
            <a:r>
              <a:rPr lang="sr-Latn-ME" b="1" dirty="0">
                <a:solidFill>
                  <a:schemeClr val="accent1">
                    <a:lumMod val="50000"/>
                  </a:schemeClr>
                </a:solidFill>
              </a:rPr>
              <a:t> novca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153400" cy="5181600"/>
          </a:xfrm>
        </p:spPr>
        <p:txBody>
          <a:bodyPr>
            <a:normAutofit lnSpcReduction="10000"/>
          </a:bodyPr>
          <a:lstStyle/>
          <a:p>
            <a:pPr>
              <a:lnSpc>
                <a:spcPct val="130000"/>
              </a:lnSpc>
            </a:pPr>
            <a:r>
              <a:rPr lang="en-US" sz="2500" dirty="0" err="1">
                <a:solidFill>
                  <a:schemeClr val="tx1"/>
                </a:solidFill>
              </a:rPr>
              <a:t>Veliki</a:t>
            </a:r>
            <a:r>
              <a:rPr lang="sr-Cyrl-BA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broj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definicija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novca</a:t>
            </a:r>
            <a:r>
              <a:rPr lang="en-US" sz="2500" dirty="0">
                <a:solidFill>
                  <a:schemeClr val="tx1"/>
                </a:solidFill>
              </a:rPr>
              <a:t>:</a:t>
            </a:r>
            <a:endParaRPr lang="sr-Latn-BA" sz="2500" dirty="0">
              <a:solidFill>
                <a:schemeClr val="tx1"/>
              </a:solidFill>
            </a:endParaRPr>
          </a:p>
          <a:p>
            <a:pPr lvl="1">
              <a:lnSpc>
                <a:spcPct val="130000"/>
              </a:lnSpc>
            </a:pPr>
            <a:r>
              <a:rPr lang="en-US" sz="2500" dirty="0">
                <a:solidFill>
                  <a:schemeClr val="tx1"/>
                </a:solidFill>
              </a:rPr>
              <a:t>1. Novac je </a:t>
            </a:r>
            <a:r>
              <a:rPr lang="en-US" sz="2500" dirty="0" err="1">
                <a:solidFill>
                  <a:schemeClr val="tx1"/>
                </a:solidFill>
              </a:rPr>
              <a:t>svako</a:t>
            </a:r>
            <a:r>
              <a:rPr lang="en-US" sz="2500" dirty="0">
                <a:solidFill>
                  <a:schemeClr val="tx1"/>
                </a:solidFill>
              </a:rPr>
              <a:t> dobro </a:t>
            </a:r>
            <a:r>
              <a:rPr lang="en-US" sz="2500" dirty="0" err="1">
                <a:solidFill>
                  <a:schemeClr val="tx1"/>
                </a:solidFill>
              </a:rPr>
              <a:t>koje</a:t>
            </a:r>
            <a:r>
              <a:rPr lang="en-US" sz="2500" dirty="0">
                <a:solidFill>
                  <a:schemeClr val="tx1"/>
                </a:solidFill>
              </a:rPr>
              <a:t> se </a:t>
            </a:r>
            <a:r>
              <a:rPr lang="en-US" sz="2500" dirty="0" err="1">
                <a:solidFill>
                  <a:schemeClr val="tx1"/>
                </a:solidFill>
              </a:rPr>
              <a:t>široko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koristi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i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prihvata</a:t>
            </a:r>
            <a:r>
              <a:rPr lang="en-US" sz="2500" dirty="0">
                <a:solidFill>
                  <a:schemeClr val="tx1"/>
                </a:solidFill>
              </a:rPr>
              <a:t> u </a:t>
            </a:r>
            <a:r>
              <a:rPr lang="en-US" sz="2500" dirty="0" err="1">
                <a:solidFill>
                  <a:schemeClr val="tx1"/>
                </a:solidFill>
              </a:rPr>
              <a:t>transakcijama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koje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uklјučuju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prenos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dobara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i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usluga</a:t>
            </a:r>
            <a:r>
              <a:rPr lang="en-US" sz="2500" dirty="0">
                <a:solidFill>
                  <a:schemeClr val="tx1"/>
                </a:solidFill>
              </a:rPr>
              <a:t> s </a:t>
            </a:r>
            <a:r>
              <a:rPr lang="en-US" sz="2500" dirty="0" err="1">
                <a:solidFill>
                  <a:schemeClr val="tx1"/>
                </a:solidFill>
              </a:rPr>
              <a:t>jedne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osobe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na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drugu</a:t>
            </a:r>
            <a:r>
              <a:rPr lang="en-US" sz="2500" dirty="0">
                <a:solidFill>
                  <a:schemeClr val="tx1"/>
                </a:solidFill>
              </a:rPr>
              <a:t>.</a:t>
            </a:r>
            <a:endParaRPr lang="sr-Latn-BA" sz="2500" dirty="0">
              <a:solidFill>
                <a:schemeClr val="tx1"/>
              </a:solidFill>
            </a:endParaRPr>
          </a:p>
          <a:p>
            <a:pPr lvl="1">
              <a:lnSpc>
                <a:spcPct val="130000"/>
              </a:lnSpc>
            </a:pPr>
            <a:r>
              <a:rPr lang="en-US" sz="2500" dirty="0">
                <a:solidFill>
                  <a:schemeClr val="tx1"/>
                </a:solidFill>
              </a:rPr>
              <a:t>2. Novac je </a:t>
            </a:r>
            <a:r>
              <a:rPr lang="en-US" sz="2500" dirty="0" err="1">
                <a:solidFill>
                  <a:schemeClr val="tx1"/>
                </a:solidFill>
              </a:rPr>
              <a:t>jedinstven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društveni</a:t>
            </a:r>
            <a:r>
              <a:rPr lang="en-US" sz="2500" dirty="0">
                <a:solidFill>
                  <a:schemeClr val="tx1"/>
                </a:solidFill>
              </a:rPr>
              <a:t>, </a:t>
            </a:r>
            <a:r>
              <a:rPr lang="en-US" sz="2500" dirty="0" err="1">
                <a:solidFill>
                  <a:schemeClr val="tx1"/>
                </a:solidFill>
              </a:rPr>
              <a:t>ekonomski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i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kulturni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fenomen</a:t>
            </a:r>
            <a:r>
              <a:rPr lang="en-US" sz="2500" dirty="0">
                <a:solidFill>
                  <a:schemeClr val="tx1"/>
                </a:solidFill>
              </a:rPr>
              <a:t> bez </a:t>
            </a:r>
            <a:r>
              <a:rPr lang="en-US" sz="2500" dirty="0" err="1">
                <a:solidFill>
                  <a:schemeClr val="tx1"/>
                </a:solidFill>
              </a:rPr>
              <a:t>kojeg</a:t>
            </a:r>
            <a:r>
              <a:rPr lang="en-US" sz="2500" dirty="0">
                <a:solidFill>
                  <a:schemeClr val="tx1"/>
                </a:solidFill>
              </a:rPr>
              <a:t> bi </a:t>
            </a:r>
            <a:r>
              <a:rPr lang="en-US" sz="2500" dirty="0" err="1">
                <a:solidFill>
                  <a:schemeClr val="tx1"/>
                </a:solidFill>
              </a:rPr>
              <a:t>troškovi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razmjene</a:t>
            </a:r>
            <a:r>
              <a:rPr lang="en-US" sz="2500" dirty="0">
                <a:solidFill>
                  <a:schemeClr val="tx1"/>
                </a:solidFill>
              </a:rPr>
              <a:t> u </a:t>
            </a:r>
            <a:r>
              <a:rPr lang="en-US" sz="2500" dirty="0" err="1">
                <a:solidFill>
                  <a:schemeClr val="tx1"/>
                </a:solidFill>
              </a:rPr>
              <a:t>ekonomiji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bili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značajno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veći</a:t>
            </a:r>
            <a:r>
              <a:rPr lang="en-US" sz="2500" dirty="0">
                <a:solidFill>
                  <a:schemeClr val="tx1"/>
                </a:solidFill>
              </a:rPr>
              <a:t>.</a:t>
            </a:r>
            <a:endParaRPr lang="sr-Latn-BA" sz="2500" dirty="0">
              <a:solidFill>
                <a:schemeClr val="tx1"/>
              </a:solidFill>
            </a:endParaRPr>
          </a:p>
          <a:p>
            <a:pPr lvl="1">
              <a:lnSpc>
                <a:spcPct val="130000"/>
              </a:lnSpc>
            </a:pPr>
            <a:r>
              <a:rPr lang="sr-Cyrl-BA" sz="2500" dirty="0">
                <a:solidFill>
                  <a:schemeClr val="tx1"/>
                </a:solidFill>
              </a:rPr>
              <a:t>3</a:t>
            </a:r>
            <a:r>
              <a:rPr lang="en-US" sz="2500" dirty="0">
                <a:solidFill>
                  <a:schemeClr val="tx1"/>
                </a:solidFill>
              </a:rPr>
              <a:t>. Novac je </a:t>
            </a:r>
            <a:r>
              <a:rPr lang="en-US" sz="2500" b="1" dirty="0" err="1">
                <a:solidFill>
                  <a:schemeClr val="accent2">
                    <a:lumMod val="75000"/>
                  </a:schemeClr>
                </a:solidFill>
              </a:rPr>
              <a:t>specifičan</a:t>
            </a:r>
            <a:r>
              <a:rPr lang="en-US" sz="2500" b="1" dirty="0">
                <a:solidFill>
                  <a:schemeClr val="accent2">
                    <a:lumMod val="75000"/>
                  </a:schemeClr>
                </a:solidFill>
              </a:rPr>
              <a:t> vid </a:t>
            </a:r>
            <a:r>
              <a:rPr lang="en-US" sz="2500" b="1" dirty="0" err="1">
                <a:solidFill>
                  <a:schemeClr val="accent2">
                    <a:lumMod val="75000"/>
                  </a:schemeClr>
                </a:solidFill>
              </a:rPr>
              <a:t>univerzalne</a:t>
            </a:r>
            <a:r>
              <a:rPr lang="en-US" sz="2500" b="1" dirty="0">
                <a:solidFill>
                  <a:schemeClr val="accent2">
                    <a:lumMod val="75000"/>
                  </a:schemeClr>
                </a:solidFill>
              </a:rPr>
              <a:t> robe </a:t>
            </a:r>
            <a:r>
              <a:rPr lang="en-US" sz="2500" dirty="0" err="1">
                <a:solidFill>
                  <a:schemeClr val="tx1"/>
                </a:solidFill>
              </a:rPr>
              <a:t>koja</a:t>
            </a:r>
            <a:r>
              <a:rPr lang="en-US" sz="2500" dirty="0">
                <a:solidFill>
                  <a:schemeClr val="tx1"/>
                </a:solidFill>
              </a:rPr>
              <a:t> se </a:t>
            </a:r>
            <a:r>
              <a:rPr lang="en-US" sz="2500" dirty="0" err="1">
                <a:solidFill>
                  <a:schemeClr val="tx1"/>
                </a:solidFill>
              </a:rPr>
              <a:t>koristi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kao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opšti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ekvivalent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pomoću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koga</a:t>
            </a:r>
            <a:r>
              <a:rPr lang="en-US" sz="2500" dirty="0">
                <a:solidFill>
                  <a:schemeClr val="tx1"/>
                </a:solidFill>
              </a:rPr>
              <a:t> se </a:t>
            </a:r>
            <a:r>
              <a:rPr lang="en-US" sz="2500" dirty="0" err="1">
                <a:solidFill>
                  <a:schemeClr val="tx1"/>
                </a:solidFill>
              </a:rPr>
              <a:t>izražava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vrijednost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svih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drugih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roba</a:t>
            </a:r>
            <a:r>
              <a:rPr lang="en-US" sz="2500" dirty="0">
                <a:solidFill>
                  <a:schemeClr val="tx1"/>
                </a:solidFill>
              </a:rPr>
              <a:t>.</a:t>
            </a:r>
            <a:endParaRPr lang="sr-Latn-BA" sz="2500" dirty="0">
              <a:solidFill>
                <a:schemeClr val="tx1"/>
              </a:solidFill>
            </a:endParaRPr>
          </a:p>
          <a:p>
            <a:pPr marL="457200" lvl="1" indent="0">
              <a:lnSpc>
                <a:spcPct val="130000"/>
              </a:lnSpc>
              <a:buNone/>
            </a:pPr>
            <a:endParaRPr lang="sr-Latn-BA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A3264-49D8-4328-4A6E-E4677AED2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304800"/>
            <a:ext cx="6629400" cy="6477000"/>
          </a:xfrm>
        </p:spPr>
        <p:txBody>
          <a:bodyPr>
            <a:normAutofit/>
          </a:bodyPr>
          <a:lstStyle/>
          <a:p>
            <a:pPr algn="just"/>
            <a:r>
              <a:rPr lang="en-US" sz="2400" dirty="0" err="1">
                <a:solidFill>
                  <a:schemeClr val="tx1"/>
                </a:solidFill>
              </a:rPr>
              <a:t>Najjednostavnije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novac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možemo</a:t>
            </a:r>
            <a:r>
              <a:rPr lang="en-US" sz="2400" dirty="0">
                <a:solidFill>
                  <a:schemeClr val="tx1"/>
                </a:solidFill>
              </a:rPr>
              <a:t> da </a:t>
            </a:r>
            <a:r>
              <a:rPr lang="en-US" sz="2400" dirty="0" err="1">
                <a:solidFill>
                  <a:schemeClr val="tx1"/>
                </a:solidFill>
              </a:rPr>
              <a:t>definišemo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kao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opštepriznato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sredstvo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razmjene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koje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 se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koristi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pri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plaćanju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roba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i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usluga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kao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i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dugova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r>
              <a:rPr lang="en-US" sz="2400" dirty="0" err="1">
                <a:solidFill>
                  <a:schemeClr val="tx1"/>
                </a:solidFill>
              </a:rPr>
              <a:t>Drugim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riječima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novac</a:t>
            </a:r>
            <a:r>
              <a:rPr lang="en-US" sz="2400" dirty="0">
                <a:solidFill>
                  <a:schemeClr val="tx1"/>
                </a:solidFill>
              </a:rPr>
              <a:t> se </a:t>
            </a:r>
            <a:r>
              <a:rPr lang="en-US" sz="2400" dirty="0" err="1">
                <a:solidFill>
                  <a:schemeClr val="tx1"/>
                </a:solidFill>
              </a:rPr>
              <a:t>automatski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nudi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prihvata</a:t>
            </a:r>
            <a:r>
              <a:rPr lang="en-US" sz="2400" dirty="0">
                <a:solidFill>
                  <a:schemeClr val="tx1"/>
                </a:solidFill>
              </a:rPr>
              <a:t> u </a:t>
            </a:r>
            <a:r>
              <a:rPr lang="en-US" sz="2400" dirty="0" err="1">
                <a:solidFill>
                  <a:schemeClr val="tx1"/>
                </a:solidFill>
              </a:rPr>
              <a:t>razmjeni</a:t>
            </a:r>
            <a:r>
              <a:rPr lang="en-US" sz="2400" dirty="0">
                <a:solidFill>
                  <a:schemeClr val="tx1"/>
                </a:solidFill>
              </a:rPr>
              <a:t> od </a:t>
            </a:r>
            <a:r>
              <a:rPr lang="en-US" sz="2400" dirty="0" err="1">
                <a:solidFill>
                  <a:schemeClr val="tx1"/>
                </a:solidFill>
              </a:rPr>
              <a:t>strane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svih</a:t>
            </a:r>
            <a:r>
              <a:rPr lang="sr-Cyrl-BA" sz="2400" dirty="0">
                <a:solidFill>
                  <a:schemeClr val="tx1"/>
                </a:solidFill>
              </a:rPr>
              <a:t> </a:t>
            </a:r>
            <a:r>
              <a:rPr lang="sr-Latn-BA" sz="2400" dirty="0">
                <a:solidFill>
                  <a:schemeClr val="tx1"/>
                </a:solidFill>
              </a:rPr>
              <a:t>učesnika</a:t>
            </a:r>
            <a:endParaRPr lang="sr-Cyrl-BA" sz="2400" dirty="0">
              <a:solidFill>
                <a:schemeClr val="tx1"/>
              </a:solidFill>
            </a:endParaRPr>
          </a:p>
          <a:p>
            <a:pPr algn="just"/>
            <a:endParaRPr lang="sr-Cyrl-BA" sz="2200" dirty="0">
              <a:solidFill>
                <a:schemeClr val="tx1"/>
              </a:solidFill>
            </a:endParaRPr>
          </a:p>
          <a:p>
            <a:pPr algn="just"/>
            <a:endParaRPr lang="sr-Latn-BA" sz="2200" dirty="0">
              <a:solidFill>
                <a:schemeClr val="tx1"/>
              </a:solidFill>
            </a:endParaRPr>
          </a:p>
          <a:p>
            <a:r>
              <a:rPr lang="en-US" sz="2200" dirty="0" err="1">
                <a:solidFill>
                  <a:schemeClr val="tx1"/>
                </a:solidFill>
              </a:rPr>
              <a:t>Iz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prethodnih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definicija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možemo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uočiti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glavne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funkcije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novca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</a:t>
            </a:r>
            <a:r>
              <a:rPr lang="en-US" sz="2200" dirty="0">
                <a:solidFill>
                  <a:schemeClr val="tx1"/>
                </a:solidFill>
              </a:rPr>
              <a:t> to u </a:t>
            </a:r>
            <a:r>
              <a:rPr lang="en-US" sz="2200" dirty="0" err="1">
                <a:solidFill>
                  <a:schemeClr val="tx1"/>
                </a:solidFill>
              </a:rPr>
              <a:t>obliku</a:t>
            </a:r>
            <a:r>
              <a:rPr lang="en-US" sz="2200" dirty="0">
                <a:solidFill>
                  <a:schemeClr val="tx1"/>
                </a:solidFill>
              </a:rPr>
              <a:t>: </a:t>
            </a:r>
            <a:endParaRPr lang="sr-Latn-BA" sz="2200" dirty="0">
              <a:solidFill>
                <a:schemeClr val="tx1"/>
              </a:solidFill>
            </a:endParaRPr>
          </a:p>
          <a:p>
            <a:pPr lvl="1"/>
            <a:r>
              <a:rPr lang="en-US" sz="2000" dirty="0" err="1">
                <a:solidFill>
                  <a:schemeClr val="tx1"/>
                </a:solidFill>
              </a:rPr>
              <a:t>sredstva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razmjene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endParaRPr lang="sr-Latn-BA" sz="2000" dirty="0">
              <a:solidFill>
                <a:schemeClr val="tx1"/>
              </a:solidFill>
            </a:endParaRPr>
          </a:p>
          <a:p>
            <a:pPr lvl="1"/>
            <a:r>
              <a:rPr lang="en-US" sz="2000" dirty="0" err="1">
                <a:solidFill>
                  <a:schemeClr val="tx1"/>
                </a:solidFill>
              </a:rPr>
              <a:t>obračunske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jedinice</a:t>
            </a:r>
            <a:r>
              <a:rPr lang="en-US" sz="2000" dirty="0">
                <a:solidFill>
                  <a:schemeClr val="tx1"/>
                </a:solidFill>
              </a:rPr>
              <a:t>,</a:t>
            </a:r>
            <a:r>
              <a:rPr lang="sr-Latn-BA" sz="2000" dirty="0">
                <a:solidFill>
                  <a:schemeClr val="tx1"/>
                </a:solidFill>
              </a:rPr>
              <a:t> </a:t>
            </a:r>
          </a:p>
          <a:p>
            <a:pPr lvl="1"/>
            <a:r>
              <a:rPr lang="en-US" sz="2000" dirty="0" err="1">
                <a:solidFill>
                  <a:schemeClr val="tx1"/>
                </a:solidFill>
              </a:rPr>
              <a:t>zaliha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vrijednosti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ali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endParaRPr lang="sr-Latn-BA" sz="2000" dirty="0">
              <a:solidFill>
                <a:schemeClr val="tx1"/>
              </a:solidFill>
            </a:endParaRPr>
          </a:p>
          <a:p>
            <a:pPr lvl="1"/>
            <a:r>
              <a:rPr lang="en-US" sz="2000" dirty="0" err="1">
                <a:solidFill>
                  <a:schemeClr val="tx1"/>
                </a:solidFill>
              </a:rPr>
              <a:t>sredstva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odloženog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plaćanja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  <a:endParaRPr lang="sr-Latn-BA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382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23900"/>
            <a:ext cx="7086600" cy="5410200"/>
          </a:xfrm>
        </p:spPr>
        <p:txBody>
          <a:bodyPr>
            <a:normAutofit lnSpcReduction="10000"/>
          </a:bodyPr>
          <a:lstStyle/>
          <a:p>
            <a:r>
              <a:rPr lang="en-US" sz="2300" dirty="0">
                <a:solidFill>
                  <a:schemeClr val="tx1"/>
                </a:solidFill>
              </a:rPr>
              <a:t>Ra</a:t>
            </a:r>
            <a:r>
              <a:rPr lang="sr-Latn-ME" sz="2300" dirty="0">
                <a:solidFill>
                  <a:schemeClr val="tx1"/>
                </a:solidFill>
              </a:rPr>
              <a:t>zličiti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aspekti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posmatranja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osnovnih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karakteristika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novca</a:t>
            </a:r>
            <a:endParaRPr lang="sr-Latn-ME" sz="2300" dirty="0">
              <a:solidFill>
                <a:schemeClr val="tx1"/>
              </a:solidFill>
            </a:endParaRPr>
          </a:p>
          <a:p>
            <a:endParaRPr lang="en-US" sz="2300" dirty="0"/>
          </a:p>
          <a:p>
            <a:r>
              <a:rPr lang="en-US" sz="2300" i="1" dirty="0" err="1">
                <a:solidFill>
                  <a:schemeClr val="accent2">
                    <a:lumMod val="75000"/>
                  </a:schemeClr>
                </a:solidFill>
              </a:rPr>
              <a:t>Mikro</a:t>
            </a:r>
            <a:r>
              <a:rPr lang="en-US" sz="23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300" i="1" dirty="0" err="1">
                <a:solidFill>
                  <a:schemeClr val="accent2">
                    <a:lumMod val="75000"/>
                  </a:schemeClr>
                </a:solidFill>
              </a:rPr>
              <a:t>nivo</a:t>
            </a:r>
            <a:r>
              <a:rPr lang="en-US" sz="23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300" dirty="0"/>
              <a:t>– </a:t>
            </a:r>
            <a:r>
              <a:rPr lang="en-US" sz="2300" dirty="0" err="1">
                <a:solidFill>
                  <a:schemeClr val="tx1"/>
                </a:solidFill>
              </a:rPr>
              <a:t>nivo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pojedinca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sr-Latn-ME" sz="2300" dirty="0">
                <a:solidFill>
                  <a:schemeClr val="tx1"/>
                </a:solidFill>
              </a:rPr>
              <a:t>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predu</a:t>
            </a:r>
            <a:r>
              <a:rPr lang="sr-Latn-ME" sz="2300" dirty="0">
                <a:solidFill>
                  <a:schemeClr val="tx1"/>
                </a:solidFill>
              </a:rPr>
              <a:t>zeća.</a:t>
            </a:r>
          </a:p>
          <a:p>
            <a:pPr algn="just">
              <a:buNone/>
            </a:pPr>
            <a:r>
              <a:rPr lang="sr-Latn-ME" sz="2300" dirty="0">
                <a:solidFill>
                  <a:schemeClr val="tx1"/>
                </a:solidFill>
              </a:rPr>
              <a:t>	</a:t>
            </a:r>
            <a:r>
              <a:rPr lang="en-US" sz="2300" dirty="0" err="1">
                <a:solidFill>
                  <a:schemeClr val="tx1"/>
                </a:solidFill>
              </a:rPr>
              <a:t>Šta</a:t>
            </a:r>
            <a:r>
              <a:rPr lang="en-US" sz="2300" dirty="0">
                <a:solidFill>
                  <a:schemeClr val="tx1"/>
                </a:solidFill>
              </a:rPr>
              <a:t> je </a:t>
            </a:r>
            <a:r>
              <a:rPr lang="en-US" sz="2300" dirty="0" err="1">
                <a:solidFill>
                  <a:schemeClr val="tx1"/>
                </a:solidFill>
              </a:rPr>
              <a:t>zapravo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tražnja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za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novcem</a:t>
            </a:r>
            <a:r>
              <a:rPr lang="en-US" sz="2300" dirty="0">
                <a:solidFill>
                  <a:schemeClr val="tx1"/>
                </a:solidFill>
              </a:rPr>
              <a:t>? </a:t>
            </a:r>
            <a:r>
              <a:rPr lang="en-US" sz="2300" dirty="0" err="1">
                <a:solidFill>
                  <a:schemeClr val="tx1"/>
                </a:solidFill>
              </a:rPr>
              <a:t>Šta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pojedincu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taj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novac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predstavlјa</a:t>
            </a:r>
            <a:r>
              <a:rPr lang="en-US" sz="2300" dirty="0">
                <a:solidFill>
                  <a:schemeClr val="tx1"/>
                </a:solidFill>
              </a:rPr>
              <a:t>? </a:t>
            </a:r>
            <a:endParaRPr lang="sr-Latn-ME" sz="2300" dirty="0">
              <a:solidFill>
                <a:schemeClr val="tx1"/>
              </a:solidFill>
            </a:endParaRPr>
          </a:p>
          <a:p>
            <a:pPr algn="just"/>
            <a:endParaRPr lang="en-US" sz="2300" dirty="0"/>
          </a:p>
          <a:p>
            <a:pPr algn="just"/>
            <a:r>
              <a:rPr lang="en-US" sz="2300" i="1" dirty="0" err="1">
                <a:solidFill>
                  <a:schemeClr val="accent2">
                    <a:lumMod val="75000"/>
                  </a:schemeClr>
                </a:solidFill>
              </a:rPr>
              <a:t>Makro</a:t>
            </a:r>
            <a:r>
              <a:rPr lang="en-US" sz="23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300" i="1" dirty="0" err="1">
                <a:solidFill>
                  <a:schemeClr val="accent2">
                    <a:lumMod val="75000"/>
                  </a:schemeClr>
                </a:solidFill>
              </a:rPr>
              <a:t>nivo</a:t>
            </a:r>
            <a:r>
              <a:rPr lang="en-US" sz="23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300" dirty="0"/>
              <a:t>- </a:t>
            </a:r>
            <a:r>
              <a:rPr lang="en-US" sz="2300" dirty="0" err="1">
                <a:solidFill>
                  <a:schemeClr val="tx1"/>
                </a:solidFill>
              </a:rPr>
              <a:t>na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nivou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društva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kao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cjeline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endParaRPr lang="sr-Latn-ME" sz="2300" dirty="0">
              <a:solidFill>
                <a:schemeClr val="tx1"/>
              </a:solidFill>
            </a:endParaRPr>
          </a:p>
          <a:p>
            <a:pPr algn="just">
              <a:buNone/>
            </a:pPr>
            <a:r>
              <a:rPr lang="sr-Latn-ME" sz="2300" dirty="0">
                <a:solidFill>
                  <a:schemeClr val="tx1"/>
                </a:solidFill>
              </a:rPr>
              <a:t>	</a:t>
            </a:r>
            <a:r>
              <a:rPr lang="en-US" sz="2300" dirty="0" err="1">
                <a:solidFill>
                  <a:schemeClr val="tx1"/>
                </a:solidFill>
              </a:rPr>
              <a:t>Polazi</a:t>
            </a:r>
            <a:r>
              <a:rPr lang="en-US" sz="2300" dirty="0">
                <a:solidFill>
                  <a:schemeClr val="tx1"/>
                </a:solidFill>
              </a:rPr>
              <a:t> se od </a:t>
            </a:r>
            <a:r>
              <a:rPr lang="en-US" sz="2300" dirty="0" err="1">
                <a:solidFill>
                  <a:schemeClr val="tx1"/>
                </a:solidFill>
              </a:rPr>
              <a:t>opštih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makroekonomskih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parametara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ekonomskih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kretanja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na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makro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nivou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kao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što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su</a:t>
            </a:r>
            <a:r>
              <a:rPr lang="en-US" sz="2300" dirty="0">
                <a:solidFill>
                  <a:schemeClr val="tx1"/>
                </a:solidFill>
              </a:rPr>
              <a:t>: </a:t>
            </a:r>
            <a:r>
              <a:rPr lang="en-US" sz="2300" dirty="0" err="1">
                <a:solidFill>
                  <a:schemeClr val="tx1"/>
                </a:solidFill>
              </a:rPr>
              <a:t>nivo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privredne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aktivnosti</a:t>
            </a:r>
            <a:r>
              <a:rPr lang="en-US" sz="2300" dirty="0">
                <a:solidFill>
                  <a:schemeClr val="tx1"/>
                </a:solidFill>
              </a:rPr>
              <a:t>, </a:t>
            </a:r>
            <a:r>
              <a:rPr lang="en-US" sz="2300" dirty="0" err="1">
                <a:solidFill>
                  <a:schemeClr val="tx1"/>
                </a:solidFill>
              </a:rPr>
              <a:t>zaposlenosti</a:t>
            </a:r>
            <a:r>
              <a:rPr lang="en-US" sz="2300" dirty="0">
                <a:solidFill>
                  <a:schemeClr val="tx1"/>
                </a:solidFill>
              </a:rPr>
              <a:t>, </a:t>
            </a:r>
            <a:r>
              <a:rPr lang="en-US" sz="2300" dirty="0" err="1">
                <a:solidFill>
                  <a:schemeClr val="tx1"/>
                </a:solidFill>
              </a:rPr>
              <a:t>inflatornih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kretanja</a:t>
            </a:r>
            <a:r>
              <a:rPr lang="en-US" sz="2300" dirty="0">
                <a:solidFill>
                  <a:schemeClr val="tx1"/>
                </a:solidFill>
              </a:rPr>
              <a:t>, </a:t>
            </a:r>
            <a:r>
              <a:rPr lang="en-US" sz="2300" dirty="0" err="1">
                <a:solidFill>
                  <a:schemeClr val="tx1"/>
                </a:solidFill>
              </a:rPr>
              <a:t>mjera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ekonomske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politike</a:t>
            </a:r>
            <a:r>
              <a:rPr lang="en-US" sz="2300" dirty="0">
                <a:solidFill>
                  <a:schemeClr val="tx1"/>
                </a:solidFill>
              </a:rPr>
              <a:t>, </a:t>
            </a:r>
            <a:r>
              <a:rPr lang="en-US" sz="2300" dirty="0" err="1">
                <a:solidFill>
                  <a:schemeClr val="tx1"/>
                </a:solidFill>
              </a:rPr>
              <a:t>opštih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kreditnih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uslova</a:t>
            </a:r>
            <a:r>
              <a:rPr lang="en-US" sz="2300" dirty="0">
                <a:solidFill>
                  <a:schemeClr val="tx1"/>
                </a:solidFill>
              </a:rPr>
              <a:t>, </a:t>
            </a:r>
            <a:r>
              <a:rPr lang="en-US" sz="2300" dirty="0" err="1">
                <a:solidFill>
                  <a:schemeClr val="tx1"/>
                </a:solidFill>
              </a:rPr>
              <a:t>zakonitosti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uslova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raspodjele</a:t>
            </a:r>
            <a:r>
              <a:rPr lang="en-US" sz="2300" dirty="0">
                <a:solidFill>
                  <a:schemeClr val="tx1"/>
                </a:solidFill>
              </a:rPr>
              <a:t>, </a:t>
            </a:r>
            <a:r>
              <a:rPr lang="en-US" sz="2300" dirty="0" err="1">
                <a:solidFill>
                  <a:schemeClr val="tx1"/>
                </a:solidFill>
              </a:rPr>
              <a:t>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slično</a:t>
            </a:r>
            <a:r>
              <a:rPr lang="en-US" sz="2300" dirty="0">
                <a:solidFill>
                  <a:schemeClr val="tx1"/>
                </a:solidFill>
              </a:rPr>
              <a:t>. </a:t>
            </a:r>
            <a:endParaRPr lang="sr-Latn-ME" sz="2300" dirty="0">
              <a:solidFill>
                <a:schemeClr val="tx1"/>
              </a:solidFill>
            </a:endParaRPr>
          </a:p>
          <a:p>
            <a:endParaRPr lang="sr-Latn-ME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6576313" cy="4974563"/>
          </a:xfrm>
        </p:spPr>
        <p:txBody>
          <a:bodyPr>
            <a:normAutofit/>
          </a:bodyPr>
          <a:lstStyle/>
          <a:p>
            <a:pPr algn="just"/>
            <a:r>
              <a:rPr lang="en-US" sz="2200" dirty="0" err="1">
                <a:solidFill>
                  <a:schemeClr val="tx1"/>
                </a:solidFill>
              </a:rPr>
              <a:t>Takođe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novac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možemo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posmatrati</a:t>
            </a:r>
            <a:r>
              <a:rPr lang="en-US" sz="2200" dirty="0">
                <a:solidFill>
                  <a:schemeClr val="tx1"/>
                </a:solidFill>
              </a:rPr>
              <a:t> u </a:t>
            </a:r>
            <a:r>
              <a:rPr lang="en-US" sz="2200" dirty="0" err="1">
                <a:solidFill>
                  <a:schemeClr val="tx1"/>
                </a:solidFill>
              </a:rPr>
              <a:t>njegovom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i="1" dirty="0" err="1">
                <a:solidFill>
                  <a:schemeClr val="tx1"/>
                </a:solidFill>
              </a:rPr>
              <a:t>užem</a:t>
            </a:r>
            <a:r>
              <a:rPr lang="en-US" sz="2200" i="1" dirty="0">
                <a:solidFill>
                  <a:schemeClr val="tx1"/>
                </a:solidFill>
              </a:rPr>
              <a:t> </a:t>
            </a:r>
            <a:r>
              <a:rPr lang="en-US" sz="2200" i="1" dirty="0" err="1">
                <a:solidFill>
                  <a:schemeClr val="tx1"/>
                </a:solidFill>
              </a:rPr>
              <a:t>i</a:t>
            </a:r>
            <a:r>
              <a:rPr lang="en-US" sz="2200" i="1" dirty="0">
                <a:solidFill>
                  <a:schemeClr val="tx1"/>
                </a:solidFill>
              </a:rPr>
              <a:t> </a:t>
            </a:r>
            <a:r>
              <a:rPr lang="en-US" sz="2200" i="1" dirty="0" err="1">
                <a:solidFill>
                  <a:schemeClr val="tx1"/>
                </a:solidFill>
              </a:rPr>
              <a:t>širem</a:t>
            </a:r>
            <a:r>
              <a:rPr lang="en-US" sz="2200" i="1" dirty="0">
                <a:solidFill>
                  <a:schemeClr val="tx1"/>
                </a:solidFill>
              </a:rPr>
              <a:t> </a:t>
            </a:r>
            <a:r>
              <a:rPr lang="en-US" sz="2200" i="1" dirty="0" err="1">
                <a:solidFill>
                  <a:schemeClr val="tx1"/>
                </a:solidFill>
              </a:rPr>
              <a:t>smislu</a:t>
            </a:r>
            <a:r>
              <a:rPr lang="en-US" sz="2200" i="1" dirty="0">
                <a:solidFill>
                  <a:schemeClr val="tx1"/>
                </a:solidFill>
              </a:rPr>
              <a:t>. </a:t>
            </a:r>
            <a:endParaRPr lang="sr-Latn-ME" sz="2200" i="1" dirty="0">
              <a:solidFill>
                <a:schemeClr val="tx1"/>
              </a:solidFill>
            </a:endParaRPr>
          </a:p>
          <a:p>
            <a:pPr algn="just"/>
            <a:r>
              <a:rPr lang="en-US" sz="2200" i="1" dirty="0" err="1">
                <a:solidFill>
                  <a:schemeClr val="accent2">
                    <a:lumMod val="75000"/>
                  </a:schemeClr>
                </a:solidFill>
              </a:rPr>
              <a:t>Uža</a:t>
            </a:r>
            <a:r>
              <a:rPr lang="en-US" sz="22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200" i="1" dirty="0" err="1">
                <a:solidFill>
                  <a:schemeClr val="accent2">
                    <a:lumMod val="75000"/>
                  </a:schemeClr>
                </a:solidFill>
              </a:rPr>
              <a:t>definicija</a:t>
            </a:r>
            <a:r>
              <a:rPr lang="en-US" sz="22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novca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bila</a:t>
            </a:r>
            <a:r>
              <a:rPr lang="en-US" sz="2200" dirty="0">
                <a:solidFill>
                  <a:schemeClr val="tx1"/>
                </a:solidFill>
              </a:rPr>
              <a:t> da je ono </a:t>
            </a:r>
            <a:r>
              <a:rPr lang="en-US" sz="2200" b="1" dirty="0" err="1">
                <a:solidFill>
                  <a:schemeClr val="tx1"/>
                </a:solidFill>
              </a:rPr>
              <a:t>zakonski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utvrđeno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i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definitivno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sredstvo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plaćanja</a:t>
            </a:r>
            <a:r>
              <a:rPr lang="en-US" sz="2200" b="1" dirty="0">
                <a:solidFill>
                  <a:schemeClr val="tx1"/>
                </a:solidFill>
              </a:rPr>
              <a:t>.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Pri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čemu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zakonski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jer</a:t>
            </a:r>
            <a:r>
              <a:rPr lang="en-US" sz="2200" dirty="0">
                <a:solidFill>
                  <a:schemeClr val="tx1"/>
                </a:solidFill>
              </a:rPr>
              <a:t> se </a:t>
            </a:r>
            <a:r>
              <a:rPr lang="en-US" sz="2200" dirty="0" err="1">
                <a:solidFill>
                  <a:schemeClr val="tx1"/>
                </a:solidFill>
              </a:rPr>
              <a:t>na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određenoj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teritoriji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posebnim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zakonima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definiše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njegova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upotreba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opticaj</a:t>
            </a:r>
            <a:r>
              <a:rPr lang="en-US" sz="2200" dirty="0">
                <a:solidFill>
                  <a:schemeClr val="tx1"/>
                </a:solidFill>
              </a:rPr>
              <a:t>, a </a:t>
            </a:r>
            <a:r>
              <a:rPr lang="en-US" sz="2200" dirty="0" err="1">
                <a:solidFill>
                  <a:schemeClr val="tx1"/>
                </a:solidFill>
              </a:rPr>
              <a:t>definitivno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jer</a:t>
            </a:r>
            <a:r>
              <a:rPr lang="en-US" sz="2200" dirty="0">
                <a:solidFill>
                  <a:schemeClr val="tx1"/>
                </a:solidFill>
              </a:rPr>
              <a:t> je ono </a:t>
            </a:r>
            <a:r>
              <a:rPr lang="en-US" sz="2200" dirty="0" err="1">
                <a:solidFill>
                  <a:schemeClr val="tx1"/>
                </a:solidFill>
              </a:rPr>
              <a:t>najlikvidniji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oblik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imovine</a:t>
            </a:r>
            <a:r>
              <a:rPr lang="en-US" sz="2200" dirty="0">
                <a:solidFill>
                  <a:schemeClr val="tx1"/>
                </a:solidFill>
              </a:rPr>
              <a:t>.</a:t>
            </a:r>
          </a:p>
          <a:p>
            <a:pPr algn="just"/>
            <a:endParaRPr lang="sr-Latn-ME" sz="2200" dirty="0"/>
          </a:p>
          <a:p>
            <a:pPr algn="just"/>
            <a:r>
              <a:rPr lang="en-US" sz="2200" i="1" dirty="0" err="1">
                <a:solidFill>
                  <a:schemeClr val="accent2">
                    <a:lumMod val="75000"/>
                  </a:schemeClr>
                </a:solidFill>
              </a:rPr>
              <a:t>Šira</a:t>
            </a:r>
            <a:r>
              <a:rPr lang="en-US" sz="22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200" i="1" dirty="0" err="1">
                <a:solidFill>
                  <a:schemeClr val="accent2">
                    <a:lumMod val="75000"/>
                  </a:schemeClr>
                </a:solidFill>
              </a:rPr>
              <a:t>definicija</a:t>
            </a:r>
            <a:r>
              <a:rPr lang="en-US" sz="22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200" dirty="0">
                <a:solidFill>
                  <a:schemeClr val="tx1"/>
                </a:solidFill>
              </a:rPr>
              <a:t>bi </a:t>
            </a:r>
            <a:r>
              <a:rPr lang="en-US" sz="2200" dirty="0" err="1">
                <a:solidFill>
                  <a:schemeClr val="tx1"/>
                </a:solidFill>
              </a:rPr>
              <a:t>obuhvatala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ostale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pojmove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novca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ali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nižim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stepenom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likvidnosti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proširenim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funkcijama</a:t>
            </a:r>
            <a:r>
              <a:rPr lang="en-US" sz="2200" dirty="0">
                <a:solidFill>
                  <a:schemeClr val="tx1"/>
                </a:solidFill>
              </a:rPr>
              <a:t> od </a:t>
            </a:r>
            <a:r>
              <a:rPr lang="en-US" sz="2200" dirty="0" err="1">
                <a:solidFill>
                  <a:schemeClr val="tx1"/>
                </a:solidFill>
              </a:rPr>
              <a:t>navedenih</a:t>
            </a:r>
            <a:r>
              <a:rPr lang="en-US" sz="2200" dirty="0">
                <a:solidFill>
                  <a:schemeClr val="tx1"/>
                </a:solidFill>
              </a:rPr>
              <a:t>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6347713" cy="990600"/>
          </a:xfrm>
        </p:spPr>
        <p:txBody>
          <a:bodyPr>
            <a:normAutofit/>
          </a:bodyPr>
          <a:lstStyle/>
          <a:p>
            <a:pPr algn="ctr"/>
            <a:r>
              <a:rPr lang="sr-Latn-BA" sz="4000" b="1" dirty="0">
                <a:solidFill>
                  <a:schemeClr val="accent2">
                    <a:lumMod val="75000"/>
                  </a:schemeClr>
                </a:solidFill>
              </a:rPr>
              <a:t>Istorijski r</a:t>
            </a:r>
            <a:r>
              <a:rPr lang="sr-Latn-ME" sz="4000" b="1" dirty="0">
                <a:solidFill>
                  <a:schemeClr val="accent2">
                    <a:lumMod val="75000"/>
                  </a:schemeClr>
                </a:solidFill>
              </a:rPr>
              <a:t>azvoj novca</a:t>
            </a:r>
            <a:endParaRPr lang="en-US" sz="4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2469"/>
            <a:ext cx="7086600" cy="49530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000" dirty="0">
                <a:solidFill>
                  <a:schemeClr val="tx1"/>
                </a:solidFill>
              </a:rPr>
              <a:t>O</a:t>
            </a:r>
            <a:r>
              <a:rPr lang="sr-Latn-ME" sz="2000" dirty="0">
                <a:solidFill>
                  <a:schemeClr val="tx1"/>
                </a:solidFill>
              </a:rPr>
              <a:t>draz vremena i civilizacijskog napretka</a:t>
            </a: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r>
              <a:rPr lang="en-US" sz="2000" dirty="0" err="1">
                <a:solidFill>
                  <a:schemeClr val="tx1"/>
                </a:solidFill>
              </a:rPr>
              <a:t>Transformacije</a:t>
            </a:r>
            <a:r>
              <a:rPr lang="sr-Latn-ME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kroz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sr-Latn-ME" sz="2000" dirty="0">
                <a:solidFill>
                  <a:schemeClr val="tx1"/>
                </a:solidFill>
              </a:rPr>
              <a:t>promjen</a:t>
            </a:r>
            <a:r>
              <a:rPr lang="en-US" sz="2000" dirty="0">
                <a:solidFill>
                  <a:schemeClr val="tx1"/>
                </a:solidFill>
              </a:rPr>
              <a:t>e </a:t>
            </a:r>
            <a:r>
              <a:rPr lang="en-US" sz="2000" dirty="0" err="1">
                <a:solidFill>
                  <a:schemeClr val="tx1"/>
                </a:solidFill>
              </a:rPr>
              <a:t>oblika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svog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postojanja</a:t>
            </a:r>
            <a:r>
              <a:rPr lang="en-US" sz="2000" dirty="0">
                <a:solidFill>
                  <a:schemeClr val="tx1"/>
                </a:solidFill>
              </a:rPr>
              <a:t> o</a:t>
            </a:r>
            <a:r>
              <a:rPr lang="sr-Latn-ME" sz="2000" dirty="0">
                <a:solidFill>
                  <a:schemeClr val="tx1"/>
                </a:solidFill>
              </a:rPr>
              <a:t>d robe do elektronskog novca</a:t>
            </a:r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r>
              <a:rPr lang="en-US" sz="2000" dirty="0" err="1">
                <a:solidFill>
                  <a:schemeClr val="tx1"/>
                </a:solidFill>
              </a:rPr>
              <a:t>Pojavio</a:t>
            </a:r>
            <a:r>
              <a:rPr lang="en-US" sz="2000" dirty="0">
                <a:solidFill>
                  <a:schemeClr val="tx1"/>
                </a:solidFill>
              </a:rPr>
              <a:t> se </a:t>
            </a:r>
            <a:r>
              <a:rPr lang="en-US" sz="2000" dirty="0" err="1">
                <a:solidFill>
                  <a:schemeClr val="tx1"/>
                </a:solidFill>
              </a:rPr>
              <a:t>i</a:t>
            </a:r>
            <a:r>
              <a:rPr lang="sr-Latn-ME" sz="2000" dirty="0">
                <a:solidFill>
                  <a:schemeClr val="tx1"/>
                </a:solidFill>
              </a:rPr>
              <a:t>z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robne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ra</a:t>
            </a:r>
            <a:r>
              <a:rPr lang="sr-Latn-ME" sz="2000" dirty="0">
                <a:solidFill>
                  <a:schemeClr val="tx1"/>
                </a:solidFill>
              </a:rPr>
              <a:t>zmjene koja je prošla dug razvojni put</a:t>
            </a:r>
          </a:p>
          <a:p>
            <a:pPr algn="just"/>
            <a:endParaRPr lang="sr-Latn-ME" sz="2000" dirty="0">
              <a:solidFill>
                <a:schemeClr val="tx1"/>
              </a:solidFill>
            </a:endParaRPr>
          </a:p>
          <a:p>
            <a:pPr algn="just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P</a:t>
            </a:r>
            <a:r>
              <a:rPr lang="sr-Latn-ME" sz="2400" b="1" dirty="0">
                <a:solidFill>
                  <a:schemeClr val="accent2">
                    <a:lumMod val="75000"/>
                  </a:schemeClr>
                </a:solidFill>
              </a:rPr>
              <a:t>retpostavke za nastanak novca</a:t>
            </a:r>
            <a:r>
              <a:rPr lang="vi-VN" sz="2000" dirty="0">
                <a:solidFill>
                  <a:schemeClr val="tx1"/>
                </a:solidFill>
              </a:rPr>
              <a:t>:</a:t>
            </a:r>
            <a:endParaRPr lang="sr-Latn-ME" sz="2000" dirty="0">
              <a:solidFill>
                <a:schemeClr val="tx1"/>
              </a:solidFill>
              <a:latin typeface="Gill Sans MT" pitchFamily="34" charset="0"/>
            </a:endParaRPr>
          </a:p>
          <a:p>
            <a:pPr lvl="1" algn="just"/>
            <a:r>
              <a:rPr lang="vi-VN" sz="2000" dirty="0">
                <a:solidFill>
                  <a:schemeClr val="tx1"/>
                </a:solidFill>
              </a:rPr>
              <a:t>Prelazak sa naturalne privrede na proizvodnju       (specijalizacija i rast proizvodnje)</a:t>
            </a:r>
            <a:endParaRPr lang="sr-Latn-ME" sz="2000" dirty="0">
              <a:solidFill>
                <a:schemeClr val="tx1"/>
              </a:solidFill>
            </a:endParaRPr>
          </a:p>
          <a:p>
            <a:pPr lvl="1" algn="just"/>
            <a:r>
              <a:rPr lang="vi-VN" sz="2000" dirty="0">
                <a:solidFill>
                  <a:schemeClr val="tx1"/>
                </a:solidFill>
              </a:rPr>
              <a:t>Vlasničkim odvajanjem proizvođača robe od vlasnika stvorenih proizvoda</a:t>
            </a:r>
            <a:endParaRPr lang="sr-Latn-ME" sz="2000" dirty="0">
              <a:solidFill>
                <a:schemeClr val="tx1"/>
              </a:solidFill>
              <a:latin typeface="Gill Sans MT" pitchFamily="34" charset="0"/>
            </a:endParaRPr>
          </a:p>
          <a:p>
            <a:pPr algn="just">
              <a:buNone/>
            </a:pPr>
            <a:endParaRPr lang="sr-Latn-ME" sz="2000" dirty="0"/>
          </a:p>
          <a:p>
            <a:pPr algn="just"/>
            <a:endParaRPr lang="sr-Latn-ME" sz="2000" dirty="0"/>
          </a:p>
          <a:p>
            <a:pPr algn="just"/>
            <a:endParaRPr lang="sr-Latn-ME" sz="2000" dirty="0"/>
          </a:p>
          <a:p>
            <a:pPr algn="just"/>
            <a:endParaRPr lang="sr-Latn-ME" sz="2000" dirty="0"/>
          </a:p>
          <a:p>
            <a:pPr algn="just"/>
            <a:endParaRPr lang="sr-Latn-ME" sz="2000" dirty="0"/>
          </a:p>
          <a:p>
            <a:pPr algn="just"/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77362" y="609600"/>
            <a:ext cx="6347714" cy="609600"/>
          </a:xfrm>
        </p:spPr>
        <p:txBody>
          <a:bodyPr>
            <a:normAutofit fontScale="90000"/>
          </a:bodyPr>
          <a:lstStyle/>
          <a:p>
            <a:pPr lvl="1" algn="l" rtl="0">
              <a:spcBef>
                <a:spcPct val="0"/>
              </a:spcBef>
            </a:pPr>
            <a:r>
              <a:rPr lang="en-US" sz="31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3100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Roba</a:t>
            </a:r>
            <a:r>
              <a:rPr lang="en-US" sz="31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100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kao</a:t>
            </a:r>
            <a:r>
              <a:rPr lang="en-US" sz="31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100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sredstvo</a:t>
            </a:r>
            <a:r>
              <a:rPr lang="en-US" sz="31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100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razmjene</a:t>
            </a:r>
            <a:br>
              <a:rPr lang="en-US" sz="2000" dirty="0"/>
            </a:br>
            <a:endParaRPr lang="en-US" dirty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CB47112-7D4E-4761-A172-6B4A879F5A3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/>
          </a:p>
        </p:txBody>
      </p:sp>
      <p:sp>
        <p:nvSpPr>
          <p:cNvPr id="13414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228600" y="1676400"/>
            <a:ext cx="6858000" cy="4419600"/>
          </a:xfrm>
        </p:spPr>
        <p:txBody>
          <a:bodyPr>
            <a:normAutofit/>
          </a:bodyPr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sr-Latn-CS" sz="2400" dirty="0">
                <a:solidFill>
                  <a:schemeClr val="tx1"/>
                </a:solidFill>
              </a:rPr>
              <a:t>	</a:t>
            </a:r>
            <a:r>
              <a:rPr lang="en-US" sz="2800" dirty="0">
                <a:solidFill>
                  <a:schemeClr val="tx1"/>
                </a:solidFill>
              </a:rPr>
              <a:t>Prva </a:t>
            </a:r>
            <a:r>
              <a:rPr lang="en-US" sz="2800" dirty="0" err="1">
                <a:solidFill>
                  <a:schemeClr val="tx1"/>
                </a:solidFill>
              </a:rPr>
              <a:t>faza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razvoja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novca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počinje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pojavom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</a:rPr>
              <a:t>trampe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en-US" sz="2800" dirty="0" err="1">
                <a:solidFill>
                  <a:schemeClr val="tx1"/>
                </a:solidFill>
              </a:rPr>
              <a:t>kao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oblika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razmjene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pri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čemu</a:t>
            </a:r>
            <a:r>
              <a:rPr lang="en-US" sz="2800" dirty="0">
                <a:solidFill>
                  <a:schemeClr val="tx1"/>
                </a:solidFill>
              </a:rPr>
              <a:t> je </a:t>
            </a:r>
            <a:r>
              <a:rPr lang="en-US" sz="2800" dirty="0" err="1">
                <a:solidFill>
                  <a:schemeClr val="tx1"/>
                </a:solidFill>
              </a:rPr>
              <a:t>roba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mijenjana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isključivo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za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drugu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robu</a:t>
            </a:r>
            <a:r>
              <a:rPr lang="en-US" sz="2800" dirty="0">
                <a:solidFill>
                  <a:schemeClr val="tx1"/>
                </a:solidFill>
              </a:rPr>
              <a:t>. </a:t>
            </a:r>
            <a:endParaRPr lang="sr-Latn-ME" sz="2800" dirty="0">
              <a:solidFill>
                <a:schemeClr val="tx1"/>
              </a:solidFill>
            </a:endParaRPr>
          </a:p>
          <a:p>
            <a:pPr algn="just"/>
            <a:endParaRPr lang="sr-Latn-ME" sz="2800" dirty="0">
              <a:solidFill>
                <a:schemeClr val="tx1"/>
              </a:solidFill>
            </a:endParaRPr>
          </a:p>
          <a:p>
            <a:pPr algn="just"/>
            <a:r>
              <a:rPr lang="en-US" sz="2800" dirty="0" err="1">
                <a:solidFill>
                  <a:schemeClr val="tx1"/>
                </a:solidFill>
              </a:rPr>
              <a:t>Trampa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predstavlja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primitivni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oblik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novčane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razmjene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gdje</a:t>
            </a:r>
            <a:r>
              <a:rPr lang="en-US" sz="2800" dirty="0">
                <a:solidFill>
                  <a:schemeClr val="tx1"/>
                </a:solidFill>
              </a:rPr>
              <a:t> je </a:t>
            </a:r>
            <a:r>
              <a:rPr lang="en-US" sz="2800" dirty="0" err="1">
                <a:solidFill>
                  <a:schemeClr val="tx1"/>
                </a:solidFill>
              </a:rPr>
              <a:t>ulogu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novca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igrala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pojedina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roba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  <a:endParaRPr lang="sr-Latn-ME" sz="2800" dirty="0">
              <a:solidFill>
                <a:schemeClr val="tx1"/>
              </a:solidFill>
            </a:endParaRPr>
          </a:p>
          <a:p>
            <a:endParaRPr lang="sr-Latn-ME" sz="2800" dirty="0"/>
          </a:p>
          <a:p>
            <a:endParaRPr lang="en-US" sz="4800" dirty="0">
              <a:solidFill>
                <a:schemeClr val="tx1"/>
              </a:solidFill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416352"/>
            <a:ext cx="7315200" cy="5105400"/>
          </a:xfrm>
        </p:spPr>
        <p:txBody>
          <a:bodyPr>
            <a:normAutofit/>
          </a:bodyPr>
          <a:lstStyle/>
          <a:p>
            <a:pPr algn="just"/>
            <a:r>
              <a:rPr lang="en-US" sz="2400" dirty="0" err="1">
                <a:solidFill>
                  <a:schemeClr val="tx1"/>
                </a:solidFill>
              </a:rPr>
              <a:t>Trampa</a:t>
            </a:r>
            <a:r>
              <a:rPr lang="en-US" sz="2400" dirty="0">
                <a:solidFill>
                  <a:schemeClr val="tx1"/>
                </a:solidFill>
              </a:rPr>
              <a:t> </a:t>
            </a:r>
            <a:r>
              <a:rPr lang="en-US" sz="2400" dirty="0" err="1">
                <a:solidFill>
                  <a:schemeClr val="tx1"/>
                </a:solidFill>
              </a:rPr>
              <a:t>ili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robna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razmjena</a:t>
            </a:r>
            <a:r>
              <a:rPr lang="en-US" sz="2400" dirty="0">
                <a:solidFill>
                  <a:schemeClr val="tx1"/>
                </a:solidFill>
              </a:rPr>
              <a:t> je </a:t>
            </a:r>
            <a:r>
              <a:rPr lang="en-US" sz="2400" dirty="0" err="1">
                <a:solidFill>
                  <a:schemeClr val="tx1"/>
                </a:solidFill>
              </a:rPr>
              <a:t>transakcija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koja</a:t>
            </a:r>
            <a:r>
              <a:rPr lang="en-US" sz="2400" dirty="0">
                <a:solidFill>
                  <a:schemeClr val="tx1"/>
                </a:solidFill>
              </a:rPr>
              <a:t> u </a:t>
            </a:r>
            <a:r>
              <a:rPr lang="en-US" sz="2400" dirty="0" err="1">
                <a:solidFill>
                  <a:schemeClr val="tx1"/>
                </a:solidFill>
              </a:rPr>
              <a:t>svom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postupku</a:t>
            </a:r>
            <a:r>
              <a:rPr lang="en-US" sz="2400" dirty="0">
                <a:solidFill>
                  <a:schemeClr val="tx1"/>
                </a:solidFill>
              </a:rPr>
              <a:t> ne </a:t>
            </a:r>
            <a:r>
              <a:rPr lang="en-US" sz="2400" dirty="0" err="1">
                <a:solidFill>
                  <a:schemeClr val="tx1"/>
                </a:solidFill>
              </a:rPr>
              <a:t>uključuje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novac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nego</a:t>
            </a:r>
            <a:r>
              <a:rPr lang="en-US" sz="2400" dirty="0">
                <a:solidFill>
                  <a:schemeClr val="tx1"/>
                </a:solidFill>
              </a:rPr>
              <a:t> se </a:t>
            </a:r>
            <a:r>
              <a:rPr lang="en-US" sz="2400" dirty="0" err="1">
                <a:solidFill>
                  <a:schemeClr val="tx1"/>
                </a:solidFill>
              </a:rPr>
              <a:t>za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robu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ili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uslugu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naplaćuje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drugom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robom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ili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uslugom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sr-Latn-ME" sz="2400" dirty="0">
              <a:solidFill>
                <a:schemeClr val="tx1"/>
              </a:solidFill>
            </a:endParaRPr>
          </a:p>
          <a:p>
            <a:pPr algn="just"/>
            <a:endParaRPr lang="sr-Latn-ME" sz="2400" dirty="0">
              <a:solidFill>
                <a:schemeClr val="tx1"/>
              </a:solidFill>
            </a:endParaRPr>
          </a:p>
          <a:p>
            <a:pPr algn="just"/>
            <a:r>
              <a:rPr lang="en-US" sz="2400" dirty="0">
                <a:solidFill>
                  <a:schemeClr val="tx1"/>
                </a:solidFill>
              </a:rPr>
              <a:t>U </a:t>
            </a:r>
            <a:r>
              <a:rPr lang="en-US" sz="2400" dirty="0" err="1">
                <a:solidFill>
                  <a:schemeClr val="tx1"/>
                </a:solidFill>
              </a:rPr>
              <a:t>naturalnoj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proizvodnji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moralo</a:t>
            </a:r>
            <a:r>
              <a:rPr lang="en-US" sz="2400" dirty="0">
                <a:solidFill>
                  <a:schemeClr val="tx1"/>
                </a:solidFill>
              </a:rPr>
              <a:t> je </a:t>
            </a:r>
            <a:r>
              <a:rPr lang="en-US" sz="2400" dirty="0" err="1">
                <a:solidFill>
                  <a:schemeClr val="tx1"/>
                </a:solidFill>
              </a:rPr>
              <a:t>prije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svega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doći</a:t>
            </a:r>
            <a:r>
              <a:rPr lang="en-US" sz="2400" dirty="0">
                <a:solidFill>
                  <a:schemeClr val="tx1"/>
                </a:solidFill>
              </a:rPr>
              <a:t> do </a:t>
            </a:r>
            <a:r>
              <a:rPr lang="en-US" sz="2400" b="1" dirty="0" err="1">
                <a:solidFill>
                  <a:schemeClr val="tx1"/>
                </a:solidFill>
              </a:rPr>
              <a:t>podudarnosti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želja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potreba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za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određenom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robom</a:t>
            </a:r>
            <a:r>
              <a:rPr lang="en-US" sz="2400" dirty="0">
                <a:solidFill>
                  <a:schemeClr val="tx1"/>
                </a:solidFill>
              </a:rPr>
              <a:t>. I </a:t>
            </a:r>
            <a:r>
              <a:rPr lang="en-US" sz="2400" dirty="0" err="1">
                <a:solidFill>
                  <a:schemeClr val="tx1"/>
                </a:solidFill>
              </a:rPr>
              <a:t>prodavac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kupac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te</a:t>
            </a:r>
            <a:r>
              <a:rPr lang="en-US" sz="2400" dirty="0">
                <a:solidFill>
                  <a:schemeClr val="tx1"/>
                </a:solidFill>
              </a:rPr>
              <a:t> robe </a:t>
            </a:r>
            <a:r>
              <a:rPr lang="en-US" sz="2400" dirty="0" err="1">
                <a:solidFill>
                  <a:schemeClr val="tx1"/>
                </a:solidFill>
              </a:rPr>
              <a:t>morali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istovremeno</a:t>
            </a:r>
            <a:r>
              <a:rPr lang="en-US" sz="2400" dirty="0">
                <a:solidFill>
                  <a:schemeClr val="tx1"/>
                </a:solidFill>
              </a:rPr>
              <a:t> da </a:t>
            </a:r>
            <a:r>
              <a:rPr lang="en-US" sz="2400" dirty="0" err="1">
                <a:solidFill>
                  <a:schemeClr val="tx1"/>
                </a:solidFill>
              </a:rPr>
              <a:t>imaju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potražnju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ponudu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za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specifičnim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proizvodima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sr-Latn-ME" sz="24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3" name="Picture 14" descr="http://www.biostockspro.com/wp-content/uploads/2008/11/things-you-need-to-know-about-commodity-markets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4724400"/>
            <a:ext cx="1607632" cy="154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6" descr="Commodity Pric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49384" y="4724400"/>
            <a:ext cx="2209800" cy="201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0" descr="https://encrypted-tbn1.google.com/images?q=tbn:ANd9GcTWPbv1a__bd_s4x2Pei5OwExBDzt9gctfY4UEIb9m7xjb5XyEEX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800" y="4724400"/>
            <a:ext cx="2228850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381000"/>
            <a:ext cx="6781800" cy="5318760"/>
          </a:xfrm>
        </p:spPr>
        <p:txBody>
          <a:bodyPr>
            <a:normAutofit/>
          </a:bodyPr>
          <a:lstStyle/>
          <a:p>
            <a:pPr algn="just"/>
            <a:r>
              <a:rPr lang="en-US" sz="2200" dirty="0">
                <a:solidFill>
                  <a:schemeClr val="tx1"/>
                </a:solidFill>
              </a:rPr>
              <a:t>N</a:t>
            </a:r>
            <a:r>
              <a:rPr lang="sr-Latn-ME" sz="2200" dirty="0">
                <a:solidFill>
                  <a:schemeClr val="tx1"/>
                </a:solidFill>
              </a:rPr>
              <a:t>a </a:t>
            </a:r>
            <a:r>
              <a:rPr lang="en-US" sz="2200" dirty="0" err="1">
                <a:solidFill>
                  <a:schemeClr val="tx1"/>
                </a:solidFill>
              </a:rPr>
              <a:t>različitim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geografskim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područjima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veliki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broj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roba</a:t>
            </a:r>
            <a:r>
              <a:rPr lang="en-US" sz="2200" dirty="0">
                <a:solidFill>
                  <a:schemeClr val="tx1"/>
                </a:solidFill>
              </a:rPr>
              <a:t> je bio </a:t>
            </a:r>
            <a:r>
              <a:rPr lang="en-US" sz="2200" dirty="0" err="1">
                <a:solidFill>
                  <a:schemeClr val="tx1"/>
                </a:solidFill>
              </a:rPr>
              <a:t>predmet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razmjene</a:t>
            </a:r>
            <a:r>
              <a:rPr lang="en-US" sz="2200" dirty="0">
                <a:solidFill>
                  <a:schemeClr val="tx1"/>
                </a:solidFill>
              </a:rPr>
              <a:t>. </a:t>
            </a:r>
            <a:endParaRPr lang="sr-Latn-ME" sz="2200" dirty="0">
              <a:solidFill>
                <a:schemeClr val="tx1"/>
              </a:solidFill>
            </a:endParaRPr>
          </a:p>
          <a:p>
            <a:pPr algn="just"/>
            <a:endParaRPr lang="sr-Latn-ME" sz="2200" dirty="0">
              <a:solidFill>
                <a:schemeClr val="tx1"/>
              </a:solidFill>
            </a:endParaRPr>
          </a:p>
          <a:p>
            <a:pPr algn="just"/>
            <a:r>
              <a:rPr lang="en-US" sz="2200" dirty="0">
                <a:solidFill>
                  <a:schemeClr val="tx1"/>
                </a:solidFill>
              </a:rPr>
              <a:t>To </a:t>
            </a:r>
            <a:r>
              <a:rPr lang="en-US" sz="2200" dirty="0" err="1">
                <a:solidFill>
                  <a:schemeClr val="tx1"/>
                </a:solidFill>
              </a:rPr>
              <a:t>su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najčešće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bili</a:t>
            </a:r>
            <a:r>
              <a:rPr lang="en-US" sz="2200" dirty="0">
                <a:solidFill>
                  <a:schemeClr val="tx1"/>
                </a:solidFill>
              </a:rPr>
              <a:t>: </a:t>
            </a:r>
            <a:r>
              <a:rPr lang="en-US" sz="2200" dirty="0" err="1">
                <a:solidFill>
                  <a:schemeClr val="tx1"/>
                </a:solidFill>
              </a:rPr>
              <a:t>poljoprivredni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proizvodi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kamenje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sr-Latn-BA" sz="2200" dirty="0">
                <a:solidFill>
                  <a:schemeClr val="tx1"/>
                </a:solidFill>
              </a:rPr>
              <a:t>životinje</a:t>
            </a:r>
            <a:r>
              <a:rPr lang="en-US" sz="2200" dirty="0">
                <a:solidFill>
                  <a:schemeClr val="tx1"/>
                </a:solidFill>
              </a:rPr>
              <a:t>, rum, </a:t>
            </a:r>
            <a:r>
              <a:rPr lang="en-US" sz="2200" dirty="0" err="1">
                <a:solidFill>
                  <a:schemeClr val="tx1"/>
                </a:solidFill>
              </a:rPr>
              <a:t>duvan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vuna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školjke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koža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kljove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sr-Latn-BA" sz="2200" dirty="0">
                <a:solidFill>
                  <a:schemeClr val="tx1"/>
                </a:solidFill>
              </a:rPr>
              <a:t>granit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metali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itd</a:t>
            </a:r>
            <a:r>
              <a:rPr lang="en-US" sz="2200" dirty="0">
                <a:solidFill>
                  <a:schemeClr val="tx1"/>
                </a:solidFill>
              </a:rPr>
              <a:t>. </a:t>
            </a:r>
            <a:endParaRPr lang="sr-Latn-ME" sz="2200" dirty="0">
              <a:solidFill>
                <a:schemeClr val="tx1"/>
              </a:solidFill>
            </a:endParaRPr>
          </a:p>
          <a:p>
            <a:pPr algn="just"/>
            <a:endParaRPr lang="sr-Latn-ME" sz="2200" dirty="0">
              <a:solidFill>
                <a:schemeClr val="tx1"/>
              </a:solidFill>
            </a:endParaRPr>
          </a:p>
          <a:p>
            <a:pPr algn="just"/>
            <a:r>
              <a:rPr lang="en-US" sz="2200" dirty="0" err="1">
                <a:solidFill>
                  <a:schemeClr val="tx1"/>
                </a:solidFill>
              </a:rPr>
              <a:t>Još</a:t>
            </a:r>
            <a:r>
              <a:rPr lang="en-US" sz="2200" dirty="0">
                <a:solidFill>
                  <a:schemeClr val="tx1"/>
                </a:solidFill>
              </a:rPr>
              <a:t> u </a:t>
            </a:r>
            <a:r>
              <a:rPr lang="en-US" sz="2200" dirty="0" err="1">
                <a:solidFill>
                  <a:schemeClr val="tx1"/>
                </a:solidFill>
              </a:rPr>
              <a:t>drevnoj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Indiji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Kini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Africi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kao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sredstvo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plaćanja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koristile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su</a:t>
            </a:r>
            <a:r>
              <a:rPr lang="en-US" sz="2200" dirty="0">
                <a:solidFill>
                  <a:schemeClr val="tx1"/>
                </a:solidFill>
              </a:rPr>
              <a:t> se </a:t>
            </a:r>
            <a:r>
              <a:rPr lang="en-US" sz="2200" dirty="0" err="1">
                <a:solidFill>
                  <a:schemeClr val="tx1"/>
                </a:solidFill>
              </a:rPr>
              <a:t>školjke</a:t>
            </a:r>
            <a:r>
              <a:rPr lang="sr-Latn-BA" sz="2200" dirty="0">
                <a:solidFill>
                  <a:schemeClr val="tx1"/>
                </a:solidFill>
              </a:rPr>
              <a:t> – što su bile egzotičnije i rjeđe, to su imale veću vrijednost</a:t>
            </a:r>
            <a:r>
              <a:rPr lang="en-US" sz="2200" dirty="0">
                <a:solidFill>
                  <a:schemeClr val="tx1"/>
                </a:solidFill>
              </a:rPr>
              <a:t>. </a:t>
            </a:r>
            <a:endParaRPr lang="sr-Latn-BA" sz="2200" dirty="0">
              <a:solidFill>
                <a:schemeClr val="tx1"/>
              </a:solidFill>
            </a:endParaRPr>
          </a:p>
          <a:p>
            <a:endParaRPr lang="sr-Latn-BA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8E8778-2E28-37C9-0A3F-54F6B9F510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331" y="4800600"/>
            <a:ext cx="2105152" cy="1584960"/>
          </a:xfrm>
          <a:prstGeom prst="rect">
            <a:avLst/>
          </a:prstGeom>
        </p:spPr>
      </p:pic>
      <p:pic>
        <p:nvPicPr>
          <p:cNvPr id="1026" name="Picture 2" descr="When Seashells Were Mone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189" y="4495800"/>
            <a:ext cx="3806825" cy="2050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267201" y="2462011"/>
            <a:ext cx="3048000" cy="685800"/>
          </a:xfrm>
        </p:spPr>
        <p:txBody>
          <a:bodyPr/>
          <a:lstStyle/>
          <a:p>
            <a:r>
              <a:rPr lang="sr-Latn-ME" sz="1800" b="1" dirty="0"/>
              <a:t> razmjena robe za robu</a:t>
            </a:r>
            <a:endParaRPr lang="en-US" sz="1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pic>
        <p:nvPicPr>
          <p:cNvPr id="4" name="Picture 3" descr="From Bartering to trade - PillolediStoria.it - Blog dedicated to the history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057400"/>
            <a:ext cx="31242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How goods have been purchased and sold throughout history | Elixir Of  Knowledge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3733800"/>
            <a:ext cx="3356610" cy="231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history timelin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6DB204-51D3-4A1F-5A2B-9126CF26F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066800"/>
            <a:ext cx="7239000" cy="5562600"/>
          </a:xfrm>
        </p:spPr>
        <p:txBody>
          <a:bodyPr>
            <a:normAutofit/>
          </a:bodyPr>
          <a:lstStyle/>
          <a:p>
            <a:pPr algn="just"/>
            <a:r>
              <a:rPr lang="en-US" sz="2200" b="1" dirty="0" err="1">
                <a:solidFill>
                  <a:schemeClr val="accent2">
                    <a:lumMod val="75000"/>
                  </a:schemeClr>
                </a:solidFill>
              </a:rPr>
              <a:t>Nedostaci</a:t>
            </a:r>
            <a:r>
              <a:rPr lang="sr-Latn-BA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ovog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oblika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razmjene</a:t>
            </a:r>
            <a:r>
              <a:rPr lang="en-US" sz="2200" dirty="0">
                <a:solidFill>
                  <a:schemeClr val="tx1"/>
                </a:solidFill>
              </a:rPr>
              <a:t>: </a:t>
            </a:r>
            <a:endParaRPr lang="sr-Cyrl-BA" sz="2200" dirty="0">
              <a:solidFill>
                <a:schemeClr val="tx1"/>
              </a:solidFill>
            </a:endParaRPr>
          </a:p>
          <a:p>
            <a:pPr lvl="1" algn="just"/>
            <a:r>
              <a:rPr lang="en-US" sz="2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odsustvo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obračunske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jedinice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za </a:t>
            </a:r>
            <a:r>
              <a:rPr lang="en-US" sz="2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dogovore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US" sz="2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budućim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transakcijama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sr-Cyrl-BA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/>
            <a:r>
              <a:rPr lang="en-US" sz="2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nije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postojalo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zajedničko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mjerilo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vrijednosti</a:t>
            </a:r>
            <a:endParaRPr lang="sr-Cyrl-BA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/>
            <a:r>
              <a:rPr lang="en-US" sz="2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niti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mogućnost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održavanja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opšte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kupovne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moći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sr-Latn-BA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sr-Latn-BA" sz="2200" dirty="0">
              <a:solidFill>
                <a:schemeClr val="tx1"/>
              </a:solidFill>
            </a:endParaRPr>
          </a:p>
          <a:p>
            <a:pPr algn="just"/>
            <a:r>
              <a:rPr lang="en-US" sz="2200" dirty="0" err="1">
                <a:solidFill>
                  <a:schemeClr val="tx1"/>
                </a:solidFill>
              </a:rPr>
              <a:t>Vrijeme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utrošeno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trampi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naziva</a:t>
            </a:r>
            <a:r>
              <a:rPr lang="en-US" sz="2200" dirty="0">
                <a:solidFill>
                  <a:schemeClr val="tx1"/>
                </a:solidFill>
              </a:rPr>
              <a:t> se </a:t>
            </a:r>
            <a:r>
              <a:rPr lang="en-US" sz="2200" dirty="0" err="1">
                <a:solidFill>
                  <a:schemeClr val="tx1"/>
                </a:solidFill>
              </a:rPr>
              <a:t>transakcioni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trošak</a:t>
            </a:r>
            <a:r>
              <a:rPr lang="en-US" sz="2200" dirty="0">
                <a:solidFill>
                  <a:schemeClr val="tx1"/>
                </a:solidFill>
              </a:rPr>
              <a:t> koji se </a:t>
            </a:r>
            <a:r>
              <a:rPr lang="en-US" sz="2200" dirty="0" err="1">
                <a:solidFill>
                  <a:schemeClr val="tx1"/>
                </a:solidFill>
              </a:rPr>
              <a:t>ogledao</a:t>
            </a:r>
            <a:r>
              <a:rPr lang="en-US" sz="2200" dirty="0">
                <a:solidFill>
                  <a:schemeClr val="tx1"/>
                </a:solidFill>
              </a:rPr>
              <a:t> u </a:t>
            </a:r>
            <a:r>
              <a:rPr lang="en-US" sz="2200" dirty="0" err="1">
                <a:solidFill>
                  <a:schemeClr val="tx1"/>
                </a:solidFill>
              </a:rPr>
              <a:t>vremenu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provedenom</a:t>
            </a:r>
            <a:r>
              <a:rPr lang="en-US" sz="2200" dirty="0">
                <a:solidFill>
                  <a:schemeClr val="tx1"/>
                </a:solidFill>
              </a:rPr>
              <a:t> u </a:t>
            </a:r>
            <a:r>
              <a:rPr lang="en-US" sz="2200" dirty="0" err="1">
                <a:solidFill>
                  <a:schemeClr val="tx1"/>
                </a:solidFill>
              </a:rPr>
              <a:t>razmjeni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dobara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usluga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uskraćenoj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specijalizaciji</a:t>
            </a:r>
            <a:r>
              <a:rPr lang="en-US" sz="2200" dirty="0">
                <a:solidFill>
                  <a:schemeClr val="tx1"/>
                </a:solidFill>
              </a:rPr>
              <a:t>.</a:t>
            </a:r>
            <a:endParaRPr lang="sr-Latn-BA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9259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598" y="609600"/>
            <a:ext cx="6553201" cy="5431763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200" dirty="0">
                <a:solidFill>
                  <a:schemeClr val="tx1"/>
                </a:solidFill>
              </a:rPr>
              <a:t>U </a:t>
            </a:r>
            <a:r>
              <a:rPr lang="en-US" sz="2200" dirty="0" err="1">
                <a:solidFill>
                  <a:schemeClr val="tx1"/>
                </a:solidFill>
              </a:rPr>
              <a:t>daljoj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fazi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razvoja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ljudi</a:t>
            </a:r>
            <a:r>
              <a:rPr lang="en-US" sz="2200" dirty="0">
                <a:solidFill>
                  <a:schemeClr val="tx1"/>
                </a:solidFill>
              </a:rPr>
              <a:t> se </a:t>
            </a:r>
            <a:r>
              <a:rPr lang="en-US" sz="2200" dirty="0" err="1">
                <a:solidFill>
                  <a:schemeClr val="tx1"/>
                </a:solidFill>
              </a:rPr>
              <a:t>specijalizuju</a:t>
            </a:r>
            <a:r>
              <a:rPr lang="en-US" sz="2200" dirty="0">
                <a:solidFill>
                  <a:schemeClr val="tx1"/>
                </a:solidFill>
              </a:rPr>
              <a:t> za ono </a:t>
            </a:r>
            <a:r>
              <a:rPr lang="en-US" sz="2200" dirty="0" err="1">
                <a:solidFill>
                  <a:schemeClr val="tx1"/>
                </a:solidFill>
              </a:rPr>
              <a:t>što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najbolje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rade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dolazi</a:t>
            </a:r>
            <a:r>
              <a:rPr lang="en-US" sz="2200" dirty="0">
                <a:solidFill>
                  <a:schemeClr val="tx1"/>
                </a:solidFill>
              </a:rPr>
              <a:t> do </a:t>
            </a:r>
            <a:r>
              <a:rPr lang="en-US" sz="2200" dirty="0" err="1">
                <a:solidFill>
                  <a:schemeClr val="tx1"/>
                </a:solidFill>
              </a:rPr>
              <a:t>podjele</a:t>
            </a:r>
            <a:r>
              <a:rPr lang="en-US" sz="2200" dirty="0">
                <a:solidFill>
                  <a:schemeClr val="tx1"/>
                </a:solidFill>
              </a:rPr>
              <a:t> rada u </a:t>
            </a:r>
            <a:r>
              <a:rPr lang="en-US" sz="2200" dirty="0" err="1">
                <a:solidFill>
                  <a:schemeClr val="tx1"/>
                </a:solidFill>
              </a:rPr>
              <a:t>privredi</a:t>
            </a:r>
            <a:r>
              <a:rPr lang="en-US" sz="2200" dirty="0">
                <a:solidFill>
                  <a:schemeClr val="tx1"/>
                </a:solidFill>
              </a:rPr>
              <a:t>. </a:t>
            </a:r>
            <a:r>
              <a:rPr lang="sr-Latn-ME" sz="2200" dirty="0">
                <a:solidFill>
                  <a:schemeClr val="tx1"/>
                </a:solidFill>
              </a:rPr>
              <a:t> </a:t>
            </a:r>
          </a:p>
          <a:p>
            <a:pPr algn="just"/>
            <a:endParaRPr lang="sr-Latn-ME" sz="2200" dirty="0">
              <a:solidFill>
                <a:schemeClr val="tx1"/>
              </a:solidFill>
            </a:endParaRPr>
          </a:p>
          <a:p>
            <a:pPr algn="just"/>
            <a:r>
              <a:rPr lang="en-US" sz="2200" dirty="0">
                <a:solidFill>
                  <a:schemeClr val="tx1"/>
                </a:solidFill>
              </a:rPr>
              <a:t>To je </a:t>
            </a:r>
            <a:r>
              <a:rPr lang="en-US" sz="2200" dirty="0" err="1">
                <a:solidFill>
                  <a:schemeClr val="tx1"/>
                </a:solidFill>
              </a:rPr>
              <a:t>bila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osnova</a:t>
            </a:r>
            <a:r>
              <a:rPr lang="en-US" sz="2200" dirty="0">
                <a:solidFill>
                  <a:schemeClr val="tx1"/>
                </a:solidFill>
              </a:rPr>
              <a:t> za </a:t>
            </a:r>
            <a:r>
              <a:rPr lang="en-US" sz="2200" b="1" dirty="0" err="1">
                <a:solidFill>
                  <a:schemeClr val="accent2">
                    <a:lumMod val="75000"/>
                  </a:schemeClr>
                </a:solidFill>
              </a:rPr>
              <a:t>prošireni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200" b="1" dirty="0" err="1">
                <a:solidFill>
                  <a:schemeClr val="accent2">
                    <a:lumMod val="75000"/>
                  </a:schemeClr>
                </a:solidFill>
              </a:rPr>
              <a:t>oblik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200" b="1" dirty="0" err="1">
                <a:solidFill>
                  <a:schemeClr val="accent2">
                    <a:lumMod val="75000"/>
                  </a:schemeClr>
                </a:solidFill>
              </a:rPr>
              <a:t>vrijednosti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200" dirty="0">
                <a:solidFill>
                  <a:schemeClr val="tx1"/>
                </a:solidFill>
              </a:rPr>
              <a:t>u </a:t>
            </a:r>
            <a:r>
              <a:rPr lang="en-US" sz="2200" dirty="0" err="1">
                <a:solidFill>
                  <a:schemeClr val="tx1"/>
                </a:solidFill>
              </a:rPr>
              <a:t>kojem</a:t>
            </a:r>
            <a:r>
              <a:rPr lang="en-US" sz="2200" dirty="0">
                <a:solidFill>
                  <a:schemeClr val="tx1"/>
                </a:solidFill>
              </a:rPr>
              <a:t> se </a:t>
            </a:r>
            <a:r>
              <a:rPr lang="en-US" sz="2200" dirty="0" err="1">
                <a:solidFill>
                  <a:schemeClr val="tx1"/>
                </a:solidFill>
              </a:rPr>
              <a:t>sada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proizvodi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više</a:t>
            </a:r>
            <a:r>
              <a:rPr lang="en-US" sz="2200" dirty="0">
                <a:solidFill>
                  <a:schemeClr val="tx1"/>
                </a:solidFill>
              </a:rPr>
              <a:t> robe </a:t>
            </a:r>
            <a:r>
              <a:rPr lang="en-US" sz="2200" dirty="0" err="1">
                <a:solidFill>
                  <a:schemeClr val="tx1"/>
                </a:solidFill>
              </a:rPr>
              <a:t>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proizvoda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namijenjenih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razmjeni</a:t>
            </a:r>
            <a:r>
              <a:rPr lang="en-US" sz="2200" dirty="0">
                <a:solidFill>
                  <a:schemeClr val="tx1"/>
                </a:solidFill>
              </a:rPr>
              <a:t>.</a:t>
            </a:r>
            <a:endParaRPr lang="sr-Latn-ME" sz="2200" dirty="0">
              <a:solidFill>
                <a:schemeClr val="tx1"/>
              </a:solidFill>
            </a:endParaRPr>
          </a:p>
          <a:p>
            <a:pPr algn="just"/>
            <a:endParaRPr lang="sr-Latn-ME" sz="2200" dirty="0">
              <a:solidFill>
                <a:schemeClr val="tx1"/>
              </a:solidFill>
            </a:endParaRPr>
          </a:p>
          <a:p>
            <a:pPr algn="just"/>
            <a:r>
              <a:rPr lang="en-US" sz="2200" dirty="0" err="1">
                <a:solidFill>
                  <a:schemeClr val="tx1"/>
                </a:solidFill>
              </a:rPr>
              <a:t>Povećanje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obima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proizvodnje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značio</a:t>
            </a:r>
            <a:r>
              <a:rPr lang="en-US" sz="2200" dirty="0">
                <a:solidFill>
                  <a:schemeClr val="tx1"/>
                </a:solidFill>
              </a:rPr>
              <a:t> je </a:t>
            </a:r>
            <a:r>
              <a:rPr lang="en-US" sz="2200" dirty="0" err="1">
                <a:solidFill>
                  <a:schemeClr val="tx1"/>
                </a:solidFill>
              </a:rPr>
              <a:t>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ponudu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većeg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asortimana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raličitih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roba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koje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su</a:t>
            </a:r>
            <a:r>
              <a:rPr lang="en-US" sz="2200" dirty="0">
                <a:solidFill>
                  <a:schemeClr val="tx1"/>
                </a:solidFill>
              </a:rPr>
              <a:t> sad bile </a:t>
            </a:r>
            <a:r>
              <a:rPr lang="en-US" sz="2200" dirty="0" err="1">
                <a:solidFill>
                  <a:schemeClr val="tx1"/>
                </a:solidFill>
              </a:rPr>
              <a:t>predmet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razmjene</a:t>
            </a:r>
            <a:r>
              <a:rPr lang="en-US" sz="2200" dirty="0">
                <a:solidFill>
                  <a:schemeClr val="tx1"/>
                </a:solidFill>
              </a:rPr>
              <a:t>. </a:t>
            </a:r>
            <a:endParaRPr lang="sr-Latn-ME" sz="2200" dirty="0">
              <a:solidFill>
                <a:schemeClr val="tx1"/>
              </a:solidFill>
            </a:endParaRPr>
          </a:p>
          <a:p>
            <a:pPr algn="just"/>
            <a:endParaRPr lang="sr-Latn-ME" sz="2200" dirty="0">
              <a:solidFill>
                <a:schemeClr val="tx1"/>
              </a:solidFill>
            </a:endParaRPr>
          </a:p>
          <a:p>
            <a:pPr algn="just"/>
            <a:r>
              <a:rPr lang="en-US" sz="2200" dirty="0">
                <a:solidFill>
                  <a:schemeClr val="tx1"/>
                </a:solidFill>
              </a:rPr>
              <a:t>To je s </a:t>
            </a:r>
            <a:r>
              <a:rPr lang="en-US" sz="2200" dirty="0" err="1">
                <a:solidFill>
                  <a:schemeClr val="tx1"/>
                </a:solidFill>
              </a:rPr>
              <a:t>jedne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strane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vodilo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smanjivanju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troškova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razmjene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ali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nastanku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prvih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oblika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robnih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berzi</a:t>
            </a:r>
            <a:r>
              <a:rPr lang="en-US" sz="2200" dirty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6347713" cy="685800"/>
          </a:xfrm>
        </p:spPr>
        <p:txBody>
          <a:bodyPr>
            <a:normAutofit/>
          </a:bodyPr>
          <a:lstStyle/>
          <a:p>
            <a:r>
              <a:rPr lang="en-US" sz="3000" b="1" dirty="0">
                <a:solidFill>
                  <a:schemeClr val="accent2">
                    <a:lumMod val="75000"/>
                  </a:schemeClr>
                </a:solidFill>
              </a:rPr>
              <a:t>2. </a:t>
            </a:r>
            <a:r>
              <a:rPr lang="en-US" sz="3000" b="1" dirty="0" err="1">
                <a:solidFill>
                  <a:schemeClr val="accent2">
                    <a:lumMod val="75000"/>
                  </a:schemeClr>
                </a:solidFill>
              </a:rPr>
              <a:t>Novčani</a:t>
            </a:r>
            <a:r>
              <a:rPr lang="en-US" sz="3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000" b="1" dirty="0" err="1">
                <a:solidFill>
                  <a:schemeClr val="accent2">
                    <a:lumMod val="75000"/>
                  </a:schemeClr>
                </a:solidFill>
              </a:rPr>
              <a:t>oblik</a:t>
            </a:r>
            <a:r>
              <a:rPr lang="en-US" sz="3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000" b="1" dirty="0" err="1">
                <a:solidFill>
                  <a:schemeClr val="accent2">
                    <a:lumMod val="75000"/>
                  </a:schemeClr>
                </a:solidFill>
              </a:rPr>
              <a:t>vrijednosti</a:t>
            </a:r>
            <a:endParaRPr lang="en-US" sz="3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7162800" cy="5029200"/>
          </a:xfrm>
        </p:spPr>
        <p:txBody>
          <a:bodyPr>
            <a:normAutofit/>
          </a:bodyPr>
          <a:lstStyle/>
          <a:p>
            <a:pPr algn="just"/>
            <a:r>
              <a:rPr lang="en-US" sz="2200" dirty="0" err="1">
                <a:solidFill>
                  <a:schemeClr val="tx1"/>
                </a:solidFill>
              </a:rPr>
              <a:t>Izdvajanje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pojedinih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roba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koje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lokalnim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tržištima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imale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ulogu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glavnih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predmeta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razmjene</a:t>
            </a:r>
            <a:r>
              <a:rPr lang="en-US" sz="2200" dirty="0">
                <a:solidFill>
                  <a:schemeClr val="tx1"/>
                </a:solidFill>
              </a:rPr>
              <a:t> a </a:t>
            </a:r>
            <a:r>
              <a:rPr lang="en-US" sz="2200" dirty="0" err="1">
                <a:solidFill>
                  <a:schemeClr val="tx1"/>
                </a:solidFill>
              </a:rPr>
              <a:t>koju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svi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rado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prihvatali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bila</a:t>
            </a:r>
            <a:r>
              <a:rPr lang="en-US" sz="2200" dirty="0">
                <a:solidFill>
                  <a:schemeClr val="tx1"/>
                </a:solidFill>
              </a:rPr>
              <a:t> je </a:t>
            </a:r>
            <a:r>
              <a:rPr lang="en-US" sz="2200" dirty="0" err="1">
                <a:solidFill>
                  <a:schemeClr val="tx1"/>
                </a:solidFill>
              </a:rPr>
              <a:t>pretpostavka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za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nastanak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novca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kakvog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danas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poznajemo</a:t>
            </a:r>
            <a:r>
              <a:rPr lang="en-US" sz="2200" dirty="0">
                <a:solidFill>
                  <a:schemeClr val="tx1"/>
                </a:solidFill>
              </a:rPr>
              <a:t>. </a:t>
            </a:r>
            <a:endParaRPr lang="sr-Latn-ME" sz="2200" dirty="0">
              <a:solidFill>
                <a:schemeClr val="tx1"/>
              </a:solidFill>
            </a:endParaRPr>
          </a:p>
          <a:p>
            <a:pPr algn="just"/>
            <a:endParaRPr lang="sr-Latn-ME" sz="2200" dirty="0">
              <a:solidFill>
                <a:schemeClr val="tx1"/>
              </a:solidFill>
            </a:endParaRPr>
          </a:p>
          <a:p>
            <a:pPr algn="just"/>
            <a:r>
              <a:rPr lang="en-US" sz="2200" dirty="0" err="1">
                <a:solidFill>
                  <a:schemeClr val="tx1"/>
                </a:solidFill>
              </a:rPr>
              <a:t>Novčani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oblik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vrijednosti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nastaje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kada</a:t>
            </a:r>
            <a:r>
              <a:rPr lang="en-US" sz="2200" dirty="0">
                <a:solidFill>
                  <a:schemeClr val="tx1"/>
                </a:solidFill>
              </a:rPr>
              <a:t> se, </a:t>
            </a:r>
            <a:r>
              <a:rPr lang="en-US" sz="2200" dirty="0" err="1">
                <a:solidFill>
                  <a:schemeClr val="tx1"/>
                </a:solidFill>
              </a:rPr>
              <a:t>između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više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veoma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traženih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roba</a:t>
            </a:r>
            <a:r>
              <a:rPr lang="en-US" sz="2200" dirty="0">
                <a:solidFill>
                  <a:schemeClr val="tx1"/>
                </a:solidFill>
              </a:rPr>
              <a:t> u </a:t>
            </a:r>
            <a:r>
              <a:rPr lang="en-US" sz="2200" dirty="0" err="1">
                <a:solidFill>
                  <a:schemeClr val="tx1"/>
                </a:solidFill>
              </a:rPr>
              <a:t>razmjeni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izdvaja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samo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jedna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roba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koja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služi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kao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opšte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sredstvo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razmjene</a:t>
            </a:r>
            <a:r>
              <a:rPr lang="en-US" sz="2200" dirty="0">
                <a:solidFill>
                  <a:schemeClr val="tx1"/>
                </a:solidFill>
              </a:rPr>
              <a:t>. </a:t>
            </a:r>
            <a:endParaRPr lang="sr-Latn-ME" sz="2200" dirty="0">
              <a:solidFill>
                <a:schemeClr val="tx1"/>
              </a:solidFill>
            </a:endParaRPr>
          </a:p>
          <a:p>
            <a:pPr algn="just"/>
            <a:endParaRPr lang="sr-Latn-ME" sz="2200" dirty="0">
              <a:solidFill>
                <a:schemeClr val="tx1"/>
              </a:solidFill>
            </a:endParaRPr>
          </a:p>
          <a:p>
            <a:pPr algn="just"/>
            <a:r>
              <a:rPr lang="en-US" sz="2200" dirty="0">
                <a:solidFill>
                  <a:schemeClr val="tx1"/>
                </a:solidFill>
              </a:rPr>
              <a:t>Sa </a:t>
            </a:r>
            <a:r>
              <a:rPr lang="en-US" sz="2200" dirty="0" err="1">
                <a:solidFill>
                  <a:schemeClr val="tx1"/>
                </a:solidFill>
              </a:rPr>
              <a:t>sve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ve</a:t>
            </a:r>
            <a:r>
              <a:rPr lang="sr-Latn-ME" sz="2200" dirty="0">
                <a:solidFill>
                  <a:schemeClr val="tx1"/>
                </a:solidFill>
              </a:rPr>
              <a:t>ć</a:t>
            </a:r>
            <a:r>
              <a:rPr lang="en-US" sz="2200" dirty="0" err="1">
                <a:solidFill>
                  <a:schemeClr val="tx1"/>
                </a:solidFill>
              </a:rPr>
              <a:t>im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razvojem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trgovine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prekomorskih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istraživanja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te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širenja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robnih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berzi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snažno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jača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potreba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za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iznalaženjem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univerzalnog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oblika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određivanja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vrijednosti</a:t>
            </a:r>
            <a:r>
              <a:rPr lang="en-US" sz="2200" b="1" dirty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6696475" cy="4038600"/>
          </a:xfrm>
        </p:spPr>
        <p:txBody>
          <a:bodyPr/>
          <a:lstStyle/>
          <a:p>
            <a:pPr marL="609600" indent="-609600" algn="just">
              <a:lnSpc>
                <a:spcPct val="80000"/>
              </a:lnSpc>
            </a:pPr>
            <a:endParaRPr lang="sr-Latn-ME" sz="28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sr-Latn-BA" sz="2600" dirty="0">
                <a:solidFill>
                  <a:schemeClr val="tx1"/>
                </a:solidFill>
              </a:rPr>
              <a:t>Uslovi d</a:t>
            </a:r>
            <a:r>
              <a:rPr lang="vi-VN" sz="2600" dirty="0">
                <a:solidFill>
                  <a:schemeClr val="tx1"/>
                </a:solidFill>
              </a:rPr>
              <a:t>a bi roba funkcionisala efikasno koliko</a:t>
            </a:r>
            <a:r>
              <a:rPr lang="sr-Latn-ME" sz="2600" dirty="0">
                <a:solidFill>
                  <a:schemeClr val="tx1"/>
                </a:solidFill>
              </a:rPr>
              <a:t> i</a:t>
            </a:r>
            <a:r>
              <a:rPr lang="vi-VN" sz="2600" dirty="0">
                <a:solidFill>
                  <a:schemeClr val="tx1"/>
                </a:solidFill>
              </a:rPr>
              <a:t> novac:</a:t>
            </a:r>
            <a:endParaRPr lang="sr-Latn-ME" sz="2600" dirty="0">
              <a:solidFill>
                <a:schemeClr val="tx1"/>
              </a:solidFill>
            </a:endParaRPr>
          </a:p>
          <a:p>
            <a:pPr marL="742950" lvl="2" indent="-342900" algn="just">
              <a:lnSpc>
                <a:spcPct val="80000"/>
              </a:lnSpc>
            </a:pPr>
            <a:r>
              <a:rPr lang="vi-VN" sz="2600" dirty="0">
                <a:solidFill>
                  <a:schemeClr val="tx1"/>
                </a:solidFill>
              </a:rPr>
              <a:t>jednostavno standardizovana      </a:t>
            </a:r>
            <a:endParaRPr lang="sr-Latn-ME" sz="2600" dirty="0">
              <a:solidFill>
                <a:schemeClr val="tx1"/>
              </a:solidFill>
            </a:endParaRPr>
          </a:p>
          <a:p>
            <a:pPr marL="742950" lvl="2" indent="-342900" algn="just">
              <a:lnSpc>
                <a:spcPct val="80000"/>
              </a:lnSpc>
            </a:pPr>
            <a:r>
              <a:rPr lang="vi-VN" sz="2600" dirty="0">
                <a:solidFill>
                  <a:schemeClr val="tx1"/>
                </a:solidFill>
              </a:rPr>
              <a:t>mora biti opšteprihvaćena     </a:t>
            </a:r>
            <a:endParaRPr lang="sr-Latn-ME" sz="2600" dirty="0">
              <a:solidFill>
                <a:schemeClr val="tx1"/>
              </a:solidFill>
            </a:endParaRPr>
          </a:p>
          <a:p>
            <a:pPr marL="742950" lvl="2" indent="-342900" algn="just">
              <a:lnSpc>
                <a:spcPct val="80000"/>
              </a:lnSpc>
            </a:pPr>
            <a:r>
              <a:rPr lang="vi-VN" sz="2600" dirty="0">
                <a:solidFill>
                  <a:schemeClr val="tx1"/>
                </a:solidFill>
              </a:rPr>
              <a:t>mora biti djeljiva</a:t>
            </a:r>
            <a:endParaRPr lang="sr-Latn-ME" sz="2600" dirty="0">
              <a:solidFill>
                <a:schemeClr val="tx1"/>
              </a:solidFill>
            </a:endParaRPr>
          </a:p>
          <a:p>
            <a:pPr marL="742950" lvl="2" indent="-342900" algn="just">
              <a:lnSpc>
                <a:spcPct val="80000"/>
              </a:lnSpc>
            </a:pPr>
            <a:r>
              <a:rPr lang="vi-VN" sz="2600" dirty="0">
                <a:solidFill>
                  <a:schemeClr val="tx1"/>
                </a:solidFill>
              </a:rPr>
              <a:t>lako prenosiva      </a:t>
            </a:r>
            <a:endParaRPr lang="sr-Latn-ME" sz="2600" dirty="0">
              <a:solidFill>
                <a:schemeClr val="tx1"/>
              </a:solidFill>
            </a:endParaRPr>
          </a:p>
          <a:p>
            <a:pPr marL="742950" lvl="2" indent="-342900" algn="just">
              <a:lnSpc>
                <a:spcPct val="80000"/>
              </a:lnSpc>
            </a:pPr>
            <a:r>
              <a:rPr lang="vi-VN" sz="2600" dirty="0">
                <a:solidFill>
                  <a:schemeClr val="tx1"/>
                </a:solidFill>
              </a:rPr>
              <a:t>ne smije biti kvarljiva</a:t>
            </a:r>
            <a:r>
              <a:rPr lang="sr-Latn-ME" sz="2600" dirty="0">
                <a:solidFill>
                  <a:schemeClr val="tx1"/>
                </a:solidFill>
              </a:rPr>
              <a:t> </a:t>
            </a:r>
            <a:r>
              <a:rPr lang="vi-VN" sz="2600" dirty="0">
                <a:solidFill>
                  <a:schemeClr val="tx1"/>
                </a:solidFill>
              </a:rPr>
              <a:t>(primjer: niske zrnevlja, duvan, viski...)</a:t>
            </a:r>
            <a:endParaRPr lang="sr-Cyrl-CS" sz="26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23595B-EB6C-48DF-80E4-BA6AA5519261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609600"/>
          </a:xfrm>
        </p:spPr>
        <p:txBody>
          <a:bodyPr>
            <a:normAutofit/>
          </a:bodyPr>
          <a:lstStyle/>
          <a:p>
            <a:r>
              <a:rPr lang="sr-Latn-BA" sz="3200" b="1" dirty="0">
                <a:solidFill>
                  <a:schemeClr val="accent2">
                    <a:lumMod val="75000"/>
                  </a:schemeClr>
                </a:solidFill>
              </a:rPr>
              <a:t>3. 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M</a:t>
            </a:r>
            <a:r>
              <a:rPr lang="sr-Latn-ME" sz="3200" b="1" dirty="0">
                <a:solidFill>
                  <a:schemeClr val="accent2">
                    <a:lumMod val="75000"/>
                  </a:schemeClr>
                </a:solidFill>
              </a:rPr>
              <a:t>etalni novac</a:t>
            </a:r>
            <a:endParaRPr lang="en-US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7315200" cy="4648200"/>
          </a:xfrm>
        </p:spPr>
        <p:txBody>
          <a:bodyPr>
            <a:normAutofit fontScale="92500"/>
          </a:bodyPr>
          <a:lstStyle/>
          <a:p>
            <a:pPr algn="just"/>
            <a:r>
              <a:rPr lang="en-US" sz="2300" dirty="0" err="1">
                <a:solidFill>
                  <a:schemeClr val="tx1"/>
                </a:solidFill>
              </a:rPr>
              <a:t>Kada</a:t>
            </a:r>
            <a:r>
              <a:rPr lang="en-US" sz="2300" dirty="0">
                <a:solidFill>
                  <a:schemeClr val="tx1"/>
                </a:solidFill>
              </a:rPr>
              <a:t> se </a:t>
            </a:r>
            <a:r>
              <a:rPr lang="en-US" sz="2300" dirty="0" err="1">
                <a:solidFill>
                  <a:schemeClr val="tx1"/>
                </a:solidFill>
              </a:rPr>
              <a:t>između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više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najtraženijih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roba</a:t>
            </a:r>
            <a:r>
              <a:rPr lang="en-US" sz="2300" dirty="0">
                <a:solidFill>
                  <a:schemeClr val="tx1"/>
                </a:solidFill>
              </a:rPr>
              <a:t> u </a:t>
            </a:r>
            <a:r>
              <a:rPr lang="en-US" sz="2300" dirty="0" err="1">
                <a:solidFill>
                  <a:schemeClr val="tx1"/>
                </a:solidFill>
              </a:rPr>
              <a:t>razmjeni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izdvojila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samo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jedna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roba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koja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služi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kao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opšte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sredstvo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razmjene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dolazi</a:t>
            </a:r>
            <a:r>
              <a:rPr lang="en-US" sz="2300" dirty="0">
                <a:solidFill>
                  <a:schemeClr val="tx1"/>
                </a:solidFill>
              </a:rPr>
              <a:t> do </a:t>
            </a:r>
            <a:r>
              <a:rPr lang="en-US" sz="2300" dirty="0" err="1">
                <a:solidFill>
                  <a:schemeClr val="tx1"/>
                </a:solidFill>
              </a:rPr>
              <a:t>naredne</a:t>
            </a:r>
            <a:r>
              <a:rPr lang="en-US" sz="2300" dirty="0">
                <a:solidFill>
                  <a:schemeClr val="tx1"/>
                </a:solidFill>
              </a:rPr>
              <a:t> faze </a:t>
            </a:r>
            <a:r>
              <a:rPr lang="en-US" sz="2300" dirty="0" err="1">
                <a:solidFill>
                  <a:schemeClr val="tx1"/>
                </a:solidFill>
              </a:rPr>
              <a:t>evolucije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novca</a:t>
            </a:r>
            <a:r>
              <a:rPr lang="en-US" sz="2300" dirty="0">
                <a:solidFill>
                  <a:schemeClr val="tx1"/>
                </a:solidFill>
              </a:rPr>
              <a:t>. </a:t>
            </a:r>
            <a:endParaRPr lang="sr-Latn-ME" sz="2300" dirty="0">
              <a:solidFill>
                <a:schemeClr val="tx1"/>
              </a:solidFill>
            </a:endParaRPr>
          </a:p>
          <a:p>
            <a:pPr algn="just"/>
            <a:endParaRPr lang="sr-Latn-ME" sz="2300" dirty="0">
              <a:solidFill>
                <a:schemeClr val="tx1"/>
              </a:solidFill>
            </a:endParaRPr>
          </a:p>
          <a:p>
            <a:pPr algn="just"/>
            <a:r>
              <a:rPr lang="en-US" sz="2300" dirty="0">
                <a:solidFill>
                  <a:schemeClr val="tx1"/>
                </a:solidFill>
              </a:rPr>
              <a:t>U </a:t>
            </a:r>
            <a:r>
              <a:rPr lang="en-US" sz="2300" dirty="0" err="1">
                <a:solidFill>
                  <a:schemeClr val="tx1"/>
                </a:solidFill>
              </a:rPr>
              <a:t>razvijenim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civilizacijama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naturalnu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razmjenu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potisnuo</a:t>
            </a:r>
            <a:r>
              <a:rPr lang="en-US" sz="2300" dirty="0">
                <a:solidFill>
                  <a:schemeClr val="tx1"/>
                </a:solidFill>
              </a:rPr>
              <a:t> je </a:t>
            </a:r>
            <a:r>
              <a:rPr lang="en-US" sz="2300" dirty="0" err="1">
                <a:solidFill>
                  <a:schemeClr val="tx1"/>
                </a:solidFill>
              </a:rPr>
              <a:t>metalni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novac</a:t>
            </a:r>
            <a:r>
              <a:rPr lang="en-US" sz="2300" dirty="0">
                <a:solidFill>
                  <a:schemeClr val="tx1"/>
                </a:solidFill>
              </a:rPr>
              <a:t>, a </a:t>
            </a:r>
            <a:r>
              <a:rPr lang="en-US" sz="2300" dirty="0" err="1">
                <a:solidFill>
                  <a:schemeClr val="tx1"/>
                </a:solidFill>
              </a:rPr>
              <a:t>posebno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su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bili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cijenjeni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plemeniti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metali</a:t>
            </a:r>
            <a:r>
              <a:rPr lang="en-US" sz="2300" dirty="0">
                <a:solidFill>
                  <a:schemeClr val="tx1"/>
                </a:solidFill>
              </a:rPr>
              <a:t>. </a:t>
            </a:r>
            <a:endParaRPr lang="sr-Latn-ME" sz="2300" dirty="0">
              <a:solidFill>
                <a:schemeClr val="tx1"/>
              </a:solidFill>
            </a:endParaRPr>
          </a:p>
          <a:p>
            <a:pPr algn="just"/>
            <a:endParaRPr lang="sr-Latn-ME" sz="2300" dirty="0">
              <a:solidFill>
                <a:schemeClr val="tx1"/>
              </a:solidFill>
            </a:endParaRPr>
          </a:p>
          <a:p>
            <a:pPr algn="just"/>
            <a:r>
              <a:rPr lang="en-US" sz="2300" dirty="0" err="1">
                <a:solidFill>
                  <a:schemeClr val="tx1"/>
                </a:solidFill>
              </a:rPr>
              <a:t>Izdvajanja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skupocjenih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metala</a:t>
            </a:r>
            <a:r>
              <a:rPr lang="en-US" sz="2300" dirty="0">
                <a:solidFill>
                  <a:schemeClr val="tx1"/>
                </a:solidFill>
              </a:rPr>
              <a:t>, </a:t>
            </a:r>
            <a:r>
              <a:rPr lang="sr-Latn-BA" sz="2300" dirty="0">
                <a:solidFill>
                  <a:schemeClr val="tx1"/>
                </a:solidFill>
              </a:rPr>
              <a:t>posebno </a:t>
            </a:r>
            <a:r>
              <a:rPr lang="en-US" sz="2300" dirty="0" err="1">
                <a:solidFill>
                  <a:schemeClr val="tx1"/>
                </a:solidFill>
              </a:rPr>
              <a:t>zlata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srebra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kao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opšteg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sredstva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razmjene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rezultat</a:t>
            </a:r>
            <a:r>
              <a:rPr lang="en-US" sz="2300" dirty="0">
                <a:solidFill>
                  <a:schemeClr val="tx1"/>
                </a:solidFill>
              </a:rPr>
              <a:t> je </a:t>
            </a:r>
            <a:r>
              <a:rPr lang="en-US" sz="2300" dirty="0" err="1">
                <a:solidFill>
                  <a:schemeClr val="tx1"/>
                </a:solidFill>
              </a:rPr>
              <a:t>karakteristika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ove</a:t>
            </a:r>
            <a:r>
              <a:rPr lang="en-US" sz="2300" dirty="0">
                <a:solidFill>
                  <a:schemeClr val="tx1"/>
                </a:solidFill>
              </a:rPr>
              <a:t> robe </a:t>
            </a:r>
            <a:r>
              <a:rPr lang="en-US" sz="2300" dirty="0" err="1">
                <a:solidFill>
                  <a:schemeClr val="tx1"/>
                </a:solidFill>
              </a:rPr>
              <a:t>zbog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čega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ona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počinje</a:t>
            </a:r>
            <a:r>
              <a:rPr lang="en-US" sz="2300" dirty="0">
                <a:solidFill>
                  <a:schemeClr val="tx1"/>
                </a:solidFill>
              </a:rPr>
              <a:t> da </a:t>
            </a:r>
            <a:r>
              <a:rPr lang="en-US" sz="2300" dirty="0" err="1">
                <a:solidFill>
                  <a:schemeClr val="tx1"/>
                </a:solidFill>
              </a:rPr>
              <a:t>vrši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ulogu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novca</a:t>
            </a:r>
            <a:r>
              <a:rPr lang="en-US" sz="2300" dirty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52400"/>
            <a:ext cx="7696200" cy="6248400"/>
          </a:xfrm>
        </p:spPr>
        <p:txBody>
          <a:bodyPr>
            <a:noAutofit/>
          </a:bodyPr>
          <a:lstStyle/>
          <a:p>
            <a:r>
              <a:rPr lang="sr-Latn-BA" sz="2200" b="1" dirty="0">
                <a:solidFill>
                  <a:schemeClr val="accent2">
                    <a:lumMod val="75000"/>
                  </a:schemeClr>
                </a:solidFill>
              </a:rPr>
              <a:t>Karakteristike metalnog novca</a:t>
            </a:r>
            <a:r>
              <a:rPr lang="sr-Latn-BA" sz="2200" dirty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  <a:p>
            <a:endParaRPr lang="sr-Latn-BA" sz="2000" dirty="0"/>
          </a:p>
          <a:p>
            <a:pPr lvl="1" algn="just">
              <a:lnSpc>
                <a:spcPct val="130000"/>
              </a:lnSpc>
            </a:pPr>
            <a:r>
              <a:rPr lang="en-US" sz="1800" dirty="0" err="1">
                <a:solidFill>
                  <a:schemeClr val="tx1"/>
                </a:solidFill>
              </a:rPr>
              <a:t>punovrijedn</a:t>
            </a:r>
            <a:r>
              <a:rPr lang="sr-Latn-BA" sz="1800" dirty="0">
                <a:solidFill>
                  <a:schemeClr val="tx1"/>
                </a:solidFill>
              </a:rPr>
              <a:t>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nov</a:t>
            </a:r>
            <a:r>
              <a:rPr lang="sr-Latn-BA" sz="1800" dirty="0">
                <a:solidFill>
                  <a:schemeClr val="tx1"/>
                </a:solidFill>
              </a:rPr>
              <a:t>a</a:t>
            </a:r>
            <a:r>
              <a:rPr lang="en-US" sz="1800" dirty="0">
                <a:solidFill>
                  <a:schemeClr val="tx1"/>
                </a:solidFill>
              </a:rPr>
              <a:t>c </a:t>
            </a:r>
            <a:r>
              <a:rPr lang="en-US" sz="1800" dirty="0" err="1">
                <a:solidFill>
                  <a:schemeClr val="tx1"/>
                </a:solidFill>
              </a:rPr>
              <a:t>jer</a:t>
            </a:r>
            <a:r>
              <a:rPr lang="en-US" sz="1800" dirty="0">
                <a:solidFill>
                  <a:schemeClr val="tx1"/>
                </a:solidFill>
              </a:rPr>
              <a:t> je </a:t>
            </a:r>
            <a:r>
              <a:rPr lang="en-US" sz="1800" dirty="0" err="1">
                <a:solidFill>
                  <a:schemeClr val="tx1"/>
                </a:solidFill>
              </a:rPr>
              <a:t>njegova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nominalna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vrijednost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bila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identična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njihovom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tržišnom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vrijednošću</a:t>
            </a:r>
            <a:r>
              <a:rPr lang="sr-Latn-BA" sz="1800" dirty="0">
                <a:solidFill>
                  <a:schemeClr val="tx1"/>
                </a:solidFill>
              </a:rPr>
              <a:t> - </a:t>
            </a:r>
            <a:r>
              <a:rPr lang="sr-Latn-BA" sz="1800" dirty="0">
                <a:solidFill>
                  <a:schemeClr val="accent2">
                    <a:lumMod val="75000"/>
                  </a:schemeClr>
                </a:solidFill>
              </a:rPr>
              <a:t>v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rijednost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novca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dakle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zavisi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od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materijalne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sadržine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od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koje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je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sačinjen</a:t>
            </a:r>
            <a:r>
              <a:rPr lang="en-US" sz="1800" dirty="0">
                <a:solidFill>
                  <a:schemeClr val="tx1"/>
                </a:solidFill>
              </a:rPr>
              <a:t>. </a:t>
            </a:r>
            <a:endParaRPr lang="sr-Cyrl-BA" sz="1800" dirty="0">
              <a:solidFill>
                <a:schemeClr val="tx1"/>
              </a:solidFill>
            </a:endParaRPr>
          </a:p>
          <a:p>
            <a:pPr lvl="1" algn="just">
              <a:lnSpc>
                <a:spcPct val="130000"/>
              </a:lnSpc>
            </a:pPr>
            <a:endParaRPr lang="sr-Latn-BA" sz="1800" dirty="0">
              <a:solidFill>
                <a:schemeClr val="tx1"/>
              </a:solidFill>
            </a:endParaRPr>
          </a:p>
          <a:p>
            <a:pPr lvl="1" algn="just">
              <a:lnSpc>
                <a:spcPct val="130000"/>
              </a:lnSpc>
            </a:pPr>
            <a:r>
              <a:rPr lang="en-US" sz="1800" dirty="0" err="1">
                <a:solidFill>
                  <a:schemeClr val="tx1"/>
                </a:solidFill>
              </a:rPr>
              <a:t>oznaka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kvaliteta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težine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novčića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ima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formu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ličnog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žiga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na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grumenu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metala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karakterističnog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otiska</a:t>
            </a:r>
            <a:r>
              <a:rPr lang="en-US" sz="1800" dirty="0">
                <a:solidFill>
                  <a:schemeClr val="tx1"/>
                </a:solidFill>
              </a:rPr>
              <a:t> koji </a:t>
            </a:r>
            <a:r>
              <a:rPr lang="en-US" sz="1800" dirty="0" err="1">
                <a:solidFill>
                  <a:schemeClr val="tx1"/>
                </a:solidFill>
              </a:rPr>
              <a:t>su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kovali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krupni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trgovci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feudalci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robovlasnici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kovanje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metalnog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novca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nije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bila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isključiva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privilegija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države</a:t>
            </a:r>
            <a:r>
              <a:rPr lang="en-US" sz="1800" dirty="0">
                <a:solidFill>
                  <a:schemeClr val="tx1"/>
                </a:solidFill>
              </a:rPr>
              <a:t>. </a:t>
            </a:r>
            <a:endParaRPr lang="sr-Cyrl-BA" sz="1800" dirty="0">
              <a:solidFill>
                <a:schemeClr val="tx1"/>
              </a:solidFill>
            </a:endParaRPr>
          </a:p>
          <a:p>
            <a:pPr lvl="1" algn="just">
              <a:lnSpc>
                <a:spcPct val="130000"/>
              </a:lnSpc>
            </a:pPr>
            <a:endParaRPr lang="sr-Latn-BA" sz="1800" dirty="0">
              <a:solidFill>
                <a:schemeClr val="tx1"/>
              </a:solidFill>
            </a:endParaRPr>
          </a:p>
          <a:p>
            <a:pPr lvl="1" algn="just">
              <a:lnSpc>
                <a:spcPct val="130000"/>
              </a:lnSpc>
            </a:pPr>
            <a:r>
              <a:rPr lang="sr-Latn-BA" sz="1800" dirty="0">
                <a:solidFill>
                  <a:schemeClr val="tx1"/>
                </a:solidFill>
              </a:rPr>
              <a:t>n</a:t>
            </a:r>
            <a:r>
              <a:rPr lang="en-US" sz="1800" dirty="0" err="1">
                <a:solidFill>
                  <a:schemeClr val="tx1"/>
                </a:solidFill>
              </a:rPr>
              <a:t>ovac</a:t>
            </a:r>
            <a:r>
              <a:rPr lang="en-US" sz="1800" dirty="0">
                <a:solidFill>
                  <a:schemeClr val="tx1"/>
                </a:solidFill>
              </a:rPr>
              <a:t> je bio </a:t>
            </a:r>
            <a:r>
              <a:rPr lang="en-US" sz="1800" dirty="0" err="1">
                <a:solidFill>
                  <a:schemeClr val="tx1"/>
                </a:solidFill>
              </a:rPr>
              <a:t>neujednačenog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kvaliteta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različitih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oblika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težine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što</a:t>
            </a:r>
            <a:r>
              <a:rPr lang="en-US" sz="1800" dirty="0">
                <a:solidFill>
                  <a:schemeClr val="tx1"/>
                </a:solidFill>
              </a:rPr>
              <a:t> je </a:t>
            </a:r>
            <a:r>
              <a:rPr lang="en-US" sz="1800" dirty="0" err="1">
                <a:solidFill>
                  <a:schemeClr val="tx1"/>
                </a:solidFill>
              </a:rPr>
              <a:t>donekle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otežavalo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razmjenu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trgovinu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jer</a:t>
            </a:r>
            <a:r>
              <a:rPr lang="en-US" sz="1800" dirty="0">
                <a:solidFill>
                  <a:schemeClr val="tx1"/>
                </a:solidFill>
              </a:rPr>
              <a:t> se </a:t>
            </a:r>
            <a:r>
              <a:rPr lang="en-US" sz="1800" dirty="0" err="1">
                <a:solidFill>
                  <a:schemeClr val="tx1"/>
                </a:solidFill>
              </a:rPr>
              <a:t>pri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svakoj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transakciji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morala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utvrđivati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težina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kvalitet</a:t>
            </a:r>
            <a:r>
              <a:rPr lang="en-US" sz="1800" dirty="0">
                <a:solidFill>
                  <a:schemeClr val="tx1"/>
                </a:solidFill>
              </a:rPr>
              <a:t>. </a:t>
            </a:r>
            <a:r>
              <a:rPr lang="en-US" sz="1800" dirty="0" err="1">
                <a:solidFill>
                  <a:schemeClr val="tx1"/>
                </a:solidFill>
              </a:rPr>
              <a:t>Iz</a:t>
            </a:r>
            <a:r>
              <a:rPr lang="en-US" sz="1800" dirty="0">
                <a:solidFill>
                  <a:schemeClr val="tx1"/>
                </a:solidFill>
              </a:rPr>
              <a:t> tog </a:t>
            </a:r>
            <a:r>
              <a:rPr lang="en-US" sz="1800" dirty="0" err="1">
                <a:solidFill>
                  <a:schemeClr val="tx1"/>
                </a:solidFill>
              </a:rPr>
              <a:t>razloga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počinju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obilježavanja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metalnog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novca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različitim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motivima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6858000" cy="4572000"/>
          </a:xfrm>
        </p:spPr>
        <p:txBody>
          <a:bodyPr>
            <a:normAutofit/>
          </a:bodyPr>
          <a:lstStyle/>
          <a:p>
            <a:pPr algn="just"/>
            <a:r>
              <a:rPr lang="en-US" sz="2300" dirty="0" err="1">
                <a:solidFill>
                  <a:schemeClr val="tx1"/>
                </a:solidFill>
              </a:rPr>
              <a:t>Najstariji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metalni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novac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određenog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oblika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težine</a:t>
            </a:r>
            <a:r>
              <a:rPr lang="en-US" sz="2300" dirty="0">
                <a:solidFill>
                  <a:schemeClr val="tx1"/>
                </a:solidFill>
              </a:rPr>
              <a:t>, </a:t>
            </a:r>
            <a:r>
              <a:rPr lang="en-US" sz="2300" dirty="0" err="1">
                <a:solidFill>
                  <a:schemeClr val="tx1"/>
                </a:solidFill>
              </a:rPr>
              <a:t>pojavio</a:t>
            </a:r>
            <a:r>
              <a:rPr lang="en-US" sz="2300" dirty="0">
                <a:solidFill>
                  <a:schemeClr val="tx1"/>
                </a:solidFill>
              </a:rPr>
              <a:t> se </a:t>
            </a:r>
            <a:r>
              <a:rPr lang="en-US" sz="2300" dirty="0" err="1">
                <a:solidFill>
                  <a:schemeClr val="tx1"/>
                </a:solidFill>
              </a:rPr>
              <a:t>na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Kritu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oko</a:t>
            </a:r>
            <a:r>
              <a:rPr lang="en-US" sz="2300" dirty="0">
                <a:solidFill>
                  <a:schemeClr val="tx1"/>
                </a:solidFill>
              </a:rPr>
              <a:t> 1500 </a:t>
            </a:r>
            <a:r>
              <a:rPr lang="en-US" sz="2300" dirty="0" err="1">
                <a:solidFill>
                  <a:schemeClr val="tx1"/>
                </a:solidFill>
              </a:rPr>
              <a:t>godina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p.n.e</a:t>
            </a:r>
            <a:r>
              <a:rPr lang="en-US" sz="2300" dirty="0">
                <a:solidFill>
                  <a:schemeClr val="tx1"/>
                </a:solidFill>
              </a:rPr>
              <a:t>. u </a:t>
            </a:r>
            <a:r>
              <a:rPr lang="en-US" sz="2300" dirty="0" err="1">
                <a:solidFill>
                  <a:schemeClr val="tx1"/>
                </a:solidFill>
              </a:rPr>
              <a:t>obliku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zlatnih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bikovskih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glava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zlatnih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bakrenih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poluga</a:t>
            </a:r>
            <a:r>
              <a:rPr lang="en-US" sz="2300" dirty="0">
                <a:solidFill>
                  <a:schemeClr val="tx1"/>
                </a:solidFill>
              </a:rPr>
              <a:t> u </a:t>
            </a:r>
            <a:r>
              <a:rPr lang="en-US" sz="2300" dirty="0" err="1">
                <a:solidFill>
                  <a:schemeClr val="tx1"/>
                </a:solidFill>
              </a:rPr>
              <a:t>obliku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životinjske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kože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sa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oznakom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mase</a:t>
            </a:r>
            <a:r>
              <a:rPr lang="en-US" sz="2300" dirty="0">
                <a:solidFill>
                  <a:schemeClr val="tx1"/>
                </a:solidFill>
              </a:rPr>
              <a:t>. </a:t>
            </a:r>
            <a:endParaRPr lang="sr-Latn-ME" sz="2300" dirty="0">
              <a:solidFill>
                <a:schemeClr val="tx1"/>
              </a:solidFill>
            </a:endParaRPr>
          </a:p>
          <a:p>
            <a:pPr algn="just"/>
            <a:endParaRPr lang="sr-Latn-ME" sz="2300" dirty="0">
              <a:solidFill>
                <a:schemeClr val="tx1"/>
              </a:solidFill>
            </a:endParaRPr>
          </a:p>
          <a:p>
            <a:pPr algn="just"/>
            <a:r>
              <a:rPr lang="sr-Cyrl-BA" sz="2300" dirty="0">
                <a:solidFill>
                  <a:schemeClr val="tx1"/>
                </a:solidFill>
              </a:rPr>
              <a:t>Istorijski podaci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govore</a:t>
            </a:r>
            <a:r>
              <a:rPr lang="en-US" sz="2300" dirty="0">
                <a:solidFill>
                  <a:schemeClr val="tx1"/>
                </a:solidFill>
              </a:rPr>
              <a:t> da je </a:t>
            </a:r>
            <a:r>
              <a:rPr lang="en-US" sz="2300" dirty="0" err="1">
                <a:solidFill>
                  <a:schemeClr val="tx1"/>
                </a:solidFill>
              </a:rPr>
              <a:t>metalni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novac</a:t>
            </a:r>
            <a:r>
              <a:rPr lang="en-US" sz="2300" dirty="0">
                <a:solidFill>
                  <a:schemeClr val="tx1"/>
                </a:solidFill>
              </a:rPr>
              <a:t> u </a:t>
            </a:r>
            <a:r>
              <a:rPr lang="en-US" sz="2300" dirty="0" err="1">
                <a:solidFill>
                  <a:schemeClr val="tx1"/>
                </a:solidFill>
              </a:rPr>
              <a:t>staroj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Grčkoj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uveden</a:t>
            </a:r>
            <a:r>
              <a:rPr lang="en-US" sz="2300" dirty="0">
                <a:solidFill>
                  <a:schemeClr val="tx1"/>
                </a:solidFill>
              </a:rPr>
              <a:t> u </a:t>
            </a:r>
            <a:r>
              <a:rPr lang="en-US" sz="2300" dirty="0" err="1">
                <a:solidFill>
                  <a:schemeClr val="tx1"/>
                </a:solidFill>
              </a:rPr>
              <a:t>trgovinsku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razmjenu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oko</a:t>
            </a:r>
            <a:r>
              <a:rPr lang="en-US" sz="2300" dirty="0">
                <a:solidFill>
                  <a:schemeClr val="tx1"/>
                </a:solidFill>
              </a:rPr>
              <a:t> 1000. </a:t>
            </a:r>
            <a:r>
              <a:rPr lang="en-US" sz="2300" dirty="0" err="1">
                <a:solidFill>
                  <a:schemeClr val="tx1"/>
                </a:solidFill>
              </a:rPr>
              <a:t>godine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p.n.e</a:t>
            </a:r>
            <a:r>
              <a:rPr lang="en-US" sz="2300" dirty="0">
                <a:solidFill>
                  <a:schemeClr val="tx1"/>
                </a:solidFill>
              </a:rPr>
              <a:t>. </a:t>
            </a:r>
            <a:endParaRPr lang="sr-Latn-ME" sz="2300" dirty="0">
              <a:solidFill>
                <a:schemeClr val="tx1"/>
              </a:solidFill>
            </a:endParaRPr>
          </a:p>
          <a:p>
            <a:endParaRPr lang="sr-Latn-ME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81000"/>
            <a:ext cx="6858000" cy="5660363"/>
          </a:xfrm>
        </p:spPr>
        <p:txBody>
          <a:bodyPr>
            <a:normAutofit/>
          </a:bodyPr>
          <a:lstStyle/>
          <a:p>
            <a:pPr algn="just"/>
            <a:r>
              <a:rPr lang="en-US" sz="2000" dirty="0">
                <a:solidFill>
                  <a:schemeClr val="tx1"/>
                </a:solidFill>
              </a:rPr>
              <a:t>Prvi </a:t>
            </a:r>
            <a:r>
              <a:rPr lang="en-US" sz="2000" dirty="0" err="1">
                <a:solidFill>
                  <a:schemeClr val="tx1"/>
                </a:solidFill>
              </a:rPr>
              <a:t>kovani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metalni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novac</a:t>
            </a:r>
            <a:r>
              <a:rPr lang="en-US" sz="2000" dirty="0">
                <a:solidFill>
                  <a:schemeClr val="tx1"/>
                </a:solidFill>
              </a:rPr>
              <a:t> – </a:t>
            </a:r>
            <a:r>
              <a:rPr lang="en-US" sz="2000" b="1" i="1" dirty="0" err="1">
                <a:solidFill>
                  <a:schemeClr val="accent2">
                    <a:lumMod val="75000"/>
                  </a:schemeClr>
                </a:solidFill>
              </a:rPr>
              <a:t>monet</a:t>
            </a:r>
            <a:r>
              <a:rPr lang="sr-Latn-ME" sz="2000" b="1" i="1" dirty="0">
                <a:solidFill>
                  <a:schemeClr val="accent2">
                    <a:lumMod val="75000"/>
                  </a:schemeClr>
                </a:solidFill>
              </a:rPr>
              <a:t>a</a:t>
            </a:r>
            <a:r>
              <a:rPr lang="sr-Latn-ME" sz="2000" dirty="0">
                <a:solidFill>
                  <a:schemeClr val="tx1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koji je </a:t>
            </a:r>
            <a:r>
              <a:rPr lang="en-US" sz="2000" dirty="0" err="1">
                <a:solidFill>
                  <a:schemeClr val="tx1"/>
                </a:solidFill>
              </a:rPr>
              <a:t>jednak</a:t>
            </a:r>
            <a:r>
              <a:rPr lang="en-US" sz="2000" dirty="0">
                <a:solidFill>
                  <a:schemeClr val="tx1"/>
                </a:solidFill>
              </a:rPr>
              <a:t> po </a:t>
            </a:r>
            <a:r>
              <a:rPr lang="en-US" sz="2000" dirty="0" err="1">
                <a:solidFill>
                  <a:schemeClr val="tx1"/>
                </a:solidFill>
              </a:rPr>
              <a:t>težini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obliku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kvalitetu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sličan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današnjem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nastaje</a:t>
            </a:r>
            <a:r>
              <a:rPr lang="en-US" sz="2000" dirty="0">
                <a:solidFill>
                  <a:schemeClr val="tx1"/>
                </a:solidFill>
              </a:rPr>
              <a:t> u </a:t>
            </a:r>
            <a:r>
              <a:rPr lang="sr-Latn-BA" sz="2000" dirty="0">
                <a:solidFill>
                  <a:schemeClr val="tx1"/>
                </a:solidFill>
              </a:rPr>
              <a:t>VII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vijeku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prije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nove</a:t>
            </a:r>
            <a:r>
              <a:rPr lang="en-US" sz="2000" dirty="0">
                <a:solidFill>
                  <a:schemeClr val="tx1"/>
                </a:solidFill>
              </a:rPr>
              <a:t> ere. </a:t>
            </a:r>
            <a:endParaRPr lang="sr-Latn-ME" sz="2000" dirty="0">
              <a:solidFill>
                <a:schemeClr val="tx1"/>
              </a:solidFill>
            </a:endParaRPr>
          </a:p>
          <a:p>
            <a:pPr algn="just"/>
            <a:endParaRPr lang="sr-Latn-ME" sz="2000" dirty="0">
              <a:solidFill>
                <a:schemeClr val="tx1"/>
              </a:solidFill>
            </a:endParaRPr>
          </a:p>
          <a:p>
            <a:pPr algn="just"/>
            <a:r>
              <a:rPr lang="en-US" sz="2000" dirty="0">
                <a:solidFill>
                  <a:schemeClr val="tx1"/>
                </a:solidFill>
              </a:rPr>
              <a:t>U </a:t>
            </a:r>
            <a:r>
              <a:rPr lang="en-US" sz="2000" dirty="0" err="1">
                <a:solidFill>
                  <a:schemeClr val="tx1"/>
                </a:solidFill>
              </a:rPr>
              <a:t>državi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Lidija</a:t>
            </a:r>
            <a:r>
              <a:rPr lang="en-US" sz="2000" dirty="0">
                <a:solidFill>
                  <a:schemeClr val="tx1"/>
                </a:solidFill>
              </a:rPr>
              <a:t> u </a:t>
            </a:r>
            <a:r>
              <a:rPr lang="en-US" sz="2000" dirty="0" err="1">
                <a:solidFill>
                  <a:schemeClr val="tx1"/>
                </a:solidFill>
              </a:rPr>
              <a:t>Maloj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Aziji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taj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pranovac</a:t>
            </a:r>
            <a:r>
              <a:rPr lang="en-US" sz="2000" dirty="0">
                <a:solidFill>
                  <a:schemeClr val="tx1"/>
                </a:solidFill>
              </a:rPr>
              <a:t> se </a:t>
            </a:r>
            <a:r>
              <a:rPr lang="en-US" sz="2000" dirty="0" err="1">
                <a:solidFill>
                  <a:schemeClr val="tx1"/>
                </a:solidFill>
              </a:rPr>
              <a:t>izrađivao</a:t>
            </a:r>
            <a:r>
              <a:rPr lang="en-US" sz="2000" dirty="0">
                <a:solidFill>
                  <a:schemeClr val="tx1"/>
                </a:solidFill>
              </a:rPr>
              <a:t> od </a:t>
            </a:r>
            <a:r>
              <a:rPr lang="en-US" sz="2000" dirty="0" err="1">
                <a:solidFill>
                  <a:schemeClr val="tx1"/>
                </a:solidFill>
              </a:rPr>
              <a:t>pripodne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legure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zlata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srebra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koja</a:t>
            </a:r>
            <a:r>
              <a:rPr lang="en-US" sz="2000" dirty="0">
                <a:solidFill>
                  <a:schemeClr val="tx1"/>
                </a:solidFill>
              </a:rPr>
              <a:t> se </a:t>
            </a:r>
            <a:r>
              <a:rPr lang="en-US" sz="2000" dirty="0" err="1">
                <a:solidFill>
                  <a:schemeClr val="tx1"/>
                </a:solidFill>
              </a:rPr>
              <a:t>nazivala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elektrum</a:t>
            </a:r>
            <a:r>
              <a:rPr lang="en-US" sz="2000" dirty="0">
                <a:solidFill>
                  <a:schemeClr val="tx1"/>
                </a:solidFill>
              </a:rPr>
              <a:t>. </a:t>
            </a:r>
            <a:endParaRPr lang="sr-Latn-ME" sz="2000" dirty="0">
              <a:solidFill>
                <a:schemeClr val="tx1"/>
              </a:solidFill>
            </a:endParaRPr>
          </a:p>
          <a:p>
            <a:pPr algn="just"/>
            <a:endParaRPr lang="sr-Latn-ME" sz="2000" dirty="0">
              <a:solidFill>
                <a:schemeClr val="tx1"/>
              </a:solidFill>
            </a:endParaRPr>
          </a:p>
          <a:p>
            <a:pPr algn="just"/>
            <a:r>
              <a:rPr lang="en-US" sz="2000" dirty="0" err="1">
                <a:solidFill>
                  <a:schemeClr val="tx1"/>
                </a:solidFill>
              </a:rPr>
              <a:t>Kasnije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osim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elektruma</a:t>
            </a:r>
            <a:r>
              <a:rPr lang="en-US" sz="2000" dirty="0">
                <a:solidFill>
                  <a:schemeClr val="tx1"/>
                </a:solidFill>
              </a:rPr>
              <a:t> u </a:t>
            </a:r>
            <a:r>
              <a:rPr lang="en-US" sz="2000" dirty="0" err="1">
                <a:solidFill>
                  <a:schemeClr val="tx1"/>
                </a:solidFill>
              </a:rPr>
              <a:t>izradi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novca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koristilo</a:t>
            </a:r>
            <a:r>
              <a:rPr lang="en-US" sz="2000" dirty="0">
                <a:solidFill>
                  <a:schemeClr val="tx1"/>
                </a:solidFill>
              </a:rPr>
              <a:t> se </a:t>
            </a:r>
            <a:r>
              <a:rPr lang="en-US" sz="2000" dirty="0" err="1">
                <a:solidFill>
                  <a:schemeClr val="tx1"/>
                </a:solidFill>
              </a:rPr>
              <a:t>zlato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srebro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bakar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bronza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itd</a:t>
            </a:r>
            <a:r>
              <a:rPr lang="en-US" sz="2000" dirty="0">
                <a:solidFill>
                  <a:schemeClr val="tx1"/>
                </a:solidFill>
              </a:rPr>
              <a:t>. </a:t>
            </a:r>
            <a:r>
              <a:rPr lang="en-US" sz="2000" dirty="0" err="1">
                <a:solidFill>
                  <a:schemeClr val="tx1"/>
                </a:solidFill>
              </a:rPr>
              <a:t>Sve</a:t>
            </a:r>
            <a:r>
              <a:rPr lang="en-US" sz="2000" dirty="0">
                <a:solidFill>
                  <a:schemeClr val="tx1"/>
                </a:solidFill>
              </a:rPr>
              <a:t> do 16. </a:t>
            </a:r>
            <a:r>
              <a:rPr lang="en-US" sz="2000" dirty="0" err="1">
                <a:solidFill>
                  <a:schemeClr val="tx1"/>
                </a:solidFill>
              </a:rPr>
              <a:t>vijeka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kada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su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nastale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prve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mašine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za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njegovo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kovanje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ovaj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oblik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novca</a:t>
            </a:r>
            <a:r>
              <a:rPr lang="en-US" sz="2000" dirty="0">
                <a:solidFill>
                  <a:schemeClr val="tx1"/>
                </a:solidFill>
              </a:rPr>
              <a:t> se </a:t>
            </a:r>
            <a:r>
              <a:rPr lang="en-US" sz="2000" dirty="0" err="1">
                <a:solidFill>
                  <a:schemeClr val="tx1"/>
                </a:solidFill>
              </a:rPr>
              <a:t>izrađivao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potpuno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ručno</a:t>
            </a:r>
            <a:r>
              <a:rPr lang="en-US" sz="2000" dirty="0">
                <a:solidFill>
                  <a:schemeClr val="tx1"/>
                </a:solidFill>
              </a:rPr>
              <a:t>. </a:t>
            </a:r>
          </a:p>
          <a:p>
            <a:pPr algn="just"/>
            <a:endParaRPr lang="sr-Latn-BA" sz="2000" dirty="0">
              <a:solidFill>
                <a:schemeClr val="tx1"/>
              </a:solidFill>
            </a:endParaRPr>
          </a:p>
          <a:p>
            <a:pPr algn="just"/>
            <a:r>
              <a:rPr lang="sr-Latn-BA" sz="2000" b="1" dirty="0">
                <a:solidFill>
                  <a:schemeClr val="tx1"/>
                </a:solidFill>
              </a:rPr>
              <a:t>Monometalizam i bimetalizam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685800"/>
          </a:xfrm>
        </p:spPr>
        <p:txBody>
          <a:bodyPr/>
          <a:lstStyle/>
          <a:p>
            <a:r>
              <a:rPr lang="sr-Latn-BA" b="1" dirty="0">
                <a:solidFill>
                  <a:schemeClr val="accent2">
                    <a:lumMod val="75000"/>
                  </a:schemeClr>
                </a:solidFill>
              </a:rPr>
              <a:t>4.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P</a:t>
            </a:r>
            <a:r>
              <a:rPr lang="sr-Latn-ME" b="1" dirty="0">
                <a:solidFill>
                  <a:schemeClr val="accent2">
                    <a:lumMod val="75000"/>
                  </a:schemeClr>
                </a:solidFill>
              </a:rPr>
              <a:t>apirni novac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6804913" cy="4441163"/>
          </a:xfrm>
        </p:spPr>
        <p:txBody>
          <a:bodyPr/>
          <a:lstStyle/>
          <a:p>
            <a:endParaRPr lang="sr-Latn-ME" dirty="0"/>
          </a:p>
          <a:p>
            <a:r>
              <a:rPr lang="vi-VN" sz="2400" dirty="0">
                <a:solidFill>
                  <a:schemeClr val="tx1"/>
                </a:solidFill>
              </a:rPr>
              <a:t>Pretpostavke za nastanak papirnog novca:</a:t>
            </a:r>
            <a:endParaRPr lang="sr-Latn-ME" sz="2400" dirty="0">
              <a:solidFill>
                <a:schemeClr val="tx1"/>
              </a:solidFill>
            </a:endParaRPr>
          </a:p>
          <a:p>
            <a:pPr lvl="1"/>
            <a:r>
              <a:rPr lang="sr-Latn-ME" sz="2400" dirty="0">
                <a:solidFill>
                  <a:schemeClr val="tx1"/>
                </a:solidFill>
              </a:rPr>
              <a:t>1.</a:t>
            </a:r>
            <a:r>
              <a:rPr lang="vi-VN" sz="2400" dirty="0">
                <a:solidFill>
                  <a:schemeClr val="tx1"/>
                </a:solidFill>
              </a:rPr>
              <a:t> svjesne zloupotrebe</a:t>
            </a:r>
            <a:endParaRPr lang="sr-Latn-ME" sz="2400" dirty="0">
              <a:solidFill>
                <a:schemeClr val="tx1"/>
              </a:solidFill>
            </a:endParaRPr>
          </a:p>
          <a:p>
            <a:pPr lvl="1"/>
            <a:r>
              <a:rPr lang="sr-Latn-ME" sz="2400" dirty="0">
                <a:solidFill>
                  <a:schemeClr val="tx1"/>
                </a:solidFill>
              </a:rPr>
              <a:t>2. </a:t>
            </a:r>
            <a:r>
              <a:rPr lang="vi-VN" sz="2400" dirty="0">
                <a:solidFill>
                  <a:schemeClr val="tx1"/>
                </a:solidFill>
              </a:rPr>
              <a:t>objektivno gubljenje vrijednosti</a:t>
            </a:r>
            <a:endParaRPr lang="sr-Latn-ME" sz="2400" dirty="0">
              <a:solidFill>
                <a:schemeClr val="tx1"/>
              </a:solidFill>
            </a:endParaRPr>
          </a:p>
          <a:p>
            <a:pPr lvl="1"/>
            <a:r>
              <a:rPr lang="vi-VN" sz="2400" dirty="0">
                <a:solidFill>
                  <a:schemeClr val="tx1"/>
                </a:solidFill>
              </a:rPr>
              <a:t>3.emisija državnih potvrda za pokriće dugova</a:t>
            </a:r>
            <a:endParaRPr lang="sr-Latn-ME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38200"/>
            <a:ext cx="7010400" cy="5867400"/>
          </a:xfrm>
        </p:spPr>
        <p:txBody>
          <a:bodyPr>
            <a:normAutofit/>
          </a:bodyPr>
          <a:lstStyle/>
          <a:p>
            <a:pPr algn="just"/>
            <a:r>
              <a:rPr lang="en-US" sz="2200" dirty="0" err="1">
                <a:solidFill>
                  <a:schemeClr val="tx1"/>
                </a:solidFill>
              </a:rPr>
              <a:t>Istorijski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podaci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ukazuju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na</a:t>
            </a:r>
            <a:r>
              <a:rPr lang="en-US" sz="2200" dirty="0">
                <a:solidFill>
                  <a:schemeClr val="tx1"/>
                </a:solidFill>
              </a:rPr>
              <a:t> to da </a:t>
            </a:r>
            <a:r>
              <a:rPr lang="en-US" sz="2200" dirty="0" err="1">
                <a:solidFill>
                  <a:schemeClr val="tx1"/>
                </a:solidFill>
              </a:rPr>
              <a:t>su</a:t>
            </a:r>
            <a:r>
              <a:rPr lang="en-US" sz="2200" dirty="0">
                <a:solidFill>
                  <a:schemeClr val="tx1"/>
                </a:solidFill>
              </a:rPr>
              <a:t> se </a:t>
            </a:r>
            <a:r>
              <a:rPr lang="en-US" sz="2200" dirty="0" err="1">
                <a:solidFill>
                  <a:schemeClr val="tx1"/>
                </a:solidFill>
              </a:rPr>
              <a:t>prve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papirne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novčanice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pojavile</a:t>
            </a:r>
            <a:r>
              <a:rPr lang="en-US" sz="2200" dirty="0">
                <a:solidFill>
                  <a:schemeClr val="tx1"/>
                </a:solidFill>
              </a:rPr>
              <a:t> u </a:t>
            </a:r>
            <a:r>
              <a:rPr lang="en-US" sz="2200" dirty="0" err="1">
                <a:solidFill>
                  <a:schemeClr val="tx1"/>
                </a:solidFill>
              </a:rPr>
              <a:t>Kini</a:t>
            </a:r>
            <a:r>
              <a:rPr lang="en-US" sz="2200" dirty="0">
                <a:solidFill>
                  <a:schemeClr val="tx1"/>
                </a:solidFill>
              </a:rPr>
              <a:t> u 7. </a:t>
            </a:r>
            <a:r>
              <a:rPr lang="en-US" sz="2200" dirty="0" err="1">
                <a:solidFill>
                  <a:schemeClr val="tx1"/>
                </a:solidFill>
              </a:rPr>
              <a:t>vijeku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za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vrijeme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vladavine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dinastije</a:t>
            </a:r>
            <a:r>
              <a:rPr lang="en-US" sz="2200" dirty="0">
                <a:solidFill>
                  <a:schemeClr val="tx1"/>
                </a:solidFill>
              </a:rPr>
              <a:t> Tang. </a:t>
            </a:r>
            <a:r>
              <a:rPr lang="en-US" sz="2200" dirty="0" err="1">
                <a:solidFill>
                  <a:schemeClr val="tx1"/>
                </a:solidFill>
              </a:rPr>
              <a:t>Međutim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kao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službena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valuta</a:t>
            </a:r>
            <a:r>
              <a:rPr lang="en-US" sz="2200" dirty="0">
                <a:solidFill>
                  <a:schemeClr val="tx1"/>
                </a:solidFill>
              </a:rPr>
              <a:t> se </a:t>
            </a:r>
            <a:r>
              <a:rPr lang="en-US" sz="2200" dirty="0" err="1">
                <a:solidFill>
                  <a:schemeClr val="tx1"/>
                </a:solidFill>
              </a:rPr>
              <a:t>koriste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tek</a:t>
            </a:r>
            <a:r>
              <a:rPr lang="en-US" sz="2200" dirty="0">
                <a:solidFill>
                  <a:schemeClr val="tx1"/>
                </a:solidFill>
              </a:rPr>
              <a:t> od </a:t>
            </a:r>
            <a:r>
              <a:rPr lang="en-US" sz="2200" dirty="0" err="1">
                <a:solidFill>
                  <a:schemeClr val="tx1"/>
                </a:solidFill>
              </a:rPr>
              <a:t>početka</a:t>
            </a:r>
            <a:r>
              <a:rPr lang="en-US" sz="2200" dirty="0">
                <a:solidFill>
                  <a:schemeClr val="tx1"/>
                </a:solidFill>
              </a:rPr>
              <a:t> 11. </a:t>
            </a:r>
            <a:r>
              <a:rPr lang="en-US" sz="2200" dirty="0" err="1">
                <a:solidFill>
                  <a:schemeClr val="tx1"/>
                </a:solidFill>
              </a:rPr>
              <a:t>vijeka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kada</a:t>
            </a:r>
            <a:r>
              <a:rPr lang="en-US" sz="2200" dirty="0">
                <a:solidFill>
                  <a:schemeClr val="tx1"/>
                </a:solidFill>
              </a:rPr>
              <a:t> se </a:t>
            </a:r>
            <a:r>
              <a:rPr lang="en-US" sz="2200" dirty="0" err="1">
                <a:solidFill>
                  <a:schemeClr val="tx1"/>
                </a:solidFill>
              </a:rPr>
              <a:t>pojavio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prvi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oblik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mjenice</a:t>
            </a:r>
            <a:r>
              <a:rPr lang="en-US" sz="2200" dirty="0">
                <a:solidFill>
                  <a:schemeClr val="tx1"/>
                </a:solidFill>
              </a:rPr>
              <a:t> pod </a:t>
            </a:r>
            <a:r>
              <a:rPr lang="en-US" sz="2200" dirty="0" err="1">
                <a:solidFill>
                  <a:schemeClr val="tx1"/>
                </a:solidFill>
              </a:rPr>
              <a:t>imenom</a:t>
            </a:r>
            <a:r>
              <a:rPr lang="en-US" sz="2200" dirty="0">
                <a:solidFill>
                  <a:schemeClr val="tx1"/>
                </a:solidFill>
              </a:rPr>
              <a:t> </a:t>
            </a:r>
            <a:r>
              <a:rPr lang="en-US" sz="2200" i="1" dirty="0" err="1">
                <a:solidFill>
                  <a:schemeClr val="tx1"/>
                </a:solidFill>
              </a:rPr>
              <a:t>Jiaozi</a:t>
            </a:r>
            <a:endParaRPr lang="sr-Latn-ME" sz="2200" i="1" dirty="0">
              <a:solidFill>
                <a:schemeClr val="tx1"/>
              </a:solidFill>
            </a:endParaRPr>
          </a:p>
          <a:p>
            <a:pPr algn="just"/>
            <a:endParaRPr lang="sr-Latn-ME" sz="2200" i="1" dirty="0">
              <a:solidFill>
                <a:schemeClr val="tx1"/>
              </a:solidFill>
            </a:endParaRPr>
          </a:p>
          <a:p>
            <a:pPr algn="just"/>
            <a:r>
              <a:rPr lang="en-US" sz="2200" dirty="0">
                <a:solidFill>
                  <a:schemeClr val="tx1"/>
                </a:solidFill>
              </a:rPr>
              <a:t>U </a:t>
            </a:r>
            <a:r>
              <a:rPr lang="en-US" sz="2200" dirty="0" err="1">
                <a:solidFill>
                  <a:schemeClr val="tx1"/>
                </a:solidFill>
              </a:rPr>
              <a:t>Evropi</a:t>
            </a:r>
            <a:r>
              <a:rPr lang="en-US" sz="2200" dirty="0">
                <a:solidFill>
                  <a:schemeClr val="tx1"/>
                </a:solidFill>
              </a:rPr>
              <a:t> se </a:t>
            </a:r>
            <a:r>
              <a:rPr lang="en-US" sz="2200" dirty="0" err="1">
                <a:solidFill>
                  <a:schemeClr val="tx1"/>
                </a:solidFill>
              </a:rPr>
              <a:t>papirne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novčanice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koriste</a:t>
            </a:r>
            <a:r>
              <a:rPr lang="en-US" sz="2200" dirty="0">
                <a:solidFill>
                  <a:schemeClr val="tx1"/>
                </a:solidFill>
              </a:rPr>
              <a:t> od XVII </a:t>
            </a:r>
            <a:r>
              <a:rPr lang="en-US" sz="2200" dirty="0" err="1">
                <a:solidFill>
                  <a:schemeClr val="tx1"/>
                </a:solidFill>
              </a:rPr>
              <a:t>vijeka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kada</a:t>
            </a:r>
            <a:r>
              <a:rPr lang="en-US" sz="2200" dirty="0">
                <a:solidFill>
                  <a:schemeClr val="tx1"/>
                </a:solidFill>
              </a:rPr>
              <a:t> je </a:t>
            </a:r>
            <a:r>
              <a:rPr lang="en-US" sz="2200" dirty="0" err="1">
                <a:solidFill>
                  <a:schemeClr val="tx1"/>
                </a:solidFill>
              </a:rPr>
              <a:t>banka</a:t>
            </a:r>
            <a:r>
              <a:rPr lang="en-US" sz="2200" dirty="0">
                <a:solidFill>
                  <a:schemeClr val="tx1"/>
                </a:solidFill>
              </a:rPr>
              <a:t> u </a:t>
            </a:r>
            <a:r>
              <a:rPr lang="en-US" sz="2200" dirty="0" err="1">
                <a:solidFill>
                  <a:schemeClr val="tx1"/>
                </a:solidFill>
              </a:rPr>
              <a:t>Stokholomu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izdala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prvu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papirnu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novčanicu</a:t>
            </a:r>
            <a:r>
              <a:rPr lang="en-US" sz="2200" dirty="0">
                <a:solidFill>
                  <a:schemeClr val="tx1"/>
                </a:solidFill>
              </a:rPr>
              <a:t> 1661. </a:t>
            </a:r>
            <a:r>
              <a:rPr lang="en-US" sz="2200" dirty="0" err="1">
                <a:solidFill>
                  <a:schemeClr val="tx1"/>
                </a:solidFill>
              </a:rPr>
              <a:t>godine</a:t>
            </a:r>
            <a:r>
              <a:rPr lang="en-US" sz="2200" dirty="0">
                <a:solidFill>
                  <a:schemeClr val="tx1"/>
                </a:solidFill>
              </a:rPr>
              <a:t>. </a:t>
            </a:r>
            <a:r>
              <a:rPr lang="en-US" sz="2200" dirty="0" err="1">
                <a:solidFill>
                  <a:schemeClr val="tx1"/>
                </a:solidFill>
              </a:rPr>
              <a:t>Švedski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papirni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novac</a:t>
            </a:r>
            <a:r>
              <a:rPr lang="en-US" sz="2200" dirty="0">
                <a:solidFill>
                  <a:schemeClr val="tx1"/>
                </a:solidFill>
              </a:rPr>
              <a:t> je </a:t>
            </a:r>
            <a:r>
              <a:rPr lang="en-US" sz="2200" dirty="0" err="1">
                <a:solidFill>
                  <a:schemeClr val="tx1"/>
                </a:solidFill>
              </a:rPr>
              <a:t>poslužio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kao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primjer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za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štampanje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ovakve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vrste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novca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</a:t>
            </a:r>
            <a:r>
              <a:rPr lang="en-US" sz="2200" dirty="0">
                <a:solidFill>
                  <a:schemeClr val="tx1"/>
                </a:solidFill>
              </a:rPr>
              <a:t> u </a:t>
            </a:r>
            <a:r>
              <a:rPr lang="en-US" sz="2200" dirty="0" err="1">
                <a:solidFill>
                  <a:schemeClr val="tx1"/>
                </a:solidFill>
              </a:rPr>
              <a:t>ostalim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dijelovima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Evrope</a:t>
            </a:r>
            <a:r>
              <a:rPr lang="en-US" sz="2200" dirty="0">
                <a:solidFill>
                  <a:schemeClr val="tx1"/>
                </a:solidFill>
              </a:rPr>
              <a:t>. </a:t>
            </a:r>
          </a:p>
          <a:p>
            <a:endParaRPr lang="en-US" sz="2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9444" t="22998" r="20370" b="25948"/>
          <a:stretch>
            <a:fillRect/>
          </a:stretch>
        </p:blipFill>
        <p:spPr bwMode="auto">
          <a:xfrm>
            <a:off x="1" y="533400"/>
            <a:ext cx="9144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6858000" cy="5562600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 err="1">
                <a:solidFill>
                  <a:schemeClr val="tx1"/>
                </a:solidFill>
              </a:rPr>
              <a:t>Karakteristike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prvih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oblika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papirnog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novca</a:t>
            </a:r>
            <a:r>
              <a:rPr lang="sr-Latn-ME" sz="2400" b="1" dirty="0">
                <a:solidFill>
                  <a:schemeClr val="tx1"/>
                </a:solidFill>
              </a:rPr>
              <a:t>:</a:t>
            </a:r>
          </a:p>
          <a:p>
            <a:pPr lvl="1"/>
            <a:r>
              <a:rPr lang="sr-Latn-ME" sz="2400" dirty="0">
                <a:solidFill>
                  <a:schemeClr val="tx1"/>
                </a:solidFill>
              </a:rPr>
              <a:t>vrijednost mu daje država svojim suverenitetom</a:t>
            </a:r>
          </a:p>
          <a:p>
            <a:pPr lvl="1" algn="just"/>
            <a:r>
              <a:rPr lang="en-US" sz="2400" dirty="0" err="1">
                <a:solidFill>
                  <a:schemeClr val="tx1"/>
                </a:solidFill>
              </a:rPr>
              <a:t>reprezent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zlata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ili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srebra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kao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sredstva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za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plaćanje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jer</a:t>
            </a:r>
            <a:r>
              <a:rPr lang="en-US" sz="2400" dirty="0">
                <a:solidFill>
                  <a:schemeClr val="tx1"/>
                </a:solidFill>
              </a:rPr>
              <a:t> je u </a:t>
            </a:r>
            <a:r>
              <a:rPr lang="en-US" sz="2400" dirty="0" err="1">
                <a:solidFill>
                  <a:schemeClr val="tx1"/>
                </a:solidFill>
              </a:rPr>
              <a:t>njima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imao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podlogu</a:t>
            </a:r>
            <a:endParaRPr lang="sr-Latn-ME" sz="2400" dirty="0">
              <a:solidFill>
                <a:schemeClr val="tx1"/>
              </a:solidFill>
            </a:endParaRPr>
          </a:p>
          <a:p>
            <a:pPr lvl="1" algn="just"/>
            <a:r>
              <a:rPr lang="en-US" sz="2400" dirty="0" err="1">
                <a:solidFill>
                  <a:schemeClr val="tx1"/>
                </a:solidFill>
              </a:rPr>
              <a:t>emisione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banke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sr-Latn-ME" sz="2400" dirty="0">
                <a:solidFill>
                  <a:schemeClr val="tx1"/>
                </a:solidFill>
              </a:rPr>
              <a:t>su </a:t>
            </a:r>
            <a:r>
              <a:rPr lang="en-US" sz="2400" dirty="0" err="1">
                <a:solidFill>
                  <a:schemeClr val="tx1"/>
                </a:solidFill>
              </a:rPr>
              <a:t>počele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izdavati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banknot</a:t>
            </a:r>
            <a:r>
              <a:rPr lang="sr-Latn-ME" sz="2400" dirty="0">
                <a:solidFill>
                  <a:schemeClr val="tx1"/>
                </a:solidFill>
              </a:rPr>
              <a:t>e kao preteče savremenog novca i razvijanje bankarstva</a:t>
            </a:r>
          </a:p>
          <a:p>
            <a:pPr lvl="1" algn="just"/>
            <a:endParaRPr lang="sr-Latn-ME" sz="2400" dirty="0">
              <a:solidFill>
                <a:schemeClr val="tx1"/>
              </a:solidFill>
            </a:endParaRPr>
          </a:p>
          <a:p>
            <a:pPr lvl="1" algn="just"/>
            <a:r>
              <a:rPr lang="sr-Latn-ME" sz="2400" dirty="0">
                <a:solidFill>
                  <a:schemeClr val="tx1"/>
                </a:solidFill>
              </a:rPr>
              <a:t>Prvi papirni novac (papirne potvrde) – u Sjedinjenim Američkim Državama</a:t>
            </a:r>
          </a:p>
          <a:p>
            <a:pPr lvl="1"/>
            <a:endParaRPr lang="sr-Latn-ME" dirty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6374255" cy="1320800"/>
          </a:xfrm>
        </p:spPr>
        <p:txBody>
          <a:bodyPr>
            <a:normAutofit/>
          </a:bodyPr>
          <a:lstStyle/>
          <a:p>
            <a:r>
              <a:rPr lang="sr-Latn-BA" sz="3300" dirty="0">
                <a:solidFill>
                  <a:schemeClr val="accent2">
                    <a:lumMod val="75000"/>
                  </a:schemeClr>
                </a:solidFill>
              </a:rPr>
              <a:t>5.D</a:t>
            </a:r>
            <a:r>
              <a:rPr lang="sr-Latn-ME" sz="3300" dirty="0">
                <a:solidFill>
                  <a:schemeClr val="accent2">
                    <a:lumMod val="75000"/>
                  </a:schemeClr>
                </a:solidFill>
              </a:rPr>
              <a:t>epozitni novac</a:t>
            </a:r>
            <a:endParaRPr lang="en-US" sz="33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6728713" cy="4593563"/>
          </a:xfrm>
        </p:spPr>
        <p:txBody>
          <a:bodyPr>
            <a:normAutofit/>
          </a:bodyPr>
          <a:lstStyle/>
          <a:p>
            <a:endParaRPr lang="sr-Latn-ME" sz="2200" dirty="0"/>
          </a:p>
          <a:p>
            <a:pPr algn="just"/>
            <a:r>
              <a:rPr lang="en-US" sz="2200" dirty="0" err="1">
                <a:solidFill>
                  <a:schemeClr val="tx1"/>
                </a:solidFill>
              </a:rPr>
              <a:t>Predstavlja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potraživanje</a:t>
            </a:r>
            <a:r>
              <a:rPr lang="en-US" sz="2200" dirty="0">
                <a:solidFill>
                  <a:schemeClr val="tx1"/>
                </a:solidFill>
              </a:rPr>
              <a:t> od </a:t>
            </a:r>
            <a:r>
              <a:rPr lang="en-US" sz="2200" dirty="0" err="1">
                <a:solidFill>
                  <a:schemeClr val="tx1"/>
                </a:solidFill>
              </a:rPr>
              <a:t>depozitne</a:t>
            </a:r>
            <a:r>
              <a:rPr lang="en-US" sz="2200" dirty="0">
                <a:solidFill>
                  <a:schemeClr val="tx1"/>
                </a:solidFill>
              </a:rPr>
              <a:t> (</a:t>
            </a:r>
            <a:r>
              <a:rPr lang="en-US" sz="2200" dirty="0" err="1">
                <a:solidFill>
                  <a:schemeClr val="tx1"/>
                </a:solidFill>
              </a:rPr>
              <a:t>poslovne</a:t>
            </a:r>
            <a:r>
              <a:rPr lang="en-US" sz="2200" dirty="0">
                <a:solidFill>
                  <a:schemeClr val="tx1"/>
                </a:solidFill>
              </a:rPr>
              <a:t>) </a:t>
            </a:r>
            <a:r>
              <a:rPr lang="en-US" sz="2200" dirty="0" err="1">
                <a:solidFill>
                  <a:schemeClr val="tx1"/>
                </a:solidFill>
              </a:rPr>
              <a:t>banke</a:t>
            </a:r>
            <a:endParaRPr lang="sr-Latn-ME" sz="2200" dirty="0">
              <a:solidFill>
                <a:schemeClr val="tx1"/>
              </a:solidFill>
            </a:endParaRPr>
          </a:p>
          <a:p>
            <a:pPr algn="just"/>
            <a:endParaRPr lang="sr-Latn-ME" sz="2200" dirty="0">
              <a:solidFill>
                <a:schemeClr val="tx1"/>
              </a:solidFill>
            </a:endParaRPr>
          </a:p>
          <a:p>
            <a:pPr algn="just"/>
            <a:r>
              <a:rPr lang="en-US" sz="2200" dirty="0" err="1">
                <a:solidFill>
                  <a:schemeClr val="tx1"/>
                </a:solidFill>
              </a:rPr>
              <a:t>Specifičnost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depozitnog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novca</a:t>
            </a:r>
            <a:r>
              <a:rPr lang="en-US" sz="2200" dirty="0">
                <a:solidFill>
                  <a:schemeClr val="tx1"/>
                </a:solidFill>
              </a:rPr>
              <a:t> – </a:t>
            </a:r>
            <a:r>
              <a:rPr lang="en-US" sz="2200" dirty="0" err="1">
                <a:solidFill>
                  <a:schemeClr val="tx1"/>
                </a:solidFill>
              </a:rPr>
              <a:t>prednost</a:t>
            </a:r>
            <a:r>
              <a:rPr lang="en-US" sz="2200" dirty="0">
                <a:solidFill>
                  <a:schemeClr val="tx1"/>
                </a:solidFill>
              </a:rPr>
              <a:t> u </a:t>
            </a:r>
            <a:r>
              <a:rPr lang="en-US" sz="2200" dirty="0" err="1">
                <a:solidFill>
                  <a:schemeClr val="tx1"/>
                </a:solidFill>
              </a:rPr>
              <a:t>odnosu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papirni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jer</a:t>
            </a:r>
            <a:r>
              <a:rPr lang="en-US" sz="2200" dirty="0">
                <a:solidFill>
                  <a:schemeClr val="tx1"/>
                </a:solidFill>
              </a:rPr>
              <a:t> je </a:t>
            </a:r>
            <a:r>
              <a:rPr lang="en-US" sz="2200" dirty="0" err="1">
                <a:solidFill>
                  <a:schemeClr val="tx1"/>
                </a:solidFill>
              </a:rPr>
              <a:t>njegova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emisija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usko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povezana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stvarnim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potrebama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sr-Latn-BA" sz="2200" dirty="0">
                <a:solidFill>
                  <a:schemeClr val="tx1"/>
                </a:solidFill>
              </a:rPr>
              <a:t>tržišta</a:t>
            </a:r>
            <a:endParaRPr lang="sr-Latn-ME" sz="2200" dirty="0">
              <a:solidFill>
                <a:schemeClr val="tx1"/>
              </a:solidFill>
            </a:endParaRPr>
          </a:p>
          <a:p>
            <a:pPr algn="just"/>
            <a:endParaRPr lang="sr-Latn-ME" sz="2200" dirty="0">
              <a:solidFill>
                <a:schemeClr val="tx1"/>
              </a:solidFill>
            </a:endParaRPr>
          </a:p>
          <a:p>
            <a:pPr algn="just"/>
            <a:r>
              <a:rPr lang="sr-Latn-ME" sz="2200" dirty="0">
                <a:solidFill>
                  <a:schemeClr val="tx1"/>
                </a:solidFill>
              </a:rPr>
              <a:t>D</a:t>
            </a:r>
            <a:r>
              <a:rPr lang="en-US" sz="2200" dirty="0" err="1">
                <a:solidFill>
                  <a:schemeClr val="tx1"/>
                </a:solidFill>
              </a:rPr>
              <a:t>ominantan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oblik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novca</a:t>
            </a:r>
            <a:r>
              <a:rPr lang="en-US" sz="2200" dirty="0">
                <a:solidFill>
                  <a:schemeClr val="tx1"/>
                </a:solidFill>
              </a:rPr>
              <a:t> u </a:t>
            </a:r>
            <a:r>
              <a:rPr lang="en-US" sz="2200" dirty="0" err="1">
                <a:solidFill>
                  <a:schemeClr val="tx1"/>
                </a:solidFill>
              </a:rPr>
              <a:t>savremenim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privredama</a:t>
            </a:r>
            <a:endParaRPr lang="en-US" sz="2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6728713" cy="4974563"/>
          </a:xfrm>
        </p:spPr>
        <p:txBody>
          <a:bodyPr>
            <a:normAutofit/>
          </a:bodyPr>
          <a:lstStyle/>
          <a:p>
            <a:pPr algn="just"/>
            <a:r>
              <a:rPr lang="sr-Latn-BA" sz="2200" dirty="0">
                <a:solidFill>
                  <a:schemeClr val="tx1"/>
                </a:solidFill>
              </a:rPr>
              <a:t>Nastaju prvi bankarski poslovi (kreditno-depozitni odnosi)</a:t>
            </a:r>
          </a:p>
          <a:p>
            <a:pPr algn="just"/>
            <a:endParaRPr lang="sr-Latn-BA" sz="2200" dirty="0">
              <a:solidFill>
                <a:schemeClr val="tx1"/>
              </a:solidFill>
            </a:endParaRPr>
          </a:p>
          <a:p>
            <a:pPr algn="just"/>
            <a:r>
              <a:rPr lang="sr-Latn-BA" sz="2200" dirty="0">
                <a:solidFill>
                  <a:schemeClr val="tx1"/>
                </a:solidFill>
              </a:rPr>
              <a:t>Preteče su bile mjenjačnice, zasnovane na povjerenju</a:t>
            </a:r>
          </a:p>
          <a:p>
            <a:pPr algn="just"/>
            <a:endParaRPr lang="sr-Latn-BA" sz="2200" dirty="0">
              <a:solidFill>
                <a:schemeClr val="tx1"/>
              </a:solidFill>
            </a:endParaRPr>
          </a:p>
          <a:p>
            <a:pPr algn="just"/>
            <a:r>
              <a:rPr lang="sr-Latn-BA" sz="2200" dirty="0">
                <a:solidFill>
                  <a:schemeClr val="tx1"/>
                </a:solidFill>
              </a:rPr>
              <a:t>Sve veća potreba za novčanim sredstvima radi ulaganja – višak likvidnih sredstava se usmjerava prema licima sa niskom likvidnošću</a:t>
            </a:r>
            <a:endParaRPr 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0908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81000"/>
            <a:ext cx="6500112" cy="990600"/>
          </a:xfrm>
        </p:spPr>
        <p:txBody>
          <a:bodyPr/>
          <a:lstStyle/>
          <a:p>
            <a:pPr algn="ctr"/>
            <a:r>
              <a:rPr lang="sr-Latn-ME" b="1" dirty="0">
                <a:solidFill>
                  <a:schemeClr val="accent2">
                    <a:lumMod val="75000"/>
                  </a:schemeClr>
                </a:solidFill>
              </a:rPr>
              <a:t>6. Savremeni novac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7010400" cy="4572000"/>
          </a:xfrm>
        </p:spPr>
        <p:txBody>
          <a:bodyPr>
            <a:noAutofit/>
          </a:bodyPr>
          <a:lstStyle/>
          <a:p>
            <a:pPr algn="just"/>
            <a:r>
              <a:rPr lang="en-US" sz="2200" dirty="0" err="1">
                <a:solidFill>
                  <a:schemeClr val="tx1"/>
                </a:solidFill>
              </a:rPr>
              <a:t>Tehnološki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napredak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razvoj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savremenih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tehnologija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bili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odlučujući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za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dalji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razvoj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depozitnog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novca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savremenog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novca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kakvog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danas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poznajemo</a:t>
            </a:r>
            <a:r>
              <a:rPr lang="en-US" sz="2200" dirty="0">
                <a:solidFill>
                  <a:schemeClr val="tx1"/>
                </a:solidFill>
              </a:rPr>
              <a:t>.</a:t>
            </a:r>
            <a:endParaRPr lang="sr-Latn-ME" sz="2200" dirty="0">
              <a:solidFill>
                <a:schemeClr val="tx1"/>
              </a:solidFill>
            </a:endParaRPr>
          </a:p>
          <a:p>
            <a:pPr algn="just"/>
            <a:endParaRPr lang="sr-Latn-ME" sz="2200" dirty="0">
              <a:solidFill>
                <a:schemeClr val="tx1"/>
              </a:solidFill>
            </a:endParaRPr>
          </a:p>
          <a:p>
            <a:pPr algn="just"/>
            <a:r>
              <a:rPr lang="en-US" sz="2200" dirty="0" err="1">
                <a:solidFill>
                  <a:schemeClr val="tx1"/>
                </a:solidFill>
              </a:rPr>
              <a:t>Današnja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gotovina</a:t>
            </a:r>
            <a:r>
              <a:rPr lang="en-US" sz="2200" dirty="0">
                <a:solidFill>
                  <a:schemeClr val="tx1"/>
                </a:solidFill>
              </a:rPr>
              <a:t> (</a:t>
            </a:r>
            <a:r>
              <a:rPr lang="en-US" sz="2200" dirty="0" err="1">
                <a:solidFill>
                  <a:schemeClr val="tx1"/>
                </a:solidFill>
              </a:rPr>
              <a:t>papirne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novčanice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kovanice</a:t>
            </a:r>
            <a:r>
              <a:rPr lang="en-US" sz="2200" dirty="0">
                <a:solidFill>
                  <a:schemeClr val="tx1"/>
                </a:solidFill>
              </a:rPr>
              <a:t>) </a:t>
            </a:r>
            <a:r>
              <a:rPr lang="en-US" sz="2200" dirty="0" err="1">
                <a:solidFill>
                  <a:schemeClr val="tx1"/>
                </a:solidFill>
              </a:rPr>
              <a:t>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stanja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tekućim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računima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koja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omogućuju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izdavanje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čekova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kreditnih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kartica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predstavljaju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fiducijarni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novac</a:t>
            </a:r>
            <a:r>
              <a:rPr lang="en-US" sz="2200" dirty="0">
                <a:solidFill>
                  <a:schemeClr val="tx1"/>
                </a:solidFill>
              </a:rPr>
              <a:t>. </a:t>
            </a:r>
            <a:endParaRPr lang="sr-Latn-ME" sz="2200" dirty="0">
              <a:solidFill>
                <a:schemeClr val="tx1"/>
              </a:solidFill>
            </a:endParaRPr>
          </a:p>
          <a:p>
            <a:pPr algn="just"/>
            <a:endParaRPr lang="sr-Latn-ME" sz="2200" dirty="0">
              <a:solidFill>
                <a:schemeClr val="tx1"/>
              </a:solidFill>
            </a:endParaRPr>
          </a:p>
          <a:p>
            <a:pPr algn="just"/>
            <a:r>
              <a:rPr lang="en-US" sz="2200" dirty="0" err="1">
                <a:solidFill>
                  <a:schemeClr val="tx1"/>
                </a:solidFill>
              </a:rPr>
              <a:t>Fiducijarni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novac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dolazi</a:t>
            </a:r>
            <a:r>
              <a:rPr lang="en-US" sz="2200" dirty="0">
                <a:solidFill>
                  <a:schemeClr val="tx1"/>
                </a:solidFill>
              </a:rPr>
              <a:t> od </a:t>
            </a:r>
            <a:r>
              <a:rPr lang="en-US" sz="2200" dirty="0" err="1">
                <a:solidFill>
                  <a:schemeClr val="tx1"/>
                </a:solidFill>
              </a:rPr>
              <a:t>latinske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riječi</a:t>
            </a:r>
            <a:r>
              <a:rPr lang="en-US" sz="2200" dirty="0">
                <a:solidFill>
                  <a:schemeClr val="tx1"/>
                </a:solidFill>
              </a:rPr>
              <a:t> "</a:t>
            </a:r>
            <a:r>
              <a:rPr lang="en-US" sz="2200" dirty="0" err="1">
                <a:solidFill>
                  <a:schemeClr val="tx1"/>
                </a:solidFill>
              </a:rPr>
              <a:t>fiducia</a:t>
            </a:r>
            <a:r>
              <a:rPr lang="en-US" sz="2200" dirty="0">
                <a:solidFill>
                  <a:schemeClr val="tx1"/>
                </a:solidFill>
              </a:rPr>
              <a:t>" </a:t>
            </a:r>
            <a:r>
              <a:rPr lang="en-US" sz="2200" dirty="0" err="1">
                <a:solidFill>
                  <a:schemeClr val="tx1"/>
                </a:solidFill>
              </a:rPr>
              <a:t>što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znači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povjerenje</a:t>
            </a:r>
            <a:r>
              <a:rPr lang="en-US" sz="2200" dirty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Be</a:t>
            </a:r>
            <a:r>
              <a:rPr lang="sr-Latn-ME" dirty="0">
                <a:solidFill>
                  <a:schemeClr val="accent1">
                    <a:lumMod val="50000"/>
                  </a:schemeClr>
                </a:solidFill>
              </a:rPr>
              <a:t>z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gotovinski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oblici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pla</a:t>
            </a:r>
            <a:r>
              <a:rPr lang="sr-Latn-ME" dirty="0">
                <a:solidFill>
                  <a:schemeClr val="accent1">
                    <a:lumMod val="50000"/>
                  </a:schemeClr>
                </a:solidFill>
              </a:rPr>
              <a:t>ćanja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7086600" cy="4288763"/>
          </a:xfrm>
        </p:spPr>
        <p:txBody>
          <a:bodyPr>
            <a:normAutofit/>
          </a:bodyPr>
          <a:lstStyle/>
          <a:p>
            <a:pPr algn="just"/>
            <a:r>
              <a:rPr lang="en-US" sz="2200" dirty="0" err="1">
                <a:solidFill>
                  <a:schemeClr val="tx1"/>
                </a:solidFill>
              </a:rPr>
              <a:t>Savremeni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bezgotovinski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oblici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plaćanja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kao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što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plastične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kartice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elektronski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novac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rezultat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inovacija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izvršenih</a:t>
            </a:r>
            <a:r>
              <a:rPr lang="en-US" sz="2200" dirty="0">
                <a:solidFill>
                  <a:schemeClr val="tx1"/>
                </a:solidFill>
              </a:rPr>
              <a:t> u </a:t>
            </a:r>
            <a:r>
              <a:rPr lang="en-US" sz="2200" dirty="0" err="1">
                <a:solidFill>
                  <a:schemeClr val="tx1"/>
                </a:solidFill>
              </a:rPr>
              <a:t>samoj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tehnologiji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platnog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prometa</a:t>
            </a:r>
            <a:r>
              <a:rPr lang="en-US" sz="2200" dirty="0">
                <a:solidFill>
                  <a:schemeClr val="tx1"/>
                </a:solidFill>
              </a:rPr>
              <a:t>.</a:t>
            </a:r>
            <a:endParaRPr lang="sr-Latn-ME" sz="2200" dirty="0">
              <a:solidFill>
                <a:schemeClr val="tx1"/>
              </a:solidFill>
            </a:endParaRPr>
          </a:p>
          <a:p>
            <a:pPr algn="just"/>
            <a:endParaRPr lang="sr-Latn-ME" sz="2200" dirty="0">
              <a:solidFill>
                <a:schemeClr val="tx1"/>
              </a:solidFill>
            </a:endParaRPr>
          </a:p>
          <a:p>
            <a:pPr algn="just"/>
            <a:r>
              <a:rPr lang="en-US" sz="2200" dirty="0" err="1">
                <a:solidFill>
                  <a:schemeClr val="tx1"/>
                </a:solidFill>
              </a:rPr>
              <a:t>Nastali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kao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odgovor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savremene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potrebe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kako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pojedinaca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potrošača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tako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privrednih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subjekata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ističući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nove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funkcije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ulogu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novca</a:t>
            </a:r>
            <a:r>
              <a:rPr lang="en-US" sz="2200" dirty="0">
                <a:solidFill>
                  <a:schemeClr val="tx1"/>
                </a:solidFill>
              </a:rPr>
              <a:t> u </a:t>
            </a:r>
            <a:r>
              <a:rPr lang="en-US" sz="2200" dirty="0" err="1">
                <a:solidFill>
                  <a:schemeClr val="tx1"/>
                </a:solidFill>
              </a:rPr>
              <a:t>savremenom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vremenu</a:t>
            </a:r>
            <a:r>
              <a:rPr lang="en-US" sz="2200" dirty="0">
                <a:solidFill>
                  <a:schemeClr val="tx1"/>
                </a:solidFill>
              </a:rPr>
              <a:t>. </a:t>
            </a:r>
            <a:endParaRPr lang="sr-Latn-ME" sz="2200" dirty="0">
              <a:solidFill>
                <a:schemeClr val="tx1"/>
              </a:solidFill>
            </a:endParaRPr>
          </a:p>
          <a:p>
            <a:pPr algn="just"/>
            <a:endParaRPr lang="sr-Latn-ME" sz="2200" dirty="0">
              <a:solidFill>
                <a:schemeClr val="tx1"/>
              </a:solidFill>
            </a:endParaRPr>
          </a:p>
          <a:p>
            <a:pPr algn="just"/>
            <a:r>
              <a:rPr lang="en-US" sz="2200" dirty="0">
                <a:solidFill>
                  <a:schemeClr val="tx1"/>
                </a:solidFill>
              </a:rPr>
              <a:t>D</a:t>
            </a:r>
            <a:r>
              <a:rPr lang="sr-Latn-ME" sz="2200" dirty="0">
                <a:solidFill>
                  <a:schemeClr val="tx1"/>
                </a:solidFill>
              </a:rPr>
              <a:t>anas čine veliki udio u ukupnim transakcijama</a:t>
            </a:r>
            <a:endParaRPr lang="en-US" sz="2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F14AD6-3AB9-C4DA-7612-A44164C2D0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4882" t="26456" r="41419" b="12848"/>
          <a:stretch/>
        </p:blipFill>
        <p:spPr>
          <a:xfrm>
            <a:off x="381000" y="304800"/>
            <a:ext cx="8077200" cy="5927018"/>
          </a:xfrm>
        </p:spPr>
      </p:pic>
    </p:spTree>
    <p:extLst>
      <p:ext uri="{BB962C8B-B14F-4D97-AF65-F5344CB8AC3E}">
        <p14:creationId xmlns:p14="http://schemas.microsoft.com/office/powerpoint/2010/main" val="3809323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28600"/>
            <a:ext cx="6400800" cy="457200"/>
          </a:xfrm>
        </p:spPr>
        <p:txBody>
          <a:bodyPr>
            <a:normAutofit/>
          </a:bodyPr>
          <a:lstStyle/>
          <a:p>
            <a:pPr algn="ctr"/>
            <a:r>
              <a:rPr lang="sr-Latn-BA" sz="2200" b="1" dirty="0"/>
              <a:t>Globalni rast bezgotovinskih transakcija</a:t>
            </a:r>
            <a:endParaRPr lang="en-US" sz="2200" b="1" dirty="0"/>
          </a:p>
        </p:txBody>
      </p:sp>
      <p:pic>
        <p:nvPicPr>
          <p:cNvPr id="1026" name="Picture 2" descr="Investing in the Rise of the Cashless Economy | Dominion Funds">
            <a:extLst>
              <a:ext uri="{FF2B5EF4-FFF2-40B4-BE49-F238E27FC236}">
                <a16:creationId xmlns:a16="http://schemas.microsoft.com/office/drawing/2014/main" id="{70972174-325A-5A0F-1BEA-6079ACC70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31" y="1066800"/>
            <a:ext cx="7477125" cy="5017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20537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7249997-6157-2741-A86F-D7D2A86085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833" t="30741" r="30000" b="20864"/>
          <a:stretch/>
        </p:blipFill>
        <p:spPr>
          <a:xfrm>
            <a:off x="308482" y="1066800"/>
            <a:ext cx="8527035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4899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1062609-87FC-3639-8FFF-20467A4C30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000" t="14445" r="20833" b="5556"/>
          <a:stretch/>
        </p:blipFill>
        <p:spPr>
          <a:xfrm>
            <a:off x="1752600" y="533400"/>
            <a:ext cx="5791200" cy="590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3969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95400"/>
            <a:ext cx="7315200" cy="5181600"/>
          </a:xfrm>
        </p:spPr>
        <p:txBody>
          <a:bodyPr>
            <a:normAutofit fontScale="92500"/>
          </a:bodyPr>
          <a:lstStyle/>
          <a:p>
            <a:pPr algn="just"/>
            <a:r>
              <a:rPr lang="en-US" sz="2200" dirty="0" err="1">
                <a:solidFill>
                  <a:schemeClr val="tx1"/>
                </a:solidFill>
              </a:rPr>
              <a:t>Osnovne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karakteristike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prednosti</a:t>
            </a:r>
            <a:r>
              <a:rPr lang="en-US" sz="2200" dirty="0">
                <a:solidFill>
                  <a:schemeClr val="tx1"/>
                </a:solidFill>
              </a:rPr>
              <a:t> u </a:t>
            </a:r>
            <a:r>
              <a:rPr lang="en-US" sz="2200" dirty="0" err="1">
                <a:solidFill>
                  <a:schemeClr val="tx1"/>
                </a:solidFill>
              </a:rPr>
              <a:t>funkcionisanju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elektronskog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novca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su</a:t>
            </a:r>
            <a:r>
              <a:rPr lang="en-US" sz="2200" dirty="0">
                <a:solidFill>
                  <a:schemeClr val="tx1"/>
                </a:solidFill>
              </a:rPr>
              <a:t>:</a:t>
            </a:r>
            <a:endParaRPr lang="sr-Latn-ME" sz="2200" dirty="0">
              <a:solidFill>
                <a:schemeClr val="tx1"/>
              </a:solidFill>
            </a:endParaRPr>
          </a:p>
          <a:p>
            <a:pPr lvl="2" algn="just"/>
            <a:r>
              <a:rPr lang="ru-RU" sz="2200" b="1" dirty="0">
                <a:solidFill>
                  <a:schemeClr val="tx1"/>
                </a:solidFill>
              </a:rPr>
              <a:t>Širok</a:t>
            </a:r>
            <a:r>
              <a:rPr lang="sr-Latn-BA" sz="2200" b="1" dirty="0">
                <a:solidFill>
                  <a:schemeClr val="tx1"/>
                </a:solidFill>
              </a:rPr>
              <a:t>a </a:t>
            </a:r>
            <a:r>
              <a:rPr lang="ru-RU" sz="2200" b="1" dirty="0">
                <a:solidFill>
                  <a:schemeClr val="tx1"/>
                </a:solidFill>
              </a:rPr>
              <a:t>prihvaćenost </a:t>
            </a:r>
            <a:r>
              <a:rPr lang="ru-RU" sz="2200" dirty="0">
                <a:solidFill>
                  <a:schemeClr val="tx1"/>
                </a:solidFill>
              </a:rPr>
              <a:t>- ovaj način </a:t>
            </a:r>
            <a:r>
              <a:rPr lang="sr-Latn-BA" sz="2200" dirty="0">
                <a:solidFill>
                  <a:schemeClr val="tx1"/>
                </a:solidFill>
              </a:rPr>
              <a:t>upotrebe novca pri </a:t>
            </a:r>
            <a:r>
              <a:rPr lang="ru-RU" sz="2200" dirty="0">
                <a:solidFill>
                  <a:schemeClr val="tx1"/>
                </a:solidFill>
              </a:rPr>
              <a:t>kupovin</a:t>
            </a:r>
            <a:r>
              <a:rPr lang="sr-Latn-BA" sz="2200" dirty="0">
                <a:solidFill>
                  <a:schemeClr val="tx1"/>
                </a:solidFill>
              </a:rPr>
              <a:t>i </a:t>
            </a:r>
            <a:r>
              <a:rPr lang="ru-RU" sz="2200" dirty="0">
                <a:solidFill>
                  <a:schemeClr val="tx1"/>
                </a:solidFill>
              </a:rPr>
              <a:t>ili prodaj</a:t>
            </a:r>
            <a:r>
              <a:rPr lang="sr-Latn-BA" sz="2200" dirty="0">
                <a:solidFill>
                  <a:schemeClr val="tx1"/>
                </a:solidFill>
              </a:rPr>
              <a:t>i </a:t>
            </a:r>
            <a:r>
              <a:rPr lang="ru-RU" sz="2200" dirty="0">
                <a:solidFill>
                  <a:schemeClr val="tx1"/>
                </a:solidFill>
              </a:rPr>
              <a:t>postaje sve više prihvaćen u svijetu, jer daje prednosti i za jednu i za drugu stranu</a:t>
            </a:r>
            <a:r>
              <a:rPr lang="sr-Latn-BA" sz="2200" dirty="0">
                <a:solidFill>
                  <a:schemeClr val="tx1"/>
                </a:solidFill>
              </a:rPr>
              <a:t>;</a:t>
            </a:r>
          </a:p>
          <a:p>
            <a:pPr lvl="2" algn="just"/>
            <a:r>
              <a:rPr lang="en-US" sz="2200" b="1" i="1" dirty="0">
                <a:solidFill>
                  <a:schemeClr val="tx1"/>
                </a:solidFill>
              </a:rPr>
              <a:t>Offline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ru-RU" sz="2200" b="1" dirty="0">
                <a:solidFill>
                  <a:schemeClr val="tx1"/>
                </a:solidFill>
              </a:rPr>
              <a:t>mogućnost </a:t>
            </a:r>
            <a:r>
              <a:rPr lang="ru-RU" sz="2200" dirty="0">
                <a:solidFill>
                  <a:schemeClr val="tx1"/>
                </a:solidFill>
              </a:rPr>
              <a:t>- podrazumijeva da se transakcija može obaviti i bez prisustva banke ili drugog posrednika</a:t>
            </a:r>
            <a:r>
              <a:rPr lang="sr-Latn-BA" sz="2200" dirty="0">
                <a:solidFill>
                  <a:schemeClr val="tx1"/>
                </a:solidFill>
              </a:rPr>
              <a:t>;</a:t>
            </a:r>
          </a:p>
          <a:p>
            <a:pPr lvl="2" algn="just"/>
            <a:r>
              <a:rPr lang="ru-RU" sz="2200" b="1" dirty="0">
                <a:solidFill>
                  <a:schemeClr val="tx1"/>
                </a:solidFill>
              </a:rPr>
              <a:t>Prenosivost</a:t>
            </a:r>
            <a:r>
              <a:rPr lang="ru-RU" sz="2200" dirty="0">
                <a:solidFill>
                  <a:schemeClr val="tx1"/>
                </a:solidFill>
              </a:rPr>
              <a:t> - upotreba novca nezavisna je od fizičke lokacije, jer se prenosi kroz računarske mreže</a:t>
            </a:r>
            <a:r>
              <a:rPr lang="sr-Latn-BA" sz="2200" dirty="0">
                <a:solidFill>
                  <a:schemeClr val="tx1"/>
                </a:solidFill>
              </a:rPr>
              <a:t> i</a:t>
            </a:r>
          </a:p>
          <a:p>
            <a:pPr lvl="2" algn="just"/>
            <a:r>
              <a:rPr lang="sr-Cyrl-BA" sz="2200" b="1" dirty="0">
                <a:solidFill>
                  <a:schemeClr val="tx1"/>
                </a:solidFill>
              </a:rPr>
              <a:t>D</a:t>
            </a:r>
            <a:r>
              <a:rPr lang="ru-RU" sz="2200" b="1" dirty="0">
                <a:solidFill>
                  <a:schemeClr val="tx1"/>
                </a:solidFill>
              </a:rPr>
              <a:t>vosmjernost </a:t>
            </a:r>
            <a:r>
              <a:rPr lang="ru-RU" sz="2200" dirty="0">
                <a:solidFill>
                  <a:schemeClr val="tx1"/>
                </a:solidFill>
              </a:rPr>
              <a:t>- novac se prenosi na druge račune i njihovi korisnici mogu slobodno da koriste novac, bez obzira da li se radi o registrovanim trgovcima</a:t>
            </a:r>
            <a:r>
              <a:rPr lang="sr-Latn-BA" sz="2200" dirty="0">
                <a:solidFill>
                  <a:schemeClr val="tx1"/>
                </a:solidFill>
              </a:rPr>
              <a:t>.</a:t>
            </a: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362CF76-6542-874A-8C6E-A5A660D82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228600"/>
            <a:ext cx="4114800" cy="762000"/>
          </a:xfrm>
          <a:ln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sr-Latn-BA" dirty="0"/>
              <a:t>Elektronski novac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304800"/>
            <a:ext cx="7162800" cy="6248400"/>
          </a:xfrm>
        </p:spPr>
        <p:txBody>
          <a:bodyPr>
            <a:normAutofit/>
          </a:bodyPr>
          <a:lstStyle/>
          <a:p>
            <a:pPr algn="just"/>
            <a:r>
              <a:rPr lang="en-US" sz="20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Iako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elektronski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novac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ima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nesumnjive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prednosti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u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odnosu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na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gotovinska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plaćanja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postoje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i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određeni</a:t>
            </a:r>
            <a:r>
              <a:rPr lang="en-US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nedostaci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 u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funkcionisanju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: </a:t>
            </a:r>
            <a:endParaRPr lang="sr-Latn-ME" sz="2000" b="1" dirty="0">
              <a:solidFill>
                <a:schemeClr val="accent2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lvl="2" algn="just"/>
            <a:r>
              <a:rPr lang="en-US" sz="20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troškov</a:t>
            </a:r>
            <a:r>
              <a:rPr lang="sr-Latn-ME" sz="20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i</a:t>
            </a:r>
            <a:r>
              <a:rPr lang="en-US" sz="20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u</a:t>
            </a:r>
            <a:r>
              <a:rPr lang="ru-RU" sz="20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vođenj</a:t>
            </a:r>
            <a:r>
              <a:rPr lang="sr-Latn-BA" sz="20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a </a:t>
            </a:r>
            <a:r>
              <a:rPr lang="ru-RU" sz="20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tehničke podrške</a:t>
            </a:r>
            <a:r>
              <a:rPr lang="sr-Latn-BA" sz="20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sr-Latn-BA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- </a:t>
            </a:r>
            <a:r>
              <a:rPr lang="ru-RU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telekomunikaciona, računarska i mreža čitača</a:t>
            </a:r>
            <a:r>
              <a:rPr lang="sr-Latn-BA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koja može biti skupa; </a:t>
            </a:r>
          </a:p>
          <a:p>
            <a:pPr lvl="2" algn="just"/>
            <a:r>
              <a:rPr lang="ru-RU" sz="20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pitanje sigurnosti i privatnosti </a:t>
            </a:r>
            <a:r>
              <a:rPr lang="ru-RU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-</a:t>
            </a:r>
            <a:r>
              <a:rPr lang="ru-RU" sz="2000" i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obavlјanje transakcija treba da bude sigurno i zaštićeno</a:t>
            </a:r>
            <a:r>
              <a:rPr lang="sr-Latn-BA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a </a:t>
            </a:r>
            <a:r>
              <a:rPr lang="ru-RU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neovlašćeni pristup bazi podataka je dosta čest slučaj</a:t>
            </a:r>
            <a:r>
              <a:rPr lang="sr-Latn-BA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pri online transakcijama; </a:t>
            </a:r>
          </a:p>
          <a:p>
            <a:pPr lvl="2" algn="just"/>
            <a:r>
              <a:rPr lang="sr-Latn-BA" sz="20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pitanje a</a:t>
            </a:r>
            <a:r>
              <a:rPr lang="ru-RU" sz="20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nonimnost</a:t>
            </a:r>
            <a:r>
              <a:rPr lang="sr-Latn-BA" sz="20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i</a:t>
            </a:r>
            <a:r>
              <a:rPr lang="ru-RU" sz="20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- podrazumijeva privatnost prilikom obavlјanja transakcija</a:t>
            </a:r>
            <a:r>
              <a:rPr lang="sr-Latn-BA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a elektronsko plaćanje podrazumijeva </a:t>
            </a:r>
            <a:r>
              <a:rPr lang="ru-RU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pristupačn</a:t>
            </a:r>
            <a:r>
              <a:rPr lang="sr-Latn-BA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ost </a:t>
            </a:r>
            <a:r>
              <a:rPr lang="ru-RU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lični</a:t>
            </a:r>
            <a:r>
              <a:rPr lang="sr-Latn-BA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m </a:t>
            </a:r>
            <a:r>
              <a:rPr lang="ru-RU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podaci</a:t>
            </a:r>
            <a:r>
              <a:rPr lang="sr-Latn-BA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ma </a:t>
            </a:r>
            <a:r>
              <a:rPr lang="ru-RU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o kupovnim navikama potrošača </a:t>
            </a:r>
            <a:r>
              <a:rPr lang="sr-Latn-BA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i ostalim detaljima plaćanja, što se smatra određenim </a:t>
            </a:r>
            <a:r>
              <a:rPr lang="ru-RU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vid</a:t>
            </a:r>
            <a:r>
              <a:rPr lang="sr-Latn-BA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om </a:t>
            </a:r>
            <a:r>
              <a:rPr lang="ru-RU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narušavanja privatnosti</a:t>
            </a:r>
            <a:r>
              <a:rPr lang="sr-Latn-BA" sz="2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457200"/>
            <a:ext cx="7239000" cy="6248400"/>
          </a:xfrm>
        </p:spPr>
        <p:txBody>
          <a:bodyPr>
            <a:noAutofit/>
          </a:bodyPr>
          <a:lstStyle/>
          <a:p>
            <a:r>
              <a:rPr lang="vi-VN" sz="2200" dirty="0"/>
              <a:t>Platne kartice mogu biti:</a:t>
            </a:r>
            <a:endParaRPr lang="sr-Latn-ME" sz="2200" dirty="0"/>
          </a:p>
          <a:p>
            <a:pPr lvl="1"/>
            <a:r>
              <a:rPr lang="vi-VN" sz="2200" dirty="0"/>
              <a:t>Bankarske - izdaju ih banke:</a:t>
            </a:r>
            <a:endParaRPr lang="sr-Latn-ME" sz="2200" dirty="0"/>
          </a:p>
          <a:p>
            <a:pPr lvl="2"/>
            <a:r>
              <a:rPr lang="vi-VN" sz="2200" dirty="0"/>
              <a:t>Kreditne </a:t>
            </a:r>
            <a:endParaRPr lang="sr-Latn-ME" sz="2200" dirty="0"/>
          </a:p>
          <a:p>
            <a:pPr lvl="2"/>
            <a:r>
              <a:rPr lang="vi-VN" sz="2200" dirty="0"/>
              <a:t>Debitne kartice</a:t>
            </a:r>
            <a:endParaRPr lang="sr-Latn-ME" sz="2200" dirty="0"/>
          </a:p>
          <a:p>
            <a:pPr lvl="2"/>
            <a:r>
              <a:rPr lang="vi-VN" sz="2200" dirty="0"/>
              <a:t>Prema najnovijoj tehnologiji i unapređenoj sigurnosti izdvajaju se čip kartice </a:t>
            </a:r>
            <a:endParaRPr lang="sr-Latn-ME" sz="2200" dirty="0"/>
          </a:p>
          <a:p>
            <a:pPr lvl="1"/>
            <a:r>
              <a:rPr lang="vi-VN" sz="2200" dirty="0"/>
              <a:t>Specijalizovane - izdaju ih kompanije za plaćanje njihove robe i usluga (najčešće uz pogodnosti plaćanja)</a:t>
            </a:r>
            <a:endParaRPr lang="sr-Latn-ME" sz="2200" dirty="0"/>
          </a:p>
          <a:p>
            <a:pPr lvl="1"/>
            <a:r>
              <a:rPr lang="vi-VN" sz="2200" dirty="0"/>
              <a:t>Univerzalne - izdaju ih organizacije specijalizovane za kreditiranje prodaje (MasterCard, Visa, Diners, itd.)</a:t>
            </a:r>
            <a:endParaRPr lang="sr-Latn-BA" sz="2200" dirty="0"/>
          </a:p>
          <a:p>
            <a:pPr lvl="1"/>
            <a:endParaRPr lang="sr-Latn-ME" sz="2200" dirty="0"/>
          </a:p>
        </p:txBody>
      </p:sp>
      <p:sp>
        <p:nvSpPr>
          <p:cNvPr id="2" name="AutoShape 2" descr="What Is A Visa Card? | Bankrat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2" descr="Visa or Mastercard: What's the difference between the credit cards? | Fox  Busines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28600"/>
            <a:ext cx="2286000" cy="151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ards, Benefits, Airport Lounges | Diners Club Internatio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5181600"/>
            <a:ext cx="2743200" cy="1636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T</a:t>
            </a:r>
            <a:r>
              <a:rPr lang="sr-Latn-ME" b="1" dirty="0">
                <a:solidFill>
                  <a:schemeClr val="accent1">
                    <a:lumMod val="50000"/>
                  </a:schemeClr>
                </a:solidFill>
              </a:rPr>
              <a:t>eorije o vrijednosti novca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6652513" cy="5257800"/>
          </a:xfrm>
        </p:spPr>
        <p:txBody>
          <a:bodyPr>
            <a:normAutofit/>
          </a:bodyPr>
          <a:lstStyle/>
          <a:p>
            <a:pPr algn="just"/>
            <a:r>
              <a:rPr lang="en-US" sz="2100" b="1" i="1" dirty="0" err="1">
                <a:solidFill>
                  <a:schemeClr val="tx1"/>
                </a:solidFill>
              </a:rPr>
              <a:t>Metalistička</a:t>
            </a:r>
            <a:r>
              <a:rPr lang="en-US" sz="2100" b="1" i="1" dirty="0">
                <a:solidFill>
                  <a:schemeClr val="tx1"/>
                </a:solidFill>
              </a:rPr>
              <a:t> </a:t>
            </a:r>
            <a:r>
              <a:rPr lang="en-US" sz="2100" b="1" i="1" dirty="0" err="1">
                <a:solidFill>
                  <a:schemeClr val="tx1"/>
                </a:solidFill>
              </a:rPr>
              <a:t>teorija</a:t>
            </a:r>
            <a:r>
              <a:rPr lang="en-US" sz="2100" b="1" i="1" dirty="0">
                <a:solidFill>
                  <a:schemeClr val="tx1"/>
                </a:solidFill>
              </a:rPr>
              <a:t> </a:t>
            </a:r>
            <a:r>
              <a:rPr lang="en-US" sz="2100" b="1" i="1" dirty="0" err="1">
                <a:solidFill>
                  <a:schemeClr val="tx1"/>
                </a:solidFill>
              </a:rPr>
              <a:t>vrijednosti</a:t>
            </a:r>
            <a:r>
              <a:rPr lang="en-US" sz="2100" b="1" i="1" dirty="0">
                <a:solidFill>
                  <a:schemeClr val="tx1"/>
                </a:solidFill>
              </a:rPr>
              <a:t> </a:t>
            </a:r>
            <a:r>
              <a:rPr lang="en-US" sz="2100" b="1" i="1" dirty="0" err="1">
                <a:solidFill>
                  <a:schemeClr val="tx1"/>
                </a:solidFill>
              </a:rPr>
              <a:t>novca</a:t>
            </a:r>
            <a:r>
              <a:rPr lang="en-US" sz="2100" b="1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zastupa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sljedeće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stavove</a:t>
            </a:r>
            <a:r>
              <a:rPr lang="en-US" sz="2100" dirty="0">
                <a:solidFill>
                  <a:schemeClr val="tx1"/>
                </a:solidFill>
              </a:rPr>
              <a:t>:</a:t>
            </a:r>
            <a:endParaRPr lang="sr-Latn-ME" sz="2100" dirty="0">
              <a:solidFill>
                <a:schemeClr val="tx1"/>
              </a:solidFill>
            </a:endParaRPr>
          </a:p>
          <a:p>
            <a:pPr algn="just">
              <a:buNone/>
            </a:pPr>
            <a:endParaRPr lang="en-US" sz="2100" dirty="0">
              <a:solidFill>
                <a:schemeClr val="tx1"/>
              </a:solidFill>
            </a:endParaRPr>
          </a:p>
          <a:p>
            <a:pPr lvl="1" algn="just"/>
            <a:r>
              <a:rPr lang="vi-VN" sz="2100" dirty="0">
                <a:solidFill>
                  <a:schemeClr val="tx1"/>
                </a:solidFill>
              </a:rPr>
              <a:t>novac mora imati svoju unutrašnju, materijalnu vrijednost koja potiče od supstance od koje je izrađen</a:t>
            </a:r>
            <a:endParaRPr lang="sr-Latn-ME" sz="2100" dirty="0">
              <a:solidFill>
                <a:schemeClr val="tx1"/>
              </a:solidFill>
            </a:endParaRPr>
          </a:p>
          <a:p>
            <a:pPr lvl="1" algn="just"/>
            <a:r>
              <a:rPr lang="vi-VN" sz="2100" dirty="0">
                <a:solidFill>
                  <a:schemeClr val="tx1"/>
                </a:solidFill>
              </a:rPr>
              <a:t>Sa aspekta unutrašnje politike to znači da novac treba biti vezan za neki metal koji bi označavao stabilnost (kasnije za valutu sidro)</a:t>
            </a:r>
            <a:endParaRPr lang="sr-Latn-ME" sz="2100" dirty="0">
              <a:solidFill>
                <a:schemeClr val="tx1"/>
              </a:solidFill>
            </a:endParaRPr>
          </a:p>
          <a:p>
            <a:pPr lvl="1" algn="just"/>
            <a:r>
              <a:rPr lang="vi-VN" sz="2100" dirty="0">
                <a:solidFill>
                  <a:schemeClr val="tx1"/>
                </a:solidFill>
              </a:rPr>
              <a:t>U međunarodnim plaćanjima – samo metalni novac može da vrši ulogu svjetskog novca (zlatni standard)</a:t>
            </a:r>
            <a:endParaRPr lang="en-US" sz="2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62000"/>
            <a:ext cx="7010400" cy="5279363"/>
          </a:xfrm>
        </p:spPr>
        <p:txBody>
          <a:bodyPr>
            <a:normAutofit/>
          </a:bodyPr>
          <a:lstStyle/>
          <a:p>
            <a:r>
              <a:rPr lang="vi-VN" sz="2200" b="1" i="1" dirty="0"/>
              <a:t>Nominalistička teorija </a:t>
            </a:r>
            <a:endParaRPr lang="sr-Latn-ME" sz="2200" b="1" i="1" dirty="0">
              <a:latin typeface="Gill Sans MT" pitchFamily="34" charset="0"/>
            </a:endParaRPr>
          </a:p>
          <a:p>
            <a:endParaRPr lang="sr-Latn-ME" sz="2200" dirty="0"/>
          </a:p>
          <a:p>
            <a:pPr lvl="1" algn="just"/>
            <a:r>
              <a:rPr lang="vi-VN" sz="2200" dirty="0">
                <a:solidFill>
                  <a:schemeClr val="tx1"/>
                </a:solidFill>
              </a:rPr>
              <a:t>Vrijednost novca ne potiče od njegove materijalne sadržine već od njegove nominalne, od države određene vrijednosti</a:t>
            </a:r>
            <a:endParaRPr lang="sr-Latn-ME" sz="2200" dirty="0">
              <a:solidFill>
                <a:schemeClr val="tx1"/>
              </a:solidFill>
            </a:endParaRPr>
          </a:p>
          <a:p>
            <a:pPr lvl="1" algn="just"/>
            <a:r>
              <a:rPr lang="vi-VN" sz="2200" dirty="0">
                <a:solidFill>
                  <a:schemeClr val="tx1"/>
                </a:solidFill>
              </a:rPr>
              <a:t>Savremeni razvoj monetarnih sistema doveo je do potpunog regulisanja novčanog opticaja od strane države ili CB</a:t>
            </a:r>
            <a:endParaRPr lang="sr-Latn-ME" sz="2200" dirty="0">
              <a:solidFill>
                <a:schemeClr val="tx1"/>
              </a:solidFill>
            </a:endParaRPr>
          </a:p>
          <a:p>
            <a:pPr lvl="1" algn="just"/>
            <a:r>
              <a:rPr lang="vi-VN" sz="2200" dirty="0">
                <a:solidFill>
                  <a:schemeClr val="tx1"/>
                </a:solidFill>
              </a:rPr>
              <a:t>Posebno do izražaja dolazi u periodu razvoja kreditnog i depozitnog novca, koji nemaju materijalnu već opticajnu sadržinu</a:t>
            </a:r>
            <a:endParaRPr lang="sr-Latn-ME" sz="2200" dirty="0">
              <a:solidFill>
                <a:schemeClr val="tx1"/>
              </a:solidFill>
            </a:endParaRPr>
          </a:p>
          <a:p>
            <a:pPr lvl="1" algn="just"/>
            <a:r>
              <a:rPr lang="vi-VN" sz="2200" dirty="0">
                <a:solidFill>
                  <a:schemeClr val="tx1"/>
                </a:solidFill>
              </a:rPr>
              <a:t>Novac je tvorevina zakona!</a:t>
            </a:r>
            <a:endParaRPr lang="en-US" sz="2200" dirty="0">
              <a:solidFill>
                <a:schemeClr val="tx1"/>
              </a:solidFill>
              <a:latin typeface="Gill Sans MT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599"/>
            <a:ext cx="8305800" cy="6476999"/>
          </a:xfrm>
        </p:spPr>
        <p:txBody>
          <a:bodyPr>
            <a:normAutofit/>
          </a:bodyPr>
          <a:lstStyle/>
          <a:p>
            <a:r>
              <a:rPr lang="vi-VN" b="1" i="1" dirty="0"/>
              <a:t>Bankarska teorija novca</a:t>
            </a:r>
            <a:endParaRPr lang="sr-Latn-ME" b="1" i="1" dirty="0"/>
          </a:p>
          <a:p>
            <a:endParaRPr lang="sr-Latn-ME" dirty="0"/>
          </a:p>
          <a:p>
            <a:pPr lvl="1" algn="just"/>
            <a:r>
              <a:rPr lang="vi-VN" sz="2200" dirty="0">
                <a:solidFill>
                  <a:schemeClr val="tx1"/>
                </a:solidFill>
              </a:rPr>
              <a:t>povećanje ili smanjenje opticaja banknota ne zavisi od emisione banke, već od stvarnih potreba privrede za sredstvima plaćanja</a:t>
            </a:r>
            <a:endParaRPr lang="sr-Latn-ME" sz="2200" dirty="0">
              <a:solidFill>
                <a:schemeClr val="tx1"/>
              </a:solidFill>
            </a:endParaRPr>
          </a:p>
          <a:p>
            <a:pPr lvl="1" algn="just"/>
            <a:r>
              <a:rPr lang="vi-VN" sz="2200" dirty="0">
                <a:solidFill>
                  <a:schemeClr val="tx1"/>
                </a:solidFill>
              </a:rPr>
              <a:t>Ukoliko se poveća promet roba, povećava se i novčani opticaj</a:t>
            </a:r>
            <a:endParaRPr lang="sr-Latn-ME" sz="2200" dirty="0">
              <a:solidFill>
                <a:schemeClr val="tx1"/>
              </a:solidFill>
            </a:endParaRPr>
          </a:p>
          <a:p>
            <a:pPr lvl="1" algn="just"/>
            <a:r>
              <a:rPr lang="vi-VN" sz="2200" dirty="0">
                <a:solidFill>
                  <a:schemeClr val="tx1"/>
                </a:solidFill>
              </a:rPr>
              <a:t>Novac vezuju za potrebe robnog prometa i kamatne stope</a:t>
            </a:r>
            <a:endParaRPr lang="sr-Latn-BA" sz="2200" dirty="0">
              <a:solidFill>
                <a:schemeClr val="tx1"/>
              </a:solidFill>
            </a:endParaRPr>
          </a:p>
          <a:p>
            <a:pPr lvl="1"/>
            <a:endParaRPr lang="sr-Latn-BA" sz="2200" dirty="0"/>
          </a:p>
          <a:p>
            <a:pPr lvl="1"/>
            <a:endParaRPr lang="sr-Latn-BA" sz="2200" dirty="0"/>
          </a:p>
          <a:p>
            <a:pPr lvl="1"/>
            <a:endParaRPr lang="en-US" sz="220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957044" y="6496294"/>
            <a:ext cx="3045461" cy="209305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sz="2200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062714" y="8744193"/>
            <a:ext cx="3045461" cy="209305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sz="2200" dirty="0"/>
          </a:p>
        </p:txBody>
      </p:sp>
      <p:pic>
        <p:nvPicPr>
          <p:cNvPr id="12" name="Picture 12" descr="60% people think their banks are 'bureaucratic, inefficient': Repo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269" y="3562347"/>
            <a:ext cx="4191001" cy="3143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0"/>
            <a:ext cx="7391400" cy="5791200"/>
          </a:xfrm>
        </p:spPr>
        <p:txBody>
          <a:bodyPr>
            <a:normAutofit/>
          </a:bodyPr>
          <a:lstStyle/>
          <a:p>
            <a:endParaRPr lang="sr-Latn-ME" sz="2200" dirty="0"/>
          </a:p>
          <a:p>
            <a:pPr algn="just"/>
            <a:r>
              <a:rPr lang="en-US" sz="2200" dirty="0">
                <a:solidFill>
                  <a:schemeClr val="tx1"/>
                </a:solidFill>
              </a:rPr>
              <a:t>N</a:t>
            </a:r>
            <a:r>
              <a:rPr lang="sr-Latn-ME" sz="2200" dirty="0">
                <a:solidFill>
                  <a:schemeClr val="tx1"/>
                </a:solidFill>
              </a:rPr>
              <a:t>ovac u obliku imovine: hartije od vrijednosti, pokretne i nepokretne nekretnine i sl. imaju niži stpen likvidnosti i troškove pri prometovanju</a:t>
            </a:r>
          </a:p>
          <a:p>
            <a:pPr algn="just"/>
            <a:endParaRPr lang="sr-Latn-ME" sz="2200" dirty="0">
              <a:solidFill>
                <a:schemeClr val="tx1"/>
              </a:solidFill>
            </a:endParaRPr>
          </a:p>
          <a:p>
            <a:pPr algn="just"/>
            <a:r>
              <a:rPr lang="en-US" sz="2200" b="1" dirty="0">
                <a:solidFill>
                  <a:schemeClr val="tx1"/>
                </a:solidFill>
              </a:rPr>
              <a:t>D</a:t>
            </a:r>
            <a:r>
              <a:rPr lang="sr-Latn-ME" sz="2200" b="1" dirty="0">
                <a:solidFill>
                  <a:schemeClr val="tx1"/>
                </a:solidFill>
              </a:rPr>
              <a:t>va troška držanja novca:</a:t>
            </a:r>
          </a:p>
          <a:p>
            <a:pPr lvl="1" algn="just"/>
            <a:r>
              <a:rPr lang="en-US" sz="2200" b="1" dirty="0">
                <a:solidFill>
                  <a:schemeClr val="tx1"/>
                </a:solidFill>
              </a:rPr>
              <a:t>G</a:t>
            </a:r>
            <a:r>
              <a:rPr lang="sr-Latn-ME" sz="2200" b="1" dirty="0">
                <a:solidFill>
                  <a:schemeClr val="tx1"/>
                </a:solidFill>
              </a:rPr>
              <a:t>ubi vrijednost u inflatornim uslovima</a:t>
            </a:r>
          </a:p>
          <a:p>
            <a:pPr lvl="1" algn="just"/>
            <a:r>
              <a:rPr lang="en-US" sz="2200" b="1" dirty="0">
                <a:solidFill>
                  <a:schemeClr val="tx1"/>
                </a:solidFill>
              </a:rPr>
              <a:t>N</a:t>
            </a:r>
            <a:r>
              <a:rPr lang="sr-Latn-ME" sz="2200" b="1" dirty="0">
                <a:solidFill>
                  <a:schemeClr val="tx1"/>
                </a:solidFill>
              </a:rPr>
              <a:t>e donosi prihod, kao što bi to bio slučaj sa kamatnom stopom na depozite</a:t>
            </a:r>
            <a:endParaRPr lang="en-US" sz="2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b="1" dirty="0">
                <a:solidFill>
                  <a:schemeClr val="accent1">
                    <a:lumMod val="50000"/>
                  </a:schemeClr>
                </a:solidFill>
              </a:rPr>
              <a:t>Uloga novca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7391400" cy="4288763"/>
          </a:xfrm>
        </p:spPr>
        <p:txBody>
          <a:bodyPr/>
          <a:lstStyle/>
          <a:p>
            <a:endParaRPr lang="sr-Latn-ME" dirty="0"/>
          </a:p>
          <a:p>
            <a:pPr algn="just"/>
            <a:r>
              <a:rPr lang="sr-Latn-ME" sz="2300" dirty="0">
                <a:solidFill>
                  <a:schemeClr val="tx1"/>
                </a:solidFill>
              </a:rPr>
              <a:t>1. ključna karika koja povezuje robne proizvođače</a:t>
            </a:r>
          </a:p>
          <a:p>
            <a:pPr algn="just"/>
            <a:r>
              <a:rPr lang="sr-Latn-ME" sz="2300" dirty="0">
                <a:solidFill>
                  <a:schemeClr val="tx1"/>
                </a:solidFill>
              </a:rPr>
              <a:t>2. pomoću novca se stvara, troši i preraspodjeljuje nacionalni dohodak</a:t>
            </a:r>
          </a:p>
          <a:p>
            <a:pPr algn="just"/>
            <a:r>
              <a:rPr lang="sr-Latn-ME" sz="2300" dirty="0">
                <a:solidFill>
                  <a:schemeClr val="tx1"/>
                </a:solidFill>
              </a:rPr>
              <a:t>3. regulisanje tokova privredne aktivnosti kroz instrumente monetarnog regulisanja</a:t>
            </a:r>
            <a:endParaRPr lang="en-US" sz="23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014" y="228600"/>
            <a:ext cx="6347713" cy="762000"/>
          </a:xfrm>
        </p:spPr>
        <p:txBody>
          <a:bodyPr/>
          <a:lstStyle/>
          <a:p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Trendovi</a:t>
            </a:r>
            <a:r>
              <a:rPr lang="sr-Latn-BA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u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razvoju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novca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7010400" cy="5562600"/>
          </a:xfrm>
        </p:spPr>
        <p:txBody>
          <a:bodyPr>
            <a:normAutofit fontScale="92500"/>
          </a:bodyPr>
          <a:lstStyle/>
          <a:p>
            <a:pPr algn="just"/>
            <a:r>
              <a:rPr lang="sr-Latn-BA" sz="2200" dirty="0">
                <a:solidFill>
                  <a:schemeClr val="tx1"/>
                </a:solidFill>
              </a:rPr>
              <a:t>Početkom </a:t>
            </a:r>
            <a:r>
              <a:rPr lang="en-US" sz="2200" dirty="0">
                <a:solidFill>
                  <a:schemeClr val="tx1"/>
                </a:solidFill>
              </a:rPr>
              <a:t>21. </a:t>
            </a:r>
            <a:r>
              <a:rPr lang="en-US" sz="2200" dirty="0" err="1">
                <a:solidFill>
                  <a:schemeClr val="tx1"/>
                </a:solidFill>
              </a:rPr>
              <a:t>vijeka</a:t>
            </a:r>
            <a:r>
              <a:rPr lang="en-US" sz="2200" dirty="0">
                <a:solidFill>
                  <a:schemeClr val="tx1"/>
                </a:solidFill>
              </a:rPr>
              <a:t> u</a:t>
            </a:r>
            <a:r>
              <a:rPr lang="sr-Latn-BA" sz="2200" dirty="0">
                <a:solidFill>
                  <a:schemeClr val="tx1"/>
                </a:solidFill>
              </a:rPr>
              <a:t>oč</a:t>
            </a:r>
            <a:r>
              <a:rPr lang="en-US" sz="2200" dirty="0" err="1">
                <a:solidFill>
                  <a:schemeClr val="tx1"/>
                </a:solidFill>
              </a:rPr>
              <a:t>eni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sljedeći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trendovi</a:t>
            </a:r>
            <a:r>
              <a:rPr lang="en-US" sz="2200" dirty="0">
                <a:solidFill>
                  <a:schemeClr val="tx1"/>
                </a:solidFill>
              </a:rPr>
              <a:t> u </a:t>
            </a:r>
            <a:r>
              <a:rPr lang="en-US" sz="2200" dirty="0" err="1">
                <a:solidFill>
                  <a:schemeClr val="tx1"/>
                </a:solidFill>
              </a:rPr>
              <a:t>razvoju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novca</a:t>
            </a:r>
            <a:r>
              <a:rPr lang="en-US" sz="2200" dirty="0">
                <a:solidFill>
                  <a:schemeClr val="tx1"/>
                </a:solidFill>
              </a:rPr>
              <a:t>:</a:t>
            </a:r>
            <a:endParaRPr lang="sr-Latn-BA" sz="2200" dirty="0">
              <a:solidFill>
                <a:schemeClr val="tx1"/>
              </a:solidFill>
            </a:endParaRPr>
          </a:p>
          <a:p>
            <a:pPr lvl="1" algn="just">
              <a:lnSpc>
                <a:spcPct val="130000"/>
              </a:lnSpc>
            </a:pPr>
            <a:r>
              <a:rPr lang="en-US" sz="2200" dirty="0" err="1">
                <a:solidFill>
                  <a:schemeClr val="tx1"/>
                </a:solidFill>
              </a:rPr>
              <a:t>proces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demonetizacije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zlata</a:t>
            </a:r>
            <a:r>
              <a:rPr lang="en-US" sz="2200" dirty="0">
                <a:solidFill>
                  <a:schemeClr val="tx1"/>
                </a:solidFill>
              </a:rPr>
              <a:t> je </a:t>
            </a:r>
            <a:r>
              <a:rPr lang="en-US" sz="2200" dirty="0" err="1">
                <a:solidFill>
                  <a:schemeClr val="tx1"/>
                </a:solidFill>
              </a:rPr>
              <a:t>završen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odnosno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zlato</a:t>
            </a:r>
            <a:r>
              <a:rPr lang="en-US" sz="2200" b="1" dirty="0">
                <a:solidFill>
                  <a:schemeClr val="tx1"/>
                </a:solidFill>
              </a:rPr>
              <a:t> je </a:t>
            </a:r>
            <a:r>
              <a:rPr lang="en-US" sz="2200" b="1" dirty="0" err="1">
                <a:solidFill>
                  <a:schemeClr val="tx1"/>
                </a:solidFill>
              </a:rPr>
              <a:t>potpuno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istisnuto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iz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monetarnog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opticaja</a:t>
            </a:r>
            <a:r>
              <a:rPr lang="en-US" sz="2200" dirty="0">
                <a:solidFill>
                  <a:schemeClr val="tx1"/>
                </a:solidFill>
              </a:rPr>
              <a:t>.</a:t>
            </a:r>
            <a:endParaRPr lang="sr-Latn-BA" sz="2200" dirty="0">
              <a:solidFill>
                <a:schemeClr val="tx1"/>
              </a:solidFill>
            </a:endParaRPr>
          </a:p>
          <a:p>
            <a:pPr lvl="1" algn="just">
              <a:lnSpc>
                <a:spcPct val="130000"/>
              </a:lnSpc>
            </a:pPr>
            <a:r>
              <a:rPr lang="en-US" sz="2200" dirty="0" err="1">
                <a:solidFill>
                  <a:schemeClr val="tx1"/>
                </a:solidFill>
              </a:rPr>
              <a:t>papirni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novac</a:t>
            </a:r>
            <a:r>
              <a:rPr lang="en-US" sz="2200" dirty="0">
                <a:solidFill>
                  <a:schemeClr val="tx1"/>
                </a:solidFill>
              </a:rPr>
              <a:t> se </a:t>
            </a:r>
            <a:r>
              <a:rPr lang="en-US" sz="2200" dirty="0" err="1">
                <a:solidFill>
                  <a:schemeClr val="tx1"/>
                </a:solidFill>
              </a:rPr>
              <a:t>sve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više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istiskuje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iz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novčanog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opticaja</a:t>
            </a:r>
            <a:r>
              <a:rPr lang="en-US" sz="2200" dirty="0">
                <a:solidFill>
                  <a:schemeClr val="tx1"/>
                </a:solidFill>
              </a:rPr>
              <a:t>, a </a:t>
            </a:r>
            <a:r>
              <a:rPr lang="en-US" sz="2200" b="1" dirty="0" err="1">
                <a:solidFill>
                  <a:schemeClr val="tx1"/>
                </a:solidFill>
              </a:rPr>
              <a:t>depozitni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novac</a:t>
            </a:r>
            <a:r>
              <a:rPr lang="en-US" sz="2200" b="1" dirty="0">
                <a:solidFill>
                  <a:schemeClr val="tx1"/>
                </a:solidFill>
              </a:rPr>
              <a:t>, </a:t>
            </a:r>
            <a:r>
              <a:rPr lang="en-US" sz="2200" b="1" dirty="0" err="1">
                <a:solidFill>
                  <a:schemeClr val="tx1"/>
                </a:solidFill>
              </a:rPr>
              <a:t>posebno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elektronski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novac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i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plastične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kartice</a:t>
            </a:r>
            <a:r>
              <a:rPr lang="en-US" sz="2200" b="1" dirty="0">
                <a:solidFill>
                  <a:schemeClr val="tx1"/>
                </a:solidFill>
              </a:rPr>
              <a:t>, </a:t>
            </a:r>
            <a:r>
              <a:rPr lang="en-US" sz="2200" b="1" dirty="0" err="1">
                <a:solidFill>
                  <a:schemeClr val="tx1"/>
                </a:solidFill>
              </a:rPr>
              <a:t>dobija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na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značaju</a:t>
            </a:r>
            <a:r>
              <a:rPr lang="en-US" sz="2200" dirty="0">
                <a:solidFill>
                  <a:schemeClr val="tx1"/>
                </a:solidFill>
              </a:rPr>
              <a:t>.</a:t>
            </a:r>
            <a:endParaRPr lang="sr-Latn-BA" sz="2200" dirty="0">
              <a:solidFill>
                <a:schemeClr val="tx1"/>
              </a:solidFill>
            </a:endParaRPr>
          </a:p>
          <a:p>
            <a:pPr lvl="1" algn="just">
              <a:lnSpc>
                <a:spcPct val="130000"/>
              </a:lnSpc>
            </a:pPr>
            <a:r>
              <a:rPr lang="en-US" sz="2200" dirty="0" err="1">
                <a:solidFill>
                  <a:schemeClr val="tx1"/>
                </a:solidFill>
              </a:rPr>
              <a:t>sa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globalizacijom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svijeta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internacionalizacijom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privrednog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života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opštom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kompjuterizacijom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nacionalne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novčane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jedinice</a:t>
            </a:r>
            <a:r>
              <a:rPr lang="en-US" sz="2200" dirty="0">
                <a:solidFill>
                  <a:schemeClr val="tx1"/>
                </a:solidFill>
              </a:rPr>
              <a:t> se </a:t>
            </a:r>
            <a:r>
              <a:rPr lang="en-US" sz="2200" dirty="0" err="1">
                <a:solidFill>
                  <a:schemeClr val="tx1"/>
                </a:solidFill>
              </a:rPr>
              <a:t>postepeno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istiskuju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iz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monetarnog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opticaja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uvodi</a:t>
            </a:r>
            <a:r>
              <a:rPr lang="en-US" sz="2200" b="1" dirty="0">
                <a:solidFill>
                  <a:schemeClr val="tx1"/>
                </a:solidFill>
              </a:rPr>
              <a:t> se </a:t>
            </a:r>
            <a:r>
              <a:rPr lang="en-US" sz="2200" b="1" dirty="0" err="1">
                <a:solidFill>
                  <a:schemeClr val="tx1"/>
                </a:solidFill>
              </a:rPr>
              <a:t>zajednička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valuta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za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veći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broj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zemalja</a:t>
            </a:r>
            <a:r>
              <a:rPr lang="en-US" sz="2200" dirty="0">
                <a:solidFill>
                  <a:schemeClr val="tx1"/>
                </a:solidFill>
              </a:rPr>
              <a:t> (</a:t>
            </a:r>
            <a:r>
              <a:rPr lang="en-US" sz="2200" dirty="0" err="1">
                <a:solidFill>
                  <a:schemeClr val="tx1"/>
                </a:solidFill>
              </a:rPr>
              <a:t>npr</a:t>
            </a:r>
            <a:r>
              <a:rPr lang="en-US" sz="2200" dirty="0">
                <a:solidFill>
                  <a:schemeClr val="tx1"/>
                </a:solidFill>
              </a:rPr>
              <a:t>. euro u </a:t>
            </a:r>
            <a:r>
              <a:rPr lang="en-US" sz="2200" dirty="0" err="1">
                <a:solidFill>
                  <a:schemeClr val="tx1"/>
                </a:solidFill>
              </a:rPr>
              <a:t>zemljama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Evropske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unije</a:t>
            </a:r>
            <a:r>
              <a:rPr lang="en-US" sz="2200" dirty="0">
                <a:solidFill>
                  <a:schemeClr val="tx1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3910005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6629400" cy="4038599"/>
          </a:xfrm>
        </p:spPr>
        <p:txBody>
          <a:bodyPr/>
          <a:lstStyle/>
          <a:p>
            <a:pPr marL="342900" lvl="1" indent="-342900" algn="just"/>
            <a:r>
              <a:rPr lang="en-US" sz="2200" dirty="0" err="1">
                <a:solidFill>
                  <a:schemeClr val="tx1"/>
                </a:solidFill>
              </a:rPr>
              <a:t>Sve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ove</a:t>
            </a:r>
            <a:r>
              <a:rPr lang="en-US" sz="2200" dirty="0">
                <a:solidFill>
                  <a:schemeClr val="tx1"/>
                </a:solidFill>
              </a:rPr>
              <a:t> prom</a:t>
            </a:r>
            <a:r>
              <a:rPr lang="sr-Latn-BA" sz="2200" dirty="0">
                <a:solidFill>
                  <a:schemeClr val="tx1"/>
                </a:solidFill>
              </a:rPr>
              <a:t>j</a:t>
            </a:r>
            <a:r>
              <a:rPr lang="en-US" sz="2200" dirty="0" err="1">
                <a:solidFill>
                  <a:schemeClr val="tx1"/>
                </a:solidFill>
              </a:rPr>
              <a:t>ene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koje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su</a:t>
            </a:r>
            <a:r>
              <a:rPr lang="en-US" sz="2200" dirty="0">
                <a:solidFill>
                  <a:schemeClr val="tx1"/>
                </a:solidFill>
              </a:rPr>
              <a:t> se </a:t>
            </a:r>
            <a:r>
              <a:rPr lang="en-US" sz="2200" dirty="0" err="1">
                <a:solidFill>
                  <a:schemeClr val="tx1"/>
                </a:solidFill>
              </a:rPr>
              <a:t>desile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tokom</a:t>
            </a:r>
            <a:r>
              <a:rPr lang="en-US" sz="2200" dirty="0">
                <a:solidFill>
                  <a:schemeClr val="tx1"/>
                </a:solidFill>
              </a:rPr>
              <a:t> 20. v</a:t>
            </a:r>
            <a:r>
              <a:rPr lang="sr-Latn-BA" sz="2200" dirty="0">
                <a:solidFill>
                  <a:schemeClr val="tx1"/>
                </a:solidFill>
              </a:rPr>
              <a:t>ij</a:t>
            </a:r>
            <a:r>
              <a:rPr lang="en-US" sz="2200" dirty="0" err="1">
                <a:solidFill>
                  <a:schemeClr val="tx1"/>
                </a:solidFill>
              </a:rPr>
              <a:t>eka</a:t>
            </a:r>
            <a:r>
              <a:rPr lang="en-US" sz="2200" dirty="0">
                <a:solidFill>
                  <a:schemeClr val="tx1"/>
                </a:solidFill>
              </a:rPr>
              <a:t> bile </a:t>
            </a:r>
            <a:r>
              <a:rPr lang="en-US" sz="2200" dirty="0" err="1">
                <a:solidFill>
                  <a:schemeClr val="tx1"/>
                </a:solidFill>
              </a:rPr>
              <a:t>su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motivisane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potrebom</a:t>
            </a:r>
            <a:r>
              <a:rPr lang="en-US" sz="2200" dirty="0">
                <a:solidFill>
                  <a:schemeClr val="tx1"/>
                </a:solidFill>
              </a:rPr>
              <a:t> da se </a:t>
            </a:r>
            <a:r>
              <a:rPr lang="en-US" sz="2200" dirty="0" err="1">
                <a:solidFill>
                  <a:schemeClr val="tx1"/>
                </a:solidFill>
              </a:rPr>
              <a:t>troškovi</a:t>
            </a:r>
            <a:r>
              <a:rPr lang="en-US" sz="2200" dirty="0">
                <a:solidFill>
                  <a:schemeClr val="tx1"/>
                </a:solidFill>
              </a:rPr>
              <a:t> v</a:t>
            </a:r>
            <a:r>
              <a:rPr lang="sr-Latn-BA" sz="2200" dirty="0">
                <a:solidFill>
                  <a:schemeClr val="tx1"/>
                </a:solidFill>
              </a:rPr>
              <a:t>remena </a:t>
            </a:r>
            <a:r>
              <a:rPr lang="en-US" sz="2200" dirty="0" err="1">
                <a:solidFill>
                  <a:schemeClr val="tx1"/>
                </a:solidFill>
              </a:rPr>
              <a:t>provedeno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razmjeni</a:t>
            </a:r>
            <a:r>
              <a:rPr lang="sr-Latn-BA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smanje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na</a:t>
            </a:r>
            <a:r>
              <a:rPr lang="en-US" sz="2200" dirty="0">
                <a:solidFill>
                  <a:schemeClr val="tx1"/>
                </a:solidFill>
              </a:rPr>
              <a:t> minimum</a:t>
            </a:r>
            <a:endParaRPr lang="sr-Latn-BA" sz="2200" dirty="0">
              <a:solidFill>
                <a:schemeClr val="tx1"/>
              </a:solidFill>
            </a:endParaRPr>
          </a:p>
          <a:p>
            <a:pPr marL="342900" lvl="1" indent="-342900" algn="just"/>
            <a:endParaRPr lang="sr-Latn-BA" sz="2200" dirty="0">
              <a:solidFill>
                <a:schemeClr val="tx1"/>
              </a:solidFill>
            </a:endParaRPr>
          </a:p>
          <a:p>
            <a:pPr marL="342900" lvl="1" indent="-342900" algn="just"/>
            <a:r>
              <a:rPr lang="sr-Latn-BA" sz="2200" dirty="0">
                <a:solidFill>
                  <a:schemeClr val="tx1"/>
                </a:solidFill>
              </a:rPr>
              <a:t>T</a:t>
            </a:r>
            <a:r>
              <a:rPr lang="en-US" sz="2200" dirty="0" err="1">
                <a:solidFill>
                  <a:schemeClr val="tx1"/>
                </a:solidFill>
              </a:rPr>
              <a:t>ehnologije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za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obavljanje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transakcija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sr-Latn-BA" sz="2200" dirty="0">
                <a:solidFill>
                  <a:schemeClr val="tx1"/>
                </a:solidFill>
              </a:rPr>
              <a:t>i trend digitalizacije </a:t>
            </a:r>
            <a:r>
              <a:rPr lang="en-US" sz="2200" dirty="0">
                <a:solidFill>
                  <a:schemeClr val="tx1"/>
                </a:solidFill>
              </a:rPr>
              <a:t>se </a:t>
            </a:r>
            <a:r>
              <a:rPr lang="en-US" sz="2200" dirty="0" err="1">
                <a:solidFill>
                  <a:schemeClr val="tx1"/>
                </a:solidFill>
              </a:rPr>
              <a:t>stalno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usavršavaju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njihova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primjena</a:t>
            </a:r>
            <a:r>
              <a:rPr lang="sr-Latn-BA" sz="2200" dirty="0">
                <a:solidFill>
                  <a:schemeClr val="tx1"/>
                </a:solidFill>
              </a:rPr>
              <a:t> vodi </a:t>
            </a:r>
            <a:r>
              <a:rPr lang="en-US" sz="2200" dirty="0" err="1">
                <a:solidFill>
                  <a:schemeClr val="tx1"/>
                </a:solidFill>
              </a:rPr>
              <a:t>smanj</a:t>
            </a:r>
            <a:r>
              <a:rPr lang="sr-Latn-BA" sz="2200" dirty="0">
                <a:solidFill>
                  <a:schemeClr val="tx1"/>
                </a:solidFill>
              </a:rPr>
              <a:t>enju ovih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troškov</a:t>
            </a:r>
            <a:r>
              <a:rPr lang="sr-Latn-BA" sz="2200" dirty="0">
                <a:solidFill>
                  <a:schemeClr val="tx1"/>
                </a:solidFill>
              </a:rPr>
              <a:t>a</a:t>
            </a:r>
            <a:r>
              <a:rPr lang="en-US" sz="2200" dirty="0">
                <a:solidFill>
                  <a:schemeClr val="tx1"/>
                </a:solidFill>
              </a:rPr>
              <a:t>.</a:t>
            </a:r>
          </a:p>
          <a:p>
            <a:pPr algn="just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0967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H</a:t>
            </a:r>
            <a:r>
              <a:rPr lang="sr-Latn-ME" dirty="0">
                <a:solidFill>
                  <a:schemeClr val="accent1">
                    <a:lumMod val="75000"/>
                  </a:schemeClr>
                </a:solidFill>
              </a:rPr>
              <a:t>vala na pažnji!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ME">
                <a:solidFill>
                  <a:schemeClr val="bg1"/>
                </a:solidFill>
              </a:rPr>
              <a:t>.</a:t>
            </a:r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"/>
</p:tagLst>
</file>

<file path=ppt/theme/theme1.xml><?xml version="1.0" encoding="utf-8"?>
<a:theme xmlns:a="http://schemas.openxmlformats.org/drawingml/2006/main" name="Facet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1236</TotalTime>
  <Words>2270</Words>
  <Application>Microsoft Office PowerPoint</Application>
  <PresentationFormat>On-screen Show (4:3)</PresentationFormat>
  <Paragraphs>213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1" baseType="lpstr">
      <vt:lpstr>Arial</vt:lpstr>
      <vt:lpstr>Calibri</vt:lpstr>
      <vt:lpstr>Gill Sans MT</vt:lpstr>
      <vt:lpstr>Times New Roman</vt:lpstr>
      <vt:lpstr>Trebuchet MS</vt:lpstr>
      <vt:lpstr>Wingdings</vt:lpstr>
      <vt:lpstr>Wingdings 3</vt:lpstr>
      <vt:lpstr>Facet</vt:lpstr>
      <vt:lpstr>NOVAC   Istorijski razvoj novca</vt:lpstr>
      <vt:lpstr>POJAM NOVCA</vt:lpstr>
      <vt:lpstr>Karakteristike novca</vt:lpstr>
      <vt:lpstr>Definicija novca</vt:lpstr>
      <vt:lpstr>PowerPoint Presentation</vt:lpstr>
      <vt:lpstr>PowerPoint Presentation</vt:lpstr>
      <vt:lpstr>PowerPoint Presentation</vt:lpstr>
      <vt:lpstr>Istorijski razvoj novca</vt:lpstr>
      <vt:lpstr>1. Roba kao sredstvo razmjene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2. Novčani oblik vrijednosti</vt:lpstr>
      <vt:lpstr>PowerPoint Presentation</vt:lpstr>
      <vt:lpstr>3. Metalni novac</vt:lpstr>
      <vt:lpstr>PowerPoint Presentation</vt:lpstr>
      <vt:lpstr>PowerPoint Presentation</vt:lpstr>
      <vt:lpstr>PowerPoint Presentation</vt:lpstr>
      <vt:lpstr>4. Papirni novac</vt:lpstr>
      <vt:lpstr>PowerPoint Presentation</vt:lpstr>
      <vt:lpstr>PowerPoint Presentation</vt:lpstr>
      <vt:lpstr>PowerPoint Presentation</vt:lpstr>
      <vt:lpstr>5.Depozitni novac</vt:lpstr>
      <vt:lpstr>PowerPoint Presentation</vt:lpstr>
      <vt:lpstr>6. Savremeni novac</vt:lpstr>
      <vt:lpstr>Bezgotovinski oblici plaćanja</vt:lpstr>
      <vt:lpstr>PowerPoint Presentation</vt:lpstr>
      <vt:lpstr>Globalni rast bezgotovinskih transakcija</vt:lpstr>
      <vt:lpstr>PowerPoint Presentation</vt:lpstr>
      <vt:lpstr>PowerPoint Presentation</vt:lpstr>
      <vt:lpstr>Elektronski novac</vt:lpstr>
      <vt:lpstr>PowerPoint Presentation</vt:lpstr>
      <vt:lpstr>PowerPoint Presentation</vt:lpstr>
      <vt:lpstr>Teorije o vrijednosti novca</vt:lpstr>
      <vt:lpstr>PowerPoint Presentation</vt:lpstr>
      <vt:lpstr>PowerPoint Presentation</vt:lpstr>
      <vt:lpstr>PowerPoint Presentation</vt:lpstr>
      <vt:lpstr>Uloga novca</vt:lpstr>
      <vt:lpstr>Trendovi u razvoju novca</vt:lpstr>
      <vt:lpstr>PowerPoint Presentation</vt:lpstr>
      <vt:lpstr>Hvala na pažnji!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Branka</dc:creator>
  <cp:lastModifiedBy>TopicPavkovic, Branka (FAOBA)</cp:lastModifiedBy>
  <cp:revision>189</cp:revision>
  <dcterms:created xsi:type="dcterms:W3CDTF">2006-08-16T00:00:00Z</dcterms:created>
  <dcterms:modified xsi:type="dcterms:W3CDTF">2026-10-20T16:00:03Z</dcterms:modified>
</cp:coreProperties>
</file>