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1"/>
  </p:sldMasterIdLst>
  <p:notesMasterIdLst>
    <p:notesMasterId r:id="rId27"/>
  </p:notesMasterIdLst>
  <p:sldIdLst>
    <p:sldId id="351" r:id="rId2"/>
    <p:sldId id="312" r:id="rId3"/>
    <p:sldId id="313" r:id="rId4"/>
    <p:sldId id="352" r:id="rId5"/>
    <p:sldId id="314" r:id="rId6"/>
    <p:sldId id="321" r:id="rId7"/>
    <p:sldId id="315" r:id="rId8"/>
    <p:sldId id="316" r:id="rId9"/>
    <p:sldId id="317" r:id="rId10"/>
    <p:sldId id="318" r:id="rId11"/>
    <p:sldId id="355" r:id="rId12"/>
    <p:sldId id="320" r:id="rId13"/>
    <p:sldId id="322" r:id="rId14"/>
    <p:sldId id="323" r:id="rId15"/>
    <p:sldId id="324" r:id="rId16"/>
    <p:sldId id="326" r:id="rId17"/>
    <p:sldId id="325" r:id="rId18"/>
    <p:sldId id="356" r:id="rId19"/>
    <p:sldId id="327" r:id="rId20"/>
    <p:sldId id="328" r:id="rId21"/>
    <p:sldId id="353" r:id="rId22"/>
    <p:sldId id="329" r:id="rId23"/>
    <p:sldId id="331" r:id="rId24"/>
    <p:sldId id="357" r:id="rId25"/>
    <p:sldId id="31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546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FE35C4-BB8A-4809-AAC2-0C724BF5DDA1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2234B-12C9-4334-8F58-EB030DF5DE6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5459" y="959313"/>
            <a:ext cx="5760741" cy="257189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5459" y="3531205"/>
            <a:ext cx="5760741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5459" y="329308"/>
            <a:ext cx="3392144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86200" y="131730"/>
            <a:ext cx="802005" cy="50357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4686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4077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5459" y="1756130"/>
            <a:ext cx="5764142" cy="2050066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5460" y="3806196"/>
            <a:ext cx="576414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2253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5459" y="959314"/>
            <a:ext cx="6564015" cy="10441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5459" y="2172548"/>
            <a:ext cx="3125871" cy="327894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63822" y="2172548"/>
            <a:ext cx="3125652" cy="327894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7541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652" y="959903"/>
            <a:ext cx="6571344" cy="10446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8131" y="2169094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none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8131" y="2973815"/>
            <a:ext cx="3125766" cy="249166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3822" y="2172548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none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63822" y="2971035"/>
            <a:ext cx="3125652" cy="24849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5856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0337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833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041" y="959313"/>
            <a:ext cx="2425950" cy="224205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9877" y="960890"/>
            <a:ext cx="3828178" cy="449691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041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7206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996501" y="482171"/>
            <a:ext cx="3511387" cy="5149101"/>
            <a:chOff x="4996501" y="482171"/>
            <a:chExt cx="3511387" cy="5149101"/>
          </a:xfrm>
        </p:grpSpPr>
        <p:sp>
          <p:nvSpPr>
            <p:cNvPr id="14" name="Rectangle 13"/>
            <p:cNvSpPr/>
            <p:nvPr/>
          </p:nvSpPr>
          <p:spPr>
            <a:xfrm>
              <a:off x="4996501" y="482171"/>
              <a:ext cx="3511387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5312152" y="812506"/>
              <a:ext cx="2883013" cy="447936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2077" y="1129512"/>
            <a:ext cx="3386166" cy="1918487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1420" y="3057166"/>
            <a:ext cx="3390817" cy="2092568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4592" y="5469857"/>
            <a:ext cx="3393977" cy="320123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459" y="318641"/>
            <a:ext cx="2601032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726491" y="131730"/>
            <a:ext cx="795746" cy="50357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70363" b="36435"/>
          <a:stretch/>
        </p:blipFill>
        <p:spPr>
          <a:xfrm>
            <a:off x="1125460" y="643464"/>
            <a:ext cx="339242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0524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42454" b="36435"/>
          <a:stretch/>
        </p:blipFill>
        <p:spPr>
          <a:xfrm>
            <a:off x="1125460" y="643464"/>
            <a:ext cx="6574536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8062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6447" y="796298"/>
            <a:ext cx="1103027" cy="466256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1910" y="796298"/>
            <a:ext cx="5301095" cy="466256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r="59215" b="36435"/>
          <a:stretch/>
        </p:blipFill>
        <p:spPr>
          <a:xfrm rot="5400000">
            <a:off x="5605390" y="3050294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4718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854"/>
            <a:ext cx="9144000" cy="74295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468769"/>
            <a:ext cx="9144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/>
          <p:cNvCxnSpPr/>
          <p:nvPr/>
        </p:nvCxnSpPr>
        <p:spPr>
          <a:xfrm>
            <a:off x="0" y="6121005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28684" y="956172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8684" y="2167385"/>
            <a:ext cx="6571343" cy="32886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21309" y="330371"/>
            <a:ext cx="2368292" cy="3049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8684" y="329308"/>
            <a:ext cx="3388498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93728" y="131730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231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2000"/>
            <a:lum/>
          </a:blip>
          <a:srcRect/>
          <a:stretch>
            <a:fillRect l="12000" t="10000" r="16000" b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1676400"/>
            <a:ext cx="8229600" cy="2971800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br>
              <a:rPr lang="sr-Latn-BA" sz="55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r-Latn-BA" sz="55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Osnovne monetarne teorije</a:t>
            </a:r>
            <a:br>
              <a:rPr lang="sr-Latn-BA" sz="55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sr-Latn-BA" sz="55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55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853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914400"/>
            <a:ext cx="7467600" cy="4876800"/>
          </a:xfrm>
        </p:spPr>
        <p:txBody>
          <a:bodyPr>
            <a:normAutofit/>
          </a:bodyPr>
          <a:lstStyle/>
          <a:p>
            <a:r>
              <a:rPr lang="en-US" sz="2300" dirty="0" err="1">
                <a:solidFill>
                  <a:schemeClr val="tx1"/>
                </a:solidFill>
              </a:rPr>
              <a:t>Razvoj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ekonomske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misli</a:t>
            </a:r>
            <a:r>
              <a:rPr lang="en-US" sz="2300" dirty="0">
                <a:solidFill>
                  <a:schemeClr val="tx1"/>
                </a:solidFill>
              </a:rPr>
              <a:t> o </a:t>
            </a:r>
            <a:r>
              <a:rPr lang="en-US" sz="2300" dirty="0" err="1">
                <a:solidFill>
                  <a:schemeClr val="tx1"/>
                </a:solidFill>
              </a:rPr>
              <a:t>monetarnoj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teoriji</a:t>
            </a:r>
            <a:r>
              <a:rPr lang="en-US" sz="2300" dirty="0">
                <a:solidFill>
                  <a:schemeClr val="tx1"/>
                </a:solidFill>
              </a:rPr>
              <a:t> se u </a:t>
            </a:r>
            <a:r>
              <a:rPr lang="en-US" sz="2300" dirty="0" err="1">
                <a:solidFill>
                  <a:schemeClr val="tx1"/>
                </a:solidFill>
              </a:rPr>
              <a:t>principu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može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podijeliti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na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b="1" dirty="0">
                <a:solidFill>
                  <a:schemeClr val="tx1"/>
                </a:solidFill>
              </a:rPr>
              <a:t>tri </a:t>
            </a:r>
            <a:r>
              <a:rPr lang="en-US" sz="2300" b="1" dirty="0" err="1">
                <a:solidFill>
                  <a:schemeClr val="tx1"/>
                </a:solidFill>
              </a:rPr>
              <a:t>pravca</a:t>
            </a:r>
            <a:r>
              <a:rPr lang="sr-Latn-BA" sz="2300" dirty="0">
                <a:solidFill>
                  <a:schemeClr val="tx1"/>
                </a:solidFill>
              </a:rPr>
              <a:t>:</a:t>
            </a:r>
            <a:endParaRPr lang="sr-Cyrl-CS" sz="2300" dirty="0">
              <a:solidFill>
                <a:schemeClr val="tx1"/>
              </a:solidFill>
            </a:endParaRPr>
          </a:p>
          <a:p>
            <a:pPr lvl="1"/>
            <a:r>
              <a:rPr lang="sr-Latn-BA" sz="2300" dirty="0">
                <a:solidFill>
                  <a:schemeClr val="tx1"/>
                </a:solidFill>
              </a:rPr>
              <a:t>k</a:t>
            </a:r>
            <a:r>
              <a:rPr lang="en-US" sz="2300" dirty="0" err="1">
                <a:solidFill>
                  <a:schemeClr val="tx1"/>
                </a:solidFill>
              </a:rPr>
              <a:t>lasična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kvantitativna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teorija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novca</a:t>
            </a:r>
            <a:r>
              <a:rPr lang="en-US" sz="2300" dirty="0">
                <a:solidFill>
                  <a:schemeClr val="tx1"/>
                </a:solidFill>
              </a:rPr>
              <a:t>, </a:t>
            </a:r>
            <a:endParaRPr lang="sr-Latn-BA" sz="2300" dirty="0">
              <a:solidFill>
                <a:schemeClr val="tx1"/>
              </a:solidFill>
            </a:endParaRPr>
          </a:p>
          <a:p>
            <a:pPr lvl="1"/>
            <a:r>
              <a:rPr lang="en-US" sz="2300" dirty="0" err="1">
                <a:solidFill>
                  <a:schemeClr val="tx1"/>
                </a:solidFill>
              </a:rPr>
              <a:t>kejnzijanska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monetarna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teorija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endParaRPr lang="sr-Latn-BA" sz="2300" dirty="0">
              <a:solidFill>
                <a:schemeClr val="tx1"/>
              </a:solidFill>
            </a:endParaRPr>
          </a:p>
          <a:p>
            <a:pPr lvl="1"/>
            <a:r>
              <a:rPr lang="en-US" sz="2300" dirty="0" err="1">
                <a:solidFill>
                  <a:schemeClr val="tx1"/>
                </a:solidFill>
              </a:rPr>
              <a:t>fridmanova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škola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kvantitativne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teorije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novca</a:t>
            </a:r>
            <a:endParaRPr lang="sr-Latn-BA" sz="23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endParaRPr lang="sr-Latn-BA" sz="2300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r>
              <a:rPr lang="sr-Latn-BA" sz="2300" dirty="0">
                <a:solidFill>
                  <a:schemeClr val="tx1"/>
                </a:solidFill>
              </a:rPr>
              <a:t>Ove škole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nastaju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kao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odgovor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na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privredna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dešavanja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sa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kojima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su</a:t>
            </a:r>
            <a:r>
              <a:rPr lang="en-US" sz="2300" dirty="0">
                <a:solidFill>
                  <a:schemeClr val="tx1"/>
                </a:solidFill>
              </a:rPr>
              <a:t> se </a:t>
            </a:r>
            <a:r>
              <a:rPr lang="en-US" sz="2300" dirty="0" err="1">
                <a:solidFill>
                  <a:schemeClr val="tx1"/>
                </a:solidFill>
              </a:rPr>
              <a:t>zemlje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suočavale</a:t>
            </a:r>
            <a:r>
              <a:rPr lang="en-US" sz="2300" dirty="0">
                <a:solidFill>
                  <a:schemeClr val="tx1"/>
                </a:solidFill>
              </a:rPr>
              <a:t> u </a:t>
            </a:r>
            <a:r>
              <a:rPr lang="en-US" sz="2300" dirty="0" err="1">
                <a:solidFill>
                  <a:schemeClr val="tx1"/>
                </a:solidFill>
              </a:rPr>
              <a:t>presudnim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prekretnicama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svojih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ekonomija</a:t>
            </a:r>
            <a:r>
              <a:rPr lang="en-US" sz="23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38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990600"/>
            <a:ext cx="7010400" cy="4956048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300" dirty="0" err="1">
                <a:solidFill>
                  <a:schemeClr val="tx1"/>
                </a:solidFill>
              </a:rPr>
              <a:t>Predstavljene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teorije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njihov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nastanak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razvoj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uvijek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su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bili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uslovljeni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ekonomskim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društvenim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trendovima</a:t>
            </a:r>
            <a:endParaRPr lang="sr-Cyrl-CS" sz="23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sr-Cyrl-CS" sz="2300" dirty="0">
              <a:solidFill>
                <a:schemeClr val="tx1"/>
              </a:solidFill>
            </a:endParaRPr>
          </a:p>
          <a:p>
            <a:pPr algn="just"/>
            <a:r>
              <a:rPr lang="en-US" sz="2300" dirty="0" err="1">
                <a:solidFill>
                  <a:schemeClr val="tx1"/>
                </a:solidFill>
              </a:rPr>
              <a:t>Sredinom</a:t>
            </a:r>
            <a:r>
              <a:rPr lang="en-US" sz="2300" dirty="0">
                <a:solidFill>
                  <a:schemeClr val="tx1"/>
                </a:solidFill>
              </a:rPr>
              <a:t> 30-tih </a:t>
            </a:r>
            <a:r>
              <a:rPr lang="en-US" sz="2300" dirty="0" err="1">
                <a:solidFill>
                  <a:schemeClr val="tx1"/>
                </a:solidFill>
              </a:rPr>
              <a:t>godina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kejnzijanska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monetarna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teorija</a:t>
            </a:r>
            <a:r>
              <a:rPr lang="en-US" sz="2300" dirty="0">
                <a:solidFill>
                  <a:schemeClr val="tx1"/>
                </a:solidFill>
              </a:rPr>
              <a:t> je </a:t>
            </a:r>
            <a:r>
              <a:rPr lang="en-US" sz="2300" dirty="0" err="1">
                <a:solidFill>
                  <a:schemeClr val="tx1"/>
                </a:solidFill>
              </a:rPr>
              <a:t>zamijenila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dotadašnj</a:t>
            </a:r>
            <a:r>
              <a:rPr lang="sr-Latn-BA" sz="2300" dirty="0">
                <a:solidFill>
                  <a:schemeClr val="tx1"/>
                </a:solidFill>
              </a:rPr>
              <a:t>u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opšteprihvaćenu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klasičnu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kvantitativnu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teoriju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novca</a:t>
            </a:r>
            <a:r>
              <a:rPr lang="sr-Latn-BA" sz="2300" dirty="0"/>
              <a:t> Fishera i Ricarda</a:t>
            </a:r>
            <a:r>
              <a:rPr lang="en-US" sz="2300" dirty="0">
                <a:solidFill>
                  <a:schemeClr val="tx1"/>
                </a:solidFill>
              </a:rPr>
              <a:t>, da bi </a:t>
            </a:r>
            <a:r>
              <a:rPr lang="en-US" sz="2300" dirty="0" err="1">
                <a:solidFill>
                  <a:schemeClr val="tx1"/>
                </a:solidFill>
              </a:rPr>
              <a:t>ponovno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rađanje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monetarnih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ideja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započelo</a:t>
            </a:r>
            <a:r>
              <a:rPr lang="en-US" sz="2300" dirty="0">
                <a:solidFill>
                  <a:schemeClr val="tx1"/>
                </a:solidFill>
              </a:rPr>
              <a:t> 50-tih </a:t>
            </a:r>
            <a:r>
              <a:rPr lang="en-US" sz="2300" dirty="0" err="1">
                <a:solidFill>
                  <a:schemeClr val="tx1"/>
                </a:solidFill>
              </a:rPr>
              <a:t>godina</a:t>
            </a:r>
            <a:r>
              <a:rPr lang="en-US" sz="2300" dirty="0">
                <a:solidFill>
                  <a:schemeClr val="tx1"/>
                </a:solidFill>
              </a:rPr>
              <a:t> XX </a:t>
            </a:r>
            <a:r>
              <a:rPr lang="en-US" sz="2300" dirty="0" err="1">
                <a:solidFill>
                  <a:schemeClr val="tx1"/>
                </a:solidFill>
              </a:rPr>
              <a:t>vijeka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dobilo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na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značaju</a:t>
            </a:r>
            <a:r>
              <a:rPr lang="en-US" sz="2300" dirty="0">
                <a:solidFill>
                  <a:schemeClr val="tx1"/>
                </a:solidFill>
              </a:rPr>
              <a:t> u </a:t>
            </a:r>
            <a:r>
              <a:rPr lang="en-US" sz="2300" dirty="0" err="1">
                <a:solidFill>
                  <a:schemeClr val="tx1"/>
                </a:solidFill>
              </a:rPr>
              <a:t>narednim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decenijama</a:t>
            </a:r>
            <a:r>
              <a:rPr lang="en-US" sz="2300" dirty="0">
                <a:solidFill>
                  <a:schemeClr val="tx1"/>
                </a:solidFill>
              </a:rPr>
              <a:t>.</a:t>
            </a:r>
          </a:p>
          <a:p>
            <a:pPr algn="just"/>
            <a:endParaRPr lang="en-US" sz="2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5439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684" y="956173"/>
            <a:ext cx="6571343" cy="491628"/>
          </a:xfrm>
        </p:spPr>
        <p:txBody>
          <a:bodyPr>
            <a:normAutofit/>
          </a:bodyPr>
          <a:lstStyle/>
          <a:p>
            <a:r>
              <a:rPr lang="sr-Latn-BA" sz="2500" dirty="0"/>
              <a:t>K</a:t>
            </a:r>
            <a:r>
              <a:rPr lang="en-US" sz="2500" dirty="0" err="1"/>
              <a:t>lasična</a:t>
            </a:r>
            <a:r>
              <a:rPr lang="sr-Latn-BA" sz="2500" dirty="0"/>
              <a:t> </a:t>
            </a:r>
            <a:r>
              <a:rPr lang="en-US" sz="2500" dirty="0" err="1"/>
              <a:t>kvantitativna</a:t>
            </a:r>
            <a:r>
              <a:rPr lang="en-US" sz="2500" dirty="0"/>
              <a:t> </a:t>
            </a:r>
            <a:r>
              <a:rPr lang="en-US" sz="2500" dirty="0" err="1"/>
              <a:t>teorija</a:t>
            </a:r>
            <a:r>
              <a:rPr lang="en-US" sz="2500" dirty="0"/>
              <a:t> </a:t>
            </a:r>
            <a:r>
              <a:rPr lang="en-US" sz="2500" dirty="0" err="1"/>
              <a:t>novca</a:t>
            </a:r>
            <a:endParaRPr lang="en-US" sz="2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1"/>
            <a:ext cx="8915400" cy="4419600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40000"/>
              </a:lnSpc>
            </a:pPr>
            <a:r>
              <a:rPr lang="en-US" sz="1800" b="1" dirty="0" err="1"/>
              <a:t>Klasična</a:t>
            </a:r>
            <a:r>
              <a:rPr lang="en-US" sz="1800" b="1" dirty="0"/>
              <a:t> </a:t>
            </a:r>
            <a:r>
              <a:rPr lang="en-US" sz="1800" b="1" dirty="0" err="1"/>
              <a:t>kvantitativna</a:t>
            </a:r>
            <a:r>
              <a:rPr lang="en-US" sz="1800" b="1" dirty="0"/>
              <a:t> </a:t>
            </a:r>
            <a:r>
              <a:rPr lang="en-US" sz="1800" b="1" dirty="0" err="1"/>
              <a:t>teorija</a:t>
            </a:r>
            <a:r>
              <a:rPr lang="en-US" sz="1800" b="1" dirty="0"/>
              <a:t> </a:t>
            </a:r>
            <a:r>
              <a:rPr lang="en-US" sz="1800" b="1" dirty="0" err="1"/>
              <a:t>novca</a:t>
            </a:r>
            <a:r>
              <a:rPr lang="en-US" sz="1800" dirty="0"/>
              <a:t> </a:t>
            </a:r>
            <a:r>
              <a:rPr lang="en-US" sz="1800" dirty="0" err="1"/>
              <a:t>kaže</a:t>
            </a:r>
            <a:r>
              <a:rPr lang="en-US" sz="1800" dirty="0"/>
              <a:t> da </a:t>
            </a:r>
            <a:r>
              <a:rPr lang="en-US" sz="1800" b="1" dirty="0"/>
              <a:t>prom</a:t>
            </a:r>
            <a:r>
              <a:rPr lang="sr-Latn-BA" sz="1800" b="1" dirty="0"/>
              <a:t>j</a:t>
            </a:r>
            <a:r>
              <a:rPr lang="en-US" sz="1800" b="1" dirty="0" err="1"/>
              <a:t>ena</a:t>
            </a:r>
            <a:r>
              <a:rPr lang="en-US" sz="1800" b="1" dirty="0"/>
              <a:t> </a:t>
            </a:r>
            <a:r>
              <a:rPr lang="en-US" sz="1800" b="1" dirty="0" err="1"/>
              <a:t>količine</a:t>
            </a:r>
            <a:r>
              <a:rPr lang="en-US" sz="1800" b="1" dirty="0"/>
              <a:t> </a:t>
            </a:r>
            <a:r>
              <a:rPr lang="en-US" sz="1800" b="1" dirty="0" err="1"/>
              <a:t>novca</a:t>
            </a:r>
            <a:r>
              <a:rPr lang="en-US" sz="1800" b="1" dirty="0"/>
              <a:t> u </a:t>
            </a:r>
            <a:r>
              <a:rPr lang="en-US" sz="1800" b="1" dirty="0" err="1"/>
              <a:t>opticaju</a:t>
            </a:r>
            <a:r>
              <a:rPr lang="en-US" sz="1800" b="1" dirty="0"/>
              <a:t> </a:t>
            </a:r>
            <a:r>
              <a:rPr lang="en-US" sz="1800" b="1" dirty="0" err="1"/>
              <a:t>direktno</a:t>
            </a:r>
            <a:r>
              <a:rPr lang="en-US" sz="1800" b="1" dirty="0"/>
              <a:t> </a:t>
            </a:r>
            <a:r>
              <a:rPr lang="en-US" sz="1800" b="1" dirty="0" err="1"/>
              <a:t>utiče</a:t>
            </a:r>
            <a:r>
              <a:rPr lang="en-US" sz="1800" b="1" dirty="0"/>
              <a:t> </a:t>
            </a:r>
            <a:r>
              <a:rPr lang="en-US" sz="1800" b="1" dirty="0" err="1"/>
              <a:t>na</a:t>
            </a:r>
            <a:r>
              <a:rPr lang="en-US" sz="1800" b="1" dirty="0"/>
              <a:t> </a:t>
            </a:r>
            <a:r>
              <a:rPr lang="en-US" sz="1800" b="1" dirty="0" err="1"/>
              <a:t>nivo</a:t>
            </a:r>
            <a:r>
              <a:rPr lang="en-US" sz="1800" b="1" dirty="0"/>
              <a:t> c</a:t>
            </a:r>
            <a:r>
              <a:rPr lang="sr-Latn-BA" sz="1800" b="1" dirty="0"/>
              <a:t>ij</a:t>
            </a:r>
            <a:r>
              <a:rPr lang="en-US" sz="1800" b="1" dirty="0" err="1"/>
              <a:t>ena</a:t>
            </a:r>
            <a:r>
              <a:rPr lang="en-US" sz="1800" dirty="0"/>
              <a:t>, </a:t>
            </a:r>
            <a:r>
              <a:rPr lang="en-US" sz="1800" dirty="0" err="1"/>
              <a:t>dok</a:t>
            </a:r>
            <a:r>
              <a:rPr lang="en-US" sz="1800" dirty="0"/>
              <a:t> </a:t>
            </a:r>
            <a:r>
              <a:rPr lang="en-US" sz="1800" dirty="0" err="1"/>
              <a:t>realna</a:t>
            </a:r>
            <a:r>
              <a:rPr lang="en-US" sz="1800" dirty="0"/>
              <a:t> </a:t>
            </a:r>
            <a:r>
              <a:rPr lang="en-US" sz="1800" dirty="0" err="1"/>
              <a:t>proizvodnja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dirty="0" err="1"/>
              <a:t>zaposlenost</a:t>
            </a:r>
            <a:r>
              <a:rPr lang="en-US" sz="1800" dirty="0"/>
              <a:t> </a:t>
            </a:r>
            <a:r>
              <a:rPr lang="en-US" sz="1800" dirty="0" err="1"/>
              <a:t>ostaju</a:t>
            </a:r>
            <a:r>
              <a:rPr lang="en-US" sz="1800" dirty="0"/>
              <a:t> </a:t>
            </a:r>
            <a:r>
              <a:rPr lang="en-US" sz="1800" dirty="0" err="1"/>
              <a:t>neprom</a:t>
            </a:r>
            <a:r>
              <a:rPr lang="sr-Latn-BA" sz="1800" dirty="0"/>
              <a:t>ij</a:t>
            </a:r>
            <a:r>
              <a:rPr lang="en-US" sz="1800" dirty="0" err="1"/>
              <a:t>enjeni</a:t>
            </a:r>
            <a:r>
              <a:rPr lang="en-US" sz="1800" dirty="0"/>
              <a:t>.</a:t>
            </a:r>
            <a:endParaRPr lang="sr-Latn-BA" sz="1800" dirty="0"/>
          </a:p>
          <a:p>
            <a:pPr algn="just">
              <a:lnSpc>
                <a:spcPct val="140000"/>
              </a:lnSpc>
            </a:pPr>
            <a:endParaRPr lang="en-US" sz="1800" dirty="0"/>
          </a:p>
          <a:p>
            <a:pPr>
              <a:lnSpc>
                <a:spcPct val="140000"/>
              </a:lnSpc>
            </a:pPr>
            <a:r>
              <a:rPr lang="en-US" sz="1800" dirty="0" err="1"/>
              <a:t>Osnovna</a:t>
            </a:r>
            <a:r>
              <a:rPr lang="en-US" sz="1800" dirty="0"/>
              <a:t> </a:t>
            </a:r>
            <a:r>
              <a:rPr lang="en-US" sz="1800" dirty="0" err="1"/>
              <a:t>jednačina</a:t>
            </a:r>
            <a:r>
              <a:rPr lang="en-US" sz="1800" dirty="0"/>
              <a:t> je:</a:t>
            </a:r>
            <a:r>
              <a:rPr lang="sr-Latn-BA" sz="1800" dirty="0"/>
              <a:t>            </a:t>
            </a:r>
            <a:r>
              <a:rPr lang="en-US" sz="1800" dirty="0"/>
              <a:t>👉 </a:t>
            </a:r>
            <a:r>
              <a:rPr lang="en-US" sz="1800" b="1" dirty="0"/>
              <a:t>M × V = P × Y</a:t>
            </a:r>
            <a:r>
              <a:rPr lang="en-US" sz="1800" dirty="0"/>
              <a:t>,</a:t>
            </a:r>
            <a:endParaRPr lang="sr-Latn-BA" sz="1800" dirty="0"/>
          </a:p>
          <a:p>
            <a:pPr>
              <a:lnSpc>
                <a:spcPct val="140000"/>
              </a:lnSpc>
            </a:pPr>
            <a:br>
              <a:rPr lang="en-US" sz="1800" dirty="0"/>
            </a:br>
            <a:r>
              <a:rPr lang="en-US" sz="1800" dirty="0" err="1"/>
              <a:t>gd</a:t>
            </a:r>
            <a:r>
              <a:rPr lang="sr-Latn-BA" sz="1800" dirty="0"/>
              <a:t>j</a:t>
            </a:r>
            <a:r>
              <a:rPr lang="en-US" sz="1800" dirty="0"/>
              <a:t>e </a:t>
            </a:r>
            <a:r>
              <a:rPr lang="en-US" sz="1800" dirty="0" err="1"/>
              <a:t>su</a:t>
            </a:r>
            <a:r>
              <a:rPr lang="en-US" sz="1800" dirty="0"/>
              <a:t>:</a:t>
            </a:r>
            <a:r>
              <a:rPr lang="sr-Latn-BA" sz="1800" dirty="0"/>
              <a:t>  </a:t>
            </a:r>
            <a:r>
              <a:rPr lang="en-US" sz="1800" b="1" dirty="0"/>
              <a:t>M</a:t>
            </a:r>
            <a:r>
              <a:rPr lang="en-US" sz="1800" dirty="0"/>
              <a:t> – </a:t>
            </a:r>
            <a:r>
              <a:rPr lang="en-US" sz="1800" dirty="0" err="1"/>
              <a:t>količina</a:t>
            </a:r>
            <a:r>
              <a:rPr lang="en-US" sz="1800" dirty="0"/>
              <a:t> </a:t>
            </a:r>
            <a:r>
              <a:rPr lang="en-US" sz="1800" dirty="0" err="1"/>
              <a:t>novca</a:t>
            </a:r>
            <a:r>
              <a:rPr lang="en-US" sz="1800" dirty="0"/>
              <a:t>,</a:t>
            </a:r>
          </a:p>
          <a:p>
            <a:pPr>
              <a:lnSpc>
                <a:spcPct val="140000"/>
              </a:lnSpc>
            </a:pPr>
            <a:r>
              <a:rPr lang="sr-Latn-BA" sz="1800" b="1" dirty="0"/>
              <a:t>               </a:t>
            </a:r>
            <a:r>
              <a:rPr lang="en-US" sz="1800" b="1" dirty="0"/>
              <a:t>V</a:t>
            </a:r>
            <a:r>
              <a:rPr lang="en-US" sz="1800" dirty="0"/>
              <a:t> – </a:t>
            </a:r>
            <a:r>
              <a:rPr lang="en-US" sz="1800" dirty="0" err="1"/>
              <a:t>brzina</a:t>
            </a:r>
            <a:r>
              <a:rPr lang="en-US" sz="1800" dirty="0"/>
              <a:t> </a:t>
            </a:r>
            <a:r>
              <a:rPr lang="en-US" sz="1800" dirty="0" err="1"/>
              <a:t>opticaja</a:t>
            </a:r>
            <a:r>
              <a:rPr lang="en-US" sz="1800" dirty="0"/>
              <a:t> </a:t>
            </a:r>
            <a:r>
              <a:rPr lang="en-US" sz="1800" dirty="0" err="1"/>
              <a:t>novca</a:t>
            </a:r>
            <a:r>
              <a:rPr lang="en-US" sz="1800" dirty="0"/>
              <a:t>,</a:t>
            </a:r>
          </a:p>
          <a:p>
            <a:pPr>
              <a:lnSpc>
                <a:spcPct val="140000"/>
              </a:lnSpc>
            </a:pPr>
            <a:r>
              <a:rPr lang="sr-Latn-BA" sz="1800" b="1" dirty="0"/>
              <a:t>               </a:t>
            </a:r>
            <a:r>
              <a:rPr lang="en-US" sz="1800" b="1" dirty="0"/>
              <a:t>P</a:t>
            </a:r>
            <a:r>
              <a:rPr lang="en-US" sz="1800" dirty="0"/>
              <a:t> – </a:t>
            </a:r>
            <a:r>
              <a:rPr lang="en-US" sz="1800" dirty="0" err="1"/>
              <a:t>nivo</a:t>
            </a:r>
            <a:r>
              <a:rPr lang="en-US" sz="1800" dirty="0"/>
              <a:t> c</a:t>
            </a:r>
            <a:r>
              <a:rPr lang="sr-Latn-BA" sz="1800" dirty="0"/>
              <a:t>ij</a:t>
            </a:r>
            <a:r>
              <a:rPr lang="en-US" sz="1800" dirty="0" err="1"/>
              <a:t>ena</a:t>
            </a:r>
            <a:r>
              <a:rPr lang="en-US" sz="1800" dirty="0"/>
              <a:t>,</a:t>
            </a:r>
          </a:p>
          <a:p>
            <a:pPr>
              <a:lnSpc>
                <a:spcPct val="140000"/>
              </a:lnSpc>
            </a:pPr>
            <a:r>
              <a:rPr lang="sr-Latn-BA" sz="1800" b="1" dirty="0"/>
              <a:t>               </a:t>
            </a:r>
            <a:r>
              <a:rPr lang="en-US" sz="1800" b="1" dirty="0"/>
              <a:t>Y</a:t>
            </a:r>
            <a:r>
              <a:rPr lang="en-US" sz="1800" dirty="0"/>
              <a:t> – </a:t>
            </a:r>
            <a:r>
              <a:rPr lang="en-US" sz="1800" dirty="0" err="1"/>
              <a:t>realni</a:t>
            </a:r>
            <a:r>
              <a:rPr lang="en-US" sz="1800" dirty="0"/>
              <a:t> </a:t>
            </a:r>
            <a:r>
              <a:rPr lang="en-US" sz="1800" dirty="0" err="1"/>
              <a:t>dohodak</a:t>
            </a:r>
            <a:r>
              <a:rPr lang="en-US" sz="1800" dirty="0"/>
              <a:t> (</a:t>
            </a:r>
            <a:r>
              <a:rPr lang="en-US" sz="1800" dirty="0" err="1"/>
              <a:t>proizvodnja</a:t>
            </a:r>
            <a:r>
              <a:rPr lang="en-US" sz="1800" dirty="0"/>
              <a:t>).</a:t>
            </a:r>
            <a:endParaRPr lang="sr-Latn-BA" sz="1800" dirty="0"/>
          </a:p>
          <a:p>
            <a:pPr>
              <a:lnSpc>
                <a:spcPct val="140000"/>
              </a:lnSpc>
            </a:pPr>
            <a:r>
              <a:rPr lang="en-US" sz="1800" dirty="0" err="1"/>
              <a:t>Ako</a:t>
            </a:r>
            <a:r>
              <a:rPr lang="en-US" sz="1800" dirty="0"/>
              <a:t> </a:t>
            </a:r>
            <a:r>
              <a:rPr lang="en-US" sz="1800" dirty="0" err="1"/>
              <a:t>su</a:t>
            </a:r>
            <a:r>
              <a:rPr lang="en-US" sz="1800" dirty="0"/>
              <a:t> </a:t>
            </a:r>
            <a:r>
              <a:rPr lang="en-US" sz="1800" b="1" dirty="0"/>
              <a:t>V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dirty="0"/>
              <a:t> </a:t>
            </a:r>
            <a:r>
              <a:rPr lang="en-US" sz="1800" b="1" dirty="0"/>
              <a:t>Y</a:t>
            </a:r>
            <a:r>
              <a:rPr lang="en-US" sz="1800" dirty="0"/>
              <a:t> </a:t>
            </a:r>
            <a:r>
              <a:rPr lang="en-US" sz="1800" dirty="0" err="1"/>
              <a:t>stalni</a:t>
            </a:r>
            <a:r>
              <a:rPr lang="en-US" sz="1800" dirty="0"/>
              <a:t>, </a:t>
            </a:r>
            <a:r>
              <a:rPr lang="en-US" sz="1800" dirty="0" err="1"/>
              <a:t>povećanje</a:t>
            </a:r>
            <a:r>
              <a:rPr lang="en-US" sz="1800" dirty="0"/>
              <a:t> </a:t>
            </a:r>
            <a:r>
              <a:rPr lang="en-US" sz="1800" b="1" dirty="0"/>
              <a:t>M</a:t>
            </a:r>
            <a:r>
              <a:rPr lang="en-US" sz="1800" dirty="0"/>
              <a:t> </a:t>
            </a:r>
            <a:r>
              <a:rPr lang="en-US" sz="1800" dirty="0" err="1"/>
              <a:t>dovodi</a:t>
            </a:r>
            <a:r>
              <a:rPr lang="en-US" sz="1800" dirty="0"/>
              <a:t> do </a:t>
            </a:r>
            <a:r>
              <a:rPr lang="en-US" sz="1800" b="1" dirty="0" err="1"/>
              <a:t>proporcionalnog</a:t>
            </a:r>
            <a:r>
              <a:rPr lang="en-US" sz="1800" b="1" dirty="0"/>
              <a:t> </a:t>
            </a:r>
            <a:r>
              <a:rPr lang="en-US" sz="1800" b="1" dirty="0" err="1"/>
              <a:t>rasta</a:t>
            </a:r>
            <a:r>
              <a:rPr lang="en-US" sz="1800" b="1" dirty="0"/>
              <a:t> c</a:t>
            </a:r>
            <a:r>
              <a:rPr lang="sr-Latn-BA" sz="1800" b="1" dirty="0"/>
              <a:t>ij</a:t>
            </a:r>
            <a:r>
              <a:rPr lang="en-US" sz="1800" b="1" dirty="0" err="1"/>
              <a:t>ena</a:t>
            </a:r>
            <a:r>
              <a:rPr lang="en-US" sz="1800" b="1" dirty="0"/>
              <a:t> (P)</a:t>
            </a:r>
            <a:r>
              <a:rPr lang="en-US" sz="1800" dirty="0"/>
              <a:t>, </a:t>
            </a:r>
            <a:r>
              <a:rPr lang="en-US" sz="1800" dirty="0" err="1"/>
              <a:t>tj</a:t>
            </a:r>
            <a:r>
              <a:rPr lang="en-US" sz="1800" dirty="0"/>
              <a:t>. </a:t>
            </a:r>
            <a:r>
              <a:rPr lang="en-US" sz="1800" b="1" dirty="0" err="1"/>
              <a:t>inflacije</a:t>
            </a:r>
            <a:r>
              <a:rPr lang="en-US" sz="1800" dirty="0"/>
              <a:t>.</a:t>
            </a:r>
            <a:endParaRPr lang="sr-Latn-BA" sz="1800" dirty="0"/>
          </a:p>
          <a:p>
            <a:pPr algn="just">
              <a:lnSpc>
                <a:spcPct val="140000"/>
              </a:lnSpc>
            </a:pPr>
            <a:r>
              <a:rPr lang="en-US" sz="1800" dirty="0" err="1"/>
              <a:t>Ukratko</a:t>
            </a:r>
            <a:r>
              <a:rPr lang="en-US" sz="1800" dirty="0"/>
              <a:t>: </a:t>
            </a:r>
            <a:r>
              <a:rPr lang="en-US" sz="1800" b="1" dirty="0" err="1"/>
              <a:t>više</a:t>
            </a:r>
            <a:r>
              <a:rPr lang="en-US" sz="1800" b="1" dirty="0"/>
              <a:t> </a:t>
            </a:r>
            <a:r>
              <a:rPr lang="en-US" sz="1800" b="1" dirty="0" err="1"/>
              <a:t>novca</a:t>
            </a:r>
            <a:r>
              <a:rPr lang="en-US" sz="1800" b="1" dirty="0"/>
              <a:t> u </a:t>
            </a:r>
            <a:r>
              <a:rPr lang="en-US" sz="1800" b="1" dirty="0" err="1"/>
              <a:t>opticaju</a:t>
            </a:r>
            <a:r>
              <a:rPr lang="en-US" sz="1800" b="1" dirty="0"/>
              <a:t> </a:t>
            </a:r>
            <a:r>
              <a:rPr lang="en-US" sz="1800" b="1" dirty="0" err="1"/>
              <a:t>znači</a:t>
            </a:r>
            <a:r>
              <a:rPr lang="en-US" sz="1800" b="1" dirty="0"/>
              <a:t> </a:t>
            </a:r>
            <a:r>
              <a:rPr lang="en-US" sz="1800" b="1" dirty="0" err="1"/>
              <a:t>više</a:t>
            </a:r>
            <a:r>
              <a:rPr lang="en-US" sz="1800" b="1" dirty="0"/>
              <a:t> c</a:t>
            </a:r>
            <a:r>
              <a:rPr lang="sr-Latn-BA" sz="1800" b="1" dirty="0"/>
              <a:t>ij</a:t>
            </a:r>
            <a:r>
              <a:rPr lang="en-US" sz="1800" b="1" dirty="0" err="1"/>
              <a:t>ene</a:t>
            </a:r>
            <a:r>
              <a:rPr lang="en-US" sz="1800" dirty="0"/>
              <a:t>, </a:t>
            </a:r>
            <a:r>
              <a:rPr lang="en-US" sz="1800" dirty="0" err="1"/>
              <a:t>dok</a:t>
            </a:r>
            <a:r>
              <a:rPr lang="en-US" sz="1800" dirty="0"/>
              <a:t> </a:t>
            </a:r>
            <a:r>
              <a:rPr lang="en-US" sz="1800" dirty="0" err="1"/>
              <a:t>realna</a:t>
            </a:r>
            <a:r>
              <a:rPr lang="en-US" sz="1800" dirty="0"/>
              <a:t> </a:t>
            </a:r>
            <a:r>
              <a:rPr lang="en-US" sz="1800" dirty="0" err="1"/>
              <a:t>ekonomija</a:t>
            </a:r>
            <a:r>
              <a:rPr lang="en-US" sz="1800" dirty="0"/>
              <a:t> </a:t>
            </a:r>
            <a:r>
              <a:rPr lang="en-US" sz="1800" dirty="0" err="1"/>
              <a:t>ostaje</a:t>
            </a:r>
            <a:r>
              <a:rPr lang="en-US" sz="1800" dirty="0"/>
              <a:t> </a:t>
            </a:r>
            <a:r>
              <a:rPr lang="en-US" sz="1800" dirty="0" err="1"/>
              <a:t>ista</a:t>
            </a:r>
            <a:r>
              <a:rPr lang="en-US" sz="1800" dirty="0"/>
              <a:t>.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158384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914400"/>
            <a:ext cx="8534400" cy="838200"/>
          </a:xfrm>
        </p:spPr>
        <p:txBody>
          <a:bodyPr>
            <a:normAutofit fontScale="90000"/>
          </a:bodyPr>
          <a:lstStyle/>
          <a:p>
            <a:pPr lvl="0" algn="ctr"/>
            <a:r>
              <a:rPr lang="en-US" b="1" dirty="0" err="1">
                <a:solidFill>
                  <a:schemeClr val="tx1"/>
                </a:solidFill>
              </a:rPr>
              <a:t>Kejnzijanska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koncepcija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br>
              <a:rPr lang="sr-Latn-BA" b="1" dirty="0">
                <a:solidFill>
                  <a:schemeClr val="tx1"/>
                </a:solidFill>
              </a:rPr>
            </a:br>
            <a:r>
              <a:rPr lang="en-US" b="1" dirty="0" err="1">
                <a:solidFill>
                  <a:schemeClr val="tx1"/>
                </a:solidFill>
              </a:rPr>
              <a:t>kvantitativne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teorije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novca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981200"/>
            <a:ext cx="8915400" cy="4038600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en-US" sz="2600" dirty="0" err="1"/>
              <a:t>Ideje</a:t>
            </a:r>
            <a:r>
              <a:rPr lang="en-US" sz="2600" dirty="0"/>
              <a:t> </a:t>
            </a:r>
            <a:r>
              <a:rPr lang="en-US" sz="2600" dirty="0" err="1"/>
              <a:t>Džon</a:t>
            </a:r>
            <a:r>
              <a:rPr lang="en-US" sz="2600" dirty="0"/>
              <a:t> </a:t>
            </a:r>
            <a:r>
              <a:rPr lang="en-US" sz="2600" dirty="0" err="1"/>
              <a:t>Majnard</a:t>
            </a:r>
            <a:r>
              <a:rPr lang="en-US" sz="2600" dirty="0"/>
              <a:t> </a:t>
            </a:r>
            <a:r>
              <a:rPr lang="en-US" sz="2600" dirty="0" err="1"/>
              <a:t>Kejnsa</a:t>
            </a:r>
            <a:r>
              <a:rPr lang="en-US" sz="2600" dirty="0"/>
              <a:t>, </a:t>
            </a:r>
            <a:r>
              <a:rPr lang="en-US" sz="2600" dirty="0" err="1"/>
              <a:t>engleskog</a:t>
            </a:r>
            <a:r>
              <a:rPr lang="en-US" sz="2600" dirty="0"/>
              <a:t> </a:t>
            </a:r>
            <a:r>
              <a:rPr lang="en-US" sz="2600" dirty="0" err="1"/>
              <a:t>ekonomiste</a:t>
            </a:r>
            <a:r>
              <a:rPr lang="en-US" sz="2600" dirty="0"/>
              <a:t> </a:t>
            </a:r>
            <a:r>
              <a:rPr lang="en-US" sz="2600" dirty="0" err="1"/>
              <a:t>i</a:t>
            </a:r>
            <a:r>
              <a:rPr lang="en-US" sz="2600" dirty="0"/>
              <a:t> </a:t>
            </a:r>
            <a:r>
              <a:rPr lang="en-US" sz="2600" dirty="0" err="1"/>
              <a:t>teoretičara</a:t>
            </a:r>
            <a:r>
              <a:rPr lang="en-US" sz="2600" dirty="0"/>
              <a:t>, </a:t>
            </a:r>
            <a:r>
              <a:rPr lang="en-US" sz="2600" dirty="0" err="1"/>
              <a:t>imale</a:t>
            </a:r>
            <a:r>
              <a:rPr lang="en-US" sz="2600" dirty="0"/>
              <a:t> </a:t>
            </a:r>
            <a:r>
              <a:rPr lang="en-US" sz="2600" dirty="0" err="1"/>
              <a:t>su</a:t>
            </a:r>
            <a:r>
              <a:rPr lang="en-US" sz="2600" dirty="0"/>
              <a:t> </a:t>
            </a:r>
            <a:r>
              <a:rPr lang="en-US" sz="2600" dirty="0" err="1"/>
              <a:t>ogroman</a:t>
            </a:r>
            <a:r>
              <a:rPr lang="en-US" sz="2600" dirty="0"/>
              <a:t> </a:t>
            </a:r>
            <a:r>
              <a:rPr lang="en-US" sz="2600" dirty="0" err="1"/>
              <a:t>uticaj</a:t>
            </a:r>
            <a:r>
              <a:rPr lang="en-US" sz="2600" dirty="0"/>
              <a:t> </a:t>
            </a:r>
            <a:r>
              <a:rPr lang="en-US" sz="2600" dirty="0" err="1"/>
              <a:t>na</a:t>
            </a:r>
            <a:r>
              <a:rPr lang="en-US" sz="2600" dirty="0"/>
              <a:t> </a:t>
            </a:r>
            <a:r>
              <a:rPr lang="en-US" sz="2600" dirty="0" err="1"/>
              <a:t>modernu</a:t>
            </a:r>
            <a:r>
              <a:rPr lang="en-US" sz="2600" dirty="0"/>
              <a:t> </a:t>
            </a:r>
            <a:r>
              <a:rPr lang="en-US" sz="2600" dirty="0" err="1"/>
              <a:t>ekonomiju</a:t>
            </a:r>
            <a:r>
              <a:rPr lang="en-US" sz="2600" dirty="0"/>
              <a:t> </a:t>
            </a:r>
            <a:r>
              <a:rPr lang="en-US" sz="2600" dirty="0" err="1"/>
              <a:t>i</a:t>
            </a:r>
            <a:r>
              <a:rPr lang="en-US" sz="2600" dirty="0"/>
              <a:t> </a:t>
            </a:r>
            <a:r>
              <a:rPr lang="en-US" sz="2600" dirty="0" err="1"/>
              <a:t>političku</a:t>
            </a:r>
            <a:r>
              <a:rPr lang="en-US" sz="2600" dirty="0"/>
              <a:t> </a:t>
            </a:r>
            <a:r>
              <a:rPr lang="en-US" sz="2600" dirty="0" err="1"/>
              <a:t>teoriju</a:t>
            </a:r>
            <a:r>
              <a:rPr lang="en-US" sz="2600" dirty="0"/>
              <a:t>. </a:t>
            </a:r>
            <a:endParaRPr lang="sr-Cyrl-CS" sz="2600" dirty="0"/>
          </a:p>
          <a:p>
            <a:pPr algn="just">
              <a:lnSpc>
                <a:spcPct val="150000"/>
              </a:lnSpc>
            </a:pPr>
            <a:r>
              <a:rPr lang="en-US" sz="2600" dirty="0"/>
              <a:t>U </a:t>
            </a:r>
            <a:r>
              <a:rPr lang="en-US" sz="2600" dirty="0" err="1"/>
              <a:t>svom</a:t>
            </a:r>
            <a:r>
              <a:rPr lang="en-US" sz="2600" dirty="0"/>
              <a:t> </a:t>
            </a:r>
            <a:r>
              <a:rPr lang="en-US" sz="2600" dirty="0" err="1"/>
              <a:t>djelu</a:t>
            </a:r>
            <a:r>
              <a:rPr lang="en-US" sz="2600" dirty="0"/>
              <a:t> </a:t>
            </a:r>
            <a:r>
              <a:rPr lang="en-US" sz="2600" i="1" dirty="0"/>
              <a:t>“</a:t>
            </a:r>
            <a:r>
              <a:rPr lang="en-US" sz="2600" i="1" dirty="0" err="1"/>
              <a:t>Opšta</a:t>
            </a:r>
            <a:r>
              <a:rPr lang="en-US" sz="2600" i="1" dirty="0"/>
              <a:t> </a:t>
            </a:r>
            <a:r>
              <a:rPr lang="en-US" sz="2600" i="1" dirty="0" err="1"/>
              <a:t>teorija</a:t>
            </a:r>
            <a:r>
              <a:rPr lang="en-US" sz="2600" i="1" dirty="0"/>
              <a:t> </a:t>
            </a:r>
            <a:r>
              <a:rPr lang="en-US" sz="2600" i="1" dirty="0" err="1"/>
              <a:t>zaposlenosti</a:t>
            </a:r>
            <a:r>
              <a:rPr lang="en-US" sz="2600" i="1" dirty="0"/>
              <a:t>, </a:t>
            </a:r>
            <a:r>
              <a:rPr lang="en-US" sz="2600" i="1" dirty="0" err="1"/>
              <a:t>kamate</a:t>
            </a:r>
            <a:r>
              <a:rPr lang="en-US" sz="2600" i="1" dirty="0"/>
              <a:t> </a:t>
            </a:r>
            <a:r>
              <a:rPr lang="en-US" sz="2600" i="1" dirty="0" err="1"/>
              <a:t>i</a:t>
            </a:r>
            <a:r>
              <a:rPr lang="en-US" sz="2600" i="1" dirty="0"/>
              <a:t> </a:t>
            </a:r>
            <a:r>
              <a:rPr lang="en-US" sz="2600" i="1" dirty="0" err="1"/>
              <a:t>novca</a:t>
            </a:r>
            <a:r>
              <a:rPr lang="en-US" sz="2600" i="1" dirty="0"/>
              <a:t>” </a:t>
            </a:r>
            <a:r>
              <a:rPr lang="en-US" sz="2600" dirty="0" err="1"/>
              <a:t>iz</a:t>
            </a:r>
            <a:r>
              <a:rPr lang="en-US" sz="2600" dirty="0"/>
              <a:t> 1936. </a:t>
            </a:r>
            <a:r>
              <a:rPr lang="en-US" sz="2600" dirty="0" err="1"/>
              <a:t>godine</a:t>
            </a:r>
            <a:r>
              <a:rPr lang="en-US" sz="2600" dirty="0"/>
              <a:t>, </a:t>
            </a:r>
            <a:r>
              <a:rPr lang="en-US" sz="2600" dirty="0" err="1"/>
              <a:t>pokušao</a:t>
            </a:r>
            <a:r>
              <a:rPr lang="en-US" sz="2600" dirty="0"/>
              <a:t> je da </a:t>
            </a:r>
            <a:r>
              <a:rPr lang="en-US" sz="2600" dirty="0" err="1"/>
              <a:t>dokaže</a:t>
            </a:r>
            <a:r>
              <a:rPr lang="en-US" sz="2600" dirty="0"/>
              <a:t> da </a:t>
            </a:r>
            <a:r>
              <a:rPr lang="en-US" sz="2600" dirty="0" err="1"/>
              <a:t>slobodan</a:t>
            </a:r>
            <a:r>
              <a:rPr lang="en-US" sz="2600" dirty="0"/>
              <a:t> </a:t>
            </a:r>
            <a:r>
              <a:rPr lang="en-US" sz="2600" dirty="0" err="1"/>
              <a:t>tržišni</a:t>
            </a:r>
            <a:r>
              <a:rPr lang="en-US" sz="2600" dirty="0"/>
              <a:t> </a:t>
            </a:r>
            <a:r>
              <a:rPr lang="en-US" sz="2600" dirty="0" err="1"/>
              <a:t>sistem</a:t>
            </a:r>
            <a:r>
              <a:rPr lang="en-US" sz="2600" dirty="0"/>
              <a:t> ne </a:t>
            </a:r>
            <a:r>
              <a:rPr lang="en-US" sz="2600" dirty="0" err="1"/>
              <a:t>teži</a:t>
            </a:r>
            <a:r>
              <a:rPr lang="en-US" sz="2600" dirty="0"/>
              <a:t> </a:t>
            </a:r>
            <a:r>
              <a:rPr lang="en-US" sz="2600" dirty="0" err="1"/>
              <a:t>ravnoteži</a:t>
            </a:r>
            <a:r>
              <a:rPr lang="en-US" sz="2600" dirty="0"/>
              <a:t>, </a:t>
            </a:r>
            <a:r>
              <a:rPr lang="en-US" sz="2600" dirty="0" err="1"/>
              <a:t>uključujući</a:t>
            </a:r>
            <a:r>
              <a:rPr lang="en-US" sz="2600" dirty="0"/>
              <a:t> </a:t>
            </a:r>
            <a:r>
              <a:rPr lang="en-US" sz="2600" dirty="0" err="1"/>
              <a:t>i</a:t>
            </a:r>
            <a:r>
              <a:rPr lang="en-US" sz="2600" dirty="0"/>
              <a:t> </a:t>
            </a:r>
            <a:r>
              <a:rPr lang="en-US" sz="2600" dirty="0" err="1"/>
              <a:t>punu</a:t>
            </a:r>
            <a:r>
              <a:rPr lang="en-US" sz="2600" dirty="0"/>
              <a:t> </a:t>
            </a:r>
            <a:r>
              <a:rPr lang="en-US" sz="2600" dirty="0" err="1"/>
              <a:t>zaposlenost</a:t>
            </a:r>
            <a:r>
              <a:rPr lang="en-US" sz="2600" dirty="0"/>
              <a:t>, </a:t>
            </a:r>
            <a:r>
              <a:rPr lang="en-US" sz="2600" dirty="0" err="1"/>
              <a:t>već</a:t>
            </a:r>
            <a:r>
              <a:rPr lang="en-US" sz="2600" dirty="0"/>
              <a:t> </a:t>
            </a:r>
            <a:r>
              <a:rPr lang="en-US" sz="2600" dirty="0" err="1"/>
              <a:t>suprotno</a:t>
            </a:r>
            <a:r>
              <a:rPr lang="en-US" sz="2600" dirty="0"/>
              <a:t>, </a:t>
            </a:r>
            <a:r>
              <a:rPr lang="en-US" sz="2600" dirty="0" err="1"/>
              <a:t>neravnotežama</a:t>
            </a:r>
            <a:r>
              <a:rPr lang="sr-Latn-BA" sz="2600" dirty="0"/>
              <a:t>,</a:t>
            </a:r>
            <a:r>
              <a:rPr lang="en-US" sz="2600" dirty="0"/>
              <a:t> </a:t>
            </a:r>
            <a:r>
              <a:rPr lang="en-US" sz="2600" dirty="0" err="1"/>
              <a:t>izraženim</a:t>
            </a:r>
            <a:r>
              <a:rPr lang="en-US" sz="2600" dirty="0"/>
              <a:t> </a:t>
            </a:r>
            <a:r>
              <a:rPr lang="en-US" sz="2600" dirty="0" err="1"/>
              <a:t>krizama</a:t>
            </a:r>
            <a:r>
              <a:rPr lang="en-US" sz="2600" dirty="0"/>
              <a:t> </a:t>
            </a:r>
            <a:r>
              <a:rPr lang="en-US" sz="2600" dirty="0" err="1"/>
              <a:t>i</a:t>
            </a:r>
            <a:r>
              <a:rPr lang="en-US" sz="2600" dirty="0"/>
              <a:t> </a:t>
            </a:r>
            <a:r>
              <a:rPr lang="en-US" sz="2600" dirty="0" err="1"/>
              <a:t>privrednim</a:t>
            </a:r>
            <a:r>
              <a:rPr lang="en-US" sz="2600" dirty="0"/>
              <a:t> </a:t>
            </a:r>
            <a:r>
              <a:rPr lang="en-US" sz="2600" dirty="0" err="1"/>
              <a:t>ciklusima</a:t>
            </a:r>
            <a:r>
              <a:rPr lang="en-US" sz="2600" dirty="0"/>
              <a:t>. </a:t>
            </a:r>
            <a:endParaRPr lang="sr-Cyrl-CS" sz="2600" dirty="0"/>
          </a:p>
          <a:p>
            <a:pPr algn="just">
              <a:lnSpc>
                <a:spcPct val="150000"/>
              </a:lnSpc>
            </a:pPr>
            <a:r>
              <a:rPr lang="en-US" sz="2600" dirty="0" err="1"/>
              <a:t>Novac</a:t>
            </a:r>
            <a:r>
              <a:rPr lang="en-US" sz="2600" dirty="0"/>
              <a:t> </a:t>
            </a:r>
            <a:r>
              <a:rPr lang="en-US" sz="2600" dirty="0" err="1"/>
              <a:t>više</a:t>
            </a:r>
            <a:r>
              <a:rPr lang="en-US" sz="2600" dirty="0"/>
              <a:t> </a:t>
            </a:r>
            <a:r>
              <a:rPr lang="en-US" sz="2600" dirty="0" err="1"/>
              <a:t>nije</a:t>
            </a:r>
            <a:r>
              <a:rPr lang="en-US" sz="2600" dirty="0"/>
              <a:t> </a:t>
            </a:r>
            <a:r>
              <a:rPr lang="en-US" sz="2600" dirty="0" err="1"/>
              <a:t>neutralna</a:t>
            </a:r>
            <a:r>
              <a:rPr lang="en-US" sz="2600" dirty="0"/>
              <a:t>, </a:t>
            </a:r>
            <a:r>
              <a:rPr lang="en-US" sz="2600" dirty="0" err="1"/>
              <a:t>već</a:t>
            </a:r>
            <a:r>
              <a:rPr lang="en-US" sz="2600" dirty="0"/>
              <a:t> </a:t>
            </a:r>
            <a:r>
              <a:rPr lang="en-US" sz="2600" dirty="0" err="1"/>
              <a:t>postaje</a:t>
            </a:r>
            <a:r>
              <a:rPr lang="en-US" sz="2600" dirty="0"/>
              <a:t> </a:t>
            </a:r>
            <a:r>
              <a:rPr lang="en-US" sz="2600" dirty="0" err="1"/>
              <a:t>značajna</a:t>
            </a:r>
            <a:r>
              <a:rPr lang="en-US" sz="2600" dirty="0"/>
              <a:t> </a:t>
            </a:r>
            <a:r>
              <a:rPr lang="en-US" sz="2600" dirty="0" err="1"/>
              <a:t>varijabla</a:t>
            </a:r>
            <a:r>
              <a:rPr lang="en-US" sz="2600" dirty="0"/>
              <a:t> </a:t>
            </a:r>
            <a:r>
              <a:rPr lang="en-US" sz="2600" dirty="0" err="1"/>
              <a:t>makroekonomskih</a:t>
            </a:r>
            <a:r>
              <a:rPr lang="en-US" sz="2600" dirty="0"/>
              <a:t> </a:t>
            </a:r>
            <a:r>
              <a:rPr lang="en-US" sz="2600" dirty="0" err="1"/>
              <a:t>modela</a:t>
            </a:r>
            <a:r>
              <a:rPr lang="en-US" sz="2600" dirty="0"/>
              <a:t>. </a:t>
            </a:r>
            <a:endParaRPr lang="sr-Latn-ME" sz="2600" dirty="0"/>
          </a:p>
          <a:p>
            <a:pPr algn="just">
              <a:lnSpc>
                <a:spcPct val="150000"/>
              </a:lnSpc>
            </a:pPr>
            <a:r>
              <a:rPr lang="sr-Latn-ME" sz="2600" dirty="0"/>
              <a:t>Predstavnici ove teorije: Tobin, Phillips, Hicks, Samuelson...</a:t>
            </a:r>
            <a:endParaRPr lang="en-US" sz="2600" dirty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969989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686800" cy="4498848"/>
          </a:xfrm>
        </p:spPr>
        <p:txBody>
          <a:bodyPr>
            <a:normAutofit/>
          </a:bodyPr>
          <a:lstStyle/>
          <a:p>
            <a:r>
              <a:rPr lang="en-US" sz="2300" dirty="0" err="1">
                <a:solidFill>
                  <a:schemeClr val="tx1"/>
                </a:solidFill>
              </a:rPr>
              <a:t>Kejns</a:t>
            </a:r>
            <a:r>
              <a:rPr lang="en-US" sz="2300" dirty="0">
                <a:solidFill>
                  <a:schemeClr val="tx1"/>
                </a:solidFill>
              </a:rPr>
              <a:t> je </a:t>
            </a:r>
            <a:r>
              <a:rPr lang="en-US" sz="2300" dirty="0" err="1">
                <a:solidFill>
                  <a:schemeClr val="tx1"/>
                </a:solidFill>
              </a:rPr>
              <a:t>osporavao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ideje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neoklasične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ekonomije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koja</a:t>
            </a:r>
            <a:r>
              <a:rPr lang="en-US" sz="2300" dirty="0">
                <a:solidFill>
                  <a:schemeClr val="tx1"/>
                </a:solidFill>
              </a:rPr>
              <a:t> je </a:t>
            </a:r>
            <a:r>
              <a:rPr lang="en-US" sz="2300" dirty="0" err="1">
                <a:solidFill>
                  <a:schemeClr val="tx1"/>
                </a:solidFill>
              </a:rPr>
              <a:t>tvrdila</a:t>
            </a:r>
            <a:r>
              <a:rPr lang="en-US" sz="2300" dirty="0">
                <a:solidFill>
                  <a:schemeClr val="tx1"/>
                </a:solidFill>
              </a:rPr>
              <a:t> da bi </a:t>
            </a:r>
            <a:r>
              <a:rPr lang="en-US" sz="2300" dirty="0" err="1">
                <a:solidFill>
                  <a:schemeClr val="tx1"/>
                </a:solidFill>
              </a:rPr>
              <a:t>slobodna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tržišta</a:t>
            </a:r>
            <a:r>
              <a:rPr lang="sr-Latn-BA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pružila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potpunu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zaposlenost</a:t>
            </a:r>
            <a:r>
              <a:rPr lang="en-US" sz="2300" dirty="0">
                <a:solidFill>
                  <a:schemeClr val="tx1"/>
                </a:solidFill>
              </a:rPr>
              <a:t>, </a:t>
            </a:r>
            <a:r>
              <a:rPr lang="en-US" sz="2300" dirty="0" err="1">
                <a:solidFill>
                  <a:schemeClr val="tx1"/>
                </a:solidFill>
              </a:rPr>
              <a:t>dokle</a:t>
            </a:r>
            <a:r>
              <a:rPr lang="en-US" sz="2300" dirty="0">
                <a:solidFill>
                  <a:schemeClr val="tx1"/>
                </a:solidFill>
              </a:rPr>
              <a:t> god </a:t>
            </a:r>
            <a:r>
              <a:rPr lang="en-US" sz="2300" dirty="0" err="1">
                <a:solidFill>
                  <a:schemeClr val="tx1"/>
                </a:solidFill>
              </a:rPr>
              <a:t>su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radnici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fleksibilni</a:t>
            </a:r>
            <a:r>
              <a:rPr lang="en-US" sz="2300" dirty="0">
                <a:solidFill>
                  <a:schemeClr val="tx1"/>
                </a:solidFill>
              </a:rPr>
              <a:t> u </a:t>
            </a:r>
            <a:r>
              <a:rPr lang="en-US" sz="2300" dirty="0" err="1">
                <a:solidFill>
                  <a:schemeClr val="tx1"/>
                </a:solidFill>
              </a:rPr>
              <a:t>pogledu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njihovih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platnih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zahtjeva</a:t>
            </a:r>
            <a:r>
              <a:rPr lang="en-US" sz="2300" dirty="0">
                <a:solidFill>
                  <a:schemeClr val="tx1"/>
                </a:solidFill>
              </a:rPr>
              <a:t>. </a:t>
            </a:r>
            <a:endParaRPr lang="sr-Cyrl-CS" sz="2300" dirty="0">
              <a:solidFill>
                <a:schemeClr val="tx1"/>
              </a:solidFill>
            </a:endParaRPr>
          </a:p>
          <a:p>
            <a:endParaRPr lang="sr-Cyrl-CS" sz="2300" dirty="0">
              <a:solidFill>
                <a:schemeClr val="tx1"/>
              </a:solidFill>
            </a:endParaRPr>
          </a:p>
          <a:p>
            <a:r>
              <a:rPr lang="en-US" sz="2300" dirty="0">
                <a:solidFill>
                  <a:schemeClr val="tx1"/>
                </a:solidFill>
              </a:rPr>
              <a:t>Bio je </a:t>
            </a:r>
            <a:r>
              <a:rPr lang="en-US" sz="2300" dirty="0" err="1">
                <a:solidFill>
                  <a:schemeClr val="tx1"/>
                </a:solidFill>
              </a:rPr>
              <a:t>predvodnik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vladine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b="1" dirty="0" err="1">
                <a:solidFill>
                  <a:schemeClr val="tx1"/>
                </a:solidFill>
              </a:rPr>
              <a:t>politike</a:t>
            </a:r>
            <a:r>
              <a:rPr lang="en-US" sz="2300" b="1" dirty="0">
                <a:solidFill>
                  <a:schemeClr val="tx1"/>
                </a:solidFill>
              </a:rPr>
              <a:t> </a:t>
            </a:r>
            <a:r>
              <a:rPr lang="en-US" sz="2300" b="1" dirty="0" err="1">
                <a:solidFill>
                  <a:schemeClr val="tx1"/>
                </a:solidFill>
              </a:rPr>
              <a:t>intervencionizma</a:t>
            </a:r>
            <a:r>
              <a:rPr lang="en-US" sz="2300" dirty="0">
                <a:solidFill>
                  <a:schemeClr val="tx1"/>
                </a:solidFill>
              </a:rPr>
              <a:t>, </a:t>
            </a:r>
            <a:r>
              <a:rPr lang="en-US" sz="2300" dirty="0" err="1">
                <a:solidFill>
                  <a:schemeClr val="tx1"/>
                </a:solidFill>
              </a:rPr>
              <a:t>po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kojoj</a:t>
            </a:r>
            <a:r>
              <a:rPr lang="en-US" sz="2300" dirty="0">
                <a:solidFill>
                  <a:schemeClr val="tx1"/>
                </a:solidFill>
              </a:rPr>
              <a:t> bi </a:t>
            </a:r>
            <a:r>
              <a:rPr lang="en-US" sz="2300" dirty="0" err="1">
                <a:solidFill>
                  <a:schemeClr val="tx1"/>
                </a:solidFill>
              </a:rPr>
              <a:t>vlada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mogla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koristiti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fiskalne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monetarne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mjere</a:t>
            </a:r>
            <a:r>
              <a:rPr lang="en-US" sz="2300" dirty="0">
                <a:solidFill>
                  <a:schemeClr val="tx1"/>
                </a:solidFill>
              </a:rPr>
              <a:t> da bi </a:t>
            </a:r>
            <a:r>
              <a:rPr lang="en-US" sz="2300" dirty="0" err="1">
                <a:solidFill>
                  <a:schemeClr val="tx1"/>
                </a:solidFill>
              </a:rPr>
              <a:t>ciljano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ublažila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efekte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ekonomskih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kriza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kakve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su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recesije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depresije</a:t>
            </a:r>
            <a:r>
              <a:rPr lang="en-US" sz="2300" dirty="0">
                <a:solidFill>
                  <a:schemeClr val="tx1"/>
                </a:solidFill>
              </a:rPr>
              <a:t>.  </a:t>
            </a:r>
          </a:p>
          <a:p>
            <a:endParaRPr lang="en-US" sz="2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648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sz="half" idx="1"/>
          </p:nvPr>
        </p:nvPicPr>
        <p:blipFill>
          <a:blip r:embed="rId2" cstate="print"/>
          <a:srcRect l="24607" t="30808" r="43318" b="33160"/>
          <a:stretch>
            <a:fillRect/>
          </a:stretch>
        </p:blipFill>
        <p:spPr bwMode="auto">
          <a:xfrm>
            <a:off x="228600" y="1828800"/>
            <a:ext cx="4343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058508" y="1219200"/>
            <a:ext cx="3704492" cy="440793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800" b="1" dirty="0"/>
              <a:t>"In the long run, we are all dead."</a:t>
            </a:r>
            <a:br>
              <a:rPr lang="en-US" sz="2800" dirty="0"/>
            </a:br>
            <a:r>
              <a:rPr lang="en-US" sz="2800" dirty="0"/>
              <a:t>(„Na </a:t>
            </a:r>
            <a:r>
              <a:rPr lang="en-US" sz="2800" dirty="0" err="1"/>
              <a:t>duge</a:t>
            </a:r>
            <a:r>
              <a:rPr lang="en-US" sz="2800" dirty="0"/>
              <a:t> </a:t>
            </a:r>
            <a:r>
              <a:rPr lang="en-US" sz="2800" dirty="0" err="1"/>
              <a:t>staze</a:t>
            </a:r>
            <a:r>
              <a:rPr lang="en-US" sz="2800" dirty="0"/>
              <a:t> </a:t>
            </a:r>
            <a:r>
              <a:rPr lang="en-US" sz="2800" dirty="0" err="1"/>
              <a:t>svi</a:t>
            </a:r>
            <a:r>
              <a:rPr lang="en-US" sz="2800" dirty="0"/>
              <a:t> </a:t>
            </a:r>
            <a:r>
              <a:rPr lang="en-US" sz="2800" dirty="0" err="1"/>
              <a:t>smo</a:t>
            </a:r>
            <a:r>
              <a:rPr lang="en-US" sz="2800" dirty="0"/>
              <a:t> mi </a:t>
            </a:r>
            <a:r>
              <a:rPr lang="en-US" sz="2800" dirty="0" err="1"/>
              <a:t>mrtvi</a:t>
            </a:r>
            <a:r>
              <a:rPr lang="en-US" sz="2800" dirty="0"/>
              <a:t>.”)</a:t>
            </a:r>
            <a:endParaRPr lang="sr-Latn-BA" sz="2800" dirty="0"/>
          </a:p>
          <a:p>
            <a:pPr marL="0" indent="0">
              <a:buNone/>
            </a:pPr>
            <a:endParaRPr lang="sr-Latn-BA" sz="2800" dirty="0"/>
          </a:p>
          <a:p>
            <a:pPr marL="0" indent="0">
              <a:buNone/>
            </a:pPr>
            <a:r>
              <a:rPr lang="en-US" sz="2800" dirty="0"/>
              <a:t>„</a:t>
            </a:r>
            <a:r>
              <a:rPr lang="en-US" sz="2800" dirty="0" err="1"/>
              <a:t>Kada</a:t>
            </a:r>
            <a:r>
              <a:rPr lang="en-US" sz="2800" dirty="0"/>
              <a:t> </a:t>
            </a:r>
            <a:r>
              <a:rPr lang="en-US" sz="2800" dirty="0" err="1"/>
              <a:t>razvoj</a:t>
            </a:r>
            <a:r>
              <a:rPr lang="en-US" sz="2800" dirty="0"/>
              <a:t> </a:t>
            </a:r>
            <a:r>
              <a:rPr lang="en-US" sz="2800" dirty="0" err="1"/>
              <a:t>kapitala</a:t>
            </a:r>
            <a:r>
              <a:rPr lang="en-US" sz="2800" dirty="0"/>
              <a:t> </a:t>
            </a:r>
            <a:r>
              <a:rPr lang="en-US" sz="2800" dirty="0" err="1"/>
              <a:t>neke</a:t>
            </a:r>
            <a:r>
              <a:rPr lang="en-US" sz="2800" dirty="0"/>
              <a:t> </a:t>
            </a:r>
            <a:r>
              <a:rPr lang="en-US" sz="2800" dirty="0" err="1"/>
              <a:t>zemlje</a:t>
            </a:r>
            <a:r>
              <a:rPr lang="en-US" sz="2800" dirty="0"/>
              <a:t> </a:t>
            </a:r>
            <a:r>
              <a:rPr lang="en-US" sz="2800" dirty="0" err="1"/>
              <a:t>postane</a:t>
            </a:r>
            <a:r>
              <a:rPr lang="en-US" sz="2800" dirty="0"/>
              <a:t> </a:t>
            </a:r>
            <a:r>
              <a:rPr lang="en-US" sz="2800" dirty="0" err="1"/>
              <a:t>nusproizvod</a:t>
            </a:r>
            <a:r>
              <a:rPr lang="en-US" sz="2800" dirty="0"/>
              <a:t> </a:t>
            </a:r>
            <a:r>
              <a:rPr lang="en-US" sz="2800" dirty="0" err="1"/>
              <a:t>aktivnosti</a:t>
            </a:r>
            <a:r>
              <a:rPr lang="en-US" sz="2800" dirty="0"/>
              <a:t> </a:t>
            </a:r>
            <a:r>
              <a:rPr lang="en-US" sz="2800" dirty="0" err="1"/>
              <a:t>kazina</a:t>
            </a:r>
            <a:r>
              <a:rPr lang="en-US" sz="2800" dirty="0"/>
              <a:t>, </a:t>
            </a:r>
            <a:r>
              <a:rPr lang="en-US" sz="2800" dirty="0" err="1"/>
              <a:t>posao</a:t>
            </a:r>
            <a:r>
              <a:rPr lang="en-US" sz="2800" dirty="0"/>
              <a:t> je v</a:t>
            </a:r>
            <a:r>
              <a:rPr lang="sr-Latn-BA" sz="2800" dirty="0"/>
              <a:t>j</a:t>
            </a:r>
            <a:r>
              <a:rPr lang="en-US" sz="2800" dirty="0" err="1"/>
              <a:t>erovatno</a:t>
            </a:r>
            <a:r>
              <a:rPr lang="en-US" sz="2800" dirty="0"/>
              <a:t> </a:t>
            </a:r>
            <a:r>
              <a:rPr lang="en-US" sz="2800" dirty="0" err="1"/>
              <a:t>loše</a:t>
            </a:r>
            <a:r>
              <a:rPr lang="en-US" sz="2800" dirty="0"/>
              <a:t> </a:t>
            </a:r>
            <a:r>
              <a:rPr lang="en-US" sz="2800" dirty="0" err="1"/>
              <a:t>urađen</a:t>
            </a:r>
            <a:r>
              <a:rPr lang="en-US" sz="2800" dirty="0"/>
              <a:t>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257800"/>
            <a:ext cx="3352800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/>
              <a:t>John Maynard</a:t>
            </a:r>
            <a:r>
              <a:rPr lang="en-US"/>
              <a:t> </a:t>
            </a:r>
            <a:r>
              <a:rPr lang="en-US" b="1"/>
              <a:t>Keynes</a:t>
            </a:r>
          </a:p>
        </p:txBody>
      </p:sp>
    </p:spTree>
    <p:extLst>
      <p:ext uri="{BB962C8B-B14F-4D97-AF65-F5344CB8AC3E}">
        <p14:creationId xmlns:p14="http://schemas.microsoft.com/office/powerpoint/2010/main" val="2098258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" y="914400"/>
            <a:ext cx="8503920" cy="5105400"/>
          </a:xfrm>
        </p:spPr>
        <p:txBody>
          <a:bodyPr>
            <a:normAutofit lnSpcReduction="10000"/>
          </a:bodyPr>
          <a:lstStyle/>
          <a:p>
            <a:r>
              <a:rPr lang="hr-HR" dirty="0"/>
              <a:t>Prva Kejnsova jednačina koja se odnosi na dohod</a:t>
            </a:r>
            <a:r>
              <a:rPr lang="sr-Cyrl-CS" dirty="0"/>
              <a:t>о</a:t>
            </a:r>
            <a:r>
              <a:rPr lang="hr-HR" dirty="0"/>
              <a:t>vnu teoriju novca glasi:</a:t>
            </a:r>
            <a:endParaRPr lang="sr-Cyrl-CS" dirty="0"/>
          </a:p>
          <a:p>
            <a:endParaRPr lang="sr-Cyrl-CS" dirty="0"/>
          </a:p>
          <a:p>
            <a:pPr marL="0" indent="0">
              <a:buNone/>
            </a:pPr>
            <a:r>
              <a:rPr lang="hr-HR" sz="2000" dirty="0"/>
              <a:t>Pri čemu je:  </a:t>
            </a:r>
            <a:endParaRPr lang="en-US" sz="2000" dirty="0"/>
          </a:p>
          <a:p>
            <a:pPr lvl="1"/>
            <a:r>
              <a:rPr lang="hr-HR" sz="2000" dirty="0"/>
              <a:t>P</a:t>
            </a:r>
            <a:r>
              <a:rPr lang="hr-HR" sz="2000" baseline="-25000" dirty="0"/>
              <a:t>c </a:t>
            </a:r>
            <a:r>
              <a:rPr lang="hr-HR" sz="2000" dirty="0"/>
              <a:t> = prosječna tržišna cijena roba prodatih domaćinstvima u </a:t>
            </a:r>
            <a:r>
              <a:rPr lang="en-US" sz="2000" dirty="0" err="1"/>
              <a:t>odre</a:t>
            </a:r>
            <a:r>
              <a:rPr lang="sr-Latn-ME" sz="2000" dirty="0"/>
              <a:t>đen</a:t>
            </a:r>
            <a:r>
              <a:rPr lang="hr-HR" sz="2000" dirty="0"/>
              <a:t>oj godini, </a:t>
            </a:r>
            <a:endParaRPr lang="en-US" sz="2000" dirty="0"/>
          </a:p>
          <a:p>
            <a:pPr lvl="1"/>
            <a:r>
              <a:rPr lang="hr-HR" sz="2000" dirty="0"/>
              <a:t>E = dohodak (zarada) svih proizvodnih faktora kod proizvodnje ukupnog domaćeg proizvoda, </a:t>
            </a:r>
            <a:endParaRPr lang="en-US" sz="2000" dirty="0"/>
          </a:p>
          <a:p>
            <a:pPr lvl="1"/>
            <a:r>
              <a:rPr lang="hr-HR" sz="2000" dirty="0"/>
              <a:t>O = domaći proizvod, </a:t>
            </a:r>
            <a:endParaRPr lang="en-US" sz="2000" dirty="0"/>
          </a:p>
          <a:p>
            <a:pPr lvl="1"/>
            <a:r>
              <a:rPr lang="hr-HR" sz="2000" dirty="0"/>
              <a:t>I’ = zarada pri proizvodnji investicionih roba, </a:t>
            </a:r>
            <a:endParaRPr lang="en-US" sz="2000" dirty="0"/>
          </a:p>
          <a:p>
            <a:pPr lvl="1"/>
            <a:r>
              <a:rPr lang="hr-HR" sz="2000" dirty="0"/>
              <a:t>S = štednja (akumulacija) svih proizvodnih faktora </a:t>
            </a:r>
            <a:r>
              <a:rPr lang="en-US" sz="2000" dirty="0" err="1"/>
              <a:t>i</a:t>
            </a:r>
            <a:endParaRPr lang="en-US" sz="2000" dirty="0"/>
          </a:p>
          <a:p>
            <a:pPr lvl="1"/>
            <a:r>
              <a:rPr lang="hr-HR" sz="2000" dirty="0"/>
              <a:t>R = obim proizvedenih potrošnih roba.</a:t>
            </a:r>
            <a:endParaRPr lang="en-US" sz="2000" dirty="0"/>
          </a:p>
          <a:p>
            <a:endParaRPr lang="en-US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0400" y="1600200"/>
            <a:ext cx="2006600" cy="762000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828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350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990600"/>
            <a:ext cx="6705600" cy="48221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2300" b="1" dirty="0" err="1">
                <a:solidFill>
                  <a:schemeClr val="tx1"/>
                </a:solidFill>
              </a:rPr>
              <a:t>Ukoliko</a:t>
            </a:r>
            <a:r>
              <a:rPr lang="en-US" sz="2300" b="1" dirty="0">
                <a:solidFill>
                  <a:schemeClr val="tx1"/>
                </a:solidFill>
              </a:rPr>
              <a:t> je </a:t>
            </a:r>
            <a:r>
              <a:rPr lang="en-US" sz="2300" b="1" dirty="0" err="1">
                <a:solidFill>
                  <a:schemeClr val="tx1"/>
                </a:solidFill>
              </a:rPr>
              <a:t>dio</a:t>
            </a:r>
            <a:r>
              <a:rPr lang="en-US" sz="2300" b="1" dirty="0">
                <a:solidFill>
                  <a:schemeClr val="tx1"/>
                </a:solidFill>
              </a:rPr>
              <a:t> </a:t>
            </a:r>
            <a:r>
              <a:rPr lang="en-US" sz="2300" b="1" dirty="0" err="1">
                <a:solidFill>
                  <a:schemeClr val="tx1"/>
                </a:solidFill>
              </a:rPr>
              <a:t>nacionalnog</a:t>
            </a:r>
            <a:r>
              <a:rPr lang="en-US" sz="2300" b="1" dirty="0">
                <a:solidFill>
                  <a:schemeClr val="tx1"/>
                </a:solidFill>
              </a:rPr>
              <a:t> </a:t>
            </a:r>
            <a:r>
              <a:rPr lang="en-US" sz="2300" b="1" dirty="0" err="1">
                <a:solidFill>
                  <a:schemeClr val="tx1"/>
                </a:solidFill>
              </a:rPr>
              <a:t>dohotka</a:t>
            </a:r>
            <a:r>
              <a:rPr lang="en-US" sz="2300" b="1" dirty="0">
                <a:solidFill>
                  <a:schemeClr val="tx1"/>
                </a:solidFill>
              </a:rPr>
              <a:t> </a:t>
            </a:r>
            <a:r>
              <a:rPr lang="en-US" sz="2300" b="1" dirty="0" err="1">
                <a:solidFill>
                  <a:schemeClr val="tx1"/>
                </a:solidFill>
              </a:rPr>
              <a:t>namijenjen</a:t>
            </a:r>
            <a:r>
              <a:rPr lang="en-US" sz="2300" b="1" dirty="0">
                <a:solidFill>
                  <a:schemeClr val="tx1"/>
                </a:solidFill>
              </a:rPr>
              <a:t> </a:t>
            </a:r>
            <a:r>
              <a:rPr lang="en-US" sz="2300" b="1" dirty="0" err="1">
                <a:solidFill>
                  <a:schemeClr val="tx1"/>
                </a:solidFill>
              </a:rPr>
              <a:t>ličnoj</a:t>
            </a:r>
            <a:r>
              <a:rPr lang="en-US" sz="2300" b="1" dirty="0">
                <a:solidFill>
                  <a:schemeClr val="tx1"/>
                </a:solidFill>
              </a:rPr>
              <a:t> </a:t>
            </a:r>
            <a:r>
              <a:rPr lang="en-US" sz="2300" b="1" dirty="0" err="1">
                <a:solidFill>
                  <a:schemeClr val="tx1"/>
                </a:solidFill>
              </a:rPr>
              <a:t>potrošnji</a:t>
            </a:r>
            <a:r>
              <a:rPr lang="en-US" sz="2300" b="1" dirty="0">
                <a:solidFill>
                  <a:schemeClr val="tx1"/>
                </a:solidFill>
              </a:rPr>
              <a:t> </a:t>
            </a:r>
            <a:r>
              <a:rPr lang="en-US" sz="2300" b="1" dirty="0" err="1">
                <a:solidFill>
                  <a:schemeClr val="tx1"/>
                </a:solidFill>
              </a:rPr>
              <a:t>veći</a:t>
            </a:r>
            <a:r>
              <a:rPr lang="en-US" sz="2300" b="1" dirty="0">
                <a:solidFill>
                  <a:schemeClr val="tx1"/>
                </a:solidFill>
              </a:rPr>
              <a:t> od </a:t>
            </a:r>
            <a:r>
              <a:rPr lang="en-US" sz="2300" b="1" dirty="0" err="1">
                <a:solidFill>
                  <a:schemeClr val="tx1"/>
                </a:solidFill>
              </a:rPr>
              <a:t>proizvodnje</a:t>
            </a:r>
            <a:r>
              <a:rPr lang="en-US" sz="2300" b="1" dirty="0">
                <a:solidFill>
                  <a:schemeClr val="tx1"/>
                </a:solidFill>
              </a:rPr>
              <a:t> </a:t>
            </a:r>
            <a:r>
              <a:rPr lang="en-US" sz="2300" b="1" dirty="0" err="1">
                <a:solidFill>
                  <a:schemeClr val="tx1"/>
                </a:solidFill>
              </a:rPr>
              <a:t>sredstava</a:t>
            </a:r>
            <a:r>
              <a:rPr lang="en-US" sz="2300" b="1" dirty="0">
                <a:solidFill>
                  <a:schemeClr val="tx1"/>
                </a:solidFill>
              </a:rPr>
              <a:t> </a:t>
            </a:r>
            <a:r>
              <a:rPr lang="en-US" sz="2300" b="1" dirty="0" err="1">
                <a:solidFill>
                  <a:schemeClr val="tx1"/>
                </a:solidFill>
              </a:rPr>
              <a:t>za</a:t>
            </a:r>
            <a:r>
              <a:rPr lang="en-US" sz="2300" b="1" dirty="0">
                <a:solidFill>
                  <a:schemeClr val="tx1"/>
                </a:solidFill>
              </a:rPr>
              <a:t> </a:t>
            </a:r>
            <a:r>
              <a:rPr lang="en-US" sz="2300" b="1" dirty="0" err="1">
                <a:solidFill>
                  <a:schemeClr val="tx1"/>
                </a:solidFill>
              </a:rPr>
              <a:t>proizvodnju</a:t>
            </a:r>
            <a:r>
              <a:rPr lang="en-US" sz="2300" b="1" dirty="0">
                <a:solidFill>
                  <a:schemeClr val="tx1"/>
                </a:solidFill>
              </a:rPr>
              <a:t>, tad </a:t>
            </a:r>
            <a:r>
              <a:rPr lang="en-US" sz="2300" b="1" dirty="0" err="1">
                <a:solidFill>
                  <a:schemeClr val="tx1"/>
                </a:solidFill>
              </a:rPr>
              <a:t>će</a:t>
            </a:r>
            <a:r>
              <a:rPr lang="en-US" sz="2300" b="1" dirty="0">
                <a:solidFill>
                  <a:schemeClr val="tx1"/>
                </a:solidFill>
              </a:rPr>
              <a:t> </a:t>
            </a:r>
            <a:r>
              <a:rPr lang="en-US" sz="2300" b="1" dirty="0" err="1">
                <a:solidFill>
                  <a:schemeClr val="tx1"/>
                </a:solidFill>
              </a:rPr>
              <a:t>nivo</a:t>
            </a:r>
            <a:r>
              <a:rPr lang="en-US" sz="2300" b="1" dirty="0">
                <a:solidFill>
                  <a:schemeClr val="tx1"/>
                </a:solidFill>
              </a:rPr>
              <a:t> </a:t>
            </a:r>
            <a:r>
              <a:rPr lang="en-US" sz="2300" b="1" dirty="0" err="1">
                <a:solidFill>
                  <a:schemeClr val="tx1"/>
                </a:solidFill>
              </a:rPr>
              <a:t>cijena</a:t>
            </a:r>
            <a:r>
              <a:rPr lang="en-US" sz="2300" b="1" dirty="0">
                <a:solidFill>
                  <a:schemeClr val="tx1"/>
                </a:solidFill>
              </a:rPr>
              <a:t> </a:t>
            </a:r>
            <a:r>
              <a:rPr lang="en-US" sz="2300" b="1" dirty="0" err="1">
                <a:solidFill>
                  <a:schemeClr val="tx1"/>
                </a:solidFill>
              </a:rPr>
              <a:t>tih</a:t>
            </a:r>
            <a:r>
              <a:rPr lang="en-US" sz="2300" b="1" dirty="0">
                <a:solidFill>
                  <a:schemeClr val="tx1"/>
                </a:solidFill>
              </a:rPr>
              <a:t> </a:t>
            </a:r>
            <a:r>
              <a:rPr lang="en-US" sz="2300" b="1" dirty="0" err="1">
                <a:solidFill>
                  <a:schemeClr val="tx1"/>
                </a:solidFill>
              </a:rPr>
              <a:t>proizvoda</a:t>
            </a:r>
            <a:r>
              <a:rPr lang="en-US" sz="2300" b="1" dirty="0">
                <a:solidFill>
                  <a:schemeClr val="tx1"/>
                </a:solidFill>
              </a:rPr>
              <a:t> </a:t>
            </a:r>
            <a:r>
              <a:rPr lang="en-US" sz="2300" b="1" dirty="0" err="1">
                <a:solidFill>
                  <a:schemeClr val="tx1"/>
                </a:solidFill>
              </a:rPr>
              <a:t>porasti</a:t>
            </a:r>
            <a:r>
              <a:rPr lang="en-US" sz="2300" b="1" dirty="0">
                <a:solidFill>
                  <a:schemeClr val="tx1"/>
                </a:solidFill>
              </a:rPr>
              <a:t>. </a:t>
            </a:r>
            <a:endParaRPr lang="sr-Latn-BA" sz="2300" b="1" dirty="0">
              <a:solidFill>
                <a:schemeClr val="tx1"/>
              </a:solidFill>
            </a:endParaRPr>
          </a:p>
          <a:p>
            <a:pPr algn="just"/>
            <a:endParaRPr lang="sr-Latn-BA" sz="2300" dirty="0">
              <a:solidFill>
                <a:schemeClr val="tx1"/>
              </a:solidFill>
            </a:endParaRPr>
          </a:p>
          <a:p>
            <a:pPr algn="just"/>
            <a:r>
              <a:rPr lang="en-US" sz="2300" dirty="0" err="1">
                <a:solidFill>
                  <a:schemeClr val="tx1"/>
                </a:solidFill>
              </a:rPr>
              <a:t>Dakle</a:t>
            </a:r>
            <a:r>
              <a:rPr lang="en-US" sz="2300" dirty="0">
                <a:solidFill>
                  <a:schemeClr val="tx1"/>
                </a:solidFill>
              </a:rPr>
              <a:t>, </a:t>
            </a:r>
            <a:r>
              <a:rPr lang="sr-Latn-CS" sz="2300" dirty="0">
                <a:solidFill>
                  <a:schemeClr val="tx1"/>
                </a:solidFill>
              </a:rPr>
              <a:t>politika dohotka ima za cilj stabilizaciju nivoa cijena.</a:t>
            </a:r>
            <a:endParaRPr lang="sr-Cyrl-CS" sz="2300" dirty="0">
              <a:solidFill>
                <a:schemeClr val="tx1"/>
              </a:solidFill>
            </a:endParaRPr>
          </a:p>
          <a:p>
            <a:pPr algn="just">
              <a:buNone/>
            </a:pPr>
            <a:endParaRPr lang="en-US" sz="2300" dirty="0">
              <a:solidFill>
                <a:schemeClr val="tx1"/>
              </a:solidFill>
            </a:endParaRPr>
          </a:p>
          <a:p>
            <a:pPr algn="just"/>
            <a:r>
              <a:rPr lang="hr-HR" sz="2300" dirty="0">
                <a:solidFill>
                  <a:schemeClr val="tx1"/>
                </a:solidFill>
              </a:rPr>
              <a:t>Cijene sredstava za proizvodnju zavise od odnosa I i S, kamatne stope i očekivanja preduzetnika koji se opredjeljuju za investicije. </a:t>
            </a:r>
            <a:endParaRPr lang="en-US" sz="2300" dirty="0">
              <a:solidFill>
                <a:schemeClr val="tx1"/>
              </a:solidFill>
            </a:endParaRPr>
          </a:p>
          <a:p>
            <a:pPr algn="just"/>
            <a:endParaRPr lang="en-US" sz="2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696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6347713" cy="533400"/>
          </a:xfrm>
        </p:spPr>
        <p:txBody>
          <a:bodyPr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Phillipsova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kriva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7048"/>
            <a:ext cx="8839200" cy="4492752"/>
          </a:xfrm>
        </p:spPr>
        <p:txBody>
          <a:bodyPr>
            <a:normAutofit fontScale="92500"/>
          </a:bodyPr>
          <a:lstStyle/>
          <a:p>
            <a:pPr algn="just">
              <a:lnSpc>
                <a:spcPct val="130000"/>
              </a:lnSpc>
            </a:pP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Phillipsova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kriva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predstavlja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r-Latn-BA" sz="2400" dirty="0">
                <a:latin typeface="Calibri" panose="020F0502020204030204" pitchFamily="34" charset="0"/>
                <a:cs typeface="Calibri" panose="020F0502020204030204" pitchFamily="34" charset="0"/>
              </a:rPr>
              <a:t>obrnuti</a:t>
            </a:r>
            <a:r>
              <a:rPr lang="vi-VN" sz="2400" dirty="0">
                <a:latin typeface="Calibri" panose="020F0502020204030204" pitchFamily="34" charset="0"/>
                <a:cs typeface="Calibri" panose="020F0502020204030204" pitchFamily="34" charset="0"/>
              </a:rPr>
              <a:t> odnos između stope nezaposlenosti i stope inflacije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30000"/>
              </a:lnSpc>
            </a:pP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Nadovezuje</a:t>
            </a:r>
            <a:r>
              <a:rPr lang="sr-Latn-BA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se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Keynesovu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misao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posta</a:t>
            </a:r>
            <a:r>
              <a:rPr lang="sr-Latn-BA" sz="2400" dirty="0">
                <a:latin typeface="Calibri" panose="020F0502020204030204" pitchFamily="34" charset="0"/>
                <a:cs typeface="Calibri" panose="020F0502020204030204" pitchFamily="34" charset="0"/>
              </a:rPr>
              <a:t>je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r-Latn-BA" sz="2400" dirty="0">
                <a:latin typeface="Calibri" panose="020F0502020204030204" pitchFamily="34" charset="0"/>
                <a:cs typeface="Calibri" panose="020F0502020204030204" pitchFamily="34" charset="0"/>
              </a:rPr>
              <a:t>glavn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element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neokeynesijanske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ekonomije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u 1960-ima.</a:t>
            </a:r>
          </a:p>
          <a:p>
            <a:pPr algn="just">
              <a:lnSpc>
                <a:spcPct val="130000"/>
              </a:lnSpc>
            </a:pPr>
            <a:r>
              <a:rPr lang="vi-VN" sz="2400" dirty="0">
                <a:latin typeface="Calibri" panose="020F0502020204030204" pitchFamily="34" charset="0"/>
                <a:cs typeface="Calibri" panose="020F0502020204030204" pitchFamily="34" charset="0"/>
              </a:rPr>
              <a:t>Uoč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ava se</a:t>
            </a:r>
            <a:r>
              <a:rPr lang="vi-VN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obrnut</a:t>
            </a:r>
            <a:r>
              <a:rPr lang="vi-VN" sz="2400" dirty="0">
                <a:latin typeface="Calibri" panose="020F0502020204030204" pitchFamily="34" charset="0"/>
                <a:cs typeface="Calibri" panose="020F0502020204030204" pitchFamily="34" charset="0"/>
              </a:rPr>
              <a:t> odnos između promjene nadnica i nezaposlenosti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-</a:t>
            </a:r>
            <a:r>
              <a:rPr lang="vi-VN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vi-VN" sz="2400" dirty="0">
                <a:latin typeface="Calibri" panose="020F0502020204030204" pitchFamily="34" charset="0"/>
                <a:cs typeface="Calibri" panose="020F0502020204030204" pitchFamily="34" charset="0"/>
              </a:rPr>
              <a:t>ada je na tržištu veća ponuda rada od potražnje za radom, tj. </a:t>
            </a:r>
            <a:r>
              <a:rPr lang="vi-VN" sz="2400" b="1" dirty="0">
                <a:latin typeface="Calibri" panose="020F0502020204030204" pitchFamily="34" charset="0"/>
                <a:cs typeface="Calibri" panose="020F0502020204030204" pitchFamily="34" charset="0"/>
              </a:rPr>
              <a:t>kada je veća nezaposlenost, nadnice padaju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S</a:t>
            </a:r>
            <a:r>
              <a:rPr lang="vi-VN" sz="2400" dirty="0">
                <a:latin typeface="Calibri" panose="020F0502020204030204" pitchFamily="34" charset="0"/>
                <a:cs typeface="Calibri" panose="020F0502020204030204" pitchFamily="34" charset="0"/>
              </a:rPr>
              <a:t>uprotno, nadnice rastu kada je potražnja za radom veća od ponude, odnosno, kada se nezaposlenost smanjuje.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30000"/>
              </a:lnSpc>
            </a:pPr>
            <a:r>
              <a:rPr lang="vi-VN" sz="2400" dirty="0">
                <a:latin typeface="Calibri" panose="020F0502020204030204" pitchFamily="34" charset="0"/>
                <a:cs typeface="Calibri" panose="020F0502020204030204" pitchFamily="34" charset="0"/>
              </a:rPr>
              <a:t>Promjena nadnica se reflekt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uje</a:t>
            </a:r>
            <a:r>
              <a:rPr lang="vi-VN" sz="2400" dirty="0">
                <a:latin typeface="Calibri" panose="020F0502020204030204" pitchFamily="34" charset="0"/>
                <a:cs typeface="Calibri" panose="020F0502020204030204" pitchFamily="34" charset="0"/>
              </a:rPr>
              <a:t> na promjenu cijena, tj. inflaciju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801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3886200"/>
            <a:ext cx="8674123" cy="2028462"/>
          </a:xfrm>
        </p:spPr>
        <p:txBody>
          <a:bodyPr>
            <a:normAutofit/>
          </a:bodyPr>
          <a:lstStyle/>
          <a:p>
            <a:pPr marL="0" indent="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b="1" dirty="0" err="1">
                <a:latin typeface="Arial" panose="020B0604020202020204" pitchFamily="34" charset="0"/>
              </a:rPr>
              <a:t>Rast</a:t>
            </a:r>
            <a:r>
              <a:rPr lang="en-US" altLang="en-US" b="1" dirty="0">
                <a:latin typeface="Arial" panose="020B0604020202020204" pitchFamily="34" charset="0"/>
              </a:rPr>
              <a:t> </a:t>
            </a:r>
            <a:r>
              <a:rPr lang="en-US" altLang="en-US" b="1" dirty="0" err="1">
                <a:latin typeface="Arial" panose="020B0604020202020204" pitchFamily="34" charset="0"/>
              </a:rPr>
              <a:t>agregatne</a:t>
            </a:r>
            <a:r>
              <a:rPr lang="en-US" altLang="en-US" b="1" dirty="0">
                <a:latin typeface="Arial" panose="020B0604020202020204" pitchFamily="34" charset="0"/>
              </a:rPr>
              <a:t> </a:t>
            </a:r>
            <a:r>
              <a:rPr lang="en-US" altLang="en-US" b="1" dirty="0" err="1">
                <a:latin typeface="Arial" panose="020B0604020202020204" pitchFamily="34" charset="0"/>
              </a:rPr>
              <a:t>tražnje</a:t>
            </a:r>
            <a:r>
              <a:rPr lang="en-US" altLang="en-US" b="1" dirty="0">
                <a:latin typeface="Arial" panose="020B0604020202020204" pitchFamily="34" charset="0"/>
              </a:rPr>
              <a:t> (AD)</a:t>
            </a:r>
            <a:r>
              <a:rPr lang="en-US" altLang="en-US" dirty="0">
                <a:latin typeface="Arial" panose="020B0604020202020204" pitchFamily="34" charset="0"/>
              </a:rPr>
              <a:t> → </a:t>
            </a:r>
            <a:r>
              <a:rPr lang="en-US" altLang="en-US" dirty="0" err="1">
                <a:latin typeface="Arial" panose="020B0604020202020204" pitchFamily="34" charset="0"/>
              </a:rPr>
              <a:t>rast</a:t>
            </a:r>
            <a:r>
              <a:rPr lang="en-US" altLang="en-US" dirty="0">
                <a:latin typeface="Arial" panose="020B0604020202020204" pitchFamily="34" charset="0"/>
              </a:rPr>
              <a:t> c</a:t>
            </a:r>
            <a:r>
              <a:rPr lang="sr-Latn-BA" altLang="en-US" dirty="0">
                <a:latin typeface="Arial" panose="020B0604020202020204" pitchFamily="34" charset="0"/>
              </a:rPr>
              <a:t>ij</a:t>
            </a:r>
            <a:r>
              <a:rPr lang="en-US" altLang="en-US" dirty="0" err="1">
                <a:latin typeface="Arial" panose="020B0604020202020204" pitchFamily="34" charset="0"/>
              </a:rPr>
              <a:t>ena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</a:rPr>
              <a:t>i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</a:rPr>
              <a:t>proizvodnje</a:t>
            </a:r>
            <a:r>
              <a:rPr lang="en-US" altLang="en-US" dirty="0">
                <a:latin typeface="Arial" panose="020B0604020202020204" pitchFamily="34" charset="0"/>
              </a:rPr>
              <a:t> → </a:t>
            </a:r>
            <a:r>
              <a:rPr lang="en-US" altLang="en-US" b="1" dirty="0" err="1">
                <a:latin typeface="Arial" panose="020B0604020202020204" pitchFamily="34" charset="0"/>
              </a:rPr>
              <a:t>pomak</a:t>
            </a:r>
            <a:r>
              <a:rPr lang="en-US" altLang="en-US" b="1" dirty="0">
                <a:latin typeface="Arial" panose="020B0604020202020204" pitchFamily="34" charset="0"/>
              </a:rPr>
              <a:t> </a:t>
            </a:r>
            <a:r>
              <a:rPr lang="en-US" altLang="en-US" b="1" dirty="0" err="1">
                <a:latin typeface="Arial" panose="020B0604020202020204" pitchFamily="34" charset="0"/>
              </a:rPr>
              <a:t>duž</a:t>
            </a:r>
            <a:r>
              <a:rPr lang="en-US" altLang="en-US" b="1" dirty="0">
                <a:latin typeface="Arial" panose="020B0604020202020204" pitchFamily="34" charset="0"/>
              </a:rPr>
              <a:t> </a:t>
            </a:r>
            <a:r>
              <a:rPr lang="en-US" altLang="en-US" b="1" dirty="0" err="1">
                <a:latin typeface="Arial" panose="020B0604020202020204" pitchFamily="34" charset="0"/>
              </a:rPr>
              <a:t>Phillipsove</a:t>
            </a:r>
            <a:r>
              <a:rPr lang="en-US" altLang="en-US" b="1" dirty="0">
                <a:latin typeface="Arial" panose="020B0604020202020204" pitchFamily="34" charset="0"/>
              </a:rPr>
              <a:t> </a:t>
            </a:r>
            <a:r>
              <a:rPr lang="en-US" altLang="en-US" b="1" dirty="0" err="1">
                <a:latin typeface="Arial" panose="020B0604020202020204" pitchFamily="34" charset="0"/>
              </a:rPr>
              <a:t>krive</a:t>
            </a:r>
            <a:r>
              <a:rPr lang="en-US" altLang="en-US" b="1" dirty="0">
                <a:latin typeface="Arial" panose="020B0604020202020204" pitchFamily="34" charset="0"/>
              </a:rPr>
              <a:t> </a:t>
            </a:r>
            <a:r>
              <a:rPr lang="en-US" altLang="en-US" b="1" dirty="0" err="1">
                <a:latin typeface="Arial" panose="020B0604020202020204" pitchFamily="34" charset="0"/>
              </a:rPr>
              <a:t>naviše</a:t>
            </a:r>
            <a:r>
              <a:rPr lang="en-US" altLang="en-US" dirty="0">
                <a:latin typeface="Arial" panose="020B0604020202020204" pitchFamily="34" charset="0"/>
              </a:rPr>
              <a:t>→ </a:t>
            </a:r>
            <a:r>
              <a:rPr lang="en-US" altLang="en-US" b="1" dirty="0" err="1">
                <a:latin typeface="Arial" panose="020B0604020202020204" pitchFamily="34" charset="0"/>
              </a:rPr>
              <a:t>manja</a:t>
            </a:r>
            <a:r>
              <a:rPr lang="en-US" altLang="en-US" b="1" dirty="0">
                <a:latin typeface="Arial" panose="020B0604020202020204" pitchFamily="34" charset="0"/>
              </a:rPr>
              <a:t> </a:t>
            </a:r>
            <a:r>
              <a:rPr lang="en-US" altLang="en-US" b="1" dirty="0" err="1">
                <a:latin typeface="Arial" panose="020B0604020202020204" pitchFamily="34" charset="0"/>
              </a:rPr>
              <a:t>nezaposlenost</a:t>
            </a:r>
            <a:r>
              <a:rPr lang="en-US" altLang="en-US" b="1" dirty="0">
                <a:latin typeface="Arial" panose="020B0604020202020204" pitchFamily="34" charset="0"/>
              </a:rPr>
              <a:t>, </a:t>
            </a:r>
            <a:r>
              <a:rPr lang="en-US" altLang="en-US" b="1" dirty="0" err="1">
                <a:latin typeface="Arial" panose="020B0604020202020204" pitchFamily="34" charset="0"/>
              </a:rPr>
              <a:t>veća</a:t>
            </a:r>
            <a:r>
              <a:rPr lang="en-US" altLang="en-US" b="1" dirty="0">
                <a:latin typeface="Arial" panose="020B0604020202020204" pitchFamily="34" charset="0"/>
              </a:rPr>
              <a:t> </a:t>
            </a:r>
            <a:r>
              <a:rPr lang="en-US" altLang="en-US" b="1" dirty="0" err="1">
                <a:latin typeface="Arial" panose="020B0604020202020204" pitchFamily="34" charset="0"/>
              </a:rPr>
              <a:t>inflacija</a:t>
            </a:r>
            <a:r>
              <a:rPr lang="en-US" altLang="en-US" dirty="0">
                <a:latin typeface="Arial" panose="020B0604020202020204" pitchFamily="34" charset="0"/>
              </a:rPr>
              <a:t>.</a:t>
            </a:r>
            <a:endParaRPr lang="sr-Latn-BA" altLang="en-US" dirty="0">
              <a:latin typeface="Arial" panose="020B0604020202020204" pitchFamily="34" charset="0"/>
            </a:endParaRPr>
          </a:p>
          <a:p>
            <a:pPr marL="0" lvl="0" indent="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en-US" altLang="en-US" dirty="0">
              <a:latin typeface="Arial" panose="020B0604020202020204" pitchFamily="34" charset="0"/>
            </a:endParaRPr>
          </a:p>
          <a:p>
            <a:pPr marL="0" indent="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dirty="0" err="1">
                <a:latin typeface="Arial" panose="020B0604020202020204" pitchFamily="34" charset="0"/>
              </a:rPr>
              <a:t>Obrnuto</a:t>
            </a:r>
            <a:r>
              <a:rPr lang="en-US" altLang="en-US" dirty="0">
                <a:latin typeface="Arial" panose="020B0604020202020204" pitchFamily="34" charset="0"/>
              </a:rPr>
              <a:t>, pad </a:t>
            </a:r>
            <a:r>
              <a:rPr lang="en-US" altLang="en-US" dirty="0" err="1">
                <a:latin typeface="Arial" panose="020B0604020202020204" pitchFamily="34" charset="0"/>
              </a:rPr>
              <a:t>tražnje</a:t>
            </a:r>
            <a:r>
              <a:rPr lang="en-US" altLang="en-US" dirty="0">
                <a:latin typeface="Arial" panose="020B0604020202020204" pitchFamily="34" charset="0"/>
              </a:rPr>
              <a:t> → </a:t>
            </a:r>
            <a:r>
              <a:rPr lang="en-US" altLang="en-US" dirty="0" err="1">
                <a:latin typeface="Arial" panose="020B0604020202020204" pitchFamily="34" charset="0"/>
              </a:rPr>
              <a:t>manje</a:t>
            </a:r>
            <a:r>
              <a:rPr lang="en-US" altLang="en-US" dirty="0">
                <a:latin typeface="Arial" panose="020B0604020202020204" pitchFamily="34" charset="0"/>
              </a:rPr>
              <a:t> c</a:t>
            </a:r>
            <a:r>
              <a:rPr lang="sr-Latn-BA" altLang="en-US" dirty="0">
                <a:latin typeface="Arial" panose="020B0604020202020204" pitchFamily="34" charset="0"/>
              </a:rPr>
              <a:t>ij</a:t>
            </a:r>
            <a:r>
              <a:rPr lang="en-US" altLang="en-US" dirty="0" err="1">
                <a:latin typeface="Arial" panose="020B0604020202020204" pitchFamily="34" charset="0"/>
              </a:rPr>
              <a:t>ene</a:t>
            </a:r>
            <a:r>
              <a:rPr lang="en-US" altLang="en-US" dirty="0">
                <a:latin typeface="Arial" panose="020B0604020202020204" pitchFamily="34" charset="0"/>
              </a:rPr>
              <a:t>, </a:t>
            </a:r>
            <a:r>
              <a:rPr lang="en-US" altLang="en-US" dirty="0" err="1">
                <a:latin typeface="Arial" panose="020B0604020202020204" pitchFamily="34" charset="0"/>
              </a:rPr>
              <a:t>veća</a:t>
            </a:r>
            <a:r>
              <a:rPr lang="en-US" altLang="en-US" dirty="0">
                <a:latin typeface="Arial" panose="020B0604020202020204" pitchFamily="34" charset="0"/>
              </a:rPr>
              <a:t> </a:t>
            </a:r>
            <a:r>
              <a:rPr lang="en-US" altLang="en-US" dirty="0" err="1">
                <a:latin typeface="Arial" panose="020B0604020202020204" pitchFamily="34" charset="0"/>
              </a:rPr>
              <a:t>nezaposlenost</a:t>
            </a:r>
            <a:r>
              <a:rPr lang="en-US" altLang="en-US" dirty="0">
                <a:latin typeface="Arial" panose="020B0604020202020204" pitchFamily="34" charset="0"/>
              </a:rPr>
              <a:t> → </a:t>
            </a:r>
            <a:r>
              <a:rPr lang="en-US" altLang="en-US" b="1" dirty="0" err="1">
                <a:latin typeface="Arial" panose="020B0604020202020204" pitchFamily="34" charset="0"/>
              </a:rPr>
              <a:t>pomak</a:t>
            </a:r>
            <a:r>
              <a:rPr lang="en-US" altLang="en-US" b="1" dirty="0">
                <a:latin typeface="Arial" panose="020B0604020202020204" pitchFamily="34" charset="0"/>
              </a:rPr>
              <a:t> </a:t>
            </a:r>
            <a:r>
              <a:rPr lang="en-US" altLang="en-US" b="1" dirty="0" err="1">
                <a:latin typeface="Arial" panose="020B0604020202020204" pitchFamily="34" charset="0"/>
              </a:rPr>
              <a:t>naniže</a:t>
            </a:r>
            <a:r>
              <a:rPr lang="en-US" altLang="en-US" b="1" dirty="0">
                <a:latin typeface="Arial" panose="020B0604020202020204" pitchFamily="34" charset="0"/>
              </a:rPr>
              <a:t> </a:t>
            </a:r>
            <a:r>
              <a:rPr lang="en-US" altLang="en-US" b="1" dirty="0" err="1">
                <a:latin typeface="Arial" panose="020B0604020202020204" pitchFamily="34" charset="0"/>
              </a:rPr>
              <a:t>duž</a:t>
            </a:r>
            <a:r>
              <a:rPr lang="en-US" altLang="en-US" b="1" dirty="0">
                <a:latin typeface="Arial" panose="020B0604020202020204" pitchFamily="34" charset="0"/>
              </a:rPr>
              <a:t> </a:t>
            </a:r>
            <a:r>
              <a:rPr lang="en-US" altLang="en-US" b="1" dirty="0" err="1">
                <a:latin typeface="Arial" panose="020B0604020202020204" pitchFamily="34" charset="0"/>
              </a:rPr>
              <a:t>Phillipsove</a:t>
            </a:r>
            <a:r>
              <a:rPr lang="en-US" altLang="en-US" b="1" dirty="0">
                <a:latin typeface="Arial" panose="020B0604020202020204" pitchFamily="34" charset="0"/>
              </a:rPr>
              <a:t> </a:t>
            </a:r>
            <a:r>
              <a:rPr lang="en-US" altLang="en-US" b="1" dirty="0" err="1">
                <a:latin typeface="Arial" panose="020B0604020202020204" pitchFamily="34" charset="0"/>
              </a:rPr>
              <a:t>krive</a:t>
            </a:r>
            <a:r>
              <a:rPr lang="sr-Latn-BA" altLang="en-US" b="1" dirty="0">
                <a:latin typeface="Arial" panose="020B0604020202020204" pitchFamily="34" charset="0"/>
              </a:rPr>
              <a:t> - </a:t>
            </a:r>
            <a:r>
              <a:rPr lang="en-US" altLang="en-US" b="1" dirty="0" err="1">
                <a:latin typeface="Arial" panose="020B0604020202020204" pitchFamily="34" charset="0"/>
              </a:rPr>
              <a:t>veća</a:t>
            </a:r>
            <a:r>
              <a:rPr lang="en-US" altLang="en-US" b="1" dirty="0">
                <a:latin typeface="Arial" panose="020B0604020202020204" pitchFamily="34" charset="0"/>
              </a:rPr>
              <a:t> </a:t>
            </a:r>
            <a:r>
              <a:rPr lang="en-US" altLang="en-US" b="1" dirty="0" err="1">
                <a:latin typeface="Arial" panose="020B0604020202020204" pitchFamily="34" charset="0"/>
              </a:rPr>
              <a:t>nezaposlenost</a:t>
            </a:r>
            <a:r>
              <a:rPr lang="en-US" altLang="en-US" b="1" dirty="0">
                <a:latin typeface="Arial" panose="020B0604020202020204" pitchFamily="34" charset="0"/>
              </a:rPr>
              <a:t>, </a:t>
            </a:r>
            <a:r>
              <a:rPr lang="en-US" altLang="en-US" b="1" dirty="0" err="1">
                <a:latin typeface="Arial" panose="020B0604020202020204" pitchFamily="34" charset="0"/>
              </a:rPr>
              <a:t>manja</a:t>
            </a:r>
            <a:r>
              <a:rPr lang="en-US" altLang="en-US" b="1" dirty="0">
                <a:latin typeface="Arial" panose="020B0604020202020204" pitchFamily="34" charset="0"/>
              </a:rPr>
              <a:t> </a:t>
            </a:r>
            <a:r>
              <a:rPr lang="en-US" altLang="en-US" b="1" dirty="0" err="1">
                <a:latin typeface="Arial" panose="020B0604020202020204" pitchFamily="34" charset="0"/>
              </a:rPr>
              <a:t>inflacija</a:t>
            </a:r>
            <a:r>
              <a:rPr lang="en-US" altLang="en-US" dirty="0">
                <a:latin typeface="Arial" panose="020B0604020202020204" pitchFamily="34" charset="0"/>
              </a:rPr>
              <a:t>.</a:t>
            </a:r>
          </a:p>
          <a:p>
            <a:pPr marL="0" lvl="0" indent="0" algn="just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sr-Latn-BA" altLang="en-US" dirty="0">
              <a:latin typeface="Arial" panose="020B0604020202020204" pitchFamily="34" charset="0"/>
            </a:endParaRPr>
          </a:p>
          <a:p>
            <a:pPr algn="just"/>
            <a:endParaRPr lang="en-US" dirty="0"/>
          </a:p>
        </p:txBody>
      </p:sp>
      <p:pic>
        <p:nvPicPr>
          <p:cNvPr id="6" name="Picture 2" descr="https://sdmntprwestus3.oaiusercontent.com/files/00000000-a940-61fd-bc38-8841ad9d397a/raw?se=2025-10-06T11%3A14%3A45Z&amp;sp=r&amp;sv=2024-08-04&amp;sr=b&amp;scid=8eb2d4b3-cdc7-53c7-9a2e-7747cc8ad614&amp;skoid=f71d6506-3cac-498e-b62a-67f9228033a9&amp;sktid=a48cca56-e6da-484e-a814-9c849652bcb3&amp;skt=2025-10-06T09%3A05%3A37Z&amp;ske=2025-10-07T09%3A05%3A37Z&amp;sks=b&amp;skv=2024-08-04&amp;sig=Tu4bW08kGYc1bCsiG%2BJ0HDNShULAQyQkMAwirY2nCig%3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8" r="4082" b="5075"/>
          <a:stretch/>
        </p:blipFill>
        <p:spPr bwMode="auto">
          <a:xfrm>
            <a:off x="1752600" y="990599"/>
            <a:ext cx="4757057" cy="283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556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143000"/>
            <a:ext cx="7010400" cy="4191000"/>
          </a:xfrm>
        </p:spPr>
        <p:txBody>
          <a:bodyPr>
            <a:normAutofit/>
          </a:bodyPr>
          <a:lstStyle/>
          <a:p>
            <a:r>
              <a:rPr lang="en-US" sz="2300" dirty="0" err="1">
                <a:solidFill>
                  <a:schemeClr val="tx1"/>
                </a:solidFill>
              </a:rPr>
              <a:t>Ako</a:t>
            </a:r>
            <a:r>
              <a:rPr lang="en-US" sz="2300" dirty="0">
                <a:solidFill>
                  <a:schemeClr val="tx1"/>
                </a:solidFill>
              </a:rPr>
              <a:t> se </a:t>
            </a:r>
            <a:r>
              <a:rPr lang="en-US" sz="2300" dirty="0" err="1">
                <a:solidFill>
                  <a:schemeClr val="tx1"/>
                </a:solidFill>
              </a:rPr>
              <a:t>ekonomska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politika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opredijeli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za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povećanje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agregatne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tražnje</a:t>
            </a:r>
            <a:r>
              <a:rPr lang="en-US" sz="2300" dirty="0">
                <a:solidFill>
                  <a:schemeClr val="tx1"/>
                </a:solidFill>
              </a:rPr>
              <a:t>, </a:t>
            </a:r>
            <a:r>
              <a:rPr lang="en-US" sz="2300" dirty="0" err="1">
                <a:solidFill>
                  <a:schemeClr val="tx1"/>
                </a:solidFill>
              </a:rPr>
              <a:t>smanjiće</a:t>
            </a:r>
            <a:r>
              <a:rPr lang="en-US" sz="2300" dirty="0">
                <a:solidFill>
                  <a:schemeClr val="tx1"/>
                </a:solidFill>
              </a:rPr>
              <a:t> se </a:t>
            </a:r>
            <a:r>
              <a:rPr lang="en-US" sz="2300" dirty="0" err="1">
                <a:solidFill>
                  <a:schemeClr val="tx1"/>
                </a:solidFill>
              </a:rPr>
              <a:t>nezaposlenost</a:t>
            </a:r>
            <a:r>
              <a:rPr lang="en-US" sz="2300" dirty="0">
                <a:solidFill>
                  <a:schemeClr val="tx1"/>
                </a:solidFill>
              </a:rPr>
              <a:t> , </a:t>
            </a:r>
            <a:r>
              <a:rPr lang="en-US" sz="2300" dirty="0" err="1">
                <a:solidFill>
                  <a:schemeClr val="tx1"/>
                </a:solidFill>
              </a:rPr>
              <a:t>ali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će</a:t>
            </a:r>
            <a:r>
              <a:rPr lang="en-US" sz="2300" dirty="0">
                <a:solidFill>
                  <a:schemeClr val="tx1"/>
                </a:solidFill>
              </a:rPr>
              <a:t> se </a:t>
            </a:r>
            <a:r>
              <a:rPr lang="en-US" sz="2300" dirty="0" err="1">
                <a:solidFill>
                  <a:schemeClr val="tx1"/>
                </a:solidFill>
              </a:rPr>
              <a:t>povećati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inflacija</a:t>
            </a:r>
            <a:r>
              <a:rPr lang="en-US" sz="2300" dirty="0">
                <a:solidFill>
                  <a:schemeClr val="tx1"/>
                </a:solidFill>
              </a:rPr>
              <a:t>.</a:t>
            </a:r>
          </a:p>
          <a:p>
            <a:endParaRPr lang="en-US" sz="2300" dirty="0">
              <a:solidFill>
                <a:schemeClr val="tx1"/>
              </a:solidFill>
            </a:endParaRPr>
          </a:p>
          <a:p>
            <a:r>
              <a:rPr lang="en-US" sz="2300" dirty="0" err="1">
                <a:solidFill>
                  <a:schemeClr val="tx1"/>
                </a:solidFill>
              </a:rPr>
              <a:t>Ako</a:t>
            </a:r>
            <a:r>
              <a:rPr lang="en-US" sz="2300" dirty="0">
                <a:solidFill>
                  <a:schemeClr val="tx1"/>
                </a:solidFill>
              </a:rPr>
              <a:t> se, </a:t>
            </a:r>
            <a:r>
              <a:rPr lang="en-US" sz="2300" dirty="0" err="1">
                <a:solidFill>
                  <a:schemeClr val="tx1"/>
                </a:solidFill>
              </a:rPr>
              <a:t>pak</a:t>
            </a:r>
            <a:r>
              <a:rPr lang="en-US" sz="2300" dirty="0">
                <a:solidFill>
                  <a:schemeClr val="tx1"/>
                </a:solidFill>
              </a:rPr>
              <a:t>, </a:t>
            </a:r>
            <a:r>
              <a:rPr lang="en-US" sz="2300" dirty="0" err="1">
                <a:solidFill>
                  <a:schemeClr val="tx1"/>
                </a:solidFill>
              </a:rPr>
              <a:t>opredijeli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za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smanjenje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agregatne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tražnje</a:t>
            </a:r>
            <a:r>
              <a:rPr lang="en-US" sz="2300" dirty="0">
                <a:solidFill>
                  <a:schemeClr val="tx1"/>
                </a:solidFill>
              </a:rPr>
              <a:t>, </a:t>
            </a:r>
            <a:r>
              <a:rPr lang="en-US" sz="2300" dirty="0" err="1">
                <a:solidFill>
                  <a:schemeClr val="tx1"/>
                </a:solidFill>
              </a:rPr>
              <a:t>smanjiće</a:t>
            </a:r>
            <a:r>
              <a:rPr lang="en-US" sz="2300" dirty="0">
                <a:solidFill>
                  <a:schemeClr val="tx1"/>
                </a:solidFill>
              </a:rPr>
              <a:t> se </a:t>
            </a:r>
            <a:r>
              <a:rPr lang="en-US" sz="2300" dirty="0" err="1">
                <a:solidFill>
                  <a:schemeClr val="tx1"/>
                </a:solidFill>
              </a:rPr>
              <a:t>inflacija</a:t>
            </a:r>
            <a:r>
              <a:rPr lang="en-US" sz="2300" dirty="0">
                <a:solidFill>
                  <a:schemeClr val="tx1"/>
                </a:solidFill>
              </a:rPr>
              <a:t>, </a:t>
            </a:r>
            <a:r>
              <a:rPr lang="en-US" sz="2300" dirty="0" err="1">
                <a:solidFill>
                  <a:schemeClr val="tx1"/>
                </a:solidFill>
              </a:rPr>
              <a:t>ali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povećati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nezaposlenost</a:t>
            </a:r>
            <a:r>
              <a:rPr lang="en-US" sz="2300" dirty="0">
                <a:solidFill>
                  <a:schemeClr val="tx1"/>
                </a:solidFill>
              </a:rPr>
              <a:t>, </a:t>
            </a:r>
            <a:r>
              <a:rPr lang="en-US" sz="2300" dirty="0" err="1">
                <a:solidFill>
                  <a:schemeClr val="tx1"/>
                </a:solidFill>
              </a:rPr>
              <a:t>na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kratak</a:t>
            </a:r>
            <a:r>
              <a:rPr lang="en-US" sz="2300" dirty="0">
                <a:solidFill>
                  <a:schemeClr val="tx1"/>
                </a:solidFill>
              </a:rPr>
              <a:t> </a:t>
            </a:r>
            <a:r>
              <a:rPr lang="en-US" sz="2300" dirty="0" err="1">
                <a:solidFill>
                  <a:schemeClr val="tx1"/>
                </a:solidFill>
              </a:rPr>
              <a:t>rok</a:t>
            </a:r>
            <a:r>
              <a:rPr lang="en-US" sz="2300" dirty="0">
                <a:solidFill>
                  <a:schemeClr val="tx1"/>
                </a:solidFill>
              </a:rPr>
              <a:t>.</a:t>
            </a:r>
            <a:endParaRPr lang="sr-Latn-BA" sz="2300" dirty="0">
              <a:solidFill>
                <a:schemeClr val="tx1"/>
              </a:solidFill>
            </a:endParaRPr>
          </a:p>
          <a:p>
            <a:endParaRPr lang="sr-Latn-BA" sz="2300" dirty="0">
              <a:solidFill>
                <a:schemeClr val="tx1"/>
              </a:solidFill>
            </a:endParaRPr>
          </a:p>
          <a:p>
            <a:endParaRPr lang="en-US" sz="2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632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90600"/>
            <a:ext cx="7620000" cy="4953000"/>
          </a:xfrm>
        </p:spPr>
        <p:txBody>
          <a:bodyPr>
            <a:normAutofit/>
          </a:bodyPr>
          <a:lstStyle/>
          <a:p>
            <a:pPr algn="just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sr-Latn-ME" sz="2200" dirty="0">
                <a:latin typeface="Calibri" panose="020F0502020204030204" pitchFamily="34" charset="0"/>
                <a:cs typeface="Calibri" panose="020F0502020204030204" pitchFamily="34" charset="0"/>
              </a:rPr>
              <a:t>va teorija doživljava uspon 30-ih godina XX vijeka tokom i nakon Velike ekonomske krize u svijetu</a:t>
            </a:r>
          </a:p>
          <a:p>
            <a:pPr algn="just"/>
            <a:endParaRPr lang="sr-Latn-ME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sr-Latn-ME" sz="2200" dirty="0">
                <a:latin typeface="Calibri" panose="020F0502020204030204" pitchFamily="34" charset="0"/>
                <a:cs typeface="Calibri" panose="020F0502020204030204" pitchFamily="34" charset="0"/>
              </a:rPr>
              <a:t>ada je došlo do sloma principa slobodnog tržišta, kojeg je zastupala klasična ekonomska misao </a:t>
            </a:r>
          </a:p>
          <a:p>
            <a:pPr algn="just"/>
            <a:endParaRPr lang="sr-Latn-ME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sr-Latn-ME" sz="2200" dirty="0">
                <a:latin typeface="Calibri" panose="020F0502020204030204" pitchFamily="34" charset="0"/>
                <a:cs typeface="Calibri" panose="020F0502020204030204" pitchFamily="34" charset="0"/>
              </a:rPr>
              <a:t>Uzrok krize je bio i nagli rast </a:t>
            </a:r>
            <a:r>
              <a:rPr lang="sr-Latn-BA" sz="2200" dirty="0">
                <a:latin typeface="Calibri" panose="020F0502020204030204" pitchFamily="34" charset="0"/>
                <a:cs typeface="Calibri" panose="020F0502020204030204" pitchFamily="34" charset="0"/>
              </a:rPr>
              <a:t>mobilno</a:t>
            </a:r>
            <a:r>
              <a:rPr lang="sr-Latn-ME" sz="2200" dirty="0">
                <a:latin typeface="Calibri" panose="020F0502020204030204" pitchFamily="34" charset="0"/>
                <a:cs typeface="Calibri" panose="020F0502020204030204" pitchFamily="34" charset="0"/>
              </a:rPr>
              <a:t>sti </a:t>
            </a:r>
            <a:r>
              <a:rPr lang="vi-VN" sz="2200" dirty="0">
                <a:latin typeface="Calibri" panose="020F0502020204030204" pitchFamily="34" charset="0"/>
                <a:cs typeface="Calibri" panose="020F0502020204030204" pitchFamily="34" charset="0"/>
              </a:rPr>
              <a:t> kapitala ali i nepostojanje određenih elemenata regulacije tržišta </a:t>
            </a:r>
            <a:endParaRPr lang="sr-Latn-ME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vi-VN" sz="2200" dirty="0">
                <a:latin typeface="Calibri" panose="020F0502020204030204" pitchFamily="34" charset="0"/>
                <a:cs typeface="Calibri" panose="020F0502020204030204" pitchFamily="34" charset="0"/>
              </a:rPr>
              <a:t>Svjetska ekonomska kriza prekinula je tzv. "zlatne dvadesete godine".</a:t>
            </a: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581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610600" cy="5203163"/>
          </a:xfrm>
        </p:spPr>
        <p:txBody>
          <a:bodyPr>
            <a:normAutofit lnSpcReduction="10000"/>
          </a:bodyPr>
          <a:lstStyle/>
          <a:p>
            <a:r>
              <a:rPr lang="sr-Latn-BA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Promjene na globalnom nivou:</a:t>
            </a:r>
          </a:p>
          <a:p>
            <a:pPr lvl="1"/>
            <a:r>
              <a:rPr lang="vi-V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Politika </a:t>
            </a:r>
            <a:r>
              <a:rPr lang="vi-VN" sz="24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sr-Latn-BA" sz="24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vi-VN" sz="24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aissez faire“ </a:t>
            </a:r>
            <a:r>
              <a:rPr lang="vi-V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napuštala, vlade su određivale valut</a:t>
            </a:r>
            <a:r>
              <a:rPr lang="sr-Latn-ME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vi-V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sr-Latn-ME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kurseve</a:t>
            </a:r>
            <a:r>
              <a:rPr lang="vi-V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 počela se planirati i količina proizvodnje. </a:t>
            </a:r>
            <a:endParaRPr lang="sr-Latn-BA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sr-Latn-ME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vi-V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Od Sovjeta se preuze</a:t>
            </a:r>
            <a:r>
              <a:rPr lang="sr-Latn-ME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princip</a:t>
            </a:r>
            <a:r>
              <a:rPr lang="vi-V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državn</a:t>
            </a:r>
            <a:r>
              <a:rPr lang="sr-Latn-ME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vi-V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kontrol</a:t>
            </a:r>
            <a:r>
              <a:rPr lang="sr-Latn-ME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vi-V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planiranje </a:t>
            </a:r>
            <a:r>
              <a:rPr lang="sr-Latn-BA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privredne </a:t>
            </a:r>
            <a:r>
              <a:rPr lang="vi-V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politike, čime su cijene prestale padati, zaposlenost je počela rasti, a industrije poput </a:t>
            </a:r>
            <a:r>
              <a:rPr lang="sr-Latn-ME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vi-VN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emijske i tekstilne počele su rasti.</a:t>
            </a:r>
            <a:endParaRPr lang="sr-Latn-BA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sr-Latn-ME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sr-Latn-ME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olazi do rasta državnog intervencionizma, primat dobija fiskalna politika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559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067" y="838200"/>
            <a:ext cx="7318248" cy="1066800"/>
          </a:xfrm>
        </p:spPr>
        <p:txBody>
          <a:bodyPr>
            <a:normAutofit/>
          </a:bodyPr>
          <a:lstStyle/>
          <a:p>
            <a:pPr lvl="0" algn="ctr"/>
            <a:r>
              <a:rPr lang="en-US" b="1" dirty="0" err="1">
                <a:solidFill>
                  <a:schemeClr val="tx1"/>
                </a:solidFill>
              </a:rPr>
              <a:t>Fridmanova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monetarna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teorija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" y="1527048"/>
            <a:ext cx="8689848" cy="4492752"/>
          </a:xfrm>
        </p:spPr>
        <p:txBody>
          <a:bodyPr>
            <a:normAutofit lnSpcReduction="10000"/>
          </a:bodyPr>
          <a:lstStyle/>
          <a:p>
            <a:r>
              <a:rPr lang="en-US" sz="2200" dirty="0">
                <a:solidFill>
                  <a:schemeClr val="tx1"/>
                </a:solidFill>
              </a:rPr>
              <a:t>Milton Friedman - </a:t>
            </a:r>
            <a:r>
              <a:rPr lang="en-US" sz="2200" dirty="0" err="1">
                <a:solidFill>
                  <a:schemeClr val="tx1"/>
                </a:solidFill>
              </a:rPr>
              <a:t>dobitnik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Nobelove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nagrade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za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istraživanja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polju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analize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potrošnje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monetarne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istorije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teorije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te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složenosti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stabilizacione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politike</a:t>
            </a:r>
            <a:r>
              <a:rPr lang="en-US" sz="2200" dirty="0">
                <a:solidFill>
                  <a:schemeClr val="tx1"/>
                </a:solidFill>
              </a:rPr>
              <a:t>. </a:t>
            </a:r>
            <a:endParaRPr lang="sr-Cyrl-CS" sz="2200" dirty="0">
              <a:solidFill>
                <a:schemeClr val="tx1"/>
              </a:solidFill>
            </a:endParaRPr>
          </a:p>
          <a:p>
            <a:endParaRPr lang="sr-Cyrl-CS" sz="2200" dirty="0">
              <a:solidFill>
                <a:schemeClr val="tx1"/>
              </a:solidFill>
            </a:endParaRPr>
          </a:p>
          <a:p>
            <a:r>
              <a:rPr lang="en-US" sz="2200" dirty="0" err="1">
                <a:solidFill>
                  <a:schemeClr val="tx1"/>
                </a:solidFill>
              </a:rPr>
              <a:t>Osnovne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doprinose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Fridman</a:t>
            </a:r>
            <a:r>
              <a:rPr lang="en-US" sz="2200" dirty="0">
                <a:solidFill>
                  <a:schemeClr val="tx1"/>
                </a:solidFill>
              </a:rPr>
              <a:t> je </a:t>
            </a:r>
            <a:r>
              <a:rPr lang="en-US" sz="2200" dirty="0" err="1">
                <a:solidFill>
                  <a:schemeClr val="tx1"/>
                </a:solidFill>
              </a:rPr>
              <a:t>dao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upravo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području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teorije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cijena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inflacije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monetarne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politike</a:t>
            </a:r>
            <a:r>
              <a:rPr lang="en-US" sz="2200" dirty="0">
                <a:solidFill>
                  <a:schemeClr val="tx1"/>
                </a:solidFill>
              </a:rPr>
              <a:t>.</a:t>
            </a:r>
            <a:endParaRPr lang="sr-Latn-ME" sz="2200" dirty="0">
              <a:solidFill>
                <a:schemeClr val="tx1"/>
              </a:solidFill>
            </a:endParaRPr>
          </a:p>
          <a:p>
            <a:endParaRPr lang="sr-Latn-ME" sz="2200" dirty="0">
              <a:solidFill>
                <a:schemeClr val="tx1"/>
              </a:solidFill>
            </a:endParaRPr>
          </a:p>
          <a:p>
            <a:r>
              <a:rPr lang="en-US" sz="2200" dirty="0">
                <a:solidFill>
                  <a:schemeClr val="tx1"/>
                </a:solidFill>
              </a:rPr>
              <a:t>Bio je </a:t>
            </a:r>
            <a:r>
              <a:rPr lang="en-US" sz="2200" dirty="0" err="1">
                <a:solidFill>
                  <a:schemeClr val="tx1"/>
                </a:solidFill>
              </a:rPr>
              <a:t>predstavnik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Čikaške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škole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ekonomske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misli</a:t>
            </a:r>
            <a:r>
              <a:rPr lang="en-US" sz="2200" dirty="0">
                <a:solidFill>
                  <a:schemeClr val="tx1"/>
                </a:solidFill>
              </a:rPr>
              <a:t>. </a:t>
            </a:r>
            <a:r>
              <a:rPr lang="en-US" sz="2200" dirty="0" err="1">
                <a:solidFill>
                  <a:schemeClr val="tx1"/>
                </a:solidFill>
              </a:rPr>
              <a:t>Čikašku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školu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su</a:t>
            </a:r>
            <a:r>
              <a:rPr lang="en-US" sz="2200" dirty="0">
                <a:solidFill>
                  <a:schemeClr val="tx1"/>
                </a:solidFill>
              </a:rPr>
              <a:t> pored </a:t>
            </a:r>
            <a:r>
              <a:rPr lang="en-US" sz="2200" dirty="0" err="1">
                <a:solidFill>
                  <a:schemeClr val="tx1"/>
                </a:solidFill>
              </a:rPr>
              <a:t>Fridmana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predstavljali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Švarc</a:t>
            </a:r>
            <a:r>
              <a:rPr lang="en-US" sz="2200" dirty="0">
                <a:solidFill>
                  <a:schemeClr val="tx1"/>
                </a:solidFill>
              </a:rPr>
              <a:t>, Kagan, Bruner, </a:t>
            </a:r>
            <a:r>
              <a:rPr lang="en-US" sz="2200" dirty="0" err="1">
                <a:solidFill>
                  <a:schemeClr val="tx1"/>
                </a:solidFill>
              </a:rPr>
              <a:t>Melcer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Majzelman</a:t>
            </a:r>
            <a:r>
              <a:rPr lang="en-US" sz="2200" dirty="0">
                <a:solidFill>
                  <a:schemeClr val="tx1"/>
                </a:solidFill>
              </a:rPr>
              <a:t>, Lerner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dr.</a:t>
            </a:r>
          </a:p>
        </p:txBody>
      </p:sp>
    </p:spTree>
    <p:extLst>
      <p:ext uri="{BB962C8B-B14F-4D97-AF65-F5344CB8AC3E}">
        <p14:creationId xmlns:p14="http://schemas.microsoft.com/office/powerpoint/2010/main" val="13133196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/>
          </p:cNvPicPr>
          <p:nvPr>
            <p:ph sz="half" idx="1"/>
          </p:nvPr>
        </p:nvPicPr>
        <p:blipFill>
          <a:blip r:embed="rId2" cstate="print"/>
          <a:srcRect l="28764" t="9817" r="29110" b="24886"/>
          <a:stretch>
            <a:fillRect/>
          </a:stretch>
        </p:blipFill>
        <p:spPr bwMode="auto">
          <a:xfrm>
            <a:off x="304800" y="533400"/>
            <a:ext cx="36576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343400" y="990600"/>
            <a:ext cx="4419600" cy="4953000"/>
          </a:xfrm>
        </p:spPr>
        <p:txBody>
          <a:bodyPr>
            <a:noAutofit/>
          </a:bodyPr>
          <a:lstStyle/>
          <a:p>
            <a:r>
              <a:rPr lang="en-US" sz="2200" dirty="0"/>
              <a:t>“There is no such thing as a free lunch.”</a:t>
            </a:r>
            <a:endParaRPr lang="sr-Latn-BA" sz="2200" dirty="0"/>
          </a:p>
          <a:p>
            <a:pPr marL="0" indent="0">
              <a:buNone/>
            </a:pPr>
            <a:r>
              <a:rPr lang="sr-Latn-BA" sz="2200" dirty="0"/>
              <a:t>(</a:t>
            </a:r>
            <a:r>
              <a:rPr lang="en-US" sz="2200" dirty="0"/>
              <a:t>„</a:t>
            </a:r>
            <a:r>
              <a:rPr lang="en-US" sz="2200" dirty="0" err="1"/>
              <a:t>Nema</a:t>
            </a:r>
            <a:r>
              <a:rPr lang="en-US" sz="2200" dirty="0"/>
              <a:t> </a:t>
            </a:r>
            <a:r>
              <a:rPr lang="en-US" sz="2200" dirty="0" err="1"/>
              <a:t>besplatnog</a:t>
            </a:r>
            <a:r>
              <a:rPr lang="en-US" sz="2200" dirty="0"/>
              <a:t> </a:t>
            </a:r>
            <a:r>
              <a:rPr lang="en-US" sz="2200" dirty="0" err="1"/>
              <a:t>ručka</a:t>
            </a:r>
            <a:r>
              <a:rPr lang="en-US" sz="2200" dirty="0"/>
              <a:t>.“</a:t>
            </a:r>
            <a:r>
              <a:rPr lang="sr-Latn-BA" sz="2200" dirty="0"/>
              <a:t>)</a:t>
            </a:r>
          </a:p>
          <a:p>
            <a:endParaRPr lang="sr-Latn-BA" sz="2200" dirty="0"/>
          </a:p>
          <a:p>
            <a:r>
              <a:rPr lang="en-US" sz="2200" dirty="0"/>
              <a:t>„</a:t>
            </a:r>
            <a:r>
              <a:rPr lang="en-US" sz="2200" dirty="0" err="1"/>
              <a:t>Inflacija</a:t>
            </a:r>
            <a:r>
              <a:rPr lang="en-US" sz="2200" dirty="0"/>
              <a:t> je </a:t>
            </a:r>
            <a:r>
              <a:rPr lang="en-US" sz="2200" dirty="0" err="1"/>
              <a:t>uv</a:t>
            </a:r>
            <a:r>
              <a:rPr lang="sr-Latn-BA" sz="2200" dirty="0"/>
              <a:t>ij</a:t>
            </a:r>
            <a:r>
              <a:rPr lang="en-US" sz="2200" dirty="0" err="1"/>
              <a:t>ek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svuda</a:t>
            </a:r>
            <a:r>
              <a:rPr lang="en-US" sz="2200" dirty="0"/>
              <a:t> </a:t>
            </a:r>
            <a:r>
              <a:rPr lang="en-US" sz="2200" dirty="0" err="1"/>
              <a:t>monetarni</a:t>
            </a:r>
            <a:r>
              <a:rPr lang="en-US" sz="2200" dirty="0"/>
              <a:t> </a:t>
            </a:r>
            <a:r>
              <a:rPr lang="en-US" sz="2200" dirty="0" err="1"/>
              <a:t>fenomen</a:t>
            </a:r>
            <a:r>
              <a:rPr lang="en-US" sz="2200" dirty="0"/>
              <a:t>.“</a:t>
            </a:r>
            <a:endParaRPr lang="sr-Latn-BA" sz="2200" dirty="0"/>
          </a:p>
          <a:p>
            <a:endParaRPr lang="sr-Latn-BA" sz="2200" dirty="0"/>
          </a:p>
          <a:p>
            <a:r>
              <a:rPr lang="pl-PL" sz="2200" dirty="0"/>
              <a:t>Novac je važan — možda ne za sreću, ali sigurno za stabilnost.“</a:t>
            </a:r>
            <a:endParaRPr lang="en-US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4114800"/>
            <a:ext cx="335280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/>
              <a:t>Milton Friedman</a:t>
            </a:r>
          </a:p>
        </p:txBody>
      </p:sp>
    </p:spTree>
    <p:extLst>
      <p:ext uri="{BB962C8B-B14F-4D97-AF65-F5344CB8AC3E}">
        <p14:creationId xmlns:p14="http://schemas.microsoft.com/office/powerpoint/2010/main" val="2623879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990600"/>
            <a:ext cx="6705600" cy="5050763"/>
          </a:xfrm>
        </p:spPr>
        <p:txBody>
          <a:bodyPr>
            <a:normAutofit/>
          </a:bodyPr>
          <a:lstStyle/>
          <a:p>
            <a:r>
              <a:rPr lang="en-US" sz="2200" dirty="0" err="1">
                <a:solidFill>
                  <a:schemeClr val="tx1"/>
                </a:solidFill>
              </a:rPr>
              <a:t>Monetaristička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teorija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postaje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aktuelna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sredinom</a:t>
            </a:r>
            <a:r>
              <a:rPr lang="en-US" sz="2200" dirty="0">
                <a:solidFill>
                  <a:schemeClr val="tx1"/>
                </a:solidFill>
              </a:rPr>
              <a:t> ’70-tih </a:t>
            </a:r>
            <a:r>
              <a:rPr lang="en-US" sz="2200" dirty="0" err="1">
                <a:solidFill>
                  <a:schemeClr val="tx1"/>
                </a:solidFill>
              </a:rPr>
              <a:t>godina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nakon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tržišnih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šokova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visokih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stopa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inflacije</a:t>
            </a:r>
            <a:r>
              <a:rPr lang="en-US" sz="2200" dirty="0">
                <a:solidFill>
                  <a:schemeClr val="tx1"/>
                </a:solidFill>
              </a:rPr>
              <a:t>, </a:t>
            </a:r>
            <a:r>
              <a:rPr lang="en-US" sz="2200" dirty="0" err="1">
                <a:solidFill>
                  <a:schemeClr val="tx1"/>
                </a:solidFill>
              </a:rPr>
              <a:t>koje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fiskalna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politika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nije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mogla</a:t>
            </a:r>
            <a:r>
              <a:rPr lang="en-US" sz="2200" dirty="0">
                <a:solidFill>
                  <a:schemeClr val="tx1"/>
                </a:solidFill>
              </a:rPr>
              <a:t> da </a:t>
            </a:r>
            <a:r>
              <a:rPr lang="en-US" sz="2200" dirty="0" err="1">
                <a:solidFill>
                  <a:schemeClr val="tx1"/>
                </a:solidFill>
              </a:rPr>
              <a:t>riješi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preduzetim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mjerama</a:t>
            </a:r>
            <a:r>
              <a:rPr lang="en-US" sz="2200" dirty="0">
                <a:solidFill>
                  <a:schemeClr val="tx1"/>
                </a:solidFill>
              </a:rPr>
              <a:t>. </a:t>
            </a:r>
            <a:endParaRPr lang="sr-Cyrl-CS" sz="2200" dirty="0">
              <a:solidFill>
                <a:schemeClr val="tx1"/>
              </a:solidFill>
            </a:endParaRPr>
          </a:p>
          <a:p>
            <a:endParaRPr lang="sr-Cyrl-CS" sz="2200" dirty="0">
              <a:solidFill>
                <a:schemeClr val="tx1"/>
              </a:solidFill>
            </a:endParaRPr>
          </a:p>
          <a:p>
            <a:r>
              <a:rPr lang="en-US" sz="2200" dirty="0" err="1">
                <a:solidFill>
                  <a:schemeClr val="tx1"/>
                </a:solidFill>
              </a:rPr>
              <a:t>Postavke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monetarističke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teorije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počivaju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na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temeljima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klasične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ekonomski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misli</a:t>
            </a:r>
            <a:r>
              <a:rPr lang="en-US" sz="2200" b="1" dirty="0">
                <a:solidFill>
                  <a:schemeClr val="tx1"/>
                </a:solidFill>
              </a:rPr>
              <a:t>, </a:t>
            </a:r>
            <a:r>
              <a:rPr lang="en-US" sz="2200" b="1" dirty="0" err="1">
                <a:solidFill>
                  <a:schemeClr val="tx1"/>
                </a:solidFill>
              </a:rPr>
              <a:t>pri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kojoj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slobodno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tržište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samo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obezbjeđuje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stabilnost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i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ravnotežu</a:t>
            </a:r>
            <a:r>
              <a:rPr lang="en-US" sz="2200" b="1" dirty="0">
                <a:solidFill>
                  <a:schemeClr val="tx1"/>
                </a:solidFill>
              </a:rPr>
              <a:t> a </a:t>
            </a:r>
            <a:r>
              <a:rPr lang="en-US" sz="2200" b="1" dirty="0" err="1">
                <a:solidFill>
                  <a:schemeClr val="tx1"/>
                </a:solidFill>
              </a:rPr>
              <a:t>državni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intervencionizam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nije</a:t>
            </a:r>
            <a:r>
              <a:rPr lang="en-US" sz="2200" b="1" dirty="0">
                <a:solidFill>
                  <a:schemeClr val="tx1"/>
                </a:solidFill>
              </a:rPr>
              <a:t> </a:t>
            </a:r>
            <a:r>
              <a:rPr lang="en-US" sz="2200" b="1" dirty="0" err="1">
                <a:solidFill>
                  <a:schemeClr val="tx1"/>
                </a:solidFill>
              </a:rPr>
              <a:t>poželjan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treba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ga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svesti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na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najmanji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mogući</a:t>
            </a:r>
            <a:r>
              <a:rPr lang="en-US" sz="2200" dirty="0">
                <a:solidFill>
                  <a:schemeClr val="tx1"/>
                </a:solidFill>
              </a:rPr>
              <a:t> </a:t>
            </a:r>
            <a:r>
              <a:rPr lang="en-US" sz="2200" dirty="0" err="1">
                <a:solidFill>
                  <a:schemeClr val="tx1"/>
                </a:solidFill>
              </a:rPr>
              <a:t>nivo</a:t>
            </a:r>
            <a:r>
              <a:rPr lang="en-US" sz="2200" dirty="0">
                <a:solidFill>
                  <a:schemeClr val="tx1"/>
                </a:solidFill>
              </a:rPr>
              <a:t>.</a:t>
            </a:r>
          </a:p>
          <a:p>
            <a:endParaRPr lang="en-US" sz="2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7190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14400" y="1143000"/>
            <a:ext cx="6934200" cy="4800599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Osnovni</a:t>
            </a:r>
            <a:r>
              <a:rPr lang="en-US" dirty="0"/>
              <a:t> </a:t>
            </a:r>
            <a:r>
              <a:rPr lang="en-US" dirty="0" err="1"/>
              <a:t>koncept</a:t>
            </a:r>
            <a:r>
              <a:rPr lang="en-US" dirty="0"/>
              <a:t> </a:t>
            </a:r>
            <a:r>
              <a:rPr lang="en-US" dirty="0" err="1"/>
              <a:t>Fridmanove</a:t>
            </a:r>
            <a:r>
              <a:rPr lang="en-US" dirty="0"/>
              <a:t> </a:t>
            </a:r>
            <a:r>
              <a:rPr lang="en-US" dirty="0" err="1"/>
              <a:t>monetarne</a:t>
            </a:r>
            <a:r>
              <a:rPr lang="en-US" dirty="0"/>
              <a:t> </a:t>
            </a:r>
            <a:r>
              <a:rPr lang="en-US" dirty="0" err="1"/>
              <a:t>teorije</a:t>
            </a:r>
            <a:r>
              <a:rPr lang="en-US" dirty="0"/>
              <a:t> </a:t>
            </a:r>
            <a:r>
              <a:rPr lang="en-US" dirty="0" err="1"/>
              <a:t>počiva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b="1" dirty="0" err="1"/>
              <a:t>tzv</a:t>
            </a:r>
            <a:r>
              <a:rPr lang="en-US" b="1" dirty="0"/>
              <a:t>. </a:t>
            </a:r>
            <a:r>
              <a:rPr lang="en-US" b="1" dirty="0" err="1"/>
              <a:t>imovinskom</a:t>
            </a:r>
            <a:r>
              <a:rPr lang="en-US" b="1" dirty="0"/>
              <a:t> </a:t>
            </a:r>
            <a:r>
              <a:rPr lang="en-US" b="1" dirty="0" err="1"/>
              <a:t>pristupu</a:t>
            </a:r>
            <a:r>
              <a:rPr lang="en-US" dirty="0"/>
              <a:t>,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razliku</a:t>
            </a:r>
            <a:r>
              <a:rPr lang="en-US" dirty="0"/>
              <a:t> od </a:t>
            </a:r>
            <a:r>
              <a:rPr lang="en-US" dirty="0" err="1"/>
              <a:t>kejnzijanske</a:t>
            </a:r>
            <a:r>
              <a:rPr lang="en-US" dirty="0"/>
              <a:t> </a:t>
            </a:r>
            <a:r>
              <a:rPr lang="en-US" dirty="0" err="1"/>
              <a:t>dohod</a:t>
            </a:r>
            <a:r>
              <a:rPr lang="sr-Latn-ME" dirty="0"/>
              <a:t>ov</a:t>
            </a:r>
            <a:r>
              <a:rPr lang="en-US" dirty="0"/>
              <a:t>ne </a:t>
            </a:r>
            <a:r>
              <a:rPr lang="en-US" dirty="0" err="1"/>
              <a:t>varijante</a:t>
            </a:r>
            <a:r>
              <a:rPr lang="en-US" dirty="0"/>
              <a:t>.</a:t>
            </a:r>
            <a:endParaRPr lang="sr-Latn-BA" dirty="0"/>
          </a:p>
          <a:p>
            <a:endParaRPr lang="sr-Cyrl-CS" dirty="0"/>
          </a:p>
          <a:p>
            <a:r>
              <a:rPr lang="en-US" dirty="0" err="1"/>
              <a:t>Imovinski</a:t>
            </a:r>
            <a:r>
              <a:rPr lang="en-US" dirty="0"/>
              <a:t> </a:t>
            </a:r>
            <a:r>
              <a:rPr lang="en-US" dirty="0" err="1"/>
              <a:t>pristup</a:t>
            </a:r>
            <a:r>
              <a:rPr lang="en-US" dirty="0"/>
              <a:t> </a:t>
            </a:r>
            <a:r>
              <a:rPr lang="en-US" dirty="0" err="1"/>
              <a:t>značio</a:t>
            </a:r>
            <a:r>
              <a:rPr lang="en-US" dirty="0"/>
              <a:t> je </a:t>
            </a:r>
            <a:r>
              <a:rPr lang="en-US" dirty="0" err="1"/>
              <a:t>uvođenje</a:t>
            </a:r>
            <a:r>
              <a:rPr lang="en-US" dirty="0"/>
              <a:t> </a:t>
            </a:r>
            <a:r>
              <a:rPr lang="en-US" dirty="0" err="1"/>
              <a:t>imovine</a:t>
            </a:r>
            <a:r>
              <a:rPr lang="en-US" dirty="0"/>
              <a:t> </a:t>
            </a:r>
            <a:r>
              <a:rPr lang="en-US" dirty="0" err="1"/>
              <a:t>pojedinca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osnovni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u </a:t>
            </a:r>
            <a:r>
              <a:rPr lang="en-US" dirty="0" err="1"/>
              <a:t>monetarnim</a:t>
            </a:r>
            <a:r>
              <a:rPr lang="en-US" dirty="0"/>
              <a:t> </a:t>
            </a:r>
            <a:r>
              <a:rPr lang="en-US" dirty="0" err="1"/>
              <a:t>odnosima</a:t>
            </a:r>
            <a:r>
              <a:rPr lang="en-US" dirty="0"/>
              <a:t>. </a:t>
            </a:r>
            <a:endParaRPr lang="sr-Latn-BA" dirty="0"/>
          </a:p>
          <a:p>
            <a:endParaRPr lang="en-US" dirty="0"/>
          </a:p>
          <a:p>
            <a:r>
              <a:rPr lang="hr-HR" dirty="0"/>
              <a:t>Fridman</a:t>
            </a:r>
            <a:r>
              <a:rPr lang="hr-HR" b="1" dirty="0"/>
              <a:t> </a:t>
            </a:r>
            <a:r>
              <a:rPr lang="hr-HR" dirty="0"/>
              <a:t>polazi od toga da je kvantitativna teorija novca teorija tražnje novca i da prethodne teorije ne daju objašnjenje odnosa realnog i novčanog dohotka, kamate i nivoa cijena.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7782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534400" cy="4953000"/>
          </a:xfrm>
        </p:spPr>
        <p:txBody>
          <a:bodyPr>
            <a:normAutofit fontScale="92500" lnSpcReduction="10000"/>
          </a:bodyPr>
          <a:lstStyle/>
          <a:p>
            <a:r>
              <a:rPr lang="hr-HR" sz="1600" dirty="0"/>
              <a:t>Prema Fridmanu, dohodak se može držati u 5 oblika imovine: </a:t>
            </a:r>
          </a:p>
          <a:p>
            <a:pPr lvl="1"/>
            <a:r>
              <a:rPr lang="hr-HR" dirty="0"/>
              <a:t>novac, </a:t>
            </a:r>
          </a:p>
          <a:p>
            <a:pPr lvl="1"/>
            <a:r>
              <a:rPr lang="hr-HR" dirty="0"/>
              <a:t>obveznice, </a:t>
            </a:r>
          </a:p>
          <a:p>
            <a:pPr lvl="1"/>
            <a:r>
              <a:rPr lang="hr-HR" dirty="0"/>
              <a:t>akcije, </a:t>
            </a:r>
          </a:p>
          <a:p>
            <a:pPr lvl="1"/>
            <a:r>
              <a:rPr lang="hr-HR" dirty="0"/>
              <a:t>fizička dobra i </a:t>
            </a:r>
          </a:p>
          <a:p>
            <a:pPr lvl="1"/>
            <a:r>
              <a:rPr lang="hr-HR" dirty="0"/>
              <a:t>ljudski kapital. </a:t>
            </a:r>
            <a:endParaRPr lang="sr-Cyrl-CS" dirty="0"/>
          </a:p>
          <a:p>
            <a:endParaRPr lang="sr-Cyrl-CS" sz="1600" dirty="0"/>
          </a:p>
          <a:p>
            <a:pPr algn="just"/>
            <a:r>
              <a:rPr lang="hr-HR" sz="1600" dirty="0"/>
              <a:t>Uključujući ove faktore u funkciju tražnje novca, dobija se kompletniji odnos međuzavisnih veličina. </a:t>
            </a:r>
            <a:endParaRPr lang="sr-Cyrl-CS" sz="1600" dirty="0"/>
          </a:p>
          <a:p>
            <a:endParaRPr lang="sr-Cyrl-CS" sz="1600" dirty="0"/>
          </a:p>
          <a:p>
            <a:r>
              <a:rPr lang="en-US" sz="1600" b="1" dirty="0" err="1"/>
              <a:t>Faktori</a:t>
            </a:r>
            <a:r>
              <a:rPr lang="en-US" sz="1600" b="1" dirty="0"/>
              <a:t> </a:t>
            </a:r>
            <a:r>
              <a:rPr lang="en-US" sz="1600" b="1" dirty="0" err="1"/>
              <a:t>koji</a:t>
            </a:r>
            <a:r>
              <a:rPr lang="en-US" sz="1600" b="1" dirty="0"/>
              <a:t> </a:t>
            </a:r>
            <a:r>
              <a:rPr lang="en-US" sz="1600" b="1" dirty="0" err="1"/>
              <a:t>određuju</a:t>
            </a:r>
            <a:r>
              <a:rPr lang="en-US" sz="1600" b="1" dirty="0"/>
              <a:t> </a:t>
            </a:r>
            <a:r>
              <a:rPr lang="en-US" sz="1600" b="1" dirty="0" err="1"/>
              <a:t>tražnju</a:t>
            </a:r>
            <a:r>
              <a:rPr lang="en-US" sz="1600" b="1" dirty="0"/>
              <a:t> </a:t>
            </a:r>
            <a:r>
              <a:rPr lang="en-US" sz="1600" b="1" dirty="0" err="1"/>
              <a:t>novca</a:t>
            </a:r>
            <a:r>
              <a:rPr lang="en-US" sz="1600" b="1" dirty="0"/>
              <a:t> </a:t>
            </a:r>
            <a:r>
              <a:rPr lang="en-US" sz="1600" b="1" dirty="0" err="1"/>
              <a:t>su</a:t>
            </a:r>
            <a:r>
              <a:rPr lang="en-US" sz="1600" dirty="0"/>
              <a:t>: </a:t>
            </a:r>
          </a:p>
          <a:p>
            <a:pPr lvl="1"/>
            <a:r>
              <a:rPr lang="en-US" dirty="0" err="1"/>
              <a:t>odnos</a:t>
            </a:r>
            <a:r>
              <a:rPr lang="en-US" dirty="0"/>
              <a:t> </a:t>
            </a:r>
            <a:r>
              <a:rPr lang="en-US" dirty="0" err="1"/>
              <a:t>između</a:t>
            </a:r>
            <a:r>
              <a:rPr lang="en-US" dirty="0"/>
              <a:t> </a:t>
            </a:r>
            <a:r>
              <a:rPr lang="en-US" dirty="0" err="1"/>
              <a:t>ljudskog</a:t>
            </a:r>
            <a:r>
              <a:rPr lang="en-US" dirty="0"/>
              <a:t> </a:t>
            </a:r>
            <a:r>
              <a:rPr lang="en-US" dirty="0" err="1"/>
              <a:t>kapitala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ostalih</a:t>
            </a:r>
            <a:r>
              <a:rPr lang="en-US" dirty="0"/>
              <a:t> </a:t>
            </a:r>
            <a:r>
              <a:rPr lang="en-US" dirty="0" err="1"/>
              <a:t>oblika</a:t>
            </a:r>
            <a:r>
              <a:rPr lang="en-US" dirty="0"/>
              <a:t> u </a:t>
            </a:r>
            <a:r>
              <a:rPr lang="en-US" dirty="0" err="1"/>
              <a:t>kojima</a:t>
            </a:r>
            <a:r>
              <a:rPr lang="en-US" dirty="0"/>
              <a:t> se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držati</a:t>
            </a:r>
            <a:r>
              <a:rPr lang="en-US" dirty="0"/>
              <a:t> </a:t>
            </a:r>
            <a:r>
              <a:rPr lang="en-US" dirty="0" err="1"/>
              <a:t>kapital</a:t>
            </a:r>
            <a:r>
              <a:rPr lang="en-US" dirty="0"/>
              <a:t>;</a:t>
            </a:r>
          </a:p>
          <a:p>
            <a:pPr lvl="1"/>
            <a:r>
              <a:rPr lang="en-US" dirty="0" err="1"/>
              <a:t>očekivana</a:t>
            </a:r>
            <a:r>
              <a:rPr lang="en-US" dirty="0"/>
              <a:t> </a:t>
            </a:r>
            <a:r>
              <a:rPr lang="en-US" dirty="0" err="1"/>
              <a:t>stopa</a:t>
            </a:r>
            <a:r>
              <a:rPr lang="en-US" dirty="0"/>
              <a:t> </a:t>
            </a:r>
            <a:r>
              <a:rPr lang="en-US" dirty="0" err="1"/>
              <a:t>prinosa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novac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drug</a:t>
            </a:r>
            <a:r>
              <a:rPr lang="sr-Latn-BA" dirty="0"/>
              <a:t>ih</a:t>
            </a:r>
            <a:r>
              <a:rPr lang="en-US" dirty="0"/>
              <a:t> </a:t>
            </a:r>
            <a:r>
              <a:rPr lang="en-US" dirty="0" err="1"/>
              <a:t>oblik</a:t>
            </a:r>
            <a:r>
              <a:rPr lang="sr-Latn-BA" dirty="0"/>
              <a:t>a</a:t>
            </a:r>
            <a:r>
              <a:rPr lang="en-US" dirty="0"/>
              <a:t> </a:t>
            </a:r>
            <a:r>
              <a:rPr lang="en-US" dirty="0" err="1"/>
              <a:t>aktive</a:t>
            </a:r>
            <a:r>
              <a:rPr lang="en-US" dirty="0"/>
              <a:t>;</a:t>
            </a:r>
          </a:p>
          <a:p>
            <a:pPr lvl="1"/>
            <a:r>
              <a:rPr lang="en-US" dirty="0" err="1"/>
              <a:t>djelovanje</a:t>
            </a:r>
            <a:r>
              <a:rPr lang="en-US" dirty="0"/>
              <a:t> </a:t>
            </a:r>
            <a:r>
              <a:rPr lang="en-US" dirty="0" err="1"/>
              <a:t>inflacije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deflacije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promjenu</a:t>
            </a:r>
            <a:r>
              <a:rPr lang="en-US" dirty="0"/>
              <a:t> </a:t>
            </a:r>
            <a:r>
              <a:rPr lang="en-US" dirty="0" err="1"/>
              <a:t>vrijednosti</a:t>
            </a:r>
            <a:r>
              <a:rPr lang="en-US" dirty="0"/>
              <a:t> </a:t>
            </a:r>
            <a:r>
              <a:rPr lang="en-US" dirty="0" err="1"/>
              <a:t>novca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drugih</a:t>
            </a:r>
            <a:r>
              <a:rPr lang="en-US" dirty="0"/>
              <a:t> </a:t>
            </a:r>
            <a:r>
              <a:rPr lang="en-US" dirty="0" err="1"/>
              <a:t>oblika</a:t>
            </a:r>
            <a:r>
              <a:rPr lang="en-US" dirty="0"/>
              <a:t> </a:t>
            </a:r>
            <a:r>
              <a:rPr lang="en-US" dirty="0" err="1"/>
              <a:t>imovine</a:t>
            </a:r>
            <a:r>
              <a:rPr lang="en-US" dirty="0"/>
              <a:t> 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838888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" y="914400"/>
            <a:ext cx="850392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sz="2200" dirty="0" err="1"/>
              <a:t>Realna</a:t>
            </a:r>
            <a:r>
              <a:rPr lang="en-US" sz="2200" dirty="0"/>
              <a:t> </a:t>
            </a:r>
            <a:r>
              <a:rPr lang="en-US" sz="2200" dirty="0" err="1"/>
              <a:t>tražnja</a:t>
            </a:r>
            <a:r>
              <a:rPr lang="en-US" sz="2200" dirty="0"/>
              <a:t> </a:t>
            </a:r>
            <a:r>
              <a:rPr lang="en-US" sz="2200" dirty="0" err="1"/>
              <a:t>novca</a:t>
            </a:r>
            <a:r>
              <a:rPr lang="en-US" sz="2200" dirty="0"/>
              <a:t> </a:t>
            </a:r>
            <a:r>
              <a:rPr lang="en-US" sz="2200" dirty="0" err="1"/>
              <a:t>dakle</a:t>
            </a:r>
            <a:r>
              <a:rPr lang="en-US" sz="2200" dirty="0"/>
              <a:t>, </a:t>
            </a:r>
            <a:r>
              <a:rPr lang="en-US" sz="2200" dirty="0" err="1"/>
              <a:t>može</a:t>
            </a:r>
            <a:r>
              <a:rPr lang="en-US" sz="2200" dirty="0"/>
              <a:t> se </a:t>
            </a:r>
            <a:r>
              <a:rPr lang="en-US" sz="2200" dirty="0" err="1"/>
              <a:t>prikazati</a:t>
            </a:r>
            <a:r>
              <a:rPr lang="en-US" sz="2200" dirty="0"/>
              <a:t> </a:t>
            </a:r>
            <a:r>
              <a:rPr lang="en-US" sz="2200" dirty="0" err="1"/>
              <a:t>kao</a:t>
            </a:r>
            <a:r>
              <a:rPr lang="en-US" sz="2200" dirty="0"/>
              <a:t> </a:t>
            </a:r>
            <a:r>
              <a:rPr lang="en-US" sz="2200" dirty="0" err="1"/>
              <a:t>funkcija</a:t>
            </a:r>
            <a:r>
              <a:rPr lang="en-US" sz="2200" dirty="0"/>
              <a:t>:</a:t>
            </a:r>
          </a:p>
          <a:p>
            <a:endParaRPr lang="sr-Cyrl-CS" sz="2200" dirty="0"/>
          </a:p>
          <a:p>
            <a:pPr>
              <a:buNone/>
            </a:pPr>
            <a:endParaRPr lang="en-US" sz="2200" dirty="0"/>
          </a:p>
          <a:p>
            <a:endParaRPr lang="sr-Latn-ME" sz="2200" dirty="0"/>
          </a:p>
          <a:p>
            <a:r>
              <a:rPr lang="en-US" sz="2200" dirty="0" err="1"/>
              <a:t>gdje</a:t>
            </a:r>
            <a:r>
              <a:rPr lang="en-US" sz="2200" dirty="0"/>
              <a:t> je:</a:t>
            </a:r>
          </a:p>
          <a:p>
            <a:pPr lvl="1"/>
            <a:r>
              <a:rPr lang="en-US" sz="2200" dirty="0"/>
              <a:t>M = </a:t>
            </a:r>
            <a:r>
              <a:rPr lang="en-US" sz="2200" dirty="0" err="1"/>
              <a:t>nominalna</a:t>
            </a:r>
            <a:r>
              <a:rPr lang="en-US" sz="2200" dirty="0"/>
              <a:t> </a:t>
            </a:r>
            <a:r>
              <a:rPr lang="en-US" sz="2200" dirty="0" err="1"/>
              <a:t>tražnja</a:t>
            </a:r>
            <a:r>
              <a:rPr lang="en-US" sz="2200" dirty="0"/>
              <a:t> </a:t>
            </a:r>
            <a:r>
              <a:rPr lang="en-US" sz="2200" dirty="0" err="1"/>
              <a:t>novca</a:t>
            </a:r>
            <a:endParaRPr lang="en-US" sz="2200" dirty="0"/>
          </a:p>
          <a:p>
            <a:pPr lvl="1"/>
            <a:r>
              <a:rPr lang="en-US" sz="2200" dirty="0"/>
              <a:t>P = </a:t>
            </a:r>
            <a:r>
              <a:rPr lang="en-US" sz="2200" dirty="0" err="1"/>
              <a:t>indeks</a:t>
            </a:r>
            <a:r>
              <a:rPr lang="en-US" sz="2200" dirty="0"/>
              <a:t> </a:t>
            </a:r>
            <a:r>
              <a:rPr lang="en-US" sz="2200" dirty="0" err="1"/>
              <a:t>cijena</a:t>
            </a:r>
            <a:endParaRPr lang="en-US" sz="2200" dirty="0"/>
          </a:p>
          <a:p>
            <a:pPr lvl="1"/>
            <a:r>
              <a:rPr lang="en-US" sz="2200" dirty="0"/>
              <a:t>Y =  </a:t>
            </a:r>
            <a:r>
              <a:rPr lang="en-US" sz="2200" dirty="0" err="1"/>
              <a:t>realni</a:t>
            </a:r>
            <a:r>
              <a:rPr lang="en-US" sz="2200" dirty="0"/>
              <a:t> </a:t>
            </a:r>
            <a:r>
              <a:rPr lang="en-US" sz="2200" dirty="0" err="1"/>
              <a:t>dohodak</a:t>
            </a:r>
            <a:r>
              <a:rPr lang="en-US" sz="2200" dirty="0"/>
              <a:t> (</a:t>
            </a:r>
            <a:r>
              <a:rPr lang="en-US" sz="2200" dirty="0" err="1"/>
              <a:t>proizvodnja</a:t>
            </a:r>
            <a:r>
              <a:rPr lang="en-US" sz="2200" dirty="0"/>
              <a:t>)</a:t>
            </a:r>
          </a:p>
          <a:p>
            <a:pPr lvl="1"/>
            <a:r>
              <a:rPr lang="en-US" sz="2200" dirty="0"/>
              <a:t>W = </a:t>
            </a:r>
            <a:r>
              <a:rPr lang="en-US" sz="2200" dirty="0" err="1"/>
              <a:t>odnos</a:t>
            </a:r>
            <a:r>
              <a:rPr lang="en-US" sz="2200" dirty="0"/>
              <a:t> </a:t>
            </a:r>
            <a:r>
              <a:rPr lang="en-US" sz="2200" dirty="0" err="1"/>
              <a:t>između</a:t>
            </a:r>
            <a:r>
              <a:rPr lang="en-US" sz="2200" dirty="0"/>
              <a:t> </a:t>
            </a:r>
            <a:r>
              <a:rPr lang="en-US" sz="2200" dirty="0" err="1"/>
              <a:t>finansijske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realne</a:t>
            </a:r>
            <a:r>
              <a:rPr lang="en-US" sz="2200" dirty="0"/>
              <a:t> </a:t>
            </a:r>
            <a:r>
              <a:rPr lang="en-US" sz="2200" dirty="0" err="1"/>
              <a:t>aktive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fiksnog</a:t>
            </a:r>
            <a:r>
              <a:rPr lang="en-US" sz="2200" dirty="0"/>
              <a:t> </a:t>
            </a:r>
            <a:r>
              <a:rPr lang="en-US" sz="2200" dirty="0" err="1"/>
              <a:t>kapitala</a:t>
            </a:r>
            <a:endParaRPr lang="en-US" sz="2200" dirty="0"/>
          </a:p>
          <a:p>
            <a:pPr lvl="1"/>
            <a:r>
              <a:rPr lang="en-US" sz="2200" dirty="0" err="1"/>
              <a:t>Vm</a:t>
            </a:r>
            <a:r>
              <a:rPr lang="en-US" sz="2200" dirty="0"/>
              <a:t> = </a:t>
            </a:r>
            <a:r>
              <a:rPr lang="en-US" sz="2200" dirty="0" err="1"/>
              <a:t>stopa</a:t>
            </a:r>
            <a:r>
              <a:rPr lang="en-US" sz="2200" dirty="0"/>
              <a:t> </a:t>
            </a:r>
            <a:r>
              <a:rPr lang="en-US" sz="2200" dirty="0" err="1"/>
              <a:t>očekivanog</a:t>
            </a:r>
            <a:r>
              <a:rPr lang="en-US" sz="2200" dirty="0"/>
              <a:t> </a:t>
            </a:r>
            <a:r>
              <a:rPr lang="en-US" sz="2200" dirty="0" err="1"/>
              <a:t>prinosa</a:t>
            </a:r>
            <a:r>
              <a:rPr lang="en-US" sz="2200" dirty="0"/>
              <a:t> </a:t>
            </a:r>
            <a:r>
              <a:rPr lang="en-US" sz="2200" dirty="0" err="1"/>
              <a:t>novca</a:t>
            </a:r>
            <a:endParaRPr lang="en-US" sz="2200" dirty="0"/>
          </a:p>
          <a:p>
            <a:pPr lvl="1"/>
            <a:r>
              <a:rPr lang="en-US" sz="2200" dirty="0" err="1"/>
              <a:t>Vw</a:t>
            </a:r>
            <a:r>
              <a:rPr lang="en-US" sz="2200" dirty="0"/>
              <a:t> = </a:t>
            </a:r>
            <a:r>
              <a:rPr lang="en-US" sz="2200" dirty="0" err="1"/>
              <a:t>stopa</a:t>
            </a:r>
            <a:r>
              <a:rPr lang="en-US" sz="2200" dirty="0"/>
              <a:t> </a:t>
            </a:r>
            <a:r>
              <a:rPr lang="en-US" sz="2200" dirty="0" err="1"/>
              <a:t>očekivanog</a:t>
            </a:r>
            <a:r>
              <a:rPr lang="en-US" sz="2200" dirty="0"/>
              <a:t> </a:t>
            </a:r>
            <a:r>
              <a:rPr lang="en-US" sz="2200" dirty="0" err="1"/>
              <a:t>prinosa</a:t>
            </a:r>
            <a:r>
              <a:rPr lang="en-US" sz="2200" dirty="0"/>
              <a:t> </a:t>
            </a:r>
            <a:r>
              <a:rPr lang="en-US" sz="2200" dirty="0" err="1"/>
              <a:t>obveznica</a:t>
            </a:r>
            <a:endParaRPr lang="en-US" sz="2200" dirty="0"/>
          </a:p>
          <a:p>
            <a:pPr lvl="1"/>
            <a:r>
              <a:rPr lang="en-US" sz="2200" dirty="0" err="1"/>
              <a:t>Ve</a:t>
            </a:r>
            <a:r>
              <a:rPr lang="en-US" sz="2200" dirty="0"/>
              <a:t> = </a:t>
            </a:r>
            <a:r>
              <a:rPr lang="en-US" sz="2200" dirty="0" err="1"/>
              <a:t>očekivana</a:t>
            </a:r>
            <a:r>
              <a:rPr lang="en-US" sz="2200" dirty="0"/>
              <a:t> </a:t>
            </a:r>
            <a:r>
              <a:rPr lang="en-US" sz="2200" dirty="0" err="1"/>
              <a:t>stopa</a:t>
            </a:r>
            <a:r>
              <a:rPr lang="en-US" sz="2200" dirty="0"/>
              <a:t> </a:t>
            </a:r>
            <a:r>
              <a:rPr lang="en-US" sz="2200" dirty="0" err="1"/>
              <a:t>prinosa</a:t>
            </a:r>
            <a:r>
              <a:rPr lang="en-US" sz="2200" dirty="0"/>
              <a:t> od </a:t>
            </a:r>
            <a:r>
              <a:rPr lang="en-US" sz="2200" dirty="0" err="1"/>
              <a:t>akcija</a:t>
            </a:r>
            <a:r>
              <a:rPr lang="en-US" sz="2200" dirty="0"/>
              <a:t> </a:t>
            </a:r>
          </a:p>
          <a:p>
            <a:pPr lvl="1"/>
            <a:r>
              <a:rPr lang="en-US" sz="2200" dirty="0"/>
              <a:t>r = </a:t>
            </a:r>
            <a:r>
              <a:rPr lang="en-US" sz="2200" dirty="0" err="1"/>
              <a:t>ostale</a:t>
            </a:r>
            <a:r>
              <a:rPr lang="en-US" sz="2200" dirty="0"/>
              <a:t> </a:t>
            </a:r>
            <a:r>
              <a:rPr lang="en-US" sz="2200" dirty="0" err="1"/>
              <a:t>varijable</a:t>
            </a:r>
            <a:r>
              <a:rPr lang="en-US" sz="2200" dirty="0"/>
              <a:t>.</a:t>
            </a:r>
          </a:p>
          <a:p>
            <a:endParaRPr lang="en-US" dirty="0"/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686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62200" y="1447800"/>
            <a:ext cx="3378994" cy="838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369130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066800"/>
            <a:ext cx="7010400" cy="4724399"/>
          </a:xfrm>
        </p:spPr>
        <p:txBody>
          <a:bodyPr>
            <a:normAutofit/>
          </a:bodyPr>
          <a:lstStyle/>
          <a:p>
            <a:r>
              <a:rPr lang="en-US" dirty="0" err="1"/>
              <a:t>Tokom</a:t>
            </a:r>
            <a:r>
              <a:rPr lang="en-US" dirty="0"/>
              <a:t> 1970-ih, u </a:t>
            </a:r>
            <a:r>
              <a:rPr lang="en-US" dirty="0" err="1"/>
              <a:t>periodu</a:t>
            </a:r>
            <a:r>
              <a:rPr lang="en-US" dirty="0"/>
              <a:t> </a:t>
            </a:r>
            <a:r>
              <a:rPr lang="en-US" b="1" dirty="0" err="1"/>
              <a:t>stagflacije</a:t>
            </a:r>
            <a:r>
              <a:rPr lang="en-US" dirty="0"/>
              <a:t> (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inflacija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nezaposlenost</a:t>
            </a:r>
            <a:r>
              <a:rPr lang="en-US" dirty="0"/>
              <a:t> </a:t>
            </a:r>
            <a:r>
              <a:rPr lang="en-US" dirty="0" err="1"/>
              <a:t>bili</a:t>
            </a:r>
            <a:r>
              <a:rPr lang="en-US" dirty="0"/>
              <a:t> </a:t>
            </a:r>
            <a:r>
              <a:rPr lang="en-US" dirty="0" err="1"/>
              <a:t>visoki</a:t>
            </a:r>
            <a:r>
              <a:rPr lang="en-US" dirty="0"/>
              <a:t>), </a:t>
            </a:r>
            <a:r>
              <a:rPr lang="en-US" dirty="0" err="1"/>
              <a:t>pokazalo</a:t>
            </a:r>
            <a:r>
              <a:rPr lang="en-US" dirty="0"/>
              <a:t> se da </a:t>
            </a:r>
            <a:r>
              <a:rPr lang="en-US" dirty="0" err="1"/>
              <a:t>odnos</a:t>
            </a:r>
            <a:r>
              <a:rPr lang="sr-Latn-BA" dirty="0"/>
              <a:t> inflacija nezaposlenost</a:t>
            </a:r>
            <a:r>
              <a:rPr lang="en-US" dirty="0"/>
              <a:t> </a:t>
            </a:r>
            <a:r>
              <a:rPr lang="en-US" b="1" dirty="0" err="1"/>
              <a:t>nije</a:t>
            </a:r>
            <a:r>
              <a:rPr lang="en-US" b="1" dirty="0"/>
              <a:t> </a:t>
            </a:r>
            <a:r>
              <a:rPr lang="en-US" b="1" dirty="0" err="1"/>
              <a:t>uv</a:t>
            </a:r>
            <a:r>
              <a:rPr lang="sr-Latn-BA" b="1" dirty="0"/>
              <a:t>ij</a:t>
            </a:r>
            <a:r>
              <a:rPr lang="en-US" b="1" dirty="0" err="1"/>
              <a:t>ek</a:t>
            </a:r>
            <a:r>
              <a:rPr lang="en-US" b="1" dirty="0"/>
              <a:t> </a:t>
            </a:r>
            <a:r>
              <a:rPr lang="en-US" b="1" dirty="0" err="1"/>
              <a:t>stabilan</a:t>
            </a:r>
            <a:r>
              <a:rPr lang="en-US" dirty="0"/>
              <a:t>.</a:t>
            </a:r>
            <a:endParaRPr lang="sr-Latn-BA" dirty="0"/>
          </a:p>
          <a:p>
            <a:pPr marL="0" indent="0">
              <a:buNone/>
            </a:pPr>
            <a:endParaRPr lang="sr-Latn-BA" dirty="0"/>
          </a:p>
          <a:p>
            <a:r>
              <a:rPr lang="en-US" dirty="0"/>
              <a:t>Tada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ekonomisti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b="1" dirty="0"/>
              <a:t>Milton Friedman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b="1" dirty="0"/>
              <a:t>Edmund Phelps</a:t>
            </a:r>
            <a:r>
              <a:rPr lang="en-US" dirty="0"/>
              <a:t> </a:t>
            </a:r>
            <a:r>
              <a:rPr lang="en-US" dirty="0" err="1"/>
              <a:t>uveli</a:t>
            </a:r>
            <a:r>
              <a:rPr lang="en-US" dirty="0"/>
              <a:t> </a:t>
            </a:r>
            <a:r>
              <a:rPr lang="en-US" dirty="0" err="1"/>
              <a:t>pojam</a:t>
            </a:r>
            <a:r>
              <a:rPr lang="en-US" dirty="0"/>
              <a:t> </a:t>
            </a:r>
            <a:r>
              <a:rPr lang="en-US" b="1" dirty="0"/>
              <a:t>“</a:t>
            </a:r>
            <a:r>
              <a:rPr lang="en-US" b="1" dirty="0" err="1"/>
              <a:t>prirodne</a:t>
            </a:r>
            <a:r>
              <a:rPr lang="en-US" b="1" dirty="0"/>
              <a:t> stope </a:t>
            </a:r>
            <a:r>
              <a:rPr lang="en-US" b="1" dirty="0" err="1"/>
              <a:t>nezaposlenosti</a:t>
            </a:r>
            <a:r>
              <a:rPr lang="en-US" b="1" dirty="0"/>
              <a:t>”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tvrdili</a:t>
            </a:r>
            <a:r>
              <a:rPr lang="en-US" dirty="0"/>
              <a:t> da </a:t>
            </a:r>
            <a:r>
              <a:rPr lang="en-US" dirty="0" err="1"/>
              <a:t>dugoročno</a:t>
            </a:r>
            <a:r>
              <a:rPr lang="en-US" dirty="0"/>
              <a:t> </a:t>
            </a:r>
            <a:r>
              <a:rPr lang="en-US" b="1" dirty="0" err="1"/>
              <a:t>Phillipsova</a:t>
            </a:r>
            <a:r>
              <a:rPr lang="en-US" b="1" dirty="0"/>
              <a:t> </a:t>
            </a:r>
            <a:r>
              <a:rPr lang="en-US" b="1" dirty="0" err="1"/>
              <a:t>kriva</a:t>
            </a:r>
            <a:r>
              <a:rPr lang="en-US" b="1" dirty="0"/>
              <a:t> </a:t>
            </a:r>
            <a:r>
              <a:rPr lang="en-US" b="1" dirty="0" err="1"/>
              <a:t>nije</a:t>
            </a:r>
            <a:r>
              <a:rPr lang="en-US" b="1" dirty="0"/>
              <a:t> </a:t>
            </a:r>
            <a:r>
              <a:rPr lang="en-US" b="1" dirty="0" err="1"/>
              <a:t>važeća</a:t>
            </a:r>
            <a:r>
              <a:rPr lang="en-US" dirty="0"/>
              <a:t> — </a:t>
            </a:r>
            <a:r>
              <a:rPr lang="en-US" dirty="0" err="1"/>
              <a:t>jer</a:t>
            </a:r>
            <a:r>
              <a:rPr lang="en-US" dirty="0"/>
              <a:t> se </a:t>
            </a:r>
            <a:r>
              <a:rPr lang="en-US" dirty="0" err="1"/>
              <a:t>inflaciona</a:t>
            </a:r>
            <a:r>
              <a:rPr lang="en-US" dirty="0"/>
              <a:t> </a:t>
            </a:r>
            <a:r>
              <a:rPr lang="en-US" dirty="0" err="1"/>
              <a:t>očekivanja</a:t>
            </a:r>
            <a:r>
              <a:rPr lang="en-US" dirty="0"/>
              <a:t> </a:t>
            </a:r>
            <a:r>
              <a:rPr lang="en-US" dirty="0" err="1"/>
              <a:t>prilagođavaju</a:t>
            </a:r>
            <a:r>
              <a:rPr lang="en-US" dirty="0"/>
              <a:t>.</a:t>
            </a:r>
            <a:endParaRPr lang="sr-Latn-BA" dirty="0"/>
          </a:p>
          <a:p>
            <a:pPr marL="0" indent="0">
              <a:buNone/>
            </a:pPr>
            <a:endParaRPr lang="sr-Latn-BA" dirty="0"/>
          </a:p>
          <a:p>
            <a:r>
              <a:rPr lang="en-US" dirty="0"/>
              <a:t>Danas se </a:t>
            </a:r>
            <a:r>
              <a:rPr lang="en-US" dirty="0" err="1"/>
              <a:t>smatra</a:t>
            </a:r>
            <a:r>
              <a:rPr lang="en-US" dirty="0"/>
              <a:t> da </a:t>
            </a:r>
            <a:r>
              <a:rPr lang="en-US" b="1" dirty="0" err="1"/>
              <a:t>Phillipsova</a:t>
            </a:r>
            <a:r>
              <a:rPr lang="en-US" b="1" dirty="0"/>
              <a:t> </a:t>
            </a:r>
            <a:r>
              <a:rPr lang="en-US" b="1" dirty="0" err="1"/>
              <a:t>kriva</a:t>
            </a:r>
            <a:r>
              <a:rPr lang="en-US" b="1" dirty="0"/>
              <a:t> </a:t>
            </a:r>
            <a:r>
              <a:rPr lang="en-US" b="1" dirty="0" err="1"/>
              <a:t>postoji</a:t>
            </a:r>
            <a:r>
              <a:rPr lang="en-US" b="1" dirty="0"/>
              <a:t> </a:t>
            </a:r>
            <a:r>
              <a:rPr lang="en-US" b="1" dirty="0" err="1"/>
              <a:t>kratkoročno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b="1" dirty="0" err="1"/>
              <a:t>nestaje</a:t>
            </a:r>
            <a:r>
              <a:rPr lang="en-US" b="1" dirty="0"/>
              <a:t> </a:t>
            </a:r>
            <a:r>
              <a:rPr lang="en-US" b="1" dirty="0" err="1"/>
              <a:t>dugoročno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74979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4724400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 err="1"/>
              <a:t>Posmatrajući</a:t>
            </a:r>
            <a:r>
              <a:rPr lang="en-US" sz="2200" dirty="0"/>
              <a:t> </a:t>
            </a:r>
            <a:r>
              <a:rPr lang="en-US" sz="2200" dirty="0" err="1">
                <a:solidFill>
                  <a:srgbClr val="FF0000"/>
                </a:solidFill>
              </a:rPr>
              <a:t>razlike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između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stavova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/>
              <a:t>Kejnsa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Fridmana</a:t>
            </a:r>
            <a:r>
              <a:rPr lang="en-US" sz="2200" dirty="0"/>
              <a:t>, </a:t>
            </a:r>
            <a:r>
              <a:rPr lang="en-US" sz="2200" dirty="0" err="1"/>
              <a:t>najočiglednije</a:t>
            </a:r>
            <a:r>
              <a:rPr lang="en-US" sz="2200" dirty="0"/>
              <a:t> </a:t>
            </a:r>
            <a:r>
              <a:rPr lang="en-US" sz="2200" dirty="0" err="1"/>
              <a:t>su</a:t>
            </a:r>
            <a:r>
              <a:rPr lang="en-US" sz="2200" dirty="0"/>
              <a:t> u </a:t>
            </a:r>
            <a:r>
              <a:rPr lang="en-US" sz="2200" dirty="0" err="1"/>
              <a:t>pitanjima</a:t>
            </a:r>
            <a:r>
              <a:rPr lang="en-US" sz="2200" dirty="0"/>
              <a:t> </a:t>
            </a:r>
            <a:r>
              <a:rPr lang="en-US" sz="2200" b="1" dirty="0" err="1"/>
              <a:t>uloge</a:t>
            </a:r>
            <a:r>
              <a:rPr lang="en-US" sz="2200" b="1" dirty="0"/>
              <a:t> </a:t>
            </a:r>
            <a:r>
              <a:rPr lang="en-US" sz="2200" b="1" dirty="0" err="1"/>
              <a:t>novca</a:t>
            </a:r>
            <a:r>
              <a:rPr lang="en-US" sz="2200" b="1" dirty="0"/>
              <a:t> </a:t>
            </a:r>
            <a:r>
              <a:rPr lang="en-US" sz="2200" b="1" dirty="0" err="1"/>
              <a:t>i</a:t>
            </a:r>
            <a:r>
              <a:rPr lang="en-US" sz="2200" b="1" dirty="0"/>
              <a:t> </a:t>
            </a:r>
            <a:r>
              <a:rPr lang="en-US" sz="2200" b="1" dirty="0" err="1"/>
              <a:t>važnosti</a:t>
            </a:r>
            <a:r>
              <a:rPr lang="en-US" sz="2200" b="1" dirty="0"/>
              <a:t> </a:t>
            </a:r>
            <a:r>
              <a:rPr lang="en-US" sz="2200" b="1" dirty="0" err="1"/>
              <a:t>monetarne</a:t>
            </a:r>
            <a:r>
              <a:rPr lang="en-US" sz="2200" b="1" dirty="0"/>
              <a:t> </a:t>
            </a:r>
            <a:r>
              <a:rPr lang="en-US" sz="2200" b="1" dirty="0" err="1"/>
              <a:t>politike</a:t>
            </a:r>
            <a:r>
              <a:rPr lang="en-US" sz="2200" dirty="0"/>
              <a:t> u </a:t>
            </a:r>
            <a:r>
              <a:rPr lang="en-US" sz="2200" dirty="0" err="1"/>
              <a:t>ukupnoj</a:t>
            </a:r>
            <a:r>
              <a:rPr lang="en-US" sz="2200" dirty="0"/>
              <a:t> </a:t>
            </a:r>
            <a:r>
              <a:rPr lang="en-US" sz="2200" dirty="0" err="1"/>
              <a:t>ekonomskoj</a:t>
            </a:r>
            <a:r>
              <a:rPr lang="en-US" sz="2200" dirty="0"/>
              <a:t> </a:t>
            </a:r>
            <a:r>
              <a:rPr lang="en-US" sz="2200" dirty="0" err="1"/>
              <a:t>politici</a:t>
            </a:r>
            <a:r>
              <a:rPr lang="en-US" sz="2200" dirty="0"/>
              <a:t> </a:t>
            </a:r>
            <a:r>
              <a:rPr lang="en-US" sz="2200" dirty="0" err="1"/>
              <a:t>jedne</a:t>
            </a:r>
            <a:r>
              <a:rPr lang="en-US" sz="2200" dirty="0"/>
              <a:t> </a:t>
            </a:r>
            <a:r>
              <a:rPr lang="en-US" sz="2200" dirty="0" err="1"/>
              <a:t>zemlje</a:t>
            </a:r>
            <a:r>
              <a:rPr lang="en-US" sz="2200" dirty="0"/>
              <a:t>. </a:t>
            </a:r>
            <a:endParaRPr lang="sr-Cyrl-CS" sz="2200" dirty="0"/>
          </a:p>
          <a:p>
            <a:endParaRPr lang="sr-Cyrl-CS" sz="2200" dirty="0"/>
          </a:p>
          <a:p>
            <a:r>
              <a:rPr lang="en-US" sz="2200" dirty="0" err="1"/>
              <a:t>Naime</a:t>
            </a:r>
            <a:r>
              <a:rPr lang="en-US" sz="2200" dirty="0"/>
              <a:t>, </a:t>
            </a:r>
            <a:r>
              <a:rPr lang="en-US" sz="2200" b="1" dirty="0" err="1"/>
              <a:t>Fridman</a:t>
            </a:r>
            <a:r>
              <a:rPr lang="en-US" sz="2200" b="1" dirty="0"/>
              <a:t> </a:t>
            </a:r>
            <a:r>
              <a:rPr lang="en-US" sz="2200" b="1" dirty="0" err="1"/>
              <a:t>smatra</a:t>
            </a:r>
            <a:r>
              <a:rPr lang="en-US" sz="2200" b="1" dirty="0"/>
              <a:t> da je </a:t>
            </a:r>
            <a:r>
              <a:rPr lang="en-US" sz="2200" b="1" dirty="0" err="1"/>
              <a:t>novčana</a:t>
            </a:r>
            <a:r>
              <a:rPr lang="en-US" sz="2200" b="1" dirty="0"/>
              <a:t> masa </a:t>
            </a:r>
            <a:r>
              <a:rPr lang="en-US" sz="2200" b="1" dirty="0" err="1"/>
              <a:t>presudna</a:t>
            </a:r>
            <a:r>
              <a:rPr lang="en-US" sz="2200" b="1" dirty="0"/>
              <a:t> </a:t>
            </a:r>
            <a:r>
              <a:rPr lang="en-US" sz="2200" b="1" dirty="0" err="1"/>
              <a:t>za</a:t>
            </a:r>
            <a:r>
              <a:rPr lang="en-US" sz="2200" b="1" dirty="0"/>
              <a:t> </a:t>
            </a:r>
            <a:r>
              <a:rPr lang="en-US" sz="2200" b="1" dirty="0" err="1"/>
              <a:t>kretanje</a:t>
            </a:r>
            <a:r>
              <a:rPr lang="en-US" sz="2200" b="1" dirty="0"/>
              <a:t> </a:t>
            </a:r>
            <a:r>
              <a:rPr lang="en-US" sz="2200" b="1" dirty="0" err="1"/>
              <a:t>cijena</a:t>
            </a:r>
            <a:r>
              <a:rPr lang="en-US" sz="2200" b="1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inflacije</a:t>
            </a:r>
            <a:r>
              <a:rPr lang="en-US" sz="2200" dirty="0"/>
              <a:t>, </a:t>
            </a:r>
            <a:r>
              <a:rPr lang="en-US" sz="2200" dirty="0" err="1"/>
              <a:t>te</a:t>
            </a:r>
            <a:r>
              <a:rPr lang="en-US" sz="2200" dirty="0"/>
              <a:t> je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monetarna</a:t>
            </a:r>
            <a:r>
              <a:rPr lang="en-US" sz="2200" dirty="0"/>
              <a:t> </a:t>
            </a:r>
            <a:r>
              <a:rPr lang="en-US" sz="2200" dirty="0" err="1"/>
              <a:t>politika</a:t>
            </a:r>
            <a:r>
              <a:rPr lang="en-US" sz="2200" dirty="0"/>
              <a:t> </a:t>
            </a:r>
            <a:r>
              <a:rPr lang="en-US" sz="2200" dirty="0" err="1"/>
              <a:t>koju</a:t>
            </a:r>
            <a:r>
              <a:rPr lang="en-US" sz="2200" dirty="0"/>
              <a:t> </a:t>
            </a:r>
            <a:r>
              <a:rPr lang="en-US" sz="2200" dirty="0" err="1"/>
              <a:t>provodi</a:t>
            </a:r>
            <a:r>
              <a:rPr lang="en-US" sz="2200" dirty="0"/>
              <a:t> </a:t>
            </a:r>
            <a:r>
              <a:rPr lang="en-US" sz="2200" dirty="0" err="1"/>
              <a:t>centralna</a:t>
            </a:r>
            <a:r>
              <a:rPr lang="en-US" sz="2200" dirty="0"/>
              <a:t> </a:t>
            </a:r>
            <a:r>
              <a:rPr lang="en-US" sz="2200" dirty="0" err="1"/>
              <a:t>banka</a:t>
            </a:r>
            <a:r>
              <a:rPr lang="en-US" sz="2200" dirty="0"/>
              <a:t> </a:t>
            </a:r>
            <a:r>
              <a:rPr lang="en-US" sz="2200" dirty="0" err="1"/>
              <a:t>zemlje</a:t>
            </a:r>
            <a:r>
              <a:rPr lang="en-US" sz="2200" dirty="0"/>
              <a:t> </a:t>
            </a:r>
            <a:r>
              <a:rPr lang="en-US" sz="2200" dirty="0" err="1"/>
              <a:t>osnovni</a:t>
            </a:r>
            <a:r>
              <a:rPr lang="en-US" sz="2200" dirty="0"/>
              <a:t> instrument </a:t>
            </a:r>
            <a:r>
              <a:rPr lang="en-US" sz="2200" dirty="0" err="1"/>
              <a:t>ekonomske</a:t>
            </a:r>
            <a:r>
              <a:rPr lang="en-US" sz="2200" dirty="0"/>
              <a:t> </a:t>
            </a:r>
            <a:r>
              <a:rPr lang="en-US" sz="2200" dirty="0" err="1"/>
              <a:t>politike</a:t>
            </a:r>
            <a:r>
              <a:rPr lang="en-US" sz="2200" dirty="0"/>
              <a:t>. </a:t>
            </a:r>
            <a:endParaRPr lang="sr-Cyrl-CS" sz="2200" dirty="0"/>
          </a:p>
          <a:p>
            <a:endParaRPr lang="sr-Cyrl-CS" sz="2200" dirty="0"/>
          </a:p>
          <a:p>
            <a:r>
              <a:rPr lang="en-US" sz="2200" dirty="0" err="1"/>
              <a:t>Suprotno</a:t>
            </a:r>
            <a:r>
              <a:rPr lang="en-US" sz="2200" dirty="0"/>
              <a:t> tome, </a:t>
            </a:r>
            <a:r>
              <a:rPr lang="en-US" sz="2200" b="1" dirty="0" err="1"/>
              <a:t>Kejns</a:t>
            </a:r>
            <a:r>
              <a:rPr lang="en-US" sz="2200" b="1" dirty="0"/>
              <a:t> </a:t>
            </a:r>
            <a:r>
              <a:rPr lang="en-US" sz="2200" b="1" dirty="0" err="1"/>
              <a:t>ističe</a:t>
            </a:r>
            <a:r>
              <a:rPr lang="en-US" sz="2200" b="1" dirty="0"/>
              <a:t> da </a:t>
            </a:r>
            <a:r>
              <a:rPr lang="en-US" sz="2200" b="1" dirty="0" err="1"/>
              <a:t>su</a:t>
            </a:r>
            <a:r>
              <a:rPr lang="en-US" sz="2200" b="1" dirty="0"/>
              <a:t> </a:t>
            </a:r>
            <a:r>
              <a:rPr lang="en-US" sz="2200" b="1" dirty="0" err="1"/>
              <a:t>osnovni</a:t>
            </a:r>
            <a:r>
              <a:rPr lang="en-US" sz="2200" b="1" dirty="0"/>
              <a:t> </a:t>
            </a:r>
            <a:r>
              <a:rPr lang="en-US" sz="2200" b="1" dirty="0" err="1"/>
              <a:t>uzroci</a:t>
            </a:r>
            <a:r>
              <a:rPr lang="en-US" sz="2200" b="1" dirty="0"/>
              <a:t> </a:t>
            </a:r>
            <a:r>
              <a:rPr lang="en-US" sz="2200" b="1" dirty="0" err="1"/>
              <a:t>generisanja</a:t>
            </a:r>
            <a:r>
              <a:rPr lang="en-US" sz="2200" b="1" dirty="0"/>
              <a:t> </a:t>
            </a:r>
            <a:r>
              <a:rPr lang="en-US" sz="2200" b="1" dirty="0" err="1"/>
              <a:t>inflacije</a:t>
            </a:r>
            <a:r>
              <a:rPr lang="en-US" sz="2200" b="1" dirty="0"/>
              <a:t> van </a:t>
            </a:r>
            <a:r>
              <a:rPr lang="en-US" sz="2200" b="1" dirty="0" err="1"/>
              <a:t>monetarnog</a:t>
            </a:r>
            <a:r>
              <a:rPr lang="en-US" sz="2200" b="1" dirty="0"/>
              <a:t> </a:t>
            </a:r>
            <a:r>
              <a:rPr lang="en-US" sz="2200" b="1" dirty="0" err="1"/>
              <a:t>sistema</a:t>
            </a:r>
            <a:r>
              <a:rPr lang="en-US" sz="2200" b="1" dirty="0"/>
              <a:t>, </a:t>
            </a:r>
            <a:r>
              <a:rPr lang="en-US" sz="2200" b="1" dirty="0" err="1"/>
              <a:t>tačnije</a:t>
            </a:r>
            <a:r>
              <a:rPr lang="en-US" sz="2200" b="1" dirty="0"/>
              <a:t> da </a:t>
            </a:r>
            <a:r>
              <a:rPr lang="en-US" sz="2200" b="1" dirty="0" err="1"/>
              <a:t>su</a:t>
            </a:r>
            <a:r>
              <a:rPr lang="en-US" sz="2200" b="1" dirty="0"/>
              <a:t> to </a:t>
            </a:r>
            <a:r>
              <a:rPr lang="en-US" sz="2200" b="1" dirty="0" err="1"/>
              <a:t>realni</a:t>
            </a:r>
            <a:r>
              <a:rPr lang="en-US" sz="2200" b="1" dirty="0"/>
              <a:t> </a:t>
            </a:r>
            <a:r>
              <a:rPr lang="en-US" sz="2200" b="1" dirty="0" err="1"/>
              <a:t>ekonomski</a:t>
            </a:r>
            <a:r>
              <a:rPr lang="en-US" sz="2200" b="1" dirty="0"/>
              <a:t> </a:t>
            </a:r>
            <a:r>
              <a:rPr lang="en-US" sz="2200" b="1" dirty="0" err="1"/>
              <a:t>parametri</a:t>
            </a:r>
            <a:r>
              <a:rPr lang="en-US" sz="2200" b="1" dirty="0"/>
              <a:t> </a:t>
            </a:r>
            <a:r>
              <a:rPr lang="en-US" sz="2200" dirty="0" err="1"/>
              <a:t>kao</a:t>
            </a:r>
            <a:r>
              <a:rPr lang="en-US" sz="2200" dirty="0"/>
              <a:t> </a:t>
            </a:r>
            <a:r>
              <a:rPr lang="en-US" sz="2200" dirty="0" err="1"/>
              <a:t>što</a:t>
            </a:r>
            <a:r>
              <a:rPr lang="en-US" sz="2200" dirty="0"/>
              <a:t> </a:t>
            </a:r>
            <a:r>
              <a:rPr lang="en-US" sz="2200" dirty="0" err="1"/>
              <a:t>su</a:t>
            </a:r>
            <a:r>
              <a:rPr lang="en-US" sz="2200" dirty="0"/>
              <a:t> </a:t>
            </a:r>
            <a:r>
              <a:rPr lang="en-US" sz="2200" dirty="0" err="1"/>
              <a:t>nadnice</a:t>
            </a:r>
            <a:r>
              <a:rPr lang="en-US" sz="2200" dirty="0"/>
              <a:t>, </a:t>
            </a:r>
            <a:r>
              <a:rPr lang="en-US" sz="2200" dirty="0" err="1"/>
              <a:t>faktori</a:t>
            </a:r>
            <a:r>
              <a:rPr lang="en-US" sz="2200" dirty="0"/>
              <a:t> </a:t>
            </a:r>
            <a:r>
              <a:rPr lang="en-US" sz="2200" dirty="0" err="1"/>
              <a:t>proizvodnje</a:t>
            </a:r>
            <a:r>
              <a:rPr lang="en-US" sz="2200" dirty="0"/>
              <a:t> </a:t>
            </a:r>
            <a:r>
              <a:rPr lang="en-US" sz="2200" dirty="0" err="1"/>
              <a:t>itd</a:t>
            </a:r>
            <a:r>
              <a:rPr lang="en-US" sz="2200" dirty="0"/>
              <a:t>.</a:t>
            </a:r>
            <a:r>
              <a:rPr lang="sr-Latn-BA" sz="2200" dirty="0"/>
              <a:t>, te da primat treba imati fiskalna politika.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176769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914400"/>
            <a:ext cx="7086600" cy="5029200"/>
          </a:xfrm>
        </p:spPr>
        <p:txBody>
          <a:bodyPr>
            <a:normAutofit/>
          </a:bodyPr>
          <a:lstStyle/>
          <a:p>
            <a:r>
              <a:rPr lang="en-US" sz="2300" dirty="0" err="1"/>
              <a:t>Promjene</a:t>
            </a:r>
            <a:r>
              <a:rPr lang="en-US" sz="2300" dirty="0"/>
              <a:t> u </a:t>
            </a:r>
            <a:r>
              <a:rPr lang="sr-Latn-BA" sz="2300" dirty="0"/>
              <a:t>geopolitičkim, </a:t>
            </a:r>
            <a:r>
              <a:rPr lang="en-US" sz="2300" dirty="0" err="1"/>
              <a:t>ekonomskim</a:t>
            </a:r>
            <a:r>
              <a:rPr lang="en-US" sz="2300" dirty="0"/>
              <a:t> </a:t>
            </a:r>
            <a:r>
              <a:rPr lang="en-US" sz="2300" dirty="0" err="1"/>
              <a:t>i</a:t>
            </a:r>
            <a:r>
              <a:rPr lang="en-US" sz="2300" dirty="0"/>
              <a:t> </a:t>
            </a:r>
            <a:r>
              <a:rPr lang="en-US" sz="2300" dirty="0" err="1"/>
              <a:t>političkim</a:t>
            </a:r>
            <a:r>
              <a:rPr lang="en-US" sz="2300" dirty="0"/>
              <a:t> </a:t>
            </a:r>
            <a:r>
              <a:rPr lang="en-US" sz="2300" dirty="0" err="1"/>
              <a:t>odnosima</a:t>
            </a:r>
            <a:r>
              <a:rPr lang="en-US" sz="2300" dirty="0"/>
              <a:t>, </a:t>
            </a:r>
            <a:r>
              <a:rPr lang="en-US" sz="2300" dirty="0" err="1"/>
              <a:t>svjetske</a:t>
            </a:r>
            <a:r>
              <a:rPr lang="en-US" sz="2300" dirty="0"/>
              <a:t> </a:t>
            </a:r>
            <a:r>
              <a:rPr lang="en-US" sz="2300" dirty="0" err="1"/>
              <a:t>ekonomske</a:t>
            </a:r>
            <a:r>
              <a:rPr lang="en-US" sz="2300" dirty="0"/>
              <a:t> </a:t>
            </a:r>
            <a:r>
              <a:rPr lang="en-US" sz="2300" dirty="0" err="1"/>
              <a:t>krize</a:t>
            </a:r>
            <a:r>
              <a:rPr lang="en-US" sz="2300" dirty="0"/>
              <a:t> </a:t>
            </a:r>
            <a:r>
              <a:rPr lang="en-US" sz="2300" dirty="0" err="1"/>
              <a:t>i</a:t>
            </a:r>
            <a:r>
              <a:rPr lang="en-US" sz="2300" dirty="0"/>
              <a:t> </a:t>
            </a:r>
            <a:r>
              <a:rPr lang="en-US" sz="2300" dirty="0" err="1"/>
              <a:t>monetarna</a:t>
            </a:r>
            <a:r>
              <a:rPr lang="en-US" sz="2300" dirty="0"/>
              <a:t> </a:t>
            </a:r>
            <a:r>
              <a:rPr lang="en-US" sz="2300" dirty="0" err="1"/>
              <a:t>nestabilnost</a:t>
            </a:r>
            <a:r>
              <a:rPr lang="en-US" sz="2300" dirty="0"/>
              <a:t> </a:t>
            </a:r>
            <a:r>
              <a:rPr lang="en-US" sz="2300" dirty="0" err="1"/>
              <a:t>rezultiraju</a:t>
            </a:r>
            <a:r>
              <a:rPr lang="en-US" sz="2300" dirty="0"/>
              <a:t> </a:t>
            </a:r>
            <a:r>
              <a:rPr lang="en-US" sz="2300" dirty="0" err="1"/>
              <a:t>stvaranjem</a:t>
            </a:r>
            <a:r>
              <a:rPr lang="en-US" sz="2300" dirty="0"/>
              <a:t> </a:t>
            </a:r>
            <a:r>
              <a:rPr lang="en-US" sz="2300" dirty="0" err="1"/>
              <a:t>novih</a:t>
            </a:r>
            <a:r>
              <a:rPr lang="en-US" sz="2300" dirty="0"/>
              <a:t> </a:t>
            </a:r>
            <a:r>
              <a:rPr lang="en-US" sz="2300" dirty="0" err="1"/>
              <a:t>teorija</a:t>
            </a:r>
            <a:r>
              <a:rPr lang="en-US" sz="2300" dirty="0"/>
              <a:t> </a:t>
            </a:r>
            <a:r>
              <a:rPr lang="en-US" sz="2300" dirty="0" err="1"/>
              <a:t>koje</a:t>
            </a:r>
            <a:r>
              <a:rPr lang="en-US" sz="2300" dirty="0"/>
              <a:t> </a:t>
            </a:r>
            <a:r>
              <a:rPr lang="en-US" sz="2300" dirty="0" err="1"/>
              <a:t>pokušavaju</a:t>
            </a:r>
            <a:r>
              <a:rPr lang="en-US" sz="2300" dirty="0"/>
              <a:t> </a:t>
            </a:r>
            <a:r>
              <a:rPr lang="en-US" sz="2300" dirty="0" err="1"/>
              <a:t>dati</a:t>
            </a:r>
            <a:r>
              <a:rPr lang="en-US" sz="2300" dirty="0"/>
              <a:t> </a:t>
            </a:r>
            <a:r>
              <a:rPr lang="en-US" sz="2300" dirty="0" err="1"/>
              <a:t>adekvatne</a:t>
            </a:r>
            <a:r>
              <a:rPr lang="en-US" sz="2300" dirty="0"/>
              <a:t> </a:t>
            </a:r>
            <a:r>
              <a:rPr lang="en-US" sz="2300" dirty="0" err="1"/>
              <a:t>odgovore</a:t>
            </a:r>
            <a:r>
              <a:rPr lang="en-US" sz="2300" dirty="0"/>
              <a:t> </a:t>
            </a:r>
            <a:r>
              <a:rPr lang="en-US" sz="2300" dirty="0" err="1"/>
              <a:t>i</a:t>
            </a:r>
            <a:r>
              <a:rPr lang="en-US" sz="2300" dirty="0"/>
              <a:t> </a:t>
            </a:r>
            <a:r>
              <a:rPr lang="en-US" sz="2300" dirty="0" err="1"/>
              <a:t>rješenja</a:t>
            </a:r>
            <a:r>
              <a:rPr lang="en-US" sz="2300" dirty="0"/>
              <a:t> </a:t>
            </a:r>
            <a:r>
              <a:rPr lang="en-US" sz="2300" dirty="0" err="1"/>
              <a:t>za</a:t>
            </a:r>
            <a:r>
              <a:rPr lang="en-US" sz="2300" dirty="0"/>
              <a:t> </a:t>
            </a:r>
            <a:r>
              <a:rPr lang="en-US" sz="2300" dirty="0" err="1"/>
              <a:t>nove</a:t>
            </a:r>
            <a:r>
              <a:rPr lang="en-US" sz="2300" dirty="0"/>
              <a:t> </a:t>
            </a:r>
            <a:r>
              <a:rPr lang="en-US" sz="2300" dirty="0" err="1"/>
              <a:t>promjene</a:t>
            </a:r>
            <a:r>
              <a:rPr lang="en-US" sz="2300" dirty="0"/>
              <a:t>. </a:t>
            </a:r>
            <a:endParaRPr lang="sr-Cyrl-CS" sz="2300" dirty="0"/>
          </a:p>
          <a:p>
            <a:endParaRPr lang="sr-Cyrl-CS" sz="2300" dirty="0"/>
          </a:p>
          <a:p>
            <a:r>
              <a:rPr lang="en-US" sz="2300" dirty="0" err="1"/>
              <a:t>Ovi</a:t>
            </a:r>
            <a:r>
              <a:rPr lang="en-US" sz="2300" dirty="0"/>
              <a:t> </a:t>
            </a:r>
            <a:r>
              <a:rPr lang="en-US" sz="2300" dirty="0" err="1"/>
              <a:t>procesi</a:t>
            </a:r>
            <a:r>
              <a:rPr lang="en-US" sz="2300" dirty="0"/>
              <a:t> </a:t>
            </a:r>
            <a:r>
              <a:rPr lang="en-US" sz="2300" dirty="0" err="1"/>
              <a:t>jasno</a:t>
            </a:r>
            <a:r>
              <a:rPr lang="en-US" sz="2300" dirty="0"/>
              <a:t> </a:t>
            </a:r>
            <a:r>
              <a:rPr lang="en-US" sz="2300" dirty="0" err="1"/>
              <a:t>ukazuju</a:t>
            </a:r>
            <a:r>
              <a:rPr lang="en-US" sz="2300" dirty="0"/>
              <a:t> da </a:t>
            </a:r>
            <a:r>
              <a:rPr lang="en-US" sz="2300" dirty="0" err="1"/>
              <a:t>teorije</a:t>
            </a:r>
            <a:r>
              <a:rPr lang="en-US" sz="2300" dirty="0"/>
              <a:t> </a:t>
            </a:r>
            <a:r>
              <a:rPr lang="en-US" sz="2300" dirty="0" err="1"/>
              <a:t>koje</a:t>
            </a:r>
            <a:r>
              <a:rPr lang="en-US" sz="2300" dirty="0"/>
              <a:t> </a:t>
            </a:r>
            <a:r>
              <a:rPr lang="en-US" sz="2300" dirty="0" err="1"/>
              <a:t>su</a:t>
            </a:r>
            <a:r>
              <a:rPr lang="en-US" sz="2300" dirty="0"/>
              <a:t> </a:t>
            </a:r>
            <a:r>
              <a:rPr lang="en-US" sz="2300" dirty="0" err="1"/>
              <a:t>važile</a:t>
            </a:r>
            <a:r>
              <a:rPr lang="en-US" sz="2300" dirty="0"/>
              <a:t> u </a:t>
            </a:r>
            <a:r>
              <a:rPr lang="en-US" sz="2300" dirty="0" err="1"/>
              <a:t>određenom</a:t>
            </a:r>
            <a:r>
              <a:rPr lang="en-US" sz="2300" dirty="0"/>
              <a:t> </a:t>
            </a:r>
            <a:r>
              <a:rPr lang="en-US" sz="2300" dirty="0" err="1"/>
              <a:t>periodu</a:t>
            </a:r>
            <a:r>
              <a:rPr lang="en-US" sz="2300" dirty="0"/>
              <a:t>, </a:t>
            </a:r>
            <a:r>
              <a:rPr lang="en-US" sz="2300" dirty="0" err="1"/>
              <a:t>vremenom</a:t>
            </a:r>
            <a:r>
              <a:rPr lang="en-US" sz="2300" dirty="0"/>
              <a:t> </a:t>
            </a:r>
            <a:r>
              <a:rPr lang="en-US" sz="2300" dirty="0" err="1"/>
              <a:t>postaju</a:t>
            </a:r>
            <a:r>
              <a:rPr lang="en-US" sz="2300" dirty="0"/>
              <a:t> </a:t>
            </a:r>
            <a:r>
              <a:rPr lang="en-US" sz="2300" dirty="0" err="1"/>
              <a:t>neprimjenjive</a:t>
            </a:r>
            <a:r>
              <a:rPr lang="en-US" sz="2300" dirty="0"/>
              <a:t> </a:t>
            </a:r>
            <a:r>
              <a:rPr lang="en-US" sz="2300" dirty="0" err="1"/>
              <a:t>i</a:t>
            </a:r>
            <a:r>
              <a:rPr lang="en-US" sz="2300" dirty="0"/>
              <a:t> </a:t>
            </a:r>
            <a:r>
              <a:rPr lang="en-US" sz="2300" dirty="0" err="1"/>
              <a:t>istovremeno</a:t>
            </a:r>
            <a:r>
              <a:rPr lang="en-US" sz="2300" dirty="0"/>
              <a:t> </a:t>
            </a:r>
            <a:r>
              <a:rPr lang="en-US" sz="2300" dirty="0" err="1"/>
              <a:t>utiču</a:t>
            </a:r>
            <a:r>
              <a:rPr lang="en-US" sz="2300" dirty="0"/>
              <a:t> </a:t>
            </a:r>
            <a:r>
              <a:rPr lang="en-US" sz="2300" dirty="0" err="1"/>
              <a:t>na</a:t>
            </a:r>
            <a:r>
              <a:rPr lang="en-US" sz="2300" dirty="0"/>
              <a:t> </a:t>
            </a:r>
            <a:r>
              <a:rPr lang="en-US" sz="2300" dirty="0" err="1"/>
              <a:t>potrebu</a:t>
            </a:r>
            <a:r>
              <a:rPr lang="en-US" sz="2300" dirty="0"/>
              <a:t> </a:t>
            </a:r>
            <a:r>
              <a:rPr lang="en-US" sz="2300" dirty="0" err="1"/>
              <a:t>stvaranja</a:t>
            </a:r>
            <a:r>
              <a:rPr lang="en-US" sz="2300" dirty="0"/>
              <a:t> </a:t>
            </a:r>
            <a:r>
              <a:rPr lang="en-US" sz="2300" dirty="0" err="1"/>
              <a:t>novih</a:t>
            </a:r>
            <a:r>
              <a:rPr lang="en-US" sz="2300" dirty="0"/>
              <a:t> </a:t>
            </a:r>
            <a:r>
              <a:rPr lang="en-US" sz="2300" dirty="0" err="1"/>
              <a:t>koje</a:t>
            </a:r>
            <a:r>
              <a:rPr lang="en-US" sz="2300" dirty="0"/>
              <a:t> </a:t>
            </a:r>
            <a:r>
              <a:rPr lang="en-US" sz="2300" dirty="0" err="1"/>
              <a:t>će</a:t>
            </a:r>
            <a:r>
              <a:rPr lang="en-US" sz="2300" dirty="0"/>
              <a:t> </a:t>
            </a:r>
            <a:r>
              <a:rPr lang="en-US" sz="2300" dirty="0" err="1"/>
              <a:t>riješiti</a:t>
            </a:r>
            <a:r>
              <a:rPr lang="en-US" sz="2300" dirty="0"/>
              <a:t> </a:t>
            </a:r>
            <a:r>
              <a:rPr lang="en-US" sz="2300" dirty="0" err="1"/>
              <a:t>aktuelne</a:t>
            </a:r>
            <a:r>
              <a:rPr lang="en-US" sz="2300" dirty="0"/>
              <a:t> </a:t>
            </a:r>
            <a:r>
              <a:rPr lang="en-US" sz="2300" dirty="0" err="1"/>
              <a:t>ekonomske</a:t>
            </a:r>
            <a:r>
              <a:rPr lang="en-US" sz="2300" dirty="0"/>
              <a:t> </a:t>
            </a:r>
            <a:r>
              <a:rPr lang="en-US" sz="2300" dirty="0" err="1"/>
              <a:t>izazove</a:t>
            </a:r>
            <a:r>
              <a:rPr lang="en-US" sz="2300" dirty="0"/>
              <a:t>.</a:t>
            </a:r>
          </a:p>
          <a:p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val="41665625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7099821"/>
              </p:ext>
            </p:extLst>
          </p:nvPr>
        </p:nvGraphicFramePr>
        <p:xfrm>
          <a:off x="228600" y="228600"/>
          <a:ext cx="8534400" cy="577151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844800">
                  <a:extLst>
                    <a:ext uri="{9D8B030D-6E8A-4147-A177-3AD203B41FA5}">
                      <a16:colId xmlns:a16="http://schemas.microsoft.com/office/drawing/2014/main" val="958443130"/>
                    </a:ext>
                  </a:extLst>
                </a:gridCol>
                <a:gridCol w="2844800">
                  <a:extLst>
                    <a:ext uri="{9D8B030D-6E8A-4147-A177-3AD203B41FA5}">
                      <a16:colId xmlns:a16="http://schemas.microsoft.com/office/drawing/2014/main" val="3371603218"/>
                    </a:ext>
                  </a:extLst>
                </a:gridCol>
                <a:gridCol w="2844800">
                  <a:extLst>
                    <a:ext uri="{9D8B030D-6E8A-4147-A177-3AD203B41FA5}">
                      <a16:colId xmlns:a16="http://schemas.microsoft.com/office/drawing/2014/main" val="4122535203"/>
                    </a:ext>
                  </a:extLst>
                </a:gridCol>
              </a:tblGrid>
              <a:tr h="38362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/>
                        <a:t>Aspekt</a:t>
                      </a:r>
                      <a:endParaRPr lang="en-US" sz="1400" b="1" dirty="0"/>
                    </a:p>
                  </a:txBody>
                  <a:tcPr marL="41245" marR="41245" marT="20623" marB="20623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/>
                        <a:t>Monetaristička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teorija</a:t>
                      </a:r>
                      <a:endParaRPr lang="sr-Latn-BA" sz="1400" b="1" dirty="0"/>
                    </a:p>
                    <a:p>
                      <a:pPr algn="ctr"/>
                      <a:r>
                        <a:rPr lang="en-US" sz="1400" b="1" dirty="0"/>
                        <a:t> (Milton Friedman)</a:t>
                      </a:r>
                    </a:p>
                  </a:txBody>
                  <a:tcPr marL="41245" marR="41245" marT="20623" marB="20623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/>
                        <a:t>Kejnzijanska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teorija</a:t>
                      </a:r>
                      <a:r>
                        <a:rPr lang="en-US" sz="1400" b="1" dirty="0"/>
                        <a:t> </a:t>
                      </a:r>
                      <a:endParaRPr lang="sr-Latn-BA" sz="1400" b="1" dirty="0"/>
                    </a:p>
                    <a:p>
                      <a:pPr algn="ctr"/>
                      <a:r>
                        <a:rPr lang="en-US" sz="1400" b="1" dirty="0"/>
                        <a:t>(John Maynard Keynes)</a:t>
                      </a:r>
                    </a:p>
                  </a:txBody>
                  <a:tcPr marL="41245" marR="41245" marT="20623" marB="20623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6131703"/>
                  </a:ext>
                </a:extLst>
              </a:tr>
              <a:tr h="854443">
                <a:tc>
                  <a:txBody>
                    <a:bodyPr/>
                    <a:lstStyle/>
                    <a:p>
                      <a:pPr algn="l"/>
                      <a:r>
                        <a:rPr lang="en-US" sz="1400" b="1"/>
                        <a:t>💡 Osnovna ideja</a:t>
                      </a:r>
                    </a:p>
                  </a:txBody>
                  <a:tcPr marL="41245" marR="41245" marT="20623" marB="2062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err="1"/>
                        <a:t>Količina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novca</a:t>
                      </a:r>
                      <a:r>
                        <a:rPr lang="en-US" sz="1400" b="1" dirty="0"/>
                        <a:t> u </a:t>
                      </a:r>
                      <a:r>
                        <a:rPr lang="en-US" sz="1400" b="1" dirty="0" err="1"/>
                        <a:t>opticaju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određuje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inflaciju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i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stabilnost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privrede</a:t>
                      </a:r>
                      <a:r>
                        <a:rPr lang="en-US" sz="1400" b="1" dirty="0"/>
                        <a:t>.</a:t>
                      </a:r>
                    </a:p>
                  </a:txBody>
                  <a:tcPr marL="41245" marR="41245" marT="20623" marB="2062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/>
                        <a:t>Agregatna potražnja (potrošnja, investicije, državna potrošnja) određuje zaposlenost i rast.</a:t>
                      </a:r>
                    </a:p>
                  </a:txBody>
                  <a:tcPr marL="41245" marR="41245" marT="20623" marB="20623" anchor="ctr"/>
                </a:tc>
                <a:extLst>
                  <a:ext uri="{0D108BD9-81ED-4DB2-BD59-A6C34878D82A}">
                    <a16:rowId xmlns:a16="http://schemas.microsoft.com/office/drawing/2014/main" val="1822816207"/>
                  </a:ext>
                </a:extLst>
              </a:tr>
              <a:tr h="540566">
                <a:tc>
                  <a:txBody>
                    <a:bodyPr/>
                    <a:lstStyle/>
                    <a:p>
                      <a:pPr algn="l"/>
                      <a:r>
                        <a:rPr lang="en-US" sz="1400" b="1"/>
                        <a:t>🏦 Uloga države</a:t>
                      </a:r>
                    </a:p>
                  </a:txBody>
                  <a:tcPr marL="41245" marR="41245" marT="20623" marB="2062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400" b="1"/>
                        <a:t>Minimalna – država samo kontroliše novčanu masu.</a:t>
                      </a:r>
                    </a:p>
                  </a:txBody>
                  <a:tcPr marL="41245" marR="41245" marT="20623" marB="2062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/>
                        <a:t>Aktivna – država treba da interveniše fiskalnom politikom.</a:t>
                      </a:r>
                    </a:p>
                  </a:txBody>
                  <a:tcPr marL="41245" marR="41245" marT="20623" marB="20623" anchor="ctr"/>
                </a:tc>
                <a:extLst>
                  <a:ext uri="{0D108BD9-81ED-4DB2-BD59-A6C34878D82A}">
                    <a16:rowId xmlns:a16="http://schemas.microsoft.com/office/drawing/2014/main" val="1663828984"/>
                  </a:ext>
                </a:extLst>
              </a:tr>
              <a:tr h="540566">
                <a:tc>
                  <a:txBody>
                    <a:bodyPr/>
                    <a:lstStyle/>
                    <a:p>
                      <a:pPr algn="l"/>
                      <a:r>
                        <a:rPr lang="en-US" sz="1400" b="1"/>
                        <a:t>💰 Monetarna politika</a:t>
                      </a:r>
                    </a:p>
                  </a:txBody>
                  <a:tcPr marL="41245" marR="41245" marT="20623" marB="2062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400" b="1"/>
                        <a:t>Glavni alat za stabilizaciju ekonomije.</a:t>
                      </a:r>
                    </a:p>
                  </a:txBody>
                  <a:tcPr marL="41245" marR="41245" marT="20623" marB="2062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400" b="1"/>
                        <a:t>Sporedna u krizi, posebno kad su kamate niske.</a:t>
                      </a:r>
                    </a:p>
                  </a:txBody>
                  <a:tcPr marL="41245" marR="41245" marT="20623" marB="20623" anchor="ctr"/>
                </a:tc>
                <a:extLst>
                  <a:ext uri="{0D108BD9-81ED-4DB2-BD59-A6C34878D82A}">
                    <a16:rowId xmlns:a16="http://schemas.microsoft.com/office/drawing/2014/main" val="2887631995"/>
                  </a:ext>
                </a:extLst>
              </a:tr>
              <a:tr h="540566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/>
                        <a:t>🏗️ </a:t>
                      </a:r>
                      <a:r>
                        <a:rPr lang="en-US" sz="1400" b="1" dirty="0" err="1"/>
                        <a:t>Fiskalna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politika</a:t>
                      </a:r>
                      <a:endParaRPr lang="en-US" sz="1400" b="1" dirty="0"/>
                    </a:p>
                  </a:txBody>
                  <a:tcPr marL="41245" marR="41245" marT="20623" marB="2062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/>
                        <a:t>Neefikasna i spora; može izazvati inflaciju.</a:t>
                      </a:r>
                    </a:p>
                  </a:txBody>
                  <a:tcPr marL="41245" marR="41245" marT="20623" marB="2062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/>
                        <a:t>Ključni alat za oživljavanje privrede u recesiji.</a:t>
                      </a:r>
                    </a:p>
                  </a:txBody>
                  <a:tcPr marL="41245" marR="41245" marT="20623" marB="20623" anchor="ctr"/>
                </a:tc>
                <a:extLst>
                  <a:ext uri="{0D108BD9-81ED-4DB2-BD59-A6C34878D82A}">
                    <a16:rowId xmlns:a16="http://schemas.microsoft.com/office/drawing/2014/main" val="3333616092"/>
                  </a:ext>
                </a:extLst>
              </a:tr>
              <a:tr h="540566">
                <a:tc>
                  <a:txBody>
                    <a:bodyPr/>
                    <a:lstStyle/>
                    <a:p>
                      <a:pPr algn="l"/>
                      <a:r>
                        <a:rPr lang="en-US" sz="1400" b="1"/>
                        <a:t>📈 Inflacija</a:t>
                      </a:r>
                    </a:p>
                  </a:txBody>
                  <a:tcPr marL="41245" marR="41245" marT="20623" marB="2062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1"/>
                        <a:t>Uvijek posljedica prevelikog rasta novca u opticaju.</a:t>
                      </a:r>
                    </a:p>
                  </a:txBody>
                  <a:tcPr marL="41245" marR="41245" marT="20623" marB="2062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/>
                        <a:t>Može biti uzrokovana rastom potražnje ili troškova.</a:t>
                      </a:r>
                    </a:p>
                  </a:txBody>
                  <a:tcPr marL="41245" marR="41245" marT="20623" marB="20623" anchor="ctr"/>
                </a:tc>
                <a:extLst>
                  <a:ext uri="{0D108BD9-81ED-4DB2-BD59-A6C34878D82A}">
                    <a16:rowId xmlns:a16="http://schemas.microsoft.com/office/drawing/2014/main" val="516182741"/>
                  </a:ext>
                </a:extLst>
              </a:tr>
              <a:tr h="697504">
                <a:tc>
                  <a:txBody>
                    <a:bodyPr/>
                    <a:lstStyle/>
                    <a:p>
                      <a:pPr algn="l"/>
                      <a:r>
                        <a:rPr lang="en-US" sz="1400" b="1"/>
                        <a:t>👷‍♀️ Nezaposlenost</a:t>
                      </a:r>
                    </a:p>
                  </a:txBody>
                  <a:tcPr marL="41245" marR="41245" marT="20623" marB="2062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/>
                        <a:t>Dugoročno prirodna i ne može se trajno smanjiti monetarnim mjerama.</a:t>
                      </a:r>
                    </a:p>
                  </a:txBody>
                  <a:tcPr marL="41245" marR="41245" marT="20623" marB="2062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/>
                        <a:t>Može se smanjiti povećanjem potražnje i investicija.</a:t>
                      </a:r>
                    </a:p>
                  </a:txBody>
                  <a:tcPr marL="41245" marR="41245" marT="20623" marB="20623" anchor="ctr"/>
                </a:tc>
                <a:extLst>
                  <a:ext uri="{0D108BD9-81ED-4DB2-BD59-A6C34878D82A}">
                    <a16:rowId xmlns:a16="http://schemas.microsoft.com/office/drawing/2014/main" val="3149372271"/>
                  </a:ext>
                </a:extLst>
              </a:tr>
              <a:tr h="383627">
                <a:tc>
                  <a:txBody>
                    <a:bodyPr/>
                    <a:lstStyle/>
                    <a:p>
                      <a:pPr algn="l"/>
                      <a:r>
                        <a:rPr lang="en-US" sz="1400" b="1"/>
                        <a:t>⏳ Fokus</a:t>
                      </a:r>
                    </a:p>
                  </a:txBody>
                  <a:tcPr marL="41245" marR="41245" marT="20623" marB="2062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/>
                        <a:t>Dugoročna stabilnost i kontrola inflacije.</a:t>
                      </a:r>
                    </a:p>
                  </a:txBody>
                  <a:tcPr marL="41245" marR="41245" marT="20623" marB="2062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/>
                        <a:t>Kratkoročno povećanje zaposlenosti i rasta.</a:t>
                      </a:r>
                    </a:p>
                  </a:txBody>
                  <a:tcPr marL="41245" marR="41245" marT="20623" marB="20623" anchor="ctr"/>
                </a:tc>
                <a:extLst>
                  <a:ext uri="{0D108BD9-81ED-4DB2-BD59-A6C34878D82A}">
                    <a16:rowId xmlns:a16="http://schemas.microsoft.com/office/drawing/2014/main" val="2777502500"/>
                  </a:ext>
                </a:extLst>
              </a:tr>
              <a:tr h="540566">
                <a:tc>
                  <a:txBody>
                    <a:bodyPr/>
                    <a:lstStyle/>
                    <a:p>
                      <a:pPr algn="l"/>
                      <a:r>
                        <a:rPr lang="en-US" sz="1400" b="1"/>
                        <a:t>✅ Prednosti</a:t>
                      </a:r>
                    </a:p>
                  </a:txBody>
                  <a:tcPr marL="41245" marR="41245" marT="20623" marB="2062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400" b="1"/>
                        <a:t>Donosi dugoročnu stabilnost i nisku inflaciju.</a:t>
                      </a:r>
                    </a:p>
                  </a:txBody>
                  <a:tcPr marL="41245" marR="41245" marT="20623" marB="2062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/>
                        <a:t>Brzo djeluje u krizama i smanjuje nezaposlenost.</a:t>
                      </a:r>
                    </a:p>
                  </a:txBody>
                  <a:tcPr marL="41245" marR="41245" marT="20623" marB="20623" anchor="ctr"/>
                </a:tc>
                <a:extLst>
                  <a:ext uri="{0D108BD9-81ED-4DB2-BD59-A6C34878D82A}">
                    <a16:rowId xmlns:a16="http://schemas.microsoft.com/office/drawing/2014/main" val="2708524031"/>
                  </a:ext>
                </a:extLst>
              </a:tr>
              <a:tr h="540566">
                <a:tc>
                  <a:txBody>
                    <a:bodyPr/>
                    <a:lstStyle/>
                    <a:p>
                      <a:pPr algn="l"/>
                      <a:r>
                        <a:rPr lang="en-US" sz="1400" b="1"/>
                        <a:t>⚠️ Nedostaci</a:t>
                      </a:r>
                    </a:p>
                  </a:txBody>
                  <a:tcPr marL="41245" marR="41245" marT="20623" marB="2062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400" b="1"/>
                        <a:t>Slabo djeluje u recesiji; zanemaruje realnu ekonomiju.</a:t>
                      </a:r>
                    </a:p>
                  </a:txBody>
                  <a:tcPr marL="41245" marR="41245" marT="20623" marB="20623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err="1"/>
                        <a:t>Može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izazvati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inflaciju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i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zaduženost</a:t>
                      </a:r>
                      <a:r>
                        <a:rPr lang="en-US" sz="1400" b="1" dirty="0"/>
                        <a:t> </a:t>
                      </a:r>
                      <a:r>
                        <a:rPr lang="en-US" sz="1400" b="1" dirty="0" err="1"/>
                        <a:t>države</a:t>
                      </a:r>
                      <a:r>
                        <a:rPr lang="en-US" sz="1400" b="1" dirty="0"/>
                        <a:t>.</a:t>
                      </a:r>
                    </a:p>
                  </a:txBody>
                  <a:tcPr marL="41245" marR="41245" marT="20623" marB="20623" anchor="ctr"/>
                </a:tc>
                <a:extLst>
                  <a:ext uri="{0D108BD9-81ED-4DB2-BD59-A6C34878D82A}">
                    <a16:rowId xmlns:a16="http://schemas.microsoft.com/office/drawing/2014/main" val="26655064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34659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US"/>
              <a:t>H</a:t>
            </a:r>
            <a:r>
              <a:rPr lang="sr-Latn-ME"/>
              <a:t>vala na pažnji!</a:t>
            </a:r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ME">
                <a:solidFill>
                  <a:schemeClr val="bg1"/>
                </a:solidFill>
              </a:rPr>
              <a:t>.</a:t>
            </a:r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Gallery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1391</TotalTime>
  <Words>1708</Words>
  <Application>Microsoft Office PowerPoint</Application>
  <PresentationFormat>On-screen Show (4:3)</PresentationFormat>
  <Paragraphs>163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Century Gothic</vt:lpstr>
      <vt:lpstr>Gallery</vt:lpstr>
      <vt:lpstr> Osnovne monetarne teorije  </vt:lpstr>
      <vt:lpstr>PowerPoint Presentation</vt:lpstr>
      <vt:lpstr>PowerPoint Presentation</vt:lpstr>
      <vt:lpstr>Klasična kvantitativna teorija novca</vt:lpstr>
      <vt:lpstr>Kejnzijanska koncepcija  kvantitativne teorije novca </vt:lpstr>
      <vt:lpstr>PowerPoint Presentation</vt:lpstr>
      <vt:lpstr>PowerPoint Presentation</vt:lpstr>
      <vt:lpstr>PowerPoint Presentation</vt:lpstr>
      <vt:lpstr>PowerPoint Presentation</vt:lpstr>
      <vt:lpstr>Phillipsova kriva</vt:lpstr>
      <vt:lpstr>PowerPoint Presentation</vt:lpstr>
      <vt:lpstr>PowerPoint Presentation</vt:lpstr>
      <vt:lpstr>PowerPoint Presentation</vt:lpstr>
      <vt:lpstr>PowerPoint Presentation</vt:lpstr>
      <vt:lpstr>Fridmanova monetarna teorija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Hvala na pažnji!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Branka</dc:creator>
  <cp:lastModifiedBy>TopicPavkovic, Branka (FAOBA)</cp:lastModifiedBy>
  <cp:revision>257</cp:revision>
  <dcterms:created xsi:type="dcterms:W3CDTF">2006-08-16T00:00:00Z</dcterms:created>
  <dcterms:modified xsi:type="dcterms:W3CDTF">2026-10-20T16:00:50Z</dcterms:modified>
</cp:coreProperties>
</file>