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sldIdLst>
    <p:sldId id="327" r:id="rId2"/>
    <p:sldId id="357" r:id="rId3"/>
    <p:sldId id="365" r:id="rId4"/>
    <p:sldId id="368" r:id="rId5"/>
    <p:sldId id="302" r:id="rId6"/>
    <p:sldId id="349" r:id="rId7"/>
    <p:sldId id="303" r:id="rId8"/>
    <p:sldId id="373" r:id="rId9"/>
    <p:sldId id="375" r:id="rId10"/>
    <p:sldId id="374" r:id="rId11"/>
    <p:sldId id="304" r:id="rId12"/>
    <p:sldId id="287" r:id="rId13"/>
    <p:sldId id="289" r:id="rId14"/>
    <p:sldId id="305" r:id="rId15"/>
    <p:sldId id="306" r:id="rId16"/>
    <p:sldId id="30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370" r:id="rId25"/>
    <p:sldId id="369" r:id="rId26"/>
    <p:sldId id="371" r:id="rId27"/>
    <p:sldId id="354" r:id="rId28"/>
    <p:sldId id="335" r:id="rId29"/>
    <p:sldId id="336" r:id="rId30"/>
    <p:sldId id="337" r:id="rId31"/>
    <p:sldId id="338" r:id="rId32"/>
    <p:sldId id="339" r:id="rId33"/>
    <p:sldId id="340" r:id="rId34"/>
    <p:sldId id="341" r:id="rId35"/>
    <p:sldId id="342" r:id="rId36"/>
    <p:sldId id="372" r:id="rId37"/>
    <p:sldId id="32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 varScale="1">
        <p:scale>
          <a:sx n="109" d="100"/>
          <a:sy n="109" d="100"/>
        </p:scale>
        <p:origin x="160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8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95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72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453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99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870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2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42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59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019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77724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3941763"/>
            <a:ext cx="77724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CS"/>
              <a:t>Монетарне и јавне финансије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F62E9-B745-4C8E-82B5-1FD4006C69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80967"/>
      </p:ext>
    </p:extLst>
  </p:cSld>
  <p:clrMapOvr>
    <a:masterClrMapping/>
  </p:clrMapOvr>
  <p:transition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9000"/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3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5562600" cy="3028039"/>
          </a:xfrm>
        </p:spPr>
        <p:txBody>
          <a:bodyPr>
            <a:normAutofit fontScale="90000"/>
          </a:bodyPr>
          <a:lstStyle/>
          <a:p>
            <a:pPr algn="l"/>
            <a:r>
              <a:rPr lang="sr-Cyrl-BA" b="1" dirty="0" smtClean="0">
                <a:solidFill>
                  <a:srgbClr val="FF0000"/>
                </a:solidFill>
              </a:rPr>
              <a:t>ЕФЕКТИ ИНФЛАЦИЈЕ</a:t>
            </a:r>
            <a:r>
              <a:rPr lang="sr-Cyrl-BA" b="1" dirty="0"/>
              <a:t/>
            </a:r>
            <a:br>
              <a:rPr lang="sr-Cyrl-BA" b="1" dirty="0"/>
            </a:br>
            <a:r>
              <a:rPr lang="sr-Cyrl-BA" b="1" dirty="0"/>
              <a:t/>
            </a:r>
            <a:br>
              <a:rPr lang="sr-Cyrl-BA" b="1" dirty="0"/>
            </a:br>
            <a:r>
              <a:rPr lang="sr-Cyrl-BA" b="1" dirty="0" smtClean="0">
                <a:solidFill>
                  <a:schemeClr val="accent1">
                    <a:lumMod val="75000"/>
                  </a:schemeClr>
                </a:solidFill>
              </a:rPr>
              <a:t>ПРОГРАМИ ОБУЗДАВАЊА ИНФЛАЦИЈЕ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975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8"/>
          <a:stretch/>
        </p:blipFill>
        <p:spPr>
          <a:xfrm>
            <a:off x="381000" y="457200"/>
            <a:ext cx="83058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46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5" y="152400"/>
            <a:ext cx="3789485" cy="3683000"/>
          </a:xfrm>
        </p:spPr>
        <p:txBody>
          <a:bodyPr>
            <a:normAutofit fontScale="85000" lnSpcReduction="10000"/>
          </a:bodyPr>
          <a:lstStyle/>
          <a:p>
            <a:r>
              <a:rPr sz="2500" dirty="0" err="1"/>
              <a:t>Инфлација</a:t>
            </a:r>
            <a:r>
              <a:rPr sz="2500" dirty="0"/>
              <a:t> </a:t>
            </a:r>
            <a:r>
              <a:rPr sz="2500" dirty="0" err="1"/>
              <a:t>је</a:t>
            </a:r>
            <a:r>
              <a:rPr sz="2500" dirty="0"/>
              <a:t> </a:t>
            </a:r>
            <a:r>
              <a:rPr sz="2500" dirty="0" err="1"/>
              <a:t>сложен</a:t>
            </a:r>
            <a:r>
              <a:rPr sz="2500" dirty="0"/>
              <a:t> </a:t>
            </a:r>
            <a:r>
              <a:rPr sz="2500" dirty="0" err="1"/>
              <a:t>процес</a:t>
            </a:r>
            <a:r>
              <a:rPr sz="2500" dirty="0"/>
              <a:t> </a:t>
            </a:r>
            <a:r>
              <a:rPr sz="2500" dirty="0" err="1"/>
              <a:t>који</a:t>
            </a:r>
            <a:r>
              <a:rPr sz="2500" dirty="0"/>
              <a:t> </a:t>
            </a:r>
            <a:r>
              <a:rPr sz="2500" dirty="0" err="1"/>
              <a:t>се</a:t>
            </a:r>
            <a:r>
              <a:rPr sz="2500" dirty="0"/>
              <a:t> </a:t>
            </a:r>
            <a:r>
              <a:rPr sz="2500" dirty="0" err="1"/>
              <a:t>не</a:t>
            </a:r>
            <a:r>
              <a:rPr sz="2500" dirty="0"/>
              <a:t> </a:t>
            </a:r>
            <a:r>
              <a:rPr sz="2500" dirty="0" err="1"/>
              <a:t>може</a:t>
            </a:r>
            <a:r>
              <a:rPr sz="2500" dirty="0"/>
              <a:t> </a:t>
            </a:r>
            <a:r>
              <a:rPr sz="2500" dirty="0" err="1"/>
              <a:t>објаснити</a:t>
            </a:r>
            <a:r>
              <a:rPr sz="2500" dirty="0"/>
              <a:t> </a:t>
            </a:r>
            <a:r>
              <a:rPr sz="2500" dirty="0" err="1"/>
              <a:t>само</a:t>
            </a:r>
            <a:r>
              <a:rPr sz="2500" dirty="0"/>
              <a:t> </a:t>
            </a:r>
            <a:r>
              <a:rPr sz="2500" dirty="0" err="1"/>
              <a:t>једним</a:t>
            </a:r>
            <a:r>
              <a:rPr sz="2500" dirty="0"/>
              <a:t> </a:t>
            </a:r>
            <a:r>
              <a:rPr sz="2500" dirty="0" err="1"/>
              <a:t>фактором</a:t>
            </a:r>
            <a:r>
              <a:rPr sz="2500" dirty="0"/>
              <a:t>. </a:t>
            </a:r>
            <a:endParaRPr lang="sr-Cyrl-BA" sz="2500" dirty="0"/>
          </a:p>
          <a:p>
            <a:endParaRPr lang="sr-Cyrl-BA" sz="2500" dirty="0"/>
          </a:p>
          <a:p>
            <a:r>
              <a:rPr sz="2500" dirty="0" err="1"/>
              <a:t>Монетарни</a:t>
            </a:r>
            <a:r>
              <a:rPr sz="2500" dirty="0"/>
              <a:t>, </a:t>
            </a:r>
            <a:r>
              <a:rPr sz="2500" dirty="0" err="1"/>
              <a:t>реални</a:t>
            </a:r>
            <a:r>
              <a:rPr sz="2500" dirty="0"/>
              <a:t>, </a:t>
            </a:r>
            <a:r>
              <a:rPr sz="2500" dirty="0" err="1"/>
              <a:t>структурни</a:t>
            </a:r>
            <a:r>
              <a:rPr sz="2500" dirty="0"/>
              <a:t> и </a:t>
            </a:r>
            <a:r>
              <a:rPr sz="2500" dirty="0" err="1"/>
              <a:t>психолошки</a:t>
            </a:r>
            <a:r>
              <a:rPr sz="2500" dirty="0"/>
              <a:t> </a:t>
            </a:r>
            <a:r>
              <a:rPr sz="2500" dirty="0" err="1"/>
              <a:t>узроци</a:t>
            </a:r>
            <a:r>
              <a:rPr sz="2500" dirty="0"/>
              <a:t> д</a:t>
            </a:r>
            <a:r>
              <a:rPr lang="sr-Cyrl-BA" sz="2500" dirty="0"/>
              <a:t>ј</a:t>
            </a:r>
            <a:r>
              <a:rPr sz="2500" dirty="0" err="1"/>
              <a:t>елују</a:t>
            </a:r>
            <a:r>
              <a:rPr sz="2500" dirty="0"/>
              <a:t> </a:t>
            </a:r>
            <a:r>
              <a:rPr sz="2500" dirty="0" err="1"/>
              <a:t>заједно</a:t>
            </a:r>
            <a:r>
              <a:rPr sz="2500" dirty="0"/>
              <a:t>. </a:t>
            </a:r>
            <a:endParaRPr lang="sr-Cyrl-BA" sz="2500" dirty="0"/>
          </a:p>
          <a:p>
            <a:endParaRPr lang="sr-Cyrl-BA" sz="2500" dirty="0"/>
          </a:p>
          <a:p>
            <a:r>
              <a:rPr lang="sr-Cyrl-BA" sz="2500" dirty="0" smtClean="0"/>
              <a:t>У зависности од узрока разликујемо ефекте и програме обуздавања инфлације</a:t>
            </a:r>
            <a:endParaRPr sz="2500" dirty="0"/>
          </a:p>
        </p:txBody>
      </p:sp>
    </p:spTree>
    <p:extLst>
      <p:ext uri="{BB962C8B-B14F-4D97-AF65-F5344CB8AC3E}">
        <p14:creationId xmlns:p14="http://schemas.microsoft.com/office/powerpoint/2010/main" val="2289217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52400"/>
            <a:ext cx="3733800" cy="23876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CS" sz="5400" b="1" dirty="0">
                <a:solidFill>
                  <a:srgbClr val="FF0000"/>
                </a:solidFill>
              </a:rPr>
              <a:t>ЕФЕКТИ ИНФЛАЦИЈЕ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484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239000" cy="94808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CS" sz="3500" b="1" dirty="0"/>
              <a:t>ЕФЕКТИ ИНФЛАЦИЈЕ</a:t>
            </a:r>
            <a:endParaRPr lang="en-US" sz="3500" b="1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438038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sr-Cyrl-CS" sz="2200" dirty="0">
                <a:solidFill>
                  <a:schemeClr val="tx1"/>
                </a:solidFill>
              </a:rPr>
              <a:t>треба имати у ви</a:t>
            </a:r>
            <a:r>
              <a:rPr lang="ru-RU" sz="2200" dirty="0">
                <a:solidFill>
                  <a:schemeClr val="tx1"/>
                </a:solidFill>
              </a:rPr>
              <a:t>ду о којем типу инфлације се ради, интензитету, дужини трајања </a:t>
            </a:r>
          </a:p>
          <a:p>
            <a:endParaRPr lang="ru-RU" sz="2200" dirty="0">
              <a:solidFill>
                <a:schemeClr val="tx1"/>
              </a:solidFill>
            </a:endParaRPr>
          </a:p>
          <a:p>
            <a:pPr algn="just"/>
            <a:r>
              <a:rPr lang="ru-RU" sz="2200" dirty="0">
                <a:solidFill>
                  <a:schemeClr val="tx1"/>
                </a:solidFill>
              </a:rPr>
              <a:t>већина економиста истиче да блага и краткотрајна инфлација има позитивне ефекте који се огледају у подстицању производње као резултат активирања неискориштених фактора производње.</a:t>
            </a:r>
          </a:p>
          <a:p>
            <a:pPr algn="just">
              <a:buNone/>
            </a:pPr>
            <a:endParaRPr lang="ru-RU" sz="2200" dirty="0">
              <a:solidFill>
                <a:schemeClr val="tx1"/>
              </a:solidFill>
            </a:endParaRPr>
          </a:p>
          <a:p>
            <a:pPr algn="just"/>
            <a:r>
              <a:rPr lang="ru-RU" sz="2200" dirty="0">
                <a:solidFill>
                  <a:schemeClr val="tx1"/>
                </a:solidFill>
              </a:rPr>
              <a:t>Међутим, већина </a:t>
            </a:r>
            <a:r>
              <a:rPr lang="sr-Cyrl-CS" sz="2200" dirty="0">
                <a:solidFill>
                  <a:schemeClr val="tx1"/>
                </a:solidFill>
              </a:rPr>
              <a:t>земаља сусреће се са интензивнијим типовима инфлације, који </a:t>
            </a:r>
            <a:r>
              <a:rPr lang="ru-RU" sz="2200" dirty="0">
                <a:solidFill>
                  <a:schemeClr val="tx1"/>
                </a:solidFill>
              </a:rPr>
              <a:t>углавном проузрокују негативне ефекте, а имају, прије свега, свој </a:t>
            </a:r>
            <a:r>
              <a:rPr lang="sr-Cyrl-CS" sz="2200" dirty="0">
                <a:solidFill>
                  <a:schemeClr val="tx1"/>
                </a:solidFill>
              </a:rPr>
              <a:t>економски и социјални аспект.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D09A5E0-90FA-45FA-9DF4-DA6D27AA4B0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Фактори инфлације који утичу на трошкове живота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76800" y="5105400"/>
            <a:ext cx="4138246" cy="1752600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виши трошкови хране</a:t>
            </a:r>
          </a:p>
          <a:p>
            <a:r>
              <a:rPr lang="ru-RU" sz="1800" dirty="0">
                <a:solidFill>
                  <a:schemeClr val="tx1"/>
                </a:solidFill>
              </a:rPr>
              <a:t>већи трошкови бензина</a:t>
            </a:r>
          </a:p>
          <a:p>
            <a:r>
              <a:rPr lang="ru-RU" sz="1800" dirty="0">
                <a:solidFill>
                  <a:schemeClr val="tx1"/>
                </a:solidFill>
              </a:rPr>
              <a:t>већи комунални трошкови</a:t>
            </a:r>
          </a:p>
          <a:p>
            <a:r>
              <a:rPr lang="ru-RU" sz="1800" dirty="0">
                <a:solidFill>
                  <a:schemeClr val="tx1"/>
                </a:solidFill>
              </a:rPr>
              <a:t>нема раста плата</a:t>
            </a:r>
          </a:p>
          <a:p>
            <a:r>
              <a:rPr lang="ru-RU" sz="1800" dirty="0">
                <a:solidFill>
                  <a:schemeClr val="tx1"/>
                </a:solidFill>
              </a:rPr>
              <a:t>веће камате на </a:t>
            </a:r>
            <a:r>
              <a:rPr lang="ru-RU" sz="1800" dirty="0" smtClean="0">
                <a:solidFill>
                  <a:schemeClr val="tx1"/>
                </a:solidFill>
              </a:rPr>
              <a:t>кредите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1028" name="Picture 4" descr="How Inflation Affects Your Cost of Liv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" t="28000" r="1890" b="34400"/>
          <a:stretch/>
        </p:blipFill>
        <p:spPr bwMode="auto">
          <a:xfrm>
            <a:off x="266700" y="2285331"/>
            <a:ext cx="8763000" cy="228600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876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499176" cy="732696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CS" sz="4000" b="1" dirty="0">
                <a:solidFill>
                  <a:srgbClr val="FF0000"/>
                </a:solidFill>
              </a:rPr>
              <a:t>Економски</a:t>
            </a:r>
            <a:r>
              <a:rPr lang="sr-Cyrl-CS" sz="4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sr-Cyrl-CS" sz="4000" b="1" dirty="0"/>
              <a:t>ЕФЕКТИ ИНФЛАЦИЈЕ</a:t>
            </a:r>
            <a:endParaRPr lang="en-US" sz="4000" b="1" dirty="0"/>
          </a:p>
        </p:txBody>
      </p:sp>
      <p:sp>
        <p:nvSpPr>
          <p:cNvPr id="26009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03988"/>
            <a:ext cx="8915400" cy="426341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dirty="0">
                <a:solidFill>
                  <a:srgbClr val="FF0000"/>
                </a:solidFill>
              </a:rPr>
              <a:t>Основни негативни економски </a:t>
            </a:r>
            <a:r>
              <a:rPr lang="ru-RU" sz="2000" dirty="0" smtClean="0">
                <a:solidFill>
                  <a:srgbClr val="FF0000"/>
                </a:solidFill>
              </a:rPr>
              <a:t>ефекти </a:t>
            </a:r>
            <a:r>
              <a:rPr lang="ru-RU" sz="2000" dirty="0">
                <a:solidFill>
                  <a:srgbClr val="FF0000"/>
                </a:solidFill>
              </a:rPr>
              <a:t>инфлације састо</a:t>
            </a:r>
            <a:r>
              <a:rPr lang="sr-Cyrl-CS" sz="2000" dirty="0">
                <a:solidFill>
                  <a:srgbClr val="FF0000"/>
                </a:solidFill>
              </a:rPr>
              <a:t>је се у:</a:t>
            </a:r>
          </a:p>
          <a:p>
            <a:pPr marL="800100" lvl="1" indent="-457200"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/>
                </a:solidFill>
              </a:rPr>
              <a:t>редистрибуцији дохотка између привредних грана</a:t>
            </a:r>
            <a:r>
              <a:rPr lang="ru-RU" sz="2000" dirty="0" smtClean="0">
                <a:solidFill>
                  <a:schemeClr val="tx1"/>
                </a:solidFill>
              </a:rPr>
              <a:t>,</a:t>
            </a:r>
            <a:endParaRPr lang="sr-Latn-BA" sz="2000" dirty="0" smtClean="0">
              <a:solidFill>
                <a:schemeClr val="tx1"/>
              </a:solidFill>
            </a:endParaRPr>
          </a:p>
          <a:p>
            <a:pPr marL="800100" lvl="1" indent="-457200">
              <a:buFont typeface="+mj-lt"/>
              <a:buAutoNum type="arabicPeriod"/>
              <a:defRPr/>
            </a:pPr>
            <a:endParaRPr lang="ru-RU" sz="2000" dirty="0">
              <a:solidFill>
                <a:schemeClr val="tx1"/>
              </a:solidFill>
            </a:endParaRPr>
          </a:p>
          <a:p>
            <a:pPr marL="800100" lvl="1" indent="-457200"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/>
                </a:solidFill>
              </a:rPr>
              <a:t>деформацији цјеновних сигнала са </a:t>
            </a:r>
            <a:r>
              <a:rPr lang="ru-RU" sz="2000" dirty="0" smtClean="0">
                <a:solidFill>
                  <a:schemeClr val="tx1"/>
                </a:solidFill>
              </a:rPr>
              <a:t>тржишта</a:t>
            </a:r>
            <a:endParaRPr lang="sr-Latn-BA" sz="2000" dirty="0" smtClean="0">
              <a:solidFill>
                <a:schemeClr val="tx1"/>
              </a:solidFill>
            </a:endParaRPr>
          </a:p>
          <a:p>
            <a:pPr marL="342900" lvl="1" indent="0">
              <a:buNone/>
              <a:defRPr/>
            </a:pPr>
            <a:r>
              <a:rPr lang="sr-Latn-BA" sz="1500" dirty="0" smtClean="0"/>
              <a:t>	- </a:t>
            </a:r>
            <a:r>
              <a:rPr lang="sr-Cyrl-CS" sz="1500" dirty="0" smtClean="0"/>
              <a:t>веће помјерањ</a:t>
            </a:r>
            <a:r>
              <a:rPr lang="sr-Latn-BA" sz="1500" dirty="0"/>
              <a:t>e</a:t>
            </a:r>
            <a:r>
              <a:rPr lang="sr-Cyrl-CS" sz="1500" dirty="0"/>
              <a:t> рела</a:t>
            </a:r>
            <a:r>
              <a:rPr lang="ru-RU" sz="1500" dirty="0"/>
              <a:t>тивних цијена доводи до деформације цјеновних сигнала са тржишта,те планирања у привреди немају чврст ослонац-пословна </a:t>
            </a:r>
            <a:r>
              <a:rPr lang="ru-RU" sz="1500" dirty="0" smtClean="0"/>
              <a:t>несигурност</a:t>
            </a:r>
            <a:endParaRPr lang="sr-Latn-BA" sz="1500" dirty="0" smtClean="0"/>
          </a:p>
          <a:p>
            <a:pPr marL="800100" lvl="1" indent="-457200">
              <a:buFont typeface="+mj-lt"/>
              <a:buAutoNum type="arabicPeriod"/>
              <a:defRPr/>
            </a:pPr>
            <a:endParaRPr lang="ru-RU" sz="2000" dirty="0">
              <a:solidFill>
                <a:schemeClr val="bg1">
                  <a:lumMod val="50000"/>
                </a:schemeClr>
              </a:solidFill>
            </a:endParaRPr>
          </a:p>
          <a:p>
            <a:pPr marL="800100" lvl="1" indent="-457200">
              <a:buFont typeface="+mj-lt"/>
              <a:buAutoNum type="arabicPeriod"/>
              <a:defRPr/>
            </a:pPr>
            <a:r>
              <a:rPr lang="sr-Cyrl-CS" sz="2000" dirty="0">
                <a:solidFill>
                  <a:schemeClr val="tx1"/>
                </a:solidFill>
              </a:rPr>
              <a:t>недовољном подстицању ефикасности пословања</a:t>
            </a:r>
            <a:endParaRPr lang="sr-Latn-BA" sz="2000" dirty="0">
              <a:solidFill>
                <a:schemeClr val="tx1"/>
              </a:solidFill>
            </a:endParaRPr>
          </a:p>
          <a:p>
            <a:pPr marL="685800" lvl="2" indent="0">
              <a:buNone/>
              <a:defRPr/>
            </a:pPr>
            <a:r>
              <a:rPr lang="sr-Latn-BA" sz="2000" dirty="0" smtClean="0"/>
              <a:t>- </a:t>
            </a:r>
            <a:r>
              <a:rPr lang="ru-RU" dirty="0" smtClean="0"/>
              <a:t>У </a:t>
            </a:r>
            <a:r>
              <a:rPr lang="ru-RU" dirty="0"/>
              <a:t>стабилним условима, предузећа настоје да </a:t>
            </a:r>
            <a:r>
              <a:rPr lang="ru-RU" b="1" dirty="0"/>
              <a:t>повећају продуктивност и смање трошкове</a:t>
            </a:r>
            <a:r>
              <a:rPr lang="ru-RU" dirty="0"/>
              <a:t> како би остала конкурентна</a:t>
            </a:r>
            <a:r>
              <a:rPr lang="sr-Latn-BA" dirty="0"/>
              <a:t>, </a:t>
            </a:r>
            <a:r>
              <a:rPr lang="sr-Cyrl-BA" dirty="0"/>
              <a:t>док у условима инфлације примат добијају краткорочне мјере побољшања релативне позиције у примарној расподјели </a:t>
            </a:r>
            <a:endParaRPr lang="sr-Cyrl-CS" dirty="0"/>
          </a:p>
        </p:txBody>
      </p:sp>
      <p:sp>
        <p:nvSpPr>
          <p:cNvPr id="2150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DFA04FE-912B-4958-BFCD-8FF786BE313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260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260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26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260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260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Примјер редистрибуције дохотка између привредних грана усљед инфлације:</a:t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24001"/>
            <a:ext cx="7886700" cy="4351338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Уколико постоје </a:t>
            </a:r>
            <a:r>
              <a:rPr lang="ru-RU" dirty="0"/>
              <a:t>двије привредне гране:</a:t>
            </a:r>
          </a:p>
          <a:p>
            <a:r>
              <a:rPr lang="ru-RU" dirty="0"/>
              <a:t>Пољопривреда – производи пшеницу.</a:t>
            </a:r>
          </a:p>
          <a:p>
            <a:r>
              <a:rPr lang="ru-RU" dirty="0"/>
              <a:t>Грађевинарство – гради станове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Усљед инфлације, цијене станова порасту за 30%, док цијене пшенице порасту за само 10</a:t>
            </a:r>
            <a:r>
              <a:rPr lang="ru-RU" dirty="0" smtClean="0"/>
              <a:t>%.</a:t>
            </a:r>
          </a:p>
          <a:p>
            <a:endParaRPr lang="ru-RU" dirty="0"/>
          </a:p>
          <a:p>
            <a:r>
              <a:rPr lang="ru-RU" dirty="0"/>
              <a:t>Шта се дешава?</a:t>
            </a:r>
          </a:p>
          <a:p>
            <a:r>
              <a:rPr lang="ru-RU" dirty="0"/>
              <a:t>Грађевинска предузећа могу остварити веће приходе јер су цијене њихових производа више порасле, док пољопривредници заостају јер цијене њихових производа расту спорије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Закључак: Инфлација доводи до прерасподјеле дохотка између привредних грана јер цијене њихових производа не расту истом брзином. Гране у којима цијене расту брже могу бити у повољнијем положају, а оне у којима расту спорије у неповољнијем.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900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Примјер деформације цјеновних сигнала усљед инфлације:</a:t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ru-RU" dirty="0" smtClean="0"/>
              <a:t>Замислите </a:t>
            </a:r>
            <a:r>
              <a:rPr lang="ru-RU" dirty="0"/>
              <a:t>да власник пекаре примијети да је цијена хљеба порасла са 2 КМ на 3 КМ.</a:t>
            </a:r>
          </a:p>
          <a:p>
            <a:r>
              <a:rPr lang="ru-RU" dirty="0"/>
              <a:t>Он помисли да је порасла потражња за хљебом и одлучи да прошири производњу, купи нове машине и запосли раднике.</a:t>
            </a:r>
          </a:p>
          <a:p>
            <a:r>
              <a:rPr lang="ru-RU" dirty="0"/>
              <a:t>Међутим, цијена хљеба није порасла због веће потражње, већ због инфлације и раста трошкова производње (брашна, струје, горива).</a:t>
            </a:r>
          </a:p>
          <a:p>
            <a:r>
              <a:rPr lang="ru-RU" dirty="0"/>
              <a:t>Због тога власник може донијети погрешну пословну одлуку и претрпјети губитке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Закључак: Инфлација отежава привредницима да препознају да ли цијене расту због веће потражње или општег раста цијена, што доводи до погрешног планирања и пословне несигурности.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435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defTabSz="685800" rtl="0">
              <a:lnSpc>
                <a:spcPct val="90000"/>
              </a:lnSpc>
              <a:spcBef>
                <a:spcPct val="0"/>
              </a:spcBef>
            </a:pPr>
            <a:r>
              <a:rPr lang="sr-Cyrl-CS" sz="2000" dirty="0" smtClean="0">
                <a:solidFill>
                  <a:schemeClr val="tx1"/>
                </a:solidFill>
              </a:rPr>
              <a:t>Недовољно подстицање ефикасности пословања</a:t>
            </a:r>
            <a:r>
              <a:rPr lang="sr-Latn-BA" sz="2000" dirty="0" smtClean="0">
                <a:solidFill>
                  <a:schemeClr val="tx1"/>
                </a:solidFill>
              </a:rPr>
              <a:t/>
            </a:r>
            <a:br>
              <a:rPr lang="sr-Latn-BA" sz="2000" dirty="0" smtClean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534400" cy="47244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Примјер фабрике намјештаја:</a:t>
            </a:r>
            <a:endParaRPr lang="ru-RU" dirty="0"/>
          </a:p>
          <a:p>
            <a:r>
              <a:rPr lang="ru-RU" dirty="0"/>
              <a:t>У стабилним условима: Фабрика настоји да смањи трошкове производње, купи боље машине и повећа продуктивност радника како би остварила већу добит.</a:t>
            </a:r>
          </a:p>
          <a:p>
            <a:r>
              <a:rPr lang="ru-RU" dirty="0"/>
              <a:t>У условима инфлације: Умјесто да улаже у нове машине и побољшава производњу, фабрика се више усмјерава на повећање цијена намјештаја како би надокнадила раст трошкова и задржала добит.</a:t>
            </a:r>
          </a:p>
          <a:p>
            <a:r>
              <a:rPr lang="ru-RU" dirty="0"/>
              <a:t>Тако предузеће више пажње посвећује краткорочном повећању прихода него дугорочном побољшању ефикасности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Закључак: Инфлација може смањити подстицај предузећима да повећавају продуктивност и смањују трошкове, јер се више усмјеравају на повећање цијена и очување добити.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837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239000" cy="66005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r-Cyrl-CS" sz="4000" b="1" dirty="0">
                <a:solidFill>
                  <a:srgbClr val="00B0F0"/>
                </a:solidFill>
              </a:rPr>
              <a:t>С</a:t>
            </a:r>
            <a:r>
              <a:rPr lang="sr-Cyrl-RS" sz="4000" b="1" dirty="0">
                <a:solidFill>
                  <a:srgbClr val="00B0F0"/>
                </a:solidFill>
              </a:rPr>
              <a:t>оцијални </a:t>
            </a:r>
            <a:r>
              <a:rPr lang="sr-Cyrl-RS" sz="4000" b="1" dirty="0"/>
              <a:t>аспект инфлације</a:t>
            </a:r>
            <a:endParaRPr lang="en-US" sz="4000" b="1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382000" cy="401796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Главни социјални аспект инфлације састоји се у редистрибуцији дохотка између појединих социјалних група што доводи до</a:t>
            </a:r>
            <a:r>
              <a:rPr lang="ru-RU" sz="2200" dirty="0">
                <a:solidFill>
                  <a:srgbClr val="FF0000"/>
                </a:solidFill>
              </a:rPr>
              <a:t> веће социјалне диференције у друштву.</a:t>
            </a:r>
          </a:p>
          <a:p>
            <a:pPr>
              <a:buNone/>
            </a:pPr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>
                <a:solidFill>
                  <a:schemeClr val="tx1"/>
                </a:solidFill>
              </a:rPr>
              <a:t> У условима инфлације долази до реалног пада доходака оних категорија становништва који имају стална примања (пензионери, службеници) која су фиксна и чији евентуални номинални раст, по правилу, знатно заостаје за порастом опш</a:t>
            </a:r>
            <a:r>
              <a:rPr lang="sr-Cyrl-CS" sz="2200" dirty="0">
                <a:solidFill>
                  <a:schemeClr val="tx1"/>
                </a:solidFill>
              </a:rPr>
              <a:t>тег нивоа цијена.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1BB41F2-E2F2-457B-A556-CA8ED573A92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3434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hr-HR" sz="2200" dirty="0">
                <a:solidFill>
                  <a:schemeClr val="tx1"/>
                </a:solidFill>
              </a:rPr>
              <a:t>Позитивно дејство инфлације, као краткорочне и једнократне појаве, у случају привремене незапослености производних капацитета не може се негирати.</a:t>
            </a:r>
            <a:endParaRPr lang="en-US" sz="2200" dirty="0">
              <a:solidFill>
                <a:schemeClr val="tx1"/>
              </a:solidFill>
            </a:endParaRPr>
          </a:p>
          <a:p>
            <a:pPr lvl="0"/>
            <a:endParaRPr lang="en-US" sz="2200" dirty="0">
              <a:solidFill>
                <a:schemeClr val="tx1"/>
              </a:solidFill>
            </a:endParaRPr>
          </a:p>
          <a:p>
            <a:pPr lvl="0"/>
            <a:r>
              <a:rPr lang="hr-HR" sz="2200" dirty="0">
                <a:solidFill>
                  <a:schemeClr val="tx1"/>
                </a:solidFill>
              </a:rPr>
              <a:t>Ипак, тешко је утврдити рок трајања једне једнократне инфлације, уведене да би се постигао неки могући краткорочни ефекат. </a:t>
            </a:r>
            <a:endParaRPr lang="en-US" sz="2200" dirty="0">
              <a:solidFill>
                <a:schemeClr val="tx1"/>
              </a:solidFill>
            </a:endParaRPr>
          </a:p>
          <a:p>
            <a:pPr lvl="0"/>
            <a:endParaRPr lang="en-US" sz="2200" dirty="0">
              <a:solidFill>
                <a:schemeClr val="tx1"/>
              </a:solidFill>
            </a:endParaRPr>
          </a:p>
          <a:p>
            <a:pPr lvl="0"/>
            <a:r>
              <a:rPr lang="hr-HR" sz="2200" dirty="0">
                <a:solidFill>
                  <a:schemeClr val="tx1"/>
                </a:solidFill>
              </a:rPr>
              <a:t>То важи за утврђивање тачног времена када она треба да престане, уколико се не жели да привреда из стања латентне пређе у стање средње и галопирајуће - трајне и хроничне инфлације.</a:t>
            </a:r>
            <a:endParaRPr lang="en-US" sz="2200" dirty="0">
              <a:solidFill>
                <a:schemeClr val="tx1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1189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hr-HR" sz="2800" dirty="0"/>
              <a:t>Посљедице инфлације могу </a:t>
            </a:r>
            <a:r>
              <a:rPr lang="sr-Cyrl-CS" sz="2800" dirty="0"/>
              <a:t>се </a:t>
            </a:r>
            <a:r>
              <a:rPr lang="hr-HR" sz="2800" dirty="0"/>
              <a:t>подијелити </a:t>
            </a:r>
            <a:r>
              <a:rPr lang="sr-Cyrl-CS" sz="2800" dirty="0"/>
              <a:t>и </a:t>
            </a:r>
            <a:r>
              <a:rPr lang="hr-HR" sz="2800" dirty="0"/>
              <a:t>у двије категорије:</a:t>
            </a:r>
            <a:endParaRPr lang="en-US" sz="2800" dirty="0"/>
          </a:p>
          <a:p>
            <a:pPr lvl="1"/>
            <a:r>
              <a:rPr lang="hr-HR" sz="2400" dirty="0"/>
              <a:t>Директне и </a:t>
            </a:r>
            <a:endParaRPr lang="en-US" sz="2400" dirty="0"/>
          </a:p>
          <a:p>
            <a:pPr lvl="1"/>
            <a:r>
              <a:rPr lang="hr-HR" sz="2400" dirty="0"/>
              <a:t>Индиректне </a:t>
            </a:r>
            <a:endParaRPr lang="en-US" sz="2400" dirty="0"/>
          </a:p>
          <a:p>
            <a:pPr lvl="1"/>
            <a:endParaRPr lang="en-US" sz="2400" dirty="0"/>
          </a:p>
          <a:p>
            <a:pPr lvl="0"/>
            <a:r>
              <a:rPr lang="hr-HR" sz="2800" b="1" dirty="0"/>
              <a:t>Директне посљедице:</a:t>
            </a:r>
            <a:endParaRPr lang="sr-Cyrl-BA" sz="2800" dirty="0"/>
          </a:p>
          <a:p>
            <a:pPr lvl="1"/>
            <a:r>
              <a:rPr lang="hr-HR" sz="2300" b="1" dirty="0">
                <a:solidFill>
                  <a:schemeClr val="tx1"/>
                </a:solidFill>
              </a:rPr>
              <a:t>Смањење залиха производних и потрошних роба</a:t>
            </a:r>
            <a:endParaRPr lang="sr-Cyrl-BA" sz="2300" b="1" dirty="0">
              <a:solidFill>
                <a:schemeClr val="tx1"/>
              </a:solidFill>
            </a:endParaRPr>
          </a:p>
          <a:p>
            <a:pPr lvl="1"/>
            <a:r>
              <a:rPr lang="hr-HR" sz="2300" b="1" dirty="0">
                <a:solidFill>
                  <a:schemeClr val="tx1"/>
                </a:solidFill>
              </a:rPr>
              <a:t>Пораст материјалне п</a:t>
            </a:r>
            <a:r>
              <a:rPr lang="sr-Cyrl-BA" sz="2300" b="1" dirty="0">
                <a:solidFill>
                  <a:schemeClr val="tx1"/>
                </a:solidFill>
              </a:rPr>
              <a:t>р</a:t>
            </a:r>
            <a:r>
              <a:rPr lang="hr-HR" sz="2300" b="1" dirty="0">
                <a:solidFill>
                  <a:schemeClr val="tx1"/>
                </a:solidFill>
              </a:rPr>
              <a:t>оизводње</a:t>
            </a:r>
            <a:endParaRPr lang="en-US" sz="2300" dirty="0">
              <a:solidFill>
                <a:schemeClr val="tx1"/>
              </a:solidFill>
            </a:endParaRPr>
          </a:p>
          <a:p>
            <a:pPr lvl="1"/>
            <a:r>
              <a:rPr lang="hr-HR" sz="2300" b="1" dirty="0">
                <a:solidFill>
                  <a:schemeClr val="tx1"/>
                </a:solidFill>
              </a:rPr>
              <a:t>Смањење извоза и пораст увоза</a:t>
            </a:r>
            <a:endParaRPr lang="sr-Cyrl-BA" sz="2300" b="1" dirty="0">
              <a:solidFill>
                <a:schemeClr val="tx1"/>
              </a:solidFill>
            </a:endParaRPr>
          </a:p>
          <a:p>
            <a:pPr lvl="1"/>
            <a:r>
              <a:rPr lang="hr-HR" sz="2300" b="1" dirty="0">
                <a:solidFill>
                  <a:schemeClr val="tx1"/>
                </a:solidFill>
              </a:rPr>
              <a:t>Додатна тражња води порасту цијена</a:t>
            </a:r>
            <a:endParaRPr lang="en-US" sz="2300" dirty="0">
              <a:solidFill>
                <a:schemeClr val="tx1"/>
              </a:solidFill>
            </a:endParaRPr>
          </a:p>
          <a:p>
            <a:pPr lvl="1"/>
            <a:r>
              <a:rPr lang="hr-HR" sz="2300" b="1" dirty="0">
                <a:solidFill>
                  <a:schemeClr val="tx1"/>
                </a:solidFill>
              </a:rPr>
              <a:t>Обарање курса домаће валуте</a:t>
            </a:r>
            <a:endParaRPr lang="en-US" sz="2300" dirty="0">
              <a:solidFill>
                <a:schemeClr val="tx1"/>
              </a:solidFill>
            </a:endParaRPr>
          </a:p>
          <a:p>
            <a:pPr lvl="1"/>
            <a:endParaRPr lang="sr-Cyrl-BA" b="1" dirty="0"/>
          </a:p>
          <a:p>
            <a:pPr lvl="1"/>
            <a:endParaRPr lang="sr-Cyrl-BA" b="1" dirty="0"/>
          </a:p>
          <a:p>
            <a:pPr lvl="1"/>
            <a:endParaRPr lang="sr-Cyrl-BA" b="1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371600"/>
            <a:ext cx="8382000" cy="46482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hr-HR" sz="2600" b="1" dirty="0">
                <a:solidFill>
                  <a:schemeClr val="tx1"/>
                </a:solidFill>
              </a:rPr>
              <a:t>Индиректне посљедице</a:t>
            </a:r>
            <a:r>
              <a:rPr lang="hr-HR" sz="2600" dirty="0">
                <a:solidFill>
                  <a:schemeClr val="tx1"/>
                </a:solidFill>
              </a:rPr>
              <a:t> укључују све појаве и односе који кроз пораст цијена бивају узрок прерасподјеле националног дохотка - једни без својих заслуга добијају, а други без своје кривице губе. </a:t>
            </a:r>
            <a:endParaRPr lang="sr-Cyrl-BA" sz="2600" dirty="0">
              <a:solidFill>
                <a:schemeClr val="tx1"/>
              </a:solidFill>
            </a:endParaRPr>
          </a:p>
          <a:p>
            <a:pPr lvl="0"/>
            <a:endParaRPr lang="sr-Cyrl-BA" sz="2600" dirty="0">
              <a:solidFill>
                <a:schemeClr val="tx1"/>
              </a:solidFill>
            </a:endParaRPr>
          </a:p>
          <a:p>
            <a:r>
              <a:rPr lang="hr-HR" sz="2600" dirty="0">
                <a:solidFill>
                  <a:schemeClr val="tx1"/>
                </a:solidFill>
              </a:rPr>
              <a:t>У почетном стадијуму (пузећа инфлација) јављају се атрактивни економски показатељи: расту лични дохоци, повећава се запосленост и у секторима гдје објективно нема потребе, инвестициони објекти се убрзано граде.</a:t>
            </a:r>
            <a:endParaRPr lang="en-US" sz="2600" dirty="0">
              <a:solidFill>
                <a:schemeClr val="tx1"/>
              </a:solidFill>
            </a:endParaRPr>
          </a:p>
          <a:p>
            <a:pPr lvl="0"/>
            <a:endParaRPr lang="en-US" sz="25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1816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hr-HR" sz="2900" dirty="0"/>
              <a:t>С једне стране, </a:t>
            </a:r>
            <a:r>
              <a:rPr lang="hr-HR" sz="2900" dirty="0">
                <a:solidFill>
                  <a:srgbClr val="00B0F0"/>
                </a:solidFill>
              </a:rPr>
              <a:t>инфлација погодује</a:t>
            </a:r>
            <a:r>
              <a:rPr lang="hr-HR" sz="2900" dirty="0"/>
              <a:t>:</a:t>
            </a:r>
            <a:endParaRPr lang="en-US" sz="2900" dirty="0"/>
          </a:p>
          <a:p>
            <a:pPr lvl="2"/>
            <a:r>
              <a:rPr lang="hr-HR" sz="2600" dirty="0">
                <a:solidFill>
                  <a:schemeClr val="tx1"/>
                </a:solidFill>
              </a:rPr>
              <a:t>индустрији која под повољним условима увози репродукциони материјал, а производе, у које их уграђује, продаје у земљи по повољним (инфлаторним) цијенама;</a:t>
            </a:r>
            <a:endParaRPr lang="en-US" sz="2600" dirty="0">
              <a:solidFill>
                <a:schemeClr val="tx1"/>
              </a:solidFill>
            </a:endParaRPr>
          </a:p>
          <a:p>
            <a:pPr lvl="2"/>
            <a:r>
              <a:rPr lang="hr-HR" sz="2600" dirty="0">
                <a:solidFill>
                  <a:schemeClr val="tx1"/>
                </a:solidFill>
              </a:rPr>
              <a:t>дијелу трговине који се бави увозом робе са тржишта нижих цијена;</a:t>
            </a:r>
            <a:endParaRPr lang="en-US" sz="2600" dirty="0">
              <a:solidFill>
                <a:schemeClr val="tx1"/>
              </a:solidFill>
            </a:endParaRPr>
          </a:p>
          <a:p>
            <a:pPr lvl="2"/>
            <a:r>
              <a:rPr lang="hr-HR" sz="2600" dirty="0">
                <a:solidFill>
                  <a:schemeClr val="tx1"/>
                </a:solidFill>
              </a:rPr>
              <a:t>инвеститорима који лакше отплаћују </a:t>
            </a:r>
            <a:r>
              <a:rPr lang="sr-Cyrl-BA" sz="2600" dirty="0" smtClean="0">
                <a:solidFill>
                  <a:schemeClr val="tx1"/>
                </a:solidFill>
              </a:rPr>
              <a:t>узете</a:t>
            </a:r>
            <a:r>
              <a:rPr lang="hr-HR" sz="2600" dirty="0" smtClean="0">
                <a:solidFill>
                  <a:schemeClr val="tx1"/>
                </a:solidFill>
              </a:rPr>
              <a:t> </a:t>
            </a:r>
            <a:r>
              <a:rPr lang="hr-HR" sz="2600" dirty="0">
                <a:solidFill>
                  <a:schemeClr val="tx1"/>
                </a:solidFill>
              </a:rPr>
              <a:t>кредите;</a:t>
            </a:r>
            <a:endParaRPr lang="en-US" sz="2600" dirty="0">
              <a:solidFill>
                <a:schemeClr val="tx1"/>
              </a:solidFill>
            </a:endParaRPr>
          </a:p>
          <a:p>
            <a:pPr lvl="2"/>
            <a:r>
              <a:rPr lang="hr-HR" sz="2600" dirty="0">
                <a:solidFill>
                  <a:schemeClr val="tx1"/>
                </a:solidFill>
              </a:rPr>
              <a:t>дужницима, посредницима и уопште лицима са промјенљивим </a:t>
            </a:r>
            <a:r>
              <a:rPr lang="hr-HR" sz="2600" dirty="0" smtClean="0">
                <a:solidFill>
                  <a:schemeClr val="tx1"/>
                </a:solidFill>
              </a:rPr>
              <a:t>дохоцима</a:t>
            </a:r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45212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hr-HR" sz="2800" dirty="0">
                <a:solidFill>
                  <a:schemeClr val="tx1"/>
                </a:solidFill>
              </a:rPr>
              <a:t>Инфлација има </a:t>
            </a:r>
            <a:r>
              <a:rPr lang="hr-HR" sz="2800" dirty="0">
                <a:solidFill>
                  <a:srgbClr val="FF0000"/>
                </a:solidFill>
              </a:rPr>
              <a:t>негативно дејство </a:t>
            </a:r>
            <a:r>
              <a:rPr lang="hr-HR" sz="2800" dirty="0">
                <a:solidFill>
                  <a:schemeClr val="tx1"/>
                </a:solidFill>
              </a:rPr>
              <a:t>на све оне који имају фиксна примања:</a:t>
            </a:r>
            <a:endParaRPr lang="en-US" sz="2800" dirty="0">
              <a:solidFill>
                <a:schemeClr val="tx1"/>
              </a:solidFill>
            </a:endParaRPr>
          </a:p>
          <a:p>
            <a:pPr lvl="1"/>
            <a:r>
              <a:rPr lang="hr-HR" sz="2400" dirty="0">
                <a:solidFill>
                  <a:schemeClr val="tx1"/>
                </a:solidFill>
              </a:rPr>
              <a:t>непосредне произвођаче, посебно оне са најнижим примањима;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hr-HR" sz="2400" dirty="0">
                <a:solidFill>
                  <a:schemeClr val="tx1"/>
                </a:solidFill>
              </a:rPr>
              <a:t>повјериоце, јер им се дугови враћају у новцу мање вриједности;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hr-HR" sz="2400" dirty="0">
                <a:solidFill>
                  <a:schemeClr val="tx1"/>
                </a:solidFill>
              </a:rPr>
              <a:t>штедише, јер им се враћа новац мање куповне снаге;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hr-HR" sz="2400" dirty="0">
                <a:solidFill>
                  <a:schemeClr val="tx1"/>
                </a:solidFill>
              </a:rPr>
              <a:t>губе и </a:t>
            </a:r>
            <a:r>
              <a:rPr lang="sr-Cyrl-BA" sz="2400" dirty="0" smtClean="0">
                <a:solidFill>
                  <a:schemeClr val="tx1"/>
                </a:solidFill>
              </a:rPr>
              <a:t>джавни службеници</a:t>
            </a:r>
            <a:r>
              <a:rPr lang="hr-HR" sz="2400" dirty="0" smtClean="0">
                <a:solidFill>
                  <a:schemeClr val="tx1"/>
                </a:solidFill>
              </a:rPr>
              <a:t>, </a:t>
            </a:r>
            <a:r>
              <a:rPr lang="hr-HR" sz="2400" dirty="0">
                <a:solidFill>
                  <a:schemeClr val="tx1"/>
                </a:solidFill>
              </a:rPr>
              <a:t>пензионери, уништава се уопште средњи слој који живи од </a:t>
            </a:r>
            <a:r>
              <a:rPr lang="sr-Cyrl-BA" sz="2400" dirty="0">
                <a:solidFill>
                  <a:schemeClr val="tx1"/>
                </a:solidFill>
              </a:rPr>
              <a:t>фиксних </a:t>
            </a:r>
            <a:r>
              <a:rPr lang="hr-HR" sz="2400" dirty="0">
                <a:solidFill>
                  <a:schemeClr val="tx1"/>
                </a:solidFill>
              </a:rPr>
              <a:t>доходака. 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1066800"/>
            <a:ext cx="3581400" cy="1447800"/>
          </a:xfrm>
        </p:spPr>
        <p:txBody>
          <a:bodyPr>
            <a:noAutofit/>
          </a:bodyPr>
          <a:lstStyle/>
          <a:p>
            <a:pPr algn="l"/>
            <a:r>
              <a:rPr lang="sr-Latn-BA" sz="4000" b="1" dirty="0">
                <a:solidFill>
                  <a:srgbClr val="FF0000"/>
                </a:solidFill>
              </a:rPr>
              <a:t>PROGRAMI STABILIZACIJE (OBUZDAVANJA) INFLACIJE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7239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b="1"/>
              <a:t>Antiinflacione mjere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90689"/>
            <a:ext cx="8305800" cy="3911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hr-HR" sz="2500" dirty="0"/>
              <a:t>Zbog negativnih ekonomskih i socijalnih efekata, preduzimaju se određene antiinflacione mjere i donos</a:t>
            </a:r>
            <a:r>
              <a:rPr lang="sr-Cyrl-BA" sz="2500" dirty="0"/>
              <a:t>е</a:t>
            </a:r>
            <a:r>
              <a:rPr lang="hr-HR" sz="2500" dirty="0"/>
              <a:t> antiinflacioni programi. Različitim kombinovanjem mjera i instrumenata, sprovodi se:</a:t>
            </a:r>
            <a:endParaRPr lang="en-US" sz="2500" dirty="0"/>
          </a:p>
          <a:p>
            <a:pPr lvl="1"/>
            <a:r>
              <a:rPr lang="hr-HR" sz="2500" dirty="0"/>
              <a:t>1. </a:t>
            </a:r>
            <a:r>
              <a:rPr lang="hr-HR" sz="2500" b="1" dirty="0">
                <a:solidFill>
                  <a:srgbClr val="FF0000"/>
                </a:solidFill>
              </a:rPr>
              <a:t>politika usporavanja i zaustavljanja daljeg rasta cijena - mjere kontrole inflacije</a:t>
            </a:r>
            <a:r>
              <a:rPr lang="en-US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 err="1">
                <a:solidFill>
                  <a:srgbClr val="FF0000"/>
                </a:solidFill>
              </a:rPr>
              <a:t>kroz</a:t>
            </a:r>
            <a:endParaRPr lang="en-US" sz="2500" b="1" dirty="0">
              <a:solidFill>
                <a:srgbClr val="FF0000"/>
              </a:solidFill>
            </a:endParaRPr>
          </a:p>
          <a:p>
            <a:pPr lvl="2"/>
            <a:r>
              <a:rPr lang="hr-HR" sz="2500" dirty="0"/>
              <a:t>propisivanje cijena, zarada, ograničavanje investicija, uvoza, racionalizacija potrošnje, restrikcija potrošačkih kredita, stimulisanje štednje…</a:t>
            </a:r>
            <a:endParaRPr lang="en-US" sz="2500" dirty="0"/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224699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839200" cy="44958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lvl="1"/>
            <a:r>
              <a:rPr lang="hr-HR" sz="2500" dirty="0"/>
              <a:t>2. </a:t>
            </a:r>
            <a:r>
              <a:rPr lang="hr-HR" sz="2500" b="1" dirty="0">
                <a:solidFill>
                  <a:srgbClr val="FF0000"/>
                </a:solidFill>
              </a:rPr>
              <a:t>politika otklanjanja uzroka inflacije </a:t>
            </a:r>
            <a:r>
              <a:rPr lang="hr-HR" sz="2500" dirty="0"/>
              <a:t>- </a:t>
            </a:r>
            <a:r>
              <a:rPr lang="hr-HR" sz="2500" b="1" dirty="0">
                <a:solidFill>
                  <a:srgbClr val="FF0000"/>
                </a:solidFill>
              </a:rPr>
              <a:t>mjere ekonomske stabilizacije:</a:t>
            </a:r>
            <a:r>
              <a:rPr lang="hr-HR" sz="2500" dirty="0">
                <a:solidFill>
                  <a:srgbClr val="FF0000"/>
                </a:solidFill>
              </a:rPr>
              <a:t> </a:t>
            </a:r>
            <a:r>
              <a:rPr lang="hr-HR" sz="2500" dirty="0"/>
              <a:t>vraćanje na početni nivo prije nastanka inflacije (što je vrlo teško) ili stabilizacija na dostignutom nivou (lakše, bezbolnije i primjenljivije);</a:t>
            </a:r>
          </a:p>
          <a:p>
            <a:pPr lvl="1">
              <a:buNone/>
            </a:pPr>
            <a:endParaRPr lang="en-US" sz="2500" dirty="0"/>
          </a:p>
          <a:p>
            <a:pPr lvl="1"/>
            <a:r>
              <a:rPr lang="hr-HR" sz="2500" dirty="0"/>
              <a:t>3. </a:t>
            </a:r>
            <a:r>
              <a:rPr lang="hr-HR" sz="2500" b="1" dirty="0">
                <a:solidFill>
                  <a:srgbClr val="FF0000"/>
                </a:solidFill>
              </a:rPr>
              <a:t>politika valutnih reformi </a:t>
            </a:r>
            <a:r>
              <a:rPr lang="hr-HR" sz="2500" dirty="0"/>
              <a:t>- </a:t>
            </a:r>
            <a:r>
              <a:rPr lang="hr-HR" sz="2500" b="1" dirty="0">
                <a:solidFill>
                  <a:srgbClr val="FF0000"/>
                </a:solidFill>
              </a:rPr>
              <a:t>valutne mjere</a:t>
            </a:r>
            <a:r>
              <a:rPr lang="hr-HR" sz="2500" b="1" dirty="0"/>
              <a:t>:</a:t>
            </a:r>
            <a:r>
              <a:rPr lang="hr-HR" sz="2500" dirty="0"/>
              <a:t> postiže se stabilnost obezvrijeđene valute, uvođenje nove valute</a:t>
            </a:r>
            <a:r>
              <a:rPr lang="sr-Cyrl-BA" sz="2500" dirty="0"/>
              <a:t> </a:t>
            </a:r>
            <a:r>
              <a:rPr lang="sr-Latn-BA" sz="2500" dirty="0"/>
              <a:t>ili valute sidra</a:t>
            </a:r>
            <a:r>
              <a:rPr lang="hr-HR" sz="2500" dirty="0"/>
              <a:t>. </a:t>
            </a:r>
          </a:p>
          <a:p>
            <a:pPr lvl="1"/>
            <a:endParaRPr lang="en-US" sz="2500" dirty="0"/>
          </a:p>
          <a:p>
            <a:pPr lvl="1"/>
            <a:r>
              <a:rPr lang="hr-HR" sz="2500" dirty="0"/>
              <a:t>Npr. u Jugoslaviji je 1994. godine izvršena klasična valutna reforma sa ciljem zaustavljanja astronomske hiperinflacije</a:t>
            </a:r>
            <a:endParaRPr lang="en-US" sz="2500" dirty="0"/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959309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BA" b="1" dirty="0">
                <a:solidFill>
                  <a:srgbClr val="FF0000"/>
                </a:solidFill>
              </a:rPr>
              <a:t>STABILIZACIONI PROGRAMI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752600"/>
            <a:ext cx="8701087" cy="396240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lvl="0"/>
            <a:r>
              <a:rPr lang="sr-Cyrl-CS" sz="2500" b="1" u="sng" dirty="0">
                <a:solidFill>
                  <a:schemeClr val="tx1"/>
                </a:solidFill>
              </a:rPr>
              <a:t>Stabilizacioni program</a:t>
            </a:r>
            <a:r>
              <a:rPr lang="sr-Cyrl-CS" sz="2500" b="1" dirty="0">
                <a:solidFill>
                  <a:schemeClr val="tx1"/>
                </a:solidFill>
              </a:rPr>
              <a:t> </a:t>
            </a:r>
            <a:r>
              <a:rPr lang="sr-Cyrl-CS" sz="2500" dirty="0">
                <a:solidFill>
                  <a:schemeClr val="tx1"/>
                </a:solidFill>
              </a:rPr>
              <a:t>- skup koordinisanih i konzistentnih mjera ekonomske politike koji ima za cilј da stabilizuje cijene uz minimalne stabilizacione troškove</a:t>
            </a:r>
            <a:endParaRPr lang="en-US" sz="2500" dirty="0">
              <a:solidFill>
                <a:schemeClr val="tx1"/>
              </a:solidFill>
            </a:endParaRPr>
          </a:p>
          <a:p>
            <a:pPr lvl="0"/>
            <a:endParaRPr lang="en-US" sz="2500" dirty="0">
              <a:solidFill>
                <a:schemeClr val="tx1"/>
              </a:solidFill>
            </a:endParaRPr>
          </a:p>
          <a:p>
            <a:pPr lvl="0"/>
            <a:r>
              <a:rPr lang="sr-Cyrl-CS" sz="2500" b="1" dirty="0">
                <a:solidFill>
                  <a:schemeClr val="tx1"/>
                </a:solidFill>
              </a:rPr>
              <a:t>Faze realizacije stabilizacionih  programa:</a:t>
            </a:r>
            <a:endParaRPr lang="en-US" sz="2500" dirty="0">
              <a:solidFill>
                <a:schemeClr val="tx1"/>
              </a:solidFill>
            </a:endParaRPr>
          </a:p>
          <a:p>
            <a:pPr lvl="1"/>
            <a:r>
              <a:rPr lang="sr-Cyrl-CS" sz="2500" dirty="0">
                <a:solidFill>
                  <a:schemeClr val="tx1"/>
                </a:solidFill>
              </a:rPr>
              <a:t>ostvarenje cjenovne stabilnosti,</a:t>
            </a:r>
            <a:endParaRPr lang="en-US" sz="2500" dirty="0">
              <a:solidFill>
                <a:schemeClr val="tx1"/>
              </a:solidFill>
            </a:endParaRPr>
          </a:p>
          <a:p>
            <a:pPr lvl="1"/>
            <a:r>
              <a:rPr lang="sr-Cyrl-CS" sz="2500" dirty="0">
                <a:solidFill>
                  <a:schemeClr val="tx1"/>
                </a:solidFill>
              </a:rPr>
              <a:t>uspostavlјanje trajne makroekonomske stabilnosti,</a:t>
            </a:r>
            <a:endParaRPr lang="en-US" sz="2500" dirty="0">
              <a:solidFill>
                <a:schemeClr val="tx1"/>
              </a:solidFill>
            </a:endParaRPr>
          </a:p>
          <a:p>
            <a:pPr lvl="1"/>
            <a:r>
              <a:rPr lang="sr-Cyrl-CS" sz="2500" dirty="0">
                <a:solidFill>
                  <a:schemeClr val="tx1"/>
                </a:solidFill>
              </a:rPr>
              <a:t>promjena privredne strukture i stabilan privredni rast</a:t>
            </a:r>
            <a:endParaRPr lang="en-US" sz="2500" dirty="0">
              <a:solidFill>
                <a:schemeClr val="tx1"/>
              </a:solidFill>
            </a:endParaRPr>
          </a:p>
          <a:p>
            <a:pPr lvl="1"/>
            <a:endParaRPr lang="en-US" sz="2500" b="1" dirty="0">
              <a:solidFill>
                <a:schemeClr val="tx1"/>
              </a:solidFill>
            </a:endParaRPr>
          </a:p>
          <a:p>
            <a:pPr lvl="1"/>
            <a:r>
              <a:rPr lang="sr-Cyrl-CS" sz="2500" b="1" dirty="0">
                <a:solidFill>
                  <a:schemeClr val="tx1"/>
                </a:solidFill>
              </a:rPr>
              <a:t>Stabilizacioni troškovi – </a:t>
            </a:r>
            <a:r>
              <a:rPr lang="sr-Latn-BA" sz="2500" dirty="0">
                <a:solidFill>
                  <a:schemeClr val="tx1"/>
                </a:solidFill>
              </a:rPr>
              <a:t>nezaposlenost i privredni rast</a:t>
            </a:r>
            <a:endParaRPr lang="en-US" sz="2500" dirty="0">
              <a:solidFill>
                <a:schemeClr val="tx1"/>
              </a:solidFill>
            </a:endParaRPr>
          </a:p>
          <a:p>
            <a:endParaRPr lang="en-US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0388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7813"/>
            <a:ext cx="80010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BA" dirty="0"/>
              <a:t>VRSTE STABILIZACIONIH PROGRAMA</a:t>
            </a:r>
            <a:endParaRPr 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558212" cy="37338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r>
              <a:rPr lang="sr-Cyrl-CS" sz="2400" b="1" dirty="0">
                <a:solidFill>
                  <a:schemeClr val="tx1"/>
                </a:solidFill>
              </a:rPr>
              <a:t>Prema brzini obaranja inflacije:</a:t>
            </a:r>
            <a:endParaRPr lang="en-US" sz="2400" b="1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sr-Cyrl-CS" sz="2400" dirty="0">
                <a:solidFill>
                  <a:schemeClr val="tx1"/>
                </a:solidFill>
              </a:rPr>
              <a:t>Gradualistički program i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sr-Cyrl-CS" sz="2400" dirty="0">
                <a:solidFill>
                  <a:schemeClr val="tx1"/>
                </a:solidFill>
              </a:rPr>
              <a:t>Program šok terapije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sr-Cyrl-CS" sz="2400" b="1" dirty="0">
                <a:solidFill>
                  <a:schemeClr val="tx1"/>
                </a:solidFill>
              </a:rPr>
              <a:t>Prema sadržini mjera:</a:t>
            </a:r>
            <a:endParaRPr lang="en-US" sz="2400" b="1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sr-Cyrl-CS" sz="2400" dirty="0">
                <a:solidFill>
                  <a:schemeClr val="tx1"/>
                </a:solidFill>
              </a:rPr>
              <a:t>Ortodoksni program i 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sr-Cyrl-CS" sz="2400" dirty="0">
                <a:solidFill>
                  <a:schemeClr val="tx1"/>
                </a:solidFill>
              </a:rPr>
              <a:t>Heterodoksni program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13476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BA" dirty="0">
                <a:solidFill>
                  <a:srgbClr val="FF0000"/>
                </a:solidFill>
              </a:rPr>
              <a:t>GRADUALISTIČKI</a:t>
            </a:r>
            <a:r>
              <a:rPr lang="sr-Latn-BA" dirty="0"/>
              <a:t>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8194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sr-Cyrl-CS" sz="2500" dirty="0"/>
              <a:t>Gradualističkim programom inflacija se</a:t>
            </a:r>
            <a:r>
              <a:rPr lang="en-US" sz="2500" dirty="0"/>
              <a:t> </a:t>
            </a:r>
            <a:r>
              <a:rPr lang="ru-RU" sz="2500" dirty="0"/>
              <a:t>obara postepeno, u dužem vremenskom periodu i, po pravilu, </a:t>
            </a:r>
            <a:r>
              <a:rPr lang="sr-Cyrl-CS" sz="2500" dirty="0"/>
              <a:t>uz niže stabilizacione troškove.</a:t>
            </a:r>
            <a:endParaRPr lang="sr-Latn-BA" sz="2500" dirty="0"/>
          </a:p>
          <a:p>
            <a:pPr lvl="0"/>
            <a:endParaRPr lang="en-US" sz="2500" dirty="0"/>
          </a:p>
          <a:p>
            <a:pPr lvl="0"/>
            <a:r>
              <a:rPr lang="ru-RU" sz="2500" dirty="0"/>
              <a:t>Smatra se da je gradualistički</a:t>
            </a:r>
            <a:r>
              <a:rPr lang="en-US" sz="2500" dirty="0"/>
              <a:t> </a:t>
            </a:r>
            <a:r>
              <a:rPr lang="ru-RU" sz="2500" dirty="0"/>
              <a:t>stabilizacioni program pogodniji za borbu sa inflacijom </a:t>
            </a:r>
            <a:r>
              <a:rPr lang="sr-Cyrl-CS" sz="2500" dirty="0"/>
              <a:t>nižeg intenziteta</a:t>
            </a:r>
            <a:endParaRPr lang="en-US" sz="2500" dirty="0"/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272754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65970" y="838200"/>
            <a:ext cx="6343672" cy="798763"/>
          </a:xfrm>
        </p:spPr>
        <p:txBody>
          <a:bodyPr/>
          <a:lstStyle/>
          <a:p>
            <a:pPr algn="ctr"/>
            <a:r>
              <a:rPr lang="en-US" dirty="0"/>
              <a:t>P</a:t>
            </a:r>
            <a:r>
              <a:rPr lang="sr-Latn-ME" dirty="0"/>
              <a:t>ROGRAM </a:t>
            </a:r>
            <a:r>
              <a:rPr lang="sr-Latn-ME" dirty="0">
                <a:solidFill>
                  <a:srgbClr val="FF0000"/>
                </a:solidFill>
              </a:rPr>
              <a:t>ŠOK TERAPIJE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489200"/>
            <a:ext cx="8153400" cy="2387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ru-RU" sz="2500" dirty="0"/>
              <a:t>S druge strane, šok terapija se primenjuje sa cilјem brzog slamanja inflacije, odnosno</a:t>
            </a:r>
            <a:r>
              <a:rPr lang="en-US" sz="2500" dirty="0"/>
              <a:t> </a:t>
            </a:r>
            <a:r>
              <a:rPr lang="ru-RU" sz="2500" dirty="0"/>
              <a:t>trenutne dezinflacije za </a:t>
            </a:r>
            <a:r>
              <a:rPr lang="ru-RU" sz="2500" dirty="0" smtClean="0"/>
              <a:t>štа </a:t>
            </a:r>
            <a:r>
              <a:rPr lang="ru-RU" sz="2500" dirty="0"/>
              <a:t>se, po pravilu, moraju plat</a:t>
            </a:r>
            <a:r>
              <a:rPr lang="sr-Latn-BA" sz="2500" dirty="0"/>
              <a:t>iti</a:t>
            </a:r>
            <a:r>
              <a:rPr lang="ru-RU" sz="2500" dirty="0"/>
              <a:t> </a:t>
            </a:r>
            <a:r>
              <a:rPr lang="sr-Cyrl-CS" sz="2500" dirty="0"/>
              <a:t>viši stabilizacioni troškovi.</a:t>
            </a:r>
            <a:endParaRPr lang="en-US" sz="2500" dirty="0"/>
          </a:p>
          <a:p>
            <a:pPr lvl="0"/>
            <a:endParaRPr lang="en-US" sz="2500" dirty="0"/>
          </a:p>
          <a:p>
            <a:pPr lvl="0"/>
            <a:r>
              <a:rPr lang="en-US" sz="2500" dirty="0"/>
              <a:t>P</a:t>
            </a:r>
            <a:r>
              <a:rPr lang="ru-RU" sz="2500" dirty="0"/>
              <a:t>rogram šok terapije </a:t>
            </a:r>
            <a:r>
              <a:rPr lang="sr-Latn-ME" sz="2500" dirty="0"/>
              <a:t>primjenjuje se </a:t>
            </a:r>
            <a:r>
              <a:rPr lang="ru-RU" sz="2500" dirty="0"/>
              <a:t>za eliminisanje visokih inflacija, a naročito hiperinflacija.</a:t>
            </a:r>
            <a:endParaRPr lang="en-US" sz="2500" dirty="0"/>
          </a:p>
          <a:p>
            <a:pPr>
              <a:buNone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419969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580985"/>
              </p:ext>
            </p:extLst>
          </p:nvPr>
        </p:nvGraphicFramePr>
        <p:xfrm>
          <a:off x="76200" y="76200"/>
          <a:ext cx="8915400" cy="6932624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122590533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771208859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3846435335"/>
                    </a:ext>
                  </a:extLst>
                </a:gridCol>
              </a:tblGrid>
              <a:tr h="251528">
                <a:tc>
                  <a:txBody>
                    <a:bodyPr/>
                    <a:lstStyle/>
                    <a:p>
                      <a:pPr algn="ctr"/>
                      <a:r>
                        <a:rPr lang="sr-Cyrl-BA" sz="1400" b="1" dirty="0" smtClean="0">
                          <a:solidFill>
                            <a:sysClr val="windowText" lastClr="000000"/>
                          </a:solidFill>
                        </a:rPr>
                        <a:t>КАРАКТЕРИСТИКА</a:t>
                      </a:r>
                      <a:endParaRPr lang="sr-Cyrl-BA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9724" marR="19724" marT="9862" marB="986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BA" sz="1400" b="1" dirty="0" smtClean="0">
                          <a:solidFill>
                            <a:sysClr val="windowText" lastClr="000000"/>
                          </a:solidFill>
                        </a:rPr>
                        <a:t>ШОК ТЕРАПИЈА</a:t>
                      </a:r>
                      <a:endParaRPr lang="sr-Cyrl-BA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9724" marR="19724" marT="9862" marB="986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BA" sz="1400" b="1" dirty="0" smtClean="0">
                          <a:solidFill>
                            <a:sysClr val="windowText" lastClr="000000"/>
                          </a:solidFill>
                        </a:rPr>
                        <a:t>ГРАДУАЛИСТИЧКИ ПРОГРАМ</a:t>
                      </a:r>
                      <a:endParaRPr lang="sr-Cyrl-BA" sz="1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9724" marR="19724" marT="9862" marB="9862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179036"/>
                  </a:ext>
                </a:extLst>
              </a:tr>
              <a:tr h="935256">
                <a:tc>
                  <a:txBody>
                    <a:bodyPr/>
                    <a:lstStyle/>
                    <a:p>
                      <a:pPr algn="ctr"/>
                      <a:r>
                        <a:rPr lang="sr-Cyrl-BA" sz="1800" b="1" dirty="0"/>
                        <a:t>Основни приступ</a:t>
                      </a:r>
                    </a:p>
                  </a:txBody>
                  <a:tcPr marL="19724" marR="19724" marT="9862" marB="986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Нагло и свеобухватно спровођење мјера ради брзог обарања инфлације.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Постепено спровођење мјера током дужег периода, уз постепено снижавање инфлације.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212746"/>
                  </a:ext>
                </a:extLst>
              </a:tr>
              <a:tr h="476897">
                <a:tc>
                  <a:txBody>
                    <a:bodyPr/>
                    <a:lstStyle/>
                    <a:p>
                      <a:pPr algn="ctr"/>
                      <a:r>
                        <a:rPr lang="sr-Cyrl-BA" sz="1800" b="1" dirty="0"/>
                        <a:t>Вријеме спровођења</a:t>
                      </a:r>
                    </a:p>
                  </a:txBody>
                  <a:tcPr marL="19724" marR="19724" marT="9862" marB="986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/>
                        <a:t>Кратак рок (неколико мјесеци до годину дана).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BA" sz="1600" b="1" dirty="0"/>
                        <a:t>Дужи рок (више година).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061857"/>
                  </a:ext>
                </a:extLst>
              </a:tr>
              <a:tr h="476897">
                <a:tc>
                  <a:txBody>
                    <a:bodyPr/>
                    <a:lstStyle/>
                    <a:p>
                      <a:pPr algn="ctr"/>
                      <a:r>
                        <a:rPr lang="sr-Cyrl-BA" sz="1800" b="1" dirty="0"/>
                        <a:t>Инфлација на почетку</a:t>
                      </a:r>
                    </a:p>
                  </a:txBody>
                  <a:tcPr marL="19724" marR="19724" marT="9862" marB="986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BA" sz="1600" b="1" dirty="0"/>
                        <a:t>Висока или хиперинфлација.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BA" sz="1600" b="1" dirty="0"/>
                        <a:t>Умјерена или средњег интензитета.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114466"/>
                  </a:ext>
                </a:extLst>
              </a:tr>
              <a:tr h="1393614">
                <a:tc>
                  <a:txBody>
                    <a:bodyPr/>
                    <a:lstStyle/>
                    <a:p>
                      <a:pPr algn="ctr"/>
                      <a:r>
                        <a:rPr lang="sr-Cyrl-BA" sz="1800" b="1" dirty="0"/>
                        <a:t>Основне мјере</a:t>
                      </a:r>
                    </a:p>
                  </a:txBody>
                  <a:tcPr marL="19724" marR="19724" marT="9862" marB="986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/>
                        <a:t>Нагла либерализација цијена и трговине, резање буџетских трошкова, фиксирање курса, рестриктивна монетарна политика.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Постепено смањење дефицита, контролисано смањење новчане масе, флексибилна политика дохотка и курса.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909381"/>
                  </a:ext>
                </a:extLst>
              </a:tr>
              <a:tr h="476897">
                <a:tc>
                  <a:txBody>
                    <a:bodyPr/>
                    <a:lstStyle/>
                    <a:p>
                      <a:pPr algn="ctr"/>
                      <a:r>
                        <a:rPr lang="sr-Cyrl-BA" sz="1800" b="1" dirty="0"/>
                        <a:t>Ефекат на инфлацију</a:t>
                      </a:r>
                    </a:p>
                  </a:txBody>
                  <a:tcPr marL="19724" marR="19724" marT="9862" marB="986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/>
                        <a:t>Брз пад инфлације у кратком року.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Постепен пад инфлације током више година.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371858"/>
                  </a:ext>
                </a:extLst>
              </a:tr>
              <a:tr h="476897">
                <a:tc>
                  <a:txBody>
                    <a:bodyPr/>
                    <a:lstStyle/>
                    <a:p>
                      <a:pPr algn="ctr"/>
                      <a:r>
                        <a:rPr lang="sr-Cyrl-BA" sz="1800" b="1" dirty="0"/>
                        <a:t>Ефекат на економски раст</a:t>
                      </a:r>
                    </a:p>
                  </a:txBody>
                  <a:tcPr marL="19724" marR="19724" marT="9862" marB="986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Краткорочна рецесија и пад производње.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Задржавање економског раста, мањи шокови.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665301"/>
                  </a:ext>
                </a:extLst>
              </a:tr>
              <a:tr h="576282">
                <a:tc>
                  <a:txBody>
                    <a:bodyPr/>
                    <a:lstStyle/>
                    <a:p>
                      <a:pPr algn="ctr"/>
                      <a:r>
                        <a:rPr lang="sr-Cyrl-BA" sz="1800" b="1" dirty="0"/>
                        <a:t>Ефекат на запосленост</a:t>
                      </a:r>
                    </a:p>
                  </a:txBody>
                  <a:tcPr marL="19724" marR="19724" marT="9862" marB="986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/>
                        <a:t>Нагли раст незапослености у почетку.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Умјерен или занемарљив раст незапослености.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913149"/>
                  </a:ext>
                </a:extLst>
              </a:tr>
              <a:tr h="706076">
                <a:tc>
                  <a:txBody>
                    <a:bodyPr/>
                    <a:lstStyle/>
                    <a:p>
                      <a:pPr algn="ctr"/>
                      <a:r>
                        <a:rPr lang="sr-Cyrl-BA" sz="1800" b="1" dirty="0"/>
                        <a:t>Социјални трошкови</a:t>
                      </a:r>
                    </a:p>
                  </a:txBody>
                  <a:tcPr marL="19724" marR="19724" marT="9862" marB="986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Високи </a:t>
                      </a:r>
                      <a:r>
                        <a:rPr lang="sr-Latn-BA" sz="1600" b="1" dirty="0"/>
                        <a:t>-</a:t>
                      </a:r>
                      <a:r>
                        <a:rPr lang="ru-RU" sz="1600" b="1" dirty="0"/>
                        <a:t> пад животног стандарда, повећане социјалне тензије.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BA" sz="1600" b="1" dirty="0"/>
                        <a:t>Нижи </a:t>
                      </a:r>
                      <a:r>
                        <a:rPr lang="sr-Latn-BA" sz="1600" b="1" dirty="0"/>
                        <a:t>-</a:t>
                      </a:r>
                      <a:r>
                        <a:rPr lang="sr-Cyrl-BA" sz="1600" b="1" dirty="0"/>
                        <a:t> постепено прилагођавање друштва.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998157"/>
                  </a:ext>
                </a:extLst>
              </a:tr>
              <a:tr h="935256">
                <a:tc>
                  <a:txBody>
                    <a:bodyPr/>
                    <a:lstStyle/>
                    <a:p>
                      <a:pPr algn="ctr"/>
                      <a:r>
                        <a:rPr lang="sr-Cyrl-BA" sz="1800" b="1" dirty="0"/>
                        <a:t>Погодно за</a:t>
                      </a:r>
                    </a:p>
                  </a:txBody>
                  <a:tcPr marL="19724" marR="19724" marT="9862" marB="986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/>
                        <a:t>Земље са хиперинфлацијом и дестабилизованом економијом.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Земље са умјереном инфлацијом и стабилнијом економијом.</a:t>
                      </a:r>
                    </a:p>
                  </a:txBody>
                  <a:tcPr marL="19724" marR="19724" marT="9862" marB="9862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002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197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371600"/>
            <a:ext cx="8915400" cy="50783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err="1"/>
              <a:t>Čile</a:t>
            </a:r>
            <a:r>
              <a:rPr lang="en-US" dirty="0"/>
              <a:t> je </a:t>
            </a:r>
            <a:r>
              <a:rPr lang="en-US" dirty="0" err="1"/>
              <a:t>početkom</a:t>
            </a:r>
            <a:r>
              <a:rPr lang="en-US" dirty="0"/>
              <a:t> 1990-ih </a:t>
            </a:r>
            <a:r>
              <a:rPr lang="en-US" dirty="0" err="1"/>
              <a:t>implementirao</a:t>
            </a:r>
            <a:r>
              <a:rPr lang="en-US" dirty="0"/>
              <a:t> program </a:t>
            </a:r>
            <a:r>
              <a:rPr lang="en-US" dirty="0" err="1" smtClean="0"/>
              <a:t>postepen</a:t>
            </a:r>
            <a:r>
              <a:rPr lang="sr-Cyrl-BA" dirty="0" smtClean="0"/>
              <a:t>е</a:t>
            </a:r>
            <a:r>
              <a:rPr lang="en-US" dirty="0" smtClean="0"/>
              <a:t> </a:t>
            </a:r>
            <a:r>
              <a:rPr lang="en-US" dirty="0" err="1"/>
              <a:t>stabilizacije</a:t>
            </a:r>
            <a:r>
              <a:rPr lang="en-US" dirty="0"/>
              <a:t>. </a:t>
            </a:r>
            <a:endParaRPr lang="sr-Latn-BA" dirty="0"/>
          </a:p>
          <a:p>
            <a:r>
              <a:rPr lang="en-US" dirty="0" err="1"/>
              <a:t>Inflacija</a:t>
            </a:r>
            <a:r>
              <a:rPr lang="en-US" dirty="0"/>
              <a:t> je </a:t>
            </a:r>
            <a:r>
              <a:rPr lang="en-US" dirty="0" err="1"/>
              <a:t>iznosila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27% (1990. </a:t>
            </a:r>
            <a:r>
              <a:rPr lang="en-US" dirty="0" err="1"/>
              <a:t>godine</a:t>
            </a:r>
            <a:r>
              <a:rPr lang="en-US" dirty="0"/>
              <a:t>), a </a:t>
            </a:r>
            <a:r>
              <a:rPr lang="en-US" dirty="0" err="1"/>
              <a:t>cilj</a:t>
            </a:r>
            <a:r>
              <a:rPr lang="en-US" dirty="0"/>
              <a:t> je bio </a:t>
            </a:r>
            <a:r>
              <a:rPr lang="en-US" dirty="0" err="1"/>
              <a:t>smanjiti</a:t>
            </a:r>
            <a:r>
              <a:rPr lang="en-US" dirty="0"/>
              <a:t> je bez </a:t>
            </a:r>
            <a:r>
              <a:rPr lang="en-US" dirty="0" err="1"/>
              <a:t>izazivanja</a:t>
            </a:r>
            <a:r>
              <a:rPr lang="en-US" dirty="0"/>
              <a:t> </a:t>
            </a:r>
            <a:r>
              <a:rPr lang="en-US" dirty="0" err="1"/>
              <a:t>ekonomske</a:t>
            </a:r>
            <a:r>
              <a:rPr lang="en-US" dirty="0"/>
              <a:t> </a:t>
            </a:r>
            <a:r>
              <a:rPr lang="en-US" dirty="0" err="1"/>
              <a:t>recesije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naglog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zaposlenosti</a:t>
            </a:r>
            <a:r>
              <a:rPr lang="en-US" dirty="0"/>
              <a:t>.</a:t>
            </a:r>
            <a:endParaRPr lang="sr-Latn-BA" dirty="0"/>
          </a:p>
          <a:p>
            <a:endParaRPr lang="sr-Latn-BA" dirty="0"/>
          </a:p>
          <a:p>
            <a:r>
              <a:rPr lang="ru-RU" b="1" dirty="0"/>
              <a:t>🔹 </a:t>
            </a:r>
            <a:r>
              <a:rPr lang="en-US" b="1" dirty="0" err="1" smtClean="0"/>
              <a:t>Sprovedene</a:t>
            </a:r>
            <a:r>
              <a:rPr lang="sr-Cyrl-BA" b="1" dirty="0" smtClean="0"/>
              <a:t> </a:t>
            </a:r>
            <a:r>
              <a:rPr lang="en-US" b="1" dirty="0" err="1" smtClean="0"/>
              <a:t>mjere</a:t>
            </a:r>
            <a:r>
              <a:rPr lang="sr-Cyrl-BA" b="1" dirty="0" smtClean="0"/>
              <a:t> </a:t>
            </a:r>
            <a:r>
              <a:rPr lang="en-US" b="1" dirty="0" smtClean="0"/>
              <a:t>:</a:t>
            </a:r>
            <a:endParaRPr lang="sr-Latn-BA" b="1" dirty="0"/>
          </a:p>
          <a:p>
            <a:r>
              <a:rPr lang="sr-Latn-BA" dirty="0"/>
              <a:t>	</a:t>
            </a:r>
            <a:r>
              <a:rPr lang="en-US" b="1" dirty="0" err="1"/>
              <a:t>Postepeno</a:t>
            </a:r>
            <a:r>
              <a:rPr lang="en-US" b="1" dirty="0"/>
              <a:t> </a:t>
            </a:r>
            <a:r>
              <a:rPr lang="en-US" b="1" dirty="0" err="1"/>
              <a:t>smanjenje</a:t>
            </a:r>
            <a:r>
              <a:rPr lang="en-US" b="1" dirty="0"/>
              <a:t> </a:t>
            </a:r>
            <a:r>
              <a:rPr lang="en-US" b="1" dirty="0" err="1"/>
              <a:t>budžetskog</a:t>
            </a:r>
            <a:r>
              <a:rPr lang="en-US" b="1" dirty="0"/>
              <a:t> </a:t>
            </a:r>
            <a:r>
              <a:rPr lang="en-US" b="1" dirty="0" err="1"/>
              <a:t>deficita</a:t>
            </a:r>
            <a:r>
              <a:rPr lang="en-US" b="1" dirty="0"/>
              <a:t> </a:t>
            </a:r>
            <a:r>
              <a:rPr lang="en-US" dirty="0"/>
              <a:t>— </a:t>
            </a:r>
            <a:r>
              <a:rPr lang="en-US" dirty="0" err="1"/>
              <a:t>vlada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naglo</a:t>
            </a:r>
            <a:r>
              <a:rPr lang="en-US" dirty="0"/>
              <a:t> </a:t>
            </a:r>
            <a:r>
              <a:rPr lang="en-US" dirty="0" err="1"/>
              <a:t>smanjivala</a:t>
            </a:r>
            <a:r>
              <a:rPr lang="en-US" dirty="0"/>
              <a:t> </a:t>
            </a:r>
            <a:r>
              <a:rPr lang="en-US" dirty="0" err="1"/>
              <a:t>javnu</a:t>
            </a:r>
            <a:r>
              <a:rPr lang="en-US" dirty="0"/>
              <a:t> </a:t>
            </a:r>
            <a:r>
              <a:rPr lang="en-US" dirty="0" err="1"/>
              <a:t>potrošnju</a:t>
            </a:r>
            <a:r>
              <a:rPr lang="en-US" dirty="0"/>
              <a:t>, </a:t>
            </a:r>
            <a:r>
              <a:rPr lang="en-US" dirty="0" err="1"/>
              <a:t>već</a:t>
            </a:r>
            <a:r>
              <a:rPr lang="en-US" dirty="0"/>
              <a:t> je to </a:t>
            </a:r>
            <a:r>
              <a:rPr lang="en-US" dirty="0" err="1"/>
              <a:t>činila</a:t>
            </a:r>
            <a:r>
              <a:rPr lang="en-US" dirty="0"/>
              <a:t> u </a:t>
            </a:r>
            <a:r>
              <a:rPr lang="en-US" dirty="0" err="1"/>
              <a:t>fazama</a:t>
            </a:r>
            <a:r>
              <a:rPr lang="en-US" dirty="0"/>
              <a:t>.</a:t>
            </a:r>
            <a:endParaRPr lang="sr-Latn-BA" dirty="0"/>
          </a:p>
          <a:p>
            <a:r>
              <a:rPr lang="sr-Latn-BA" dirty="0"/>
              <a:t>	</a:t>
            </a:r>
            <a:r>
              <a:rPr lang="en-US" b="1" dirty="0" err="1"/>
              <a:t>Kontrolisano</a:t>
            </a:r>
            <a:r>
              <a:rPr lang="en-US" b="1" dirty="0"/>
              <a:t> </a:t>
            </a:r>
            <a:r>
              <a:rPr lang="en-US" b="1" dirty="0" err="1"/>
              <a:t>povećanje</a:t>
            </a:r>
            <a:r>
              <a:rPr lang="en-US" b="1" dirty="0"/>
              <a:t> </a:t>
            </a:r>
            <a:r>
              <a:rPr lang="en-US" b="1" dirty="0" err="1"/>
              <a:t>kamatnih</a:t>
            </a:r>
            <a:r>
              <a:rPr lang="en-US" b="1" dirty="0"/>
              <a:t> </a:t>
            </a:r>
            <a:r>
              <a:rPr lang="en-US" b="1" dirty="0" err="1"/>
              <a:t>stopa</a:t>
            </a:r>
            <a:r>
              <a:rPr lang="en-US" b="1" dirty="0"/>
              <a:t> </a:t>
            </a:r>
            <a:r>
              <a:rPr lang="en-US" dirty="0"/>
              <a:t>— </a:t>
            </a:r>
            <a:r>
              <a:rPr lang="en-US" dirty="0" err="1"/>
              <a:t>kako</a:t>
            </a:r>
            <a:r>
              <a:rPr lang="en-US" dirty="0"/>
              <a:t> bi se </a:t>
            </a:r>
            <a:r>
              <a:rPr lang="en-US" dirty="0" err="1"/>
              <a:t>obuzdala</a:t>
            </a:r>
            <a:r>
              <a:rPr lang="en-US" dirty="0"/>
              <a:t> </a:t>
            </a:r>
            <a:r>
              <a:rPr lang="en-US" dirty="0" err="1"/>
              <a:t>potrošnja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krediti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bez </a:t>
            </a:r>
            <a:r>
              <a:rPr lang="en-US" dirty="0" err="1"/>
              <a:t>šokiranja</a:t>
            </a:r>
            <a:r>
              <a:rPr lang="en-US" dirty="0"/>
              <a:t> </a:t>
            </a:r>
            <a:r>
              <a:rPr lang="en-US" dirty="0" err="1"/>
              <a:t>ekonomije</a:t>
            </a:r>
            <a:r>
              <a:rPr lang="en-US" dirty="0"/>
              <a:t>.</a:t>
            </a:r>
            <a:endParaRPr lang="sr-Latn-BA" dirty="0"/>
          </a:p>
          <a:p>
            <a:r>
              <a:rPr lang="sr-Latn-BA" dirty="0"/>
              <a:t>	</a:t>
            </a:r>
            <a:r>
              <a:rPr lang="en-US" b="1" dirty="0" err="1"/>
              <a:t>Postepena</a:t>
            </a:r>
            <a:r>
              <a:rPr lang="en-US" b="1" dirty="0"/>
              <a:t> </a:t>
            </a:r>
            <a:r>
              <a:rPr lang="en-US" b="1" dirty="0" err="1"/>
              <a:t>liberalizacija</a:t>
            </a:r>
            <a:r>
              <a:rPr lang="en-US" b="1" dirty="0"/>
              <a:t> </a:t>
            </a:r>
            <a:r>
              <a:rPr lang="en-US" b="1" dirty="0" err="1"/>
              <a:t>kursa</a:t>
            </a:r>
            <a:r>
              <a:rPr lang="en-US" b="1" dirty="0"/>
              <a:t> </a:t>
            </a:r>
            <a:r>
              <a:rPr lang="en-US" b="1" dirty="0" err="1"/>
              <a:t>pezosa</a:t>
            </a:r>
            <a:r>
              <a:rPr lang="en-US" b="1" dirty="0"/>
              <a:t> </a:t>
            </a:r>
            <a:r>
              <a:rPr lang="en-US" dirty="0"/>
              <a:t>— </a:t>
            </a:r>
            <a:r>
              <a:rPr lang="en-US" dirty="0" err="1"/>
              <a:t>kurs</a:t>
            </a:r>
            <a:r>
              <a:rPr lang="en-US" dirty="0"/>
              <a:t> je </a:t>
            </a:r>
            <a:r>
              <a:rPr lang="en-US" dirty="0" err="1"/>
              <a:t>polako</a:t>
            </a:r>
            <a:r>
              <a:rPr lang="en-US" dirty="0"/>
              <a:t> </a:t>
            </a:r>
            <a:r>
              <a:rPr lang="en-US" dirty="0" err="1"/>
              <a:t>približavan</a:t>
            </a:r>
            <a:r>
              <a:rPr lang="en-US" dirty="0"/>
              <a:t> </a:t>
            </a:r>
            <a:r>
              <a:rPr lang="en-US" dirty="0" err="1"/>
              <a:t>tržišnom</a:t>
            </a:r>
            <a:r>
              <a:rPr lang="en-US" dirty="0"/>
              <a:t> </a:t>
            </a:r>
            <a:r>
              <a:rPr lang="en-US" dirty="0" err="1"/>
              <a:t>nivou</a:t>
            </a:r>
            <a:r>
              <a:rPr lang="en-US" dirty="0"/>
              <a:t>, </a:t>
            </a:r>
            <a:r>
              <a:rPr lang="en-US" dirty="0" err="1"/>
              <a:t>kako</a:t>
            </a:r>
            <a:r>
              <a:rPr lang="en-US" dirty="0"/>
              <a:t> bi se </a:t>
            </a:r>
            <a:r>
              <a:rPr lang="en-US" dirty="0" err="1"/>
              <a:t>izbjegao</a:t>
            </a:r>
            <a:r>
              <a:rPr lang="en-US" dirty="0"/>
              <a:t> </a:t>
            </a:r>
            <a:r>
              <a:rPr lang="en-US" dirty="0" err="1"/>
              <a:t>nagli</a:t>
            </a:r>
            <a:r>
              <a:rPr lang="en-US" dirty="0"/>
              <a:t> pad </a:t>
            </a:r>
            <a:r>
              <a:rPr lang="en-US" dirty="0" err="1"/>
              <a:t>izvoza</a:t>
            </a:r>
            <a:r>
              <a:rPr lang="en-US" dirty="0"/>
              <a:t>.</a:t>
            </a:r>
            <a:endParaRPr lang="sr-Latn-BA" dirty="0"/>
          </a:p>
          <a:p>
            <a:r>
              <a:rPr lang="sr-Latn-BA" dirty="0"/>
              <a:t>	</a:t>
            </a:r>
            <a:r>
              <a:rPr lang="en-US" b="1" dirty="0" err="1"/>
              <a:t>Jačanje</a:t>
            </a:r>
            <a:r>
              <a:rPr lang="en-US" b="1" dirty="0"/>
              <a:t> </a:t>
            </a:r>
            <a:r>
              <a:rPr lang="en-US" b="1" dirty="0" err="1"/>
              <a:t>institucija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nezavisnosti</a:t>
            </a:r>
            <a:r>
              <a:rPr lang="en-US" b="1" dirty="0"/>
              <a:t> </a:t>
            </a:r>
            <a:r>
              <a:rPr lang="en-US" b="1" dirty="0" err="1"/>
              <a:t>centralne</a:t>
            </a:r>
            <a:r>
              <a:rPr lang="en-US" b="1" dirty="0"/>
              <a:t> </a:t>
            </a:r>
            <a:r>
              <a:rPr lang="en-US" b="1" dirty="0" err="1"/>
              <a:t>banke</a:t>
            </a:r>
            <a:r>
              <a:rPr lang="en-US" dirty="0"/>
              <a:t>, </a:t>
            </a:r>
            <a:r>
              <a:rPr lang="en-US" dirty="0" err="1"/>
              <a:t>kojoj</a:t>
            </a:r>
            <a:r>
              <a:rPr lang="en-US" dirty="0"/>
              <a:t> je </a:t>
            </a:r>
            <a:r>
              <a:rPr lang="en-US" dirty="0" err="1"/>
              <a:t>postepeno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mandat</a:t>
            </a:r>
            <a:r>
              <a:rPr lang="en-US" dirty="0"/>
              <a:t> da </a:t>
            </a:r>
            <a:r>
              <a:rPr lang="en-US" dirty="0" err="1"/>
              <a:t>održava</a:t>
            </a:r>
            <a:r>
              <a:rPr lang="en-US" dirty="0"/>
              <a:t> </a:t>
            </a:r>
            <a:r>
              <a:rPr lang="en-US" dirty="0" err="1"/>
              <a:t>nisku</a:t>
            </a:r>
            <a:r>
              <a:rPr lang="en-US" dirty="0"/>
              <a:t> </a:t>
            </a:r>
            <a:r>
              <a:rPr lang="en-US" dirty="0" err="1"/>
              <a:t>inflaciju</a:t>
            </a:r>
            <a:r>
              <a:rPr lang="en-US" dirty="0"/>
              <a:t>.</a:t>
            </a:r>
            <a:endParaRPr lang="sr-Latn-BA" dirty="0"/>
          </a:p>
          <a:p>
            <a:endParaRPr lang="sr-Latn-BA" dirty="0"/>
          </a:p>
          <a:p>
            <a:r>
              <a:rPr lang="ru-RU" dirty="0"/>
              <a:t> </a:t>
            </a:r>
            <a:r>
              <a:rPr lang="ru-RU" b="1" dirty="0"/>
              <a:t>🔹 </a:t>
            </a:r>
            <a:r>
              <a:rPr lang="en-US" b="1" dirty="0" err="1"/>
              <a:t>Rezultat</a:t>
            </a:r>
            <a:r>
              <a:rPr lang="en-US" b="1" dirty="0"/>
              <a:t>:</a:t>
            </a:r>
            <a:endParaRPr lang="sr-Latn-BA" b="1" dirty="0"/>
          </a:p>
          <a:p>
            <a:r>
              <a:rPr lang="sr-Latn-BA" dirty="0" smtClean="0"/>
              <a:t>I</a:t>
            </a:r>
            <a:r>
              <a:rPr lang="en-US" dirty="0" err="1" smtClean="0"/>
              <a:t>nflacija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postepeno</a:t>
            </a:r>
            <a:r>
              <a:rPr lang="en-US" dirty="0"/>
              <a:t> </a:t>
            </a:r>
            <a:r>
              <a:rPr lang="en-US" dirty="0" err="1"/>
              <a:t>smanjivala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27% (1990.) </a:t>
            </a:r>
            <a:r>
              <a:rPr lang="en-US" dirty="0" err="1"/>
              <a:t>na</a:t>
            </a:r>
            <a:r>
              <a:rPr lang="en-US" dirty="0"/>
              <a:t> 2,3% (1999.),bez </a:t>
            </a:r>
            <a:r>
              <a:rPr lang="en-US" dirty="0" err="1"/>
              <a:t>ozbiljne</a:t>
            </a:r>
            <a:r>
              <a:rPr lang="en-US" dirty="0"/>
              <a:t> </a:t>
            </a:r>
            <a:r>
              <a:rPr lang="en-US" dirty="0" err="1"/>
              <a:t>recesije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velikog</a:t>
            </a:r>
            <a:r>
              <a:rPr lang="en-US" dirty="0"/>
              <a:t> </a:t>
            </a:r>
            <a:r>
              <a:rPr lang="en-US" dirty="0" err="1"/>
              <a:t>povećanja</a:t>
            </a:r>
            <a:r>
              <a:rPr lang="en-US" dirty="0"/>
              <a:t> </a:t>
            </a:r>
            <a:r>
              <a:rPr lang="en-US" dirty="0" err="1"/>
              <a:t>nezaposlenosti</a:t>
            </a:r>
            <a:r>
              <a:rPr lang="en-US" dirty="0"/>
              <a:t>.</a:t>
            </a:r>
            <a:endParaRPr lang="sr-Latn-BA" dirty="0"/>
          </a:p>
          <a:p>
            <a:r>
              <a:rPr lang="en-US" dirty="0" err="1" smtClean="0"/>
              <a:t>Čile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tokom</a:t>
            </a:r>
            <a:r>
              <a:rPr lang="en-US" dirty="0"/>
              <a:t> </a:t>
            </a:r>
            <a:r>
              <a:rPr lang="en-US" dirty="0" err="1"/>
              <a:t>ovog</a:t>
            </a:r>
            <a:r>
              <a:rPr lang="en-US" dirty="0"/>
              <a:t> </a:t>
            </a:r>
            <a:r>
              <a:rPr lang="en-US" dirty="0" err="1"/>
              <a:t>perioda</a:t>
            </a:r>
            <a:r>
              <a:rPr lang="en-US" dirty="0"/>
              <a:t> </a:t>
            </a:r>
            <a:r>
              <a:rPr lang="en-US" dirty="0" err="1"/>
              <a:t>održao</a:t>
            </a:r>
            <a:r>
              <a:rPr lang="en-US" dirty="0"/>
              <a:t> </a:t>
            </a:r>
            <a:r>
              <a:rPr lang="en-US" dirty="0" err="1"/>
              <a:t>visok</a:t>
            </a:r>
            <a:r>
              <a:rPr lang="en-US" dirty="0"/>
              <a:t> </a:t>
            </a:r>
            <a:r>
              <a:rPr lang="en-US" dirty="0" err="1"/>
              <a:t>ekonomski</a:t>
            </a:r>
            <a:r>
              <a:rPr lang="en-US" dirty="0"/>
              <a:t> </a:t>
            </a:r>
            <a:r>
              <a:rPr lang="en-US" dirty="0" err="1"/>
              <a:t>rast</a:t>
            </a:r>
            <a:r>
              <a:rPr lang="en-US" dirty="0"/>
              <a:t> (5–7% </a:t>
            </a:r>
            <a:r>
              <a:rPr lang="en-US" dirty="0" err="1"/>
              <a:t>godišnje</a:t>
            </a:r>
            <a:r>
              <a:rPr lang="en-US" dirty="0"/>
              <a:t>).</a:t>
            </a:r>
            <a:endParaRPr lang="ru-RU" dirty="0"/>
          </a:p>
        </p:txBody>
      </p:sp>
      <p:sp>
        <p:nvSpPr>
          <p:cNvPr id="5" name="Rectangle 4"/>
          <p:cNvSpPr/>
          <p:nvPr/>
        </p:nvSpPr>
        <p:spPr>
          <a:xfrm>
            <a:off x="0" y="457200"/>
            <a:ext cx="73914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 err="1" smtClean="0"/>
              <a:t>Primjer</a:t>
            </a:r>
            <a:r>
              <a:rPr lang="sr-Latn-BA" sz="2500" b="1" dirty="0" smtClean="0"/>
              <a:t> gradualističkog programa</a:t>
            </a:r>
            <a:r>
              <a:rPr lang="en-US" sz="2500" b="1" dirty="0" smtClean="0"/>
              <a:t>: </a:t>
            </a:r>
            <a:r>
              <a:rPr lang="en-US" sz="2500" b="1" dirty="0" err="1"/>
              <a:t>Čile</a:t>
            </a:r>
            <a:r>
              <a:rPr lang="en-US" sz="2500" b="1" dirty="0"/>
              <a:t> - </a:t>
            </a:r>
            <a:r>
              <a:rPr lang="en-US" sz="2500" b="1" dirty="0" err="1"/>
              <a:t>postepena</a:t>
            </a:r>
            <a:r>
              <a:rPr lang="en-US" sz="2500" b="1" dirty="0"/>
              <a:t> </a:t>
            </a:r>
            <a:r>
              <a:rPr lang="en-US" sz="2500" b="1" dirty="0" err="1"/>
              <a:t>stabilizacija</a:t>
            </a:r>
            <a:r>
              <a:rPr lang="en-US" sz="2500" b="1" dirty="0"/>
              <a:t> </a:t>
            </a:r>
            <a:r>
              <a:rPr lang="en-US" sz="2500" b="1" dirty="0" err="1"/>
              <a:t>inflacije</a:t>
            </a:r>
            <a:r>
              <a:rPr lang="en-US" sz="2500" b="1" dirty="0"/>
              <a:t> (1990–2000)</a:t>
            </a:r>
            <a:endParaRPr lang="ru-RU" sz="2500" b="1" dirty="0"/>
          </a:p>
        </p:txBody>
      </p:sp>
    </p:spTree>
    <p:extLst>
      <p:ext uri="{BB962C8B-B14F-4D97-AF65-F5344CB8AC3E}">
        <p14:creationId xmlns:p14="http://schemas.microsoft.com/office/powerpoint/2010/main" val="35352702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7287430" cy="709865"/>
          </a:xfrm>
        </p:spPr>
        <p:txBody>
          <a:bodyPr>
            <a:normAutofit fontScale="90000"/>
          </a:bodyPr>
          <a:lstStyle/>
          <a:p>
            <a:r>
              <a:rPr lang="sr-Latn-BA" sz="2500" b="1" dirty="0"/>
              <a:t>Primjer šok terapije: </a:t>
            </a:r>
            <a:r>
              <a:rPr lang="en-US" sz="2500" b="1" dirty="0" err="1"/>
              <a:t>Poljska</a:t>
            </a:r>
            <a:r>
              <a:rPr lang="en-US" sz="2500" b="1" dirty="0"/>
              <a:t> </a:t>
            </a:r>
            <a:r>
              <a:rPr lang="sr-Latn-BA" sz="2500" b="1" dirty="0"/>
              <a:t>-</a:t>
            </a:r>
            <a:r>
              <a:rPr lang="en-US" sz="2500" b="1" dirty="0"/>
              <a:t> „</a:t>
            </a:r>
            <a:r>
              <a:rPr lang="en-US" sz="2500" b="1" dirty="0" err="1"/>
              <a:t>Balcerovićev</a:t>
            </a:r>
            <a:r>
              <a:rPr lang="en-US" sz="2500" b="1" dirty="0"/>
              <a:t> program“ (1990)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162" y="1524000"/>
            <a:ext cx="8763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en-US" sz="2000" dirty="0" err="1"/>
              <a:t>Poljska</a:t>
            </a:r>
            <a:r>
              <a:rPr lang="en-US" sz="2000" dirty="0"/>
              <a:t> je </a:t>
            </a:r>
            <a:r>
              <a:rPr lang="en-US" sz="2000" dirty="0" err="1"/>
              <a:t>početkom</a:t>
            </a:r>
            <a:r>
              <a:rPr lang="en-US" sz="2000" dirty="0"/>
              <a:t> 1990-ih </a:t>
            </a:r>
            <a:r>
              <a:rPr lang="en-US" sz="2000" dirty="0" err="1"/>
              <a:t>doživjela</a:t>
            </a:r>
            <a:r>
              <a:rPr lang="en-US" sz="2000" dirty="0"/>
              <a:t> </a:t>
            </a:r>
            <a:r>
              <a:rPr lang="en-US" sz="2000" dirty="0" err="1"/>
              <a:t>hiperinflaciju</a:t>
            </a:r>
            <a:r>
              <a:rPr lang="en-US" sz="2000" dirty="0"/>
              <a:t> od </a:t>
            </a:r>
            <a:r>
              <a:rPr lang="en-US" sz="2000" dirty="0" err="1"/>
              <a:t>preko</a:t>
            </a:r>
            <a:r>
              <a:rPr lang="en-US" sz="2000" dirty="0"/>
              <a:t> 600%. </a:t>
            </a:r>
            <a:endParaRPr lang="sr-Latn-BA" sz="2000" dirty="0"/>
          </a:p>
          <a:p>
            <a:r>
              <a:rPr lang="en-US" sz="2000" dirty="0" err="1"/>
              <a:t>Vlada</a:t>
            </a:r>
            <a:r>
              <a:rPr lang="en-US" sz="2000" dirty="0"/>
              <a:t> </a:t>
            </a:r>
            <a:r>
              <a:rPr lang="en-US" sz="2000" dirty="0" err="1"/>
              <a:t>ekonomiste</a:t>
            </a:r>
            <a:r>
              <a:rPr lang="en-US" sz="2000" dirty="0"/>
              <a:t> </a:t>
            </a:r>
            <a:r>
              <a:rPr lang="en-US" sz="2000" dirty="0" err="1"/>
              <a:t>Leszeka</a:t>
            </a:r>
            <a:r>
              <a:rPr lang="en-US" sz="2000" dirty="0"/>
              <a:t> </a:t>
            </a:r>
            <a:r>
              <a:rPr lang="en-US" sz="2000" dirty="0" err="1"/>
              <a:t>Balcerovića</a:t>
            </a:r>
            <a:r>
              <a:rPr lang="en-US" sz="2000" dirty="0"/>
              <a:t> </a:t>
            </a:r>
            <a:r>
              <a:rPr lang="en-US" sz="2000" dirty="0" err="1"/>
              <a:t>implementirala</a:t>
            </a:r>
            <a:r>
              <a:rPr lang="en-US" sz="2000" dirty="0"/>
              <a:t> je program </a:t>
            </a:r>
            <a:r>
              <a:rPr lang="en-US" sz="2000" dirty="0" err="1"/>
              <a:t>šok</a:t>
            </a:r>
            <a:r>
              <a:rPr lang="en-US" sz="2000" dirty="0"/>
              <a:t> </a:t>
            </a:r>
            <a:r>
              <a:rPr lang="en-US" sz="2000" dirty="0" err="1"/>
              <a:t>terapije</a:t>
            </a:r>
            <a:r>
              <a:rPr lang="en-US" sz="2000" dirty="0"/>
              <a:t>: </a:t>
            </a:r>
            <a:r>
              <a:rPr lang="en-US" sz="2000" dirty="0" err="1"/>
              <a:t>cijene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oštro</a:t>
            </a:r>
            <a:r>
              <a:rPr lang="en-US" sz="2000" dirty="0"/>
              <a:t> </a:t>
            </a:r>
            <a:r>
              <a:rPr lang="en-US" sz="2000" dirty="0" err="1"/>
              <a:t>liberalizovane</a:t>
            </a:r>
            <a:r>
              <a:rPr lang="en-US" sz="2000" dirty="0"/>
              <a:t>, </a:t>
            </a:r>
            <a:r>
              <a:rPr lang="en-US" sz="2000" dirty="0" err="1"/>
              <a:t>državne</a:t>
            </a:r>
            <a:r>
              <a:rPr lang="en-US" sz="2000" dirty="0"/>
              <a:t> </a:t>
            </a:r>
            <a:r>
              <a:rPr lang="en-US" sz="2000" dirty="0" err="1"/>
              <a:t>subvencije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smanjene</a:t>
            </a:r>
            <a:r>
              <a:rPr lang="en-US" sz="2000" dirty="0"/>
              <a:t>, </a:t>
            </a:r>
            <a:r>
              <a:rPr lang="en-US" sz="2000" dirty="0" err="1"/>
              <a:t>kurs</a:t>
            </a:r>
            <a:r>
              <a:rPr lang="en-US" sz="2000" dirty="0"/>
              <a:t> </a:t>
            </a:r>
            <a:r>
              <a:rPr lang="en-US" sz="2000" dirty="0" err="1"/>
              <a:t>zlota</a:t>
            </a:r>
            <a:r>
              <a:rPr lang="en-US" sz="2000" dirty="0"/>
              <a:t> je </a:t>
            </a:r>
            <a:r>
              <a:rPr lang="en-US" sz="2000" dirty="0" err="1"/>
              <a:t>fiksiran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uvedena</a:t>
            </a:r>
            <a:r>
              <a:rPr lang="en-US" sz="2000" dirty="0"/>
              <a:t> je </a:t>
            </a:r>
            <a:r>
              <a:rPr lang="en-US" sz="2000" dirty="0" err="1"/>
              <a:t>stroga</a:t>
            </a:r>
            <a:r>
              <a:rPr lang="en-US" sz="2000" dirty="0"/>
              <a:t> </a:t>
            </a:r>
            <a:r>
              <a:rPr lang="en-US" sz="2000" dirty="0" err="1"/>
              <a:t>monetarna</a:t>
            </a:r>
            <a:r>
              <a:rPr lang="en-US" sz="2000" dirty="0"/>
              <a:t> </a:t>
            </a:r>
            <a:r>
              <a:rPr lang="en-US" sz="2000" dirty="0" err="1"/>
              <a:t>politika</a:t>
            </a:r>
            <a:r>
              <a:rPr lang="en-US" sz="2000" dirty="0"/>
              <a:t>.📉 </a:t>
            </a:r>
            <a:endParaRPr lang="sr-Latn-BA" sz="2000" dirty="0"/>
          </a:p>
          <a:p>
            <a:pPr marL="0" indent="0">
              <a:buNone/>
            </a:pPr>
            <a:endParaRPr lang="sr-Latn-BA" sz="2000" dirty="0"/>
          </a:p>
          <a:p>
            <a:r>
              <a:rPr lang="en-US" sz="2000" b="1" dirty="0" err="1"/>
              <a:t>Rezultati</a:t>
            </a:r>
            <a:r>
              <a:rPr lang="en-US" sz="2000" dirty="0"/>
              <a:t>:</a:t>
            </a:r>
            <a:endParaRPr lang="sr-Latn-BA" sz="2000" dirty="0"/>
          </a:p>
          <a:p>
            <a:pPr lvl="1"/>
            <a:r>
              <a:rPr lang="en-US" sz="2000" dirty="0" err="1"/>
              <a:t>Inflacija</a:t>
            </a:r>
            <a:r>
              <a:rPr lang="en-US" sz="2000" dirty="0"/>
              <a:t> je </a:t>
            </a:r>
            <a:r>
              <a:rPr lang="en-US" sz="2000" dirty="0" err="1"/>
              <a:t>brzo</a:t>
            </a:r>
            <a:r>
              <a:rPr lang="en-US" sz="2000" dirty="0"/>
              <a:t> </a:t>
            </a:r>
            <a:r>
              <a:rPr lang="en-US" sz="2000" dirty="0" err="1"/>
              <a:t>smanjena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ispod</a:t>
            </a:r>
            <a:r>
              <a:rPr lang="en-US" sz="2000" dirty="0"/>
              <a:t> 70% u </a:t>
            </a:r>
            <a:r>
              <a:rPr lang="en-US" sz="2000" dirty="0" err="1"/>
              <a:t>roku</a:t>
            </a:r>
            <a:r>
              <a:rPr lang="en-US" sz="2000" dirty="0"/>
              <a:t> od </a:t>
            </a:r>
            <a:r>
              <a:rPr lang="en-US" sz="2000" dirty="0" err="1"/>
              <a:t>godinu</a:t>
            </a:r>
            <a:r>
              <a:rPr lang="en-US" sz="2000" dirty="0"/>
              <a:t> dana.</a:t>
            </a:r>
            <a:endParaRPr lang="sr-Latn-BA" sz="2000" dirty="0"/>
          </a:p>
          <a:p>
            <a:pPr lvl="1"/>
            <a:r>
              <a:rPr lang="en-US" sz="2000" dirty="0" err="1"/>
              <a:t>Ekonomija</a:t>
            </a:r>
            <a:r>
              <a:rPr lang="en-US" sz="2000" dirty="0"/>
              <a:t> se </a:t>
            </a:r>
            <a:r>
              <a:rPr lang="en-US" sz="2000" dirty="0" err="1"/>
              <a:t>stabilizovala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je </a:t>
            </a:r>
            <a:r>
              <a:rPr lang="en-US" sz="2000" dirty="0" err="1"/>
              <a:t>proizvodnja</a:t>
            </a:r>
            <a:r>
              <a:rPr lang="en-US" sz="2000" dirty="0"/>
              <a:t> </a:t>
            </a:r>
            <a:r>
              <a:rPr lang="en-US" sz="2000" dirty="0" err="1"/>
              <a:t>pala</a:t>
            </a:r>
            <a:r>
              <a:rPr lang="en-US" sz="2000" dirty="0"/>
              <a:t>, a </a:t>
            </a:r>
            <a:r>
              <a:rPr lang="en-US" sz="2000" dirty="0" err="1"/>
              <a:t>nezaposlenost</a:t>
            </a:r>
            <a:r>
              <a:rPr lang="en-US" sz="2000" dirty="0"/>
              <a:t> </a:t>
            </a:r>
            <a:r>
              <a:rPr lang="en-US" sz="2000" dirty="0" err="1"/>
              <a:t>porasla</a:t>
            </a:r>
            <a:r>
              <a:rPr lang="en-US" sz="2000" dirty="0"/>
              <a:t>.</a:t>
            </a:r>
            <a:endParaRPr lang="sr-Latn-BA" sz="2000" dirty="0"/>
          </a:p>
          <a:p>
            <a:pPr marL="402336" lvl="1" indent="0">
              <a:buNone/>
            </a:pPr>
            <a:endParaRPr lang="sr-Latn-BA" sz="2000" dirty="0"/>
          </a:p>
          <a:p>
            <a:pPr marL="402336" lvl="1" indent="0">
              <a:buNone/>
            </a:pPr>
            <a:r>
              <a:rPr lang="en-US" sz="2000" b="1" dirty="0" err="1"/>
              <a:t>Zaključak</a:t>
            </a:r>
            <a:r>
              <a:rPr lang="en-US" sz="2000" b="1" dirty="0"/>
              <a:t>:</a:t>
            </a:r>
            <a:endParaRPr lang="sr-Latn-BA" sz="2000" b="1" dirty="0"/>
          </a:p>
          <a:p>
            <a:pPr marL="402336" lvl="1" indent="0">
              <a:buNone/>
            </a:pPr>
            <a:r>
              <a:rPr lang="en-US" sz="2000" dirty="0"/>
              <a:t>Program je </a:t>
            </a:r>
            <a:r>
              <a:rPr lang="en-US" sz="2000" dirty="0" err="1"/>
              <a:t>uspješno</a:t>
            </a:r>
            <a:r>
              <a:rPr lang="en-US" sz="2000" dirty="0"/>
              <a:t> </a:t>
            </a:r>
            <a:r>
              <a:rPr lang="en-US" sz="2000" dirty="0" err="1"/>
              <a:t>zaustavio</a:t>
            </a:r>
            <a:r>
              <a:rPr lang="en-US" sz="2000" dirty="0"/>
              <a:t> </a:t>
            </a:r>
            <a:r>
              <a:rPr lang="en-US" sz="2000" dirty="0" err="1"/>
              <a:t>inflaciju</a:t>
            </a:r>
            <a:r>
              <a:rPr lang="en-US" sz="2000" dirty="0"/>
              <a:t>, </a:t>
            </a:r>
            <a:r>
              <a:rPr lang="en-US" sz="2000" dirty="0" err="1"/>
              <a:t>ali</a:t>
            </a:r>
            <a:r>
              <a:rPr lang="en-US" sz="2000" dirty="0"/>
              <a:t> </a:t>
            </a:r>
            <a:r>
              <a:rPr lang="en-US" sz="2000" dirty="0" err="1"/>
              <a:t>po</a:t>
            </a:r>
            <a:r>
              <a:rPr lang="en-US" sz="2000" dirty="0"/>
              <a:t> </a:t>
            </a:r>
            <a:r>
              <a:rPr lang="en-US" sz="2000" dirty="0" err="1"/>
              <a:t>cijenu</a:t>
            </a:r>
            <a:r>
              <a:rPr lang="en-US" sz="2000" dirty="0"/>
              <a:t> </a:t>
            </a:r>
            <a:r>
              <a:rPr lang="en-US" sz="2000" dirty="0" err="1"/>
              <a:t>visokih</a:t>
            </a:r>
            <a:r>
              <a:rPr lang="en-US" sz="2000" dirty="0"/>
              <a:t> </a:t>
            </a:r>
            <a:r>
              <a:rPr lang="en-US" sz="2000" dirty="0" err="1"/>
              <a:t>kratkoročnih</a:t>
            </a:r>
            <a:r>
              <a:rPr lang="en-US" sz="2000" dirty="0"/>
              <a:t> </a:t>
            </a:r>
            <a:r>
              <a:rPr lang="en-US" sz="2000" dirty="0" err="1"/>
              <a:t>društvenih</a:t>
            </a:r>
            <a:r>
              <a:rPr lang="en-US" sz="2000" dirty="0"/>
              <a:t> </a:t>
            </a:r>
            <a:r>
              <a:rPr lang="en-US" sz="2000" dirty="0" err="1"/>
              <a:t>troškova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5965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4267200" cy="1905000"/>
          </a:xfrm>
        </p:spPr>
        <p:txBody>
          <a:bodyPr/>
          <a:lstStyle/>
          <a:p>
            <a:r>
              <a:rPr lang="sr-Cyrl-CS" sz="2400" b="1" dirty="0">
                <a:solidFill>
                  <a:schemeClr val="tx1"/>
                </a:solidFill>
              </a:rPr>
              <a:t>Prema sadržini mjera:</a:t>
            </a:r>
            <a:endParaRPr lang="en-US" sz="2400" b="1" dirty="0">
              <a:solidFill>
                <a:schemeClr val="tx1"/>
              </a:solidFill>
            </a:endParaRPr>
          </a:p>
          <a:p>
            <a:pPr lvl="1"/>
            <a:r>
              <a:rPr lang="sr-Cyrl-CS" sz="2400" b="1" dirty="0">
                <a:solidFill>
                  <a:schemeClr val="tx1"/>
                </a:solidFill>
              </a:rPr>
              <a:t>Ortodoksni program i </a:t>
            </a:r>
            <a:endParaRPr lang="en-US" sz="2400" b="1" dirty="0">
              <a:solidFill>
                <a:schemeClr val="tx1"/>
              </a:solidFill>
            </a:endParaRPr>
          </a:p>
          <a:p>
            <a:pPr lvl="1"/>
            <a:r>
              <a:rPr lang="sr-Cyrl-CS" sz="2400" b="1" dirty="0">
                <a:solidFill>
                  <a:schemeClr val="tx1"/>
                </a:solidFill>
              </a:rPr>
              <a:t>Heterodoksni program</a:t>
            </a:r>
            <a:endParaRPr lang="en-US" sz="2400" b="1" dirty="0">
              <a:solidFill>
                <a:schemeClr val="tx1"/>
              </a:solidFill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744666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239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/>
              <a:t>1. </a:t>
            </a:r>
            <a:r>
              <a:rPr lang="sr-Latn-BA" b="1" dirty="0"/>
              <a:t>ORTODOKSNI PROGRAM</a:t>
            </a:r>
            <a:endParaRPr lang="en-US" b="1" dirty="0"/>
          </a:p>
        </p:txBody>
      </p:sp>
      <p:sp>
        <p:nvSpPr>
          <p:cNvPr id="9253" name="Rectangle 37"/>
          <p:cNvSpPr>
            <a:spLocks noGrp="1" noChangeArrowheads="1"/>
          </p:cNvSpPr>
          <p:nvPr>
            <p:ph idx="1"/>
          </p:nvPr>
        </p:nvSpPr>
        <p:spPr>
          <a:xfrm>
            <a:off x="381000" y="1752600"/>
            <a:ext cx="8458200" cy="4191001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sr-Cyrl-CS" sz="2400" u="sng" dirty="0"/>
              <a:t>Ortodoksni program</a:t>
            </a:r>
            <a:r>
              <a:rPr lang="sr-Cyrl-CS" sz="2400" dirty="0"/>
              <a:t> - skup koordiniranih i konzistentnih mjera, prije svega, </a:t>
            </a:r>
            <a:r>
              <a:rPr lang="sr-Cyrl-CS" sz="2400" dirty="0">
                <a:solidFill>
                  <a:srgbClr val="FF0000"/>
                </a:solidFill>
              </a:rPr>
              <a:t>fiskalne i monetarne politike</a:t>
            </a:r>
            <a:r>
              <a:rPr lang="sr-Cyrl-CS" sz="2400" dirty="0"/>
              <a:t>, uz devalvaciju nacionalne valute</a:t>
            </a:r>
            <a:endParaRPr lang="en-US" sz="2400" dirty="0"/>
          </a:p>
          <a:p>
            <a:endParaRPr lang="en-US" sz="2400" dirty="0"/>
          </a:p>
          <a:p>
            <a:r>
              <a:rPr lang="sr-Cyrl-CS" sz="2400" b="1" dirty="0"/>
              <a:t>CILj:</a:t>
            </a:r>
            <a:r>
              <a:rPr lang="sr-Cyrl-CS" sz="2400" dirty="0"/>
              <a:t> </a:t>
            </a:r>
            <a:r>
              <a:rPr lang="sr-Cyrl-CS" sz="2400" b="1" dirty="0"/>
              <a:t>Uspostavlјanje fiskalne, monetarne i platnobilansne ravnoteže</a:t>
            </a:r>
            <a:r>
              <a:rPr lang="sr-Cyrl-CS" sz="2400" dirty="0"/>
              <a:t> </a:t>
            </a:r>
            <a:endParaRPr lang="en-US" sz="2400" dirty="0"/>
          </a:p>
          <a:p>
            <a:endParaRPr lang="en-US" sz="2400" dirty="0"/>
          </a:p>
          <a:p>
            <a:r>
              <a:rPr lang="sr-Cyrl-CS" sz="2400" b="1" dirty="0"/>
              <a:t>MJERE:</a:t>
            </a:r>
            <a:r>
              <a:rPr lang="sr-Cyrl-CS" sz="2400" dirty="0"/>
              <a:t> </a:t>
            </a:r>
            <a:endParaRPr lang="en-US" sz="2400" dirty="0"/>
          </a:p>
          <a:p>
            <a:pPr lvl="0"/>
            <a:r>
              <a:rPr lang="sr-Cyrl-CS" sz="2400" b="1" dirty="0"/>
              <a:t>Mjere fiskalne politike</a:t>
            </a:r>
            <a:endParaRPr lang="en-US" sz="2400" dirty="0"/>
          </a:p>
          <a:p>
            <a:pPr lvl="0"/>
            <a:r>
              <a:rPr lang="sr-Cyrl-CS" sz="2400" b="1" dirty="0"/>
              <a:t>Mjere monetarne politike</a:t>
            </a:r>
            <a:endParaRPr lang="en-US" sz="2400" dirty="0"/>
          </a:p>
          <a:p>
            <a:pPr lvl="0"/>
            <a:r>
              <a:rPr lang="sr-Cyrl-CS" sz="2400" b="1" dirty="0"/>
              <a:t>Mjere politike deviznog kursa</a:t>
            </a:r>
            <a:endParaRPr lang="en-US" sz="2400" dirty="0"/>
          </a:p>
          <a:p>
            <a:pPr lvl="0"/>
            <a:r>
              <a:rPr lang="sr-Cyrl-CS" sz="2400" dirty="0"/>
              <a:t>Mjere monetarne reforme</a:t>
            </a:r>
            <a:endParaRPr lang="en-US" sz="2400" dirty="0"/>
          </a:p>
          <a:p>
            <a:pPr lvl="0"/>
            <a:r>
              <a:rPr lang="sr-Cyrl-CS" sz="2400" dirty="0"/>
              <a:t>Mjere strukturne reforme</a:t>
            </a: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564123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9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2000"/>
                                        <p:tgtEl>
                                          <p:spTgt spid="9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2000"/>
                                        <p:tgtEl>
                                          <p:spTgt spid="9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0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2000"/>
                                        <p:tgtEl>
                                          <p:spTgt spid="92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8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2000"/>
                                        <p:tgtEl>
                                          <p:spTgt spid="92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2000"/>
                                        <p:tgtEl>
                                          <p:spTgt spid="92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2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2000"/>
                                        <p:tgtEl>
                                          <p:spTgt spid="92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40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2000"/>
                                        <p:tgtEl>
                                          <p:spTgt spid="92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238"/>
            <a:ext cx="7772400" cy="77897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ME" sz="3200" dirty="0"/>
              <a:t>MONETARNA RAVNOTEŽA</a:t>
            </a:r>
            <a:endParaRPr lang="en-US" sz="3200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20006"/>
            <a:ext cx="8248650" cy="609600"/>
          </a:xfrm>
        </p:spPr>
        <p:txBody>
          <a:bodyPr>
            <a:normAutofit/>
          </a:bodyPr>
          <a:lstStyle/>
          <a:p>
            <a:pPr marL="381000" indent="-38100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err="1"/>
              <a:t>Posti</a:t>
            </a:r>
            <a:r>
              <a:rPr lang="sr-Latn-ME" sz="2400" dirty="0"/>
              <a:t>že se mjerama </a:t>
            </a:r>
            <a:r>
              <a:rPr lang="sr-Latn-ME" sz="2400" b="1" dirty="0">
                <a:solidFill>
                  <a:srgbClr val="FF0000"/>
                </a:solidFill>
              </a:rPr>
              <a:t>restriktivne </a:t>
            </a:r>
            <a:r>
              <a:rPr lang="sr-Latn-ME" sz="2400" b="1" dirty="0"/>
              <a:t>monetarne politike</a:t>
            </a:r>
            <a:r>
              <a:rPr lang="en-US" sz="2400" b="1" dirty="0"/>
              <a:t> </a:t>
            </a:r>
          </a:p>
        </p:txBody>
      </p:sp>
      <p:graphicFrame>
        <p:nvGraphicFramePr>
          <p:cNvPr id="56356" name="Group 3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80872579"/>
              </p:ext>
            </p:extLst>
          </p:nvPr>
        </p:nvGraphicFramePr>
        <p:xfrm>
          <a:off x="381000" y="2438400"/>
          <a:ext cx="8382000" cy="4267201"/>
        </p:xfrm>
        <a:graphic>
          <a:graphicData uri="http://schemas.openxmlformats.org/drawingml/2006/table">
            <a:tbl>
              <a:tblPr/>
              <a:tblGrid>
                <a:gridCol w="411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5980"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530"/>
                        </a:spcBef>
                        <a:spcAft>
                          <a:spcPts val="0"/>
                        </a:spcAft>
                      </a:pPr>
                      <a:r>
                        <a:rPr lang="sr-Cyrl-CS" sz="22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Mjere monetarne politike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980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530"/>
                        </a:spcBef>
                        <a:spcAft>
                          <a:spcPts val="0"/>
                        </a:spcAft>
                      </a:pPr>
                      <a:r>
                        <a:rPr lang="sr-Cyrl-CS" sz="2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Kratkoročne mjere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530"/>
                        </a:spcBef>
                        <a:spcAft>
                          <a:spcPts val="0"/>
                        </a:spcAft>
                      </a:pPr>
                      <a:r>
                        <a:rPr lang="sr-Cyrl-CS" sz="2200" b="1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Dugoročne mjere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5241">
                <a:tc>
                  <a:txBody>
                    <a:bodyPr/>
                    <a:lstStyle/>
                    <a:p>
                      <a:pPr marL="742950" lvl="1" indent="-285750" algn="ctr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9144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prestanak finansiranja budžetskog deficita emisijom novca 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742950" lvl="1" indent="-285750" algn="ctr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9144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ograničenje emisije primarnog novca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742950" lvl="1" indent="-285750" algn="ctr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9144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uvođenje realno pozitivne eskontne stope CB 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742950" lvl="1" indent="-285750" algn="ctr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9144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jačanje nezavisnosti CB, 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742950" lvl="1" indent="-285750" algn="ctr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9144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smanjuje se i unificira stopa obaveznih rezervi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2950" lvl="1" indent="-285750" algn="ctr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9144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restruktuiranje bankarskog sektora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742950" lvl="1" indent="-285750" algn="ctr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9144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razvoj finansijskog tržišta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742950" lvl="1" indent="-285750" algn="ctr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9144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uvođenje efikasnijih instrumenata za regulisanje količine novca u opticaju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742950" lvl="1" indent="-285750" algn="ctr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9144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zakonsko onemogućavanje da se vlada zadužuje kod centralne banke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053256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2000"/>
                                        <p:tgtEl>
                                          <p:spTgt spid="56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010400" cy="7127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BA" sz="3200" dirty="0"/>
              <a:t>FISKALNA RAVNOTEŽA</a:t>
            </a:r>
            <a:endParaRPr lang="en-US" sz="3200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066800"/>
            <a:ext cx="8286750" cy="11430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sr-Cyrl-CS" sz="2400" b="1" dirty="0" smtClean="0"/>
              <a:t>CILj</a:t>
            </a:r>
            <a:r>
              <a:rPr lang="sr-Cyrl-CS" sz="2400" b="1" dirty="0"/>
              <a:t>: Eliminisanje budžetskog deficita </a:t>
            </a:r>
            <a:endParaRPr lang="en-US" sz="2400" b="1" dirty="0"/>
          </a:p>
          <a:p>
            <a:pPr lvl="0"/>
            <a:r>
              <a:rPr lang="sr-Cyrl-CS" sz="2400" dirty="0"/>
              <a:t>Postiže se mjerama </a:t>
            </a:r>
            <a:r>
              <a:rPr lang="sr-Cyrl-CS" sz="2400" b="1" dirty="0">
                <a:solidFill>
                  <a:srgbClr val="FF0000"/>
                </a:solidFill>
              </a:rPr>
              <a:t>restriktivne</a:t>
            </a:r>
            <a:r>
              <a:rPr lang="sr-Cyrl-CS" sz="2400" b="1" dirty="0"/>
              <a:t> fiskalne politike</a:t>
            </a:r>
            <a:endParaRPr lang="en-US" sz="2400" dirty="0"/>
          </a:p>
        </p:txBody>
      </p:sp>
      <p:graphicFrame>
        <p:nvGraphicFramePr>
          <p:cNvPr id="53324" name="Group 7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3389750"/>
              </p:ext>
            </p:extLst>
          </p:nvPr>
        </p:nvGraphicFramePr>
        <p:xfrm>
          <a:off x="381000" y="2285999"/>
          <a:ext cx="8153401" cy="4114801"/>
        </p:xfrm>
        <a:graphic>
          <a:graphicData uri="http://schemas.openxmlformats.org/drawingml/2006/table">
            <a:tbl>
              <a:tblPr/>
              <a:tblGrid>
                <a:gridCol w="3821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1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771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BA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Mjere fiskalne politike</a:t>
                      </a: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36000" marR="36000" marT="36000" marB="36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531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530"/>
                        </a:spcBef>
                        <a:spcAft>
                          <a:spcPts val="0"/>
                        </a:spcAft>
                      </a:pPr>
                      <a:r>
                        <a:rPr lang="sr-Cyrl-CS" sz="2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Na strani prihoda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Bef>
                          <a:spcPts val="530"/>
                        </a:spcBef>
                        <a:spcAft>
                          <a:spcPts val="0"/>
                        </a:spcAft>
                      </a:pPr>
                      <a:r>
                        <a:rPr lang="sr-Cyrl-CS" sz="2200" b="1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Na strani rashoda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0558">
                <a:tc>
                  <a:txBody>
                    <a:bodyPr/>
                    <a:lstStyle/>
                    <a:p>
                      <a:pPr marL="342900" lvl="0" indent="-342900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4572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rast poreskih stopa 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4572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proširivanje poreske osnovice i smanjenje poreskih olakšica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4572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uvođenje participacija u zdravstvu, obrazovanju, kulturi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4572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smanjenje rashoda za odbranu, administraciju i socijalnih transfera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4572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smanjenje subvencija i regionalnih transfera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 marL="342900" lvl="0" indent="-342900" fontAlgn="base">
                        <a:lnSpc>
                          <a:spcPct val="80000"/>
                        </a:lnSpc>
                        <a:spcAft>
                          <a:spcPts val="0"/>
                        </a:spcAft>
                        <a:buFont typeface="Wingdings"/>
                        <a:buChar char=""/>
                        <a:tabLst>
                          <a:tab pos="457200" algn="l"/>
                        </a:tabLst>
                      </a:pPr>
                      <a:r>
                        <a:rPr lang="sr-Cyrl-CS" sz="2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povećanje cijena i otpuštanje dijela radnika u javnom sektoru</a:t>
                      </a:r>
                      <a:endParaRPr lang="en-US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36195" marR="36195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3478804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2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2000"/>
                                        <p:tgtEl>
                                          <p:spTgt spid="5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8792"/>
            <a:ext cx="5257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Latn-ME" sz="3200" dirty="0"/>
              <a:t>PLATNOBILANSNA RAVNOTEŽA</a:t>
            </a:r>
            <a:endParaRPr lang="en-US" sz="3200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924800" cy="3886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457200" indent="-457200" eaLnBrk="1" hangingPunct="1"/>
            <a:endParaRPr lang="en-US" sz="2200" dirty="0"/>
          </a:p>
          <a:p>
            <a:pPr lvl="0"/>
            <a:r>
              <a:rPr lang="sr-Cyrl-CS" sz="2200" dirty="0"/>
              <a:t>CILj: Eliminisanje platnobilansnog deficita</a:t>
            </a:r>
            <a:endParaRPr lang="sr-Latn-ME" sz="2200" dirty="0"/>
          </a:p>
          <a:p>
            <a:pPr lvl="0"/>
            <a:endParaRPr lang="en-US" sz="2200" dirty="0"/>
          </a:p>
          <a:p>
            <a:pPr lvl="0"/>
            <a:r>
              <a:rPr lang="sr-Cyrl-CS" sz="2200" dirty="0"/>
              <a:t>Postiže se mjerama </a:t>
            </a:r>
            <a:r>
              <a:rPr lang="sr-Cyrl-CS" sz="2200" b="1" dirty="0"/>
              <a:t>politike deviznog kursa</a:t>
            </a:r>
            <a:r>
              <a:rPr lang="sr-Cyrl-CS" sz="2200" dirty="0"/>
              <a:t>:</a:t>
            </a:r>
            <a:endParaRPr lang="en-US" sz="2200" dirty="0"/>
          </a:p>
          <a:p>
            <a:pPr lvl="1"/>
            <a:r>
              <a:rPr lang="sr-Cyrl-CS" sz="2200" b="1" dirty="0"/>
              <a:t>Devalvacija nacionalne valute</a:t>
            </a:r>
            <a:r>
              <a:rPr lang="sr-Cyrl-CS" sz="2200" dirty="0"/>
              <a:t> </a:t>
            </a:r>
            <a:r>
              <a:rPr lang="sr-Latn-BA" sz="2200" dirty="0" smtClean="0"/>
              <a:t>(</a:t>
            </a:r>
            <a:r>
              <a:rPr lang="en-US" sz="2200" dirty="0" err="1" smtClean="0"/>
              <a:t>smanjenje</a:t>
            </a:r>
            <a:r>
              <a:rPr lang="en-US" sz="2200" dirty="0" smtClean="0"/>
              <a:t> </a:t>
            </a:r>
            <a:r>
              <a:rPr lang="en-US" sz="2200" dirty="0" err="1"/>
              <a:t>zvaničnog</a:t>
            </a:r>
            <a:r>
              <a:rPr lang="en-US" sz="2200" dirty="0"/>
              <a:t> (</a:t>
            </a:r>
            <a:r>
              <a:rPr lang="en-US" sz="2200" dirty="0" err="1"/>
              <a:t>nominalnog</a:t>
            </a:r>
            <a:r>
              <a:rPr lang="en-US" sz="2200" dirty="0"/>
              <a:t>) </a:t>
            </a:r>
            <a:r>
              <a:rPr lang="en-US" sz="2200" dirty="0" err="1"/>
              <a:t>kursa</a:t>
            </a:r>
            <a:r>
              <a:rPr lang="en-US" sz="2200" dirty="0"/>
              <a:t> </a:t>
            </a:r>
            <a:r>
              <a:rPr lang="en-US" sz="2200" dirty="0" err="1"/>
              <a:t>domaće</a:t>
            </a:r>
            <a:r>
              <a:rPr lang="en-US" sz="2200" dirty="0"/>
              <a:t> </a:t>
            </a:r>
            <a:r>
              <a:rPr lang="en-US" sz="2200" dirty="0" err="1"/>
              <a:t>valute</a:t>
            </a:r>
            <a:r>
              <a:rPr lang="en-US" sz="2200" dirty="0"/>
              <a:t> u </a:t>
            </a:r>
            <a:r>
              <a:rPr lang="en-US" sz="2200" dirty="0" err="1"/>
              <a:t>odnosu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strane</a:t>
            </a:r>
            <a:r>
              <a:rPr lang="en-US" sz="2200" dirty="0"/>
              <a:t> </a:t>
            </a:r>
            <a:r>
              <a:rPr lang="en-US" sz="2200" dirty="0" err="1" smtClean="0"/>
              <a:t>valute</a:t>
            </a:r>
            <a:r>
              <a:rPr lang="sr-Latn-BA" sz="2200" dirty="0" smtClean="0"/>
              <a:t>)</a:t>
            </a:r>
            <a:r>
              <a:rPr lang="en-US" sz="2200" dirty="0" smtClean="0"/>
              <a:t>.</a:t>
            </a:r>
            <a:endParaRPr lang="en-US" sz="2200" dirty="0"/>
          </a:p>
          <a:p>
            <a:pPr lvl="1"/>
            <a:r>
              <a:rPr lang="sr-Cyrl-CS" sz="2200" b="1" dirty="0"/>
              <a:t>Fiksiranje deviznog kursa</a:t>
            </a:r>
            <a:endParaRPr lang="en-US" sz="2200" b="1" dirty="0"/>
          </a:p>
        </p:txBody>
      </p:sp>
      <p:sp>
        <p:nvSpPr>
          <p:cNvPr id="28674" name="Footer Placeholder 5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/>
          <a:p>
            <a:r>
              <a:rPr lang="sr-Cyrl-CS"/>
              <a:t>Монетарне и јавне финансије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06770"/>
      </p:ext>
    </p:extLst>
  </p:cSld>
  <p:clrMapOvr>
    <a:masterClrMapping/>
  </p:clrMapOvr>
  <p:transition>
    <p:wheel spokes="3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4800600" cy="7889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ME" sz="3200" dirty="0"/>
              <a:t>MONETARNA REFORMA</a:t>
            </a:r>
            <a:endParaRPr lang="en-US" sz="3200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066800"/>
            <a:ext cx="8763000" cy="54864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sr-Cyrl-CS" sz="2400" b="1" dirty="0"/>
              <a:t>CILj: Vraćanje povjerenja u domaću valutu</a:t>
            </a:r>
            <a:endParaRPr lang="sr-Latn-ME" sz="2400" b="1" dirty="0"/>
          </a:p>
          <a:p>
            <a:pPr lvl="0"/>
            <a:endParaRPr lang="en-US" sz="2400" dirty="0"/>
          </a:p>
          <a:p>
            <a:pPr lvl="0"/>
            <a:r>
              <a:rPr lang="sr-Cyrl-CS" sz="2400" dirty="0"/>
              <a:t>Postiže se </a:t>
            </a:r>
            <a:r>
              <a:rPr lang="sr-Cyrl-CS" sz="2400" b="1" dirty="0"/>
              <a:t>denominacijom postojeće valute ili uvođenjem nove valute i/ili uvođen</a:t>
            </a:r>
            <a:r>
              <a:rPr lang="sr-Latn-BA" sz="2400" b="1" dirty="0"/>
              <a:t>  </a:t>
            </a:r>
            <a:r>
              <a:rPr lang="sr-Cyrl-CS" sz="2400" b="1" dirty="0"/>
              <a:t>jem monetarnog odbora</a:t>
            </a:r>
            <a:endParaRPr lang="sr-Latn-ME" sz="2400" b="1" dirty="0"/>
          </a:p>
          <a:p>
            <a:pPr lvl="0"/>
            <a:endParaRPr lang="en-US" sz="2400" dirty="0"/>
          </a:p>
          <a:p>
            <a:pPr lvl="0"/>
            <a:r>
              <a:rPr lang="sr-Cyrl-CS" sz="2400" dirty="0"/>
              <a:t>Denominacija - ukrupnj</a:t>
            </a:r>
            <a:r>
              <a:rPr lang="en-US" sz="2400" dirty="0"/>
              <a:t>a</a:t>
            </a:r>
            <a:r>
              <a:rPr lang="sr-Cyrl-CS" sz="2400" dirty="0"/>
              <a:t>vanje valute</a:t>
            </a:r>
            <a:endParaRPr lang="sr-Latn-ME" sz="2400" dirty="0"/>
          </a:p>
          <a:p>
            <a:pPr lvl="0"/>
            <a:endParaRPr lang="en-US" sz="2400" dirty="0"/>
          </a:p>
          <a:p>
            <a:pPr lvl="0"/>
            <a:r>
              <a:rPr lang="sr-Cyrl-CS" sz="2400" dirty="0"/>
              <a:t>Monetarni (valutni) odbor – obezbjeđuje puno pokriće domaćeg novca u stranoj valuti, a praćen je fiksnim deviznim kursom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valutom</a:t>
            </a:r>
            <a:r>
              <a:rPr lang="en-US" sz="2400" dirty="0"/>
              <a:t> </a:t>
            </a:r>
            <a:r>
              <a:rPr lang="en-US" sz="2400" dirty="0" err="1"/>
              <a:t>sidro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5881368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20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599"/>
            <a:ext cx="7772400" cy="81121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Latn-ME" sz="3200" dirty="0"/>
              <a:t>STRUKTRUNA REFORMA</a:t>
            </a:r>
            <a:endParaRPr lang="en-US" sz="3200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76400"/>
            <a:ext cx="8763000" cy="426720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lvl="0"/>
            <a:r>
              <a:rPr lang="sr-Cyrl-CS" sz="2500" b="1" dirty="0"/>
              <a:t>CILj: dugoročna stabilnost   </a:t>
            </a:r>
            <a:endParaRPr lang="en-US" sz="2500" b="1" dirty="0"/>
          </a:p>
          <a:p>
            <a:pPr lvl="0"/>
            <a:endParaRPr lang="sr-Latn-ME" sz="2500" dirty="0"/>
          </a:p>
          <a:p>
            <a:pPr lvl="0"/>
            <a:r>
              <a:rPr lang="sr-Cyrl-CS" sz="2500" dirty="0"/>
              <a:t>MJERE: </a:t>
            </a:r>
            <a:endParaRPr lang="en-US" sz="2500" dirty="0"/>
          </a:p>
          <a:p>
            <a:pPr lvl="1"/>
            <a:r>
              <a:rPr lang="sr-Cyrl-CS" sz="2500" dirty="0"/>
              <a:t>restruktuiranje javnog sektora  </a:t>
            </a:r>
            <a:endParaRPr lang="en-US" sz="2500" dirty="0"/>
          </a:p>
          <a:p>
            <a:pPr lvl="1"/>
            <a:r>
              <a:rPr lang="sr-Cyrl-CS" sz="2500" dirty="0"/>
              <a:t>prodaja dijela državne imovine </a:t>
            </a:r>
            <a:endParaRPr lang="en-US" sz="2500" dirty="0"/>
          </a:p>
          <a:p>
            <a:pPr lvl="1"/>
            <a:r>
              <a:rPr lang="sr-Cyrl-CS" sz="2500" dirty="0"/>
              <a:t>privatizacija državnih preduzeća</a:t>
            </a:r>
            <a:endParaRPr lang="en-US" sz="2500" dirty="0"/>
          </a:p>
          <a:p>
            <a:pPr lvl="1"/>
            <a:r>
              <a:rPr lang="sr-Cyrl-CS" sz="2500" dirty="0"/>
              <a:t>poreska reforma </a:t>
            </a:r>
            <a:endParaRPr lang="en-US" sz="2500" dirty="0"/>
          </a:p>
          <a:p>
            <a:pPr lvl="1"/>
            <a:r>
              <a:rPr lang="sr-Cyrl-CS" sz="2500" dirty="0"/>
              <a:t>spolјnotrgovinska liberalizacija </a:t>
            </a:r>
            <a:endParaRPr lang="en-US" sz="2500" dirty="0"/>
          </a:p>
          <a:p>
            <a:pPr lvl="1"/>
            <a:r>
              <a:rPr lang="sr-Cyrl-CS" sz="2500" dirty="0"/>
              <a:t>donošenje socijalnih programa, izgradnja institucija i vođenje aktivne politike zapošlјavanja, prekvalifikacija</a:t>
            </a:r>
            <a:endParaRPr lang="en-US" sz="2500" dirty="0"/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269585759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20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2000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2000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2000"/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2000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5410200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2. </a:t>
            </a:r>
            <a:r>
              <a:rPr lang="sr-Latn-ME" b="1" dirty="0"/>
              <a:t>HETERODOKSNI PROGRAM</a:t>
            </a:r>
            <a:endParaRPr lang="en-US" b="1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610600" cy="3505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801688" indent="-801688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600" b="1" dirty="0">
              <a:solidFill>
                <a:srgbClr val="5C72B8"/>
              </a:solidFill>
            </a:endParaRPr>
          </a:p>
          <a:p>
            <a:r>
              <a:rPr lang="sr-Cyrl-CS" sz="2600" b="1" dirty="0"/>
              <a:t>CILj: Eliminisanje inflacione inercije i inflacionih očekivanja   </a:t>
            </a:r>
            <a:endParaRPr lang="sr-Latn-ME" sz="2600" b="1" dirty="0"/>
          </a:p>
          <a:p>
            <a:endParaRPr lang="en-US" sz="2600" dirty="0"/>
          </a:p>
          <a:p>
            <a:r>
              <a:rPr lang="sr-Cyrl-CS" sz="2600" b="1" dirty="0"/>
              <a:t>MJERE:</a:t>
            </a:r>
            <a:endParaRPr lang="en-US" sz="2600" b="1" dirty="0"/>
          </a:p>
          <a:p>
            <a:pPr lvl="0"/>
            <a:r>
              <a:rPr lang="sr-Cyrl-CS" sz="2600" dirty="0"/>
              <a:t>Mjere ortodoksnog programa</a:t>
            </a:r>
            <a:endParaRPr lang="en-US" sz="2600" dirty="0"/>
          </a:p>
          <a:p>
            <a:pPr lvl="0"/>
            <a:r>
              <a:rPr lang="sr-Cyrl-CS" sz="2600" dirty="0"/>
              <a:t>Politika kontrole nadnica</a:t>
            </a:r>
            <a:endParaRPr lang="en-US" sz="2600" dirty="0"/>
          </a:p>
          <a:p>
            <a:pPr lvl="0"/>
            <a:r>
              <a:rPr lang="sr-Cyrl-CS" sz="2600" dirty="0"/>
              <a:t>Politika kontrole cijena</a:t>
            </a:r>
            <a:endParaRPr lang="en-US" sz="2600" dirty="0"/>
          </a:p>
          <a:p>
            <a:pPr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48888244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543925" cy="3657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sr-Cyrl-CS" sz="2800" dirty="0"/>
              <a:t>Politika kontrole nadnica/cijena može biti: </a:t>
            </a:r>
            <a:endParaRPr lang="en-US" sz="2800" dirty="0"/>
          </a:p>
          <a:p>
            <a:pPr lvl="1"/>
            <a:r>
              <a:rPr lang="sr-Cyrl-CS" sz="2400" b="1" dirty="0"/>
              <a:t>sveobuhvatna</a:t>
            </a:r>
            <a:r>
              <a:rPr lang="sr-Cyrl-CS" sz="2400" dirty="0"/>
              <a:t> - kontrola rasta svih nadnica/cijena</a:t>
            </a:r>
            <a:endParaRPr lang="en-US" sz="2400" dirty="0"/>
          </a:p>
          <a:p>
            <a:pPr lvl="1"/>
            <a:r>
              <a:rPr lang="sr-Cyrl-CS" sz="2400" b="1" dirty="0"/>
              <a:t>djelimična</a:t>
            </a:r>
            <a:r>
              <a:rPr lang="sr-Cyrl-CS" sz="2400" dirty="0"/>
              <a:t> - kontrola rasta nadnica/cijena u nekim sektorima </a:t>
            </a:r>
            <a:endParaRPr lang="en-US" sz="2400" dirty="0"/>
          </a:p>
          <a:p>
            <a:endParaRPr lang="sr-Latn-ME" sz="2800" dirty="0"/>
          </a:p>
          <a:p>
            <a:r>
              <a:rPr lang="sr-Cyrl-CS" sz="2800" dirty="0"/>
              <a:t>Može da se sprovodi:</a:t>
            </a:r>
            <a:endParaRPr lang="en-US" sz="2800" dirty="0"/>
          </a:p>
          <a:p>
            <a:pPr lvl="1"/>
            <a:r>
              <a:rPr lang="sr-Cyrl-CS" sz="2400" b="1" dirty="0"/>
              <a:t>zamrzavanjem</a:t>
            </a:r>
            <a:r>
              <a:rPr lang="sr-Cyrl-CS" sz="2400" dirty="0"/>
              <a:t> nadnica/cijena</a:t>
            </a:r>
            <a:endParaRPr lang="en-US" sz="2400" dirty="0"/>
          </a:p>
          <a:p>
            <a:pPr lvl="1"/>
            <a:r>
              <a:rPr lang="sr-Cyrl-CS" sz="2400" b="1" dirty="0"/>
              <a:t>kontrolisanim ograničavanjem rasta</a:t>
            </a:r>
            <a:r>
              <a:rPr lang="sr-Cyrl-CS" sz="2400" dirty="0"/>
              <a:t> nadnica/cijena</a:t>
            </a:r>
            <a:endParaRPr lang="en-US" sz="2400" dirty="0"/>
          </a:p>
          <a:p>
            <a:pPr>
              <a:buNone/>
            </a:pPr>
            <a:endParaRPr lang="en-US" sz="2800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3277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44F630B-5A9B-4D47-ACCA-1DADA7BFE25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76126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546446"/>
              </p:ext>
            </p:extLst>
          </p:nvPr>
        </p:nvGraphicFramePr>
        <p:xfrm>
          <a:off x="152400" y="76200"/>
          <a:ext cx="8763000" cy="666103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190750">
                  <a:extLst>
                    <a:ext uri="{9D8B030D-6E8A-4147-A177-3AD203B41FA5}">
                      <a16:colId xmlns:a16="http://schemas.microsoft.com/office/drawing/2014/main" val="1919706383"/>
                    </a:ext>
                  </a:extLst>
                </a:gridCol>
                <a:gridCol w="2190750">
                  <a:extLst>
                    <a:ext uri="{9D8B030D-6E8A-4147-A177-3AD203B41FA5}">
                      <a16:colId xmlns:a16="http://schemas.microsoft.com/office/drawing/2014/main" val="2066469658"/>
                    </a:ext>
                  </a:extLst>
                </a:gridCol>
                <a:gridCol w="2190750">
                  <a:extLst>
                    <a:ext uri="{9D8B030D-6E8A-4147-A177-3AD203B41FA5}">
                      <a16:colId xmlns:a16="http://schemas.microsoft.com/office/drawing/2014/main" val="2480654656"/>
                    </a:ext>
                  </a:extLst>
                </a:gridCol>
                <a:gridCol w="2190750">
                  <a:extLst>
                    <a:ext uri="{9D8B030D-6E8A-4147-A177-3AD203B41FA5}">
                      <a16:colId xmlns:a16="http://schemas.microsoft.com/office/drawing/2014/main" val="261660107"/>
                    </a:ext>
                  </a:extLst>
                </a:gridCol>
              </a:tblGrid>
              <a:tr h="277872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tx1"/>
                          </a:solidFill>
                        </a:rPr>
                        <a:t>VRSTA MJERE</a:t>
                      </a:r>
                      <a:endParaRPr 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L="21660" marR="21660" marT="10830" marB="1083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tx1"/>
                          </a:solidFill>
                        </a:rPr>
                        <a:t>OPIS / MEHANIZAM</a:t>
                      </a:r>
                      <a:endParaRPr 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L="21660" marR="21660" marT="10830" marB="1083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tx1"/>
                          </a:solidFill>
                        </a:rPr>
                        <a:t>PRIMJER U PRAKSI</a:t>
                      </a:r>
                      <a:endParaRPr 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L="21660" marR="21660" marT="10830" marB="1083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tx1"/>
                          </a:solidFill>
                        </a:rPr>
                        <a:t>CILJ MJERE</a:t>
                      </a:r>
                      <a:endParaRPr 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L="21660" marR="21660" marT="10830" marB="1083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510586"/>
                  </a:ext>
                </a:extLst>
              </a:tr>
              <a:tr h="1230578">
                <a:tc>
                  <a:txBody>
                    <a:bodyPr/>
                    <a:lstStyle/>
                    <a:p>
                      <a:r>
                        <a:rPr lang="en-US" sz="1500" b="1" dirty="0"/>
                        <a:t>1. </a:t>
                      </a:r>
                      <a:r>
                        <a:rPr lang="en-US" sz="1500" b="1" dirty="0" err="1"/>
                        <a:t>Administrativna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kontrola</a:t>
                      </a:r>
                      <a:endParaRPr lang="en-US" sz="1500" b="1" dirty="0"/>
                    </a:p>
                  </a:txBody>
                  <a:tcPr marL="21660" marR="21660" marT="10830" marB="108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/>
                        <a:t>Država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zakonom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ili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uredbom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ograničava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rast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plata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i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cijena</a:t>
                      </a:r>
                      <a:r>
                        <a:rPr lang="en-US" sz="1500" b="1" dirty="0"/>
                        <a:t>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/>
                        <a:t>Vlada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zamrzne</a:t>
                      </a:r>
                      <a:r>
                        <a:rPr lang="en-US" sz="1500" b="1" dirty="0"/>
                        <a:t> plate u </a:t>
                      </a:r>
                      <a:r>
                        <a:rPr lang="en-US" sz="1500" b="1" dirty="0" err="1"/>
                        <a:t>javnom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sektoru</a:t>
                      </a:r>
                      <a:r>
                        <a:rPr lang="en-US" sz="1500" b="1" dirty="0"/>
                        <a:t>; </a:t>
                      </a:r>
                      <a:r>
                        <a:rPr lang="en-US" sz="1500" b="1" dirty="0" err="1"/>
                        <a:t>propisuje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maksimalne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cijene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goriva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ili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hljeba</a:t>
                      </a:r>
                      <a:r>
                        <a:rPr lang="en-US" sz="1500" b="1" dirty="0"/>
                        <a:t>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Sprečavanje inflacije, zaštita potrošača.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2783736"/>
                  </a:ext>
                </a:extLst>
              </a:tr>
              <a:tr h="992402">
                <a:tc>
                  <a:txBody>
                    <a:bodyPr/>
                    <a:lstStyle/>
                    <a:p>
                      <a:r>
                        <a:rPr lang="en-US" sz="1500" b="1" dirty="0"/>
                        <a:t>2. </a:t>
                      </a:r>
                      <a:r>
                        <a:rPr lang="en-US" sz="1500" b="1" dirty="0" err="1"/>
                        <a:t>Kontrola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marži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i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cijena</a:t>
                      </a:r>
                      <a:endParaRPr lang="en-US" sz="1500" b="1" dirty="0"/>
                    </a:p>
                  </a:txBody>
                  <a:tcPr marL="21660" marR="21660" marT="10830" marB="108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Ograničava se maksimalna zarada (marža) trgovaca ili proizvođača.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/>
                        <a:t>Najveća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dozvoljena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trgovačka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marža</a:t>
                      </a:r>
                      <a:r>
                        <a:rPr lang="en-US" sz="1500" b="1" dirty="0"/>
                        <a:t> 10% </a:t>
                      </a:r>
                      <a:r>
                        <a:rPr lang="en-US" sz="1500" b="1" dirty="0" err="1"/>
                        <a:t>na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osnovne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namirnice</a:t>
                      </a:r>
                      <a:r>
                        <a:rPr lang="en-US" sz="1500" b="1" dirty="0"/>
                        <a:t>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/>
                        <a:t>Smanjenje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pritiska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na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rast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cijena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osnovnih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proizvoda</a:t>
                      </a:r>
                      <a:r>
                        <a:rPr lang="en-US" sz="1500" b="1" dirty="0"/>
                        <a:t>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4905"/>
                  </a:ext>
                </a:extLst>
              </a:tr>
              <a:tr h="992402">
                <a:tc>
                  <a:txBody>
                    <a:bodyPr/>
                    <a:lstStyle/>
                    <a:p>
                      <a:r>
                        <a:rPr lang="en-US" sz="1500" b="1" dirty="0"/>
                        <a:t>3. </a:t>
                      </a:r>
                      <a:r>
                        <a:rPr lang="en-US" sz="1500" b="1" dirty="0" err="1"/>
                        <a:t>Monetarna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politika</a:t>
                      </a:r>
                      <a:endParaRPr lang="en-US" sz="1500" b="1" dirty="0"/>
                    </a:p>
                  </a:txBody>
                  <a:tcPr marL="21660" marR="21660" marT="10830" marB="108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500" b="1"/>
                        <a:t>Centralna banka mijenja kamatne stope i količinu novca u opticaju.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Povećanje kamatnih stopa da se smanji potrošnja i inflacija.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/>
                        <a:t>Smanjenje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ukupne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potražnje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i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pritiska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na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cijene</a:t>
                      </a:r>
                      <a:r>
                        <a:rPr lang="en-US" sz="1500" b="1" dirty="0"/>
                        <a:t>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774923"/>
                  </a:ext>
                </a:extLst>
              </a:tr>
              <a:tr h="992402">
                <a:tc>
                  <a:txBody>
                    <a:bodyPr/>
                    <a:lstStyle/>
                    <a:p>
                      <a:r>
                        <a:rPr lang="en-US" sz="1500" b="1" dirty="0"/>
                        <a:t>4. </a:t>
                      </a:r>
                      <a:r>
                        <a:rPr lang="en-US" sz="1500" b="1" dirty="0" err="1"/>
                        <a:t>Fiskalna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politika</a:t>
                      </a:r>
                      <a:endParaRPr lang="en-US" sz="1500" b="1" dirty="0"/>
                    </a:p>
                  </a:txBody>
                  <a:tcPr marL="21660" marR="21660" marT="10830" marB="108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Vlada utiče na plate i cijene kroz javnu potrošnju i poreze.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Smanjenje subvencija, povećanje PDV-a ili ograničenje plata u državnoj službi.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500" b="1" dirty="0"/>
                        <a:t>Smanjenje inflatornih pritisaka i budžetske stabilnosti.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157825"/>
                  </a:ext>
                </a:extLst>
              </a:tr>
              <a:tr h="969326">
                <a:tc>
                  <a:txBody>
                    <a:bodyPr/>
                    <a:lstStyle/>
                    <a:p>
                      <a:r>
                        <a:rPr lang="it-IT" sz="1500" b="1" dirty="0"/>
                        <a:t>5. Socijalni dogovori (tripartitni sporazumi)</a:t>
                      </a:r>
                    </a:p>
                  </a:txBody>
                  <a:tcPr marL="21660" marR="21660" marT="10830" marB="108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Vlada, sindikati i poslodavci zajednički dogovaraju rast plata i cijena.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Dogovor da plate ne rastu više od 3% godišnje.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/>
                        <a:t>Održavanje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stabilnosti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cijena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i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plata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kroz</a:t>
                      </a:r>
                      <a:r>
                        <a:rPr lang="en-US" sz="1500" b="1" dirty="0"/>
                        <a:t> </a:t>
                      </a:r>
                      <a:r>
                        <a:rPr lang="en-US" sz="1500" b="1" dirty="0" err="1"/>
                        <a:t>saradnju</a:t>
                      </a:r>
                      <a:r>
                        <a:rPr lang="en-US" sz="1500" b="1" dirty="0"/>
                        <a:t>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702913"/>
                  </a:ext>
                </a:extLst>
              </a:tr>
              <a:tr h="1206050">
                <a:tc>
                  <a:txBody>
                    <a:bodyPr/>
                    <a:lstStyle/>
                    <a:p>
                      <a:r>
                        <a:rPr lang="pl-PL" sz="1500" b="1" dirty="0"/>
                        <a:t>6. Kontrola u strateškim sektorima</a:t>
                      </a:r>
                    </a:p>
                  </a:txBody>
                  <a:tcPr marL="21660" marR="21660" marT="10830" marB="1083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Država direktno reguliše cijene u ključnim sektorima (energetika, zdravstvo, transport).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Država određuje cijenu struje ili goriva.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/>
                        <a:t>Zaštita stanovništva i stabilnost privrede.</a:t>
                      </a:r>
                    </a:p>
                  </a:txBody>
                  <a:tcPr marL="21660" marR="21660" marT="10830" marB="1083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873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7361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4724400" cy="1600200"/>
          </a:xfrm>
        </p:spPr>
        <p:txBody>
          <a:bodyPr/>
          <a:lstStyle/>
          <a:p>
            <a:pPr marL="0" indent="0">
              <a:buNone/>
            </a:pPr>
            <a:r>
              <a:rPr lang="sr-Latn-BA" dirty="0" smtClean="0">
                <a:solidFill>
                  <a:srgbClr val="FF0000"/>
                </a:solidFill>
              </a:rPr>
              <a:t>Hvala na pažnji!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1241</TotalTime>
  <Words>2083</Words>
  <Application>Microsoft Office PowerPoint</Application>
  <PresentationFormat>On-screen Show (4:3)</PresentationFormat>
  <Paragraphs>291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Light</vt:lpstr>
      <vt:lpstr>Times New Roman</vt:lpstr>
      <vt:lpstr>Wingdings</vt:lpstr>
      <vt:lpstr>Wingdings 2</vt:lpstr>
      <vt:lpstr>Office Theme</vt:lpstr>
      <vt:lpstr>ЕФЕКТИ ИНФЛАЦИЈЕ  ПРОГРАМИ ОБУЗДАВАЊА ИНФЛАЦИЈЕ</vt:lpstr>
      <vt:lpstr>PowerPoint Presentation</vt:lpstr>
      <vt:lpstr>PowerPoint Presentation</vt:lpstr>
      <vt:lpstr>ЕФЕКТИ ИНФЛАЦИЈЕ</vt:lpstr>
      <vt:lpstr>ЕФЕКТИ ИНФЛАЦИЈЕ</vt:lpstr>
      <vt:lpstr>Фактори инфлације који утичу на трошкове живота</vt:lpstr>
      <vt:lpstr>Економски ЕФЕКТИ ИНФЛАЦИЈЕ</vt:lpstr>
      <vt:lpstr>Примјер редистрибуције дохотка између привредних грана усљед инфлације: </vt:lpstr>
      <vt:lpstr>Примјер деформације цјеновних сигнала усљед инфлације: </vt:lpstr>
      <vt:lpstr>Недовољно подстицање ефикасности пословања </vt:lpstr>
      <vt:lpstr>Социјални аспект инфлације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PROGRAMI STABILIZACIJE (OBUZDAVANJA) INFLACIJE</vt:lpstr>
      <vt:lpstr>Antiinflacione mjere</vt:lpstr>
      <vt:lpstr>PowerPoint Presentation</vt:lpstr>
      <vt:lpstr>STABILIZACIONI PROGRAMI</vt:lpstr>
      <vt:lpstr>VRSTE STABILIZACIONIH PROGRAMA</vt:lpstr>
      <vt:lpstr>GRADUALISTIČKI PROGRAM</vt:lpstr>
      <vt:lpstr>PROGRAM ŠOK TERAPIJE</vt:lpstr>
      <vt:lpstr>PowerPoint Presentation</vt:lpstr>
      <vt:lpstr>PowerPoint Presentation</vt:lpstr>
      <vt:lpstr>Primjer šok terapije: Poljska - „Balcerovićev program“ (1990)</vt:lpstr>
      <vt:lpstr>PowerPoint Presentation</vt:lpstr>
      <vt:lpstr>1. ORTODOKSNI PROGRAM</vt:lpstr>
      <vt:lpstr>MONETARNA RAVNOTEŽA</vt:lpstr>
      <vt:lpstr>FISKALNA RAVNOTEŽA</vt:lpstr>
      <vt:lpstr>PLATNOBILANSNA RAVNOTEŽA</vt:lpstr>
      <vt:lpstr>MONETARNA REFORMA</vt:lpstr>
      <vt:lpstr>STRUKTRUNA REFORMA</vt:lpstr>
      <vt:lpstr>2. HETERODOKSNI PROGRAM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ИНФЛАЦИЈА</dc:title>
  <dc:creator>Branka</dc:creator>
  <cp:lastModifiedBy>Branka</cp:lastModifiedBy>
  <cp:revision>213</cp:revision>
  <dcterms:created xsi:type="dcterms:W3CDTF">2006-08-16T00:00:00Z</dcterms:created>
  <dcterms:modified xsi:type="dcterms:W3CDTF">2026-10-19T08:23:40Z</dcterms:modified>
</cp:coreProperties>
</file>