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E64CB-5427-4463-81AE-BA63D2FB3E9A}" type="datetimeFigureOut">
              <a:rPr lang="sr-Latn-BA" smtClean="0"/>
              <a:pPr/>
              <a:t>21.10.2021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85994-D249-41B8-B460-F0AEC883BAC5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E64CB-5427-4463-81AE-BA63D2FB3E9A}" type="datetimeFigureOut">
              <a:rPr lang="sr-Latn-BA" smtClean="0"/>
              <a:pPr/>
              <a:t>21.10.2021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85994-D249-41B8-B460-F0AEC883BAC5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E64CB-5427-4463-81AE-BA63D2FB3E9A}" type="datetimeFigureOut">
              <a:rPr lang="sr-Latn-BA" smtClean="0"/>
              <a:pPr/>
              <a:t>21.10.2021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85994-D249-41B8-B460-F0AEC883BAC5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E64CB-5427-4463-81AE-BA63D2FB3E9A}" type="datetimeFigureOut">
              <a:rPr lang="sr-Latn-BA" smtClean="0"/>
              <a:pPr/>
              <a:t>21.10.2021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85994-D249-41B8-B460-F0AEC883BAC5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E64CB-5427-4463-81AE-BA63D2FB3E9A}" type="datetimeFigureOut">
              <a:rPr lang="sr-Latn-BA" smtClean="0"/>
              <a:pPr/>
              <a:t>21.10.2021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85994-D249-41B8-B460-F0AEC883BAC5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E64CB-5427-4463-81AE-BA63D2FB3E9A}" type="datetimeFigureOut">
              <a:rPr lang="sr-Latn-BA" smtClean="0"/>
              <a:pPr/>
              <a:t>21.10.2021</a:t>
            </a:fld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85994-D249-41B8-B460-F0AEC883BAC5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E64CB-5427-4463-81AE-BA63D2FB3E9A}" type="datetimeFigureOut">
              <a:rPr lang="sr-Latn-BA" smtClean="0"/>
              <a:pPr/>
              <a:t>21.10.2021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85994-D249-41B8-B460-F0AEC883BAC5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E64CB-5427-4463-81AE-BA63D2FB3E9A}" type="datetimeFigureOut">
              <a:rPr lang="sr-Latn-BA" smtClean="0"/>
              <a:pPr/>
              <a:t>21.10.2021</a:t>
            </a:fld>
            <a:endParaRPr lang="sr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85994-D249-41B8-B460-F0AEC883BAC5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E64CB-5427-4463-81AE-BA63D2FB3E9A}" type="datetimeFigureOut">
              <a:rPr lang="sr-Latn-BA" smtClean="0"/>
              <a:pPr/>
              <a:t>21.10.2021</a:t>
            </a:fld>
            <a:endParaRPr lang="sr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85994-D249-41B8-B460-F0AEC883BAC5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E64CB-5427-4463-81AE-BA63D2FB3E9A}" type="datetimeFigureOut">
              <a:rPr lang="sr-Latn-BA" smtClean="0"/>
              <a:pPr/>
              <a:t>21.10.2021</a:t>
            </a:fld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85994-D249-41B8-B460-F0AEC883BAC5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E64CB-5427-4463-81AE-BA63D2FB3E9A}" type="datetimeFigureOut">
              <a:rPr lang="sr-Latn-BA" smtClean="0"/>
              <a:pPr/>
              <a:t>21.10.2021</a:t>
            </a:fld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85994-D249-41B8-B460-F0AEC883BAC5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E64CB-5427-4463-81AE-BA63D2FB3E9A}" type="datetimeFigureOut">
              <a:rPr lang="sr-Latn-BA" smtClean="0"/>
              <a:pPr/>
              <a:t>21.10.2021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685994-D249-41B8-B460-F0AEC883BAC5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5656" y="4653136"/>
            <a:ext cx="6400800" cy="1752600"/>
          </a:xfrm>
        </p:spPr>
        <p:txBody>
          <a:bodyPr/>
          <a:lstStyle/>
          <a:p>
            <a:r>
              <a:rPr lang="sr-Latn-BA" b="1" dirty="0" smtClean="0">
                <a:solidFill>
                  <a:schemeClr val="tx1"/>
                </a:solidFill>
              </a:rPr>
              <a:t>PROIZVODNJA LANACA OD PAPIRA</a:t>
            </a:r>
          </a:p>
          <a:p>
            <a:r>
              <a:rPr lang="sr-Latn-BA" b="1" dirty="0" smtClean="0">
                <a:solidFill>
                  <a:schemeClr val="tx1"/>
                </a:solidFill>
              </a:rPr>
              <a:t>VJEŽBA</a:t>
            </a:r>
            <a:endParaRPr lang="sr-Latn-BA" b="1" dirty="0">
              <a:solidFill>
                <a:schemeClr val="tx1"/>
              </a:solidFill>
            </a:endParaRPr>
          </a:p>
        </p:txBody>
      </p:sp>
      <p:pic>
        <p:nvPicPr>
          <p:cNvPr id="4" name="Picture 2" descr="http://vremeigre.com/wp-content/uploads/2010/12/sareni-lanac-od-papirnih-traka-300x2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404664"/>
            <a:ext cx="5376597" cy="40324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Izlaz – lanac od papira (O)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r-Latn-BA" dirty="0" smtClean="0"/>
              <a:t>Cilj je proizvesti što duži lanac od papira u zadanom vremenu, sa raspoloživim sredstvima. Broje se samo spojene alke u lancu. </a:t>
            </a:r>
          </a:p>
          <a:p>
            <a:pPr>
              <a:buNone/>
            </a:pPr>
            <a:endParaRPr lang="sr-Latn-BA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Ulazna sredstva (I)</a:t>
            </a:r>
            <a:endParaRPr lang="sr-Latn-BA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Makaze (isti tip i kvalitet)</a:t>
            </a:r>
          </a:p>
          <a:p>
            <a:r>
              <a:rPr lang="sr-Latn-BA" dirty="0" smtClean="0"/>
              <a:t>Papir (ozančene linije za sječenje)</a:t>
            </a:r>
          </a:p>
          <a:p>
            <a:r>
              <a:rPr lang="sr-Latn-BA" dirty="0" smtClean="0"/>
              <a:t>Samoljepljiva folija (isti kvalitet)</a:t>
            </a:r>
          </a:p>
          <a:p>
            <a:r>
              <a:rPr lang="sr-Latn-BA" dirty="0" smtClean="0"/>
              <a:t>Radni prostor </a:t>
            </a:r>
          </a:p>
          <a:p>
            <a:r>
              <a:rPr lang="sr-Latn-BA" dirty="0" smtClean="0"/>
              <a:t>Osvjetljenje</a:t>
            </a:r>
            <a:endParaRPr lang="sr-Latn-BA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908720"/>
          </a:xfrm>
        </p:spPr>
        <p:txBody>
          <a:bodyPr/>
          <a:lstStyle/>
          <a:p>
            <a:r>
              <a:rPr lang="sr-Latn-BA" dirty="0" smtClean="0"/>
              <a:t>Rad (L)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412776"/>
            <a:ext cx="8229600" cy="4752528"/>
          </a:xfrm>
        </p:spPr>
        <p:txBody>
          <a:bodyPr/>
          <a:lstStyle/>
          <a:p>
            <a:pPr>
              <a:buNone/>
            </a:pPr>
            <a:r>
              <a:rPr lang="sr-Latn-BA" sz="2800" dirty="0" smtClean="0"/>
              <a:t>Proizvodne linije: Dvije grupe po 6 studenata</a:t>
            </a:r>
          </a:p>
          <a:p>
            <a:pPr>
              <a:buNone/>
            </a:pPr>
            <a:r>
              <a:rPr lang="sr-Latn-BA" sz="2800" dirty="0" smtClean="0"/>
              <a:t>Vrijeme proizvodnje: 3 minute</a:t>
            </a:r>
          </a:p>
          <a:p>
            <a:pPr>
              <a:buNone/>
            </a:pPr>
            <a:r>
              <a:rPr lang="sr-Latn-BA" sz="2800" dirty="0" smtClean="0"/>
              <a:t>Mjerenje vremena: sekundant </a:t>
            </a:r>
          </a:p>
          <a:p>
            <a:pPr>
              <a:buNone/>
            </a:pPr>
            <a:r>
              <a:rPr lang="sr-Latn-BA" sz="2800" dirty="0" smtClean="0"/>
              <a:t>Svaka grupa određuje dodatnog studenta da formira </a:t>
            </a:r>
            <a:r>
              <a:rPr lang="sr-Latn-BA" sz="2800" dirty="0" smtClean="0"/>
              <a:t>tabelu i grafikon </a:t>
            </a:r>
            <a:r>
              <a:rPr lang="sr-Latn-BA" sz="2800" dirty="0" smtClean="0"/>
              <a:t>na </a:t>
            </a:r>
            <a:r>
              <a:rPr lang="sr-Latn-BA" sz="2800" dirty="0" smtClean="0"/>
              <a:t>tabli.</a:t>
            </a:r>
          </a:p>
          <a:p>
            <a:pPr>
              <a:buNone/>
            </a:pPr>
            <a:endParaRPr lang="sr-Latn-BA" dirty="0" smtClean="0"/>
          </a:p>
          <a:p>
            <a:pPr>
              <a:buNone/>
            </a:pPr>
            <a:endParaRPr lang="sr-Latn-BA" dirty="0"/>
          </a:p>
          <a:p>
            <a:pPr>
              <a:buNone/>
            </a:pPr>
            <a:endParaRPr lang="sr-Latn-BA" dirty="0" smtClean="0"/>
          </a:p>
          <a:p>
            <a:endParaRPr lang="sr-Latn-BA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95536" y="3933056"/>
          <a:ext cx="5328592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2148"/>
                <a:gridCol w="1332148"/>
                <a:gridCol w="1332148"/>
                <a:gridCol w="1332148"/>
              </a:tblGrid>
              <a:tr h="1024063">
                <a:tc>
                  <a:txBody>
                    <a:bodyPr/>
                    <a:lstStyle/>
                    <a:p>
                      <a:r>
                        <a:rPr lang="sr-Latn-BA" dirty="0" smtClean="0"/>
                        <a:t>Broj</a:t>
                      </a:r>
                      <a:r>
                        <a:rPr lang="sr-Latn-BA" baseline="0" dirty="0" smtClean="0"/>
                        <a:t> radnika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 smtClean="0"/>
                        <a:t>Ukupna proizvodnja - TP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 smtClean="0"/>
                        <a:t>Granična </a:t>
                      </a:r>
                      <a:r>
                        <a:rPr lang="sr-Latn-BA" dirty="0" err="1" smtClean="0"/>
                        <a:t>proizvoidnja</a:t>
                      </a:r>
                      <a:r>
                        <a:rPr lang="sr-Latn-BA" dirty="0" smtClean="0"/>
                        <a:t> MP=Q2-Q1/</a:t>
                      </a:r>
                    </a:p>
                    <a:p>
                      <a:r>
                        <a:rPr lang="sr-Latn-BA" dirty="0" smtClean="0"/>
                        <a:t>L2-L1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 smtClean="0"/>
                        <a:t>Prosječna proizvodnja (Produktivnost) </a:t>
                      </a:r>
                      <a:r>
                        <a:rPr lang="sr-Latn-BA" baseline="0" dirty="0" smtClean="0"/>
                        <a:t>AP=TP/L</a:t>
                      </a:r>
                      <a:endParaRPr lang="sr-Latn-BA" dirty="0"/>
                    </a:p>
                  </a:txBody>
                  <a:tcPr/>
                </a:tc>
              </a:tr>
              <a:tr h="319473">
                <a:tc>
                  <a:txBody>
                    <a:bodyPr/>
                    <a:lstStyle/>
                    <a:p>
                      <a:r>
                        <a:rPr lang="sr-Latn-BA" dirty="0" smtClean="0"/>
                        <a:t>0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 smtClean="0"/>
                        <a:t>0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 smtClean="0"/>
                        <a:t>-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 smtClean="0"/>
                        <a:t>-</a:t>
                      </a:r>
                      <a:endParaRPr lang="sr-Latn-BA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6" name="Straight Arrow Connector 15"/>
          <p:cNvCxnSpPr/>
          <p:nvPr/>
        </p:nvCxnSpPr>
        <p:spPr>
          <a:xfrm flipV="1">
            <a:off x="6300192" y="3573016"/>
            <a:ext cx="0" cy="23762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6300192" y="5949280"/>
            <a:ext cx="22322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724128" y="3501008"/>
            <a:ext cx="6480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 smtClean="0"/>
              <a:t>TP, MP, AP</a:t>
            </a:r>
            <a:endParaRPr lang="sr-Latn-BA" dirty="0"/>
          </a:p>
        </p:txBody>
      </p:sp>
      <p:sp>
        <p:nvSpPr>
          <p:cNvPr id="24" name="TextBox 23"/>
          <p:cNvSpPr txBox="1"/>
          <p:nvPr/>
        </p:nvSpPr>
        <p:spPr>
          <a:xfrm>
            <a:off x="8100392" y="5877272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 smtClean="0"/>
              <a:t>L</a:t>
            </a:r>
            <a:endParaRPr lang="sr-Latn-BA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Tehnološki proces (f)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Svaka grupa razrađuje tehnologiju izrade  prije početka izrade lanca od </a:t>
            </a:r>
            <a:r>
              <a:rPr lang="sr-Latn-BA" dirty="0" smtClean="0"/>
              <a:t>papira. Za isjecanje traka koristi se pojedinačni papir. </a:t>
            </a:r>
            <a:r>
              <a:rPr lang="sr-Latn-BA" dirty="0" smtClean="0"/>
              <a:t>(vrijeme 1 minut).</a:t>
            </a:r>
            <a:endParaRPr lang="sr-Latn-BA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Pravilo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484784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sr-Latn-BA" dirty="0" smtClean="0"/>
              <a:t>Svaka grupa ima 6 </a:t>
            </a:r>
            <a:r>
              <a:rPr lang="sr-Latn-BA" dirty="0" smtClean="0"/>
              <a:t>radnika</a:t>
            </a:r>
          </a:p>
          <a:p>
            <a:pPr>
              <a:buNone/>
            </a:pPr>
            <a:r>
              <a:rPr lang="sr-Latn-BA" dirty="0" smtClean="0"/>
              <a:t>1) U </a:t>
            </a:r>
            <a:r>
              <a:rPr lang="sr-Latn-BA" dirty="0" smtClean="0"/>
              <a:t>prvom krugu proizvodnje iz svaka grupe bira se 1 radnik koji ima zadatak da u roku od 3 minuta proizvede što duži papirni lanac sa raspoloživim sredstvima (broje se samo spojene alke</a:t>
            </a:r>
            <a:r>
              <a:rPr lang="sr-Latn-BA" dirty="0" smtClean="0"/>
              <a:t>).</a:t>
            </a:r>
          </a:p>
          <a:p>
            <a:pPr marL="342900" lvl="1" indent="-342900">
              <a:buNone/>
            </a:pPr>
            <a:r>
              <a:rPr lang="sr-Latn-BA" dirty="0" smtClean="0"/>
              <a:t>1 minut za razradu tehnologije </a:t>
            </a:r>
            <a:r>
              <a:rPr lang="sr-Latn-BA" dirty="0" smtClean="0"/>
              <a:t>izrade</a:t>
            </a:r>
            <a:endParaRPr lang="sr-Latn-BA" dirty="0" smtClean="0"/>
          </a:p>
          <a:p>
            <a:pPr>
              <a:buNone/>
            </a:pPr>
            <a:r>
              <a:rPr lang="sr-Latn-BA" dirty="0" smtClean="0"/>
              <a:t>2) U </a:t>
            </a:r>
            <a:r>
              <a:rPr lang="sr-Latn-BA" dirty="0" smtClean="0"/>
              <a:t>drugom krugu proizvodnje 2 radnik imaju zadatak da u roku od 3 minuta proizvedu što duži papirni lanac sa raspoloživim sredstvima </a:t>
            </a:r>
            <a:r>
              <a:rPr lang="sr-Latn-BA" dirty="0" smtClean="0"/>
              <a:t>(</a:t>
            </a:r>
            <a:r>
              <a:rPr lang="sr-Latn-BA" dirty="0" smtClean="0"/>
              <a:t>broje se samo spojene alke</a:t>
            </a:r>
            <a:r>
              <a:rPr lang="sr-Latn-BA" dirty="0" smtClean="0"/>
              <a:t>).</a:t>
            </a:r>
          </a:p>
          <a:p>
            <a:pPr marL="342900" lvl="1" indent="-342900">
              <a:buNone/>
            </a:pPr>
            <a:r>
              <a:rPr lang="sr-Latn-BA" dirty="0" smtClean="0"/>
              <a:t>1 minut za razradu tehnologije </a:t>
            </a:r>
            <a:r>
              <a:rPr lang="sr-Latn-BA" dirty="0" smtClean="0"/>
              <a:t>izrade</a:t>
            </a:r>
            <a:endParaRPr lang="sr-Latn-BA" dirty="0" smtClean="0"/>
          </a:p>
          <a:p>
            <a:endParaRPr lang="sr-Latn-BA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pPr marL="342900" lvl="1" indent="-342900">
              <a:buNone/>
            </a:pPr>
            <a:r>
              <a:rPr lang="sr-Latn-BA" sz="3200" dirty="0" smtClean="0"/>
              <a:t>3) U </a:t>
            </a:r>
            <a:r>
              <a:rPr lang="sr-Latn-BA" sz="3200" dirty="0" smtClean="0"/>
              <a:t>trećem krugu proizvodnje 3 radnik imaju zadatak da u roku od 3 minuta proizvedu što duži papirni lanac sa raspoloživim sredstvima sredstvima (broje se samo spojene alke).</a:t>
            </a:r>
          </a:p>
          <a:p>
            <a:pPr>
              <a:buNone/>
            </a:pPr>
            <a:r>
              <a:rPr lang="sr-Latn-BA" dirty="0" smtClean="0"/>
              <a:t>	</a:t>
            </a:r>
            <a:r>
              <a:rPr lang="sr-Latn-BA" dirty="0" smtClean="0"/>
              <a:t>1 </a:t>
            </a:r>
            <a:r>
              <a:rPr lang="sr-Latn-BA" dirty="0" smtClean="0"/>
              <a:t>minut za razradu tehnologije izrade</a:t>
            </a:r>
          </a:p>
          <a:p>
            <a:pPr>
              <a:buNone/>
            </a:pPr>
            <a:r>
              <a:rPr lang="sr-Latn-BA" dirty="0" smtClean="0"/>
              <a:t>4) U </a:t>
            </a:r>
            <a:r>
              <a:rPr lang="sr-Latn-BA" dirty="0" smtClean="0"/>
              <a:t>četvrtom krugu proizvodnje 4 radnik imaju zadatak da u roku od 3 minuta proizvedu što duži papirni lanac sa raspoloživim sredstvima sredstvima (broje se samo spojene alke).</a:t>
            </a:r>
          </a:p>
          <a:p>
            <a:pPr>
              <a:buNone/>
            </a:pPr>
            <a:r>
              <a:rPr lang="sr-Latn-BA" dirty="0" smtClean="0"/>
              <a:t>1 minut za razradu tehnologije izrade</a:t>
            </a:r>
            <a:endParaRPr lang="sr-Latn-BA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sr-Latn-BA" dirty="0" smtClean="0"/>
              <a:t> </a:t>
            </a:r>
            <a:r>
              <a:rPr lang="sr-Latn-BA" dirty="0" smtClean="0"/>
              <a:t>5) U </a:t>
            </a:r>
            <a:r>
              <a:rPr lang="sr-Latn-BA" dirty="0" smtClean="0"/>
              <a:t>petom krugu proizvodnje 5 radnik imaju zadatak da u roku od 3 minuta proizvedu što duži papirnih lanaca sa raspoloživim sredstvima sredstvima (broje se samo spojene alke).</a:t>
            </a:r>
          </a:p>
          <a:p>
            <a:pPr>
              <a:buNone/>
            </a:pPr>
            <a:r>
              <a:rPr lang="sr-Latn-BA" dirty="0" smtClean="0"/>
              <a:t> </a:t>
            </a:r>
            <a:r>
              <a:rPr lang="sr-Latn-BA" sz="2800" dirty="0" smtClean="0"/>
              <a:t>1 </a:t>
            </a:r>
            <a:r>
              <a:rPr lang="sr-Latn-BA" sz="2800" dirty="0" smtClean="0"/>
              <a:t>minut za razradu tehnologije izrade</a:t>
            </a:r>
          </a:p>
          <a:p>
            <a:pPr>
              <a:buNone/>
            </a:pPr>
            <a:r>
              <a:rPr lang="sr-Latn-BA" dirty="0" smtClean="0"/>
              <a:t>6) U </a:t>
            </a:r>
            <a:r>
              <a:rPr lang="sr-Latn-BA" dirty="0" smtClean="0"/>
              <a:t>šestom krugu proizvodnje 6 radnik imaju zadatak da u roku od 3 minuta proizvedu što duži papirni lanac sa raspoloživim sredstvima sredstvima (broje se samo spojene alke</a:t>
            </a:r>
            <a:r>
              <a:rPr lang="sr-Latn-BA" dirty="0" smtClean="0"/>
              <a:t>).</a:t>
            </a:r>
          </a:p>
          <a:p>
            <a:pPr>
              <a:buNone/>
            </a:pPr>
            <a:r>
              <a:rPr lang="sr-Latn-BA" dirty="0" smtClean="0"/>
              <a:t>1 minut za razradu tehnologije izrade</a:t>
            </a:r>
            <a:endParaRPr lang="sr-Latn-BA" dirty="0" smtClean="0"/>
          </a:p>
          <a:p>
            <a:pPr>
              <a:buNone/>
            </a:pPr>
            <a:endParaRPr lang="sr-Latn-BA" dirty="0" smtClean="0"/>
          </a:p>
          <a:p>
            <a:pPr>
              <a:buNone/>
            </a:pPr>
            <a:endParaRPr lang="sr-Latn-BA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352</Words>
  <Application>Microsoft Office PowerPoint</Application>
  <PresentationFormat>On-screen Show (4:3)</PresentationFormat>
  <Paragraphs>44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Izlaz – lanac od papira (O)</vt:lpstr>
      <vt:lpstr>Ulazna sredstva (I)</vt:lpstr>
      <vt:lpstr>Rad (L)</vt:lpstr>
      <vt:lpstr>Tehnološki proces (f)</vt:lpstr>
      <vt:lpstr>Pravilo</vt:lpstr>
      <vt:lpstr>Slide 7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efbl</dc:creator>
  <cp:lastModifiedBy>efbl</cp:lastModifiedBy>
  <cp:revision>12</cp:revision>
  <dcterms:created xsi:type="dcterms:W3CDTF">2020-10-20T08:56:14Z</dcterms:created>
  <dcterms:modified xsi:type="dcterms:W3CDTF">2021-10-21T07:51:06Z</dcterms:modified>
</cp:coreProperties>
</file>