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74" r:id="rId4"/>
    <p:sldId id="273" r:id="rId5"/>
    <p:sldId id="270" r:id="rId6"/>
    <p:sldId id="271" r:id="rId7"/>
    <p:sldId id="272" r:id="rId8"/>
    <p:sldId id="275" r:id="rId9"/>
    <p:sldId id="276" r:id="rId10"/>
    <p:sldId id="27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4660"/>
  </p:normalViewPr>
  <p:slideViewPr>
    <p:cSldViewPr snapToGrid="0">
      <p:cViewPr varScale="1">
        <p:scale>
          <a:sx n="81" d="100"/>
          <a:sy n="81" d="100"/>
        </p:scale>
        <p:origin x="74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5407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101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387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959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0216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515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806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929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680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795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E056C700-C7BD-4FAC-907F-64899F000739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83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E056C700-C7BD-4FAC-907F-64899F000739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67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0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577EB-A94F-43C8-896A-9C107CF0CE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Ulozi ii</a:t>
            </a: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8A0A54-56D0-4541-8538-EF81E818D7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BA" dirty="0"/>
              <a:t>Vježbe 7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6309E02-A377-4684-8753-CEBFE06D6B63}"/>
              </a:ext>
            </a:extLst>
          </p:cNvPr>
          <p:cNvSpPr txBox="1">
            <a:spLocks/>
          </p:cNvSpPr>
          <p:nvPr/>
        </p:nvSpPr>
        <p:spPr>
          <a:xfrm>
            <a:off x="1600200" y="2386744"/>
            <a:ext cx="8991600" cy="16459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21158146-0807-4182-80D7-08D5AAC7A9F8}"/>
              </a:ext>
            </a:extLst>
          </p:cNvPr>
          <p:cNvSpPr txBox="1">
            <a:spLocks/>
          </p:cNvSpPr>
          <p:nvPr/>
        </p:nvSpPr>
        <p:spPr>
          <a:xfrm>
            <a:off x="2695194" y="5399859"/>
            <a:ext cx="6801612" cy="78506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dirty="0"/>
              <a:t>Milica Marić, ma</a:t>
            </a:r>
          </a:p>
          <a:p>
            <a:r>
              <a:rPr lang="sr-Latn-BA" dirty="0"/>
              <a:t>milica.maric@ef.unibl.org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070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C4222E-2D74-4B7B-BD13-0EF027442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010" y="367646"/>
            <a:ext cx="10360058" cy="23661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ZADATAK:</a:t>
            </a:r>
          </a:p>
          <a:p>
            <a:pPr marL="0" indent="0">
              <a:buNone/>
            </a:pPr>
            <a:r>
              <a:rPr lang="sr-Latn-BA" sz="2000" dirty="0"/>
              <a:t>Ulagano je u toku 8 godina na početku svakog tromjesečja uz kamatnu stopu od 8% i tromjesečno kapitalisanje. U toku prve 2 godine ulozi iznose ... n.j, u toku narednih 5 ... n.j. i u toku posljednje godine po ... n.j. Dvije i po godine nakon posljednjeg ulaganja, ulagač je ostvario na ime ukupne kamate 10.324,56 n.j. Koliko iznosi ulog svake serije ako je ulog druge serije veći od uloge prve serije za 120%, a ulog treće manji od uloga prve za 10%. 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68775EB-A176-4D4C-B62A-22012F5143DF}"/>
                  </a:ext>
                </a:extLst>
              </p:cNvPr>
              <p:cNvSpPr txBox="1"/>
              <p:nvPr/>
            </p:nvSpPr>
            <p:spPr>
              <a:xfrm>
                <a:off x="707010" y="2733773"/>
                <a:ext cx="198905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=2,2</m:t>
                      </m:r>
                      <m:r>
                        <a:rPr lang="en-1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sr-Latn-BA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0,9</m:t>
                      </m:r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68775EB-A176-4D4C-B62A-22012F5143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010" y="2733773"/>
                <a:ext cx="1989056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8CC7849-9D78-4404-AC8A-F1FD59E2FF54}"/>
                  </a:ext>
                </a:extLst>
              </p:cNvPr>
              <p:cNvSpPr txBox="1"/>
              <p:nvPr/>
            </p:nvSpPr>
            <p:spPr>
              <a:xfrm>
                <a:off x="2934093" y="2622470"/>
                <a:ext cx="6094428" cy="17108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</m:nary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nary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nary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1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8CC7849-9D78-4404-AC8A-F1FD59E2FF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4093" y="2622470"/>
                <a:ext cx="6094428" cy="17108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7B1C4C3-C76B-4E62-B8AE-75F741775EE8}"/>
                  </a:ext>
                </a:extLst>
              </p:cNvPr>
              <p:cNvSpPr txBox="1"/>
              <p:nvPr/>
            </p:nvSpPr>
            <p:spPr>
              <a:xfrm>
                <a:off x="340936" y="4488064"/>
                <a:ext cx="11510127" cy="6774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10.324,56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1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,02</m:t>
                          </m:r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1,</m:t>
                                  </m:r>
                                  <m:r>
                                    <a:rPr lang="sr-Latn-BA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sup>
                              </m:s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1,02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15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15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33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2,2</m:t>
                      </m:r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1,02</m:t>
                          </m:r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1,02</m:t>
                                  </m:r>
                                </m:e>
                                <m:sup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20</m:t>
                                  </m:r>
                                </m:sup>
                              </m:s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13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0,9</m:t>
                      </m:r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1,02</m:t>
                          </m:r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1,02</m:t>
                                  </m:r>
                                </m:e>
                                <m:sup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7B1C4C3-C76B-4E62-B8AE-75F741775E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936" y="4488064"/>
                <a:ext cx="11510127" cy="6774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FC46F9E-E722-4698-8D51-D5392A94742E}"/>
                  </a:ext>
                </a:extLst>
              </p:cNvPr>
              <p:cNvSpPr txBox="1"/>
              <p:nvPr/>
            </p:nvSpPr>
            <p:spPr>
              <a:xfrm>
                <a:off x="1417162" y="5320235"/>
                <a:ext cx="829244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8∙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∙2,2∙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+4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∙0,9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FC46F9E-E722-4698-8D51-D5392A9474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162" y="5320235"/>
                <a:ext cx="8292445" cy="369332"/>
              </a:xfrm>
              <a:prstGeom prst="rect">
                <a:avLst/>
              </a:prstGeom>
              <a:blipFill>
                <a:blip r:embed="rId5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2FB51E2-0A0F-4167-A254-1C0D7CF0D685}"/>
                  </a:ext>
                </a:extLst>
              </p:cNvPr>
              <p:cNvSpPr txBox="1"/>
              <p:nvPr/>
            </p:nvSpPr>
            <p:spPr>
              <a:xfrm>
                <a:off x="3899556" y="6087614"/>
                <a:ext cx="581005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𝑼</m:t>
                          </m:r>
                        </m:e>
                        <m:sub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𝟐𝟖𝟒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𝟓𝟔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;    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𝑼</m:t>
                          </m:r>
                        </m:e>
                        <m:sub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𝟔𝟐𝟔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𝟎𝟒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;    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𝑼</m:t>
                          </m:r>
                        </m:e>
                        <m:sub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𝟐𝟓𝟔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2FB51E2-0A0F-4167-A254-1C0D7CF0D6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9556" y="6087614"/>
                <a:ext cx="5810052" cy="369332"/>
              </a:xfrm>
              <a:prstGeom prst="rect">
                <a:avLst/>
              </a:prstGeom>
              <a:blipFill>
                <a:blip r:embed="rId6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9544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9016E-543A-4987-9D9D-CE653B1D0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51950"/>
            <a:ext cx="7729728" cy="1188720"/>
          </a:xfrm>
        </p:spPr>
        <p:txBody>
          <a:bodyPr/>
          <a:lstStyle/>
          <a:p>
            <a:r>
              <a:rPr lang="sr-Latn-BA" b="1" dirty="0"/>
              <a:t>PERIOD ULAGANJA JE veći OD PERIODA KAPITALISANJA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E51DBCD-2545-42A0-B4DD-0975548EE47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45909" y="1941919"/>
                <a:ext cx="10284643" cy="476996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sz="2000" dirty="0"/>
                  <a:t>Iznosi uloga su jednaki, pri čemu se ulozi uplaćuju rjeđe nego što se kamata obračunava (npr. ulozi se uplaćuju godišnje, a kamata se obračunava polugodišnje)</a:t>
                </a:r>
              </a:p>
              <a:p>
                <a:pPr marL="0" indent="0">
                  <a:buNone/>
                </a:pPr>
                <a:r>
                  <a:rPr lang="sr-Latn-BA" sz="2000" b="1" dirty="0"/>
                  <a:t>m – broj perioda kapitalisanja</a:t>
                </a:r>
                <a:r>
                  <a:rPr lang="en-US" sz="2000" b="1" dirty="0"/>
                  <a:t> </a:t>
                </a:r>
                <a:r>
                  <a:rPr lang="en-US" sz="2000" b="1" dirty="0" err="1"/>
                  <a:t>između</a:t>
                </a:r>
                <a:r>
                  <a:rPr lang="en-US" sz="2000" b="1" dirty="0"/>
                  <a:t> 2 </a:t>
                </a:r>
                <a:r>
                  <a:rPr lang="en-US" sz="2000" b="1" dirty="0" err="1"/>
                  <a:t>ulaganja</a:t>
                </a:r>
                <a:endParaRPr lang="sr-Latn-BA" sz="2000" b="1" dirty="0"/>
              </a:p>
              <a:p>
                <a:pPr marL="0" indent="0">
                  <a:buNone/>
                </a:pPr>
                <a:r>
                  <a:rPr lang="sr-Latn-BA" sz="2000" b="1" dirty="0"/>
                  <a:t>n – </a:t>
                </a:r>
                <a:r>
                  <a:rPr lang="en-US" sz="2000" b="1" dirty="0" err="1"/>
                  <a:t>ukupan</a:t>
                </a:r>
                <a:r>
                  <a:rPr lang="en-US" sz="2000" b="1" dirty="0"/>
                  <a:t> </a:t>
                </a:r>
                <a:r>
                  <a:rPr lang="sr-Latn-BA" sz="2000" b="1" dirty="0"/>
                  <a:t>broj ulaganja</a:t>
                </a:r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Latn-BA" sz="2000" u="sng" dirty="0"/>
                  <a:t>Anticipativni ulozi: </a:t>
                </a:r>
                <a:r>
                  <a:rPr lang="sr-Latn-BA" sz="2000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𝑛𝑚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𝑈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p>
                        </m:s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sr-Latn-BA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num>
                      <m:den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p>
                        </m:s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𝑈</m:t>
                    </m:r>
                    <m:d>
                      <m:d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𝐼𝐼𝐼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sub>
                              <m:sup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bSup>
                          </m:num>
                          <m:den>
                            <m:sSubSup>
                              <m:sSubSup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𝐼𝐼𝐼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sub>
                              <m:sup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p>
                            </m:sSubSup>
                          </m:den>
                        </m:f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Latn-BA" sz="2000" u="sng" dirty="0"/>
                  <a:t>Dekurzivni ulozi:</a:t>
                </a:r>
                <a:r>
                  <a:rPr lang="sr-Latn-BA" sz="2000" dirty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𝑛𝑚</m:t>
                        </m:r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𝑈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p>
                        </m:s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𝑈</m:t>
                    </m:r>
                    <m:d>
                      <m:d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𝐼𝐼𝐼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sub>
                              <m:sup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bSup>
                          </m:num>
                          <m:den>
                            <m:sSubSup>
                              <m:sSubSup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𝐼𝐼𝐼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sub>
                              <m:sup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p>
                            </m:sSubSup>
                          </m:den>
                        </m:f>
                      </m:e>
                    </m:d>
                  </m:oMath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E51DBCD-2545-42A0-B4DD-0975548EE47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45909" y="1941919"/>
                <a:ext cx="10284643" cy="4769965"/>
              </a:xfrm>
              <a:blipFill>
                <a:blip r:embed="rId2"/>
                <a:stretch>
                  <a:fillRect l="-593" t="-767" r="-1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5766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4592" y="247205"/>
            <a:ext cx="11139854" cy="20710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ZADATAK:</a:t>
            </a:r>
          </a:p>
          <a:p>
            <a:pPr marL="0" indent="0">
              <a:buNone/>
            </a:pPr>
            <a:r>
              <a:rPr lang="en-US" sz="2000" dirty="0" err="1"/>
              <a:t>Ulagano</a:t>
            </a:r>
            <a:r>
              <a:rPr lang="en-US" sz="2000" dirty="0"/>
              <a:t> je u </a:t>
            </a:r>
            <a:r>
              <a:rPr lang="en-US" sz="2000" dirty="0" err="1"/>
              <a:t>toku</a:t>
            </a:r>
            <a:r>
              <a:rPr lang="en-US" sz="2000" dirty="0"/>
              <a:t> 6 </a:t>
            </a:r>
            <a:r>
              <a:rPr lang="en-US" sz="2000" dirty="0" err="1"/>
              <a:t>godina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sljedeći</a:t>
            </a:r>
            <a:r>
              <a:rPr lang="en-US" sz="2000" dirty="0"/>
              <a:t> </a:t>
            </a:r>
            <a:r>
              <a:rPr lang="en-US" sz="2000" dirty="0" err="1"/>
              <a:t>način</a:t>
            </a:r>
            <a:r>
              <a:rPr lang="en-US" sz="2000" dirty="0"/>
              <a:t>: u </a:t>
            </a:r>
            <a:r>
              <a:rPr lang="en-US" sz="2000" dirty="0" err="1"/>
              <a:t>toku</a:t>
            </a:r>
            <a:r>
              <a:rPr lang="en-US" sz="2000" dirty="0"/>
              <a:t> </a:t>
            </a:r>
            <a:r>
              <a:rPr lang="en-US" sz="2000" dirty="0" err="1"/>
              <a:t>prve</a:t>
            </a:r>
            <a:r>
              <a:rPr lang="en-US" sz="2000" dirty="0"/>
              <a:t> </a:t>
            </a:r>
            <a:r>
              <a:rPr lang="en-US" sz="2000" dirty="0" err="1"/>
              <a:t>godine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kraju</a:t>
            </a:r>
            <a:r>
              <a:rPr lang="en-US" sz="2000" dirty="0"/>
              <a:t> </a:t>
            </a:r>
            <a:r>
              <a:rPr lang="en-US" sz="2000" dirty="0" err="1"/>
              <a:t>svakog</a:t>
            </a:r>
            <a:r>
              <a:rPr lang="en-US" sz="2000" dirty="0"/>
              <a:t> </a:t>
            </a:r>
            <a:r>
              <a:rPr lang="en-US" sz="2000" dirty="0" err="1"/>
              <a:t>četvoromjesečja</a:t>
            </a:r>
            <a:r>
              <a:rPr lang="en-US" sz="2000" dirty="0"/>
              <a:t> </a:t>
            </a:r>
            <a:r>
              <a:rPr lang="en-US" sz="2000" dirty="0" err="1"/>
              <a:t>po</a:t>
            </a:r>
            <a:r>
              <a:rPr lang="en-US" sz="2000" dirty="0"/>
              <a:t> </a:t>
            </a:r>
            <a:r>
              <a:rPr lang="en-150" sz="2000" dirty="0"/>
              <a:t>…</a:t>
            </a:r>
            <a:r>
              <a:rPr lang="en-US" sz="2000" dirty="0"/>
              <a:t> </a:t>
            </a:r>
            <a:r>
              <a:rPr lang="en-US" sz="2000" dirty="0" err="1"/>
              <a:t>n.j</a:t>
            </a:r>
            <a:r>
              <a:rPr lang="en-US" sz="2000" dirty="0"/>
              <a:t>, u </a:t>
            </a:r>
            <a:r>
              <a:rPr lang="en-US" sz="2000" dirty="0" err="1"/>
              <a:t>toku</a:t>
            </a:r>
            <a:r>
              <a:rPr lang="en-US" sz="2000" dirty="0"/>
              <a:t> </a:t>
            </a:r>
            <a:r>
              <a:rPr lang="en-US" sz="2000" dirty="0" err="1"/>
              <a:t>naredne</a:t>
            </a:r>
            <a:r>
              <a:rPr lang="en-US" sz="2000" dirty="0"/>
              <a:t> 3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kraju</a:t>
            </a:r>
            <a:r>
              <a:rPr lang="en-US" sz="2000" dirty="0"/>
              <a:t> </a:t>
            </a:r>
            <a:r>
              <a:rPr lang="en-US" sz="2000" dirty="0" err="1"/>
              <a:t>svake</a:t>
            </a:r>
            <a:r>
              <a:rPr lang="en-US" sz="2000" dirty="0"/>
              <a:t> </a:t>
            </a:r>
            <a:r>
              <a:rPr lang="en-US" sz="2000" dirty="0" err="1"/>
              <a:t>godine</a:t>
            </a:r>
            <a:r>
              <a:rPr lang="en-US" sz="2000" dirty="0"/>
              <a:t> </a:t>
            </a:r>
            <a:r>
              <a:rPr lang="en-US" sz="2000" dirty="0" err="1"/>
              <a:t>po</a:t>
            </a:r>
            <a:r>
              <a:rPr lang="en-US" sz="2000" dirty="0"/>
              <a:t> 3.000 </a:t>
            </a:r>
            <a:r>
              <a:rPr lang="en-US" sz="2000" dirty="0" err="1"/>
              <a:t>n.j.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u </a:t>
            </a:r>
            <a:r>
              <a:rPr lang="en-US" sz="2000" dirty="0" err="1"/>
              <a:t>toku</a:t>
            </a:r>
            <a:r>
              <a:rPr lang="en-US" sz="2000" dirty="0"/>
              <a:t> </a:t>
            </a:r>
            <a:r>
              <a:rPr lang="en-US" sz="2000" dirty="0" err="1"/>
              <a:t>posljednje</a:t>
            </a:r>
            <a:r>
              <a:rPr lang="en-US" sz="2000" dirty="0"/>
              <a:t> 2 </a:t>
            </a:r>
            <a:r>
              <a:rPr lang="en-US" sz="2000" dirty="0" err="1"/>
              <a:t>godine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kraju</a:t>
            </a:r>
            <a:r>
              <a:rPr lang="en-US" sz="2000" dirty="0"/>
              <a:t> </a:t>
            </a:r>
            <a:r>
              <a:rPr lang="en-US" sz="2000" dirty="0" err="1"/>
              <a:t>svakog</a:t>
            </a:r>
            <a:r>
              <a:rPr lang="en-US" sz="2000" dirty="0"/>
              <a:t> </a:t>
            </a:r>
            <a:r>
              <a:rPr lang="en-US" sz="2000" dirty="0" err="1"/>
              <a:t>polugodišta</a:t>
            </a:r>
            <a:r>
              <a:rPr lang="en-US" sz="2000" dirty="0"/>
              <a:t> </a:t>
            </a:r>
            <a:r>
              <a:rPr lang="en-US" sz="2000" dirty="0" err="1"/>
              <a:t>po</a:t>
            </a:r>
            <a:r>
              <a:rPr lang="en-US" sz="2000" dirty="0"/>
              <a:t> </a:t>
            </a:r>
            <a:r>
              <a:rPr lang="en-150" sz="2000" dirty="0"/>
              <a:t>…</a:t>
            </a:r>
            <a:r>
              <a:rPr lang="en-US" sz="2000" dirty="0"/>
              <a:t> </a:t>
            </a:r>
            <a:r>
              <a:rPr lang="en-US" sz="2000" dirty="0" err="1"/>
              <a:t>n.j.</a:t>
            </a:r>
            <a:r>
              <a:rPr lang="en-US" sz="2000" dirty="0"/>
              <a:t> </a:t>
            </a:r>
            <a:r>
              <a:rPr lang="en-US" sz="2000" dirty="0" err="1"/>
              <a:t>Kamatna</a:t>
            </a:r>
            <a:r>
              <a:rPr lang="en-US" sz="2000" dirty="0"/>
              <a:t> </a:t>
            </a:r>
            <a:r>
              <a:rPr lang="en-US" sz="2000" dirty="0" err="1"/>
              <a:t>stopa</a:t>
            </a:r>
            <a:r>
              <a:rPr lang="en-US" sz="2000" dirty="0"/>
              <a:t> je 6% </a:t>
            </a:r>
            <a:r>
              <a:rPr lang="en-US" sz="2000" dirty="0" err="1"/>
              <a:t>uz</a:t>
            </a:r>
            <a:r>
              <a:rPr lang="en-US" sz="2000" dirty="0"/>
              <a:t> </a:t>
            </a:r>
            <a:r>
              <a:rPr lang="en-US" sz="2000" dirty="0" err="1"/>
              <a:t>dvomjesečno</a:t>
            </a:r>
            <a:r>
              <a:rPr lang="en-US" sz="2000" dirty="0"/>
              <a:t> </a:t>
            </a:r>
            <a:r>
              <a:rPr lang="en-US" sz="2000" dirty="0" err="1"/>
              <a:t>kapitalisanje</a:t>
            </a:r>
            <a:r>
              <a:rPr lang="en-US" sz="2000" dirty="0"/>
              <a:t>. Koliko </a:t>
            </a:r>
            <a:r>
              <a:rPr lang="en-US" sz="2000" dirty="0" err="1"/>
              <a:t>iznosi</a:t>
            </a:r>
            <a:r>
              <a:rPr lang="en-US" sz="2000" dirty="0"/>
              <a:t> </a:t>
            </a:r>
            <a:r>
              <a:rPr lang="en-US" sz="2000" dirty="0" err="1"/>
              <a:t>stanje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računu</a:t>
            </a:r>
            <a:r>
              <a:rPr lang="en-US" sz="2000" dirty="0"/>
              <a:t> </a:t>
            </a:r>
            <a:r>
              <a:rPr lang="en-US" sz="2000" dirty="0" err="1"/>
              <a:t>jednu</a:t>
            </a:r>
            <a:r>
              <a:rPr lang="en-US" sz="2000" dirty="0"/>
              <a:t> </a:t>
            </a:r>
            <a:r>
              <a:rPr lang="en-US" sz="2000" dirty="0" err="1"/>
              <a:t>godinu</a:t>
            </a:r>
            <a:r>
              <a:rPr lang="en-US" sz="2000" dirty="0"/>
              <a:t> </a:t>
            </a:r>
            <a:r>
              <a:rPr lang="en-US" sz="2000" dirty="0" err="1"/>
              <a:t>nakon</a:t>
            </a:r>
            <a:r>
              <a:rPr lang="en-US" sz="2000" dirty="0"/>
              <a:t> </a:t>
            </a:r>
            <a:r>
              <a:rPr lang="en-US" sz="2000" dirty="0" err="1"/>
              <a:t>posljednjeg</a:t>
            </a:r>
            <a:r>
              <a:rPr lang="en-US" sz="2000" dirty="0"/>
              <a:t> </a:t>
            </a:r>
            <a:r>
              <a:rPr lang="en-US" sz="2000" dirty="0" err="1"/>
              <a:t>ulaganja</a:t>
            </a:r>
            <a:r>
              <a:rPr lang="en-US" sz="2000" dirty="0"/>
              <a:t>, </a:t>
            </a:r>
            <a:r>
              <a:rPr lang="en-US" sz="2000" dirty="0" err="1"/>
              <a:t>ako</a:t>
            </a:r>
            <a:r>
              <a:rPr lang="en-US" sz="2000" dirty="0"/>
              <a:t> je </a:t>
            </a:r>
            <a:r>
              <a:rPr lang="en-US" sz="2000" dirty="0" err="1"/>
              <a:t>ulog</a:t>
            </a:r>
            <a:r>
              <a:rPr lang="en-US" sz="2000" dirty="0"/>
              <a:t> </a:t>
            </a:r>
            <a:r>
              <a:rPr lang="en-US" sz="2000" dirty="0" err="1"/>
              <a:t>druge</a:t>
            </a:r>
            <a:r>
              <a:rPr lang="en-US" sz="2000" dirty="0"/>
              <a:t> </a:t>
            </a:r>
            <a:r>
              <a:rPr lang="en-US" sz="2000" dirty="0" err="1"/>
              <a:t>serije</a:t>
            </a:r>
            <a:r>
              <a:rPr lang="en-US" sz="2000" dirty="0"/>
              <a:t> </a:t>
            </a:r>
            <a:r>
              <a:rPr lang="en-US" sz="2000" dirty="0" err="1"/>
              <a:t>manji</a:t>
            </a:r>
            <a:r>
              <a:rPr lang="en-US" sz="2000" dirty="0"/>
              <a:t> od </a:t>
            </a:r>
            <a:r>
              <a:rPr lang="en-US" sz="2000" dirty="0" err="1"/>
              <a:t>uloga</a:t>
            </a:r>
            <a:r>
              <a:rPr lang="en-US" sz="2000" dirty="0"/>
              <a:t> </a:t>
            </a:r>
            <a:r>
              <a:rPr lang="en-US" sz="2000" dirty="0" err="1"/>
              <a:t>treće</a:t>
            </a:r>
            <a:r>
              <a:rPr lang="en-US" sz="2000" dirty="0"/>
              <a:t> </a:t>
            </a:r>
            <a:r>
              <a:rPr lang="en-US" sz="2000" dirty="0" err="1"/>
              <a:t>serije</a:t>
            </a:r>
            <a:r>
              <a:rPr lang="en-US" sz="2000" dirty="0"/>
              <a:t> za 15%, a </a:t>
            </a:r>
            <a:r>
              <a:rPr lang="en-US" sz="2000" dirty="0" err="1"/>
              <a:t>ulog</a:t>
            </a:r>
            <a:r>
              <a:rPr lang="en-US" sz="2000" dirty="0"/>
              <a:t> </a:t>
            </a:r>
            <a:r>
              <a:rPr lang="en-US" sz="2000" dirty="0" err="1"/>
              <a:t>prve</a:t>
            </a:r>
            <a:r>
              <a:rPr lang="en-US" sz="2000" dirty="0"/>
              <a:t> </a:t>
            </a:r>
            <a:r>
              <a:rPr lang="en-US" sz="2000" dirty="0" err="1"/>
              <a:t>veći</a:t>
            </a:r>
            <a:r>
              <a:rPr lang="en-US" sz="2000" dirty="0"/>
              <a:t> od </a:t>
            </a:r>
            <a:r>
              <a:rPr lang="en-US" sz="2000" dirty="0" err="1"/>
              <a:t>uloga</a:t>
            </a:r>
            <a:r>
              <a:rPr lang="en-US" sz="2000" dirty="0"/>
              <a:t> </a:t>
            </a:r>
            <a:r>
              <a:rPr lang="en-US" sz="2000" dirty="0" err="1"/>
              <a:t>druge</a:t>
            </a:r>
            <a:r>
              <a:rPr lang="en-US" sz="2000" dirty="0"/>
              <a:t> za 500</a:t>
            </a:r>
            <a:r>
              <a:rPr lang="sr-Latn-BA" sz="2000" dirty="0"/>
              <a:t>%</a:t>
            </a:r>
            <a:r>
              <a:rPr lang="en-US" sz="20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94592" y="2605230"/>
                <a:ext cx="947810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18.000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>
                          <a:latin typeface="Cambria Math" panose="02040503050406030204" pitchFamily="18" charset="0"/>
                        </a:rPr>
                        <m:t>0,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sr-Latn-BA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15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3.000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3.529,41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592" y="2605230"/>
                <a:ext cx="9478108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68969" y="3815499"/>
                <a:ext cx="10744508" cy="22032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/>
                  <a:t>	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𝑛𝑚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𝑈</m:t>
                    </m:r>
                    <m:f>
                      <m:f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i="1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sSup>
                          <m:sSup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p>
                        </m:sSup>
                        <m:r>
                          <a:rPr lang="sr-Latn-BA" i="1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endParaRPr lang="sr-Latn-BA" i="1" dirty="0">
                  <a:latin typeface="Cambria Math" panose="02040503050406030204" pitchFamily="18" charset="0"/>
                </a:endParaRPr>
              </a:p>
              <a:p>
                <a:endParaRPr lang="sr-Latn-BA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𝑛𝑚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18.000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1,01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1,01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15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1,01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36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+3.000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1,01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1,01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1,01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3.529,41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1,01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1,01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1,01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𝒏𝒎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𝟏𝟏𝟒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𝟏𝟗𝟒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𝟎𝟔</m:t>
                      </m:r>
                    </m:oMath>
                  </m:oMathPara>
                </a14:m>
                <a:endParaRPr lang="en-US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969" y="3815499"/>
                <a:ext cx="10744508" cy="22032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9327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5">
                <a:extLst>
                  <a:ext uri="{FF2B5EF4-FFF2-40B4-BE49-F238E27FC236}">
                    <a16:creationId xmlns:a16="http://schemas.microsoft.com/office/drawing/2014/main" id="{02964E18-857C-43EC-86F5-9B30FD51FEB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92964420"/>
                  </p:ext>
                </p:extLst>
              </p:nvPr>
            </p:nvGraphicFramePr>
            <p:xfrm>
              <a:off x="141399" y="299906"/>
              <a:ext cx="4986781" cy="277767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89259">
                      <a:extLst>
                        <a:ext uri="{9D8B030D-6E8A-4147-A177-3AD203B41FA5}">
                          <a16:colId xmlns:a16="http://schemas.microsoft.com/office/drawing/2014/main" val="2157854155"/>
                        </a:ext>
                      </a:extLst>
                    </a:gridCol>
                    <a:gridCol w="3297522">
                      <a:extLst>
                        <a:ext uri="{9D8B030D-6E8A-4147-A177-3AD203B41FA5}">
                          <a16:colId xmlns:a16="http://schemas.microsoft.com/office/drawing/2014/main" val="1743833750"/>
                        </a:ext>
                      </a:extLst>
                    </a:gridCol>
                  </a:tblGrid>
                  <a:tr h="66190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Period ulaganja = periodu kapitalisanja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920852533"/>
                      </a:ext>
                    </a:extLst>
                  </a:tr>
                  <a:tr h="983103">
                    <a:tc>
                      <a:txBody>
                        <a:bodyPr/>
                        <a:lstStyle/>
                        <a:p>
                          <a:r>
                            <a:rPr lang="sr-Latn-BA" dirty="0"/>
                            <a:t>Anticipativni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𝑈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sSup>
                                      <m:sSup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p>
                                    </m:sSup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−1)</m:t>
                                    </m:r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den>
                                </m:f>
                                <m:r>
                                  <a:rPr lang="sr-Latn-BA" b="0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b="0" i="1">
                                    <a:latin typeface="Cambria Math" panose="02040503050406030204" pitchFamily="18" charset="0"/>
                                  </a:rPr>
                                  <m:t>𝑈</m:t>
                                </m:r>
                                <m:sSubSup>
                                  <m:sSubSupPr>
                                    <m:ctrlPr>
                                      <a:rPr lang="sr-Latn-BA" b="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𝐼𝐼</m:t>
                                    </m:r>
                                    <m:r>
                                      <a:rPr lang="sr-Latn-BA" b="0" i="1"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  <m:sub>
                                    <m:r>
                                      <a:rPr lang="sr-Latn-BA" b="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sub>
                                  <m:sup>
                                    <m:r>
                                      <a:rPr lang="sr-Latn-BA" b="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b="0" dirty="0"/>
                        </a:p>
                        <a:p>
                          <a:pPr algn="l"/>
                          <a:endParaRPr lang="en-US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199090709"/>
                      </a:ext>
                    </a:extLst>
                  </a:tr>
                  <a:tr h="1132672">
                    <a:tc>
                      <a:txBody>
                        <a:bodyPr/>
                        <a:lstStyle/>
                        <a:p>
                          <a:r>
                            <a:rPr lang="sr-Latn-BA" dirty="0"/>
                            <a:t>Dekurzivni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  <m:r>
                                  <a:rPr lang="sr-Latn-BA" b="0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𝑈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p>
                                    </m:sSup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b="0" i="1">
                                    <a:latin typeface="Cambria Math" panose="02040503050406030204" pitchFamily="18" charset="0"/>
                                  </a:rPr>
                                  <m:t>𝑈</m:t>
                                </m:r>
                                <m:sSubSup>
                                  <m:sSubSupPr>
                                    <m:ctrlPr>
                                      <a:rPr lang="sr-Latn-BA" b="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(1+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𝐼𝐼𝐼</m:t>
                                    </m:r>
                                  </m:e>
                                  <m:sub>
                                    <m:r>
                                      <a:rPr lang="sr-Latn-BA" b="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sub>
                                  <m:sup>
                                    <m:r>
                                      <a:rPr lang="sr-Latn-BA" b="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bSup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32278643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5">
                <a:extLst>
                  <a:ext uri="{FF2B5EF4-FFF2-40B4-BE49-F238E27FC236}">
                    <a16:creationId xmlns:a16="http://schemas.microsoft.com/office/drawing/2014/main" id="{02964E18-857C-43EC-86F5-9B30FD51FEB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92964420"/>
                  </p:ext>
                </p:extLst>
              </p:nvPr>
            </p:nvGraphicFramePr>
            <p:xfrm>
              <a:off x="141399" y="299906"/>
              <a:ext cx="4986781" cy="277767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89259">
                      <a:extLst>
                        <a:ext uri="{9D8B030D-6E8A-4147-A177-3AD203B41FA5}">
                          <a16:colId xmlns:a16="http://schemas.microsoft.com/office/drawing/2014/main" val="2157854155"/>
                        </a:ext>
                      </a:extLst>
                    </a:gridCol>
                    <a:gridCol w="3297522">
                      <a:extLst>
                        <a:ext uri="{9D8B030D-6E8A-4147-A177-3AD203B41FA5}">
                          <a16:colId xmlns:a16="http://schemas.microsoft.com/office/drawing/2014/main" val="1743833750"/>
                        </a:ext>
                      </a:extLst>
                    </a:gridCol>
                  </a:tblGrid>
                  <a:tr h="66190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Period ulaganja = periodu kapitalisanja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920852533"/>
                      </a:ext>
                    </a:extLst>
                  </a:tr>
                  <a:tr h="983103">
                    <a:tc>
                      <a:txBody>
                        <a:bodyPr/>
                        <a:lstStyle/>
                        <a:p>
                          <a:r>
                            <a:rPr lang="sr-Latn-BA" dirty="0"/>
                            <a:t>Anticipativni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1292" t="-70186" r="-738" b="-11677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99090709"/>
                      </a:ext>
                    </a:extLst>
                  </a:tr>
                  <a:tr h="1132672">
                    <a:tc>
                      <a:txBody>
                        <a:bodyPr/>
                        <a:lstStyle/>
                        <a:p>
                          <a:r>
                            <a:rPr lang="sr-Latn-BA" dirty="0"/>
                            <a:t>Dekurzivni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1292" t="-147312" r="-738" b="-107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2278643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6">
                <a:extLst>
                  <a:ext uri="{FF2B5EF4-FFF2-40B4-BE49-F238E27FC236}">
                    <a16:creationId xmlns:a16="http://schemas.microsoft.com/office/drawing/2014/main" id="{C368D164-C198-459E-BDCF-40B3D7C85C6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21784507"/>
                  </p:ext>
                </p:extLst>
              </p:nvPr>
            </p:nvGraphicFramePr>
            <p:xfrm>
              <a:off x="5467546" y="299906"/>
              <a:ext cx="6334813" cy="579923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28024">
                      <a:extLst>
                        <a:ext uri="{9D8B030D-6E8A-4147-A177-3AD203B41FA5}">
                          <a16:colId xmlns:a16="http://schemas.microsoft.com/office/drawing/2014/main" val="1853792288"/>
                        </a:ext>
                      </a:extLst>
                    </a:gridCol>
                    <a:gridCol w="4206789">
                      <a:extLst>
                        <a:ext uri="{9D8B030D-6E8A-4147-A177-3AD203B41FA5}">
                          <a16:colId xmlns:a16="http://schemas.microsoft.com/office/drawing/2014/main" val="1382430248"/>
                        </a:ext>
                      </a:extLst>
                    </a:gridCol>
                  </a:tblGrid>
                  <a:tr h="1003686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sr-Latn-BA" dirty="0"/>
                            <a:t>Period ulaganja &lt; perioda kapitalisanja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06455601"/>
                      </a:ext>
                    </a:extLst>
                  </a:tr>
                  <a:tr h="1067218">
                    <a:tc rowSpan="2">
                      <a:txBody>
                        <a:bodyPr/>
                        <a:lstStyle/>
                        <a:p>
                          <a:pPr algn="l"/>
                          <a:r>
                            <a:rPr lang="sr-Latn-BA" dirty="0"/>
                            <a:t>Metod prolongacije pojedinačnih uloga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sr-Latn-BA" dirty="0"/>
                            <a:t>A: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𝑛𝑚</m:t>
                                  </m:r>
                                </m:sub>
                              </m:s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  <m:f>
                                <m:fPr>
                                  <m:ctrlPr>
                                    <a:rPr lang="sr-Latn-BA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sz="18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sub>
                                  </m:sSub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 (</m:t>
                                  </m:r>
                                  <m:sSup>
                                    <m:sSupPr>
                                      <m:ctrlPr>
                                        <a:rPr lang="sr-Latn-BA" sz="18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sr-Latn-BA" sz="1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1800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sr-Latn-BA" sz="1800" i="1">
                                              <a:latin typeface="Cambria Math" panose="02040503050406030204" pitchFamily="18" charset="0"/>
                                            </a:rPr>
                                            <m:t>𝑐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∙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−1)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sub>
                                  </m:sSub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den>
                              </m:f>
                              <m:r>
                                <a:rPr lang="sr-Latn-BA" sz="1800" b="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sr-Latn-BA" sz="1800" b="0" i="1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  <m:sSubSup>
                                <m:sSubSupPr>
                                  <m:ctrlP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BA" sz="18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𝐼𝐼</m:t>
                                  </m:r>
                                  <m:r>
                                    <a:rPr lang="sr-Latn-BA" sz="1800" b="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𝑝𝑐</m:t>
                                  </m:r>
                                </m:sub>
                                <m:sup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bSup>
                            </m:oMath>
                          </a14:m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572779986"/>
                      </a:ext>
                    </a:extLst>
                  </a:tr>
                  <a:tr h="1040146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Latn-BA" dirty="0"/>
                            <a:t>D: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𝑛𝑚</m:t>
                                  </m:r>
                                </m:sub>
                              </m:s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sr-Latn-BA" sz="1800" i="1" smtClean="0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  <m:f>
                                <m:fPr>
                                  <m:ctrlP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180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sSup>
                                    <m:sSupPr>
                                      <m:ctrlP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sr-Latn-BA" sz="1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1800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sr-Latn-BA" sz="1800" i="1">
                                              <a:latin typeface="Cambria Math" panose="02040503050406030204" pitchFamily="18" charset="0"/>
                                            </a:rPr>
                                            <m:t>𝑐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∙</m:t>
                                      </m:r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sub>
                                  </m:sSub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den>
                              </m:f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  <m:sSubSup>
                                <m:sSubSupPr>
                                  <m:ctrlP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(1+</m:t>
                                  </m:r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𝐼𝐼𝐼</m:t>
                                  </m:r>
                                </m:e>
                                <m:sub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𝑝𝑐</m:t>
                                  </m:r>
                                </m:sub>
                                <m:sup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b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sr-Latn-BA" sz="1800" dirty="0"/>
                        </a:p>
                        <a:p>
                          <a:pPr algn="l"/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47402048"/>
                      </a:ext>
                    </a:extLst>
                  </a:tr>
                  <a:tr h="690000">
                    <a:tc rowSpan="2">
                      <a:txBody>
                        <a:bodyPr/>
                        <a:lstStyle/>
                        <a:p>
                          <a:pPr algn="l"/>
                          <a:r>
                            <a:rPr lang="sr-Latn-BA" dirty="0"/>
                            <a:t>Metod ekvivalentnih uloga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sr-Latn-BA" dirty="0"/>
                            <a:t>A: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𝑛𝑚</m:t>
                                  </m:r>
                                </m:sub>
                              </m:s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  <m:f>
                                <m:fPr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sub>
                                  </m:sSub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p>
                                    <m:sSupPr>
                                      <m:ctrlP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−1)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sub>
                                  </m:s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den>
                              </m:f>
                            </m:oMath>
                          </a14:m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06283165"/>
                      </a:ext>
                    </a:extLst>
                  </a:tr>
                  <a:tr h="690000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sr-Latn-BA" dirty="0"/>
                            <a:t>D: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𝑛𝑚</m:t>
                                  </m:r>
                                </m:sub>
                              </m:s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  <m:f>
                                <m:fPr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sub>
                                  </m:sSub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den>
                              </m:f>
                            </m:oMath>
                          </a14:m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75032014"/>
                      </a:ext>
                    </a:extLst>
                  </a:tr>
                  <a:tr h="654093">
                    <a:tc rowSpan="2">
                      <a:txBody>
                        <a:bodyPr/>
                        <a:lstStyle/>
                        <a:p>
                          <a:pPr algn="l"/>
                          <a:r>
                            <a:rPr lang="sr-Latn-BA" dirty="0"/>
                            <a:t>Metod kombinacije proste i složene kamate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sr-Latn-BA" dirty="0"/>
                            <a:t>A: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𝑛𝑚</m:t>
                                  </m:r>
                                </m:sub>
                              </m:s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𝑝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+1)</m:t>
                                      </m:r>
                                    </m:num>
                                    <m:den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200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num>
                                <m:den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den>
                              </m:f>
                            </m:oMath>
                          </a14:m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561865856"/>
                      </a:ext>
                    </a:extLst>
                  </a:tr>
                  <a:tr h="654093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sr-Latn-BA" dirty="0"/>
                            <a:t>D: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𝑛𝑚</m:t>
                                  </m:r>
                                </m:sub>
                              </m:s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𝑝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−1)</m:t>
                                      </m:r>
                                    </m:num>
                                    <m:den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200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num>
                                <m:den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den>
                              </m:f>
                            </m:oMath>
                          </a14:m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06986276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6">
                <a:extLst>
                  <a:ext uri="{FF2B5EF4-FFF2-40B4-BE49-F238E27FC236}">
                    <a16:creationId xmlns:a16="http://schemas.microsoft.com/office/drawing/2014/main" id="{C368D164-C198-459E-BDCF-40B3D7C85C6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21784507"/>
                  </p:ext>
                </p:extLst>
              </p:nvPr>
            </p:nvGraphicFramePr>
            <p:xfrm>
              <a:off x="5467546" y="299906"/>
              <a:ext cx="6334813" cy="579923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28024">
                      <a:extLst>
                        <a:ext uri="{9D8B030D-6E8A-4147-A177-3AD203B41FA5}">
                          <a16:colId xmlns:a16="http://schemas.microsoft.com/office/drawing/2014/main" val="1853792288"/>
                        </a:ext>
                      </a:extLst>
                    </a:gridCol>
                    <a:gridCol w="4206789">
                      <a:extLst>
                        <a:ext uri="{9D8B030D-6E8A-4147-A177-3AD203B41FA5}">
                          <a16:colId xmlns:a16="http://schemas.microsoft.com/office/drawing/2014/main" val="1382430248"/>
                        </a:ext>
                      </a:extLst>
                    </a:gridCol>
                  </a:tblGrid>
                  <a:tr h="1003686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sr-Latn-BA" dirty="0"/>
                            <a:t>Period ulaganja &lt; perioda kapitalisanja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06455601"/>
                      </a:ext>
                    </a:extLst>
                  </a:tr>
                  <a:tr h="1067218">
                    <a:tc rowSpan="2">
                      <a:txBody>
                        <a:bodyPr/>
                        <a:lstStyle/>
                        <a:p>
                          <a:pPr algn="l"/>
                          <a:r>
                            <a:rPr lang="sr-Latn-BA" dirty="0"/>
                            <a:t>Metod prolongacije pojedinačnih uloga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50796" t="-94857" r="-579" b="-35085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72779986"/>
                      </a:ext>
                    </a:extLst>
                  </a:tr>
                  <a:tr h="1040146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50796" t="-199415" r="-579" b="-25906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47402048"/>
                      </a:ext>
                    </a:extLst>
                  </a:tr>
                  <a:tr h="690000">
                    <a:tc rowSpan="2">
                      <a:txBody>
                        <a:bodyPr/>
                        <a:lstStyle/>
                        <a:p>
                          <a:pPr algn="l"/>
                          <a:r>
                            <a:rPr lang="sr-Latn-BA" dirty="0"/>
                            <a:t>Metod ekvivalentnih uloga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50796" t="-453097" r="-579" b="-2920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06283165"/>
                      </a:ext>
                    </a:extLst>
                  </a:tr>
                  <a:tr h="690000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50796" t="-553097" r="-579" b="-1920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5032014"/>
                      </a:ext>
                    </a:extLst>
                  </a:tr>
                  <a:tr h="654093">
                    <a:tc rowSpan="2">
                      <a:txBody>
                        <a:bodyPr/>
                        <a:lstStyle/>
                        <a:p>
                          <a:pPr algn="l"/>
                          <a:r>
                            <a:rPr lang="sr-Latn-BA" dirty="0"/>
                            <a:t>Metod kombinacije proste i složene kamate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50796" t="-683333" r="-579" b="-1009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61865856"/>
                      </a:ext>
                    </a:extLst>
                  </a:tr>
                  <a:tr h="654093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50796" t="-790654" r="-579" b="-18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6986276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5">
                <a:extLst>
                  <a:ext uri="{FF2B5EF4-FFF2-40B4-BE49-F238E27FC236}">
                    <a16:creationId xmlns:a16="http://schemas.microsoft.com/office/drawing/2014/main" id="{1BD0C43B-C354-4062-92DA-F1C7ED51CDF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33024475"/>
                  </p:ext>
                </p:extLst>
              </p:nvPr>
            </p:nvGraphicFramePr>
            <p:xfrm>
              <a:off x="141398" y="3415244"/>
              <a:ext cx="4986781" cy="314285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89259">
                      <a:extLst>
                        <a:ext uri="{9D8B030D-6E8A-4147-A177-3AD203B41FA5}">
                          <a16:colId xmlns:a16="http://schemas.microsoft.com/office/drawing/2014/main" val="2157854155"/>
                        </a:ext>
                      </a:extLst>
                    </a:gridCol>
                    <a:gridCol w="3297522">
                      <a:extLst>
                        <a:ext uri="{9D8B030D-6E8A-4147-A177-3AD203B41FA5}">
                          <a16:colId xmlns:a16="http://schemas.microsoft.com/office/drawing/2014/main" val="1743833750"/>
                        </a:ext>
                      </a:extLst>
                    </a:gridCol>
                  </a:tblGrid>
                  <a:tr h="66190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sr-Latn-BA" dirty="0"/>
                            <a:t>Period ulaganja &gt; perioda kapitalisanja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920852533"/>
                      </a:ext>
                    </a:extLst>
                  </a:tr>
                  <a:tr h="983103">
                    <a:tc>
                      <a:txBody>
                        <a:bodyPr/>
                        <a:lstStyle/>
                        <a:p>
                          <a:r>
                            <a:rPr lang="sr-Latn-BA" dirty="0"/>
                            <a:t>Anticipativni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0" i="1" smtClean="0"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e>
                                  <m:sub>
                                    <m:r>
                                      <a:rPr lang="sr-Latn-BA" sz="1800" b="0" i="1" smtClean="0">
                                        <a:latin typeface="Cambria Math" panose="02040503050406030204" pitchFamily="18" charset="0"/>
                                      </a:rPr>
                                      <m:t>𝑛𝑚</m:t>
                                    </m:r>
                                  </m:sub>
                                </m:sSub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𝑈</m:t>
                                </m:r>
                                <m:f>
                                  <m:f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sup>
                                    </m:sSup>
                                    <m:r>
                                      <a:rPr lang="sr-Latn-BA" sz="18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sSup>
                                      <m:sSupPr>
                                        <m:ctrlP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  <m:r>
                                          <a:rPr lang="sr-Latn-BA" sz="18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∙</m:t>
                                        </m:r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p>
                                    </m:sSup>
                                    <m:r>
                                      <a:rPr lang="sr-Latn-BA" sz="1800" b="0" i="1" smtClean="0">
                                        <a:latin typeface="Cambria Math" panose="02040503050406030204" pitchFamily="18" charset="0"/>
                                      </a:rPr>
                                      <m:t>−1)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sup>
                                    </m:sSup>
                                    <m:r>
                                      <a:rPr lang="sr-Latn-BA" sz="18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den>
                                </m:f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𝑈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sSubSup>
                                          <m:sSubSupPr>
                                            <m:ctrlPr>
                                              <a:rPr lang="sr-Latn-BA" sz="18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sr-Latn-BA" sz="18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𝐼𝐼𝐼</m:t>
                                            </m:r>
                                          </m:e>
                                          <m:sub>
                                            <m:r>
                                              <a:rPr lang="sr-Latn-BA" sz="18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𝑝</m:t>
                                            </m:r>
                                          </m:sub>
                                          <m:sup>
                                            <m:r>
                                              <a:rPr lang="sr-Latn-BA" sz="18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𝑚</m:t>
                                            </m:r>
                                            <m:r>
                                              <a:rPr lang="sr-Latn-BA" sz="18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∙</m:t>
                                            </m:r>
                                            <m:r>
                                              <a:rPr lang="sr-Latn-BA" sz="18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sup>
                                        </m:sSubSup>
                                      </m:num>
                                      <m:den>
                                        <m:sSubSup>
                                          <m:sSubSupPr>
                                            <m:ctrlPr>
                                              <a:rPr lang="sr-Latn-BA" sz="18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sr-Latn-BA" sz="1800" i="1">
                                                <a:latin typeface="Cambria Math" panose="02040503050406030204" pitchFamily="18" charset="0"/>
                                              </a:rPr>
                                              <m:t>𝐼𝐼𝐼</m:t>
                                            </m:r>
                                          </m:e>
                                          <m:sub>
                                            <m:r>
                                              <a:rPr lang="sr-Latn-BA" sz="1800" i="1">
                                                <a:latin typeface="Cambria Math" panose="02040503050406030204" pitchFamily="18" charset="0"/>
                                              </a:rPr>
                                              <m:t>𝑝</m:t>
                                            </m:r>
                                          </m:sub>
                                          <m:sup>
                                            <m:r>
                                              <a:rPr lang="sr-Latn-BA" sz="1800" i="1">
                                                <a:latin typeface="Cambria Math" panose="02040503050406030204" pitchFamily="18" charset="0"/>
                                              </a:rPr>
                                              <m:t>𝑚</m:t>
                                            </m:r>
                                          </m:sup>
                                        </m:sSubSup>
                                      </m:den>
                                    </m:f>
                                    <m:r>
                                      <a:rPr lang="sr-Latn-BA" sz="18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199090709"/>
                      </a:ext>
                    </a:extLst>
                  </a:tr>
                  <a:tr h="1132672">
                    <a:tc>
                      <a:txBody>
                        <a:bodyPr/>
                        <a:lstStyle/>
                        <a:p>
                          <a:r>
                            <a:rPr lang="sr-Latn-BA" dirty="0"/>
                            <a:t>Dekurzivni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0" i="1" smtClean="0"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e>
                                  <m:sub>
                                    <m:r>
                                      <a:rPr lang="sr-Latn-BA" sz="1800" b="0" i="1" smtClean="0">
                                        <a:latin typeface="Cambria Math" panose="02040503050406030204" pitchFamily="18" charset="0"/>
                                      </a:rPr>
                                      <m:t>𝑛𝑚</m:t>
                                    </m:r>
                                  </m:sub>
                                </m:sSub>
                                <m:r>
                                  <a:rPr lang="sr-Latn-BA" sz="1800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sz="1800" i="1">
                                    <a:latin typeface="Cambria Math" panose="02040503050406030204" pitchFamily="18" charset="0"/>
                                  </a:rPr>
                                  <m:t>𝑈</m:t>
                                </m:r>
                                <m:f>
                                  <m:fPr>
                                    <m:ctrlPr>
                                      <a:rPr lang="sr-Latn-BA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sSup>
                                      <m:sSupPr>
                                        <m:ctrlP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∙</m:t>
                                        </m:r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p>
                                    </m:sSup>
                                    <m:r>
                                      <a:rPr lang="sr-Latn-BA" sz="1800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sup>
                                    </m:sSup>
                                    <m:r>
                                      <a:rPr lang="sr-Latn-BA" sz="1800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den>
                                </m:f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𝑈</m:t>
                                </m:r>
                                <m:d>
                                  <m:dPr>
                                    <m:ctrlPr>
                                      <a:rPr lang="sr-Latn-BA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sSubSup>
                                          <m:sSubSupPr>
                                            <m:ctrlPr>
                                              <a:rPr lang="sr-Latn-BA" sz="18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sr-Latn-BA" sz="1800" i="1">
                                                <a:latin typeface="Cambria Math" panose="02040503050406030204" pitchFamily="18" charset="0"/>
                                              </a:rPr>
                                              <m:t>𝐼𝐼𝐼</m:t>
                                            </m:r>
                                          </m:e>
                                          <m:sub>
                                            <m:r>
                                              <a:rPr lang="sr-Latn-BA" sz="1800" i="1">
                                                <a:latin typeface="Cambria Math" panose="02040503050406030204" pitchFamily="18" charset="0"/>
                                              </a:rPr>
                                              <m:t>𝑝</m:t>
                                            </m:r>
                                          </m:sub>
                                          <m:sup>
                                            <m:r>
                                              <a:rPr lang="sr-Latn-BA" sz="1800" i="1">
                                                <a:latin typeface="Cambria Math" panose="02040503050406030204" pitchFamily="18" charset="0"/>
                                              </a:rPr>
                                              <m:t>𝑚</m:t>
                                            </m:r>
                                            <m:r>
                                              <a:rPr lang="sr-Latn-BA" sz="180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∙</m:t>
                                            </m:r>
                                            <m:r>
                                              <a:rPr lang="sr-Latn-BA" sz="180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sup>
                                        </m:sSubSup>
                                      </m:num>
                                      <m:den>
                                        <m:sSubSup>
                                          <m:sSubSupPr>
                                            <m:ctrlPr>
                                              <a:rPr lang="sr-Latn-BA" sz="18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sr-Latn-BA" sz="1800" i="1">
                                                <a:latin typeface="Cambria Math" panose="02040503050406030204" pitchFamily="18" charset="0"/>
                                              </a:rPr>
                                              <m:t>𝐼𝐼𝐼</m:t>
                                            </m:r>
                                          </m:e>
                                          <m:sub>
                                            <m:r>
                                              <a:rPr lang="sr-Latn-BA" sz="1800" i="1">
                                                <a:latin typeface="Cambria Math" panose="02040503050406030204" pitchFamily="18" charset="0"/>
                                              </a:rPr>
                                              <m:t>𝑝</m:t>
                                            </m:r>
                                          </m:sub>
                                          <m:sup>
                                            <m:r>
                                              <a:rPr lang="sr-Latn-BA" sz="1800" i="1">
                                                <a:latin typeface="Cambria Math" panose="02040503050406030204" pitchFamily="18" charset="0"/>
                                              </a:rPr>
                                              <m:t>𝑚</m:t>
                                            </m:r>
                                          </m:sup>
                                        </m:sSubSup>
                                      </m:den>
                                    </m:f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32278643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5">
                <a:extLst>
                  <a:ext uri="{FF2B5EF4-FFF2-40B4-BE49-F238E27FC236}">
                    <a16:creationId xmlns:a16="http://schemas.microsoft.com/office/drawing/2014/main" id="{1BD0C43B-C354-4062-92DA-F1C7ED51CDF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33024475"/>
                  </p:ext>
                </p:extLst>
              </p:nvPr>
            </p:nvGraphicFramePr>
            <p:xfrm>
              <a:off x="141398" y="3415244"/>
              <a:ext cx="4986781" cy="314285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89259">
                      <a:extLst>
                        <a:ext uri="{9D8B030D-6E8A-4147-A177-3AD203B41FA5}">
                          <a16:colId xmlns:a16="http://schemas.microsoft.com/office/drawing/2014/main" val="2157854155"/>
                        </a:ext>
                      </a:extLst>
                    </a:gridCol>
                    <a:gridCol w="3297522">
                      <a:extLst>
                        <a:ext uri="{9D8B030D-6E8A-4147-A177-3AD203B41FA5}">
                          <a16:colId xmlns:a16="http://schemas.microsoft.com/office/drawing/2014/main" val="1743833750"/>
                        </a:ext>
                      </a:extLst>
                    </a:gridCol>
                  </a:tblGrid>
                  <a:tr h="66190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sr-Latn-BA" dirty="0"/>
                            <a:t>Period ulaganja &gt; perioda kapitalisanja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920852533"/>
                      </a:ext>
                    </a:extLst>
                  </a:tr>
                  <a:tr h="1240473">
                    <a:tc>
                      <a:txBody>
                        <a:bodyPr/>
                        <a:lstStyle/>
                        <a:p>
                          <a:r>
                            <a:rPr lang="sr-Latn-BA" dirty="0"/>
                            <a:t>Anticipativni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51292" t="-55172" r="-738" b="-10147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99090709"/>
                      </a:ext>
                    </a:extLst>
                  </a:tr>
                  <a:tr h="1240473">
                    <a:tc>
                      <a:txBody>
                        <a:bodyPr/>
                        <a:lstStyle/>
                        <a:p>
                          <a:r>
                            <a:rPr lang="sr-Latn-BA" dirty="0"/>
                            <a:t>Dekurzivni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51292" t="-154412" r="-738" b="-98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2278643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228861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1DDC3-342A-4B19-817B-719826EBD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6294" y="446218"/>
            <a:ext cx="7729728" cy="1188720"/>
          </a:xfrm>
        </p:spPr>
        <p:txBody>
          <a:bodyPr/>
          <a:lstStyle/>
          <a:p>
            <a:r>
              <a:rPr lang="sr-Latn-BA" b="1" dirty="0"/>
              <a:t>Varijabilni ulozi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F30FE-1AD6-4E0C-AC84-131D0FFAB4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9055" y="2262434"/>
            <a:ext cx="9087439" cy="4149348"/>
          </a:xfrm>
        </p:spPr>
        <p:txBody>
          <a:bodyPr/>
          <a:lstStyle/>
          <a:p>
            <a:pPr marL="0" indent="0">
              <a:buNone/>
            </a:pPr>
            <a:r>
              <a:rPr lang="sr-Latn-BA" dirty="0"/>
              <a:t>Iznosi koji se ulažu na račun nisu jednaki, već se mijenjaju po matematičkim zakonitostima.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r>
              <a:rPr lang="sr-Latn-BA" b="1" dirty="0"/>
              <a:t>1. Ulozi se mijenjaju po zakonitostima aritme</a:t>
            </a:r>
            <a:r>
              <a:rPr lang="en-US" b="1"/>
              <a:t>t</a:t>
            </a:r>
            <a:r>
              <a:rPr lang="sr-Latn-BA" b="1"/>
              <a:t>ičke </a:t>
            </a:r>
            <a:r>
              <a:rPr lang="sr-Latn-BA" b="1" dirty="0"/>
              <a:t>progresije</a:t>
            </a:r>
          </a:p>
          <a:p>
            <a:r>
              <a:rPr lang="sr-Latn-BA" dirty="0"/>
              <a:t>svaki naredni ulog je veći ili manji od prethodnog za konstantan iznos (d)</a:t>
            </a:r>
          </a:p>
          <a:p>
            <a:endParaRPr lang="sr-Latn-BA" dirty="0"/>
          </a:p>
          <a:p>
            <a:pPr marL="0" indent="0">
              <a:buNone/>
            </a:pPr>
            <a:r>
              <a:rPr lang="sr-Latn-BA" b="1" dirty="0"/>
              <a:t>2. Ulozi se mijenjaju po zakonitostima geometrijske progresije</a:t>
            </a:r>
          </a:p>
          <a:p>
            <a:r>
              <a:rPr lang="sr-Latn-BA" dirty="0"/>
              <a:t>svaki naredni ulog je veći ili manji od prethodnog za određen procenat (q)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570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A1C0B-BAFD-444E-880B-AA38B36E8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4805" y="239912"/>
            <a:ext cx="9442390" cy="1188720"/>
          </a:xfrm>
        </p:spPr>
        <p:txBody>
          <a:bodyPr>
            <a:normAutofit/>
          </a:bodyPr>
          <a:lstStyle/>
          <a:p>
            <a:r>
              <a:rPr lang="sr-Latn-BA" b="1" dirty="0"/>
              <a:t>1. Ulozi se mijenjaju po zakonitostima aritme</a:t>
            </a:r>
            <a:r>
              <a:rPr lang="en-US" b="1" dirty="0"/>
              <a:t>t</a:t>
            </a:r>
            <a:r>
              <a:rPr lang="sr-Latn-BA" b="1" dirty="0"/>
              <a:t>ičke progresije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D3573EA-7915-4DA2-9AE7-AD468E7106D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3694" y="2477789"/>
                <a:ext cx="5563321" cy="3932438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sr-Latn-BA" sz="2000" b="1" dirty="0"/>
                  <a:t>Anticipativni ulozi</a:t>
                </a:r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100∙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sz="2000" b="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sr-Latn-BA" sz="2000" b="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num>
                            <m:den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</m:oMath>
                  </m:oMathPara>
                </a14:m>
                <a:endParaRPr lang="sr-Latn-BA" sz="2000" dirty="0"/>
              </a:p>
              <a:p>
                <a:pPr marL="0" indent="0" algn="ctr">
                  <a:buNone/>
                </a:pPr>
                <a:endParaRPr lang="sr-Latn-BA" sz="20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Sup>
                        <m:sSubSup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𝐼𝐼𝐼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bSup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100∙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𝐼𝐼𝐼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Sup>
                            <m:sSubSup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D3573EA-7915-4DA2-9AE7-AD468E7106D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3694" y="2477789"/>
                <a:ext cx="5563321" cy="3932438"/>
              </a:xfrm>
              <a:blipFill>
                <a:blip r:embed="rId2"/>
                <a:stretch>
                  <a:fillRect t="-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F455ECF8-2BD3-453B-BAD9-B32FD20D8A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06595" y="2477789"/>
                <a:ext cx="5563321" cy="39324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sr-Latn-BA" sz="2000" b="1" dirty="0"/>
                  <a:t>Dekurzivni ulozi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sz="2000" b="1" dirty="0"/>
              </a:p>
              <a:p>
                <a:pPr marL="0" indent="0" algn="ctr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100∙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lang="sr-Latn-BA" sz="2000" dirty="0"/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𝐼𝐼𝐼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100∙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𝐼𝐼𝐼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F455ECF8-2BD3-453B-BAD9-B32FD20D8A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6595" y="2477789"/>
                <a:ext cx="5563321" cy="3932438"/>
              </a:xfrm>
              <a:prstGeom prst="rect">
                <a:avLst/>
              </a:prstGeom>
              <a:blipFill>
                <a:blip r:embed="rId3"/>
                <a:stretch>
                  <a:fillRect t="-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7666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12A28-AF49-4F6B-BA85-04D6F4603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3786" y="523613"/>
            <a:ext cx="9244427" cy="1188720"/>
          </a:xfrm>
        </p:spPr>
        <p:txBody>
          <a:bodyPr>
            <a:normAutofit fontScale="90000"/>
          </a:bodyPr>
          <a:lstStyle/>
          <a:p>
            <a:r>
              <a:rPr lang="sr-Latn-BA" b="1" dirty="0"/>
              <a:t>2. Ulozi se mijenjaju po zakonitostima geometrijske progresije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30B0DBC6-8D3B-43E2-A5C4-DEA334369C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3694" y="2477789"/>
                <a:ext cx="5563321" cy="3932438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sr-Latn-BA" sz="2000" b="1" dirty="0"/>
                  <a:t>Anticipativni ulozi</a:t>
                </a:r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sr-Latn-BA" sz="2000" dirty="0"/>
              </a:p>
              <a:p>
                <a:pPr marL="0" indent="0" algn="ctr">
                  <a:buNone/>
                </a:pPr>
                <a:endParaRPr lang="sr-Latn-BA" sz="20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sr-Latn-BA" sz="2000" dirty="0"/>
              </a:p>
              <a:p>
                <a:pPr marL="0" indent="0" algn="ctr">
                  <a:buNone/>
                </a:pPr>
                <a:endParaRPr lang="sr-Latn-BA" sz="200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30B0DBC6-8D3B-43E2-A5C4-DEA334369C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3694" y="2477789"/>
                <a:ext cx="5563321" cy="3932438"/>
              </a:xfrm>
              <a:blipFill>
                <a:blip r:embed="rId2"/>
                <a:stretch>
                  <a:fillRect t="-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38865016-6EC9-4DB0-893E-2A8B71794FD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06595" y="2477789"/>
                <a:ext cx="5563321" cy="39324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sr-Latn-BA" sz="2000" b="1" dirty="0"/>
                  <a:t>Dekurzivni ulozi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sz="2000" b="1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sr-Latn-BA" sz="2000" dirty="0"/>
              </a:p>
              <a:p>
                <a:pPr marL="0" indent="0" algn="ctr">
                  <a:buNone/>
                </a:pPr>
                <a:endParaRPr lang="sr-Latn-BA" sz="20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sr-Latn-BA" sz="2000" dirty="0"/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0" indent="0" algn="ctr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38865016-6EC9-4DB0-893E-2A8B71794F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6595" y="2477789"/>
                <a:ext cx="5563321" cy="3932438"/>
              </a:xfrm>
              <a:prstGeom prst="rect">
                <a:avLst/>
              </a:prstGeom>
              <a:blipFill>
                <a:blip r:embed="rId3"/>
                <a:stretch>
                  <a:fillRect t="-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0712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E6B25-D540-4BC5-B30C-416422149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08" y="329938"/>
            <a:ext cx="10755984" cy="215873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sr-Latn-BA" sz="2000" b="1" dirty="0"/>
              <a:t>ZADATAK:</a:t>
            </a:r>
          </a:p>
          <a:p>
            <a:pPr marL="0" indent="0" algn="just">
              <a:buNone/>
            </a:pPr>
            <a:r>
              <a:rPr lang="sr-Latn-BA" sz="2000" dirty="0"/>
              <a:t>Ulagano je u toku </a:t>
            </a:r>
            <a:r>
              <a:rPr lang="en-US" sz="2000" dirty="0"/>
              <a:t>7</a:t>
            </a:r>
            <a:r>
              <a:rPr lang="sr-Latn-BA" sz="2000" dirty="0"/>
              <a:t> godina uz kamatnu stopu od 4% i polugodišnje kapitalisanje. U toku prve 3 go</a:t>
            </a:r>
            <a:r>
              <a:rPr lang="en-US" sz="2000" dirty="0"/>
              <a:t>d</a:t>
            </a:r>
            <a:r>
              <a:rPr lang="sr-Latn-BA" sz="2000" dirty="0"/>
              <a:t>ine ulagano je na početku svakog polugodišta, pri čemu se ulozi konstantno povećavaju za 200 n.j. Naredne 4 godine je ulagano krajem polugodišta, a ulozi te serije se povećavaju za 4%. Kolika je vrijednost ovih uloga dvije i po godine nakon posljednje uplate, ako je prvi ulog druge serije 3.000 n.j, a posljednji ulog prve serije je 11.000?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68BFDF9-9217-4D3A-A956-366DC5668147}"/>
                  </a:ext>
                </a:extLst>
              </p:cNvPr>
              <p:cNvSpPr txBox="1"/>
              <p:nvPr/>
            </p:nvSpPr>
            <p:spPr>
              <a:xfrm>
                <a:off x="641657" y="2807556"/>
                <a:ext cx="9478108" cy="9510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3.000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1.000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∙200→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=10.000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68BFDF9-9217-4D3A-A956-366DC56681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657" y="2807556"/>
                <a:ext cx="9478108" cy="9510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AB77EF3-CCEA-4FA0-A5F4-5A40593CF83B}"/>
                  </a:ext>
                </a:extLst>
              </p:cNvPr>
              <p:cNvSpPr txBox="1"/>
              <p:nvPr/>
            </p:nvSpPr>
            <p:spPr>
              <a:xfrm>
                <a:off x="385668" y="4369326"/>
                <a:ext cx="11420664" cy="9973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10.000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1,02</m:t>
                                  </m:r>
                                </m:e>
                                <m:sup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sup>
                              </m:s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100∙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1,02(</m:t>
                                  </m:r>
                                  <m:sSup>
                                    <m:sSup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1,02</m:t>
                                      </m:r>
                                    </m:e>
                                    <m: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6</m:t>
                                      </m:r>
                                    </m:sup>
                                  </m:s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−1)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1,02−1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1,02</m:t>
                              </m:r>
                            </m:e>
                          </m:d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1,02</m:t>
                          </m:r>
                        </m:e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13</m:t>
                          </m:r>
                        </m:sup>
                      </m:sSup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3.000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1,04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1,02−1,04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1,02</m:t>
                          </m:r>
                        </m:e>
                        <m: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AB77EF3-CCEA-4FA0-A5F4-5A40593CF8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668" y="4369326"/>
                <a:ext cx="11420664" cy="99732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8334B9A-9877-4C8A-868B-2DF09D22F8C1}"/>
                  </a:ext>
                </a:extLst>
              </p:cNvPr>
              <p:cNvSpPr txBox="1"/>
              <p:nvPr/>
            </p:nvSpPr>
            <p:spPr>
              <a:xfrm>
                <a:off x="2896386" y="5639237"/>
                <a:ext cx="609442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𝟏𝟏𝟗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𝟗𝟏𝟎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𝟓𝟒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8334B9A-9877-4C8A-868B-2DF09D22F8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6386" y="5639237"/>
                <a:ext cx="609442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5730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1012C-EBC5-4957-8BBF-9BF1EBB54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48255"/>
            <a:ext cx="7729728" cy="1188720"/>
          </a:xfrm>
        </p:spPr>
        <p:txBody>
          <a:bodyPr/>
          <a:lstStyle/>
          <a:p>
            <a:r>
              <a:rPr lang="sr-Latn-BA" dirty="0"/>
              <a:t>Kombinovani primjeri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3865B-119F-49F4-AEA5-3997A6E08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0770" y="1650475"/>
            <a:ext cx="9750458" cy="25452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ZADATAK:</a:t>
            </a:r>
          </a:p>
          <a:p>
            <a:pPr marL="0" indent="0" algn="just">
              <a:buNone/>
            </a:pPr>
            <a:r>
              <a:rPr lang="sr-Latn-BA" sz="2000" dirty="0"/>
              <a:t>Ulagano je u toku 8 godina na sljedeći način: u toku prve 3 godine na kraju svakog dvomjesečja po ... n.j, u toku naredne 3 godine na kraju svake godine po 1500 n.j, a u toku posljednje 2 godine na kraju svakog polugodišta po ... n.j. Kolika je vrijednost svih uloga 3 i po godine nakon posljednjeg ulaganja, ako je ulog prve serije manji od uloga druge za 80%, a ulog treće je veći od uloga druge za 50%. Kapitalisanje je polugodišnje, a kamatna stopa 10%. </a:t>
            </a:r>
            <a:r>
              <a:rPr lang="en-US" sz="2000" dirty="0" err="1"/>
              <a:t>Koristiti</a:t>
            </a:r>
            <a:r>
              <a:rPr lang="en-US" sz="2000" dirty="0"/>
              <a:t> </a:t>
            </a:r>
            <a:r>
              <a:rPr lang="en-US" sz="2000" dirty="0" err="1"/>
              <a:t>metod</a:t>
            </a:r>
            <a:r>
              <a:rPr lang="en-US" sz="2000" dirty="0"/>
              <a:t> </a:t>
            </a:r>
            <a:r>
              <a:rPr lang="en-US" sz="2000" dirty="0" err="1"/>
              <a:t>kombinacije</a:t>
            </a:r>
            <a:r>
              <a:rPr lang="en-US" sz="2000" dirty="0"/>
              <a:t> </a:t>
            </a:r>
            <a:r>
              <a:rPr lang="en-US" sz="2000" dirty="0" err="1"/>
              <a:t>proste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složene</a:t>
            </a:r>
            <a:r>
              <a:rPr lang="en-US" sz="2000" dirty="0"/>
              <a:t> </a:t>
            </a:r>
            <a:r>
              <a:rPr lang="en-US" sz="2000" dirty="0" err="1"/>
              <a:t>kamate</a:t>
            </a:r>
            <a:r>
              <a:rPr lang="en-US" sz="2000" dirty="0"/>
              <a:t>.</a:t>
            </a:r>
            <a:endParaRPr lang="sr-Latn-BA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6E8C6BF9-3284-4FA4-A535-4274305BF11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10878" y="4185502"/>
                <a:ext cx="9370243" cy="108408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0,2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300</m:t>
                      </m:r>
                    </m:oMath>
                  </m:oMathPara>
                </a14:m>
                <a:endParaRPr lang="sr-Latn-BA" i="1" dirty="0">
                  <a:latin typeface="Cambria Math" panose="02040503050406030204" pitchFamily="18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1500</m:t>
                      </m:r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1,5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=2250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6E8C6BF9-3284-4FA4-A535-4274305BF1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0878" y="4185502"/>
                <a:ext cx="9370243" cy="108408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AF451F88-9C0D-4CF2-8074-555432EDE14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41110" y="5667081"/>
                <a:ext cx="10584729" cy="108408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=300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3+</m:t>
                          </m:r>
                          <m:f>
                            <m:f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  <m:d>
                                <m:d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3−1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1,05−1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1,05</m:t>
                          </m:r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17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+1500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1,05</m:t>
                          </m:r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11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+2250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1,05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1,05</m:t>
                          </m:r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AF451F88-9C0D-4CF2-8074-555432EDE1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110" y="5667081"/>
                <a:ext cx="10584729" cy="10840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4131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1191</TotalTime>
  <Words>960</Words>
  <Application>Microsoft Office PowerPoint</Application>
  <PresentationFormat>Widescreen</PresentationFormat>
  <Paragraphs>96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Cambria Math</vt:lpstr>
      <vt:lpstr>Gill Sans MT</vt:lpstr>
      <vt:lpstr>Parcel</vt:lpstr>
      <vt:lpstr>Ulozi ii</vt:lpstr>
      <vt:lpstr>PERIOD ULAGANJA JE veći OD PERIODA KAPITALISANJA</vt:lpstr>
      <vt:lpstr>PowerPoint Presentation</vt:lpstr>
      <vt:lpstr>PowerPoint Presentation</vt:lpstr>
      <vt:lpstr>Varijabilni ulozi</vt:lpstr>
      <vt:lpstr>1. Ulozi se mijenjaju po zakonitostima aritmetičke progresije</vt:lpstr>
      <vt:lpstr>2. Ulozi se mijenjaju po zakonitostima geometrijske progresije</vt:lpstr>
      <vt:lpstr>PowerPoint Presentation</vt:lpstr>
      <vt:lpstr>Kombinovani primjeri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POTROŠAČKI KREDIT I SLOŽENI KAMATNI RAČUN</dc:title>
  <dc:creator>Marić, Milica</dc:creator>
  <cp:lastModifiedBy>Marić, Milica</cp:lastModifiedBy>
  <cp:revision>55</cp:revision>
  <dcterms:created xsi:type="dcterms:W3CDTF">2023-03-26T13:48:38Z</dcterms:created>
  <dcterms:modified xsi:type="dcterms:W3CDTF">2024-04-25T12:30:01Z</dcterms:modified>
</cp:coreProperties>
</file>