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4" r:id="rId9"/>
    <p:sldId id="265" r:id="rId10"/>
    <p:sldId id="263" r:id="rId11"/>
    <p:sldId id="266" r:id="rId12"/>
    <p:sldId id="271" r:id="rId13"/>
    <p:sldId id="267" r:id="rId14"/>
    <p:sldId id="26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7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1C5794-A797-42A2-93F2-58CBB331035F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C92942-6465-4455-B70B-16E4740E4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970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C92942-6465-4455-B70B-16E4740E4CF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348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0165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625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524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231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309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98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842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758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40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156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3AA51EDF-C66B-4113-872A-A9ECF050799E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13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3AA51EDF-C66B-4113-872A-A9ECF050799E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402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478E4-0949-4795-A099-1D0110B592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b="1" dirty="0"/>
              <a:t>АНАЛИЗА ВАРИЈАНСЕ</a:t>
            </a:r>
            <a:br>
              <a:rPr lang="sr-Cyrl-BA" b="1" dirty="0"/>
            </a:br>
            <a:r>
              <a:rPr lang="sr-Cyrl-BA" b="1" dirty="0"/>
              <a:t>(АНОВА)</a:t>
            </a:r>
            <a:endParaRPr lang="en-US" b="1" dirty="0"/>
          </a:p>
        </p:txBody>
      </p:sp>
      <p:sp>
        <p:nvSpPr>
          <p:cNvPr id="6" name="Google Shape;100;p1">
            <a:extLst>
              <a:ext uri="{FF2B5EF4-FFF2-40B4-BE49-F238E27FC236}">
                <a16:creationId xmlns:a16="http://schemas.microsoft.com/office/drawing/2014/main" id="{53CC6A68-7B28-4771-935E-5ABB3B023EC4}"/>
              </a:ext>
            </a:extLst>
          </p:cNvPr>
          <p:cNvSpPr txBox="1"/>
          <p:nvPr/>
        </p:nvSpPr>
        <p:spPr>
          <a:xfrm>
            <a:off x="4565855" y="5597171"/>
            <a:ext cx="3060290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Милица Марић, ма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milica.maric@ef.unibl.org</a:t>
            </a:r>
            <a:endParaRPr sz="2000" b="1" i="0" u="none" strike="noStrike" cap="none" dirty="0">
              <a:solidFill>
                <a:srgbClr val="FEFEFE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FD32FD3-74A0-4415-B4BB-B3D8322F1A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467237"/>
            <a:ext cx="6801612" cy="1239894"/>
          </a:xfrm>
        </p:spPr>
        <p:txBody>
          <a:bodyPr>
            <a:normAutofit/>
          </a:bodyPr>
          <a:lstStyle/>
          <a:p>
            <a:r>
              <a:rPr lang="sr-Cyrl-BA" sz="2800" b="1" dirty="0"/>
              <a:t>Вјежбе 8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8033624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5C9FE39-B49B-4922-B9FB-19E50D390EC4}"/>
              </a:ext>
            </a:extLst>
          </p:cNvPr>
          <p:cNvSpPr/>
          <p:nvPr/>
        </p:nvSpPr>
        <p:spPr>
          <a:xfrm>
            <a:off x="1494503" y="2959510"/>
            <a:ext cx="3569110" cy="4694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9226178-C2C1-435C-A0AA-D79C96D6D6D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0103" y="452284"/>
                <a:ext cx="10962968" cy="60960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dirty="0"/>
                  <a:t>Рачунамо </a:t>
                </a:r>
                <a:r>
                  <a:rPr lang="sr-Latn-BA" dirty="0"/>
                  <a:t>F </a:t>
                </a:r>
                <a:r>
                  <a:rPr lang="sr-Cyrl-BA" dirty="0"/>
                  <a:t>вриједност:</a:t>
                </a:r>
              </a:p>
              <a:p>
                <a:pPr marL="0" indent="0">
                  <a:buNone/>
                </a:pPr>
                <a:endParaRPr kumimoji="0" lang="sr-Latn-B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sr-Latn-BA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kumimoji="0" lang="sr-Latn-BA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sr-Latn-BA" sz="18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sr-Latn-BA" sz="180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sr-Latn-BA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kumimoji="0" lang="sr-Latn-BA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1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sr-Latn-BA" sz="18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</m:den>
                      </m:f>
                      <m:r>
                        <a:rPr lang="sr-Latn-BA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>
                              <a:latin typeface="Cambria Math" panose="02040503050406030204" pitchFamily="18" charset="0"/>
                            </a:rPr>
                            <m:t>854,89</m:t>
                          </m:r>
                        </m:num>
                        <m:den>
                          <m:r>
                            <a:rPr lang="sr-Latn-BA" b="0" i="1">
                              <a:latin typeface="Cambria Math" panose="02040503050406030204" pitchFamily="18" charset="0"/>
                            </a:rPr>
                            <m:t>15,07</m:t>
                          </m:r>
                        </m:den>
                      </m:f>
                      <m:r>
                        <a:rPr lang="sr-Latn-BA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𝟓𝟔</m:t>
                      </m:r>
                      <m:r>
                        <a:rPr lang="sr-Latn-BA" sz="1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𝟕𝟒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9BAFB5"/>
                  </a:buClr>
                  <a:buSzTx/>
                  <a:buFont typeface="+mj-lt"/>
                  <a:buAutoNum type="arabicPeriod" startAt="5"/>
                  <a:tabLst/>
                  <a:defRPr/>
                </a:pPr>
                <a:r>
                  <a:rPr kumimoji="0" lang="sr-Cyrl-B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6A21D"/>
                    </a:solidFill>
                    <a:effectLst/>
                    <a:uLnTx/>
                    <a:uFillTx/>
                    <a:latin typeface="Corbel" panose="020B0503020204020204" pitchFamily="34" charset="0"/>
                    <a:ea typeface="+mn-ea"/>
                    <a:cs typeface="+mn-cs"/>
                  </a:rPr>
                  <a:t>КОРАК: </a:t>
                </a:r>
                <a:r>
                  <a:rPr kumimoji="0" lang="sr-Cyrl-B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orbel" panose="020B0503020204020204" pitchFamily="34" charset="0"/>
                    <a:ea typeface="+mn-ea"/>
                    <a:cs typeface="+mn-cs"/>
                  </a:rPr>
                  <a:t>Закључак</a:t>
                </a:r>
              </a:p>
              <a:p>
                <a:pPr marL="228600" lvl="1" indent="0">
                  <a:buClr>
                    <a:srgbClr val="9BAFB5"/>
                  </a:buClr>
                  <a:buNone/>
                  <a:defRPr/>
                </a:pPr>
                <a:endParaRPr lang="sr-Cyrl-BA" sz="1800" dirty="0">
                  <a:solidFill>
                    <a:srgbClr val="000000"/>
                  </a:solidFill>
                  <a:latin typeface="Corbel" panose="020B0503020204020204" pitchFamily="34" charset="0"/>
                </a:endParaRPr>
              </a:p>
              <a:p>
                <a:pPr marL="228600" lvl="1" indent="0">
                  <a:buClr>
                    <a:srgbClr val="9BAFB5"/>
                  </a:buClr>
                  <a:buNone/>
                  <a:defRPr/>
                </a:pPr>
                <a:r>
                  <a:rPr lang="sr-Latn-BA" dirty="0">
                    <a:solidFill>
                      <a:srgbClr val="000000"/>
                    </a:solidFill>
                    <a:latin typeface="Corbel" panose="020B0503020204020204" pitchFamily="34" charset="0"/>
                  </a:rPr>
                  <a:t>	</a:t>
                </a:r>
                <a:r>
                  <a:rPr kumimoji="0" lang="sr-Latn-BA" sz="1600" b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 </a:t>
                </a:r>
                <a14:m>
                  <m:oMath xmlns:m="http://schemas.openxmlformats.org/officeDocument/2006/math">
                    <m:r>
                      <a:rPr kumimoji="0" lang="sr-Latn-BA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𝑭</m:t>
                    </m:r>
                    <m:r>
                      <a:rPr kumimoji="0" lang="sr-Latn-BA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r>
                      <a:rPr kumimoji="0" lang="sr-Latn-BA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𝟓𝟔</m:t>
                    </m:r>
                    <m:r>
                      <a:rPr kumimoji="0" lang="sr-Latn-BA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,</m:t>
                    </m:r>
                    <m:r>
                      <a:rPr kumimoji="0" lang="sr-Latn-BA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𝟕𝟒</m:t>
                    </m:r>
                    <m:r>
                      <a:rPr kumimoji="0" lang="sr-Latn-BA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&gt;</m:t>
                    </m:r>
                    <m:r>
                      <a:rPr kumimoji="0" lang="sr-Latn-BA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𝟑</m:t>
                    </m:r>
                    <m:r>
                      <a:rPr kumimoji="0" lang="sr-Latn-BA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,</m:t>
                    </m:r>
                    <m:r>
                      <a:rPr kumimoji="0" lang="sr-Latn-BA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𝟔𝟖</m:t>
                    </m:r>
                  </m:oMath>
                </a14:m>
                <a:r>
                  <a:rPr kumimoji="0" lang="sr-Latn-BA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sr-Latn-BA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m:rPr>
                        <m:nor/>
                      </m:rPr>
                      <a:rPr lang="sr-Latn-BA" b="1" dirty="0"/>
                      <m:t> </m:t>
                    </m:r>
                    <m:r>
                      <m:rPr>
                        <m:nor/>
                      </m:rPr>
                      <a:rPr lang="sr-Cyrl-BA" b="1" dirty="0"/>
                      <m:t>се одбацује</m:t>
                    </m:r>
                  </m:oMath>
                </a14:m>
                <a:endParaRPr kumimoji="0" lang="sr-Latn-BA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rbel" panose="020B0503020204020204" pitchFamily="34" charset="0"/>
                </a:endParaRPr>
              </a:p>
              <a:p>
                <a:pPr marL="228600" lvl="1" indent="0">
                  <a:buClr>
                    <a:srgbClr val="9BAFB5"/>
                  </a:buClr>
                  <a:buNone/>
                  <a:defRPr/>
                </a:pPr>
                <a:r>
                  <a:rPr lang="sr-Latn-BA" b="1" dirty="0">
                    <a:solidFill>
                      <a:srgbClr val="000000"/>
                    </a:solidFill>
                    <a:latin typeface="Corbel" panose="020B0503020204020204" pitchFamily="34" charset="0"/>
                  </a:rPr>
                  <a:t>	</a:t>
                </a:r>
                <a:endParaRPr lang="sr-Cyrl-BA" b="1" dirty="0">
                  <a:solidFill>
                    <a:srgbClr val="000000"/>
                  </a:solidFill>
                  <a:latin typeface="Corbel" panose="020B0503020204020204" pitchFamily="34" charset="0"/>
                </a:endParaRPr>
              </a:p>
              <a:p>
                <a:pPr marL="228600" lvl="1" indent="0" algn="just">
                  <a:buClr>
                    <a:srgbClr val="9BAFB5"/>
                  </a:buClr>
                  <a:buNone/>
                  <a:defRPr/>
                </a:pPr>
                <a:r>
                  <a:rPr lang="sr-Cyrl-BA" sz="1800" b="1" dirty="0">
                    <a:solidFill>
                      <a:srgbClr val="000000"/>
                    </a:solidFill>
                    <a:latin typeface="Corbel" panose="020B0503020204020204" pitchFamily="34" charset="0"/>
                  </a:rPr>
                  <a:t>	</a:t>
                </a:r>
                <a:r>
                  <a:rPr lang="sr-Cyrl-BA" sz="1800" dirty="0">
                    <a:solidFill>
                      <a:srgbClr val="000000"/>
                    </a:solidFill>
                    <a:latin typeface="Corbel" panose="020B0503020204020204" pitchFamily="34" charset="0"/>
                  </a:rPr>
                  <a:t>Реализована вриједност статистике теста је већа од критичне вриједности теста (56,74&gt;3,68), 	односно налази се у области одбацивања нулте хипотезе, тако да уз ризик грешке од 5% 	</a:t>
                </a:r>
                <a:r>
                  <a:rPr lang="sr-Cyrl-BA" sz="1800" b="1" dirty="0">
                    <a:solidFill>
                      <a:srgbClr val="000000"/>
                    </a:solidFill>
                    <a:latin typeface="Corbel" panose="020B0503020204020204" pitchFamily="34" charset="0"/>
                  </a:rPr>
                  <a:t>одбацујемо нулту хипотезу и закључујемо да се посматрана подручја значајно разликују по 	свом утицају на висину становника.</a:t>
                </a:r>
                <a:endParaRPr kumimoji="0" lang="sr-Cyrl-B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9226178-C2C1-435C-A0AA-D79C96D6D6D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0103" y="452284"/>
                <a:ext cx="10962968" cy="6096000"/>
              </a:xfrm>
              <a:blipFill>
                <a:blip r:embed="rId2"/>
                <a:stretch>
                  <a:fillRect l="-445" t="-600" r="-4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59765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29C1F13-3848-45B5-9DCD-DA0A07E3F371}"/>
              </a:ext>
            </a:extLst>
          </p:cNvPr>
          <p:cNvSpPr/>
          <p:nvPr/>
        </p:nvSpPr>
        <p:spPr>
          <a:xfrm>
            <a:off x="1017638" y="3736258"/>
            <a:ext cx="4070555" cy="83574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9F4626-0207-4842-B36B-C9C789736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1258" y="368710"/>
            <a:ext cx="8869483" cy="1188720"/>
          </a:xfrm>
        </p:spPr>
        <p:txBody>
          <a:bodyPr>
            <a:normAutofit/>
          </a:bodyPr>
          <a:lstStyle/>
          <a:p>
            <a:r>
              <a:rPr lang="sr-Cyrl-BA" dirty="0"/>
              <a:t>Која подручја се статистички значајно разликују по утицају на висину?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898D188-7B8E-403C-95F6-0A5911C09A2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17638" y="1825179"/>
                <a:ext cx="10156722" cy="4375354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:r>
                  <a:rPr lang="sr-Cyrl-BA" dirty="0"/>
                  <a:t>Ако смо одбацили нулту хипотезу и закључили да се бар 2 подручја статистички значајно разликују, онда треба да испитамо која су то подручја</a:t>
                </a:r>
                <a:r>
                  <a:rPr lang="sr-Latn-BA" dirty="0"/>
                  <a:t>.</a:t>
                </a:r>
                <a:endParaRPr lang="sr-Cyrl-BA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dirty="0"/>
                  <a:t>Користимо методу вишеструке компарације, односно </a:t>
                </a:r>
                <a:r>
                  <a:rPr lang="sr-Latn-BA" b="1" dirty="0"/>
                  <a:t>Tukey-</a:t>
                </a:r>
                <a:r>
                  <a:rPr lang="sr-Cyrl-BA" b="1" dirty="0"/>
                  <a:t>ев тест</a:t>
                </a:r>
                <a:r>
                  <a:rPr lang="sr-Cyrl-BA" dirty="0"/>
                  <a:t>. Прво дефинишемо </a:t>
                </a:r>
                <a:r>
                  <a:rPr lang="sr-Latn-BA" b="1" dirty="0"/>
                  <a:t>Tukey-</a:t>
                </a:r>
                <a:r>
                  <a:rPr lang="sr-Cyrl-BA" b="1" dirty="0"/>
                  <a:t>ев критеријум:</a:t>
                </a:r>
              </a:p>
              <a:p>
                <a:pPr marL="0" indent="0">
                  <a:buNone/>
                </a:pPr>
                <a:endParaRPr lang="sr-Cyrl-BA" b="1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ad>
                      <m:radPr>
                        <m:degHide m:val="on"/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sub>
                            </m:sSub>
                          </m:num>
                          <m:den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den>
                        </m:f>
                      </m:e>
                    </m:rad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=3,6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7</m:t>
                    </m:r>
                    <m:rad>
                      <m:radPr>
                        <m:degHide m:val="on"/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15,07</m:t>
                            </m:r>
                          </m:num>
                          <m:den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e>
                    </m:rad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𝟖𝟐</m:t>
                    </m:r>
                  </m:oMath>
                </a14:m>
                <a:r>
                  <a:rPr lang="sr-Latn-BA" sz="2000" b="1" dirty="0"/>
                  <a:t> </a:t>
                </a:r>
                <a:endParaRPr lang="sr-Cyrl-BA" sz="2000" b="1" dirty="0"/>
              </a:p>
              <a:p>
                <a:pPr marL="0" indent="0">
                  <a:buNone/>
                </a:pPr>
                <a:endParaRPr lang="sr-Cyrl-BA" sz="20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sr-Latn-BA" b="1" dirty="0"/>
                  <a:t> </a:t>
                </a:r>
                <a:r>
                  <a:rPr lang="sr-Cyrl-BA" dirty="0"/>
                  <a:t>је критична вриједност за </a:t>
                </a:r>
                <a14:m>
                  <m:oMath xmlns:m="http://schemas.openxmlformats.org/officeDocument/2006/math">
                    <m:r>
                      <a:rPr lang="sr-Cyrl-BA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Cyrl-BA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=0,05</m:t>
                    </m:r>
                    <m:r>
                      <a:rPr lang="sr-Cyrl-BA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sr-Cyrl-BA" dirty="0"/>
                  <a:t>  </a:t>
                </a:r>
                <a14:m>
                  <m:oMath xmlns:m="http://schemas.openxmlformats.org/officeDocument/2006/math">
                    <m:r>
                      <a:rPr lang="sr-Latn-BA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>
                      <a:rPr lang="sr-Latn-BA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</m:t>
                    </m:r>
                    <m:r>
                      <a:rPr lang="sr-Cyrl-BA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sr-Cyrl-BA" dirty="0"/>
                  <a:t>  </a:t>
                </a:r>
                <a14:m>
                  <m:oMath xmlns:m="http://schemas.openxmlformats.org/officeDocument/2006/math">
                    <m:r>
                      <a:rPr lang="sr-Latn-BA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𝑟𝑛</m:t>
                    </m:r>
                    <m:r>
                      <a:rPr lang="sr-Latn-BA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sr-Latn-BA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>
                      <a:rPr lang="sr-Latn-BA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=15</m:t>
                    </m:r>
                  </m:oMath>
                </a14:m>
                <a:r>
                  <a:rPr lang="sr-Cyrl-BA" dirty="0"/>
                  <a:t> (таблични број), у нашем случају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sr-Cyrl-BA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3,6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7</m:t>
                    </m:r>
                  </m:oMath>
                </a14:m>
                <a:endParaRPr lang="sr-Cyrl-BA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r>
                  <a:rPr lang="sr-Latn-BA" b="1" dirty="0"/>
                  <a:t>	</a:t>
                </a:r>
                <a:endParaRPr lang="sr-Cyrl-BA" b="1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898D188-7B8E-403C-95F6-0A5911C09A2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17638" y="1825179"/>
                <a:ext cx="10156722" cy="4375354"/>
              </a:xfrm>
              <a:blipFill>
                <a:blip r:embed="rId2"/>
                <a:stretch>
                  <a:fillRect l="-420" t="-4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68525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AA838DE-4CC5-4A54-9C68-8E6CADA177D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8" t="6185" r="10381" b="4605"/>
          <a:stretch/>
        </p:blipFill>
        <p:spPr>
          <a:xfrm>
            <a:off x="6862713" y="-28799"/>
            <a:ext cx="4422144" cy="69155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A5D7B94-05B1-47A2-AB94-E7F07EBCDB9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1" r="1539"/>
          <a:stretch/>
        </p:blipFill>
        <p:spPr>
          <a:xfrm>
            <a:off x="2290713" y="28473"/>
            <a:ext cx="4422144" cy="680105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4121731-A2FC-49CC-9BA1-A33853B51268}"/>
              </a:ext>
            </a:extLst>
          </p:cNvPr>
          <p:cNvSpPr txBox="1"/>
          <p:nvPr/>
        </p:nvSpPr>
        <p:spPr>
          <a:xfrm>
            <a:off x="151802" y="2558422"/>
            <a:ext cx="1989055" cy="156966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r-Cyrl-BA" sz="2400" b="1" dirty="0"/>
              <a:t>Критичне вриједности</a:t>
            </a:r>
          </a:p>
          <a:p>
            <a:r>
              <a:rPr lang="sr-Latn-BA" sz="2400" b="1" dirty="0"/>
              <a:t>Tukey-</a:t>
            </a:r>
            <a:r>
              <a:rPr lang="sr-Cyrl-BA" sz="2400" b="1" dirty="0"/>
              <a:t>евог теста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8500216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63714E9-77CB-433E-B9AC-D208C96C066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27587" y="511277"/>
                <a:ext cx="10736826" cy="600750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dirty="0"/>
                  <a:t>Рачунамо апсолутне вриједности разлика аритметичких средина ова 3 узорка:</a:t>
                </a:r>
                <a:endParaRPr lang="sr-Latn-BA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acc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acc>
                            <m:accPr>
                              <m:chr m:val="̅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acc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188,67−168,33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=20,34&gt;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∗</m:t>
                      </m:r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acc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acc>
                            <m:accPr>
                              <m:chr m:val="̅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acc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188,67−167,67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=21&gt;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∗</m:t>
                      </m:r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acc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acc>
                            <m:accPr>
                              <m:chr m:val="̅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acc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168,33−167,67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=0,66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r>
                  <a:rPr lang="sr-Cyrl-BA" dirty="0"/>
                  <a:t>Ако су добијене апсолутне вриједности разлика веће од вриједности </a:t>
                </a:r>
                <a:r>
                  <a:rPr lang="en-US" dirty="0"/>
                  <a:t>Tukey-</a:t>
                </a:r>
                <a:r>
                  <a:rPr lang="sr-Cyrl-BA" dirty="0"/>
                  <a:t>евог критеријума, посматрана подручја се статистички значајно разликују по свом утицају на висину становника.</a:t>
                </a: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dirty="0"/>
                  <a:t>У нашем случају, прво и друго подручје, те прво и треће подручје се статистички значајно разликују, односно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i="1">
                        <a:latin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Cyrl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sr-Cyrl-BA" dirty="0"/>
                  <a:t>.</a:t>
                </a: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dirty="0"/>
                  <a:t>*Напомена: </a:t>
                </a:r>
                <a:r>
                  <a:rPr lang="en-US" dirty="0"/>
                  <a:t>Tukey-</a:t>
                </a:r>
                <a:r>
                  <a:rPr lang="sr-Cyrl-BA" dirty="0"/>
                  <a:t>ев тест спроводимо само ако смо претходно одбацили нулту хипотезу.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63714E9-77CB-433E-B9AC-D208C96C066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27587" y="511277"/>
                <a:ext cx="10736826" cy="6007509"/>
              </a:xfrm>
              <a:blipFill>
                <a:blip r:embed="rId2"/>
                <a:stretch>
                  <a:fillRect l="-454" t="-609" r="-3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37D269DA-318D-4361-A3E8-294124320F4B}"/>
              </a:ext>
            </a:extLst>
          </p:cNvPr>
          <p:cNvSpPr txBox="1"/>
          <p:nvPr/>
        </p:nvSpPr>
        <p:spPr>
          <a:xfrm>
            <a:off x="5845277" y="1481901"/>
            <a:ext cx="2187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b="1" dirty="0"/>
              <a:t>присутна разлика</a:t>
            </a:r>
            <a:endParaRPr lang="en-US" b="1" dirty="0"/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0A60CD36-82C3-4FAE-917C-BDDDA7538E60}"/>
              </a:ext>
            </a:extLst>
          </p:cNvPr>
          <p:cNvSpPr/>
          <p:nvPr/>
        </p:nvSpPr>
        <p:spPr>
          <a:xfrm>
            <a:off x="5304502" y="1140541"/>
            <a:ext cx="368710" cy="105205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6767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3BA76-7371-4CDD-9C92-FCF31FC83E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/>
              <a:t>ХВАЛА НА ПАЖЊИ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991A24-D521-4D25-BCB7-C7A0A6A047E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52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C77F8F-E73A-46AF-A9FF-0E9B07A7B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411" y="469231"/>
            <a:ext cx="11478126" cy="60919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b="1" dirty="0">
                <a:solidFill>
                  <a:schemeClr val="accent1"/>
                </a:solidFill>
              </a:rPr>
              <a:t>ЗАДАТАК 1:</a:t>
            </a:r>
          </a:p>
          <a:p>
            <a:pPr marL="0" indent="0">
              <a:buNone/>
            </a:pPr>
            <a:r>
              <a:rPr lang="sr-Cyrl-BA" dirty="0"/>
              <a:t>Висина 6 случајно изабраних становника на 3 различита подручја била је сљедећа:</a:t>
            </a:r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r>
              <a:rPr lang="sr-Cyrl-BA" dirty="0"/>
              <a:t>Установити, уз 5% ризика: </a:t>
            </a:r>
          </a:p>
          <a:p>
            <a:pPr marL="0" indent="0">
              <a:buNone/>
            </a:pPr>
            <a:r>
              <a:rPr lang="sr-Cyrl-BA" dirty="0"/>
              <a:t>А) да ли се посматрана подручја значајно разликују по свом утицају на висину;</a:t>
            </a:r>
          </a:p>
          <a:p>
            <a:pPr marL="0" indent="0">
              <a:buNone/>
            </a:pPr>
            <a:r>
              <a:rPr lang="sr-Cyrl-BA" dirty="0"/>
              <a:t>Б) ако се разликују, која су то подручја?</a:t>
            </a:r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10AFB4D-2B1F-4FC3-A4B1-98DFD12D07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2706312"/>
              </p:ext>
            </p:extLst>
          </p:nvPr>
        </p:nvGraphicFramePr>
        <p:xfrm>
          <a:off x="1768124" y="1510904"/>
          <a:ext cx="8655752" cy="327740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163938">
                  <a:extLst>
                    <a:ext uri="{9D8B030D-6E8A-4147-A177-3AD203B41FA5}">
                      <a16:colId xmlns:a16="http://schemas.microsoft.com/office/drawing/2014/main" val="4262806571"/>
                    </a:ext>
                  </a:extLst>
                </a:gridCol>
                <a:gridCol w="2163938">
                  <a:extLst>
                    <a:ext uri="{9D8B030D-6E8A-4147-A177-3AD203B41FA5}">
                      <a16:colId xmlns:a16="http://schemas.microsoft.com/office/drawing/2014/main" val="1098413471"/>
                    </a:ext>
                  </a:extLst>
                </a:gridCol>
                <a:gridCol w="2163938">
                  <a:extLst>
                    <a:ext uri="{9D8B030D-6E8A-4147-A177-3AD203B41FA5}">
                      <a16:colId xmlns:a16="http://schemas.microsoft.com/office/drawing/2014/main" val="4158026304"/>
                    </a:ext>
                  </a:extLst>
                </a:gridCol>
                <a:gridCol w="2163938">
                  <a:extLst>
                    <a:ext uri="{9D8B030D-6E8A-4147-A177-3AD203B41FA5}">
                      <a16:colId xmlns:a16="http://schemas.microsoft.com/office/drawing/2014/main" val="2072372032"/>
                    </a:ext>
                  </a:extLst>
                </a:gridCol>
              </a:tblGrid>
              <a:tr h="409676"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Gill Sans MT (Body)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 MT (Body)"/>
                        </a:rPr>
                        <a:t>ПОДРУЧЈЕ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085385"/>
                  </a:ext>
                </a:extLst>
              </a:tr>
              <a:tr h="409676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Gill Sans MT (Body)"/>
                        </a:rPr>
                        <a:t>Становници</a:t>
                      </a:r>
                      <a:endParaRPr lang="en-US" b="1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Gill Sans MT (Body)"/>
                        </a:rPr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Gill Sans MT (Body)"/>
                        </a:rPr>
                        <a:t>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Gill Sans MT (Body)"/>
                        </a:rPr>
                        <a:t>III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3392444"/>
                  </a:ext>
                </a:extLst>
              </a:tr>
              <a:tr h="409676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Gill Sans MT (Body)"/>
                        </a:rPr>
                        <a:t>1</a:t>
                      </a:r>
                      <a:endParaRPr lang="en-US" b="1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170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163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6723724"/>
                  </a:ext>
                </a:extLst>
              </a:tr>
              <a:tr h="409676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Gill Sans MT (Body)"/>
                        </a:rPr>
                        <a:t>2</a:t>
                      </a:r>
                      <a:endParaRPr lang="en-US" b="1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190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167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165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711855"/>
                  </a:ext>
                </a:extLst>
              </a:tr>
              <a:tr h="409676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Gill Sans MT (Body)"/>
                        </a:rPr>
                        <a:t>3</a:t>
                      </a:r>
                      <a:endParaRPr lang="en-US" b="1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195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171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173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3887753"/>
                  </a:ext>
                </a:extLst>
              </a:tr>
              <a:tr h="409676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Gill Sans MT (Body)"/>
                        </a:rPr>
                        <a:t>4</a:t>
                      </a:r>
                      <a:endParaRPr lang="en-US" b="1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189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168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170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9278546"/>
                  </a:ext>
                </a:extLst>
              </a:tr>
              <a:tr h="409676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Gill Sans MT (Body)"/>
                        </a:rPr>
                        <a:t>5</a:t>
                      </a:r>
                      <a:endParaRPr lang="en-US" b="1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192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169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169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65888"/>
                  </a:ext>
                </a:extLst>
              </a:tr>
              <a:tr h="409676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Gill Sans MT (Body)"/>
                        </a:rPr>
                        <a:t>6</a:t>
                      </a:r>
                      <a:endParaRPr lang="en-US" b="1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186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165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166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48624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722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86A642-4372-4DAD-A556-997BCB500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057" y="889819"/>
            <a:ext cx="9783883" cy="1188720"/>
          </a:xfrm>
        </p:spPr>
        <p:txBody>
          <a:bodyPr>
            <a:normAutofit fontScale="90000"/>
          </a:bodyPr>
          <a:lstStyle/>
          <a:p>
            <a:r>
              <a:rPr lang="sr-Cyrl-BA" b="1" dirty="0"/>
              <a:t>да ли се посматрана подручја значајно разликују по утицају на висину становника?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DB7F2AEC-67C1-40AE-8A08-41E44918B9E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60206" y="2733368"/>
                <a:ext cx="9871587" cy="323481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000" b="1" dirty="0">
                    <a:solidFill>
                      <a:schemeClr val="accent1"/>
                    </a:solidFill>
                  </a:rPr>
                  <a:t>РЈЕШЕЊЕ:</a:t>
                </a:r>
              </a:p>
              <a:p>
                <a:pPr marL="342900" indent="-342900">
                  <a:buAutoNum type="arabicPeriod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Формулисање нулте </a:t>
                </a:r>
                <a:r>
                  <a:rPr lang="sr-Latn-BA" b="1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Latn-BA" b="1" dirty="0">
                    <a:solidFill>
                      <a:schemeClr val="tx1"/>
                    </a:solidFill>
                  </a:rPr>
                  <a:t>)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и алтернативне </a:t>
                </a:r>
                <a:r>
                  <a:rPr lang="sr-Latn-BA" b="1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sr-Latn-BA" b="1" dirty="0">
                    <a:solidFill>
                      <a:schemeClr val="tx1"/>
                    </a:solidFill>
                  </a:rPr>
                  <a:t>)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хипотезе</a:t>
                </a:r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tx1"/>
                    </a:solidFill>
                  </a:rPr>
                  <a:t>	</a:t>
                </a:r>
                <a:r>
                  <a:rPr lang="sr-Latn-BA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sr-Latn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  </m:t>
                    </m:r>
                    <m:sSub>
                      <m:sSubPr>
                        <m:ctrlP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Cyrl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sr-Latn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accent1"/>
                    </a:solidFill>
                  </a:rPr>
                  <a:t>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sr-Cyrl-BA" dirty="0">
                    <a:solidFill>
                      <a:schemeClr val="accent1"/>
                    </a:solidFill>
                  </a:rPr>
                  <a:t>  </a:t>
                </a:r>
                <a:r>
                  <a:rPr lang="sr-Cyrl-BA" dirty="0">
                    <a:solidFill>
                      <a:schemeClr val="tx1"/>
                    </a:solidFill>
                  </a:rPr>
                  <a:t>аритметичке средине бар 2 скупа се међусобно разликују</a:t>
                </a:r>
              </a:p>
              <a:p>
                <a:pPr marL="0" indent="0">
                  <a:buNone/>
                </a:pPr>
                <a:endParaRPr lang="sr-Latn-BA" dirty="0">
                  <a:solidFill>
                    <a:schemeClr val="accent1"/>
                  </a:solidFill>
                </a:endParaRPr>
              </a:p>
              <a:p>
                <a:pPr marL="342900" indent="-342900">
                  <a:buFont typeface="+mj-lt"/>
                  <a:buAutoNum type="arabicPeriod" startAt="2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Избор статистике теста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	За тестирање се користи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Снедекоров </a:t>
                </a:r>
                <a:r>
                  <a:rPr lang="sr-Latn-BA" b="1" dirty="0">
                    <a:solidFill>
                      <a:schemeClr val="tx1"/>
                    </a:solidFill>
                  </a:rPr>
                  <a:t>F –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тест. </a:t>
                </a:r>
                <a:r>
                  <a:rPr lang="sr-Cyrl-BA" dirty="0">
                    <a:solidFill>
                      <a:schemeClr val="tx1"/>
                    </a:solidFill>
                  </a:rPr>
                  <a:t>	</a:t>
                </a:r>
                <a:endParaRPr lang="sr-Cyrl-BA" dirty="0"/>
              </a:p>
              <a:p>
                <a:pPr marL="0" indent="0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:endParaRPr lang="sr-Latn-BA" b="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DB7F2AEC-67C1-40AE-8A08-41E44918B9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60206" y="2733368"/>
                <a:ext cx="9871587" cy="3234813"/>
              </a:xfrm>
              <a:blipFill>
                <a:blip r:embed="rId2"/>
                <a:stretch>
                  <a:fillRect l="-617" t="-9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555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090CF38-F3F8-4F63-8E70-547687EA14B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41448" y="2428196"/>
                <a:ext cx="10909103" cy="4419971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sr-Cyrl-BA" dirty="0">
                    <a:solidFill>
                      <a:schemeClr val="accent1"/>
                    </a:solidFill>
                  </a:rPr>
                  <a:t>Проналазимо табличну вриједност</a:t>
                </a:r>
                <a:r>
                  <a:rPr lang="sr-Latn-BA" dirty="0">
                    <a:solidFill>
                      <a:schemeClr val="accent1"/>
                    </a:solidFill>
                  </a:rPr>
                  <a:t>:</a:t>
                </a:r>
                <a:endParaRPr lang="sr-Cyrl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dirty="0"/>
                  <a:t>Битни критеријуми за одређивање табличне вриједности:</a:t>
                </a:r>
              </a:p>
              <a:p>
                <a:pPr marL="0" indent="0">
                  <a:buNone/>
                </a:pPr>
                <a:r>
                  <a:rPr lang="sr-Cyrl-BA" dirty="0"/>
                  <a:t>	1. ризик (</a:t>
                </a:r>
                <a14:m>
                  <m:oMath xmlns:m="http://schemas.openxmlformats.org/officeDocument/2006/math"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sr-Cyrl-BA" dirty="0"/>
                  <a:t>)</a:t>
                </a:r>
              </a:p>
              <a:p>
                <a:pPr marL="0" indent="0">
                  <a:buNone/>
                </a:pPr>
                <a:r>
                  <a:rPr lang="sr-Cyrl-BA" dirty="0"/>
                  <a:t>	2. степени слободе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sr-Latn-BA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r-Cyrl-BA" dirty="0"/>
                  <a:t> 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sr-Cyrl-BA" dirty="0"/>
                  <a:t>), који се рачунају по формулама</a:t>
                </a:r>
                <a:endParaRPr lang="sr-Latn-BA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b="1" i="1" dirty="0">
                    <a:latin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=0,05</m:t>
                    </m:r>
                  </m:oMath>
                </a14:m>
                <a:endParaRPr lang="sr-Cyrl-BA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sr-Latn-B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sr-Latn-B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sr-Latn-B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sub>
                    </m:sSub>
                  </m:oMath>
                </a14:m>
                <a:r>
                  <a:rPr lang="sr-Cyrl-BA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sr-Latn-BA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−1=2</m:t>
                    </m:r>
                  </m:oMath>
                </a14:m>
                <a:r>
                  <a:rPr lang="sr-Latn-BA" dirty="0"/>
                  <a:t>		</a:t>
                </a:r>
                <a:r>
                  <a:rPr lang="en-US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𝟎𝟓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; 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; 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𝟔𝟖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r>
                  <a:rPr lang="sr-Latn-BA" dirty="0"/>
                  <a:t>	</a:t>
                </a:r>
                <a:r>
                  <a:rPr lang="sr-Latn-BA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𝑟𝑛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=15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accent1"/>
                    </a:solidFill>
                  </a:rPr>
                  <a:t>Формирамо правило одлучивања</a:t>
                </a:r>
                <a:r>
                  <a:rPr lang="sr-Latn-BA" dirty="0">
                    <a:solidFill>
                      <a:schemeClr val="accent1"/>
                    </a:solidFill>
                  </a:rPr>
                  <a:t>:</a:t>
                </a:r>
                <a:endParaRPr lang="sr-Cyrl-BA" dirty="0">
                  <a:solidFill>
                    <a:schemeClr val="accent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не треба одбацити ако је </a:t>
                </a:r>
                <a14:m>
                  <m:oMath xmlns:m="http://schemas.openxmlformats.org/officeDocument/2006/math">
                    <m:r>
                      <a:rPr lang="sr-Latn-BA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𝐅</m:t>
                    </m:r>
                    <m:r>
                      <a:rPr lang="sr-Cyrl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𝟎𝟓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; 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; 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𝟏𝟓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𝟔𝟖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треба одбацити ако је</a:t>
                </a:r>
                <a:r>
                  <a:rPr lang="sr-Latn-BA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sr-Latn-BA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𝐅</m:t>
                    </m:r>
                    <m:r>
                      <a:rPr lang="sr-Cyrl-BA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𝟎𝟓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; 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; 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𝟏𝟓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sr-Latn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sr-Latn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  <m:r>
                      <a:rPr lang="sr-Latn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𝟔𝟖</m:t>
                    </m:r>
                    <m:r>
                      <a:rPr lang="sr-Latn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090CF38-F3F8-4F63-8E70-547687EA14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41448" y="2428196"/>
                <a:ext cx="10909103" cy="4419971"/>
              </a:xfrm>
              <a:blipFill>
                <a:blip r:embed="rId2"/>
                <a:stretch>
                  <a:fillRect l="-335" t="-15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15ED316-00DF-480B-8079-A634226F76D0}"/>
                  </a:ext>
                </a:extLst>
              </p:cNvPr>
              <p:cNvSpPr txBox="1"/>
              <p:nvPr/>
            </p:nvSpPr>
            <p:spPr>
              <a:xfrm>
                <a:off x="7737986" y="3216051"/>
                <a:ext cx="4306529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sr-Latn-BA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sr-Cyrl-BA" dirty="0"/>
                  <a:t> (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sr-Cyrl-BA" dirty="0"/>
                  <a:t> - број узорака)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𝑟𝑛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sr-Cyrl-BA" dirty="0"/>
                  <a:t> (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sr-Cyrl-BA" dirty="0"/>
                  <a:t> - величина узорка)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15ED316-00DF-480B-8079-A634226F76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7986" y="3216051"/>
                <a:ext cx="4306529" cy="923330"/>
              </a:xfrm>
              <a:prstGeom prst="rect">
                <a:avLst/>
              </a:prstGeom>
              <a:blipFill>
                <a:blip r:embed="rId3"/>
                <a:stretch>
                  <a:fillRect t="-39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Arrow: Right 6">
            <a:extLst>
              <a:ext uri="{FF2B5EF4-FFF2-40B4-BE49-F238E27FC236}">
                <a16:creationId xmlns:a16="http://schemas.microsoft.com/office/drawing/2014/main" id="{983B124F-D166-4017-98A0-619DA99F28A3}"/>
              </a:ext>
            </a:extLst>
          </p:cNvPr>
          <p:cNvSpPr/>
          <p:nvPr/>
        </p:nvSpPr>
        <p:spPr>
          <a:xfrm>
            <a:off x="7344693" y="3491618"/>
            <a:ext cx="393291" cy="157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D7768159-9285-48FA-9A26-A4115D8E32B0}"/>
              </a:ext>
            </a:extLst>
          </p:cNvPr>
          <p:cNvSpPr/>
          <p:nvPr/>
        </p:nvSpPr>
        <p:spPr>
          <a:xfrm>
            <a:off x="1465007" y="3979420"/>
            <a:ext cx="157316" cy="123167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0BD89A3-EC1F-4702-833D-8BBBB2BCB88E}"/>
              </a:ext>
            </a:extLst>
          </p:cNvPr>
          <p:cNvCxnSpPr>
            <a:cxnSpLocks/>
          </p:cNvCxnSpPr>
          <p:nvPr/>
        </p:nvCxnSpPr>
        <p:spPr>
          <a:xfrm>
            <a:off x="2585884" y="4222638"/>
            <a:ext cx="1632154" cy="1527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B1BBD7B-3470-4FB3-AC14-AAA061115B2E}"/>
              </a:ext>
            </a:extLst>
          </p:cNvPr>
          <p:cNvCxnSpPr>
            <a:cxnSpLocks/>
          </p:cNvCxnSpPr>
          <p:nvPr/>
        </p:nvCxnSpPr>
        <p:spPr>
          <a:xfrm>
            <a:off x="3131573" y="4537588"/>
            <a:ext cx="10864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7ED8D6A-AD6E-4585-B0A8-CBCB1F00BA42}"/>
              </a:ext>
            </a:extLst>
          </p:cNvPr>
          <p:cNvCxnSpPr>
            <a:cxnSpLocks/>
          </p:cNvCxnSpPr>
          <p:nvPr/>
        </p:nvCxnSpPr>
        <p:spPr>
          <a:xfrm flipV="1">
            <a:off x="3451123" y="4739149"/>
            <a:ext cx="761999" cy="1769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8FD140FC-4E15-4C9E-8043-11E2798BF355}"/>
              </a:ext>
            </a:extLst>
          </p:cNvPr>
          <p:cNvSpPr txBox="1"/>
          <p:nvPr/>
        </p:nvSpPr>
        <p:spPr>
          <a:xfrm>
            <a:off x="474300" y="117618"/>
            <a:ext cx="10832797" cy="774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BAFB5"/>
              </a:buClr>
              <a:buSzTx/>
              <a:buFont typeface="+mj-lt"/>
              <a:buAutoNum type="arabicPeriod" startAt="3"/>
              <a:tabLst/>
              <a:defRPr/>
            </a:pPr>
            <a:r>
              <a:rPr kumimoji="0" lang="sr-Cyrl-BA" sz="1800" b="1" i="0" u="none" strike="noStrike" kern="1200" cap="none" spc="0" normalizeH="0" baseline="0" noProof="0" dirty="0">
                <a:ln>
                  <a:noFill/>
                </a:ln>
                <a:solidFill>
                  <a:srgbClr val="F6A21D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КОРАК:</a:t>
            </a:r>
            <a:r>
              <a:rPr kumimoji="0" lang="sr-Cyrl-BA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Формулисање правила на основу којих се врши закључивање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BAFB5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r-Cyrl-B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	Критична област код статистике </a:t>
            </a:r>
            <a:r>
              <a:rPr kumimoji="0" lang="sr-Latn-B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F – </a:t>
            </a:r>
            <a:r>
              <a:rPr kumimoji="0" lang="sr-Cyrl-B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теста се налази на десној страни</a:t>
            </a:r>
            <a:endParaRPr lang="en-US" dirty="0"/>
          </a:p>
        </p:txBody>
      </p:sp>
      <p:pic>
        <p:nvPicPr>
          <p:cNvPr id="25" name="Picture 24" descr="Diagram&#10;&#10;Description automatically generated">
            <a:extLst>
              <a:ext uri="{FF2B5EF4-FFF2-40B4-BE49-F238E27FC236}">
                <a16:creationId xmlns:a16="http://schemas.microsoft.com/office/drawing/2014/main" id="{1B34A2AB-50C1-4495-BC80-C028FB10ED8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70"/>
          <a:stretch/>
        </p:blipFill>
        <p:spPr>
          <a:xfrm>
            <a:off x="796412" y="925464"/>
            <a:ext cx="4670322" cy="14877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785FEF4-F148-4FE7-A72E-0D0978D6075A}"/>
                  </a:ext>
                </a:extLst>
              </p:cNvPr>
              <p:cNvSpPr txBox="1"/>
              <p:nvPr/>
            </p:nvSpPr>
            <p:spPr>
              <a:xfrm>
                <a:off x="5890698" y="1358103"/>
                <a:ext cx="3414038" cy="676166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sr-Cyrl-BA" b="1" dirty="0"/>
                  <a:t>Вриједност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sr-Latn-B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sr-Latn-B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sr-Latn-B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sub>
                    </m:sSub>
                  </m:oMath>
                </a14:m>
                <a:r>
                  <a:rPr lang="sr-Cyrl-BA" b="1" dirty="0"/>
                  <a:t> тражимо у таблицама </a:t>
                </a:r>
                <a:r>
                  <a:rPr lang="sr-Latn-BA" b="1" dirty="0"/>
                  <a:t>F – </a:t>
                </a:r>
                <a:r>
                  <a:rPr lang="sr-Cyrl-BA" b="1" dirty="0"/>
                  <a:t>распореда! </a:t>
                </a:r>
                <a:endParaRPr lang="en-US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785FEF4-F148-4FE7-A72E-0D0978D607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0698" y="1358103"/>
                <a:ext cx="3414038" cy="676166"/>
              </a:xfrm>
              <a:prstGeom prst="rect">
                <a:avLst/>
              </a:prstGeom>
              <a:blipFill>
                <a:blip r:embed="rId5"/>
                <a:stretch>
                  <a:fillRect l="-1246" t="-3540" b="-115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6093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able&#10;&#10;Description automatically generated">
            <a:extLst>
              <a:ext uri="{FF2B5EF4-FFF2-40B4-BE49-F238E27FC236}">
                <a16:creationId xmlns:a16="http://schemas.microsoft.com/office/drawing/2014/main" id="{925E6BCE-96C8-4755-8495-0F394069E5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249" y="104942"/>
            <a:ext cx="5536096" cy="6648116"/>
          </a:xfrm>
          <a:prstGeom prst="rect">
            <a:avLst/>
          </a:prstGeom>
        </p:spPr>
      </p:pic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BB647E12-FF56-4C8C-87BC-7B90BA5E52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631" y="150863"/>
            <a:ext cx="5155096" cy="660948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9896F53-6EEA-4CE4-A108-1B14D3192741}"/>
                  </a:ext>
                </a:extLst>
              </p:cNvPr>
              <p:cNvSpPr txBox="1"/>
              <p:nvPr/>
            </p:nvSpPr>
            <p:spPr>
              <a:xfrm>
                <a:off x="814321" y="-79724"/>
                <a:ext cx="80834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sr-Latn-BA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9896F53-6EEA-4CE4-A108-1B14D31927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321" y="-79724"/>
                <a:ext cx="808348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8CD2BFD-4DA9-4430-897F-231E0B08E1E2}"/>
                  </a:ext>
                </a:extLst>
              </p:cNvPr>
              <p:cNvSpPr txBox="1"/>
              <p:nvPr/>
            </p:nvSpPr>
            <p:spPr>
              <a:xfrm>
                <a:off x="182894" y="842854"/>
                <a:ext cx="64809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sr-Latn-BA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↓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8CD2BFD-4DA9-4430-897F-231E0B08E1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94" y="842854"/>
                <a:ext cx="648092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4847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able&#10;&#10;Description automatically generated">
            <a:extLst>
              <a:ext uri="{FF2B5EF4-FFF2-40B4-BE49-F238E27FC236}">
                <a16:creationId xmlns:a16="http://schemas.microsoft.com/office/drawing/2014/main" id="{37B20A9A-E116-4D72-AB16-027217378A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95" y="36342"/>
            <a:ext cx="5035418" cy="6685087"/>
          </a:xfrm>
          <a:prstGeom prst="rect">
            <a:avLst/>
          </a:prstGeom>
        </p:spPr>
      </p:pic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E58FC297-27A9-487F-A4DF-3A0D05E039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293" y="36342"/>
            <a:ext cx="5108925" cy="672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469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CB0CC28-E0A2-4834-A6F6-975E89E8D8B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29380" y="258097"/>
                <a:ext cx="11533239" cy="2681748"/>
              </a:xfrm>
            </p:spPr>
            <p:txBody>
              <a:bodyPr/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9BAFB5"/>
                  </a:buClr>
                  <a:buSzTx/>
                  <a:buFont typeface="+mj-lt"/>
                  <a:buAutoNum type="arabicPeriod" startAt="4"/>
                  <a:tabLst/>
                  <a:defRPr/>
                </a:pPr>
                <a:r>
                  <a:rPr kumimoji="0" lang="sr-Cyrl-B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6A21D"/>
                    </a:solidFill>
                    <a:effectLst/>
                    <a:uLnTx/>
                    <a:uFillTx/>
                    <a:latin typeface="Corbel" panose="020B0503020204020204" pitchFamily="34" charset="0"/>
                    <a:ea typeface="+mn-ea"/>
                    <a:cs typeface="+mn-cs"/>
                  </a:rPr>
                  <a:t>КОРАК:</a:t>
                </a:r>
                <a:r>
                  <a:rPr kumimoji="0" lang="sr-Cyrl-B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85000"/>
                        <a:lumOff val="15000"/>
                      </a:srgbClr>
                    </a:solidFill>
                    <a:effectLst/>
                    <a:uLnTx/>
                    <a:uFillTx/>
                    <a:latin typeface="Corbel" panose="020B0503020204020204" pitchFamily="34" charset="0"/>
                    <a:ea typeface="+mn-ea"/>
                    <a:cs typeface="+mn-cs"/>
                  </a:rPr>
                  <a:t>  </a:t>
                </a:r>
                <a:r>
                  <a:rPr kumimoji="0" lang="sr-Cyrl-B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orbel" panose="020B0503020204020204" pitchFamily="34" charset="0"/>
                    <a:ea typeface="+mn-ea"/>
                    <a:cs typeface="+mn-cs"/>
                  </a:rPr>
                  <a:t>Одређивање реализоване вриједности статистике </a:t>
                </a:r>
                <a:r>
                  <a:rPr lang="sr-Latn-BA" b="1" dirty="0">
                    <a:solidFill>
                      <a:schemeClr val="tx1"/>
                    </a:solidFill>
                  </a:rPr>
                  <a:t>F –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теста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9BAFB5"/>
                  </a:buClr>
                  <a:buSzTx/>
                  <a:buNone/>
                  <a:tabLst/>
                  <a:defRPr/>
                </a:pPr>
                <a:endParaRPr kumimoji="0" lang="sr-Cyrl-BA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endParaRPr>
              </a:p>
              <a:p>
                <a:pPr marL="0" lvl="0" indent="0">
                  <a:buClr>
                    <a:srgbClr val="9BAFB5"/>
                  </a:buClr>
                  <a:buNone/>
                  <a:defRPr/>
                </a:pPr>
                <a14:m>
                  <m:oMath xmlns:m="http://schemas.openxmlformats.org/officeDocument/2006/math">
                    <m:r>
                      <a:rPr kumimoji="0" lang="sr-Cyrl-BA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  </m:t>
                    </m:r>
                    <m:r>
                      <a:rPr kumimoji="0" lang="sr-Latn-BA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𝑭</m:t>
                    </m:r>
                    <m:r>
                      <a:rPr kumimoji="0" lang="sr-Latn-BA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0" lang="sr-Latn-BA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kumimoji="0" lang="sr-Latn-BA" sz="28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0" lang="sr-Latn-BA" sz="28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kumimoji="0" lang="sr-Latn-BA" sz="28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𝑨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sr-Latn-BA" sz="2800" b="1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b="1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sr-Latn-BA" sz="2800" b="1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𝑹</m:t>
                            </m:r>
                          </m:sub>
                        </m:sSub>
                      </m:den>
                    </m:f>
                  </m:oMath>
                </a14:m>
                <a:r>
                  <a:rPr kumimoji="0" lang="sr-Cyrl-BA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 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CB0CC28-E0A2-4834-A6F6-975E89E8D8B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9380" y="258097"/>
                <a:ext cx="11533239" cy="2681748"/>
              </a:xfrm>
              <a:blipFill>
                <a:blip r:embed="rId2"/>
                <a:stretch>
                  <a:fillRect l="-423" t="-1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A51DECD-822A-408C-ACCA-CAB5472ACF93}"/>
                  </a:ext>
                </a:extLst>
              </p:cNvPr>
              <p:cNvSpPr txBox="1"/>
              <p:nvPr/>
            </p:nvSpPr>
            <p:spPr>
              <a:xfrm>
                <a:off x="2389239" y="796414"/>
                <a:ext cx="9124854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0" lang="sr-Latn-BA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sr-Latn-BA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kumimoji="0" lang="sr-Latn-BA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𝑨</m:t>
                        </m:r>
                      </m:sub>
                    </m:sSub>
                  </m:oMath>
                </a14:m>
                <a:r>
                  <a:rPr lang="sr-Latn-BA" b="1" dirty="0"/>
                  <a:t> - </a:t>
                </a:r>
                <a:r>
                  <a:rPr lang="sr-Cyrl-BA" b="1" dirty="0"/>
                  <a:t>факторска варијанса</a:t>
                </a:r>
              </a:p>
              <a:p>
                <a:r>
                  <a:rPr lang="sr-Cyrl-BA" dirty="0"/>
                  <a:t>	Добијамо је као количник факторске суме квадрата (факторског варијабилитета – </a:t>
                </a:r>
                <a:r>
                  <a:rPr lang="sr-Latn-BA" dirty="0"/>
                  <a:t>Sa) </a:t>
                </a:r>
                <a:r>
                  <a:rPr lang="sr-Cyrl-BA" dirty="0"/>
                  <a:t>	и броја степени слободе факторске варијансе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sr-Latn-BA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sr-Cyrl-BA" dirty="0"/>
                  <a:t>).</a:t>
                </a:r>
              </a:p>
              <a:p>
                <a:endParaRPr lang="sr-Cyrl-BA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BA" sz="18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8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sr-Latn-BA" sz="18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sub>
                    </m:sSub>
                  </m:oMath>
                </a14:m>
                <a:r>
                  <a:rPr lang="sr-Cyrl-BA" b="1" dirty="0"/>
                  <a:t> - резидуална варијанса</a:t>
                </a:r>
              </a:p>
              <a:p>
                <a:r>
                  <a:rPr lang="sr-Cyrl-BA" dirty="0"/>
                  <a:t>	Добијамо је као однос резидуалне суме квадрата (резидуалног варијабилитета – </a:t>
                </a:r>
                <a:r>
                  <a:rPr lang="sr-Latn-BA" dirty="0"/>
                  <a:t>Sr) </a:t>
                </a:r>
                <a:r>
                  <a:rPr lang="sr-Cyrl-BA" dirty="0"/>
                  <a:t>	и броја степени слободе резидуалне варијансе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𝑟𝑛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sr-Cyrl-BA" dirty="0"/>
                  <a:t> )</a:t>
                </a:r>
                <a:r>
                  <a:rPr lang="sr-Latn-BA" dirty="0"/>
                  <a:t>.</a:t>
                </a:r>
                <a:endParaRPr lang="sr-Cyrl-BA" dirty="0"/>
              </a:p>
              <a:p>
                <a:r>
                  <a:rPr lang="sr-Cyrl-BA" dirty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A51DECD-822A-408C-ACCA-CAB5472ACF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9239" y="796414"/>
                <a:ext cx="9124854" cy="2308324"/>
              </a:xfrm>
              <a:prstGeom prst="rect">
                <a:avLst/>
              </a:prstGeom>
              <a:blipFill>
                <a:blip r:embed="rId3"/>
                <a:stretch>
                  <a:fillRect t="-1852" r="-7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6072FCC-011B-47E0-80E7-1423471A00DA}"/>
              </a:ext>
            </a:extLst>
          </p:cNvPr>
          <p:cNvCxnSpPr>
            <a:cxnSpLocks/>
          </p:cNvCxnSpPr>
          <p:nvPr/>
        </p:nvCxnSpPr>
        <p:spPr>
          <a:xfrm flipV="1">
            <a:off x="1740310" y="1042219"/>
            <a:ext cx="648929" cy="2359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D4EC946-459A-43DC-971B-91FBD609BACA}"/>
              </a:ext>
            </a:extLst>
          </p:cNvPr>
          <p:cNvCxnSpPr>
            <a:cxnSpLocks/>
          </p:cNvCxnSpPr>
          <p:nvPr/>
        </p:nvCxnSpPr>
        <p:spPr>
          <a:xfrm>
            <a:off x="1740310" y="1779638"/>
            <a:ext cx="678425" cy="3233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1" name="Table 11">
                <a:extLst>
                  <a:ext uri="{FF2B5EF4-FFF2-40B4-BE49-F238E27FC236}">
                    <a16:creationId xmlns:a16="http://schemas.microsoft.com/office/drawing/2014/main" id="{51E4453C-64BA-4EF7-AFD3-BE08188FF5F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57019341"/>
                  </p:ext>
                </p:extLst>
              </p:nvPr>
            </p:nvGraphicFramePr>
            <p:xfrm>
              <a:off x="207415" y="3093993"/>
              <a:ext cx="11777168" cy="3513704"/>
            </p:xfrm>
            <a:graphic>
              <a:graphicData uri="http://schemas.openxmlformats.org/drawingml/2006/table">
                <a:tbl>
                  <a:tblPr firstRow="1" bandRow="1">
                    <a:tableStyleId>{69CF1AB2-1976-4502-BF36-3FF5EA218861}</a:tableStyleId>
                  </a:tblPr>
                  <a:tblGrid>
                    <a:gridCol w="5344973">
                      <a:extLst>
                        <a:ext uri="{9D8B030D-6E8A-4147-A177-3AD203B41FA5}">
                          <a16:colId xmlns:a16="http://schemas.microsoft.com/office/drawing/2014/main" val="3708959089"/>
                        </a:ext>
                      </a:extLst>
                    </a:gridCol>
                    <a:gridCol w="6432195">
                      <a:extLst>
                        <a:ext uri="{9D8B030D-6E8A-4147-A177-3AD203B41FA5}">
                          <a16:colId xmlns:a16="http://schemas.microsoft.com/office/drawing/2014/main" val="3878821685"/>
                        </a:ext>
                      </a:extLst>
                    </a:gridCol>
                  </a:tblGrid>
                  <a:tr h="48391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kumimoji="0" lang="sr-Latn-BA" sz="18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0" lang="sr-Latn-BA" sz="18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𝑽</m:t>
                                  </m:r>
                                </m:e>
                                <m:sub>
                                  <m:r>
                                    <a:rPr kumimoji="0" lang="sr-Latn-BA" sz="18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𝑨</m:t>
                                  </m:r>
                                </m:sub>
                              </m:sSub>
                            </m:oMath>
                          </a14:m>
                          <a:r>
                            <a:rPr lang="sr-Latn-BA" b="1" dirty="0"/>
                            <a:t> 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sz="1800" b="1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1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𝑽</m:t>
                                  </m:r>
                                </m:e>
                                <m:sub>
                                  <m:r>
                                    <a:rPr lang="sr-Latn-BA" sz="1800" b="1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𝑹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b="1" dirty="0"/>
                            <a:t> 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06835104"/>
                      </a:ext>
                    </a:extLst>
                  </a:tr>
                  <a:tr h="302978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sub>
                                </m:s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e>
                                      <m:sub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sr-Latn-BA" dirty="0"/>
                        </a:p>
                        <a:p>
                          <a:endParaRPr lang="sr-Latn-BA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sub>
                                </m:s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nary>
                                      <m:naryPr>
                                        <m:chr m:val="∑"/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naryPr>
                                      <m:sub>
                                        <m:r>
                                          <m:rPr>
                                            <m:brk m:alnAt="23"/>
                                          </m:r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=1</m:t>
                                        </m:r>
                                      </m:sub>
                                      <m:sup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sup>
                                      <m:e>
                                        <m:sSubSup>
                                          <m:sSubSupPr>
                                            <m:ctrlP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𝑆</m:t>
                                            </m:r>
                                          </m:e>
                                          <m:sub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sub>
                                          <m:sup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bSup>
                                      </m:e>
                                    </m:nary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den>
                                </m:f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nary>
                                              <m:naryPr>
                                                <m:chr m:val="∑"/>
                                                <m:ctrlPr>
                                                  <a:rPr lang="sr-Latn-BA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naryPr>
                                              <m:sub>
                                                <m:r>
                                                  <m:rPr>
                                                    <m:brk m:alnAt="23"/>
                                                  </m:rPr>
                                                  <a:rPr lang="sr-Latn-BA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𝑖</m:t>
                                                </m:r>
                                                <m:r>
                                                  <a:rPr lang="sr-Latn-BA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=1</m:t>
                                                </m:r>
                                              </m:sub>
                                              <m:sup>
                                                <m:r>
                                                  <a:rPr lang="sr-Latn-BA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𝑟</m:t>
                                                </m:r>
                                              </m:sup>
                                              <m:e>
                                                <m:sSub>
                                                  <m:sSubPr>
                                                    <m:ctrlPr>
                                                      <a:rPr lang="en-US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a:rPr lang="sr-Latn-BA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  <m:t>𝑆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sr-Latn-BA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  <m:t>𝑖</m:t>
                                                    </m:r>
                                                  </m:sub>
                                                </m:sSub>
                                              </m:e>
                                            </m:nary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∙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𝑛</m:t>
                                    </m:r>
                                  </m:den>
                                </m:f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3.313.560</m:t>
                                    </m:r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3.148</m:t>
                                        </m:r>
                                      </m:e>
                                      <m:sup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∙6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sr-Latn-BA" dirty="0"/>
                        </a:p>
                        <a:p>
                          <a:endParaRPr lang="sr-Latn-BA" dirty="0"/>
                        </a:p>
                        <a:p>
                          <a:pPr/>
                          <a:r>
                            <a:rPr lang="sr-Latn-BA" b="0" dirty="0"/>
                            <a:t>  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sub>
                              </m:s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=1.709,78</m:t>
                              </m:r>
                            </m:oMath>
                          </a14:m>
                          <a:endParaRPr lang="sr-Latn-BA" dirty="0"/>
                        </a:p>
                        <a:p>
                          <a:endParaRPr lang="sr-Latn-BA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sub>
                                </m:s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1.709,78</m:t>
                                    </m:r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3−1</m:t>
                                    </m:r>
                                  </m:den>
                                </m:f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sr-Latn-BA" b="1" i="1" smtClean="0">
                                    <a:latin typeface="Cambria Math" panose="02040503050406030204" pitchFamily="18" charset="0"/>
                                  </a:rPr>
                                  <m:t>𝟖𝟓𝟒</m:t>
                                </m:r>
                                <m:r>
                                  <a:rPr lang="sr-Latn-BA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sr-Latn-BA" b="1" i="1" smtClean="0">
                                    <a:latin typeface="Cambria Math" panose="02040503050406030204" pitchFamily="18" charset="0"/>
                                  </a:rPr>
                                  <m:t>𝟖𝟗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sub>
                                </m:s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e>
                                      <m:sub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𝑟𝑛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sr-Latn-BA" dirty="0"/>
                        </a:p>
                        <a:p>
                          <a:endParaRPr lang="sr-Latn-BA" dirty="0"/>
                        </a:p>
                        <a:p>
                          <a:pPr/>
                          <a:r>
                            <a:rPr lang="sr-Latn-BA" b="0" dirty="0"/>
                            <a:t>   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sub>
                              </m:s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sub>
                              </m:s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=1.935,78−1.709,78=226</m:t>
                              </m:r>
                            </m:oMath>
                          </a14:m>
                          <a:endParaRPr lang="sr-Latn-BA" dirty="0"/>
                        </a:p>
                        <a:p>
                          <a:endParaRPr lang="sr-Latn-BA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sub>
                                </m:s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nary>
                                  <m:naryPr>
                                    <m:chr m:val="∑"/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3"/>
                                      </m:r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=1</m:t>
                                    </m:r>
                                  </m:sub>
                                  <m:sup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sup>
                                  <m:e>
                                    <m:nary>
                                      <m:naryPr>
                                        <m:chr m:val="∑"/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naryPr>
                                      <m:sub>
                                        <m:r>
                                          <m:rPr>
                                            <m:brk m:alnAt="23"/>
                                          </m:r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=1</m:t>
                                        </m:r>
                                      </m:sub>
                                      <m:sup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p>
                                      <m:e>
                                        <m:sSubSup>
                                          <m:sSubSupPr>
                                            <m:ctrlP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𝑖𝑗</m:t>
                                            </m:r>
                                          </m:sub>
                                          <m:sup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bSup>
                                      </m:e>
                                    </m:nary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f>
                                      <m:fPr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sSup>
                                          <m:sSupPr>
                                            <m:ctrlP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d>
                                              <m:dPr>
                                                <m:ctrlPr>
                                                  <a:rPr lang="sr-Latn-BA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nary>
                                                  <m:naryPr>
                                                    <m:chr m:val="∑"/>
                                                    <m:ctrlPr>
                                                      <a:rPr lang="sr-Latn-BA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naryPr>
                                                  <m:sub>
                                                    <m:r>
                                                      <m:rPr>
                                                        <m:brk m:alnAt="23"/>
                                                      </m:rPr>
                                                      <a:rPr lang="sr-Latn-BA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  <m:t>𝑖</m:t>
                                                    </m:r>
                                                    <m:r>
                                                      <a:rPr lang="sr-Latn-BA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  <m:t>=1</m:t>
                                                    </m:r>
                                                  </m:sub>
                                                  <m:sup>
                                                    <m:r>
                                                      <a:rPr lang="sr-Latn-BA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  <m:t>𝑟</m:t>
                                                    </m:r>
                                                  </m:sup>
                                                  <m:e>
                                                    <m:sSub>
                                                      <m:sSubPr>
                                                        <m:ctrlPr>
                                                          <a:rPr lang="en-US" b="0" i="1" smtClean="0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</m:ctrlPr>
                                                      </m:sSubPr>
                                                      <m:e>
                                                        <m:r>
                                                          <a:rPr lang="sr-Latn-BA" b="0" i="1" smtClean="0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  <m:t>𝑆</m:t>
                                                        </m:r>
                                                      </m:e>
                                                      <m:sub>
                                                        <m:r>
                                                          <a:rPr lang="sr-Latn-BA" b="0" i="1" smtClean="0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  <m:t>𝑖</m:t>
                                                        </m:r>
                                                      </m:sub>
                                                    </m:sSub>
                                                  </m:e>
                                                </m:nary>
                                              </m:e>
                                            </m:d>
                                          </m:e>
                                          <m:sup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num>
                                      <m:den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∙</m:t>
                                        </m:r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den>
                                    </m:f>
                                  </m:e>
                                </m:nary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=552.486−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3.148</m:t>
                                        </m:r>
                                      </m:e>
                                      <m:sup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∙6</m:t>
                                    </m:r>
                                  </m:den>
                                </m:f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=1.935,78</m:t>
                                </m:r>
                              </m:oMath>
                            </m:oMathPara>
                          </a14:m>
                          <a:endParaRPr lang="sr-Latn-BA" dirty="0"/>
                        </a:p>
                        <a:p>
                          <a:endParaRPr lang="sr-Latn-BA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sub>
                                </m:s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226</m:t>
                                    </m:r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∙6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−3</m:t>
                                    </m:r>
                                  </m:den>
                                </m:f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sr-Latn-BA" b="1" i="1" smtClean="0">
                                    <a:latin typeface="Cambria Math" panose="02040503050406030204" pitchFamily="18" charset="0"/>
                                  </a:rPr>
                                  <m:t>𝟏𝟓</m:t>
                                </m:r>
                                <m:r>
                                  <a:rPr lang="sr-Latn-BA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sr-Latn-BA" b="1" i="1" smtClean="0">
                                    <a:latin typeface="Cambria Math" panose="02040503050406030204" pitchFamily="18" charset="0"/>
                                  </a:rPr>
                                  <m:t>𝟎𝟕</m:t>
                                </m:r>
                              </m:oMath>
                            </m:oMathPara>
                          </a14:m>
                          <a:endParaRPr lang="sr-Latn-BA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96661228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1" name="Table 11">
                <a:extLst>
                  <a:ext uri="{FF2B5EF4-FFF2-40B4-BE49-F238E27FC236}">
                    <a16:creationId xmlns:a16="http://schemas.microsoft.com/office/drawing/2014/main" id="{51E4453C-64BA-4EF7-AFD3-BE08188FF5F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57019341"/>
                  </p:ext>
                </p:extLst>
              </p:nvPr>
            </p:nvGraphicFramePr>
            <p:xfrm>
              <a:off x="207415" y="3093993"/>
              <a:ext cx="11777168" cy="3513704"/>
            </p:xfrm>
            <a:graphic>
              <a:graphicData uri="http://schemas.openxmlformats.org/drawingml/2006/table">
                <a:tbl>
                  <a:tblPr firstRow="1" bandRow="1">
                    <a:tableStyleId>{69CF1AB2-1976-4502-BF36-3FF5EA218861}</a:tableStyleId>
                  </a:tblPr>
                  <a:tblGrid>
                    <a:gridCol w="5344973">
                      <a:extLst>
                        <a:ext uri="{9D8B030D-6E8A-4147-A177-3AD203B41FA5}">
                          <a16:colId xmlns:a16="http://schemas.microsoft.com/office/drawing/2014/main" val="3708959089"/>
                        </a:ext>
                      </a:extLst>
                    </a:gridCol>
                    <a:gridCol w="6432195">
                      <a:extLst>
                        <a:ext uri="{9D8B030D-6E8A-4147-A177-3AD203B41FA5}">
                          <a16:colId xmlns:a16="http://schemas.microsoft.com/office/drawing/2014/main" val="3878821685"/>
                        </a:ext>
                      </a:extLst>
                    </a:gridCol>
                  </a:tblGrid>
                  <a:tr h="48391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228" t="-1266" r="-120639" b="-6341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83318" t="-1266" r="-284" b="-63417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06835104"/>
                      </a:ext>
                    </a:extLst>
                  </a:tr>
                  <a:tr h="302978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28" t="-16064" r="-120639" b="-60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83318" t="-16064" r="-284" b="-60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96661228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206287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8DEFEA-D79D-4A29-B043-6DEC273A37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445" y="255639"/>
            <a:ext cx="10982632" cy="6253315"/>
          </a:xfrm>
        </p:spPr>
        <p:txBody>
          <a:bodyPr/>
          <a:lstStyle/>
          <a:p>
            <a:pPr marL="0" indent="0">
              <a:buNone/>
            </a:pPr>
            <a:r>
              <a:rPr lang="sr-Cyrl-BA" b="1" dirty="0"/>
              <a:t>Непознате параметре рачунамо преко радних табела:</a:t>
            </a:r>
            <a:endParaRPr lang="sr-Latn-BA" b="1" dirty="0"/>
          </a:p>
          <a:p>
            <a:pPr marL="0" indent="0">
              <a:buNone/>
            </a:pPr>
            <a:endParaRPr lang="sr-Cyrl-BA" b="1" dirty="0"/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D54755EC-0FBD-4BE7-8A2F-3BECC411AC1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3223853"/>
                  </p:ext>
                </p:extLst>
              </p:nvPr>
            </p:nvGraphicFramePr>
            <p:xfrm>
              <a:off x="501445" y="1162636"/>
              <a:ext cx="8655752" cy="4096760"/>
            </p:xfrm>
            <a:graphic>
              <a:graphicData uri="http://schemas.openxmlformats.org/drawingml/2006/table">
                <a:tbl>
                  <a:tblPr firstRow="1" bandRow="1">
                    <a:tableStyleId>{69CF1AB2-1976-4502-BF36-3FF5EA218861}</a:tableStyleId>
                  </a:tblPr>
                  <a:tblGrid>
                    <a:gridCol w="2163938">
                      <a:extLst>
                        <a:ext uri="{9D8B030D-6E8A-4147-A177-3AD203B41FA5}">
                          <a16:colId xmlns:a16="http://schemas.microsoft.com/office/drawing/2014/main" val="4262806571"/>
                        </a:ext>
                      </a:extLst>
                    </a:gridCol>
                    <a:gridCol w="2163938">
                      <a:extLst>
                        <a:ext uri="{9D8B030D-6E8A-4147-A177-3AD203B41FA5}">
                          <a16:colId xmlns:a16="http://schemas.microsoft.com/office/drawing/2014/main" val="1098413471"/>
                        </a:ext>
                      </a:extLst>
                    </a:gridCol>
                    <a:gridCol w="2163938">
                      <a:extLst>
                        <a:ext uri="{9D8B030D-6E8A-4147-A177-3AD203B41FA5}">
                          <a16:colId xmlns:a16="http://schemas.microsoft.com/office/drawing/2014/main" val="4158026304"/>
                        </a:ext>
                      </a:extLst>
                    </a:gridCol>
                    <a:gridCol w="2163938">
                      <a:extLst>
                        <a:ext uri="{9D8B030D-6E8A-4147-A177-3AD203B41FA5}">
                          <a16:colId xmlns:a16="http://schemas.microsoft.com/office/drawing/2014/main" val="2072372032"/>
                        </a:ext>
                      </a:extLst>
                    </a:gridCol>
                  </a:tblGrid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Становници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ill Sans MT (Body)"/>
                            </a:rPr>
                            <a:t>I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ill Sans MT (Body)"/>
                            </a:rPr>
                            <a:t>II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ill Sans MT (Body)"/>
                            </a:rPr>
                            <a:t>III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73392444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1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180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170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163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16723724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2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190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167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165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3711855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3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195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171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173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43887753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4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189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168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170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69278546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5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192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169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169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565888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6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186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165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166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24862443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𝑺</m:t>
                                    </m:r>
                                  </m:e>
                                  <m:sub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1.132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1.010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1.006 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849927136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𝑺</m:t>
                                    </m:r>
                                  </m:e>
                                  <m:sub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  <m:sup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1.281.424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1.020.100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1.012.036 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169153109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̅"/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188,67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168,33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167,67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36362905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D54755EC-0FBD-4BE7-8A2F-3BECC411AC1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3223853"/>
                  </p:ext>
                </p:extLst>
              </p:nvPr>
            </p:nvGraphicFramePr>
            <p:xfrm>
              <a:off x="501445" y="1162636"/>
              <a:ext cx="8655752" cy="4096760"/>
            </p:xfrm>
            <a:graphic>
              <a:graphicData uri="http://schemas.openxmlformats.org/drawingml/2006/table">
                <a:tbl>
                  <a:tblPr firstRow="1" bandRow="1">
                    <a:tableStyleId>{69CF1AB2-1976-4502-BF36-3FF5EA218861}</a:tableStyleId>
                  </a:tblPr>
                  <a:tblGrid>
                    <a:gridCol w="2163938">
                      <a:extLst>
                        <a:ext uri="{9D8B030D-6E8A-4147-A177-3AD203B41FA5}">
                          <a16:colId xmlns:a16="http://schemas.microsoft.com/office/drawing/2014/main" val="4262806571"/>
                        </a:ext>
                      </a:extLst>
                    </a:gridCol>
                    <a:gridCol w="2163938">
                      <a:extLst>
                        <a:ext uri="{9D8B030D-6E8A-4147-A177-3AD203B41FA5}">
                          <a16:colId xmlns:a16="http://schemas.microsoft.com/office/drawing/2014/main" val="1098413471"/>
                        </a:ext>
                      </a:extLst>
                    </a:gridCol>
                    <a:gridCol w="2163938">
                      <a:extLst>
                        <a:ext uri="{9D8B030D-6E8A-4147-A177-3AD203B41FA5}">
                          <a16:colId xmlns:a16="http://schemas.microsoft.com/office/drawing/2014/main" val="4158026304"/>
                        </a:ext>
                      </a:extLst>
                    </a:gridCol>
                    <a:gridCol w="2163938">
                      <a:extLst>
                        <a:ext uri="{9D8B030D-6E8A-4147-A177-3AD203B41FA5}">
                          <a16:colId xmlns:a16="http://schemas.microsoft.com/office/drawing/2014/main" val="2072372032"/>
                        </a:ext>
                      </a:extLst>
                    </a:gridCol>
                  </a:tblGrid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Становници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ill Sans MT (Body)"/>
                            </a:rPr>
                            <a:t>I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ill Sans MT (Body)"/>
                            </a:rPr>
                            <a:t>II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ill Sans MT (Body)"/>
                            </a:rPr>
                            <a:t>III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73392444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1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180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170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163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16723724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2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190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167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165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3711855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3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195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171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173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43887753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4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189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168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170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69278546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5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192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169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169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565888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6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186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165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166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24862443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82" t="-710448" r="-300845" b="-2223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1.132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1.010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1.006 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849927136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82" t="-798529" r="-300845" b="-1191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1.281.424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1.020.100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1.012.036 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169153109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82" t="-911940" r="-300845" b="-2089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188,67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168,33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167,67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363629055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9E55A1D-B66D-4C68-B378-3D07617B4CF1}"/>
                  </a:ext>
                </a:extLst>
              </p:cNvPr>
              <p:cNvSpPr txBox="1"/>
              <p:nvPr/>
            </p:nvSpPr>
            <p:spPr>
              <a:xfrm>
                <a:off x="9238830" y="3686530"/>
                <a:ext cx="2163614" cy="15899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Cyrl-BA" dirty="0">
                    <a:latin typeface="Gill Sans MT (Body)"/>
                  </a:rPr>
                  <a:t>УКУПНО:</a:t>
                </a:r>
              </a:p>
              <a:p>
                <a:pPr>
                  <a:lnSpc>
                    <a:spcPct val="150000"/>
                  </a:lnSpc>
                </a:pPr>
                <a:r>
                  <a:rPr lang="sr-Cyrl-BA" b="1" dirty="0">
                    <a:latin typeface="Gill Sans MT (Body)"/>
                  </a:rPr>
                  <a:t>3.148</a:t>
                </a:r>
                <a:r>
                  <a:rPr lang="sr-Latn-BA" b="1" dirty="0">
                    <a:latin typeface="Gill Sans MT (Body)"/>
                  </a:rPr>
                  <a:t> (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sr-Latn-BA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sr-Latn-BA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sr-Latn-BA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sr-Latn-BA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sr-Latn-BA" b="1" dirty="0">
                    <a:latin typeface="Gill Sans MT (Body)"/>
                  </a:rPr>
                  <a:t> </a:t>
                </a:r>
                <a:endParaRPr lang="sr-Cyrl-BA" b="1" dirty="0">
                  <a:latin typeface="Gill Sans MT (Body)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sr-Cyrl-BA" b="1" dirty="0">
                    <a:latin typeface="Gill Sans MT (Body)"/>
                  </a:rPr>
                  <a:t>3.313.560</a:t>
                </a:r>
                <a:r>
                  <a:rPr lang="sr-Latn-BA" b="1" dirty="0">
                    <a:latin typeface="Gill Sans MT (Body)"/>
                  </a:rPr>
                  <a:t> (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sr-Latn-BA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sr-Latn-BA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  <m:e>
                        <m:sSubSup>
                          <m:sSubSupPr>
                            <m:ctrlPr>
                              <a:rPr lang="sr-Latn-BA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BA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sr-Latn-BA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sr-Latn-BA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nary>
                  </m:oMath>
                </a14:m>
                <a:r>
                  <a:rPr lang="sr-Latn-BA" b="1" dirty="0">
                    <a:latin typeface="Gill Sans MT (Body)"/>
                  </a:rPr>
                  <a:t>)</a:t>
                </a:r>
                <a:endParaRPr lang="sr-Cyrl-BA" b="1" dirty="0">
                  <a:latin typeface="Gill Sans MT (Body)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sr-Cyrl-BA" b="1" dirty="0">
                    <a:latin typeface="Gill Sans MT (Body)"/>
                  </a:rPr>
                  <a:t>174,78</a:t>
                </a: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9E55A1D-B66D-4C68-B378-3D07617B4C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8830" y="3686530"/>
                <a:ext cx="2163614" cy="1589922"/>
              </a:xfrm>
              <a:prstGeom prst="rect">
                <a:avLst/>
              </a:prstGeom>
              <a:blipFill>
                <a:blip r:embed="rId3"/>
                <a:stretch>
                  <a:fillRect l="-2542" t="-4598" r="-5932" b="-16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0828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2F29551-B7BE-4FE7-B90D-978630847F0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6925" y="247771"/>
                <a:ext cx="6800570" cy="66663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b="1" dirty="0"/>
                  <a:t>За рачунање</a:t>
                </a:r>
                <a:r>
                  <a:rPr lang="sr-Cyrl-BA" sz="2400" b="1" dirty="0"/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sr-Latn-BA" sz="2400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sr-Latn-BA" sz="2400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  <m:sup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sup>
                      <m:e>
                        <m:nary>
                          <m:naryPr>
                            <m:chr m:val="∑"/>
                            <m:ctrlPr>
                              <a:rPr lang="sr-Latn-BA" sz="2400" b="1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sr-Latn-BA" sz="2400" b="1" i="1" smtClean="0">
                                <a:latin typeface="Cambria Math" panose="02040503050406030204" pitchFamily="18" charset="0"/>
                              </a:rPr>
                              <m:t>𝒋</m:t>
                            </m:r>
                            <m:r>
                              <a:rPr lang="sr-Latn-BA" sz="2400" b="1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sr-Latn-BA" sz="24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  <m:sup>
                            <m:r>
                              <a:rPr lang="sr-Latn-BA" sz="2400" b="1" i="1" smtClean="0"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p>
                          <m:e>
                            <m:sSubSup>
                              <m:sSubSupPr>
                                <m:ctrlPr>
                                  <a:rPr lang="sr-Latn-BA" sz="24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sr-Latn-BA" sz="2400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sr-Latn-BA" sz="2400" b="1" i="1" smtClean="0">
                                    <a:latin typeface="Cambria Math" panose="02040503050406030204" pitchFamily="18" charset="0"/>
                                  </a:rPr>
                                  <m:t>𝒊𝒋</m:t>
                                </m:r>
                              </m:sub>
                              <m:sup>
                                <m:r>
                                  <a:rPr lang="sr-Latn-BA" sz="2400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bSup>
                          </m:e>
                        </m:nary>
                      </m:e>
                    </m:nary>
                  </m:oMath>
                </a14:m>
                <a:r>
                  <a:rPr lang="sr-Cyrl-BA" sz="2400" b="1" dirty="0"/>
                  <a:t> </a:t>
                </a:r>
                <a:r>
                  <a:rPr lang="sr-Cyrl-BA" b="1" dirty="0"/>
                  <a:t>користимо сљедећу табелу:</a:t>
                </a:r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2F29551-B7BE-4FE7-B90D-978630847F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6925" y="247771"/>
                <a:ext cx="6800570" cy="666630"/>
              </a:xfrm>
              <a:blipFill>
                <a:blip r:embed="rId2"/>
                <a:stretch>
                  <a:fillRect l="-8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2FE1CAC-A268-4AC0-8651-A02B7DF132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6580691"/>
              </p:ext>
            </p:extLst>
          </p:nvPr>
        </p:nvGraphicFramePr>
        <p:xfrm>
          <a:off x="765779" y="1263978"/>
          <a:ext cx="6661716" cy="338814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665429">
                  <a:extLst>
                    <a:ext uri="{9D8B030D-6E8A-4147-A177-3AD203B41FA5}">
                      <a16:colId xmlns:a16="http://schemas.microsoft.com/office/drawing/2014/main" val="4218254805"/>
                    </a:ext>
                  </a:extLst>
                </a:gridCol>
                <a:gridCol w="1665429">
                  <a:extLst>
                    <a:ext uri="{9D8B030D-6E8A-4147-A177-3AD203B41FA5}">
                      <a16:colId xmlns:a16="http://schemas.microsoft.com/office/drawing/2014/main" val="2133814108"/>
                    </a:ext>
                  </a:extLst>
                </a:gridCol>
                <a:gridCol w="1665429">
                  <a:extLst>
                    <a:ext uri="{9D8B030D-6E8A-4147-A177-3AD203B41FA5}">
                      <a16:colId xmlns:a16="http://schemas.microsoft.com/office/drawing/2014/main" val="1845015880"/>
                    </a:ext>
                  </a:extLst>
                </a:gridCol>
                <a:gridCol w="1665429">
                  <a:extLst>
                    <a:ext uri="{9D8B030D-6E8A-4147-A177-3AD203B41FA5}">
                      <a16:colId xmlns:a16="http://schemas.microsoft.com/office/drawing/2014/main" val="3049135514"/>
                    </a:ext>
                  </a:extLst>
                </a:gridCol>
              </a:tblGrid>
              <a:tr h="423518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Становници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III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5014625"/>
                  </a:ext>
                </a:extLst>
              </a:tr>
              <a:tr h="423518">
                <a:tc>
                  <a:txBody>
                    <a:bodyPr/>
                    <a:lstStyle/>
                    <a:p>
                      <a:pPr algn="ctr"/>
                      <a:r>
                        <a:rPr lang="sr-Cyrl-BA" sz="1600" b="1" dirty="0">
                          <a:latin typeface="Gill Sans MT (Body)"/>
                        </a:rPr>
                        <a:t>1</a:t>
                      </a:r>
                      <a:endParaRPr lang="en-US" sz="1600" b="1" dirty="0">
                        <a:latin typeface="Gill Sans MT (Body)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32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400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28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900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26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569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52517416"/>
                  </a:ext>
                </a:extLst>
              </a:tr>
              <a:tr h="423518">
                <a:tc>
                  <a:txBody>
                    <a:bodyPr/>
                    <a:lstStyle/>
                    <a:p>
                      <a:pPr algn="ctr"/>
                      <a:r>
                        <a:rPr lang="sr-Cyrl-BA" sz="1600" b="1" dirty="0">
                          <a:latin typeface="Gill Sans MT (Body)"/>
                        </a:rPr>
                        <a:t>2</a:t>
                      </a:r>
                      <a:endParaRPr lang="en-US" sz="1600" b="1" dirty="0">
                        <a:latin typeface="Gill Sans MT (Body)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36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100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27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889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27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225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82186079"/>
                  </a:ext>
                </a:extLst>
              </a:tr>
              <a:tr h="423518">
                <a:tc>
                  <a:txBody>
                    <a:bodyPr/>
                    <a:lstStyle/>
                    <a:p>
                      <a:pPr algn="ctr"/>
                      <a:r>
                        <a:rPr lang="sr-Cyrl-BA" sz="1600" b="1" dirty="0">
                          <a:latin typeface="Gill Sans MT (Body)"/>
                        </a:rPr>
                        <a:t>3</a:t>
                      </a:r>
                      <a:endParaRPr lang="en-US" sz="1600" b="1" dirty="0">
                        <a:latin typeface="Gill Sans MT (Body)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38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025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29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241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29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929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31659376"/>
                  </a:ext>
                </a:extLst>
              </a:tr>
              <a:tr h="423518">
                <a:tc>
                  <a:txBody>
                    <a:bodyPr/>
                    <a:lstStyle/>
                    <a:p>
                      <a:pPr algn="ctr"/>
                      <a:r>
                        <a:rPr lang="sr-Cyrl-BA" sz="1600" b="1" dirty="0">
                          <a:latin typeface="Gill Sans MT (Body)"/>
                        </a:rPr>
                        <a:t>4</a:t>
                      </a:r>
                      <a:endParaRPr lang="en-US" sz="1600" b="1" dirty="0">
                        <a:latin typeface="Gill Sans MT (Body)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35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721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28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224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28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900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16359359"/>
                  </a:ext>
                </a:extLst>
              </a:tr>
              <a:tr h="423518">
                <a:tc>
                  <a:txBody>
                    <a:bodyPr/>
                    <a:lstStyle/>
                    <a:p>
                      <a:pPr algn="ctr"/>
                      <a:r>
                        <a:rPr lang="sr-Cyrl-BA" sz="1600" b="1" dirty="0">
                          <a:latin typeface="Gill Sans MT (Body)"/>
                        </a:rPr>
                        <a:t>5</a:t>
                      </a:r>
                      <a:endParaRPr lang="en-US" sz="1600" b="1" dirty="0">
                        <a:latin typeface="Gill Sans MT (Body)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36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864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28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561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28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561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872880577"/>
                  </a:ext>
                </a:extLst>
              </a:tr>
              <a:tr h="423518">
                <a:tc>
                  <a:txBody>
                    <a:bodyPr/>
                    <a:lstStyle/>
                    <a:p>
                      <a:pPr algn="ctr"/>
                      <a:r>
                        <a:rPr lang="sr-Cyrl-BA" sz="1600" b="1" dirty="0">
                          <a:latin typeface="Gill Sans MT (Body)"/>
                        </a:rPr>
                        <a:t>6</a:t>
                      </a:r>
                      <a:endParaRPr lang="en-US" sz="1600" b="1" dirty="0">
                        <a:latin typeface="Gill Sans MT (Body)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34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596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27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225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27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556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527396130"/>
                  </a:ext>
                </a:extLst>
              </a:tr>
              <a:tr h="423518">
                <a:tc>
                  <a:txBody>
                    <a:bodyPr/>
                    <a:lstStyle/>
                    <a:p>
                      <a:pPr algn="ctr"/>
                      <a:r>
                        <a:rPr lang="el-GR" sz="1600" b="1" dirty="0">
                          <a:latin typeface="Gill Sans MT (Body)"/>
                        </a:rPr>
                        <a:t>Σ</a:t>
                      </a:r>
                      <a:endParaRPr lang="en-US" sz="1600" b="1" dirty="0">
                        <a:latin typeface="Gill Sans MT (Body)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213</a:t>
                      </a:r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706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170</a:t>
                      </a:r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040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168</a:t>
                      </a:r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740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56050946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04B4129-52FB-466B-9D00-A53EC5CE0683}"/>
                  </a:ext>
                </a:extLst>
              </p:cNvPr>
              <p:cNvSpPr txBox="1"/>
              <p:nvPr/>
            </p:nvSpPr>
            <p:spPr>
              <a:xfrm>
                <a:off x="765779" y="5001699"/>
                <a:ext cx="6800570" cy="14367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sr-Latn-BA" sz="180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Sup>
                                <m:sSubSupPr>
                                  <m:ctrlPr>
                                    <a:rPr lang="sr-Latn-BA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  <m:sup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nary>
                          <m:r>
                            <a:rPr lang="sr-Latn-BA" b="0" i="1">
                              <a:latin typeface="Cambria Math" panose="02040503050406030204" pitchFamily="18" charset="0"/>
                            </a:rPr>
                            <m:t>=213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sr-Latn-BA" b="0" i="1">
                              <a:latin typeface="Cambria Math" panose="02040503050406030204" pitchFamily="18" charset="0"/>
                            </a:rPr>
                            <m:t>706+170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sr-Latn-BA" b="0" i="1">
                              <a:latin typeface="Cambria Math" panose="02040503050406030204" pitchFamily="18" charset="0"/>
                            </a:rPr>
                            <m:t>040+168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sr-Latn-BA" b="0" i="1">
                              <a:latin typeface="Cambria Math" panose="02040503050406030204" pitchFamily="18" charset="0"/>
                            </a:rPr>
                            <m:t>740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𝟓𝟓𝟐</m:t>
                          </m:r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𝟒𝟖𝟔</m:t>
                          </m:r>
                        </m:e>
                      </m:nary>
                    </m:oMath>
                  </m:oMathPara>
                </a14:m>
                <a:endParaRPr lang="en-US" dirty="0">
                  <a:solidFill>
                    <a:srgbClr val="000000"/>
                  </a:solidFill>
                </a:endParaRPr>
              </a:p>
              <a:p>
                <a:endParaRPr lang="en-US" b="1" dirty="0">
                  <a:solidFill>
                    <a:srgbClr val="000000"/>
                  </a:solidFill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04B4129-52FB-466B-9D00-A53EC5CE06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779" y="5001699"/>
                <a:ext cx="6800570" cy="14367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25209A2F-E5EA-4AF8-AF6E-75360C315195}"/>
              </a:ext>
            </a:extLst>
          </p:cNvPr>
          <p:cNvSpPr txBox="1"/>
          <p:nvPr/>
        </p:nvSpPr>
        <p:spPr>
          <a:xfrm>
            <a:off x="7427495" y="3916087"/>
            <a:ext cx="2406192" cy="736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r-Cyrl-BA" dirty="0">
                <a:latin typeface="Gill Sans MT (Body)"/>
              </a:rPr>
              <a:t>УКУПНО:</a:t>
            </a:r>
          </a:p>
          <a:p>
            <a:pPr>
              <a:lnSpc>
                <a:spcPct val="150000"/>
              </a:lnSpc>
            </a:pPr>
            <a:r>
              <a:rPr lang="sr-Latn-BA" b="1" dirty="0">
                <a:latin typeface="Gill Sans MT (Body)"/>
              </a:rPr>
              <a:t>552</a:t>
            </a:r>
            <a:r>
              <a:rPr lang="sr-Cyrl-BA" b="1" dirty="0">
                <a:latin typeface="Gill Sans MT (Body)"/>
              </a:rPr>
              <a:t>.</a:t>
            </a:r>
            <a:r>
              <a:rPr lang="sr-Latn-BA" b="1" dirty="0">
                <a:latin typeface="Gill Sans MT (Body)"/>
              </a:rPr>
              <a:t>486</a:t>
            </a:r>
            <a:endParaRPr lang="sr-Cyrl-BA" b="1" dirty="0">
              <a:latin typeface="Gill Sans MT (Body)"/>
            </a:endParaRPr>
          </a:p>
        </p:txBody>
      </p:sp>
    </p:spTree>
    <p:extLst>
      <p:ext uri="{BB962C8B-B14F-4D97-AF65-F5344CB8AC3E}">
        <p14:creationId xmlns:p14="http://schemas.microsoft.com/office/powerpoint/2010/main" val="4150300142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1144</TotalTime>
  <Words>881</Words>
  <Application>Microsoft Office PowerPoint</Application>
  <PresentationFormat>Widescreen</PresentationFormat>
  <Paragraphs>225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Cambria Math</vt:lpstr>
      <vt:lpstr>Corbel</vt:lpstr>
      <vt:lpstr>Gill Sans</vt:lpstr>
      <vt:lpstr>Gill Sans MT</vt:lpstr>
      <vt:lpstr>Gill Sans MT (Body)</vt:lpstr>
      <vt:lpstr>Parcel</vt:lpstr>
      <vt:lpstr>АНАЛИЗА ВАРИЈАНСЕ (АНОВА)</vt:lpstr>
      <vt:lpstr>PowerPoint Presentation</vt:lpstr>
      <vt:lpstr>да ли се посматрана подручја значајно разликују по утицају на висину становника?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Која подручја се статистички значајно разликују по утицају на висину?</vt:lpstr>
      <vt:lpstr>PowerPoint Presentation</vt:lpstr>
      <vt:lpstr>PowerPoint Presentation</vt:lpstr>
      <vt:lpstr>ХВАЛА НА ПАЖЊИ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АНАЛИЗА ВАРИЈАНСЕ (АНОВА)</dc:title>
  <dc:creator>Marić, Milica</dc:creator>
  <cp:lastModifiedBy>Marić, Milica</cp:lastModifiedBy>
  <cp:revision>57</cp:revision>
  <dcterms:created xsi:type="dcterms:W3CDTF">2022-04-23T08:43:07Z</dcterms:created>
  <dcterms:modified xsi:type="dcterms:W3CDTF">2023-05-04T08:45:57Z</dcterms:modified>
</cp:coreProperties>
</file>