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94" r:id="rId2"/>
    <p:sldId id="296" r:id="rId3"/>
    <p:sldId id="298" r:id="rId4"/>
    <p:sldId id="300" r:id="rId5"/>
    <p:sldId id="302" r:id="rId6"/>
    <p:sldId id="357" r:id="rId7"/>
    <p:sldId id="359" r:id="rId8"/>
    <p:sldId id="360" r:id="rId9"/>
    <p:sldId id="361" r:id="rId10"/>
    <p:sldId id="362" r:id="rId11"/>
    <p:sldId id="363" r:id="rId12"/>
    <p:sldId id="364" r:id="rId13"/>
    <p:sldId id="365" r:id="rId14"/>
    <p:sldId id="367" r:id="rId15"/>
    <p:sldId id="368" r:id="rId16"/>
    <p:sldId id="370" r:id="rId17"/>
    <p:sldId id="371" r:id="rId18"/>
    <p:sldId id="372" r:id="rId19"/>
    <p:sldId id="373" r:id="rId20"/>
    <p:sldId id="374" r:id="rId21"/>
    <p:sldId id="38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8" autoAdjust="0"/>
    <p:restoredTop sz="94660"/>
  </p:normalViewPr>
  <p:slideViewPr>
    <p:cSldViewPr>
      <p:cViewPr varScale="1">
        <p:scale>
          <a:sx n="80" d="100"/>
          <a:sy n="80" d="100"/>
        </p:scale>
        <p:origin x="1387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15D24-2AC6-408F-B4FA-29C62973085C}" type="datetimeFigureOut">
              <a:rPr lang="en-GB" smtClean="0"/>
              <a:t>31/01/2021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6C13E-9C2D-4985-8DE2-50AB3499FB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1334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1167BC-7972-4CB4-9200-F853611014CA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1/31/2021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30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EE02EE-4498-41BE-A354-A13C0C5355C8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1/31/2021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9551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A51A3A-F488-4768-A9F0-0F3959A92872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1/31/2021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7445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D6FCDF-EB04-4BCA-A7E0-EFE990DDB9A1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1/31/2021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9865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E30E51-8926-4FF9-99C0-86CDBFDAF08A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1/31/2021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0192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FCC328-6EA3-4AAD-A60D-F794B09910E5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1/31/2021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645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2D2470-B70B-41DB-92E0-00E998FA7278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1/31/2021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09970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B01D62-3C5A-44EA-83B0-811BD02260FC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1/31/2021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829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D19299-DC19-4154-8890-2A390A5A4A36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1/31/2021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9986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3A089-338B-4981-81B4-0C42B689B7D4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1/31/2021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3442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731751-1927-495A-B3ED-9702D385A7FB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1/31/2021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4023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C0B29C-17E4-4CE6-BB08-C98426C06A21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1/31/2021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1798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519812-87B8-449D-B732-A52EE61ADF1B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1/31/2021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343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2AF2A1-F94A-490D-AA71-7A2831CB34B2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1/31/2021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7169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B975C5-28A8-47F1-83FD-9CFB22A22D21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1/31/2021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5630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156DC2-D70B-41F7-9F36-3EA761FDDF93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1/31/2021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721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A570B-0F52-4365-A829-9A7619E80A15}" type="datetime1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1/31/2021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7146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5764" y="3636085"/>
            <a:ext cx="7056582" cy="1265185"/>
          </a:xfrm>
        </p:spPr>
        <p:txBody>
          <a:bodyPr/>
          <a:lstStyle/>
          <a:p>
            <a:pPr algn="ctr"/>
            <a:r>
              <a:rPr lang="sr-Latn-BA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MEĐUNARODNE FINANSIJE</a:t>
            </a:r>
            <a:r>
              <a:rPr lang="sr-Latn-BA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Latn-BA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30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784" y="4722859"/>
            <a:ext cx="6198185" cy="93325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sr-Latn-BA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sr-Latn-BA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sr-Latn-BA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 Dragana Vujičić-Stefanović, </a:t>
            </a:r>
          </a:p>
          <a:p>
            <a:pPr>
              <a:spcBef>
                <a:spcPts val="0"/>
              </a:spcBef>
            </a:pPr>
            <a:r>
              <a:rPr lang="sr-Latn-BA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</a:t>
            </a:r>
            <a:endParaRPr lang="sr-Latn-BA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sr-Latn-BA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sr-Latn-BA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školska</a:t>
            </a:r>
            <a:r>
              <a:rPr lang="sr-Cyrl-BA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2020/2021</a:t>
            </a:r>
            <a:endParaRPr lang="en-GB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266" y="2277967"/>
            <a:ext cx="1793577" cy="1476081"/>
          </a:xfrm>
          <a:prstGeom prst="rect">
            <a:avLst/>
          </a:prstGeom>
        </p:spPr>
      </p:pic>
      <p:sp>
        <p:nvSpPr>
          <p:cNvPr id="10" name="Subtitle 2"/>
          <p:cNvSpPr txBox="1">
            <a:spLocks/>
          </p:cNvSpPr>
          <p:nvPr/>
        </p:nvSpPr>
        <p:spPr>
          <a:xfrm>
            <a:off x="323850" y="308031"/>
            <a:ext cx="7778496" cy="1129812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r-Latn-BA" sz="2800" b="1" dirty="0">
              <a:ln w="3175">
                <a:noFill/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 descr="Ekonomski_fakultet_memorandum-01"/>
          <p:cNvPicPr/>
          <p:nvPr/>
        </p:nvPicPr>
        <p:blipFill>
          <a:blip r:embed="rId3"/>
          <a:srcRect l="19667" t="3636" r="20273" b="88020"/>
          <a:stretch>
            <a:fillRect/>
          </a:stretch>
        </p:blipFill>
        <p:spPr bwMode="auto">
          <a:xfrm>
            <a:off x="1278044" y="223851"/>
            <a:ext cx="5870108" cy="95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187624" y="2913660"/>
            <a:ext cx="2489642" cy="72242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Vježbe IX</a:t>
            </a:r>
            <a:endParaRPr lang="en-GB" sz="30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39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00978" y="320047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kretanje kapitala- Vrste i oblici izvoza kapitala </a:t>
            </a:r>
            <a:endParaRPr lang="en-GB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04766" y="1003860"/>
            <a:ext cx="8362676" cy="504056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r-Latn-BA" b="1" dirty="0" smtClean="0"/>
              <a:t>Prema uticaju vlasnika kapitala na korišćenje plasiranih sredstava </a:t>
            </a:r>
            <a:endParaRPr lang="en-GB" b="1" dirty="0"/>
          </a:p>
        </p:txBody>
      </p:sp>
      <p:sp>
        <p:nvSpPr>
          <p:cNvPr id="5" name="Rounded Rectangle 4"/>
          <p:cNvSpPr/>
          <p:nvPr/>
        </p:nvSpPr>
        <p:spPr>
          <a:xfrm>
            <a:off x="534163" y="1649097"/>
            <a:ext cx="4026500" cy="3940143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r-Latn-BA" b="1" dirty="0" smtClean="0"/>
              <a:t>Direktne investicije: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dirty="0" smtClean="0"/>
              <a:t>Vlasnik zadržava punu kontrolu ( odlučuje gde će uložiti K, kako će organizovati proizvodnju, brine o plasmanu gotovih proizvoda, o fin.rezultatima poslovanja isl).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dirty="0" smtClean="0"/>
              <a:t>Veličina profita nije unaprijed poznata (zavisi od uspješnosti upotrebe uloženih sredstava)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dirty="0" smtClean="0"/>
              <a:t>U slučaju loše upotrebe kapitala, posledice snosi stranac koji je uložio sredstava </a:t>
            </a:r>
            <a:endParaRPr lang="sr-Latn-BA" dirty="0"/>
          </a:p>
        </p:txBody>
      </p:sp>
      <p:sp>
        <p:nvSpPr>
          <p:cNvPr id="6" name="Rounded Rectangle 5"/>
          <p:cNvSpPr/>
          <p:nvPr/>
        </p:nvSpPr>
        <p:spPr>
          <a:xfrm>
            <a:off x="4740942" y="1507916"/>
            <a:ext cx="4026500" cy="5350084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r-Latn-BA" b="1" dirty="0" smtClean="0"/>
              <a:t>Portfolio investicije: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dirty="0" smtClean="0"/>
              <a:t>Ulaganja kapitala posredstvom raznih vrsta HOV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dirty="0" smtClean="0"/>
              <a:t>Tipičan primjer PI: emitovanje i plasman obveznica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dirty="0" smtClean="0"/>
              <a:t>Država, drž.institucije, banke, preduzeća, u cilju prikupljanja sredstava emituju obveznice koje plasiraju na fin.tržištu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dirty="0" smtClean="0"/>
              <a:t>Vlasnici kapitala kupovinom obveznica stiču pravo da u određenom roku dobiju nazad uložena sredstva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dirty="0" smtClean="0"/>
              <a:t>Kamatna stopa (fiksna, varijabilna)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dirty="0" smtClean="0"/>
              <a:t>Vlasnici kapitala ne mogu utivati na način upotrebe kapitala  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122522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0978" y="320047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kretanje kapitala- Efekti uvoza i izvoza kapitala </a:t>
            </a:r>
            <a:endParaRPr lang="en-GB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1708193"/>
            <a:ext cx="7992888" cy="121675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Uvoz kapitala →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uvoz dodajne akumulacije iz inostranstva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→čime se stvaraju mogućnosti da investicije budu veće od domaće akumulacije</a:t>
            </a:r>
          </a:p>
          <a:p>
            <a:pPr algn="just"/>
            <a:r>
              <a:rPr lang="sr-Latn-BA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povećanje stope privrednog rasta </a:t>
            </a:r>
          </a:p>
          <a:p>
            <a:pPr algn="just"/>
            <a:r>
              <a:rPr lang="sr-Latn-BA" sz="1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 efikasnije korišćenje postojećih domaćih resursa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03550" y="1131852"/>
            <a:ext cx="5541126" cy="307168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Pozitivni efekti na zemlju uvoznicu </a:t>
            </a:r>
          </a:p>
        </p:txBody>
      </p:sp>
      <p:sp>
        <p:nvSpPr>
          <p:cNvPr id="8" name="Oval 7"/>
          <p:cNvSpPr/>
          <p:nvPr/>
        </p:nvSpPr>
        <p:spPr>
          <a:xfrm>
            <a:off x="7236296" y="1052736"/>
            <a:ext cx="1368152" cy="576064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800" b="1" dirty="0" smtClean="0"/>
              <a:t>+</a:t>
            </a:r>
            <a:endParaRPr lang="en-GB" sz="28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67544" y="3068960"/>
            <a:ext cx="7992888" cy="121675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Povećana investiciona ulaganja omogućavaju porast zaposlenosti</a:t>
            </a:r>
          </a:p>
          <a:p>
            <a:pPr algn="just"/>
            <a:r>
              <a:rPr lang="sr-Latn-BA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slučaju direktnih investicija strani vlasnik se stara o obuci kadrova, čime se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poboljšava kvalifikaciona struktura radne snage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Stečena iskustva se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posredno ili neposredno prenose na druge djelove privrede.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67544" y="4382804"/>
            <a:ext cx="7992888" cy="202368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Veliki uticaj izvoza kapitala na trgovinski bilans. </a:t>
            </a:r>
          </a:p>
          <a:p>
            <a:pPr algn="just"/>
            <a:r>
              <a:rPr lang="sr-Latn-BA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kretanje kapitala se može javiti kao zamjena za međunarodno kretanje robe: umjesto transfera rezultata proizvodnje dolazi do transfera faktora proizvodnje. </a:t>
            </a:r>
          </a:p>
          <a:p>
            <a:pPr algn="just"/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 je strani kapital uložen u proizvodnju sirovina, obično ima više izgleda da se poveća izvoz.</a:t>
            </a:r>
          </a:p>
          <a:p>
            <a:pPr algn="just"/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Efekti uvoza kapitala mogu se ispoljavati kroz povećanje produktivnosti. </a:t>
            </a:r>
          </a:p>
        </p:txBody>
      </p:sp>
    </p:spTree>
    <p:extLst>
      <p:ext uri="{BB962C8B-B14F-4D97-AF65-F5344CB8AC3E}">
        <p14:creationId xmlns:p14="http://schemas.microsoft.com/office/powerpoint/2010/main" val="2917535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00978" y="320047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kretanje kapitala- Efekti uvoza i izvoza kapitala </a:t>
            </a:r>
            <a:endParaRPr lang="en-GB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1210481"/>
            <a:ext cx="7992888" cy="99438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Uvoz kapitala →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finansiranje deficita platnog bilansa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→čime privreda dobija više vremena za potrebna prilagođavanja u cilju obezbjeđenja spoljne ravnoteže.</a:t>
            </a:r>
          </a:p>
          <a:p>
            <a:pPr algn="just"/>
            <a:r>
              <a:rPr lang="sr-Latn-BA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18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7380312" y="591363"/>
            <a:ext cx="1368152" cy="576064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800" b="1" dirty="0" smtClean="0"/>
              <a:t>+</a:t>
            </a:r>
            <a:endParaRPr lang="en-GB" sz="2800" b="1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75556" y="2350880"/>
            <a:ext cx="7992888" cy="107812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Uvoz kapitala →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bolja snabdjevenost domaćeg tržišta (i u pogledu količine i u pogledu asortimana).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Jačanje konkurencije →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podstiče proizvođače na unapredjenje proizvodnje i snižavanje troškova , čime se povećavaju i šance za izvoz. 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69155" y="3638482"/>
            <a:ext cx="7992888" cy="107812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Povećanjem proizvodnje u zemlji uz angažovanje stranog kapitala  →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rastu prihodi budžeta kroz porast poreza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(olakšava finansiranje opšte i zajedničke potrošnje građana). 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4884" y="4818962"/>
            <a:ext cx="7992888" cy="69827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Kroz direktne investicije obezbjeđuje se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prenos nove tehnologije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što dovodi do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unapredjenja i u drugim sektorima privrede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97052" y="5634048"/>
            <a:ext cx="7992888" cy="891296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Efekti ugledanja – uspješno poslovanje preduzeća gdje je angažovan strani kapital podstiče i druge da unapredjuju proizvodnju, poboljšavaju organizaciju i dr. </a:t>
            </a:r>
          </a:p>
        </p:txBody>
      </p:sp>
    </p:spTree>
    <p:extLst>
      <p:ext uri="{BB962C8B-B14F-4D97-AF65-F5344CB8AC3E}">
        <p14:creationId xmlns:p14="http://schemas.microsoft.com/office/powerpoint/2010/main" val="3974575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03550" y="1131852"/>
            <a:ext cx="5541126" cy="30716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Negativni  efekti na zemlju uvoznicu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00978" y="320047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kretanje kapitala- Efekti uvoza i izvoza kapitala </a:t>
            </a:r>
            <a:endParaRPr lang="en-GB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7308304" y="997404"/>
            <a:ext cx="1368152" cy="57606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800" b="1" dirty="0" smtClean="0"/>
              <a:t>-</a:t>
            </a:r>
            <a:endParaRPr lang="en-GB" sz="2800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7544" y="1708193"/>
            <a:ext cx="7992888" cy="150478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Privreda se razvija prema potrebama i interesima stranaca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ne vodi se računa o nacionalnim ciljevima ekonomskog i društvenog razvoja:</a:t>
            </a:r>
          </a:p>
          <a:p>
            <a:pPr algn="just"/>
            <a:r>
              <a:rPr lang="sr-Latn-BA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 moguće disproporcije u razvoju pojedinih grana,</a:t>
            </a:r>
          </a:p>
          <a:p>
            <a:pPr algn="just"/>
            <a:r>
              <a:rPr lang="sr-Latn-BA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 dualna privreda, </a:t>
            </a:r>
          </a:p>
          <a:p>
            <a:pPr algn="just"/>
            <a:r>
              <a:rPr lang="sr-Latn-BA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pretjerana jednostrana zavisnost od inostranstva.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7544" y="3347702"/>
            <a:ext cx="7992888" cy="91970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Strani kapital iscrpljuje domaće prirordne resurse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(prekomjerno iskorišćavanje neobnovljivih resursa – rude, nafta ili sporo obnovljivih resursa –šume),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može ugroziti budući razvoj nacionalne privrede. </a:t>
            </a:r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67544" y="4402134"/>
            <a:ext cx="7992888" cy="755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Plaćanjem  kamata i transferom profita odliva se u inostranstvo dio domaće akumulacije, odnosno dio nacionalnog dohodka. </a:t>
            </a:r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69155" y="5285813"/>
            <a:ext cx="7992888" cy="755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Pod uticajem stranog kapitala, dio domaće akumulacije odlazi u neesencijalne sektore privrede 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(npr. fabrika coca cole). </a:t>
            </a:r>
          </a:p>
        </p:txBody>
      </p:sp>
    </p:spTree>
    <p:extLst>
      <p:ext uri="{BB962C8B-B14F-4D97-AF65-F5344CB8AC3E}">
        <p14:creationId xmlns:p14="http://schemas.microsoft.com/office/powerpoint/2010/main" val="37642875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0978" y="320047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kretanje kapitala- Efekti uvoza i izvoza kapitala </a:t>
            </a:r>
            <a:endParaRPr lang="en-GB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7462068" y="415236"/>
            <a:ext cx="1368152" cy="57606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800" b="1" dirty="0" smtClean="0"/>
              <a:t>-</a:t>
            </a:r>
            <a:endParaRPr lang="en-GB" sz="2800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33143" y="1090283"/>
            <a:ext cx="7992888" cy="68253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Strani kapital koristi domaću infrastrukturu u čijem stvaranju nije učestvovao.</a:t>
            </a:r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7544" y="3347702"/>
            <a:ext cx="7992888" cy="72937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8.Podvajanja radničke klase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obzirom da je jedan broj radnika angažovan u preduzećima koja su pod kontrolom stranaca. 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99503" y="1871800"/>
            <a:ext cx="7992888" cy="47708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Povećava se tehnološka zavisnost od inostranstva. </a:t>
            </a:r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67544" y="2456588"/>
            <a:ext cx="7992888" cy="75638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Pod uticajem stranaca formira se model potrošnje koji ne odgovara nivou razvijenosti date zemlje i stvarnim potrebama stanovništva. </a:t>
            </a:r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99503" y="4077514"/>
            <a:ext cx="7992888" cy="1439717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Ugrožavanje nacionalnog suvjereniteta –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 ekonomskog tako i političkog. Stranci dolaze do informacija o stanju i problemima date privrede te mogu isto zloupotrebiti. U nekim slučajevima se dobijanje  određenih kredita uslovljavanja prihvatanjem određene  ekonomske politike.   </a:t>
            </a:r>
          </a:p>
        </p:txBody>
      </p:sp>
    </p:spTree>
    <p:extLst>
      <p:ext uri="{BB962C8B-B14F-4D97-AF65-F5344CB8AC3E}">
        <p14:creationId xmlns:p14="http://schemas.microsoft.com/office/powerpoint/2010/main" val="39832059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00978" y="320047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kretanje kapitala- Efekti uvoza i izvoza kapitala </a:t>
            </a:r>
            <a:endParaRPr lang="en-GB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9552" y="1196752"/>
            <a:ext cx="5541126" cy="307168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/>
              <a:t>E</a:t>
            </a:r>
            <a:r>
              <a:rPr lang="sr-Latn-BA" dirty="0" smtClean="0"/>
              <a:t>fekti na zemlju izvoznicu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1654472"/>
            <a:ext cx="7992888" cy="1807032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Najvažniji </a:t>
            </a:r>
            <a:r>
              <a:rPr lang="sr-Latn-BA" sz="1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efekat izvoza kapitala za zemlju izvoznicu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ogleda se u tome što dolazi do </a:t>
            </a:r>
            <a:r>
              <a:rPr lang="sr-Latn-BA" sz="1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priliva profita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kamata od plasiranog kapitala.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unosi se uvijek cijeli iznos profita u zemlju (dio se reinvestira – ali i nakon reinvestiranja on ponovo doprinosi porastu prihoda u budućnosti, troši u inostranstvu, zadržava u stranim bankama i sl.), ali suštinski ostaje na raspolaganju domaćim vlasnicima kapitala. </a:t>
            </a:r>
          </a:p>
          <a:p>
            <a:pPr algn="just"/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39552" y="3579231"/>
            <a:ext cx="7992888" cy="100811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Domaći kapital u inostranstvu </a:t>
            </a:r>
            <a:r>
              <a:rPr lang="sr-Latn-BA" sz="1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doprinosi boljem funkcionisanju nacionalne privrede.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 fabrika u inostranstvu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obezbjeđuju se deficitarne sirovine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gotovi proizvodi, osigurava se nabavka po povoljnijim uslovima i sl.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69155" y="5025219"/>
            <a:ext cx="7992888" cy="1008112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sr-Latn-BA" sz="1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Širi se tržište za plasman sopstvenih proizvoda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što omogućava korišćenje ekonomije obima i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povećanje konkurentnosti domaćih proizvođača na svjetskom tržištu.  </a:t>
            </a:r>
          </a:p>
        </p:txBody>
      </p:sp>
    </p:spTree>
    <p:extLst>
      <p:ext uri="{BB962C8B-B14F-4D97-AF65-F5344CB8AC3E}">
        <p14:creationId xmlns:p14="http://schemas.microsoft.com/office/powerpoint/2010/main" val="4251092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00978" y="320047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kretanje kapitala- Efekti uvoza i izvoza kapitala </a:t>
            </a:r>
            <a:endParaRPr lang="en-GB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9552" y="1196752"/>
            <a:ext cx="5541126" cy="307168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/>
              <a:t>E</a:t>
            </a:r>
            <a:r>
              <a:rPr lang="sr-Latn-BA" dirty="0" smtClean="0"/>
              <a:t>fekti na zemlju izvoznicu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1654472"/>
            <a:ext cx="7992888" cy="1807032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vrijeme povećane nezaposlenosti radnički sindikati dižu glas protiv izvoza kapitala odnosno „</a:t>
            </a:r>
            <a:r>
              <a:rPr lang="sr-Latn-BA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izvoza radnih mjesta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“. S druge strane, </a:t>
            </a:r>
            <a:r>
              <a:rPr lang="sr-Latn-BA" sz="1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 investicija u inostranstvu koje stimulativno djeluju na domaću proizvodnju  i izvoz bilo bi još više nezaposlenih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(prema jednoj američkoj studiji prema pesimističkoj procjeni bilo bi manje 1.300.000 radnih mjesta a prema realističkoj 500.000 radnih mjesta). </a:t>
            </a:r>
          </a:p>
          <a:p>
            <a:pPr algn="just"/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32440" y="3612056"/>
            <a:ext cx="7992888" cy="47172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Izvozom kapitala obezbjeđuje se politički uticaj na zemlju uvoznicu. </a:t>
            </a:r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32440" y="4262817"/>
            <a:ext cx="7992888" cy="115627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Do </a:t>
            </a:r>
            <a:r>
              <a:rPr lang="sr-Latn-BA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ispoljavanja negativnih efekata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izvoza kapitala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 doći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 su ciljevi vlasnika izvoza kapitala u konfliktu sa ciljevima nacionalne privrede u cjelini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Vlasnik kapitala motivisan većim profitom ulagaće u inostranstvu kada je kapital  neophodan za ulaganja u zemlji, za povećanje zaposlenosti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BA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67544" y="5607646"/>
            <a:ext cx="7992888" cy="70167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sr-Latn-BA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Negativnim efektom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zemlju izvonicu može se smatrati to što se </a:t>
            </a: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 zemlje iznosi tehnologija,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čime se narušava tehnološki monopol. </a:t>
            </a:r>
          </a:p>
        </p:txBody>
      </p:sp>
    </p:spTree>
    <p:extLst>
      <p:ext uri="{BB962C8B-B14F-4D97-AF65-F5344CB8AC3E}">
        <p14:creationId xmlns:p14="http://schemas.microsoft.com/office/powerpoint/2010/main" val="840370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00978" y="320047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kretanje kapitala- Državna intervencija na sektoru uvoza i izvoza kapitala </a:t>
            </a:r>
            <a:endParaRPr lang="en-GB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95536" y="1246907"/>
            <a:ext cx="8136904" cy="4539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oblikovanju režima uvoza i izvoza kapitala treba uzeti u obzir sledeće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05800" y="1700808"/>
            <a:ext cx="8136904" cy="470568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 algn="just">
              <a:buAutoNum type="arabicPeriod"/>
            </a:pP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Efekte na nacionalni ekonomski i politički suvjerenitet</a:t>
            </a:r>
          </a:p>
          <a:p>
            <a:pPr marL="342900" indent="-342900" algn="just">
              <a:buAutoNum type="arabicPeriod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Doprinos ostvarenju nacionalnih ciljeva društvenog i ekonomskog razvoja</a:t>
            </a:r>
          </a:p>
          <a:p>
            <a:pPr marL="342900" indent="-342900" algn="just">
              <a:buAutoNum type="arabicPeriod"/>
            </a:pP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Snabdjevenost proizvodnim faktorima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njihovu količinu, kvalitet i komplementarnost, </a:t>
            </a:r>
          </a:p>
          <a:p>
            <a:pPr marL="342900" indent="-342900" algn="just">
              <a:buAutoNum type="arabicPeriod"/>
            </a:pP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Dostignuti nivo razvijenosti nacionalne privrede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tempo razvoja i faza razvoja u kojoj se nalazi u datom momentu, </a:t>
            </a:r>
          </a:p>
          <a:p>
            <a:pPr marL="342900" indent="-342900" algn="just">
              <a:buAutoNum type="arabicPeriod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Razuđenost i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usklađenost strukture nacionalne privrede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342900" indent="-342900" algn="just">
              <a:buAutoNum type="arabicPeriod"/>
            </a:pP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Stanje u platnom bilansu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–trenutnu situaciju i dugoročne tendencije, </a:t>
            </a:r>
          </a:p>
          <a:p>
            <a:pPr marL="342900" indent="-342900" algn="just">
              <a:buAutoNum type="arabicPeriod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Mogućnost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efikasnog angažovanja domaćeg kapitala u zemlji u poređenju sa njegocima plasmanom u inostranstvu, </a:t>
            </a:r>
          </a:p>
          <a:p>
            <a:pPr marL="342900" indent="-342900" algn="just">
              <a:buAutoNum type="arabicPeriod"/>
            </a:pP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Mogućnost mobilisanja kapitala iz domaćih izvora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umjesto uvoza kapitala iz inostranstva i ekonomski efekti ove supstitucije, </a:t>
            </a:r>
          </a:p>
          <a:p>
            <a:pPr marL="342900" indent="-342900" algn="just">
              <a:buAutoNum type="arabicPeriod"/>
            </a:pP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Očekivane promjene 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razvoju i strukturi domaće i svjetske privrede, efekte ovih promjena i uticaj na međunarodno tržište kapitala, </a:t>
            </a:r>
          </a:p>
          <a:p>
            <a:pPr marL="342900" indent="-342900" algn="just">
              <a:buAutoNum type="arabicPeriod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Moguće reakcije drugih zemalja, </a:t>
            </a:r>
          </a:p>
          <a:p>
            <a:pPr marL="342900" indent="-342900" algn="just">
              <a:buAutoNum type="arabicPeriod"/>
            </a:pP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Obaveze zemlje koje proističu iz poptisanih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međunarodnih i međudržavnih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ugovora</a:t>
            </a: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688120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88" t="4500" r="19288" b="6251"/>
          <a:stretch/>
        </p:blipFill>
        <p:spPr>
          <a:xfrm>
            <a:off x="755576" y="1124744"/>
            <a:ext cx="7848872" cy="5440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Rounded Rectangle 3"/>
          <p:cNvSpPr/>
          <p:nvPr/>
        </p:nvSpPr>
        <p:spPr>
          <a:xfrm>
            <a:off x="300978" y="320047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kretanje kapitala-pregled stranih direktnih investicija </a:t>
            </a:r>
            <a:endParaRPr lang="en-GB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5569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00978" y="320047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kretanje kapitala-pregled stranih direktnih investicija </a:t>
            </a:r>
            <a:endParaRPr lang="en-GB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0" r="34250" b="6251"/>
          <a:stretch/>
        </p:blipFill>
        <p:spPr>
          <a:xfrm rot="5400000">
            <a:off x="1803160" y="-288587"/>
            <a:ext cx="5177640" cy="78488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00510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AutoShape 2" descr="Image result for kontakt"/>
          <p:cNvSpPr>
            <a:spLocks noChangeAspect="1" noChangeArrowheads="1"/>
          </p:cNvSpPr>
          <p:nvPr/>
        </p:nvSpPr>
        <p:spPr bwMode="auto">
          <a:xfrm>
            <a:off x="63500" y="-661988"/>
            <a:ext cx="3228975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4" descr="Image result for kontakt"/>
          <p:cNvSpPr>
            <a:spLocks noChangeAspect="1" noChangeArrowheads="1"/>
          </p:cNvSpPr>
          <p:nvPr/>
        </p:nvSpPr>
        <p:spPr bwMode="auto">
          <a:xfrm>
            <a:off x="215900" y="-509588"/>
            <a:ext cx="3228975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 descr="Image result for kontakt"/>
          <p:cNvSpPr>
            <a:spLocks noChangeAspect="1" noChangeArrowheads="1"/>
          </p:cNvSpPr>
          <p:nvPr/>
        </p:nvSpPr>
        <p:spPr bwMode="auto">
          <a:xfrm>
            <a:off x="368300" y="-357188"/>
            <a:ext cx="3228975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09617" y="3129500"/>
            <a:ext cx="5728903" cy="662522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 vježbi:   utorak: 17:00-19:00h</a:t>
            </a:r>
          </a:p>
          <a:p>
            <a:pPr algn="just"/>
            <a:r>
              <a:rPr lang="sr-Latn-BA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srijeda: 17:00-19:00h</a:t>
            </a:r>
          </a:p>
          <a:p>
            <a:pPr algn="just"/>
            <a:endParaRPr lang="sr-Latn-BA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BA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2841" t="53683" r="48389" b="5862"/>
          <a:stretch/>
        </p:blipFill>
        <p:spPr>
          <a:xfrm rot="18569290">
            <a:off x="1426708" y="3764252"/>
            <a:ext cx="502559" cy="4633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14897" t="56944" r="67404" b="-392"/>
          <a:stretch/>
        </p:blipFill>
        <p:spPr>
          <a:xfrm>
            <a:off x="1389767" y="5577046"/>
            <a:ext cx="442207" cy="4643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104" y="4605278"/>
            <a:ext cx="353283" cy="559026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961695" y="2541661"/>
            <a:ext cx="6224745" cy="72242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MEĐUNARODNE FINANSIJE</a:t>
            </a:r>
            <a:r>
              <a:rPr lang="sr-Latn-BA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Latn-BA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30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Ekonomski_fakultet_memorandum-01"/>
          <p:cNvPicPr/>
          <p:nvPr/>
        </p:nvPicPr>
        <p:blipFill>
          <a:blip r:embed="rId4"/>
          <a:srcRect l="19667" t="3636" r="20273" b="88020"/>
          <a:stretch>
            <a:fillRect/>
          </a:stretch>
        </p:blipFill>
        <p:spPr bwMode="auto">
          <a:xfrm>
            <a:off x="1377789" y="270607"/>
            <a:ext cx="5599113" cy="1039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2169247" y="3792022"/>
            <a:ext cx="5466628" cy="40778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dragana.vujicic-stefanovic@ef.unibl.org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169247" y="4502481"/>
            <a:ext cx="5466628" cy="99112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Konsultacije: </a:t>
            </a: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sr-Latn-B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abinet br. 304, III sprat  </a:t>
            </a:r>
          </a:p>
          <a:p>
            <a:pPr algn="just"/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utorak:  17:00-19:00h</a:t>
            </a:r>
          </a:p>
          <a:p>
            <a:pPr algn="just"/>
            <a:r>
              <a:rPr lang="sr-Latn-BA" sz="200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200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srijeda   </a:t>
            </a:r>
            <a:r>
              <a:rPr lang="sr-Latn-B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17:00 -19:00h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2200997" y="5615717"/>
            <a:ext cx="4927767" cy="40778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+ 387 51 430 052   </a:t>
            </a:r>
          </a:p>
        </p:txBody>
      </p:sp>
    </p:spTree>
    <p:extLst>
      <p:ext uri="{BB962C8B-B14F-4D97-AF65-F5344CB8AC3E}">
        <p14:creationId xmlns:p14="http://schemas.microsoft.com/office/powerpoint/2010/main" val="173616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00978" y="320047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kretanje kapitala-pregled stranih direktnih investicija </a:t>
            </a:r>
            <a:endParaRPr lang="en-GB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3" t="6251" r="20863" b="4500"/>
          <a:stretch/>
        </p:blipFill>
        <p:spPr>
          <a:xfrm>
            <a:off x="426666" y="1196752"/>
            <a:ext cx="8290668" cy="53435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328178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23273" y="3129396"/>
            <a:ext cx="8442036" cy="190898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4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Hvala na pažnji. </a:t>
            </a:r>
            <a:endParaRPr lang="en-GB" sz="4800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30" y="5139978"/>
            <a:ext cx="1793577" cy="147608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21</a:t>
            </a:fld>
            <a:endParaRPr lang="en-US" dirty="0"/>
          </a:p>
        </p:txBody>
      </p:sp>
      <p:pic>
        <p:nvPicPr>
          <p:cNvPr id="6" name="Picture 5" descr="Ekonomski_fakultet_memorandum-01"/>
          <p:cNvPicPr/>
          <p:nvPr/>
        </p:nvPicPr>
        <p:blipFill>
          <a:blip r:embed="rId3"/>
          <a:srcRect l="19667" t="3636" r="20273" b="88020"/>
          <a:stretch>
            <a:fillRect/>
          </a:stretch>
        </p:blipFill>
        <p:spPr bwMode="auto">
          <a:xfrm>
            <a:off x="1278044" y="223851"/>
            <a:ext cx="5870108" cy="95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37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71476" y="190500"/>
            <a:ext cx="8086724" cy="774038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Nakon praktičnih i teorijskih vježbi  kroz tematske oblasti Međunarodinih finansija, studenti će biti u mogućnosti da: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96072" y="1752849"/>
            <a:ext cx="7562128" cy="409105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Razumiju osnovne komponente međunarodnih finansija, tako da mogu da prate međunarodne finansijske tokove, probleme i krize radi donošenja kvalitetnih poslovnih odluka na mikro i makro planu.</a:t>
            </a:r>
          </a:p>
          <a:p>
            <a:pPr algn="just"/>
            <a:endParaRPr lang="sr-Latn-BA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sz="1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sr-Latn-BA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efinišu i razumiju devizne kurseve i njihovo formiranje, odnosno teorije deviznog kursa; režime deviznih kurseva; devizno tržište; determinante deviznog kursa u kratkom i dugom roku; evoluciju međunarodnog monetarnog sistema; ekonomsku i monetarnu uniju, međunarodne finansijske institucije, međunarodno kretanje kapitala; valutne krize i špekulativne napade; probleme zaduženosti na međunarodnom nivou; ekonomske i finansijske krize; kreditiranje i osiguranje izvoznih poslova.</a:t>
            </a:r>
          </a:p>
          <a:p>
            <a:pPr algn="just"/>
            <a:endParaRPr lang="sr-Latn-BA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Kroz praktične primjere sagledaju i steknu razumijevanje međunarodnih finansija.   </a:t>
            </a:r>
          </a:p>
          <a:p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7" y="2828284"/>
            <a:ext cx="352425" cy="4140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7" y="1768438"/>
            <a:ext cx="352425" cy="4140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7" y="5242752"/>
            <a:ext cx="424262" cy="4140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67" b="60584"/>
          <a:stretch/>
        </p:blipFill>
        <p:spPr>
          <a:xfrm>
            <a:off x="6191250" y="996894"/>
            <a:ext cx="226695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7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616171"/>
              </p:ext>
            </p:extLst>
          </p:nvPr>
        </p:nvGraphicFramePr>
        <p:xfrm>
          <a:off x="228600" y="604765"/>
          <a:ext cx="8629650" cy="63010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3000">
                  <a:extLst>
                    <a:ext uri="{9D8B030D-6E8A-4147-A177-3AD203B41FA5}">
                      <a16:colId xmlns:a16="http://schemas.microsoft.com/office/drawing/2014/main" val="2938092434"/>
                    </a:ext>
                  </a:extLst>
                </a:gridCol>
                <a:gridCol w="914350">
                  <a:extLst>
                    <a:ext uri="{9D8B030D-6E8A-4147-A177-3AD203B41FA5}">
                      <a16:colId xmlns:a16="http://schemas.microsoft.com/office/drawing/2014/main" val="1255712054"/>
                    </a:ext>
                  </a:extLst>
                </a:gridCol>
                <a:gridCol w="953986">
                  <a:extLst>
                    <a:ext uri="{9D8B030D-6E8A-4147-A177-3AD203B41FA5}">
                      <a16:colId xmlns:a16="http://schemas.microsoft.com/office/drawing/2014/main" val="1370693274"/>
                    </a:ext>
                  </a:extLst>
                </a:gridCol>
                <a:gridCol w="6018314">
                  <a:extLst>
                    <a:ext uri="{9D8B030D-6E8A-4147-A177-3AD203B41FA5}">
                      <a16:colId xmlns:a16="http://schemas.microsoft.com/office/drawing/2014/main" val="1977580359"/>
                    </a:ext>
                  </a:extLst>
                </a:gridCol>
              </a:tblGrid>
              <a:tr h="1920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400" dirty="0">
                          <a:effectLst/>
                        </a:rPr>
                        <a:t>Седмица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400" dirty="0">
                          <a:effectLst/>
                        </a:rPr>
                        <a:t>Вјежба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400" dirty="0">
                          <a:effectLst/>
                        </a:rPr>
                        <a:t>Тип вјежбе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400" dirty="0">
                          <a:effectLst/>
                        </a:rPr>
                        <a:t>Тематска јединица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9368531"/>
                  </a:ext>
                </a:extLst>
              </a:tr>
              <a:tr h="9603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В1</a:t>
                      </a:r>
                      <a:endParaRPr lang="en-GB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</a:rPr>
                        <a:t>ТВ/ПВ</a:t>
                      </a:r>
                      <a:endParaRPr lang="en-GB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en-GB" dirty="0"/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sr-Cyrl-BA" sz="1200" dirty="0">
                          <a:effectLst/>
                        </a:rPr>
                        <a:t>Уводне вјежбе. </a:t>
                      </a:r>
                      <a:endParaRPr lang="en-GB" sz="1200" dirty="0">
                        <a:effectLst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sr-Cyrl-BA" sz="1200" dirty="0">
                          <a:effectLst/>
                        </a:rPr>
                        <a:t>Појам девизног курса</a:t>
                      </a:r>
                      <a:r>
                        <a:rPr lang="sr-Latn-BA" sz="1200" dirty="0">
                          <a:effectLst/>
                        </a:rPr>
                        <a:t>, </a:t>
                      </a:r>
                      <a:r>
                        <a:rPr lang="sr-Cyrl-BA" sz="1200" dirty="0">
                          <a:effectLst/>
                        </a:rPr>
                        <a:t>његова улога и значај у међународном финансирању. Директно/индиректно нотирање.  Девизно тржиште. Израчунавање промјене девизног курса (депресијација и апресијација код директног и индиректног нотирања).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043799"/>
                  </a:ext>
                </a:extLst>
              </a:tr>
              <a:tr h="5762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II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В2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ТВ/ПВ</a:t>
                      </a:r>
                      <a:endParaRPr lang="en-GB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dirty="0"/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Формирање девизних курсева, утицај промјене девизног курса на увоз и извоз.  Маршал –Лернерова теорема. Форвард премија и форвард дисконт. Непокревни и покривени каматни паритет.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203386"/>
                  </a:ext>
                </a:extLst>
              </a:tr>
              <a:tr h="5762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III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В3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ТВ/ПВ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Врсте девизних курсева (номинални и реални девизни курс, ефективни девизни кус, фиксни и флуктуирајући девизни курс, и др.). </a:t>
                      </a:r>
                      <a:endParaRPr lang="en-GB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Режими девизних курсева и немогуће тројство.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6687604"/>
                  </a:ext>
                </a:extLst>
              </a:tr>
              <a:tr h="7683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IV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В4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ТВ/ПВ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Детерминанте нивоа девизних курсева-теорије о девизном курсу. Теорија паритета куповних снага: закон једне цијене, </a:t>
                      </a:r>
                      <a:r>
                        <a:rPr lang="sr-Latn-BA" sz="1200" dirty="0">
                          <a:effectLst/>
                        </a:rPr>
                        <a:t>Big max index, </a:t>
                      </a:r>
                      <a:r>
                        <a:rPr lang="sr-Cyrl-BA" sz="1200" dirty="0">
                          <a:effectLst/>
                        </a:rPr>
                        <a:t> апсолутна теорија ПКС, релативна теорија ПКС. </a:t>
                      </a:r>
                      <a:endParaRPr lang="en-GB" sz="1200" dirty="0">
                        <a:effectLst/>
                      </a:endParaRPr>
                    </a:p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Монетарна теорија детерминисања нивоа девизног курса.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6728229"/>
                  </a:ext>
                </a:extLst>
              </a:tr>
              <a:tr h="5762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V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В5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ТВ/ПВ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Latn-BA" sz="1200" dirty="0">
                          <a:effectLst/>
                        </a:rPr>
                        <a:t>Overshooting</a:t>
                      </a:r>
                      <a:r>
                        <a:rPr lang="sr-Cyrl-BA" sz="1200" dirty="0">
                          <a:effectLst/>
                        </a:rPr>
                        <a:t>-одговор на осцилације девизних курсева на девизном тржишту. Портфолио приступ детерминисању девизног курса. Међународни монетарни систем. Монетарна унија: теорија оптималног валутног подручја.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632666"/>
                  </a:ext>
                </a:extLst>
              </a:tr>
              <a:tr h="1920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VI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9E0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9E0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9E0AD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>
                          <a:effectLst/>
                        </a:rPr>
                        <a:t>Први </a:t>
                      </a:r>
                      <a:r>
                        <a:rPr lang="sr-Cyrl-BA" sz="1200" smtClean="0">
                          <a:effectLst/>
                        </a:rPr>
                        <a:t>колоквијум</a:t>
                      </a:r>
                      <a:r>
                        <a:rPr lang="sr-Latn-BA" sz="1200" smtClean="0">
                          <a:effectLst/>
                        </a:rPr>
                        <a:t> (19.12.2020)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9E0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4124491"/>
                  </a:ext>
                </a:extLst>
              </a:tr>
              <a:tr h="1920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VII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В6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ТВ/ПВ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Европска монетарна унија.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4314137"/>
                  </a:ext>
                </a:extLst>
              </a:tr>
              <a:tr h="4281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VIII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В7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ТВ/ПВ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Међународно тржиште капитала:облици међународног кретања капитала и савремене тенденције. Евротржиште. 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7533135"/>
                  </a:ext>
                </a:extLst>
              </a:tr>
              <a:tr h="26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 dirty="0">
                          <a:solidFill>
                            <a:srgbClr val="FF0000"/>
                          </a:solidFill>
                          <a:effectLst/>
                        </a:rPr>
                        <a:t>Државни празник </a:t>
                      </a:r>
                      <a:endParaRPr lang="en-GB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236985"/>
                  </a:ext>
                </a:extLst>
              </a:tr>
              <a:tr h="1920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IX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В8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ТВ/ПВ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Свјетска банка и њене афилијације.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0658569"/>
                  </a:ext>
                </a:extLst>
              </a:tr>
              <a:tr h="3841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В9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ТВ/ПВ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Проблем међународне задужености и дужничке кризе. </a:t>
                      </a:r>
                      <a:endParaRPr lang="en-GB" sz="1200" dirty="0">
                        <a:effectLst/>
                      </a:endParaRPr>
                    </a:p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Презентације семинарских радова.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201508"/>
                  </a:ext>
                </a:extLst>
              </a:tr>
              <a:tr h="5762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XI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BA" sz="1200">
                          <a:effectLst/>
                        </a:rPr>
                        <a:t>В10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ТВ/ПВ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Валутне кризе и шпекулативни напади. Улога ММФ-а у рјешавању проблема дужничких криза.  </a:t>
                      </a:r>
                      <a:endParaRPr lang="en-GB" sz="1200" dirty="0">
                        <a:effectLst/>
                      </a:endParaRPr>
                    </a:p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Презентације семинарских радова.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9076357"/>
                  </a:ext>
                </a:extLst>
              </a:tr>
              <a:tr h="1920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solidFill>
                            <a:schemeClr val="tx1"/>
                          </a:solidFill>
                          <a:effectLst/>
                        </a:rPr>
                        <a:t>XII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9E0A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9E0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ТВ/ПВ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9E0AD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sr-Cyrl-BA" sz="1200" dirty="0">
                          <a:effectLst/>
                        </a:rPr>
                        <a:t>Други колоквијум </a:t>
                      </a:r>
                      <a:r>
                        <a:rPr lang="sr-Latn-BA" sz="1200" dirty="0" smtClean="0">
                          <a:effectLst/>
                        </a:rPr>
                        <a:t>(06.02.2021.)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9E0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75395"/>
                  </a:ext>
                </a:extLst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228600" y="87237"/>
            <a:ext cx="8505825" cy="439140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 I RASPORED VJEŽBI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61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827584" y="3593125"/>
            <a:ext cx="7983202" cy="203272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sr-Latn-BA" sz="24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tržište kapitala, oblici međunarodnog kretanja kapitala i savremene tendncije.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74036" y="349062"/>
            <a:ext cx="8510192" cy="88076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sr-Latn-BA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MEĐUNARODNE FINANSIJE</a:t>
            </a:r>
            <a:endParaRPr lang="en-GB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971600" y="2902302"/>
            <a:ext cx="7372535" cy="105339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sr-Latn-BA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Vježbe </a:t>
            </a:r>
            <a:r>
              <a:rPr lang="sr-Latn-BA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IX</a:t>
            </a:r>
            <a:endParaRPr lang="sr-Latn-BA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</a:t>
            </a:r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BA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63" y="2284382"/>
            <a:ext cx="1366442" cy="1124557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5396585" y="5870227"/>
            <a:ext cx="3121458" cy="86011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Dragana-Vujičić Stefanović, </a:t>
            </a:r>
          </a:p>
          <a:p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</a:t>
            </a:r>
          </a:p>
          <a:p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699" y="3472066"/>
            <a:ext cx="318488" cy="3950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010" y="3489357"/>
            <a:ext cx="318488" cy="39503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211" y="3473534"/>
            <a:ext cx="318488" cy="39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52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00978" y="320047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kretanje kapitala- Osnovni motivi izvoza kapitala  </a:t>
            </a:r>
            <a:endParaRPr lang="en-GB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64088" y="1246907"/>
            <a:ext cx="3168352" cy="175004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Izvoz kapitala je potrebno posmatrati ne izolovano, </a:t>
            </a:r>
            <a:r>
              <a:rPr lang="sr-Latn-BA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nego sa stanovišta njegovih efekata na poslovanje cijele firme, ili čak i nacionalne privrede – i to na dug rok.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39552" y="1268650"/>
            <a:ext cx="187220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Osnovni pokretač izvoza kapitala </a:t>
            </a:r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64924" y="3230149"/>
            <a:ext cx="8401349" cy="49499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Osnovni motivi izvoza kapitala </a:t>
            </a:r>
            <a:endParaRPr lang="sr-Latn-BA" sz="18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4820" r="13333" b="18072"/>
          <a:stretch/>
        </p:blipFill>
        <p:spPr>
          <a:xfrm>
            <a:off x="3347864" y="1121194"/>
            <a:ext cx="1800200" cy="1309236"/>
          </a:xfrm>
          <a:prstGeom prst="rect">
            <a:avLst/>
          </a:prstGeom>
        </p:spPr>
      </p:pic>
      <p:sp>
        <p:nvSpPr>
          <p:cNvPr id="11" name="Notched Right Arrow 10"/>
          <p:cNvSpPr/>
          <p:nvPr/>
        </p:nvSpPr>
        <p:spPr>
          <a:xfrm>
            <a:off x="2608248" y="1283829"/>
            <a:ext cx="720080" cy="992933"/>
          </a:xfrm>
          <a:prstGeom prst="notchedRightArrow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ounded Rectangle 11"/>
          <p:cNvSpPr/>
          <p:nvPr/>
        </p:nvSpPr>
        <p:spPr>
          <a:xfrm>
            <a:off x="1871700" y="3950339"/>
            <a:ext cx="6958520" cy="7619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BA" dirty="0" smtClean="0"/>
              <a:t>Ostvarenje većeg profita ili nekog drugog oblika prihoda od uloženog kapitala (kamata, dividenda...) </a:t>
            </a:r>
            <a:endParaRPr lang="en-GB" dirty="0"/>
          </a:p>
        </p:txBody>
      </p:sp>
      <p:sp>
        <p:nvSpPr>
          <p:cNvPr id="13" name="Rounded Rectangle 12"/>
          <p:cNvSpPr/>
          <p:nvPr/>
        </p:nvSpPr>
        <p:spPr>
          <a:xfrm>
            <a:off x="1884828" y="4862757"/>
            <a:ext cx="6958520" cy="5697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BA" dirty="0" smtClean="0"/>
              <a:t>Niže cijene sirovina i energije </a:t>
            </a:r>
            <a:endParaRPr lang="en-GB" dirty="0"/>
          </a:p>
        </p:txBody>
      </p:sp>
      <p:sp>
        <p:nvSpPr>
          <p:cNvPr id="14" name="Rounded Rectangle 13"/>
          <p:cNvSpPr/>
          <p:nvPr/>
        </p:nvSpPr>
        <p:spPr>
          <a:xfrm>
            <a:off x="1893316" y="5582948"/>
            <a:ext cx="6958520" cy="5697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BA" dirty="0" smtClean="0"/>
              <a:t>Jefitnija radna snaga </a:t>
            </a:r>
            <a:endParaRPr lang="en-GB" dirty="0"/>
          </a:p>
        </p:txBody>
      </p:sp>
      <p:sp>
        <p:nvSpPr>
          <p:cNvPr id="16" name="Oval 15"/>
          <p:cNvSpPr/>
          <p:nvPr/>
        </p:nvSpPr>
        <p:spPr>
          <a:xfrm>
            <a:off x="755576" y="3917939"/>
            <a:ext cx="864096" cy="652866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000" b="1" dirty="0" smtClean="0"/>
              <a:t>1.</a:t>
            </a:r>
            <a:endParaRPr lang="en-GB" sz="2000" b="1" dirty="0"/>
          </a:p>
        </p:txBody>
      </p:sp>
      <p:sp>
        <p:nvSpPr>
          <p:cNvPr id="17" name="Oval 16"/>
          <p:cNvSpPr/>
          <p:nvPr/>
        </p:nvSpPr>
        <p:spPr>
          <a:xfrm>
            <a:off x="755576" y="4747758"/>
            <a:ext cx="864096" cy="584264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000" b="1" dirty="0" smtClean="0"/>
              <a:t>2.</a:t>
            </a:r>
            <a:endParaRPr lang="en-GB" sz="2000" b="1" dirty="0"/>
          </a:p>
        </p:txBody>
      </p:sp>
      <p:sp>
        <p:nvSpPr>
          <p:cNvPr id="18" name="Oval 17"/>
          <p:cNvSpPr/>
          <p:nvPr/>
        </p:nvSpPr>
        <p:spPr>
          <a:xfrm>
            <a:off x="755576" y="5524815"/>
            <a:ext cx="924376" cy="532388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000" b="1" dirty="0" smtClean="0"/>
              <a:t>3.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4143265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00978" y="320047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kretanje kapitala- Osnovni motivi izvoza kapitala  </a:t>
            </a:r>
            <a:endParaRPr lang="en-GB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845948" y="1034347"/>
            <a:ext cx="6958520" cy="9779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r-Latn-BA" dirty="0" smtClean="0"/>
              <a:t>Potreba da se kompletira proizvodni proces sa ciljem da proizvodnja bude manje zavisna od proizvodnih faktora, od neizvjesnosti na tržištu i poremećaja u izvorima snadbjevanja </a:t>
            </a:r>
            <a:endParaRPr lang="en-GB" dirty="0"/>
          </a:p>
        </p:txBody>
      </p:sp>
      <p:sp>
        <p:nvSpPr>
          <p:cNvPr id="13" name="Rounded Rectangle 12"/>
          <p:cNvSpPr/>
          <p:nvPr/>
        </p:nvSpPr>
        <p:spPr>
          <a:xfrm>
            <a:off x="1884828" y="4514421"/>
            <a:ext cx="6958520" cy="9180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r-Latn-BA" dirty="0" smtClean="0"/>
              <a:t>Potreba da se poveća plasman kapitalnih dobara (mašina, opreme, brodova i sl. ) dovodi do toga da se odobravaju krediti stranim kupcima – oblik izvoz kapitala. </a:t>
            </a:r>
            <a:endParaRPr lang="en-GB" dirty="0"/>
          </a:p>
        </p:txBody>
      </p:sp>
      <p:sp>
        <p:nvSpPr>
          <p:cNvPr id="14" name="Rounded Rectangle 13"/>
          <p:cNvSpPr/>
          <p:nvPr/>
        </p:nvSpPr>
        <p:spPr>
          <a:xfrm>
            <a:off x="1905148" y="5514408"/>
            <a:ext cx="6958520" cy="8235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BA" dirty="0" smtClean="0"/>
              <a:t>Izbjegavanje plaćanja carina i drugih uvoznih dažbina (strani proizvođači često kroz izvoz kapitala grade fabrike unutar „carinskog zida“</a:t>
            </a:r>
            <a:endParaRPr lang="en-GB" dirty="0"/>
          </a:p>
        </p:txBody>
      </p:sp>
      <p:sp>
        <p:nvSpPr>
          <p:cNvPr id="16" name="Oval 15"/>
          <p:cNvSpPr/>
          <p:nvPr/>
        </p:nvSpPr>
        <p:spPr>
          <a:xfrm>
            <a:off x="785716" y="1076802"/>
            <a:ext cx="864096" cy="652866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000" b="1" dirty="0" smtClean="0"/>
              <a:t>4.</a:t>
            </a:r>
            <a:endParaRPr lang="en-GB" sz="2000" b="1" dirty="0"/>
          </a:p>
        </p:txBody>
      </p:sp>
      <p:sp>
        <p:nvSpPr>
          <p:cNvPr id="17" name="Oval 16"/>
          <p:cNvSpPr/>
          <p:nvPr/>
        </p:nvSpPr>
        <p:spPr>
          <a:xfrm>
            <a:off x="731708" y="2012346"/>
            <a:ext cx="864096" cy="584264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000" b="1" dirty="0" smtClean="0"/>
              <a:t>5.</a:t>
            </a:r>
            <a:endParaRPr lang="en-GB" sz="2000" b="1" dirty="0"/>
          </a:p>
        </p:txBody>
      </p:sp>
      <p:sp>
        <p:nvSpPr>
          <p:cNvPr id="18" name="Oval 17"/>
          <p:cNvSpPr/>
          <p:nvPr/>
        </p:nvSpPr>
        <p:spPr>
          <a:xfrm>
            <a:off x="785716" y="4400804"/>
            <a:ext cx="924376" cy="532388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000" b="1" dirty="0" smtClean="0"/>
              <a:t>6.</a:t>
            </a:r>
            <a:endParaRPr lang="en-GB" sz="2000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1815364" y="2120910"/>
            <a:ext cx="6958520" cy="22849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r-Latn-BA" dirty="0" smtClean="0"/>
              <a:t>Proširenje tržišta (u inostrantvu). Mogućnosti koje se otvaraju prilagođavanje proizvodnje zahtjevima, potrebama i ukusu loklanih potrošača.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dirty="0" smtClean="0"/>
              <a:t>Karakteristike pojedinih proizvoda ili visoki transportni troškovi neminovno zahtjevaju izvoz kapitala. (pogon za proizvodnju na licu mjesta, ekonomija obima, snižavanje troškova po jedinici proizvoda i dr.) </a:t>
            </a:r>
          </a:p>
          <a:p>
            <a:endParaRPr lang="en-GB" dirty="0"/>
          </a:p>
        </p:txBody>
      </p:sp>
      <p:sp>
        <p:nvSpPr>
          <p:cNvPr id="19" name="Rounded Rectangle 18"/>
          <p:cNvSpPr/>
          <p:nvPr/>
        </p:nvSpPr>
        <p:spPr>
          <a:xfrm>
            <a:off x="1910684" y="6391135"/>
            <a:ext cx="6958520" cy="3745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BA" dirty="0" smtClean="0"/>
              <a:t>Obezbjeđivanje političkog uticaja u nekoj zemlji</a:t>
            </a:r>
            <a:endParaRPr lang="en-GB" dirty="0"/>
          </a:p>
        </p:txBody>
      </p:sp>
      <p:sp>
        <p:nvSpPr>
          <p:cNvPr id="20" name="Oval 19"/>
          <p:cNvSpPr/>
          <p:nvPr/>
        </p:nvSpPr>
        <p:spPr>
          <a:xfrm>
            <a:off x="785716" y="5267746"/>
            <a:ext cx="924376" cy="532388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000" b="1" dirty="0" smtClean="0"/>
              <a:t>7.</a:t>
            </a:r>
            <a:endParaRPr lang="en-GB" sz="2000" b="1" dirty="0"/>
          </a:p>
        </p:txBody>
      </p:sp>
      <p:sp>
        <p:nvSpPr>
          <p:cNvPr id="21" name="Oval 20"/>
          <p:cNvSpPr/>
          <p:nvPr/>
        </p:nvSpPr>
        <p:spPr>
          <a:xfrm>
            <a:off x="873880" y="6198396"/>
            <a:ext cx="924376" cy="532388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000" b="1" dirty="0" smtClean="0"/>
              <a:t>8.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465220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00978" y="320047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kretanje kapitala- Vrste i oblici izvoza kapitala </a:t>
            </a:r>
            <a:endParaRPr lang="en-GB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67544" y="1052737"/>
            <a:ext cx="8362676" cy="504056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r-Latn-BA" b="1" dirty="0" smtClean="0"/>
              <a:t>Prema izvorima iz kojih potiču sredstva </a:t>
            </a:r>
            <a:endParaRPr lang="en-GB" b="1" dirty="0"/>
          </a:p>
        </p:txBody>
      </p:sp>
      <p:sp>
        <p:nvSpPr>
          <p:cNvPr id="5" name="Rounded Rectangle 4"/>
          <p:cNvSpPr/>
          <p:nvPr/>
        </p:nvSpPr>
        <p:spPr>
          <a:xfrm>
            <a:off x="484519" y="1628800"/>
            <a:ext cx="4104456" cy="168214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r-Latn-BA" b="1" dirty="0" smtClean="0"/>
              <a:t>Izvoz privatnog kapitala: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dirty="0" smtClean="0"/>
              <a:t>Kapital pojedinca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dirty="0" smtClean="0"/>
              <a:t>Kapital privatnih preduzeća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dirty="0" smtClean="0"/>
              <a:t>Akcionarskih društava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dirty="0" smtClean="0"/>
              <a:t>Poslovnih banaka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dirty="0" smtClean="0"/>
              <a:t>Sl.nevladinih organiza</a:t>
            </a:r>
            <a:r>
              <a:rPr lang="sr-Latn-BA" b="1" dirty="0" smtClean="0"/>
              <a:t>cija </a:t>
            </a:r>
            <a:endParaRPr lang="en-GB" b="1" dirty="0"/>
          </a:p>
        </p:txBody>
      </p:sp>
      <p:sp>
        <p:nvSpPr>
          <p:cNvPr id="6" name="Rounded Rectangle 5"/>
          <p:cNvSpPr/>
          <p:nvPr/>
        </p:nvSpPr>
        <p:spPr>
          <a:xfrm>
            <a:off x="4648882" y="1628800"/>
            <a:ext cx="4104456" cy="168214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r-Latn-BA" b="1" dirty="0" smtClean="0"/>
              <a:t>Izvoz javnog kapitala: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r-Latn-BA" dirty="0" smtClean="0"/>
              <a:t>Kapital državnih institucija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r-Latn-BA" dirty="0" smtClean="0"/>
              <a:t>Kapital centralnih banaka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r-Latn-BA" dirty="0" smtClean="0"/>
              <a:t>Kapital međunaorodnih organizacija (IBRD, IMF, IDA, IFC, regionalne banke za razvoj..)</a:t>
            </a:r>
            <a:endParaRPr lang="en-GB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37591" y="3864476"/>
            <a:ext cx="8362676" cy="504056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r-Latn-BA" b="1" dirty="0" smtClean="0"/>
              <a:t>Sa aspekta interesa izvoza kapitala </a:t>
            </a:r>
            <a:endParaRPr lang="en-GB" b="1" dirty="0"/>
          </a:p>
        </p:txBody>
      </p:sp>
      <p:sp>
        <p:nvSpPr>
          <p:cNvPr id="8" name="Rounded Rectangle 7"/>
          <p:cNvSpPr/>
          <p:nvPr/>
        </p:nvSpPr>
        <p:spPr>
          <a:xfrm>
            <a:off x="407637" y="4398868"/>
            <a:ext cx="4104456" cy="168214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r-Latn-BA" b="1" dirty="0" smtClean="0"/>
              <a:t>Autonomni tokovi kapitala:</a:t>
            </a:r>
          </a:p>
          <a:p>
            <a:pPr algn="just"/>
            <a:endParaRPr lang="sr-Latn-BA" b="1" dirty="0" smtClean="0"/>
          </a:p>
          <a:p>
            <a:pPr algn="just"/>
            <a:r>
              <a:rPr lang="sr-Latn-BA" dirty="0" smtClean="0"/>
              <a:t>(ekonomski interesi neposrednih aktera: poslovnih banaka, preduzeća, pojedinaca – bez obzira na stanje platnog bilansa)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725764" y="4368532"/>
            <a:ext cx="4104456" cy="2174333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r-Latn-BA" b="1" dirty="0" smtClean="0"/>
              <a:t>Kompenzatorni (izravnavajući) tokovi kapitala:</a:t>
            </a:r>
          </a:p>
          <a:p>
            <a:pPr algn="just"/>
            <a:endParaRPr lang="sr-Latn-BA" b="1" dirty="0" smtClean="0"/>
          </a:p>
          <a:p>
            <a:pPr algn="just"/>
            <a:r>
              <a:rPr lang="sr-Latn-BA" dirty="0" smtClean="0"/>
              <a:t>(državni organi se zadužuju –obezbjeđivanje priliva kapitala u zemlju sa namjerom da se osigura pokriće deficita platnog bilansa ) </a:t>
            </a:r>
          </a:p>
        </p:txBody>
      </p:sp>
    </p:spTree>
    <p:extLst>
      <p:ext uri="{BB962C8B-B14F-4D97-AF65-F5344CB8AC3E}">
        <p14:creationId xmlns:p14="http://schemas.microsoft.com/office/powerpoint/2010/main" val="2842631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00978" y="320047"/>
            <a:ext cx="8529242" cy="54263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kretanje kapitala- Vrste i oblici izvoza kapitala </a:t>
            </a:r>
            <a:endParaRPr lang="en-GB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67544" y="1052737"/>
            <a:ext cx="8362676" cy="504056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r-Latn-BA" b="1" dirty="0" smtClean="0"/>
              <a:t>Prema ročnosti  tokovi kapitala:</a:t>
            </a:r>
            <a:endParaRPr lang="en-GB" b="1" dirty="0"/>
          </a:p>
        </p:txBody>
      </p:sp>
      <p:sp>
        <p:nvSpPr>
          <p:cNvPr id="5" name="Rounded Rectangle 4"/>
          <p:cNvSpPr/>
          <p:nvPr/>
        </p:nvSpPr>
        <p:spPr>
          <a:xfrm>
            <a:off x="484519" y="1628801"/>
            <a:ext cx="2575313" cy="86409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r-Latn-BA" b="1" dirty="0" smtClean="0"/>
              <a:t>Kratkoročni</a:t>
            </a:r>
          </a:p>
          <a:p>
            <a:pPr algn="just"/>
            <a:endParaRPr lang="sr-Latn-BA" b="1" dirty="0"/>
          </a:p>
          <a:p>
            <a:pPr algn="just"/>
            <a:r>
              <a:rPr lang="sr-Latn-BA" dirty="0" smtClean="0"/>
              <a:t>(do 1 /3 godine)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364137" y="1628801"/>
            <a:ext cx="2575313" cy="86409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r-Latn-BA" b="1" dirty="0" smtClean="0"/>
              <a:t>Srednjoročni</a:t>
            </a:r>
          </a:p>
          <a:p>
            <a:pPr algn="just"/>
            <a:endParaRPr lang="sr-Latn-BA" b="1" dirty="0"/>
          </a:p>
          <a:p>
            <a:pPr algn="just"/>
            <a:r>
              <a:rPr lang="sr-Latn-BA" dirty="0" smtClean="0"/>
              <a:t>(do 3-5/8 godina)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43755" y="1628801"/>
            <a:ext cx="2575313" cy="86409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r-Latn-BA" b="1" dirty="0" smtClean="0"/>
              <a:t>Dugoročni</a:t>
            </a:r>
          </a:p>
          <a:p>
            <a:pPr algn="just"/>
            <a:endParaRPr lang="sr-Latn-BA" b="1" dirty="0"/>
          </a:p>
          <a:p>
            <a:pPr algn="just"/>
            <a:r>
              <a:rPr lang="sr-Latn-BA" dirty="0" smtClean="0"/>
              <a:t>(8/10 godina i više  )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11398" y="3400289"/>
            <a:ext cx="8362676" cy="504056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r-Latn-BA" b="1" dirty="0" smtClean="0"/>
              <a:t>Prema obliku  tokovi kapitala:</a:t>
            </a:r>
            <a:endParaRPr lang="en-GB" b="1" dirty="0"/>
          </a:p>
        </p:txBody>
      </p:sp>
      <p:sp>
        <p:nvSpPr>
          <p:cNvPr id="9" name="Rounded Rectangle 8"/>
          <p:cNvSpPr/>
          <p:nvPr/>
        </p:nvSpPr>
        <p:spPr>
          <a:xfrm>
            <a:off x="3277942" y="2545768"/>
            <a:ext cx="5541126" cy="307168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Investicione svrhe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5500" y="2552054"/>
            <a:ext cx="2509108" cy="300882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Tekuće poslovanje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5500" y="3933336"/>
            <a:ext cx="4026500" cy="43009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sr-Latn-BA" b="1" dirty="0" smtClean="0"/>
          </a:p>
          <a:p>
            <a:pPr algn="just"/>
            <a:r>
              <a:rPr lang="sr-Latn-BA" b="1" dirty="0" smtClean="0"/>
              <a:t>U novčanom obliku </a:t>
            </a:r>
          </a:p>
          <a:p>
            <a:pPr algn="just"/>
            <a:endParaRPr lang="sr-Latn-BA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4687745" y="3933336"/>
            <a:ext cx="4026500" cy="43009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sr-Latn-BA" b="1" dirty="0" smtClean="0"/>
          </a:p>
          <a:p>
            <a:pPr algn="just"/>
            <a:r>
              <a:rPr lang="sr-Latn-BA" b="1" dirty="0" smtClean="0"/>
              <a:t>U obliku ralnog  transfera </a:t>
            </a:r>
          </a:p>
          <a:p>
            <a:pPr algn="just"/>
            <a:endParaRPr lang="sr-Latn-BA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377158" y="4955754"/>
            <a:ext cx="8362676" cy="504056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r-Latn-BA" b="1" dirty="0" smtClean="0"/>
              <a:t>Prema namjeni  t.i kapitala (međunarodne fin.organizacije IBRD, IDA i dr):</a:t>
            </a:r>
            <a:endParaRPr lang="en-GB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545500" y="5605700"/>
            <a:ext cx="4026500" cy="43009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r-Latn-BA" b="1" dirty="0" smtClean="0"/>
              <a:t>Opšterazvojne zajmove </a:t>
            </a:r>
            <a:endParaRPr lang="sr-Latn-BA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4713334" y="5562179"/>
            <a:ext cx="4026500" cy="43009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r-Latn-BA" b="1" dirty="0" smtClean="0"/>
              <a:t>Projektni zajmovi </a:t>
            </a:r>
            <a:endParaRPr lang="sr-Latn-BA" b="1" dirty="0"/>
          </a:p>
        </p:txBody>
      </p:sp>
    </p:spTree>
    <p:extLst>
      <p:ext uri="{BB962C8B-B14F-4D97-AF65-F5344CB8AC3E}">
        <p14:creationId xmlns:p14="http://schemas.microsoft.com/office/powerpoint/2010/main" val="359181286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6000</TotalTime>
  <Words>2050</Words>
  <Application>Microsoft Office PowerPoint</Application>
  <PresentationFormat>On-screen Show (4:3)</PresentationFormat>
  <Paragraphs>259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Times New Roman</vt:lpstr>
      <vt:lpstr>Trebuchet MS</vt:lpstr>
      <vt:lpstr>Wingdings</vt:lpstr>
      <vt:lpstr>Wingdings 2</vt:lpstr>
      <vt:lpstr>Wingdings 3</vt:lpstr>
      <vt:lpstr>Facet</vt:lpstr>
      <vt:lpstr>MEĐUNARODNE FINANSIJE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SVJETSKA BANKA</dc:title>
  <dc:creator>User</dc:creator>
  <cp:lastModifiedBy>Dragana Vujičić</cp:lastModifiedBy>
  <cp:revision>193</cp:revision>
  <dcterms:created xsi:type="dcterms:W3CDTF">2020-12-26T12:44:54Z</dcterms:created>
  <dcterms:modified xsi:type="dcterms:W3CDTF">2021-01-31T13:09:57Z</dcterms:modified>
</cp:coreProperties>
</file>