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82"/>
  </p:notesMasterIdLst>
  <p:sldIdLst>
    <p:sldId id="256" r:id="rId2"/>
    <p:sldId id="257" r:id="rId3"/>
    <p:sldId id="260" r:id="rId4"/>
    <p:sldId id="259" r:id="rId5"/>
    <p:sldId id="261" r:id="rId6"/>
    <p:sldId id="508" r:id="rId7"/>
    <p:sldId id="263" r:id="rId8"/>
    <p:sldId id="264" r:id="rId9"/>
    <p:sldId id="501" r:id="rId10"/>
    <p:sldId id="265" r:id="rId11"/>
    <p:sldId id="502" r:id="rId12"/>
    <p:sldId id="505" r:id="rId13"/>
    <p:sldId id="509" r:id="rId14"/>
    <p:sldId id="507" r:id="rId15"/>
    <p:sldId id="504" r:id="rId16"/>
    <p:sldId id="511" r:id="rId17"/>
    <p:sldId id="510" r:id="rId18"/>
    <p:sldId id="506" r:id="rId19"/>
    <p:sldId id="512" r:id="rId20"/>
    <p:sldId id="513" r:id="rId21"/>
    <p:sldId id="514" r:id="rId22"/>
    <p:sldId id="516" r:id="rId23"/>
    <p:sldId id="266" r:id="rId24"/>
    <p:sldId id="515" r:id="rId25"/>
    <p:sldId id="518" r:id="rId26"/>
    <p:sldId id="519" r:id="rId27"/>
    <p:sldId id="520" r:id="rId28"/>
    <p:sldId id="268" r:id="rId29"/>
    <p:sldId id="383" r:id="rId30"/>
    <p:sldId id="521" r:id="rId31"/>
    <p:sldId id="294" r:id="rId32"/>
    <p:sldId id="295" r:id="rId33"/>
    <p:sldId id="297" r:id="rId34"/>
    <p:sldId id="384" r:id="rId35"/>
    <p:sldId id="314" r:id="rId36"/>
    <p:sldId id="331" r:id="rId37"/>
    <p:sldId id="523" r:id="rId38"/>
    <p:sldId id="262" r:id="rId39"/>
    <p:sldId id="524" r:id="rId40"/>
    <p:sldId id="525" r:id="rId41"/>
    <p:sldId id="526" r:id="rId42"/>
    <p:sldId id="527" r:id="rId43"/>
    <p:sldId id="267" r:id="rId44"/>
    <p:sldId id="528" r:id="rId45"/>
    <p:sldId id="269" r:id="rId46"/>
    <p:sldId id="299" r:id="rId47"/>
    <p:sldId id="300" r:id="rId48"/>
    <p:sldId id="270" r:id="rId49"/>
    <p:sldId id="271" r:id="rId50"/>
    <p:sldId id="272" r:id="rId51"/>
    <p:sldId id="273" r:id="rId52"/>
    <p:sldId id="274" r:id="rId53"/>
    <p:sldId id="307" r:id="rId54"/>
    <p:sldId id="308" r:id="rId55"/>
    <p:sldId id="275" r:id="rId56"/>
    <p:sldId id="276" r:id="rId57"/>
    <p:sldId id="277" r:id="rId58"/>
    <p:sldId id="278" r:id="rId59"/>
    <p:sldId id="279" r:id="rId60"/>
    <p:sldId id="305" r:id="rId61"/>
    <p:sldId id="306" r:id="rId62"/>
    <p:sldId id="280" r:id="rId63"/>
    <p:sldId id="281" r:id="rId64"/>
    <p:sldId id="282" r:id="rId65"/>
    <p:sldId id="283" r:id="rId66"/>
    <p:sldId id="309" r:id="rId67"/>
    <p:sldId id="310" r:id="rId68"/>
    <p:sldId id="284" r:id="rId69"/>
    <p:sldId id="285" r:id="rId70"/>
    <p:sldId id="286" r:id="rId71"/>
    <p:sldId id="385" r:id="rId72"/>
    <p:sldId id="386" r:id="rId73"/>
    <p:sldId id="387" r:id="rId74"/>
    <p:sldId id="388" r:id="rId75"/>
    <p:sldId id="389" r:id="rId76"/>
    <p:sldId id="390" r:id="rId77"/>
    <p:sldId id="391" r:id="rId78"/>
    <p:sldId id="392" r:id="rId79"/>
    <p:sldId id="393" r:id="rId80"/>
    <p:sldId id="394" r:id="rId8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>
        <p:scale>
          <a:sx n="100" d="100"/>
          <a:sy n="100" d="100"/>
        </p:scale>
        <p:origin x="936" y="4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viewProps" Target="viewProp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61" Type="http://schemas.openxmlformats.org/officeDocument/2006/relationships/slide" Target="slides/slide60.xml"/><Relationship Id="rId8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488DEF-C947-4BE3-B09E-B4A3A578A446}" type="datetimeFigureOut">
              <a:rPr lang="en-US" smtClean="0"/>
              <a:t>10/19/2023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771FC2-8B5C-4B46-9CC2-BC93FF1836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6178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>
            <a:extLst>
              <a:ext uri="{FF2B5EF4-FFF2-40B4-BE49-F238E27FC236}">
                <a16:creationId xmlns:a16="http://schemas.microsoft.com/office/drawing/2014/main" id="{4616F931-8D0E-D00F-4C1F-C106DE43ED7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BBA98544-6CD5-44D4-A5FB-BEFE24B044A2}" type="slidenum">
              <a:rPr lang="en-US" altLang="en-US"/>
              <a:pPr/>
              <a:t>31</a:t>
            </a:fld>
            <a:endParaRPr lang="en-US" altLang="en-US"/>
          </a:p>
        </p:txBody>
      </p:sp>
      <p:sp>
        <p:nvSpPr>
          <p:cNvPr id="70659" name="Rectangle 2">
            <a:extLst>
              <a:ext uri="{FF2B5EF4-FFF2-40B4-BE49-F238E27FC236}">
                <a16:creationId xmlns:a16="http://schemas.microsoft.com/office/drawing/2014/main" id="{829AB299-A726-86C5-EB07-D1D1A38B540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0660" name="Rectangle 3">
            <a:extLst>
              <a:ext uri="{FF2B5EF4-FFF2-40B4-BE49-F238E27FC236}">
                <a16:creationId xmlns:a16="http://schemas.microsoft.com/office/drawing/2014/main" id="{17ECC9A3-38FD-4100-219A-DEF948BAD7B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>
            <a:extLst>
              <a:ext uri="{FF2B5EF4-FFF2-40B4-BE49-F238E27FC236}">
                <a16:creationId xmlns:a16="http://schemas.microsoft.com/office/drawing/2014/main" id="{B0E8B01A-5B77-5EE9-06FB-3FE8E663722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D1ECF132-966B-4555-B62F-23C19DCFC4F1}" type="slidenum">
              <a:rPr lang="en-US" altLang="en-US"/>
              <a:pPr/>
              <a:t>32</a:t>
            </a:fld>
            <a:endParaRPr lang="en-US" altLang="en-US"/>
          </a:p>
        </p:txBody>
      </p:sp>
      <p:sp>
        <p:nvSpPr>
          <p:cNvPr id="71683" name="Rectangle 2">
            <a:extLst>
              <a:ext uri="{FF2B5EF4-FFF2-40B4-BE49-F238E27FC236}">
                <a16:creationId xmlns:a16="http://schemas.microsoft.com/office/drawing/2014/main" id="{8595A8EF-5889-2278-51CB-950D4C15455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684" name="Rectangle 3">
            <a:extLst>
              <a:ext uri="{FF2B5EF4-FFF2-40B4-BE49-F238E27FC236}">
                <a16:creationId xmlns:a16="http://schemas.microsoft.com/office/drawing/2014/main" id="{E48D47C6-0981-BB5E-181C-E1EC4CB82F5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>
            <a:extLst>
              <a:ext uri="{FF2B5EF4-FFF2-40B4-BE49-F238E27FC236}">
                <a16:creationId xmlns:a16="http://schemas.microsoft.com/office/drawing/2014/main" id="{8A8E4B3C-990E-9B57-AABC-3AC61D880E4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48ACC9A5-5BB9-4E87-BF29-99D3162FA99D}" type="slidenum">
              <a:rPr lang="en-US" altLang="en-US"/>
              <a:pPr/>
              <a:t>33</a:t>
            </a:fld>
            <a:endParaRPr lang="en-US" altLang="en-US"/>
          </a:p>
        </p:txBody>
      </p:sp>
      <p:sp>
        <p:nvSpPr>
          <p:cNvPr id="73731" name="Rectangle 2">
            <a:extLst>
              <a:ext uri="{FF2B5EF4-FFF2-40B4-BE49-F238E27FC236}">
                <a16:creationId xmlns:a16="http://schemas.microsoft.com/office/drawing/2014/main" id="{E576747A-4E39-691D-5A0A-2535CA197D1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3732" name="Rectangle 3">
            <a:extLst>
              <a:ext uri="{FF2B5EF4-FFF2-40B4-BE49-F238E27FC236}">
                <a16:creationId xmlns:a16="http://schemas.microsoft.com/office/drawing/2014/main" id="{168EC16C-2AD8-BE69-C1E6-B32D2C19AF7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Slide Image Placeholder 1">
            <a:extLst>
              <a:ext uri="{FF2B5EF4-FFF2-40B4-BE49-F238E27FC236}">
                <a16:creationId xmlns:a16="http://schemas.microsoft.com/office/drawing/2014/main" id="{C9D66D80-8B23-B497-C2C3-F723FA4BFAC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5" name="Notes Placeholder 2">
            <a:extLst>
              <a:ext uri="{FF2B5EF4-FFF2-40B4-BE49-F238E27FC236}">
                <a16:creationId xmlns:a16="http://schemas.microsoft.com/office/drawing/2014/main" id="{D739EA6C-CDA6-E5A6-42FA-FAD606DB6D3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sr-Latn-BA" altLang="en-US"/>
          </a:p>
        </p:txBody>
      </p:sp>
      <p:sp>
        <p:nvSpPr>
          <p:cNvPr id="74756" name="Slide Number Placeholder 3">
            <a:extLst>
              <a:ext uri="{FF2B5EF4-FFF2-40B4-BE49-F238E27FC236}">
                <a16:creationId xmlns:a16="http://schemas.microsoft.com/office/drawing/2014/main" id="{30685C07-3167-C4B3-C290-EB4E187B7D5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7CE133E3-624D-40EB-A02D-4B1B0878637A}" type="slidenum">
              <a:rPr lang="sr-Latn-BA" altLang="en-US"/>
              <a:pPr/>
              <a:t>44</a:t>
            </a:fld>
            <a:endParaRPr lang="sr-Latn-BA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>
            <a:extLst>
              <a:ext uri="{FF2B5EF4-FFF2-40B4-BE49-F238E27FC236}">
                <a16:creationId xmlns:a16="http://schemas.microsoft.com/office/drawing/2014/main" id="{2F71F7ED-3800-EB47-DB9F-1AA7CC8F434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Notes Placeholder 2">
            <a:extLst>
              <a:ext uri="{FF2B5EF4-FFF2-40B4-BE49-F238E27FC236}">
                <a16:creationId xmlns:a16="http://schemas.microsoft.com/office/drawing/2014/main" id="{B8C15221-2DA6-204C-E653-AE0FB2C39FC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sr-Latn-BA" altLang="en-US"/>
          </a:p>
        </p:txBody>
      </p:sp>
      <p:sp>
        <p:nvSpPr>
          <p:cNvPr id="75780" name="Slide Number Placeholder 3">
            <a:extLst>
              <a:ext uri="{FF2B5EF4-FFF2-40B4-BE49-F238E27FC236}">
                <a16:creationId xmlns:a16="http://schemas.microsoft.com/office/drawing/2014/main" id="{7961FC73-BFD4-39AB-904B-09F36382891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7EF99F5-265D-4240-97CC-13ED610C8985}" type="slidenum">
              <a:rPr lang="en-US" altLang="en-US"/>
              <a:pPr/>
              <a:t>46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Slide Image Placeholder 1">
            <a:extLst>
              <a:ext uri="{FF2B5EF4-FFF2-40B4-BE49-F238E27FC236}">
                <a16:creationId xmlns:a16="http://schemas.microsoft.com/office/drawing/2014/main" id="{B82FC208-3B58-3F60-947E-BE46EE3145E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6803" name="Notes Placeholder 2">
            <a:extLst>
              <a:ext uri="{FF2B5EF4-FFF2-40B4-BE49-F238E27FC236}">
                <a16:creationId xmlns:a16="http://schemas.microsoft.com/office/drawing/2014/main" id="{645ABE66-0A7B-2005-F428-4FDB80A4857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sr-Latn-BA" altLang="en-US"/>
          </a:p>
        </p:txBody>
      </p:sp>
      <p:sp>
        <p:nvSpPr>
          <p:cNvPr id="76804" name="Slide Number Placeholder 3">
            <a:extLst>
              <a:ext uri="{FF2B5EF4-FFF2-40B4-BE49-F238E27FC236}">
                <a16:creationId xmlns:a16="http://schemas.microsoft.com/office/drawing/2014/main" id="{5405042F-935E-68F3-8D32-ABC3F019069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3F90501F-644C-4586-824A-C7C8C7CC9C70}" type="slidenum">
              <a:rPr lang="sr-Latn-BA" altLang="en-US"/>
              <a:pPr/>
              <a:t>60</a:t>
            </a:fld>
            <a:endParaRPr lang="sr-Latn-BA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Slide Image Placeholder 1">
            <a:extLst>
              <a:ext uri="{FF2B5EF4-FFF2-40B4-BE49-F238E27FC236}">
                <a16:creationId xmlns:a16="http://schemas.microsoft.com/office/drawing/2014/main" id="{7769D62D-9B5C-0AA3-CBAF-8B57A0E0D9D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7827" name="Notes Placeholder 2">
            <a:extLst>
              <a:ext uri="{FF2B5EF4-FFF2-40B4-BE49-F238E27FC236}">
                <a16:creationId xmlns:a16="http://schemas.microsoft.com/office/drawing/2014/main" id="{654162AA-2E4F-8EDA-182B-CB08C9D02C4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sr-Latn-BA" altLang="en-US"/>
          </a:p>
        </p:txBody>
      </p:sp>
      <p:sp>
        <p:nvSpPr>
          <p:cNvPr id="77828" name="Slide Number Placeholder 3">
            <a:extLst>
              <a:ext uri="{FF2B5EF4-FFF2-40B4-BE49-F238E27FC236}">
                <a16:creationId xmlns:a16="http://schemas.microsoft.com/office/drawing/2014/main" id="{CA7774F4-58D1-BB7E-4D88-3DBD383AD50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E4816FD2-0F80-4CEF-9F12-22CDF52D555C}" type="slidenum">
              <a:rPr lang="sr-Latn-BA" altLang="en-US"/>
              <a:pPr/>
              <a:t>67</a:t>
            </a:fld>
            <a:endParaRPr lang="sr-Latn-BA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11306-B2B0-4D6E-8369-0904BB9261A5}" type="datetimeFigureOut">
              <a:rPr lang="en-US" smtClean="0"/>
              <a:t>10/19/2023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95FD7B02-5DB6-45F0-B818-76FB158F6A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2959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11306-B2B0-4D6E-8369-0904BB9261A5}" type="datetimeFigureOut">
              <a:rPr lang="en-US" smtClean="0"/>
              <a:t>10/19/2023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D7B02-5DB6-45F0-B818-76FB158F6A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6612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11306-B2B0-4D6E-8369-0904BB9261A5}" type="datetimeFigureOut">
              <a:rPr lang="en-US" smtClean="0"/>
              <a:t>10/19/2023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D7B02-5DB6-45F0-B818-76FB158F6A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17465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2669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2400" y="152400"/>
            <a:ext cx="10390717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r-Latn-BA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320800" y="1524000"/>
            <a:ext cx="50800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BA"/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6604000" y="1524000"/>
            <a:ext cx="5080000" cy="4572000"/>
          </a:xfrm>
        </p:spPr>
        <p:txBody>
          <a:bodyPr/>
          <a:lstStyle/>
          <a:p>
            <a:pPr lvl="0"/>
            <a:endParaRPr lang="sr-Latn-BA" noProof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6DDAC4C-A89F-41E0-C6EC-EC0C0A52915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219200" y="63246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7A26F0-8EFD-AE3B-BD1A-C8FBFE57F2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70400" y="63246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FDAD50-EA7E-5308-3EAC-DC81088130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63246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fld id="{32DAB479-FE05-4A60-90B7-21F0BB25893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557505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11306-B2B0-4D6E-8369-0904BB9261A5}" type="datetimeFigureOut">
              <a:rPr lang="en-US" smtClean="0"/>
              <a:t>10/19/2023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D7B02-5DB6-45F0-B818-76FB158F6A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21811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28E11306-B2B0-4D6E-8369-0904BB9261A5}" type="datetimeFigureOut">
              <a:rPr lang="en-US" smtClean="0"/>
              <a:t>10/19/2023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95FD7B02-5DB6-45F0-B818-76FB158F6A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63830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11306-B2B0-4D6E-8369-0904BB9261A5}" type="datetimeFigureOut">
              <a:rPr lang="en-US" smtClean="0"/>
              <a:t>10/19/2023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D7B02-5DB6-45F0-B818-76FB158F6A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68481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11306-B2B0-4D6E-8369-0904BB9261A5}" type="datetimeFigureOut">
              <a:rPr lang="en-US" smtClean="0"/>
              <a:t>10/19/2023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D7B02-5DB6-45F0-B818-76FB158F6A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07457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11306-B2B0-4D6E-8369-0904BB9261A5}" type="datetimeFigureOut">
              <a:rPr lang="en-US" smtClean="0"/>
              <a:t>10/19/2023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D7B02-5DB6-45F0-B818-76FB158F6A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44127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11306-B2B0-4D6E-8369-0904BB9261A5}" type="datetimeFigureOut">
              <a:rPr lang="en-US" smtClean="0"/>
              <a:t>10/19/2023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D7B02-5DB6-45F0-B818-76FB158F6A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093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11306-B2B0-4D6E-8369-0904BB9261A5}" type="datetimeFigureOut">
              <a:rPr lang="en-US" smtClean="0"/>
              <a:t>10/19/2023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D7B02-5DB6-45F0-B818-76FB158F6A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8789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11306-B2B0-4D6E-8369-0904BB9261A5}" type="datetimeFigureOut">
              <a:rPr lang="en-US" smtClean="0"/>
              <a:t>10/19/2023</a:t>
            </a:fld>
            <a:endParaRPr lang="en-U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D7B02-5DB6-45F0-B818-76FB158F6A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6511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microsoft.com/office/2007/relationships/hdphoto" Target="../media/hdphoto1.wdp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28E11306-B2B0-4D6E-8369-0904BB9261A5}" type="datetimeFigureOut">
              <a:rPr lang="en-US" smtClean="0"/>
              <a:t>10/19/2023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5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6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95FD7B02-5DB6-45F0-B818-76FB158F6A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759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7" Type="http://schemas.openxmlformats.org/officeDocument/2006/relationships/image" Target="../media/image11.w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12.x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10.wmf"/><Relationship Id="rId4" Type="http://schemas.openxmlformats.org/officeDocument/2006/relationships/oleObject" Target="../embeddings/oleObject4.bin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oleObject" Target="../embeddings/oleObject6.bin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oleObject" Target="../embeddings/oleObject7.bin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oleObject" Target="../embeddings/oleObject8.bin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oleObject" Target="../embeddings/oleObject9.bin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oleObject" Target="../embeddings/oleObject10.bin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oleObject" Target="../embeddings/oleObject11.bin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oleObject" Target="../embeddings/oleObject12.bin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4.wmf"/><Relationship Id="rId4" Type="http://schemas.openxmlformats.org/officeDocument/2006/relationships/oleObject" Target="../embeddings/oleObject13.bin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oleObject" Target="../embeddings/oleObject14.bin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oleObject" Target="../embeddings/oleObject15.bin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oleObject" Target="../embeddings/oleObject16.bin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oleObject" Target="../embeddings/oleObject17.bin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0.wmf"/><Relationship Id="rId5" Type="http://schemas.openxmlformats.org/officeDocument/2006/relationships/oleObject" Target="../embeddings/oleObject19.bin"/><Relationship Id="rId4" Type="http://schemas.openxmlformats.org/officeDocument/2006/relationships/image" Target="../media/image29.emf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oleObject" Target="../embeddings/oleObject20.bin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1.wmf"/><Relationship Id="rId4" Type="http://schemas.openxmlformats.org/officeDocument/2006/relationships/oleObject" Target="../embeddings/oleObject21.bin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oleObject" Target="../embeddings/oleObject22.bin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oleObject" Target="../embeddings/oleObject23.bin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oleObject" Target="../embeddings/oleObject24.bin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3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oleObject" Target="../embeddings/oleObject25.bin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wmf"/><Relationship Id="rId2" Type="http://schemas.openxmlformats.org/officeDocument/2006/relationships/oleObject" Target="../embeddings/oleObject26.bin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2.png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6C63B6-4954-FA17-A079-7D1EF0FB4F5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RS" dirty="0"/>
              <a:t>TEORIJA PREDUZEĆA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73F0C8-88C2-2F7F-183D-626F8A3E0EB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sr-Latn-RS" dirty="0"/>
              <a:t>PROCES REPRODUKCIJE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48434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15F61E4-68CE-20F1-51EF-B102387B84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Proces reprodukcije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05A201D-B0F3-E0CA-A210-5B7BFECC9E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6532" y="1443742"/>
            <a:ext cx="6653168" cy="4596331"/>
          </a:xfrm>
          <a:ln>
            <a:solidFill>
              <a:schemeClr val="accent1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 lvl="1"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2200" dirty="0" err="1"/>
              <a:t>Ciklus</a:t>
            </a:r>
            <a:r>
              <a:rPr lang="en-US" sz="2200" dirty="0"/>
              <a:t> </a:t>
            </a:r>
            <a:r>
              <a:rPr lang="en-US" sz="2200" dirty="0" err="1"/>
              <a:t>anga</a:t>
            </a:r>
            <a:r>
              <a:rPr lang="bs-Latn-BA" sz="2200" dirty="0"/>
              <a:t>ž</a:t>
            </a:r>
            <a:r>
              <a:rPr lang="en-US" sz="2200" dirty="0" err="1"/>
              <a:t>ovanja</a:t>
            </a:r>
            <a:r>
              <a:rPr lang="en-US" sz="2200" dirty="0"/>
              <a:t> se </a:t>
            </a:r>
            <a:r>
              <a:rPr lang="en-US" sz="2200" dirty="0" err="1"/>
              <a:t>sastoji</a:t>
            </a:r>
            <a:r>
              <a:rPr lang="en-US" sz="2200" dirty="0"/>
              <a:t> od </a:t>
            </a:r>
            <a:r>
              <a:rPr lang="en-US" sz="2200" dirty="0" err="1"/>
              <a:t>četiri</a:t>
            </a:r>
            <a:r>
              <a:rPr lang="en-US" sz="2200" dirty="0"/>
              <a:t> faze i to: </a:t>
            </a:r>
            <a:endParaRPr lang="sr-Latn-RS" sz="2200" dirty="0"/>
          </a:p>
          <a:p>
            <a:pPr lvl="2"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2200" dirty="0" err="1"/>
              <a:t>faza</a:t>
            </a:r>
            <a:r>
              <a:rPr lang="en-US" sz="2200" dirty="0"/>
              <a:t> </a:t>
            </a:r>
            <a:r>
              <a:rPr lang="en-US" sz="2200" dirty="0" err="1"/>
              <a:t>zaliha</a:t>
            </a:r>
            <a:r>
              <a:rPr lang="en-US" sz="2200" dirty="0"/>
              <a:t> sredstava za </a:t>
            </a:r>
            <a:r>
              <a:rPr lang="en-US" sz="2200" dirty="0" err="1"/>
              <a:t>proizvodnju</a:t>
            </a:r>
            <a:r>
              <a:rPr lang="en-US" sz="2200" dirty="0"/>
              <a:t> </a:t>
            </a:r>
            <a:r>
              <a:rPr lang="en-US" sz="2200" dirty="0" err="1"/>
              <a:t>ili</a:t>
            </a:r>
            <a:r>
              <a:rPr lang="en-US" sz="2200" dirty="0"/>
              <a:t> </a:t>
            </a:r>
            <a:r>
              <a:rPr lang="en-US" sz="2200" dirty="0" err="1"/>
              <a:t>početna</a:t>
            </a:r>
            <a:r>
              <a:rPr lang="en-US" sz="2200" dirty="0"/>
              <a:t> </a:t>
            </a:r>
            <a:r>
              <a:rPr lang="en-US" sz="2200" dirty="0" err="1"/>
              <a:t>robna</a:t>
            </a:r>
            <a:r>
              <a:rPr lang="en-US" sz="2200" dirty="0"/>
              <a:t> </a:t>
            </a:r>
            <a:r>
              <a:rPr lang="en-US" sz="2200" dirty="0" err="1"/>
              <a:t>faza</a:t>
            </a:r>
            <a:r>
              <a:rPr lang="en-US" sz="2200" dirty="0"/>
              <a:t> </a:t>
            </a:r>
            <a:endParaRPr lang="sr-Latn-RS" sz="2200" dirty="0"/>
          </a:p>
          <a:p>
            <a:pPr lvl="2"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2200" dirty="0" err="1"/>
              <a:t>tehnološka</a:t>
            </a:r>
            <a:r>
              <a:rPr lang="en-US" sz="2200" dirty="0"/>
              <a:t> </a:t>
            </a:r>
            <a:r>
              <a:rPr lang="en-US" sz="2200" dirty="0" err="1"/>
              <a:t>faza</a:t>
            </a:r>
            <a:r>
              <a:rPr lang="en-US" sz="2200" dirty="0"/>
              <a:t> </a:t>
            </a:r>
            <a:r>
              <a:rPr lang="en-US" sz="2200" dirty="0" err="1"/>
              <a:t>iIi</a:t>
            </a:r>
            <a:r>
              <a:rPr lang="en-US" sz="2200" dirty="0"/>
              <a:t> </a:t>
            </a:r>
            <a:r>
              <a:rPr lang="en-US" sz="2200" dirty="0" err="1"/>
              <a:t>faza</a:t>
            </a:r>
            <a:r>
              <a:rPr lang="en-US" sz="2200" dirty="0"/>
              <a:t> </a:t>
            </a:r>
            <a:r>
              <a:rPr lang="en-US" sz="2200" dirty="0" err="1"/>
              <a:t>proizvodnje</a:t>
            </a:r>
            <a:endParaRPr lang="sr-Latn-RS" sz="2200" dirty="0"/>
          </a:p>
          <a:p>
            <a:pPr lvl="2"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2200" dirty="0" err="1"/>
              <a:t>faza</a:t>
            </a:r>
            <a:r>
              <a:rPr lang="en-US" sz="2200" dirty="0"/>
              <a:t> </a:t>
            </a:r>
            <a:r>
              <a:rPr lang="en-US" sz="2200" dirty="0" err="1"/>
              <a:t>prekrivanja</a:t>
            </a:r>
            <a:r>
              <a:rPr lang="en-US" sz="2200" dirty="0"/>
              <a:t> </a:t>
            </a:r>
            <a:r>
              <a:rPr lang="en-US" sz="2200" dirty="0" err="1"/>
              <a:t>uzastopnih</a:t>
            </a:r>
            <a:r>
              <a:rPr lang="en-US" sz="2200" dirty="0"/>
              <a:t> </a:t>
            </a:r>
            <a:r>
              <a:rPr lang="en-US" sz="2200" dirty="0" err="1"/>
              <a:t>tehnol</a:t>
            </a:r>
            <a:r>
              <a:rPr lang="sr-Cyrl-BA" sz="2200" dirty="0"/>
              <a:t>о</a:t>
            </a:r>
            <a:r>
              <a:rPr lang="en-US" sz="2200" dirty="0" err="1"/>
              <a:t>ških</a:t>
            </a:r>
            <a:r>
              <a:rPr lang="en-US" sz="2200" dirty="0"/>
              <a:t> </a:t>
            </a:r>
            <a:r>
              <a:rPr lang="en-US" sz="2200" dirty="0" err="1"/>
              <a:t>postupaka</a:t>
            </a:r>
            <a:r>
              <a:rPr lang="en-US" sz="2200" dirty="0"/>
              <a:t>, </a:t>
            </a:r>
            <a:endParaRPr lang="sr-Latn-RS" sz="2200" dirty="0"/>
          </a:p>
          <a:p>
            <a:pPr lvl="2"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2200" dirty="0" err="1"/>
              <a:t>faza</a:t>
            </a:r>
            <a:r>
              <a:rPr lang="en-US" sz="2200" dirty="0"/>
              <a:t> </a:t>
            </a:r>
            <a:r>
              <a:rPr lang="en-US" sz="2200" dirty="0" err="1"/>
              <a:t>zalihe</a:t>
            </a:r>
            <a:r>
              <a:rPr lang="en-US" sz="2200" dirty="0"/>
              <a:t> </a:t>
            </a:r>
            <a:r>
              <a:rPr lang="en-US" sz="2200" dirty="0" err="1"/>
              <a:t>gotove</a:t>
            </a:r>
            <a:r>
              <a:rPr lang="en-US" sz="2200" dirty="0"/>
              <a:t> robe </a:t>
            </a:r>
            <a:r>
              <a:rPr lang="en-US" sz="2200" dirty="0" err="1"/>
              <a:t>ili</a:t>
            </a:r>
            <a:r>
              <a:rPr lang="en-US" sz="2200" dirty="0"/>
              <a:t> </a:t>
            </a:r>
            <a:r>
              <a:rPr lang="en-US" sz="2200" dirty="0" err="1"/>
              <a:t>završna</a:t>
            </a:r>
            <a:r>
              <a:rPr lang="en-US" sz="2200" dirty="0"/>
              <a:t> </a:t>
            </a:r>
            <a:r>
              <a:rPr lang="en-US" sz="2200" dirty="0" err="1"/>
              <a:t>robna</a:t>
            </a:r>
            <a:r>
              <a:rPr lang="en-US" sz="2200" dirty="0"/>
              <a:t> </a:t>
            </a:r>
            <a:r>
              <a:rPr lang="en-US" sz="2200" dirty="0" err="1"/>
              <a:t>faza</a:t>
            </a:r>
            <a:r>
              <a:rPr lang="en-US" sz="2200" dirty="0"/>
              <a:t>. </a:t>
            </a:r>
            <a:endParaRPr lang="sr-Latn-BA" sz="2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D32E16B-6014-3A0C-7147-D802658393B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r-Latn-RS" b="1" dirty="0"/>
              <a:t>Angažovanje sredstava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r-Latn-RS" dirty="0"/>
              <a:t>Trošenje elemenata proizvodnje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62594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15F61E4-68CE-20F1-51EF-B102387B84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Proces reprodukcije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05A201D-B0F3-E0CA-A210-5B7BFECC9E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6532" y="1559347"/>
            <a:ext cx="3381461" cy="3676282"/>
          </a:xfrm>
          <a:ln>
            <a:solidFill>
              <a:schemeClr val="accent1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 lvl="1"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r>
              <a:rPr lang="sr-Latn-BA" sz="2000" dirty="0">
                <a:effectLst/>
                <a:ea typeface="Calibri" panose="020F0502020204030204" pitchFamily="34" charset="0"/>
              </a:rPr>
              <a:t>Početak procesa reprodukcije – pribavljanje elemenata reprodukcije za novac (pretvaranje novčanog oblika vrijednosti u početni robni oblik sredstava za rad i materijala) – momenta angažovanja sredstava</a:t>
            </a:r>
          </a:p>
          <a:p>
            <a:pPr lvl="1"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endParaRPr lang="sr-Latn-BA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D32E16B-6014-3A0C-7147-D802658393B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r-Latn-RS" b="1" dirty="0"/>
              <a:t>Angažovanje sredstava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r-Latn-RS" dirty="0"/>
              <a:t>Trošenje elemenata proizvodnje</a:t>
            </a:r>
          </a:p>
          <a:p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822516A-701B-A26E-B482-BBD9E609BCC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532" t="25675" r="41454" b="40576"/>
          <a:stretch/>
        </p:blipFill>
        <p:spPr>
          <a:xfrm>
            <a:off x="4152550" y="1559347"/>
            <a:ext cx="3783436" cy="3676282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8899423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15F61E4-68CE-20F1-51EF-B102387B84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Proces reprodukcije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05A201D-B0F3-E0CA-A210-5B7BFECC9E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6532" y="1559347"/>
            <a:ext cx="6594444" cy="3817996"/>
          </a:xfrm>
          <a:ln>
            <a:solidFill>
              <a:schemeClr val="accent1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r>
              <a:rPr lang="sr-Latn-BA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Na količinu angažovanih sredstava, odnosno kapitala u procesu reprodukcije utiču brojni i kompleksni faktori shodno namjeni angažovanih sredstava i to: </a:t>
            </a:r>
          </a:p>
          <a:p>
            <a:pPr lvl="1"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r>
              <a:rPr lang="sr-Latn-BA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faktori koji određuju veličinu angažovanog kapitala u sredstvima za rad (osnovna sredstva), </a:t>
            </a:r>
          </a:p>
          <a:p>
            <a:pPr lvl="1"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r>
              <a:rPr lang="sr-Latn-BA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faktori koji utiču na ulaganja u nabavku predmeta rada (obrtna sredstva), kao i na faktore koji utiču na veličinu angažovanog kapitala u zaradama radnika (dio obrtnih sredstava).</a:t>
            </a:r>
            <a:endParaRPr lang="en-US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endParaRPr lang="sr-Latn-BA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D32E16B-6014-3A0C-7147-D802658393B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r-Latn-RS" b="1" dirty="0"/>
              <a:t>Angažovanje sredstava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r-Latn-RS" dirty="0"/>
              <a:t>Trošenje elemenata proizvodnje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88409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15F61E4-68CE-20F1-51EF-B102387B84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Proces reprodukcije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05A201D-B0F3-E0CA-A210-5B7BFECC9E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6532" y="1559346"/>
            <a:ext cx="7248432" cy="4446817"/>
          </a:xfrm>
          <a:ln>
            <a:solidFill>
              <a:schemeClr val="accent1">
                <a:lumMod val="75000"/>
              </a:schemeClr>
            </a:solidFill>
          </a:ln>
        </p:spPr>
        <p:txBody>
          <a:bodyPr>
            <a:noAutofit/>
          </a:bodyPr>
          <a:lstStyle/>
          <a:p>
            <a:r>
              <a:rPr lang="en-US" dirty="0">
                <a:latin typeface="Rockwell" panose="02060603020205020403" pitchFamily="18" charset="0"/>
                <a:cs typeface="Tahoma" pitchFamily="34" charset="0"/>
              </a:rPr>
              <a:t>Angažovana sredstva se diferenciraju po: </a:t>
            </a:r>
          </a:p>
          <a:p>
            <a:pPr lvl="2"/>
            <a:r>
              <a:rPr lang="sr-Latn-CS" sz="2000" dirty="0">
                <a:latin typeface="Rockwell" panose="02060603020205020403" pitchFamily="18" charset="0"/>
                <a:cs typeface="Tahoma" pitchFamily="34" charset="0"/>
              </a:rPr>
              <a:t> </a:t>
            </a:r>
            <a:r>
              <a:rPr lang="en-US" sz="2000" dirty="0">
                <a:latin typeface="Rockwell" panose="02060603020205020403" pitchFamily="18" charset="0"/>
                <a:cs typeface="Tahoma" pitchFamily="34" charset="0"/>
              </a:rPr>
              <a:t>elementima reprodukcije, </a:t>
            </a:r>
          </a:p>
          <a:p>
            <a:pPr lvl="2"/>
            <a:r>
              <a:rPr lang="sr-Latn-CS" sz="2000" dirty="0">
                <a:latin typeface="Rockwell" panose="02060603020205020403" pitchFamily="18" charset="0"/>
                <a:cs typeface="Tahoma" pitchFamily="34" charset="0"/>
              </a:rPr>
              <a:t> </a:t>
            </a:r>
            <a:r>
              <a:rPr lang="en-US" sz="2000" dirty="0">
                <a:latin typeface="Rockwell" panose="02060603020205020403" pitchFamily="18" charset="0"/>
                <a:cs typeface="Tahoma" pitchFamily="34" charset="0"/>
              </a:rPr>
              <a:t>fazama reprodukcije i </a:t>
            </a:r>
          </a:p>
          <a:p>
            <a:pPr lvl="2"/>
            <a:r>
              <a:rPr lang="sr-Latn-CS" sz="2000" dirty="0">
                <a:latin typeface="Rockwell" panose="02060603020205020403" pitchFamily="18" charset="0"/>
                <a:cs typeface="Tahoma" pitchFamily="34" charset="0"/>
              </a:rPr>
              <a:t> </a:t>
            </a:r>
            <a:r>
              <a:rPr lang="en-US" sz="2000" dirty="0">
                <a:latin typeface="Rockwell" panose="02060603020205020403" pitchFamily="18" charset="0"/>
                <a:cs typeface="Tahoma" pitchFamily="34" charset="0"/>
              </a:rPr>
              <a:t>vidovima angažovanja. </a:t>
            </a:r>
          </a:p>
          <a:p>
            <a:r>
              <a:rPr lang="en-US" dirty="0">
                <a:latin typeface="Rockwell" panose="02060603020205020403" pitchFamily="18" charset="0"/>
                <a:cs typeface="Tahoma" pitchFamily="34" charset="0"/>
              </a:rPr>
              <a:t>Posmatrana po elementima reprodukcije: </a:t>
            </a:r>
          </a:p>
          <a:p>
            <a:pPr lvl="2"/>
            <a:r>
              <a:rPr lang="en-US" sz="2000" dirty="0">
                <a:latin typeface="Rockwell" panose="02060603020205020403" pitchFamily="18" charset="0"/>
                <a:cs typeface="Tahoma" pitchFamily="34" charset="0"/>
              </a:rPr>
              <a:t>Angažovna sredstva u materijalu obuhvataju: sredstva u zalihama materijala i troškove materijala u nedovršenoj i gotovoj proizvodnji. </a:t>
            </a:r>
          </a:p>
          <a:p>
            <a:pPr lvl="2"/>
            <a:r>
              <a:rPr lang="en-US" sz="2000" dirty="0">
                <a:latin typeface="Rockwell" panose="02060603020205020403" pitchFamily="18" charset="0"/>
                <a:cs typeface="Tahoma" pitchFamily="34" charset="0"/>
              </a:rPr>
              <a:t>Angažovana sredstva u sredstvima za rad obuhvataju neamortizovani i amortizovani deo osnovnih sredstava. </a:t>
            </a:r>
          </a:p>
          <a:p>
            <a:pPr lvl="2"/>
            <a:r>
              <a:rPr lang="en-US" sz="2000" dirty="0">
                <a:latin typeface="Rockwell" panose="02060603020205020403" pitchFamily="18" charset="0"/>
                <a:cs typeface="Tahoma" pitchFamily="34" charset="0"/>
              </a:rPr>
              <a:t>Angažovana sredstva u radnoj snazi obuhvataju zarade </a:t>
            </a:r>
            <a:r>
              <a:rPr lang="sr-Latn-CS" sz="2000" dirty="0">
                <a:latin typeface="Rockwell" panose="02060603020205020403" pitchFamily="18" charset="0"/>
                <a:cs typeface="Tahoma" pitchFamily="34" charset="0"/>
              </a:rPr>
              <a:t> </a:t>
            </a:r>
            <a:r>
              <a:rPr lang="en-US" sz="2000" dirty="0">
                <a:latin typeface="Rockwell" panose="02060603020205020403" pitchFamily="18" charset="0"/>
                <a:cs typeface="Tahoma" pitchFamily="34" charset="0"/>
              </a:rPr>
              <a:t>radnika </a:t>
            </a:r>
          </a:p>
          <a:p>
            <a:pPr lvl="1"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endParaRPr lang="sr-Latn-BA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D32E16B-6014-3A0C-7147-D802658393B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r-Latn-RS" b="1" dirty="0"/>
              <a:t>Angažovanje sredstava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r-Latn-RS" dirty="0"/>
              <a:t>Trošenje elemenata proizvodnje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33766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15F61E4-68CE-20F1-51EF-B102387B84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Proces reprodukcije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05A201D-B0F3-E0CA-A210-5B7BFECC9E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6531" y="1559346"/>
            <a:ext cx="7265564" cy="4648507"/>
          </a:xfrm>
          <a:ln>
            <a:solidFill>
              <a:schemeClr val="accent1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r>
              <a:rPr lang="sr-Latn-BA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Ciklus angažovanja kapitala</a:t>
            </a:r>
            <a:r>
              <a:rPr lang="en-US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Latn-BA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- zbir pojedinačnih vremenskih perioda u kojima je angažovani akpital bio u pojedinim naturalnim oblicima</a:t>
            </a:r>
          </a:p>
          <a:p>
            <a:pPr algn="just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sr-Latn-BA" sz="1800" dirty="0">
                <a:ea typeface="Calibri" panose="020F0502020204030204" pitchFamily="34" charset="0"/>
                <a:cs typeface="Times New Roman" panose="02020603050405020304" pitchFamily="18" charset="0"/>
              </a:rPr>
              <a:t>Pojavni obici kapitala odražavaju faze ciklusa angažovanja kapitala (početna robna faza, prelazna tehnološka faza i završna robna faza)</a:t>
            </a:r>
          </a:p>
          <a:p>
            <a:pPr>
              <a:lnSpc>
                <a:spcPct val="100000"/>
              </a:lnSpc>
            </a:pPr>
            <a:r>
              <a:rPr lang="sr-Latn-CS" sz="1800" dirty="0">
                <a:latin typeface="Rockwell" panose="02060603020205020403" pitchFamily="18" charset="0"/>
                <a:cs typeface="Tahoma" pitchFamily="34" charset="0"/>
              </a:rPr>
              <a:t>Sredstva su - slobodna ili vezana za proizvodni proces.</a:t>
            </a:r>
            <a:endParaRPr lang="en-US" sz="1800" dirty="0">
              <a:latin typeface="Rockwell" panose="02060603020205020403" pitchFamily="18" charset="0"/>
              <a:cs typeface="Tahoma" pitchFamily="34" charset="0"/>
            </a:endParaRPr>
          </a:p>
          <a:p>
            <a:pPr>
              <a:lnSpc>
                <a:spcPct val="100000"/>
              </a:lnSpc>
            </a:pPr>
            <a:r>
              <a:rPr lang="sr-Latn-CS" sz="1800" dirty="0">
                <a:latin typeface="Rockwell" panose="02060603020205020403" pitchFamily="18" charset="0"/>
                <a:cs typeface="Tahoma" pitchFamily="34" charset="0"/>
              </a:rPr>
              <a:t> Slobodna sredstva su novčana sredstva, jer su raspoloživa za angažovanje za određenu proizvodnju.</a:t>
            </a:r>
          </a:p>
          <a:p>
            <a:pPr>
              <a:lnSpc>
                <a:spcPct val="100000"/>
              </a:lnSpc>
            </a:pPr>
            <a:r>
              <a:rPr lang="sr-Latn-CS" sz="1800" dirty="0">
                <a:latin typeface="Rockwell" panose="02060603020205020403" pitchFamily="18" charset="0"/>
                <a:cs typeface="Tahoma" pitchFamily="34" charset="0"/>
              </a:rPr>
              <a:t>Vezivanje sredstava počinje u momentu prelaza iz novčanog oblika u početni robni oblik</a:t>
            </a:r>
            <a:r>
              <a:rPr lang="en-US" sz="1800" dirty="0">
                <a:latin typeface="Rockwell" panose="02060603020205020403" pitchFamily="18" charset="0"/>
                <a:cs typeface="Tahoma" pitchFamily="34" charset="0"/>
              </a:rPr>
              <a:t> – blokiranje sredstava do </a:t>
            </a:r>
            <a:r>
              <a:rPr lang="sr-Latn-CS" sz="1800" dirty="0">
                <a:latin typeface="Rockwell" panose="02060603020205020403" pitchFamily="18" charset="0"/>
                <a:cs typeface="Tahoma" pitchFamily="34" charset="0"/>
              </a:rPr>
              <a:t>momenta u kome prelaze iz završnog robnog u završni novčani oblik.</a:t>
            </a:r>
          </a:p>
          <a:p>
            <a:pPr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endParaRPr lang="sr-Latn-B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D32E16B-6014-3A0C-7147-D802658393B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r-Latn-RS" b="1" dirty="0"/>
              <a:t>Angažovanje sredstava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r-Latn-RS" dirty="0"/>
              <a:t>Trošenje elemenata proizvodnje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19835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15F61E4-68CE-20F1-51EF-B102387B84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Proces reprodukcije</a:t>
            </a: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D32E16B-6014-3A0C-7147-D802658393B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r-Latn-RS" b="1" dirty="0"/>
              <a:t>Angažovanje sredstava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r-Latn-RS" dirty="0"/>
              <a:t>Trošenje elemenata proizvodnje</a:t>
            </a:r>
          </a:p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30F0C90-6F44-CA4E-A406-2EF257AEFFC8}"/>
              </a:ext>
            </a:extLst>
          </p:cNvPr>
          <p:cNvSpPr txBox="1"/>
          <p:nvPr/>
        </p:nvSpPr>
        <p:spPr>
          <a:xfrm>
            <a:off x="864066" y="3447847"/>
            <a:ext cx="6652470" cy="31312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sr-Latn-BA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Iz kružnog toka, ciklus angažovanja prolazi kroz metamorfoze vrijednosti, odnosno kroz preoblikovanje svojih pojavnih oblika, od kojih se razlikuju sljedeće:</a:t>
            </a:r>
            <a:endParaRPr lang="en-US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sr-Latn-BA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početni robni oblik;</a:t>
            </a:r>
            <a:endParaRPr lang="en-US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sr-Latn-BA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prelazni tehnološki oblik i </a:t>
            </a:r>
          </a:p>
          <a:p>
            <a:pPr marL="742950" lvl="1" indent="-285750"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sr-Latn-BA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završni robni oblik.  </a:t>
            </a:r>
            <a:endParaRPr lang="en-US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18DD422-85C9-4D35-3299-378B62F74DF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0411" y="685799"/>
            <a:ext cx="4507686" cy="27243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456922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15F61E4-68CE-20F1-51EF-B102387B84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Proces reprodukcije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05A201D-B0F3-E0CA-A210-5B7BFECC9E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6531" y="1559346"/>
            <a:ext cx="7265564" cy="4648507"/>
          </a:xfrm>
          <a:ln>
            <a:solidFill>
              <a:schemeClr val="accent1">
                <a:lumMod val="75000"/>
              </a:schemeClr>
            </a:solidFill>
          </a:ln>
        </p:spPr>
        <p:txBody>
          <a:bodyPr>
            <a:noAutofit/>
          </a:bodyPr>
          <a:lstStyle/>
          <a:p>
            <a:r>
              <a:rPr lang="en-US" sz="2200" dirty="0">
                <a:latin typeface="Rockwell" panose="02060603020205020403" pitchFamily="18" charset="0"/>
                <a:cs typeface="Tahoma" pitchFamily="34" charset="0"/>
              </a:rPr>
              <a:t>Sredstva u </a:t>
            </a:r>
            <a:r>
              <a:rPr lang="en-US" sz="2200" dirty="0" err="1">
                <a:latin typeface="Rockwell" panose="02060603020205020403" pitchFamily="18" charset="0"/>
                <a:cs typeface="Tahoma" pitchFamily="34" charset="0"/>
              </a:rPr>
              <a:t>početnom</a:t>
            </a:r>
            <a:r>
              <a:rPr lang="en-US" sz="2200" dirty="0">
                <a:latin typeface="Rockwell" panose="02060603020205020403" pitchFamily="18" charset="0"/>
                <a:cs typeface="Tahoma" pitchFamily="34" charset="0"/>
              </a:rPr>
              <a:t> </a:t>
            </a:r>
            <a:r>
              <a:rPr lang="en-US" sz="2200" dirty="0" err="1">
                <a:latin typeface="Rockwell" panose="02060603020205020403" pitchFamily="18" charset="0"/>
                <a:cs typeface="Tahoma" pitchFamily="34" charset="0"/>
              </a:rPr>
              <a:t>robnom</a:t>
            </a:r>
            <a:r>
              <a:rPr lang="en-US" sz="2200" dirty="0">
                <a:latin typeface="Rockwell" panose="02060603020205020403" pitchFamily="18" charset="0"/>
                <a:cs typeface="Tahoma" pitchFamily="34" charset="0"/>
              </a:rPr>
              <a:t> </a:t>
            </a:r>
            <a:r>
              <a:rPr lang="en-US" sz="2200" dirty="0" err="1">
                <a:latin typeface="Rockwell" panose="02060603020205020403" pitchFamily="18" charset="0"/>
                <a:cs typeface="Tahoma" pitchFamily="34" charset="0"/>
              </a:rPr>
              <a:t>obliku</a:t>
            </a:r>
            <a:r>
              <a:rPr lang="en-US" sz="2200" dirty="0">
                <a:latin typeface="Rockwell" panose="02060603020205020403" pitchFamily="18" charset="0"/>
                <a:cs typeface="Tahoma" pitchFamily="34" charset="0"/>
              </a:rPr>
              <a:t> se </a:t>
            </a:r>
            <a:r>
              <a:rPr lang="en-US" sz="2200" dirty="0" err="1">
                <a:latin typeface="Rockwell" panose="02060603020205020403" pitchFamily="18" charset="0"/>
                <a:cs typeface="Tahoma" pitchFamily="34" charset="0"/>
              </a:rPr>
              <a:t>nalaze</a:t>
            </a:r>
            <a:r>
              <a:rPr lang="en-US" sz="2200" dirty="0">
                <a:latin typeface="Rockwell" panose="02060603020205020403" pitchFamily="18" charset="0"/>
                <a:cs typeface="Tahoma" pitchFamily="34" charset="0"/>
              </a:rPr>
              <a:t> u </a:t>
            </a:r>
            <a:r>
              <a:rPr lang="en-US" sz="2200" dirty="0" err="1">
                <a:latin typeface="Rockwell" panose="02060603020205020403" pitchFamily="18" charset="0"/>
                <a:cs typeface="Tahoma" pitchFamily="34" charset="0"/>
              </a:rPr>
              <a:t>materijalnom</a:t>
            </a:r>
            <a:r>
              <a:rPr lang="en-US" sz="2200" dirty="0">
                <a:latin typeface="Rockwell" panose="02060603020205020403" pitchFamily="18" charset="0"/>
                <a:cs typeface="Tahoma" pitchFamily="34" charset="0"/>
              </a:rPr>
              <a:t> </a:t>
            </a:r>
            <a:r>
              <a:rPr lang="en-US" sz="2200" dirty="0" err="1">
                <a:latin typeface="Rockwell" panose="02060603020205020403" pitchFamily="18" charset="0"/>
                <a:cs typeface="Tahoma" pitchFamily="34" charset="0"/>
              </a:rPr>
              <a:t>vidu</a:t>
            </a:r>
            <a:r>
              <a:rPr lang="en-US" sz="2200" dirty="0">
                <a:latin typeface="Rockwell" panose="02060603020205020403" pitchFamily="18" charset="0"/>
                <a:cs typeface="Tahoma" pitchFamily="34" charset="0"/>
              </a:rPr>
              <a:t> </a:t>
            </a:r>
            <a:r>
              <a:rPr lang="en-US" sz="2200" dirty="0" err="1">
                <a:latin typeface="Rockwell" panose="02060603020205020403" pitchFamily="18" charset="0"/>
                <a:cs typeface="Tahoma" pitchFamily="34" charset="0"/>
              </a:rPr>
              <a:t>kao</a:t>
            </a:r>
            <a:r>
              <a:rPr lang="en-US" sz="2200" dirty="0">
                <a:latin typeface="Rockwell" panose="02060603020205020403" pitchFamily="18" charset="0"/>
                <a:cs typeface="Tahoma" pitchFamily="34" charset="0"/>
              </a:rPr>
              <a:t> </a:t>
            </a:r>
            <a:r>
              <a:rPr lang="en-US" sz="2200" dirty="0" err="1">
                <a:latin typeface="Rockwell" panose="02060603020205020403" pitchFamily="18" charset="0"/>
                <a:cs typeface="Tahoma" pitchFamily="34" charset="0"/>
              </a:rPr>
              <a:t>zalihe</a:t>
            </a:r>
            <a:r>
              <a:rPr lang="en-US" sz="2200" dirty="0">
                <a:latin typeface="Rockwell" panose="02060603020205020403" pitchFamily="18" charset="0"/>
                <a:cs typeface="Tahoma" pitchFamily="34" charset="0"/>
              </a:rPr>
              <a:t> materijala i </a:t>
            </a:r>
            <a:r>
              <a:rPr lang="en-US" sz="2200" dirty="0" err="1">
                <a:latin typeface="Rockwell" panose="02060603020205020403" pitchFamily="18" charset="0"/>
                <a:cs typeface="Tahoma" pitchFamily="34" charset="0"/>
              </a:rPr>
              <a:t>pripremljena</a:t>
            </a:r>
            <a:r>
              <a:rPr lang="en-US" sz="2200" dirty="0">
                <a:latin typeface="Rockwell" panose="02060603020205020403" pitchFamily="18" charset="0"/>
                <a:cs typeface="Tahoma" pitchFamily="34" charset="0"/>
              </a:rPr>
              <a:t> sredstva za rad. </a:t>
            </a:r>
          </a:p>
          <a:p>
            <a:r>
              <a:rPr lang="en-US" sz="2200" dirty="0">
                <a:latin typeface="Rockwell" panose="02060603020205020403" pitchFamily="18" charset="0"/>
                <a:cs typeface="Tahoma" pitchFamily="34" charset="0"/>
              </a:rPr>
              <a:t>D</a:t>
            </a:r>
            <a:r>
              <a:rPr lang="bs-Latn-BA" sz="2200" dirty="0">
                <a:latin typeface="Rockwell" panose="02060603020205020403" pitchFamily="18" charset="0"/>
                <a:cs typeface="Tahoma" pitchFamily="34" charset="0"/>
              </a:rPr>
              <a:t>j</a:t>
            </a:r>
            <a:r>
              <a:rPr lang="en-US" sz="2200" dirty="0" err="1">
                <a:latin typeface="Rockwell" panose="02060603020205020403" pitchFamily="18" charset="0"/>
                <a:cs typeface="Tahoma" pitchFamily="34" charset="0"/>
              </a:rPr>
              <a:t>elimično</a:t>
            </a:r>
            <a:r>
              <a:rPr lang="en-US" sz="2200" dirty="0">
                <a:latin typeface="Rockwell" panose="02060603020205020403" pitchFamily="18" charset="0"/>
                <a:cs typeface="Tahoma" pitchFamily="34" charset="0"/>
              </a:rPr>
              <a:t> </a:t>
            </a:r>
            <a:r>
              <a:rPr lang="en-US" sz="2200" dirty="0" err="1">
                <a:latin typeface="Rockwell" panose="02060603020205020403" pitchFamily="18" charset="0"/>
                <a:cs typeface="Tahoma" pitchFamily="34" charset="0"/>
              </a:rPr>
              <a:t>su</a:t>
            </a:r>
            <a:r>
              <a:rPr lang="en-US" sz="2200" dirty="0">
                <a:latin typeface="Rockwell" panose="02060603020205020403" pitchFamily="18" charset="0"/>
                <a:cs typeface="Tahoma" pitchFamily="34" charset="0"/>
              </a:rPr>
              <a:t> </a:t>
            </a:r>
            <a:r>
              <a:rPr lang="en-US" sz="2200" dirty="0" err="1">
                <a:latin typeface="Rockwell" panose="02060603020205020403" pitchFamily="18" charset="0"/>
                <a:cs typeface="Tahoma" pitchFamily="34" charset="0"/>
              </a:rPr>
              <a:t>raspoloživa</a:t>
            </a:r>
            <a:r>
              <a:rPr lang="en-US" sz="2200" dirty="0">
                <a:latin typeface="Rockwell" panose="02060603020205020403" pitchFamily="18" charset="0"/>
                <a:cs typeface="Tahoma" pitchFamily="34" charset="0"/>
              </a:rPr>
              <a:t> </a:t>
            </a:r>
            <a:r>
              <a:rPr lang="en-US" sz="2200" dirty="0" err="1">
                <a:latin typeface="Rockwell" panose="02060603020205020403" pitchFamily="18" charset="0"/>
                <a:cs typeface="Tahoma" pitchFamily="34" charset="0"/>
              </a:rPr>
              <a:t>jer</a:t>
            </a:r>
            <a:r>
              <a:rPr lang="en-US" sz="2200" dirty="0">
                <a:latin typeface="Rockwell" panose="02060603020205020403" pitchFamily="18" charset="0"/>
                <a:cs typeface="Tahoma" pitchFamily="34" charset="0"/>
              </a:rPr>
              <a:t> se </a:t>
            </a:r>
            <a:r>
              <a:rPr lang="en-US" sz="2200" dirty="0" err="1">
                <a:latin typeface="Rockwell" panose="02060603020205020403" pitchFamily="18" charset="0"/>
                <a:cs typeface="Tahoma" pitchFamily="34" charset="0"/>
              </a:rPr>
              <a:t>mogu</a:t>
            </a:r>
            <a:r>
              <a:rPr lang="en-US" sz="2200" dirty="0">
                <a:latin typeface="Rockwell" panose="02060603020205020403" pitchFamily="18" charset="0"/>
                <a:cs typeface="Tahoma" pitchFamily="34" charset="0"/>
              </a:rPr>
              <a:t> </a:t>
            </a:r>
            <a:r>
              <a:rPr lang="en-US" sz="2200" dirty="0" err="1">
                <a:latin typeface="Rockwell" panose="02060603020205020403" pitchFamily="18" charset="0"/>
                <a:cs typeface="Tahoma" pitchFamily="34" charset="0"/>
              </a:rPr>
              <a:t>prodati</a:t>
            </a:r>
            <a:r>
              <a:rPr lang="en-US" sz="2200" dirty="0">
                <a:latin typeface="Rockwell" panose="02060603020205020403" pitchFamily="18" charset="0"/>
                <a:cs typeface="Tahoma" pitchFamily="34" charset="0"/>
              </a:rPr>
              <a:t> za </a:t>
            </a:r>
            <a:r>
              <a:rPr lang="en-US" sz="2200" dirty="0" err="1">
                <a:latin typeface="Rockwell" panose="02060603020205020403" pitchFamily="18" charset="0"/>
                <a:cs typeface="Tahoma" pitchFamily="34" charset="0"/>
              </a:rPr>
              <a:t>razliku</a:t>
            </a:r>
            <a:r>
              <a:rPr lang="en-US" sz="2200" dirty="0">
                <a:latin typeface="Rockwell" panose="02060603020205020403" pitchFamily="18" charset="0"/>
                <a:cs typeface="Tahoma" pitchFamily="34" charset="0"/>
              </a:rPr>
              <a:t> od sredstava u </a:t>
            </a:r>
            <a:r>
              <a:rPr lang="en-US" sz="2200" dirty="0" err="1">
                <a:latin typeface="Rockwell" panose="02060603020205020403" pitchFamily="18" charset="0"/>
                <a:cs typeface="Tahoma" pitchFamily="34" charset="0"/>
              </a:rPr>
              <a:t>tehnološkim</a:t>
            </a:r>
            <a:r>
              <a:rPr lang="en-US" sz="2200" dirty="0">
                <a:latin typeface="Rockwell" panose="02060603020205020403" pitchFamily="18" charset="0"/>
                <a:cs typeface="Tahoma" pitchFamily="34" charset="0"/>
              </a:rPr>
              <a:t> </a:t>
            </a:r>
            <a:r>
              <a:rPr lang="en-US" sz="2200" dirty="0" err="1">
                <a:latin typeface="Rockwell" panose="02060603020205020403" pitchFamily="18" charset="0"/>
                <a:cs typeface="Tahoma" pitchFamily="34" charset="0"/>
              </a:rPr>
              <a:t>oblicima</a:t>
            </a:r>
            <a:r>
              <a:rPr lang="en-US" sz="2200" dirty="0">
                <a:latin typeface="Rockwell" panose="02060603020205020403" pitchFamily="18" charset="0"/>
                <a:cs typeface="Tahoma" pitchFamily="34" charset="0"/>
              </a:rPr>
              <a:t> </a:t>
            </a:r>
            <a:r>
              <a:rPr lang="en-US" sz="2200" dirty="0" err="1">
                <a:latin typeface="Rockwell" panose="02060603020205020403" pitchFamily="18" charset="0"/>
                <a:cs typeface="Tahoma" pitchFamily="34" charset="0"/>
              </a:rPr>
              <a:t>gde</a:t>
            </a:r>
            <a:r>
              <a:rPr lang="en-US" sz="2200" dirty="0">
                <a:latin typeface="Rockwell" panose="02060603020205020403" pitchFamily="18" charset="0"/>
                <a:cs typeface="Tahoma" pitchFamily="34" charset="0"/>
              </a:rPr>
              <a:t> je </a:t>
            </a:r>
            <a:r>
              <a:rPr lang="en-US" sz="2200" dirty="0" err="1">
                <a:latin typeface="Rockwell" panose="02060603020205020403" pitchFamily="18" charset="0"/>
                <a:cs typeface="Tahoma" pitchFamily="34" charset="0"/>
              </a:rPr>
              <a:t>obrada</a:t>
            </a:r>
            <a:r>
              <a:rPr lang="en-US" sz="2200" dirty="0">
                <a:latin typeface="Rockwell" panose="02060603020205020403" pitchFamily="18" charset="0"/>
                <a:cs typeface="Tahoma" pitchFamily="34" charset="0"/>
              </a:rPr>
              <a:t> </a:t>
            </a:r>
            <a:r>
              <a:rPr lang="en-US" sz="2200" dirty="0" err="1">
                <a:latin typeface="Rockwell" panose="02060603020205020403" pitchFamily="18" charset="0"/>
                <a:cs typeface="Tahoma" pitchFamily="34" charset="0"/>
              </a:rPr>
              <a:t>počela</a:t>
            </a:r>
            <a:r>
              <a:rPr lang="en-US" sz="2200" dirty="0">
                <a:latin typeface="Rockwell" panose="02060603020205020403" pitchFamily="18" charset="0"/>
                <a:cs typeface="Tahoma" pitchFamily="34" charset="0"/>
              </a:rPr>
              <a:t>.</a:t>
            </a:r>
          </a:p>
          <a:p>
            <a:r>
              <a:rPr lang="en-US" sz="2200" dirty="0" err="1">
                <a:latin typeface="Rockwell" panose="02060603020205020403" pitchFamily="18" charset="0"/>
                <a:cs typeface="Tahoma" pitchFamily="34" charset="0"/>
              </a:rPr>
              <a:t>Prelazni</a:t>
            </a:r>
            <a:r>
              <a:rPr lang="en-US" sz="2200" dirty="0">
                <a:latin typeface="Rockwell" panose="02060603020205020403" pitchFamily="18" charset="0"/>
                <a:cs typeface="Tahoma" pitchFamily="34" charset="0"/>
              </a:rPr>
              <a:t> </a:t>
            </a:r>
            <a:r>
              <a:rPr lang="en-US" sz="2200" dirty="0" err="1">
                <a:latin typeface="Rockwell" panose="02060603020205020403" pitchFamily="18" charset="0"/>
                <a:cs typeface="Tahoma" pitchFamily="34" charset="0"/>
              </a:rPr>
              <a:t>tehnološki</a:t>
            </a:r>
            <a:r>
              <a:rPr lang="en-US" sz="2200" dirty="0">
                <a:latin typeface="Rockwell" panose="02060603020205020403" pitchFamily="18" charset="0"/>
                <a:cs typeface="Tahoma" pitchFamily="34" charset="0"/>
              </a:rPr>
              <a:t> </a:t>
            </a:r>
            <a:r>
              <a:rPr lang="en-US" sz="2200" dirty="0" err="1">
                <a:latin typeface="Rockwell" panose="02060603020205020403" pitchFamily="18" charset="0"/>
                <a:cs typeface="Tahoma" pitchFamily="34" charset="0"/>
              </a:rPr>
              <a:t>oblici</a:t>
            </a:r>
            <a:r>
              <a:rPr lang="en-US" sz="2200" dirty="0">
                <a:latin typeface="Rockwell" panose="02060603020205020403" pitchFamily="18" charset="0"/>
                <a:cs typeface="Tahoma" pitchFamily="34" charset="0"/>
              </a:rPr>
              <a:t> </a:t>
            </a:r>
            <a:r>
              <a:rPr lang="en-US" sz="2200" dirty="0" err="1">
                <a:latin typeface="Rockwell" panose="02060603020205020403" pitchFamily="18" charset="0"/>
                <a:cs typeface="Tahoma" pitchFamily="34" charset="0"/>
              </a:rPr>
              <a:t>nastaju</a:t>
            </a:r>
            <a:r>
              <a:rPr lang="en-US" sz="2200" dirty="0">
                <a:latin typeface="Rockwell" panose="02060603020205020403" pitchFamily="18" charset="0"/>
                <a:cs typeface="Tahoma" pitchFamily="34" charset="0"/>
              </a:rPr>
              <a:t> </a:t>
            </a:r>
            <a:r>
              <a:rPr lang="en-US" sz="2200" dirty="0" err="1">
                <a:latin typeface="Rockwell" panose="02060603020205020403" pitchFamily="18" charset="0"/>
                <a:cs typeface="Tahoma" pitchFamily="34" charset="0"/>
              </a:rPr>
              <a:t>metamorfozom</a:t>
            </a:r>
            <a:r>
              <a:rPr lang="en-US" sz="2200" dirty="0">
                <a:latin typeface="Rockwell" panose="02060603020205020403" pitchFamily="18" charset="0"/>
                <a:cs typeface="Tahoma" pitchFamily="34" charset="0"/>
              </a:rPr>
              <a:t> </a:t>
            </a:r>
            <a:r>
              <a:rPr lang="en-US" sz="2200" dirty="0" err="1">
                <a:latin typeface="Rockwell" panose="02060603020205020403" pitchFamily="18" charset="0"/>
                <a:cs typeface="Tahoma" pitchFamily="34" charset="0"/>
              </a:rPr>
              <a:t>početnog</a:t>
            </a:r>
            <a:r>
              <a:rPr lang="en-US" sz="2200" dirty="0">
                <a:latin typeface="Rockwell" panose="02060603020205020403" pitchFamily="18" charset="0"/>
                <a:cs typeface="Tahoma" pitchFamily="34" charset="0"/>
              </a:rPr>
              <a:t> </a:t>
            </a:r>
            <a:r>
              <a:rPr lang="en-US" sz="2200" dirty="0" err="1">
                <a:latin typeface="Rockwell" panose="02060603020205020403" pitchFamily="18" charset="0"/>
                <a:cs typeface="Tahoma" pitchFamily="34" charset="0"/>
              </a:rPr>
              <a:t>robnog</a:t>
            </a:r>
            <a:r>
              <a:rPr lang="en-US" sz="2200" dirty="0">
                <a:latin typeface="Rockwell" panose="02060603020205020403" pitchFamily="18" charset="0"/>
                <a:cs typeface="Tahoma" pitchFamily="34" charset="0"/>
              </a:rPr>
              <a:t> </a:t>
            </a:r>
            <a:r>
              <a:rPr lang="en-US" sz="2200" dirty="0" err="1">
                <a:latin typeface="Rockwell" panose="02060603020205020403" pitchFamily="18" charset="0"/>
                <a:cs typeface="Tahoma" pitchFamily="34" charset="0"/>
              </a:rPr>
              <a:t>oblika</a:t>
            </a:r>
            <a:r>
              <a:rPr lang="en-US" sz="2200" dirty="0">
                <a:latin typeface="Rockwell" panose="02060603020205020403" pitchFamily="18" charset="0"/>
                <a:cs typeface="Tahoma" pitchFamily="34" charset="0"/>
              </a:rPr>
              <a:t> </a:t>
            </a:r>
            <a:r>
              <a:rPr lang="en-US" sz="2200" dirty="0" err="1">
                <a:latin typeface="Rockwell" panose="02060603020205020403" pitchFamily="18" charset="0"/>
                <a:cs typeface="Tahoma" pitchFamily="34" charset="0"/>
              </a:rPr>
              <a:t>tj</a:t>
            </a:r>
            <a:r>
              <a:rPr lang="en-US" sz="2200" dirty="0">
                <a:latin typeface="Rockwell" panose="02060603020205020403" pitchFamily="18" charset="0"/>
                <a:cs typeface="Tahoma" pitchFamily="34" charset="0"/>
              </a:rPr>
              <a:t>. </a:t>
            </a:r>
            <a:r>
              <a:rPr lang="en-US" sz="2200" dirty="0" err="1">
                <a:latin typeface="Rockwell" panose="02060603020205020403" pitchFamily="18" charset="0"/>
                <a:cs typeface="Tahoma" pitchFamily="34" charset="0"/>
              </a:rPr>
              <a:t>otpočinjanjem</a:t>
            </a:r>
            <a:r>
              <a:rPr lang="en-US" sz="2200" dirty="0">
                <a:latin typeface="Rockwell" panose="02060603020205020403" pitchFamily="18" charset="0"/>
                <a:cs typeface="Tahoma" pitchFamily="34" charset="0"/>
              </a:rPr>
              <a:t> </a:t>
            </a:r>
            <a:r>
              <a:rPr lang="en-US" sz="2200" dirty="0" err="1">
                <a:latin typeface="Rockwell" panose="02060603020205020403" pitchFamily="18" charset="0"/>
                <a:cs typeface="Tahoma" pitchFamily="34" charset="0"/>
              </a:rPr>
              <a:t>procesa</a:t>
            </a:r>
            <a:r>
              <a:rPr lang="en-US" sz="2200" dirty="0">
                <a:latin typeface="Rockwell" panose="02060603020205020403" pitchFamily="18" charset="0"/>
                <a:cs typeface="Tahoma" pitchFamily="34" charset="0"/>
              </a:rPr>
              <a:t> </a:t>
            </a:r>
            <a:r>
              <a:rPr lang="en-US" sz="2200" dirty="0" err="1">
                <a:latin typeface="Rockwell" panose="02060603020205020403" pitchFamily="18" charset="0"/>
                <a:cs typeface="Tahoma" pitchFamily="34" charset="0"/>
              </a:rPr>
              <a:t>proizvodnje</a:t>
            </a:r>
            <a:r>
              <a:rPr lang="en-US" sz="2200" dirty="0">
                <a:latin typeface="Rockwell" panose="02060603020205020403" pitchFamily="18" charset="0"/>
                <a:cs typeface="Tahoma" pitchFamily="34" charset="0"/>
              </a:rPr>
              <a:t> i </a:t>
            </a:r>
            <a:r>
              <a:rPr lang="en-US" sz="2200" dirty="0" err="1">
                <a:latin typeface="Rockwell" panose="02060603020205020403" pitchFamily="18" charset="0"/>
                <a:cs typeface="Tahoma" pitchFamily="34" charset="0"/>
              </a:rPr>
              <a:t>javljaju</a:t>
            </a:r>
            <a:r>
              <a:rPr lang="en-US" sz="2200" dirty="0">
                <a:latin typeface="Rockwell" panose="02060603020205020403" pitchFamily="18" charset="0"/>
                <a:cs typeface="Tahoma" pitchFamily="34" charset="0"/>
              </a:rPr>
              <a:t> se do </a:t>
            </a:r>
            <a:r>
              <a:rPr lang="en-US" sz="2200" dirty="0" err="1">
                <a:latin typeface="Rockwell" panose="02060603020205020403" pitchFamily="18" charset="0"/>
                <a:cs typeface="Tahoma" pitchFamily="34" charset="0"/>
              </a:rPr>
              <a:t>završetka</a:t>
            </a:r>
            <a:r>
              <a:rPr lang="en-US" sz="2200" dirty="0">
                <a:latin typeface="Rockwell" panose="02060603020205020403" pitchFamily="18" charset="0"/>
                <a:cs typeface="Tahoma" pitchFamily="34" charset="0"/>
              </a:rPr>
              <a:t> tog </a:t>
            </a:r>
            <a:r>
              <a:rPr lang="en-US" sz="2200" dirty="0" err="1">
                <a:latin typeface="Rockwell" panose="02060603020205020403" pitchFamily="18" charset="0"/>
                <a:cs typeface="Tahoma" pitchFamily="34" charset="0"/>
              </a:rPr>
              <a:t>procesa</a:t>
            </a:r>
            <a:r>
              <a:rPr lang="en-US" sz="2200" dirty="0">
                <a:latin typeface="Rockwell" panose="02060603020205020403" pitchFamily="18" charset="0"/>
                <a:cs typeface="Tahoma" pitchFamily="34" charset="0"/>
              </a:rPr>
              <a:t>. </a:t>
            </a:r>
            <a:endParaRPr lang="sr-Latn-CS" sz="2200" dirty="0">
              <a:latin typeface="Rockwell" panose="02060603020205020403" pitchFamily="18" charset="0"/>
              <a:cs typeface="Tahoma" pitchFamily="34" charset="0"/>
            </a:endParaRPr>
          </a:p>
          <a:p>
            <a:pPr>
              <a:buNone/>
            </a:pPr>
            <a:endParaRPr lang="en-US" sz="2200" dirty="0">
              <a:latin typeface="Rockwell" panose="02060603020205020403" pitchFamily="18" charset="0"/>
              <a:cs typeface="Tahoma" pitchFamily="34" charset="0"/>
            </a:endParaRPr>
          </a:p>
          <a:p>
            <a:pPr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endParaRPr lang="sr-Latn-B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D32E16B-6014-3A0C-7147-D802658393B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r-Latn-RS" b="1" dirty="0"/>
              <a:t>Angažovanje sredstava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r-Latn-RS" dirty="0"/>
              <a:t>Trošenje elemenata proizvodnje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58786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15F61E4-68CE-20F1-51EF-B102387B84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Proces reprodukcije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05A201D-B0F3-E0CA-A210-5B7BFECC9E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6531" y="1559346"/>
            <a:ext cx="7265564" cy="4648507"/>
          </a:xfrm>
          <a:ln>
            <a:solidFill>
              <a:schemeClr val="accent1">
                <a:lumMod val="75000"/>
              </a:schemeClr>
            </a:solidFill>
          </a:ln>
        </p:spPr>
        <p:txBody>
          <a:bodyPr>
            <a:noAutofit/>
          </a:bodyPr>
          <a:lstStyle/>
          <a:p>
            <a:r>
              <a:rPr lang="en-US" sz="2400" dirty="0" err="1">
                <a:latin typeface="Rockwell" panose="02060603020205020403" pitchFamily="18" charset="0"/>
                <a:cs typeface="Tahoma" pitchFamily="34" charset="0"/>
              </a:rPr>
              <a:t>Zovu</a:t>
            </a:r>
            <a:r>
              <a:rPr lang="en-US" sz="2400" dirty="0">
                <a:latin typeface="Rockwell" panose="02060603020205020403" pitchFamily="18" charset="0"/>
                <a:cs typeface="Tahoma" pitchFamily="34" charset="0"/>
              </a:rPr>
              <a:t> se </a:t>
            </a:r>
            <a:r>
              <a:rPr lang="en-US" sz="2400" dirty="0" err="1">
                <a:latin typeface="Rockwell" panose="02060603020205020403" pitchFamily="18" charset="0"/>
                <a:cs typeface="Tahoma" pitchFamily="34" charset="0"/>
              </a:rPr>
              <a:t>prelazni</a:t>
            </a:r>
            <a:r>
              <a:rPr lang="en-US" sz="2400" dirty="0">
                <a:latin typeface="Rockwell" panose="02060603020205020403" pitchFamily="18" charset="0"/>
                <a:cs typeface="Tahoma" pitchFamily="34" charset="0"/>
              </a:rPr>
              <a:t> </a:t>
            </a:r>
            <a:r>
              <a:rPr lang="en-US" sz="2400" dirty="0" err="1">
                <a:latin typeface="Rockwell" panose="02060603020205020403" pitchFamily="18" charset="0"/>
                <a:cs typeface="Tahoma" pitchFamily="34" charset="0"/>
              </a:rPr>
              <a:t>tehnološki</a:t>
            </a:r>
            <a:r>
              <a:rPr lang="en-US" sz="2400" dirty="0">
                <a:latin typeface="Rockwell" panose="02060603020205020403" pitchFamily="18" charset="0"/>
                <a:cs typeface="Tahoma" pitchFamily="34" charset="0"/>
              </a:rPr>
              <a:t> </a:t>
            </a:r>
            <a:r>
              <a:rPr lang="en-US" sz="2400" dirty="0" err="1">
                <a:latin typeface="Rockwell" panose="02060603020205020403" pitchFamily="18" charset="0"/>
                <a:cs typeface="Tahoma" pitchFamily="34" charset="0"/>
              </a:rPr>
              <a:t>oblici</a:t>
            </a:r>
            <a:r>
              <a:rPr lang="en-US" sz="2400" dirty="0">
                <a:latin typeface="Rockwell" panose="02060603020205020403" pitchFamily="18" charset="0"/>
                <a:cs typeface="Tahoma" pitchFamily="34" charset="0"/>
              </a:rPr>
              <a:t>, </a:t>
            </a:r>
            <a:r>
              <a:rPr lang="en-US" sz="2400" dirty="0" err="1">
                <a:latin typeface="Rockwell" panose="02060603020205020403" pitchFamily="18" charset="0"/>
                <a:cs typeface="Tahoma" pitchFamily="34" charset="0"/>
              </a:rPr>
              <a:t>jer</a:t>
            </a:r>
            <a:r>
              <a:rPr lang="en-US" sz="2400" dirty="0">
                <a:latin typeface="Rockwell" panose="02060603020205020403" pitchFamily="18" charset="0"/>
                <a:cs typeface="Tahoma" pitchFamily="34" charset="0"/>
              </a:rPr>
              <a:t> se </a:t>
            </a:r>
            <a:r>
              <a:rPr lang="x-none" sz="2400" dirty="0">
                <a:latin typeface="Tahoma" pitchFamily="34" charset="0"/>
                <a:cs typeface="Tahoma" pitchFamily="34" charset="0"/>
              </a:rPr>
              <a:t>u </a:t>
            </a:r>
            <a:r>
              <a:rPr lang="en-US" sz="2400" dirty="0" err="1">
                <a:latin typeface="Rockwell" panose="02060603020205020403" pitchFamily="18" charset="0"/>
                <a:cs typeface="Tahoma" pitchFamily="34" charset="0"/>
              </a:rPr>
              <a:t>tehnološkom</a:t>
            </a:r>
            <a:r>
              <a:rPr lang="en-US" sz="2400" dirty="0">
                <a:latin typeface="Rockwell" panose="02060603020205020403" pitchFamily="18" charset="0"/>
                <a:cs typeface="Tahoma" pitchFamily="34" charset="0"/>
              </a:rPr>
              <a:t> </a:t>
            </a:r>
            <a:r>
              <a:rPr lang="en-US" sz="2400" dirty="0" err="1">
                <a:latin typeface="Rockwell" panose="02060603020205020403" pitchFamily="18" charset="0"/>
                <a:cs typeface="Tahoma" pitchFamily="34" charset="0"/>
              </a:rPr>
              <a:t>procesu</a:t>
            </a:r>
            <a:r>
              <a:rPr lang="en-US" sz="2400" dirty="0">
                <a:latin typeface="Rockwell" panose="02060603020205020403" pitchFamily="18" charset="0"/>
                <a:cs typeface="Tahoma" pitchFamily="34" charset="0"/>
              </a:rPr>
              <a:t> </a:t>
            </a:r>
            <a:r>
              <a:rPr lang="en-US" sz="2400" dirty="0" err="1">
                <a:latin typeface="Rockwell" panose="02060603020205020403" pitchFamily="18" charset="0"/>
                <a:cs typeface="Tahoma" pitchFamily="34" charset="0"/>
              </a:rPr>
              <a:t>javlja</a:t>
            </a:r>
            <a:r>
              <a:rPr lang="en-US" sz="2400" dirty="0">
                <a:latin typeface="Rockwell" panose="02060603020205020403" pitchFamily="18" charset="0"/>
                <a:cs typeface="Tahoma" pitchFamily="34" charset="0"/>
              </a:rPr>
              <a:t> </a:t>
            </a:r>
            <a:r>
              <a:rPr lang="en-US" sz="2400" dirty="0" err="1">
                <a:latin typeface="Rockwell" panose="02060603020205020403" pitchFamily="18" charset="0"/>
                <a:cs typeface="Tahoma" pitchFamily="34" charset="0"/>
              </a:rPr>
              <a:t>više</a:t>
            </a:r>
            <a:r>
              <a:rPr lang="en-US" sz="2400" dirty="0">
                <a:latin typeface="Rockwell" panose="02060603020205020403" pitchFamily="18" charset="0"/>
                <a:cs typeface="Tahoma" pitchFamily="34" charset="0"/>
              </a:rPr>
              <a:t> </a:t>
            </a:r>
            <a:r>
              <a:rPr lang="en-US" sz="2400" dirty="0" err="1">
                <a:latin typeface="Rockwell" panose="02060603020205020403" pitchFamily="18" charset="0"/>
                <a:cs typeface="Tahoma" pitchFamily="34" charset="0"/>
              </a:rPr>
              <a:t>pojavnih</a:t>
            </a:r>
            <a:r>
              <a:rPr lang="en-US" sz="2400" dirty="0">
                <a:latin typeface="Rockwell" panose="02060603020205020403" pitchFamily="18" charset="0"/>
                <a:cs typeface="Tahoma" pitchFamily="34" charset="0"/>
              </a:rPr>
              <a:t> </a:t>
            </a:r>
            <a:r>
              <a:rPr lang="en-US" sz="2400" dirty="0" err="1">
                <a:latin typeface="Rockwell" panose="02060603020205020403" pitchFamily="18" charset="0"/>
                <a:cs typeface="Tahoma" pitchFamily="34" charset="0"/>
              </a:rPr>
              <a:t>stanja</a:t>
            </a:r>
            <a:r>
              <a:rPr lang="en-US" sz="2400" dirty="0">
                <a:latin typeface="Rockwell" panose="02060603020205020403" pitchFamily="18" charset="0"/>
                <a:cs typeface="Tahoma" pitchFamily="34" charset="0"/>
              </a:rPr>
              <a:t> </a:t>
            </a:r>
            <a:r>
              <a:rPr lang="en-US" sz="2400" dirty="0" err="1">
                <a:latin typeface="Rockwell" panose="02060603020205020403" pitchFamily="18" charset="0"/>
                <a:cs typeface="Tahoma" pitchFamily="34" charset="0"/>
              </a:rPr>
              <a:t>koja</a:t>
            </a:r>
            <a:r>
              <a:rPr lang="en-US" sz="2400" dirty="0">
                <a:latin typeface="Rockwell" panose="02060603020205020403" pitchFamily="18" charset="0"/>
                <a:cs typeface="Tahoma" pitchFamily="34" charset="0"/>
              </a:rPr>
              <a:t> </a:t>
            </a:r>
            <a:r>
              <a:rPr lang="en-US" sz="2400" dirty="0" err="1">
                <a:latin typeface="Rockwell" panose="02060603020205020403" pitchFamily="18" charset="0"/>
                <a:cs typeface="Tahoma" pitchFamily="34" charset="0"/>
              </a:rPr>
              <a:t>prelaze</a:t>
            </a:r>
            <a:r>
              <a:rPr lang="en-US" sz="2400" dirty="0">
                <a:latin typeface="Rockwell" panose="02060603020205020403" pitchFamily="18" charset="0"/>
                <a:cs typeface="Tahoma" pitchFamily="34" charset="0"/>
              </a:rPr>
              <a:t> </a:t>
            </a:r>
            <a:r>
              <a:rPr lang="en-US" sz="2400" dirty="0" err="1">
                <a:latin typeface="Rockwell" panose="02060603020205020403" pitchFamily="18" charset="0"/>
                <a:cs typeface="Tahoma" pitchFamily="34" charset="0"/>
              </a:rPr>
              <a:t>iz</a:t>
            </a:r>
            <a:r>
              <a:rPr lang="en-US" sz="2400" dirty="0">
                <a:latin typeface="Rockwell" panose="02060603020205020403" pitchFamily="18" charset="0"/>
                <a:cs typeface="Tahoma" pitchFamily="34" charset="0"/>
              </a:rPr>
              <a:t> </a:t>
            </a:r>
            <a:r>
              <a:rPr lang="en-US" sz="2400" dirty="0" err="1">
                <a:latin typeface="Rockwell" panose="02060603020205020403" pitchFamily="18" charset="0"/>
                <a:cs typeface="Tahoma" pitchFamily="34" charset="0"/>
              </a:rPr>
              <a:t>jednog</a:t>
            </a:r>
            <a:r>
              <a:rPr lang="en-US" sz="2400" dirty="0">
                <a:latin typeface="Rockwell" panose="02060603020205020403" pitchFamily="18" charset="0"/>
                <a:cs typeface="Tahoma" pitchFamily="34" charset="0"/>
              </a:rPr>
              <a:t> u </a:t>
            </a:r>
            <a:r>
              <a:rPr lang="en-US" sz="2400" dirty="0" err="1">
                <a:latin typeface="Rockwell" panose="02060603020205020403" pitchFamily="18" charset="0"/>
                <a:cs typeface="Tahoma" pitchFamily="34" charset="0"/>
              </a:rPr>
              <a:t>drugo</a:t>
            </a:r>
            <a:r>
              <a:rPr lang="x-none" sz="2400" dirty="0">
                <a:latin typeface="Tahoma" pitchFamily="34" charset="0"/>
                <a:cs typeface="Tahoma" pitchFamily="34" charset="0"/>
              </a:rPr>
              <a:t>.</a:t>
            </a:r>
            <a:endParaRPr lang="sr-Latn-CS" sz="2400" dirty="0">
              <a:latin typeface="Rockwell" panose="02060603020205020403" pitchFamily="18" charset="0"/>
              <a:cs typeface="Tahoma" pitchFamily="34" charset="0"/>
            </a:endParaRPr>
          </a:p>
          <a:p>
            <a:pPr>
              <a:buNone/>
            </a:pPr>
            <a:endParaRPr lang="en-US" sz="2400" dirty="0">
              <a:latin typeface="Rockwell" panose="02060603020205020403" pitchFamily="18" charset="0"/>
              <a:cs typeface="Tahoma" pitchFamily="34" charset="0"/>
            </a:endParaRPr>
          </a:p>
          <a:p>
            <a:r>
              <a:rPr lang="en-US" sz="2400" dirty="0" err="1">
                <a:latin typeface="Rockwell" panose="02060603020205020403" pitchFamily="18" charset="0"/>
                <a:cs typeface="Tahoma" pitchFamily="34" charset="0"/>
              </a:rPr>
              <a:t>Zovu</a:t>
            </a:r>
            <a:r>
              <a:rPr lang="en-US" sz="2400" dirty="0">
                <a:latin typeface="Rockwell" panose="02060603020205020403" pitchFamily="18" charset="0"/>
                <a:cs typeface="Tahoma" pitchFamily="34" charset="0"/>
              </a:rPr>
              <a:t> se </a:t>
            </a:r>
            <a:r>
              <a:rPr lang="en-US" sz="2400" dirty="0" err="1">
                <a:latin typeface="Rockwell" panose="02060603020205020403" pitchFamily="18" charset="0"/>
                <a:cs typeface="Tahoma" pitchFamily="34" charset="0"/>
              </a:rPr>
              <a:t>još</a:t>
            </a:r>
            <a:r>
              <a:rPr lang="en-US" sz="2400" dirty="0">
                <a:latin typeface="Rockwell" panose="02060603020205020403" pitchFamily="18" charset="0"/>
                <a:cs typeface="Tahoma" pitchFamily="34" charset="0"/>
              </a:rPr>
              <a:t> </a:t>
            </a:r>
            <a:r>
              <a:rPr lang="en-US" sz="2400" dirty="0" err="1">
                <a:latin typeface="Rockwell" panose="02060603020205020403" pitchFamily="18" charset="0"/>
                <a:cs typeface="Tahoma" pitchFamily="34" charset="0"/>
              </a:rPr>
              <a:t>nezavršena</a:t>
            </a:r>
            <a:r>
              <a:rPr lang="en-US" sz="2400" dirty="0">
                <a:latin typeface="Rockwell" panose="02060603020205020403" pitchFamily="18" charset="0"/>
                <a:cs typeface="Tahoma" pitchFamily="34" charset="0"/>
              </a:rPr>
              <a:t> </a:t>
            </a:r>
            <a:r>
              <a:rPr lang="en-US" sz="2400" dirty="0" err="1">
                <a:latin typeface="Rockwell" panose="02060603020205020403" pitchFamily="18" charset="0"/>
                <a:cs typeface="Tahoma" pitchFamily="34" charset="0"/>
              </a:rPr>
              <a:t>proizvodnja</a:t>
            </a:r>
            <a:r>
              <a:rPr lang="en-US" sz="2400" dirty="0">
                <a:latin typeface="Rockwell" panose="02060603020205020403" pitchFamily="18" charset="0"/>
                <a:cs typeface="Tahoma" pitchFamily="34" charset="0"/>
              </a:rPr>
              <a:t>, </a:t>
            </a:r>
            <a:r>
              <a:rPr lang="en-US" sz="2400" dirty="0" err="1">
                <a:latin typeface="Rockwell" panose="02060603020205020403" pitchFamily="18" charset="0"/>
                <a:cs typeface="Tahoma" pitchFamily="34" charset="0"/>
              </a:rPr>
              <a:t>ili</a:t>
            </a:r>
            <a:r>
              <a:rPr lang="en-US" sz="2400" dirty="0">
                <a:latin typeface="Rockwell" panose="02060603020205020403" pitchFamily="18" charset="0"/>
                <a:cs typeface="Tahoma" pitchFamily="34" charset="0"/>
              </a:rPr>
              <a:t> </a:t>
            </a:r>
            <a:r>
              <a:rPr lang="en-US" sz="2400" dirty="0" err="1">
                <a:latin typeface="Rockwell" panose="02060603020205020403" pitchFamily="18" charset="0"/>
                <a:cs typeface="Tahoma" pitchFamily="34" charset="0"/>
              </a:rPr>
              <a:t>proizvodnja</a:t>
            </a:r>
            <a:r>
              <a:rPr lang="en-US" sz="2400" dirty="0">
                <a:latin typeface="Rockwell" panose="02060603020205020403" pitchFamily="18" charset="0"/>
                <a:cs typeface="Tahoma" pitchFamily="34" charset="0"/>
              </a:rPr>
              <a:t> u </a:t>
            </a:r>
            <a:r>
              <a:rPr lang="en-US" sz="2400" dirty="0" err="1">
                <a:latin typeface="Rockwell" panose="02060603020205020403" pitchFamily="18" charset="0"/>
                <a:cs typeface="Tahoma" pitchFamily="34" charset="0"/>
              </a:rPr>
              <a:t>toku</a:t>
            </a:r>
            <a:r>
              <a:rPr lang="en-US" sz="2400" dirty="0">
                <a:latin typeface="Rockwell" panose="02060603020205020403" pitchFamily="18" charset="0"/>
                <a:cs typeface="Tahoma" pitchFamily="34" charset="0"/>
              </a:rPr>
              <a:t> </a:t>
            </a:r>
            <a:endParaRPr lang="sr-Latn-CS" sz="2400" dirty="0">
              <a:latin typeface="Rockwell" panose="02060603020205020403" pitchFamily="18" charset="0"/>
              <a:cs typeface="Tahoma" pitchFamily="34" charset="0"/>
            </a:endParaRPr>
          </a:p>
          <a:p>
            <a:pPr>
              <a:buNone/>
            </a:pPr>
            <a:endParaRPr lang="en-US" sz="2400" dirty="0">
              <a:latin typeface="Rockwell" panose="02060603020205020403" pitchFamily="18" charset="0"/>
              <a:cs typeface="Tahoma" pitchFamily="34" charset="0"/>
            </a:endParaRPr>
          </a:p>
          <a:p>
            <a:r>
              <a:rPr lang="en-US" sz="2400" dirty="0">
                <a:latin typeface="Rockwell" panose="02060603020205020403" pitchFamily="18" charset="0"/>
                <a:cs typeface="Tahoma" pitchFamily="34" charset="0"/>
              </a:rPr>
              <a:t>U </a:t>
            </a:r>
            <a:r>
              <a:rPr lang="en-US" sz="2400" dirty="0" err="1">
                <a:latin typeface="Rockwell" panose="02060603020205020403" pitchFamily="18" charset="0"/>
                <a:cs typeface="Tahoma" pitchFamily="34" charset="0"/>
              </a:rPr>
              <a:t>odnosu</a:t>
            </a:r>
            <a:r>
              <a:rPr lang="en-US" sz="2400" dirty="0">
                <a:latin typeface="Rockwell" panose="02060603020205020403" pitchFamily="18" charset="0"/>
                <a:cs typeface="Tahoma" pitchFamily="34" charset="0"/>
              </a:rPr>
              <a:t> </a:t>
            </a:r>
            <a:r>
              <a:rPr lang="en-US" sz="2400" dirty="0" err="1">
                <a:latin typeface="Rockwell" panose="02060603020205020403" pitchFamily="18" charset="0"/>
                <a:cs typeface="Tahoma" pitchFamily="34" charset="0"/>
              </a:rPr>
              <a:t>na</a:t>
            </a:r>
            <a:r>
              <a:rPr lang="en-US" sz="2400" dirty="0">
                <a:latin typeface="Rockwell" panose="02060603020205020403" pitchFamily="18" charset="0"/>
                <a:cs typeface="Tahoma" pitchFamily="34" charset="0"/>
              </a:rPr>
              <a:t> </a:t>
            </a:r>
            <a:r>
              <a:rPr lang="en-US" sz="2400" dirty="0" err="1">
                <a:latin typeface="Rockwell" panose="02060603020205020403" pitchFamily="18" charset="0"/>
                <a:cs typeface="Tahoma" pitchFamily="34" charset="0"/>
              </a:rPr>
              <a:t>početni</a:t>
            </a:r>
            <a:r>
              <a:rPr lang="en-US" sz="2400" dirty="0">
                <a:latin typeface="Rockwell" panose="02060603020205020403" pitchFamily="18" charset="0"/>
                <a:cs typeface="Tahoma" pitchFamily="34" charset="0"/>
              </a:rPr>
              <a:t> </a:t>
            </a:r>
            <a:r>
              <a:rPr lang="en-US" sz="2400" dirty="0" err="1">
                <a:latin typeface="Rockwell" panose="02060603020205020403" pitchFamily="18" charset="0"/>
                <a:cs typeface="Tahoma" pitchFamily="34" charset="0"/>
              </a:rPr>
              <a:t>robni</a:t>
            </a:r>
            <a:r>
              <a:rPr lang="en-US" sz="2400" dirty="0">
                <a:latin typeface="Rockwell" panose="02060603020205020403" pitchFamily="18" charset="0"/>
                <a:cs typeface="Tahoma" pitchFamily="34" charset="0"/>
              </a:rPr>
              <a:t> </a:t>
            </a:r>
            <a:r>
              <a:rPr lang="en-US" sz="2400" dirty="0" err="1">
                <a:latin typeface="Rockwell" panose="02060603020205020403" pitchFamily="18" charset="0"/>
                <a:cs typeface="Tahoma" pitchFamily="34" charset="0"/>
              </a:rPr>
              <a:t>oblik</a:t>
            </a:r>
            <a:r>
              <a:rPr lang="en-US" sz="2400" dirty="0">
                <a:latin typeface="Rockwell" panose="02060603020205020403" pitchFamily="18" charset="0"/>
                <a:cs typeface="Tahoma" pitchFamily="34" charset="0"/>
              </a:rPr>
              <a:t>, ova sredstva u </a:t>
            </a:r>
            <a:r>
              <a:rPr lang="en-US" sz="2400" dirty="0" err="1">
                <a:latin typeface="Rockwell" panose="02060603020205020403" pitchFamily="18" charset="0"/>
                <a:cs typeface="Tahoma" pitchFamily="34" charset="0"/>
              </a:rPr>
              <a:t>prelaznim</a:t>
            </a:r>
            <a:r>
              <a:rPr lang="en-US" sz="2400" dirty="0">
                <a:latin typeface="Rockwell" panose="02060603020205020403" pitchFamily="18" charset="0"/>
                <a:cs typeface="Tahoma" pitchFamily="34" charset="0"/>
              </a:rPr>
              <a:t> </a:t>
            </a:r>
            <a:r>
              <a:rPr lang="en-US" sz="2400" dirty="0" err="1">
                <a:latin typeface="Rockwell" panose="02060603020205020403" pitchFamily="18" charset="0"/>
                <a:cs typeface="Tahoma" pitchFamily="34" charset="0"/>
              </a:rPr>
              <a:t>tehnološkim</a:t>
            </a:r>
            <a:r>
              <a:rPr lang="en-US" sz="2400" dirty="0">
                <a:latin typeface="Rockwell" panose="02060603020205020403" pitchFamily="18" charset="0"/>
                <a:cs typeface="Tahoma" pitchFamily="34" charset="0"/>
              </a:rPr>
              <a:t> </a:t>
            </a:r>
            <a:r>
              <a:rPr lang="en-US" sz="2400" dirty="0" err="1">
                <a:latin typeface="Rockwell" panose="02060603020205020403" pitchFamily="18" charset="0"/>
                <a:cs typeface="Tahoma" pitchFamily="34" charset="0"/>
              </a:rPr>
              <a:t>oblicima</a:t>
            </a:r>
            <a:r>
              <a:rPr lang="en-US" sz="2400" dirty="0">
                <a:latin typeface="Rockwell" panose="02060603020205020403" pitchFamily="18" charset="0"/>
                <a:cs typeface="Tahoma" pitchFamily="34" charset="0"/>
              </a:rPr>
              <a:t> se </a:t>
            </a:r>
            <a:r>
              <a:rPr lang="en-US" sz="2400" dirty="0" err="1">
                <a:latin typeface="Rockwell" panose="02060603020205020403" pitchFamily="18" charset="0"/>
                <a:cs typeface="Tahoma" pitchFamily="34" charset="0"/>
              </a:rPr>
              <a:t>nalaze</a:t>
            </a:r>
            <a:r>
              <a:rPr lang="en-US" sz="2400" dirty="0">
                <a:latin typeface="Rockwell" panose="02060603020205020403" pitchFamily="18" charset="0"/>
                <a:cs typeface="Tahoma" pitchFamily="34" charset="0"/>
              </a:rPr>
              <a:t> u </a:t>
            </a:r>
            <a:r>
              <a:rPr lang="en-US" sz="2400" dirty="0" err="1">
                <a:latin typeface="Rockwell" panose="02060603020205020403" pitchFamily="18" charset="0"/>
                <a:cs typeface="Tahoma" pitchFamily="34" charset="0"/>
              </a:rPr>
              <a:t>višem</a:t>
            </a:r>
            <a:r>
              <a:rPr lang="en-US" sz="2400" dirty="0">
                <a:latin typeface="Rockwell" panose="02060603020205020403" pitchFamily="18" charset="0"/>
                <a:cs typeface="Tahoma" pitchFamily="34" charset="0"/>
              </a:rPr>
              <a:t> </a:t>
            </a:r>
            <a:r>
              <a:rPr lang="en-US" sz="2400" dirty="0" err="1">
                <a:latin typeface="Rockwell" panose="02060603020205020403" pitchFamily="18" charset="0"/>
                <a:cs typeface="Tahoma" pitchFamily="34" charset="0"/>
              </a:rPr>
              <a:t>stepenu</a:t>
            </a:r>
            <a:r>
              <a:rPr lang="en-US" sz="2400" dirty="0">
                <a:latin typeface="Rockwell" panose="02060603020205020403" pitchFamily="18" charset="0"/>
                <a:cs typeface="Tahoma" pitchFamily="34" charset="0"/>
              </a:rPr>
              <a:t> </a:t>
            </a:r>
            <a:r>
              <a:rPr lang="en-US" sz="2400" dirty="0" err="1">
                <a:latin typeface="Rockwell" panose="02060603020205020403" pitchFamily="18" charset="0"/>
                <a:cs typeface="Tahoma" pitchFamily="34" charset="0"/>
              </a:rPr>
              <a:t>blokiranosti</a:t>
            </a:r>
            <a:r>
              <a:rPr lang="x-none" sz="2400" dirty="0">
                <a:latin typeface="Tahoma" pitchFamily="34" charset="0"/>
                <a:cs typeface="Tahoma" pitchFamily="34" charset="0"/>
              </a:rPr>
              <a:t>.</a:t>
            </a:r>
            <a:endParaRPr lang="en-US" sz="2400" dirty="0">
              <a:latin typeface="Rockwell" panose="02060603020205020403" pitchFamily="18" charset="0"/>
              <a:cs typeface="Tahoma" pitchFamily="34" charset="0"/>
            </a:endParaRPr>
          </a:p>
          <a:p>
            <a:pPr>
              <a:buNone/>
            </a:pPr>
            <a:endParaRPr lang="en-US" sz="2400" b="1" dirty="0">
              <a:latin typeface="Tahoma" pitchFamily="34" charset="0"/>
              <a:cs typeface="Tahoma" pitchFamily="34" charset="0"/>
            </a:endParaRPr>
          </a:p>
          <a:p>
            <a:pPr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endParaRPr lang="sr-Latn-B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D32E16B-6014-3A0C-7147-D802658393B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r-Latn-RS" b="1" dirty="0"/>
              <a:t>Angažovanje sredstava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r-Latn-RS" dirty="0"/>
              <a:t>Trošenje elemenata proizvodnje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3727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15F61E4-68CE-20F1-51EF-B102387B84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Proces reprodukcije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05A201D-B0F3-E0CA-A210-5B7BFECC9E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6531" y="1559346"/>
            <a:ext cx="6969301" cy="4860705"/>
          </a:xfrm>
          <a:ln>
            <a:solidFill>
              <a:schemeClr val="accent1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r>
              <a:rPr lang="sr-Latn-BA" sz="2200" dirty="0">
                <a:ea typeface="Calibri" panose="020F0502020204030204" pitchFamily="34" charset="0"/>
                <a:cs typeface="Times New Roman" panose="02020603050405020304" pitchFamily="18" charset="0"/>
              </a:rPr>
              <a:t>Trajanje procesa reprodukcije uslovljeno </a:t>
            </a:r>
            <a:r>
              <a:rPr lang="en-US" sz="2200" dirty="0">
                <a:ea typeface="Calibri" panose="020F0502020204030204" pitchFamily="34" charset="0"/>
                <a:cs typeface="Times New Roman" panose="02020603050405020304" pitchFamily="18" charset="0"/>
              </a:rPr>
              <a:t>du</a:t>
            </a:r>
            <a:r>
              <a:rPr lang="bs-Latn-BA" sz="2200" dirty="0">
                <a:ea typeface="Calibri" panose="020F0502020204030204" pitchFamily="34" charset="0"/>
                <a:cs typeface="Times New Roman" panose="02020603050405020304" pitchFamily="18" charset="0"/>
              </a:rPr>
              <a:t>žinom</a:t>
            </a:r>
            <a:r>
              <a:rPr lang="sr-Latn-BA" sz="2200" dirty="0">
                <a:ea typeface="Calibri" panose="020F0502020204030204" pitchFamily="34" charset="0"/>
                <a:cs typeface="Times New Roman" panose="02020603050405020304" pitchFamily="18" charset="0"/>
              </a:rPr>
              <a:t> angažovanja kapitala u pojedinim fazama ciklusa angažovanja kapitala</a:t>
            </a:r>
          </a:p>
          <a:p>
            <a:pPr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r>
              <a:rPr lang="sr-Latn-BA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Faze ciklus</a:t>
            </a:r>
            <a:r>
              <a:rPr lang="en-US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sr-Latn-BA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angažovanja kapitala </a:t>
            </a:r>
            <a:r>
              <a:rPr lang="sr-Latn-BA" sz="2200" dirty="0">
                <a:ea typeface="Calibri" panose="020F0502020204030204" pitchFamily="34" charset="0"/>
                <a:cs typeface="Times New Roman" panose="02020603050405020304" pitchFamily="18" charset="0"/>
              </a:rPr>
              <a:t>su zapravo faze </a:t>
            </a:r>
            <a:r>
              <a:rPr lang="sr-Latn-BA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ciklus</a:t>
            </a:r>
            <a:r>
              <a:rPr lang="en-US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sr-Latn-BA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reprodukcije</a:t>
            </a:r>
          </a:p>
          <a:p>
            <a:pPr algn="just">
              <a:lnSpc>
                <a:spcPct val="115000"/>
              </a:lnSpc>
              <a:spcAft>
                <a:spcPts val="1200"/>
              </a:spcAft>
            </a:pPr>
            <a:r>
              <a:rPr lang="sr-Latn-BA" sz="22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Trošenje elemenata proizvodnje funkcioniše na način tako da radna snaga djeluje pomoću sredstava za rad, u tehnološkom procesu, na materijal, sa ciljem dobijanja novog upotrebnog kvaliteta (gotovog proizvoda) </a:t>
            </a:r>
            <a:endParaRPr lang="en-US" sz="22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endParaRPr lang="sr-Latn-BA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D32E16B-6014-3A0C-7147-D802658393B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r-Latn-RS" dirty="0"/>
              <a:t>Angažovanje sredstava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r-Latn-RS" b="1" dirty="0"/>
              <a:t>Trošenje elemenata proizvodnje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7610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15F61E4-68CE-20F1-51EF-B102387B84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Proces reprodukcije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05A201D-B0F3-E0CA-A210-5B7BFECC9E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030" y="1117330"/>
            <a:ext cx="7027052" cy="5013963"/>
          </a:xfrm>
          <a:ln>
            <a:solidFill>
              <a:schemeClr val="accent1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r>
              <a:rPr lang="sr-Latn-BA" sz="18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U tehnološkom procesu ljudski rad prenosi vrijednost sredstava za rad i materijala na novi proizvod i stvara novu vrijednost. </a:t>
            </a:r>
          </a:p>
          <a:p>
            <a:pPr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r>
              <a:rPr lang="sr-Latn-BA" sz="18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Novostvorena vrijednost sadrži u sebi potrebnu vrijednost za obnavljanje utrošene radne snage i višak vrijednosti.</a:t>
            </a:r>
          </a:p>
          <a:p>
            <a:pPr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r>
              <a:rPr lang="sr-Latn-BA" sz="18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Jedinice kojima se izražavaju troškovi elemenata proizvodnje su različite od jedinica kojima se izražavaju veličine angažovanog kapitala.</a:t>
            </a:r>
          </a:p>
          <a:p>
            <a:pPr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r>
              <a:rPr lang="sr-Latn-BA" sz="18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Neophodno je veličine troškova i angažovanja kao oblika ulaganja ekonomskih vrijednosti, s jedne strane, i veličine obima proizvodnje i rezultata reprodukcije, s druge strane, svesti na veličine u njima sadržanog ljudskog rada</a:t>
            </a:r>
            <a:endParaRPr lang="sr-Latn-BA" sz="1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D32E16B-6014-3A0C-7147-D802658393B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r-Latn-RS" dirty="0"/>
              <a:t>Angažovanje sredstava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r-Latn-RS" b="1" dirty="0"/>
              <a:t>Trošenje elemenata proizvodnje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22606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15F61E4-68CE-20F1-51EF-B102387B84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7546" y="224573"/>
            <a:ext cx="10058400" cy="1609344"/>
          </a:xfrm>
        </p:spPr>
        <p:txBody>
          <a:bodyPr/>
          <a:lstStyle/>
          <a:p>
            <a:r>
              <a:rPr lang="sr-Latn-RS" dirty="0"/>
              <a:t>Proces reprodukcije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05A201D-B0F3-E0CA-A210-5B7BFECC9E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4275" y="1660013"/>
            <a:ext cx="4798503" cy="4480727"/>
          </a:xfrm>
          <a:ln>
            <a:solidFill>
              <a:schemeClr val="accent1">
                <a:lumMod val="75000"/>
              </a:schemeClr>
            </a:solidFill>
          </a:ln>
        </p:spPr>
        <p:txBody>
          <a:bodyPr>
            <a:noAutofit/>
          </a:bodyPr>
          <a:lstStyle/>
          <a:p>
            <a:r>
              <a:rPr lang="sr-Latn-BA" b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Reprodukcija </a:t>
            </a:r>
            <a:r>
              <a:rPr lang="sr-Latn-BA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– neprekidno kruženje sredstava</a:t>
            </a:r>
          </a:p>
          <a:p>
            <a:r>
              <a:rPr lang="sr-Latn-BA" dirty="0">
                <a:effectLst/>
                <a:ea typeface="Calibri" panose="020F0502020204030204" pitchFamily="34" charset="0"/>
              </a:rPr>
              <a:t>Osnovna karakteristika procesa reprodukcije u preduzeću je permanentno ulaganje elemenata radnog procesa u cilju dobijanja novih materijalnih dobara </a:t>
            </a:r>
          </a:p>
          <a:p>
            <a:r>
              <a:rPr lang="sr-Latn-BA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U procesu reprodukcije ulažu se živi rad, predmeti rada (materijal) i sredstva rada</a:t>
            </a:r>
            <a:r>
              <a:rPr lang="sr-Latn-BA" b="1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sr-Latn-BA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kako bi se u proizvodnim preduzećima proizvele nove upotrebne vrijednosti, a u preduzećima za obavljanje usluga da bi se obavile odgovarajuće usluge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F073A12-39D9-8B7D-82F7-F7512F3BB77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532" t="25675" r="41454" b="40576"/>
          <a:stretch/>
        </p:blipFill>
        <p:spPr>
          <a:xfrm>
            <a:off x="6584561" y="1660013"/>
            <a:ext cx="4723800" cy="4480727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8551473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15F61E4-68CE-20F1-51EF-B102387B84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Proces reprodukcije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05A201D-B0F3-E0CA-A210-5B7BFECC9E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030" y="1117330"/>
            <a:ext cx="7027052" cy="5013963"/>
          </a:xfrm>
          <a:ln>
            <a:solidFill>
              <a:schemeClr val="accent1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sr-Latn-BA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Rezultat procesa poslovanja je proizvod. </a:t>
            </a:r>
            <a:endParaRPr lang="en-US" sz="22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sr-Latn-BA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Proizvod ima svoju vrijednost koja je uslovljena količinom ulaganja i zadovoljavanja potreba potrošača. </a:t>
            </a:r>
            <a:endParaRPr lang="en-US" sz="22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sr-Latn-BA" sz="22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Preduzeće koje je svojim radom obavilo proces proizvodnje može da raspolaže samo onim dijelom proizvedene vrijednosti koja je dodata na reprodukcionu vrijednost sredstava za proizvodnju. To je </a:t>
            </a:r>
            <a:r>
              <a:rPr lang="sr-Latn-BA" sz="2200" i="1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novostvorena </a:t>
            </a:r>
            <a:r>
              <a:rPr lang="sr-Latn-BA" sz="22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vrijednost ili dobitak</a:t>
            </a:r>
            <a:endParaRPr lang="en-US" sz="22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endParaRPr lang="sr-Latn-BA" sz="1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D32E16B-6014-3A0C-7147-D802658393B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r-Latn-RS" dirty="0"/>
              <a:t>Rezultati reprodukcije</a:t>
            </a:r>
          </a:p>
          <a:p>
            <a:endParaRPr lang="sr-Latn-R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23044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15F61E4-68CE-20F1-51EF-B102387B84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Proces reprodukcije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05A201D-B0F3-E0CA-A210-5B7BFECC9E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030" y="1117330"/>
            <a:ext cx="7027052" cy="5013963"/>
          </a:xfrm>
          <a:ln>
            <a:solidFill>
              <a:schemeClr val="accent1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sr-Latn-BA" sz="2200" dirty="0">
                <a:effectLst/>
                <a:ea typeface="Calibri" panose="020F0502020204030204" pitchFamily="34" charset="0"/>
              </a:rPr>
              <a:t>Specifična </a:t>
            </a:r>
            <a:r>
              <a:rPr lang="sr-Latn-BA" sz="2200" dirty="0">
                <a:effectLst/>
                <a:ea typeface="Times New Roman" panose="02020603050405020304" pitchFamily="18" charset="0"/>
              </a:rPr>
              <a:t>dejstva koja uslovljavaju funkcionisanje preduzeća nazivaju se faktori ili potencijali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sr-Latn-BA" sz="2200" dirty="0">
                <a:ea typeface="Times New Roman" panose="02020603050405020304" pitchFamily="18" charset="0"/>
              </a:rPr>
              <a:t>P</a:t>
            </a:r>
            <a:r>
              <a:rPr lang="sr-Latn-BA" sz="2200" dirty="0">
                <a:effectLst/>
                <a:ea typeface="Times New Roman" panose="02020603050405020304" pitchFamily="18" charset="0"/>
              </a:rPr>
              <a:t>otencijali svojim djelovanjem uslovljavaju veličinu i strukturu ulaganja i rezultata reprodukcije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sr-Latn-BA" sz="2200" dirty="0">
                <a:effectLst/>
                <a:ea typeface="Times New Roman" panose="02020603050405020304" pitchFamily="18" charset="0"/>
              </a:rPr>
              <a:t>Međuzavisnost potencijala - promjena korišćenja jedne grupe faktora sa različitim intenzitetom utiče na korišćenje ostalih faktora.</a:t>
            </a:r>
            <a:endParaRPr lang="sr-Latn-BA" sz="22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D32E16B-6014-3A0C-7147-D802658393B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r-Latn-RS" dirty="0"/>
              <a:t>Faktori koji utiču na ualaganja i rezultate reprodukcije</a:t>
            </a:r>
          </a:p>
          <a:p>
            <a:endParaRPr lang="sr-Latn-R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66728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15F61E4-68CE-20F1-51EF-B102387B84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Proces reprodukcije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05A201D-B0F3-E0CA-A210-5B7BFECC9E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029" y="1117330"/>
            <a:ext cx="7469815" cy="5437474"/>
          </a:xfrm>
          <a:ln>
            <a:solidFill>
              <a:schemeClr val="accent1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sr-Latn-BA" sz="2200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Ti pojavni oblici raspoloživog potencijala su brojni. Međutim, svi se oni, s obzirom na njihovo porijeklo i način uticaja na rezultate preduzeća i druge karakteristike, mogu svrstati u slijedeće grupe, kao što su:</a:t>
            </a:r>
            <a:endParaRPr lang="en-US" sz="22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 algn="just">
              <a:lnSpc>
                <a:spcPct val="100000"/>
              </a:lnSpc>
            </a:pPr>
            <a:r>
              <a:rPr lang="sr-Latn-BA" sz="2000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prirodni potencijal,</a:t>
            </a:r>
            <a:endParaRPr lang="en-US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 algn="just">
              <a:lnSpc>
                <a:spcPct val="100000"/>
              </a:lnSpc>
            </a:pPr>
            <a:r>
              <a:rPr lang="sr-Latn-BA" sz="2000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tehnički potencijal, </a:t>
            </a:r>
            <a:endParaRPr lang="en-US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 algn="just">
              <a:lnSpc>
                <a:spcPct val="100000"/>
              </a:lnSpc>
              <a:spcAft>
                <a:spcPts val="1200"/>
              </a:spcAft>
            </a:pPr>
            <a:r>
              <a:rPr lang="sr-Latn-BA" sz="2000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tržišni potencijal,</a:t>
            </a:r>
          </a:p>
          <a:p>
            <a:pPr lvl="1" algn="just">
              <a:lnSpc>
                <a:spcPct val="100000"/>
              </a:lnSpc>
              <a:spcAft>
                <a:spcPts val="1200"/>
              </a:spcAft>
            </a:pPr>
            <a:r>
              <a:rPr lang="sr-Latn-BA" sz="2000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uslovi društvene ekonomije,</a:t>
            </a:r>
          </a:p>
          <a:p>
            <a:pPr lvl="1" algn="just">
              <a:lnSpc>
                <a:spcPct val="100000"/>
              </a:lnSpc>
              <a:spcAft>
                <a:spcPts val="1200"/>
              </a:spcAft>
            </a:pPr>
            <a:r>
              <a:rPr lang="sr-Latn-BA" sz="2000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kadrovski potencijal,</a:t>
            </a:r>
            <a:endParaRPr lang="en-US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 algn="just">
              <a:lnSpc>
                <a:spcPct val="100000"/>
              </a:lnSpc>
              <a:spcAft>
                <a:spcPts val="1200"/>
              </a:spcAft>
            </a:pPr>
            <a:r>
              <a:rPr lang="sr-Latn-BA" sz="2000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finansijski potencijal i</a:t>
            </a:r>
            <a:endParaRPr lang="en-US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 algn="just">
              <a:lnSpc>
                <a:spcPct val="100000"/>
              </a:lnSpc>
              <a:spcAft>
                <a:spcPts val="1200"/>
              </a:spcAft>
            </a:pPr>
            <a:r>
              <a:rPr lang="sr-Latn-BA" sz="2000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organizacioni potencijali.</a:t>
            </a:r>
            <a:endParaRPr lang="en-US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sr-Latn-BA" sz="22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D32E16B-6014-3A0C-7147-D802658393B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r-Latn-RS" dirty="0"/>
              <a:t>Faktori koji utiču na ualaganja i rezultate reprodukcije</a:t>
            </a:r>
          </a:p>
          <a:p>
            <a:endParaRPr lang="sr-Latn-R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7791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15F61E4-68CE-20F1-51EF-B102387B844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RS" dirty="0"/>
              <a:t>Teorija  preduzeća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66317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15F61E4-68CE-20F1-51EF-B102387B84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Teorija preduzeća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05A201D-B0F3-E0CA-A210-5B7BFECC9E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029" y="1117330"/>
            <a:ext cx="7469815" cy="5437474"/>
          </a:xfrm>
          <a:ln>
            <a:solidFill>
              <a:schemeClr val="accent1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sr-Latn-BA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Teorija preduzeća pretpostavlja da je prvenstveni cilj ili namjera preduzeća da maksimizira bogatstvo (vrijednost ili uspješnost) preduzeća. Iz teorije preduzeća proizlazi da je cilj preduzeća maksimizacija profita.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sr-Latn-BA" sz="2200" dirty="0"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sr-Latn-BA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rofiti daju podsticaj preduzećima da povećaju svoju efikasnost i/ili da proizvedu manje dobara ili da napuste tu industriju kako bi u nju ušla druga efikasnija preduzeća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sr-Latn-BA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Profiti - obezbjeđuju presudne naznake za prenamjenu društvenih sredstava kako bi se odrazile promjene u ukusima i potražnji potrošača tokom vremena</a:t>
            </a:r>
            <a:endParaRPr lang="en-US" sz="22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en-US" sz="22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sr-Latn-BA" sz="22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D32E16B-6014-3A0C-7147-D802658393B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r-Latn-RS" b="1" dirty="0"/>
              <a:t>Cilj teorije preduzeća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r-Latn-RS" dirty="0"/>
              <a:t>Uspješnost (vrijednost) preduzeća</a:t>
            </a:r>
          </a:p>
          <a:p>
            <a:endParaRPr lang="sr-Latn-R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35705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15F61E4-68CE-20F1-51EF-B102387B84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Teorija preduzeća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D05A201D-B0F3-E0CA-A210-5B7BFECC9E1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41960" y="915199"/>
                <a:ext cx="7624011" cy="5687732"/>
              </a:xfrm>
              <a:ln>
                <a:solidFill>
                  <a:schemeClr val="accent1">
                    <a:lumMod val="75000"/>
                  </a:schemeClr>
                </a:solidFill>
              </a:ln>
            </p:spPr>
            <p:txBody>
              <a:bodyPr>
                <a:no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sr-Latn-BA" b="1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</a:rPr>
                  <a:t>Sadašnja vrijednost</a:t>
                </a:r>
                <a:r>
                  <a:rPr lang="sr-Latn-BA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</a:rPr>
                  <a:t> – (engl. Present Value) vrijednost određene novčane sume u budućnosti izražena tekućom (sadašnjom) vrijednošću novca</a:t>
                </a: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sr-Latn-BA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</a:rPr>
                  <a:t>Faktor sadašnje vrijednosti ili diskontni faktor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sr-Latn-BA" sz="2600" i="1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sr-Latn-BA" sz="2600" i="1" smtClean="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</m:ctrlPr>
                          </m:fPr>
                          <m:num>
                            <m:r>
                              <a:rPr lang="bs-Latn-BA" sz="2600" b="0" i="1" smtClean="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1</m:t>
                            </m:r>
                          </m:num>
                          <m:den>
                            <m:sSup>
                              <m:sSupPr>
                                <m:ctrlPr>
                                  <a:rPr lang="sr-Latn-BA" sz="2600" i="1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sr-Latn-BA" sz="2600" i="1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bs-Latn-BA" sz="2600" b="0" i="1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1+</m:t>
                                    </m:r>
                                    <m:r>
                                      <a:rPr lang="bs-Latn-BA" sz="2600" b="0" i="1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e>
                                </m:d>
                              </m:e>
                              <m:sup>
                                <m:r>
                                  <a:rPr lang="bs-Latn-BA" sz="2600" b="0" i="1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p>
                            </m:sSup>
                          </m:den>
                        </m:f>
                      </m:e>
                    </m:box>
                  </m:oMath>
                </a14:m>
                <a:r>
                  <a:rPr lang="sr-Latn-BA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</a:rPr>
                  <a:t> pri čemu </a:t>
                </a:r>
                <a:r>
                  <a:rPr lang="sr-Latn-BA" i="1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</a:rPr>
                  <a:t>i</a:t>
                </a:r>
                <a:r>
                  <a:rPr lang="sr-Latn-BA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</a:rPr>
                  <a:t> predstavlja godišnju kamatnu stopu, a n broj godina za koji se vrši diskontovanje primanja</a:t>
                </a: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sr-Latn-BA" b="1" dirty="0">
                    <a:effectLst/>
                    <a:ea typeface="Calibri" panose="020F0502020204030204" pitchFamily="34" charset="0"/>
                    <a:cs typeface="Calibri" panose="020F0502020204030204" pitchFamily="34" charset="0"/>
                  </a:rPr>
                  <a:t>Buduća vrijednost</a:t>
                </a:r>
                <a:r>
                  <a:rPr lang="sr-Latn-BA" dirty="0">
                    <a:effectLst/>
                    <a:ea typeface="Calibri" panose="020F0502020204030204" pitchFamily="34" charset="0"/>
                    <a:cs typeface="Calibri" panose="020F0502020204030204" pitchFamily="34" charset="0"/>
                  </a:rPr>
                  <a:t> – (engl. Future Value)</a:t>
                </a:r>
                <a:r>
                  <a:rPr lang="sr-Latn-BA" b="1" dirty="0">
                    <a:effectLst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sr-Latn-BA" dirty="0">
                    <a:effectLst/>
                    <a:ea typeface="Calibri" panose="020F0502020204030204" pitchFamily="34" charset="0"/>
                    <a:cs typeface="Calibri" panose="020F0502020204030204" pitchFamily="34" charset="0"/>
                  </a:rPr>
                  <a:t>vrijednost u budućnosti sadašnje novčane sume</a:t>
                </a: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sr-Latn-BA" dirty="0">
                    <a:ea typeface="Calibri" panose="020F0502020204030204" pitchFamily="34" charset="0"/>
                    <a:cs typeface="Calibri" panose="020F0502020204030204" pitchFamily="34" charset="0"/>
                  </a:rPr>
                  <a:t>Faktor akumulacije ili moć kamate </a:t>
                </a:r>
                <a:r>
                  <a:rPr lang="sr-Latn-BA" dirty="0">
                    <a:effectLst/>
                    <a:ea typeface="Calibri" panose="020F0502020204030204" pitchFamily="34" charset="0"/>
                    <a:cs typeface="Calibri" panose="020F0502020204030204" pitchFamily="34" charset="0"/>
                  </a:rPr>
                  <a:t>(1+i)</a:t>
                </a:r>
                <a:r>
                  <a:rPr lang="sr-Latn-BA" baseline="30000" dirty="0">
                    <a:effectLst/>
                    <a:ea typeface="Calibri" panose="020F0502020204030204" pitchFamily="34" charset="0"/>
                    <a:cs typeface="Calibri" panose="020F0502020204030204" pitchFamily="34" charset="0"/>
                  </a:rPr>
                  <a:t>n  </a:t>
                </a:r>
                <a:r>
                  <a:rPr lang="sr-Latn-BA" dirty="0">
                    <a:effectLst/>
                    <a:ea typeface="Calibri" panose="020F0502020204030204" pitchFamily="34" charset="0"/>
                    <a:cs typeface="Calibri" panose="020F0502020204030204" pitchFamily="34" charset="0"/>
                  </a:rPr>
                  <a:t>pri čemu </a:t>
                </a:r>
                <a:r>
                  <a:rPr lang="sr-Latn-BA" i="1" dirty="0">
                    <a:effectLst/>
                    <a:ea typeface="Calibri" panose="020F0502020204030204" pitchFamily="34" charset="0"/>
                    <a:cs typeface="Calibri" panose="020F0502020204030204" pitchFamily="34" charset="0"/>
                  </a:rPr>
                  <a:t>i</a:t>
                </a:r>
                <a:r>
                  <a:rPr lang="sr-Latn-BA" dirty="0">
                    <a:effectLst/>
                    <a:ea typeface="Calibri" panose="020F0502020204030204" pitchFamily="34" charset="0"/>
                    <a:cs typeface="Calibri" panose="020F0502020204030204" pitchFamily="34" charset="0"/>
                  </a:rPr>
                  <a:t> predstavlja godišnju kamatnu stopu</a:t>
                </a:r>
                <a:endParaRPr lang="en-US" sz="22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endParaRPr lang="sr-Latn-BA" sz="22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D05A201D-B0F3-E0CA-A210-5B7BFECC9E1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41960" y="915199"/>
                <a:ext cx="7624011" cy="5687732"/>
              </a:xfrm>
              <a:blipFill>
                <a:blip r:embed="rId2"/>
                <a:stretch>
                  <a:fillRect l="-319" t="-107"/>
                </a:stretch>
              </a:blipFill>
              <a:ln>
                <a:solidFill>
                  <a:schemeClr val="accent1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D32E16B-6014-3A0C-7147-D802658393B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r-Latn-RS" dirty="0"/>
              <a:t>Cilj teorije preduzeća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r-Latn-RS" b="1" dirty="0"/>
              <a:t>Uspješnost (vrijednost) preduzeća</a:t>
            </a:r>
          </a:p>
          <a:p>
            <a:endParaRPr lang="sr-Latn-R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097870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15F61E4-68CE-20F1-51EF-B102387B84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Teorija preduzeća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05A201D-B0F3-E0CA-A210-5B7BFECC9E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277" y="816088"/>
            <a:ext cx="7624011" cy="5687732"/>
          </a:xfrm>
          <a:ln>
            <a:solidFill>
              <a:schemeClr val="accent1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sr-Latn-BA" sz="2400" b="1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Vrijednost ili uspješnost koju ostvaruje preduzeće - </a:t>
            </a:r>
            <a:r>
              <a:rPr lang="sr-Latn-BA" sz="24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sadašnja vrijednost od svih očekivanih budućih profita preduzeća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sr-Latn-BA" sz="24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Model sadašnje vrijednosti za preduzeće može se izraziti kao</a:t>
            </a:r>
            <a:r>
              <a:rPr lang="sr-Latn-BA" sz="2400" dirty="0">
                <a:solidFill>
                  <a:srgbClr val="000000"/>
                </a:solidFill>
                <a:ea typeface="Calibri" panose="020F0502020204030204" pitchFamily="34" charset="0"/>
              </a:rPr>
              <a:t>:</a:t>
            </a:r>
          </a:p>
          <a:p>
            <a:pPr marL="0" indent="0" algn="ctr">
              <a:lnSpc>
                <a:spcPct val="115000"/>
              </a:lnSpc>
              <a:spcAft>
                <a:spcPts val="1000"/>
              </a:spcAft>
              <a:buNone/>
            </a:pPr>
            <a:endParaRPr lang="sr-Latn-BA" sz="22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15000"/>
              </a:lnSpc>
              <a:spcAft>
                <a:spcPts val="1000"/>
              </a:spcAft>
              <a:buNone/>
            </a:pPr>
            <a:endParaRPr lang="sr-Latn-BA" sz="22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sr-Latn-BA" sz="18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gdje su </a:t>
            </a:r>
            <a:r>
              <a:rPr lang="sr-Latn-BA" sz="1800" i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</a:t>
            </a:r>
            <a:r>
              <a:rPr lang="sr-Latn-BA" sz="1800" i="1" baseline="-250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sr-Latn-BA" sz="1800" i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sr-Latn-BA" sz="1800" i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</a:t>
            </a:r>
            <a:r>
              <a:rPr lang="sr-Latn-BA" sz="1800" i="1" baseline="-250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sr-Latn-BA" sz="1800" i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,..., </a:t>
            </a:r>
            <a:r>
              <a:rPr lang="sr-Latn-BA" sz="1800" i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</a:t>
            </a:r>
            <a:r>
              <a:rPr lang="sr-Latn-BA" sz="1800" i="1" baseline="-250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sr-Latn-BA" sz="18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očekivani profiti u svakoj od </a:t>
            </a:r>
            <a:r>
              <a:rPr lang="sr-Latn-BA" sz="1800" i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sr-Latn-BA" sz="18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promatranih jedinica, a </a:t>
            </a:r>
            <a:r>
              <a:rPr lang="sr-Latn-BA" sz="1800" i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sr-Latn-BA" sz="18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odgovarajuća diskontna stopa (kamata) koja se upotrebljava da se nađe sadašnja vrijednost budućih profita</a:t>
            </a:r>
            <a:endParaRPr lang="en-US" sz="1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sr-Latn-BA" sz="22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D32E16B-6014-3A0C-7147-D802658393B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r-Latn-RS" dirty="0"/>
              <a:t>Cilj teorije preduzeća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r-Latn-RS" b="1" dirty="0"/>
              <a:t>Uspješnost (vrijednost) preduzeća</a:t>
            </a:r>
          </a:p>
          <a:p>
            <a:endParaRPr lang="sr-Latn-RS" dirty="0"/>
          </a:p>
          <a:p>
            <a:endParaRPr lang="en-US" dirty="0"/>
          </a:p>
        </p:txBody>
      </p:sp>
      <p:sp>
        <p:nvSpPr>
          <p:cNvPr id="15" name="Rectangle 12">
            <a:extLst>
              <a:ext uri="{FF2B5EF4-FFF2-40B4-BE49-F238E27FC236}">
                <a16:creationId xmlns:a16="http://schemas.microsoft.com/office/drawing/2014/main" id="{8A01F8A3-4795-FEE7-40B5-F1E640D1D1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7012" y="125805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6" name="Object 15">
            <a:extLst>
              <a:ext uri="{FF2B5EF4-FFF2-40B4-BE49-F238E27FC236}">
                <a16:creationId xmlns:a16="http://schemas.microsoft.com/office/drawing/2014/main" id="{5DC4BF4D-3828-EA55-210E-8843770CC11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69509429"/>
              </p:ext>
            </p:extLst>
          </p:nvPr>
        </p:nvGraphicFramePr>
        <p:xfrm>
          <a:off x="671763" y="3461722"/>
          <a:ext cx="6931791" cy="12147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2997200" imgH="444500" progId="Equation.3">
                  <p:embed/>
                </p:oleObj>
              </mc:Choice>
              <mc:Fallback>
                <p:oleObj r:id="rId2" imgW="2997200" imgH="4445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1763" y="3461722"/>
                        <a:ext cx="6931791" cy="121471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104016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15F61E4-68CE-20F1-51EF-B102387B84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Teorija preduzeća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05A201D-B0F3-E0CA-A210-5B7BFECC9E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1960" y="875342"/>
            <a:ext cx="7624011" cy="5687732"/>
          </a:xfrm>
          <a:ln>
            <a:solidFill>
              <a:schemeClr val="accent1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sr-Latn-BA" sz="26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Budući da su profiti (</a:t>
            </a:r>
            <a:r>
              <a:rPr lang="sr-Latn-BA" sz="2600" i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</a:t>
            </a:r>
            <a:r>
              <a:rPr lang="sr-Latn-BA" sz="26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) jednaki ukupnom prihodu (</a:t>
            </a:r>
            <a:r>
              <a:rPr lang="sr-Latn-BA" sz="2600" i="1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TR</a:t>
            </a:r>
            <a:r>
              <a:rPr lang="sr-Latn-BA" sz="26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) umanjenom za ukupne troškove (</a:t>
            </a:r>
            <a:r>
              <a:rPr lang="sr-Latn-BA" sz="2600" i="1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TC</a:t>
            </a:r>
            <a:r>
              <a:rPr lang="sr-Latn-BA" sz="26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), sadašnja vrijednost preduzeća se može iskazati kao:</a:t>
            </a: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sr-Latn-BA" sz="2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15000"/>
              </a:lnSpc>
              <a:spcAft>
                <a:spcPts val="1000"/>
              </a:spcAft>
              <a:buNone/>
            </a:pPr>
            <a:endParaRPr lang="sr-Latn-BA" sz="22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sr-Latn-BA" sz="22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D32E16B-6014-3A0C-7147-D802658393B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r-Latn-RS" dirty="0"/>
              <a:t>Cilj teorije preduzeća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r-Latn-RS" b="1" dirty="0"/>
              <a:t>Uspješnost (vrijednost) preduzeća</a:t>
            </a:r>
          </a:p>
          <a:p>
            <a:endParaRPr lang="sr-Latn-RS" dirty="0"/>
          </a:p>
          <a:p>
            <a:endParaRPr lang="en-US" dirty="0"/>
          </a:p>
        </p:txBody>
      </p:sp>
      <p:sp>
        <p:nvSpPr>
          <p:cNvPr id="15" name="Rectangle 12">
            <a:extLst>
              <a:ext uri="{FF2B5EF4-FFF2-40B4-BE49-F238E27FC236}">
                <a16:creationId xmlns:a16="http://schemas.microsoft.com/office/drawing/2014/main" id="{8A01F8A3-4795-FEE7-40B5-F1E640D1D1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7012" y="125805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15D527C-077C-24CA-D202-23C54FD4FE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1605" y="183030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77995635-359E-DB95-93B2-B24D3D19971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02661664"/>
              </p:ext>
            </p:extLst>
          </p:nvPr>
        </p:nvGraphicFramePr>
        <p:xfrm>
          <a:off x="1847349" y="3000098"/>
          <a:ext cx="4171576" cy="15699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1231366" imgH="444307" progId="Equation.3">
                  <p:embed/>
                </p:oleObj>
              </mc:Choice>
              <mc:Fallback>
                <p:oleObj r:id="rId2" imgW="1231366" imgH="444307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47349" y="3000098"/>
                        <a:ext cx="4171576" cy="156994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6445505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15F61E4-68CE-20F1-51EF-B102387B844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RS" dirty="0"/>
              <a:t>Analiza proizvodnje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53273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>
            <a:extLst>
              <a:ext uri="{FF2B5EF4-FFF2-40B4-BE49-F238E27FC236}">
                <a16:creationId xmlns:a16="http://schemas.microsoft.com/office/drawing/2014/main" id="{025D5166-14AE-D99D-A624-18C414C66F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RS" altLang="en-US" dirty="0">
                <a:ea typeface="ＭＳ Ｐゴシック" panose="020B0600070205080204" pitchFamily="34" charset="-128"/>
              </a:rPr>
              <a:t>Analiza proizvodnje</a:t>
            </a:r>
            <a:endParaRPr lang="en-US" altLang="en-US" dirty="0">
              <a:ea typeface="ＭＳ Ｐゴシック" panose="020B0600070205080204" pitchFamily="34" charset="-128"/>
            </a:endParaRPr>
          </a:p>
        </p:txBody>
      </p:sp>
      <p:sp>
        <p:nvSpPr>
          <p:cNvPr id="133123" name="Rectangle 3">
            <a:extLst>
              <a:ext uri="{FF2B5EF4-FFF2-40B4-BE49-F238E27FC236}">
                <a16:creationId xmlns:a16="http://schemas.microsoft.com/office/drawing/2014/main" id="{D2A71307-4FC9-A6B5-E7A0-0DAF027C78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sr-Latn-RS" altLang="en-US" sz="2800" dirty="0">
                <a:ea typeface="ＭＳ Ｐゴシック" panose="020B0600070205080204" pitchFamily="34" charset="-128"/>
              </a:rPr>
              <a:t>Proizvodna funkcija</a:t>
            </a:r>
            <a:endParaRPr lang="en-US" altLang="en-US" sz="2800" dirty="0">
              <a:ea typeface="ＭＳ Ｐゴシック" panose="020B0600070205080204" pitchFamily="34" charset="-128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>
                <a:ea typeface="ＭＳ Ｐゴシック" panose="020B0600070205080204" pitchFamily="34" charset="-128"/>
              </a:rPr>
              <a:t>Q = F(K,L)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z="2000" dirty="0">
                <a:ea typeface="ＭＳ Ｐゴシック" panose="020B0600070205080204" pitchFamily="34" charset="-128"/>
              </a:rPr>
              <a:t>Q </a:t>
            </a:r>
            <a:r>
              <a:rPr lang="sr-Latn-RS" altLang="en-US" sz="2000" dirty="0">
                <a:ea typeface="ＭＳ Ｐゴシック" panose="020B0600070205080204" pitchFamily="34" charset="-128"/>
              </a:rPr>
              <a:t>količina proizvedenih jedinica (obim proizvodnje) - autput</a:t>
            </a:r>
            <a:endParaRPr lang="en-US" altLang="en-US" sz="2000" dirty="0">
              <a:ea typeface="ＭＳ Ｐゴシック" panose="020B0600070205080204" pitchFamily="34" charset="-128"/>
            </a:endParaRPr>
          </a:p>
          <a:p>
            <a:pPr lvl="2" eaLnBrk="1" hangingPunct="1">
              <a:lnSpc>
                <a:spcPct val="90000"/>
              </a:lnSpc>
            </a:pPr>
            <a:r>
              <a:rPr lang="en-US" altLang="en-US" sz="2000" dirty="0">
                <a:ea typeface="ＭＳ Ｐゴシック" panose="020B0600070205080204" pitchFamily="34" charset="-128"/>
              </a:rPr>
              <a:t>K </a:t>
            </a:r>
            <a:r>
              <a:rPr lang="sr-Latn-RS" altLang="en-US" sz="2000" dirty="0">
                <a:ea typeface="ＭＳ Ｐゴシック" panose="020B0600070205080204" pitchFamily="34" charset="-128"/>
              </a:rPr>
              <a:t>kapital kao faktor proizvodnje - input</a:t>
            </a:r>
            <a:endParaRPr lang="en-US" altLang="en-US" sz="2000" dirty="0">
              <a:ea typeface="ＭＳ Ｐゴシック" panose="020B0600070205080204" pitchFamily="34" charset="-128"/>
            </a:endParaRPr>
          </a:p>
          <a:p>
            <a:pPr lvl="2" eaLnBrk="1" hangingPunct="1">
              <a:lnSpc>
                <a:spcPct val="90000"/>
              </a:lnSpc>
            </a:pPr>
            <a:r>
              <a:rPr lang="en-US" altLang="en-US" sz="2000" dirty="0">
                <a:ea typeface="ＭＳ Ｐゴシック" panose="020B0600070205080204" pitchFamily="34" charset="-128"/>
              </a:rPr>
              <a:t>L </a:t>
            </a:r>
            <a:r>
              <a:rPr lang="sr-Latn-RS" altLang="en-US" sz="2000" dirty="0">
                <a:ea typeface="ＭＳ Ｐゴシック" panose="020B0600070205080204" pitchFamily="34" charset="-128"/>
              </a:rPr>
              <a:t>rad kao faktor proizvodnje - input</a:t>
            </a:r>
            <a:endParaRPr lang="en-US" altLang="en-US" sz="2000" dirty="0">
              <a:ea typeface="ＭＳ Ｐゴシック" panose="020B0600070205080204" pitchFamily="34" charset="-128"/>
            </a:endParaRPr>
          </a:p>
          <a:p>
            <a:pPr lvl="2" eaLnBrk="1" hangingPunct="1">
              <a:lnSpc>
                <a:spcPct val="90000"/>
              </a:lnSpc>
            </a:pPr>
            <a:r>
              <a:rPr lang="en-US" altLang="en-US" sz="2000" dirty="0">
                <a:ea typeface="ＭＳ Ｐゴシック" panose="020B0600070205080204" pitchFamily="34" charset="-128"/>
              </a:rPr>
              <a:t>F</a:t>
            </a:r>
            <a:r>
              <a:rPr lang="sr-Latn-RS" altLang="en-US" sz="2000" dirty="0">
                <a:ea typeface="ＭＳ Ｐゴシック" panose="020B0600070205080204" pitchFamily="34" charset="-128"/>
              </a:rPr>
              <a:t> oblik funkcije koja iskazuje odnos inputa i autputa</a:t>
            </a:r>
          </a:p>
          <a:p>
            <a:pPr lvl="2" eaLnBrk="1" hangingPunct="1">
              <a:lnSpc>
                <a:spcPct val="90000"/>
              </a:lnSpc>
            </a:pPr>
            <a:r>
              <a:rPr lang="sr-Latn-RS" altLang="en-US" sz="2000" dirty="0">
                <a:ea typeface="ＭＳ Ｐゴシック" panose="020B0600070205080204" pitchFamily="34" charset="-128"/>
              </a:rPr>
              <a:t>Maksimalna količina jedinica proizvodnje koja može biti proizvedena upotrebom K jedinica kapitala i L jedinica rada.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endParaRPr lang="sr-Latn-RS" altLang="en-US" dirty="0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sr-Latn-RS" altLang="en-US" sz="2800" dirty="0">
                <a:ea typeface="ＭＳ Ｐゴシック" panose="020B0600070205080204" pitchFamily="34" charset="-128"/>
              </a:rPr>
              <a:t>Kratki i dugi rok</a:t>
            </a:r>
          </a:p>
          <a:p>
            <a:pPr eaLnBrk="1" hangingPunct="1">
              <a:lnSpc>
                <a:spcPct val="90000"/>
              </a:lnSpc>
            </a:pPr>
            <a:r>
              <a:rPr lang="sr-Latn-RS" altLang="en-US" sz="2800" dirty="0">
                <a:ea typeface="ＭＳ Ｐゴシック" panose="020B0600070205080204" pitchFamily="34" charset="-128"/>
              </a:rPr>
              <a:t>Fiksni i varijabilni faktori proizvodnje</a:t>
            </a:r>
            <a:endParaRPr lang="en-US" altLang="en-US" sz="2800" dirty="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15F61E4-68CE-20F1-51EF-B102387B84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7546" y="224573"/>
            <a:ext cx="10058400" cy="1609344"/>
          </a:xfrm>
        </p:spPr>
        <p:txBody>
          <a:bodyPr/>
          <a:lstStyle/>
          <a:p>
            <a:r>
              <a:rPr lang="sr-Latn-RS" dirty="0"/>
              <a:t>Proces reprodukcije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05A201D-B0F3-E0CA-A210-5B7BFECC9E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4275" y="1660013"/>
            <a:ext cx="5195582" cy="4354893"/>
          </a:xfrm>
          <a:ln>
            <a:solidFill>
              <a:schemeClr val="accent1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r>
              <a:rPr lang="sr-Latn-BA" sz="1700" dirty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sr-Latn-BA" sz="17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rocesu reprodukcije pokazuje osnovni smisao ostvarenja ekonomije preduzeća, jer onoliko koliko se ostvaruje veći rezultat uz što je moguće manje ulaganja, toliko je i stepen uspješnosti ili vrijednosti za preduzeće viši</a:t>
            </a:r>
            <a:endParaRPr lang="sr-Cyrl-RS" sz="1700" dirty="0">
              <a:solidFill>
                <a:srgbClr val="000000"/>
              </a:solidFill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r>
              <a:rPr lang="sr-Latn-BA" sz="1700" dirty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Prosta reprodukcija – oblik reprodukcije gdje je proizvodnja konstantan svake naredne godine</a:t>
            </a:r>
          </a:p>
          <a:p>
            <a:pPr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r>
              <a:rPr lang="sr-Latn-BA" sz="17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Proširena reprodukcija - </a:t>
            </a:r>
            <a:r>
              <a:rPr lang="sr-Latn-BA" sz="1700" dirty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oblik reprodukcije gdje se proizvodnja povećava svake naredne godine – razvoj preduzeća</a:t>
            </a:r>
            <a:endParaRPr lang="sr-Latn-BA" sz="1700" dirty="0">
              <a:solidFill>
                <a:srgbClr val="000000"/>
              </a:solidFill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r>
              <a:rPr lang="sr-Latn-BA" sz="1700" dirty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Umanjena reprodukcija</a:t>
            </a:r>
            <a:endParaRPr lang="en-US" sz="17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F073A12-39D9-8B7D-82F7-F7512F3BB77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532" t="25675" r="41454" b="40576"/>
          <a:stretch/>
        </p:blipFill>
        <p:spPr>
          <a:xfrm>
            <a:off x="6717221" y="1660013"/>
            <a:ext cx="4591140" cy="4354893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70750747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>
            <a:extLst>
              <a:ext uri="{FF2B5EF4-FFF2-40B4-BE49-F238E27FC236}">
                <a16:creationId xmlns:a16="http://schemas.microsoft.com/office/drawing/2014/main" id="{025D5166-14AE-D99D-A624-18C414C66F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RS" altLang="en-US" dirty="0">
                <a:ea typeface="ＭＳ Ｐゴシック" panose="020B0600070205080204" pitchFamily="34" charset="-128"/>
              </a:rPr>
              <a:t>Analiza proizvodnje</a:t>
            </a:r>
            <a:endParaRPr lang="en-US" altLang="en-US" dirty="0">
              <a:ea typeface="ＭＳ Ｐゴシック" panose="020B0600070205080204" pitchFamily="34" charset="-128"/>
            </a:endParaRPr>
          </a:p>
        </p:txBody>
      </p:sp>
      <p:sp>
        <p:nvSpPr>
          <p:cNvPr id="133123" name="Rectangle 3">
            <a:extLst>
              <a:ext uri="{FF2B5EF4-FFF2-40B4-BE49-F238E27FC236}">
                <a16:creationId xmlns:a16="http://schemas.microsoft.com/office/drawing/2014/main" id="{D2A71307-4FC9-A6B5-E7A0-0DAF027C78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sr-Latn-RS" altLang="en-US" sz="2800" dirty="0">
                <a:ea typeface="ＭＳ Ｐゴシック" panose="020B0600070205080204" pitchFamily="34" charset="-128"/>
              </a:rPr>
              <a:t>Proizvodna funkcija</a:t>
            </a:r>
            <a:endParaRPr lang="en-US" altLang="en-US" sz="2800" dirty="0">
              <a:ea typeface="ＭＳ Ｐゴシック" panose="020B0600070205080204" pitchFamily="34" charset="-128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>
                <a:ea typeface="ＭＳ Ｐゴシック" panose="020B0600070205080204" pitchFamily="34" charset="-128"/>
              </a:rPr>
              <a:t>Q = F(K,L)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z="2000" dirty="0">
                <a:ea typeface="ＭＳ Ｐゴシック" panose="020B0600070205080204" pitchFamily="34" charset="-128"/>
              </a:rPr>
              <a:t>Q </a:t>
            </a:r>
            <a:r>
              <a:rPr lang="sr-Latn-RS" altLang="en-US" sz="2000" dirty="0">
                <a:ea typeface="ＭＳ Ｐゴシック" panose="020B0600070205080204" pitchFamily="34" charset="-128"/>
              </a:rPr>
              <a:t>količina proizvedenih jedinica (obim proizvodnje) - autput</a:t>
            </a:r>
            <a:endParaRPr lang="en-US" altLang="en-US" sz="2000" dirty="0">
              <a:ea typeface="ＭＳ Ｐゴシック" panose="020B0600070205080204" pitchFamily="34" charset="-128"/>
            </a:endParaRPr>
          </a:p>
          <a:p>
            <a:pPr lvl="2" eaLnBrk="1" hangingPunct="1">
              <a:lnSpc>
                <a:spcPct val="90000"/>
              </a:lnSpc>
            </a:pPr>
            <a:r>
              <a:rPr lang="en-US" altLang="en-US" sz="2000" dirty="0">
                <a:ea typeface="ＭＳ Ｐゴシック" panose="020B0600070205080204" pitchFamily="34" charset="-128"/>
              </a:rPr>
              <a:t>K </a:t>
            </a:r>
            <a:r>
              <a:rPr lang="sr-Latn-RS" altLang="en-US" sz="2000" dirty="0">
                <a:ea typeface="ＭＳ Ｐゴシック" panose="020B0600070205080204" pitchFamily="34" charset="-128"/>
              </a:rPr>
              <a:t>kapital kao faktor proizvodnje - input</a:t>
            </a:r>
            <a:endParaRPr lang="en-US" altLang="en-US" sz="2000" dirty="0">
              <a:ea typeface="ＭＳ Ｐゴシック" panose="020B0600070205080204" pitchFamily="34" charset="-128"/>
            </a:endParaRPr>
          </a:p>
          <a:p>
            <a:pPr lvl="2" eaLnBrk="1" hangingPunct="1">
              <a:lnSpc>
                <a:spcPct val="90000"/>
              </a:lnSpc>
            </a:pPr>
            <a:r>
              <a:rPr lang="en-US" altLang="en-US" sz="2000" dirty="0">
                <a:ea typeface="ＭＳ Ｐゴシック" panose="020B0600070205080204" pitchFamily="34" charset="-128"/>
              </a:rPr>
              <a:t>L </a:t>
            </a:r>
            <a:r>
              <a:rPr lang="sr-Latn-RS" altLang="en-US" sz="2000" dirty="0">
                <a:ea typeface="ＭＳ Ｐゴシック" panose="020B0600070205080204" pitchFamily="34" charset="-128"/>
              </a:rPr>
              <a:t>rad kao faktor proizvodnje - input</a:t>
            </a:r>
            <a:endParaRPr lang="en-US" altLang="en-US" sz="2000" dirty="0">
              <a:ea typeface="ＭＳ Ｐゴシック" panose="020B0600070205080204" pitchFamily="34" charset="-128"/>
            </a:endParaRPr>
          </a:p>
          <a:p>
            <a:pPr lvl="2" eaLnBrk="1" hangingPunct="1">
              <a:lnSpc>
                <a:spcPct val="90000"/>
              </a:lnSpc>
            </a:pPr>
            <a:r>
              <a:rPr lang="en-US" altLang="en-US" sz="2000" dirty="0">
                <a:ea typeface="ＭＳ Ｐゴシック" panose="020B0600070205080204" pitchFamily="34" charset="-128"/>
              </a:rPr>
              <a:t>F</a:t>
            </a:r>
            <a:r>
              <a:rPr lang="sr-Latn-RS" altLang="en-US" sz="2000" dirty="0">
                <a:ea typeface="ＭＳ Ｐゴシック" panose="020B0600070205080204" pitchFamily="34" charset="-128"/>
              </a:rPr>
              <a:t> oblik funkcije koja iskazuje odnos inputa i autputa</a:t>
            </a:r>
          </a:p>
          <a:p>
            <a:pPr lvl="2" eaLnBrk="1" hangingPunct="1">
              <a:lnSpc>
                <a:spcPct val="90000"/>
              </a:lnSpc>
            </a:pPr>
            <a:r>
              <a:rPr lang="sr-Latn-RS" altLang="en-US" sz="2000" dirty="0">
                <a:ea typeface="ＭＳ Ｐゴシック" panose="020B0600070205080204" pitchFamily="34" charset="-128"/>
              </a:rPr>
              <a:t>Maksimalna količina jedinica proizvodnje koja može biti proizvedena upotrebom K jedinica kapitala i L jedinica rada.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endParaRPr lang="sr-Latn-RS" altLang="en-US" dirty="0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sr-Latn-RS" altLang="en-US" sz="2800" dirty="0">
                <a:ea typeface="ＭＳ Ｐゴシック" panose="020B0600070205080204" pitchFamily="34" charset="-128"/>
              </a:rPr>
              <a:t>Kratki i dugi rok</a:t>
            </a:r>
          </a:p>
          <a:p>
            <a:pPr eaLnBrk="1" hangingPunct="1">
              <a:lnSpc>
                <a:spcPct val="90000"/>
              </a:lnSpc>
            </a:pPr>
            <a:r>
              <a:rPr lang="sr-Latn-RS" altLang="en-US" sz="2800" dirty="0">
                <a:ea typeface="ＭＳ Ｐゴシック" panose="020B0600070205080204" pitchFamily="34" charset="-128"/>
              </a:rPr>
              <a:t>Fiksni i varijabilni faktori proizvodnje</a:t>
            </a:r>
            <a:endParaRPr lang="en-US" altLang="en-US" sz="2800" dirty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67845172"/>
      </p:ext>
    </p:extLst>
  </p:cSld>
  <p:clrMapOvr>
    <a:masterClrMapping/>
  </p:clrMapOvr>
  <p:transition spd="slow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>
            <a:extLst>
              <a:ext uri="{FF2B5EF4-FFF2-40B4-BE49-F238E27FC236}">
                <a16:creationId xmlns:a16="http://schemas.microsoft.com/office/drawing/2014/main" id="{EAE18F6E-32D8-BC00-1FD7-854F67402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1229" y="512064"/>
            <a:ext cx="10058400" cy="1609344"/>
          </a:xfrm>
        </p:spPr>
        <p:txBody>
          <a:bodyPr>
            <a:spAutoFit/>
          </a:bodyPr>
          <a:lstStyle/>
          <a:p>
            <a:r>
              <a:rPr lang="sr-Latn-BA" altLang="en-US" sz="3600" dirty="0">
                <a:solidFill>
                  <a:schemeClr val="accent2"/>
                </a:solidFill>
              </a:rPr>
              <a:t>KRATKI I DUGI ROK</a:t>
            </a:r>
            <a:endParaRPr lang="en-GB" altLang="en-US" sz="3600" dirty="0">
              <a:solidFill>
                <a:schemeClr val="accent2"/>
              </a:solidFill>
            </a:endParaRPr>
          </a:p>
        </p:txBody>
      </p:sp>
      <p:sp>
        <p:nvSpPr>
          <p:cNvPr id="33795" name="Rectangle 3">
            <a:extLst>
              <a:ext uri="{FF2B5EF4-FFF2-40B4-BE49-F238E27FC236}">
                <a16:creationId xmlns:a16="http://schemas.microsoft.com/office/drawing/2014/main" id="{2C73C929-692A-3825-94F6-5BA7FCB071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2121408"/>
            <a:ext cx="9267685" cy="4050792"/>
          </a:xfr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sr-Latn-BA" altLang="en-US" sz="2600" dirty="0"/>
              <a:t>Kratki rok je vremenski period u kome su varijabilni ulazni faktori poput materijala i rad mogu biti prilagođeni, ali je prekratak da bi se svi ulazi promjenili. </a:t>
            </a:r>
          </a:p>
          <a:p>
            <a:r>
              <a:rPr lang="sr-Latn-BA" altLang="en-US" sz="2600" dirty="0"/>
              <a:t>U kratkom roku, fiksni faktori, kao što su zgrade i oprema, ne mogu se promijeniti ili prilagoditi.</a:t>
            </a:r>
          </a:p>
          <a:p>
            <a:r>
              <a:rPr lang="sr-Latn-BA" altLang="en-US" sz="2600" dirty="0"/>
              <a:t>Kratki rok je vremenski period u kome su svi faktori proizvodnje varijabilni</a:t>
            </a:r>
          </a:p>
          <a:p>
            <a:endParaRPr lang="sr-Latn-BA" altLang="en-US" sz="2600" dirty="0"/>
          </a:p>
          <a:p>
            <a:pPr marL="0" indent="0">
              <a:buNone/>
            </a:pPr>
            <a:endParaRPr lang="en-GB" altLang="en-US" sz="26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3">
            <a:extLst>
              <a:ext uri="{FF2B5EF4-FFF2-40B4-BE49-F238E27FC236}">
                <a16:creationId xmlns:a16="http://schemas.microsoft.com/office/drawing/2014/main" id="{2D4F5915-48E7-0367-6EE8-BD5AEEEF14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7000" y="2590800"/>
            <a:ext cx="4648200" cy="3200400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BA" altLang="en-US"/>
          </a:p>
        </p:txBody>
      </p:sp>
      <p:sp>
        <p:nvSpPr>
          <p:cNvPr id="34820" name="AutoShape 4">
            <a:extLst>
              <a:ext uri="{FF2B5EF4-FFF2-40B4-BE49-F238E27FC236}">
                <a16:creationId xmlns:a16="http://schemas.microsoft.com/office/drawing/2014/main" id="{01415160-1B9C-20AB-32DE-3A1E26FAAA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1800" y="2819400"/>
            <a:ext cx="381000" cy="381000"/>
          </a:xfrm>
          <a:prstGeom prst="smileyFace">
            <a:avLst>
              <a:gd name="adj" fmla="val 4653"/>
            </a:avLst>
          </a:prstGeom>
          <a:solidFill>
            <a:srgbClr val="00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BA" altLang="en-US"/>
          </a:p>
        </p:txBody>
      </p:sp>
      <p:sp>
        <p:nvSpPr>
          <p:cNvPr id="34821" name="AutoShape 5">
            <a:extLst>
              <a:ext uri="{FF2B5EF4-FFF2-40B4-BE49-F238E27FC236}">
                <a16:creationId xmlns:a16="http://schemas.microsoft.com/office/drawing/2014/main" id="{B56F26D2-5F36-B8F2-A365-10ABE4A70A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95600" y="3276600"/>
            <a:ext cx="533400" cy="381000"/>
          </a:xfrm>
          <a:prstGeom prst="cube">
            <a:avLst>
              <a:gd name="adj" fmla="val 25000"/>
            </a:avLst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BA" altLang="en-US"/>
          </a:p>
        </p:txBody>
      </p:sp>
      <p:sp>
        <p:nvSpPr>
          <p:cNvPr id="34822" name="AutoShape 6">
            <a:extLst>
              <a:ext uri="{FF2B5EF4-FFF2-40B4-BE49-F238E27FC236}">
                <a16:creationId xmlns:a16="http://schemas.microsoft.com/office/drawing/2014/main" id="{F5553669-CE5E-4D0B-8E42-96AA61D3AC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7000" y="3810000"/>
            <a:ext cx="381000" cy="381000"/>
          </a:xfrm>
          <a:prstGeom prst="smileyFace">
            <a:avLst>
              <a:gd name="adj" fmla="val 4653"/>
            </a:avLst>
          </a:prstGeom>
          <a:solidFill>
            <a:srgbClr val="00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BA" altLang="en-US"/>
          </a:p>
        </p:txBody>
      </p:sp>
      <p:sp>
        <p:nvSpPr>
          <p:cNvPr id="34823" name="AutoShape 7">
            <a:extLst>
              <a:ext uri="{FF2B5EF4-FFF2-40B4-BE49-F238E27FC236}">
                <a16:creationId xmlns:a16="http://schemas.microsoft.com/office/drawing/2014/main" id="{9908E1D0-783B-F94A-8835-53BB645D80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1800" y="4800600"/>
            <a:ext cx="381000" cy="381000"/>
          </a:xfrm>
          <a:prstGeom prst="smileyFace">
            <a:avLst>
              <a:gd name="adj" fmla="val -4653"/>
            </a:avLst>
          </a:prstGeom>
          <a:solidFill>
            <a:srgbClr val="00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BA" altLang="en-US"/>
          </a:p>
        </p:txBody>
      </p:sp>
      <p:sp>
        <p:nvSpPr>
          <p:cNvPr id="34824" name="AutoShape 8">
            <a:extLst>
              <a:ext uri="{FF2B5EF4-FFF2-40B4-BE49-F238E27FC236}">
                <a16:creationId xmlns:a16="http://schemas.microsoft.com/office/drawing/2014/main" id="{EFC0BEB6-3A48-1B86-031C-5176BC8421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5000" y="3810000"/>
            <a:ext cx="381000" cy="381000"/>
          </a:xfrm>
          <a:prstGeom prst="smileyFace">
            <a:avLst>
              <a:gd name="adj" fmla="val 4653"/>
            </a:avLst>
          </a:prstGeom>
          <a:solidFill>
            <a:srgbClr val="00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BA" altLang="en-US"/>
          </a:p>
        </p:txBody>
      </p:sp>
      <p:sp>
        <p:nvSpPr>
          <p:cNvPr id="34825" name="AutoShape 9">
            <a:extLst>
              <a:ext uri="{FF2B5EF4-FFF2-40B4-BE49-F238E27FC236}">
                <a16:creationId xmlns:a16="http://schemas.microsoft.com/office/drawing/2014/main" id="{2E285B9C-2A62-4807-E183-8BBB963B2E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0600" y="3810000"/>
            <a:ext cx="381000" cy="381000"/>
          </a:xfrm>
          <a:prstGeom prst="smileyFace">
            <a:avLst>
              <a:gd name="adj" fmla="val 4653"/>
            </a:avLst>
          </a:prstGeom>
          <a:solidFill>
            <a:srgbClr val="00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BA" altLang="en-US"/>
          </a:p>
        </p:txBody>
      </p:sp>
      <p:sp>
        <p:nvSpPr>
          <p:cNvPr id="34826" name="AutoShape 10">
            <a:extLst>
              <a:ext uri="{FF2B5EF4-FFF2-40B4-BE49-F238E27FC236}">
                <a16:creationId xmlns:a16="http://schemas.microsoft.com/office/drawing/2014/main" id="{250EA544-8730-694C-C0AE-18521A3554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62400" y="3810000"/>
            <a:ext cx="381000" cy="381000"/>
          </a:xfrm>
          <a:prstGeom prst="smileyFace">
            <a:avLst>
              <a:gd name="adj" fmla="val 4653"/>
            </a:avLst>
          </a:prstGeom>
          <a:solidFill>
            <a:srgbClr val="00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BA" altLang="en-US"/>
          </a:p>
        </p:txBody>
      </p:sp>
      <p:sp>
        <p:nvSpPr>
          <p:cNvPr id="34827" name="AutoShape 11">
            <a:extLst>
              <a:ext uri="{FF2B5EF4-FFF2-40B4-BE49-F238E27FC236}">
                <a16:creationId xmlns:a16="http://schemas.microsoft.com/office/drawing/2014/main" id="{63D57B27-EB4B-BC84-4278-D53409D00D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1800" y="3810000"/>
            <a:ext cx="381000" cy="381000"/>
          </a:xfrm>
          <a:prstGeom prst="smileyFace">
            <a:avLst>
              <a:gd name="adj" fmla="val 4653"/>
            </a:avLst>
          </a:prstGeom>
          <a:solidFill>
            <a:srgbClr val="00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BA" altLang="en-US"/>
          </a:p>
        </p:txBody>
      </p:sp>
      <p:sp>
        <p:nvSpPr>
          <p:cNvPr id="34828" name="AutoShape 12">
            <a:extLst>
              <a:ext uri="{FF2B5EF4-FFF2-40B4-BE49-F238E27FC236}">
                <a16:creationId xmlns:a16="http://schemas.microsoft.com/office/drawing/2014/main" id="{404C177F-0FAD-B5CE-5C59-D670A1B32A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62400" y="2819400"/>
            <a:ext cx="381000" cy="381000"/>
          </a:xfrm>
          <a:prstGeom prst="smileyFace">
            <a:avLst>
              <a:gd name="adj" fmla="val 4653"/>
            </a:avLst>
          </a:prstGeom>
          <a:solidFill>
            <a:srgbClr val="00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BA" altLang="en-US"/>
          </a:p>
        </p:txBody>
      </p:sp>
      <p:sp>
        <p:nvSpPr>
          <p:cNvPr id="34829" name="AutoShape 13">
            <a:extLst>
              <a:ext uri="{FF2B5EF4-FFF2-40B4-BE49-F238E27FC236}">
                <a16:creationId xmlns:a16="http://schemas.microsoft.com/office/drawing/2014/main" id="{58C9D177-07D4-5F10-6848-7AD1466988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0600" y="2819400"/>
            <a:ext cx="381000" cy="381000"/>
          </a:xfrm>
          <a:prstGeom prst="smileyFace">
            <a:avLst>
              <a:gd name="adj" fmla="val 4653"/>
            </a:avLst>
          </a:prstGeom>
          <a:solidFill>
            <a:srgbClr val="00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BA" altLang="en-US"/>
          </a:p>
        </p:txBody>
      </p:sp>
      <p:sp>
        <p:nvSpPr>
          <p:cNvPr id="34830" name="AutoShape 14">
            <a:extLst>
              <a:ext uri="{FF2B5EF4-FFF2-40B4-BE49-F238E27FC236}">
                <a16:creationId xmlns:a16="http://schemas.microsoft.com/office/drawing/2014/main" id="{172839AA-9711-87C2-B074-D5A2F89F82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5000" y="2819400"/>
            <a:ext cx="381000" cy="381000"/>
          </a:xfrm>
          <a:prstGeom prst="smileyFace">
            <a:avLst>
              <a:gd name="adj" fmla="val 4653"/>
            </a:avLst>
          </a:prstGeom>
          <a:solidFill>
            <a:srgbClr val="00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BA" altLang="en-US"/>
          </a:p>
        </p:txBody>
      </p:sp>
      <p:sp>
        <p:nvSpPr>
          <p:cNvPr id="34831" name="AutoShape 15">
            <a:extLst>
              <a:ext uri="{FF2B5EF4-FFF2-40B4-BE49-F238E27FC236}">
                <a16:creationId xmlns:a16="http://schemas.microsoft.com/office/drawing/2014/main" id="{8B50FD17-8C58-B2DA-42F7-1A878F7D89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2819400"/>
            <a:ext cx="381000" cy="381000"/>
          </a:xfrm>
          <a:prstGeom prst="smileyFace">
            <a:avLst>
              <a:gd name="adj" fmla="val 4653"/>
            </a:avLst>
          </a:prstGeom>
          <a:solidFill>
            <a:srgbClr val="00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BA" altLang="en-US"/>
          </a:p>
        </p:txBody>
      </p:sp>
      <p:sp>
        <p:nvSpPr>
          <p:cNvPr id="34832" name="AutoShape 16">
            <a:extLst>
              <a:ext uri="{FF2B5EF4-FFF2-40B4-BE49-F238E27FC236}">
                <a16:creationId xmlns:a16="http://schemas.microsoft.com/office/drawing/2014/main" id="{9C6044D5-618B-671D-3E80-9F597A01D6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38800" y="4267200"/>
            <a:ext cx="533400" cy="381000"/>
          </a:xfrm>
          <a:prstGeom prst="cube">
            <a:avLst>
              <a:gd name="adj" fmla="val 25000"/>
            </a:avLst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BA" altLang="en-US"/>
          </a:p>
        </p:txBody>
      </p:sp>
      <p:sp>
        <p:nvSpPr>
          <p:cNvPr id="34833" name="AutoShape 17">
            <a:extLst>
              <a:ext uri="{FF2B5EF4-FFF2-40B4-BE49-F238E27FC236}">
                <a16:creationId xmlns:a16="http://schemas.microsoft.com/office/drawing/2014/main" id="{F9987292-D8AE-016E-DAA6-CBD43AE157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4400" y="4267200"/>
            <a:ext cx="533400" cy="381000"/>
          </a:xfrm>
          <a:prstGeom prst="cube">
            <a:avLst>
              <a:gd name="adj" fmla="val 25000"/>
            </a:avLst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BA" altLang="en-US"/>
          </a:p>
        </p:txBody>
      </p:sp>
      <p:sp>
        <p:nvSpPr>
          <p:cNvPr id="34834" name="AutoShape 18">
            <a:extLst>
              <a:ext uri="{FF2B5EF4-FFF2-40B4-BE49-F238E27FC236}">
                <a16:creationId xmlns:a16="http://schemas.microsoft.com/office/drawing/2014/main" id="{EF295995-E5DD-1863-B290-40D99E66CB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6200" y="4267200"/>
            <a:ext cx="533400" cy="381000"/>
          </a:xfrm>
          <a:prstGeom prst="cube">
            <a:avLst>
              <a:gd name="adj" fmla="val 25000"/>
            </a:avLst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BA" altLang="en-US"/>
          </a:p>
        </p:txBody>
      </p:sp>
      <p:sp>
        <p:nvSpPr>
          <p:cNvPr id="34835" name="AutoShape 19">
            <a:extLst>
              <a:ext uri="{FF2B5EF4-FFF2-40B4-BE49-F238E27FC236}">
                <a16:creationId xmlns:a16="http://schemas.microsoft.com/office/drawing/2014/main" id="{56E3BF7D-DDDA-8E05-364D-DD6FBE86FF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95600" y="4267200"/>
            <a:ext cx="533400" cy="381000"/>
          </a:xfrm>
          <a:prstGeom prst="cube">
            <a:avLst>
              <a:gd name="adj" fmla="val 25000"/>
            </a:avLst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BA" altLang="en-US"/>
          </a:p>
        </p:txBody>
      </p:sp>
      <p:sp>
        <p:nvSpPr>
          <p:cNvPr id="34836" name="AutoShape 20">
            <a:extLst>
              <a:ext uri="{FF2B5EF4-FFF2-40B4-BE49-F238E27FC236}">
                <a16:creationId xmlns:a16="http://schemas.microsoft.com/office/drawing/2014/main" id="{3D2B241C-CB5C-2C6E-47CC-A7F33C1497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6200" y="3276600"/>
            <a:ext cx="533400" cy="381000"/>
          </a:xfrm>
          <a:prstGeom prst="cube">
            <a:avLst>
              <a:gd name="adj" fmla="val 25000"/>
            </a:avLst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/>
          </a:p>
        </p:txBody>
      </p:sp>
      <p:sp>
        <p:nvSpPr>
          <p:cNvPr id="34837" name="AutoShape 21">
            <a:extLst>
              <a:ext uri="{FF2B5EF4-FFF2-40B4-BE49-F238E27FC236}">
                <a16:creationId xmlns:a16="http://schemas.microsoft.com/office/drawing/2014/main" id="{2634B8E4-3958-18C8-EF6A-C719116ED5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4400" y="3276600"/>
            <a:ext cx="533400" cy="381000"/>
          </a:xfrm>
          <a:prstGeom prst="cube">
            <a:avLst>
              <a:gd name="adj" fmla="val 25000"/>
            </a:avLst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BA" altLang="en-US"/>
          </a:p>
        </p:txBody>
      </p:sp>
      <p:sp>
        <p:nvSpPr>
          <p:cNvPr id="34838" name="AutoShape 22">
            <a:extLst>
              <a:ext uri="{FF2B5EF4-FFF2-40B4-BE49-F238E27FC236}">
                <a16:creationId xmlns:a16="http://schemas.microsoft.com/office/drawing/2014/main" id="{CB2AC09B-5301-EB31-8F95-BDE2987878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38800" y="3276600"/>
            <a:ext cx="533400" cy="381000"/>
          </a:xfrm>
          <a:prstGeom prst="cube">
            <a:avLst>
              <a:gd name="adj" fmla="val 25000"/>
            </a:avLst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BA" altLang="en-US"/>
          </a:p>
        </p:txBody>
      </p:sp>
      <p:sp>
        <p:nvSpPr>
          <p:cNvPr id="34839" name="AutoShape 23">
            <a:extLst>
              <a:ext uri="{FF2B5EF4-FFF2-40B4-BE49-F238E27FC236}">
                <a16:creationId xmlns:a16="http://schemas.microsoft.com/office/drawing/2014/main" id="{3C9ADDE9-9357-24D0-EF0A-2C27517C90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7000" y="3276600"/>
            <a:ext cx="533400" cy="381000"/>
          </a:xfrm>
          <a:prstGeom prst="cube">
            <a:avLst>
              <a:gd name="adj" fmla="val 25000"/>
            </a:avLst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BA" altLang="en-US"/>
          </a:p>
        </p:txBody>
      </p:sp>
      <p:sp>
        <p:nvSpPr>
          <p:cNvPr id="34840" name="AutoShape 24">
            <a:extLst>
              <a:ext uri="{FF2B5EF4-FFF2-40B4-BE49-F238E27FC236}">
                <a16:creationId xmlns:a16="http://schemas.microsoft.com/office/drawing/2014/main" id="{0FAF1ABE-38E9-ED06-AE54-D8017FE08C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7000" y="4267200"/>
            <a:ext cx="533400" cy="381000"/>
          </a:xfrm>
          <a:prstGeom prst="cube">
            <a:avLst>
              <a:gd name="adj" fmla="val 25000"/>
            </a:avLst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BA" altLang="en-US"/>
          </a:p>
        </p:txBody>
      </p:sp>
      <p:sp>
        <p:nvSpPr>
          <p:cNvPr id="34841" name="AutoShape 25">
            <a:extLst>
              <a:ext uri="{FF2B5EF4-FFF2-40B4-BE49-F238E27FC236}">
                <a16:creationId xmlns:a16="http://schemas.microsoft.com/office/drawing/2014/main" id="{7B8FD830-98FD-F1F7-4A9F-52067678A0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5200" y="3048000"/>
            <a:ext cx="838200" cy="762000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42" name="AutoShape 26">
            <a:extLst>
              <a:ext uri="{FF2B5EF4-FFF2-40B4-BE49-F238E27FC236}">
                <a16:creationId xmlns:a16="http://schemas.microsoft.com/office/drawing/2014/main" id="{FB7D986D-99AE-9FBD-81B0-565D0435AD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5200" y="4038600"/>
            <a:ext cx="838200" cy="762000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63" name="Text Box 27">
            <a:extLst>
              <a:ext uri="{FF2B5EF4-FFF2-40B4-BE49-F238E27FC236}">
                <a16:creationId xmlns:a16="http://schemas.microsoft.com/office/drawing/2014/main" id="{7FBBC46B-C8B5-A441-F2B9-4F864D6762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05800" y="2819401"/>
            <a:ext cx="1905000" cy="3108325"/>
          </a:xfrm>
          <a:prstGeom prst="rect">
            <a:avLst/>
          </a:prstGeom>
          <a:solidFill>
            <a:srgbClr val="FFFF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altLang="en-US" sz="1400"/>
              <a:t>U vrijeme porasta prodaje (potražnje) preduzeće može povećati rad i materijal, ali samo do određenog nivoa - oni će biti ograničen veličinom prostora. U ovom primjeru, zemljište, zgrade i oprema su fiksna faktor koji se ne mogu mijenjati u kratkom roku.</a:t>
            </a:r>
            <a:endParaRPr lang="en-GB" altLang="en-US" sz="1400">
              <a:latin typeface="Verdana" panose="020B0604030504040204" pitchFamily="34" charset="0"/>
            </a:endParaRPr>
          </a:p>
        </p:txBody>
      </p:sp>
      <p:sp>
        <p:nvSpPr>
          <p:cNvPr id="34844" name="AutoShape 28">
            <a:extLst>
              <a:ext uri="{FF2B5EF4-FFF2-40B4-BE49-F238E27FC236}">
                <a16:creationId xmlns:a16="http://schemas.microsoft.com/office/drawing/2014/main" id="{45F1C1A1-B75B-5D0F-FAB4-F72F39ED41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6200" y="4800600"/>
            <a:ext cx="381000" cy="381000"/>
          </a:xfrm>
          <a:prstGeom prst="smileyFace">
            <a:avLst>
              <a:gd name="adj" fmla="val -4653"/>
            </a:avLst>
          </a:prstGeom>
          <a:solidFill>
            <a:srgbClr val="00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BA" altLang="en-US"/>
          </a:p>
        </p:txBody>
      </p:sp>
      <p:sp>
        <p:nvSpPr>
          <p:cNvPr id="34845" name="AutoShape 29">
            <a:extLst>
              <a:ext uri="{FF2B5EF4-FFF2-40B4-BE49-F238E27FC236}">
                <a16:creationId xmlns:a16="http://schemas.microsoft.com/office/drawing/2014/main" id="{F9AB9319-C23A-6374-DC3E-1059BAA543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0600" y="4800600"/>
            <a:ext cx="381000" cy="381000"/>
          </a:xfrm>
          <a:prstGeom prst="smileyFace">
            <a:avLst>
              <a:gd name="adj" fmla="val -4653"/>
            </a:avLst>
          </a:prstGeom>
          <a:solidFill>
            <a:srgbClr val="00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BA" altLang="en-US"/>
          </a:p>
        </p:txBody>
      </p:sp>
      <p:sp>
        <p:nvSpPr>
          <p:cNvPr id="34846" name="AutoShape 30">
            <a:extLst>
              <a:ext uri="{FF2B5EF4-FFF2-40B4-BE49-F238E27FC236}">
                <a16:creationId xmlns:a16="http://schemas.microsoft.com/office/drawing/2014/main" id="{55C391A7-F728-AAF1-84A1-B7CEEDE964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5000" y="4800600"/>
            <a:ext cx="381000" cy="381000"/>
          </a:xfrm>
          <a:prstGeom prst="smileyFace">
            <a:avLst>
              <a:gd name="adj" fmla="val -4653"/>
            </a:avLst>
          </a:prstGeom>
          <a:solidFill>
            <a:srgbClr val="00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BA" altLang="en-US"/>
          </a:p>
        </p:txBody>
      </p:sp>
      <p:sp>
        <p:nvSpPr>
          <p:cNvPr id="34847" name="AutoShape 31">
            <a:extLst>
              <a:ext uri="{FF2B5EF4-FFF2-40B4-BE49-F238E27FC236}">
                <a16:creationId xmlns:a16="http://schemas.microsoft.com/office/drawing/2014/main" id="{40A3C487-8BC2-7256-9FAE-C511705B8F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4800600"/>
            <a:ext cx="381000" cy="381000"/>
          </a:xfrm>
          <a:prstGeom prst="smileyFace">
            <a:avLst>
              <a:gd name="adj" fmla="val -3125"/>
            </a:avLst>
          </a:prstGeom>
          <a:solidFill>
            <a:srgbClr val="00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BA" altLang="en-US"/>
          </a:p>
        </p:txBody>
      </p:sp>
      <p:sp>
        <p:nvSpPr>
          <p:cNvPr id="34848" name="AutoShape 32">
            <a:extLst>
              <a:ext uri="{FF2B5EF4-FFF2-40B4-BE49-F238E27FC236}">
                <a16:creationId xmlns:a16="http://schemas.microsoft.com/office/drawing/2014/main" id="{E7F1DE08-3747-D87E-33ED-B82EC4A437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0" y="5257800"/>
            <a:ext cx="533400" cy="381000"/>
          </a:xfrm>
          <a:prstGeom prst="cube">
            <a:avLst>
              <a:gd name="adj" fmla="val 25000"/>
            </a:avLst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BA" altLang="en-US"/>
          </a:p>
        </p:txBody>
      </p:sp>
      <p:sp>
        <p:nvSpPr>
          <p:cNvPr id="34849" name="AutoShape 33">
            <a:extLst>
              <a:ext uri="{FF2B5EF4-FFF2-40B4-BE49-F238E27FC236}">
                <a16:creationId xmlns:a16="http://schemas.microsoft.com/office/drawing/2014/main" id="{86E1AC50-D36F-E376-7F19-ED3BFFB692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4400" y="5257800"/>
            <a:ext cx="533400" cy="381000"/>
          </a:xfrm>
          <a:prstGeom prst="cube">
            <a:avLst>
              <a:gd name="adj" fmla="val 25000"/>
            </a:avLst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BA" altLang="en-US"/>
          </a:p>
        </p:txBody>
      </p:sp>
      <p:sp>
        <p:nvSpPr>
          <p:cNvPr id="34850" name="AutoShape 34">
            <a:extLst>
              <a:ext uri="{FF2B5EF4-FFF2-40B4-BE49-F238E27FC236}">
                <a16:creationId xmlns:a16="http://schemas.microsoft.com/office/drawing/2014/main" id="{03748357-F9D8-C86B-8F92-B7BE5B678A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38800" y="5257800"/>
            <a:ext cx="533400" cy="381000"/>
          </a:xfrm>
          <a:prstGeom prst="cube">
            <a:avLst>
              <a:gd name="adj" fmla="val 25000"/>
            </a:avLst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/>
          </a:p>
        </p:txBody>
      </p:sp>
      <p:sp>
        <p:nvSpPr>
          <p:cNvPr id="34851" name="AutoShape 35">
            <a:extLst>
              <a:ext uri="{FF2B5EF4-FFF2-40B4-BE49-F238E27FC236}">
                <a16:creationId xmlns:a16="http://schemas.microsoft.com/office/drawing/2014/main" id="{A669E674-F9C3-BFDD-D458-77815D4389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7000" y="5257800"/>
            <a:ext cx="533400" cy="381000"/>
          </a:xfrm>
          <a:prstGeom prst="cube">
            <a:avLst>
              <a:gd name="adj" fmla="val 25000"/>
            </a:avLst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BA" altLang="en-US"/>
          </a:p>
        </p:txBody>
      </p:sp>
      <p:sp>
        <p:nvSpPr>
          <p:cNvPr id="34852" name="AutoShape 36">
            <a:extLst>
              <a:ext uri="{FF2B5EF4-FFF2-40B4-BE49-F238E27FC236}">
                <a16:creationId xmlns:a16="http://schemas.microsoft.com/office/drawing/2014/main" id="{E4069170-75A0-9D54-E06A-8EA60A4998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95600" y="5257800"/>
            <a:ext cx="533400" cy="381000"/>
          </a:xfrm>
          <a:prstGeom prst="cube">
            <a:avLst>
              <a:gd name="adj" fmla="val 25000"/>
            </a:avLst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BA" alt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C256783-8EA7-F020-7A81-048D1425B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1034716"/>
            <a:ext cx="8241632" cy="762000"/>
          </a:xfrm>
        </p:spPr>
        <p:txBody>
          <a:bodyPr>
            <a:normAutofit fontScale="90000"/>
          </a:bodyPr>
          <a:lstStyle/>
          <a:p>
            <a:r>
              <a:rPr lang="bs-Latn-BA" dirty="0"/>
              <a:t>Analiza proizvodne funkcije – kratak rok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AC1F29-E71E-DCD1-FDEF-FB40FFC89A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63" grpId="0" animBg="1" autoUpdateAnimBg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36" name="Text Box 28">
            <a:extLst>
              <a:ext uri="{FF2B5EF4-FFF2-40B4-BE49-F238E27FC236}">
                <a16:creationId xmlns:a16="http://schemas.microsoft.com/office/drawing/2014/main" id="{A57126CB-DFBE-F66C-DEAF-ECC3DD41AF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5410200"/>
            <a:ext cx="8458200" cy="584200"/>
          </a:xfrm>
          <a:prstGeom prst="rect">
            <a:avLst/>
          </a:prstGeom>
          <a:solidFill>
            <a:srgbClr val="FFFF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altLang="en-US" sz="1600"/>
              <a:t>U dugom roku, preduzeće može promijeniti sve svoje faktora proizvodnje što povećava njegovu ukupnu sposobnost. U ovom primjeru je udvostručilo svoj ​​kapacitet.</a:t>
            </a:r>
            <a:endParaRPr lang="en-GB" altLang="en-US" sz="1600" b="1">
              <a:latin typeface="Verdana" panose="020B0604030504040204" pitchFamily="34" charset="0"/>
            </a:endParaRPr>
          </a:p>
        </p:txBody>
      </p:sp>
      <p:grpSp>
        <p:nvGrpSpPr>
          <p:cNvPr id="36868" name="Group 104">
            <a:extLst>
              <a:ext uri="{FF2B5EF4-FFF2-40B4-BE49-F238E27FC236}">
                <a16:creationId xmlns:a16="http://schemas.microsoft.com/office/drawing/2014/main" id="{C1C611D7-CB6C-9D24-747C-8E3B270220CB}"/>
              </a:ext>
            </a:extLst>
          </p:cNvPr>
          <p:cNvGrpSpPr>
            <a:grpSpLocks/>
          </p:cNvGrpSpPr>
          <p:nvPr/>
        </p:nvGrpSpPr>
        <p:grpSpPr bwMode="auto">
          <a:xfrm>
            <a:off x="1905000" y="2362200"/>
            <a:ext cx="3886200" cy="2743200"/>
            <a:chOff x="720" y="1632"/>
            <a:chExt cx="2928" cy="2016"/>
          </a:xfrm>
        </p:grpSpPr>
        <p:sp>
          <p:nvSpPr>
            <p:cNvPr id="36901" name="Rectangle 105">
              <a:extLst>
                <a:ext uri="{FF2B5EF4-FFF2-40B4-BE49-F238E27FC236}">
                  <a16:creationId xmlns:a16="http://schemas.microsoft.com/office/drawing/2014/main" id="{F850F7C7-0190-5E9E-CC36-60ACFD4F2B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0" y="1632"/>
              <a:ext cx="2928" cy="2016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902" name="AutoShape 106">
              <a:extLst>
                <a:ext uri="{FF2B5EF4-FFF2-40B4-BE49-F238E27FC236}">
                  <a16:creationId xmlns:a16="http://schemas.microsoft.com/office/drawing/2014/main" id="{1E13A60C-5E38-159C-45F3-8591CE90DD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2" y="1776"/>
              <a:ext cx="240" cy="240"/>
            </a:xfrm>
            <a:prstGeom prst="smileyFace">
              <a:avLst>
                <a:gd name="adj" fmla="val 4653"/>
              </a:avLst>
            </a:prstGeom>
            <a:solidFill>
              <a:srgbClr val="0066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903" name="AutoShape 107">
              <a:extLst>
                <a:ext uri="{FF2B5EF4-FFF2-40B4-BE49-F238E27FC236}">
                  <a16:creationId xmlns:a16="http://schemas.microsoft.com/office/drawing/2014/main" id="{E62252CB-685B-CE08-04E5-D5F96F32C5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4" y="2064"/>
              <a:ext cx="336" cy="240"/>
            </a:xfrm>
            <a:prstGeom prst="cube">
              <a:avLst>
                <a:gd name="adj" fmla="val 25000"/>
              </a:avLst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904" name="AutoShape 108">
              <a:extLst>
                <a:ext uri="{FF2B5EF4-FFF2-40B4-BE49-F238E27FC236}">
                  <a16:creationId xmlns:a16="http://schemas.microsoft.com/office/drawing/2014/main" id="{A23FB3BB-7DBF-8AB0-D5C6-47D527FFAA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0" y="2400"/>
              <a:ext cx="240" cy="240"/>
            </a:xfrm>
            <a:prstGeom prst="smileyFace">
              <a:avLst>
                <a:gd name="adj" fmla="val 4653"/>
              </a:avLst>
            </a:prstGeom>
            <a:solidFill>
              <a:srgbClr val="0066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905" name="AutoShape 109">
              <a:extLst>
                <a:ext uri="{FF2B5EF4-FFF2-40B4-BE49-F238E27FC236}">
                  <a16:creationId xmlns:a16="http://schemas.microsoft.com/office/drawing/2014/main" id="{D9855EA8-EC2F-2D91-D121-AB2E7F7BF4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2" y="3024"/>
              <a:ext cx="240" cy="240"/>
            </a:xfrm>
            <a:prstGeom prst="smileyFace">
              <a:avLst>
                <a:gd name="adj" fmla="val 4653"/>
              </a:avLst>
            </a:prstGeom>
            <a:solidFill>
              <a:srgbClr val="0066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906" name="AutoShape 110">
              <a:extLst>
                <a:ext uri="{FF2B5EF4-FFF2-40B4-BE49-F238E27FC236}">
                  <a16:creationId xmlns:a16="http://schemas.microsoft.com/office/drawing/2014/main" id="{45E5C441-B867-1B92-2069-861D4084F2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40" y="2400"/>
              <a:ext cx="240" cy="240"/>
            </a:xfrm>
            <a:prstGeom prst="smileyFace">
              <a:avLst>
                <a:gd name="adj" fmla="val 4653"/>
              </a:avLst>
            </a:prstGeom>
            <a:solidFill>
              <a:srgbClr val="0066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907" name="AutoShape 111">
              <a:extLst>
                <a:ext uri="{FF2B5EF4-FFF2-40B4-BE49-F238E27FC236}">
                  <a16:creationId xmlns:a16="http://schemas.microsoft.com/office/drawing/2014/main" id="{DD51B00A-2008-4032-7AAA-EC933E16CE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64" y="2400"/>
              <a:ext cx="240" cy="240"/>
            </a:xfrm>
            <a:prstGeom prst="smileyFace">
              <a:avLst>
                <a:gd name="adj" fmla="val 4653"/>
              </a:avLst>
            </a:prstGeom>
            <a:solidFill>
              <a:srgbClr val="0066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908" name="AutoShape 112">
              <a:extLst>
                <a:ext uri="{FF2B5EF4-FFF2-40B4-BE49-F238E27FC236}">
                  <a16:creationId xmlns:a16="http://schemas.microsoft.com/office/drawing/2014/main" id="{69BA1B62-14D3-5422-DB6A-44CBD867B2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36" y="2400"/>
              <a:ext cx="240" cy="240"/>
            </a:xfrm>
            <a:prstGeom prst="smileyFace">
              <a:avLst>
                <a:gd name="adj" fmla="val 4653"/>
              </a:avLst>
            </a:prstGeom>
            <a:solidFill>
              <a:srgbClr val="0066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909" name="AutoShape 113">
              <a:extLst>
                <a:ext uri="{FF2B5EF4-FFF2-40B4-BE49-F238E27FC236}">
                  <a16:creationId xmlns:a16="http://schemas.microsoft.com/office/drawing/2014/main" id="{6C9589F7-ED27-AA64-8E0D-52D27B755A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2" y="2400"/>
              <a:ext cx="240" cy="240"/>
            </a:xfrm>
            <a:prstGeom prst="smileyFace">
              <a:avLst>
                <a:gd name="adj" fmla="val 4653"/>
              </a:avLst>
            </a:prstGeom>
            <a:solidFill>
              <a:srgbClr val="0066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910" name="AutoShape 114">
              <a:extLst>
                <a:ext uri="{FF2B5EF4-FFF2-40B4-BE49-F238E27FC236}">
                  <a16:creationId xmlns:a16="http://schemas.microsoft.com/office/drawing/2014/main" id="{ABC4C666-8107-3CA0-22AA-36E965BFEC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36" y="1776"/>
              <a:ext cx="240" cy="240"/>
            </a:xfrm>
            <a:prstGeom prst="smileyFace">
              <a:avLst>
                <a:gd name="adj" fmla="val 4653"/>
              </a:avLst>
            </a:prstGeom>
            <a:solidFill>
              <a:srgbClr val="0066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911" name="AutoShape 115">
              <a:extLst>
                <a:ext uri="{FF2B5EF4-FFF2-40B4-BE49-F238E27FC236}">
                  <a16:creationId xmlns:a16="http://schemas.microsoft.com/office/drawing/2014/main" id="{5A542C04-0780-E2CA-9680-DBBDB62CA1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64" y="1776"/>
              <a:ext cx="240" cy="240"/>
            </a:xfrm>
            <a:prstGeom prst="smileyFace">
              <a:avLst>
                <a:gd name="adj" fmla="val 4653"/>
              </a:avLst>
            </a:prstGeom>
            <a:solidFill>
              <a:srgbClr val="0066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912" name="AutoShape 116">
              <a:extLst>
                <a:ext uri="{FF2B5EF4-FFF2-40B4-BE49-F238E27FC236}">
                  <a16:creationId xmlns:a16="http://schemas.microsoft.com/office/drawing/2014/main" id="{95C82894-0507-3236-53EE-8FC95980F2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40" y="1776"/>
              <a:ext cx="240" cy="240"/>
            </a:xfrm>
            <a:prstGeom prst="smileyFace">
              <a:avLst>
                <a:gd name="adj" fmla="val 4653"/>
              </a:avLst>
            </a:prstGeom>
            <a:solidFill>
              <a:srgbClr val="0066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913" name="AutoShape 117">
              <a:extLst>
                <a:ext uri="{FF2B5EF4-FFF2-40B4-BE49-F238E27FC236}">
                  <a16:creationId xmlns:a16="http://schemas.microsoft.com/office/drawing/2014/main" id="{6EEF3EE9-A0B4-26B0-793B-91CA0EB8EC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68" y="1776"/>
              <a:ext cx="240" cy="240"/>
            </a:xfrm>
            <a:prstGeom prst="smileyFace">
              <a:avLst>
                <a:gd name="adj" fmla="val 4653"/>
              </a:avLst>
            </a:prstGeom>
            <a:solidFill>
              <a:srgbClr val="0066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914" name="AutoShape 118">
              <a:extLst>
                <a:ext uri="{FF2B5EF4-FFF2-40B4-BE49-F238E27FC236}">
                  <a16:creationId xmlns:a16="http://schemas.microsoft.com/office/drawing/2014/main" id="{E2815707-F1E5-DD93-B7BA-63589DF483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92" y="2688"/>
              <a:ext cx="336" cy="240"/>
            </a:xfrm>
            <a:prstGeom prst="cube">
              <a:avLst>
                <a:gd name="adj" fmla="val 25000"/>
              </a:avLst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915" name="AutoShape 119">
              <a:extLst>
                <a:ext uri="{FF2B5EF4-FFF2-40B4-BE49-F238E27FC236}">
                  <a16:creationId xmlns:a16="http://schemas.microsoft.com/office/drawing/2014/main" id="{7E5CFB49-84EB-7239-DBD7-11D0FD48CF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16" y="2688"/>
              <a:ext cx="336" cy="240"/>
            </a:xfrm>
            <a:prstGeom prst="cube">
              <a:avLst>
                <a:gd name="adj" fmla="val 25000"/>
              </a:avLst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916" name="AutoShape 120">
              <a:extLst>
                <a:ext uri="{FF2B5EF4-FFF2-40B4-BE49-F238E27FC236}">
                  <a16:creationId xmlns:a16="http://schemas.microsoft.com/office/drawing/2014/main" id="{C030A85E-0784-8205-7C16-298D7623C8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88" y="2688"/>
              <a:ext cx="336" cy="240"/>
            </a:xfrm>
            <a:prstGeom prst="cube">
              <a:avLst>
                <a:gd name="adj" fmla="val 25000"/>
              </a:avLst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917" name="AutoShape 121">
              <a:extLst>
                <a:ext uri="{FF2B5EF4-FFF2-40B4-BE49-F238E27FC236}">
                  <a16:creationId xmlns:a16="http://schemas.microsoft.com/office/drawing/2014/main" id="{D392038C-0132-6B3F-917F-6A3A7B4F07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4" y="2688"/>
              <a:ext cx="336" cy="240"/>
            </a:xfrm>
            <a:prstGeom prst="cube">
              <a:avLst>
                <a:gd name="adj" fmla="val 25000"/>
              </a:avLst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918" name="AutoShape 122">
              <a:extLst>
                <a:ext uri="{FF2B5EF4-FFF2-40B4-BE49-F238E27FC236}">
                  <a16:creationId xmlns:a16="http://schemas.microsoft.com/office/drawing/2014/main" id="{B2B8C8BE-FFD2-2852-E0B4-72F5277CF1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88" y="2064"/>
              <a:ext cx="336" cy="240"/>
            </a:xfrm>
            <a:prstGeom prst="cube">
              <a:avLst>
                <a:gd name="adj" fmla="val 25000"/>
              </a:avLst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endParaRPr lang="en-US" altLang="en-US"/>
            </a:p>
          </p:txBody>
        </p:sp>
        <p:sp>
          <p:nvSpPr>
            <p:cNvPr id="36919" name="AutoShape 123">
              <a:extLst>
                <a:ext uri="{FF2B5EF4-FFF2-40B4-BE49-F238E27FC236}">
                  <a16:creationId xmlns:a16="http://schemas.microsoft.com/office/drawing/2014/main" id="{134930AB-C758-97B7-0A52-974BC692B1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16" y="2064"/>
              <a:ext cx="336" cy="240"/>
            </a:xfrm>
            <a:prstGeom prst="cube">
              <a:avLst>
                <a:gd name="adj" fmla="val 25000"/>
              </a:avLst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920" name="AutoShape 124">
              <a:extLst>
                <a:ext uri="{FF2B5EF4-FFF2-40B4-BE49-F238E27FC236}">
                  <a16:creationId xmlns:a16="http://schemas.microsoft.com/office/drawing/2014/main" id="{8E176C1C-40B8-6707-9B01-0A75B287A3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92" y="2064"/>
              <a:ext cx="336" cy="240"/>
            </a:xfrm>
            <a:prstGeom prst="cube">
              <a:avLst>
                <a:gd name="adj" fmla="val 25000"/>
              </a:avLst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921" name="AutoShape 125">
              <a:extLst>
                <a:ext uri="{FF2B5EF4-FFF2-40B4-BE49-F238E27FC236}">
                  <a16:creationId xmlns:a16="http://schemas.microsoft.com/office/drawing/2014/main" id="{DFA63477-B683-83DD-B66F-6FBCC59850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0" y="2064"/>
              <a:ext cx="336" cy="240"/>
            </a:xfrm>
            <a:prstGeom prst="cube">
              <a:avLst>
                <a:gd name="adj" fmla="val 25000"/>
              </a:avLst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922" name="AutoShape 126">
              <a:extLst>
                <a:ext uri="{FF2B5EF4-FFF2-40B4-BE49-F238E27FC236}">
                  <a16:creationId xmlns:a16="http://schemas.microsoft.com/office/drawing/2014/main" id="{8DF0F4E3-DCB8-9AEC-C2E4-91891CCA71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0" y="2688"/>
              <a:ext cx="336" cy="240"/>
            </a:xfrm>
            <a:prstGeom prst="cube">
              <a:avLst>
                <a:gd name="adj" fmla="val 25000"/>
              </a:avLst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923" name="AutoShape 127">
              <a:extLst>
                <a:ext uri="{FF2B5EF4-FFF2-40B4-BE49-F238E27FC236}">
                  <a16:creationId xmlns:a16="http://schemas.microsoft.com/office/drawing/2014/main" id="{6F516559-E3B1-4BC5-BB85-CAD1027814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88" y="3024"/>
              <a:ext cx="240" cy="240"/>
            </a:xfrm>
            <a:prstGeom prst="smileyFace">
              <a:avLst>
                <a:gd name="adj" fmla="val 4653"/>
              </a:avLst>
            </a:prstGeom>
            <a:solidFill>
              <a:srgbClr val="0066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924" name="AutoShape 128">
              <a:extLst>
                <a:ext uri="{FF2B5EF4-FFF2-40B4-BE49-F238E27FC236}">
                  <a16:creationId xmlns:a16="http://schemas.microsoft.com/office/drawing/2014/main" id="{26F7943D-0E7B-B7E5-1F38-24414F4ABE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64" y="3024"/>
              <a:ext cx="240" cy="240"/>
            </a:xfrm>
            <a:prstGeom prst="smileyFace">
              <a:avLst>
                <a:gd name="adj" fmla="val 4653"/>
              </a:avLst>
            </a:prstGeom>
            <a:solidFill>
              <a:srgbClr val="0066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925" name="AutoShape 129">
              <a:extLst>
                <a:ext uri="{FF2B5EF4-FFF2-40B4-BE49-F238E27FC236}">
                  <a16:creationId xmlns:a16="http://schemas.microsoft.com/office/drawing/2014/main" id="{43E2C7B7-29E8-58FF-64DD-7C69FAF82F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40" y="3024"/>
              <a:ext cx="240" cy="240"/>
            </a:xfrm>
            <a:prstGeom prst="smileyFace">
              <a:avLst>
                <a:gd name="adj" fmla="val 4653"/>
              </a:avLst>
            </a:prstGeom>
            <a:solidFill>
              <a:srgbClr val="0066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926" name="AutoShape 130">
              <a:extLst>
                <a:ext uri="{FF2B5EF4-FFF2-40B4-BE49-F238E27FC236}">
                  <a16:creationId xmlns:a16="http://schemas.microsoft.com/office/drawing/2014/main" id="{C4DBE44B-7FF1-E25A-ECA6-D384673145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68" y="3024"/>
              <a:ext cx="240" cy="240"/>
            </a:xfrm>
            <a:prstGeom prst="smileyFace">
              <a:avLst>
                <a:gd name="adj" fmla="val 4653"/>
              </a:avLst>
            </a:prstGeom>
            <a:solidFill>
              <a:srgbClr val="0066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927" name="AutoShape 131">
              <a:extLst>
                <a:ext uri="{FF2B5EF4-FFF2-40B4-BE49-F238E27FC236}">
                  <a16:creationId xmlns:a16="http://schemas.microsoft.com/office/drawing/2014/main" id="{E54AD5EC-D78A-DAEA-E325-64890153DF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40" y="3312"/>
              <a:ext cx="336" cy="240"/>
            </a:xfrm>
            <a:prstGeom prst="cube">
              <a:avLst>
                <a:gd name="adj" fmla="val 25000"/>
              </a:avLst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928" name="AutoShape 132">
              <a:extLst>
                <a:ext uri="{FF2B5EF4-FFF2-40B4-BE49-F238E27FC236}">
                  <a16:creationId xmlns:a16="http://schemas.microsoft.com/office/drawing/2014/main" id="{4109BA19-073E-3A10-1D77-3FD532DAF1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16" y="3312"/>
              <a:ext cx="336" cy="240"/>
            </a:xfrm>
            <a:prstGeom prst="cube">
              <a:avLst>
                <a:gd name="adj" fmla="val 25000"/>
              </a:avLst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929" name="AutoShape 133">
              <a:extLst>
                <a:ext uri="{FF2B5EF4-FFF2-40B4-BE49-F238E27FC236}">
                  <a16:creationId xmlns:a16="http://schemas.microsoft.com/office/drawing/2014/main" id="{54000ADB-CF67-038C-B2CA-6FB5F4C7A4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92" y="3312"/>
              <a:ext cx="336" cy="240"/>
            </a:xfrm>
            <a:prstGeom prst="cube">
              <a:avLst>
                <a:gd name="adj" fmla="val 25000"/>
              </a:avLst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endParaRPr lang="en-US" altLang="en-US"/>
            </a:p>
          </p:txBody>
        </p:sp>
        <p:sp>
          <p:nvSpPr>
            <p:cNvPr id="36930" name="AutoShape 134">
              <a:extLst>
                <a:ext uri="{FF2B5EF4-FFF2-40B4-BE49-F238E27FC236}">
                  <a16:creationId xmlns:a16="http://schemas.microsoft.com/office/drawing/2014/main" id="{018B6002-5D64-89AB-9930-8389CD399F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0" y="3312"/>
              <a:ext cx="336" cy="240"/>
            </a:xfrm>
            <a:prstGeom prst="cube">
              <a:avLst>
                <a:gd name="adj" fmla="val 25000"/>
              </a:avLst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931" name="AutoShape 135">
              <a:extLst>
                <a:ext uri="{FF2B5EF4-FFF2-40B4-BE49-F238E27FC236}">
                  <a16:creationId xmlns:a16="http://schemas.microsoft.com/office/drawing/2014/main" id="{6BB15EC1-38FE-A9EC-3AD9-C5F38AB649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4" y="3312"/>
              <a:ext cx="336" cy="240"/>
            </a:xfrm>
            <a:prstGeom prst="cube">
              <a:avLst>
                <a:gd name="adj" fmla="val 25000"/>
              </a:avLst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</p:grpSp>
      <p:grpSp>
        <p:nvGrpSpPr>
          <p:cNvPr id="3" name="Group 136">
            <a:extLst>
              <a:ext uri="{FF2B5EF4-FFF2-40B4-BE49-F238E27FC236}">
                <a16:creationId xmlns:a16="http://schemas.microsoft.com/office/drawing/2014/main" id="{1ED4526E-E447-93E4-76F4-678BD6AE878C}"/>
              </a:ext>
            </a:extLst>
          </p:cNvPr>
          <p:cNvGrpSpPr>
            <a:grpSpLocks/>
          </p:cNvGrpSpPr>
          <p:nvPr/>
        </p:nvGrpSpPr>
        <p:grpSpPr bwMode="auto">
          <a:xfrm>
            <a:off x="6248400" y="2362200"/>
            <a:ext cx="3886200" cy="2743200"/>
            <a:chOff x="720" y="1632"/>
            <a:chExt cx="2928" cy="2016"/>
          </a:xfrm>
        </p:grpSpPr>
        <p:sp>
          <p:nvSpPr>
            <p:cNvPr id="36870" name="Rectangle 137">
              <a:extLst>
                <a:ext uri="{FF2B5EF4-FFF2-40B4-BE49-F238E27FC236}">
                  <a16:creationId xmlns:a16="http://schemas.microsoft.com/office/drawing/2014/main" id="{809D2DC8-8B2C-234C-7556-3B960A947D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0" y="1632"/>
              <a:ext cx="2928" cy="2016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871" name="AutoShape 138">
              <a:extLst>
                <a:ext uri="{FF2B5EF4-FFF2-40B4-BE49-F238E27FC236}">
                  <a16:creationId xmlns:a16="http://schemas.microsoft.com/office/drawing/2014/main" id="{F30A383A-EFBB-23F7-6328-FC0E3FEDAF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2" y="1776"/>
              <a:ext cx="240" cy="240"/>
            </a:xfrm>
            <a:prstGeom prst="smileyFace">
              <a:avLst>
                <a:gd name="adj" fmla="val 4653"/>
              </a:avLst>
            </a:prstGeom>
            <a:solidFill>
              <a:srgbClr val="0066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872" name="AutoShape 139">
              <a:extLst>
                <a:ext uri="{FF2B5EF4-FFF2-40B4-BE49-F238E27FC236}">
                  <a16:creationId xmlns:a16="http://schemas.microsoft.com/office/drawing/2014/main" id="{49AAFB9A-C42E-1B16-3083-C0F97DB994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4" y="2064"/>
              <a:ext cx="336" cy="240"/>
            </a:xfrm>
            <a:prstGeom prst="cube">
              <a:avLst>
                <a:gd name="adj" fmla="val 25000"/>
              </a:avLst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873" name="AutoShape 140">
              <a:extLst>
                <a:ext uri="{FF2B5EF4-FFF2-40B4-BE49-F238E27FC236}">
                  <a16:creationId xmlns:a16="http://schemas.microsoft.com/office/drawing/2014/main" id="{3A838AF5-F87B-A20D-046D-05B0FDEB14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0" y="2400"/>
              <a:ext cx="240" cy="240"/>
            </a:xfrm>
            <a:prstGeom prst="smileyFace">
              <a:avLst>
                <a:gd name="adj" fmla="val 4653"/>
              </a:avLst>
            </a:prstGeom>
            <a:solidFill>
              <a:srgbClr val="0066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874" name="AutoShape 141">
              <a:extLst>
                <a:ext uri="{FF2B5EF4-FFF2-40B4-BE49-F238E27FC236}">
                  <a16:creationId xmlns:a16="http://schemas.microsoft.com/office/drawing/2014/main" id="{B16767B3-F4FB-AB1E-3C46-AB5997C6ED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2" y="3024"/>
              <a:ext cx="240" cy="240"/>
            </a:xfrm>
            <a:prstGeom prst="smileyFace">
              <a:avLst>
                <a:gd name="adj" fmla="val 4653"/>
              </a:avLst>
            </a:prstGeom>
            <a:solidFill>
              <a:srgbClr val="0066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875" name="AutoShape 142">
              <a:extLst>
                <a:ext uri="{FF2B5EF4-FFF2-40B4-BE49-F238E27FC236}">
                  <a16:creationId xmlns:a16="http://schemas.microsoft.com/office/drawing/2014/main" id="{90EA0AB0-A6AE-2168-9CF4-048B78531A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40" y="2400"/>
              <a:ext cx="240" cy="240"/>
            </a:xfrm>
            <a:prstGeom prst="smileyFace">
              <a:avLst>
                <a:gd name="adj" fmla="val 4653"/>
              </a:avLst>
            </a:prstGeom>
            <a:solidFill>
              <a:srgbClr val="0066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876" name="AutoShape 143">
              <a:extLst>
                <a:ext uri="{FF2B5EF4-FFF2-40B4-BE49-F238E27FC236}">
                  <a16:creationId xmlns:a16="http://schemas.microsoft.com/office/drawing/2014/main" id="{A9B50721-8591-5C3F-8523-5B2E585E5B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64" y="2400"/>
              <a:ext cx="240" cy="240"/>
            </a:xfrm>
            <a:prstGeom prst="smileyFace">
              <a:avLst>
                <a:gd name="adj" fmla="val 4653"/>
              </a:avLst>
            </a:prstGeom>
            <a:solidFill>
              <a:srgbClr val="0066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877" name="AutoShape 144">
              <a:extLst>
                <a:ext uri="{FF2B5EF4-FFF2-40B4-BE49-F238E27FC236}">
                  <a16:creationId xmlns:a16="http://schemas.microsoft.com/office/drawing/2014/main" id="{F70A39C5-9A2C-EE4A-8FC6-2FFBB727F2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36" y="2400"/>
              <a:ext cx="240" cy="240"/>
            </a:xfrm>
            <a:prstGeom prst="smileyFace">
              <a:avLst>
                <a:gd name="adj" fmla="val 4653"/>
              </a:avLst>
            </a:prstGeom>
            <a:solidFill>
              <a:srgbClr val="0066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878" name="AutoShape 145">
              <a:extLst>
                <a:ext uri="{FF2B5EF4-FFF2-40B4-BE49-F238E27FC236}">
                  <a16:creationId xmlns:a16="http://schemas.microsoft.com/office/drawing/2014/main" id="{45799A44-600A-0769-F3B7-F9CEBD6364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2" y="2400"/>
              <a:ext cx="240" cy="240"/>
            </a:xfrm>
            <a:prstGeom prst="smileyFace">
              <a:avLst>
                <a:gd name="adj" fmla="val 4653"/>
              </a:avLst>
            </a:prstGeom>
            <a:solidFill>
              <a:srgbClr val="0066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879" name="AutoShape 146">
              <a:extLst>
                <a:ext uri="{FF2B5EF4-FFF2-40B4-BE49-F238E27FC236}">
                  <a16:creationId xmlns:a16="http://schemas.microsoft.com/office/drawing/2014/main" id="{32770540-7EB8-1A3A-E194-077A529584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36" y="1776"/>
              <a:ext cx="240" cy="240"/>
            </a:xfrm>
            <a:prstGeom prst="smileyFace">
              <a:avLst>
                <a:gd name="adj" fmla="val 4653"/>
              </a:avLst>
            </a:prstGeom>
            <a:solidFill>
              <a:srgbClr val="0066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880" name="AutoShape 147">
              <a:extLst>
                <a:ext uri="{FF2B5EF4-FFF2-40B4-BE49-F238E27FC236}">
                  <a16:creationId xmlns:a16="http://schemas.microsoft.com/office/drawing/2014/main" id="{FA39EAA6-FF52-60A7-EC1B-DF97C6BCD8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64" y="1776"/>
              <a:ext cx="240" cy="240"/>
            </a:xfrm>
            <a:prstGeom prst="smileyFace">
              <a:avLst>
                <a:gd name="adj" fmla="val 4653"/>
              </a:avLst>
            </a:prstGeom>
            <a:solidFill>
              <a:srgbClr val="0066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881" name="AutoShape 148">
              <a:extLst>
                <a:ext uri="{FF2B5EF4-FFF2-40B4-BE49-F238E27FC236}">
                  <a16:creationId xmlns:a16="http://schemas.microsoft.com/office/drawing/2014/main" id="{BDC22C2E-317F-FE01-B28D-FD36CD0211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40" y="1776"/>
              <a:ext cx="240" cy="240"/>
            </a:xfrm>
            <a:prstGeom prst="smileyFace">
              <a:avLst>
                <a:gd name="adj" fmla="val 4653"/>
              </a:avLst>
            </a:prstGeom>
            <a:solidFill>
              <a:srgbClr val="0066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882" name="AutoShape 149">
              <a:extLst>
                <a:ext uri="{FF2B5EF4-FFF2-40B4-BE49-F238E27FC236}">
                  <a16:creationId xmlns:a16="http://schemas.microsoft.com/office/drawing/2014/main" id="{E7A8D6DB-6F3C-34EF-F8A8-F90ACDD612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68" y="1776"/>
              <a:ext cx="240" cy="240"/>
            </a:xfrm>
            <a:prstGeom prst="smileyFace">
              <a:avLst>
                <a:gd name="adj" fmla="val 4653"/>
              </a:avLst>
            </a:prstGeom>
            <a:solidFill>
              <a:srgbClr val="0066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883" name="AutoShape 150">
              <a:extLst>
                <a:ext uri="{FF2B5EF4-FFF2-40B4-BE49-F238E27FC236}">
                  <a16:creationId xmlns:a16="http://schemas.microsoft.com/office/drawing/2014/main" id="{4C20533F-5393-C683-1C2D-75FF193218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92" y="2688"/>
              <a:ext cx="336" cy="240"/>
            </a:xfrm>
            <a:prstGeom prst="cube">
              <a:avLst>
                <a:gd name="adj" fmla="val 25000"/>
              </a:avLst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884" name="AutoShape 151">
              <a:extLst>
                <a:ext uri="{FF2B5EF4-FFF2-40B4-BE49-F238E27FC236}">
                  <a16:creationId xmlns:a16="http://schemas.microsoft.com/office/drawing/2014/main" id="{91133914-DD6F-9CB9-08BC-823DC0CA3D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16" y="2688"/>
              <a:ext cx="336" cy="240"/>
            </a:xfrm>
            <a:prstGeom prst="cube">
              <a:avLst>
                <a:gd name="adj" fmla="val 25000"/>
              </a:avLst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885" name="AutoShape 152">
              <a:extLst>
                <a:ext uri="{FF2B5EF4-FFF2-40B4-BE49-F238E27FC236}">
                  <a16:creationId xmlns:a16="http://schemas.microsoft.com/office/drawing/2014/main" id="{39D4C8FA-3758-3776-DE79-9518F3FE80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88" y="2688"/>
              <a:ext cx="336" cy="240"/>
            </a:xfrm>
            <a:prstGeom prst="cube">
              <a:avLst>
                <a:gd name="adj" fmla="val 25000"/>
              </a:avLst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886" name="AutoShape 153">
              <a:extLst>
                <a:ext uri="{FF2B5EF4-FFF2-40B4-BE49-F238E27FC236}">
                  <a16:creationId xmlns:a16="http://schemas.microsoft.com/office/drawing/2014/main" id="{A15BB7B9-9B2F-CCFC-B6DA-D0E3F70A55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4" y="2688"/>
              <a:ext cx="336" cy="240"/>
            </a:xfrm>
            <a:prstGeom prst="cube">
              <a:avLst>
                <a:gd name="adj" fmla="val 25000"/>
              </a:avLst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887" name="AutoShape 154">
              <a:extLst>
                <a:ext uri="{FF2B5EF4-FFF2-40B4-BE49-F238E27FC236}">
                  <a16:creationId xmlns:a16="http://schemas.microsoft.com/office/drawing/2014/main" id="{4C58AC0B-AB48-DFEE-7A01-A6650F776D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88" y="2064"/>
              <a:ext cx="336" cy="240"/>
            </a:xfrm>
            <a:prstGeom prst="cube">
              <a:avLst>
                <a:gd name="adj" fmla="val 25000"/>
              </a:avLst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endParaRPr lang="en-US" altLang="en-US"/>
            </a:p>
          </p:txBody>
        </p:sp>
        <p:sp>
          <p:nvSpPr>
            <p:cNvPr id="36888" name="AutoShape 155">
              <a:extLst>
                <a:ext uri="{FF2B5EF4-FFF2-40B4-BE49-F238E27FC236}">
                  <a16:creationId xmlns:a16="http://schemas.microsoft.com/office/drawing/2014/main" id="{333DAA35-06C2-5259-C2A1-3816645D18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16" y="2064"/>
              <a:ext cx="336" cy="240"/>
            </a:xfrm>
            <a:prstGeom prst="cube">
              <a:avLst>
                <a:gd name="adj" fmla="val 25000"/>
              </a:avLst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889" name="AutoShape 156">
              <a:extLst>
                <a:ext uri="{FF2B5EF4-FFF2-40B4-BE49-F238E27FC236}">
                  <a16:creationId xmlns:a16="http://schemas.microsoft.com/office/drawing/2014/main" id="{745ED8A2-6F30-AE6B-58E9-354CEA3294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92" y="2064"/>
              <a:ext cx="336" cy="240"/>
            </a:xfrm>
            <a:prstGeom prst="cube">
              <a:avLst>
                <a:gd name="adj" fmla="val 25000"/>
              </a:avLst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890" name="AutoShape 157">
              <a:extLst>
                <a:ext uri="{FF2B5EF4-FFF2-40B4-BE49-F238E27FC236}">
                  <a16:creationId xmlns:a16="http://schemas.microsoft.com/office/drawing/2014/main" id="{B810DD5B-2F8D-767B-5D84-ADA228AD76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0" y="2064"/>
              <a:ext cx="336" cy="240"/>
            </a:xfrm>
            <a:prstGeom prst="cube">
              <a:avLst>
                <a:gd name="adj" fmla="val 25000"/>
              </a:avLst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891" name="AutoShape 158">
              <a:extLst>
                <a:ext uri="{FF2B5EF4-FFF2-40B4-BE49-F238E27FC236}">
                  <a16:creationId xmlns:a16="http://schemas.microsoft.com/office/drawing/2014/main" id="{FC49A404-687A-0D96-2FC3-5396E84809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0" y="2688"/>
              <a:ext cx="336" cy="240"/>
            </a:xfrm>
            <a:prstGeom prst="cube">
              <a:avLst>
                <a:gd name="adj" fmla="val 25000"/>
              </a:avLst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892" name="AutoShape 159">
              <a:extLst>
                <a:ext uri="{FF2B5EF4-FFF2-40B4-BE49-F238E27FC236}">
                  <a16:creationId xmlns:a16="http://schemas.microsoft.com/office/drawing/2014/main" id="{FDF7AD31-8B22-D1B2-5DF4-74C329B04E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88" y="3024"/>
              <a:ext cx="240" cy="240"/>
            </a:xfrm>
            <a:prstGeom prst="smileyFace">
              <a:avLst>
                <a:gd name="adj" fmla="val 4653"/>
              </a:avLst>
            </a:prstGeom>
            <a:solidFill>
              <a:srgbClr val="0066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893" name="AutoShape 160">
              <a:extLst>
                <a:ext uri="{FF2B5EF4-FFF2-40B4-BE49-F238E27FC236}">
                  <a16:creationId xmlns:a16="http://schemas.microsoft.com/office/drawing/2014/main" id="{61CAF9EE-77AD-99F4-2926-5AF8DD58ED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64" y="3024"/>
              <a:ext cx="240" cy="240"/>
            </a:xfrm>
            <a:prstGeom prst="smileyFace">
              <a:avLst>
                <a:gd name="adj" fmla="val 4653"/>
              </a:avLst>
            </a:prstGeom>
            <a:solidFill>
              <a:srgbClr val="0066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894" name="AutoShape 161">
              <a:extLst>
                <a:ext uri="{FF2B5EF4-FFF2-40B4-BE49-F238E27FC236}">
                  <a16:creationId xmlns:a16="http://schemas.microsoft.com/office/drawing/2014/main" id="{76244C02-4344-1E7E-17ED-1AF8EBCFD1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40" y="3024"/>
              <a:ext cx="240" cy="240"/>
            </a:xfrm>
            <a:prstGeom prst="smileyFace">
              <a:avLst>
                <a:gd name="adj" fmla="val 4653"/>
              </a:avLst>
            </a:prstGeom>
            <a:solidFill>
              <a:srgbClr val="0066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895" name="AutoShape 162">
              <a:extLst>
                <a:ext uri="{FF2B5EF4-FFF2-40B4-BE49-F238E27FC236}">
                  <a16:creationId xmlns:a16="http://schemas.microsoft.com/office/drawing/2014/main" id="{B424C9E2-667F-71AE-B0CA-C4F42FAAC9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68" y="3024"/>
              <a:ext cx="240" cy="240"/>
            </a:xfrm>
            <a:prstGeom prst="smileyFace">
              <a:avLst>
                <a:gd name="adj" fmla="val 4653"/>
              </a:avLst>
            </a:prstGeom>
            <a:solidFill>
              <a:srgbClr val="0066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896" name="AutoShape 163">
              <a:extLst>
                <a:ext uri="{FF2B5EF4-FFF2-40B4-BE49-F238E27FC236}">
                  <a16:creationId xmlns:a16="http://schemas.microsoft.com/office/drawing/2014/main" id="{D03D929F-7354-95A8-6C6B-7CAA93FCCB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40" y="3312"/>
              <a:ext cx="336" cy="240"/>
            </a:xfrm>
            <a:prstGeom prst="cube">
              <a:avLst>
                <a:gd name="adj" fmla="val 25000"/>
              </a:avLst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897" name="AutoShape 164">
              <a:extLst>
                <a:ext uri="{FF2B5EF4-FFF2-40B4-BE49-F238E27FC236}">
                  <a16:creationId xmlns:a16="http://schemas.microsoft.com/office/drawing/2014/main" id="{7D476832-DCF4-0337-5836-B1C4D973E5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16" y="3312"/>
              <a:ext cx="336" cy="240"/>
            </a:xfrm>
            <a:prstGeom prst="cube">
              <a:avLst>
                <a:gd name="adj" fmla="val 25000"/>
              </a:avLst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898" name="AutoShape 165">
              <a:extLst>
                <a:ext uri="{FF2B5EF4-FFF2-40B4-BE49-F238E27FC236}">
                  <a16:creationId xmlns:a16="http://schemas.microsoft.com/office/drawing/2014/main" id="{3C2FAD0A-9C16-2CCD-BBCE-96AD38751F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92" y="3312"/>
              <a:ext cx="336" cy="240"/>
            </a:xfrm>
            <a:prstGeom prst="cube">
              <a:avLst>
                <a:gd name="adj" fmla="val 25000"/>
              </a:avLst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endParaRPr lang="en-US" altLang="en-US"/>
            </a:p>
          </p:txBody>
        </p:sp>
        <p:sp>
          <p:nvSpPr>
            <p:cNvPr id="36899" name="AutoShape 166">
              <a:extLst>
                <a:ext uri="{FF2B5EF4-FFF2-40B4-BE49-F238E27FC236}">
                  <a16:creationId xmlns:a16="http://schemas.microsoft.com/office/drawing/2014/main" id="{7D70D182-F0A8-038D-730B-B568168ED9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0" y="3312"/>
              <a:ext cx="336" cy="240"/>
            </a:xfrm>
            <a:prstGeom prst="cube">
              <a:avLst>
                <a:gd name="adj" fmla="val 25000"/>
              </a:avLst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36900" name="AutoShape 167">
              <a:extLst>
                <a:ext uri="{FF2B5EF4-FFF2-40B4-BE49-F238E27FC236}">
                  <a16:creationId xmlns:a16="http://schemas.microsoft.com/office/drawing/2014/main" id="{A68B26AA-04F1-D104-6BCA-524C0F9B0C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4" y="3312"/>
              <a:ext cx="336" cy="240"/>
            </a:xfrm>
            <a:prstGeom prst="cube">
              <a:avLst>
                <a:gd name="adj" fmla="val 25000"/>
              </a:avLst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685AFBA5-07F1-C1F1-270D-F9705AF09B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6419" y="575056"/>
            <a:ext cx="10058400" cy="1609344"/>
          </a:xfrm>
        </p:spPr>
        <p:txBody>
          <a:bodyPr/>
          <a:lstStyle/>
          <a:p>
            <a:r>
              <a:rPr lang="bs-Latn-BA" dirty="0"/>
              <a:t>Analiza proizvodne funkcije – dugi rok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F883BC-D14C-F0EF-BFAE-34B7D4582B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36" grpId="0" animBg="1" autoUpdateAnimBg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>
            <a:extLst>
              <a:ext uri="{FF2B5EF4-FFF2-40B4-BE49-F238E27FC236}">
                <a16:creationId xmlns:a16="http://schemas.microsoft.com/office/drawing/2014/main" id="{AD8B7325-4500-87D3-E940-38D683423BA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sr-Latn-RS" sz="4000" dirty="0"/>
              <a:t>Proizvodna funkcija – algebarski oblik</a:t>
            </a:r>
            <a:endParaRPr lang="en-US" sz="4000" dirty="0"/>
          </a:p>
        </p:txBody>
      </p:sp>
      <p:sp>
        <p:nvSpPr>
          <p:cNvPr id="122888" name="Rectangle 8">
            <a:extLst>
              <a:ext uri="{FF2B5EF4-FFF2-40B4-BE49-F238E27FC236}">
                <a16:creationId xmlns:a16="http://schemas.microsoft.com/office/drawing/2014/main" id="{BF5FCD54-B9EA-6505-C630-395E1C78FD15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225550" y="1922477"/>
            <a:ext cx="8001000" cy="4114800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sr-Latn-R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Linearna proizvodna funkcija: 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input</a:t>
            </a:r>
            <a:r>
              <a:rPr lang="sr-Latn-R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 su savršeni supstituti</a:t>
            </a:r>
          </a:p>
          <a:p>
            <a:pPr>
              <a:defRPr/>
            </a:pPr>
            <a:endParaRPr 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defRPr/>
            </a:pP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Leontief-ova </a:t>
            </a:r>
            <a:r>
              <a:rPr lang="sr-Latn-R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proizvodna funkcija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: input</a:t>
            </a:r>
            <a:r>
              <a:rPr lang="sr-Latn-R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 se koriste u fiksnoj propociji</a:t>
            </a:r>
            <a:endParaRPr 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defRPr/>
            </a:pPr>
            <a:endParaRPr 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defRPr/>
            </a:pP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Cobb-Douglas-ova </a:t>
            </a:r>
            <a:r>
              <a:rPr lang="sr-Latn-R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proizvodna funkcija: inpute karakteriše izvjestan stepen supstitucije</a:t>
            </a:r>
            <a:endParaRPr 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aphicFrame>
        <p:nvGraphicFramePr>
          <p:cNvPr id="134148" name="Object 9">
            <a:extLst>
              <a:ext uri="{FF2B5EF4-FFF2-40B4-BE49-F238E27FC236}">
                <a16:creationId xmlns:a16="http://schemas.microsoft.com/office/drawing/2014/main" id="{285EAD1D-9119-B580-80CB-FB7E0A429094}"/>
              </a:ext>
            </a:extLst>
          </p:cNvPr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247173181"/>
              </p:ext>
            </p:extLst>
          </p:nvPr>
        </p:nvGraphicFramePr>
        <p:xfrm>
          <a:off x="5167052" y="5892567"/>
          <a:ext cx="2903537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244600" imgH="228600" progId="Equation.3">
                  <p:embed/>
                </p:oleObj>
              </mc:Choice>
              <mc:Fallback>
                <p:oleObj name="Equation" r:id="rId2" imgW="1244600" imgH="228600" progId="Equation.3">
                  <p:embed/>
                  <p:pic>
                    <p:nvPicPr>
                      <p:cNvPr id="134148" name="Object 9">
                        <a:extLst>
                          <a:ext uri="{FF2B5EF4-FFF2-40B4-BE49-F238E27FC236}">
                            <a16:creationId xmlns:a16="http://schemas.microsoft.com/office/drawing/2014/main" id="{285EAD1D-9119-B580-80CB-FB7E0A429094}"/>
                          </a:ext>
                        </a:extLst>
                      </p:cNvPr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67052" y="5892567"/>
                        <a:ext cx="2903537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4149" name="Object 4">
            <a:extLst>
              <a:ext uri="{FF2B5EF4-FFF2-40B4-BE49-F238E27FC236}">
                <a16:creationId xmlns:a16="http://schemas.microsoft.com/office/drawing/2014/main" id="{8FA7237C-1563-0A60-CE0E-D4BD83944B4A}"/>
              </a:ext>
            </a:extLst>
          </p:cNvPr>
          <p:cNvGraphicFramePr>
            <a:graphicFrameLocks noGrp="1"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2296457804"/>
              </p:ext>
            </p:extLst>
          </p:nvPr>
        </p:nvGraphicFramePr>
        <p:xfrm>
          <a:off x="5285064" y="2833687"/>
          <a:ext cx="3352800" cy="504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434477" imgH="215806" progId="Equation.3">
                  <p:embed/>
                </p:oleObj>
              </mc:Choice>
              <mc:Fallback>
                <p:oleObj name="Equation" r:id="rId4" imgW="1434477" imgH="215806" progId="Equation.3">
                  <p:embed/>
                  <p:pic>
                    <p:nvPicPr>
                      <p:cNvPr id="134149" name="Object 4">
                        <a:extLst>
                          <a:ext uri="{FF2B5EF4-FFF2-40B4-BE49-F238E27FC236}">
                            <a16:creationId xmlns:a16="http://schemas.microsoft.com/office/drawing/2014/main" id="{8FA7237C-1563-0A60-CE0E-D4BD83944B4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85064" y="2833687"/>
                        <a:ext cx="3352800" cy="504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4150" name="Object 6">
            <a:extLst>
              <a:ext uri="{FF2B5EF4-FFF2-40B4-BE49-F238E27FC236}">
                <a16:creationId xmlns:a16="http://schemas.microsoft.com/office/drawing/2014/main" id="{A4FD79D2-FE76-0107-012E-28E5A13767CE}"/>
              </a:ext>
            </a:extLst>
          </p:cNvPr>
          <p:cNvGraphicFramePr>
            <a:graphicFrameLocks noGrp="1"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67373807"/>
              </p:ext>
            </p:extLst>
          </p:nvPr>
        </p:nvGraphicFramePr>
        <p:xfrm>
          <a:off x="5226050" y="4194175"/>
          <a:ext cx="3352800" cy="490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675673" imgH="215806" progId="Equation.3">
                  <p:embed/>
                </p:oleObj>
              </mc:Choice>
              <mc:Fallback>
                <p:oleObj name="Equation" r:id="rId6" imgW="1675673" imgH="215806" progId="Equation.3">
                  <p:embed/>
                  <p:pic>
                    <p:nvPicPr>
                      <p:cNvPr id="134150" name="Object 6">
                        <a:extLst>
                          <a:ext uri="{FF2B5EF4-FFF2-40B4-BE49-F238E27FC236}">
                            <a16:creationId xmlns:a16="http://schemas.microsoft.com/office/drawing/2014/main" id="{A4FD79D2-FE76-0107-012E-28E5A13767C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26050" y="4194175"/>
                        <a:ext cx="3352800" cy="490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>
            <a:extLst>
              <a:ext uri="{FF2B5EF4-FFF2-40B4-BE49-F238E27FC236}">
                <a16:creationId xmlns:a16="http://schemas.microsoft.com/office/drawing/2014/main" id="{5EFB2F7E-7317-A40D-E06A-DEE442EFEB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HR" altLang="en-US" dirty="0"/>
              <a:t>Proizvodna funkcija </a:t>
            </a:r>
            <a:endParaRPr lang="sr-Latn-BA" altLang="en-US" dirty="0"/>
          </a:p>
        </p:txBody>
      </p:sp>
      <p:sp>
        <p:nvSpPr>
          <p:cNvPr id="37891" name="Content Placeholder 2">
            <a:extLst>
              <a:ext uri="{FF2B5EF4-FFF2-40B4-BE49-F238E27FC236}">
                <a16:creationId xmlns:a16="http://schemas.microsoft.com/office/drawing/2014/main" id="{1A0C94CE-7E2D-17CE-1887-85C53EE6E0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BA" altLang="en-US" sz="2200" dirty="0"/>
              <a:t>Proizvodna funkcija sa jednim varijabilnim inputom najjednostavniji je matematički izraz funkcionalne zavisnosti prinosa od utrošenog inputa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sr-Latn-BA" altLang="en-US" dirty="0"/>
          </a:p>
        </p:txBody>
      </p:sp>
      <p:sp>
        <p:nvSpPr>
          <p:cNvPr id="37892" name="Rectangle 2">
            <a:extLst>
              <a:ext uri="{FF2B5EF4-FFF2-40B4-BE49-F238E27FC236}">
                <a16:creationId xmlns:a16="http://schemas.microsoft.com/office/drawing/2014/main" id="{561AE9AE-C913-58AB-4DA3-BAB5766136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BA" altLang="en-US">
              <a:latin typeface="Calibri" panose="020F0502020204030204" pitchFamily="34" charset="0"/>
            </a:endParaRPr>
          </a:p>
        </p:txBody>
      </p:sp>
      <p:pic>
        <p:nvPicPr>
          <p:cNvPr id="37893" name="Picture 1">
            <a:extLst>
              <a:ext uri="{FF2B5EF4-FFF2-40B4-BE49-F238E27FC236}">
                <a16:creationId xmlns:a16="http://schemas.microsoft.com/office/drawing/2014/main" id="{30A83E1F-49D6-BC24-3DA6-5266FCC380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6850" y="3298559"/>
            <a:ext cx="3108961" cy="13813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3">
            <a:extLst>
              <a:ext uri="{FF2B5EF4-FFF2-40B4-BE49-F238E27FC236}">
                <a16:creationId xmlns:a16="http://schemas.microsoft.com/office/drawing/2014/main" id="{160019C9-12C3-4DE1-470F-84F140C9AE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altLang="en-US"/>
              <a:t>Proizvodna funkcija</a:t>
            </a:r>
          </a:p>
        </p:txBody>
      </p:sp>
      <p:sp>
        <p:nvSpPr>
          <p:cNvPr id="43011" name="Content Placeholder 2">
            <a:extLst>
              <a:ext uri="{FF2B5EF4-FFF2-40B4-BE49-F238E27FC236}">
                <a16:creationId xmlns:a16="http://schemas.microsoft.com/office/drawing/2014/main" id="{F1C9A7F9-B8D6-7C10-94FF-BD1602F48F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2121408"/>
            <a:ext cx="9383188" cy="4050792"/>
          </a:xfrm>
        </p:spPr>
        <p:txBody>
          <a:bodyPr/>
          <a:lstStyle/>
          <a:p>
            <a:r>
              <a:rPr lang="sr-Latn-BA" altLang="en-US" sz="2800" dirty="0"/>
              <a:t>Uobičajeno je da se iznos kapitala (sredstava) uzima kao stalni faktor, a mijenja se količina rada koja uslovljava različite efekte proizvodnje</a:t>
            </a:r>
            <a:endParaRPr lang="sr-Latn-BA" altLang="en-US" sz="2800" b="1" dirty="0"/>
          </a:p>
          <a:p>
            <a:pPr>
              <a:buFont typeface="Arial" panose="020B0604020202020204" pitchFamily="34" charset="0"/>
              <a:buNone/>
            </a:pPr>
            <a:r>
              <a:rPr lang="sr-Latn-BA" altLang="en-US" sz="3600" b="1" dirty="0"/>
              <a:t>                                 TP</a:t>
            </a:r>
            <a:r>
              <a:rPr lang="sr-Latn-BA" altLang="en-US" b="1" dirty="0"/>
              <a:t>L</a:t>
            </a:r>
            <a:r>
              <a:rPr lang="sr-Latn-BA" altLang="en-US" sz="3600" b="1" dirty="0"/>
              <a:t>=50 L, </a:t>
            </a:r>
          </a:p>
          <a:p>
            <a:pPr>
              <a:buFont typeface="Arial" panose="020B0604020202020204" pitchFamily="34" charset="0"/>
              <a:buNone/>
            </a:pPr>
            <a:r>
              <a:rPr lang="sr-Latn-BA" altLang="en-US" dirty="0"/>
              <a:t>   pri čemu vrijednost 50 - 50 jedinica je </a:t>
            </a:r>
            <a:r>
              <a:rPr lang="sr-Latn-BA" altLang="en-US" b="1" dirty="0"/>
              <a:t>norma po radniku </a:t>
            </a:r>
            <a:r>
              <a:rPr lang="sr-Latn-BA" altLang="en-US" dirty="0"/>
              <a:t>za određeni vremenski period npr. osmočasovno radno vijeme i</a:t>
            </a:r>
          </a:p>
          <a:p>
            <a:pPr>
              <a:buFont typeface="Arial" panose="020B0604020202020204" pitchFamily="34" charset="0"/>
              <a:buNone/>
            </a:pPr>
            <a:r>
              <a:rPr lang="sr-Latn-BA" altLang="en-US" dirty="0"/>
              <a:t>   L = broj radnika</a:t>
            </a:r>
          </a:p>
          <a:p>
            <a:pPr>
              <a:buFont typeface="Arial" panose="020B0604020202020204" pitchFamily="34" charset="0"/>
              <a:buNone/>
            </a:pPr>
            <a:endParaRPr lang="sr-Latn-BA" altLang="en-US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>
            <a:extLst>
              <a:ext uri="{FF2B5EF4-FFF2-40B4-BE49-F238E27FC236}">
                <a16:creationId xmlns:a16="http://schemas.microsoft.com/office/drawing/2014/main" id="{A0B2ED94-D668-F8F6-77E8-209A8917D4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BA" altLang="en-US"/>
              <a:t>Oblici proizvodne funkcije</a:t>
            </a:r>
            <a:endParaRPr lang="sr-Latn-BA" altLang="en-US"/>
          </a:p>
        </p:txBody>
      </p:sp>
      <p:sp>
        <p:nvSpPr>
          <p:cNvPr id="44035" name="Content Placeholder 2">
            <a:extLst>
              <a:ext uri="{FF2B5EF4-FFF2-40B4-BE49-F238E27FC236}">
                <a16:creationId xmlns:a16="http://schemas.microsoft.com/office/drawing/2014/main" id="{66025AA4-82EF-2BD1-E63B-535B525B97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hr-BA" altLang="en-US" sz="3000" dirty="0"/>
              <a:t>Odnos između količine proizvoda (outputa) i količine jednog promjenljivog proizvodnog resursa (inputa), pod uslovom da su svi ostali resursi nepromjenljivi, može biti:</a:t>
            </a:r>
            <a:endParaRPr lang="sr-Latn-BA" altLang="en-US" sz="30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hr-BA" altLang="en-US" sz="3000" b="1" dirty="0"/>
              <a:t>1. proporcionalni (linearna proizvodna funkcija),</a:t>
            </a:r>
            <a:endParaRPr lang="sr-Latn-BA" altLang="en-US" sz="30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hr-BA" altLang="en-US" sz="3000" b="1" dirty="0"/>
              <a:t>2. ispod proporcionalna</a:t>
            </a:r>
            <a:r>
              <a:rPr lang="hr-BA" altLang="en-US" sz="3000" dirty="0"/>
              <a:t> </a:t>
            </a:r>
            <a:r>
              <a:rPr lang="hr-BA" altLang="en-US" sz="3000" b="1" dirty="0"/>
              <a:t>(degresivna proizvodna funkcija)</a:t>
            </a:r>
            <a:endParaRPr lang="sr-Latn-BA" altLang="en-US" sz="30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hr-BA" altLang="en-US" sz="3000" b="1" dirty="0"/>
              <a:t>3. iznad proporcionalna</a:t>
            </a:r>
            <a:r>
              <a:rPr lang="hr-BA" altLang="en-US" sz="3000" dirty="0"/>
              <a:t> </a:t>
            </a:r>
            <a:r>
              <a:rPr lang="hr-BA" altLang="en-US" sz="3000" b="1" dirty="0"/>
              <a:t>(progresivna proizvodna funkcija).</a:t>
            </a:r>
            <a:endParaRPr lang="sr-Latn-BA" altLang="en-US" sz="3000" dirty="0"/>
          </a:p>
          <a:p>
            <a:pPr eaLnBrk="1" hangingPunct="1">
              <a:buFont typeface="Arial" panose="020B0604020202020204" pitchFamily="34" charset="0"/>
              <a:buNone/>
            </a:pPr>
            <a:endParaRPr lang="sr-Latn-BA" altLang="en-US" sz="30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1E9E53-0E6B-2D2C-2700-3345AF7BA5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hr-BA" sz="4000"/>
              <a:t>Proporcionalni oblik (linearna proizvodna funkcija)</a:t>
            </a:r>
            <a:endParaRPr lang="sr-Latn-BA" sz="4000"/>
          </a:p>
        </p:txBody>
      </p:sp>
      <p:graphicFrame>
        <p:nvGraphicFramePr>
          <p:cNvPr id="2050" name="Object 2">
            <a:extLst>
              <a:ext uri="{FF2B5EF4-FFF2-40B4-BE49-F238E27FC236}">
                <a16:creationId xmlns:a16="http://schemas.microsoft.com/office/drawing/2014/main" id="{BE2D4E21-1580-CB0B-EBB3-6994C27BCB6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711451" y="1928813"/>
          <a:ext cx="6264275" cy="452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Graph System" r:id="rId2" imgW="0" imgH="0" progId="GraphFile">
                  <p:embed/>
                </p:oleObj>
              </mc:Choice>
              <mc:Fallback>
                <p:oleObj name="Graph System" r:id="rId2" imgW="0" imgH="0" progId="GraphFile">
                  <p:embed/>
                  <p:pic>
                    <p:nvPicPr>
                      <p:cNvPr id="2050" name="Object 2">
                        <a:extLst>
                          <a:ext uri="{FF2B5EF4-FFF2-40B4-BE49-F238E27FC236}">
                            <a16:creationId xmlns:a16="http://schemas.microsoft.com/office/drawing/2014/main" id="{BE2D4E21-1580-CB0B-EBB3-6994C27BCB6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11451" y="1928813"/>
                        <a:ext cx="6264275" cy="4521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B50C89-7A2D-CCD2-51DB-976D4C5A73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hr-BA" sz="4000"/>
              <a:t>Konstantni odnos (linearna proizvodna funkcija)</a:t>
            </a:r>
            <a:endParaRPr lang="sr-Latn-BA" sz="400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18B40D72-B2E1-74D0-D67B-51B1A911EE42}"/>
              </a:ext>
            </a:extLst>
          </p:cNvPr>
          <p:cNvGraphicFramePr>
            <a:graphicFrameLocks noGrp="1"/>
          </p:cNvGraphicFramePr>
          <p:nvPr/>
        </p:nvGraphicFramePr>
        <p:xfrm>
          <a:off x="4583114" y="1916114"/>
          <a:ext cx="3095625" cy="3233293"/>
        </p:xfrm>
        <a:graphic>
          <a:graphicData uri="http://schemas.openxmlformats.org/drawingml/2006/table">
            <a:tbl>
              <a:tblPr/>
              <a:tblGrid>
                <a:gridCol w="720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38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366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5561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L</a:t>
                      </a:r>
                      <a:endParaRPr kumimoji="0" lang="sr-Latn-BA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0" marR="444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TP</a:t>
                      </a:r>
                      <a:endParaRPr kumimoji="0" lang="sr-Latn-BA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0" marR="444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MP</a:t>
                      </a:r>
                      <a:endParaRPr kumimoji="0" lang="sr-Latn-BA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0" marR="444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C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561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0</a:t>
                      </a:r>
                      <a:endParaRPr kumimoji="0" lang="sr-Latn-BA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0" marR="444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0</a:t>
                      </a:r>
                      <a:endParaRPr kumimoji="0" lang="sr-Latn-BA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0" marR="444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-</a:t>
                      </a:r>
                      <a:endParaRPr kumimoji="0" lang="sr-Latn-BA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0" marR="444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561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</a:t>
                      </a:r>
                      <a:endParaRPr kumimoji="0" lang="sr-Latn-BA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0" marR="444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50</a:t>
                      </a:r>
                      <a:endParaRPr kumimoji="0" lang="sr-Latn-BA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0" marR="444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50</a:t>
                      </a:r>
                      <a:endParaRPr kumimoji="0" lang="sr-Latn-BA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0" marR="444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561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</a:t>
                      </a:r>
                      <a:endParaRPr kumimoji="0" lang="sr-Latn-BA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0" marR="444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100</a:t>
                      </a:r>
                      <a:endParaRPr kumimoji="0" lang="sr-Latn-BA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0" marR="444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50</a:t>
                      </a:r>
                      <a:endParaRPr kumimoji="0" lang="sr-Latn-BA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0" marR="444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561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3</a:t>
                      </a:r>
                      <a:endParaRPr kumimoji="0" lang="sr-Latn-BA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0" marR="444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150</a:t>
                      </a:r>
                      <a:endParaRPr kumimoji="0" lang="sr-Latn-BA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0" marR="444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50</a:t>
                      </a:r>
                      <a:endParaRPr kumimoji="0" lang="sr-Latn-BA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0" marR="444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561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4</a:t>
                      </a:r>
                      <a:endParaRPr kumimoji="0" lang="sr-Latn-BA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0" marR="444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200</a:t>
                      </a:r>
                      <a:endParaRPr kumimoji="0" lang="sr-Latn-BA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0" marR="444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50</a:t>
                      </a:r>
                      <a:endParaRPr kumimoji="0" lang="sr-Latn-BA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0" marR="444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561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</a:t>
                      </a:r>
                      <a:endParaRPr kumimoji="0" lang="sr-Latn-BA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0" marR="444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250</a:t>
                      </a:r>
                      <a:endParaRPr kumimoji="0" lang="sr-Latn-BA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0" marR="444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50</a:t>
                      </a:r>
                      <a:endParaRPr kumimoji="0" lang="sr-Latn-BA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0" marR="444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15F61E4-68CE-20F1-51EF-B102387B84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7546" y="224573"/>
            <a:ext cx="10058400" cy="1609344"/>
          </a:xfrm>
        </p:spPr>
        <p:txBody>
          <a:bodyPr/>
          <a:lstStyle/>
          <a:p>
            <a:r>
              <a:rPr lang="sr-Latn-RS" dirty="0"/>
              <a:t>Proces reprodukcije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05A201D-B0F3-E0CA-A210-5B7BFECC9E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4275" y="1660013"/>
            <a:ext cx="4798503" cy="4480727"/>
          </a:xfrm>
          <a:ln>
            <a:solidFill>
              <a:schemeClr val="accent1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pPr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r>
              <a:rPr lang="sr-Latn-RS" sz="2200" dirty="0">
                <a:effectLst/>
                <a:ea typeface="Calibri" panose="020F0502020204030204" pitchFamily="34" charset="0"/>
              </a:rPr>
              <a:t>Faze procesa reprodukcije: dvije </a:t>
            </a:r>
            <a:r>
              <a:rPr lang="sr-Latn-BA" sz="2200" dirty="0">
                <a:effectLst/>
                <a:ea typeface="Calibri" panose="020F0502020204030204" pitchFamily="34" charset="0"/>
              </a:rPr>
              <a:t>faze prometa i jedna faza proizvodnje. </a:t>
            </a:r>
          </a:p>
          <a:p>
            <a:pPr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r>
              <a:rPr lang="sr-Latn-BA" sz="2200" dirty="0">
                <a:effectLst/>
                <a:ea typeface="Calibri" panose="020F0502020204030204" pitchFamily="34" charset="0"/>
              </a:rPr>
              <a:t>Gotovi proizvod - preneseni dio vrijednosti sredstava za rad, cjelokupnu vrijednost predmeta rada kao i novoostvarenu vrijednost koja se sastoji od dijela neophodnog za reprodukciju tj. radne snage i viška vrijednosti</a:t>
            </a:r>
            <a:endParaRPr lang="en-US" sz="22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F073A12-39D9-8B7D-82F7-F7512F3BB77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532" t="25675" r="41454" b="40576"/>
          <a:stretch/>
        </p:blipFill>
        <p:spPr>
          <a:xfrm>
            <a:off x="6584561" y="1660013"/>
            <a:ext cx="4723800" cy="4480727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89484406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595026-54BB-6D30-9C74-C68A043EE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hr-BA" sz="4000" dirty="0"/>
              <a:t>Ispodproporcionalni oblik (degresivna proizvodna funkcija)</a:t>
            </a:r>
            <a:endParaRPr lang="sr-Latn-BA" sz="4000" dirty="0"/>
          </a:p>
        </p:txBody>
      </p:sp>
      <p:sp>
        <p:nvSpPr>
          <p:cNvPr id="3076" name="Rectangle 2">
            <a:extLst>
              <a:ext uri="{FF2B5EF4-FFF2-40B4-BE49-F238E27FC236}">
                <a16:creationId xmlns:a16="http://schemas.microsoft.com/office/drawing/2014/main" id="{94C24D7F-89C4-5266-E36D-1754C59B2C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BA" altLang="en-US">
              <a:latin typeface="Calibri" panose="020F0502020204030204" pitchFamily="34" charset="0"/>
            </a:endParaRPr>
          </a:p>
        </p:txBody>
      </p:sp>
      <p:graphicFrame>
        <p:nvGraphicFramePr>
          <p:cNvPr id="3074" name="Object 1">
            <a:extLst>
              <a:ext uri="{FF2B5EF4-FFF2-40B4-BE49-F238E27FC236}">
                <a16:creationId xmlns:a16="http://schemas.microsoft.com/office/drawing/2014/main" id="{5A39D671-300F-74E2-0D6E-4F8E735FD33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71814" y="1989138"/>
          <a:ext cx="5686425" cy="4176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Graph System" r:id="rId2" imgW="0" imgH="0" progId="GraphFile">
                  <p:embed/>
                </p:oleObj>
              </mc:Choice>
              <mc:Fallback>
                <p:oleObj name="Graph System" r:id="rId2" imgW="0" imgH="0" progId="GraphFile">
                  <p:embed/>
                  <p:pic>
                    <p:nvPicPr>
                      <p:cNvPr id="3074" name="Object 1">
                        <a:extLst>
                          <a:ext uri="{FF2B5EF4-FFF2-40B4-BE49-F238E27FC236}">
                            <a16:creationId xmlns:a16="http://schemas.microsoft.com/office/drawing/2014/main" id="{5A39D671-300F-74E2-0D6E-4F8E735FD33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71814" y="1989138"/>
                        <a:ext cx="5686425" cy="41767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5F8E055-01CC-3794-42C7-59B41A0B8C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hr-BA" sz="4000"/>
              <a:t>Opadajući odnos (degresivna proizvodna funkcija)</a:t>
            </a:r>
            <a:endParaRPr lang="sr-Latn-BA" sz="400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37888907-060A-C15C-AF29-F0E54572EBA5}"/>
              </a:ext>
            </a:extLst>
          </p:cNvPr>
          <p:cNvGraphicFramePr>
            <a:graphicFrameLocks noGrp="1"/>
          </p:cNvGraphicFramePr>
          <p:nvPr/>
        </p:nvGraphicFramePr>
        <p:xfrm>
          <a:off x="3503614" y="2060576"/>
          <a:ext cx="5184775" cy="3100391"/>
        </p:xfrm>
        <a:graphic>
          <a:graphicData uri="http://schemas.openxmlformats.org/drawingml/2006/table">
            <a:tbl>
              <a:tblPr/>
              <a:tblGrid>
                <a:gridCol w="11541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01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288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429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L</a:t>
                      </a:r>
                      <a:endParaRPr kumimoji="0" lang="sr-Latn-BA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2" marR="4445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TP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2" marR="4445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MP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2" marR="4445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C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29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0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2" marR="4445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0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2" marR="4445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-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2" marR="4445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29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2" marR="4445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48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2" marR="4445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46</a:t>
                      </a:r>
                      <a:endParaRPr kumimoji="0" lang="sr-Latn-BA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2" marR="4445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29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2" marR="4445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92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2" marR="4445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42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2" marR="4445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29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3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2" marR="4445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132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2" marR="4445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38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2" marR="4445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29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4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2" marR="4445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168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2" marR="4445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34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2" marR="4445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29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2" marR="4445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200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2" marR="4445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30</a:t>
                      </a:r>
                      <a:endParaRPr kumimoji="0" lang="sr-Latn-BA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2" marR="4445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5EF998-4029-A05D-838D-02B04FE5EC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hr-BA" sz="4000" dirty="0"/>
              <a:t>Iznadproporcionalni oblik (progresivna proizvodna funkcija)</a:t>
            </a:r>
            <a:endParaRPr lang="sr-Latn-BA" sz="4000" dirty="0"/>
          </a:p>
        </p:txBody>
      </p:sp>
      <p:sp>
        <p:nvSpPr>
          <p:cNvPr id="4100" name="Rectangle 2">
            <a:extLst>
              <a:ext uri="{FF2B5EF4-FFF2-40B4-BE49-F238E27FC236}">
                <a16:creationId xmlns:a16="http://schemas.microsoft.com/office/drawing/2014/main" id="{27449181-E0DE-D2E5-00C9-07C23CAC34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BA" altLang="en-US">
              <a:latin typeface="Calibri" panose="020F0502020204030204" pitchFamily="34" charset="0"/>
            </a:endParaRPr>
          </a:p>
        </p:txBody>
      </p:sp>
      <p:graphicFrame>
        <p:nvGraphicFramePr>
          <p:cNvPr id="4098" name="Object 1">
            <a:extLst>
              <a:ext uri="{FF2B5EF4-FFF2-40B4-BE49-F238E27FC236}">
                <a16:creationId xmlns:a16="http://schemas.microsoft.com/office/drawing/2014/main" id="{E6D548C2-712A-E22D-D040-A5B647F8B37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782888" y="2060576"/>
          <a:ext cx="5199062" cy="3744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Graph System" r:id="rId2" imgW="0" imgH="0" progId="GraphFile">
                  <p:embed/>
                </p:oleObj>
              </mc:Choice>
              <mc:Fallback>
                <p:oleObj name="Graph System" r:id="rId2" imgW="0" imgH="0" progId="GraphFile">
                  <p:embed/>
                  <p:pic>
                    <p:nvPicPr>
                      <p:cNvPr id="4098" name="Object 1">
                        <a:extLst>
                          <a:ext uri="{FF2B5EF4-FFF2-40B4-BE49-F238E27FC236}">
                            <a16:creationId xmlns:a16="http://schemas.microsoft.com/office/drawing/2014/main" id="{E6D548C2-712A-E22D-D040-A5B647F8B37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82888" y="2060576"/>
                        <a:ext cx="5199062" cy="3744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EF7BDA-76F8-4F06-1230-92E0524D8D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hr-BA" sz="4000"/>
              <a:t>Rastući odnos (progresivna proizvodna funkcija)</a:t>
            </a:r>
            <a:endParaRPr lang="sr-Latn-BA" sz="400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9B2F44FC-38C7-7A72-24E3-017317A3469B}"/>
              </a:ext>
            </a:extLst>
          </p:cNvPr>
          <p:cNvGraphicFramePr>
            <a:graphicFrameLocks noGrp="1"/>
          </p:cNvGraphicFramePr>
          <p:nvPr/>
        </p:nvGraphicFramePr>
        <p:xfrm>
          <a:off x="3648076" y="2276476"/>
          <a:ext cx="4321175" cy="3311525"/>
        </p:xfrm>
        <a:graphic>
          <a:graphicData uri="http://schemas.openxmlformats.org/drawingml/2006/table">
            <a:tbl>
              <a:tblPr/>
              <a:tblGrid>
                <a:gridCol w="844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145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621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73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L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7" marR="444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TP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7" marR="444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MP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7" marR="444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C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3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0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7" marR="444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0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7" marR="444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-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7" marR="444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3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7" marR="444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52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7" marR="444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54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7" marR="444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3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7" marR="444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108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7" marR="444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58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7" marR="444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3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3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7" marR="444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168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7" marR="444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62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7" marR="444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3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4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7" marR="444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232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7" marR="444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66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7" marR="444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3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7" marR="444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300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7" marR="444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70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7" marR="444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">
            <a:extLst>
              <a:ext uri="{FF2B5EF4-FFF2-40B4-BE49-F238E27FC236}">
                <a16:creationId xmlns:a16="http://schemas.microsoft.com/office/drawing/2014/main" id="{5C102D3A-379B-AA7E-624C-9D4F4957BC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BA" altLang="en-US" dirty="0"/>
              <a:t>Zakon opadajućih prinosa</a:t>
            </a:r>
            <a:endParaRPr lang="sr-Latn-BA" altLang="en-US" dirty="0"/>
          </a:p>
        </p:txBody>
      </p:sp>
      <p:sp>
        <p:nvSpPr>
          <p:cNvPr id="48131" name="Content Placeholder 2">
            <a:extLst>
              <a:ext uri="{FF2B5EF4-FFF2-40B4-BE49-F238E27FC236}">
                <a16:creationId xmlns:a16="http://schemas.microsoft.com/office/drawing/2014/main" id="{CD6BBC86-AB0D-525B-2AF2-0D3F2A3988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2121408"/>
            <a:ext cx="9354312" cy="4125388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hr-BA" altLang="en-US" sz="2600" b="1" dirty="0"/>
              <a:t>Zakon opadajućih </a:t>
            </a:r>
            <a:r>
              <a:rPr lang="en-US" altLang="en-US" sz="2600" b="1" dirty="0"/>
              <a:t>(</a:t>
            </a:r>
            <a:r>
              <a:rPr lang="en-US" altLang="en-US" sz="2600" b="1" dirty="0" err="1"/>
              <a:t>graničnih</a:t>
            </a:r>
            <a:r>
              <a:rPr lang="en-US" altLang="en-US" sz="2600" b="1" dirty="0"/>
              <a:t>) </a:t>
            </a:r>
            <a:r>
              <a:rPr lang="hr-BA" altLang="en-US" sz="2600" b="1" dirty="0"/>
              <a:t>prinosa </a:t>
            </a:r>
            <a:r>
              <a:rPr lang="hr-BA" altLang="en-US" sz="2600" dirty="0"/>
              <a:t>– (engl. </a:t>
            </a:r>
            <a:r>
              <a:rPr lang="hr-BA" altLang="en-US" sz="2600" i="1" dirty="0"/>
              <a:t>Law of diminishing returns</a:t>
            </a:r>
            <a:r>
              <a:rPr lang="hr-BA" altLang="en-US" sz="2600" dirty="0"/>
              <a:t>)</a:t>
            </a:r>
            <a:r>
              <a:rPr lang="en-US" altLang="en-US" sz="2600" dirty="0" err="1"/>
              <a:t>ili</a:t>
            </a:r>
            <a:r>
              <a:rPr lang="en-US" altLang="en-US" sz="2600" dirty="0"/>
              <a:t> </a:t>
            </a:r>
            <a:r>
              <a:rPr lang="en-US" altLang="en-US" sz="2600" dirty="0" err="1"/>
              <a:t>Zakon</a:t>
            </a:r>
            <a:r>
              <a:rPr lang="en-US" altLang="en-US" sz="2600" dirty="0"/>
              <a:t> </a:t>
            </a:r>
            <a:r>
              <a:rPr lang="en-US" altLang="en-US" sz="2600" dirty="0" err="1"/>
              <a:t>opadajućeg</a:t>
            </a:r>
            <a:r>
              <a:rPr lang="en-US" altLang="en-US" sz="2600" dirty="0"/>
              <a:t> </a:t>
            </a:r>
            <a:r>
              <a:rPr lang="en-US" altLang="en-US" sz="2600" dirty="0" err="1"/>
              <a:t>graničnog</a:t>
            </a:r>
            <a:r>
              <a:rPr lang="en-US" altLang="en-US" sz="2600" dirty="0"/>
              <a:t> </a:t>
            </a:r>
            <a:r>
              <a:rPr lang="en-US" altLang="en-US" sz="2600" dirty="0" err="1"/>
              <a:t>proizvoda</a:t>
            </a:r>
            <a:r>
              <a:rPr lang="en-US" altLang="en-US" sz="2600" dirty="0"/>
              <a:t> -</a:t>
            </a:r>
            <a:r>
              <a:rPr lang="hr-BA" altLang="en-US" sz="2600" dirty="0"/>
              <a:t> govori o dodatom proizvodu koji je rezultat doda</a:t>
            </a:r>
            <a:r>
              <a:rPr lang="en-US" altLang="en-US" sz="2600" dirty="0"/>
              <a:t>t</a:t>
            </a:r>
            <a:r>
              <a:rPr lang="hr-BA" altLang="en-US" sz="2600" dirty="0"/>
              <a:t>nog ulaganj</a:t>
            </a:r>
            <a:r>
              <a:rPr lang="en-US" altLang="en-US" sz="2600" dirty="0"/>
              <a:t>a </a:t>
            </a:r>
            <a:r>
              <a:rPr lang="hr-BA" altLang="en-US" sz="2600" dirty="0"/>
              <a:t>promjenljivog faktora (npr. rada)</a:t>
            </a:r>
            <a:r>
              <a:rPr lang="en-US" altLang="en-US" sz="2600" dirty="0"/>
              <a:t>,</a:t>
            </a:r>
            <a:r>
              <a:rPr lang="en-US" altLang="en-US" sz="2600" dirty="0" err="1"/>
              <a:t>pri</a:t>
            </a:r>
            <a:r>
              <a:rPr lang="en-US" altLang="en-US" sz="2600" dirty="0"/>
              <a:t> </a:t>
            </a:r>
            <a:r>
              <a:rPr lang="en-US" altLang="en-US" sz="2600" dirty="0" err="1"/>
              <a:t>čemu</a:t>
            </a:r>
            <a:r>
              <a:rPr lang="en-US" altLang="en-US" sz="2600" dirty="0"/>
              <a:t> </a:t>
            </a:r>
            <a:r>
              <a:rPr lang="en-US" altLang="en-US" sz="2600" dirty="0" err="1"/>
              <a:t>su</a:t>
            </a:r>
            <a:r>
              <a:rPr lang="en-US" altLang="en-US" sz="2600" dirty="0"/>
              <a:t> </a:t>
            </a:r>
            <a:r>
              <a:rPr lang="en-US" altLang="en-US" sz="2600" dirty="0" err="1"/>
              <a:t>svi</a:t>
            </a:r>
            <a:r>
              <a:rPr lang="en-US" altLang="en-US" sz="2600" dirty="0"/>
              <a:t> </a:t>
            </a:r>
            <a:r>
              <a:rPr lang="en-US" altLang="en-US" sz="2600" dirty="0" err="1"/>
              <a:t>drugi</a:t>
            </a:r>
            <a:r>
              <a:rPr lang="en-US" altLang="en-US" sz="2600" dirty="0"/>
              <a:t> </a:t>
            </a:r>
            <a:r>
              <a:rPr lang="en-US" altLang="en-US" sz="2600" dirty="0" err="1"/>
              <a:t>faktori</a:t>
            </a:r>
            <a:r>
              <a:rPr lang="en-US" altLang="en-US" sz="2600" dirty="0"/>
              <a:t> </a:t>
            </a:r>
            <a:r>
              <a:rPr lang="en-US" altLang="en-US" sz="2600" dirty="0" err="1"/>
              <a:t>proizvodnje</a:t>
            </a:r>
            <a:r>
              <a:rPr lang="en-US" altLang="en-US" sz="2600" dirty="0"/>
              <a:t> </a:t>
            </a:r>
            <a:r>
              <a:rPr lang="en-US" altLang="en-US" sz="2600" dirty="0" err="1"/>
              <a:t>konstantni</a:t>
            </a:r>
            <a:r>
              <a:rPr lang="en-US" altLang="en-US" sz="2600" dirty="0"/>
              <a:t>.</a:t>
            </a:r>
            <a:r>
              <a:rPr lang="hr-BA" altLang="en-US" sz="2600" dirty="0"/>
              <a:t>(npr. kapitala)</a:t>
            </a:r>
          </a:p>
          <a:p>
            <a:pPr>
              <a:lnSpc>
                <a:spcPct val="80000"/>
              </a:lnSpc>
            </a:pPr>
            <a:r>
              <a:rPr lang="hr-BA" altLang="en-US" sz="2600" dirty="0"/>
              <a:t>Ovaj zakon zasnovan je na pretpostavci da se ne mijenja tehničko-tehnološki nivo proizvodnje, kao i da se stvara homogen proizvod</a:t>
            </a:r>
          </a:p>
          <a:p>
            <a:pPr>
              <a:lnSpc>
                <a:spcPct val="80000"/>
              </a:lnSpc>
            </a:pPr>
            <a:r>
              <a:rPr lang="en-US" altLang="en-US" sz="2600" dirty="0" err="1"/>
              <a:t>Prema</a:t>
            </a:r>
            <a:r>
              <a:rPr lang="en-US" altLang="en-US" sz="2600" dirty="0"/>
              <a:t> tome, </a:t>
            </a:r>
            <a:r>
              <a:rPr lang="hr-BA" altLang="en-US" sz="2600" dirty="0"/>
              <a:t>graničnog proizvoda</a:t>
            </a:r>
            <a:r>
              <a:rPr lang="en-US" altLang="en-US" sz="2600" dirty="0"/>
              <a:t> </a:t>
            </a:r>
            <a:r>
              <a:rPr lang="en-US" altLang="en-US" sz="2600" dirty="0" err="1"/>
              <a:t>faktora</a:t>
            </a:r>
            <a:r>
              <a:rPr lang="en-US" altLang="en-US" sz="2600" dirty="0"/>
              <a:t> </a:t>
            </a:r>
            <a:r>
              <a:rPr lang="en-US" altLang="en-US" sz="2600" dirty="0" err="1"/>
              <a:t>proizvodnje</a:t>
            </a:r>
            <a:r>
              <a:rPr lang="en-US" altLang="en-US" sz="2600" dirty="0"/>
              <a:t> </a:t>
            </a:r>
            <a:r>
              <a:rPr lang="en-US" altLang="en-US" sz="2600" dirty="0" err="1"/>
              <a:t>će</a:t>
            </a:r>
            <a:r>
              <a:rPr lang="en-US" altLang="en-US" sz="2600" dirty="0"/>
              <a:t> </a:t>
            </a:r>
            <a:r>
              <a:rPr lang="en-US" altLang="en-US" sz="2600" dirty="0" err="1"/>
              <a:t>opadati</a:t>
            </a:r>
            <a:r>
              <a:rPr lang="en-US" altLang="en-US" sz="2600" dirty="0"/>
              <a:t> </a:t>
            </a:r>
            <a:r>
              <a:rPr lang="en-US" altLang="en-US" sz="2600" dirty="0" err="1"/>
              <a:t>kako</a:t>
            </a:r>
            <a:r>
              <a:rPr lang="en-US" altLang="en-US" sz="2600" dirty="0"/>
              <a:t> se </a:t>
            </a:r>
            <a:r>
              <a:rPr lang="en-US" altLang="en-US" sz="2600" dirty="0" err="1"/>
              <a:t>koristi</a:t>
            </a:r>
            <a:r>
              <a:rPr lang="en-US" altLang="en-US" sz="2600" dirty="0"/>
              <a:t> </a:t>
            </a:r>
            <a:r>
              <a:rPr lang="en-US" altLang="en-US" sz="2600" dirty="0" err="1"/>
              <a:t>sve</a:t>
            </a:r>
            <a:r>
              <a:rPr lang="en-US" altLang="en-US" sz="2600" dirty="0"/>
              <a:t> </a:t>
            </a:r>
            <a:r>
              <a:rPr lang="en-US" altLang="en-US" sz="2600" dirty="0" err="1"/>
              <a:t>veća</a:t>
            </a:r>
            <a:r>
              <a:rPr lang="en-US" altLang="en-US" sz="2600" dirty="0"/>
              <a:t> </a:t>
            </a:r>
            <a:r>
              <a:rPr lang="en-US" altLang="en-US" sz="2600" dirty="0" err="1"/>
              <a:t>količina</a:t>
            </a:r>
            <a:r>
              <a:rPr lang="en-US" altLang="en-US" sz="2600" dirty="0"/>
              <a:t> tog </a:t>
            </a:r>
            <a:r>
              <a:rPr lang="en-US" altLang="en-US" sz="2600" dirty="0" err="1"/>
              <a:t>faktora</a:t>
            </a:r>
            <a:r>
              <a:rPr lang="en-US" altLang="en-US" sz="2600" dirty="0"/>
              <a:t> </a:t>
            </a:r>
            <a:r>
              <a:rPr lang="hr-BA" altLang="en-US" sz="2600" dirty="0"/>
              <a:t>(teorijski – sve do nule).</a:t>
            </a:r>
            <a:endParaRPr lang="sr-Latn-BA" altLang="en-US" sz="2600" dirty="0"/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endParaRPr lang="sr-Latn-BA" altLang="en-US" sz="3000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Title 1">
            <a:extLst>
              <a:ext uri="{FF2B5EF4-FFF2-40B4-BE49-F238E27FC236}">
                <a16:creationId xmlns:a16="http://schemas.microsoft.com/office/drawing/2014/main" id="{B0D0A660-F3FD-1C7A-3B2C-9592CF4AC5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BA" altLang="en-US" sz="4000" dirty="0"/>
              <a:t>Djelovanje zakona opadajućih </a:t>
            </a:r>
            <a:r>
              <a:rPr lang="en-US" altLang="en-US" sz="4000" dirty="0"/>
              <a:t>(</a:t>
            </a:r>
            <a:r>
              <a:rPr lang="en-US" altLang="en-US" sz="4000" dirty="0" err="1"/>
              <a:t>graničnih</a:t>
            </a:r>
            <a:r>
              <a:rPr lang="en-US" altLang="en-US" sz="4000" dirty="0"/>
              <a:t>) </a:t>
            </a:r>
            <a:r>
              <a:rPr lang="hr-BA" altLang="en-US" sz="4000" dirty="0"/>
              <a:t>prinosa</a:t>
            </a:r>
            <a:endParaRPr lang="sr-Latn-BA" altLang="en-US" sz="4000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B57B0A9-C097-38EC-2466-DAF16610AA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9958859"/>
              </p:ext>
            </p:extLst>
          </p:nvPr>
        </p:nvGraphicFramePr>
        <p:xfrm>
          <a:off x="8001000" y="1700213"/>
          <a:ext cx="2971799" cy="4530698"/>
        </p:xfrm>
        <a:graphic>
          <a:graphicData uri="http://schemas.openxmlformats.org/drawingml/2006/table">
            <a:tbl>
              <a:tblPr/>
              <a:tblGrid>
                <a:gridCol w="10799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06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12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13627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hr-BA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68586" marR="6858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B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68586" marR="6858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B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91449" marR="91449" marT="49707" marB="4970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91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L</a:t>
                      </a:r>
                      <a:endParaRPr kumimoji="0" lang="sr-Latn-B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4" marR="4445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TP</a:t>
                      </a:r>
                      <a:endParaRPr kumimoji="0" lang="sr-Latn-B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4" marR="4445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MP</a:t>
                      </a:r>
                      <a:endParaRPr kumimoji="0" lang="sr-Latn-B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4" marR="4445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91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0</a:t>
                      </a:r>
                      <a:endParaRPr kumimoji="0" lang="sr-Latn-B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4" marR="4445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0</a:t>
                      </a:r>
                      <a:endParaRPr kumimoji="0" lang="sr-Latn-B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4" marR="4445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-</a:t>
                      </a:r>
                      <a:endParaRPr kumimoji="0" lang="sr-Latn-B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4" marR="4445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91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</a:t>
                      </a:r>
                      <a:endParaRPr kumimoji="0" lang="sr-Latn-B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4" marR="4445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55</a:t>
                      </a:r>
                      <a:endParaRPr kumimoji="0" lang="sr-Latn-B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4" marR="4445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60</a:t>
                      </a:r>
                      <a:endParaRPr kumimoji="0" lang="sr-Latn-B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4" marR="4445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91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</a:t>
                      </a:r>
                      <a:endParaRPr kumimoji="0" lang="sr-Latn-B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4" marR="4445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120</a:t>
                      </a:r>
                      <a:endParaRPr kumimoji="0" lang="sr-Latn-B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4" marR="4445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68</a:t>
                      </a:r>
                      <a:endParaRPr kumimoji="0" lang="sr-Latn-B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4" marR="4445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91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3</a:t>
                      </a:r>
                      <a:endParaRPr kumimoji="0" lang="sr-Latn-B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4" marR="4445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190</a:t>
                      </a:r>
                      <a:endParaRPr kumimoji="0" lang="sr-Latn-B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4" marR="4445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72</a:t>
                      </a:r>
                      <a:endParaRPr kumimoji="0" lang="sr-Latn-B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4" marR="4445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91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4</a:t>
                      </a:r>
                      <a:endParaRPr kumimoji="0" lang="sr-Latn-B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4" marR="4445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264</a:t>
                      </a:r>
                      <a:endParaRPr kumimoji="0" lang="sr-Latn-B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4" marR="4445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74</a:t>
                      </a:r>
                      <a:endParaRPr kumimoji="0" lang="sr-Latn-B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4" marR="4445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91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</a:t>
                      </a:r>
                      <a:endParaRPr kumimoji="0" lang="sr-Latn-B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4" marR="4445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337</a:t>
                      </a:r>
                      <a:endParaRPr kumimoji="0" lang="sr-Latn-B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4" marR="4445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72</a:t>
                      </a:r>
                      <a:endParaRPr kumimoji="0" lang="sr-Latn-B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4" marR="4445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91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6</a:t>
                      </a:r>
                      <a:endParaRPr kumimoji="0" lang="sr-Latn-B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4" marR="4445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408</a:t>
                      </a:r>
                      <a:endParaRPr kumimoji="0" lang="sr-Latn-B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4" marR="4445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68</a:t>
                      </a:r>
                      <a:endParaRPr kumimoji="0" lang="sr-Latn-B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4" marR="4445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91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7</a:t>
                      </a:r>
                      <a:endParaRPr kumimoji="0" lang="sr-Latn-B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4" marR="4445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472</a:t>
                      </a:r>
                      <a:endParaRPr kumimoji="0" lang="sr-Latn-B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4" marR="4445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60</a:t>
                      </a:r>
                      <a:endParaRPr kumimoji="0" lang="sr-Latn-B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4" marR="4445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491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8</a:t>
                      </a:r>
                      <a:endParaRPr kumimoji="0" lang="sr-Latn-B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4" marR="4445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528</a:t>
                      </a:r>
                      <a:endParaRPr kumimoji="0" lang="sr-Latn-B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4" marR="4445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50</a:t>
                      </a:r>
                      <a:endParaRPr kumimoji="0" lang="sr-Latn-B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4" marR="4445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491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9</a:t>
                      </a:r>
                      <a:endParaRPr kumimoji="0" lang="sr-Latn-B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4" marR="4445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571</a:t>
                      </a:r>
                      <a:endParaRPr kumimoji="0" lang="sr-Latn-B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4" marR="4445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36</a:t>
                      </a:r>
                      <a:endParaRPr kumimoji="0" lang="sr-Latn-B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4" marR="4445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491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10</a:t>
                      </a:r>
                      <a:endParaRPr kumimoji="0" lang="sr-Latn-B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4" marR="4445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600</a:t>
                      </a:r>
                      <a:endParaRPr kumimoji="0" lang="sr-Latn-B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4" marR="4445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20</a:t>
                      </a:r>
                      <a:endParaRPr kumimoji="0" lang="sr-Latn-BA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4" marR="4445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491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11</a:t>
                      </a:r>
                      <a:endParaRPr kumimoji="0" lang="sr-Latn-B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4" marR="4445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610</a:t>
                      </a:r>
                      <a:endParaRPr kumimoji="0" lang="sr-Latn-B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4" marR="4445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0</a:t>
                      </a:r>
                      <a:endParaRPr kumimoji="0" lang="sr-Latn-B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4" marR="4445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491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12</a:t>
                      </a:r>
                      <a:endParaRPr kumimoji="0" lang="sr-Latn-B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4" marR="4445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600</a:t>
                      </a:r>
                      <a:endParaRPr kumimoji="0" lang="sr-Latn-B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4" marR="4445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-22</a:t>
                      </a:r>
                      <a:endParaRPr kumimoji="0" lang="sr-Latn-BA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4" marR="4445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graphicFrame>
        <p:nvGraphicFramePr>
          <p:cNvPr id="5122" name="Object 1">
            <a:extLst>
              <a:ext uri="{FF2B5EF4-FFF2-40B4-BE49-F238E27FC236}">
                <a16:creationId xmlns:a16="http://schemas.microsoft.com/office/drawing/2014/main" id="{543CDBB6-8251-C1AA-CE4F-F1631C59E53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84533530"/>
              </p:ext>
            </p:extLst>
          </p:nvPr>
        </p:nvGraphicFramePr>
        <p:xfrm>
          <a:off x="1992314" y="1844676"/>
          <a:ext cx="5846627" cy="41941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Graph System" r:id="rId2" imgW="0" imgH="0" progId="GraphFile">
                  <p:embed/>
                </p:oleObj>
              </mc:Choice>
              <mc:Fallback>
                <p:oleObj name="Graph System" r:id="rId2" imgW="0" imgH="0" progId="GraphFile">
                  <p:embed/>
                  <p:pic>
                    <p:nvPicPr>
                      <p:cNvPr id="5122" name="Object 1">
                        <a:extLst>
                          <a:ext uri="{FF2B5EF4-FFF2-40B4-BE49-F238E27FC236}">
                            <a16:creationId xmlns:a16="http://schemas.microsoft.com/office/drawing/2014/main" id="{543CDBB6-8251-C1AA-CE4F-F1631C59E53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92314" y="1844676"/>
                        <a:ext cx="5846627" cy="419417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>
            <a:extLst>
              <a:ext uri="{FF2B5EF4-FFF2-40B4-BE49-F238E27FC236}">
                <a16:creationId xmlns:a16="http://schemas.microsoft.com/office/drawing/2014/main" id="{7A787831-3DB1-5F7F-F601-632BE367F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381000"/>
            <a:ext cx="7772400" cy="609600"/>
          </a:xfrm>
        </p:spPr>
        <p:txBody>
          <a:bodyPr>
            <a:normAutofit fontScale="90000"/>
          </a:bodyPr>
          <a:lstStyle/>
          <a:p>
            <a:r>
              <a:rPr lang="sr-Latn-BA" altLang="en-US" sz="4000" dirty="0"/>
              <a:t>Zakon opadajućih </a:t>
            </a:r>
            <a:r>
              <a:rPr lang="en-US" altLang="en-US" sz="4000" dirty="0"/>
              <a:t>(</a:t>
            </a:r>
            <a:r>
              <a:rPr lang="sr-Latn-BA" altLang="en-US" sz="4000" dirty="0"/>
              <a:t>graničnih</a:t>
            </a:r>
            <a:r>
              <a:rPr lang="en-US" altLang="en-US" sz="4000" dirty="0"/>
              <a:t>)</a:t>
            </a:r>
            <a:r>
              <a:rPr lang="sr-Latn-BA" altLang="en-US" sz="4000" dirty="0"/>
              <a:t> prinosa</a:t>
            </a:r>
            <a:endParaRPr lang="en-US" altLang="en-US" sz="4000" dirty="0"/>
          </a:p>
        </p:txBody>
      </p:sp>
      <p:sp>
        <p:nvSpPr>
          <p:cNvPr id="49155" name="Rectangle 3">
            <a:extLst>
              <a:ext uri="{FF2B5EF4-FFF2-40B4-BE49-F238E27FC236}">
                <a16:creationId xmlns:a16="http://schemas.microsoft.com/office/drawing/2014/main" id="{4812FA2C-408C-3D25-AE0C-B2B5BAD00A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08213" y="1371600"/>
            <a:ext cx="7772400" cy="4724400"/>
          </a:xfrm>
        </p:spPr>
        <p:txBody>
          <a:bodyPr/>
          <a:lstStyle/>
          <a:p>
            <a:pPr lvl="1">
              <a:buFontTx/>
              <a:buNone/>
            </a:pPr>
            <a:endParaRPr lang="en-US" altLang="en-US" dirty="0"/>
          </a:p>
          <a:p>
            <a:pPr lvl="1"/>
            <a:endParaRPr lang="en-US" altLang="en-US" dirty="0"/>
          </a:p>
        </p:txBody>
      </p:sp>
      <p:grpSp>
        <p:nvGrpSpPr>
          <p:cNvPr id="49156" name="Group 16">
            <a:extLst>
              <a:ext uri="{FF2B5EF4-FFF2-40B4-BE49-F238E27FC236}">
                <a16:creationId xmlns:a16="http://schemas.microsoft.com/office/drawing/2014/main" id="{10DBD345-5F96-CBDB-6301-74CDE10ABC7C}"/>
              </a:ext>
            </a:extLst>
          </p:cNvPr>
          <p:cNvGrpSpPr>
            <a:grpSpLocks/>
          </p:cNvGrpSpPr>
          <p:nvPr/>
        </p:nvGrpSpPr>
        <p:grpSpPr bwMode="auto">
          <a:xfrm>
            <a:off x="2278064" y="1268413"/>
            <a:ext cx="8975866" cy="4793240"/>
            <a:chOff x="1152" y="1178"/>
            <a:chExt cx="4799" cy="2652"/>
          </a:xfrm>
        </p:grpSpPr>
        <p:grpSp>
          <p:nvGrpSpPr>
            <p:cNvPr id="49157" name="Group 10">
              <a:extLst>
                <a:ext uri="{FF2B5EF4-FFF2-40B4-BE49-F238E27FC236}">
                  <a16:creationId xmlns:a16="http://schemas.microsoft.com/office/drawing/2014/main" id="{A3705E96-61F3-8404-8471-390F86A8C05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52" y="1680"/>
              <a:ext cx="3198" cy="2086"/>
              <a:chOff x="710" y="1610"/>
              <a:chExt cx="3198" cy="2086"/>
            </a:xfrm>
          </p:grpSpPr>
          <p:sp>
            <p:nvSpPr>
              <p:cNvPr id="49163" name="Line 4">
                <a:extLst>
                  <a:ext uri="{FF2B5EF4-FFF2-40B4-BE49-F238E27FC236}">
                    <a16:creationId xmlns:a16="http://schemas.microsoft.com/office/drawing/2014/main" id="{44B0013E-B0C8-2B13-9D44-748C8C3903F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56" y="1728"/>
                <a:ext cx="0" cy="15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9164" name="Line 5">
                <a:extLst>
                  <a:ext uri="{FF2B5EF4-FFF2-40B4-BE49-F238E27FC236}">
                    <a16:creationId xmlns:a16="http://schemas.microsoft.com/office/drawing/2014/main" id="{966F9509-64FA-F8B3-85B2-F6E9CE9B9D8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56" y="3312"/>
                <a:ext cx="268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9165" name="Text Box 6">
                <a:extLst>
                  <a:ext uri="{FF2B5EF4-FFF2-40B4-BE49-F238E27FC236}">
                    <a16:creationId xmlns:a16="http://schemas.microsoft.com/office/drawing/2014/main" id="{39D1B467-BE86-E507-CD2E-206DE523D1F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734" y="3194"/>
                <a:ext cx="174" cy="2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US" altLang="en-US">
                    <a:latin typeface="Times New Roman" panose="02020603050405020304" pitchFamily="18" charset="0"/>
                  </a:rPr>
                  <a:t>L</a:t>
                </a:r>
              </a:p>
            </p:txBody>
          </p:sp>
          <p:sp>
            <p:nvSpPr>
              <p:cNvPr id="49166" name="Text Box 7">
                <a:extLst>
                  <a:ext uri="{FF2B5EF4-FFF2-40B4-BE49-F238E27FC236}">
                    <a16:creationId xmlns:a16="http://schemas.microsoft.com/office/drawing/2014/main" id="{F2C3A16A-185C-2D78-C858-F1051A2C25A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10" y="1610"/>
                <a:ext cx="277" cy="2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US" altLang="en-US">
                    <a:latin typeface="Times New Roman" panose="02020603050405020304" pitchFamily="18" charset="0"/>
                  </a:rPr>
                  <a:t>MP</a:t>
                </a:r>
              </a:p>
            </p:txBody>
          </p:sp>
          <p:sp>
            <p:nvSpPr>
              <p:cNvPr id="49167" name="Freeform 9">
                <a:extLst>
                  <a:ext uri="{FF2B5EF4-FFF2-40B4-BE49-F238E27FC236}">
                    <a16:creationId xmlns:a16="http://schemas.microsoft.com/office/drawing/2014/main" id="{BB7125A1-FD52-370E-4838-D31CEEE99E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48" y="2008"/>
                <a:ext cx="2256" cy="1688"/>
              </a:xfrm>
              <a:custGeom>
                <a:avLst/>
                <a:gdLst>
                  <a:gd name="T0" fmla="*/ 0 w 2256"/>
                  <a:gd name="T1" fmla="*/ 776 h 1688"/>
                  <a:gd name="T2" fmla="*/ 912 w 2256"/>
                  <a:gd name="T3" fmla="*/ 152 h 1688"/>
                  <a:gd name="T4" fmla="*/ 2256 w 2256"/>
                  <a:gd name="T5" fmla="*/ 1688 h 1688"/>
                  <a:gd name="T6" fmla="*/ 0 60000 65536"/>
                  <a:gd name="T7" fmla="*/ 0 60000 65536"/>
                  <a:gd name="T8" fmla="*/ 0 60000 65536"/>
                  <a:gd name="T9" fmla="*/ 0 w 2256"/>
                  <a:gd name="T10" fmla="*/ 0 h 1688"/>
                  <a:gd name="T11" fmla="*/ 2256 w 2256"/>
                  <a:gd name="T12" fmla="*/ 1688 h 168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256" h="1688">
                    <a:moveTo>
                      <a:pt x="0" y="776"/>
                    </a:moveTo>
                    <a:cubicBezTo>
                      <a:pt x="268" y="388"/>
                      <a:pt x="536" y="0"/>
                      <a:pt x="912" y="152"/>
                    </a:cubicBezTo>
                    <a:cubicBezTo>
                      <a:pt x="1288" y="304"/>
                      <a:pt x="1772" y="996"/>
                      <a:pt x="2256" y="1688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49158" name="Line 11">
              <a:extLst>
                <a:ext uri="{FF2B5EF4-FFF2-40B4-BE49-F238E27FC236}">
                  <a16:creationId xmlns:a16="http://schemas.microsoft.com/office/drawing/2014/main" id="{72FE90AD-4108-CC7B-1603-5379343FDAC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20" y="1728"/>
              <a:ext cx="0" cy="7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9159" name="Text Box 12">
              <a:extLst>
                <a:ext uri="{FF2B5EF4-FFF2-40B4-BE49-F238E27FC236}">
                  <a16:creationId xmlns:a16="http://schemas.microsoft.com/office/drawing/2014/main" id="{E2869384-1DA3-4A5A-1DFC-E39F49B1774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30" y="1178"/>
              <a:ext cx="1912" cy="4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400" u="sng" dirty="0" err="1">
                  <a:latin typeface="Times New Roman" panose="02020603050405020304" pitchFamily="18" charset="0"/>
                </a:rPr>
                <a:t>Rastući</a:t>
              </a:r>
              <a:r>
                <a:rPr lang="sr-Latn-BA" altLang="en-US" sz="2400" u="sng" dirty="0">
                  <a:latin typeface="Times New Roman" panose="02020603050405020304" pitchFamily="18" charset="0"/>
                </a:rPr>
                <a:t> prinos</a:t>
              </a:r>
              <a:r>
                <a:rPr lang="en-US" altLang="en-US" sz="2400" u="sng" dirty="0" err="1">
                  <a:latin typeface="Times New Roman" panose="02020603050405020304" pitchFamily="18" charset="0"/>
                </a:rPr>
                <a:t>i</a:t>
              </a:r>
              <a:r>
                <a:rPr lang="en-US" altLang="en-US" sz="2400" u="sng" dirty="0">
                  <a:latin typeface="Times New Roman" panose="02020603050405020304" pitchFamily="18" charset="0"/>
                </a:rPr>
                <a:t> (</a:t>
              </a:r>
              <a:r>
                <a:rPr lang="en-US" altLang="en-US" sz="2400" u="sng" dirty="0" err="1">
                  <a:latin typeface="Times New Roman" panose="02020603050405020304" pitchFamily="18" charset="0"/>
                </a:rPr>
                <a:t>Rast</a:t>
              </a:r>
              <a:r>
                <a:rPr lang="en-US" altLang="en-US" sz="2400" u="sng" dirty="0">
                  <a:latin typeface="Times New Roman" panose="02020603050405020304" pitchFamily="18" charset="0"/>
                </a:rPr>
                <a:t> MP</a:t>
              </a:r>
              <a:r>
                <a:rPr lang="en-US" altLang="en-US" sz="1600" u="sng" dirty="0">
                  <a:latin typeface="Times New Roman" panose="02020603050405020304" pitchFamily="18" charset="0"/>
                </a:rPr>
                <a:t>L</a:t>
              </a:r>
              <a:r>
                <a:rPr lang="en-US" altLang="en-US" sz="2400" u="sng" dirty="0">
                  <a:latin typeface="Times New Roman" panose="02020603050405020304" pitchFamily="18" charset="0"/>
                </a:rPr>
                <a:t>)</a:t>
              </a:r>
            </a:p>
            <a:p>
              <a:pPr eaLnBrk="1" hangingPunct="1"/>
              <a:r>
                <a:rPr lang="sr-Latn-BA" altLang="en-US" sz="2400" dirty="0">
                  <a:latin typeface="Times New Roman" panose="02020603050405020304" pitchFamily="18" charset="0"/>
                </a:rPr>
                <a:t>Timski rad i specijalizacija</a:t>
              </a:r>
              <a:endParaRPr lang="en-US" altLang="en-US" sz="2400" dirty="0">
                <a:latin typeface="Times New Roman" panose="02020603050405020304" pitchFamily="18" charset="0"/>
              </a:endParaRPr>
            </a:p>
          </p:txBody>
        </p:sp>
        <p:sp>
          <p:nvSpPr>
            <p:cNvPr id="49160" name="Line 13">
              <a:extLst>
                <a:ext uri="{FF2B5EF4-FFF2-40B4-BE49-F238E27FC236}">
                  <a16:creationId xmlns:a16="http://schemas.microsoft.com/office/drawing/2014/main" id="{18923887-E117-E5D5-FA22-72FDC110F21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448" y="1968"/>
              <a:ext cx="432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9161" name="Text Box 14">
              <a:extLst>
                <a:ext uri="{FF2B5EF4-FFF2-40B4-BE49-F238E27FC236}">
                  <a16:creationId xmlns:a16="http://schemas.microsoft.com/office/drawing/2014/main" id="{261FDA01-6D0D-D93D-DC67-1E126314156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18" y="1754"/>
              <a:ext cx="3033" cy="6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r>
                <a:rPr lang="sr-Latn-BA" altLang="en-US" sz="2400" u="sng" dirty="0">
                  <a:latin typeface="Times New Roman" panose="02020603050405020304" pitchFamily="18" charset="0"/>
                </a:rPr>
                <a:t>Početak opadajućih prinosa </a:t>
              </a:r>
              <a:r>
                <a:rPr lang="en-US" altLang="en-US" sz="2400" u="sng" dirty="0">
                  <a:latin typeface="Times New Roman" panose="02020603050405020304" pitchFamily="18" charset="0"/>
                </a:rPr>
                <a:t>(</a:t>
              </a:r>
              <a:r>
                <a:rPr lang="en-US" altLang="en-US" sz="2400" u="sng" dirty="0" err="1">
                  <a:latin typeface="Times New Roman" panose="02020603050405020304" pitchFamily="18" charset="0"/>
                </a:rPr>
                <a:t>Opadanje</a:t>
              </a:r>
              <a:r>
                <a:rPr lang="en-US" altLang="en-US" sz="2400" u="sng" dirty="0">
                  <a:latin typeface="Times New Roman" panose="02020603050405020304" pitchFamily="18" charset="0"/>
                </a:rPr>
                <a:t> MP</a:t>
              </a:r>
              <a:r>
                <a:rPr lang="en-US" altLang="en-US" sz="1600" u="sng" dirty="0">
                  <a:latin typeface="Times New Roman" panose="02020603050405020304" pitchFamily="18" charset="0"/>
                </a:rPr>
                <a:t>L</a:t>
              </a:r>
              <a:r>
                <a:rPr lang="en-US" altLang="en-US" sz="2400" u="sng" dirty="0">
                  <a:latin typeface="Times New Roman" panose="02020603050405020304" pitchFamily="18" charset="0"/>
                </a:rPr>
                <a:t>)</a:t>
              </a:r>
            </a:p>
            <a:p>
              <a:pPr eaLnBrk="1" hangingPunct="1"/>
              <a:r>
                <a:rPr lang="sr-Latn-BA" altLang="en-US" sz="2400" dirty="0">
                  <a:latin typeface="Times New Roman" panose="02020603050405020304" pitchFamily="18" charset="0"/>
                </a:rPr>
                <a:t>Manje mogućnosti za timski rad </a:t>
              </a:r>
            </a:p>
            <a:p>
              <a:pPr eaLnBrk="1" hangingPunct="1"/>
              <a:r>
                <a:rPr lang="sr-Latn-BA" altLang="en-US" sz="2400" dirty="0">
                  <a:latin typeface="Times New Roman" panose="02020603050405020304" pitchFamily="18" charset="0"/>
                </a:rPr>
                <a:t>i specijalizaciju</a:t>
              </a:r>
              <a:endParaRPr lang="en-US" altLang="en-US" sz="2400" dirty="0">
                <a:latin typeface="Times New Roman" panose="02020603050405020304" pitchFamily="18" charset="0"/>
              </a:endParaRPr>
            </a:p>
          </p:txBody>
        </p:sp>
        <p:sp>
          <p:nvSpPr>
            <p:cNvPr id="49162" name="Text Box 15">
              <a:extLst>
                <a:ext uri="{FF2B5EF4-FFF2-40B4-BE49-F238E27FC236}">
                  <a16:creationId xmlns:a16="http://schemas.microsoft.com/office/drawing/2014/main" id="{07F2884E-93D7-2483-9F71-DD1A99B5F60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22" y="3626"/>
              <a:ext cx="277" cy="2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>
                  <a:latin typeface="Times New Roman" panose="02020603050405020304" pitchFamily="18" charset="0"/>
                </a:rPr>
                <a:t>MP</a:t>
              </a:r>
            </a:p>
          </p:txBody>
        </p:sp>
      </p:grp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3">
            <a:extLst>
              <a:ext uri="{FF2B5EF4-FFF2-40B4-BE49-F238E27FC236}">
                <a16:creationId xmlns:a16="http://schemas.microsoft.com/office/drawing/2014/main" id="{D2BA64D6-8EDB-1196-8C94-050CC9856A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157598"/>
            <a:ext cx="10058400" cy="1609344"/>
          </a:xfrm>
        </p:spPr>
        <p:txBody>
          <a:bodyPr/>
          <a:lstStyle/>
          <a:p>
            <a:r>
              <a:rPr lang="sr-Latn-BA" altLang="en-US" sz="4000" dirty="0"/>
              <a:t>Zašto se javlja smanjenje marginalnih prinoSA?</a:t>
            </a:r>
          </a:p>
        </p:txBody>
      </p:sp>
      <p:sp>
        <p:nvSpPr>
          <p:cNvPr id="50179" name="Content Placeholder 4">
            <a:extLst>
              <a:ext uri="{FF2B5EF4-FFF2-40B4-BE49-F238E27FC236}">
                <a16:creationId xmlns:a16="http://schemas.microsoft.com/office/drawing/2014/main" id="{C531BD05-9ADC-9AFB-FC43-739D7D6373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2015" y="1375794"/>
            <a:ext cx="10146233" cy="4865615"/>
          </a:xfrm>
        </p:spPr>
        <p:txBody>
          <a:bodyPr>
            <a:normAutofit fontScale="92500" lnSpcReduction="20000"/>
          </a:bodyPr>
          <a:lstStyle/>
          <a:p>
            <a:r>
              <a:rPr lang="en-US" altLang="en-US" sz="2200" dirty="0" err="1"/>
              <a:t>Pretpšostavimo</a:t>
            </a:r>
            <a:r>
              <a:rPr lang="en-US" altLang="en-US" sz="2200" dirty="0"/>
              <a:t> da </a:t>
            </a:r>
            <a:r>
              <a:rPr lang="en-US" altLang="en-US" sz="2200" dirty="0" err="1"/>
              <a:t>immao</a:t>
            </a:r>
            <a:r>
              <a:rPr lang="en-US" altLang="en-US" sz="2200" dirty="0"/>
              <a:t> </a:t>
            </a:r>
            <a:r>
              <a:rPr lang="en-US" altLang="en-US" sz="2200" dirty="0" err="1"/>
              <a:t>izvjesnu</a:t>
            </a:r>
            <a:r>
              <a:rPr lang="en-US" altLang="en-US" sz="2200" dirty="0"/>
              <a:t> </a:t>
            </a:r>
            <a:r>
              <a:rPr lang="en-US" altLang="en-US" sz="2200" dirty="0" err="1"/>
              <a:t>količinu</a:t>
            </a:r>
            <a:r>
              <a:rPr lang="en-US" altLang="en-US" sz="2200" dirty="0"/>
              <a:t> </a:t>
            </a:r>
            <a:r>
              <a:rPr lang="en-US" altLang="en-US" sz="2200" dirty="0" err="1"/>
              <a:t>faktora</a:t>
            </a:r>
            <a:r>
              <a:rPr lang="en-US" altLang="en-US" sz="2200" dirty="0"/>
              <a:t> 1 (L) </a:t>
            </a:r>
            <a:r>
              <a:rPr lang="en-US" altLang="en-US" sz="2200" dirty="0" err="1"/>
              <a:t>i</a:t>
            </a:r>
            <a:r>
              <a:rPr lang="en-US" altLang="en-US" sz="2200" dirty="0"/>
              <a:t> </a:t>
            </a:r>
            <a:r>
              <a:rPr lang="en-US" altLang="en-US" sz="2200" dirty="0" err="1"/>
              <a:t>faktora</a:t>
            </a:r>
            <a:r>
              <a:rPr lang="en-US" altLang="en-US" sz="2200" dirty="0"/>
              <a:t> 2 (K) </a:t>
            </a:r>
            <a:r>
              <a:rPr lang="en-US" altLang="en-US" sz="2200" dirty="0" err="1"/>
              <a:t>i</a:t>
            </a:r>
            <a:r>
              <a:rPr lang="en-US" altLang="en-US" sz="2200" dirty="0"/>
              <a:t> da se </a:t>
            </a:r>
            <a:r>
              <a:rPr lang="en-US" altLang="en-US" sz="2200" dirty="0" err="1"/>
              <a:t>razmatra</a:t>
            </a:r>
            <a:r>
              <a:rPr lang="en-US" altLang="en-US" sz="2200" dirty="0"/>
              <a:t> </a:t>
            </a:r>
            <a:r>
              <a:rPr lang="en-US" altLang="en-US" sz="2200" dirty="0" err="1"/>
              <a:t>mogućnost</a:t>
            </a:r>
            <a:r>
              <a:rPr lang="en-US" altLang="en-US" sz="2200" dirty="0"/>
              <a:t> </a:t>
            </a:r>
            <a:r>
              <a:rPr lang="en-US" altLang="en-US" sz="2200" dirty="0" err="1"/>
              <a:t>povećanja</a:t>
            </a:r>
            <a:r>
              <a:rPr lang="en-US" altLang="en-US" sz="2200" dirty="0"/>
              <a:t> </a:t>
            </a:r>
            <a:r>
              <a:rPr lang="en-US" altLang="en-US" sz="2200" dirty="0" err="1"/>
              <a:t>faktora</a:t>
            </a:r>
            <a:r>
              <a:rPr lang="en-US" altLang="en-US" sz="2200" dirty="0"/>
              <a:t> 1, </a:t>
            </a:r>
            <a:r>
              <a:rPr lang="en-US" altLang="en-US" sz="2200" dirty="0" err="1"/>
              <a:t>pri</a:t>
            </a:r>
            <a:r>
              <a:rPr lang="en-US" altLang="en-US" sz="2200" dirty="0"/>
              <a:t> </a:t>
            </a:r>
            <a:r>
              <a:rPr lang="en-US" altLang="en-US" sz="2200" dirty="0" err="1"/>
              <a:t>čemu</a:t>
            </a:r>
            <a:r>
              <a:rPr lang="en-US" altLang="en-US" sz="2200" dirty="0"/>
              <a:t> factor 2 </a:t>
            </a:r>
            <a:r>
              <a:rPr lang="en-US" altLang="en-US" sz="2200" dirty="0" err="1"/>
              <a:t>ostaje</a:t>
            </a:r>
            <a:r>
              <a:rPr lang="en-US" altLang="en-US" sz="2200" dirty="0"/>
              <a:t> </a:t>
            </a:r>
            <a:r>
              <a:rPr lang="en-US" altLang="en-US" sz="2200" dirty="0" err="1"/>
              <a:t>na</a:t>
            </a:r>
            <a:r>
              <a:rPr lang="en-US" altLang="en-US" sz="2200" dirty="0"/>
              <a:t> </a:t>
            </a:r>
            <a:r>
              <a:rPr lang="en-US" altLang="en-US" sz="2200" dirty="0" err="1"/>
              <a:t>istom</a:t>
            </a:r>
            <a:r>
              <a:rPr lang="en-US" altLang="en-US" sz="2200" dirty="0"/>
              <a:t> </a:t>
            </a:r>
            <a:r>
              <a:rPr lang="en-US" altLang="en-US" sz="2200" dirty="0" err="1"/>
              <a:t>nivou</a:t>
            </a:r>
            <a:r>
              <a:rPr lang="en-US" altLang="en-US" sz="2200" dirty="0"/>
              <a:t>. </a:t>
            </a:r>
            <a:r>
              <a:rPr lang="en-US" altLang="en-US" sz="2200" dirty="0" err="1"/>
              <a:t>Šta</a:t>
            </a:r>
            <a:r>
              <a:rPr lang="en-US" altLang="en-US" sz="2200" dirty="0"/>
              <a:t> </a:t>
            </a:r>
            <a:r>
              <a:rPr lang="en-US" altLang="en-US" sz="2200" dirty="0" err="1"/>
              <a:t>će</a:t>
            </a:r>
            <a:r>
              <a:rPr lang="en-US" altLang="en-US" sz="2200" dirty="0"/>
              <a:t> se </a:t>
            </a:r>
            <a:r>
              <a:rPr lang="en-US" altLang="en-US" sz="2200" dirty="0" err="1"/>
              <a:t>desiti</a:t>
            </a:r>
            <a:r>
              <a:rPr lang="en-US" altLang="en-US" sz="2200" dirty="0"/>
              <a:t> </a:t>
            </a:r>
            <a:r>
              <a:rPr lang="en-US" altLang="en-US" sz="2200" dirty="0" err="1"/>
              <a:t>sa</a:t>
            </a:r>
            <a:r>
              <a:rPr lang="en-US" altLang="en-US" sz="2200" dirty="0"/>
              <a:t> MP </a:t>
            </a:r>
            <a:r>
              <a:rPr lang="en-US" altLang="en-US" sz="2200" dirty="0" err="1"/>
              <a:t>faktora</a:t>
            </a:r>
            <a:r>
              <a:rPr lang="en-US" altLang="en-US" sz="2200" dirty="0"/>
              <a:t> 1 (</a:t>
            </a:r>
            <a:r>
              <a:rPr lang="en-US" altLang="en-US" dirty="0">
                <a:latin typeface="Times New Roman" panose="02020603050405020304" pitchFamily="18" charset="0"/>
              </a:rPr>
              <a:t>MP</a:t>
            </a:r>
            <a:r>
              <a:rPr lang="en-US" altLang="en-US" sz="1400" dirty="0">
                <a:latin typeface="Times New Roman" panose="02020603050405020304" pitchFamily="18" charset="0"/>
              </a:rPr>
              <a:t>L</a:t>
            </a:r>
            <a:r>
              <a:rPr lang="en-US" altLang="en-US" sz="2200" dirty="0"/>
              <a:t>)?</a:t>
            </a:r>
          </a:p>
          <a:p>
            <a:r>
              <a:rPr lang="sr-Latn-CS" altLang="en-US" sz="2200" dirty="0"/>
              <a:t>Kada se broj radnika povećava uz odgovarajući iznos fiksnih faktora</a:t>
            </a:r>
            <a:r>
              <a:rPr lang="en-US" altLang="en-US" sz="2200" dirty="0"/>
              <a:t> (K)</a:t>
            </a:r>
            <a:r>
              <a:rPr lang="sr-Latn-CS" altLang="en-US" sz="2200" dirty="0"/>
              <a:t>, fiksni faktori</a:t>
            </a:r>
            <a:r>
              <a:rPr lang="en-US" altLang="en-US" sz="2200" dirty="0"/>
              <a:t> (K)</a:t>
            </a:r>
            <a:r>
              <a:rPr lang="sr-Latn-CS" altLang="en-US" sz="2200" dirty="0"/>
              <a:t> su bolje iskorišteni usljed čega granični proizvod (MP</a:t>
            </a:r>
            <a:r>
              <a:rPr lang="sr-Latn-CS" altLang="en-US" sz="2200" baseline="-25000" dirty="0"/>
              <a:t>L</a:t>
            </a:r>
            <a:r>
              <a:rPr lang="sr-Latn-CS" altLang="en-US" sz="2200" dirty="0"/>
              <a:t>) rada raste </a:t>
            </a:r>
            <a:r>
              <a:rPr lang="en-US" altLang="en-US" sz="2200" dirty="0" err="1"/>
              <a:t>pri</a:t>
            </a:r>
            <a:r>
              <a:rPr lang="en-US" altLang="en-US" sz="2200" dirty="0"/>
              <a:t> </a:t>
            </a:r>
            <a:r>
              <a:rPr lang="en-US" altLang="en-US" sz="2200" dirty="0" err="1"/>
              <a:t>početnim</a:t>
            </a:r>
            <a:r>
              <a:rPr lang="en-US" altLang="en-US" sz="2200" dirty="0"/>
              <a:t> </a:t>
            </a:r>
            <a:r>
              <a:rPr lang="en-US" altLang="en-US" sz="2200" dirty="0" err="1"/>
              <a:t>nivoima</a:t>
            </a:r>
            <a:r>
              <a:rPr lang="en-US" altLang="en-US" sz="2200" dirty="0"/>
              <a:t> </a:t>
            </a:r>
            <a:r>
              <a:rPr lang="en-US" altLang="en-US" sz="2200" dirty="0" err="1"/>
              <a:t>faktora</a:t>
            </a:r>
            <a:r>
              <a:rPr lang="en-US" altLang="en-US" sz="2200" dirty="0"/>
              <a:t> 1 (L)</a:t>
            </a:r>
            <a:r>
              <a:rPr lang="sr-Latn-CS" altLang="en-US" sz="2200" dirty="0"/>
              <a:t>.</a:t>
            </a:r>
          </a:p>
          <a:p>
            <a:endParaRPr lang="sr-Latn-CS" altLang="en-US" sz="2200" dirty="0"/>
          </a:p>
          <a:p>
            <a:endParaRPr lang="sr-Latn-CS" altLang="en-US" sz="2200" dirty="0"/>
          </a:p>
          <a:p>
            <a:endParaRPr lang="sr-Latn-CS" altLang="en-US" sz="2200" dirty="0"/>
          </a:p>
          <a:p>
            <a:pPr>
              <a:buFont typeface="Wingdings 2" panose="05020102010507070707" pitchFamily="18" charset="2"/>
              <a:buNone/>
            </a:pPr>
            <a:endParaRPr lang="sr-Latn-CS" altLang="en-US" sz="2200" dirty="0"/>
          </a:p>
          <a:p>
            <a:pPr>
              <a:buFont typeface="Wingdings 2" panose="05020102010507070707" pitchFamily="18" charset="2"/>
              <a:buNone/>
            </a:pPr>
            <a:endParaRPr lang="sr-Latn-CS" altLang="en-US" sz="2200" dirty="0"/>
          </a:p>
          <a:p>
            <a:endParaRPr lang="sr-Latn-CS" altLang="en-US" sz="2200" dirty="0"/>
          </a:p>
          <a:p>
            <a:r>
              <a:rPr lang="hr-HR" altLang="en-US" sz="2200" dirty="0"/>
              <a:t>Kasnije, kada se angažuje sve više i više radnika u određenom trenutku postaje previše radnika u odnosu na iznos fiksnih faktora</a:t>
            </a:r>
            <a:r>
              <a:rPr lang="en-US" altLang="en-US" sz="2200" dirty="0"/>
              <a:t> (K)</a:t>
            </a:r>
            <a:r>
              <a:rPr lang="hr-HR" altLang="en-US" sz="2200" dirty="0"/>
              <a:t> što uzrokuje pad graničnog proizvoda rada</a:t>
            </a:r>
            <a:r>
              <a:rPr lang="en-US" altLang="en-US" sz="2200" dirty="0"/>
              <a:t> (</a:t>
            </a:r>
            <a:r>
              <a:rPr lang="en-US" altLang="en-US" dirty="0">
                <a:latin typeface="Times New Roman" panose="02020603050405020304" pitchFamily="18" charset="0"/>
              </a:rPr>
              <a:t>MP</a:t>
            </a:r>
            <a:r>
              <a:rPr lang="en-US" altLang="en-US" sz="1400" dirty="0">
                <a:latin typeface="Times New Roman" panose="02020603050405020304" pitchFamily="18" charset="0"/>
              </a:rPr>
              <a:t>L</a:t>
            </a:r>
            <a:r>
              <a:rPr lang="en-US" altLang="en-US" sz="2200" dirty="0"/>
              <a:t>)</a:t>
            </a:r>
            <a:r>
              <a:rPr lang="hr-HR" altLang="en-US" sz="2200" dirty="0"/>
              <a:t>.</a:t>
            </a:r>
            <a:endParaRPr lang="sr-Latn-CS" altLang="en-US" sz="2200" dirty="0"/>
          </a:p>
          <a:p>
            <a:pPr>
              <a:buFont typeface="Wingdings 2" panose="05020102010507070707" pitchFamily="18" charset="2"/>
              <a:buNone/>
            </a:pPr>
            <a:endParaRPr lang="sr-Latn-CS" altLang="en-US" dirty="0"/>
          </a:p>
        </p:txBody>
      </p:sp>
      <p:pic>
        <p:nvPicPr>
          <p:cNvPr id="6" name="Picture 27">
            <a:extLst>
              <a:ext uri="{FF2B5EF4-FFF2-40B4-BE49-F238E27FC236}">
                <a16:creationId xmlns:a16="http://schemas.microsoft.com/office/drawing/2014/main" id="{06E4545C-6B5B-729A-5D13-B8F2185ECF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2839452"/>
            <a:ext cx="3733800" cy="1326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8">
            <a:extLst>
              <a:ext uri="{FF2B5EF4-FFF2-40B4-BE49-F238E27FC236}">
                <a16:creationId xmlns:a16="http://schemas.microsoft.com/office/drawing/2014/main" id="{6E81581C-40FF-7E56-0854-4628F33BE2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4322762"/>
            <a:ext cx="3581400" cy="846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le 1">
            <a:extLst>
              <a:ext uri="{FF2B5EF4-FFF2-40B4-BE49-F238E27FC236}">
                <a16:creationId xmlns:a16="http://schemas.microsoft.com/office/drawing/2014/main" id="{C4EC12BE-D4EA-A0FC-8614-FDF2B5A7F0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BA" altLang="en-US"/>
              <a:t>Ukupni proizvod</a:t>
            </a:r>
            <a:endParaRPr lang="sr-Latn-BA" altLang="en-US"/>
          </a:p>
        </p:txBody>
      </p:sp>
      <p:sp>
        <p:nvSpPr>
          <p:cNvPr id="51203" name="Content Placeholder 2">
            <a:extLst>
              <a:ext uri="{FF2B5EF4-FFF2-40B4-BE49-F238E27FC236}">
                <a16:creationId xmlns:a16="http://schemas.microsoft.com/office/drawing/2014/main" id="{329EE1D8-382E-105C-E61E-5D7C83FD07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1626669"/>
            <a:ext cx="10058400" cy="4545531"/>
          </a:xfrm>
        </p:spPr>
        <p:txBody>
          <a:bodyPr/>
          <a:lstStyle/>
          <a:p>
            <a:r>
              <a:rPr lang="hr-BA" altLang="en-US" sz="2800" b="1" dirty="0"/>
              <a:t>Ukupni proizvod (TP) –</a:t>
            </a:r>
            <a:r>
              <a:rPr lang="hr-BA" altLang="en-US" sz="2800" dirty="0"/>
              <a:t> (engl. Total product) </a:t>
            </a:r>
            <a:r>
              <a:rPr lang="hr-BA" altLang="en-US" sz="2800" b="1" dirty="0"/>
              <a:t> </a:t>
            </a:r>
            <a:r>
              <a:rPr lang="hr-BA" altLang="en-US" sz="2800" dirty="0"/>
              <a:t>je izlaz iz proizvodnog sistema. To je sinonim za Q u jednačeni Q=f(X,Y). </a:t>
            </a:r>
          </a:p>
          <a:p>
            <a:r>
              <a:rPr lang="hr-BA" altLang="en-US" sz="2800" dirty="0"/>
              <a:t>Ukupni proizvod je mjera ukupne proizvodnje ili proizvoda koji proizlazi iz zapošljavaju određene količine resursa u određenom sistemu proizvodnje. </a:t>
            </a:r>
          </a:p>
          <a:p>
            <a:r>
              <a:rPr lang="hr-BA" altLang="en-US" sz="2800" dirty="0"/>
              <a:t>TP - ukupna proizvodnja iskazana u fizičkim jedinicama.</a:t>
            </a:r>
          </a:p>
          <a:p>
            <a:r>
              <a:rPr lang="hr-BA" altLang="en-US" sz="2800" dirty="0"/>
              <a:t>Opšti oblike funkcije ukupnog proizvoda može se izraziti jednačinom: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hr-BA" altLang="en-US" dirty="0"/>
          </a:p>
          <a:p>
            <a:pPr eaLnBrk="1" hangingPunct="1">
              <a:buFont typeface="Arial" panose="020B0604020202020204" pitchFamily="34" charset="0"/>
              <a:buNone/>
            </a:pPr>
            <a:endParaRPr lang="hr-BA" altLang="en-US" dirty="0"/>
          </a:p>
          <a:p>
            <a:pPr eaLnBrk="1" hangingPunct="1">
              <a:buFont typeface="Arial" panose="020B0604020202020204" pitchFamily="34" charset="0"/>
              <a:buNone/>
            </a:pPr>
            <a:endParaRPr lang="sr-Latn-BA" altLang="en-US" dirty="0"/>
          </a:p>
        </p:txBody>
      </p:sp>
      <p:sp>
        <p:nvSpPr>
          <p:cNvPr id="51204" name="Rectangle 2">
            <a:extLst>
              <a:ext uri="{FF2B5EF4-FFF2-40B4-BE49-F238E27FC236}">
                <a16:creationId xmlns:a16="http://schemas.microsoft.com/office/drawing/2014/main" id="{27E83E4D-8738-0094-5BAA-49245E46DF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BA" altLang="en-US">
              <a:latin typeface="Calibri" panose="020F0502020204030204" pitchFamily="34" charset="0"/>
            </a:endParaRPr>
          </a:p>
        </p:txBody>
      </p:sp>
      <p:sp>
        <p:nvSpPr>
          <p:cNvPr id="51205" name="Rectangle 4">
            <a:extLst>
              <a:ext uri="{FF2B5EF4-FFF2-40B4-BE49-F238E27FC236}">
                <a16:creationId xmlns:a16="http://schemas.microsoft.com/office/drawing/2014/main" id="{7AA49AAF-A9C0-262B-B32B-6998246269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BA" altLang="en-US">
              <a:latin typeface="Calibri" panose="020F0502020204030204" pitchFamily="34" charset="0"/>
            </a:endParaRPr>
          </a:p>
        </p:txBody>
      </p:sp>
      <p:pic>
        <p:nvPicPr>
          <p:cNvPr id="51206" name="Picture 3">
            <a:extLst>
              <a:ext uri="{FF2B5EF4-FFF2-40B4-BE49-F238E27FC236}">
                <a16:creationId xmlns:a16="http://schemas.microsoft.com/office/drawing/2014/main" id="{FCD324F3-0246-76BA-5AB2-C9BD0D54B9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9329" y="5628089"/>
            <a:ext cx="415607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7" name="Rectangle 5">
            <a:extLst>
              <a:ext uri="{FF2B5EF4-FFF2-40B4-BE49-F238E27FC236}">
                <a16:creationId xmlns:a16="http://schemas.microsoft.com/office/drawing/2014/main" id="{EC2280F5-7D3C-448F-2AC7-2FFE520271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548759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itle 1">
            <a:extLst>
              <a:ext uri="{FF2B5EF4-FFF2-40B4-BE49-F238E27FC236}">
                <a16:creationId xmlns:a16="http://schemas.microsoft.com/office/drawing/2014/main" id="{39887204-16DE-4B0E-BC35-57C2C837C3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BA" altLang="en-US"/>
              <a:t>Oblici funkcije ukupnog proizvoda</a:t>
            </a:r>
            <a:endParaRPr lang="sr-Latn-BA" altLang="en-US"/>
          </a:p>
        </p:txBody>
      </p:sp>
      <p:sp>
        <p:nvSpPr>
          <p:cNvPr id="52227" name="Content Placeholder 2">
            <a:extLst>
              <a:ext uri="{FF2B5EF4-FFF2-40B4-BE49-F238E27FC236}">
                <a16:creationId xmlns:a16="http://schemas.microsoft.com/office/drawing/2014/main" id="{D152D827-C06D-92C2-5B0A-91A400A89E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hr-BA" altLang="en-US" dirty="0"/>
              <a:t>Linearna funkcija ukupnog proizvoda </a:t>
            </a:r>
            <a:endParaRPr lang="sr-Latn-BA" altLang="en-US" dirty="0"/>
          </a:p>
          <a:p>
            <a:pPr eaLnBrk="1" hangingPunct="1"/>
            <a:r>
              <a:rPr lang="hr-BA" altLang="en-US" dirty="0"/>
              <a:t>Kvadratna funkcija ukupnog proizvoda </a:t>
            </a:r>
            <a:endParaRPr lang="sr-Latn-BA" altLang="en-US" dirty="0"/>
          </a:p>
          <a:p>
            <a:pPr eaLnBrk="1" hangingPunct="1"/>
            <a:r>
              <a:rPr lang="hr-BA" altLang="en-US" dirty="0"/>
              <a:t>Kubna funkcija ukupnog proizvoda</a:t>
            </a:r>
            <a:endParaRPr lang="sr-Latn-BA" altLang="en-US" dirty="0"/>
          </a:p>
          <a:p>
            <a:pPr eaLnBrk="1" hangingPunct="1">
              <a:buFont typeface="Arial" panose="020B0604020202020204" pitchFamily="34" charset="0"/>
              <a:buNone/>
            </a:pPr>
            <a:endParaRPr lang="sr-Latn-BA" alt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15F61E4-68CE-20F1-51EF-B102387B84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7546" y="224573"/>
            <a:ext cx="10058400" cy="1609344"/>
          </a:xfrm>
        </p:spPr>
        <p:txBody>
          <a:bodyPr/>
          <a:lstStyle/>
          <a:p>
            <a:r>
              <a:rPr lang="sr-Latn-RS" dirty="0"/>
              <a:t>Proces reprodukcije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05A201D-B0F3-E0CA-A210-5B7BFECC9E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4275" y="1660013"/>
            <a:ext cx="4952301" cy="4480727"/>
          </a:xfrm>
          <a:ln>
            <a:solidFill>
              <a:schemeClr val="accent1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r>
              <a:rPr lang="sr-Latn-RS" dirty="0">
                <a:effectLst/>
                <a:ea typeface="Calibri" panose="020F0502020204030204" pitchFamily="34" charset="0"/>
              </a:rPr>
              <a:t>Svaki proces reprodukcije – ulaganje elemenata reprodukcije od početka do kraja procesa reprodukcije</a:t>
            </a:r>
          </a:p>
          <a:p>
            <a:pPr algn="just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sr-Latn-RS" dirty="0">
                <a:effectLst/>
                <a:ea typeface="Calibri" panose="020F0502020204030204" pitchFamily="34" charset="0"/>
              </a:rPr>
              <a:t>Elementi procesa reprodukcije:</a:t>
            </a:r>
          </a:p>
          <a:p>
            <a:pPr lvl="1" algn="just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sr-Latn-RS" sz="2000" dirty="0">
                <a:effectLst/>
                <a:ea typeface="Calibri" panose="020F0502020204030204" pitchFamily="34" charset="0"/>
              </a:rPr>
              <a:t>Sredstva za rad (sredstvo za proizvodnju)</a:t>
            </a:r>
          </a:p>
          <a:p>
            <a:pPr lvl="1" algn="just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sr-Latn-RS" sz="2000" dirty="0">
                <a:effectLst/>
                <a:ea typeface="Calibri" panose="020F0502020204030204" pitchFamily="34" charset="0"/>
              </a:rPr>
              <a:t>Predmeti rada (sredstvo za proizvodnju)</a:t>
            </a:r>
          </a:p>
          <a:p>
            <a:pPr lvl="1" algn="just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sr-Latn-RS" sz="2000" dirty="0">
                <a:effectLst/>
                <a:ea typeface="Calibri" panose="020F0502020204030204" pitchFamily="34" charset="0"/>
              </a:rPr>
              <a:t>Rad</a:t>
            </a:r>
          </a:p>
          <a:p>
            <a:pPr marL="274320" lvl="1" indent="0" algn="just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lang="sr-Latn-BA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F073A12-39D9-8B7D-82F7-F7512F3BB77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532" t="25675" r="41454" b="40576"/>
          <a:stretch/>
        </p:blipFill>
        <p:spPr>
          <a:xfrm>
            <a:off x="6584561" y="1660013"/>
            <a:ext cx="4723800" cy="4480727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37319272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Title 3">
            <a:extLst>
              <a:ext uri="{FF2B5EF4-FFF2-40B4-BE49-F238E27FC236}">
                <a16:creationId xmlns:a16="http://schemas.microsoft.com/office/drawing/2014/main" id="{69E342C3-76FD-D4E2-5295-D6E3622799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BA" altLang="en-US" sz="4000"/>
              <a:t>Grafikon linearne funkcija ukupnog proizvoda</a:t>
            </a:r>
            <a:endParaRPr lang="sr-Latn-BA" altLang="en-US" sz="4000"/>
          </a:p>
        </p:txBody>
      </p:sp>
      <p:sp>
        <p:nvSpPr>
          <p:cNvPr id="6148" name="Rectangle 2">
            <a:extLst>
              <a:ext uri="{FF2B5EF4-FFF2-40B4-BE49-F238E27FC236}">
                <a16:creationId xmlns:a16="http://schemas.microsoft.com/office/drawing/2014/main" id="{8F6F39FC-0761-CE2F-1888-C4F72E1101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BA" altLang="en-US">
              <a:latin typeface="Calibri" panose="020F0502020204030204" pitchFamily="34" charset="0"/>
            </a:endParaRPr>
          </a:p>
        </p:txBody>
      </p:sp>
      <p:graphicFrame>
        <p:nvGraphicFramePr>
          <p:cNvPr id="6146" name="Object 1">
            <a:extLst>
              <a:ext uri="{FF2B5EF4-FFF2-40B4-BE49-F238E27FC236}">
                <a16:creationId xmlns:a16="http://schemas.microsoft.com/office/drawing/2014/main" id="{825D8CA0-DAF1-8BEF-5281-2803EC728C8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33952529"/>
              </p:ext>
            </p:extLst>
          </p:nvPr>
        </p:nvGraphicFramePr>
        <p:xfrm>
          <a:off x="2705101" y="2060574"/>
          <a:ext cx="5476874" cy="40164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Graph System" r:id="rId2" imgW="0" imgH="0" progId="GraphFile">
                  <p:embed/>
                </p:oleObj>
              </mc:Choice>
              <mc:Fallback>
                <p:oleObj name="Graph System" r:id="rId2" imgW="0" imgH="0" progId="GraphFile">
                  <p:embed/>
                  <p:pic>
                    <p:nvPicPr>
                      <p:cNvPr id="6146" name="Object 1">
                        <a:extLst>
                          <a:ext uri="{FF2B5EF4-FFF2-40B4-BE49-F238E27FC236}">
                            <a16:creationId xmlns:a16="http://schemas.microsoft.com/office/drawing/2014/main" id="{825D8CA0-DAF1-8BEF-5281-2803EC728C8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05101" y="2060574"/>
                        <a:ext cx="5476874" cy="401649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Title 1">
            <a:extLst>
              <a:ext uri="{FF2B5EF4-FFF2-40B4-BE49-F238E27FC236}">
                <a16:creationId xmlns:a16="http://schemas.microsoft.com/office/drawing/2014/main" id="{3CF80417-077F-0A41-F8F5-ECB3DDC3D9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BA" altLang="en-US" sz="4000"/>
              <a:t>Grafički oblik funkcija ukupnog proizvoda</a:t>
            </a:r>
            <a:endParaRPr lang="sr-Latn-BA" altLang="en-US" sz="4000"/>
          </a:p>
        </p:txBody>
      </p:sp>
      <p:sp>
        <p:nvSpPr>
          <p:cNvPr id="7172" name="Rectangle 2">
            <a:extLst>
              <a:ext uri="{FF2B5EF4-FFF2-40B4-BE49-F238E27FC236}">
                <a16:creationId xmlns:a16="http://schemas.microsoft.com/office/drawing/2014/main" id="{EEC9B0E7-4775-CD27-32CE-AD2E93D18A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BA" altLang="en-US">
              <a:latin typeface="Calibri" panose="020F0502020204030204" pitchFamily="34" charset="0"/>
            </a:endParaRPr>
          </a:p>
        </p:txBody>
      </p:sp>
      <p:graphicFrame>
        <p:nvGraphicFramePr>
          <p:cNvPr id="7170" name="Object 1">
            <a:extLst>
              <a:ext uri="{FF2B5EF4-FFF2-40B4-BE49-F238E27FC236}">
                <a16:creationId xmlns:a16="http://schemas.microsoft.com/office/drawing/2014/main" id="{0910CC0A-4635-42AE-D862-02B9FFBD556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216275" y="1773239"/>
          <a:ext cx="6108700" cy="4338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Graph System" r:id="rId2" imgW="0" imgH="0" progId="GraphFile">
                  <p:embed/>
                </p:oleObj>
              </mc:Choice>
              <mc:Fallback>
                <p:oleObj name="Graph System" r:id="rId2" imgW="0" imgH="0" progId="GraphFile">
                  <p:embed/>
                  <p:pic>
                    <p:nvPicPr>
                      <p:cNvPr id="7170" name="Object 1">
                        <a:extLst>
                          <a:ext uri="{FF2B5EF4-FFF2-40B4-BE49-F238E27FC236}">
                            <a16:creationId xmlns:a16="http://schemas.microsoft.com/office/drawing/2014/main" id="{0910CC0A-4635-42AE-D862-02B9FFBD556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16275" y="1773239"/>
                        <a:ext cx="6108700" cy="43386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le 1">
            <a:extLst>
              <a:ext uri="{FF2B5EF4-FFF2-40B4-BE49-F238E27FC236}">
                <a16:creationId xmlns:a16="http://schemas.microsoft.com/office/drawing/2014/main" id="{B345F1BE-1D44-EAE5-078E-6EC2569806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BA" altLang="en-US"/>
              <a:t>Prosječni proizvod</a:t>
            </a:r>
            <a:endParaRPr lang="sr-Latn-BA" altLang="en-US"/>
          </a:p>
        </p:txBody>
      </p:sp>
      <p:sp>
        <p:nvSpPr>
          <p:cNvPr id="53251" name="Content Placeholder 2">
            <a:extLst>
              <a:ext uri="{FF2B5EF4-FFF2-40B4-BE49-F238E27FC236}">
                <a16:creationId xmlns:a16="http://schemas.microsoft.com/office/drawing/2014/main" id="{67F75866-E2D2-7CCE-EE57-76902F6441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hr-BA" altLang="en-US" b="1" i="1"/>
              <a:t>Prosječni proizvod (AP) </a:t>
            </a:r>
            <a:r>
              <a:rPr lang="hr-BA" altLang="en-US" i="1"/>
              <a:t>– (engl. Avarage product)</a:t>
            </a:r>
            <a:r>
              <a:rPr lang="hr-BA" altLang="en-US" b="1" i="1"/>
              <a:t> </a:t>
            </a:r>
            <a:r>
              <a:rPr lang="hr-BA" altLang="en-US" i="1"/>
              <a:t>je ukupan proizvod podijeljen sa brojem jedinica upotrebljene količine varijabilnog faktora. </a:t>
            </a:r>
            <a:endParaRPr lang="sr-Latn-BA" altLang="en-US"/>
          </a:p>
          <a:p>
            <a:pPr eaLnBrk="1" hangingPunct="1">
              <a:buFont typeface="Arial" panose="020B0604020202020204" pitchFamily="34" charset="0"/>
              <a:buNone/>
            </a:pPr>
            <a:endParaRPr lang="sr-Latn-BA" altLang="en-US"/>
          </a:p>
        </p:txBody>
      </p:sp>
      <p:sp>
        <p:nvSpPr>
          <p:cNvPr id="53252" name="Rectangle 2">
            <a:extLst>
              <a:ext uri="{FF2B5EF4-FFF2-40B4-BE49-F238E27FC236}">
                <a16:creationId xmlns:a16="http://schemas.microsoft.com/office/drawing/2014/main" id="{6A424C45-8E0F-F0D2-791B-5CEAB5659D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BA" altLang="en-US">
              <a:latin typeface="Calibri" panose="020F0502020204030204" pitchFamily="34" charset="0"/>
            </a:endParaRPr>
          </a:p>
        </p:txBody>
      </p:sp>
      <p:pic>
        <p:nvPicPr>
          <p:cNvPr id="53253" name="Picture 1">
            <a:extLst>
              <a:ext uri="{FF2B5EF4-FFF2-40B4-BE49-F238E27FC236}">
                <a16:creationId xmlns:a16="http://schemas.microsoft.com/office/drawing/2014/main" id="{09744E53-CC82-3784-E714-C7E1800787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9376" y="4076700"/>
            <a:ext cx="1368425" cy="92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Text Box 5">
            <a:extLst>
              <a:ext uri="{FF2B5EF4-FFF2-40B4-BE49-F238E27FC236}">
                <a16:creationId xmlns:a16="http://schemas.microsoft.com/office/drawing/2014/main" id="{B8E047F9-ECEF-A2C3-73E3-180B6C3FB0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9401" y="381001"/>
            <a:ext cx="725011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sr-Latn-BA" altLang="en-US" sz="3600">
                <a:latin typeface="Times New Roman" panose="02020603050405020304" pitchFamily="18" charset="0"/>
              </a:rPr>
              <a:t>Računanje prosječnog proizvoda (AP)</a:t>
            </a:r>
            <a:endParaRPr lang="en-US" altLang="en-US" sz="3600">
              <a:latin typeface="Times New Roman" panose="02020603050405020304" pitchFamily="18" charset="0"/>
            </a:endParaRPr>
          </a:p>
        </p:txBody>
      </p:sp>
      <p:grpSp>
        <p:nvGrpSpPr>
          <p:cNvPr id="8197" name="Group 14">
            <a:extLst>
              <a:ext uri="{FF2B5EF4-FFF2-40B4-BE49-F238E27FC236}">
                <a16:creationId xmlns:a16="http://schemas.microsoft.com/office/drawing/2014/main" id="{CE33F087-C2BD-9205-3C6A-0B2F08B19FCC}"/>
              </a:ext>
            </a:extLst>
          </p:cNvPr>
          <p:cNvGrpSpPr>
            <a:grpSpLocks/>
          </p:cNvGrpSpPr>
          <p:nvPr/>
        </p:nvGrpSpPr>
        <p:grpSpPr bwMode="auto">
          <a:xfrm>
            <a:off x="3352800" y="1295400"/>
            <a:ext cx="5486400" cy="4876800"/>
            <a:chOff x="960" y="576"/>
            <a:chExt cx="3456" cy="3360"/>
          </a:xfrm>
        </p:grpSpPr>
        <p:graphicFrame>
          <p:nvGraphicFramePr>
            <p:cNvPr id="8194" name="Object 2">
              <a:extLst>
                <a:ext uri="{FF2B5EF4-FFF2-40B4-BE49-F238E27FC236}">
                  <a16:creationId xmlns:a16="http://schemas.microsoft.com/office/drawing/2014/main" id="{DEA72969-9288-7D70-062B-333DEE59D18F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960" y="576"/>
            <a:ext cx="3456" cy="336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Worksheet" r:id="rId2" imgW="0" imgH="0" progId="Excel.Sheet.8">
                    <p:embed/>
                  </p:oleObj>
                </mc:Choice>
                <mc:Fallback>
                  <p:oleObj name="Worksheet" r:id="rId2" imgW="0" imgH="0" progId="Excel.Sheet.8">
                    <p:embed/>
                    <p:pic>
                      <p:nvPicPr>
                        <p:cNvPr id="8194" name="Object 2">
                          <a:extLst>
                            <a:ext uri="{FF2B5EF4-FFF2-40B4-BE49-F238E27FC236}">
                              <a16:creationId xmlns:a16="http://schemas.microsoft.com/office/drawing/2014/main" id="{DEA72969-9288-7D70-062B-333DEE59D18F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60" y="576"/>
                          <a:ext cx="3456" cy="3360"/>
                        </a:xfrm>
                        <a:prstGeom prst="rect">
                          <a:avLst/>
                        </a:prstGeom>
                        <a:solidFill>
                          <a:srgbClr val="99CCFF"/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195" name="Object 3">
              <a:extLst>
                <a:ext uri="{FF2B5EF4-FFF2-40B4-BE49-F238E27FC236}">
                  <a16:creationId xmlns:a16="http://schemas.microsoft.com/office/drawing/2014/main" id="{9D5670AC-DC9A-D042-08C5-06F8C4CA1685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456" y="1632"/>
            <a:ext cx="960" cy="4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4" imgW="0" imgH="0" progId="Equation.3">
                    <p:embed/>
                  </p:oleObj>
                </mc:Choice>
                <mc:Fallback>
                  <p:oleObj name="Equation" r:id="rId4" imgW="0" imgH="0" progId="Equation.3">
                    <p:embed/>
                    <p:pic>
                      <p:nvPicPr>
                        <p:cNvPr id="8195" name="Object 3">
                          <a:extLst>
                            <a:ext uri="{FF2B5EF4-FFF2-40B4-BE49-F238E27FC236}">
                              <a16:creationId xmlns:a16="http://schemas.microsoft.com/office/drawing/2014/main" id="{9D5670AC-DC9A-D042-08C5-06F8C4CA1685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56" y="1632"/>
                          <a:ext cx="960" cy="480"/>
                        </a:xfrm>
                        <a:prstGeom prst="rect">
                          <a:avLst/>
                        </a:prstGeom>
                        <a:solidFill>
                          <a:srgbClr val="99CCFF"/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198" name="Oval 9">
              <a:extLst>
                <a:ext uri="{FF2B5EF4-FFF2-40B4-BE49-F238E27FC236}">
                  <a16:creationId xmlns:a16="http://schemas.microsoft.com/office/drawing/2014/main" id="{9F12843A-0F9A-878A-020A-9CDAAF859D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96" y="1728"/>
              <a:ext cx="432" cy="240"/>
            </a:xfrm>
            <a:prstGeom prst="ellipse">
              <a:avLst/>
            </a:prstGeom>
            <a:solidFill>
              <a:srgbClr val="99CCFF"/>
            </a:solidFill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>
                  <a:latin typeface="Times New Roman" panose="02020603050405020304" pitchFamily="18" charset="0"/>
                </a:rPr>
                <a:t>1</a:t>
              </a:r>
            </a:p>
          </p:txBody>
        </p:sp>
        <p:sp>
          <p:nvSpPr>
            <p:cNvPr id="8199" name="Oval 10">
              <a:extLst>
                <a:ext uri="{FF2B5EF4-FFF2-40B4-BE49-F238E27FC236}">
                  <a16:creationId xmlns:a16="http://schemas.microsoft.com/office/drawing/2014/main" id="{353B7E99-843C-A8EB-ECFF-32BC157D7C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8" y="1728"/>
              <a:ext cx="432" cy="240"/>
            </a:xfrm>
            <a:prstGeom prst="ellipse">
              <a:avLst/>
            </a:prstGeom>
            <a:solidFill>
              <a:srgbClr val="99CCFF"/>
            </a:solidFill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>
                  <a:latin typeface="Times New Roman" panose="02020603050405020304" pitchFamily="18" charset="0"/>
                </a:rPr>
                <a:t>8</a:t>
              </a:r>
            </a:p>
          </p:txBody>
        </p:sp>
        <p:sp>
          <p:nvSpPr>
            <p:cNvPr id="8200" name="Oval 11">
              <a:extLst>
                <a:ext uri="{FF2B5EF4-FFF2-40B4-BE49-F238E27FC236}">
                  <a16:creationId xmlns:a16="http://schemas.microsoft.com/office/drawing/2014/main" id="{A3488E63-055E-3FF0-A0EC-81D2249B3D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92" y="1632"/>
              <a:ext cx="336" cy="192"/>
            </a:xfrm>
            <a:prstGeom prst="ellipse">
              <a:avLst/>
            </a:prstGeom>
            <a:solidFill>
              <a:srgbClr val="99CCFF"/>
            </a:solidFill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>
                  <a:latin typeface="Times New Roman" panose="02020603050405020304" pitchFamily="18" charset="0"/>
                </a:rPr>
                <a:t>8</a:t>
              </a:r>
            </a:p>
          </p:txBody>
        </p:sp>
        <p:sp>
          <p:nvSpPr>
            <p:cNvPr id="8201" name="Oval 12">
              <a:extLst>
                <a:ext uri="{FF2B5EF4-FFF2-40B4-BE49-F238E27FC236}">
                  <a16:creationId xmlns:a16="http://schemas.microsoft.com/office/drawing/2014/main" id="{B4EDBC31-14ED-A27A-C5C3-A1BE9D6D40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0" y="1920"/>
              <a:ext cx="336" cy="192"/>
            </a:xfrm>
            <a:prstGeom prst="ellipse">
              <a:avLst/>
            </a:prstGeom>
            <a:solidFill>
              <a:srgbClr val="99CCFF"/>
            </a:solidFill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>
                  <a:latin typeface="Times New Roman" panose="02020603050405020304" pitchFamily="18" charset="0"/>
                </a:rPr>
                <a:t>1</a:t>
              </a:r>
            </a:p>
          </p:txBody>
        </p:sp>
      </p:grp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2">
            <a:extLst>
              <a:ext uri="{FF2B5EF4-FFF2-40B4-BE49-F238E27FC236}">
                <a16:creationId xmlns:a16="http://schemas.microsoft.com/office/drawing/2014/main" id="{CC3CE1B5-2E74-85B7-9976-C808F5FEA2F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286000" y="457200"/>
            <a:ext cx="7793038" cy="533400"/>
          </a:xfrm>
        </p:spPr>
        <p:txBody>
          <a:bodyPr>
            <a:normAutofit fontScale="90000"/>
          </a:bodyPr>
          <a:lstStyle/>
          <a:p>
            <a:r>
              <a:rPr lang="sr-Latn-BA" altLang="en-US" sz="4000">
                <a:latin typeface="Times New Roman" panose="02020603050405020304" pitchFamily="18" charset="0"/>
              </a:rPr>
              <a:t>Računanje prosječnog proizvoda (AP)</a:t>
            </a:r>
            <a:endParaRPr lang="en-US" altLang="en-US" sz="4000">
              <a:latin typeface="Times New Roman" panose="02020603050405020304" pitchFamily="18" charset="0"/>
            </a:endParaRPr>
          </a:p>
        </p:txBody>
      </p:sp>
      <p:graphicFrame>
        <p:nvGraphicFramePr>
          <p:cNvPr id="9218" name="Object 2">
            <a:extLst>
              <a:ext uri="{FF2B5EF4-FFF2-40B4-BE49-F238E27FC236}">
                <a16:creationId xmlns:a16="http://schemas.microsoft.com/office/drawing/2014/main" id="{D9CCBAE6-D1EB-FE5D-C772-F7F5FEE3B09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657600" y="1447801"/>
          <a:ext cx="4876800" cy="4633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0" imgH="0" progId="Excel.Sheet.8">
                  <p:embed/>
                </p:oleObj>
              </mc:Choice>
              <mc:Fallback>
                <p:oleObj name="Worksheet" r:id="rId2" imgW="0" imgH="0" progId="Excel.Sheet.8">
                  <p:embed/>
                  <p:pic>
                    <p:nvPicPr>
                      <p:cNvPr id="9218" name="Object 2">
                        <a:extLst>
                          <a:ext uri="{FF2B5EF4-FFF2-40B4-BE49-F238E27FC236}">
                            <a16:creationId xmlns:a16="http://schemas.microsoft.com/office/drawing/2014/main" id="{D9CCBAE6-D1EB-FE5D-C772-F7F5FEE3B09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7600" y="1447801"/>
                        <a:ext cx="4876800" cy="4633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Title 1">
            <a:extLst>
              <a:ext uri="{FF2B5EF4-FFF2-40B4-BE49-F238E27FC236}">
                <a16:creationId xmlns:a16="http://schemas.microsoft.com/office/drawing/2014/main" id="{A4CB1F6C-D57E-EF3D-7F3E-33186232B1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BA" altLang="en-US" sz="4000"/>
              <a:t>Grafikon linearne funkcija prosječnog proizvoda</a:t>
            </a:r>
            <a:endParaRPr lang="sr-Latn-BA" altLang="en-US" sz="4000"/>
          </a:p>
        </p:txBody>
      </p:sp>
      <p:sp>
        <p:nvSpPr>
          <p:cNvPr id="10244" name="Rectangle 2">
            <a:extLst>
              <a:ext uri="{FF2B5EF4-FFF2-40B4-BE49-F238E27FC236}">
                <a16:creationId xmlns:a16="http://schemas.microsoft.com/office/drawing/2014/main" id="{C807C464-C7D6-BBE2-931D-DAE2560684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BA" altLang="en-US">
              <a:latin typeface="Calibri" panose="020F0502020204030204" pitchFamily="34" charset="0"/>
            </a:endParaRPr>
          </a:p>
        </p:txBody>
      </p:sp>
      <p:graphicFrame>
        <p:nvGraphicFramePr>
          <p:cNvPr id="10242" name="Object 1">
            <a:extLst>
              <a:ext uri="{FF2B5EF4-FFF2-40B4-BE49-F238E27FC236}">
                <a16:creationId xmlns:a16="http://schemas.microsoft.com/office/drawing/2014/main" id="{52EA0F39-BADE-4767-078E-EE4CEBE1A97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35362836"/>
              </p:ext>
            </p:extLst>
          </p:nvPr>
        </p:nvGraphicFramePr>
        <p:xfrm>
          <a:off x="3216276" y="1989138"/>
          <a:ext cx="5661024" cy="41100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Graph System" r:id="rId2" imgW="0" imgH="0" progId="GraphFile">
                  <p:embed/>
                </p:oleObj>
              </mc:Choice>
              <mc:Fallback>
                <p:oleObj name="Graph System" r:id="rId2" imgW="0" imgH="0" progId="GraphFile">
                  <p:embed/>
                  <p:pic>
                    <p:nvPicPr>
                      <p:cNvPr id="10242" name="Object 1">
                        <a:extLst>
                          <a:ext uri="{FF2B5EF4-FFF2-40B4-BE49-F238E27FC236}">
                            <a16:creationId xmlns:a16="http://schemas.microsoft.com/office/drawing/2014/main" id="{52EA0F39-BADE-4767-078E-EE4CEBE1A97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16276" y="1989138"/>
                        <a:ext cx="5661024" cy="411005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Title 1">
            <a:extLst>
              <a:ext uri="{FF2B5EF4-FFF2-40B4-BE49-F238E27FC236}">
                <a16:creationId xmlns:a16="http://schemas.microsoft.com/office/drawing/2014/main" id="{C4D5FE3C-B317-CC33-4344-154BE47C09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BA" altLang="en-US"/>
              <a:t>Prosječna proizvodnja</a:t>
            </a:r>
            <a:endParaRPr lang="sr-Latn-BA" altLang="en-US"/>
          </a:p>
        </p:txBody>
      </p:sp>
      <p:sp>
        <p:nvSpPr>
          <p:cNvPr id="11268" name="Rectangle 2">
            <a:extLst>
              <a:ext uri="{FF2B5EF4-FFF2-40B4-BE49-F238E27FC236}">
                <a16:creationId xmlns:a16="http://schemas.microsoft.com/office/drawing/2014/main" id="{FA466D59-87F1-EE79-F1DD-70CA5DC2E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BA" altLang="en-US">
              <a:latin typeface="Calibri" panose="020F0502020204030204" pitchFamily="34" charset="0"/>
            </a:endParaRPr>
          </a:p>
        </p:txBody>
      </p:sp>
      <p:graphicFrame>
        <p:nvGraphicFramePr>
          <p:cNvPr id="11266" name="Object 1">
            <a:extLst>
              <a:ext uri="{FF2B5EF4-FFF2-40B4-BE49-F238E27FC236}">
                <a16:creationId xmlns:a16="http://schemas.microsoft.com/office/drawing/2014/main" id="{B40CE1AE-73C2-BF7C-4A3A-21F2B57CD2F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93145488"/>
              </p:ext>
            </p:extLst>
          </p:nvPr>
        </p:nvGraphicFramePr>
        <p:xfrm>
          <a:off x="3143250" y="1844674"/>
          <a:ext cx="5772150" cy="41527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Graph System" r:id="rId2" imgW="0" imgH="0" progId="GraphFile">
                  <p:embed/>
                </p:oleObj>
              </mc:Choice>
              <mc:Fallback>
                <p:oleObj name="Graph System" r:id="rId2" imgW="0" imgH="0" progId="GraphFile">
                  <p:embed/>
                  <p:pic>
                    <p:nvPicPr>
                      <p:cNvPr id="11266" name="Object 1">
                        <a:extLst>
                          <a:ext uri="{FF2B5EF4-FFF2-40B4-BE49-F238E27FC236}">
                            <a16:creationId xmlns:a16="http://schemas.microsoft.com/office/drawing/2014/main" id="{B40CE1AE-73C2-BF7C-4A3A-21F2B57CD2F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3250" y="1844674"/>
                        <a:ext cx="5772150" cy="415276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le 1">
            <a:extLst>
              <a:ext uri="{FF2B5EF4-FFF2-40B4-BE49-F238E27FC236}">
                <a16:creationId xmlns:a16="http://schemas.microsoft.com/office/drawing/2014/main" id="{BB591E27-CD74-8B2C-8945-A3F1CEEB3F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BA" altLang="en-US"/>
              <a:t>Prosječni proizvod</a:t>
            </a:r>
            <a:endParaRPr lang="sr-Latn-BA" altLang="en-US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B3444B3-6246-90F6-7587-23FFFBAF7A34}"/>
              </a:ext>
            </a:extLst>
          </p:cNvPr>
          <p:cNvGraphicFramePr>
            <a:graphicFrameLocks noGrp="1"/>
          </p:cNvGraphicFramePr>
          <p:nvPr/>
        </p:nvGraphicFramePr>
        <p:xfrm>
          <a:off x="3792539" y="2420939"/>
          <a:ext cx="4321175" cy="3311525"/>
        </p:xfrm>
        <a:graphic>
          <a:graphicData uri="http://schemas.openxmlformats.org/drawingml/2006/table">
            <a:tbl>
              <a:tblPr/>
              <a:tblGrid>
                <a:gridCol w="8667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477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066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73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L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7" marR="444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TP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7" marR="444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AP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7" marR="444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3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0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7" marR="444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0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7" marR="444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-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7" marR="444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3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7" marR="444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55,5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7" marR="444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55,5/1=55,5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7" marR="444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3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7" marR="444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120,0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7" marR="444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120,0/2=60,0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7" marR="444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3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3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7" marR="444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190,5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7" marR="444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190,5/3=63,50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7" marR="444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3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4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7" marR="444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264,0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7" marR="444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264,0/4=66,0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7" marR="444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3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7" marR="444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337,5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7" marR="444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337,5/5=67,5</a:t>
                      </a:r>
                      <a:endParaRPr kumimoji="0" lang="sr-Latn-B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57" marR="4445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Title 1">
            <a:extLst>
              <a:ext uri="{FF2B5EF4-FFF2-40B4-BE49-F238E27FC236}">
                <a16:creationId xmlns:a16="http://schemas.microsoft.com/office/drawing/2014/main" id="{EE55474B-7EFC-3F49-1509-A4ED119D9A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BA" altLang="en-US" sz="4000"/>
              <a:t>Analiza funkcije prosječnog proizvoda</a:t>
            </a:r>
            <a:endParaRPr lang="sr-Latn-BA" altLang="en-US" sz="4000"/>
          </a:p>
        </p:txBody>
      </p:sp>
      <p:sp>
        <p:nvSpPr>
          <p:cNvPr id="12292" name="Rectangle 2">
            <a:extLst>
              <a:ext uri="{FF2B5EF4-FFF2-40B4-BE49-F238E27FC236}">
                <a16:creationId xmlns:a16="http://schemas.microsoft.com/office/drawing/2014/main" id="{4F2DC483-9301-4595-571E-27C7401AFE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BA" altLang="en-US">
              <a:latin typeface="Calibri" panose="020F0502020204030204" pitchFamily="34" charset="0"/>
            </a:endParaRPr>
          </a:p>
        </p:txBody>
      </p:sp>
      <p:graphicFrame>
        <p:nvGraphicFramePr>
          <p:cNvPr id="12290" name="Object 1">
            <a:extLst>
              <a:ext uri="{FF2B5EF4-FFF2-40B4-BE49-F238E27FC236}">
                <a16:creationId xmlns:a16="http://schemas.microsoft.com/office/drawing/2014/main" id="{5E4F2EDD-3C07-89D2-23C2-E3EC8BEFB99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85614659"/>
              </p:ext>
            </p:extLst>
          </p:nvPr>
        </p:nvGraphicFramePr>
        <p:xfrm>
          <a:off x="3143250" y="2276476"/>
          <a:ext cx="5657850" cy="41068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Graph System" r:id="rId2" imgW="0" imgH="0" progId="GraphFile">
                  <p:embed/>
                </p:oleObj>
              </mc:Choice>
              <mc:Fallback>
                <p:oleObj name="Graph System" r:id="rId2" imgW="0" imgH="0" progId="GraphFile">
                  <p:embed/>
                  <p:pic>
                    <p:nvPicPr>
                      <p:cNvPr id="12290" name="Object 1">
                        <a:extLst>
                          <a:ext uri="{FF2B5EF4-FFF2-40B4-BE49-F238E27FC236}">
                            <a16:creationId xmlns:a16="http://schemas.microsoft.com/office/drawing/2014/main" id="{5E4F2EDD-3C07-89D2-23C2-E3EC8BEFB99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3250" y="2276476"/>
                        <a:ext cx="5657850" cy="410681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le 1">
            <a:extLst>
              <a:ext uri="{FF2B5EF4-FFF2-40B4-BE49-F238E27FC236}">
                <a16:creationId xmlns:a16="http://schemas.microsoft.com/office/drawing/2014/main" id="{A8AE8212-6172-236E-F12E-4AC1823129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BA" altLang="en-US"/>
              <a:t>Granični proizvod</a:t>
            </a:r>
            <a:endParaRPr lang="sr-Latn-BA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5299" name="Content Placeholder 3">
                <a:extLst>
                  <a:ext uri="{FF2B5EF4-FFF2-40B4-BE49-F238E27FC236}">
                    <a16:creationId xmlns:a16="http://schemas.microsoft.com/office/drawing/2014/main" id="{515387A8-BF54-C401-4399-A1CA3DF2040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eaLnBrk="1" hangingPunct="1">
                  <a:buFont typeface="Arial" panose="020B0604020202020204" pitchFamily="34" charset="0"/>
                  <a:buNone/>
                </a:pPr>
                <a:r>
                  <a:rPr lang="hr-BA" altLang="en-US" b="1" dirty="0"/>
                  <a:t>Granična proizvodnja (MP) </a:t>
                </a:r>
                <a:r>
                  <a:rPr lang="hr-BA" altLang="en-US" dirty="0"/>
                  <a:t>– (engl. Marginal product) promjena ukupnog proizvoda na jedinicu promjene ukupnog varijabilnog faktora</a:t>
                </a:r>
                <a:r>
                  <a:rPr lang="en-US" altLang="en-US" dirty="0"/>
                  <a:t> x</a:t>
                </a:r>
                <a:r>
                  <a:rPr lang="hr-BA" altLang="en-US" dirty="0"/>
                  <a:t>.</a:t>
                </a:r>
                <a:endParaRPr lang="en-US" altLang="en-US" dirty="0"/>
              </a:p>
              <a:p>
                <a:pPr eaLnBrk="1" hangingPunct="1">
                  <a:buFont typeface="Arial" panose="020B0604020202020204" pitchFamily="34" charset="0"/>
                  <a:buNone/>
                </a:pPr>
                <a:endParaRPr lang="en-US" altLang="en-US" dirty="0"/>
              </a:p>
              <a:p>
                <a:pPr algn="ctr" eaLnBrk="1" hangingPunct="1">
                  <a:buFont typeface="Arial" panose="020B0604020202020204" pitchFamily="34" charset="0"/>
                  <a:buNone/>
                </a:pPr>
                <a:r>
                  <a:rPr lang="en-US" altLang="en-US" sz="3000" dirty="0" err="1"/>
                  <a:t>MPx</a:t>
                </a:r>
                <a:r>
                  <a:rPr lang="en-US" altLang="en-US" sz="3000" dirty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r-Latn-BA" altLang="en-US" sz="3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l-GR" altLang="en-US" sz="3000" i="0" smtClean="0"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lang="en-US" altLang="en-US" sz="3000" b="0" i="1" smtClean="0">
                            <a:latin typeface="Cambria Math" panose="02040503050406030204" pitchFamily="18" charset="0"/>
                          </a:rPr>
                          <m:t>𝑇𝑃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l-GR" altLang="en-US" sz="3000" i="0" smtClean="0"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lang="sr-Latn-BA" altLang="en-US" sz="3000" i="1" smtClean="0">
                            <a:latin typeface="Cambria Math" panose="02040503050406030204" pitchFamily="18" charset="0"/>
                          </a:rPr>
                          <m:t>𝑥</m:t>
                        </m:r>
                      </m:den>
                    </m:f>
                  </m:oMath>
                </a14:m>
                <a:endParaRPr lang="sr-Latn-BA" altLang="en-US" sz="3000" dirty="0"/>
              </a:p>
            </p:txBody>
          </p:sp>
        </mc:Choice>
        <mc:Fallback xmlns="">
          <p:sp>
            <p:nvSpPr>
              <p:cNvPr id="55299" name="Content Placeholder 3">
                <a:extLst>
                  <a:ext uri="{FF2B5EF4-FFF2-40B4-BE49-F238E27FC236}">
                    <a16:creationId xmlns:a16="http://schemas.microsoft.com/office/drawing/2014/main" id="{515387A8-BF54-C401-4399-A1CA3DF2040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67" t="-16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15F61E4-68CE-20F1-51EF-B102387B84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Proces reprodukcije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05A201D-B0F3-E0CA-A210-5B7BFECC9E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6806" y="1443789"/>
            <a:ext cx="7371531" cy="5141569"/>
          </a:xfrm>
          <a:ln>
            <a:solidFill>
              <a:schemeClr val="accent1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 lvl="1"/>
            <a:r>
              <a:rPr lang="x-none" sz="2400" dirty="0">
                <a:ea typeface="Tahoma" pitchFamily="34" charset="0"/>
                <a:cs typeface="Tahoma" pitchFamily="34" charset="0"/>
              </a:rPr>
              <a:t>Sredstva za rad - građevinski objekti, oprema i dr. To su OS u vidu stvari (materijalnom obliku, ulaganja)</a:t>
            </a:r>
          </a:p>
          <a:p>
            <a:pPr lvl="1">
              <a:buNone/>
            </a:pPr>
            <a:endParaRPr lang="x-none" sz="2400" dirty="0">
              <a:ea typeface="Tahoma" pitchFamily="34" charset="0"/>
              <a:cs typeface="Tahoma" pitchFamily="34" charset="0"/>
            </a:endParaRPr>
          </a:p>
          <a:p>
            <a:pPr lvl="1"/>
            <a:r>
              <a:rPr lang="x-none" sz="2400" dirty="0">
                <a:ea typeface="Tahoma" pitchFamily="34" charset="0"/>
                <a:cs typeface="Tahoma" pitchFamily="34" charset="0"/>
              </a:rPr>
              <a:t>Predmeti rada - sirovine, materijal i dr. To su OB u vidu stvari (materijalnom obliku). </a:t>
            </a:r>
            <a:endParaRPr lang="en-US" sz="2400" dirty="0">
              <a:ea typeface="Tahoma" pitchFamily="34" charset="0"/>
              <a:cs typeface="Tahoma" pitchFamily="34" charset="0"/>
            </a:endParaRPr>
          </a:p>
          <a:p>
            <a:r>
              <a:rPr lang="sr-Latn-RS" sz="2400" dirty="0">
                <a:ea typeface="Calibri" panose="020F0502020204030204" pitchFamily="34" charset="0"/>
              </a:rPr>
              <a:t>Za sprovođenje procesa reprodukcije obavezno prisustva sva tri elementa</a:t>
            </a:r>
            <a:endParaRPr lang="en-US" sz="2400" dirty="0">
              <a:cs typeface="Tahoma" pitchFamily="34" charset="0"/>
            </a:endParaRPr>
          </a:p>
          <a:p>
            <a:r>
              <a:rPr lang="en-US" sz="2400" dirty="0" err="1">
                <a:cs typeface="Tahoma" pitchFamily="34" charset="0"/>
              </a:rPr>
              <a:t>Sva</a:t>
            </a:r>
            <a:r>
              <a:rPr lang="en-US" sz="2400" dirty="0">
                <a:cs typeface="Tahoma" pitchFamily="34" charset="0"/>
              </a:rPr>
              <a:t> tri </a:t>
            </a:r>
            <a:r>
              <a:rPr lang="en-US" sz="2400" dirty="0" err="1">
                <a:cs typeface="Tahoma" pitchFamily="34" charset="0"/>
              </a:rPr>
              <a:t>elementa</a:t>
            </a:r>
            <a:r>
              <a:rPr lang="en-US" sz="2400" dirty="0">
                <a:cs typeface="Tahoma" pitchFamily="34" charset="0"/>
              </a:rPr>
              <a:t> reprodukcije </a:t>
            </a:r>
            <a:r>
              <a:rPr lang="en-US" sz="2400" dirty="0" err="1">
                <a:cs typeface="Tahoma" pitchFamily="34" charset="0"/>
              </a:rPr>
              <a:t>ulažu</a:t>
            </a:r>
            <a:r>
              <a:rPr lang="en-US" sz="2400" dirty="0">
                <a:cs typeface="Tahoma" pitchFamily="34" charset="0"/>
              </a:rPr>
              <a:t> se u </a:t>
            </a:r>
            <a:r>
              <a:rPr lang="en-US" sz="2400" dirty="0" err="1">
                <a:cs typeface="Tahoma" pitchFamily="34" charset="0"/>
              </a:rPr>
              <a:t>dva</a:t>
            </a:r>
            <a:r>
              <a:rPr lang="en-US" sz="2400" dirty="0">
                <a:cs typeface="Tahoma" pitchFamily="34" charset="0"/>
              </a:rPr>
              <a:t> </a:t>
            </a:r>
            <a:r>
              <a:rPr lang="en-US" sz="2400" dirty="0" err="1">
                <a:cs typeface="Tahoma" pitchFamily="34" charset="0"/>
              </a:rPr>
              <a:t>oblika</a:t>
            </a:r>
            <a:r>
              <a:rPr lang="en-US" sz="2400" dirty="0">
                <a:cs typeface="Tahoma" pitchFamily="34" charset="0"/>
              </a:rPr>
              <a:t>:</a:t>
            </a:r>
            <a:endParaRPr lang="sr-Latn-CS" sz="2400" dirty="0">
              <a:cs typeface="Tahoma" pitchFamily="34" charset="0"/>
            </a:endParaRPr>
          </a:p>
          <a:p>
            <a:pPr lvl="2"/>
            <a:r>
              <a:rPr lang="en-US" sz="2400" dirty="0">
                <a:cs typeface="Tahoma" pitchFamily="34" charset="0"/>
              </a:rPr>
              <a:t> u </a:t>
            </a:r>
            <a:r>
              <a:rPr lang="en-US" sz="2400" dirty="0" err="1">
                <a:cs typeface="Tahoma" pitchFamily="34" charset="0"/>
              </a:rPr>
              <a:t>obliku</a:t>
            </a:r>
            <a:r>
              <a:rPr lang="en-US" sz="2400" dirty="0">
                <a:cs typeface="Tahoma" pitchFamily="34" charset="0"/>
              </a:rPr>
              <a:t> angažovanja i </a:t>
            </a:r>
          </a:p>
          <a:p>
            <a:pPr lvl="2"/>
            <a:r>
              <a:rPr lang="sr-Latn-CS" sz="2400" dirty="0">
                <a:cs typeface="Tahoma" pitchFamily="34" charset="0"/>
              </a:rPr>
              <a:t> </a:t>
            </a:r>
            <a:r>
              <a:rPr lang="en-US" sz="2400" dirty="0">
                <a:cs typeface="Tahoma" pitchFamily="34" charset="0"/>
              </a:rPr>
              <a:t>u </a:t>
            </a:r>
            <a:r>
              <a:rPr lang="en-US" sz="2400" dirty="0" err="1">
                <a:cs typeface="Tahoma" pitchFamily="34" charset="0"/>
              </a:rPr>
              <a:t>obliku</a:t>
            </a:r>
            <a:r>
              <a:rPr lang="en-US" sz="2400" dirty="0">
                <a:cs typeface="Tahoma" pitchFamily="34" charset="0"/>
              </a:rPr>
              <a:t> </a:t>
            </a:r>
            <a:r>
              <a:rPr lang="en-US" sz="2400" dirty="0" err="1">
                <a:cs typeface="Tahoma" pitchFamily="34" charset="0"/>
              </a:rPr>
              <a:t>trošenja</a:t>
            </a:r>
            <a:r>
              <a:rPr lang="en-US" sz="2400" dirty="0">
                <a:cs typeface="Tahoma" pitchFamily="34" charset="0"/>
              </a:rPr>
              <a:t>. </a:t>
            </a:r>
          </a:p>
          <a:p>
            <a:pPr lvl="2">
              <a:buNone/>
            </a:pPr>
            <a:endParaRPr lang="en-US" sz="2400" dirty="0">
              <a:latin typeface="Rockwell" panose="02060603020205020403" pitchFamily="18" charset="0"/>
              <a:cs typeface="Tahoma" pitchFamily="34" charset="0"/>
            </a:endParaRPr>
          </a:p>
          <a:p>
            <a:pPr lvl="1"/>
            <a:endParaRPr lang="en-US" sz="16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274320" lvl="1" indent="0"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lang="sr-Latn-BA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74320" lvl="1" indent="0" algn="just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lang="sr-Latn-BA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D32E16B-6014-3A0C-7147-D802658393B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r-Latn-RS" dirty="0"/>
              <a:t>Angažovanje sredstava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r-Latn-RS" dirty="0"/>
              <a:t>Trošenje elemenata proizvodnje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9346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16" name="Group 17">
            <a:extLst>
              <a:ext uri="{FF2B5EF4-FFF2-40B4-BE49-F238E27FC236}">
                <a16:creationId xmlns:a16="http://schemas.microsoft.com/office/drawing/2014/main" id="{0C1B8491-4FA7-1300-C169-18F204A43F45}"/>
              </a:ext>
            </a:extLst>
          </p:cNvPr>
          <p:cNvGrpSpPr>
            <a:grpSpLocks/>
          </p:cNvGrpSpPr>
          <p:nvPr/>
        </p:nvGrpSpPr>
        <p:grpSpPr bwMode="auto">
          <a:xfrm>
            <a:off x="3124200" y="1447800"/>
            <a:ext cx="6553200" cy="4724400"/>
            <a:chOff x="960" y="624"/>
            <a:chExt cx="3888" cy="3255"/>
          </a:xfrm>
        </p:grpSpPr>
        <p:graphicFrame>
          <p:nvGraphicFramePr>
            <p:cNvPr id="13314" name="Object 2">
              <a:extLst>
                <a:ext uri="{FF2B5EF4-FFF2-40B4-BE49-F238E27FC236}">
                  <a16:creationId xmlns:a16="http://schemas.microsoft.com/office/drawing/2014/main" id="{E43B6BA2-B531-E28D-3E9F-A744643F678F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960" y="624"/>
            <a:ext cx="3744" cy="325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Worksheet" r:id="rId3" imgW="0" imgH="0" progId="Excel.Sheet.8">
                    <p:embed/>
                  </p:oleObj>
                </mc:Choice>
                <mc:Fallback>
                  <p:oleObj name="Worksheet" r:id="rId3" imgW="0" imgH="0" progId="Excel.Sheet.8">
                    <p:embed/>
                    <p:pic>
                      <p:nvPicPr>
                        <p:cNvPr id="13314" name="Object 2">
                          <a:extLst>
                            <a:ext uri="{FF2B5EF4-FFF2-40B4-BE49-F238E27FC236}">
                              <a16:creationId xmlns:a16="http://schemas.microsoft.com/office/drawing/2014/main" id="{E43B6BA2-B531-E28D-3E9F-A744643F678F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60" y="624"/>
                          <a:ext cx="3744" cy="3255"/>
                        </a:xfrm>
                        <a:prstGeom prst="rect">
                          <a:avLst/>
                        </a:prstGeom>
                        <a:solidFill>
                          <a:srgbClr val="99CCFF"/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3318" name="AutoShape 6">
              <a:extLst>
                <a:ext uri="{FF2B5EF4-FFF2-40B4-BE49-F238E27FC236}">
                  <a16:creationId xmlns:a16="http://schemas.microsoft.com/office/drawing/2014/main" id="{15CF235F-F447-3606-32DA-67DBA01DB10E}"/>
                </a:ext>
              </a:extLst>
            </p:cNvPr>
            <p:cNvSpPr>
              <a:spLocks/>
            </p:cNvSpPr>
            <p:nvPr/>
          </p:nvSpPr>
          <p:spPr bwMode="auto">
            <a:xfrm>
              <a:off x="1728" y="1536"/>
              <a:ext cx="48" cy="480"/>
            </a:xfrm>
            <a:prstGeom prst="rightBrace">
              <a:avLst>
                <a:gd name="adj1" fmla="val 83333"/>
                <a:gd name="adj2" fmla="val 50000"/>
              </a:avLst>
            </a:prstGeom>
            <a:solidFill>
              <a:srgbClr val="99CC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13319" name="AutoShape 7">
              <a:extLst>
                <a:ext uri="{FF2B5EF4-FFF2-40B4-BE49-F238E27FC236}">
                  <a16:creationId xmlns:a16="http://schemas.microsoft.com/office/drawing/2014/main" id="{C5212700-4D8E-3359-C55E-8D323AFF9E5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4" y="1536"/>
              <a:ext cx="48" cy="480"/>
            </a:xfrm>
            <a:prstGeom prst="rightBrace">
              <a:avLst>
                <a:gd name="adj1" fmla="val 83333"/>
                <a:gd name="adj2" fmla="val 50000"/>
              </a:avLst>
            </a:prstGeom>
            <a:solidFill>
              <a:srgbClr val="99CC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sr-Latn-BA" altLang="en-US"/>
            </a:p>
          </p:txBody>
        </p:sp>
        <p:sp>
          <p:nvSpPr>
            <p:cNvPr id="13320" name="Text Box 8">
              <a:extLst>
                <a:ext uri="{FF2B5EF4-FFF2-40B4-BE49-F238E27FC236}">
                  <a16:creationId xmlns:a16="http://schemas.microsoft.com/office/drawing/2014/main" id="{AD464CB8-D2F4-8E89-5F8F-791811E403D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14" y="1561"/>
              <a:ext cx="442" cy="254"/>
            </a:xfrm>
            <a:prstGeom prst="rect">
              <a:avLst/>
            </a:prstGeom>
            <a:solidFill>
              <a:srgbClr val="99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>
                  <a:latin typeface="Times New Roman" panose="02020603050405020304" pitchFamily="18" charset="0"/>
                  <a:cs typeface="Times New Roman" panose="02020603050405020304" pitchFamily="18" charset="0"/>
                  <a:sym typeface="Math1" pitchFamily="2" charset="2"/>
                </a:rPr>
                <a:t>Δ</a:t>
              </a:r>
              <a:r>
                <a:rPr lang="en-US" altLang="en-US">
                  <a:latin typeface="Times New Roman" panose="02020603050405020304" pitchFamily="18" charset="0"/>
                  <a:sym typeface="Math1" pitchFamily="2" charset="2"/>
                </a:rPr>
                <a:t>X=1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13321" name="Text Box 9">
              <a:extLst>
                <a:ext uri="{FF2B5EF4-FFF2-40B4-BE49-F238E27FC236}">
                  <a16:creationId xmlns:a16="http://schemas.microsoft.com/office/drawing/2014/main" id="{8AD5BB53-8533-5341-4EEE-FAB5E38EFD0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20" y="1584"/>
              <a:ext cx="442" cy="254"/>
            </a:xfrm>
            <a:prstGeom prst="rect">
              <a:avLst/>
            </a:prstGeom>
            <a:solidFill>
              <a:srgbClr val="99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>
                  <a:latin typeface="Times New Roman" panose="02020603050405020304" pitchFamily="18" charset="0"/>
                  <a:cs typeface="Times New Roman" panose="02020603050405020304" pitchFamily="18" charset="0"/>
                  <a:sym typeface="Math1" pitchFamily="2" charset="2"/>
                </a:rPr>
                <a:t>Δ</a:t>
              </a:r>
              <a:r>
                <a:rPr lang="en-US" altLang="en-US">
                  <a:latin typeface="Times New Roman" panose="02020603050405020304" pitchFamily="18" charset="0"/>
                  <a:sym typeface="Math1" pitchFamily="2" charset="2"/>
                </a:rPr>
                <a:t>Q=8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graphicFrame>
          <p:nvGraphicFramePr>
            <p:cNvPr id="13315" name="Object 3">
              <a:extLst>
                <a:ext uri="{FF2B5EF4-FFF2-40B4-BE49-F238E27FC236}">
                  <a16:creationId xmlns:a16="http://schemas.microsoft.com/office/drawing/2014/main" id="{ADD0260B-17F1-19C0-A988-B59B671BCC14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936" y="1536"/>
            <a:ext cx="912" cy="4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5" imgW="0" imgH="0" progId="Equation.3">
                    <p:embed/>
                  </p:oleObj>
                </mc:Choice>
                <mc:Fallback>
                  <p:oleObj name="Equation" r:id="rId5" imgW="0" imgH="0" progId="Equation.3">
                    <p:embed/>
                    <p:pic>
                      <p:nvPicPr>
                        <p:cNvPr id="13315" name="Object 3">
                          <a:extLst>
                            <a:ext uri="{FF2B5EF4-FFF2-40B4-BE49-F238E27FC236}">
                              <a16:creationId xmlns:a16="http://schemas.microsoft.com/office/drawing/2014/main" id="{ADD0260B-17F1-19C0-A988-B59B671BCC14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36" y="1536"/>
                          <a:ext cx="912" cy="480"/>
                        </a:xfrm>
                        <a:prstGeom prst="rect">
                          <a:avLst/>
                        </a:prstGeom>
                        <a:solidFill>
                          <a:srgbClr val="99CCFF"/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3317" name="Text Box 16">
            <a:extLst>
              <a:ext uri="{FF2B5EF4-FFF2-40B4-BE49-F238E27FC236}">
                <a16:creationId xmlns:a16="http://schemas.microsoft.com/office/drawing/2014/main" id="{49F09BB1-782A-BEE3-4EB9-D0173EE738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9401" y="381001"/>
            <a:ext cx="714851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sr-Latn-BA" altLang="en-US" sz="3600">
                <a:latin typeface="Times New Roman" panose="02020603050405020304" pitchFamily="18" charset="0"/>
              </a:rPr>
              <a:t>Računanje graničnog proizvoda (MP)</a:t>
            </a:r>
            <a:endParaRPr lang="en-US" altLang="en-US" sz="36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40" name="Group 18">
            <a:extLst>
              <a:ext uri="{FF2B5EF4-FFF2-40B4-BE49-F238E27FC236}">
                <a16:creationId xmlns:a16="http://schemas.microsoft.com/office/drawing/2014/main" id="{728A6F82-3B68-70AC-4D64-7D6F63EB0B55}"/>
              </a:ext>
            </a:extLst>
          </p:cNvPr>
          <p:cNvGrpSpPr>
            <a:grpSpLocks/>
          </p:cNvGrpSpPr>
          <p:nvPr/>
        </p:nvGrpSpPr>
        <p:grpSpPr bwMode="auto">
          <a:xfrm>
            <a:off x="3124200" y="1447800"/>
            <a:ext cx="5943600" cy="4800600"/>
            <a:chOff x="960" y="624"/>
            <a:chExt cx="3744" cy="3255"/>
          </a:xfrm>
        </p:grpSpPr>
        <p:grpSp>
          <p:nvGrpSpPr>
            <p:cNvPr id="14342" name="Group 17">
              <a:extLst>
                <a:ext uri="{FF2B5EF4-FFF2-40B4-BE49-F238E27FC236}">
                  <a16:creationId xmlns:a16="http://schemas.microsoft.com/office/drawing/2014/main" id="{F646A26E-F231-0855-3A43-2888C254878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60" y="624"/>
              <a:ext cx="3744" cy="3255"/>
              <a:chOff x="960" y="624"/>
              <a:chExt cx="3744" cy="3255"/>
            </a:xfrm>
          </p:grpSpPr>
          <p:graphicFrame>
            <p:nvGraphicFramePr>
              <p:cNvPr id="14338" name="Object 2">
                <a:extLst>
                  <a:ext uri="{FF2B5EF4-FFF2-40B4-BE49-F238E27FC236}">
                    <a16:creationId xmlns:a16="http://schemas.microsoft.com/office/drawing/2014/main" id="{D3122CDC-1E53-4A2E-B65F-B425C3A097BB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960" y="624"/>
              <a:ext cx="3744" cy="325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Worksheet" r:id="rId2" imgW="0" imgH="0" progId="Excel.Sheet.8">
                      <p:embed/>
                    </p:oleObj>
                  </mc:Choice>
                  <mc:Fallback>
                    <p:oleObj name="Worksheet" r:id="rId2" imgW="0" imgH="0" progId="Excel.Sheet.8">
                      <p:embed/>
                      <p:pic>
                        <p:nvPicPr>
                          <p:cNvPr id="14338" name="Object 2">
                            <a:extLst>
                              <a:ext uri="{FF2B5EF4-FFF2-40B4-BE49-F238E27FC236}">
                                <a16:creationId xmlns:a16="http://schemas.microsoft.com/office/drawing/2014/main" id="{D3122CDC-1E53-4A2E-B65F-B425C3A097BB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960" y="624"/>
                            <a:ext cx="3744" cy="3255"/>
                          </a:xfrm>
                          <a:prstGeom prst="rect">
                            <a:avLst/>
                          </a:prstGeom>
                          <a:solidFill>
                            <a:srgbClr val="99CCFF"/>
                          </a:solidFill>
                          <a:ln>
                            <a:noFill/>
                          </a:ln>
                          <a:effectLst/>
                          <a:extLs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4350" name="AutoShape 3">
                <a:extLst>
                  <a:ext uri="{FF2B5EF4-FFF2-40B4-BE49-F238E27FC236}">
                    <a16:creationId xmlns:a16="http://schemas.microsoft.com/office/drawing/2014/main" id="{9B293D68-257C-D72F-089A-4BC4A788589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80" y="2832"/>
                <a:ext cx="48" cy="480"/>
              </a:xfrm>
              <a:prstGeom prst="rightBrace">
                <a:avLst>
                  <a:gd name="adj1" fmla="val 83333"/>
                  <a:gd name="adj2" fmla="val 50000"/>
                </a:avLst>
              </a:prstGeom>
              <a:solidFill>
                <a:srgbClr val="99CC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sr-Latn-BA" altLang="en-US"/>
              </a:p>
            </p:txBody>
          </p:sp>
          <p:sp>
            <p:nvSpPr>
              <p:cNvPr id="14351" name="AutoShape 4">
                <a:extLst>
                  <a:ext uri="{FF2B5EF4-FFF2-40B4-BE49-F238E27FC236}">
                    <a16:creationId xmlns:a16="http://schemas.microsoft.com/office/drawing/2014/main" id="{5B4E336A-204F-732F-4607-CA40CBE0AE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24" y="2832"/>
                <a:ext cx="48" cy="480"/>
              </a:xfrm>
              <a:prstGeom prst="rightBrace">
                <a:avLst>
                  <a:gd name="adj1" fmla="val 83333"/>
                  <a:gd name="adj2" fmla="val 50000"/>
                </a:avLst>
              </a:prstGeom>
              <a:solidFill>
                <a:srgbClr val="99CC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sr-Latn-BA" altLang="en-US"/>
              </a:p>
            </p:txBody>
          </p:sp>
          <p:sp>
            <p:nvSpPr>
              <p:cNvPr id="14352" name="Text Box 5">
                <a:extLst>
                  <a:ext uri="{FF2B5EF4-FFF2-40B4-BE49-F238E27FC236}">
                    <a16:creationId xmlns:a16="http://schemas.microsoft.com/office/drawing/2014/main" id="{E4B5D176-6799-52E6-C5CF-CF465279DC2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76" y="2927"/>
                <a:ext cx="470" cy="250"/>
              </a:xfrm>
              <a:prstGeom prst="rect">
                <a:avLst/>
              </a:prstGeom>
              <a:solidFill>
                <a:srgbClr val="99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US" altLang="en-US">
                    <a:solidFill>
                      <a:srgbClr val="FF33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Math1" pitchFamily="2" charset="2"/>
                  </a:rPr>
                  <a:t>Δ</a:t>
                </a:r>
                <a:r>
                  <a:rPr lang="en-US" altLang="en-US">
                    <a:solidFill>
                      <a:srgbClr val="FF3300"/>
                    </a:solidFill>
                    <a:latin typeface="Times New Roman" panose="02020603050405020304" pitchFamily="18" charset="0"/>
                    <a:sym typeface="Math1" pitchFamily="2" charset="2"/>
                  </a:rPr>
                  <a:t>X=1</a:t>
                </a:r>
                <a:endParaRPr lang="en-US" altLang="en-US">
                  <a:solidFill>
                    <a:srgbClr val="FF33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4353" name="Text Box 6">
                <a:extLst>
                  <a:ext uri="{FF2B5EF4-FFF2-40B4-BE49-F238E27FC236}">
                    <a16:creationId xmlns:a16="http://schemas.microsoft.com/office/drawing/2014/main" id="{59BCFBEC-8B34-1A2A-CA4B-0128AEB2B8E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120" y="2927"/>
                <a:ext cx="470" cy="250"/>
              </a:xfrm>
              <a:prstGeom prst="rect">
                <a:avLst/>
              </a:prstGeom>
              <a:solidFill>
                <a:srgbClr val="99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US" altLang="en-US">
                    <a:solidFill>
                      <a:srgbClr val="FF33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Math1" pitchFamily="2" charset="2"/>
                  </a:rPr>
                  <a:t>Δ</a:t>
                </a:r>
                <a:r>
                  <a:rPr lang="en-US" altLang="en-US">
                    <a:solidFill>
                      <a:srgbClr val="FF3300"/>
                    </a:solidFill>
                    <a:latin typeface="Times New Roman" panose="02020603050405020304" pitchFamily="18" charset="0"/>
                    <a:sym typeface="Math1" pitchFamily="2" charset="2"/>
                  </a:rPr>
                  <a:t>Q=5</a:t>
                </a:r>
                <a:endParaRPr lang="en-US" altLang="en-US">
                  <a:solidFill>
                    <a:srgbClr val="FF3300"/>
                  </a:solidFill>
                  <a:latin typeface="Times New Roman" panose="02020603050405020304" pitchFamily="18" charset="0"/>
                </a:endParaRPr>
              </a:p>
            </p:txBody>
          </p:sp>
          <p:graphicFrame>
            <p:nvGraphicFramePr>
              <p:cNvPr id="14339" name="Object 3">
                <a:extLst>
                  <a:ext uri="{FF2B5EF4-FFF2-40B4-BE49-F238E27FC236}">
                    <a16:creationId xmlns:a16="http://schemas.microsoft.com/office/drawing/2014/main" id="{D001895C-1D33-6BAE-8A80-C56EF93BDDCD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3840" y="2832"/>
              <a:ext cx="864" cy="45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Equation" r:id="rId4" imgW="0" imgH="0" progId="Equation.3">
                      <p:embed/>
                    </p:oleObj>
                  </mc:Choice>
                  <mc:Fallback>
                    <p:oleObj name="Equation" r:id="rId4" imgW="0" imgH="0" progId="Equation.3">
                      <p:embed/>
                      <p:pic>
                        <p:nvPicPr>
                          <p:cNvPr id="14339" name="Object 3">
                            <a:extLst>
                              <a:ext uri="{FF2B5EF4-FFF2-40B4-BE49-F238E27FC236}">
                                <a16:creationId xmlns:a16="http://schemas.microsoft.com/office/drawing/2014/main" id="{D001895C-1D33-6BAE-8A80-C56EF93BDDCD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840" y="2832"/>
                            <a:ext cx="864" cy="455"/>
                          </a:xfrm>
                          <a:prstGeom prst="rect">
                            <a:avLst/>
                          </a:prstGeom>
                          <a:solidFill>
                            <a:srgbClr val="99CCFF"/>
                          </a:solidFill>
                          <a:ln w="31750">
                            <a:solidFill>
                              <a:srgbClr val="FF3300"/>
                            </a:solidFill>
                            <a:miter lim="800000"/>
                            <a:headEnd/>
                            <a:tailEnd/>
                          </a:ln>
                          <a:effectLst/>
                          <a:extLs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14343" name="Text Box 8">
              <a:extLst>
                <a:ext uri="{FF2B5EF4-FFF2-40B4-BE49-F238E27FC236}">
                  <a16:creationId xmlns:a16="http://schemas.microsoft.com/office/drawing/2014/main" id="{ECB088A8-E53A-C72B-1D2B-0A8A98AE890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80" y="1536"/>
              <a:ext cx="189" cy="250"/>
            </a:xfrm>
            <a:prstGeom prst="rect">
              <a:avLst/>
            </a:prstGeom>
            <a:solidFill>
              <a:srgbClr val="99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>
                  <a:latin typeface="Times New Roman" panose="02020603050405020304" pitchFamily="18" charset="0"/>
                </a:rPr>
                <a:t>8</a:t>
              </a:r>
            </a:p>
          </p:txBody>
        </p:sp>
        <p:sp>
          <p:nvSpPr>
            <p:cNvPr id="14344" name="Text Box 9">
              <a:extLst>
                <a:ext uri="{FF2B5EF4-FFF2-40B4-BE49-F238E27FC236}">
                  <a16:creationId xmlns:a16="http://schemas.microsoft.com/office/drawing/2014/main" id="{B691D90F-2513-4183-93E8-1690DBA1782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32" y="1776"/>
              <a:ext cx="262" cy="250"/>
            </a:xfrm>
            <a:prstGeom prst="rect">
              <a:avLst/>
            </a:prstGeom>
            <a:solidFill>
              <a:srgbClr val="99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>
                  <a:latin typeface="Times New Roman" panose="02020603050405020304" pitchFamily="18" charset="0"/>
                </a:rPr>
                <a:t>10</a:t>
              </a:r>
            </a:p>
          </p:txBody>
        </p:sp>
        <p:sp>
          <p:nvSpPr>
            <p:cNvPr id="14345" name="Text Box 10">
              <a:extLst>
                <a:ext uri="{FF2B5EF4-FFF2-40B4-BE49-F238E27FC236}">
                  <a16:creationId xmlns:a16="http://schemas.microsoft.com/office/drawing/2014/main" id="{70637EC2-67B7-77A1-7F32-2DED614CAA5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32" y="2064"/>
              <a:ext cx="256" cy="250"/>
            </a:xfrm>
            <a:prstGeom prst="rect">
              <a:avLst/>
            </a:prstGeom>
            <a:solidFill>
              <a:srgbClr val="99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>
                  <a:latin typeface="Times New Roman" panose="02020603050405020304" pitchFamily="18" charset="0"/>
                </a:rPr>
                <a:t>11</a:t>
              </a:r>
            </a:p>
          </p:txBody>
        </p:sp>
        <p:sp>
          <p:nvSpPr>
            <p:cNvPr id="14346" name="Text Box 11">
              <a:extLst>
                <a:ext uri="{FF2B5EF4-FFF2-40B4-BE49-F238E27FC236}">
                  <a16:creationId xmlns:a16="http://schemas.microsoft.com/office/drawing/2014/main" id="{D48B34C1-D6A7-F6EC-A730-22DE7E60025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32" y="2352"/>
              <a:ext cx="262" cy="250"/>
            </a:xfrm>
            <a:prstGeom prst="rect">
              <a:avLst/>
            </a:prstGeom>
            <a:solidFill>
              <a:srgbClr val="99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>
                  <a:latin typeface="Times New Roman" panose="02020603050405020304" pitchFamily="18" charset="0"/>
                </a:rPr>
                <a:t>10</a:t>
              </a:r>
            </a:p>
          </p:txBody>
        </p:sp>
        <p:sp>
          <p:nvSpPr>
            <p:cNvPr id="14347" name="Text Box 12">
              <a:extLst>
                <a:ext uri="{FF2B5EF4-FFF2-40B4-BE49-F238E27FC236}">
                  <a16:creationId xmlns:a16="http://schemas.microsoft.com/office/drawing/2014/main" id="{83E0633B-A255-9166-CC53-63E0FE738E2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28" y="2592"/>
              <a:ext cx="189" cy="250"/>
            </a:xfrm>
            <a:prstGeom prst="rect">
              <a:avLst/>
            </a:prstGeom>
            <a:solidFill>
              <a:srgbClr val="99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>
                  <a:latin typeface="Times New Roman" panose="02020603050405020304" pitchFamily="18" charset="0"/>
                </a:rPr>
                <a:t>8</a:t>
              </a:r>
            </a:p>
          </p:txBody>
        </p:sp>
        <p:sp>
          <p:nvSpPr>
            <p:cNvPr id="14348" name="Text Box 13">
              <a:extLst>
                <a:ext uri="{FF2B5EF4-FFF2-40B4-BE49-F238E27FC236}">
                  <a16:creationId xmlns:a16="http://schemas.microsoft.com/office/drawing/2014/main" id="{88904CC6-A01A-EAF9-9952-872FFB4C17C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28" y="3216"/>
              <a:ext cx="189" cy="250"/>
            </a:xfrm>
            <a:prstGeom prst="rect">
              <a:avLst/>
            </a:prstGeom>
            <a:solidFill>
              <a:srgbClr val="99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>
                  <a:latin typeface="Times New Roman" panose="02020603050405020304" pitchFamily="18" charset="0"/>
                </a:rPr>
                <a:t>4</a:t>
              </a:r>
            </a:p>
          </p:txBody>
        </p:sp>
        <p:sp>
          <p:nvSpPr>
            <p:cNvPr id="14349" name="Text Box 14">
              <a:extLst>
                <a:ext uri="{FF2B5EF4-FFF2-40B4-BE49-F238E27FC236}">
                  <a16:creationId xmlns:a16="http://schemas.microsoft.com/office/drawing/2014/main" id="{411E3990-719C-280B-D654-6D57DE0F70A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80" y="3456"/>
              <a:ext cx="237" cy="250"/>
            </a:xfrm>
            <a:prstGeom prst="rect">
              <a:avLst/>
            </a:prstGeom>
            <a:solidFill>
              <a:srgbClr val="99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>
                  <a:latin typeface="Times New Roman" panose="02020603050405020304" pitchFamily="18" charset="0"/>
                </a:rPr>
                <a:t>-4</a:t>
              </a:r>
            </a:p>
          </p:txBody>
        </p:sp>
      </p:grpSp>
      <p:sp>
        <p:nvSpPr>
          <p:cNvPr id="14341" name="Text Box 16">
            <a:extLst>
              <a:ext uri="{FF2B5EF4-FFF2-40B4-BE49-F238E27FC236}">
                <a16:creationId xmlns:a16="http://schemas.microsoft.com/office/drawing/2014/main" id="{5FCAC783-E547-B418-D83C-A4C87CED5E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5601" y="457201"/>
            <a:ext cx="714851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sr-Latn-BA" altLang="en-US" sz="3600">
                <a:latin typeface="Times New Roman" panose="02020603050405020304" pitchFamily="18" charset="0"/>
              </a:rPr>
              <a:t>Računanje graničnog proizvoda (MP)</a:t>
            </a:r>
            <a:endParaRPr lang="en-US" altLang="en-US" sz="36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Title 1">
            <a:extLst>
              <a:ext uri="{FF2B5EF4-FFF2-40B4-BE49-F238E27FC236}">
                <a16:creationId xmlns:a16="http://schemas.microsoft.com/office/drawing/2014/main" id="{50BDF959-7850-33C8-1A4D-0D778C80A2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BA" altLang="en-US" sz="4000"/>
              <a:t>Grafikon linearne funkcija graničnog proizvoda</a:t>
            </a:r>
            <a:endParaRPr lang="sr-Latn-BA" altLang="en-US" sz="4000"/>
          </a:p>
        </p:txBody>
      </p:sp>
      <p:sp>
        <p:nvSpPr>
          <p:cNvPr id="15364" name="Rectangle 2">
            <a:extLst>
              <a:ext uri="{FF2B5EF4-FFF2-40B4-BE49-F238E27FC236}">
                <a16:creationId xmlns:a16="http://schemas.microsoft.com/office/drawing/2014/main" id="{1DFF6E9B-1782-1D69-38C4-3A5F78CB46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BA" altLang="en-US">
              <a:latin typeface="Calibri" panose="020F0502020204030204" pitchFamily="34" charset="0"/>
            </a:endParaRPr>
          </a:p>
        </p:txBody>
      </p:sp>
      <p:graphicFrame>
        <p:nvGraphicFramePr>
          <p:cNvPr id="15362" name="Object 1">
            <a:extLst>
              <a:ext uri="{FF2B5EF4-FFF2-40B4-BE49-F238E27FC236}">
                <a16:creationId xmlns:a16="http://schemas.microsoft.com/office/drawing/2014/main" id="{DBB40F34-D0C0-7F22-350C-BD9781914EF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00375" y="1916113"/>
          <a:ext cx="5975350" cy="4316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Graph System" r:id="rId2" imgW="0" imgH="0" progId="GraphFile">
                  <p:embed/>
                </p:oleObj>
              </mc:Choice>
              <mc:Fallback>
                <p:oleObj name="Graph System" r:id="rId2" imgW="0" imgH="0" progId="GraphFile">
                  <p:embed/>
                  <p:pic>
                    <p:nvPicPr>
                      <p:cNvPr id="15362" name="Object 1">
                        <a:extLst>
                          <a:ext uri="{FF2B5EF4-FFF2-40B4-BE49-F238E27FC236}">
                            <a16:creationId xmlns:a16="http://schemas.microsoft.com/office/drawing/2014/main" id="{DBB40F34-D0C0-7F22-350C-BD9781914EF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00375" y="1916113"/>
                        <a:ext cx="5975350" cy="43164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Title 1">
            <a:extLst>
              <a:ext uri="{FF2B5EF4-FFF2-40B4-BE49-F238E27FC236}">
                <a16:creationId xmlns:a16="http://schemas.microsoft.com/office/drawing/2014/main" id="{C342EA31-1608-A90F-5286-ABDEB786D9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BA" altLang="en-US"/>
              <a:t>Granična proizvodnja</a:t>
            </a:r>
            <a:endParaRPr lang="sr-Latn-BA" altLang="en-US"/>
          </a:p>
        </p:txBody>
      </p:sp>
      <p:sp>
        <p:nvSpPr>
          <p:cNvPr id="16388" name="Rectangle 2">
            <a:extLst>
              <a:ext uri="{FF2B5EF4-FFF2-40B4-BE49-F238E27FC236}">
                <a16:creationId xmlns:a16="http://schemas.microsoft.com/office/drawing/2014/main" id="{9A8F76FC-65B6-D3BC-C33E-B8F3FECCF8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BA" altLang="en-US">
              <a:latin typeface="Calibri" panose="020F0502020204030204" pitchFamily="34" charset="0"/>
            </a:endParaRPr>
          </a:p>
        </p:txBody>
      </p:sp>
      <p:graphicFrame>
        <p:nvGraphicFramePr>
          <p:cNvPr id="16386" name="Object 1">
            <a:extLst>
              <a:ext uri="{FF2B5EF4-FFF2-40B4-BE49-F238E27FC236}">
                <a16:creationId xmlns:a16="http://schemas.microsoft.com/office/drawing/2014/main" id="{3F4D4C86-5A57-2ABE-1FF8-2C0085862E0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855914" y="1628776"/>
          <a:ext cx="6264275" cy="4513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Graph System" r:id="rId2" imgW="0" imgH="0" progId="GraphFile">
                  <p:embed/>
                </p:oleObj>
              </mc:Choice>
              <mc:Fallback>
                <p:oleObj name="Graph System" r:id="rId2" imgW="0" imgH="0" progId="GraphFile">
                  <p:embed/>
                  <p:pic>
                    <p:nvPicPr>
                      <p:cNvPr id="16386" name="Object 1">
                        <a:extLst>
                          <a:ext uri="{FF2B5EF4-FFF2-40B4-BE49-F238E27FC236}">
                            <a16:creationId xmlns:a16="http://schemas.microsoft.com/office/drawing/2014/main" id="{3F4D4C86-5A57-2ABE-1FF8-2C0085862E0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5914" y="1628776"/>
                        <a:ext cx="6264275" cy="45132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itle 1">
            <a:extLst>
              <a:ext uri="{FF2B5EF4-FFF2-40B4-BE49-F238E27FC236}">
                <a16:creationId xmlns:a16="http://schemas.microsoft.com/office/drawing/2014/main" id="{6206B101-8DB3-50F3-3A74-904748F5A3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8011" y="293614"/>
            <a:ext cx="8229600" cy="1143000"/>
          </a:xfrm>
        </p:spPr>
        <p:txBody>
          <a:bodyPr/>
          <a:lstStyle/>
          <a:p>
            <a:pPr eaLnBrk="1" hangingPunct="1"/>
            <a:r>
              <a:rPr lang="hr-BA" altLang="en-US" sz="4000" dirty="0"/>
              <a:t>Granični proizvod</a:t>
            </a:r>
            <a:endParaRPr lang="sr-Latn-BA" altLang="en-US" sz="4000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062D27C2-0D3D-94BC-34F1-7117DEE8A3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8522011"/>
              </p:ext>
            </p:extLst>
          </p:nvPr>
        </p:nvGraphicFramePr>
        <p:xfrm>
          <a:off x="2827090" y="1610686"/>
          <a:ext cx="5360565" cy="4718558"/>
        </p:xfrm>
        <a:graphic>
          <a:graphicData uri="http://schemas.openxmlformats.org/drawingml/2006/table">
            <a:tbl>
              <a:tblPr/>
              <a:tblGrid>
                <a:gridCol w="11929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741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934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362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L</a:t>
                      </a:r>
                      <a:endParaRPr kumimoji="0" lang="sr-Latn-BA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TP</a:t>
                      </a:r>
                      <a:endParaRPr kumimoji="0" lang="sr-Latn-BA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MP</a:t>
                      </a:r>
                      <a:endParaRPr kumimoji="0" lang="sr-Latn-BA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3628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0</a:t>
                      </a:r>
                      <a:endParaRPr kumimoji="0" lang="sr-Latn-BA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0</a:t>
                      </a:r>
                      <a:endParaRPr kumimoji="0" lang="sr-Latn-BA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-</a:t>
                      </a:r>
                      <a:endParaRPr kumimoji="0" lang="sr-Latn-BA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3628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</a:t>
                      </a:r>
                      <a:endParaRPr kumimoji="0" lang="sr-Latn-BA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55,5</a:t>
                      </a:r>
                      <a:endParaRPr kumimoji="0" lang="sr-Latn-BA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60,5</a:t>
                      </a:r>
                      <a:endParaRPr kumimoji="0" lang="sr-Latn-BA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3628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</a:t>
                      </a:r>
                      <a:endParaRPr kumimoji="0" lang="sr-Latn-BA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120,0</a:t>
                      </a:r>
                      <a:endParaRPr kumimoji="0" lang="sr-Latn-BA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68,0</a:t>
                      </a:r>
                      <a:endParaRPr kumimoji="0" lang="sr-Latn-BA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3628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3</a:t>
                      </a:r>
                      <a:endParaRPr kumimoji="0" lang="sr-Latn-BA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190,5</a:t>
                      </a:r>
                      <a:endParaRPr kumimoji="0" lang="sr-Latn-BA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72,5</a:t>
                      </a:r>
                      <a:endParaRPr kumimoji="0" lang="sr-Latn-BA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3628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4</a:t>
                      </a:r>
                      <a:endParaRPr kumimoji="0" lang="sr-Latn-BA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264,0</a:t>
                      </a:r>
                      <a:endParaRPr kumimoji="0" lang="sr-Latn-BA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74,0</a:t>
                      </a:r>
                      <a:endParaRPr kumimoji="0" lang="sr-Latn-BA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3628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</a:t>
                      </a:r>
                      <a:endParaRPr kumimoji="0" lang="sr-Latn-BA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337,5</a:t>
                      </a:r>
                      <a:endParaRPr kumimoji="0" lang="sr-Latn-BA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72,5</a:t>
                      </a:r>
                      <a:endParaRPr kumimoji="0" lang="sr-Latn-BA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3628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6</a:t>
                      </a:r>
                      <a:endParaRPr kumimoji="0" lang="sr-Latn-BA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408,0</a:t>
                      </a:r>
                      <a:endParaRPr kumimoji="0" lang="sr-Latn-BA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68,0</a:t>
                      </a:r>
                      <a:endParaRPr kumimoji="0" lang="sr-Latn-BA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3628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7</a:t>
                      </a:r>
                      <a:endParaRPr kumimoji="0" lang="sr-Latn-BA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472,5</a:t>
                      </a:r>
                      <a:endParaRPr kumimoji="0" lang="sr-Latn-BA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60,5</a:t>
                      </a:r>
                      <a:endParaRPr kumimoji="0" lang="sr-Latn-BA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3628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8</a:t>
                      </a:r>
                      <a:endParaRPr kumimoji="0" lang="sr-Latn-BA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528,0</a:t>
                      </a:r>
                      <a:endParaRPr kumimoji="0" lang="sr-Latn-BA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50,0</a:t>
                      </a:r>
                      <a:endParaRPr kumimoji="0" lang="sr-Latn-BA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53628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9</a:t>
                      </a:r>
                      <a:endParaRPr kumimoji="0" lang="sr-Latn-BA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571,5</a:t>
                      </a:r>
                      <a:endParaRPr kumimoji="0" lang="sr-Latn-BA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36,5</a:t>
                      </a:r>
                      <a:endParaRPr kumimoji="0" lang="sr-Latn-BA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53628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10</a:t>
                      </a:r>
                      <a:endParaRPr kumimoji="0" lang="sr-Latn-BA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600,0</a:t>
                      </a:r>
                      <a:endParaRPr kumimoji="0" lang="sr-Latn-BA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20,0</a:t>
                      </a:r>
                      <a:endParaRPr kumimoji="0" lang="sr-Latn-BA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53628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11</a:t>
                      </a:r>
                      <a:endParaRPr kumimoji="0" lang="sr-Latn-BA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610,5</a:t>
                      </a:r>
                      <a:endParaRPr kumimoji="0" lang="sr-Latn-BA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0,5</a:t>
                      </a:r>
                      <a:endParaRPr kumimoji="0" lang="sr-Latn-BA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Title 1">
            <a:extLst>
              <a:ext uri="{FF2B5EF4-FFF2-40B4-BE49-F238E27FC236}">
                <a16:creationId xmlns:a16="http://schemas.microsoft.com/office/drawing/2014/main" id="{31DECBD6-D267-A1FD-ABAF-2840659EF0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BA" altLang="en-US" sz="4000"/>
              <a:t>Analiza funkcije graničnog proizvoda</a:t>
            </a:r>
            <a:endParaRPr lang="sr-Latn-BA" altLang="en-US" sz="4000"/>
          </a:p>
        </p:txBody>
      </p:sp>
      <p:sp>
        <p:nvSpPr>
          <p:cNvPr id="17412" name="Rectangle 2">
            <a:extLst>
              <a:ext uri="{FF2B5EF4-FFF2-40B4-BE49-F238E27FC236}">
                <a16:creationId xmlns:a16="http://schemas.microsoft.com/office/drawing/2014/main" id="{2C0D4F51-4803-A6CB-6BF2-32A243A81F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r-Latn-BA" altLang="en-US">
              <a:latin typeface="Calibri" panose="020F0502020204030204" pitchFamily="34" charset="0"/>
            </a:endParaRPr>
          </a:p>
        </p:txBody>
      </p:sp>
      <p:graphicFrame>
        <p:nvGraphicFramePr>
          <p:cNvPr id="17410" name="Object 1">
            <a:extLst>
              <a:ext uri="{FF2B5EF4-FFF2-40B4-BE49-F238E27FC236}">
                <a16:creationId xmlns:a16="http://schemas.microsoft.com/office/drawing/2014/main" id="{02B2FE69-4299-0959-DF8C-5AD774C0F44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66989" y="1700213"/>
          <a:ext cx="6408737" cy="4654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Graph System" r:id="rId2" imgW="0" imgH="0" progId="GraphFile">
                  <p:embed/>
                </p:oleObj>
              </mc:Choice>
              <mc:Fallback>
                <p:oleObj name="Graph System" r:id="rId2" imgW="0" imgH="0" progId="GraphFile">
                  <p:embed/>
                  <p:pic>
                    <p:nvPicPr>
                      <p:cNvPr id="17410" name="Object 1">
                        <a:extLst>
                          <a:ext uri="{FF2B5EF4-FFF2-40B4-BE49-F238E27FC236}">
                            <a16:creationId xmlns:a16="http://schemas.microsoft.com/office/drawing/2014/main" id="{02B2FE69-4299-0959-DF8C-5AD774C0F44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66989" y="1700213"/>
                        <a:ext cx="6408737" cy="4654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3">
            <a:extLst>
              <a:ext uri="{FF2B5EF4-FFF2-40B4-BE49-F238E27FC236}">
                <a16:creationId xmlns:a16="http://schemas.microsoft.com/office/drawing/2014/main" id="{955BF998-AF84-3005-584E-03750E113379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1022758" y="952500"/>
            <a:ext cx="3810000" cy="46482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sr-Latn-BA" altLang="en-US" sz="2800" dirty="0"/>
              <a:t>Ako je</a:t>
            </a:r>
            <a:r>
              <a:rPr lang="en-US" altLang="en-US" sz="2800" dirty="0"/>
              <a:t> MP </a:t>
            </a:r>
            <a:r>
              <a:rPr lang="sr-Latn-BA" altLang="en-US" sz="2800" dirty="0"/>
              <a:t>pozitivan tada</a:t>
            </a:r>
            <a:r>
              <a:rPr lang="en-US" altLang="en-US" sz="2800" dirty="0"/>
              <a:t> se TP </a:t>
            </a:r>
            <a:r>
              <a:rPr lang="sr-Latn-BA" altLang="en-US" sz="2800" dirty="0"/>
              <a:t>povećava.</a:t>
            </a:r>
            <a:endParaRPr lang="en-US" altLang="en-US" sz="2800" dirty="0"/>
          </a:p>
          <a:p>
            <a:pPr>
              <a:lnSpc>
                <a:spcPct val="90000"/>
              </a:lnSpc>
            </a:pPr>
            <a:r>
              <a:rPr lang="sr-Latn-BA" altLang="en-US" sz="2800" dirty="0"/>
              <a:t>Ako je </a:t>
            </a:r>
            <a:r>
              <a:rPr lang="en-US" altLang="en-US" sz="2800" dirty="0"/>
              <a:t>MP </a:t>
            </a:r>
            <a:r>
              <a:rPr lang="sr-Latn-BA" altLang="en-US" sz="2800" dirty="0"/>
              <a:t>negativan tada </a:t>
            </a:r>
            <a:r>
              <a:rPr lang="en-US" altLang="en-US" sz="2800" dirty="0"/>
              <a:t>se TP </a:t>
            </a:r>
            <a:r>
              <a:rPr lang="sr-Latn-BA" altLang="en-US" sz="2800" dirty="0"/>
              <a:t>smanjuje</a:t>
            </a:r>
            <a:r>
              <a:rPr lang="en-US" altLang="en-US" sz="2800" dirty="0"/>
              <a:t>.</a:t>
            </a:r>
          </a:p>
          <a:p>
            <a:pPr>
              <a:lnSpc>
                <a:spcPct val="90000"/>
              </a:lnSpc>
            </a:pPr>
            <a:r>
              <a:rPr lang="en-US" altLang="en-US" sz="2800" dirty="0"/>
              <a:t>TP </a:t>
            </a:r>
            <a:r>
              <a:rPr lang="sr-Latn-BA" altLang="en-US" sz="2800" dirty="0"/>
              <a:t>dostiže maksimum kada je </a:t>
            </a:r>
            <a:r>
              <a:rPr lang="en-US" altLang="en-US" sz="2800" dirty="0"/>
              <a:t>MP=0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altLang="en-US" dirty="0"/>
          </a:p>
        </p:txBody>
      </p:sp>
      <p:pic>
        <p:nvPicPr>
          <p:cNvPr id="57347" name="Picture 6">
            <a:extLst>
              <a:ext uri="{FF2B5EF4-FFF2-40B4-BE49-F238E27FC236}">
                <a16:creationId xmlns:a16="http://schemas.microsoft.com/office/drawing/2014/main" id="{EFB86ACC-86FA-18DD-948B-1E5DD82A49F4}"/>
              </a:ext>
            </a:extLst>
          </p:cNvPr>
          <p:cNvPicPr>
            <a:picLocks noGrp="1" noChangeAspect="1" noChangeArrowheads="1"/>
          </p:cNvPicPr>
          <p:nvPr>
            <p:ph type="chart"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4975371" y="304800"/>
            <a:ext cx="5302105" cy="5943600"/>
          </a:xfrm>
          <a:noFill/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>
            <a:extLst>
              <a:ext uri="{FF2B5EF4-FFF2-40B4-BE49-F238E27FC236}">
                <a16:creationId xmlns:a16="http://schemas.microsoft.com/office/drawing/2014/main" id="{898039D8-B9CA-3404-AD5F-647F991A37EA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1366707" y="929780"/>
            <a:ext cx="3810000" cy="4343400"/>
          </a:xfrm>
        </p:spPr>
        <p:txBody>
          <a:bodyPr/>
          <a:lstStyle/>
          <a:p>
            <a:r>
              <a:rPr lang="sr-Latn-BA" altLang="en-US" sz="2800" dirty="0"/>
              <a:t>Ako</a:t>
            </a:r>
            <a:r>
              <a:rPr lang="en-US" altLang="en-US" sz="2800" dirty="0"/>
              <a:t> </a:t>
            </a:r>
            <a:r>
              <a:rPr lang="sr-Latn-BA" altLang="en-US" sz="2800" dirty="0"/>
              <a:t>je </a:t>
            </a:r>
            <a:r>
              <a:rPr lang="en-US" altLang="en-US" sz="2800" dirty="0"/>
              <a:t>MP &gt; AP </a:t>
            </a:r>
            <a:r>
              <a:rPr lang="sr-Latn-BA" altLang="en-US" sz="2800" dirty="0"/>
              <a:t>tada</a:t>
            </a:r>
            <a:r>
              <a:rPr lang="en-US" altLang="en-US" sz="2800" dirty="0"/>
              <a:t> AP </a:t>
            </a:r>
            <a:r>
              <a:rPr lang="sr-Latn-BA" altLang="en-US" sz="2800" dirty="0"/>
              <a:t>raste</a:t>
            </a:r>
            <a:r>
              <a:rPr lang="en-US" altLang="en-US" sz="2800" dirty="0"/>
              <a:t>. </a:t>
            </a:r>
          </a:p>
          <a:p>
            <a:r>
              <a:rPr lang="sr-Latn-BA" altLang="en-US" sz="2800" dirty="0"/>
              <a:t>Ako</a:t>
            </a:r>
            <a:r>
              <a:rPr lang="en-US" altLang="en-US" sz="2800" dirty="0"/>
              <a:t> </a:t>
            </a:r>
            <a:r>
              <a:rPr lang="sr-Latn-BA" altLang="en-US" sz="2800" dirty="0"/>
              <a:t>je </a:t>
            </a:r>
            <a:r>
              <a:rPr lang="en-US" altLang="en-US" sz="2800" dirty="0"/>
              <a:t>MP &lt; AP </a:t>
            </a:r>
            <a:r>
              <a:rPr lang="sr-Latn-BA" altLang="en-US" sz="2800" dirty="0"/>
              <a:t>tada</a:t>
            </a:r>
            <a:r>
              <a:rPr lang="en-US" altLang="en-US" sz="2800" dirty="0"/>
              <a:t> AP </a:t>
            </a:r>
            <a:r>
              <a:rPr lang="sr-Latn-BA" altLang="en-US" sz="2800" dirty="0"/>
              <a:t>pada</a:t>
            </a:r>
            <a:r>
              <a:rPr lang="en-US" altLang="en-US" sz="2800" dirty="0"/>
              <a:t>.</a:t>
            </a:r>
          </a:p>
          <a:p>
            <a:r>
              <a:rPr lang="en-US" altLang="en-US" sz="2800" dirty="0"/>
              <a:t>MP=AP </a:t>
            </a:r>
            <a:r>
              <a:rPr lang="sr-Latn-BA" altLang="en-US" sz="2800" dirty="0"/>
              <a:t>kada je</a:t>
            </a:r>
            <a:r>
              <a:rPr lang="en-US" altLang="en-US" sz="2800" dirty="0"/>
              <a:t> AP </a:t>
            </a:r>
            <a:r>
              <a:rPr lang="en-US" altLang="en-US" sz="2800" dirty="0" err="1"/>
              <a:t>doseže</a:t>
            </a:r>
            <a:r>
              <a:rPr lang="sr-Latn-BA" altLang="en-US" sz="2800" dirty="0"/>
              <a:t> maksimum</a:t>
            </a:r>
            <a:r>
              <a:rPr lang="en-US" altLang="en-US" sz="2800" dirty="0"/>
              <a:t> (</a:t>
            </a:r>
            <a:r>
              <a:rPr lang="en-US" altLang="en-US" sz="2800" dirty="0" err="1"/>
              <a:t>tačka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maksimalne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produktivnosti</a:t>
            </a:r>
            <a:r>
              <a:rPr lang="en-US" altLang="en-US" sz="2800" dirty="0"/>
              <a:t>).</a:t>
            </a:r>
          </a:p>
        </p:txBody>
      </p:sp>
      <p:pic>
        <p:nvPicPr>
          <p:cNvPr id="58371" name="Picture 5">
            <a:extLst>
              <a:ext uri="{FF2B5EF4-FFF2-40B4-BE49-F238E27FC236}">
                <a16:creationId xmlns:a16="http://schemas.microsoft.com/office/drawing/2014/main" id="{9FAE6472-45BD-658A-2C4C-72CBE51AD73E}"/>
              </a:ext>
            </a:extLst>
          </p:cNvPr>
          <p:cNvPicPr>
            <a:picLocks noGrp="1" noChangeAspect="1" noChangeArrowheads="1"/>
          </p:cNvPicPr>
          <p:nvPr>
            <p:ph type="chart"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5394121" y="838898"/>
            <a:ext cx="5280171" cy="4956495"/>
          </a:xfrm>
          <a:noFill/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Title 1">
            <a:extLst>
              <a:ext uri="{FF2B5EF4-FFF2-40B4-BE49-F238E27FC236}">
                <a16:creationId xmlns:a16="http://schemas.microsoft.com/office/drawing/2014/main" id="{EF1207C6-1FC1-C1A8-377B-73CB61547D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BA" altLang="en-US" sz="3600"/>
              <a:t>Međuzavisnost ukupnog, prosječnog i graničnog proizvoda</a:t>
            </a:r>
            <a:endParaRPr lang="sr-Latn-BA" altLang="en-US" sz="3600"/>
          </a:p>
        </p:txBody>
      </p:sp>
      <p:graphicFrame>
        <p:nvGraphicFramePr>
          <p:cNvPr id="18434" name="Object 1">
            <a:extLst>
              <a:ext uri="{FF2B5EF4-FFF2-40B4-BE49-F238E27FC236}">
                <a16:creationId xmlns:a16="http://schemas.microsoft.com/office/drawing/2014/main" id="{693D70D8-ADA4-C4A7-1073-74CEF42D465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47850" y="1557338"/>
          <a:ext cx="6046788" cy="4437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Graph System" r:id="rId2" imgW="0" imgH="0" progId="GraphFile">
                  <p:embed/>
                </p:oleObj>
              </mc:Choice>
              <mc:Fallback>
                <p:oleObj name="Graph System" r:id="rId2" imgW="0" imgH="0" progId="GraphFile">
                  <p:embed/>
                  <p:pic>
                    <p:nvPicPr>
                      <p:cNvPr id="18434" name="Object 1">
                        <a:extLst>
                          <a:ext uri="{FF2B5EF4-FFF2-40B4-BE49-F238E27FC236}">
                            <a16:creationId xmlns:a16="http://schemas.microsoft.com/office/drawing/2014/main" id="{693D70D8-ADA4-C4A7-1073-74CEF42D465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47850" y="1557338"/>
                        <a:ext cx="6046788" cy="44370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14108173-9AE7-9041-699A-AC93C3C33029}"/>
              </a:ext>
            </a:extLst>
          </p:cNvPr>
          <p:cNvGraphicFramePr>
            <a:graphicFrameLocks noGrp="1"/>
          </p:cNvGraphicFramePr>
          <p:nvPr/>
        </p:nvGraphicFramePr>
        <p:xfrm>
          <a:off x="7967663" y="2492375"/>
          <a:ext cx="2195512" cy="2587628"/>
        </p:xfrm>
        <a:graphic>
          <a:graphicData uri="http://schemas.openxmlformats.org/drawingml/2006/table">
            <a:tbl>
              <a:tblPr/>
              <a:tblGrid>
                <a:gridCol w="6127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64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63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7626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Tač.</a:t>
                      </a:r>
                      <a:endParaRPr kumimoji="0" lang="sr-Latn-B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L</a:t>
                      </a:r>
                      <a:endParaRPr kumimoji="0" lang="sr-Latn-B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TP,MP,AP</a:t>
                      </a:r>
                      <a:endParaRPr kumimoji="0" lang="sr-Latn-B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73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A*</a:t>
                      </a:r>
                      <a:endParaRPr kumimoji="0" lang="sr-Latn-B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4</a:t>
                      </a:r>
                      <a:endParaRPr kumimoji="0" lang="sr-Latn-B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74</a:t>
                      </a:r>
                      <a:endParaRPr kumimoji="0" lang="sr-Latn-B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73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A</a:t>
                      </a:r>
                      <a:endParaRPr kumimoji="0" lang="sr-Latn-B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4</a:t>
                      </a:r>
                      <a:endParaRPr kumimoji="0" lang="sr-Latn-B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264</a:t>
                      </a:r>
                      <a:endParaRPr kumimoji="0" lang="sr-Latn-B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73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B*</a:t>
                      </a:r>
                      <a:endParaRPr kumimoji="0" lang="sr-Latn-B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6</a:t>
                      </a:r>
                      <a:endParaRPr kumimoji="0" lang="sr-Latn-B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68</a:t>
                      </a:r>
                      <a:endParaRPr kumimoji="0" lang="sr-Latn-B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73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B</a:t>
                      </a:r>
                      <a:endParaRPr kumimoji="0" lang="sr-Latn-B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6</a:t>
                      </a:r>
                      <a:endParaRPr kumimoji="0" lang="sr-Latn-B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408</a:t>
                      </a:r>
                      <a:endParaRPr kumimoji="0" lang="sr-Latn-B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73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C*</a:t>
                      </a:r>
                      <a:endParaRPr kumimoji="0" lang="sr-Latn-B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11</a:t>
                      </a:r>
                      <a:endParaRPr kumimoji="0" lang="sr-Latn-B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0</a:t>
                      </a:r>
                      <a:endParaRPr kumimoji="0" lang="sr-Latn-B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73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C</a:t>
                      </a:r>
                      <a:endParaRPr kumimoji="0" lang="sr-Latn-B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11</a:t>
                      </a:r>
                      <a:endParaRPr kumimoji="0" lang="sr-Latn-B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610.5</a:t>
                      </a:r>
                      <a:endParaRPr kumimoji="0" lang="sr-Latn-B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73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D</a:t>
                      </a:r>
                      <a:endParaRPr kumimoji="0" lang="sr-Latn-B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17,66</a:t>
                      </a:r>
                      <a:endParaRPr kumimoji="0" lang="sr-Latn-B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BA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0</a:t>
                      </a:r>
                      <a:endParaRPr kumimoji="0" lang="sr-Latn-B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itle 1">
            <a:extLst>
              <a:ext uri="{FF2B5EF4-FFF2-40B4-BE49-F238E27FC236}">
                <a16:creationId xmlns:a16="http://schemas.microsoft.com/office/drawing/2014/main" id="{2D634E39-DD52-AB37-90D9-66885A310B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BA" altLang="en-US" dirty="0"/>
              <a:t>Slojevi proizvodnje</a:t>
            </a:r>
            <a:endParaRPr lang="sr-Latn-BA" altLang="en-US" dirty="0"/>
          </a:p>
        </p:txBody>
      </p:sp>
      <p:pic>
        <p:nvPicPr>
          <p:cNvPr id="59395" name="Picture 3">
            <a:extLst>
              <a:ext uri="{FF2B5EF4-FFF2-40B4-BE49-F238E27FC236}">
                <a16:creationId xmlns:a16="http://schemas.microsoft.com/office/drawing/2014/main" id="{4F55D4E2-5717-776E-027B-992489E68E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814" y="2070200"/>
            <a:ext cx="5976937" cy="403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C671836-3533-4560-5F67-F9FD1194AE43}"/>
              </a:ext>
            </a:extLst>
          </p:cNvPr>
          <p:cNvSpPr txBox="1"/>
          <p:nvPr/>
        </p:nvSpPr>
        <p:spPr>
          <a:xfrm>
            <a:off x="5361272" y="4558322"/>
            <a:ext cx="375385" cy="10030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FA7F671-A5B1-C0BE-BA0D-B4AF3A121B72}"/>
              </a:ext>
            </a:extLst>
          </p:cNvPr>
          <p:cNvSpPr txBox="1"/>
          <p:nvPr/>
        </p:nvSpPr>
        <p:spPr>
          <a:xfrm>
            <a:off x="4608897" y="4558321"/>
            <a:ext cx="375385" cy="10030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B5AE349-E1D1-4D63-3D95-0FD0DDF67CC8}"/>
              </a:ext>
            </a:extLst>
          </p:cNvPr>
          <p:cNvSpPr txBox="1"/>
          <p:nvPr/>
        </p:nvSpPr>
        <p:spPr>
          <a:xfrm>
            <a:off x="6917605" y="4558321"/>
            <a:ext cx="375385" cy="10030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01BAA0-8D7E-5ED3-A486-61842235E318}"/>
              </a:ext>
            </a:extLst>
          </p:cNvPr>
          <p:cNvSpPr txBox="1"/>
          <p:nvPr/>
        </p:nvSpPr>
        <p:spPr>
          <a:xfrm>
            <a:off x="3586261" y="4527418"/>
            <a:ext cx="375385" cy="10030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6" name="Left Brace 5">
            <a:extLst>
              <a:ext uri="{FF2B5EF4-FFF2-40B4-BE49-F238E27FC236}">
                <a16:creationId xmlns:a16="http://schemas.microsoft.com/office/drawing/2014/main" id="{DD7F1B32-47A1-976D-FE3E-5D366F89BA1A}"/>
              </a:ext>
            </a:extLst>
          </p:cNvPr>
          <p:cNvSpPr/>
          <p:nvPr/>
        </p:nvSpPr>
        <p:spPr>
          <a:xfrm rot="3784995">
            <a:off x="3781480" y="2851943"/>
            <a:ext cx="575193" cy="1760776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Left Brace 6">
            <a:extLst>
              <a:ext uri="{FF2B5EF4-FFF2-40B4-BE49-F238E27FC236}">
                <a16:creationId xmlns:a16="http://schemas.microsoft.com/office/drawing/2014/main" id="{D1B3E94C-0872-84E7-E537-D32D87C36F3E}"/>
              </a:ext>
            </a:extLst>
          </p:cNvPr>
          <p:cNvSpPr/>
          <p:nvPr/>
        </p:nvSpPr>
        <p:spPr>
          <a:xfrm rot="3784995">
            <a:off x="5329543" y="1705270"/>
            <a:ext cx="575193" cy="1760776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2065B11-860C-7DF9-4E18-36F01D5E3176}"/>
              </a:ext>
            </a:extLst>
          </p:cNvPr>
          <p:cNvSpPr txBox="1"/>
          <p:nvPr/>
        </p:nvSpPr>
        <p:spPr>
          <a:xfrm>
            <a:off x="3586261" y="2849078"/>
            <a:ext cx="9079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 </a:t>
            </a:r>
            <a:r>
              <a:rPr lang="en-US" dirty="0" err="1"/>
              <a:t>faza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46212E5-13EA-261E-8FA5-9C001FC9082A}"/>
              </a:ext>
            </a:extLst>
          </p:cNvPr>
          <p:cNvSpPr txBox="1"/>
          <p:nvPr/>
        </p:nvSpPr>
        <p:spPr>
          <a:xfrm>
            <a:off x="4691562" y="2048840"/>
            <a:ext cx="9079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II </a:t>
            </a:r>
            <a:r>
              <a:rPr lang="en-US" dirty="0" err="1"/>
              <a:t>faza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D0E371B-3CB7-44E4-E66E-379307B63E40}"/>
              </a:ext>
            </a:extLst>
          </p:cNvPr>
          <p:cNvSpPr txBox="1"/>
          <p:nvPr/>
        </p:nvSpPr>
        <p:spPr>
          <a:xfrm>
            <a:off x="7790608" y="2849078"/>
            <a:ext cx="9079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III </a:t>
            </a:r>
            <a:r>
              <a:rPr lang="en-US" dirty="0" err="1"/>
              <a:t>faza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15F61E4-68CE-20F1-51EF-B102387B84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Proces reprodukcije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05A201D-B0F3-E0CA-A210-5B7BFECC9E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7930" y="1064384"/>
            <a:ext cx="7746916" cy="5423044"/>
          </a:xfrm>
          <a:ln>
            <a:solidFill>
              <a:schemeClr val="accent1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2400" dirty="0"/>
              <a:t>Sredstva </a:t>
            </a:r>
            <a:r>
              <a:rPr lang="en-US" sz="2400" dirty="0" err="1"/>
              <a:t>preduzeća</a:t>
            </a:r>
            <a:r>
              <a:rPr lang="en-US" sz="2400" dirty="0"/>
              <a:t> </a:t>
            </a:r>
            <a:r>
              <a:rPr lang="en-US" sz="2400" dirty="0" err="1"/>
              <a:t>kruže</a:t>
            </a:r>
            <a:r>
              <a:rPr lang="en-US" sz="2400" dirty="0"/>
              <a:t> </a:t>
            </a:r>
            <a:r>
              <a:rPr lang="en-US" sz="2400" dirty="0" err="1"/>
              <a:t>prelazeći</a:t>
            </a:r>
            <a:r>
              <a:rPr lang="en-US" sz="2400" dirty="0"/>
              <a:t> </a:t>
            </a:r>
            <a:r>
              <a:rPr lang="en-US" sz="2400" dirty="0" err="1"/>
              <a:t>iz</a:t>
            </a:r>
            <a:r>
              <a:rPr lang="en-US" sz="2400" dirty="0"/>
              <a:t> </a:t>
            </a:r>
            <a:r>
              <a:rPr lang="en-US" sz="2400" dirty="0" err="1"/>
              <a:t>jednog</a:t>
            </a:r>
            <a:r>
              <a:rPr lang="en-US" sz="2400" dirty="0"/>
              <a:t> </a:t>
            </a:r>
            <a:r>
              <a:rPr lang="en-US" sz="2400" dirty="0" err="1"/>
              <a:t>oblika</a:t>
            </a:r>
            <a:r>
              <a:rPr lang="en-US" sz="2400" dirty="0"/>
              <a:t> u </a:t>
            </a:r>
            <a:r>
              <a:rPr lang="en-US" sz="2400" dirty="0" err="1"/>
              <a:t>drugi</a:t>
            </a:r>
            <a:r>
              <a:rPr lang="en-US" sz="2400" dirty="0"/>
              <a:t>, </a:t>
            </a:r>
            <a:r>
              <a:rPr lang="en-US" sz="2400" dirty="0" err="1"/>
              <a:t>shodno</a:t>
            </a:r>
            <a:r>
              <a:rPr lang="en-US" sz="2400" dirty="0"/>
              <a:t> </a:t>
            </a:r>
            <a:r>
              <a:rPr lang="en-US" sz="2400" dirty="0" err="1"/>
              <a:t>zahtjevima</a:t>
            </a:r>
            <a:r>
              <a:rPr lang="en-US" sz="2400" dirty="0"/>
              <a:t> </a:t>
            </a:r>
            <a:r>
              <a:rPr lang="en-US" sz="2400" dirty="0" err="1"/>
              <a:t>procesa</a:t>
            </a:r>
            <a:r>
              <a:rPr lang="en-US" sz="2400" dirty="0"/>
              <a:t> </a:t>
            </a:r>
            <a:r>
              <a:rPr lang="en-US" sz="2400" dirty="0" err="1"/>
              <a:t>poslovanja</a:t>
            </a:r>
            <a:r>
              <a:rPr lang="en-US" sz="2400" dirty="0"/>
              <a:t>, </a:t>
            </a:r>
            <a:r>
              <a:rPr lang="en-US" sz="2400" dirty="0" err="1"/>
              <a:t>odnosno</a:t>
            </a:r>
            <a:r>
              <a:rPr lang="en-US" sz="2400" dirty="0"/>
              <a:t> reprodukcije </a:t>
            </a:r>
            <a:r>
              <a:rPr lang="en-US" sz="2400" dirty="0" err="1"/>
              <a:t>preduzeća</a:t>
            </a:r>
            <a:r>
              <a:rPr lang="en-US" sz="2400" dirty="0"/>
              <a:t>. </a:t>
            </a:r>
            <a:endParaRPr lang="sr-Latn-RS" sz="2400" dirty="0"/>
          </a:p>
          <a:p>
            <a:pPr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2400" dirty="0"/>
              <a:t>Ovi </a:t>
            </a:r>
            <a:r>
              <a:rPr lang="en-US" sz="2400" dirty="0" err="1"/>
              <a:t>elementi</a:t>
            </a:r>
            <a:r>
              <a:rPr lang="en-US" sz="2400" dirty="0"/>
              <a:t> </a:t>
            </a:r>
            <a:r>
              <a:rPr lang="en-US" sz="2400" dirty="0" err="1"/>
              <a:t>ulažu</a:t>
            </a:r>
            <a:r>
              <a:rPr lang="en-US" sz="2400" dirty="0"/>
              <a:t> se u </a:t>
            </a:r>
            <a:r>
              <a:rPr lang="en-US" sz="2400" dirty="0" err="1"/>
              <a:t>proces</a:t>
            </a:r>
            <a:r>
              <a:rPr lang="en-US" sz="2400" dirty="0"/>
              <a:t> reprodukcije </a:t>
            </a:r>
            <a:r>
              <a:rPr lang="en-US" sz="2400" dirty="0" err="1"/>
              <a:t>kao</a:t>
            </a:r>
            <a:r>
              <a:rPr lang="en-US" sz="2400" dirty="0"/>
              <a:t> </a:t>
            </a:r>
            <a:r>
              <a:rPr lang="en-US" sz="2400" dirty="0" err="1"/>
              <a:t>određeni</a:t>
            </a:r>
            <a:r>
              <a:rPr lang="en-US" sz="2400" dirty="0"/>
              <a:t> </a:t>
            </a:r>
            <a:r>
              <a:rPr lang="en-US" sz="2400" dirty="0" err="1"/>
              <a:t>upotrebni</a:t>
            </a:r>
            <a:r>
              <a:rPr lang="en-US" sz="2400" dirty="0"/>
              <a:t> </a:t>
            </a:r>
            <a:r>
              <a:rPr lang="en-US" sz="2400" dirty="0" err="1"/>
              <a:t>kvaliteti</a:t>
            </a:r>
            <a:r>
              <a:rPr lang="en-US" sz="2400" dirty="0"/>
              <a:t> i </a:t>
            </a:r>
            <a:r>
              <a:rPr lang="en-US" sz="2400" dirty="0" err="1"/>
              <a:t>kao</a:t>
            </a:r>
            <a:r>
              <a:rPr lang="en-US" sz="2400" dirty="0"/>
              <a:t> </a:t>
            </a:r>
            <a:r>
              <a:rPr lang="en-US" sz="2400" dirty="0" err="1"/>
              <a:t>ekonomske</a:t>
            </a:r>
            <a:r>
              <a:rPr lang="en-US" sz="2400" dirty="0"/>
              <a:t> </a:t>
            </a:r>
            <a:r>
              <a:rPr lang="en-US" sz="2400" dirty="0" err="1"/>
              <a:t>vrijednosti</a:t>
            </a:r>
            <a:endParaRPr lang="sr-Latn-RS" sz="2400" dirty="0"/>
          </a:p>
          <a:p>
            <a:pPr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r>
              <a:rPr lang="sr-Latn-RS" sz="2400" dirty="0"/>
              <a:t>U</a:t>
            </a:r>
            <a:r>
              <a:rPr lang="en-US" sz="2400" dirty="0" err="1"/>
              <a:t>laganja</a:t>
            </a:r>
            <a:r>
              <a:rPr lang="en-US" sz="2400" dirty="0"/>
              <a:t> </a:t>
            </a:r>
            <a:r>
              <a:rPr lang="en-US" sz="2400" dirty="0" err="1"/>
              <a:t>ekonomskih</a:t>
            </a:r>
            <a:r>
              <a:rPr lang="en-US" sz="2400" dirty="0"/>
              <a:t> </a:t>
            </a:r>
            <a:r>
              <a:rPr lang="en-US" sz="2400" dirty="0" err="1"/>
              <a:t>vrijednosti</a:t>
            </a:r>
            <a:r>
              <a:rPr lang="en-US" sz="2400" dirty="0"/>
              <a:t> </a:t>
            </a:r>
            <a:r>
              <a:rPr lang="en-US" sz="2400" dirty="0" err="1"/>
              <a:t>ispoljavaju</a:t>
            </a:r>
            <a:r>
              <a:rPr lang="en-US" sz="2400" dirty="0"/>
              <a:t> se </a:t>
            </a:r>
            <a:r>
              <a:rPr lang="en-US" sz="2400" dirty="0" err="1"/>
              <a:t>kao</a:t>
            </a:r>
            <a:r>
              <a:rPr lang="en-US" sz="2400" dirty="0"/>
              <a:t>: </a:t>
            </a:r>
            <a:endParaRPr lang="sr-Latn-RS" sz="2400" dirty="0"/>
          </a:p>
          <a:p>
            <a:pPr lvl="1"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2400" dirty="0" err="1"/>
              <a:t>angažovanje</a:t>
            </a:r>
            <a:r>
              <a:rPr lang="en-US" sz="2400" dirty="0"/>
              <a:t> </a:t>
            </a:r>
            <a:r>
              <a:rPr lang="en-US" sz="2400" dirty="0" err="1"/>
              <a:t>vrijednosti</a:t>
            </a:r>
            <a:r>
              <a:rPr lang="en-US" sz="2400" dirty="0"/>
              <a:t> </a:t>
            </a:r>
            <a:endParaRPr lang="sr-Latn-RS" sz="2400" dirty="0"/>
          </a:p>
          <a:p>
            <a:pPr lvl="1"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2400" dirty="0" err="1"/>
              <a:t>trošenje</a:t>
            </a:r>
            <a:r>
              <a:rPr lang="en-US" sz="2400" dirty="0"/>
              <a:t> </a:t>
            </a:r>
            <a:r>
              <a:rPr lang="en-US" sz="2400" dirty="0" err="1"/>
              <a:t>elemenata</a:t>
            </a:r>
            <a:r>
              <a:rPr lang="en-US" sz="2400" dirty="0"/>
              <a:t> </a:t>
            </a:r>
            <a:r>
              <a:rPr lang="en-US" sz="2400" dirty="0" err="1"/>
              <a:t>proizvodnje</a:t>
            </a:r>
            <a:endParaRPr lang="sr-Latn-RS" sz="2400" dirty="0"/>
          </a:p>
          <a:p>
            <a:pPr marL="274320" lvl="1" indent="0"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lang="sr-Latn-BA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74320" lvl="1" indent="0" algn="just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lang="sr-Latn-BA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D32E16B-6014-3A0C-7147-D802658393B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r-Latn-RS" dirty="0"/>
              <a:t>Angažovanje sredstava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r-Latn-RS" dirty="0"/>
              <a:t>Trošenje elemenata proizvodnje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076891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9CF6A3-05E4-4EC6-9590-44B4B0E2C6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BA" altLang="en-US" dirty="0"/>
              <a:t>Slojevi proizvodnje</a:t>
            </a:r>
            <a:endParaRPr lang="en-US" dirty="0"/>
          </a:p>
        </p:txBody>
      </p:sp>
      <p:sp>
        <p:nvSpPr>
          <p:cNvPr id="60419" name="Content Placeholder 2">
            <a:extLst>
              <a:ext uri="{FF2B5EF4-FFF2-40B4-BE49-F238E27FC236}">
                <a16:creationId xmlns:a16="http://schemas.microsoft.com/office/drawing/2014/main" id="{C5409CFD-473C-65C4-4F0F-43ED83210B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altLang="sr-Latn-RS" dirty="0">
                <a:solidFill>
                  <a:srgbClr val="FF8181"/>
                </a:solidFill>
              </a:rPr>
              <a:t>I</a:t>
            </a:r>
            <a:r>
              <a:rPr lang="sr-Latn-BA" altLang="sr-Latn-RS" dirty="0"/>
              <a:t> faza (od tačke O do tačke </a:t>
            </a:r>
            <a:r>
              <a:rPr lang="en-US" altLang="sr-Latn-RS" dirty="0"/>
              <a:t>B</a:t>
            </a:r>
            <a:r>
              <a:rPr lang="sr-Latn-BA" altLang="sr-Latn-RS" dirty="0"/>
              <a:t>): TP raste progresivno pa potom degresivn</a:t>
            </a:r>
            <a:r>
              <a:rPr lang="en-US" altLang="sr-Latn-RS" dirty="0"/>
              <a:t>O</a:t>
            </a:r>
            <a:r>
              <a:rPr lang="sr-Latn-BA" altLang="sr-Latn-RS" dirty="0"/>
              <a:t> (MP</a:t>
            </a:r>
            <a:r>
              <a:rPr lang="sr-Latn-BA" altLang="sr-Latn-RS" baseline="-25000" dirty="0"/>
              <a:t>L </a:t>
            </a:r>
            <a:r>
              <a:rPr lang="sr-Latn-BA" altLang="sr-Latn-RS" dirty="0"/>
              <a:t>raste, doseže max (</a:t>
            </a:r>
            <a:r>
              <a:rPr lang="en-US" altLang="sr-Latn-RS" dirty="0"/>
              <a:t>A*</a:t>
            </a:r>
            <a:r>
              <a:rPr lang="sr-Latn-BA" altLang="sr-Latn-RS" dirty="0"/>
              <a:t> - MP</a:t>
            </a:r>
            <a:r>
              <a:rPr lang="sr-Latn-BA" altLang="sr-Latn-RS" baseline="-25000" dirty="0"/>
              <a:t>L</a:t>
            </a:r>
            <a:r>
              <a:rPr lang="sr-Latn-BA" altLang="sr-Latn-RS" dirty="0"/>
              <a:t> max) i potom opada), AP</a:t>
            </a:r>
            <a:r>
              <a:rPr lang="sr-Latn-BA" altLang="sr-Latn-RS" baseline="-25000" dirty="0"/>
              <a:t>L</a:t>
            </a:r>
            <a:r>
              <a:rPr lang="sr-Latn-BA" altLang="sr-Latn-RS" dirty="0"/>
              <a:t> raste, MP</a:t>
            </a:r>
            <a:r>
              <a:rPr lang="sr-Latn-BA" altLang="sr-Latn-RS" baseline="-25000" dirty="0"/>
              <a:t>L</a:t>
            </a:r>
            <a:r>
              <a:rPr lang="sr-Latn-BA" altLang="sr-Latn-RS" dirty="0"/>
              <a:t> iznad AP</a:t>
            </a:r>
            <a:r>
              <a:rPr lang="sr-Latn-BA" altLang="sr-Latn-RS" baseline="-25000" dirty="0"/>
              <a:t>L</a:t>
            </a:r>
            <a:r>
              <a:rPr lang="sr-Latn-BA" altLang="sr-Latn-RS" dirty="0"/>
              <a:t>, djelovanje zakona rastućih i opadajućih (marginalnih) prinosa </a:t>
            </a:r>
          </a:p>
          <a:p>
            <a:r>
              <a:rPr lang="sr-Latn-BA" altLang="sr-Latn-RS" dirty="0">
                <a:solidFill>
                  <a:srgbClr val="FF2121"/>
                </a:solidFill>
              </a:rPr>
              <a:t>II</a:t>
            </a:r>
            <a:r>
              <a:rPr lang="sr-Latn-BA" altLang="sr-Latn-RS" dirty="0"/>
              <a:t> faza (od tačke </a:t>
            </a:r>
            <a:r>
              <a:rPr lang="en-US" altLang="sr-Latn-RS" dirty="0"/>
              <a:t>B</a:t>
            </a:r>
            <a:r>
              <a:rPr lang="sr-Latn-BA" altLang="sr-Latn-RS" dirty="0"/>
              <a:t> do tačke </a:t>
            </a:r>
            <a:r>
              <a:rPr lang="en-US" altLang="sr-Latn-RS" dirty="0"/>
              <a:t>C</a:t>
            </a:r>
            <a:r>
              <a:rPr lang="sr-Latn-BA" altLang="sr-Latn-RS" dirty="0"/>
              <a:t>): TP raste degresivno (MP</a:t>
            </a:r>
            <a:r>
              <a:rPr lang="sr-Latn-BA" altLang="sr-Latn-RS" baseline="-25000" dirty="0"/>
              <a:t>L</a:t>
            </a:r>
            <a:r>
              <a:rPr lang="en-US" altLang="sr-Latn-RS" baseline="-25000" dirty="0"/>
              <a:t> </a:t>
            </a:r>
            <a:r>
              <a:rPr lang="sr-Latn-BA" altLang="sr-Latn-RS" dirty="0"/>
              <a:t>opada) do tačke C</a:t>
            </a:r>
            <a:r>
              <a:rPr lang="en-US" altLang="sr-Latn-RS" dirty="0"/>
              <a:t>*</a:t>
            </a:r>
            <a:r>
              <a:rPr lang="sr-Latn-BA" altLang="sr-Latn-RS" dirty="0"/>
              <a:t> gdje je TP</a:t>
            </a:r>
            <a:r>
              <a:rPr lang="sr-Latn-BA" altLang="sr-Latn-RS" baseline="-25000" dirty="0"/>
              <a:t>MAX</a:t>
            </a:r>
            <a:r>
              <a:rPr lang="sr-Latn-BA" altLang="sr-Latn-RS" dirty="0"/>
              <a:t> (MP</a:t>
            </a:r>
            <a:r>
              <a:rPr lang="sr-Latn-BA" altLang="sr-Latn-RS" baseline="-25000" dirty="0"/>
              <a:t>L</a:t>
            </a:r>
            <a:r>
              <a:rPr lang="sr-Latn-BA" altLang="sr-Latn-RS" dirty="0"/>
              <a:t>=0), tačka </a:t>
            </a:r>
            <a:r>
              <a:rPr lang="en-US" altLang="sr-Latn-RS" dirty="0"/>
              <a:t>B*</a:t>
            </a:r>
            <a:r>
              <a:rPr lang="sr-Latn-BA" altLang="sr-Latn-RS" dirty="0"/>
              <a:t> – AP</a:t>
            </a:r>
            <a:r>
              <a:rPr lang="sr-Latn-BA" altLang="sr-Latn-RS" baseline="-25000" dirty="0"/>
              <a:t>L</a:t>
            </a:r>
            <a:r>
              <a:rPr lang="sr-Latn-BA" altLang="sr-Latn-RS" dirty="0"/>
              <a:t> max nakon čega AP počinje da opada, AP</a:t>
            </a:r>
            <a:r>
              <a:rPr lang="sr-Latn-BA" altLang="sr-Latn-RS" baseline="-25000" dirty="0"/>
              <a:t>L</a:t>
            </a:r>
            <a:r>
              <a:rPr lang="sr-Latn-BA" altLang="sr-Latn-RS" dirty="0"/>
              <a:t> iznad MP</a:t>
            </a:r>
            <a:r>
              <a:rPr lang="sr-Latn-BA" altLang="sr-Latn-RS" baseline="-25000" dirty="0"/>
              <a:t>L</a:t>
            </a:r>
            <a:r>
              <a:rPr lang="sr-Latn-BA" altLang="sr-Latn-RS" dirty="0"/>
              <a:t>, djelovanje samo zakona opadajućih prinosa</a:t>
            </a:r>
          </a:p>
          <a:p>
            <a:r>
              <a:rPr lang="sr-Latn-BA" altLang="sr-Latn-RS" dirty="0">
                <a:solidFill>
                  <a:srgbClr val="B80000"/>
                </a:solidFill>
              </a:rPr>
              <a:t>III</a:t>
            </a:r>
            <a:r>
              <a:rPr lang="sr-Latn-BA" altLang="sr-Latn-RS" dirty="0"/>
              <a:t> faza: od tačke C gdje je TP max (MP</a:t>
            </a:r>
            <a:r>
              <a:rPr lang="sr-Latn-BA" altLang="sr-Latn-RS" baseline="-25000" dirty="0"/>
              <a:t>L</a:t>
            </a:r>
            <a:r>
              <a:rPr lang="sr-Latn-BA" altLang="sr-Latn-RS" dirty="0"/>
              <a:t> =0) pa nadalje, MP</a:t>
            </a:r>
            <a:r>
              <a:rPr lang="sr-Latn-BA" altLang="sr-Latn-RS" baseline="-25000" dirty="0"/>
              <a:t>L  </a:t>
            </a:r>
            <a:r>
              <a:rPr lang="sr-Latn-BA" altLang="sr-Latn-RS" dirty="0"/>
              <a:t>i AP</a:t>
            </a:r>
            <a:r>
              <a:rPr lang="sr-Latn-BA" altLang="sr-Latn-RS" baseline="-25000" dirty="0"/>
              <a:t>L</a:t>
            </a:r>
            <a:r>
              <a:rPr lang="sr-Latn-BA" altLang="sr-Latn-RS" dirty="0"/>
              <a:t> opada, AP</a:t>
            </a:r>
            <a:r>
              <a:rPr lang="sr-Latn-BA" altLang="sr-Latn-RS" baseline="-25000" dirty="0"/>
              <a:t>L</a:t>
            </a:r>
            <a:r>
              <a:rPr lang="sr-Latn-BA" altLang="sr-Latn-RS" dirty="0"/>
              <a:t> iznad MP</a:t>
            </a:r>
            <a:r>
              <a:rPr lang="sr-Latn-BA" altLang="sr-Latn-RS" baseline="-25000" dirty="0"/>
              <a:t>L</a:t>
            </a:r>
            <a:r>
              <a:rPr lang="sr-Latn-BA" altLang="sr-Latn-RS" dirty="0"/>
              <a:t>, negativni prinosi</a:t>
            </a:r>
          </a:p>
          <a:p>
            <a:r>
              <a:rPr lang="sr-Latn-BA" altLang="sr-Latn-RS" dirty="0"/>
              <a:t>U </a:t>
            </a:r>
            <a:r>
              <a:rPr lang="sr-Latn-BA" altLang="sr-Latn-RS" dirty="0">
                <a:solidFill>
                  <a:srgbClr val="FF8181"/>
                </a:solidFill>
              </a:rPr>
              <a:t>I</a:t>
            </a:r>
            <a:r>
              <a:rPr lang="sr-Latn-BA" altLang="sr-Latn-RS" dirty="0"/>
              <a:t> i </a:t>
            </a:r>
            <a:r>
              <a:rPr lang="sr-Latn-BA" altLang="sr-Latn-RS" dirty="0">
                <a:solidFill>
                  <a:srgbClr val="FF2121"/>
                </a:solidFill>
              </a:rPr>
              <a:t>II</a:t>
            </a:r>
            <a:r>
              <a:rPr lang="sr-Latn-BA" altLang="sr-Latn-RS" dirty="0"/>
              <a:t> fazi MP</a:t>
            </a:r>
            <a:r>
              <a:rPr lang="sr-Latn-BA" altLang="sr-Latn-RS" baseline="-25000" dirty="0"/>
              <a:t>L</a:t>
            </a:r>
            <a:r>
              <a:rPr lang="sr-Latn-BA" altLang="sr-Latn-RS" dirty="0"/>
              <a:t>&gt;0 te </a:t>
            </a:r>
            <a:r>
              <a:rPr lang="en-US" altLang="sr-Latn-RS" dirty="0"/>
              <a:t>TP </a:t>
            </a:r>
            <a:r>
              <a:rPr lang="en-US" altLang="sr-Latn-RS" dirty="0" err="1"/>
              <a:t>raste</a:t>
            </a:r>
            <a:r>
              <a:rPr lang="en-US" altLang="sr-Latn-RS" dirty="0"/>
              <a:t> </a:t>
            </a:r>
            <a:r>
              <a:rPr lang="sr-Latn-BA" altLang="sr-Latn-RS" dirty="0"/>
              <a:t>(nagib TP pozitivan i postoje pozitivni prinosi) dok u </a:t>
            </a:r>
            <a:r>
              <a:rPr lang="sr-Latn-BA" altLang="sr-Latn-RS" dirty="0">
                <a:solidFill>
                  <a:srgbClr val="B80000"/>
                </a:solidFill>
              </a:rPr>
              <a:t>III</a:t>
            </a:r>
            <a:r>
              <a:rPr lang="sr-Latn-BA" altLang="sr-Latn-RS" dirty="0"/>
              <a:t> fazi MP&lt;0 te TP opada (nagib TP negativan i postoje negativni prinosi) 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sr-Latn-BA" altLang="en-US" dirty="0"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>
            <a:extLst>
              <a:ext uri="{FF2B5EF4-FFF2-40B4-BE49-F238E27FC236}">
                <a16:creationId xmlns:a16="http://schemas.microsoft.com/office/drawing/2014/main" id="{53F97475-8F2C-DE47-4318-669F4D50DA2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69848" y="484632"/>
            <a:ext cx="9793895" cy="1636776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en-US" sz="4000" dirty="0"/>
              <a:t>Mjere </a:t>
            </a:r>
            <a:r>
              <a:rPr lang="en-US" sz="4000" dirty="0" err="1"/>
              <a:t>produktivnosti</a:t>
            </a:r>
            <a:r>
              <a:rPr lang="en-US" sz="4000" dirty="0"/>
              <a:t>: </a:t>
            </a:r>
            <a:br>
              <a:rPr lang="en-US" sz="4000" dirty="0"/>
            </a:br>
            <a:r>
              <a:rPr lang="en-US" sz="4000" dirty="0" err="1"/>
              <a:t>Ukupni</a:t>
            </a:r>
            <a:r>
              <a:rPr lang="en-US" sz="4000" dirty="0"/>
              <a:t> </a:t>
            </a:r>
            <a:r>
              <a:rPr lang="en-US" sz="4000" dirty="0" err="1"/>
              <a:t>proizvod</a:t>
            </a:r>
            <a:endParaRPr lang="en-US" sz="4000" dirty="0"/>
          </a:p>
        </p:txBody>
      </p:sp>
      <p:sp>
        <p:nvSpPr>
          <p:cNvPr id="108547" name="Rectangle 3">
            <a:extLst>
              <a:ext uri="{FF2B5EF4-FFF2-40B4-BE49-F238E27FC236}">
                <a16:creationId xmlns:a16="http://schemas.microsoft.com/office/drawing/2014/main" id="{94E2130E-D6DD-9452-4E04-182585716219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Ukupni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proizvod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(Total Product - TP):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maksimalna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količina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proizv</a:t>
            </a:r>
            <a:r>
              <a:rPr lang="bs-Latn-BA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oda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proizvedenih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datom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kombinacijom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inputa</a:t>
            </a:r>
            <a:endParaRPr 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defRPr/>
            </a:pP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Example:  Cobb-Douglas-ova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proizvodna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funkcija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:	</a:t>
            </a:r>
          </a:p>
          <a:p>
            <a:pPr>
              <a:buNone/>
              <a:defRPr/>
            </a:pP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	Q = F(K,L) = K</a:t>
            </a:r>
            <a:r>
              <a:rPr lang="en-US" sz="2800" baseline="30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0.5 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</a:t>
            </a:r>
            <a:r>
              <a:rPr lang="en-US" sz="2800" baseline="30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0.5</a:t>
            </a:r>
          </a:p>
          <a:p>
            <a:pPr lvl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K –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fiksan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iznos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– 16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jedinica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</a:p>
          <a:p>
            <a:pPr lvl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Kratkoročna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Cobb-Douglass-ova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proizvodna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funkcija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glasi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:</a:t>
            </a:r>
          </a:p>
          <a:p>
            <a:pPr lvl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None/>
              <a:defRPr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		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ea typeface="+mn-ea"/>
              </a:rPr>
              <a:t>Q = (16)</a:t>
            </a:r>
            <a:r>
              <a:rPr lang="en-US" baseline="30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0.5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ea typeface="+mn-ea"/>
              </a:rPr>
              <a:t>L</a:t>
            </a:r>
            <a:r>
              <a:rPr lang="en-US" baseline="30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0.5</a:t>
            </a:r>
            <a:r>
              <a:rPr lang="en-US" baseline="30000" dirty="0">
                <a:solidFill>
                  <a:schemeClr val="tx1">
                    <a:lumMod val="65000"/>
                    <a:lumOff val="35000"/>
                  </a:schemeClr>
                </a:solidFill>
                <a:ea typeface="+mn-ea"/>
              </a:rPr>
              <a:t>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ea typeface="+mn-ea"/>
              </a:rPr>
              <a:t>= 4 L</a:t>
            </a:r>
            <a:r>
              <a:rPr lang="en-US" baseline="30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0.5</a:t>
            </a:r>
            <a:endParaRPr lang="en-US" sz="2000" baseline="30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TP u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slučaju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kada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je L=100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jedinica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?</a:t>
            </a:r>
          </a:p>
          <a:p>
            <a:pPr>
              <a:buNone/>
              <a:defRPr/>
            </a:pP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		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 = 4 (100)</a:t>
            </a:r>
            <a:r>
              <a:rPr lang="en-US" sz="2400" baseline="30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0.5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= 4(10) = 40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jedinica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proizvoda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  <p:transition spd="slow"/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>
            <a:extLst>
              <a:ext uri="{FF2B5EF4-FFF2-40B4-BE49-F238E27FC236}">
                <a16:creationId xmlns:a16="http://schemas.microsoft.com/office/drawing/2014/main" id="{71DE45D7-49B9-E5D1-1325-D3B6B64A35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484632"/>
            <a:ext cx="6178240" cy="1609344"/>
          </a:xfrm>
        </p:spPr>
        <p:txBody>
          <a:bodyPr/>
          <a:lstStyle/>
          <a:p>
            <a:pPr eaLnBrk="1" hangingPunct="1"/>
            <a:r>
              <a:rPr lang="en-US" altLang="en-US" sz="4000" dirty="0">
                <a:ea typeface="ＭＳ Ｐゴシック" panose="020B0600070205080204" pitchFamily="34" charset="-128"/>
              </a:rPr>
              <a:t>Mjere </a:t>
            </a:r>
            <a:r>
              <a:rPr lang="en-US" altLang="en-US" sz="4000" dirty="0" err="1">
                <a:ea typeface="ＭＳ Ｐゴシック" panose="020B0600070205080204" pitchFamily="34" charset="-128"/>
              </a:rPr>
              <a:t>produktivnosti</a:t>
            </a:r>
            <a:r>
              <a:rPr lang="en-US" altLang="en-US" sz="4000" dirty="0">
                <a:ea typeface="ＭＳ Ｐゴシック" panose="020B0600070205080204" pitchFamily="34" charset="-128"/>
              </a:rPr>
              <a:t>: </a:t>
            </a:r>
            <a:r>
              <a:rPr lang="en-US" altLang="en-US" sz="4000" dirty="0" err="1">
                <a:ea typeface="ＭＳ Ｐゴシック" panose="020B0600070205080204" pitchFamily="34" charset="-128"/>
              </a:rPr>
              <a:t>Prosječan</a:t>
            </a:r>
            <a:r>
              <a:rPr lang="en-US" altLang="en-US" sz="4000" dirty="0">
                <a:ea typeface="ＭＳ Ｐゴシック" panose="020B0600070205080204" pitchFamily="34" charset="-128"/>
              </a:rPr>
              <a:t> </a:t>
            </a:r>
            <a:r>
              <a:rPr lang="en-US" altLang="en-US" sz="4000" dirty="0" err="1">
                <a:ea typeface="ＭＳ Ｐゴシック" panose="020B0600070205080204" pitchFamily="34" charset="-128"/>
              </a:rPr>
              <a:t>proizvod</a:t>
            </a:r>
            <a:r>
              <a:rPr lang="en-US" altLang="en-US" sz="4000" dirty="0">
                <a:ea typeface="ＭＳ Ｐゴシック" panose="020B0600070205080204" pitchFamily="34" charset="-128"/>
              </a:rPr>
              <a:t> </a:t>
            </a:r>
            <a:r>
              <a:rPr lang="en-US" altLang="en-US" sz="4000" dirty="0" err="1">
                <a:ea typeface="ＭＳ Ｐゴシック" panose="020B0600070205080204" pitchFamily="34" charset="-128"/>
              </a:rPr>
              <a:t>inputa</a:t>
            </a:r>
            <a:r>
              <a:rPr lang="en-US" altLang="en-US" sz="4000" dirty="0">
                <a:ea typeface="ＭＳ Ｐゴシック" panose="020B0600070205080204" pitchFamily="34" charset="-128"/>
              </a:rPr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6195" name="Rectangle 3">
                <a:extLst>
                  <a:ext uri="{FF2B5EF4-FFF2-40B4-BE49-F238E27FC236}">
                    <a16:creationId xmlns:a16="http://schemas.microsoft.com/office/drawing/2014/main" id="{5C9CA003-D357-F46F-569C-0BCCB6F0013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pPr eaLnBrk="1" hangingPunct="1">
                  <a:lnSpc>
                    <a:spcPct val="90000"/>
                  </a:lnSpc>
                </a:pPr>
                <a:r>
                  <a:rPr lang="en-US" altLang="en-US" sz="2800" dirty="0">
                    <a:ea typeface="ＭＳ Ｐゴシック" panose="020B0600070205080204" pitchFamily="34" charset="-128"/>
                  </a:rPr>
                  <a:t>Prosječan </a:t>
                </a:r>
                <a:r>
                  <a:rPr lang="en-US" altLang="en-US" sz="2800" dirty="0" err="1">
                    <a:ea typeface="ＭＳ Ｐゴシック" panose="020B0600070205080204" pitchFamily="34" charset="-128"/>
                  </a:rPr>
                  <a:t>proizvod</a:t>
                </a:r>
                <a:r>
                  <a:rPr lang="en-US" altLang="en-US" sz="2800" dirty="0">
                    <a:ea typeface="ＭＳ Ｐゴシック" panose="020B0600070205080204" pitchFamily="34" charset="-128"/>
                  </a:rPr>
                  <a:t> </a:t>
                </a:r>
                <a:r>
                  <a:rPr lang="en-US" altLang="en-US" sz="2800" dirty="0" err="1">
                    <a:ea typeface="ＭＳ Ｐゴシック" panose="020B0600070205080204" pitchFamily="34" charset="-128"/>
                  </a:rPr>
                  <a:t>inputa</a:t>
                </a:r>
                <a:r>
                  <a:rPr lang="en-US" altLang="en-US" sz="2800" dirty="0">
                    <a:ea typeface="ＭＳ Ｐゴシック" panose="020B0600070205080204" pitchFamily="34" charset="-128"/>
                  </a:rPr>
                  <a:t> (Average Product – </a:t>
                </a:r>
                <a:r>
                  <a:rPr lang="en-US" altLang="en-US" sz="2800" dirty="0" err="1">
                    <a:ea typeface="ＭＳ Ｐゴシック" panose="020B0600070205080204" pitchFamily="34" charset="-128"/>
                  </a:rPr>
                  <a:t>AP</a:t>
                </a:r>
                <a:r>
                  <a:rPr lang="en-US" altLang="en-US" sz="2800" baseline="-25000" dirty="0" err="1">
                    <a:ea typeface="ＭＳ Ｐゴシック" panose="020B0600070205080204" pitchFamily="34" charset="-128"/>
                  </a:rPr>
                  <a:t>i</a:t>
                </a:r>
                <a:r>
                  <a:rPr lang="en-US" altLang="en-US" sz="2800" dirty="0">
                    <a:ea typeface="ＭＳ Ｐゴシック" panose="020B0600070205080204" pitchFamily="34" charset="-128"/>
                  </a:rPr>
                  <a:t>): </a:t>
                </a:r>
                <a:r>
                  <a:rPr lang="en-US" altLang="en-US" sz="2800" dirty="0" err="1">
                    <a:ea typeface="ＭＳ Ｐゴシック" panose="020B0600070205080204" pitchFamily="34" charset="-128"/>
                  </a:rPr>
                  <a:t>obim</a:t>
                </a:r>
                <a:r>
                  <a:rPr lang="en-US" altLang="en-US" sz="2800" dirty="0">
                    <a:ea typeface="ＭＳ Ｐゴシック" panose="020B0600070205080204" pitchFamily="34" charset="-128"/>
                  </a:rPr>
                  <a:t> </a:t>
                </a:r>
                <a:r>
                  <a:rPr lang="en-US" altLang="en-US" sz="2800" dirty="0" err="1">
                    <a:ea typeface="ＭＳ Ｐゴシック" panose="020B0600070205080204" pitchFamily="34" charset="-128"/>
                  </a:rPr>
                  <a:t>proizvodnje</a:t>
                </a:r>
                <a:r>
                  <a:rPr lang="en-US" altLang="en-US" sz="2800" dirty="0">
                    <a:ea typeface="ＭＳ Ｐゴシック" panose="020B0600070205080204" pitchFamily="34" charset="-128"/>
                  </a:rPr>
                  <a:t> </a:t>
                </a:r>
                <a:r>
                  <a:rPr lang="en-US" altLang="en-US" sz="2800" dirty="0" err="1">
                    <a:ea typeface="ＭＳ Ｐゴシック" panose="020B0600070205080204" pitchFamily="34" charset="-128"/>
                  </a:rPr>
                  <a:t>ostvaren</a:t>
                </a:r>
                <a:r>
                  <a:rPr lang="en-US" altLang="en-US" sz="2800" dirty="0">
                    <a:ea typeface="ＭＳ Ｐゴシック" panose="020B0600070205080204" pitchFamily="34" charset="-128"/>
                  </a:rPr>
                  <a:t> po </a:t>
                </a:r>
                <a:r>
                  <a:rPr lang="en-US" altLang="en-US" sz="2800" dirty="0" err="1">
                    <a:ea typeface="ＭＳ Ｐゴシック" panose="020B0600070205080204" pitchFamily="34" charset="-128"/>
                  </a:rPr>
                  <a:t>jedinici</a:t>
                </a:r>
                <a:r>
                  <a:rPr lang="en-US" altLang="en-US" sz="2800" dirty="0">
                    <a:ea typeface="ＭＳ Ｐゴシック" panose="020B0600070205080204" pitchFamily="34" charset="-128"/>
                  </a:rPr>
                  <a:t> </a:t>
                </a:r>
                <a:r>
                  <a:rPr lang="en-US" altLang="en-US" sz="2800" dirty="0" err="1">
                    <a:ea typeface="ＭＳ Ｐゴシック" panose="020B0600070205080204" pitchFamily="34" charset="-128"/>
                  </a:rPr>
                  <a:t>inputa</a:t>
                </a:r>
                <a:r>
                  <a:rPr lang="en-US" altLang="en-US" sz="2800" dirty="0">
                    <a:ea typeface="ＭＳ Ｐゴシック" panose="020B0600070205080204" pitchFamily="34" charset="-128"/>
                  </a:rPr>
                  <a:t>.</a:t>
                </a:r>
              </a:p>
              <a:p>
                <a:pPr lvl="1" eaLnBrk="1" hangingPunct="1">
                  <a:lnSpc>
                    <a:spcPct val="90000"/>
                  </a:lnSpc>
                </a:pPr>
                <a:r>
                  <a:rPr lang="en-US" altLang="en-US" sz="2000" dirty="0" err="1">
                    <a:ea typeface="ＭＳ Ｐゴシック" panose="020B0600070205080204" pitchFamily="34" charset="-128"/>
                  </a:rPr>
                  <a:t>Prosječan</a:t>
                </a:r>
                <a:r>
                  <a:rPr lang="en-US" altLang="en-US" sz="2000" dirty="0">
                    <a:ea typeface="ＭＳ Ｐゴシック" panose="020B0600070205080204" pitchFamily="34" charset="-128"/>
                  </a:rPr>
                  <a:t> </a:t>
                </a:r>
                <a:r>
                  <a:rPr lang="en-US" altLang="en-US" sz="2000" dirty="0" err="1">
                    <a:ea typeface="ＭＳ Ｐゴシック" panose="020B0600070205080204" pitchFamily="34" charset="-128"/>
                  </a:rPr>
                  <a:t>proizvod</a:t>
                </a:r>
                <a:r>
                  <a:rPr lang="en-US" altLang="en-US" sz="2000" dirty="0">
                    <a:ea typeface="ＭＳ Ｐゴシック" panose="020B0600070205080204" pitchFamily="34" charset="-128"/>
                  </a:rPr>
                  <a:t> </a:t>
                </a:r>
                <a:r>
                  <a:rPr lang="en-US" altLang="en-US" sz="2000" dirty="0" err="1">
                    <a:ea typeface="ＭＳ Ｐゴシック" panose="020B0600070205080204" pitchFamily="34" charset="-128"/>
                  </a:rPr>
                  <a:t>rada</a:t>
                </a:r>
                <a:r>
                  <a:rPr lang="en-US" altLang="en-US" sz="2000" dirty="0">
                    <a:ea typeface="ＭＳ Ｐゴシック" panose="020B0600070205080204" pitchFamily="34" charset="-128"/>
                  </a:rPr>
                  <a:t> - AP</a:t>
                </a:r>
                <a:r>
                  <a:rPr lang="en-US" altLang="en-US" sz="2000" baseline="-25000" dirty="0">
                    <a:ea typeface="ＭＳ Ｐゴシック" panose="020B0600070205080204" pitchFamily="34" charset="-128"/>
                  </a:rPr>
                  <a:t>L</a:t>
                </a:r>
                <a:r>
                  <a:rPr lang="en-US" altLang="en-US" sz="2000" dirty="0">
                    <a:ea typeface="ＭＳ Ｐゴシック" panose="020B0600070205080204" pitchFamily="34" charset="-128"/>
                  </a:rPr>
                  <a:t>: AP</a:t>
                </a:r>
                <a:r>
                  <a:rPr lang="en-US" altLang="en-US" sz="2000" baseline="-25000" dirty="0">
                    <a:ea typeface="ＭＳ Ｐゴシック" panose="020B0600070205080204" pitchFamily="34" charset="-128"/>
                  </a:rPr>
                  <a:t>L</a:t>
                </a:r>
                <a:r>
                  <a:rPr lang="en-US" altLang="en-US" sz="2000" dirty="0">
                    <a:ea typeface="ＭＳ Ｐゴシック" panose="020B0600070205080204" pitchFamily="34" charset="-128"/>
                  </a:rPr>
                  <a:t>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2000" i="1" smtClean="0">
                            <a:latin typeface="Cambria Math" panose="02040503050406030204" pitchFamily="18" charset="0"/>
                            <a:ea typeface="ＭＳ Ｐゴシック" panose="020B0600070205080204" pitchFamily="34" charset="-128"/>
                          </a:rPr>
                        </m:ctrlPr>
                      </m:fPr>
                      <m:num>
                        <m:r>
                          <a:rPr lang="en-US" altLang="en-US" sz="2000" b="0" i="1" smtClean="0">
                            <a:latin typeface="Cambria Math" panose="02040503050406030204" pitchFamily="18" charset="0"/>
                            <a:ea typeface="ＭＳ Ｐゴシック" panose="020B0600070205080204" pitchFamily="34" charset="-128"/>
                          </a:rPr>
                          <m:t>𝑄</m:t>
                        </m:r>
                      </m:num>
                      <m:den>
                        <m:r>
                          <a:rPr lang="en-US" altLang="en-US" sz="2000" b="0" i="1" smtClean="0">
                            <a:latin typeface="Cambria Math" panose="02040503050406030204" pitchFamily="18" charset="0"/>
                            <a:ea typeface="ＭＳ Ｐゴシック" panose="020B0600070205080204" pitchFamily="34" charset="-128"/>
                          </a:rPr>
                          <m:t>𝐿</m:t>
                        </m:r>
                      </m:den>
                    </m:f>
                  </m:oMath>
                </a14:m>
                <a:endParaRPr lang="en-US" altLang="en-US" sz="2000" dirty="0">
                  <a:ea typeface="ＭＳ Ｐゴシック" panose="020B0600070205080204" pitchFamily="34" charset="-128"/>
                </a:endParaRPr>
              </a:p>
              <a:p>
                <a:pPr lvl="2" eaLnBrk="1" hangingPunct="1">
                  <a:lnSpc>
                    <a:spcPct val="90000"/>
                  </a:lnSpc>
                </a:pPr>
                <a:r>
                  <a:rPr lang="en-US" altLang="en-US" sz="2000" dirty="0" err="1">
                    <a:ea typeface="ＭＳ Ｐゴシック" panose="020B0600070205080204" pitchFamily="34" charset="-128"/>
                  </a:rPr>
                  <a:t>Mjera</a:t>
                </a:r>
                <a:r>
                  <a:rPr lang="en-US" altLang="en-US" sz="2000" dirty="0">
                    <a:ea typeface="ＭＳ Ｐゴシック" panose="020B0600070205080204" pitchFamily="34" charset="-128"/>
                  </a:rPr>
                  <a:t> </a:t>
                </a:r>
                <a:r>
                  <a:rPr lang="en-US" altLang="en-US" sz="2000" dirty="0" err="1">
                    <a:ea typeface="ＭＳ Ｐゴシック" panose="020B0600070205080204" pitchFamily="34" charset="-128"/>
                  </a:rPr>
                  <a:t>autputa</a:t>
                </a:r>
                <a:r>
                  <a:rPr lang="en-US" altLang="en-US" sz="2000" dirty="0">
                    <a:ea typeface="ＭＳ Ｐゴシック" panose="020B0600070205080204" pitchFamily="34" charset="-128"/>
                  </a:rPr>
                  <a:t> “</a:t>
                </a:r>
                <a:r>
                  <a:rPr lang="en-US" altLang="en-US" sz="2000" dirty="0" err="1">
                    <a:ea typeface="ＭＳ Ｐゴシック" panose="020B0600070205080204" pitchFamily="34" charset="-128"/>
                  </a:rPr>
                  <a:t>prosječnog</a:t>
                </a:r>
                <a:r>
                  <a:rPr lang="en-US" altLang="en-US" sz="2000" dirty="0">
                    <a:ea typeface="ＭＳ Ｐゴシック" panose="020B0600070205080204" pitchFamily="34" charset="-128"/>
                  </a:rPr>
                  <a:t>” radnika </a:t>
                </a:r>
                <a:r>
                  <a:rPr lang="en-US" altLang="en-US" sz="2000" dirty="0" err="1">
                    <a:ea typeface="ＭＳ Ｐゴシック" panose="020B0600070205080204" pitchFamily="34" charset="-128"/>
                  </a:rPr>
                  <a:t>ili</a:t>
                </a:r>
                <a:r>
                  <a:rPr lang="en-US" altLang="en-US" sz="2000" dirty="0">
                    <a:ea typeface="ＭＳ Ｐゴシック" panose="020B0600070205080204" pitchFamily="34" charset="-128"/>
                  </a:rPr>
                  <a:t> </a:t>
                </a:r>
                <a:r>
                  <a:rPr lang="en-US" altLang="en-US" sz="2000" dirty="0" err="1">
                    <a:ea typeface="ＭＳ Ｐゴシック" panose="020B0600070205080204" pitchFamily="34" charset="-128"/>
                  </a:rPr>
                  <a:t>prosječnog</a:t>
                </a:r>
                <a:r>
                  <a:rPr lang="en-US" altLang="en-US" sz="2000" dirty="0">
                    <a:ea typeface="ＭＳ Ｐゴシック" panose="020B0600070205080204" pitchFamily="34" charset="-128"/>
                  </a:rPr>
                  <a:t> </a:t>
                </a:r>
                <a:r>
                  <a:rPr lang="en-US" altLang="en-US" sz="2000" dirty="0" err="1">
                    <a:ea typeface="ＭＳ Ｐゴシック" panose="020B0600070205080204" pitchFamily="34" charset="-128"/>
                  </a:rPr>
                  <a:t>broja</a:t>
                </a:r>
                <a:r>
                  <a:rPr lang="en-US" altLang="en-US" sz="2000" dirty="0">
                    <a:ea typeface="ＭＳ Ｐゴシック" panose="020B0600070205080204" pitchFamily="34" charset="-128"/>
                  </a:rPr>
                  <a:t> </a:t>
                </a:r>
                <a:r>
                  <a:rPr lang="en-US" altLang="en-US" sz="2000" dirty="0" err="1">
                    <a:ea typeface="ＭＳ Ｐゴシック" panose="020B0600070205080204" pitchFamily="34" charset="-128"/>
                  </a:rPr>
                  <a:t>radnih</a:t>
                </a:r>
                <a:r>
                  <a:rPr lang="en-US" altLang="en-US" sz="2000" dirty="0">
                    <a:ea typeface="ＭＳ Ｐゴシック" panose="020B0600070205080204" pitchFamily="34" charset="-128"/>
                  </a:rPr>
                  <a:t> sati</a:t>
                </a:r>
              </a:p>
              <a:p>
                <a:pPr lvl="2" eaLnBrk="1" hangingPunct="1">
                  <a:lnSpc>
                    <a:spcPct val="90000"/>
                  </a:lnSpc>
                </a:pPr>
                <a:r>
                  <a:rPr lang="en-US" altLang="en-US" sz="2000" dirty="0" err="1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Primjer</a:t>
                </a:r>
                <a:r>
                  <a:rPr lang="en-US" altLang="en-US" sz="2000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: </a:t>
                </a:r>
                <a:r>
                  <a:rPr lang="en-US" altLang="en-US" dirty="0">
                    <a:ea typeface="ＭＳ Ｐゴシック" panose="020B0600070205080204" pitchFamily="34" charset="-128"/>
                  </a:rPr>
                  <a:t>Q = F(K,L) = K</a:t>
                </a:r>
                <a:r>
                  <a:rPr lang="en-US" altLang="en-US" baseline="30000" dirty="0">
                    <a:ea typeface="ＭＳ Ｐゴシック" panose="020B0600070205080204" pitchFamily="34" charset="-128"/>
                  </a:rPr>
                  <a:t>0.5 </a:t>
                </a:r>
                <a:r>
                  <a:rPr lang="en-US" altLang="en-US" dirty="0">
                    <a:ea typeface="ＭＳ Ｐゴシック" panose="020B0600070205080204" pitchFamily="34" charset="-128"/>
                  </a:rPr>
                  <a:t>L</a:t>
                </a:r>
                <a:r>
                  <a:rPr lang="en-US" altLang="en-US" baseline="30000" dirty="0">
                    <a:ea typeface="ＭＳ Ｐゴシック" panose="020B0600070205080204" pitchFamily="34" charset="-128"/>
                  </a:rPr>
                  <a:t>0.5</a:t>
                </a:r>
                <a:endParaRPr lang="en-US" altLang="en-US" sz="2000" baseline="30000" dirty="0">
                  <a:ea typeface="ＭＳ Ｐゴシック" panose="020B0600070205080204" pitchFamily="34" charset="-128"/>
                  <a:sym typeface="Times New Roman" panose="02020603050405020304" pitchFamily="18" charset="0"/>
                </a:endParaRPr>
              </a:p>
              <a:p>
                <a:pPr lvl="3" eaLnBrk="1" hangingPunct="1">
                  <a:lnSpc>
                    <a:spcPct val="90000"/>
                  </a:lnSpc>
                </a:pPr>
                <a:r>
                  <a:rPr lang="en-US" altLang="en-US" dirty="0" err="1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Ukoliko</a:t>
                </a:r>
                <a:r>
                  <a:rPr lang="en-US" altLang="en-US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 </a:t>
                </a:r>
                <a:r>
                  <a:rPr lang="en-US" altLang="en-US" dirty="0" err="1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su</a:t>
                </a:r>
                <a:r>
                  <a:rPr lang="en-US" altLang="en-US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 </a:t>
                </a:r>
                <a:r>
                  <a:rPr lang="en-US" altLang="en-US" dirty="0" err="1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inputi</a:t>
                </a:r>
                <a:r>
                  <a:rPr lang="en-US" altLang="en-US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 K = 16 i L = 16, </a:t>
                </a:r>
                <a:r>
                  <a:rPr lang="en-US" altLang="en-US" dirty="0" err="1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tada</a:t>
                </a:r>
                <a:r>
                  <a:rPr lang="en-US" altLang="en-US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 </a:t>
                </a:r>
                <a:r>
                  <a:rPr lang="en-US" altLang="en-US" dirty="0" err="1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prosječan</a:t>
                </a:r>
                <a:r>
                  <a:rPr lang="en-US" altLang="en-US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 </a:t>
                </a:r>
                <a:r>
                  <a:rPr lang="en-US" altLang="en-US" dirty="0" err="1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proizvod</a:t>
                </a:r>
                <a:r>
                  <a:rPr lang="en-US" altLang="en-US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 </a:t>
                </a:r>
                <a:r>
                  <a:rPr lang="en-US" altLang="en-US" dirty="0" err="1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rada</a:t>
                </a:r>
                <a:r>
                  <a:rPr lang="en-US" altLang="en-US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 </a:t>
                </a:r>
                <a:r>
                  <a:rPr lang="en-US" altLang="en-US" dirty="0" err="1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glasi</a:t>
                </a:r>
                <a:r>
                  <a:rPr lang="en-US" altLang="en-US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: AP</a:t>
                </a:r>
                <a:r>
                  <a:rPr lang="en-US" altLang="en-US" baseline="-25000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L</a:t>
                </a:r>
                <a:r>
                  <a:rPr lang="en-US" altLang="en-US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 = [(16) </a:t>
                </a:r>
                <a:r>
                  <a:rPr lang="en-US" altLang="en-US" baseline="30000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0.5</a:t>
                </a:r>
                <a:r>
                  <a:rPr lang="en-US" altLang="en-US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(16)</a:t>
                </a:r>
                <a:r>
                  <a:rPr lang="en-US" altLang="en-US" baseline="30000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0.5</a:t>
                </a:r>
                <a:r>
                  <a:rPr lang="en-US" altLang="en-US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]/16 = 1.</a:t>
                </a:r>
                <a:endParaRPr lang="en-US" altLang="en-US" dirty="0">
                  <a:ea typeface="ＭＳ Ｐゴシック" panose="020B0600070205080204" pitchFamily="34" charset="-128"/>
                </a:endParaRPr>
              </a:p>
              <a:p>
                <a:pPr lvl="1"/>
                <a:r>
                  <a:rPr lang="en-US" altLang="en-US" sz="2000" dirty="0" err="1">
                    <a:ea typeface="ＭＳ Ｐゴシック" panose="020B0600070205080204" pitchFamily="34" charset="-128"/>
                  </a:rPr>
                  <a:t>Prosječan</a:t>
                </a:r>
                <a:r>
                  <a:rPr lang="en-US" altLang="en-US" sz="2000" dirty="0">
                    <a:ea typeface="ＭＳ Ｐゴシック" panose="020B0600070205080204" pitchFamily="34" charset="-128"/>
                  </a:rPr>
                  <a:t> </a:t>
                </a:r>
                <a:r>
                  <a:rPr lang="en-US" altLang="en-US" sz="2000" dirty="0" err="1">
                    <a:ea typeface="ＭＳ Ｐゴシック" panose="020B0600070205080204" pitchFamily="34" charset="-128"/>
                  </a:rPr>
                  <a:t>proizvod</a:t>
                </a:r>
                <a:r>
                  <a:rPr lang="en-US" altLang="en-US" sz="2000" dirty="0">
                    <a:ea typeface="ＭＳ Ｐゴシック" panose="020B0600070205080204" pitchFamily="34" charset="-128"/>
                  </a:rPr>
                  <a:t> </a:t>
                </a:r>
                <a:r>
                  <a:rPr lang="en-US" altLang="en-US" sz="2000" dirty="0" err="1">
                    <a:ea typeface="ＭＳ Ｐゴシック" panose="020B0600070205080204" pitchFamily="34" charset="-128"/>
                  </a:rPr>
                  <a:t>kapitala</a:t>
                </a:r>
                <a:r>
                  <a:rPr lang="en-US" altLang="en-US" sz="2000" dirty="0">
                    <a:ea typeface="ＭＳ Ｐゴシック" panose="020B0600070205080204" pitchFamily="34" charset="-128"/>
                  </a:rPr>
                  <a:t>- AP</a:t>
                </a:r>
                <a:r>
                  <a:rPr lang="en-US" altLang="en-US" sz="2000" baseline="-25000" dirty="0">
                    <a:ea typeface="ＭＳ Ｐゴシック" panose="020B0600070205080204" pitchFamily="34" charset="-128"/>
                  </a:rPr>
                  <a:t>K</a:t>
                </a:r>
                <a:r>
                  <a:rPr lang="en-US" altLang="en-US" sz="2000" dirty="0">
                    <a:ea typeface="ＭＳ Ｐゴシック" panose="020B0600070205080204" pitchFamily="34" charset="-128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2000" i="1">
                            <a:latin typeface="Cambria Math" panose="02040503050406030204" pitchFamily="18" charset="0"/>
                            <a:ea typeface="ＭＳ Ｐゴシック" panose="020B0600070205080204" pitchFamily="34" charset="-128"/>
                          </a:rPr>
                        </m:ctrlPr>
                      </m:fPr>
                      <m:num>
                        <m:r>
                          <a:rPr lang="en-US" altLang="en-US" sz="2000" i="1">
                            <a:latin typeface="Cambria Math" panose="02040503050406030204" pitchFamily="18" charset="0"/>
                            <a:ea typeface="ＭＳ Ｐゴシック" panose="020B0600070205080204" pitchFamily="34" charset="-128"/>
                          </a:rPr>
                          <m:t>𝑄</m:t>
                        </m:r>
                      </m:num>
                      <m:den>
                        <m:r>
                          <a:rPr lang="en-US" altLang="en-US" sz="2000" i="1">
                            <a:latin typeface="Cambria Math" panose="02040503050406030204" pitchFamily="18" charset="0"/>
                            <a:ea typeface="ＭＳ Ｐゴシック" panose="020B0600070205080204" pitchFamily="34" charset="-128"/>
                          </a:rPr>
                          <m:t>𝐿</m:t>
                        </m:r>
                      </m:den>
                    </m:f>
                  </m:oMath>
                </a14:m>
                <a:endParaRPr lang="en-US" altLang="en-US" sz="2000" dirty="0">
                  <a:ea typeface="ＭＳ Ｐゴシック" panose="020B0600070205080204" pitchFamily="34" charset="-128"/>
                </a:endParaRPr>
              </a:p>
              <a:p>
                <a:pPr lvl="2"/>
                <a:r>
                  <a:rPr lang="en-US" altLang="en-US" sz="2000" dirty="0" err="1">
                    <a:ea typeface="ＭＳ Ｐゴシック" panose="020B0600070205080204" pitchFamily="34" charset="-128"/>
                  </a:rPr>
                  <a:t>Mjera</a:t>
                </a:r>
                <a:r>
                  <a:rPr lang="en-US" altLang="en-US" sz="2000" dirty="0">
                    <a:ea typeface="ＭＳ Ｐゴシック" panose="020B0600070205080204" pitchFamily="34" charset="-128"/>
                  </a:rPr>
                  <a:t> </a:t>
                </a:r>
                <a:r>
                  <a:rPr lang="en-US" altLang="en-US" sz="2000" dirty="0" err="1">
                    <a:ea typeface="ＭＳ Ｐゴシック" panose="020B0600070205080204" pitchFamily="34" charset="-128"/>
                  </a:rPr>
                  <a:t>autputa</a:t>
                </a:r>
                <a:r>
                  <a:rPr lang="en-US" altLang="en-US" sz="2000" dirty="0">
                    <a:ea typeface="ＭＳ Ｐゴシック" panose="020B0600070205080204" pitchFamily="34" charset="-128"/>
                  </a:rPr>
                  <a:t> “</a:t>
                </a:r>
                <a:r>
                  <a:rPr lang="en-US" altLang="en-US" sz="2000" dirty="0" err="1">
                    <a:ea typeface="ＭＳ Ｐゴシック" panose="020B0600070205080204" pitchFamily="34" charset="-128"/>
                  </a:rPr>
                  <a:t>prosječnog</a:t>
                </a:r>
                <a:r>
                  <a:rPr lang="en-US" altLang="en-US" sz="2000" dirty="0">
                    <a:ea typeface="ＭＳ Ｐゴシック" panose="020B0600070205080204" pitchFamily="34" charset="-128"/>
                  </a:rPr>
                  <a:t>” </a:t>
                </a:r>
                <a:r>
                  <a:rPr lang="en-US" altLang="en-US" sz="2000" dirty="0" err="1">
                    <a:ea typeface="ＭＳ Ｐゴシック" panose="020B0600070205080204" pitchFamily="34" charset="-128"/>
                  </a:rPr>
                  <a:t>jedinice</a:t>
                </a:r>
                <a:r>
                  <a:rPr lang="en-US" altLang="en-US" sz="2000" dirty="0">
                    <a:ea typeface="ＭＳ Ｐゴシック" panose="020B0600070205080204" pitchFamily="34" charset="-128"/>
                  </a:rPr>
                  <a:t> </a:t>
                </a:r>
                <a:r>
                  <a:rPr lang="en-US" altLang="en-US" sz="2000" dirty="0" err="1">
                    <a:ea typeface="ＭＳ Ｐゴシック" panose="020B0600070205080204" pitchFamily="34" charset="-128"/>
                  </a:rPr>
                  <a:t>kapitala</a:t>
                </a:r>
                <a:endParaRPr lang="en-US" altLang="en-US" sz="2000" dirty="0">
                  <a:ea typeface="ＭＳ Ｐゴシック" panose="020B0600070205080204" pitchFamily="34" charset="-128"/>
                </a:endParaRPr>
              </a:p>
              <a:p>
                <a:pPr lvl="2" eaLnBrk="1" hangingPunct="1">
                  <a:lnSpc>
                    <a:spcPct val="90000"/>
                  </a:lnSpc>
                </a:pPr>
                <a:r>
                  <a:rPr lang="en-US" altLang="en-US" sz="2000" dirty="0" err="1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Primjer</a:t>
                </a:r>
                <a:r>
                  <a:rPr lang="en-US" altLang="en-US" sz="2000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: </a:t>
                </a:r>
                <a:r>
                  <a:rPr lang="en-US" altLang="en-US" dirty="0">
                    <a:ea typeface="ＭＳ Ｐゴシック" panose="020B0600070205080204" pitchFamily="34" charset="-128"/>
                  </a:rPr>
                  <a:t>Q = F(K,L) = K</a:t>
                </a:r>
                <a:r>
                  <a:rPr lang="en-US" altLang="en-US" baseline="30000" dirty="0">
                    <a:ea typeface="ＭＳ Ｐゴシック" panose="020B0600070205080204" pitchFamily="34" charset="-128"/>
                  </a:rPr>
                  <a:t>0.5 </a:t>
                </a:r>
                <a:r>
                  <a:rPr lang="en-US" altLang="en-US" dirty="0">
                    <a:ea typeface="ＭＳ Ｐゴシック" panose="020B0600070205080204" pitchFamily="34" charset="-128"/>
                  </a:rPr>
                  <a:t>L</a:t>
                </a:r>
                <a:r>
                  <a:rPr lang="en-US" altLang="en-US" baseline="30000" dirty="0">
                    <a:ea typeface="ＭＳ Ｐゴシック" panose="020B0600070205080204" pitchFamily="34" charset="-128"/>
                  </a:rPr>
                  <a:t>0.5</a:t>
                </a:r>
                <a:endParaRPr lang="en-US" altLang="en-US" sz="2000" baseline="30000" dirty="0">
                  <a:ea typeface="ＭＳ Ｐゴシック" panose="020B0600070205080204" pitchFamily="34" charset="-128"/>
                  <a:sym typeface="Times New Roman" panose="02020603050405020304" pitchFamily="18" charset="0"/>
                </a:endParaRPr>
              </a:p>
              <a:p>
                <a:pPr lvl="3"/>
                <a:r>
                  <a:rPr lang="en-US" altLang="en-US" dirty="0" err="1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Ukoliko</a:t>
                </a:r>
                <a:r>
                  <a:rPr lang="en-US" altLang="en-US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 </a:t>
                </a:r>
                <a:r>
                  <a:rPr lang="en-US" altLang="en-US" dirty="0" err="1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su</a:t>
                </a:r>
                <a:r>
                  <a:rPr lang="en-US" altLang="en-US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 </a:t>
                </a:r>
                <a:r>
                  <a:rPr lang="en-US" altLang="en-US" dirty="0" err="1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inputi</a:t>
                </a:r>
                <a:r>
                  <a:rPr lang="en-US" altLang="en-US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 K = 16 i L = 16, </a:t>
                </a:r>
                <a:r>
                  <a:rPr lang="en-US" altLang="en-US" dirty="0" err="1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tada</a:t>
                </a:r>
                <a:r>
                  <a:rPr lang="en-US" altLang="en-US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 </a:t>
                </a:r>
                <a:r>
                  <a:rPr lang="en-US" altLang="en-US" dirty="0" err="1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prosječan</a:t>
                </a:r>
                <a:r>
                  <a:rPr lang="en-US" altLang="en-US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 </a:t>
                </a:r>
                <a:r>
                  <a:rPr lang="en-US" altLang="en-US" dirty="0" err="1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proizvod</a:t>
                </a:r>
                <a:r>
                  <a:rPr lang="en-US" altLang="en-US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 </a:t>
                </a:r>
                <a:r>
                  <a:rPr lang="en-US" altLang="en-US" dirty="0" err="1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kapitala</a:t>
                </a:r>
                <a:r>
                  <a:rPr lang="en-US" altLang="en-US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 </a:t>
                </a:r>
                <a:r>
                  <a:rPr lang="en-US" altLang="en-US" dirty="0" err="1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glasi</a:t>
                </a:r>
                <a:r>
                  <a:rPr lang="en-US" altLang="en-US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 is AP</a:t>
                </a:r>
                <a:r>
                  <a:rPr lang="en-US" altLang="en-US" baseline="-25000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K</a:t>
                </a:r>
                <a:r>
                  <a:rPr lang="en-US" altLang="en-US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 = [(16)</a:t>
                </a:r>
                <a:r>
                  <a:rPr lang="en-US" altLang="en-US" baseline="30000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0.5</a:t>
                </a:r>
                <a:r>
                  <a:rPr lang="en-US" altLang="en-US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(16)</a:t>
                </a:r>
                <a:r>
                  <a:rPr lang="en-US" altLang="en-US" baseline="30000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0.5</a:t>
                </a:r>
                <a:r>
                  <a:rPr lang="en-US" altLang="en-US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]/16 = 1.</a:t>
                </a:r>
              </a:p>
            </p:txBody>
          </p:sp>
        </mc:Choice>
        <mc:Fallback xmlns="">
          <p:sp>
            <p:nvSpPr>
              <p:cNvPr id="136195" name="Rectangle 3">
                <a:extLst>
                  <a:ext uri="{FF2B5EF4-FFF2-40B4-BE49-F238E27FC236}">
                    <a16:creationId xmlns:a16="http://schemas.microsoft.com/office/drawing/2014/main" id="{5C9CA003-D357-F46F-569C-0BCCB6F0013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848" t="-37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 spd="slow"/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>
            <a:extLst>
              <a:ext uri="{FF2B5EF4-FFF2-40B4-BE49-F238E27FC236}">
                <a16:creationId xmlns:a16="http://schemas.microsoft.com/office/drawing/2014/main" id="{477A8B4D-4524-82A2-515F-BFEBE4410DF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88168" y="304799"/>
            <a:ext cx="8394032" cy="1254493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en-US" sz="4000" dirty="0"/>
              <a:t>Mjere </a:t>
            </a:r>
            <a:r>
              <a:rPr lang="en-US" sz="4000" dirty="0" err="1"/>
              <a:t>produktivnosti</a:t>
            </a:r>
            <a:r>
              <a:rPr lang="en-US" sz="4000" dirty="0"/>
              <a:t>: </a:t>
            </a:r>
            <a:r>
              <a:rPr lang="en-US" sz="4000" dirty="0" err="1"/>
              <a:t>marginalni</a:t>
            </a:r>
            <a:r>
              <a:rPr lang="en-US" sz="4000" dirty="0"/>
              <a:t> (</a:t>
            </a:r>
            <a:r>
              <a:rPr lang="en-US" sz="4000" dirty="0" err="1"/>
              <a:t>granični</a:t>
            </a:r>
            <a:r>
              <a:rPr lang="en-US" sz="4000" dirty="0"/>
              <a:t>) </a:t>
            </a:r>
            <a:r>
              <a:rPr lang="en-US" sz="4000" dirty="0" err="1"/>
              <a:t>proizvod</a:t>
            </a:r>
            <a:r>
              <a:rPr lang="en-US" sz="4000" dirty="0"/>
              <a:t> </a:t>
            </a:r>
            <a:r>
              <a:rPr lang="en-US" sz="4000" dirty="0" err="1"/>
              <a:t>inputa</a:t>
            </a:r>
            <a:endParaRPr lang="en-US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7219" name="Rectangle 3">
                <a:extLst>
                  <a:ext uri="{FF2B5EF4-FFF2-40B4-BE49-F238E27FC236}">
                    <a16:creationId xmlns:a16="http://schemas.microsoft.com/office/drawing/2014/main" id="{BD9FADA5-FFBB-774D-2621-CB3F924F346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491916" y="1755005"/>
                <a:ext cx="8326655" cy="4867175"/>
              </a:xfrm>
            </p:spPr>
            <p:txBody>
              <a:bodyPr>
                <a:normAutofit lnSpcReduction="10000"/>
              </a:bodyPr>
              <a:lstStyle/>
              <a:p>
                <a:pPr eaLnBrk="1" hangingPunct="1"/>
                <a:r>
                  <a:rPr lang="en-US" altLang="en-US" sz="2800" dirty="0">
                    <a:ea typeface="ＭＳ Ｐゴシック" panose="020B0600070205080204" pitchFamily="34" charset="-128"/>
                  </a:rPr>
                  <a:t>Marginalni (</a:t>
                </a:r>
                <a:r>
                  <a:rPr lang="en-US" altLang="en-US" sz="2800" dirty="0" err="1">
                    <a:ea typeface="ＭＳ Ｐゴシック" panose="020B0600070205080204" pitchFamily="34" charset="-128"/>
                  </a:rPr>
                  <a:t>granični</a:t>
                </a:r>
                <a:r>
                  <a:rPr lang="en-US" altLang="en-US" sz="2800" dirty="0">
                    <a:ea typeface="ＭＳ Ｐゴシック" panose="020B0600070205080204" pitchFamily="34" charset="-128"/>
                  </a:rPr>
                  <a:t>) </a:t>
                </a:r>
                <a:r>
                  <a:rPr lang="en-US" altLang="en-US" sz="2800" dirty="0" err="1">
                    <a:ea typeface="ＭＳ Ｐゴシック" panose="020B0600070205080204" pitchFamily="34" charset="-128"/>
                  </a:rPr>
                  <a:t>proizvod</a:t>
                </a:r>
                <a:r>
                  <a:rPr lang="en-US" altLang="en-US" sz="2800" dirty="0">
                    <a:ea typeface="ＭＳ Ｐゴシック" panose="020B0600070205080204" pitchFamily="34" charset="-128"/>
                  </a:rPr>
                  <a:t> </a:t>
                </a:r>
                <a:r>
                  <a:rPr lang="en-US" altLang="en-US" sz="2800" dirty="0" err="1">
                    <a:ea typeface="ＭＳ Ｐゴシック" panose="020B0600070205080204" pitchFamily="34" charset="-128"/>
                  </a:rPr>
                  <a:t>inputa</a:t>
                </a:r>
                <a:r>
                  <a:rPr lang="en-US" altLang="en-US" sz="2800" dirty="0">
                    <a:ea typeface="ＭＳ Ｐゴシック" panose="020B0600070205080204" pitchFamily="34" charset="-128"/>
                  </a:rPr>
                  <a:t> (Marginal Product on an Input – </a:t>
                </a:r>
                <a:r>
                  <a:rPr lang="en-US" altLang="en-US" sz="2800" dirty="0" err="1">
                    <a:ea typeface="ＭＳ Ｐゴシック" panose="020B0600070205080204" pitchFamily="34" charset="-128"/>
                  </a:rPr>
                  <a:t>MP</a:t>
                </a:r>
                <a:r>
                  <a:rPr lang="en-US" altLang="en-US" sz="2800" baseline="-25000" dirty="0" err="1">
                    <a:ea typeface="ＭＳ Ｐゴシック" panose="020B0600070205080204" pitchFamily="34" charset="-128"/>
                  </a:rPr>
                  <a:t>i</a:t>
                </a:r>
                <a:r>
                  <a:rPr lang="en-US" altLang="en-US" sz="2800" dirty="0">
                    <a:ea typeface="ＭＳ Ｐゴシック" panose="020B0600070205080204" pitchFamily="34" charset="-128"/>
                  </a:rPr>
                  <a:t>): </a:t>
                </a:r>
                <a:r>
                  <a:rPr lang="en-US" altLang="en-US" sz="2800" dirty="0" err="1">
                    <a:ea typeface="ＭＳ Ｐゴシック" panose="020B0600070205080204" pitchFamily="34" charset="-128"/>
                  </a:rPr>
                  <a:t>promjena</a:t>
                </a:r>
                <a:r>
                  <a:rPr lang="en-US" altLang="en-US" sz="2800" dirty="0">
                    <a:ea typeface="ＭＳ Ｐゴシック" panose="020B0600070205080204" pitchFamily="34" charset="-128"/>
                  </a:rPr>
                  <a:t> </a:t>
                </a:r>
                <a:r>
                  <a:rPr lang="en-US" altLang="en-US" sz="2800" dirty="0" err="1">
                    <a:ea typeface="ＭＳ Ｐゴシック" panose="020B0600070205080204" pitchFamily="34" charset="-128"/>
                  </a:rPr>
                  <a:t>obima</a:t>
                </a:r>
                <a:r>
                  <a:rPr lang="en-US" altLang="en-US" sz="2800" dirty="0">
                    <a:ea typeface="ＭＳ Ｐゴシック" panose="020B0600070205080204" pitchFamily="34" charset="-128"/>
                  </a:rPr>
                  <a:t> </a:t>
                </a:r>
                <a:r>
                  <a:rPr lang="en-US" altLang="en-US" sz="2800" dirty="0" err="1">
                    <a:ea typeface="ＭＳ Ｐゴシック" panose="020B0600070205080204" pitchFamily="34" charset="-128"/>
                  </a:rPr>
                  <a:t>proizvodnje</a:t>
                </a:r>
                <a:r>
                  <a:rPr lang="en-US" altLang="en-US" sz="2800" dirty="0">
                    <a:ea typeface="ＭＳ Ｐゴシック" panose="020B0600070205080204" pitchFamily="34" charset="-128"/>
                  </a:rPr>
                  <a:t> </a:t>
                </a:r>
                <a:r>
                  <a:rPr lang="en-US" altLang="en-US" sz="2800" dirty="0" err="1">
                    <a:ea typeface="ＭＳ Ｐゴシック" panose="020B0600070205080204" pitchFamily="34" charset="-128"/>
                  </a:rPr>
                  <a:t>uzrokovana</a:t>
                </a:r>
                <a:r>
                  <a:rPr lang="en-US" altLang="en-US" sz="2800" dirty="0">
                    <a:ea typeface="ＭＳ Ｐゴシック" panose="020B0600070205080204" pitchFamily="34" charset="-128"/>
                  </a:rPr>
                  <a:t> </a:t>
                </a:r>
                <a:r>
                  <a:rPr lang="en-US" altLang="en-US" sz="2800" dirty="0" err="1">
                    <a:ea typeface="ＭＳ Ｐゴシック" panose="020B0600070205080204" pitchFamily="34" charset="-128"/>
                  </a:rPr>
                  <a:t>dodatnom</a:t>
                </a:r>
                <a:r>
                  <a:rPr lang="en-US" altLang="en-US" sz="2800" dirty="0">
                    <a:ea typeface="ＭＳ Ｐゴシック" panose="020B0600070205080204" pitchFamily="34" charset="-128"/>
                  </a:rPr>
                  <a:t> </a:t>
                </a:r>
                <a:r>
                  <a:rPr lang="en-US" altLang="en-US" sz="2800" dirty="0" err="1">
                    <a:ea typeface="ＭＳ Ｐゴシック" panose="020B0600070205080204" pitchFamily="34" charset="-128"/>
                  </a:rPr>
                  <a:t>jedinicom</a:t>
                </a:r>
                <a:r>
                  <a:rPr lang="en-US" altLang="en-US" sz="2800" dirty="0">
                    <a:ea typeface="ＭＳ Ｐゴシック" panose="020B0600070205080204" pitchFamily="34" charset="-128"/>
                  </a:rPr>
                  <a:t> </a:t>
                </a:r>
                <a:r>
                  <a:rPr lang="en-US" altLang="en-US" sz="2800" dirty="0" err="1">
                    <a:ea typeface="ＭＳ Ｐゴシック" panose="020B0600070205080204" pitchFamily="34" charset="-128"/>
                  </a:rPr>
                  <a:t>inputa</a:t>
                </a:r>
                <a:r>
                  <a:rPr lang="en-US" altLang="en-US" sz="2800" dirty="0">
                    <a:ea typeface="ＭＳ Ｐゴシック" panose="020B0600070205080204" pitchFamily="34" charset="-128"/>
                  </a:rPr>
                  <a:t>.</a:t>
                </a:r>
              </a:p>
              <a:p>
                <a:pPr lvl="1"/>
                <a:r>
                  <a:rPr lang="en-US" altLang="en-US" sz="2000" dirty="0" err="1">
                    <a:ea typeface="ＭＳ Ｐゴシック" panose="020B0600070205080204" pitchFamily="34" charset="-128"/>
                  </a:rPr>
                  <a:t>Marginalni</a:t>
                </a:r>
                <a:r>
                  <a:rPr lang="en-US" altLang="en-US" sz="2000" dirty="0">
                    <a:ea typeface="ＭＳ Ｐゴシック" panose="020B0600070205080204" pitchFamily="34" charset="-128"/>
                  </a:rPr>
                  <a:t> (</a:t>
                </a:r>
                <a:r>
                  <a:rPr lang="en-US" altLang="en-US" sz="2000" dirty="0" err="1">
                    <a:ea typeface="ＭＳ Ｐゴシック" panose="020B0600070205080204" pitchFamily="34" charset="-128"/>
                  </a:rPr>
                  <a:t>granični</a:t>
                </a:r>
                <a:r>
                  <a:rPr lang="en-US" altLang="en-US" sz="2000" dirty="0">
                    <a:ea typeface="ＭＳ Ｐゴシック" panose="020B0600070205080204" pitchFamily="34" charset="-128"/>
                  </a:rPr>
                  <a:t>) </a:t>
                </a:r>
                <a:r>
                  <a:rPr lang="en-US" altLang="en-US" sz="2000" dirty="0" err="1">
                    <a:ea typeface="ＭＳ Ｐゴシック" panose="020B0600070205080204" pitchFamily="34" charset="-128"/>
                  </a:rPr>
                  <a:t>proizvod</a:t>
                </a:r>
                <a:r>
                  <a:rPr lang="en-US" altLang="en-US" sz="2000" dirty="0">
                    <a:ea typeface="ＭＳ Ｐゴシック" panose="020B0600070205080204" pitchFamily="34" charset="-128"/>
                  </a:rPr>
                  <a:t> </a:t>
                </a:r>
                <a:r>
                  <a:rPr lang="en-US" altLang="en-US" sz="2000" dirty="0" err="1">
                    <a:ea typeface="ＭＳ Ｐゴシック" panose="020B0600070205080204" pitchFamily="34" charset="-128"/>
                  </a:rPr>
                  <a:t>rada</a:t>
                </a:r>
                <a:r>
                  <a:rPr lang="en-US" altLang="en-US" sz="2000" dirty="0">
                    <a:ea typeface="ＭＳ Ｐゴシック" panose="020B0600070205080204" pitchFamily="34" charset="-128"/>
                  </a:rPr>
                  <a:t> - </a:t>
                </a:r>
                <a:r>
                  <a:rPr lang="en-US" altLang="en-US" sz="2000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Marginal Product of Labor </a:t>
                </a:r>
                <a:r>
                  <a:rPr lang="en-US" altLang="en-US" sz="2000" dirty="0">
                    <a:ea typeface="ＭＳ Ｐゴシック" panose="020B0600070205080204" pitchFamily="34" charset="-128"/>
                  </a:rPr>
                  <a:t>: MP</a:t>
                </a:r>
                <a:r>
                  <a:rPr lang="en-US" altLang="en-US" sz="2000" baseline="-25000" dirty="0">
                    <a:ea typeface="ＭＳ Ｐゴシック" panose="020B0600070205080204" pitchFamily="34" charset="-128"/>
                  </a:rPr>
                  <a:t>L</a:t>
                </a:r>
                <a:r>
                  <a:rPr lang="en-US" altLang="en-US" sz="2000" dirty="0">
                    <a:ea typeface="ＭＳ Ｐゴシック" panose="020B0600070205080204" pitchFamily="34" charset="-128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2000" i="1" smtClean="0">
                            <a:latin typeface="Cambria Math" panose="02040503050406030204" pitchFamily="18" charset="0"/>
                            <a:ea typeface="ＭＳ Ｐゴシック" panose="020B0600070205080204" pitchFamily="34" charset="-128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l-GR" altLang="en-US" sz="2000" i="0" smtClean="0">
                            <a:latin typeface="Cambria Math" panose="02040503050406030204" pitchFamily="18" charset="0"/>
                            <a:ea typeface="ＭＳ Ｐゴシック" panose="020B0600070205080204" pitchFamily="34" charset="-128"/>
                          </a:rPr>
                          <m:t>Δ</m:t>
                        </m:r>
                        <m:r>
                          <a:rPr lang="en-US" altLang="en-US" sz="2000" b="0" i="1" smtClean="0">
                            <a:latin typeface="Cambria Math" panose="02040503050406030204" pitchFamily="18" charset="0"/>
                            <a:ea typeface="ＭＳ Ｐゴシック" panose="020B0600070205080204" pitchFamily="34" charset="-128"/>
                          </a:rPr>
                          <m:t>𝑄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l-GR" altLang="en-US" sz="2000" i="0" smtClean="0">
                            <a:latin typeface="Cambria Math" panose="02040503050406030204" pitchFamily="18" charset="0"/>
                            <a:ea typeface="ＭＳ Ｐゴシック" panose="020B0600070205080204" pitchFamily="34" charset="-128"/>
                          </a:rPr>
                          <m:t>Δ</m:t>
                        </m:r>
                        <m:r>
                          <a:rPr lang="en-US" altLang="en-US" sz="2000" b="0" i="1" smtClean="0">
                            <a:latin typeface="Cambria Math" panose="02040503050406030204" pitchFamily="18" charset="0"/>
                            <a:ea typeface="ＭＳ Ｐゴシック" panose="020B0600070205080204" pitchFamily="34" charset="-128"/>
                          </a:rPr>
                          <m:t>𝐿</m:t>
                        </m:r>
                      </m:den>
                    </m:f>
                  </m:oMath>
                </a14:m>
                <a:endParaRPr lang="en-US" altLang="en-US" sz="2000" dirty="0">
                  <a:ea typeface="ＭＳ Ｐゴシック" panose="020B0600070205080204" pitchFamily="34" charset="-128"/>
                  <a:sym typeface="Times New Roman" panose="02020603050405020304" pitchFamily="18" charset="0"/>
                </a:endParaRPr>
              </a:p>
              <a:p>
                <a:pPr lvl="1" eaLnBrk="1" hangingPunct="1"/>
                <a:r>
                  <a:rPr lang="en-US" altLang="en-US" sz="2000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Mjere </a:t>
                </a:r>
                <a:r>
                  <a:rPr lang="en-US" altLang="en-US" sz="2000" dirty="0" err="1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autputa</a:t>
                </a:r>
                <a:r>
                  <a:rPr lang="en-US" altLang="en-US" sz="2000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 </a:t>
                </a:r>
                <a:r>
                  <a:rPr lang="en-US" altLang="en-US" sz="2000" dirty="0" err="1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uzrkovane</a:t>
                </a:r>
                <a:r>
                  <a:rPr lang="en-US" altLang="en-US" sz="2000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 </a:t>
                </a:r>
                <a:r>
                  <a:rPr lang="en-US" altLang="en-US" sz="2000" dirty="0" err="1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dodatnoj</a:t>
                </a:r>
                <a:r>
                  <a:rPr lang="en-US" altLang="en-US" sz="2000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 </a:t>
                </a:r>
                <a:r>
                  <a:rPr lang="en-US" altLang="en-US" sz="2000" dirty="0" err="1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jedinicom</a:t>
                </a:r>
                <a:r>
                  <a:rPr lang="en-US" altLang="en-US" sz="2000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 </a:t>
                </a:r>
                <a:r>
                  <a:rPr lang="en-US" altLang="en-US" sz="2000" dirty="0" err="1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rada</a:t>
                </a:r>
                <a:r>
                  <a:rPr lang="en-US" altLang="en-US" sz="2000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.</a:t>
                </a:r>
              </a:p>
              <a:p>
                <a:pPr lvl="2" eaLnBrk="1" hangingPunct="1"/>
                <a:r>
                  <a:rPr lang="en-US" altLang="en-US" sz="2000" dirty="0" err="1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Nagib</a:t>
                </a:r>
                <a:r>
                  <a:rPr lang="en-US" altLang="en-US" sz="2000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 </a:t>
                </a:r>
                <a:r>
                  <a:rPr lang="en-US" altLang="en-US" sz="2000" dirty="0" err="1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kratkoročne</a:t>
                </a:r>
                <a:r>
                  <a:rPr lang="en-US" altLang="en-US" sz="2000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 </a:t>
                </a:r>
                <a:r>
                  <a:rPr lang="en-US" altLang="en-US" sz="2000" dirty="0" err="1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proizvodne</a:t>
                </a:r>
                <a:r>
                  <a:rPr lang="en-US" altLang="en-US" sz="2000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 </a:t>
                </a:r>
                <a:r>
                  <a:rPr lang="en-US" altLang="en-US" sz="2000" dirty="0" err="1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funkcije</a:t>
                </a:r>
                <a:r>
                  <a:rPr lang="en-US" altLang="en-US" sz="2000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 (</a:t>
                </a:r>
                <a:r>
                  <a:rPr lang="en-US" altLang="en-US" sz="2000" dirty="0" err="1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usljed</a:t>
                </a:r>
                <a:r>
                  <a:rPr lang="en-US" altLang="en-US" sz="2000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 </a:t>
                </a:r>
                <a:r>
                  <a:rPr lang="en-US" altLang="en-US" sz="2000" dirty="0" err="1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promjene</a:t>
                </a:r>
                <a:r>
                  <a:rPr lang="en-US" altLang="en-US" sz="2000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 </a:t>
                </a:r>
                <a:r>
                  <a:rPr lang="en-US" altLang="en-US" sz="2000" dirty="0" err="1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rada</a:t>
                </a:r>
                <a:r>
                  <a:rPr lang="en-US" altLang="en-US" sz="2000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 L).</a:t>
                </a:r>
              </a:p>
              <a:p>
                <a:pPr lvl="1"/>
                <a:r>
                  <a:rPr lang="en-US" altLang="en-US" sz="2000" dirty="0" err="1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Marginalni</a:t>
                </a:r>
                <a:r>
                  <a:rPr lang="en-US" altLang="en-US" sz="2000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 (</a:t>
                </a:r>
                <a:r>
                  <a:rPr lang="en-US" altLang="en-US" sz="2000" dirty="0" err="1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granični</a:t>
                </a:r>
                <a:r>
                  <a:rPr lang="en-US" altLang="en-US" sz="2000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) </a:t>
                </a:r>
                <a:r>
                  <a:rPr lang="en-US" altLang="en-US" sz="2000" dirty="0" err="1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proizvod</a:t>
                </a:r>
                <a:r>
                  <a:rPr lang="en-US" altLang="en-US" sz="2000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 </a:t>
                </a:r>
                <a:r>
                  <a:rPr lang="en-US" altLang="en-US" sz="2000" dirty="0" err="1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kapitala</a:t>
                </a:r>
                <a:r>
                  <a:rPr lang="en-US" altLang="en-US" sz="2000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 - Marginal Product of Capital: MP</a:t>
                </a:r>
                <a:r>
                  <a:rPr lang="en-US" altLang="en-US" sz="2000" baseline="-25000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K</a:t>
                </a:r>
                <a:r>
                  <a:rPr lang="en-US" altLang="en-US" sz="2000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2000" i="1">
                            <a:latin typeface="Cambria Math" panose="02040503050406030204" pitchFamily="18" charset="0"/>
                            <a:ea typeface="ＭＳ Ｐゴシック" panose="020B0600070205080204" pitchFamily="34" charset="-128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l-GR" altLang="en-US" sz="2000">
                            <a:latin typeface="Cambria Math" panose="02040503050406030204" pitchFamily="18" charset="0"/>
                            <a:ea typeface="ＭＳ Ｐゴシック" panose="020B0600070205080204" pitchFamily="34" charset="-128"/>
                          </a:rPr>
                          <m:t>Δ</m:t>
                        </m:r>
                        <m:r>
                          <a:rPr lang="en-US" altLang="en-US" sz="2000" i="1">
                            <a:latin typeface="Cambria Math" panose="02040503050406030204" pitchFamily="18" charset="0"/>
                            <a:ea typeface="ＭＳ Ｐゴシック" panose="020B0600070205080204" pitchFamily="34" charset="-128"/>
                          </a:rPr>
                          <m:t>𝑄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l-GR" altLang="en-US" sz="2000">
                            <a:latin typeface="Cambria Math" panose="02040503050406030204" pitchFamily="18" charset="0"/>
                            <a:ea typeface="ＭＳ Ｐゴシック" panose="020B0600070205080204" pitchFamily="34" charset="-128"/>
                          </a:rPr>
                          <m:t>Δ</m:t>
                        </m:r>
                        <m:r>
                          <a:rPr lang="en-US" altLang="en-US" sz="2000" b="0" i="1" smtClean="0">
                            <a:latin typeface="Cambria Math" panose="02040503050406030204" pitchFamily="18" charset="0"/>
                            <a:ea typeface="ＭＳ Ｐゴシック" panose="020B0600070205080204" pitchFamily="34" charset="-128"/>
                          </a:rPr>
                          <m:t>𝐾</m:t>
                        </m:r>
                      </m:den>
                    </m:f>
                  </m:oMath>
                </a14:m>
                <a:endParaRPr lang="en-US" altLang="en-US" sz="2000" dirty="0">
                  <a:ea typeface="ＭＳ Ｐゴシック" panose="020B0600070205080204" pitchFamily="34" charset="-128"/>
                  <a:sym typeface="Times New Roman" panose="02020603050405020304" pitchFamily="18" charset="0"/>
                </a:endParaRPr>
              </a:p>
              <a:p>
                <a:pPr lvl="2"/>
                <a:r>
                  <a:rPr lang="en-US" altLang="en-US" sz="1800" dirty="0" err="1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Mjera</a:t>
                </a:r>
                <a:r>
                  <a:rPr lang="en-US" altLang="en-US" sz="1800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 </a:t>
                </a:r>
                <a:r>
                  <a:rPr lang="en-US" altLang="en-US" sz="1800" dirty="0" err="1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autputa</a:t>
                </a:r>
                <a:r>
                  <a:rPr lang="en-US" altLang="en-US" sz="1800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 </a:t>
                </a:r>
                <a:r>
                  <a:rPr lang="en-US" altLang="en-US" sz="1800" dirty="0" err="1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uzrokovana</a:t>
                </a:r>
                <a:r>
                  <a:rPr lang="en-US" altLang="en-US" sz="1800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 </a:t>
                </a:r>
                <a:r>
                  <a:rPr lang="en-US" altLang="en-US" sz="1800" dirty="0" err="1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posljednom</a:t>
                </a:r>
                <a:r>
                  <a:rPr lang="en-US" altLang="en-US" sz="1800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 (</a:t>
                </a:r>
                <a:r>
                  <a:rPr lang="en-US" altLang="en-US" sz="1800" dirty="0" err="1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dodatnom</a:t>
                </a:r>
                <a:r>
                  <a:rPr lang="en-US" altLang="en-US" sz="1800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) </a:t>
                </a:r>
                <a:r>
                  <a:rPr lang="en-US" altLang="en-US" sz="1800" dirty="0" err="1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jedinicom</a:t>
                </a:r>
                <a:r>
                  <a:rPr lang="en-US" altLang="en-US" sz="1800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 </a:t>
                </a:r>
                <a:r>
                  <a:rPr lang="en-US" altLang="en-US" sz="1800" dirty="0" err="1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kapitala</a:t>
                </a:r>
                <a:r>
                  <a:rPr lang="en-US" altLang="en-US" sz="1800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.</a:t>
                </a:r>
              </a:p>
              <a:p>
                <a:pPr lvl="2" eaLnBrk="1" hangingPunct="1"/>
                <a:r>
                  <a:rPr lang="en-US" altLang="en-US" sz="2000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U </a:t>
                </a:r>
                <a:r>
                  <a:rPr lang="en-US" altLang="en-US" sz="2000" dirty="0" err="1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slučaju</a:t>
                </a:r>
                <a:r>
                  <a:rPr lang="en-US" altLang="en-US" sz="2000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 </a:t>
                </a:r>
                <a:r>
                  <a:rPr lang="en-US" altLang="en-US" sz="2000" dirty="0" err="1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kada</a:t>
                </a:r>
                <a:r>
                  <a:rPr lang="en-US" altLang="en-US" sz="2000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 capital </a:t>
                </a:r>
                <a:r>
                  <a:rPr lang="en-US" altLang="en-US" sz="2000" dirty="0" err="1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varira</a:t>
                </a:r>
                <a:r>
                  <a:rPr lang="en-US" altLang="en-US" sz="2000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 </a:t>
                </a:r>
                <a:r>
                  <a:rPr lang="en-US" altLang="en-US" sz="2000" dirty="0" err="1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tokom</a:t>
                </a:r>
                <a:r>
                  <a:rPr lang="en-US" altLang="en-US" sz="2000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 </a:t>
                </a:r>
                <a:r>
                  <a:rPr lang="en-US" altLang="en-US" sz="2000" dirty="0" err="1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kratkog</a:t>
                </a:r>
                <a:r>
                  <a:rPr lang="en-US" altLang="en-US" sz="2000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 </a:t>
                </a:r>
                <a:r>
                  <a:rPr lang="en-US" altLang="en-US" sz="2000" dirty="0" err="1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perioda</a:t>
                </a:r>
                <a:r>
                  <a:rPr lang="en-US" altLang="en-US" sz="2000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, </a:t>
                </a:r>
                <a:r>
                  <a:rPr lang="en-US" altLang="en-US" sz="2000" dirty="0" err="1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tada</a:t>
                </a:r>
                <a:r>
                  <a:rPr lang="en-US" altLang="en-US" sz="2000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 MP</a:t>
                </a:r>
                <a:r>
                  <a:rPr lang="en-US" altLang="en-US" sz="2000" baseline="-25000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K</a:t>
                </a:r>
                <a:r>
                  <a:rPr lang="en-US" altLang="en-US" sz="2000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 </a:t>
                </a:r>
                <a:r>
                  <a:rPr lang="en-US" altLang="en-US" sz="2000" dirty="0" err="1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predstavlja</a:t>
                </a:r>
                <a:r>
                  <a:rPr lang="en-US" altLang="en-US" sz="2000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 </a:t>
                </a:r>
                <a:r>
                  <a:rPr lang="en-US" altLang="en-US" sz="2000" dirty="0" err="1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nagib</a:t>
                </a:r>
                <a:r>
                  <a:rPr lang="en-US" altLang="en-US" sz="2000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 </a:t>
                </a:r>
                <a:r>
                  <a:rPr lang="en-US" altLang="en-US" sz="2000" dirty="0" err="1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prozvodne</a:t>
                </a:r>
                <a:r>
                  <a:rPr lang="en-US" altLang="en-US" sz="2000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 </a:t>
                </a:r>
                <a:r>
                  <a:rPr lang="en-US" altLang="en-US" sz="2000" dirty="0" err="1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funkcije</a:t>
                </a:r>
                <a:r>
                  <a:rPr lang="en-US" altLang="en-US" sz="2000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 (</a:t>
                </a:r>
                <a:r>
                  <a:rPr lang="en-US" altLang="en-US" sz="2000" dirty="0" err="1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usljed</a:t>
                </a:r>
                <a:r>
                  <a:rPr lang="en-US" altLang="en-US" sz="2000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 </a:t>
                </a:r>
                <a:r>
                  <a:rPr lang="en-US" altLang="en-US" sz="2000" dirty="0" err="1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promjene</a:t>
                </a:r>
                <a:r>
                  <a:rPr lang="en-US" altLang="en-US" sz="2000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 </a:t>
                </a:r>
                <a:r>
                  <a:rPr lang="en-US" altLang="en-US" sz="2000" dirty="0" err="1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kapitala</a:t>
                </a:r>
                <a:r>
                  <a:rPr lang="en-US" altLang="en-US" sz="2000" dirty="0">
                    <a:ea typeface="ＭＳ Ｐゴシック" panose="020B0600070205080204" pitchFamily="34" charset="-128"/>
                    <a:sym typeface="Times New Roman" panose="02020603050405020304" pitchFamily="18" charset="0"/>
                  </a:rPr>
                  <a:t> K).</a:t>
                </a:r>
                <a:endParaRPr lang="en-US" altLang="en-US" sz="2100" dirty="0">
                  <a:ea typeface="ＭＳ Ｐゴシック" panose="020B0600070205080204" pitchFamily="34" charset="-128"/>
                  <a:sym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7219" name="Rectangle 3">
                <a:extLst>
                  <a:ext uri="{FF2B5EF4-FFF2-40B4-BE49-F238E27FC236}">
                    <a16:creationId xmlns:a16="http://schemas.microsoft.com/office/drawing/2014/main" id="{BD9FADA5-FFBB-774D-2621-CB3F924F346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491916" y="1755005"/>
                <a:ext cx="8326655" cy="4867175"/>
              </a:xfrm>
              <a:blipFill>
                <a:blip r:embed="rId2"/>
                <a:stretch>
                  <a:fillRect l="-1025" t="-3258" r="-220" b="-2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 spd="slow"/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8242" name="Group 2">
            <a:extLst>
              <a:ext uri="{FF2B5EF4-FFF2-40B4-BE49-F238E27FC236}">
                <a16:creationId xmlns:a16="http://schemas.microsoft.com/office/drawing/2014/main" id="{4CF59CB5-FE43-666B-9DC8-3350AD26AFA5}"/>
              </a:ext>
            </a:extLst>
          </p:cNvPr>
          <p:cNvGrpSpPr>
            <a:grpSpLocks/>
          </p:cNvGrpSpPr>
          <p:nvPr/>
        </p:nvGrpSpPr>
        <p:grpSpPr bwMode="auto">
          <a:xfrm>
            <a:off x="3429000" y="2286000"/>
            <a:ext cx="5080806" cy="3809950"/>
            <a:chOff x="1238" y="170"/>
            <a:chExt cx="4247" cy="4043"/>
          </a:xfrm>
        </p:grpSpPr>
        <p:sp>
          <p:nvSpPr>
            <p:cNvPr id="138257" name="Line 3">
              <a:extLst>
                <a:ext uri="{FF2B5EF4-FFF2-40B4-BE49-F238E27FC236}">
                  <a16:creationId xmlns:a16="http://schemas.microsoft.com/office/drawing/2014/main" id="{8C4CC7A8-4397-DF59-6432-258ACB10812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37" y="288"/>
              <a:ext cx="0" cy="34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8258" name="Line 4">
              <a:extLst>
                <a:ext uri="{FF2B5EF4-FFF2-40B4-BE49-F238E27FC236}">
                  <a16:creationId xmlns:a16="http://schemas.microsoft.com/office/drawing/2014/main" id="{D1D4CC8B-000B-8D26-B3D7-4FB003DA73E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37" y="3745"/>
              <a:ext cx="39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8259" name="Text Box 5">
              <a:extLst>
                <a:ext uri="{FF2B5EF4-FFF2-40B4-BE49-F238E27FC236}">
                  <a16:creationId xmlns:a16="http://schemas.microsoft.com/office/drawing/2014/main" id="{7138F668-51C4-2DCE-FADD-1E177244464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38" y="170"/>
              <a:ext cx="341" cy="4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en-US"/>
                <a:t>Q</a:t>
              </a:r>
            </a:p>
          </p:txBody>
        </p:sp>
        <p:sp>
          <p:nvSpPr>
            <p:cNvPr id="138260" name="Text Box 6">
              <a:extLst>
                <a:ext uri="{FF2B5EF4-FFF2-40B4-BE49-F238E27FC236}">
                  <a16:creationId xmlns:a16="http://schemas.microsoft.com/office/drawing/2014/main" id="{B85C37B7-4B8F-9282-92E7-88EC68A9F38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74" y="3723"/>
              <a:ext cx="311" cy="4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en-US"/>
                <a:t>L</a:t>
              </a:r>
            </a:p>
          </p:txBody>
        </p:sp>
        <p:sp>
          <p:nvSpPr>
            <p:cNvPr id="81927" name="Freeform 7">
              <a:extLst>
                <a:ext uri="{FF2B5EF4-FFF2-40B4-BE49-F238E27FC236}">
                  <a16:creationId xmlns:a16="http://schemas.microsoft.com/office/drawing/2014/main" id="{17D89790-7D66-5AB6-D8CC-AE69AD256F3B}"/>
                </a:ext>
              </a:extLst>
            </p:cNvPr>
            <p:cNvSpPr>
              <a:spLocks/>
            </p:cNvSpPr>
            <p:nvPr/>
          </p:nvSpPr>
          <p:spPr bwMode="auto">
            <a:xfrm>
              <a:off x="1537" y="1024"/>
              <a:ext cx="3721" cy="2721"/>
            </a:xfrm>
            <a:custGeom>
              <a:avLst/>
              <a:gdLst>
                <a:gd name="T0" fmla="*/ 0 w 3720"/>
                <a:gd name="T1" fmla="*/ 2721 h 2720"/>
                <a:gd name="T2" fmla="*/ 1056 w 3720"/>
                <a:gd name="T3" fmla="*/ 2193 h 2720"/>
                <a:gd name="T4" fmla="*/ 1728 w 3720"/>
                <a:gd name="T5" fmla="*/ 512 h 2720"/>
                <a:gd name="T6" fmla="*/ 2689 w 3720"/>
                <a:gd name="T7" fmla="*/ 32 h 2720"/>
                <a:gd name="T8" fmla="*/ 3553 w 3720"/>
                <a:gd name="T9" fmla="*/ 704 h 2720"/>
                <a:gd name="T10" fmla="*/ 3697 w 3720"/>
                <a:gd name="T11" fmla="*/ 848 h 272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720" h="2720">
                  <a:moveTo>
                    <a:pt x="0" y="2720"/>
                  </a:moveTo>
                  <a:cubicBezTo>
                    <a:pt x="384" y="2640"/>
                    <a:pt x="768" y="2560"/>
                    <a:pt x="1056" y="2192"/>
                  </a:cubicBezTo>
                  <a:cubicBezTo>
                    <a:pt x="1344" y="1824"/>
                    <a:pt x="1456" y="872"/>
                    <a:pt x="1728" y="512"/>
                  </a:cubicBezTo>
                  <a:cubicBezTo>
                    <a:pt x="2000" y="152"/>
                    <a:pt x="2384" y="0"/>
                    <a:pt x="2688" y="32"/>
                  </a:cubicBezTo>
                  <a:cubicBezTo>
                    <a:pt x="2992" y="64"/>
                    <a:pt x="3384" y="568"/>
                    <a:pt x="3552" y="704"/>
                  </a:cubicBezTo>
                  <a:cubicBezTo>
                    <a:pt x="3720" y="840"/>
                    <a:pt x="3708" y="844"/>
                    <a:pt x="3696" y="848"/>
                  </a:cubicBez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38243" name="Text Box 8">
            <a:extLst>
              <a:ext uri="{FF2B5EF4-FFF2-40B4-BE49-F238E27FC236}">
                <a16:creationId xmlns:a16="http://schemas.microsoft.com/office/drawing/2014/main" id="{EE38A982-EB71-3B53-AF78-6E67159D04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59701" y="3935413"/>
            <a:ext cx="14319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/>
              <a:t>Q=F(K,L)</a:t>
            </a:r>
          </a:p>
        </p:txBody>
      </p:sp>
      <p:sp>
        <p:nvSpPr>
          <p:cNvPr id="81929" name="Line 9">
            <a:extLst>
              <a:ext uri="{FF2B5EF4-FFF2-40B4-BE49-F238E27FC236}">
                <a16:creationId xmlns:a16="http://schemas.microsoft.com/office/drawing/2014/main" id="{374F09C0-1C61-6D54-7A27-B52291E3ACD3}"/>
              </a:ext>
            </a:extLst>
          </p:cNvPr>
          <p:cNvSpPr>
            <a:spLocks noChangeShapeType="1"/>
          </p:cNvSpPr>
          <p:nvPr/>
        </p:nvSpPr>
        <p:spPr bwMode="auto">
          <a:xfrm>
            <a:off x="6869797" y="2352675"/>
            <a:ext cx="0" cy="330200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1930" name="Line 10">
            <a:extLst>
              <a:ext uri="{FF2B5EF4-FFF2-40B4-BE49-F238E27FC236}">
                <a16:creationId xmlns:a16="http://schemas.microsoft.com/office/drawing/2014/main" id="{152354FF-DAA2-CA35-6B2D-13FBA6A421DC}"/>
              </a:ext>
            </a:extLst>
          </p:cNvPr>
          <p:cNvSpPr>
            <a:spLocks noChangeShapeType="1"/>
          </p:cNvSpPr>
          <p:nvPr/>
        </p:nvSpPr>
        <p:spPr bwMode="auto">
          <a:xfrm>
            <a:off x="5232676" y="2352675"/>
            <a:ext cx="0" cy="330200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1931" name="Text Box 11">
            <a:extLst>
              <a:ext uri="{FF2B5EF4-FFF2-40B4-BE49-F238E27FC236}">
                <a16:creationId xmlns:a16="http://schemas.microsoft.com/office/drawing/2014/main" id="{55DCA7CD-75BD-859E-5EA4-8504FBAB63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32514" y="2015242"/>
            <a:ext cx="1300162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dirty="0" err="1">
                <a:solidFill>
                  <a:srgbClr val="33CC33"/>
                </a:solidFill>
              </a:rPr>
              <a:t>Rastući</a:t>
            </a:r>
            <a:r>
              <a:rPr lang="en-US" altLang="en-US" dirty="0">
                <a:solidFill>
                  <a:srgbClr val="33CC33"/>
                </a:solidFill>
              </a:rPr>
              <a:t> </a:t>
            </a:r>
            <a:r>
              <a:rPr lang="en-US" altLang="en-US" dirty="0" err="1">
                <a:solidFill>
                  <a:srgbClr val="33CC33"/>
                </a:solidFill>
              </a:rPr>
              <a:t>granični</a:t>
            </a:r>
            <a:r>
              <a:rPr lang="en-US" altLang="en-US" dirty="0">
                <a:solidFill>
                  <a:srgbClr val="33CC33"/>
                </a:solidFill>
              </a:rPr>
              <a:t> </a:t>
            </a:r>
            <a:r>
              <a:rPr lang="en-US" altLang="en-US" dirty="0" err="1">
                <a:solidFill>
                  <a:srgbClr val="33CC33"/>
                </a:solidFill>
              </a:rPr>
              <a:t>prinosi</a:t>
            </a:r>
            <a:endParaRPr lang="en-US" altLang="en-US" dirty="0"/>
          </a:p>
        </p:txBody>
      </p:sp>
      <p:sp>
        <p:nvSpPr>
          <p:cNvPr id="81932" name="Text Box 12">
            <a:extLst>
              <a:ext uri="{FF2B5EF4-FFF2-40B4-BE49-F238E27FC236}">
                <a16:creationId xmlns:a16="http://schemas.microsoft.com/office/drawing/2014/main" id="{85BC1525-A1DB-A2EB-3886-076BB273CB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82888" y="2003111"/>
            <a:ext cx="1723427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dirty="0" err="1">
                <a:solidFill>
                  <a:schemeClr val="accent2"/>
                </a:solidFill>
              </a:rPr>
              <a:t>Opadajući</a:t>
            </a:r>
            <a:r>
              <a:rPr lang="en-US" altLang="en-US" dirty="0">
                <a:solidFill>
                  <a:schemeClr val="accent2"/>
                </a:solidFill>
              </a:rPr>
              <a:t> </a:t>
            </a:r>
            <a:r>
              <a:rPr lang="en-US" altLang="en-US" dirty="0" err="1">
                <a:solidFill>
                  <a:schemeClr val="accent2"/>
                </a:solidFill>
              </a:rPr>
              <a:t>granični</a:t>
            </a:r>
            <a:r>
              <a:rPr lang="en-US" altLang="en-US" dirty="0">
                <a:solidFill>
                  <a:schemeClr val="accent2"/>
                </a:solidFill>
              </a:rPr>
              <a:t> </a:t>
            </a:r>
            <a:r>
              <a:rPr lang="en-US" altLang="en-US" dirty="0" err="1">
                <a:solidFill>
                  <a:schemeClr val="accent2"/>
                </a:solidFill>
              </a:rPr>
              <a:t>prinosi</a:t>
            </a:r>
            <a:endParaRPr lang="en-US" altLang="en-US" dirty="0"/>
          </a:p>
        </p:txBody>
      </p:sp>
      <p:sp>
        <p:nvSpPr>
          <p:cNvPr id="81933" name="Text Box 13">
            <a:extLst>
              <a:ext uri="{FF2B5EF4-FFF2-40B4-BE49-F238E27FC236}">
                <a16:creationId xmlns:a16="http://schemas.microsoft.com/office/drawing/2014/main" id="{1FA60370-81A1-52CA-1196-7AB3B1A105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32785" y="2036470"/>
            <a:ext cx="1533259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b="1" dirty="0" err="1">
                <a:solidFill>
                  <a:srgbClr val="FF0000"/>
                </a:solidFill>
              </a:rPr>
              <a:t>Negativni</a:t>
            </a:r>
            <a:r>
              <a:rPr lang="en-US" altLang="en-US" b="1" dirty="0">
                <a:solidFill>
                  <a:srgbClr val="FF0000"/>
                </a:solidFill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</a:rPr>
              <a:t>granični</a:t>
            </a:r>
            <a:r>
              <a:rPr lang="en-US" altLang="en-US" b="1" dirty="0">
                <a:solidFill>
                  <a:srgbClr val="FF0000"/>
                </a:solidFill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</a:rPr>
              <a:t>prinosi</a:t>
            </a:r>
            <a:endParaRPr lang="en-US" altLang="en-US" b="1" dirty="0"/>
          </a:p>
        </p:txBody>
      </p:sp>
      <p:grpSp>
        <p:nvGrpSpPr>
          <p:cNvPr id="81934" name="Group 14">
            <a:extLst>
              <a:ext uri="{FF2B5EF4-FFF2-40B4-BE49-F238E27FC236}">
                <a16:creationId xmlns:a16="http://schemas.microsoft.com/office/drawing/2014/main" id="{8BA7D023-4991-79F3-A139-8959464496B8}"/>
              </a:ext>
            </a:extLst>
          </p:cNvPr>
          <p:cNvGrpSpPr>
            <a:grpSpLocks/>
          </p:cNvGrpSpPr>
          <p:nvPr/>
        </p:nvGrpSpPr>
        <p:grpSpPr bwMode="auto">
          <a:xfrm>
            <a:off x="3760255" y="3650077"/>
            <a:ext cx="3727880" cy="2273250"/>
            <a:chOff x="1536" y="2040"/>
            <a:chExt cx="3348" cy="2412"/>
          </a:xfrm>
        </p:grpSpPr>
        <p:sp>
          <p:nvSpPr>
            <p:cNvPr id="81935" name="Freeform 15">
              <a:extLst>
                <a:ext uri="{FF2B5EF4-FFF2-40B4-BE49-F238E27FC236}">
                  <a16:creationId xmlns:a16="http://schemas.microsoft.com/office/drawing/2014/main" id="{21902418-2E96-72B6-444F-9601990DFF4A}"/>
                </a:ext>
              </a:extLst>
            </p:cNvPr>
            <p:cNvSpPr>
              <a:spLocks/>
            </p:cNvSpPr>
            <p:nvPr/>
          </p:nvSpPr>
          <p:spPr bwMode="auto">
            <a:xfrm>
              <a:off x="1536" y="2040"/>
              <a:ext cx="2832" cy="2136"/>
            </a:xfrm>
            <a:custGeom>
              <a:avLst/>
              <a:gdLst>
                <a:gd name="T0" fmla="*/ 0 w 2832"/>
                <a:gd name="T1" fmla="*/ 1704 h 2136"/>
                <a:gd name="T2" fmla="*/ 1344 w 2832"/>
                <a:gd name="T3" fmla="*/ 72 h 2136"/>
                <a:gd name="T4" fmla="*/ 2832 w 2832"/>
                <a:gd name="T5" fmla="*/ 2136 h 213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832" h="2136">
                  <a:moveTo>
                    <a:pt x="0" y="1704"/>
                  </a:moveTo>
                  <a:cubicBezTo>
                    <a:pt x="436" y="852"/>
                    <a:pt x="872" y="0"/>
                    <a:pt x="1344" y="72"/>
                  </a:cubicBezTo>
                  <a:cubicBezTo>
                    <a:pt x="1816" y="144"/>
                    <a:pt x="2584" y="1792"/>
                    <a:pt x="2832" y="2136"/>
                  </a:cubicBezTo>
                </a:path>
              </a:pathLst>
            </a:custGeom>
            <a:noFill/>
            <a:ln w="38100" cmpd="sng">
              <a:solidFill>
                <a:srgbClr val="C2613E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8256" name="Text Box 16">
              <a:extLst>
                <a:ext uri="{FF2B5EF4-FFF2-40B4-BE49-F238E27FC236}">
                  <a16:creationId xmlns:a16="http://schemas.microsoft.com/office/drawing/2014/main" id="{0C2493EC-DB54-1820-8C59-C54D562CE58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57" y="3962"/>
              <a:ext cx="527" cy="4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en-US" dirty="0">
                  <a:solidFill>
                    <a:srgbClr val="C2613E"/>
                  </a:solidFill>
                </a:rPr>
                <a:t>MP</a:t>
              </a:r>
              <a:endParaRPr lang="en-US" altLang="en-US" dirty="0"/>
            </a:p>
          </p:txBody>
        </p:sp>
      </p:grpSp>
      <p:grpSp>
        <p:nvGrpSpPr>
          <p:cNvPr id="81937" name="Group 17">
            <a:extLst>
              <a:ext uri="{FF2B5EF4-FFF2-40B4-BE49-F238E27FC236}">
                <a16:creationId xmlns:a16="http://schemas.microsoft.com/office/drawing/2014/main" id="{F4D7A0C7-6A9E-D9FB-9D37-C0A54EF2F110}"/>
              </a:ext>
            </a:extLst>
          </p:cNvPr>
          <p:cNvGrpSpPr>
            <a:grpSpLocks/>
          </p:cNvGrpSpPr>
          <p:nvPr/>
        </p:nvGrpSpPr>
        <p:grpSpPr bwMode="auto">
          <a:xfrm>
            <a:off x="3772130" y="4172652"/>
            <a:ext cx="4633639" cy="1093405"/>
            <a:chOff x="1536" y="2608"/>
            <a:chExt cx="4215" cy="1136"/>
          </a:xfrm>
        </p:grpSpPr>
        <p:sp>
          <p:nvSpPr>
            <p:cNvPr id="81938" name="Freeform 18">
              <a:extLst>
                <a:ext uri="{FF2B5EF4-FFF2-40B4-BE49-F238E27FC236}">
                  <a16:creationId xmlns:a16="http://schemas.microsoft.com/office/drawing/2014/main" id="{C184936D-60E7-CF49-2586-8EBEDDA7BDDA}"/>
                </a:ext>
              </a:extLst>
            </p:cNvPr>
            <p:cNvSpPr>
              <a:spLocks/>
            </p:cNvSpPr>
            <p:nvPr/>
          </p:nvSpPr>
          <p:spPr bwMode="auto">
            <a:xfrm>
              <a:off x="1536" y="2608"/>
              <a:ext cx="3744" cy="1136"/>
            </a:xfrm>
            <a:custGeom>
              <a:avLst/>
              <a:gdLst>
                <a:gd name="T0" fmla="*/ 0 w 3744"/>
                <a:gd name="T1" fmla="*/ 1136 h 1136"/>
                <a:gd name="T2" fmla="*/ 1920 w 3744"/>
                <a:gd name="T3" fmla="*/ 32 h 1136"/>
                <a:gd name="T4" fmla="*/ 3744 w 3744"/>
                <a:gd name="T5" fmla="*/ 944 h 113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744" h="1136">
                  <a:moveTo>
                    <a:pt x="0" y="1136"/>
                  </a:moveTo>
                  <a:cubicBezTo>
                    <a:pt x="648" y="600"/>
                    <a:pt x="1296" y="64"/>
                    <a:pt x="1920" y="32"/>
                  </a:cubicBezTo>
                  <a:cubicBezTo>
                    <a:pt x="2544" y="0"/>
                    <a:pt x="3144" y="472"/>
                    <a:pt x="3744" y="944"/>
                  </a:cubicBezTo>
                </a:path>
              </a:pathLst>
            </a:custGeom>
            <a:noFill/>
            <a:ln w="38100" cmpd="sng">
              <a:solidFill>
                <a:srgbClr val="F705E6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8254" name="Text Box 19">
              <a:extLst>
                <a:ext uri="{FF2B5EF4-FFF2-40B4-BE49-F238E27FC236}">
                  <a16:creationId xmlns:a16="http://schemas.microsoft.com/office/drawing/2014/main" id="{ACF3FD96-5DB6-AEEC-8A0B-9C040B3643E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71" y="3242"/>
              <a:ext cx="480" cy="4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en-US">
                  <a:solidFill>
                    <a:srgbClr val="F705E6"/>
                  </a:solidFill>
                </a:rPr>
                <a:t>AP</a:t>
              </a:r>
              <a:endParaRPr lang="en-US" altLang="en-US"/>
            </a:p>
          </p:txBody>
        </p:sp>
      </p:grpSp>
      <p:sp>
        <p:nvSpPr>
          <p:cNvPr id="138251" name="Rectangle 20">
            <a:extLst>
              <a:ext uri="{FF2B5EF4-FFF2-40B4-BE49-F238E27FC236}">
                <a16:creationId xmlns:a16="http://schemas.microsoft.com/office/drawing/2014/main" id="{9B736D90-400B-658C-2037-462150E02D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9800" y="533400"/>
            <a:ext cx="77724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endParaRPr lang="en-US" altLang="en-US" sz="4000" b="1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CBC4FA6-D434-AF74-8F3C-8CEABE099B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6255" y="490728"/>
            <a:ext cx="10058400" cy="1609344"/>
          </a:xfrm>
        </p:spPr>
        <p:txBody>
          <a:bodyPr>
            <a:noAutofit/>
          </a:bodyPr>
          <a:lstStyle/>
          <a:p>
            <a:r>
              <a:rPr lang="en-US" altLang="en-US" sz="4000" dirty="0" err="1"/>
              <a:t>Rastući</a:t>
            </a:r>
            <a:r>
              <a:rPr lang="en-US" altLang="en-US" sz="4000" dirty="0"/>
              <a:t>, </a:t>
            </a:r>
            <a:r>
              <a:rPr lang="en-US" altLang="en-US" sz="4000" dirty="0" err="1"/>
              <a:t>opadajući</a:t>
            </a:r>
            <a:r>
              <a:rPr lang="en-US" altLang="en-US" sz="4000" dirty="0"/>
              <a:t> i </a:t>
            </a:r>
            <a:r>
              <a:rPr lang="en-US" altLang="en-US" sz="4000" dirty="0" err="1"/>
              <a:t>negativni</a:t>
            </a:r>
            <a:r>
              <a:rPr lang="en-US" altLang="en-US" sz="4000" dirty="0"/>
              <a:t> </a:t>
            </a:r>
            <a:r>
              <a:rPr lang="en-US" altLang="en-US" sz="4000" dirty="0" err="1"/>
              <a:t>granični</a:t>
            </a:r>
            <a:r>
              <a:rPr lang="en-US" altLang="en-US" sz="4000" dirty="0"/>
              <a:t> </a:t>
            </a:r>
            <a:r>
              <a:rPr lang="en-US" altLang="en-US" sz="4000" dirty="0" err="1"/>
              <a:t>prinosi</a:t>
            </a:r>
            <a:br>
              <a:rPr lang="en-US" altLang="en-US" sz="4000" dirty="0"/>
            </a:br>
            <a:endParaRPr lang="en-US" sz="4000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19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19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19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19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19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19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19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19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19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19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19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19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31" grpId="0" autoUpdateAnimBg="0"/>
      <p:bldP spid="81932" grpId="0" autoUpdateAnimBg="0"/>
      <p:bldP spid="81933" grpId="0" autoUpdateAnimBg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>
            <a:extLst>
              <a:ext uri="{FF2B5EF4-FFF2-40B4-BE49-F238E27FC236}">
                <a16:creationId xmlns:a16="http://schemas.microsoft.com/office/drawing/2014/main" id="{249CB28B-0F48-C0C8-B932-E09DA77F2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 dirty="0" err="1">
                <a:ea typeface="ＭＳ Ｐゴシック" panose="020B0600070205080204" pitchFamily="34" charset="-128"/>
              </a:rPr>
              <a:t>Tok</a:t>
            </a:r>
            <a:r>
              <a:rPr lang="en-US" altLang="en-US" sz="4000" dirty="0">
                <a:ea typeface="ＭＳ Ｐゴシック" panose="020B0600070205080204" pitchFamily="34" charset="-128"/>
              </a:rPr>
              <a:t> </a:t>
            </a:r>
            <a:r>
              <a:rPr lang="en-US" altLang="en-US" sz="4000" dirty="0" err="1">
                <a:ea typeface="ＭＳ Ｐゴシック" panose="020B0600070205080204" pitchFamily="34" charset="-128"/>
              </a:rPr>
              <a:t>proizvodnog</a:t>
            </a:r>
            <a:r>
              <a:rPr lang="en-US" altLang="en-US" sz="4000" dirty="0">
                <a:ea typeface="ＭＳ Ｐゴシック" panose="020B0600070205080204" pitchFamily="34" charset="-128"/>
              </a:rPr>
              <a:t> </a:t>
            </a:r>
            <a:r>
              <a:rPr lang="en-US" altLang="en-US" sz="4000" dirty="0" err="1">
                <a:ea typeface="ＭＳ Ｐゴシック" panose="020B0600070205080204" pitchFamily="34" charset="-128"/>
              </a:rPr>
              <a:t>procesa</a:t>
            </a:r>
            <a:endParaRPr lang="en-US" altLang="en-US" sz="4000" dirty="0">
              <a:ea typeface="ＭＳ Ｐゴシック" panose="020B0600070205080204" pitchFamily="34" charset="-128"/>
            </a:endParaRPr>
          </a:p>
        </p:txBody>
      </p:sp>
      <p:sp>
        <p:nvSpPr>
          <p:cNvPr id="139267" name="Rectangle 3">
            <a:extLst>
              <a:ext uri="{FF2B5EF4-FFF2-40B4-BE49-F238E27FC236}">
                <a16:creationId xmlns:a16="http://schemas.microsoft.com/office/drawing/2014/main" id="{868880FA-C9EF-CB87-963F-0ABD299362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2121408"/>
            <a:ext cx="8384545" cy="405079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dirty="0" err="1">
                <a:ea typeface="ＭＳ Ｐゴシック" panose="020B0600070205080204" pitchFamily="34" charset="-128"/>
              </a:rPr>
              <a:t>Proizvodnja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proizvodne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funkcije</a:t>
            </a:r>
            <a:endParaRPr lang="en-US" altLang="en-US" dirty="0">
              <a:ea typeface="ＭＳ Ｐゴシック" panose="020B0600070205080204" pitchFamily="34" charset="-128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err="1">
                <a:ea typeface="ＭＳ Ｐゴシック" panose="020B0600070205080204" pitchFamily="34" charset="-128"/>
              </a:rPr>
              <a:t>Usklađivanje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podsticaja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kako</a:t>
            </a:r>
            <a:r>
              <a:rPr lang="en-US" altLang="en-US" dirty="0">
                <a:ea typeface="ＭＳ Ｐゴシック" panose="020B0600070205080204" pitchFamily="34" charset="-128"/>
              </a:rPr>
              <a:t> bi se </a:t>
            </a:r>
            <a:r>
              <a:rPr lang="en-US" altLang="en-US" dirty="0" err="1">
                <a:ea typeface="ＭＳ Ｐゴシック" panose="020B0600070205080204" pitchFamily="34" charset="-128"/>
              </a:rPr>
              <a:t>podstaklo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maksimalno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zalaganje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radne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snage</a:t>
            </a:r>
            <a:r>
              <a:rPr lang="en-US" altLang="en-US" dirty="0">
                <a:ea typeface="ＭＳ Ｐゴシック" panose="020B0600070205080204" pitchFamily="34" charset="-128"/>
              </a:rPr>
              <a:t>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 err="1">
                <a:ea typeface="ＭＳ Ｐゴシック" panose="020B0600070205080204" pitchFamily="34" charset="-128"/>
              </a:rPr>
              <a:t>Upotreba</a:t>
            </a:r>
            <a:r>
              <a:rPr lang="en-US" altLang="en-US" dirty="0">
                <a:ea typeface="ＭＳ Ｐゴシック" panose="020B0600070205080204" pitchFamily="34" charset="-128"/>
              </a:rPr>
              <a:t> (</a:t>
            </a:r>
            <a:r>
              <a:rPr lang="en-US" altLang="en-US" dirty="0" err="1">
                <a:ea typeface="ＭＳ Ｐゴシック" panose="020B0600070205080204" pitchFamily="34" charset="-128"/>
              </a:rPr>
              <a:t>zapošljavanje</a:t>
            </a:r>
            <a:r>
              <a:rPr lang="en-US" altLang="en-US" dirty="0">
                <a:ea typeface="ＭＳ Ｐゴシック" panose="020B0600070205080204" pitchFamily="34" charset="-128"/>
              </a:rPr>
              <a:t>) </a:t>
            </a:r>
            <a:r>
              <a:rPr lang="en-US" altLang="en-US" dirty="0" err="1">
                <a:ea typeface="ＭＳ Ｐゴシック" panose="020B0600070205080204" pitchFamily="34" charset="-128"/>
              </a:rPr>
              <a:t>korektnog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nivoa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inputa</a:t>
            </a:r>
            <a:endParaRPr lang="en-US" altLang="en-US" dirty="0">
              <a:ea typeface="ＭＳ Ｐゴシック" panose="020B0600070205080204" pitchFamily="34" charset="-128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err="1">
                <a:ea typeface="ＭＳ Ｐゴシック" panose="020B0600070205080204" pitchFamily="34" charset="-128"/>
              </a:rPr>
              <a:t>Kada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kapital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ili</a:t>
            </a:r>
            <a:r>
              <a:rPr lang="en-US" altLang="en-US" dirty="0">
                <a:ea typeface="ＭＳ Ｐゴシック" panose="020B0600070205080204" pitchFamily="34" charset="-128"/>
              </a:rPr>
              <a:t> rad </a:t>
            </a:r>
            <a:r>
              <a:rPr lang="en-US" altLang="en-US" dirty="0" err="1">
                <a:ea typeface="ＭＳ Ｐゴシック" panose="020B0600070205080204" pitchFamily="34" charset="-128"/>
              </a:rPr>
              <a:t>variraju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tokom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kratkog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perioda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kako</a:t>
            </a:r>
            <a:r>
              <a:rPr lang="en-US" altLang="en-US" dirty="0">
                <a:ea typeface="ＭＳ Ｐゴシック" panose="020B0600070205080204" pitchFamily="34" charset="-128"/>
              </a:rPr>
              <a:t> bi se </a:t>
            </a:r>
            <a:r>
              <a:rPr lang="en-US" altLang="en-US" dirty="0" err="1">
                <a:ea typeface="ＭＳ Ｐゴシック" panose="020B0600070205080204" pitchFamily="34" charset="-128"/>
              </a:rPr>
              <a:t>maksimizirao</a:t>
            </a:r>
            <a:r>
              <a:rPr lang="en-US" altLang="en-US" dirty="0">
                <a:ea typeface="ＭＳ Ｐゴシック" panose="020B0600070205080204" pitchFamily="34" charset="-128"/>
              </a:rPr>
              <a:t> profit </a:t>
            </a:r>
            <a:r>
              <a:rPr lang="en-US" altLang="en-US" dirty="0" err="1">
                <a:ea typeface="ＭＳ Ｐゴシック" panose="020B0600070205080204" pitchFamily="34" charset="-128"/>
              </a:rPr>
              <a:t>menadžeri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će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donijeti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odluku</a:t>
            </a:r>
            <a:r>
              <a:rPr lang="en-US" altLang="en-US" dirty="0">
                <a:ea typeface="ＭＳ Ｐゴシック" panose="020B0600070205080204" pitchFamily="34" charset="-128"/>
              </a:rPr>
              <a:t> da:</a:t>
            </a:r>
          </a:p>
          <a:p>
            <a:pPr lvl="2"/>
            <a:r>
              <a:rPr lang="en-US" altLang="en-US" dirty="0" err="1">
                <a:ea typeface="ＭＳ Ｐゴシック" panose="020B0600070205080204" pitchFamily="34" charset="-128"/>
              </a:rPr>
              <a:t>Povećavaju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jedinice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rada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sve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dok</a:t>
            </a:r>
            <a:r>
              <a:rPr lang="en-US" altLang="en-US" dirty="0">
                <a:ea typeface="ＭＳ Ｐゴシック" panose="020B0600070205080204" pitchFamily="34" charset="-128"/>
              </a:rPr>
              <a:t> ne </a:t>
            </a:r>
            <a:r>
              <a:rPr lang="en-US" altLang="en-US" dirty="0" err="1">
                <a:ea typeface="ＭＳ Ｐゴシック" panose="020B0600070205080204" pitchFamily="34" charset="-128"/>
              </a:rPr>
              <a:t>nastane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izjednačavanje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vrijednosti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graničnog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proizvoda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rada</a:t>
            </a:r>
            <a:r>
              <a:rPr lang="en-US" altLang="en-US" dirty="0">
                <a:ea typeface="ＭＳ Ｐゴシック" panose="020B0600070205080204" pitchFamily="34" charset="-128"/>
              </a:rPr>
              <a:t> (</a:t>
            </a:r>
            <a:r>
              <a:rPr lang="en-US" altLang="en-US" i="1" dirty="0">
                <a:ea typeface="ＭＳ Ｐゴシック" panose="020B0600070205080204" pitchFamily="34" charset="-128"/>
              </a:rPr>
              <a:t>VMP</a:t>
            </a:r>
            <a:r>
              <a:rPr lang="en-US" altLang="en-US" i="1" baseline="-25000" dirty="0">
                <a:ea typeface="ＭＳ Ｐゴシック" panose="020B0600070205080204" pitchFamily="34" charset="-128"/>
              </a:rPr>
              <a:t>L</a:t>
            </a:r>
            <a:r>
              <a:rPr lang="en-US" altLang="en-US" dirty="0">
                <a:ea typeface="ＭＳ Ｐゴシック" panose="020B0600070205080204" pitchFamily="34" charset="-128"/>
              </a:rPr>
              <a:t>) </a:t>
            </a:r>
            <a:r>
              <a:rPr lang="en-US" altLang="en-US" dirty="0" err="1">
                <a:ea typeface="ＭＳ Ｐゴシック" panose="020B0600070205080204" pitchFamily="34" charset="-128"/>
              </a:rPr>
              <a:t>sa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primanjima</a:t>
            </a:r>
            <a:r>
              <a:rPr lang="en-US" altLang="en-US" dirty="0">
                <a:ea typeface="ＭＳ Ｐゴシック" panose="020B0600070205080204" pitchFamily="34" charset="-128"/>
              </a:rPr>
              <a:t> (</a:t>
            </a:r>
            <a:r>
              <a:rPr lang="en-US" altLang="en-US" dirty="0" err="1">
                <a:ea typeface="ＭＳ Ｐゴシック" panose="020B0600070205080204" pitchFamily="34" charset="-128"/>
              </a:rPr>
              <a:t>platom</a:t>
            </a:r>
            <a:r>
              <a:rPr lang="en-US" altLang="en-US" dirty="0">
                <a:ea typeface="ＭＳ Ｐゴシック" panose="020B0600070205080204" pitchFamily="34" charset="-128"/>
              </a:rPr>
              <a:t> – wage (w)) </a:t>
            </a:r>
            <a:r>
              <a:rPr lang="en-US" altLang="en-US" dirty="0" err="1">
                <a:ea typeface="ＭＳ Ｐゴシック" panose="020B0600070205080204" pitchFamily="34" charset="-128"/>
              </a:rPr>
              <a:t>radne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snage</a:t>
            </a:r>
            <a:r>
              <a:rPr lang="en-US" altLang="en-US" dirty="0">
                <a:ea typeface="ＭＳ Ｐゴシック" panose="020B0600070205080204" pitchFamily="34" charset="-128"/>
              </a:rPr>
              <a:t> - : </a:t>
            </a:r>
            <a:r>
              <a:rPr lang="en-US" altLang="en-US" i="1" dirty="0">
                <a:ea typeface="ＭＳ Ｐゴシック" panose="020B0600070205080204" pitchFamily="34" charset="-128"/>
              </a:rPr>
              <a:t>VMP</a:t>
            </a:r>
            <a:r>
              <a:rPr lang="en-US" altLang="en-US" i="1" baseline="-25000" dirty="0">
                <a:ea typeface="ＭＳ Ｐゴシック" panose="020B0600070205080204" pitchFamily="34" charset="-128"/>
              </a:rPr>
              <a:t>L</a:t>
            </a:r>
            <a:r>
              <a:rPr lang="en-US" altLang="en-US" i="1" dirty="0">
                <a:ea typeface="ＭＳ Ｐゴシック" panose="020B0600070205080204" pitchFamily="34" charset="-128"/>
              </a:rPr>
              <a:t> = w</a:t>
            </a:r>
            <a:r>
              <a:rPr lang="en-US" altLang="en-US" dirty="0">
                <a:ea typeface="ＭＳ Ｐゴシック" panose="020B0600070205080204" pitchFamily="34" charset="-128"/>
              </a:rPr>
              <a:t>, </a:t>
            </a:r>
            <a:r>
              <a:rPr lang="en-US" altLang="en-US" dirty="0" err="1">
                <a:ea typeface="ＭＳ Ｐゴシック" panose="020B0600070205080204" pitchFamily="34" charset="-128"/>
              </a:rPr>
              <a:t>pri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čemu</a:t>
            </a:r>
            <a:r>
              <a:rPr lang="en-US" altLang="en-US" dirty="0">
                <a:ea typeface="ＭＳ Ｐゴシック" panose="020B0600070205080204" pitchFamily="34" charset="-128"/>
              </a:rPr>
              <a:t> je </a:t>
            </a:r>
            <a:r>
              <a:rPr lang="en-US" altLang="en-US" i="1" dirty="0">
                <a:ea typeface="ＭＳ Ｐゴシック" panose="020B0600070205080204" pitchFamily="34" charset="-128"/>
              </a:rPr>
              <a:t>VMP</a:t>
            </a:r>
            <a:r>
              <a:rPr lang="en-US" altLang="en-US" i="1" baseline="-25000" dirty="0">
                <a:ea typeface="ＭＳ Ｐゴシック" panose="020B0600070205080204" pitchFamily="34" charset="-128"/>
              </a:rPr>
              <a:t>L</a:t>
            </a:r>
            <a:r>
              <a:rPr lang="en-US" altLang="en-US" i="1" dirty="0">
                <a:ea typeface="ＭＳ Ｐゴシック" panose="020B0600070205080204" pitchFamily="34" charset="-128"/>
              </a:rPr>
              <a:t> = P </a:t>
            </a:r>
            <a:r>
              <a:rPr lang="en-US" altLang="en-US" i="1" dirty="0">
                <a:latin typeface="Arial" panose="020B0604020202020204" pitchFamily="34" charset="0"/>
                <a:ea typeface="ＭＳ Ｐゴシック" panose="020B0600070205080204" pitchFamily="34" charset="-128"/>
              </a:rPr>
              <a:t>x</a:t>
            </a:r>
            <a:r>
              <a:rPr lang="en-US" altLang="en-US" i="1" dirty="0">
                <a:ea typeface="ＭＳ Ｐゴシック" panose="020B0600070205080204" pitchFamily="34" charset="-128"/>
              </a:rPr>
              <a:t> MP</a:t>
            </a:r>
            <a:r>
              <a:rPr lang="en-US" altLang="en-US" i="1" baseline="-25000" dirty="0">
                <a:ea typeface="ＭＳ Ｐゴシック" panose="020B0600070205080204" pitchFamily="34" charset="-128"/>
              </a:rPr>
              <a:t>L</a:t>
            </a:r>
            <a:r>
              <a:rPr lang="en-US" altLang="en-US" dirty="0">
                <a:ea typeface="ＭＳ Ｐゴシック" panose="020B0600070205080204" pitchFamily="34" charset="-128"/>
              </a:rPr>
              <a:t>.</a:t>
            </a:r>
          </a:p>
          <a:p>
            <a:pPr lvl="2"/>
            <a:r>
              <a:rPr lang="en-US" altLang="en-US" dirty="0" err="1">
                <a:ea typeface="ＭＳ Ｐゴシック" panose="020B0600070205080204" pitchFamily="34" charset="-128"/>
              </a:rPr>
              <a:t>Povećavaju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jedinice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kapitala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sve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dok</a:t>
            </a:r>
            <a:r>
              <a:rPr lang="en-US" altLang="en-US" dirty="0">
                <a:ea typeface="ＭＳ Ｐゴシック" panose="020B0600070205080204" pitchFamily="34" charset="-128"/>
              </a:rPr>
              <a:t> ne </a:t>
            </a:r>
            <a:r>
              <a:rPr lang="en-US" altLang="en-US" dirty="0" err="1">
                <a:ea typeface="ＭＳ Ｐゴシック" panose="020B0600070205080204" pitchFamily="34" charset="-128"/>
              </a:rPr>
              <a:t>nastane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izjednačavanje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vrijednosti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graničnog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proizvoda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kapitala</a:t>
            </a:r>
            <a:r>
              <a:rPr lang="en-US" altLang="en-US" dirty="0">
                <a:ea typeface="ＭＳ Ｐゴシック" panose="020B0600070205080204" pitchFamily="34" charset="-128"/>
              </a:rPr>
              <a:t> (</a:t>
            </a:r>
            <a:r>
              <a:rPr lang="en-US" altLang="en-US" i="1" dirty="0">
                <a:ea typeface="ＭＳ Ｐゴシック" panose="020B0600070205080204" pitchFamily="34" charset="-128"/>
              </a:rPr>
              <a:t>VMP</a:t>
            </a:r>
            <a:r>
              <a:rPr lang="en-US" altLang="en-US" i="1" baseline="-25000" dirty="0">
                <a:ea typeface="ＭＳ Ｐゴシック" panose="020B0600070205080204" pitchFamily="34" charset="-128"/>
              </a:rPr>
              <a:t>K</a:t>
            </a:r>
            <a:r>
              <a:rPr lang="en-US" altLang="en-US" dirty="0">
                <a:ea typeface="ＭＳ Ｐゴシック" panose="020B0600070205080204" pitchFamily="34" charset="-128"/>
              </a:rPr>
              <a:t>) i </a:t>
            </a:r>
            <a:r>
              <a:rPr lang="en-US" altLang="en-US" dirty="0" err="1">
                <a:ea typeface="ＭＳ Ｐゴシック" panose="020B0600070205080204" pitchFamily="34" charset="-128"/>
              </a:rPr>
              <a:t>cijene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kapitala</a:t>
            </a:r>
            <a:r>
              <a:rPr lang="en-US" altLang="en-US" dirty="0">
                <a:ea typeface="ＭＳ Ｐゴシック" panose="020B0600070205080204" pitchFamily="34" charset="-128"/>
              </a:rPr>
              <a:t> (rental rate (r)): </a:t>
            </a:r>
            <a:r>
              <a:rPr lang="en-US" altLang="en-US" i="1" dirty="0">
                <a:ea typeface="ＭＳ Ｐゴシック" panose="020B0600070205080204" pitchFamily="34" charset="-128"/>
              </a:rPr>
              <a:t>VMP</a:t>
            </a:r>
            <a:r>
              <a:rPr lang="en-US" altLang="en-US" i="1" baseline="-25000" dirty="0">
                <a:ea typeface="ＭＳ Ｐゴシック" panose="020B0600070205080204" pitchFamily="34" charset="-128"/>
              </a:rPr>
              <a:t>K</a:t>
            </a:r>
            <a:r>
              <a:rPr lang="en-US" altLang="en-US" i="1" dirty="0">
                <a:ea typeface="ＭＳ Ｐゴシック" panose="020B0600070205080204" pitchFamily="34" charset="-128"/>
              </a:rPr>
              <a:t> = r</a:t>
            </a:r>
            <a:r>
              <a:rPr lang="en-US" altLang="en-US" dirty="0">
                <a:ea typeface="ＭＳ Ｐゴシック" panose="020B0600070205080204" pitchFamily="34" charset="-128"/>
              </a:rPr>
              <a:t>, </a:t>
            </a:r>
            <a:r>
              <a:rPr lang="en-US" altLang="en-US" dirty="0" err="1">
                <a:ea typeface="ＭＳ Ｐゴシック" panose="020B0600070205080204" pitchFamily="34" charset="-128"/>
              </a:rPr>
              <a:t>pri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čemu</a:t>
            </a:r>
            <a:r>
              <a:rPr lang="en-US" altLang="en-US" dirty="0">
                <a:ea typeface="ＭＳ Ｐゴシック" panose="020B0600070205080204" pitchFamily="34" charset="-128"/>
              </a:rPr>
              <a:t> je </a:t>
            </a:r>
            <a:r>
              <a:rPr lang="en-US" altLang="en-US" i="1" dirty="0">
                <a:ea typeface="ＭＳ Ｐゴシック" panose="020B0600070205080204" pitchFamily="34" charset="-128"/>
              </a:rPr>
              <a:t>VMP</a:t>
            </a:r>
            <a:r>
              <a:rPr lang="en-US" altLang="en-US" i="1" baseline="-25000" dirty="0">
                <a:ea typeface="ＭＳ Ｐゴシック" panose="020B0600070205080204" pitchFamily="34" charset="-128"/>
              </a:rPr>
              <a:t>K</a:t>
            </a:r>
            <a:r>
              <a:rPr lang="en-US" altLang="en-US" i="1" dirty="0">
                <a:ea typeface="ＭＳ Ｐゴシック" panose="020B0600070205080204" pitchFamily="34" charset="-128"/>
              </a:rPr>
              <a:t> = P </a:t>
            </a:r>
            <a:r>
              <a:rPr lang="en-US" altLang="en-US" i="1" dirty="0">
                <a:latin typeface="Arial" panose="020B0604020202020204" pitchFamily="34" charset="0"/>
                <a:ea typeface="ＭＳ Ｐゴシック" panose="020B0600070205080204" pitchFamily="34" charset="-128"/>
              </a:rPr>
              <a:t>x</a:t>
            </a:r>
            <a:r>
              <a:rPr lang="en-US" altLang="en-US" i="1" dirty="0">
                <a:ea typeface="ＭＳ Ｐゴシック" panose="020B0600070205080204" pitchFamily="34" charset="-128"/>
              </a:rPr>
              <a:t> MP</a:t>
            </a:r>
            <a:r>
              <a:rPr lang="en-US" altLang="en-US" i="1" baseline="-25000" dirty="0">
                <a:ea typeface="ＭＳ Ｐゴシック" panose="020B0600070205080204" pitchFamily="34" charset="-128"/>
              </a:rPr>
              <a:t>K</a:t>
            </a:r>
            <a:r>
              <a:rPr lang="en-US" altLang="en-US" i="1" dirty="0">
                <a:ea typeface="ＭＳ Ｐゴシック" panose="020B0600070205080204" pitchFamily="34" charset="-128"/>
              </a:rPr>
              <a:t> .</a:t>
            </a:r>
            <a:endParaRPr lang="en-US" altLang="en-US" dirty="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 spd="slow"/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>
            <a:extLst>
              <a:ext uri="{FF2B5EF4-FFF2-40B4-BE49-F238E27FC236}">
                <a16:creationId xmlns:a16="http://schemas.microsoft.com/office/drawing/2014/main" id="{96A11D22-D66A-3E70-42A4-1B8D29AD8E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609600"/>
            <a:ext cx="7772400" cy="838200"/>
          </a:xfrm>
        </p:spPr>
        <p:txBody>
          <a:bodyPr/>
          <a:lstStyle/>
          <a:p>
            <a:pPr eaLnBrk="1" hangingPunct="1"/>
            <a:r>
              <a:rPr lang="en-US" altLang="en-US" dirty="0" err="1">
                <a:ea typeface="ＭＳ Ｐゴシック" panose="020B0600070205080204" pitchFamily="34" charset="-128"/>
              </a:rPr>
              <a:t>izokvanta</a:t>
            </a:r>
            <a:endParaRPr lang="en-US" altLang="en-US" dirty="0">
              <a:ea typeface="ＭＳ Ｐゴシック" panose="020B0600070205080204" pitchFamily="34" charset="-128"/>
            </a:endParaRPr>
          </a:p>
        </p:txBody>
      </p:sp>
      <p:sp>
        <p:nvSpPr>
          <p:cNvPr id="140291" name="Rectangle 3">
            <a:extLst>
              <a:ext uri="{FF2B5EF4-FFF2-40B4-BE49-F238E27FC236}">
                <a16:creationId xmlns:a16="http://schemas.microsoft.com/office/drawing/2014/main" id="{3FB785BB-9F39-E056-8112-73102FC24349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2209800" y="1752600"/>
            <a:ext cx="7696200" cy="4038600"/>
          </a:xfrm>
        </p:spPr>
        <p:txBody>
          <a:bodyPr/>
          <a:lstStyle/>
          <a:p>
            <a:pPr eaLnBrk="1" hangingPunct="1"/>
            <a:r>
              <a:rPr lang="en-US" altLang="en-US" dirty="0" err="1">
                <a:ea typeface="ＭＳ Ｐゴシック" panose="020B0600070205080204" pitchFamily="34" charset="-128"/>
              </a:rPr>
              <a:t>Izokvanta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iskazuje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dugoročan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odnos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ili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kombinaciju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inputa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rada</a:t>
            </a:r>
            <a:r>
              <a:rPr lang="en-US" altLang="en-US" dirty="0">
                <a:ea typeface="ＭＳ Ｐゴシック" panose="020B0600070205080204" pitchFamily="34" charset="-128"/>
              </a:rPr>
              <a:t> i </a:t>
            </a:r>
            <a:r>
              <a:rPr lang="en-US" altLang="en-US" dirty="0" err="1">
                <a:ea typeface="ＭＳ Ｐゴシック" panose="020B0600070205080204" pitchFamily="34" charset="-128"/>
              </a:rPr>
              <a:t>kapitala</a:t>
            </a:r>
            <a:r>
              <a:rPr lang="en-US" altLang="en-US" dirty="0">
                <a:ea typeface="ＭＳ Ｐゴシック" panose="020B0600070205080204" pitchFamily="34" charset="-128"/>
              </a:rPr>
              <a:t> (K, L) koji </a:t>
            </a:r>
            <a:r>
              <a:rPr lang="en-US" altLang="en-US" dirty="0" err="1">
                <a:ea typeface="ＭＳ Ｐゴシック" panose="020B0600070205080204" pitchFamily="34" charset="-128"/>
              </a:rPr>
              <a:t>obezbjeđuje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proizvođaču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istovjetan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nivo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autputa</a:t>
            </a:r>
            <a:r>
              <a:rPr lang="en-US" altLang="en-US" dirty="0">
                <a:ea typeface="ＭＳ Ｐゴシック" panose="020B0600070205080204" pitchFamily="34" charset="-128"/>
              </a:rPr>
              <a:t>.</a:t>
            </a:r>
          </a:p>
          <a:p>
            <a:pPr eaLnBrk="1" hangingPunct="1"/>
            <a:r>
              <a:rPr lang="en-US" altLang="en-US" dirty="0" err="1">
                <a:ea typeface="ＭＳ Ｐゴシック" panose="020B0600070205080204" pitchFamily="34" charset="-128"/>
              </a:rPr>
              <a:t>Oblik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izokvante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refklektuje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jednostavnost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ili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lakoću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sa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kojom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proizvođač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može</a:t>
            </a:r>
            <a:r>
              <a:rPr lang="en-US" altLang="en-US" dirty="0">
                <a:ea typeface="ＭＳ Ｐゴシック" panose="020B0600070205080204" pitchFamily="34" charset="-128"/>
              </a:rPr>
              <a:t> da </a:t>
            </a:r>
            <a:r>
              <a:rPr lang="en-US" altLang="en-US" dirty="0" err="1">
                <a:ea typeface="ＭＳ Ｐゴシック" panose="020B0600070205080204" pitchFamily="34" charset="-128"/>
              </a:rPr>
              <a:t>supstituiše</a:t>
            </a:r>
            <a:r>
              <a:rPr lang="en-US" altLang="en-US" dirty="0">
                <a:ea typeface="ＭＳ Ｐゴシック" panose="020B0600070205080204" pitchFamily="34" charset="-128"/>
              </a:rPr>
              <a:t> (</a:t>
            </a:r>
            <a:r>
              <a:rPr lang="en-US" altLang="en-US" dirty="0" err="1">
                <a:ea typeface="ＭＳ Ｐゴシック" panose="020B0600070205080204" pitchFamily="34" charset="-128"/>
              </a:rPr>
              <a:t>zamijeni</a:t>
            </a:r>
            <a:r>
              <a:rPr lang="en-US" altLang="en-US" dirty="0">
                <a:ea typeface="ＭＳ Ｐゴシック" panose="020B0600070205080204" pitchFamily="34" charset="-128"/>
              </a:rPr>
              <a:t>) </a:t>
            </a:r>
            <a:r>
              <a:rPr lang="en-US" altLang="en-US" dirty="0" err="1">
                <a:ea typeface="ＭＳ Ｐゴシック" panose="020B0600070205080204" pitchFamily="34" charset="-128"/>
              </a:rPr>
              <a:t>inpute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radi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održavanja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istovjetnog</a:t>
            </a:r>
            <a:r>
              <a:rPr lang="en-US" altLang="en-US" dirty="0">
                <a:ea typeface="ＭＳ Ｐゴシック" panose="020B0600070205080204" pitchFamily="34" charset="-128"/>
              </a:rPr>
              <a:t> (</a:t>
            </a:r>
            <a:r>
              <a:rPr lang="en-US" altLang="en-US" dirty="0" err="1">
                <a:ea typeface="ＭＳ Ｐゴシック" panose="020B0600070205080204" pitchFamily="34" charset="-128"/>
              </a:rPr>
              <a:t>nepromijenjenog</a:t>
            </a:r>
            <a:r>
              <a:rPr lang="en-US" altLang="en-US" dirty="0">
                <a:ea typeface="ＭＳ Ｐゴシック" panose="020B0600070205080204" pitchFamily="34" charset="-128"/>
              </a:rPr>
              <a:t>) </a:t>
            </a:r>
            <a:r>
              <a:rPr lang="en-US" altLang="en-US" dirty="0" err="1">
                <a:ea typeface="ＭＳ Ｐゴシック" panose="020B0600070205080204" pitchFamily="34" charset="-128"/>
              </a:rPr>
              <a:t>nivoa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autputa</a:t>
            </a:r>
            <a:r>
              <a:rPr lang="en-US" altLang="en-US" dirty="0">
                <a:ea typeface="ＭＳ Ｐゴシック" panose="020B0600070205080204" pitchFamily="34" charset="-128"/>
              </a:rPr>
              <a:t>.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>
            <a:extLst>
              <a:ext uri="{FF2B5EF4-FFF2-40B4-BE49-F238E27FC236}">
                <a16:creationId xmlns:a16="http://schemas.microsoft.com/office/drawing/2014/main" id="{6A2B0572-A1BA-56B6-7260-B2E3E4A433A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09800" y="609600"/>
            <a:ext cx="7772400" cy="838200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en-US" sz="4000" dirty="0" err="1"/>
              <a:t>Marginalna</a:t>
            </a:r>
            <a:r>
              <a:rPr lang="en-US" sz="4000" dirty="0"/>
              <a:t> </a:t>
            </a:r>
            <a:r>
              <a:rPr lang="en-US" sz="4000" dirty="0" err="1"/>
              <a:t>stopa</a:t>
            </a:r>
            <a:r>
              <a:rPr lang="en-US" sz="4000" dirty="0"/>
              <a:t> </a:t>
            </a:r>
            <a:r>
              <a:rPr lang="en-US" sz="4000" dirty="0" err="1"/>
              <a:t>tehničke</a:t>
            </a:r>
            <a:r>
              <a:rPr lang="en-US" sz="4000" dirty="0"/>
              <a:t> </a:t>
            </a:r>
            <a:r>
              <a:rPr lang="en-US" sz="4000" dirty="0" err="1"/>
              <a:t>supstitucije</a:t>
            </a:r>
            <a:r>
              <a:rPr lang="en-US" sz="4000" dirty="0"/>
              <a:t> -Marginal Rate of Technical Substitution (MRTS)</a:t>
            </a:r>
          </a:p>
        </p:txBody>
      </p:sp>
      <p:sp>
        <p:nvSpPr>
          <p:cNvPr id="141315" name="Rectangle 3">
            <a:extLst>
              <a:ext uri="{FF2B5EF4-FFF2-40B4-BE49-F238E27FC236}">
                <a16:creationId xmlns:a16="http://schemas.microsoft.com/office/drawing/2014/main" id="{308A6343-1C04-FBBB-D94B-B5A5232AEC9D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2209800" y="1981200"/>
            <a:ext cx="7696200" cy="4038600"/>
          </a:xfrm>
        </p:spPr>
        <p:txBody>
          <a:bodyPr/>
          <a:lstStyle/>
          <a:p>
            <a:pPr eaLnBrk="1" hangingPunct="1"/>
            <a:r>
              <a:rPr lang="en-US" altLang="en-US" dirty="0" err="1">
                <a:ea typeface="ＭＳ Ｐゴシック" panose="020B0600070205080204" pitchFamily="34" charset="-128"/>
              </a:rPr>
              <a:t>Stopa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po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kojoj</a:t>
            </a:r>
            <a:r>
              <a:rPr lang="en-US" altLang="en-US" dirty="0">
                <a:ea typeface="ＭＳ Ｐゴシック" panose="020B0600070205080204" pitchFamily="34" charset="-128"/>
              </a:rPr>
              <a:t> se </a:t>
            </a:r>
            <a:r>
              <a:rPr lang="en-US" altLang="en-US" dirty="0" err="1">
                <a:ea typeface="ＭＳ Ｐゴシック" panose="020B0600070205080204" pitchFamily="34" charset="-128"/>
              </a:rPr>
              <a:t>dva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inputa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međusobno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supstituišu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pri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čemu</a:t>
            </a:r>
            <a:r>
              <a:rPr lang="en-US" altLang="en-US" dirty="0">
                <a:ea typeface="ＭＳ Ｐゴシック" panose="020B0600070205080204" pitchFamily="34" charset="-128"/>
              </a:rPr>
              <a:t> se </a:t>
            </a:r>
            <a:r>
              <a:rPr lang="en-US" altLang="en-US" dirty="0" err="1">
                <a:ea typeface="ＭＳ Ｐゴシック" panose="020B0600070205080204" pitchFamily="34" charset="-128"/>
              </a:rPr>
              <a:t>održava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istovjetan</a:t>
            </a:r>
            <a:r>
              <a:rPr lang="en-US" altLang="en-US" dirty="0">
                <a:ea typeface="ＭＳ Ｐゴシック" panose="020B0600070205080204" pitchFamily="34" charset="-128"/>
              </a:rPr>
              <a:t> (</a:t>
            </a:r>
            <a:r>
              <a:rPr lang="en-US" altLang="en-US" dirty="0" err="1">
                <a:ea typeface="ＭＳ Ｐゴシック" panose="020B0600070205080204" pitchFamily="34" charset="-128"/>
              </a:rPr>
              <a:t>nepromijenjen</a:t>
            </a:r>
            <a:r>
              <a:rPr lang="en-US" altLang="en-US" dirty="0">
                <a:ea typeface="ＭＳ Ｐゴシック" panose="020B0600070205080204" pitchFamily="34" charset="-128"/>
              </a:rPr>
              <a:t>) </a:t>
            </a:r>
            <a:r>
              <a:rPr lang="en-US" altLang="en-US" dirty="0" err="1">
                <a:ea typeface="ＭＳ Ｐゴシック" panose="020B0600070205080204" pitchFamily="34" charset="-128"/>
              </a:rPr>
              <a:t>nivo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autputa</a:t>
            </a:r>
            <a:r>
              <a:rPr lang="en-US" altLang="en-US" dirty="0">
                <a:ea typeface="ＭＳ Ｐゴシック" panose="020B0600070205080204" pitchFamily="34" charset="-128"/>
              </a:rPr>
              <a:t>.</a:t>
            </a:r>
          </a:p>
          <a:p>
            <a:pPr eaLnBrk="1" hangingPunct="1"/>
            <a:r>
              <a:rPr lang="en-US" altLang="en-US" dirty="0" err="1">
                <a:ea typeface="ＭＳ Ｐゴシック" panose="020B0600070205080204" pitchFamily="34" charset="-128"/>
              </a:rPr>
              <a:t>Iskazuje</a:t>
            </a:r>
            <a:r>
              <a:rPr lang="en-US" altLang="en-US" dirty="0">
                <a:ea typeface="ＭＳ Ｐゴシック" panose="020B0600070205080204" pitchFamily="34" charset="-128"/>
              </a:rPr>
              <a:t> se u </a:t>
            </a:r>
            <a:r>
              <a:rPr lang="en-US" altLang="en-US" dirty="0" err="1">
                <a:ea typeface="ＭＳ Ｐゴシック" panose="020B0600070205080204" pitchFamily="34" charset="-128"/>
              </a:rPr>
              <a:t>apsolutnoj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vrijednosti</a:t>
            </a:r>
            <a:endParaRPr lang="en-US" altLang="en-US" dirty="0">
              <a:ea typeface="ＭＳ Ｐゴシック" panose="020B0600070205080204" pitchFamily="34" charset="-128"/>
            </a:endParaRPr>
          </a:p>
        </p:txBody>
      </p:sp>
      <p:graphicFrame>
        <p:nvGraphicFramePr>
          <p:cNvPr id="141316" name="Object 4">
            <a:extLst>
              <a:ext uri="{FF2B5EF4-FFF2-40B4-BE49-F238E27FC236}">
                <a16:creationId xmlns:a16="http://schemas.microsoft.com/office/drawing/2014/main" id="{D8D0DC25-9C70-3DC4-819D-260B8D5B5C7A}"/>
              </a:ext>
            </a:extLst>
          </p:cNvPr>
          <p:cNvGraphicFramePr>
            <a:graphicFrameLocks noGrp="1" noChangeAspect="1"/>
          </p:cNvGraphicFramePr>
          <p:nvPr>
            <p:ph sz="half" idx="2"/>
          </p:nvPr>
        </p:nvGraphicFramePr>
        <p:xfrm>
          <a:off x="4572000" y="3352800"/>
          <a:ext cx="3124200" cy="129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040948" imgH="431613" progId="Equation.3">
                  <p:embed/>
                </p:oleObj>
              </mc:Choice>
              <mc:Fallback>
                <p:oleObj name="Equation" r:id="rId2" imgW="1040948" imgH="431613" progId="Equation.3">
                  <p:embed/>
                  <p:pic>
                    <p:nvPicPr>
                      <p:cNvPr id="141316" name="Object 4">
                        <a:extLst>
                          <a:ext uri="{FF2B5EF4-FFF2-40B4-BE49-F238E27FC236}">
                            <a16:creationId xmlns:a16="http://schemas.microsoft.com/office/drawing/2014/main" id="{D8D0DC25-9C70-3DC4-819D-260B8D5B5C7A}"/>
                          </a:ext>
                        </a:extLst>
                      </p:cNvPr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3352800"/>
                        <a:ext cx="3124200" cy="1295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4572001" y="4815524"/>
                <a:ext cx="4706224" cy="90800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en-US" sz="3400" i="1" dirty="0">
                    <a:ea typeface="ＭＳ Ｐゴシック" panose="020B0600070205080204" pitchFamily="34" charset="-128"/>
                  </a:rPr>
                  <a:t>MRTS</a:t>
                </a:r>
                <a:r>
                  <a:rPr lang="en-US" altLang="en-US" sz="3400" i="1" baseline="-25000" dirty="0">
                    <a:ea typeface="ＭＳ Ｐゴシック" panose="020B0600070205080204" pitchFamily="34" charset="-128"/>
                  </a:rPr>
                  <a:t>LK</a:t>
                </a:r>
                <a:r>
                  <a:rPr lang="en-US" altLang="en-US" sz="3400" i="1" dirty="0">
                    <a:ea typeface="ＭＳ Ｐゴシック" panose="020B0600070205080204" pitchFamily="34" charset="-128"/>
                  </a:rPr>
                  <a:t> =-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3400" i="1" smtClean="0">
                            <a:latin typeface="Cambria Math" panose="02040503050406030204" pitchFamily="18" charset="0"/>
                            <a:ea typeface="ＭＳ Ｐゴシック" panose="020B0600070205080204" pitchFamily="34" charset="-128"/>
                          </a:rPr>
                        </m:ctrlPr>
                      </m:fPr>
                      <m:num>
                        <m:r>
                          <a:rPr lang="el-GR" altLang="en-US" sz="3400" b="0" i="1" smtClean="0">
                            <a:latin typeface="Cambria Math" panose="02040503050406030204" pitchFamily="18" charset="0"/>
                            <a:ea typeface="ＭＳ Ｐゴシック" panose="020B0600070205080204" pitchFamily="34" charset="-128"/>
                          </a:rPr>
                          <m:t>𝛥</m:t>
                        </m:r>
                        <m:r>
                          <a:rPr lang="en-US" altLang="en-US" sz="3400" b="0" i="1" smtClean="0">
                            <a:latin typeface="Cambria Math" panose="02040503050406030204" pitchFamily="18" charset="0"/>
                            <a:ea typeface="ＭＳ Ｐゴシック" panose="020B0600070205080204" pitchFamily="34" charset="-128"/>
                          </a:rPr>
                          <m:t>𝐾</m:t>
                        </m:r>
                      </m:num>
                      <m:den>
                        <m:r>
                          <a:rPr lang="el-GR" altLang="en-US" sz="3400" b="0" i="1" smtClean="0">
                            <a:latin typeface="Cambria Math" panose="02040503050406030204" pitchFamily="18" charset="0"/>
                            <a:ea typeface="ＭＳ Ｐゴシック" panose="020B0600070205080204" pitchFamily="34" charset="-128"/>
                          </a:rPr>
                          <m:t>𝛥</m:t>
                        </m:r>
                        <m:r>
                          <a:rPr lang="en-US" altLang="en-US" sz="3400" b="0" i="1" smtClean="0">
                            <a:latin typeface="Cambria Math" panose="02040503050406030204" pitchFamily="18" charset="0"/>
                            <a:ea typeface="ＭＳ Ｐゴシック" panose="020B0600070205080204" pitchFamily="34" charset="-128"/>
                          </a:rPr>
                          <m:t>𝐿</m:t>
                        </m:r>
                      </m:den>
                    </m:f>
                  </m:oMath>
                </a14:m>
                <a:r>
                  <a:rPr lang="en-US" altLang="en-US" sz="3400" i="1" dirty="0">
                    <a:ea typeface="ＭＳ Ｐゴシック" panose="020B0600070205080204" pitchFamily="34" charset="-128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3400" i="1">
                            <a:latin typeface="Cambria Math" panose="02040503050406030204" pitchFamily="18" charset="0"/>
                            <a:ea typeface="ＭＳ Ｐゴシック" panose="020B0600070205080204" pitchFamily="34" charset="-128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l-GR" altLang="en-US" sz="3400" i="1">
                                <a:latin typeface="Cambria Math" panose="02040503050406030204" pitchFamily="18" charset="0"/>
                                <a:ea typeface="ＭＳ Ｐゴシック" panose="020B0600070205080204" pitchFamily="34" charset="-128"/>
                              </a:rPr>
                            </m:ctrlPr>
                          </m:sSubPr>
                          <m:e>
                            <m:r>
                              <a:rPr lang="en-US" altLang="en-US" sz="3400" b="0" i="1">
                                <a:latin typeface="Cambria Math" panose="02040503050406030204" pitchFamily="18" charset="0"/>
                                <a:ea typeface="ＭＳ Ｐゴシック" panose="020B0600070205080204" pitchFamily="34" charset="-128"/>
                              </a:rPr>
                              <m:t>𝑀𝑃</m:t>
                            </m:r>
                          </m:e>
                          <m:sub>
                            <m:r>
                              <a:rPr lang="en-US" altLang="en-US" sz="3400" b="0" i="1">
                                <a:latin typeface="Cambria Math" panose="02040503050406030204" pitchFamily="18" charset="0"/>
                                <a:ea typeface="ＭＳ Ｐゴシック" panose="020B0600070205080204" pitchFamily="34" charset="-128"/>
                              </a:rPr>
                              <m:t>𝐿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l-GR" altLang="en-US" sz="3400" i="1">
                                <a:latin typeface="Cambria Math" panose="02040503050406030204" pitchFamily="18" charset="0"/>
                                <a:ea typeface="ＭＳ Ｐゴシック" panose="020B0600070205080204" pitchFamily="34" charset="-128"/>
                              </a:rPr>
                            </m:ctrlPr>
                          </m:sSubPr>
                          <m:e>
                            <m:r>
                              <a:rPr lang="en-US" altLang="en-US" sz="3400" b="0" i="1">
                                <a:latin typeface="Cambria Math" panose="02040503050406030204" pitchFamily="18" charset="0"/>
                                <a:ea typeface="ＭＳ Ｐゴシック" panose="020B0600070205080204" pitchFamily="34" charset="-128"/>
                              </a:rPr>
                              <m:t>𝑀𝑃</m:t>
                            </m:r>
                          </m:e>
                          <m:sub>
                            <m:r>
                              <a:rPr lang="en-US" altLang="en-US" sz="3400" b="0" i="1">
                                <a:latin typeface="Cambria Math" panose="02040503050406030204" pitchFamily="18" charset="0"/>
                                <a:ea typeface="ＭＳ Ｐゴシック" panose="020B0600070205080204" pitchFamily="34" charset="-128"/>
                              </a:rPr>
                              <m:t>𝐾</m:t>
                            </m:r>
                          </m:sub>
                        </m:sSub>
                      </m:den>
                    </m:f>
                  </m:oMath>
                </a14:m>
                <a:endParaRPr lang="en-US" sz="3400" i="1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1" y="4815524"/>
                <a:ext cx="4706224" cy="908005"/>
              </a:xfrm>
              <a:prstGeom prst="rect">
                <a:avLst/>
              </a:prstGeom>
              <a:blipFill>
                <a:blip r:embed="rId5"/>
                <a:stretch>
                  <a:fillRect l="-3627" b="-13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2">
            <a:extLst>
              <a:ext uri="{FF2B5EF4-FFF2-40B4-BE49-F238E27FC236}">
                <a16:creationId xmlns:a16="http://schemas.microsoft.com/office/drawing/2014/main" id="{7355148E-8C11-7A85-6986-293E280A8B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err="1">
                <a:ea typeface="ＭＳ Ｐゴシック" panose="020B0600070205080204" pitchFamily="34" charset="-128"/>
              </a:rPr>
              <a:t>Linearne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izokvante</a:t>
            </a:r>
            <a:endParaRPr lang="en-US" altLang="en-US" dirty="0">
              <a:ea typeface="ＭＳ Ｐゴシック" panose="020B0600070205080204" pitchFamily="34" charset="-12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2339" name="Rectangle 3">
                <a:extLst>
                  <a:ext uri="{FF2B5EF4-FFF2-40B4-BE49-F238E27FC236}">
                    <a16:creationId xmlns:a16="http://schemas.microsoft.com/office/drawing/2014/main" id="{5D788D9C-5203-C4EA-6200-9659FAFAAA9C}"/>
                  </a:ext>
                </a:extLst>
              </p:cNvPr>
              <p:cNvSpPr>
                <a:spLocks noGrp="1"/>
              </p:cNvSpPr>
              <p:nvPr>
                <p:ph type="body" sz="half" idx="1"/>
              </p:nvPr>
            </p:nvSpPr>
            <p:spPr/>
            <p:txBody>
              <a:bodyPr/>
              <a:lstStyle/>
              <a:p>
                <a:pPr eaLnBrk="1" hangingPunct="1"/>
                <a:r>
                  <a:rPr lang="en-US" altLang="en-US" sz="2800" dirty="0">
                    <a:ea typeface="ＭＳ Ｐゴシック" panose="020B0600070205080204" pitchFamily="34" charset="-128"/>
                  </a:rPr>
                  <a:t>Kapital i rad </a:t>
                </a:r>
                <a:r>
                  <a:rPr lang="en-US" altLang="en-US" sz="2800" dirty="0" err="1">
                    <a:ea typeface="ＭＳ Ｐゴシック" panose="020B0600070205080204" pitchFamily="34" charset="-128"/>
                  </a:rPr>
                  <a:t>predstavljaju</a:t>
                </a:r>
                <a:r>
                  <a:rPr lang="en-US" altLang="en-US" sz="2800" dirty="0">
                    <a:ea typeface="ＭＳ Ｐゴシック" panose="020B0600070205080204" pitchFamily="34" charset="-128"/>
                  </a:rPr>
                  <a:t> </a:t>
                </a:r>
                <a:r>
                  <a:rPr lang="en-US" altLang="en-US" sz="2800" dirty="0" err="1">
                    <a:ea typeface="ＭＳ Ｐゴシック" panose="020B0600070205080204" pitchFamily="34" charset="-128"/>
                  </a:rPr>
                  <a:t>savršene</a:t>
                </a:r>
                <a:r>
                  <a:rPr lang="en-US" altLang="en-US" sz="2800" dirty="0">
                    <a:ea typeface="ＭＳ Ｐゴシック" panose="020B0600070205080204" pitchFamily="34" charset="-128"/>
                  </a:rPr>
                  <a:t> </a:t>
                </a:r>
                <a:r>
                  <a:rPr lang="en-US" altLang="en-US" sz="2800" dirty="0" err="1">
                    <a:ea typeface="ＭＳ Ｐゴシック" panose="020B0600070205080204" pitchFamily="34" charset="-128"/>
                  </a:rPr>
                  <a:t>supstitute</a:t>
                </a:r>
                <a:endParaRPr lang="en-US" altLang="en-US" sz="2800" dirty="0">
                  <a:ea typeface="ＭＳ Ｐゴシック" panose="020B0600070205080204" pitchFamily="34" charset="-128"/>
                </a:endParaRPr>
              </a:p>
              <a:p>
                <a:pPr lvl="1"/>
                <a:r>
                  <a:rPr lang="en-US" altLang="en-US" dirty="0">
                    <a:ea typeface="ＭＳ Ｐゴシック" panose="020B0600070205080204" pitchFamily="34" charset="-128"/>
                  </a:rPr>
                  <a:t>Q = </a:t>
                </a:r>
                <a:r>
                  <a:rPr lang="en-US" altLang="en-US" dirty="0" err="1">
                    <a:ea typeface="ＭＳ Ｐゴシック" panose="020B0600070205080204" pitchFamily="34" charset="-128"/>
                  </a:rPr>
                  <a:t>aK</a:t>
                </a:r>
                <a:r>
                  <a:rPr lang="en-US" altLang="en-US" dirty="0">
                    <a:ea typeface="ＭＳ Ｐゴシック" panose="020B0600070205080204" pitchFamily="34" charset="-128"/>
                  </a:rPr>
                  <a:t> + </a:t>
                </a:r>
                <a:r>
                  <a:rPr lang="en-US" altLang="en-US" dirty="0" err="1">
                    <a:ea typeface="ＭＳ Ｐゴシック" panose="020B0600070205080204" pitchFamily="34" charset="-128"/>
                  </a:rPr>
                  <a:t>bL</a:t>
                </a:r>
                <a:endParaRPr lang="en-US" altLang="en-US" dirty="0">
                  <a:ea typeface="ＭＳ Ｐゴシック" panose="020B0600070205080204" pitchFamily="34" charset="-128"/>
                </a:endParaRPr>
              </a:p>
              <a:p>
                <a:pPr lvl="1"/>
                <a:r>
                  <a:rPr lang="en-US" altLang="en-US" sz="2000" dirty="0">
                    <a:ea typeface="ＭＳ Ｐゴシック" panose="020B0600070205080204" pitchFamily="34" charset="-128"/>
                  </a:rPr>
                  <a:t>MRTS</a:t>
                </a:r>
                <a:r>
                  <a:rPr lang="en-US" altLang="en-US" sz="2000" baseline="-25000" dirty="0">
                    <a:ea typeface="ＭＳ Ｐゴシック" panose="020B0600070205080204" pitchFamily="34" charset="-128"/>
                  </a:rPr>
                  <a:t>KL</a:t>
                </a:r>
                <a:r>
                  <a:rPr lang="en-US" altLang="en-US" sz="2000" dirty="0">
                    <a:ea typeface="ＭＳ Ｐゴシック" panose="020B0600070205080204" pitchFamily="34" charset="-128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2000" i="1" smtClean="0">
                            <a:latin typeface="Cambria Math" panose="02040503050406030204" pitchFamily="18" charset="0"/>
                            <a:ea typeface="ＭＳ Ｐゴシック" panose="020B0600070205080204" pitchFamily="34" charset="-128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l-GR" altLang="en-US" sz="2000" i="1" smtClean="0">
                                <a:latin typeface="Cambria Math" panose="02040503050406030204" pitchFamily="18" charset="0"/>
                                <a:ea typeface="ＭＳ Ｐゴシック" panose="020B0600070205080204" pitchFamily="34" charset="-128"/>
                              </a:rPr>
                            </m:ctrlPr>
                          </m:sSubPr>
                          <m:e>
                            <m:r>
                              <a:rPr lang="en-US" altLang="en-US" sz="2000" b="0" i="1" smtClean="0">
                                <a:latin typeface="Cambria Math" panose="02040503050406030204" pitchFamily="18" charset="0"/>
                                <a:ea typeface="ＭＳ Ｐゴシック" panose="020B0600070205080204" pitchFamily="34" charset="-128"/>
                              </a:rPr>
                              <m:t>𝑀𝑃</m:t>
                            </m:r>
                          </m:e>
                          <m:sub>
                            <m:r>
                              <a:rPr lang="en-US" altLang="en-US" sz="2000" b="0" i="1" smtClean="0">
                                <a:latin typeface="Cambria Math" panose="02040503050406030204" pitchFamily="18" charset="0"/>
                                <a:ea typeface="ＭＳ Ｐゴシック" panose="020B0600070205080204" pitchFamily="34" charset="-128"/>
                              </a:rPr>
                              <m:t>𝐿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l-GR" altLang="en-US" sz="2000" i="1" smtClean="0">
                                <a:latin typeface="Cambria Math" panose="02040503050406030204" pitchFamily="18" charset="0"/>
                                <a:ea typeface="ＭＳ Ｐゴシック" panose="020B0600070205080204" pitchFamily="34" charset="-128"/>
                              </a:rPr>
                            </m:ctrlPr>
                          </m:sSubPr>
                          <m:e>
                            <m:r>
                              <a:rPr lang="en-US" altLang="en-US" sz="2000" b="0" i="1" smtClean="0">
                                <a:latin typeface="Cambria Math" panose="02040503050406030204" pitchFamily="18" charset="0"/>
                                <a:ea typeface="ＭＳ Ｐゴシック" panose="020B0600070205080204" pitchFamily="34" charset="-128"/>
                              </a:rPr>
                              <m:t>𝑀𝑃</m:t>
                            </m:r>
                          </m:e>
                          <m:sub>
                            <m:r>
                              <a:rPr lang="en-US" altLang="en-US" sz="2000" b="0" i="1" smtClean="0">
                                <a:latin typeface="Cambria Math" panose="02040503050406030204" pitchFamily="18" charset="0"/>
                                <a:ea typeface="ＭＳ Ｐゴシック" panose="020B0600070205080204" pitchFamily="34" charset="-128"/>
                              </a:rPr>
                              <m:t>𝐾</m:t>
                            </m:r>
                          </m:sub>
                        </m:sSub>
                      </m:den>
                    </m:f>
                    <m:r>
                      <a:rPr lang="en-US" altLang="en-US" sz="2000" b="0" i="0" smtClean="0">
                        <a:latin typeface="Cambria Math" panose="02040503050406030204" pitchFamily="18" charset="0"/>
                        <a:ea typeface="ＭＳ Ｐゴシック" panose="020B0600070205080204" pitchFamily="34" charset="-128"/>
                      </a:rPr>
                      <m:t>=</m:t>
                    </m:r>
                    <m:f>
                      <m:fPr>
                        <m:ctrlPr>
                          <a:rPr lang="en-US" altLang="en-US" sz="2000" i="1">
                            <a:latin typeface="Cambria Math" panose="02040503050406030204" pitchFamily="18" charset="0"/>
                            <a:ea typeface="ＭＳ Ｐゴシック" panose="020B0600070205080204" pitchFamily="34" charset="-128"/>
                          </a:rPr>
                        </m:ctrlPr>
                      </m:fPr>
                      <m:num>
                        <m:r>
                          <a:rPr lang="en-US" altLang="en-US" sz="2000" b="0" i="1" smtClean="0">
                            <a:latin typeface="Cambria Math" panose="02040503050406030204" pitchFamily="18" charset="0"/>
                            <a:ea typeface="ＭＳ Ｐゴシック" panose="020B0600070205080204" pitchFamily="34" charset="-128"/>
                          </a:rPr>
                          <m:t>𝑏</m:t>
                        </m:r>
                      </m:num>
                      <m:den>
                        <m:r>
                          <a:rPr lang="en-US" altLang="en-US" sz="2000" b="0" i="1" smtClean="0">
                            <a:latin typeface="Cambria Math" panose="02040503050406030204" pitchFamily="18" charset="0"/>
                            <a:ea typeface="ＭＳ Ｐゴシック" panose="020B0600070205080204" pitchFamily="34" charset="-128"/>
                          </a:rPr>
                          <m:t>𝑎</m:t>
                        </m:r>
                      </m:den>
                    </m:f>
                  </m:oMath>
                </a14:m>
                <a:endParaRPr lang="en-US" altLang="en-US" sz="2000" b="0" dirty="0">
                  <a:ea typeface="ＭＳ Ｐゴシック" panose="020B0600070205080204" pitchFamily="34" charset="-128"/>
                </a:endParaRPr>
              </a:p>
              <a:p>
                <a:pPr lvl="1" eaLnBrk="1" hangingPunct="1"/>
                <a:r>
                  <a:rPr lang="en-US" altLang="en-US" sz="2000" dirty="0" err="1">
                    <a:ea typeface="ＭＳ Ｐゴシック" panose="020B0600070205080204" pitchFamily="34" charset="-128"/>
                  </a:rPr>
                  <a:t>Linearne</a:t>
                </a:r>
                <a:r>
                  <a:rPr lang="en-US" altLang="en-US" sz="2000" dirty="0">
                    <a:ea typeface="ＭＳ Ｐゴシック" panose="020B0600070205080204" pitchFamily="34" charset="-128"/>
                  </a:rPr>
                  <a:t> </a:t>
                </a:r>
                <a:r>
                  <a:rPr lang="en-US" altLang="en-US" sz="2000" dirty="0" err="1">
                    <a:ea typeface="ＭＳ Ｐゴシック" panose="020B0600070205080204" pitchFamily="34" charset="-128"/>
                  </a:rPr>
                  <a:t>izokvatne</a:t>
                </a:r>
                <a:r>
                  <a:rPr lang="en-US" altLang="en-US" sz="2000" dirty="0">
                    <a:ea typeface="ＭＳ Ｐゴシック" panose="020B0600070205080204" pitchFamily="34" charset="-128"/>
                  </a:rPr>
                  <a:t> </a:t>
                </a:r>
                <a:r>
                  <a:rPr lang="en-US" altLang="en-US" sz="2000" dirty="0" err="1">
                    <a:ea typeface="ＭＳ Ｐゴシック" panose="020B0600070205080204" pitchFamily="34" charset="-128"/>
                  </a:rPr>
                  <a:t>impliciraju</a:t>
                </a:r>
                <a:r>
                  <a:rPr lang="en-US" altLang="en-US" sz="2000" dirty="0">
                    <a:ea typeface="ＭＳ Ｐゴシック" panose="020B0600070205080204" pitchFamily="34" charset="-128"/>
                  </a:rPr>
                  <a:t> da se </a:t>
                </a:r>
                <a:r>
                  <a:rPr lang="en-US" altLang="en-US" sz="2000" dirty="0" err="1">
                    <a:ea typeface="ＭＳ Ｐゴシック" panose="020B0600070205080204" pitchFamily="34" charset="-128"/>
                  </a:rPr>
                  <a:t>inputi</a:t>
                </a:r>
                <a:r>
                  <a:rPr lang="en-US" altLang="en-US" sz="2000" dirty="0">
                    <a:ea typeface="ＭＳ Ｐゴシック" panose="020B0600070205080204" pitchFamily="34" charset="-128"/>
                  </a:rPr>
                  <a:t> </a:t>
                </a:r>
                <a:r>
                  <a:rPr lang="en-US" altLang="en-US" sz="2000" dirty="0" err="1">
                    <a:ea typeface="ＭＳ Ｐゴシック" panose="020B0600070205080204" pitchFamily="34" charset="-128"/>
                  </a:rPr>
                  <a:t>međusobno</a:t>
                </a:r>
                <a:r>
                  <a:rPr lang="en-US" altLang="en-US" sz="2000" dirty="0">
                    <a:ea typeface="ＭＳ Ｐゴシック" panose="020B0600070205080204" pitchFamily="34" charset="-128"/>
                  </a:rPr>
                  <a:t> </a:t>
                </a:r>
                <a:r>
                  <a:rPr lang="en-US" altLang="en-US" sz="2000" dirty="0" err="1">
                    <a:ea typeface="ＭＳ Ｐゴシック" panose="020B0600070205080204" pitchFamily="34" charset="-128"/>
                  </a:rPr>
                  <a:t>supstituišu</a:t>
                </a:r>
                <a:r>
                  <a:rPr lang="en-US" altLang="en-US" sz="2000" dirty="0">
                    <a:ea typeface="ＭＳ Ｐゴシック" panose="020B0600070205080204" pitchFamily="34" charset="-128"/>
                  </a:rPr>
                  <a:t> </a:t>
                </a:r>
                <a:r>
                  <a:rPr lang="en-US" altLang="en-US" sz="2000" dirty="0" err="1">
                    <a:ea typeface="ＭＳ Ｐゴシック" panose="020B0600070205080204" pitchFamily="34" charset="-128"/>
                  </a:rPr>
                  <a:t>po</a:t>
                </a:r>
                <a:r>
                  <a:rPr lang="en-US" altLang="en-US" sz="2000" dirty="0">
                    <a:ea typeface="ＭＳ Ｐゴシック" panose="020B0600070205080204" pitchFamily="34" charset="-128"/>
                  </a:rPr>
                  <a:t> </a:t>
                </a:r>
                <a:r>
                  <a:rPr lang="en-US" altLang="en-US" sz="2000" dirty="0" err="1">
                    <a:ea typeface="ＭＳ Ｐゴシック" panose="020B0600070205080204" pitchFamily="34" charset="-128"/>
                  </a:rPr>
                  <a:t>konstatnoj</a:t>
                </a:r>
                <a:r>
                  <a:rPr lang="en-US" altLang="en-US" sz="2000" dirty="0">
                    <a:ea typeface="ＭＳ Ｐゴシック" panose="020B0600070205080204" pitchFamily="34" charset="-128"/>
                  </a:rPr>
                  <a:t> </a:t>
                </a:r>
                <a:r>
                  <a:rPr lang="en-US" altLang="en-US" sz="2000" dirty="0" err="1">
                    <a:ea typeface="ＭＳ Ｐゴシック" panose="020B0600070205080204" pitchFamily="34" charset="-128"/>
                  </a:rPr>
                  <a:t>stopi</a:t>
                </a:r>
                <a:r>
                  <a:rPr lang="en-US" altLang="en-US" sz="2000" dirty="0">
                    <a:ea typeface="ＭＳ Ｐゴシック" panose="020B0600070205080204" pitchFamily="34" charset="-128"/>
                  </a:rPr>
                  <a:t>, </a:t>
                </a:r>
                <a:r>
                  <a:rPr lang="en-US" altLang="en-US" sz="2000" dirty="0" err="1">
                    <a:ea typeface="ＭＳ Ｐゴシック" panose="020B0600070205080204" pitchFamily="34" charset="-128"/>
                  </a:rPr>
                  <a:t>nezavisno</a:t>
                </a:r>
                <a:r>
                  <a:rPr lang="en-US" altLang="en-US" sz="2000" dirty="0">
                    <a:ea typeface="ＭＳ Ｐゴシック" panose="020B0600070205080204" pitchFamily="34" charset="-128"/>
                  </a:rPr>
                  <a:t> od </a:t>
                </a:r>
                <a:r>
                  <a:rPr lang="en-US" altLang="en-US" sz="2000" dirty="0" err="1">
                    <a:ea typeface="ＭＳ Ｐゴシック" panose="020B0600070205080204" pitchFamily="34" charset="-128"/>
                  </a:rPr>
                  <a:t>nivoa</a:t>
                </a:r>
                <a:r>
                  <a:rPr lang="en-US" altLang="en-US" sz="2000" dirty="0">
                    <a:ea typeface="ＭＳ Ｐゴシック" panose="020B0600070205080204" pitchFamily="34" charset="-128"/>
                  </a:rPr>
                  <a:t> </a:t>
                </a:r>
                <a:r>
                  <a:rPr lang="en-US" altLang="en-US" sz="2000" dirty="0" err="1">
                    <a:ea typeface="ＭＳ Ｐゴシック" panose="020B0600070205080204" pitchFamily="34" charset="-128"/>
                  </a:rPr>
                  <a:t>upotrebljenih</a:t>
                </a:r>
                <a:r>
                  <a:rPr lang="en-US" altLang="en-US" sz="2000" dirty="0">
                    <a:ea typeface="ＭＳ Ｐゴシック" panose="020B0600070205080204" pitchFamily="34" charset="-128"/>
                  </a:rPr>
                  <a:t> </a:t>
                </a:r>
                <a:r>
                  <a:rPr lang="en-US" altLang="en-US" sz="2000" dirty="0" err="1">
                    <a:ea typeface="ＭＳ Ｐゴシック" panose="020B0600070205080204" pitchFamily="34" charset="-128"/>
                  </a:rPr>
                  <a:t>inputa</a:t>
                </a:r>
                <a:r>
                  <a:rPr lang="en-US" altLang="en-US" sz="2000" dirty="0">
                    <a:ea typeface="ＭＳ Ｐゴシック" panose="020B0600070205080204" pitchFamily="34" charset="-128"/>
                  </a:rPr>
                  <a:t>.</a:t>
                </a:r>
              </a:p>
              <a:p>
                <a:pPr eaLnBrk="1" hangingPunct="1"/>
                <a:endParaRPr lang="en-US" altLang="en-US" sz="2800" dirty="0">
                  <a:ea typeface="ＭＳ Ｐゴシック" panose="020B0600070205080204" pitchFamily="34" charset="-128"/>
                </a:endParaRPr>
              </a:p>
            </p:txBody>
          </p:sp>
        </mc:Choice>
        <mc:Fallback xmlns="">
          <p:sp>
            <p:nvSpPr>
              <p:cNvPr id="142339" name="Rectangle 3">
                <a:extLst>
                  <a:ext uri="{FF2B5EF4-FFF2-40B4-BE49-F238E27FC236}">
                    <a16:creationId xmlns:a16="http://schemas.microsoft.com/office/drawing/2014/main" id="{5D788D9C-5203-C4EA-6200-9659FAFAAA9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half" idx="1"/>
              </p:nvPr>
            </p:nvSpPr>
            <p:spPr>
              <a:blipFill>
                <a:blip r:embed="rId2"/>
                <a:stretch>
                  <a:fillRect l="-1561" t="-2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42340" name="Group 17">
            <a:extLst>
              <a:ext uri="{FF2B5EF4-FFF2-40B4-BE49-F238E27FC236}">
                <a16:creationId xmlns:a16="http://schemas.microsoft.com/office/drawing/2014/main" id="{B1EFEC26-2B31-FB2D-915C-AA0D547CA5FB}"/>
              </a:ext>
            </a:extLst>
          </p:cNvPr>
          <p:cNvGrpSpPr>
            <a:grpSpLocks/>
          </p:cNvGrpSpPr>
          <p:nvPr/>
        </p:nvGrpSpPr>
        <p:grpSpPr bwMode="auto">
          <a:xfrm>
            <a:off x="5867400" y="2209800"/>
            <a:ext cx="4419600" cy="3808886"/>
            <a:chOff x="2880" y="1728"/>
            <a:chExt cx="2448" cy="1711"/>
          </a:xfrm>
        </p:grpSpPr>
        <p:sp>
          <p:nvSpPr>
            <p:cNvPr id="142343" name="Line 6">
              <a:extLst>
                <a:ext uri="{FF2B5EF4-FFF2-40B4-BE49-F238E27FC236}">
                  <a16:creationId xmlns:a16="http://schemas.microsoft.com/office/drawing/2014/main" id="{B9E2A9F2-3588-C622-E460-0DEF312C8DC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25" y="1807"/>
              <a:ext cx="0" cy="15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2344" name="Line 7">
              <a:extLst>
                <a:ext uri="{FF2B5EF4-FFF2-40B4-BE49-F238E27FC236}">
                  <a16:creationId xmlns:a16="http://schemas.microsoft.com/office/drawing/2014/main" id="{53B9E897-C1D1-3A41-2726-7AA3327B5BD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25" y="3351"/>
              <a:ext cx="187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432" name="Freeform 8">
              <a:extLst>
                <a:ext uri="{FF2B5EF4-FFF2-40B4-BE49-F238E27FC236}">
                  <a16:creationId xmlns:a16="http://schemas.microsoft.com/office/drawing/2014/main" id="{FEDBFDDD-AE41-8043-745E-DA1B30F3A27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5" y="2797"/>
              <a:ext cx="579" cy="555"/>
            </a:xfrm>
            <a:custGeom>
              <a:avLst/>
              <a:gdLst>
                <a:gd name="T0" fmla="*/ 0 w 683"/>
                <a:gd name="T1" fmla="*/ 0 h 673"/>
                <a:gd name="T2" fmla="*/ 579 w 683"/>
                <a:gd name="T3" fmla="*/ 555 h 67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3" h="673">
                  <a:moveTo>
                    <a:pt x="0" y="0"/>
                  </a:moveTo>
                  <a:lnTo>
                    <a:pt x="683" y="673"/>
                  </a:ln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42346" name="Line 9">
              <a:extLst>
                <a:ext uri="{FF2B5EF4-FFF2-40B4-BE49-F238E27FC236}">
                  <a16:creationId xmlns:a16="http://schemas.microsoft.com/office/drawing/2014/main" id="{073D6B64-C41C-E424-F41E-1CB35600BD0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25" y="2440"/>
              <a:ext cx="936" cy="911"/>
            </a:xfrm>
            <a:prstGeom prst="line">
              <a:avLst/>
            </a:prstGeom>
            <a:noFill/>
            <a:ln w="28575">
              <a:solidFill>
                <a:srgbClr val="3366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434" name="Freeform 10">
              <a:extLst>
                <a:ext uri="{FF2B5EF4-FFF2-40B4-BE49-F238E27FC236}">
                  <a16:creationId xmlns:a16="http://schemas.microsoft.com/office/drawing/2014/main" id="{BB52F30A-D21F-6200-4F0E-C6EFDD177C9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5" y="2124"/>
              <a:ext cx="1270" cy="1228"/>
            </a:xfrm>
            <a:custGeom>
              <a:avLst/>
              <a:gdLst>
                <a:gd name="T0" fmla="*/ 0 w 1494"/>
                <a:gd name="T1" fmla="*/ 0 h 1489"/>
                <a:gd name="T2" fmla="*/ 1270 w 1494"/>
                <a:gd name="T3" fmla="*/ 1228 h 148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494" h="1489">
                  <a:moveTo>
                    <a:pt x="0" y="0"/>
                  </a:moveTo>
                  <a:lnTo>
                    <a:pt x="1494" y="1489"/>
                  </a:lnTo>
                </a:path>
              </a:pathLst>
            </a:custGeom>
            <a:noFill/>
            <a:ln w="28575" cmpd="sng">
              <a:solidFill>
                <a:srgbClr val="000080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42348" name="Text Box 11">
              <a:extLst>
                <a:ext uri="{FF2B5EF4-FFF2-40B4-BE49-F238E27FC236}">
                  <a16:creationId xmlns:a16="http://schemas.microsoft.com/office/drawing/2014/main" id="{8B268E61-9CC6-A690-0B24-BEDC7169304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49" y="3112"/>
              <a:ext cx="451" cy="2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>
                  <a:solidFill>
                    <a:srgbClr val="333399"/>
                  </a:solidFill>
                </a:rPr>
                <a:t>Q</a:t>
              </a:r>
              <a:r>
                <a:rPr lang="en-US" altLang="en-US" baseline="-25000">
                  <a:solidFill>
                    <a:srgbClr val="333399"/>
                  </a:solidFill>
                </a:rPr>
                <a:t>3</a:t>
              </a:r>
              <a:endParaRPr lang="en-US" altLang="en-US"/>
            </a:p>
          </p:txBody>
        </p:sp>
        <p:sp>
          <p:nvSpPr>
            <p:cNvPr id="142349" name="Text Box 12">
              <a:extLst>
                <a:ext uri="{FF2B5EF4-FFF2-40B4-BE49-F238E27FC236}">
                  <a16:creationId xmlns:a16="http://schemas.microsoft.com/office/drawing/2014/main" id="{98DAB1D1-5536-147B-6525-683297BE13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41" y="3112"/>
              <a:ext cx="379" cy="2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>
                  <a:solidFill>
                    <a:srgbClr val="0066FF"/>
                  </a:solidFill>
                </a:rPr>
                <a:t>Q</a:t>
              </a:r>
              <a:r>
                <a:rPr lang="en-US" altLang="en-US" baseline="-25000">
                  <a:solidFill>
                    <a:srgbClr val="0066FF"/>
                  </a:solidFill>
                </a:rPr>
                <a:t>2</a:t>
              </a:r>
              <a:endParaRPr lang="en-US" altLang="en-US"/>
            </a:p>
          </p:txBody>
        </p:sp>
        <p:sp>
          <p:nvSpPr>
            <p:cNvPr id="142350" name="Text Box 13">
              <a:extLst>
                <a:ext uri="{FF2B5EF4-FFF2-40B4-BE49-F238E27FC236}">
                  <a16:creationId xmlns:a16="http://schemas.microsoft.com/office/drawing/2014/main" id="{85D3595F-8A1B-2AC7-DB55-BBCC02BAD21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74" y="3113"/>
              <a:ext cx="314" cy="2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/>
                <a:t>Q</a:t>
              </a:r>
              <a:r>
                <a:rPr lang="en-US" altLang="en-US" baseline="-25000"/>
                <a:t>1</a:t>
              </a:r>
              <a:endParaRPr lang="en-US" altLang="en-US"/>
            </a:p>
          </p:txBody>
        </p:sp>
        <p:sp>
          <p:nvSpPr>
            <p:cNvPr id="142351" name="Text Box 14">
              <a:extLst>
                <a:ext uri="{FF2B5EF4-FFF2-40B4-BE49-F238E27FC236}">
                  <a16:creationId xmlns:a16="http://schemas.microsoft.com/office/drawing/2014/main" id="{CE5E4E63-8E5A-C43A-ABEE-A5347FC476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00" y="2018"/>
              <a:ext cx="1060" cy="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2000" i="1" dirty="0" err="1"/>
                <a:t>Rastući</a:t>
              </a:r>
              <a:r>
                <a:rPr lang="en-US" altLang="en-US" sz="2000" i="1" dirty="0"/>
                <a:t> </a:t>
              </a:r>
              <a:r>
                <a:rPr lang="en-US" altLang="en-US" sz="2000" i="1" dirty="0" err="1"/>
                <a:t>autput</a:t>
              </a:r>
              <a:endParaRPr lang="en-US" altLang="en-US" sz="2000" i="1" dirty="0"/>
            </a:p>
          </p:txBody>
        </p:sp>
        <p:sp>
          <p:nvSpPr>
            <p:cNvPr id="142352" name="Text Box 15">
              <a:extLst>
                <a:ext uri="{FF2B5EF4-FFF2-40B4-BE49-F238E27FC236}">
                  <a16:creationId xmlns:a16="http://schemas.microsoft.com/office/drawing/2014/main" id="{2E872929-00E7-67DA-92AB-CD6AB310CB6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42" y="3232"/>
              <a:ext cx="286" cy="2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/>
                <a:t>L</a:t>
              </a:r>
            </a:p>
          </p:txBody>
        </p:sp>
        <p:sp>
          <p:nvSpPr>
            <p:cNvPr id="142353" name="Text Box 16">
              <a:extLst>
                <a:ext uri="{FF2B5EF4-FFF2-40B4-BE49-F238E27FC236}">
                  <a16:creationId xmlns:a16="http://schemas.microsoft.com/office/drawing/2014/main" id="{6C50CFC0-CCE1-41F0-44C7-5953881CD58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80" y="1728"/>
              <a:ext cx="286" cy="2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/>
                <a:t>K</a:t>
              </a:r>
            </a:p>
          </p:txBody>
        </p:sp>
      </p:grpSp>
      <p:sp>
        <p:nvSpPr>
          <p:cNvPr id="142341" name="Line 19">
            <a:extLst>
              <a:ext uri="{FF2B5EF4-FFF2-40B4-BE49-F238E27FC236}">
                <a16:creationId xmlns:a16="http://schemas.microsoft.com/office/drawing/2014/main" id="{6C7D084E-DD65-778D-9C8B-5737DE797E5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781800" y="4191000"/>
            <a:ext cx="914400" cy="914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2">
            <a:extLst>
              <a:ext uri="{FF2B5EF4-FFF2-40B4-BE49-F238E27FC236}">
                <a16:creationId xmlns:a16="http://schemas.microsoft.com/office/drawing/2014/main" id="{8F8F025E-8F95-DF12-F550-9211EBE85D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>
                <a:ea typeface="ＭＳ Ｐゴシック" panose="020B0600070205080204" pitchFamily="34" charset="-128"/>
              </a:rPr>
              <a:t>Leontief-</a:t>
            </a:r>
            <a:r>
              <a:rPr lang="en-US" altLang="en-US" dirty="0" err="1">
                <a:ea typeface="ＭＳ Ｐゴシック" panose="020B0600070205080204" pitchFamily="34" charset="-128"/>
              </a:rPr>
              <a:t>ve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izokvante</a:t>
            </a:r>
            <a:endParaRPr lang="en-US" altLang="en-US" dirty="0">
              <a:ea typeface="ＭＳ Ｐゴシック" panose="020B0600070205080204" pitchFamily="34" charset="-128"/>
            </a:endParaRPr>
          </a:p>
        </p:txBody>
      </p:sp>
      <p:sp>
        <p:nvSpPr>
          <p:cNvPr id="104451" name="Rectangle 3">
            <a:extLst>
              <a:ext uri="{FF2B5EF4-FFF2-40B4-BE49-F238E27FC236}">
                <a16:creationId xmlns:a16="http://schemas.microsoft.com/office/drawing/2014/main" id="{FF6DAC6A-9040-CE30-14E4-46A03C838097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828800" y="1981200"/>
            <a:ext cx="4191000" cy="4114800"/>
          </a:xfrm>
        </p:spPr>
        <p:txBody>
          <a:bodyPr rtlCol="0">
            <a:normAutofit lnSpcReduction="10000"/>
          </a:bodyPr>
          <a:lstStyle/>
          <a:p>
            <a:pPr>
              <a:defRPr/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Kapital i rad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su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savršeni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komplementi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  <a:p>
            <a:pPr>
              <a:defRPr/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Kapital i rad se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koriste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u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fiksnoj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proporciji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  <a:p>
            <a:pPr>
              <a:defRPr/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 = min {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bK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cL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}</a:t>
            </a:r>
          </a:p>
          <a:p>
            <a:pPr>
              <a:defRPr/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obzirom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da se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kapital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 rad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koriste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u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fiksnom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odnosu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ne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postoji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supstitucija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inputa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među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izokvantama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(ne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postoji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MRTS</a:t>
            </a:r>
            <a:r>
              <a:rPr lang="en-US" sz="2400" baseline="-25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LK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).</a:t>
            </a:r>
          </a:p>
        </p:txBody>
      </p:sp>
      <p:grpSp>
        <p:nvGrpSpPr>
          <p:cNvPr id="143364" name="Group 5">
            <a:extLst>
              <a:ext uri="{FF2B5EF4-FFF2-40B4-BE49-F238E27FC236}">
                <a16:creationId xmlns:a16="http://schemas.microsoft.com/office/drawing/2014/main" id="{C68EC601-D6EA-2A97-4767-2DBD4C1C7F6D}"/>
              </a:ext>
            </a:extLst>
          </p:cNvPr>
          <p:cNvGrpSpPr>
            <a:grpSpLocks/>
          </p:cNvGrpSpPr>
          <p:nvPr/>
        </p:nvGrpSpPr>
        <p:grpSpPr bwMode="auto">
          <a:xfrm>
            <a:off x="5791200" y="1905000"/>
            <a:ext cx="4419600" cy="4300538"/>
            <a:chOff x="2880" y="960"/>
            <a:chExt cx="2496" cy="2433"/>
          </a:xfrm>
        </p:grpSpPr>
        <p:sp>
          <p:nvSpPr>
            <p:cNvPr id="143367" name="Line 6">
              <a:extLst>
                <a:ext uri="{FF2B5EF4-FFF2-40B4-BE49-F238E27FC236}">
                  <a16:creationId xmlns:a16="http://schemas.microsoft.com/office/drawing/2014/main" id="{7919C89C-A304-CA12-205B-EF144228AA5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68" y="1152"/>
              <a:ext cx="0" cy="18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368" name="Line 7">
              <a:extLst>
                <a:ext uri="{FF2B5EF4-FFF2-40B4-BE49-F238E27FC236}">
                  <a16:creationId xmlns:a16="http://schemas.microsoft.com/office/drawing/2014/main" id="{7DAE4643-5AFE-F40B-8440-915D4E8A792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68" y="3024"/>
              <a:ext cx="220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369" name="Text Box 8">
              <a:extLst>
                <a:ext uri="{FF2B5EF4-FFF2-40B4-BE49-F238E27FC236}">
                  <a16:creationId xmlns:a16="http://schemas.microsoft.com/office/drawing/2014/main" id="{853B4722-A741-81D7-B8F6-F7604C6CF8E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36" y="960"/>
              <a:ext cx="288" cy="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>
                  <a:solidFill>
                    <a:srgbClr val="333399"/>
                  </a:solidFill>
                </a:rPr>
                <a:t>Q</a:t>
              </a:r>
              <a:r>
                <a:rPr lang="en-US" altLang="en-US" baseline="-25000">
                  <a:solidFill>
                    <a:srgbClr val="333399"/>
                  </a:solidFill>
                </a:rPr>
                <a:t>3</a:t>
              </a:r>
              <a:endParaRPr lang="en-US" altLang="en-US"/>
            </a:p>
          </p:txBody>
        </p:sp>
        <p:sp>
          <p:nvSpPr>
            <p:cNvPr id="143370" name="Text Box 9">
              <a:extLst>
                <a:ext uri="{FF2B5EF4-FFF2-40B4-BE49-F238E27FC236}">
                  <a16:creationId xmlns:a16="http://schemas.microsoft.com/office/drawing/2014/main" id="{CD8B739C-E367-1F69-5345-32142D87D22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00" y="1152"/>
              <a:ext cx="288" cy="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>
                  <a:solidFill>
                    <a:srgbClr val="0066FF"/>
                  </a:solidFill>
                </a:rPr>
                <a:t>Q</a:t>
              </a:r>
              <a:r>
                <a:rPr lang="en-US" altLang="en-US" baseline="-25000">
                  <a:solidFill>
                    <a:srgbClr val="0066FF"/>
                  </a:solidFill>
                </a:rPr>
                <a:t>2</a:t>
              </a:r>
              <a:endParaRPr lang="en-US" altLang="en-US"/>
            </a:p>
          </p:txBody>
        </p:sp>
        <p:sp>
          <p:nvSpPr>
            <p:cNvPr id="143371" name="Text Box 10">
              <a:extLst>
                <a:ext uri="{FF2B5EF4-FFF2-40B4-BE49-F238E27FC236}">
                  <a16:creationId xmlns:a16="http://schemas.microsoft.com/office/drawing/2014/main" id="{2C888820-BB82-6BC6-42BB-4A67DA4882F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12" y="1344"/>
              <a:ext cx="288" cy="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/>
                <a:t>Q</a:t>
              </a:r>
              <a:r>
                <a:rPr lang="en-US" altLang="en-US" baseline="-25000"/>
                <a:t>1</a:t>
              </a:r>
              <a:endParaRPr lang="en-US" altLang="en-US"/>
            </a:p>
          </p:txBody>
        </p:sp>
        <p:sp>
          <p:nvSpPr>
            <p:cNvPr id="143372" name="Text Box 11">
              <a:extLst>
                <a:ext uri="{FF2B5EF4-FFF2-40B4-BE49-F238E27FC236}">
                  <a16:creationId xmlns:a16="http://schemas.microsoft.com/office/drawing/2014/main" id="{FD82FF90-33B0-6243-D9E5-52A7595F475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56" y="3168"/>
              <a:ext cx="1634" cy="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</a:pPr>
              <a:endParaRPr lang="en-US" altLang="en-US" sz="2000" i="1"/>
            </a:p>
          </p:txBody>
        </p:sp>
        <p:sp>
          <p:nvSpPr>
            <p:cNvPr id="143373" name="Text Box 12">
              <a:extLst>
                <a:ext uri="{FF2B5EF4-FFF2-40B4-BE49-F238E27FC236}">
                  <a16:creationId xmlns:a16="http://schemas.microsoft.com/office/drawing/2014/main" id="{3DCBD022-FD74-360D-CF01-554CB3E874C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80" y="1056"/>
              <a:ext cx="336" cy="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/>
                <a:t>K</a:t>
              </a:r>
            </a:p>
          </p:txBody>
        </p:sp>
        <p:sp>
          <p:nvSpPr>
            <p:cNvPr id="143374" name="Line 13">
              <a:extLst>
                <a:ext uri="{FF2B5EF4-FFF2-40B4-BE49-F238E27FC236}">
                  <a16:creationId xmlns:a16="http://schemas.microsoft.com/office/drawing/2014/main" id="{97F843EB-EC03-1BA7-5A01-F1FB0711647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56" y="1680"/>
              <a:ext cx="0" cy="100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375" name="Line 14">
              <a:extLst>
                <a:ext uri="{FF2B5EF4-FFF2-40B4-BE49-F238E27FC236}">
                  <a16:creationId xmlns:a16="http://schemas.microsoft.com/office/drawing/2014/main" id="{218D8315-3459-95A4-8838-28F0BE66139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56" y="2688"/>
              <a:ext cx="148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376" name="Line 15">
              <a:extLst>
                <a:ext uri="{FF2B5EF4-FFF2-40B4-BE49-F238E27FC236}">
                  <a16:creationId xmlns:a16="http://schemas.microsoft.com/office/drawing/2014/main" id="{6C799EC2-7542-B2C9-F145-134A8DEA81E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44" y="1440"/>
              <a:ext cx="0" cy="960"/>
            </a:xfrm>
            <a:prstGeom prst="line">
              <a:avLst/>
            </a:prstGeom>
            <a:noFill/>
            <a:ln w="28575">
              <a:solidFill>
                <a:srgbClr val="0066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377" name="Line 16">
              <a:extLst>
                <a:ext uri="{FF2B5EF4-FFF2-40B4-BE49-F238E27FC236}">
                  <a16:creationId xmlns:a16="http://schemas.microsoft.com/office/drawing/2014/main" id="{A1801789-8457-6768-150B-E397865B962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44" y="2400"/>
              <a:ext cx="1391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378" name="Line 17">
              <a:extLst>
                <a:ext uri="{FF2B5EF4-FFF2-40B4-BE49-F238E27FC236}">
                  <a16:creationId xmlns:a16="http://schemas.microsoft.com/office/drawing/2014/main" id="{7ACC5478-F2A1-B0BC-A293-7CF047AAFBF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80" y="1200"/>
              <a:ext cx="0" cy="912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379" name="Line 18">
              <a:extLst>
                <a:ext uri="{FF2B5EF4-FFF2-40B4-BE49-F238E27FC236}">
                  <a16:creationId xmlns:a16="http://schemas.microsoft.com/office/drawing/2014/main" id="{4C811FAD-2699-5A47-84AE-E2B58C1853C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80" y="2112"/>
              <a:ext cx="1248" cy="0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380" name="Line 19">
              <a:extLst>
                <a:ext uri="{FF2B5EF4-FFF2-40B4-BE49-F238E27FC236}">
                  <a16:creationId xmlns:a16="http://schemas.microsoft.com/office/drawing/2014/main" id="{A9E8FE51-5AFC-BBE3-E99C-E4956F32139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456" y="1536"/>
              <a:ext cx="723" cy="7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381" name="Text Box 20">
              <a:extLst>
                <a:ext uri="{FF2B5EF4-FFF2-40B4-BE49-F238E27FC236}">
                  <a16:creationId xmlns:a16="http://schemas.microsoft.com/office/drawing/2014/main" id="{724AC03F-5E93-766E-1D3A-D189923C1F3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24" y="1392"/>
              <a:ext cx="912" cy="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2000" i="1" dirty="0" err="1"/>
                <a:t>Rastući</a:t>
              </a:r>
              <a:r>
                <a:rPr lang="en-US" altLang="en-US" sz="2000" i="1" dirty="0"/>
                <a:t> </a:t>
              </a:r>
              <a:r>
                <a:rPr lang="en-US" altLang="en-US" sz="2000" i="1" dirty="0" err="1"/>
                <a:t>autput</a:t>
              </a:r>
              <a:endParaRPr lang="en-US" altLang="en-US" i="1" dirty="0"/>
            </a:p>
          </p:txBody>
        </p:sp>
      </p:grpSp>
      <p:sp>
        <p:nvSpPr>
          <p:cNvPr id="143365" name="Text Box 37">
            <a:extLst>
              <a:ext uri="{FF2B5EF4-FFF2-40B4-BE49-F238E27FC236}">
                <a16:creationId xmlns:a16="http://schemas.microsoft.com/office/drawing/2014/main" id="{0E6F2A05-E7C6-9B89-1CD1-39790F5848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66325" y="5576889"/>
            <a:ext cx="37221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/>
              <a:t>L</a:t>
            </a:r>
          </a:p>
        </p:txBody>
      </p:sp>
      <p:sp>
        <p:nvSpPr>
          <p:cNvPr id="143366" name="Rectangle 38">
            <a:extLst>
              <a:ext uri="{FF2B5EF4-FFF2-40B4-BE49-F238E27FC236}">
                <a16:creationId xmlns:a16="http://schemas.microsoft.com/office/drawing/2014/main" id="{4F634531-0C45-611F-6A76-4D98124388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06000" y="133350"/>
            <a:ext cx="685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/>
            <a:r>
              <a:rPr lang="en-US" altLang="en-US" sz="1600" b="1">
                <a:latin typeface="Arial" panose="020B0604020202020204" pitchFamily="34" charset="0"/>
              </a:rPr>
              <a:t>5-</a:t>
            </a:r>
            <a:fld id="{3C449F54-853F-409C-B384-56ECA1A1A257}" type="slidenum">
              <a:rPr lang="en-US" altLang="en-US" sz="1600" b="1">
                <a:latin typeface="Arial" panose="020B0604020202020204" pitchFamily="34" charset="0"/>
              </a:rPr>
              <a:pPr algn="r" eaLnBrk="1" hangingPunct="1"/>
              <a:t>79</a:t>
            </a:fld>
            <a:endParaRPr lang="en-US" altLang="en-US" sz="1600" b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15F61E4-68CE-20F1-51EF-B102387B84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Proces reprodukcije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05A201D-B0F3-E0CA-A210-5B7BFECC9E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6532" y="1443742"/>
            <a:ext cx="7036676" cy="4889681"/>
          </a:xfrm>
          <a:ln>
            <a:solidFill>
              <a:schemeClr val="accent1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 lvl="1"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2200" dirty="0" err="1"/>
              <a:t>Angažovanje</a:t>
            </a:r>
            <a:r>
              <a:rPr lang="en-US" sz="2200" dirty="0"/>
              <a:t> </a:t>
            </a:r>
            <a:r>
              <a:rPr lang="en-US" sz="2200" dirty="0" err="1"/>
              <a:t>predstavlja</a:t>
            </a:r>
            <a:r>
              <a:rPr lang="en-US" sz="2200" dirty="0"/>
              <a:t> </a:t>
            </a:r>
            <a:r>
              <a:rPr lang="en-US" sz="2200" dirty="0" err="1"/>
              <a:t>ulaganje</a:t>
            </a:r>
            <a:r>
              <a:rPr lang="en-US" sz="2200" dirty="0"/>
              <a:t> sredstava </a:t>
            </a:r>
            <a:r>
              <a:rPr lang="en-US" sz="2200" dirty="0" err="1"/>
              <a:t>radi</a:t>
            </a:r>
            <a:r>
              <a:rPr lang="en-US" sz="2200" dirty="0"/>
              <a:t> </a:t>
            </a:r>
            <a:r>
              <a:rPr lang="en-US" sz="2200" dirty="0" err="1"/>
              <a:t>obavljanja</a:t>
            </a:r>
            <a:r>
              <a:rPr lang="en-US" sz="2200" dirty="0"/>
              <a:t> </a:t>
            </a:r>
            <a:r>
              <a:rPr lang="en-US" sz="2200" dirty="0" err="1"/>
              <a:t>djelatnosti</a:t>
            </a:r>
            <a:r>
              <a:rPr lang="en-US" sz="2200" dirty="0"/>
              <a:t> </a:t>
            </a:r>
            <a:r>
              <a:rPr lang="en-US" sz="2200" dirty="0" err="1"/>
              <a:t>preduzeća</a:t>
            </a:r>
            <a:endParaRPr lang="sr-Latn-RS" sz="2200" dirty="0"/>
          </a:p>
          <a:p>
            <a:pPr lvl="1"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2200" dirty="0" err="1"/>
              <a:t>Angažovanjem</a:t>
            </a:r>
            <a:r>
              <a:rPr lang="en-US" sz="2200" dirty="0"/>
              <a:t> sredstava se </a:t>
            </a:r>
            <a:r>
              <a:rPr lang="en-US" sz="2200" dirty="0" err="1"/>
              <a:t>obezbjeđuju</a:t>
            </a:r>
            <a:r>
              <a:rPr lang="en-US" sz="2200" dirty="0"/>
              <a:t> </a:t>
            </a:r>
            <a:r>
              <a:rPr lang="en-US" sz="2200" dirty="0" err="1"/>
              <a:t>kontinuitet</a:t>
            </a:r>
            <a:r>
              <a:rPr lang="en-US" sz="2200" dirty="0"/>
              <a:t> </a:t>
            </a:r>
            <a:r>
              <a:rPr lang="en-US" sz="2200" dirty="0" err="1"/>
              <a:t>procesa</a:t>
            </a:r>
            <a:r>
              <a:rPr lang="en-US" sz="2200" dirty="0"/>
              <a:t> </a:t>
            </a:r>
            <a:r>
              <a:rPr lang="en-US" sz="2200" dirty="0" err="1"/>
              <a:t>ra</a:t>
            </a:r>
            <a:r>
              <a:rPr lang="sr-Latn-RS" sz="2200" dirty="0"/>
              <a:t>d</a:t>
            </a:r>
            <a:r>
              <a:rPr lang="en-US" sz="2200" dirty="0"/>
              <a:t>a </a:t>
            </a:r>
            <a:r>
              <a:rPr lang="en-US" sz="2200" dirty="0" err="1"/>
              <a:t>svih</a:t>
            </a:r>
            <a:r>
              <a:rPr lang="en-US" sz="2200" dirty="0"/>
              <a:t> </a:t>
            </a:r>
            <a:r>
              <a:rPr lang="en-US" sz="2200" dirty="0" err="1"/>
              <a:t>faza</a:t>
            </a:r>
            <a:r>
              <a:rPr lang="en-US" sz="2200" dirty="0"/>
              <a:t> </a:t>
            </a:r>
            <a:r>
              <a:rPr lang="en-US" sz="2200" dirty="0" err="1"/>
              <a:t>poslovanja</a:t>
            </a:r>
            <a:r>
              <a:rPr lang="en-US" sz="2200" dirty="0"/>
              <a:t> i </a:t>
            </a:r>
            <a:r>
              <a:rPr lang="en-US" sz="2200" dirty="0" err="1"/>
              <a:t>preduzeća</a:t>
            </a:r>
            <a:r>
              <a:rPr lang="en-US" sz="2200" dirty="0"/>
              <a:t> u </a:t>
            </a:r>
            <a:r>
              <a:rPr lang="en-US" sz="2200" dirty="0" err="1"/>
              <a:t>cjelini</a:t>
            </a:r>
            <a:endParaRPr lang="sr-Latn-RS" sz="2200" dirty="0"/>
          </a:p>
          <a:p>
            <a:pPr lvl="1"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2200" dirty="0" err="1"/>
              <a:t>Angažovanje</a:t>
            </a:r>
            <a:r>
              <a:rPr lang="en-US" sz="2200" dirty="0"/>
              <a:t> sredstava je </a:t>
            </a:r>
            <a:r>
              <a:rPr lang="en-US" sz="2200" dirty="0" err="1"/>
              <a:t>početni</a:t>
            </a:r>
            <a:r>
              <a:rPr lang="en-US" sz="2200" dirty="0"/>
              <a:t> </a:t>
            </a:r>
            <a:r>
              <a:rPr lang="en-US" sz="2200" dirty="0" err="1"/>
              <a:t>uslov</a:t>
            </a:r>
            <a:r>
              <a:rPr lang="en-US" sz="2200" dirty="0"/>
              <a:t> za </a:t>
            </a:r>
            <a:r>
              <a:rPr lang="en-US" sz="2200" dirty="0" err="1"/>
              <a:t>početak</a:t>
            </a:r>
            <a:r>
              <a:rPr lang="en-US" sz="2200" dirty="0"/>
              <a:t> </a:t>
            </a:r>
            <a:r>
              <a:rPr lang="en-US" sz="2200" dirty="0" err="1"/>
              <a:t>procesa</a:t>
            </a:r>
            <a:r>
              <a:rPr lang="en-US" sz="2200" dirty="0"/>
              <a:t> </a:t>
            </a:r>
            <a:r>
              <a:rPr lang="en-US" sz="2200" dirty="0" err="1"/>
              <a:t>trošenja</a:t>
            </a:r>
            <a:r>
              <a:rPr lang="en-US" sz="2200" dirty="0"/>
              <a:t> </a:t>
            </a:r>
            <a:r>
              <a:rPr lang="en-US" sz="2200" dirty="0" err="1"/>
              <a:t>radne</a:t>
            </a:r>
            <a:r>
              <a:rPr lang="en-US" sz="2200" dirty="0"/>
              <a:t> </a:t>
            </a:r>
            <a:r>
              <a:rPr lang="en-US" sz="2200" dirty="0" err="1"/>
              <a:t>snage</a:t>
            </a:r>
            <a:r>
              <a:rPr lang="en-US" sz="2200" dirty="0"/>
              <a:t> i sredstava</a:t>
            </a:r>
            <a:endParaRPr lang="sr-Latn-RS" sz="2200" dirty="0"/>
          </a:p>
          <a:p>
            <a:pPr lvl="1"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2200" dirty="0"/>
              <a:t>Od </a:t>
            </a:r>
            <a:r>
              <a:rPr lang="en-US" sz="2200" dirty="0" err="1"/>
              <a:t>veličine</a:t>
            </a:r>
            <a:r>
              <a:rPr lang="en-US" sz="2200" dirty="0"/>
              <a:t> i </a:t>
            </a:r>
            <a:r>
              <a:rPr lang="en-US" sz="2200" dirty="0" err="1"/>
              <a:t>specifičnosti</a:t>
            </a:r>
            <a:r>
              <a:rPr lang="en-US" sz="2200" dirty="0"/>
              <a:t> </a:t>
            </a:r>
            <a:r>
              <a:rPr lang="en-US" sz="2200" dirty="0" err="1"/>
              <a:t>preduzeća</a:t>
            </a:r>
            <a:r>
              <a:rPr lang="en-US" sz="2200" dirty="0"/>
              <a:t> </a:t>
            </a:r>
            <a:r>
              <a:rPr lang="en-US" sz="2200" dirty="0" err="1"/>
              <a:t>ovisi</a:t>
            </a:r>
            <a:r>
              <a:rPr lang="en-US" sz="2200" dirty="0"/>
              <a:t> </a:t>
            </a:r>
            <a:r>
              <a:rPr lang="en-US" sz="2200" dirty="0" err="1"/>
              <a:t>kolika</a:t>
            </a:r>
            <a:r>
              <a:rPr lang="en-US" sz="2200" dirty="0"/>
              <a:t> </a:t>
            </a:r>
            <a:r>
              <a:rPr lang="en-US" sz="2200" dirty="0" err="1"/>
              <a:t>će</a:t>
            </a:r>
            <a:r>
              <a:rPr lang="en-US" sz="2200" dirty="0"/>
              <a:t> </a:t>
            </a:r>
            <a:r>
              <a:rPr lang="en-US" sz="2200" dirty="0" err="1"/>
              <a:t>biti</a:t>
            </a:r>
            <a:r>
              <a:rPr lang="en-US" sz="2200" dirty="0"/>
              <a:t> </a:t>
            </a:r>
            <a:r>
              <a:rPr lang="en-US" sz="2200" dirty="0" err="1"/>
              <a:t>suma</a:t>
            </a:r>
            <a:r>
              <a:rPr lang="en-US" sz="2200" dirty="0"/>
              <a:t> </a:t>
            </a:r>
            <a:r>
              <a:rPr lang="en-US" sz="2200" dirty="0" err="1"/>
              <a:t>angažovanih</a:t>
            </a:r>
            <a:r>
              <a:rPr lang="en-US" sz="2200" dirty="0"/>
              <a:t> sredstava i </a:t>
            </a:r>
            <a:r>
              <a:rPr lang="en-US" sz="2200" dirty="0" err="1"/>
              <a:t>vrijeme</a:t>
            </a:r>
            <a:r>
              <a:rPr lang="en-US" sz="2200" dirty="0"/>
              <a:t> </a:t>
            </a:r>
            <a:r>
              <a:rPr lang="en-US" sz="2200" dirty="0" err="1"/>
              <a:t>njihovog</a:t>
            </a:r>
            <a:r>
              <a:rPr lang="en-US" sz="2200" dirty="0"/>
              <a:t> angažovanja</a:t>
            </a:r>
            <a:endParaRPr lang="sr-Latn-BA" sz="2200" dirty="0">
              <a:effectLst/>
              <a:ea typeface="Calibri" panose="020F0502020204030204" pitchFamily="34" charset="0"/>
            </a:endParaRPr>
          </a:p>
          <a:p>
            <a:pPr marL="274320" lvl="1" indent="0" algn="just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lang="sr-Latn-BA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D32E16B-6014-3A0C-7147-D802658393B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r-Latn-RS" b="1" dirty="0"/>
              <a:t>Angažovanje sredstava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r-Latn-RS" dirty="0"/>
              <a:t>Trošenje elemenata proizvodnje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9316062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2">
            <a:extLst>
              <a:ext uri="{FF2B5EF4-FFF2-40B4-BE49-F238E27FC236}">
                <a16:creationId xmlns:a16="http://schemas.microsoft.com/office/drawing/2014/main" id="{648D79B8-C686-A452-7DD7-5E3F9D2FEB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>
                <a:ea typeface="ＭＳ Ｐゴシック" panose="020B0600070205080204" pitchFamily="34" charset="-128"/>
              </a:rPr>
              <a:t>Cobb-Douglas-</a:t>
            </a:r>
            <a:r>
              <a:rPr lang="en-US" altLang="en-US" dirty="0" err="1">
                <a:ea typeface="ＭＳ Ｐゴシック" panose="020B0600070205080204" pitchFamily="34" charset="-128"/>
              </a:rPr>
              <a:t>ove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izokvante</a:t>
            </a:r>
            <a:endParaRPr lang="en-US" altLang="en-US" dirty="0">
              <a:ea typeface="ＭＳ Ｐゴシック" panose="020B0600070205080204" pitchFamily="34" charset="-12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5475" name="Rectangle 3">
                <a:extLst>
                  <a:ext uri="{FF2B5EF4-FFF2-40B4-BE49-F238E27FC236}">
                    <a16:creationId xmlns:a16="http://schemas.microsoft.com/office/drawing/2014/main" id="{227960C8-6139-E98C-5205-432382DF922C}"/>
                  </a:ext>
                </a:extLst>
              </p:cNvPr>
              <p:cNvSpPr>
                <a:spLocks noGrp="1" noChangeArrowheads="1"/>
              </p:cNvSpPr>
              <p:nvPr>
                <p:ph type="body" sz="half" idx="1"/>
              </p:nvPr>
            </p:nvSpPr>
            <p:spPr/>
            <p:txBody>
              <a:bodyPr rtlCol="0">
                <a:normAutofit/>
              </a:bodyPr>
              <a:lstStyle/>
              <a:p>
                <a:pPr>
                  <a:defRPr/>
                </a:pPr>
                <a:r>
                  <a:rPr lang="en-US" sz="2400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Inputi</a:t>
                </a:r>
                <a:r>
                  <a:rPr lang="en-US" sz="24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 se ne </a:t>
                </a:r>
                <a:r>
                  <a:rPr lang="en-US" sz="2400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mogu</a:t>
                </a:r>
                <a:r>
                  <a:rPr lang="en-US" sz="24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 </a:t>
                </a:r>
                <a:r>
                  <a:rPr lang="en-US" sz="2400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savršeno</a:t>
                </a:r>
                <a:r>
                  <a:rPr lang="en-US" sz="24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 </a:t>
                </a:r>
                <a:r>
                  <a:rPr lang="en-US" sz="2400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supstituisati</a:t>
                </a:r>
                <a:r>
                  <a:rPr lang="en-US" sz="24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.</a:t>
                </a:r>
              </a:p>
              <a:p>
                <a:pPr>
                  <a:defRPr/>
                </a:pPr>
                <a:r>
                  <a:rPr lang="en-US" sz="2400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Opadajuća</a:t>
                </a:r>
                <a:r>
                  <a:rPr lang="en-US" sz="24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 </a:t>
                </a:r>
                <a:r>
                  <a:rPr lang="en-US" sz="2400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marginalna</a:t>
                </a:r>
                <a:r>
                  <a:rPr lang="en-US" sz="24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 </a:t>
                </a:r>
                <a:r>
                  <a:rPr lang="en-US" sz="2400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stopa</a:t>
                </a:r>
                <a:r>
                  <a:rPr lang="en-US" sz="24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 </a:t>
                </a:r>
                <a:r>
                  <a:rPr lang="en-US" sz="2400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tehničke</a:t>
                </a:r>
                <a:r>
                  <a:rPr lang="en-US" sz="24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 </a:t>
                </a:r>
                <a:r>
                  <a:rPr lang="en-US" sz="2400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supstitucije</a:t>
                </a:r>
                <a:r>
                  <a:rPr lang="en-US" sz="24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.</a:t>
                </a:r>
              </a:p>
              <a:p>
                <a:pPr lvl="1">
                  <a:spcAft>
                    <a:spcPts val="0"/>
                  </a:spcAft>
                  <a:buClr>
                    <a:schemeClr val="accent1">
                      <a:lumMod val="60000"/>
                      <a:lumOff val="40000"/>
                    </a:schemeClr>
                  </a:buClr>
                  <a:defRPr/>
                </a:pPr>
                <a:r>
                  <a:rPr lang="en-US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  <a:ea typeface="+mn-ea"/>
                  </a:rPr>
                  <a:t>Što</a:t>
                </a:r>
                <a:r>
                  <a:rPr lang="en-US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ea typeface="+mn-ea"/>
                  </a:rPr>
                  <a:t> se </a:t>
                </a:r>
                <a:r>
                  <a:rPr lang="en-US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  <a:ea typeface="+mn-ea"/>
                  </a:rPr>
                  <a:t>više</a:t>
                </a:r>
                <a:r>
                  <a:rPr lang="en-US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ea typeface="+mn-ea"/>
                  </a:rPr>
                  <a:t> </a:t>
                </a:r>
                <a:r>
                  <a:rPr lang="en-US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  <a:ea typeface="+mn-ea"/>
                  </a:rPr>
                  <a:t>manje</a:t>
                </a:r>
                <a:r>
                  <a:rPr lang="en-US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ea typeface="+mn-ea"/>
                  </a:rPr>
                  <a:t> </a:t>
                </a:r>
                <a:r>
                  <a:rPr lang="en-US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  <a:ea typeface="+mn-ea"/>
                  </a:rPr>
                  <a:t>jednog</a:t>
                </a:r>
                <a:r>
                  <a:rPr lang="en-US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ea typeface="+mn-ea"/>
                  </a:rPr>
                  <a:t> </a:t>
                </a:r>
                <a:r>
                  <a:rPr lang="en-US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  <a:ea typeface="+mn-ea"/>
                  </a:rPr>
                  <a:t>inputa</a:t>
                </a:r>
                <a:r>
                  <a:rPr lang="en-US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ea typeface="+mn-ea"/>
                  </a:rPr>
                  <a:t> </a:t>
                </a:r>
                <a:r>
                  <a:rPr lang="en-US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  <a:ea typeface="+mn-ea"/>
                  </a:rPr>
                  <a:t>koristi</a:t>
                </a:r>
                <a:r>
                  <a:rPr lang="en-US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ea typeface="+mn-ea"/>
                  </a:rPr>
                  <a:t> u </a:t>
                </a:r>
                <a:r>
                  <a:rPr lang="en-US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  <a:ea typeface="+mn-ea"/>
                  </a:rPr>
                  <a:t>proizvodnom</a:t>
                </a:r>
                <a:r>
                  <a:rPr lang="en-US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ea typeface="+mn-ea"/>
                  </a:rPr>
                  <a:t> </a:t>
                </a:r>
                <a:r>
                  <a:rPr lang="en-US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  <a:ea typeface="+mn-ea"/>
                  </a:rPr>
                  <a:t>procesu</a:t>
                </a:r>
                <a:r>
                  <a:rPr lang="en-US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ea typeface="+mn-ea"/>
                  </a:rPr>
                  <a:t>, </a:t>
                </a:r>
                <a:r>
                  <a:rPr lang="en-US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u </a:t>
                </a:r>
                <a:r>
                  <a:rPr lang="en-US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sve</a:t>
                </a:r>
                <a:r>
                  <a:rPr lang="en-US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 </a:t>
                </a:r>
                <a:r>
                  <a:rPr lang="en-US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većem</a:t>
                </a:r>
                <a:r>
                  <a:rPr lang="en-US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 </a:t>
                </a:r>
                <a:r>
                  <a:rPr lang="en-US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iznosu</a:t>
                </a:r>
                <a:r>
                  <a:rPr lang="en-US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 </a:t>
                </a:r>
                <a:r>
                  <a:rPr lang="en-US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drugog</a:t>
                </a:r>
                <a:r>
                  <a:rPr lang="en-US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 </a:t>
                </a:r>
                <a:r>
                  <a:rPr lang="en-US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inputa</a:t>
                </a:r>
                <a:r>
                  <a:rPr lang="en-US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 </a:t>
                </a:r>
                <a:r>
                  <a:rPr lang="en-US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treba</a:t>
                </a:r>
                <a:r>
                  <a:rPr lang="en-US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 da </a:t>
                </a:r>
                <a:r>
                  <a:rPr lang="en-US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bude</a:t>
                </a:r>
                <a:r>
                  <a:rPr lang="en-US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 </a:t>
                </a:r>
                <a:r>
                  <a:rPr lang="en-US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korišteno</a:t>
                </a:r>
                <a:r>
                  <a:rPr lang="en-US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 </a:t>
                </a:r>
                <a:r>
                  <a:rPr lang="en-US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kako</a:t>
                </a:r>
                <a:r>
                  <a:rPr lang="en-US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 bi se </a:t>
                </a:r>
                <a:r>
                  <a:rPr lang="en-US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proizvodila</a:t>
                </a:r>
                <a:r>
                  <a:rPr lang="en-US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 </a:t>
                </a:r>
                <a:r>
                  <a:rPr lang="en-US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istovjetna</a:t>
                </a:r>
                <a:r>
                  <a:rPr lang="en-US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 </a:t>
                </a:r>
                <a:r>
                  <a:rPr lang="en-US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količina</a:t>
                </a:r>
                <a:r>
                  <a:rPr lang="en-US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 </a:t>
                </a:r>
                <a:r>
                  <a:rPr lang="en-US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autputa</a:t>
                </a:r>
                <a:r>
                  <a:rPr lang="en-US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.</a:t>
                </a: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ea typeface="+mn-ea"/>
                </a:endParaRPr>
              </a:p>
              <a:p>
                <a:pPr>
                  <a:defRPr/>
                </a:pPr>
                <a:r>
                  <a:rPr lang="en-US" sz="24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Q = </a:t>
                </a:r>
                <a:r>
                  <a:rPr lang="en-US" sz="2400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K</a:t>
                </a:r>
                <a:r>
                  <a:rPr lang="en-US" sz="2400" baseline="30000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a</a:t>
                </a:r>
                <a:r>
                  <a:rPr lang="en-US" sz="2400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L</a:t>
                </a:r>
                <a:r>
                  <a:rPr lang="en-US" sz="2400" baseline="30000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b</a:t>
                </a:r>
                <a:endParaRPr lang="en-US" sz="2400" baseline="300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  <a:p>
                <a:pPr>
                  <a:defRPr/>
                </a:pPr>
                <a:r>
                  <a:rPr lang="en-US" sz="24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MRTS</a:t>
                </a:r>
                <a:r>
                  <a:rPr lang="en-US" sz="2400" baseline="-250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LK</a:t>
                </a:r>
                <a:r>
                  <a:rPr lang="en-US" sz="24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2400" i="1">
                            <a:latin typeface="Cambria Math" panose="02040503050406030204" pitchFamily="18" charset="0"/>
                            <a:ea typeface="ＭＳ Ｐゴシック" panose="020B0600070205080204" pitchFamily="34" charset="-128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l-GR" altLang="en-US" sz="2400" i="1">
                                <a:latin typeface="Cambria Math" panose="02040503050406030204" pitchFamily="18" charset="0"/>
                                <a:ea typeface="ＭＳ Ｐゴシック" panose="020B0600070205080204" pitchFamily="34" charset="-128"/>
                              </a:rPr>
                            </m:ctrlPr>
                          </m:sSubPr>
                          <m:e>
                            <m:r>
                              <a:rPr lang="en-US" altLang="en-US" sz="2400" i="1">
                                <a:latin typeface="Cambria Math" panose="02040503050406030204" pitchFamily="18" charset="0"/>
                                <a:ea typeface="ＭＳ Ｐゴシック" panose="020B0600070205080204" pitchFamily="34" charset="-128"/>
                              </a:rPr>
                              <m:t>𝑀𝑃</m:t>
                            </m:r>
                          </m:e>
                          <m:sub>
                            <m:r>
                              <a:rPr lang="en-US" altLang="en-US" sz="2400" i="1">
                                <a:latin typeface="Cambria Math" panose="02040503050406030204" pitchFamily="18" charset="0"/>
                                <a:ea typeface="ＭＳ Ｐゴシック" panose="020B0600070205080204" pitchFamily="34" charset="-128"/>
                              </a:rPr>
                              <m:t>𝐿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l-GR" altLang="en-US" sz="2400" i="1">
                                <a:latin typeface="Cambria Math" panose="02040503050406030204" pitchFamily="18" charset="0"/>
                                <a:ea typeface="ＭＳ Ｐゴシック" panose="020B0600070205080204" pitchFamily="34" charset="-128"/>
                              </a:rPr>
                            </m:ctrlPr>
                          </m:sSubPr>
                          <m:e>
                            <m:r>
                              <a:rPr lang="en-US" altLang="en-US" sz="2400" i="1">
                                <a:latin typeface="Cambria Math" panose="02040503050406030204" pitchFamily="18" charset="0"/>
                                <a:ea typeface="ＭＳ Ｐゴシック" panose="020B0600070205080204" pitchFamily="34" charset="-128"/>
                              </a:rPr>
                              <m:t>𝑀𝑃</m:t>
                            </m:r>
                          </m:e>
                          <m:sub>
                            <m:r>
                              <a:rPr lang="en-US" altLang="en-US" sz="2400" i="1">
                                <a:latin typeface="Cambria Math" panose="02040503050406030204" pitchFamily="18" charset="0"/>
                                <a:ea typeface="ＭＳ Ｐゴシック" panose="020B0600070205080204" pitchFamily="34" charset="-128"/>
                              </a:rPr>
                              <m:t>𝐾</m:t>
                            </m:r>
                          </m:sub>
                        </m:sSub>
                      </m:den>
                    </m:f>
                  </m:oMath>
                </a14:m>
                <a:endParaRPr lang="en-US" sz="2400" baseline="-250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05475" name="Rectangle 3">
                <a:extLst>
                  <a:ext uri="{FF2B5EF4-FFF2-40B4-BE49-F238E27FC236}">
                    <a16:creationId xmlns:a16="http://schemas.microsoft.com/office/drawing/2014/main" id="{227960C8-6139-E98C-5205-432382DF922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half" idx="1"/>
              </p:nvPr>
            </p:nvSpPr>
            <p:spPr>
              <a:blipFill>
                <a:blip r:embed="rId2"/>
                <a:stretch>
                  <a:fillRect l="-1080" t="-2222" r="-1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4388" name="Line 5">
            <a:extLst>
              <a:ext uri="{FF2B5EF4-FFF2-40B4-BE49-F238E27FC236}">
                <a16:creationId xmlns:a16="http://schemas.microsoft.com/office/drawing/2014/main" id="{A0747289-1D4F-B458-8FF3-6D31C4F5949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010400" y="2133600"/>
            <a:ext cx="0" cy="3505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4389" name="Line 6">
            <a:extLst>
              <a:ext uri="{FF2B5EF4-FFF2-40B4-BE49-F238E27FC236}">
                <a16:creationId xmlns:a16="http://schemas.microsoft.com/office/drawing/2014/main" id="{CA9298D4-C2B1-8DBA-CAB1-4A7124D3805F}"/>
              </a:ext>
            </a:extLst>
          </p:cNvPr>
          <p:cNvSpPr>
            <a:spLocks noChangeShapeType="1"/>
          </p:cNvSpPr>
          <p:nvPr/>
        </p:nvSpPr>
        <p:spPr bwMode="auto">
          <a:xfrm>
            <a:off x="7010400" y="5638800"/>
            <a:ext cx="3352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5479" name="Freeform 7">
            <a:extLst>
              <a:ext uri="{FF2B5EF4-FFF2-40B4-BE49-F238E27FC236}">
                <a16:creationId xmlns:a16="http://schemas.microsoft.com/office/drawing/2014/main" id="{B9E95CB7-74FF-ABB7-B1C9-BF654D597A89}"/>
              </a:ext>
            </a:extLst>
          </p:cNvPr>
          <p:cNvSpPr>
            <a:spLocks/>
          </p:cNvSpPr>
          <p:nvPr/>
        </p:nvSpPr>
        <p:spPr bwMode="auto">
          <a:xfrm>
            <a:off x="7315200" y="3429000"/>
            <a:ext cx="1905000" cy="1676400"/>
          </a:xfrm>
          <a:custGeom>
            <a:avLst/>
            <a:gdLst>
              <a:gd name="T0" fmla="*/ 0 w 1200"/>
              <a:gd name="T1" fmla="*/ 0 h 1056"/>
              <a:gd name="T2" fmla="*/ 685800 w 1200"/>
              <a:gd name="T3" fmla="*/ 1219200 h 1056"/>
              <a:gd name="T4" fmla="*/ 1905000 w 1200"/>
              <a:gd name="T5" fmla="*/ 1676400 h 1056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200" h="1056">
                <a:moveTo>
                  <a:pt x="0" y="0"/>
                </a:moveTo>
                <a:cubicBezTo>
                  <a:pt x="116" y="296"/>
                  <a:pt x="232" y="592"/>
                  <a:pt x="432" y="768"/>
                </a:cubicBezTo>
                <a:cubicBezTo>
                  <a:pt x="632" y="944"/>
                  <a:pt x="916" y="1000"/>
                  <a:pt x="1200" y="1056"/>
                </a:cubicBezTo>
              </a:path>
            </a:pathLst>
          </a:custGeom>
          <a:noFill/>
          <a:ln w="28575">
            <a:solidFill>
              <a:srgbClr val="00CC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5480" name="Freeform 8">
            <a:extLst>
              <a:ext uri="{FF2B5EF4-FFF2-40B4-BE49-F238E27FC236}">
                <a16:creationId xmlns:a16="http://schemas.microsoft.com/office/drawing/2014/main" id="{D820E218-B683-913A-35AF-A5DFC7154B96}"/>
              </a:ext>
            </a:extLst>
          </p:cNvPr>
          <p:cNvSpPr>
            <a:spLocks/>
          </p:cNvSpPr>
          <p:nvPr/>
        </p:nvSpPr>
        <p:spPr bwMode="auto">
          <a:xfrm>
            <a:off x="7848600" y="3048000"/>
            <a:ext cx="1905000" cy="1676400"/>
          </a:xfrm>
          <a:custGeom>
            <a:avLst/>
            <a:gdLst>
              <a:gd name="T0" fmla="*/ 0 w 1200"/>
              <a:gd name="T1" fmla="*/ 0 h 1056"/>
              <a:gd name="T2" fmla="*/ 685800 w 1200"/>
              <a:gd name="T3" fmla="*/ 1219200 h 1056"/>
              <a:gd name="T4" fmla="*/ 1905000 w 1200"/>
              <a:gd name="T5" fmla="*/ 1676400 h 1056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200" h="1056">
                <a:moveTo>
                  <a:pt x="0" y="0"/>
                </a:moveTo>
                <a:cubicBezTo>
                  <a:pt x="116" y="296"/>
                  <a:pt x="232" y="592"/>
                  <a:pt x="432" y="768"/>
                </a:cubicBezTo>
                <a:cubicBezTo>
                  <a:pt x="632" y="944"/>
                  <a:pt x="916" y="1000"/>
                  <a:pt x="1200" y="1056"/>
                </a:cubicBezTo>
              </a:path>
            </a:pathLst>
          </a:custGeom>
          <a:noFill/>
          <a:ln w="2857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5481" name="Freeform 9">
            <a:extLst>
              <a:ext uri="{FF2B5EF4-FFF2-40B4-BE49-F238E27FC236}">
                <a16:creationId xmlns:a16="http://schemas.microsoft.com/office/drawing/2014/main" id="{444D1ECD-D09D-B58A-C1C2-B353AE9FEF6A}"/>
              </a:ext>
            </a:extLst>
          </p:cNvPr>
          <p:cNvSpPr>
            <a:spLocks/>
          </p:cNvSpPr>
          <p:nvPr/>
        </p:nvSpPr>
        <p:spPr bwMode="auto">
          <a:xfrm>
            <a:off x="8305800" y="2590800"/>
            <a:ext cx="1905000" cy="1676400"/>
          </a:xfrm>
          <a:custGeom>
            <a:avLst/>
            <a:gdLst>
              <a:gd name="T0" fmla="*/ 0 w 1200"/>
              <a:gd name="T1" fmla="*/ 0 h 1056"/>
              <a:gd name="T2" fmla="*/ 685800 w 1200"/>
              <a:gd name="T3" fmla="*/ 1219200 h 1056"/>
              <a:gd name="T4" fmla="*/ 1905000 w 1200"/>
              <a:gd name="T5" fmla="*/ 1676400 h 1056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200" h="1056">
                <a:moveTo>
                  <a:pt x="0" y="0"/>
                </a:moveTo>
                <a:cubicBezTo>
                  <a:pt x="116" y="296"/>
                  <a:pt x="232" y="592"/>
                  <a:pt x="432" y="768"/>
                </a:cubicBezTo>
                <a:cubicBezTo>
                  <a:pt x="632" y="944"/>
                  <a:pt x="916" y="1000"/>
                  <a:pt x="1200" y="1056"/>
                </a:cubicBezTo>
              </a:path>
            </a:pathLst>
          </a:custGeom>
          <a:noFill/>
          <a:ln w="28575">
            <a:solidFill>
              <a:srgbClr val="0099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44393" name="Text Box 10">
            <a:extLst>
              <a:ext uri="{FF2B5EF4-FFF2-40B4-BE49-F238E27FC236}">
                <a16:creationId xmlns:a16="http://schemas.microsoft.com/office/drawing/2014/main" id="{58AE37B7-9B02-5AA1-B16F-6D73FDB146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62800" y="3048001"/>
            <a:ext cx="533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000">
                <a:solidFill>
                  <a:srgbClr val="33CCFF"/>
                </a:solidFill>
              </a:rPr>
              <a:t>Q</a:t>
            </a:r>
            <a:r>
              <a:rPr lang="en-US" altLang="en-US" sz="2000" baseline="-25000">
                <a:solidFill>
                  <a:srgbClr val="33CCFF"/>
                </a:solidFill>
              </a:rPr>
              <a:t>1</a:t>
            </a:r>
            <a:endParaRPr lang="en-US" altLang="en-US"/>
          </a:p>
        </p:txBody>
      </p:sp>
      <p:sp>
        <p:nvSpPr>
          <p:cNvPr id="144394" name="Text Box 11">
            <a:extLst>
              <a:ext uri="{FF2B5EF4-FFF2-40B4-BE49-F238E27FC236}">
                <a16:creationId xmlns:a16="http://schemas.microsoft.com/office/drawing/2014/main" id="{02178FBF-D47E-B6E2-0528-032FBE8B06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3800" y="2667001"/>
            <a:ext cx="533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000">
                <a:solidFill>
                  <a:srgbClr val="FF0000"/>
                </a:solidFill>
              </a:rPr>
              <a:t>Q</a:t>
            </a:r>
            <a:r>
              <a:rPr lang="en-US" altLang="en-US" sz="2000" baseline="-25000">
                <a:solidFill>
                  <a:srgbClr val="FF0000"/>
                </a:solidFill>
              </a:rPr>
              <a:t>2</a:t>
            </a:r>
            <a:endParaRPr lang="en-US" altLang="en-US" sz="2000" baseline="-25000">
              <a:solidFill>
                <a:srgbClr val="33CCFF"/>
              </a:solidFill>
            </a:endParaRPr>
          </a:p>
        </p:txBody>
      </p:sp>
      <p:sp>
        <p:nvSpPr>
          <p:cNvPr id="144395" name="Text Box 12">
            <a:extLst>
              <a:ext uri="{FF2B5EF4-FFF2-40B4-BE49-F238E27FC236}">
                <a16:creationId xmlns:a16="http://schemas.microsoft.com/office/drawing/2014/main" id="{8031FADC-8264-0EDD-19C8-7E67F8A964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24800" y="2209801"/>
            <a:ext cx="533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000">
                <a:solidFill>
                  <a:srgbClr val="009900"/>
                </a:solidFill>
              </a:rPr>
              <a:t>Q</a:t>
            </a:r>
            <a:r>
              <a:rPr lang="en-US" altLang="en-US" sz="2000" baseline="-25000">
                <a:solidFill>
                  <a:srgbClr val="009900"/>
                </a:solidFill>
              </a:rPr>
              <a:t>3</a:t>
            </a:r>
            <a:endParaRPr lang="en-US" altLang="en-US" sz="2000" baseline="-25000">
              <a:solidFill>
                <a:srgbClr val="33CCFF"/>
              </a:solidFill>
            </a:endParaRPr>
          </a:p>
        </p:txBody>
      </p:sp>
      <p:sp>
        <p:nvSpPr>
          <p:cNvPr id="144396" name="Text Box 13">
            <a:extLst>
              <a:ext uri="{FF2B5EF4-FFF2-40B4-BE49-F238E27FC236}">
                <a16:creationId xmlns:a16="http://schemas.microsoft.com/office/drawing/2014/main" id="{6FFDD844-5AC5-F2D6-AB6C-8254D6F3AE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7000" y="1981201"/>
            <a:ext cx="533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000"/>
              <a:t>K</a:t>
            </a:r>
            <a:endParaRPr lang="en-US" altLang="en-US"/>
          </a:p>
        </p:txBody>
      </p:sp>
      <p:sp>
        <p:nvSpPr>
          <p:cNvPr id="144397" name="Text Box 14">
            <a:extLst>
              <a:ext uri="{FF2B5EF4-FFF2-40B4-BE49-F238E27FC236}">
                <a16:creationId xmlns:a16="http://schemas.microsoft.com/office/drawing/2014/main" id="{8CB5CDB2-C81C-E63D-C8B3-347B2A85A7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82200" y="5715001"/>
            <a:ext cx="533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000"/>
              <a:t>L</a:t>
            </a:r>
            <a:endParaRPr lang="en-US" altLang="en-US"/>
          </a:p>
        </p:txBody>
      </p:sp>
      <p:sp>
        <p:nvSpPr>
          <p:cNvPr id="144398" name="Line 15">
            <a:extLst>
              <a:ext uri="{FF2B5EF4-FFF2-40B4-BE49-F238E27FC236}">
                <a16:creationId xmlns:a16="http://schemas.microsoft.com/office/drawing/2014/main" id="{86D97090-9290-EF37-EA08-044EC117ACC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467600" y="3200400"/>
            <a:ext cx="1447800" cy="1905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44399" name="Text Box 16">
            <a:extLst>
              <a:ext uri="{FF2B5EF4-FFF2-40B4-BE49-F238E27FC236}">
                <a16:creationId xmlns:a16="http://schemas.microsoft.com/office/drawing/2014/main" id="{8F9FE62F-85CE-829F-D973-C9AE267311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63000" y="2511495"/>
            <a:ext cx="14478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2000" i="1" dirty="0" err="1"/>
              <a:t>Rastući</a:t>
            </a:r>
            <a:r>
              <a:rPr lang="en-US" altLang="en-US" sz="2000" i="1" dirty="0"/>
              <a:t> </a:t>
            </a:r>
            <a:r>
              <a:rPr lang="en-US" altLang="en-US" sz="2000" i="1" dirty="0" err="1"/>
              <a:t>autput</a:t>
            </a:r>
            <a:endParaRPr lang="en-US" altLang="en-US" sz="2000" i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15F61E4-68CE-20F1-51EF-B102387B84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Proces reprodukcije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05A201D-B0F3-E0CA-A210-5B7BFECC9E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6532" y="1443742"/>
            <a:ext cx="6653168" cy="4596331"/>
          </a:xfrm>
          <a:ln>
            <a:solidFill>
              <a:schemeClr val="accent1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 lvl="1" algn="just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2200" dirty="0">
                <a:solidFill>
                  <a:srgbClr val="000000"/>
                </a:solidFill>
                <a:latin typeface="Rockwell" panose="02060603020205020403" pitchFamily="18" charset="0"/>
                <a:ea typeface="Times New Roman" panose="02020603050405020304" pitchFamily="18" charset="0"/>
              </a:rPr>
              <a:t>S</a:t>
            </a:r>
            <a:r>
              <a:rPr lang="sr-Latn-BA" sz="2200" dirty="0">
                <a:solidFill>
                  <a:srgbClr val="000000"/>
                </a:solidFill>
                <a:effectLst/>
                <a:latin typeface="Rockwell" panose="02060603020205020403" pitchFamily="18" charset="0"/>
                <a:ea typeface="Times New Roman" panose="02020603050405020304" pitchFamily="18" charset="0"/>
              </a:rPr>
              <a:t>uma </a:t>
            </a:r>
            <a:r>
              <a:rPr lang="en-US" sz="2200" dirty="0" err="1">
                <a:solidFill>
                  <a:srgbClr val="000000"/>
                </a:solidFill>
                <a:effectLst/>
                <a:latin typeface="Rockwell" panose="02060603020205020403" pitchFamily="18" charset="0"/>
                <a:ea typeface="Times New Roman" panose="02020603050405020304" pitchFamily="18" charset="0"/>
              </a:rPr>
              <a:t>anga</a:t>
            </a:r>
            <a:r>
              <a:rPr lang="sr-Latn-BA" sz="2200" dirty="0">
                <a:solidFill>
                  <a:srgbClr val="000000"/>
                </a:solidFill>
                <a:effectLst/>
                <a:latin typeface="Rockwell" panose="02060603020205020403" pitchFamily="18" charset="0"/>
                <a:ea typeface="Times New Roman" panose="02020603050405020304" pitchFamily="18" charset="0"/>
              </a:rPr>
              <a:t>žovanih sredstava veća u određenom momentu u odnosu na izlazne elemente - niži kvalitet ekonomije preduzeća i obrnuto</a:t>
            </a:r>
            <a:r>
              <a:rPr lang="sr-Latn-BA" sz="2200" i="1" dirty="0">
                <a:solidFill>
                  <a:srgbClr val="000000"/>
                </a:solidFill>
                <a:effectLst/>
                <a:latin typeface="Rockwell" panose="02060603020205020403" pitchFamily="18" charset="0"/>
                <a:ea typeface="Times New Roman" panose="02020603050405020304" pitchFamily="18" charset="0"/>
              </a:rPr>
              <a:t>. </a:t>
            </a:r>
          </a:p>
          <a:p>
            <a:pPr lvl="1" algn="just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</a:pPr>
            <a:r>
              <a:rPr lang="sr-Latn-BA" sz="2200" dirty="0">
                <a:solidFill>
                  <a:srgbClr val="000000"/>
                </a:solidFill>
                <a:effectLst/>
                <a:latin typeface="Rockwell" panose="02060603020205020403" pitchFamily="18" charset="0"/>
                <a:ea typeface="Times New Roman" panose="02020603050405020304" pitchFamily="18" charset="0"/>
              </a:rPr>
              <a:t>Ako je suma angažovanih sredstava veća, a vrijeme angažovanja duže za iste izlazne rezultate - angažovanje nepovoljno djeluje na kvalitet ekonomije</a:t>
            </a:r>
          </a:p>
          <a:p>
            <a:pPr lvl="1" algn="just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</a:pPr>
            <a:endParaRPr lang="sr-Latn-BA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D32E16B-6014-3A0C-7147-D802658393B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r-Latn-RS" b="1" dirty="0"/>
              <a:t>Angažovanje sredstava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r-Latn-RS" dirty="0"/>
              <a:t>Trošenje elemenata proizvodnje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884380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Wood Type</Template>
  <TotalTime>838</TotalTime>
  <Words>3771</Words>
  <Application>Microsoft Office PowerPoint</Application>
  <PresentationFormat>Widescreen</PresentationFormat>
  <Paragraphs>589</Paragraphs>
  <Slides>80</Slides>
  <Notes>7</Notes>
  <HiddenSlides>0</HiddenSlides>
  <MMClips>0</MMClips>
  <ScaleCrop>false</ScaleCrop>
  <HeadingPairs>
    <vt:vector size="8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4</vt:i4>
      </vt:variant>
      <vt:variant>
        <vt:lpstr>Slide Titles</vt:lpstr>
      </vt:variant>
      <vt:variant>
        <vt:i4>80</vt:i4>
      </vt:variant>
    </vt:vector>
  </HeadingPairs>
  <TitlesOfParts>
    <vt:vector size="96" baseType="lpstr">
      <vt:lpstr>Arial</vt:lpstr>
      <vt:lpstr>Calibri</vt:lpstr>
      <vt:lpstr>Cambria</vt:lpstr>
      <vt:lpstr>Cambria Math</vt:lpstr>
      <vt:lpstr>Rockwell</vt:lpstr>
      <vt:lpstr>Rockwell Condensed</vt:lpstr>
      <vt:lpstr>Tahoma</vt:lpstr>
      <vt:lpstr>Times New Roman</vt:lpstr>
      <vt:lpstr>Verdana</vt:lpstr>
      <vt:lpstr>Wingdings</vt:lpstr>
      <vt:lpstr>Wingdings 2</vt:lpstr>
      <vt:lpstr>Wood Type</vt:lpstr>
      <vt:lpstr>Equation.3</vt:lpstr>
      <vt:lpstr>Equation</vt:lpstr>
      <vt:lpstr>Graph System</vt:lpstr>
      <vt:lpstr>Worksheet</vt:lpstr>
      <vt:lpstr>TEORIJA PREDUZEĆA</vt:lpstr>
      <vt:lpstr>Proces reprodukcije</vt:lpstr>
      <vt:lpstr>Proces reprodukcije</vt:lpstr>
      <vt:lpstr>Proces reprodukcije</vt:lpstr>
      <vt:lpstr>Proces reprodukcije</vt:lpstr>
      <vt:lpstr>Proces reprodukcije</vt:lpstr>
      <vt:lpstr>Proces reprodukcije</vt:lpstr>
      <vt:lpstr>Proces reprodukcije</vt:lpstr>
      <vt:lpstr>Proces reprodukcije</vt:lpstr>
      <vt:lpstr>Proces reprodukcije</vt:lpstr>
      <vt:lpstr>Proces reprodukcije</vt:lpstr>
      <vt:lpstr>Proces reprodukcije</vt:lpstr>
      <vt:lpstr>Proces reprodukcije</vt:lpstr>
      <vt:lpstr>Proces reprodukcije</vt:lpstr>
      <vt:lpstr>Proces reprodukcije</vt:lpstr>
      <vt:lpstr>Proces reprodukcije</vt:lpstr>
      <vt:lpstr>Proces reprodukcije</vt:lpstr>
      <vt:lpstr>Proces reprodukcije</vt:lpstr>
      <vt:lpstr>Proces reprodukcije</vt:lpstr>
      <vt:lpstr>Proces reprodukcije</vt:lpstr>
      <vt:lpstr>Proces reprodukcije</vt:lpstr>
      <vt:lpstr>Proces reprodukcije</vt:lpstr>
      <vt:lpstr>Teorija  preduzeća</vt:lpstr>
      <vt:lpstr>Teorija preduzeća</vt:lpstr>
      <vt:lpstr>Teorija preduzeća</vt:lpstr>
      <vt:lpstr>Teorija preduzeća</vt:lpstr>
      <vt:lpstr>Teorija preduzeća</vt:lpstr>
      <vt:lpstr>Analiza proizvodnje</vt:lpstr>
      <vt:lpstr>Analiza proizvodnje</vt:lpstr>
      <vt:lpstr>Analiza proizvodnje</vt:lpstr>
      <vt:lpstr>KRATKI I DUGI ROK</vt:lpstr>
      <vt:lpstr>Analiza proizvodne funkcije – kratak rok</vt:lpstr>
      <vt:lpstr>Analiza proizvodne funkcije – dugi rok</vt:lpstr>
      <vt:lpstr>Proizvodna funkcija – algebarski oblik</vt:lpstr>
      <vt:lpstr>Proizvodna funkcija </vt:lpstr>
      <vt:lpstr>Proizvodna funkcija</vt:lpstr>
      <vt:lpstr>Oblici proizvodne funkcije</vt:lpstr>
      <vt:lpstr>Proporcionalni oblik (linearna proizvodna funkcija)</vt:lpstr>
      <vt:lpstr>Konstantni odnos (linearna proizvodna funkcija)</vt:lpstr>
      <vt:lpstr>Ispodproporcionalni oblik (degresivna proizvodna funkcija)</vt:lpstr>
      <vt:lpstr>Opadajući odnos (degresivna proizvodna funkcija)</vt:lpstr>
      <vt:lpstr>Iznadproporcionalni oblik (progresivna proizvodna funkcija)</vt:lpstr>
      <vt:lpstr>Rastući odnos (progresivna proizvodna funkcija)</vt:lpstr>
      <vt:lpstr>Zakon opadajućih prinosa</vt:lpstr>
      <vt:lpstr>Djelovanje zakona opadajućih (graničnih) prinosa</vt:lpstr>
      <vt:lpstr>Zakon opadajućih (graničnih) prinosa</vt:lpstr>
      <vt:lpstr>Zašto se javlja smanjenje marginalnih prinoSA?</vt:lpstr>
      <vt:lpstr>Ukupni proizvod</vt:lpstr>
      <vt:lpstr>Oblici funkcije ukupnog proizvoda</vt:lpstr>
      <vt:lpstr>Grafikon linearne funkcija ukupnog proizvoda</vt:lpstr>
      <vt:lpstr>Grafički oblik funkcija ukupnog proizvoda</vt:lpstr>
      <vt:lpstr>Prosječni proizvod</vt:lpstr>
      <vt:lpstr>PowerPoint Presentation</vt:lpstr>
      <vt:lpstr>Računanje prosječnog proizvoda (AP)</vt:lpstr>
      <vt:lpstr>Grafikon linearne funkcija prosječnog proizvoda</vt:lpstr>
      <vt:lpstr>Prosječna proizvodnja</vt:lpstr>
      <vt:lpstr>Prosječni proizvod</vt:lpstr>
      <vt:lpstr>Analiza funkcije prosječnog proizvoda</vt:lpstr>
      <vt:lpstr>Granični proizvod</vt:lpstr>
      <vt:lpstr>PowerPoint Presentation</vt:lpstr>
      <vt:lpstr>PowerPoint Presentation</vt:lpstr>
      <vt:lpstr>Grafikon linearne funkcija graničnog proizvoda</vt:lpstr>
      <vt:lpstr>Granična proizvodnja</vt:lpstr>
      <vt:lpstr>Granični proizvod</vt:lpstr>
      <vt:lpstr>Analiza funkcije graničnog proizvoda</vt:lpstr>
      <vt:lpstr>PowerPoint Presentation</vt:lpstr>
      <vt:lpstr>PowerPoint Presentation</vt:lpstr>
      <vt:lpstr>Međuzavisnost ukupnog, prosječnog i graničnog proizvoda</vt:lpstr>
      <vt:lpstr>Slojevi proizvodnje</vt:lpstr>
      <vt:lpstr>Slojevi proizvodnje</vt:lpstr>
      <vt:lpstr>Mjere produktivnosti:  Ukupni proizvod</vt:lpstr>
      <vt:lpstr>Mjere produktivnosti: Prosječan proizvod inputa </vt:lpstr>
      <vt:lpstr>Mjere produktivnosti: marginalni (granični) proizvod inputa</vt:lpstr>
      <vt:lpstr>Rastući, opadajući i negativni granični prinosi </vt:lpstr>
      <vt:lpstr>Tok proizvodnog procesa</vt:lpstr>
      <vt:lpstr>izokvanta</vt:lpstr>
      <vt:lpstr>Marginalna stopa tehničke supstitucije -Marginal Rate of Technical Substitution (MRTS)</vt:lpstr>
      <vt:lpstr>Linearne izokvante</vt:lpstr>
      <vt:lpstr>Leontief-ve izokvante</vt:lpstr>
      <vt:lpstr>Cobb-Douglas-ove izokvante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TEORIJA PREDUZEĆA</dc:title>
  <dc:creator>Matea</dc:creator>
  <cp:lastModifiedBy>Matea</cp:lastModifiedBy>
  <cp:revision>33</cp:revision>
  <dcterms:created xsi:type="dcterms:W3CDTF">2023-10-13T09:15:10Z</dcterms:created>
  <dcterms:modified xsi:type="dcterms:W3CDTF">2023-10-19T11:00:22Z</dcterms:modified>
</cp:coreProperties>
</file>