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367" r:id="rId2"/>
    <p:sldId id="368" r:id="rId3"/>
    <p:sldId id="369" r:id="rId4"/>
    <p:sldId id="388" r:id="rId5"/>
    <p:sldId id="370" r:id="rId6"/>
    <p:sldId id="385" r:id="rId7"/>
    <p:sldId id="371" r:id="rId8"/>
    <p:sldId id="386" r:id="rId9"/>
    <p:sldId id="372" r:id="rId10"/>
    <p:sldId id="373" r:id="rId11"/>
    <p:sldId id="374" r:id="rId12"/>
    <p:sldId id="375" r:id="rId13"/>
    <p:sldId id="389" r:id="rId1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1E6496-A3DC-48AE-991A-418B3BA776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1D25BFA-3BF5-49CE-811F-D0B9A21D1A8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916E1BB-7636-4D40-A8D2-DB264F401131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624F515-1B19-44CA-82B7-46AB9993DF3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3C9E0F0-1916-4AE4-AFC3-041F94F4F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40ECB-127F-4E38-A654-75B7559B805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DDAC1-0F8C-49A2-9FE8-0C8B0EFCC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B5145C4-F0DA-4D92-9BC2-53A1CBABBFF7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297BE4C3-7DF1-4420-BE2B-97193EF153A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1A95113E-6069-4DB2-99EE-937C6EFE283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E0314C51-EAED-432F-9447-25A2309D1F6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01E65E80-CB84-4C46-8190-739DE4D0FBF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FB86BAC9-0258-408F-8A53-B550DCEEF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2B261103-412E-4762-830D-EC2304D521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50EDD2B8-DF8D-4C9C-9F57-C4613502D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14AEAA6-B500-482F-A7F4-7B30B6295BF1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B2F2237-8CC8-4F88-A25A-371066FCE5AC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1BB53743-C8C0-4DA7-8F1F-237264479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343CD-26D9-47C1-AE5D-746D665DFA1C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0FE61A18-AA0C-4C37-9A7C-67599B85F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C3F47374-CA51-4B4E-95B4-E0DA46A1E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35EE4D1-6D82-4908-B5FE-7683B814152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6990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D0798B-33A4-444B-B824-AD4464555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1E100-ACD4-4F9D-8D3A-9E38AB7EA5EE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E0E18-C2FF-4EC8-8A36-14B761F4C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67FC-E9A3-4E2D-9DAA-EBA67FA91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7F0EA-1D8E-4290-BC9E-928E4CF3196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7725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7A8D84D-BE31-47DD-9CB1-15FEEA6D47F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13F30DA8-215E-49F2-B612-43E87C1F22A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8D83B8B6-2E43-4F1D-9AD9-AC747552F959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691B055-3B1A-44DC-A32B-03895884DF9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A5C8B144-55E4-4EA8-B844-B2B3262512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123B3BD9-1574-4A93-92FE-CE1375D9B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6396F8C0-0BFA-4E24-B6C3-5836D81E51E0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3E94E45-6B02-43FF-A0A1-58496B10CA1C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DAB600D-A701-42E2-B260-6872807321B1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8CA6594-66DE-4931-8B92-881B573A420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8E2A6E3E-2427-43FF-B81A-66BEBAD2048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0929E03-01E2-4662-9D12-0AE1E0F7D4E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27A98-BA5B-43B6-B8FA-045AF1681609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07E81B43-39F9-4165-82DE-362847EACF7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826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0CF521-B849-4322-B377-FF9D9BB28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4A2E-D2AF-4621-A283-12DDD3431707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FFBE9F-ED2C-40C5-8DD9-C1D443381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714301-6973-416F-BBA7-A249ADE3D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FBB2BB36-1919-4D1D-9869-37F75D1D82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50586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01971805-5F03-4DB3-BB45-CF08BEDF9C1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E6E562EE-541C-4FC3-820F-2810AC8D6A7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1664B704-3568-4860-883C-7E2EE738030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09FAEE46-ED8E-468D-A7B5-60B9A9A46CA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C1CC5D6C-CEA5-4C88-8C8E-7F9C501FD6A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DD3201C9-BD30-40EF-8163-D1B2ECB6C6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990A41A1-EA62-437A-A83C-080A3C535E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0EC14551-6E5B-4C9B-906D-DC8C7E625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C80B4CC6-123E-45F9-82B2-5BFB0287C589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2759A3D-D8B3-4A2B-9EF2-4410DBDE7A18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9F9A84C-CCD9-4101-972C-B88202A1E355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9C57F6F8-E0BD-4A17-86C0-F39F44AF7A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456BF148-18E6-4ABE-AD61-FD070C1D7C41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BF6E3-31E9-47C2-8700-B2CBEB227949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4ADB51-7518-4D60-94C3-039E2A0D9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BACEF8A8-B8B2-48D0-85A3-618A4341F3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1948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9533905E-0835-4278-B4DE-3220494E05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4AC0666D-B823-4B03-BF81-F70BED185F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A898C-7122-499F-96BD-2A1185730B43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E64CA8FF-73B4-45CD-9379-2CDAE3887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3417AB98-26E7-4305-9172-5D88CBD92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BAD49-4573-4260-B54F-532CF6FF05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5902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63CD0C5A-ACBA-4B47-B49F-19F7030E48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0B09B311-9633-4E53-94A2-97CCDE15F26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38424188-F99D-44AD-B3DE-D0C729B5E5F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E744AFC9-C176-45B6-A193-3CCCB80371A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B8DD1603-F072-475F-A6C5-26329DFF165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D135E69E-B24C-4349-919A-DD11894D3860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26E3C782-A17D-4EB4-A17D-DE2C9E951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18E65694-1616-4431-A776-881AC1503567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B8465F31-C342-4A8A-8DB4-C076580924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30016CE-FC04-4DC0-909E-A4B3C5772CEE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D798588-EBF2-46FA-99F3-5C25C26406D1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6FC66DC2-C04E-4790-93F0-38559DCDD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AC2C4A-C8A5-483F-A54C-79B168D24693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CE303240-07D8-4B88-AAD9-86DAAB66B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10A7B6F2-9D4E-445D-B776-B82F12038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2956F126-57B2-4F35-B930-5269F0C5A45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5986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ABBE3-B61B-4ACA-8298-714FC5ACF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49764-47E1-4B1A-9BDC-F09E9492FCDA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AF2A1-3497-460B-94A3-0466AE4E4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E511AB-6A84-4554-950A-D175F8E4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9A829D9-96AF-4B77-88BF-EE355A0CCE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106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B518B618-F1E3-473D-AE7A-3691F288137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F7A9E1D8-5473-4428-8C82-579EFC9BD6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D484FFBC-D286-4E72-8708-2DF9ADC892F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EAFB6440-C82C-416D-A555-7E1D68FB332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6A9494D4-C953-4B0F-8AB3-09ED83769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C35CCE80-FCD4-416F-8AFD-C3DD58D61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6AEC2AE5-DB29-4720-B137-7DA26356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D8E25-B2E4-44B1-9852-7E266848CACF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6E41FBD2-C1B1-49D9-AA09-A00A9D2D9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A92734CD-0633-41A1-912F-C986D857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D516B24-01EE-4D17-86E5-6ACF7F8907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22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EE13AE8A-4969-4C3E-B7E1-37ABA5BC8C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D2C57236-3ECD-4690-9EE6-34BEFBADCF1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65D5C1F7-F4D2-49F6-9123-8E34FA514D2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A4622570-6723-43D4-98C8-276F35781B5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F6FCC231-3CB5-4B9E-BCE1-DA59BBDDD25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7B11736B-B911-462E-B578-F071991C97E1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0D120107-5CD3-4D7E-AA04-60C638249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07125A06-6E21-4A4B-A43F-05E7D190F47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2B74EF4-05EA-4E51-ADF1-0E404CA7EAB5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BC8133D-95AA-432A-8300-844FB564961D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268C3A26-E778-4DBD-A99A-333CB7F54E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6FE4FAA7-B44C-47AF-8F5E-14D55D74A6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C70BC88A-87BD-413C-ADDE-9293B9BCFA8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D169C3EE-EC95-4B74-9652-6C84509DE643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BF44D6-B940-48A2-8869-1556F8B984B3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8BEC7C20-A2E5-439E-A2B0-91FD0BDDE84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442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B073AC0F-E962-4160-8C77-9345F6F46FAB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02BE9EBF-5020-4504-94B8-7BFF7630133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921063C-132A-4028-BC8C-BE5AF938D1C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9BBE28BC-B496-4A1D-88F6-493F1E2DE66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6F8B9592-F33F-4C06-85C6-C9303A9D29C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BC621A60-4C4E-4C47-8E99-E2819C51A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F9E186FC-31AA-4598-A87D-C89174010B02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82D5712A-FF94-4CF0-B821-4845E01C38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F159AA1-8883-476B-8F6C-8085ACBFDDC2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D9B68FC-9F63-4A70-AE10-79E3490AFBCA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2DB41230-C71B-4997-A75D-259AC41D90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D4711579-B6C0-4CAC-A515-30BB318931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1615AFF-C0B8-4EB6-8E97-1D2A0FAFBBE1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80600150-9BD9-4461-B079-EA36DFA00795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655B2D-06F7-42E8-BC5B-A7499DDC6632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6F2806EA-98C2-44AF-82AB-63FD14E9175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44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CBFFB0D1-9816-420C-B69B-0062679D60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EAF229A4-A23B-4D7B-AEB0-A27A3B21388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7F99BECD-8994-407A-B5A7-A71FC358AE8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41824250-341F-4B23-ACC4-0F923405046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DF8E4D2-2771-4A36-86E6-02759E0003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71242057-841B-42C7-BDC5-27F79B51E6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BF8476-A67A-432A-80BB-C6C66042F7DA}" type="datetimeFigureOut">
              <a:rPr lang="en-US"/>
              <a:pPr>
                <a:defRPr/>
              </a:pPr>
              <a:t>5/29/2023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E03473-BB56-4026-83FD-4B50BD87CD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5D693C-ED4D-4246-956C-3830D616D6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8471331D-6FC3-4C7B-AD76-4A455C85CA2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66DA3E-9DEC-4553-97F7-DB7D1A607942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0F3670A-A744-4B44-B708-B0AA40112FE3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C737F0BD-AE7E-4199-8BB8-F6875AE9A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2FA320D1-DBA8-44B1-97D5-B68FC045139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4633B8C1-0BD4-4548-9740-BFC458209A0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6A596CF0-C53A-47A6-9788-5546F6424A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financesapp.worldbank.org/summaries/ibrd-ida/#ibrd-le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FAB4B-D982-44BD-8132-B6E8A7427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933056"/>
            <a:ext cx="8534400" cy="679450"/>
          </a:xfrm>
          <a:pattFill prst="pct5">
            <a:fgClr>
              <a:schemeClr val="bg2"/>
            </a:fgClr>
            <a:bgClr>
              <a:schemeClr val="bg1"/>
            </a:bgClr>
          </a:pattFill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sz="3200" b="1" dirty="0"/>
              <a:t>GRUPA SVJETSKE BANKE</a:t>
            </a:r>
            <a:br>
              <a:rPr lang="bs-Latn-BA" sz="3200" b="1" dirty="0"/>
            </a:br>
            <a:br>
              <a:rPr lang="bs-Latn-BA" sz="3200" b="1" dirty="0"/>
            </a:br>
            <a:r>
              <a:rPr lang="bs-Latn-BA" sz="2000" b="1" dirty="0"/>
              <a:t>Literatura: </a:t>
            </a:r>
            <a:br>
              <a:rPr lang="bs-Latn-BA" sz="2000" b="1" dirty="0"/>
            </a:br>
            <a:r>
              <a:rPr lang="bs-Latn-BA" sz="2000" b="1" dirty="0"/>
              <a:t>Čenić-Jotanović, G. (2010). Međunarodni ekonomski odnosi. Laktaši: Grafomark</a:t>
            </a:r>
            <a:br>
              <a:rPr lang="bs-Latn-BA" sz="2000" b="1" dirty="0"/>
            </a:br>
            <a:endParaRPr lang="en-US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zervirano mjesto sadržaja 2">
            <a:extLst>
              <a:ext uri="{FF2B5EF4-FFF2-40B4-BE49-F238E27FC236}">
                <a16:creationId xmlns:a16="http://schemas.microsoft.com/office/drawing/2014/main" id="{40B0B6C0-1EF9-4B81-9042-4604BB8D7F5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268413"/>
            <a:ext cx="8626475" cy="5113337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HR" altLang="en-US" sz="2000" i="1" dirty="0"/>
              <a:t>eng. International Finance Corporation – IFC</a:t>
            </a:r>
          </a:p>
          <a:p>
            <a:pPr>
              <a:spcAft>
                <a:spcPts val="600"/>
              </a:spcAft>
            </a:pPr>
            <a:r>
              <a:rPr lang="hr-HR" altLang="en-US" sz="2000" i="1" dirty="0"/>
              <a:t>Osnovana 1956. godine</a:t>
            </a:r>
          </a:p>
          <a:p>
            <a:pPr>
              <a:spcAft>
                <a:spcPts val="600"/>
              </a:spcAft>
            </a:pPr>
            <a:r>
              <a:rPr lang="sr-Latn-BA" altLang="en-US" sz="2000" dirty="0"/>
              <a:t>IFC </a:t>
            </a:r>
            <a:r>
              <a:rPr lang="en-US" altLang="en-US" sz="2000" dirty="0" err="1"/>
              <a:t>pomaže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razvoju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privatnog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sektora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na</a:t>
            </a:r>
            <a:r>
              <a:rPr lang="sr-Cyrl-CS" altLang="en-US" sz="2000" dirty="0"/>
              <a:t> </a:t>
            </a:r>
            <a:r>
              <a:rPr lang="en-US" altLang="en-US" sz="2000" dirty="0"/>
              <a:t>tri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načina</a:t>
            </a:r>
            <a:r>
              <a:rPr lang="sr-Cyrl-CS" altLang="en-US" sz="2000" dirty="0"/>
              <a:t> : </a:t>
            </a:r>
            <a:endParaRPr lang="bs-Latn-BA" altLang="en-US" sz="2000" dirty="0"/>
          </a:p>
          <a:p>
            <a:pPr lvl="1">
              <a:spcAft>
                <a:spcPts val="600"/>
              </a:spcAft>
            </a:pPr>
            <a:r>
              <a:rPr lang="en-US" altLang="en-US" sz="1500" dirty="0" err="1"/>
              <a:t>finansiranjem</a:t>
            </a:r>
            <a:r>
              <a:rPr lang="bs-Latn-BA" altLang="en-US" sz="1500" dirty="0"/>
              <a:t> (državni organi za potrebe razvoja privatnog sektora ali i preduzeća i to bez državnih garancija, odobrava kredite do 25% vrijednosti projekta kako bi privukla finansijere)</a:t>
            </a:r>
          </a:p>
          <a:p>
            <a:pPr lvl="1">
              <a:spcAft>
                <a:spcPts val="600"/>
              </a:spcAft>
            </a:pPr>
            <a:r>
              <a:rPr lang="en-US" altLang="en-US" sz="1500" dirty="0" err="1"/>
              <a:t>posredovanjem</a:t>
            </a:r>
            <a:r>
              <a:rPr lang="vi-VN" altLang="en-US" sz="1600" dirty="0"/>
              <a:t> </a:t>
            </a:r>
            <a:r>
              <a:rPr lang="bs-Latn-BA" altLang="en-US" sz="1600" dirty="0"/>
              <a:t>(</a:t>
            </a:r>
            <a:r>
              <a:rPr lang="vi-VN" altLang="en-US" sz="1600" dirty="0"/>
              <a:t>pomaganjem privatnim preduzećima iz zemalja u razvoju da pronađu investitore iz razvijenih zemalja</a:t>
            </a:r>
            <a:r>
              <a:rPr lang="bs-Latn-BA" altLang="en-US" sz="1500" dirty="0"/>
              <a:t>)</a:t>
            </a:r>
          </a:p>
          <a:p>
            <a:pPr lvl="1">
              <a:spcAft>
                <a:spcPts val="600"/>
              </a:spcAft>
            </a:pPr>
            <a:r>
              <a:rPr lang="en-US" altLang="en-US" sz="1500" dirty="0" err="1"/>
              <a:t>pružanjem</a:t>
            </a:r>
            <a:r>
              <a:rPr lang="sr-Cyrl-CS" altLang="en-US" sz="1500" dirty="0"/>
              <a:t> </a:t>
            </a:r>
            <a:r>
              <a:rPr lang="en-US" altLang="en-US" sz="1500" dirty="0" err="1"/>
              <a:t>tehničke</a:t>
            </a:r>
            <a:r>
              <a:rPr lang="sr-Cyrl-CS" altLang="en-US" sz="1500" dirty="0"/>
              <a:t> </a:t>
            </a:r>
            <a:r>
              <a:rPr lang="en-US" altLang="en-US" sz="1500" dirty="0" err="1"/>
              <a:t>i</a:t>
            </a:r>
            <a:r>
              <a:rPr lang="sr-Cyrl-CS" altLang="en-US" sz="1500" dirty="0"/>
              <a:t>  </a:t>
            </a:r>
            <a:r>
              <a:rPr lang="en-US" altLang="en-US" sz="1500" dirty="0" err="1"/>
              <a:t>savjetodavne</a:t>
            </a:r>
            <a:r>
              <a:rPr lang="sr-Cyrl-CS" altLang="en-US" sz="1500" dirty="0"/>
              <a:t> </a:t>
            </a:r>
            <a:r>
              <a:rPr lang="en-US" altLang="en-US" sz="1500" dirty="0" err="1"/>
              <a:t>uloge</a:t>
            </a:r>
            <a:r>
              <a:rPr lang="en-US" altLang="en-US" sz="1500" dirty="0"/>
              <a:t> </a:t>
            </a:r>
            <a:r>
              <a:rPr lang="bs-Latn-BA" altLang="en-US" sz="1500" dirty="0"/>
              <a:t>(preduzećima i vladama – primjer: savjetodavni servis za strane investicije – zajedno sa MIGA)</a:t>
            </a:r>
            <a:endParaRPr lang="hr-HR" altLang="en-US" sz="1500" i="1" dirty="0"/>
          </a:p>
          <a:p>
            <a:pPr>
              <a:spcAft>
                <a:spcPts val="600"/>
              </a:spcAft>
            </a:pPr>
            <a:r>
              <a:rPr lang="hr-HR" altLang="en-US" sz="2000" i="1" dirty="0"/>
              <a:t>Promoviše razvoj provatnog sektora u zemljama u razvoju</a:t>
            </a:r>
          </a:p>
          <a:p>
            <a:pPr lvl="1">
              <a:spcAft>
                <a:spcPts val="600"/>
              </a:spcAft>
            </a:pPr>
            <a:r>
              <a:rPr lang="hr-HR" altLang="en-US" sz="1500" i="1" dirty="0"/>
              <a:t>razvoj finansijskog tržišta</a:t>
            </a:r>
          </a:p>
          <a:p>
            <a:pPr lvl="1">
              <a:spcAft>
                <a:spcPts val="600"/>
              </a:spcAft>
            </a:pPr>
            <a:r>
              <a:rPr lang="hr-HR" altLang="en-US" sz="1500" i="1" dirty="0"/>
              <a:t>podrška u procesu tranzicije</a:t>
            </a:r>
          </a:p>
          <a:p>
            <a:pPr lvl="1">
              <a:spcAft>
                <a:spcPts val="600"/>
              </a:spcAft>
            </a:pPr>
            <a:r>
              <a:rPr lang="hr-HR" altLang="en-US" sz="1500" i="1" dirty="0"/>
              <a:t>ohrabrivanje prvatnih investitora da se upuste u infrastrukturne projekte</a:t>
            </a:r>
          </a:p>
          <a:p>
            <a:pPr lvl="1"/>
            <a:endParaRPr lang="hr-HR" altLang="en-US" sz="1500" dirty="0"/>
          </a:p>
        </p:txBody>
      </p:sp>
      <p:sp>
        <p:nvSpPr>
          <p:cNvPr id="22531" name="Rezervirano mjesto broja slajda 3">
            <a:extLst>
              <a:ext uri="{FF2B5EF4-FFF2-40B4-BE49-F238E27FC236}">
                <a16:creationId xmlns:a16="http://schemas.microsoft.com/office/drawing/2014/main" id="{1899B149-CCCF-4EFD-8F89-D61F95189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A91F775-54F4-4929-8F71-DEF1AAD0443E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10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9ACA7CC6-EB0A-49F1-AC33-53E7970A5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 cap="all"/>
              <a:t>Međunarodna finansijska korporacija</a:t>
            </a:r>
            <a:endParaRPr lang="en-US" sz="2800" cap="all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zervirano mjesto sadržaja 2">
            <a:extLst>
              <a:ext uri="{FF2B5EF4-FFF2-40B4-BE49-F238E27FC236}">
                <a16:creationId xmlns:a16="http://schemas.microsoft.com/office/drawing/2014/main" id="{2046B0B1-B54C-48C1-92EC-F2F50F12B3E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628775"/>
            <a:ext cx="8626475" cy="47529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HR" altLang="en-US" sz="2100" i="1" dirty="0"/>
              <a:t>eng. </a:t>
            </a:r>
            <a:r>
              <a:rPr lang="en-US" altLang="en-US" sz="2100" i="1" dirty="0"/>
              <a:t>Multilateral Investment Guarantee Agency</a:t>
            </a:r>
            <a:r>
              <a:rPr lang="bs-Latn-BA" altLang="en-US" sz="2100" i="1" dirty="0"/>
              <a:t> - </a:t>
            </a:r>
            <a:r>
              <a:rPr lang="en-US" altLang="en-US" sz="2100" i="1" dirty="0"/>
              <a:t> MIGA</a:t>
            </a:r>
            <a:endParaRPr lang="bs-Latn-BA" altLang="en-US" sz="2100" i="1" dirty="0"/>
          </a:p>
          <a:p>
            <a:pPr lvl="2">
              <a:spcAft>
                <a:spcPts val="600"/>
              </a:spcAft>
            </a:pPr>
            <a:r>
              <a:rPr lang="hr-HR" altLang="en-US" sz="2100" dirty="0"/>
              <a:t>Osnovana 1988. godine, s ciljem usmjeravanja SDI u zemlje u razvoju i to putem:  </a:t>
            </a:r>
            <a:r>
              <a:rPr lang="hr-HR" altLang="en-US" sz="1800" dirty="0"/>
              <a:t>Zaštite investitora i kapitala od nekomercijalnih rizika, odnosno ukoliko SDI bude ugrožena nekim faktorom koji nema veze sa redovnim poslovnjem (npr. za slučaj neizvršenja ugovora, neispunjavanje finansijskih obveza od strane država, građanskih ratova i sl.) </a:t>
            </a:r>
          </a:p>
          <a:p>
            <a:pPr lvl="2">
              <a:spcAft>
                <a:spcPts val="600"/>
              </a:spcAft>
            </a:pPr>
            <a:r>
              <a:rPr lang="hr-HR" altLang="en-US" sz="1800" dirty="0"/>
              <a:t>Promovisanja stranih investicija, širenje informacija o mogućnostima investiranja u zemljama u razvoju, saradnja s agencijama za podsticanje investicija, privrednim komorama, ministarstvima.</a:t>
            </a:r>
          </a:p>
          <a:p>
            <a:pPr lvl="2">
              <a:spcAft>
                <a:spcPts val="600"/>
              </a:spcAft>
            </a:pPr>
            <a:r>
              <a:rPr lang="hr-HR" altLang="en-US" sz="1800" dirty="0"/>
              <a:t>Pružanja tehničke pomoći kako bi se unaprijedili kapaciteti za privlačenje FDI</a:t>
            </a:r>
          </a:p>
          <a:p>
            <a:endParaRPr lang="hr-HR" altLang="en-US" sz="2100" dirty="0"/>
          </a:p>
          <a:p>
            <a:pPr>
              <a:spcAft>
                <a:spcPts val="600"/>
              </a:spcAft>
            </a:pPr>
            <a:endParaRPr lang="hr-HR" altLang="en-US" sz="1500" dirty="0"/>
          </a:p>
        </p:txBody>
      </p:sp>
      <p:sp>
        <p:nvSpPr>
          <p:cNvPr id="23555" name="Rezervirano mjesto broja slajda 3">
            <a:extLst>
              <a:ext uri="{FF2B5EF4-FFF2-40B4-BE49-F238E27FC236}">
                <a16:creationId xmlns:a16="http://schemas.microsoft.com/office/drawing/2014/main" id="{C5134203-F66D-4FED-A7BD-60C923E1D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2451636-7D91-449D-86BE-0E1651137570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11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5105EB90-45E8-4B7F-8B88-918D4A2FD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>
              <a:defRPr/>
            </a:pPr>
            <a:r>
              <a:rPr lang="bs-Latn-BA" sz="2400" cap="all"/>
              <a:t>multilateralna agencija za garantovanje investicija</a:t>
            </a:r>
            <a:endParaRPr lang="en-US" sz="2400" cap="all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zervirano mjesto sadržaja 2">
            <a:extLst>
              <a:ext uri="{FF2B5EF4-FFF2-40B4-BE49-F238E27FC236}">
                <a16:creationId xmlns:a16="http://schemas.microsoft.com/office/drawing/2014/main" id="{97CB5338-3514-43CE-9A2D-B3F4634766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628775"/>
            <a:ext cx="8626475" cy="475297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hr-HR" altLang="en-US" sz="2100" i="1"/>
              <a:t>eng. </a:t>
            </a:r>
            <a:r>
              <a:rPr lang="en-US" altLang="en-US" sz="2100" i="1"/>
              <a:t>International Center for Settlement of Investment Disputes</a:t>
            </a:r>
            <a:r>
              <a:rPr lang="bs-Latn-BA" altLang="en-US" sz="2100" i="1"/>
              <a:t> - </a:t>
            </a:r>
            <a:r>
              <a:rPr lang="en-US" altLang="en-US" sz="2100" i="1"/>
              <a:t> ICSID</a:t>
            </a:r>
            <a:endParaRPr lang="hr-HR" altLang="en-US" sz="2100"/>
          </a:p>
          <a:p>
            <a:pPr>
              <a:spcAft>
                <a:spcPts val="600"/>
              </a:spcAft>
            </a:pPr>
            <a:r>
              <a:rPr lang="sr-Latn-BA" altLang="en-US" sz="2100"/>
              <a:t>Osnovan 1966.</a:t>
            </a:r>
            <a:r>
              <a:rPr lang="sr-Cyrl-CS" altLang="en-US" sz="2100"/>
              <a:t> </a:t>
            </a:r>
            <a:r>
              <a:rPr lang="en-US" altLang="en-US" sz="2100"/>
              <a:t>godine</a:t>
            </a:r>
            <a:r>
              <a:rPr lang="sr-Cyrl-CS" altLang="en-US" sz="2100"/>
              <a:t> </a:t>
            </a:r>
            <a:r>
              <a:rPr lang="en-US" altLang="en-US" sz="2100"/>
              <a:t>sa</a:t>
            </a:r>
            <a:r>
              <a:rPr lang="sr-Cyrl-CS" altLang="en-US" sz="2100"/>
              <a:t> </a:t>
            </a:r>
            <a:r>
              <a:rPr lang="en-US" altLang="en-US" sz="2100"/>
              <a:t>osnovnim</a:t>
            </a:r>
            <a:r>
              <a:rPr lang="sr-Cyrl-CS" altLang="en-US" sz="2100"/>
              <a:t> </a:t>
            </a:r>
            <a:r>
              <a:rPr lang="en-US" altLang="en-US" sz="2100"/>
              <a:t>ciljem</a:t>
            </a:r>
            <a:r>
              <a:rPr lang="sr-Cyrl-CS" altLang="en-US" sz="2100"/>
              <a:t> </a:t>
            </a:r>
            <a:r>
              <a:rPr lang="en-US" altLang="en-US" sz="2100"/>
              <a:t>da</a:t>
            </a:r>
            <a:r>
              <a:rPr lang="sr-Cyrl-CS" altLang="en-US" sz="2100"/>
              <a:t> </a:t>
            </a:r>
            <a:r>
              <a:rPr lang="en-US" altLang="en-US" sz="2100"/>
              <a:t>posreduje</a:t>
            </a:r>
            <a:r>
              <a:rPr lang="sr-Cyrl-CS" altLang="en-US" sz="2100"/>
              <a:t> </a:t>
            </a:r>
            <a:r>
              <a:rPr lang="en-US" altLang="en-US" sz="2100"/>
              <a:t>u</a:t>
            </a:r>
            <a:r>
              <a:rPr lang="sr-Cyrl-CS" altLang="en-US" sz="2100"/>
              <a:t> </a:t>
            </a:r>
            <a:r>
              <a:rPr lang="en-US" altLang="en-US" sz="2100"/>
              <a:t>rješavanju</a:t>
            </a:r>
            <a:r>
              <a:rPr lang="sr-Cyrl-CS" altLang="en-US" sz="2100"/>
              <a:t> </a:t>
            </a:r>
            <a:r>
              <a:rPr lang="en-US" altLang="en-US" sz="2100"/>
              <a:t>sporova</a:t>
            </a:r>
            <a:r>
              <a:rPr lang="sr-Cyrl-CS" altLang="en-US" sz="2100"/>
              <a:t> </a:t>
            </a:r>
            <a:r>
              <a:rPr lang="en-US" altLang="en-US" sz="2100"/>
              <a:t>izme</a:t>
            </a:r>
            <a:r>
              <a:rPr lang="vi-VN" altLang="en-US" sz="2100"/>
              <a:t>đ</a:t>
            </a:r>
            <a:r>
              <a:rPr lang="en-US" altLang="en-US" sz="2100"/>
              <a:t>u</a:t>
            </a:r>
            <a:r>
              <a:rPr lang="sr-Cyrl-CS" altLang="en-US" sz="2100"/>
              <a:t> </a:t>
            </a:r>
            <a:r>
              <a:rPr lang="en-US" altLang="en-US" sz="2100"/>
              <a:t>stranog</a:t>
            </a:r>
            <a:r>
              <a:rPr lang="sr-Cyrl-CS" altLang="en-US" sz="2100"/>
              <a:t> </a:t>
            </a:r>
            <a:r>
              <a:rPr lang="en-US" altLang="en-US" sz="2100"/>
              <a:t>investitora</a:t>
            </a:r>
            <a:r>
              <a:rPr lang="sr-Cyrl-CS" altLang="en-US" sz="2100"/>
              <a:t> </a:t>
            </a:r>
            <a:r>
              <a:rPr lang="en-US" altLang="en-US" sz="2100"/>
              <a:t>i</a:t>
            </a:r>
            <a:r>
              <a:rPr lang="sr-Cyrl-CS" altLang="en-US" sz="2100"/>
              <a:t> </a:t>
            </a:r>
            <a:r>
              <a:rPr lang="en-US" altLang="en-US" sz="2100"/>
              <a:t>države</a:t>
            </a:r>
            <a:r>
              <a:rPr lang="sr-Cyrl-CS" altLang="en-US" sz="2100"/>
              <a:t> </a:t>
            </a:r>
            <a:r>
              <a:rPr lang="en-US" altLang="en-US" sz="2100"/>
              <a:t>domaćina</a:t>
            </a:r>
            <a:r>
              <a:rPr lang="sr-Cyrl-CS" altLang="en-US" sz="2100"/>
              <a:t>.</a:t>
            </a:r>
            <a:endParaRPr lang="bs-Latn-BA" altLang="en-US" sz="2100"/>
          </a:p>
          <a:p>
            <a:pPr>
              <a:spcAft>
                <a:spcPts val="600"/>
              </a:spcAft>
            </a:pPr>
            <a:r>
              <a:rPr lang="bs-Latn-BA" altLang="en-US" sz="2100"/>
              <a:t>Cilj ovakvog posredovanja je da poveća priliv SDI</a:t>
            </a:r>
          </a:p>
          <a:p>
            <a:pPr>
              <a:spcAft>
                <a:spcPts val="600"/>
              </a:spcAft>
            </a:pPr>
            <a:r>
              <a:rPr lang="bs-Latn-BA" altLang="en-US" sz="2100"/>
              <a:t>Proširene su nadležnosti pa danas posreduje u rješavanju sporova i aukoliko jedna od ugovornih strana ne potiče iz zemalja članica</a:t>
            </a:r>
            <a:endParaRPr lang="hr-HR" altLang="en-US" sz="2100"/>
          </a:p>
        </p:txBody>
      </p:sp>
      <p:sp>
        <p:nvSpPr>
          <p:cNvPr id="24579" name="Rezervirano mjesto broja slajda 3">
            <a:extLst>
              <a:ext uri="{FF2B5EF4-FFF2-40B4-BE49-F238E27FC236}">
                <a16:creationId xmlns:a16="http://schemas.microsoft.com/office/drawing/2014/main" id="{1B03F284-7D7E-4531-9EF1-733817485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042F7DC-1784-4450-8CDF-38E5B6F75904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12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AF522BE8-FEA6-4C21-8465-D762E2B0F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88" y="404813"/>
            <a:ext cx="8785225" cy="608012"/>
          </a:xfrm>
        </p:spPr>
        <p:txBody>
          <a:bodyPr/>
          <a:lstStyle/>
          <a:p>
            <a:pPr>
              <a:defRPr/>
            </a:pPr>
            <a:r>
              <a:rPr lang="en-US" sz="2400" cap="all"/>
              <a:t>Me</a:t>
            </a:r>
            <a:r>
              <a:rPr lang="vi-VN" sz="2400" cap="all"/>
              <a:t>đ</a:t>
            </a:r>
            <a:r>
              <a:rPr lang="en-US" sz="2400" cap="all"/>
              <a:t>unarodni</a:t>
            </a:r>
            <a:r>
              <a:rPr lang="sr-Cyrl-CS" sz="2400" cap="all"/>
              <a:t> </a:t>
            </a:r>
            <a:r>
              <a:rPr lang="en-US" sz="2400" cap="all"/>
              <a:t>centar</a:t>
            </a:r>
            <a:r>
              <a:rPr lang="sr-Cyrl-CS" sz="2400" cap="all"/>
              <a:t> </a:t>
            </a:r>
            <a:r>
              <a:rPr lang="en-US" sz="2400" cap="all"/>
              <a:t>za</a:t>
            </a:r>
            <a:r>
              <a:rPr lang="sr-Cyrl-CS" sz="2400" cap="all"/>
              <a:t> </a:t>
            </a:r>
            <a:r>
              <a:rPr lang="en-US" sz="2400" cap="all"/>
              <a:t>rješavanje</a:t>
            </a:r>
            <a:r>
              <a:rPr lang="sr-Cyrl-CS" sz="2400" cap="all"/>
              <a:t> </a:t>
            </a:r>
            <a:r>
              <a:rPr lang="en-US" sz="2400" cap="all"/>
              <a:t>investicionih</a:t>
            </a:r>
            <a:r>
              <a:rPr lang="sr-Cyrl-CS" sz="2400" cap="all"/>
              <a:t> </a:t>
            </a:r>
            <a:r>
              <a:rPr lang="en-US" sz="2400" cap="all"/>
              <a:t>sporova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10273-DDF8-92D9-998A-5906A7B93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Ispitna pitanja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CBCAD-9828-0030-569A-59C3CDFD338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Grupa</a:t>
            </a:r>
            <a:r>
              <a:rPr lang="en-US" sz="1600" dirty="0"/>
              <a:t> </a:t>
            </a:r>
            <a:r>
              <a:rPr lang="en-US" sz="1600" dirty="0" err="1"/>
              <a:t>svjetske</a:t>
            </a:r>
            <a:r>
              <a:rPr lang="en-US" sz="1600" dirty="0"/>
              <a:t> </a:t>
            </a:r>
            <a:r>
              <a:rPr lang="en-US" sz="1600" dirty="0" err="1"/>
              <a:t>banke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svjetska</a:t>
            </a:r>
            <a:r>
              <a:rPr lang="en-US" sz="1600" dirty="0"/>
              <a:t> </a:t>
            </a:r>
            <a:r>
              <a:rPr lang="en-US" sz="1600" dirty="0" err="1"/>
              <a:t>banka</a:t>
            </a:r>
            <a:r>
              <a:rPr lang="en-US" sz="1600" dirty="0"/>
              <a:t> – </a:t>
            </a:r>
            <a:r>
              <a:rPr lang="en-US" sz="1600" dirty="0" err="1"/>
              <a:t>institucije</a:t>
            </a:r>
            <a:r>
              <a:rPr lang="en-US" sz="1600" dirty="0"/>
              <a:t> od </a:t>
            </a:r>
            <a:r>
              <a:rPr lang="en-US" sz="1600" dirty="0" err="1"/>
              <a:t>kojih</a:t>
            </a:r>
            <a:r>
              <a:rPr lang="en-US" sz="1600" dirty="0"/>
              <a:t> se </a:t>
            </a:r>
            <a:r>
              <a:rPr lang="en-US" sz="1600" dirty="0" err="1"/>
              <a:t>sastoje</a:t>
            </a:r>
            <a:r>
              <a:rPr lang="en-US" sz="16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Razlike</a:t>
            </a:r>
            <a:r>
              <a:rPr lang="en-US" sz="1600" dirty="0"/>
              <a:t> </a:t>
            </a:r>
            <a:r>
              <a:rPr lang="en-US" sz="1600" dirty="0" err="1"/>
              <a:t>između</a:t>
            </a:r>
            <a:r>
              <a:rPr lang="en-US" sz="1600" dirty="0"/>
              <a:t> MMF-a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Svjetske</a:t>
            </a:r>
            <a:r>
              <a:rPr lang="en-US" sz="1600" dirty="0"/>
              <a:t> </a:t>
            </a:r>
            <a:r>
              <a:rPr lang="en-US" sz="1600" dirty="0" err="1"/>
              <a:t>banke</a:t>
            </a:r>
            <a:r>
              <a:rPr lang="en-US" sz="1600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Međunarodna</a:t>
            </a:r>
            <a:r>
              <a:rPr lang="en-US" sz="1600" dirty="0"/>
              <a:t> </a:t>
            </a:r>
            <a:r>
              <a:rPr lang="en-US" sz="1600" dirty="0" err="1"/>
              <a:t>banka</a:t>
            </a:r>
            <a:r>
              <a:rPr lang="en-US" sz="1600" dirty="0"/>
              <a:t> za </a:t>
            </a:r>
            <a:r>
              <a:rPr lang="en-US" sz="1600" dirty="0" err="1"/>
              <a:t>obnovu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razvoj</a:t>
            </a:r>
            <a:r>
              <a:rPr lang="en-US" sz="1600" dirty="0"/>
              <a:t> –</a:t>
            </a:r>
            <a:r>
              <a:rPr lang="en-US" sz="1600" dirty="0" err="1"/>
              <a:t>opšte</a:t>
            </a:r>
            <a:r>
              <a:rPr lang="en-US" sz="1600" dirty="0"/>
              <a:t> </a:t>
            </a:r>
            <a:r>
              <a:rPr lang="en-US" sz="1600" dirty="0" err="1"/>
              <a:t>informacije</a:t>
            </a:r>
            <a:r>
              <a:rPr lang="en-US" sz="1600" dirty="0"/>
              <a:t>, </a:t>
            </a:r>
            <a:r>
              <a:rPr lang="en-US" sz="1600" dirty="0" err="1"/>
              <a:t>razlozi</a:t>
            </a:r>
            <a:r>
              <a:rPr lang="en-US" sz="1600" dirty="0"/>
              <a:t> </a:t>
            </a:r>
            <a:r>
              <a:rPr lang="en-US" sz="1600" dirty="0" err="1"/>
              <a:t>osnovanja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ciljevi</a:t>
            </a:r>
            <a:endParaRPr lang="en-US" sz="1600" dirty="0"/>
          </a:p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Međunarodna</a:t>
            </a:r>
            <a:r>
              <a:rPr lang="en-US" sz="1600" dirty="0"/>
              <a:t> </a:t>
            </a:r>
            <a:r>
              <a:rPr lang="en-US" sz="1600" dirty="0" err="1"/>
              <a:t>banka</a:t>
            </a:r>
            <a:r>
              <a:rPr lang="en-US" sz="1600" dirty="0"/>
              <a:t> za </a:t>
            </a:r>
            <a:r>
              <a:rPr lang="en-US" sz="1600" dirty="0" err="1"/>
              <a:t>obnovu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razvoj</a:t>
            </a:r>
            <a:r>
              <a:rPr lang="en-US" sz="1600" dirty="0"/>
              <a:t> – </a:t>
            </a:r>
            <a:r>
              <a:rPr lang="en-US" sz="1600" dirty="0" err="1"/>
              <a:t>Izvori</a:t>
            </a:r>
            <a:r>
              <a:rPr lang="en-US" sz="1600" dirty="0"/>
              <a:t> </a:t>
            </a:r>
            <a:r>
              <a:rPr lang="en-US" sz="1600" dirty="0" err="1"/>
              <a:t>finansiranja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vreste</a:t>
            </a:r>
            <a:r>
              <a:rPr lang="en-US" sz="1600" dirty="0"/>
              <a:t> </a:t>
            </a:r>
            <a:r>
              <a:rPr lang="en-US" sz="1600" dirty="0" err="1"/>
              <a:t>kredita</a:t>
            </a:r>
            <a:endParaRPr lang="en-US" sz="1600" dirty="0"/>
          </a:p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Klasifikacija</a:t>
            </a:r>
            <a:r>
              <a:rPr lang="en-US" sz="1600" dirty="0"/>
              <a:t> </a:t>
            </a:r>
            <a:r>
              <a:rPr lang="en-US" sz="1600" dirty="0" err="1"/>
              <a:t>zemaljaa</a:t>
            </a:r>
            <a:r>
              <a:rPr lang="en-US" sz="1600" dirty="0"/>
              <a:t> </a:t>
            </a:r>
            <a:r>
              <a:rPr lang="en-US" sz="1600" dirty="0" err="1"/>
              <a:t>prema</a:t>
            </a:r>
            <a:r>
              <a:rPr lang="en-US" sz="1600" dirty="0"/>
              <a:t> Atlas </a:t>
            </a:r>
            <a:r>
              <a:rPr lang="en-US" sz="1600" dirty="0" err="1"/>
              <a:t>metodi</a:t>
            </a:r>
            <a:endParaRPr lang="en-US" sz="1600" dirty="0"/>
          </a:p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Međunarodno</a:t>
            </a:r>
            <a:r>
              <a:rPr lang="en-US" sz="1600" dirty="0"/>
              <a:t> </a:t>
            </a:r>
            <a:r>
              <a:rPr lang="en-US" sz="1600" dirty="0" err="1"/>
              <a:t>udruženje</a:t>
            </a:r>
            <a:r>
              <a:rPr lang="en-US" sz="1600" dirty="0"/>
              <a:t> za </a:t>
            </a:r>
            <a:r>
              <a:rPr lang="en-US" sz="1600" dirty="0" err="1"/>
              <a:t>razvoj</a:t>
            </a:r>
            <a:endParaRPr lang="en-US" sz="1600" dirty="0"/>
          </a:p>
          <a:p>
            <a:pPr marL="514350" indent="-514350">
              <a:buFont typeface="+mj-lt"/>
              <a:buAutoNum type="arabicPeriod"/>
            </a:pPr>
            <a:r>
              <a:rPr lang="en-US" sz="1600" dirty="0" err="1"/>
              <a:t>Međunarodna</a:t>
            </a:r>
            <a:r>
              <a:rPr lang="en-US" sz="1600" dirty="0"/>
              <a:t> </a:t>
            </a:r>
            <a:r>
              <a:rPr lang="en-US" sz="1600" dirty="0" err="1"/>
              <a:t>finansijska</a:t>
            </a:r>
            <a:r>
              <a:rPr lang="en-US" sz="1600" dirty="0"/>
              <a:t> </a:t>
            </a:r>
            <a:r>
              <a:rPr lang="en-US" sz="1600" dirty="0" err="1"/>
              <a:t>korporacija</a:t>
            </a:r>
            <a:endParaRPr lang="en-US" sz="1600" dirty="0"/>
          </a:p>
          <a:p>
            <a:pPr marL="514350" indent="-514350">
              <a:buFont typeface="+mj-lt"/>
              <a:buAutoNum type="arabicPeriod"/>
            </a:pPr>
            <a:r>
              <a:rPr lang="en-US" sz="1600"/>
              <a:t>Multilateralna</a:t>
            </a:r>
            <a:r>
              <a:rPr lang="en-US" sz="1600" dirty="0"/>
              <a:t> </a:t>
            </a:r>
            <a:r>
              <a:rPr lang="en-US" sz="1600" dirty="0" err="1"/>
              <a:t>agencija</a:t>
            </a:r>
            <a:r>
              <a:rPr lang="en-US" sz="1600" dirty="0"/>
              <a:t> za </a:t>
            </a:r>
            <a:r>
              <a:rPr lang="en-US" sz="1600" dirty="0" err="1"/>
              <a:t>garantovanje</a:t>
            </a:r>
            <a:r>
              <a:rPr lang="en-US" sz="1600" dirty="0"/>
              <a:t> </a:t>
            </a:r>
            <a:r>
              <a:rPr lang="en-US" sz="1600" dirty="0" err="1"/>
              <a:t>investicija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Međunarodni</a:t>
            </a:r>
            <a:r>
              <a:rPr lang="en-US" sz="1600" dirty="0"/>
              <a:t> </a:t>
            </a:r>
            <a:r>
              <a:rPr lang="en-US" sz="1600" dirty="0" err="1"/>
              <a:t>centar</a:t>
            </a:r>
            <a:r>
              <a:rPr lang="en-US" sz="1600" dirty="0"/>
              <a:t> za </a:t>
            </a:r>
            <a:r>
              <a:rPr lang="en-US" sz="1600" dirty="0" err="1"/>
              <a:t>rješavanje</a:t>
            </a:r>
            <a:r>
              <a:rPr lang="en-US" sz="1600" dirty="0"/>
              <a:t> </a:t>
            </a:r>
            <a:r>
              <a:rPr lang="en-US" sz="1600" dirty="0" err="1"/>
              <a:t>investicionih</a:t>
            </a:r>
            <a:r>
              <a:rPr lang="en-US" sz="1600" dirty="0"/>
              <a:t> </a:t>
            </a:r>
            <a:r>
              <a:rPr lang="en-US" sz="1600" dirty="0" err="1"/>
              <a:t>sporova</a:t>
            </a:r>
            <a:endParaRPr lang="en-US" sz="1600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107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zervirano mjesto sadržaja 2">
            <a:extLst>
              <a:ext uri="{FF2B5EF4-FFF2-40B4-BE49-F238E27FC236}">
                <a16:creationId xmlns:a16="http://schemas.microsoft.com/office/drawing/2014/main" id="{FB90C475-7C55-47D9-86A1-B0304E85E2C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hr-HR" altLang="en-US" dirty="0"/>
              <a:t>	</a:t>
            </a:r>
            <a:r>
              <a:rPr lang="hr-HR" altLang="en-US" sz="2200" b="1" dirty="0"/>
              <a:t>Svjetska banka</a:t>
            </a:r>
            <a:r>
              <a:rPr lang="hr-HR" altLang="en-US" sz="2200" dirty="0"/>
              <a:t>, što je uobičajeni naziv za </a:t>
            </a:r>
            <a:r>
              <a:rPr lang="hr-HR" altLang="en-US" sz="2200" b="1" dirty="0"/>
              <a:t>Grupu </a:t>
            </a:r>
            <a:r>
              <a:rPr lang="hr-HR" altLang="en-US" sz="2200" dirty="0"/>
              <a:t>svjetske banke,  sastoji se od</a:t>
            </a:r>
          </a:p>
          <a:p>
            <a:pPr lvl="1"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hr-HR" altLang="en-US" dirty="0">
                <a:solidFill>
                  <a:srgbClr val="00B050"/>
                </a:solidFill>
              </a:rPr>
              <a:t>a) Međunarodne banke za obnovu i razvoj (IBRD)</a:t>
            </a:r>
          </a:p>
          <a:p>
            <a:pPr lvl="1"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hr-HR" altLang="en-US" dirty="0">
                <a:solidFill>
                  <a:srgbClr val="00B050"/>
                </a:solidFill>
              </a:rPr>
              <a:t>b) Međunarodnog udruženja za razvoj (IDA) </a:t>
            </a:r>
          </a:p>
          <a:p>
            <a:pPr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hr-HR" altLang="en-US" sz="2200" dirty="0"/>
              <a:t>       a u sastavu grupacije su još i </a:t>
            </a:r>
          </a:p>
          <a:p>
            <a:pPr lvl="1"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hr-HR" altLang="en-US" dirty="0">
                <a:solidFill>
                  <a:srgbClr val="00B0F0"/>
                </a:solidFill>
              </a:rPr>
              <a:t>c) Međunarodna finansijska korporacija (IFC)</a:t>
            </a:r>
          </a:p>
          <a:p>
            <a:pPr lvl="1"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hr-HR" altLang="en-US" dirty="0">
                <a:solidFill>
                  <a:srgbClr val="00B0F0"/>
                </a:solidFill>
              </a:rPr>
              <a:t>d) Multilateralna agencija za garantovanje investicija (MIGA)</a:t>
            </a:r>
          </a:p>
          <a:p>
            <a:pPr lvl="1">
              <a:spcAft>
                <a:spcPts val="600"/>
              </a:spcAft>
              <a:buFont typeface="Wingdings 2" panose="05020102010507070707" pitchFamily="18" charset="2"/>
              <a:buNone/>
            </a:pPr>
            <a:r>
              <a:rPr lang="hr-HR" altLang="en-US" dirty="0">
                <a:solidFill>
                  <a:srgbClr val="00B0F0"/>
                </a:solidFill>
              </a:rPr>
              <a:t>e) Međunarodni centar za rješavanje investicionih sporova (ICSID)</a:t>
            </a:r>
          </a:p>
          <a:p>
            <a:pPr>
              <a:spcAft>
                <a:spcPts val="600"/>
              </a:spcAft>
            </a:pPr>
            <a:r>
              <a:rPr lang="bs-Latn-BA" altLang="en-US" sz="2100" dirty="0"/>
              <a:t>P</a:t>
            </a:r>
            <a:r>
              <a:rPr lang="en-US" altLang="en-US" sz="2100" dirty="0" err="1"/>
              <a:t>rve</a:t>
            </a:r>
            <a:r>
              <a:rPr lang="en-US" altLang="en-US" sz="2100" dirty="0"/>
              <a:t> </a:t>
            </a:r>
            <a:r>
              <a:rPr lang="en-US" altLang="en-US" sz="2100" dirty="0" err="1"/>
              <a:t>dvije</a:t>
            </a:r>
            <a:r>
              <a:rPr lang="bs-Latn-BA" altLang="en-US" sz="2100" dirty="0"/>
              <a:t> institucije čine Svjetsku banku, a svih pet Grupu svjetske Banke</a:t>
            </a:r>
            <a:endParaRPr lang="hr-HR" altLang="en-US" sz="2100" dirty="0"/>
          </a:p>
        </p:txBody>
      </p:sp>
      <p:sp>
        <p:nvSpPr>
          <p:cNvPr id="15363" name="Rezervirano mjesto broja slajda 3">
            <a:extLst>
              <a:ext uri="{FF2B5EF4-FFF2-40B4-BE49-F238E27FC236}">
                <a16:creationId xmlns:a16="http://schemas.microsoft.com/office/drawing/2014/main" id="{4ABEE5FA-0856-4AD5-A0CC-761F9A374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4628334-D639-4002-8E1A-3660C9A43EA4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2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8D5AF90-700A-4EA4-A5FB-D86082EDA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/>
              <a:t>GRUPA SVJETSKE BANKE</a:t>
            </a:r>
            <a:endParaRPr lang="en-US" sz="2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zervirano mjesto sadržaja 2">
            <a:extLst>
              <a:ext uri="{FF2B5EF4-FFF2-40B4-BE49-F238E27FC236}">
                <a16:creationId xmlns:a16="http://schemas.microsoft.com/office/drawing/2014/main" id="{62AF6D52-A5A8-41A1-8C75-90C8286AB56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527175"/>
            <a:ext cx="8626475" cy="4278313"/>
          </a:xfrm>
        </p:spPr>
        <p:txBody>
          <a:bodyPr/>
          <a:lstStyle/>
          <a:p>
            <a:r>
              <a:rPr lang="hr-HR" altLang="en-US" sz="2200" dirty="0"/>
              <a:t>Svjetska banka nije banka u klasičnom smislu nego financijska institucija koja osigurava povoljne </a:t>
            </a:r>
            <a:r>
              <a:rPr lang="en-US" altLang="en-US" sz="2200" dirty="0" err="1"/>
              <a:t>ili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beskamatne</a:t>
            </a:r>
            <a:r>
              <a:rPr lang="en-US" altLang="en-US" sz="2200" dirty="0"/>
              <a:t> </a:t>
            </a:r>
            <a:r>
              <a:rPr lang="hr-HR" altLang="en-US" sz="2200" dirty="0"/>
              <a:t>zajmove zemljama u razvoju za niz projekata unaprjeđenja </a:t>
            </a:r>
            <a:r>
              <a:rPr lang="en-US" altLang="en-US" sz="2200" dirty="0" err="1"/>
              <a:t>privrede</a:t>
            </a:r>
            <a:r>
              <a:rPr lang="hr-HR" altLang="en-US" sz="2200" dirty="0"/>
              <a:t> (obrazovanje, javno zdravstvo, infrastrukturni projekti, zaštita </a:t>
            </a:r>
            <a:r>
              <a:rPr lang="bs-Latn-BA" altLang="en-US" sz="2200" dirty="0"/>
              <a:t>ž</a:t>
            </a:r>
            <a:r>
              <a:rPr lang="en-US" altLang="en-US" sz="2200" dirty="0" err="1"/>
              <a:t>ivotne</a:t>
            </a:r>
            <a:r>
              <a:rPr lang="en-US" altLang="en-US" sz="2200" dirty="0"/>
              <a:t> </a:t>
            </a:r>
            <a:r>
              <a:rPr lang="en-US" altLang="en-US" sz="2200" dirty="0" err="1"/>
              <a:t>sredine</a:t>
            </a:r>
            <a:r>
              <a:rPr lang="hr-HR" altLang="en-US" sz="2200" dirty="0"/>
              <a:t> i sl.)</a:t>
            </a:r>
          </a:p>
          <a:p>
            <a:r>
              <a:rPr lang="hr-HR" altLang="en-US" sz="2200" dirty="0"/>
              <a:t>MMF je dobio zadatak da finansira kratkoročne potrebe za finansiranjem deficita platnog bilansa, a IBRD srednjoročne i dugoročne potrebe (uglavnom infrastruktura) koje bi stvorile pretpostavku za dugoročni rast a za koje nije zainteresovan privatni kapital.</a:t>
            </a:r>
          </a:p>
          <a:p>
            <a:endParaRPr lang="hr-HR" altLang="en-US" sz="2200" dirty="0"/>
          </a:p>
          <a:p>
            <a:endParaRPr lang="hr-HR" altLang="en-US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</p:txBody>
      </p:sp>
      <p:sp>
        <p:nvSpPr>
          <p:cNvPr id="16387" name="Rezervirano mjesto broja slajda 3">
            <a:extLst>
              <a:ext uri="{FF2B5EF4-FFF2-40B4-BE49-F238E27FC236}">
                <a16:creationId xmlns:a16="http://schemas.microsoft.com/office/drawing/2014/main" id="{98B42A5E-5F26-488B-BB0B-E7EFA0C49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203108-781C-466F-9CB2-38B06E43FD62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3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0378D0D4-6BF2-4C10-81C4-2B56681AA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/>
              <a:t>GRUPA SVJETSKE BANKE</a:t>
            </a:r>
            <a:endParaRPr lang="en-US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zervirano mjesto sadržaja 2">
            <a:extLst>
              <a:ext uri="{FF2B5EF4-FFF2-40B4-BE49-F238E27FC236}">
                <a16:creationId xmlns:a16="http://schemas.microsoft.com/office/drawing/2014/main" id="{62AF6D52-A5A8-41A1-8C75-90C8286AB56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527175"/>
            <a:ext cx="8626475" cy="4278313"/>
          </a:xfrm>
        </p:spPr>
        <p:txBody>
          <a:bodyPr/>
          <a:lstStyle/>
          <a:p>
            <a:r>
              <a:rPr lang="hr-HR" altLang="en-US" sz="2200" dirty="0"/>
              <a:t>U oktobru 2013. godine Grupacija je usvojila Strategiju u okviru koje je prvi put postavila dva veoma ambiciozna cilja, a to su:</a:t>
            </a:r>
          </a:p>
          <a:p>
            <a:pPr lvl="1"/>
            <a:r>
              <a:rPr lang="hr-HR" altLang="en-US" sz="2400" dirty="0"/>
              <a:t>Smanjenje siromaštva, što podrazumijeva da se broj ljudi koji žive sa manje od 1,25$ smanji ispod 3% do 2030. godine (Prvobitno postavljen prag za granicu siromaštva iznosio je 1,25 $, ali je u oktobru 2015. godine ovaj prag povećan na 1,90 $),</a:t>
            </a:r>
          </a:p>
          <a:p>
            <a:pPr lvl="1"/>
            <a:endParaRPr lang="hr-HR" altLang="en-US" sz="2400" dirty="0"/>
          </a:p>
          <a:p>
            <a:pPr lvl="1"/>
            <a:r>
              <a:rPr lang="hr-HR" altLang="en-US" sz="2400" dirty="0"/>
              <a:t>Podsticanje zajedničkog napretka, kroz podsticanje rasta dohotka stanovništva koje spada u grupu 40% stanovništva sa najnižim dohotkom u svakoj zemlji.</a:t>
            </a:r>
          </a:p>
          <a:p>
            <a:endParaRPr lang="hr-HR" altLang="en-US" sz="2200" dirty="0"/>
          </a:p>
          <a:p>
            <a:endParaRPr lang="hr-HR" altLang="en-US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</p:txBody>
      </p:sp>
      <p:sp>
        <p:nvSpPr>
          <p:cNvPr id="16387" name="Rezervirano mjesto broja slajda 3">
            <a:extLst>
              <a:ext uri="{FF2B5EF4-FFF2-40B4-BE49-F238E27FC236}">
                <a16:creationId xmlns:a16="http://schemas.microsoft.com/office/drawing/2014/main" id="{98B42A5E-5F26-488B-BB0B-E7EFA0C49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8203108-781C-466F-9CB2-38B06E43FD62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4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0378D0D4-6BF2-4C10-81C4-2B56681AA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/>
              <a:t>GRUPA SVJETSKE BANKE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2221317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zervirano mjesto sadržaja 2">
            <a:extLst>
              <a:ext uri="{FF2B5EF4-FFF2-40B4-BE49-F238E27FC236}">
                <a16:creationId xmlns:a16="http://schemas.microsoft.com/office/drawing/2014/main" id="{7ECDB239-E3AF-48CF-99B2-A4FEFDD3756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554163"/>
            <a:ext cx="8785225" cy="4827587"/>
          </a:xfrm>
        </p:spPr>
        <p:txBody>
          <a:bodyPr/>
          <a:lstStyle/>
          <a:p>
            <a:r>
              <a:rPr lang="hr-HR" altLang="en-US" sz="2200" i="1" dirty="0"/>
              <a:t>eng. International Bank for Research and Development – IBRD</a:t>
            </a:r>
          </a:p>
          <a:p>
            <a:r>
              <a:rPr lang="hr-HR" altLang="en-US" sz="2200" dirty="0"/>
              <a:t>Osnovana 1944 godine u Breton Vudsu;</a:t>
            </a:r>
          </a:p>
          <a:p>
            <a:r>
              <a:rPr lang="hr-HR" altLang="en-US" sz="2200" dirty="0"/>
              <a:t>Danas ima 189 zemalja članica</a:t>
            </a:r>
          </a:p>
          <a:p>
            <a:r>
              <a:rPr lang="hr-HR" altLang="en-US" sz="2200" dirty="0"/>
              <a:t>Sjedište u Vašingtonu</a:t>
            </a:r>
          </a:p>
          <a:p>
            <a:r>
              <a:rPr lang="pl-PL" altLang="en-US" sz="2200" dirty="0"/>
              <a:t> Članice IBRD mogu da budu samo zemlje članice MMF</a:t>
            </a:r>
            <a:endParaRPr lang="hr-HR" altLang="en-US" sz="2200" dirty="0"/>
          </a:p>
          <a:p>
            <a:r>
              <a:rPr lang="hr-HR" altLang="en-US" sz="2200" dirty="0"/>
              <a:t>Osnivački cilj –finansiranje obnove država članica nakon II sv. rata – uz Maršalov plan</a:t>
            </a:r>
          </a:p>
          <a:p>
            <a:pPr>
              <a:spcAft>
                <a:spcPts val="300"/>
              </a:spcAft>
            </a:pPr>
            <a:r>
              <a:rPr lang="hr-BA" altLang="en-US" sz="2200" dirty="0"/>
              <a:t>1948 -SAD– Program za obnovu Evrope – Maršalov plan – cilj SAD je bio da razvije privrede Evropskih zemalja i stvori patnere u trgovini, te da spriječi prodor kominizma na zapad.</a:t>
            </a:r>
          </a:p>
          <a:p>
            <a:pPr>
              <a:spcAft>
                <a:spcPts val="300"/>
              </a:spcAft>
            </a:pPr>
            <a:endParaRPr lang="hr-BA" altLang="en-US" sz="2200" dirty="0"/>
          </a:p>
          <a:p>
            <a:endParaRPr lang="hr-HR" altLang="en-US" sz="2100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</p:txBody>
      </p:sp>
      <p:sp>
        <p:nvSpPr>
          <p:cNvPr id="17411" name="Rezervirano mjesto broja slajda 3">
            <a:extLst>
              <a:ext uri="{FF2B5EF4-FFF2-40B4-BE49-F238E27FC236}">
                <a16:creationId xmlns:a16="http://schemas.microsoft.com/office/drawing/2014/main" id="{B8237C01-D6D3-4C9F-88CE-B2CA2F6A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59C894B-F3E9-419C-80A4-357809C917C9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5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26B00564-3C7F-4F20-828B-F87528F95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 cap="all"/>
              <a:t>Međunarodna banka za obnovu i razvoj</a:t>
            </a:r>
            <a:endParaRPr lang="en-US" sz="2800" cap="all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zervirano mjesto sadržaja 2">
            <a:extLst>
              <a:ext uri="{FF2B5EF4-FFF2-40B4-BE49-F238E27FC236}">
                <a16:creationId xmlns:a16="http://schemas.microsoft.com/office/drawing/2014/main" id="{E9625406-7E08-4664-AFB1-D42A9BBFF3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554163"/>
            <a:ext cx="8785225" cy="4827587"/>
          </a:xfrm>
        </p:spPr>
        <p:txBody>
          <a:bodyPr/>
          <a:lstStyle/>
          <a:p>
            <a:r>
              <a:rPr lang="hr-BA" altLang="en-US" sz="2200" dirty="0"/>
              <a:t>Iste godine osnovana je OEEC (Organization for European Economic Cooperation) – zadužena za distribuciju američke pomoći</a:t>
            </a:r>
            <a:r>
              <a:rPr lang="en-US" altLang="en-US" sz="2200" dirty="0"/>
              <a:t> </a:t>
            </a:r>
            <a:r>
              <a:rPr lang="en-US" altLang="en-US" sz="2200" dirty="0" err="1"/>
              <a:t>koja</a:t>
            </a:r>
            <a:r>
              <a:rPr lang="en-US" altLang="en-US" sz="2200" dirty="0"/>
              <a:t> </a:t>
            </a:r>
            <a:r>
              <a:rPr lang="hr-BA" altLang="en-US" sz="2200" dirty="0"/>
              <a:t>1961 prerasta u </a:t>
            </a:r>
            <a:r>
              <a:rPr lang="en-US" altLang="en-US" sz="2200" dirty="0"/>
              <a:t> </a:t>
            </a:r>
            <a:r>
              <a:rPr lang="hr-BA" altLang="en-US" sz="2200" dirty="0"/>
              <a:t>OECD (Organization for Economic Reconstruction and Development) – danas 35 zemalja članica</a:t>
            </a:r>
          </a:p>
          <a:p>
            <a:r>
              <a:rPr lang="hr-HR" altLang="en-US" sz="2200" dirty="0"/>
              <a:t>Današnji cilj</a:t>
            </a:r>
            <a:r>
              <a:rPr lang="en-US" altLang="en-US" sz="2200" dirty="0"/>
              <a:t> IBRD</a:t>
            </a:r>
            <a:r>
              <a:rPr lang="hr-HR" altLang="en-US" sz="2200" dirty="0"/>
              <a:t> – finansiranje zemalja u razvoju sa </a:t>
            </a:r>
            <a:r>
              <a:rPr lang="hr-HR" altLang="en-US" sz="2200" u="sng" dirty="0"/>
              <a:t>srednjim nivoom dohotka</a:t>
            </a:r>
            <a:r>
              <a:rPr lang="hr-HR" altLang="en-US" sz="2200" dirty="0"/>
              <a:t> i pružanje tehničke pomoći</a:t>
            </a:r>
            <a:endParaRPr lang="en-US" altLang="en-US" sz="2200" dirty="0"/>
          </a:p>
          <a:p>
            <a:r>
              <a:rPr lang="en-US" altLang="en-US" sz="2200" dirty="0"/>
              <a:t>Ne </a:t>
            </a:r>
            <a:r>
              <a:rPr lang="en-US" altLang="en-US" sz="2200" dirty="0" err="1"/>
              <a:t>mije</a:t>
            </a:r>
            <a:r>
              <a:rPr lang="bs-Latn-BA" altLang="en-US" sz="2200" dirty="0"/>
              <a:t>š</a:t>
            </a:r>
            <a:r>
              <a:rPr lang="en-US" altLang="en-US" sz="2200" dirty="0" err="1"/>
              <a:t>ati</a:t>
            </a:r>
            <a:r>
              <a:rPr lang="en-US" altLang="en-US" sz="2200" dirty="0"/>
              <a:t> OECD </a:t>
            </a:r>
            <a:r>
              <a:rPr lang="en-US" altLang="en-US" sz="2200" dirty="0" err="1"/>
              <a:t>i</a:t>
            </a:r>
            <a:r>
              <a:rPr lang="en-US" altLang="en-US" sz="2200" dirty="0"/>
              <a:t> IBRD</a:t>
            </a:r>
            <a:r>
              <a:rPr lang="bs-Latn-BA" altLang="en-US" sz="2200" dirty="0"/>
              <a:t>...</a:t>
            </a:r>
            <a:endParaRPr lang="hr-HR" altLang="en-US" sz="2200" dirty="0"/>
          </a:p>
          <a:p>
            <a:r>
              <a:rPr lang="hr-HR" altLang="en-US" sz="2200" dirty="0"/>
              <a:t>Glasačka prava: SAD (17,2%), Japan (7,40%), Kina (4,77%), Njemačka (4,32%), Francuska (4,04%), Velika Britanija (4,04%), </a:t>
            </a:r>
          </a:p>
          <a:p>
            <a:endParaRPr lang="hr-HR" altLang="en-US" sz="2100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</p:txBody>
      </p:sp>
      <p:sp>
        <p:nvSpPr>
          <p:cNvPr id="18435" name="Rezervirano mjesto broja slajda 3">
            <a:extLst>
              <a:ext uri="{FF2B5EF4-FFF2-40B4-BE49-F238E27FC236}">
                <a16:creationId xmlns:a16="http://schemas.microsoft.com/office/drawing/2014/main" id="{F5312FD0-3AA4-4FA4-88F9-43AA1A1D3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2F4B5E-CDF3-45F5-9CA7-162639C0AE5B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6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D7DD69CD-4185-47DE-9C12-0E68038AD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 cap="all"/>
              <a:t>Međunarodna banka za obnovu i razvoj</a:t>
            </a:r>
            <a:endParaRPr lang="en-US" sz="2800" cap="all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zervirano mjesto sadržaja 2">
            <a:extLst>
              <a:ext uri="{FF2B5EF4-FFF2-40B4-BE49-F238E27FC236}">
                <a16:creationId xmlns:a16="http://schemas.microsoft.com/office/drawing/2014/main" id="{AE351DC6-8BC2-42F4-B950-62A63DAA3FC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125538"/>
            <a:ext cx="8785100" cy="5256212"/>
          </a:xfrm>
        </p:spPr>
        <p:txBody>
          <a:bodyPr/>
          <a:lstStyle/>
          <a:p>
            <a:r>
              <a:rPr lang="hr-HR" altLang="en-US" sz="2100" dirty="0"/>
              <a:t>Organi upravljanja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</a:rPr>
              <a:t>Odbor guvernera (jedan guverner i jedan alternativni guverner– min. finansija ili guverner CB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</a:rPr>
              <a:t>Odbor izvršnih direktora (25)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</a:rPr>
              <a:t>Predsjednik</a:t>
            </a:r>
          </a:p>
          <a:p>
            <a:r>
              <a:rPr lang="bs-Latn-BA" altLang="en-US" sz="2100" dirty="0"/>
              <a:t>Izvori finansiranja</a:t>
            </a:r>
          </a:p>
          <a:p>
            <a:pPr lvl="1"/>
            <a:r>
              <a:rPr lang="vi-VN" altLang="en-US" sz="1700" dirty="0">
                <a:solidFill>
                  <a:schemeClr val="tx1"/>
                </a:solidFill>
              </a:rPr>
              <a:t>Uplaćeni d</a:t>
            </a:r>
            <a:r>
              <a:rPr lang="bs-Latn-BA" altLang="en-US" sz="1700" dirty="0">
                <a:solidFill>
                  <a:schemeClr val="tx1"/>
                </a:solidFill>
              </a:rPr>
              <a:t>i</a:t>
            </a:r>
            <a:r>
              <a:rPr lang="vi-VN" altLang="en-US" sz="1700" dirty="0">
                <a:solidFill>
                  <a:schemeClr val="tx1"/>
                </a:solidFill>
              </a:rPr>
              <a:t>o kvota zemalja članica </a:t>
            </a:r>
            <a:endParaRPr lang="bs-Latn-BA" altLang="en-US" sz="1700" dirty="0">
              <a:solidFill>
                <a:schemeClr val="tx1"/>
              </a:solidFill>
            </a:endParaRPr>
          </a:p>
          <a:p>
            <a:pPr lvl="1"/>
            <a:r>
              <a:rPr lang="vi-VN" altLang="en-US" sz="1700" dirty="0">
                <a:solidFill>
                  <a:schemeClr val="tx1"/>
                </a:solidFill>
              </a:rPr>
              <a:t>Zaduživanje na međunarodnom finansijskom tržištu prodajom HoV</a:t>
            </a:r>
            <a:r>
              <a:rPr lang="bs-Latn-BA" altLang="en-US" sz="1700" dirty="0">
                <a:solidFill>
                  <a:schemeClr val="tx1"/>
                </a:solidFill>
              </a:rPr>
              <a:t> –</a:t>
            </a:r>
            <a:r>
              <a:rPr lang="bs-Latn-BA" altLang="en-US" sz="1700" dirty="0">
                <a:solidFill>
                  <a:srgbClr val="C00000"/>
                </a:solidFill>
              </a:rPr>
              <a:t>najznačajniji izvor </a:t>
            </a:r>
            <a:r>
              <a:rPr lang="bs-Latn-BA" altLang="en-US" sz="1700" dirty="0">
                <a:solidFill>
                  <a:schemeClr val="tx1"/>
                </a:solidFill>
              </a:rPr>
              <a:t>(214 milijardi $ zaključno sa 06/2018)</a:t>
            </a:r>
          </a:p>
          <a:p>
            <a:pPr lvl="1"/>
            <a:r>
              <a:rPr lang="vi-VN" altLang="en-US" sz="1700" dirty="0">
                <a:solidFill>
                  <a:schemeClr val="tx1"/>
                </a:solidFill>
              </a:rPr>
              <a:t>Povraćaj ranije datih kredita</a:t>
            </a:r>
            <a:r>
              <a:rPr lang="bs-Latn-BA" altLang="en-US" sz="1700" dirty="0">
                <a:solidFill>
                  <a:schemeClr val="tx1"/>
                </a:solidFill>
              </a:rPr>
              <a:t> i kamata na kredite, te provizija</a:t>
            </a:r>
            <a:endParaRPr lang="hr-HR" altLang="en-US" sz="1700" dirty="0">
              <a:solidFill>
                <a:schemeClr val="tx1"/>
              </a:solidFill>
            </a:endParaRPr>
          </a:p>
          <a:p>
            <a:r>
              <a:rPr lang="bs-Latn-BA" altLang="en-US" sz="2000" dirty="0"/>
              <a:t>O</a:t>
            </a:r>
            <a:r>
              <a:rPr lang="en-US" altLang="en-US" sz="2000" dirty="0" err="1"/>
              <a:t>dobrava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srednjoročne</a:t>
            </a:r>
            <a:r>
              <a:rPr lang="sr-Cyrl-CS" altLang="en-US" sz="2000" dirty="0"/>
              <a:t> </a:t>
            </a:r>
            <a:r>
              <a:rPr lang="en-US" altLang="en-US" sz="2000" dirty="0"/>
              <a:t>u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dugoročne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kredite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sa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rokom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vraćanja</a:t>
            </a:r>
            <a:r>
              <a:rPr lang="sr-Cyrl-CS" altLang="en-US" sz="2000" dirty="0"/>
              <a:t> </a:t>
            </a:r>
            <a:r>
              <a:rPr lang="en-US" altLang="en-US" sz="2000" dirty="0"/>
              <a:t>od</a:t>
            </a:r>
            <a:r>
              <a:rPr lang="sr-Cyrl-CS" altLang="en-US" sz="2000" dirty="0"/>
              <a:t>  15 </a:t>
            </a:r>
            <a:r>
              <a:rPr lang="en-US" altLang="en-US" sz="2000" dirty="0"/>
              <a:t>do</a:t>
            </a:r>
            <a:r>
              <a:rPr lang="sr-Cyrl-CS" altLang="en-US" sz="2000" dirty="0"/>
              <a:t> 20 </a:t>
            </a:r>
            <a:r>
              <a:rPr lang="en-US" altLang="en-US" sz="2000" dirty="0" err="1"/>
              <a:t>godina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i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grejs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periodom</a:t>
            </a:r>
            <a:r>
              <a:rPr lang="sr-Cyrl-CS" altLang="en-US" sz="2000" dirty="0"/>
              <a:t> </a:t>
            </a:r>
            <a:r>
              <a:rPr lang="en-US" altLang="en-US" sz="2000" dirty="0"/>
              <a:t>od</a:t>
            </a:r>
            <a:r>
              <a:rPr lang="sr-Cyrl-CS" altLang="en-US" sz="2000" dirty="0"/>
              <a:t> 3 </a:t>
            </a:r>
            <a:r>
              <a:rPr lang="en-US" altLang="en-US" sz="2000" dirty="0"/>
              <a:t>do</a:t>
            </a:r>
            <a:r>
              <a:rPr lang="sr-Cyrl-CS" altLang="en-US" sz="2000" dirty="0"/>
              <a:t> 5 </a:t>
            </a:r>
            <a:r>
              <a:rPr lang="en-US" altLang="en-US" sz="2000" dirty="0" err="1"/>
              <a:t>godina</a:t>
            </a:r>
            <a:r>
              <a:rPr lang="sr-Cyrl-CS" altLang="en-US" sz="2000" dirty="0"/>
              <a:t>.  </a:t>
            </a:r>
            <a:r>
              <a:rPr lang="en-US" altLang="en-US" sz="2000" dirty="0" err="1"/>
              <a:t>Bankarska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marža</a:t>
            </a:r>
            <a:r>
              <a:rPr lang="sr-Cyrl-CS" altLang="en-US" sz="2000" dirty="0"/>
              <a:t> </a:t>
            </a:r>
            <a:r>
              <a:rPr lang="en-US" altLang="en-US" sz="2000" dirty="0" err="1"/>
              <a:t>iznosi</a:t>
            </a:r>
            <a:r>
              <a:rPr lang="sr-Cyrl-CS" altLang="en-US" sz="2000" dirty="0"/>
              <a:t> 0,75%. </a:t>
            </a:r>
            <a:endParaRPr lang="bs-Latn-BA" altLang="en-US" sz="2000" dirty="0"/>
          </a:p>
          <a:p>
            <a:r>
              <a:rPr lang="bs-Latn-BA" altLang="en-US" sz="2000" dirty="0"/>
              <a:t>O</a:t>
            </a:r>
            <a:r>
              <a:rPr lang="en-US" altLang="en-US" sz="2000" dirty="0" err="1"/>
              <a:t>dobrava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kredite</a:t>
            </a:r>
            <a:r>
              <a:rPr lang="en-US" altLang="en-US" sz="2000" dirty="0"/>
              <a:t> </a:t>
            </a:r>
            <a:r>
              <a:rPr lang="en-US" altLang="en-US" sz="2000" dirty="0" err="1"/>
              <a:t>vladama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zemalja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članica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ili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preduzećima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bankama</a:t>
            </a:r>
            <a:r>
              <a:rPr lang="en-US" altLang="en-US" sz="2000" dirty="0"/>
              <a:t>, </a:t>
            </a:r>
            <a:r>
              <a:rPr lang="en-US" altLang="en-US" sz="2000" dirty="0" err="1"/>
              <a:t>ali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uz</a:t>
            </a:r>
            <a:r>
              <a:rPr lang="en-US" altLang="en-US" sz="2000" dirty="0"/>
              <a:t> </a:t>
            </a:r>
            <a:r>
              <a:rPr lang="en-US" altLang="en-US" sz="2000" dirty="0" err="1"/>
              <a:t>obaveznu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državnu</a:t>
            </a:r>
            <a:r>
              <a:rPr lang="en-US" altLang="en-US" sz="2000" dirty="0"/>
              <a:t> </a:t>
            </a:r>
            <a:r>
              <a:rPr lang="en-US" altLang="en-US" sz="2000" dirty="0" err="1"/>
              <a:t>garanciju</a:t>
            </a:r>
            <a:r>
              <a:rPr lang="bs-Latn-BA" altLang="en-US" sz="2000" dirty="0"/>
              <a:t>.</a:t>
            </a:r>
          </a:p>
          <a:p>
            <a:r>
              <a:rPr lang="bs-Latn-BA" altLang="en-US" sz="2000" dirty="0"/>
              <a:t>Dvije vrste kredita: </a:t>
            </a:r>
            <a:r>
              <a:rPr lang="bs-Latn-BA" altLang="en-US" sz="2000" i="1" dirty="0"/>
              <a:t>investicioni</a:t>
            </a:r>
            <a:r>
              <a:rPr lang="bs-Latn-BA" altLang="en-US" sz="2000" dirty="0"/>
              <a:t> (putevi, vodovod, enegretika, obrazovanje, zdravstvo) i </a:t>
            </a:r>
            <a:r>
              <a:rPr lang="bs-Latn-BA" altLang="en-US" sz="2000" i="1" dirty="0"/>
              <a:t>razvojni</a:t>
            </a:r>
            <a:r>
              <a:rPr lang="bs-Latn-BA" altLang="en-US" sz="2000" dirty="0"/>
              <a:t> (zajmovi za strukturno prilagođavanje)</a:t>
            </a:r>
            <a:endParaRPr lang="hr-HR" altLang="en-US" sz="2000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</p:txBody>
      </p:sp>
      <p:sp>
        <p:nvSpPr>
          <p:cNvPr id="19459" name="Rezervirano mjesto broja slajda 3">
            <a:extLst>
              <a:ext uri="{FF2B5EF4-FFF2-40B4-BE49-F238E27FC236}">
                <a16:creationId xmlns:a16="http://schemas.microsoft.com/office/drawing/2014/main" id="{FDF8E45F-D047-434D-981A-11EC5546DA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0DB29F4-B1F8-4BD2-A212-BC2A36E89B9E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7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9A15C247-0AE8-46BC-95BA-455347DD0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 cap="all"/>
              <a:t>Međunarodna banka za obnovu i razvoj</a:t>
            </a:r>
            <a:endParaRPr lang="en-US" sz="2800" cap="al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zervirano mjesto sadržaja 2">
            <a:extLst>
              <a:ext uri="{FF2B5EF4-FFF2-40B4-BE49-F238E27FC236}">
                <a16:creationId xmlns:a16="http://schemas.microsoft.com/office/drawing/2014/main" id="{3F697C0D-1E79-41DA-8A6C-6A3774F008A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196752"/>
            <a:ext cx="8626475" cy="5184998"/>
          </a:xfrm>
        </p:spPr>
        <p:txBody>
          <a:bodyPr/>
          <a:lstStyle/>
          <a:p>
            <a:pPr>
              <a:defRPr/>
            </a:pPr>
            <a:r>
              <a:rPr lang="hr-HR" altLang="en-US" sz="2100" dirty="0"/>
              <a:t>Prema klasifikaciji Svjetske banke po Atlas metodi zemlje se dijele u četiri grupe razvijenosti, prema visini bruto nacionalnog dohotka (GNI), za fiskalnu 202</a:t>
            </a:r>
            <a:r>
              <a:rPr lang="en-US" altLang="en-US" sz="2100" dirty="0"/>
              <a:t>2</a:t>
            </a:r>
            <a:r>
              <a:rPr lang="hr-HR" altLang="en-US" sz="2100" dirty="0"/>
              <a:t>. godini na: </a:t>
            </a:r>
          </a:p>
          <a:p>
            <a:pPr lvl="1">
              <a:defRPr/>
            </a:pPr>
            <a:r>
              <a:rPr lang="hr-HR" altLang="en-US" sz="1800" dirty="0"/>
              <a:t>zemlje niskog dohotka čiji je GNI per capita manji od 1.0</a:t>
            </a:r>
            <a:r>
              <a:rPr lang="en-US" altLang="en-US" sz="1800" dirty="0"/>
              <a:t>4</a:t>
            </a:r>
            <a:r>
              <a:rPr lang="hr-HR" altLang="en-US" sz="1800" dirty="0"/>
              <a:t>5 USD, </a:t>
            </a:r>
          </a:p>
          <a:p>
            <a:pPr lvl="1">
              <a:defRPr/>
            </a:pPr>
            <a:r>
              <a:rPr lang="hr-HR" altLang="en-US" sz="1800" dirty="0"/>
              <a:t>zemlje nižeg srednjeg dohotka - čiji je GNI per capita između 1.0</a:t>
            </a:r>
            <a:r>
              <a:rPr lang="en-US" altLang="en-US" sz="1800" dirty="0"/>
              <a:t>4</a:t>
            </a:r>
            <a:r>
              <a:rPr lang="hr-HR" altLang="en-US" sz="1800" dirty="0"/>
              <a:t>6 - 4.0</a:t>
            </a:r>
            <a:r>
              <a:rPr lang="en-US" altLang="en-US" sz="1800" dirty="0"/>
              <a:t>9</a:t>
            </a:r>
            <a:r>
              <a:rPr lang="hr-HR" altLang="en-US" sz="1800" dirty="0"/>
              <a:t>5 USD, </a:t>
            </a:r>
          </a:p>
          <a:p>
            <a:pPr lvl="1">
              <a:defRPr/>
            </a:pPr>
            <a:r>
              <a:rPr lang="hr-HR" altLang="en-US" sz="1800" dirty="0"/>
              <a:t>zemlje višeg srednjeg dohotka - čiji je GNI per capita između 4.0</a:t>
            </a:r>
            <a:r>
              <a:rPr lang="en-US" altLang="en-US" sz="1800" dirty="0"/>
              <a:t>9</a:t>
            </a:r>
            <a:r>
              <a:rPr lang="hr-HR" altLang="en-US" sz="1800" dirty="0"/>
              <a:t>6-12.</a:t>
            </a:r>
            <a:r>
              <a:rPr lang="en-US" altLang="en-US" sz="1800" dirty="0"/>
              <a:t>695</a:t>
            </a:r>
            <a:r>
              <a:rPr lang="hr-HR" altLang="en-US" sz="1800" dirty="0"/>
              <a:t> USD i </a:t>
            </a:r>
          </a:p>
          <a:p>
            <a:pPr lvl="1">
              <a:defRPr/>
            </a:pPr>
            <a:r>
              <a:rPr lang="hr-HR" altLang="en-US" sz="1800" dirty="0"/>
              <a:t>zemlje visokog dohotka čiji je GNI per capita viši od 12.</a:t>
            </a:r>
            <a:r>
              <a:rPr lang="en-US" altLang="en-US" sz="1800" dirty="0"/>
              <a:t>696</a:t>
            </a:r>
            <a:r>
              <a:rPr lang="hr-HR" altLang="en-US" sz="1800" dirty="0"/>
              <a:t> USD</a:t>
            </a:r>
            <a:r>
              <a:rPr lang="hr-HR" altLang="en-US" sz="1600" dirty="0"/>
              <a:t>. </a:t>
            </a:r>
          </a:p>
          <a:p>
            <a:pPr>
              <a:defRPr/>
            </a:pPr>
            <a:r>
              <a:rPr lang="hr-HR" altLang="en-US" sz="2100" dirty="0"/>
              <a:t>Zemljama niskog dohotka kredite ne odobrava IBRD već IDA</a:t>
            </a:r>
          </a:p>
          <a:p>
            <a:pPr>
              <a:defRPr/>
            </a:pPr>
            <a:r>
              <a:rPr lang="hr-HR" altLang="en-US" sz="2100" dirty="0"/>
              <a:t>IBRD odobrava kredite zemljama srednje dohotka</a:t>
            </a:r>
          </a:p>
          <a:p>
            <a:pPr>
              <a:defRPr/>
            </a:pPr>
            <a:r>
              <a:rPr lang="hr-HR" altLang="en-US" sz="2100" dirty="0"/>
              <a:t>Izbor projekata finansiranja</a:t>
            </a:r>
          </a:p>
          <a:p>
            <a:pPr lvl="1">
              <a:defRPr/>
            </a:pPr>
            <a:r>
              <a:rPr lang="hr-HR" altLang="en-US" sz="1600" dirty="0"/>
              <a:t>Projekti koje finansira IBRD prolaze kroz nekoliko faza: identifikovanje, priprema, ocjena, pregovori, usvajanje, izvršenje i nadzor, i naknadna ocjena</a:t>
            </a:r>
          </a:p>
          <a:p>
            <a:pPr>
              <a:defRPr/>
            </a:pPr>
            <a:r>
              <a:rPr lang="hr-HR" altLang="en-US" sz="2100" dirty="0"/>
              <a:t>Kofinansiranje (paralelno i zajedničko)</a:t>
            </a:r>
          </a:p>
          <a:p>
            <a:pPr>
              <a:defRPr/>
            </a:pPr>
            <a:r>
              <a:rPr lang="hr-HR" altLang="en-US" sz="2100" dirty="0"/>
              <a:t>Tehnička pomoć</a:t>
            </a:r>
          </a:p>
          <a:p>
            <a:pPr marL="0" indent="0">
              <a:buNone/>
              <a:defRPr/>
            </a:pPr>
            <a:endParaRPr lang="hr-HR" altLang="en-US" dirty="0"/>
          </a:p>
          <a:p>
            <a:pPr>
              <a:buFont typeface="Wingdings 2" panose="05020102010507070707" pitchFamily="18" charset="2"/>
              <a:buNone/>
              <a:defRPr/>
            </a:pPr>
            <a:endParaRPr lang="hr-HR" altLang="en-US" dirty="0"/>
          </a:p>
        </p:txBody>
      </p:sp>
      <p:sp>
        <p:nvSpPr>
          <p:cNvPr id="20483" name="Rezervirano mjesto broja slajda 3">
            <a:extLst>
              <a:ext uri="{FF2B5EF4-FFF2-40B4-BE49-F238E27FC236}">
                <a16:creationId xmlns:a16="http://schemas.microsoft.com/office/drawing/2014/main" id="{88EF78A8-9691-4949-ABCB-CB940D3A1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069E593-BB93-426F-8287-4F4AA47055B7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8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AB2445F8-69D0-43E9-B0A8-DFCE34882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 cap="all"/>
              <a:t>Međunarodna banka za obnovu i razvoj</a:t>
            </a:r>
            <a:endParaRPr lang="en-US" sz="2800" cap="all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zervirano mjesto sadržaja 2">
            <a:extLst>
              <a:ext uri="{FF2B5EF4-FFF2-40B4-BE49-F238E27FC236}">
                <a16:creationId xmlns:a16="http://schemas.microsoft.com/office/drawing/2014/main" id="{D1A2A673-A170-4785-8E86-ADDE998BFA6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79388" y="1268413"/>
            <a:ext cx="8626475" cy="5113337"/>
          </a:xfrm>
        </p:spPr>
        <p:txBody>
          <a:bodyPr/>
          <a:lstStyle/>
          <a:p>
            <a:r>
              <a:rPr lang="hr-HR" altLang="en-US" sz="2100" dirty="0"/>
              <a:t>eng. </a:t>
            </a:r>
            <a:r>
              <a:rPr lang="hr-HR" altLang="en-US" sz="2100" i="1" dirty="0"/>
              <a:t>International Development Association – IDA</a:t>
            </a:r>
          </a:p>
          <a:p>
            <a:r>
              <a:rPr lang="hr-HR" altLang="en-US" sz="2100" dirty="0"/>
              <a:t>Osnovano 1960 godine s ciljem pružanja pomoći najsiromašnijim zemljama </a:t>
            </a:r>
          </a:p>
          <a:p>
            <a:r>
              <a:rPr lang="hr-HR" altLang="en-US" sz="2100" dirty="0"/>
              <a:t>Rukovodstvo i zaposleni zajednički sa IBRD</a:t>
            </a:r>
          </a:p>
          <a:p>
            <a:r>
              <a:rPr lang="hr-HR" altLang="en-US" sz="2100" dirty="0"/>
              <a:t>Osigurava beskamatne kredite, donacije i grantove namijenjene podsticanju ekonomskog rasta, smanjenju nejednakosti te poboljšanju uslova života</a:t>
            </a:r>
          </a:p>
          <a:p>
            <a:r>
              <a:rPr lang="hr-HR" altLang="en-US" sz="2100" dirty="0"/>
              <a:t>Zajmovi su na duže rokove (35 – 40 godina), s grace periodom od 5-10 godina. Kamata se ne naplaćuje a provizija i obrada kredita iznose oko 1%</a:t>
            </a:r>
          </a:p>
          <a:p>
            <a:r>
              <a:rPr lang="hr-HR" altLang="en-US" sz="2100" dirty="0"/>
              <a:t> Izvori finansiranja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</a:rPr>
              <a:t>Kvote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</a:rPr>
              <a:t>Donacije razvijenih zemalja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</a:rPr>
              <a:t>Profit IBRD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</a:rPr>
              <a:t>Otplate ranijih kredita</a:t>
            </a:r>
          </a:p>
          <a:p>
            <a:pPr lvl="1"/>
            <a:r>
              <a:rPr lang="hr-HR" altLang="en-US" sz="1600" dirty="0">
                <a:solidFill>
                  <a:schemeClr val="tx1"/>
                </a:solidFill>
                <a:hlinkClick r:id="rId2"/>
              </a:rPr>
              <a:t>https://financesapp.worldbank.org/summaries/ibrd-ida/#ibrd-len/</a:t>
            </a:r>
            <a:r>
              <a:rPr lang="hr-HR" altLang="en-US" sz="1600" dirty="0">
                <a:solidFill>
                  <a:schemeClr val="tx1"/>
                </a:solidFill>
              </a:rPr>
              <a:t> </a:t>
            </a:r>
          </a:p>
          <a:p>
            <a:pPr>
              <a:buFont typeface="Wingdings 2" panose="05020102010507070707" pitchFamily="18" charset="2"/>
              <a:buNone/>
            </a:pPr>
            <a:endParaRPr lang="hr-HR" altLang="en-US" dirty="0"/>
          </a:p>
        </p:txBody>
      </p:sp>
      <p:sp>
        <p:nvSpPr>
          <p:cNvPr id="21507" name="Rezervirano mjesto broja slajda 3">
            <a:extLst>
              <a:ext uri="{FF2B5EF4-FFF2-40B4-BE49-F238E27FC236}">
                <a16:creationId xmlns:a16="http://schemas.microsoft.com/office/drawing/2014/main" id="{A63797CF-7B52-4AFD-BD0B-B8FE96575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FCFD2436-8D74-48AF-96EF-5E0ABC5042BE}" type="slidenum">
              <a:rPr lang="hr-HR" altLang="en-US">
                <a:solidFill>
                  <a:srgbClr val="7B9899"/>
                </a:solidFill>
                <a:latin typeface="Georgia" panose="02040502050405020303" pitchFamily="18" charset="0"/>
              </a:rPr>
              <a:pPr/>
              <a:t>9</a:t>
            </a:fld>
            <a:endParaRPr lang="hr-HR" altLang="en-US">
              <a:solidFill>
                <a:srgbClr val="7B9899"/>
              </a:solidFill>
              <a:latin typeface="Georgia" panose="02040502050405020303" pitchFamily="18" charset="0"/>
            </a:endParaRP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36D4435F-4213-400C-99BA-6AD220E4F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333375"/>
            <a:ext cx="8534400" cy="608013"/>
          </a:xfrm>
        </p:spPr>
        <p:txBody>
          <a:bodyPr/>
          <a:lstStyle/>
          <a:p>
            <a:pPr>
              <a:defRPr/>
            </a:pPr>
            <a:r>
              <a:rPr lang="bs-Latn-BA" sz="2800" cap="all"/>
              <a:t>Međunarodno udruženje za razvoj</a:t>
            </a:r>
            <a:endParaRPr lang="en-US" sz="2800" cap="all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3576</TotalTime>
  <Words>1249</Words>
  <Application>Microsoft Office PowerPoint</Application>
  <PresentationFormat>On-screen Show (4:3)</PresentationFormat>
  <Paragraphs>115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Georgia</vt:lpstr>
      <vt:lpstr>Times New Roman</vt:lpstr>
      <vt:lpstr>Wingdings</vt:lpstr>
      <vt:lpstr>Wingdings 2</vt:lpstr>
      <vt:lpstr>Civic</vt:lpstr>
      <vt:lpstr> GRUPA SVJETSKE BANKE  Literatura:  Čenić-Jotanović, G. (2010). Međunarodni ekonomski odnosi. Laktaši: Grafomark </vt:lpstr>
      <vt:lpstr>GRUPA SVJETSKE BANKE</vt:lpstr>
      <vt:lpstr>GRUPA SVJETSKE BANKE</vt:lpstr>
      <vt:lpstr>GRUPA SVJETSKE BANKE</vt:lpstr>
      <vt:lpstr>Međunarodna banka za obnovu i razvoj</vt:lpstr>
      <vt:lpstr>Međunarodna banka za obnovu i razvoj</vt:lpstr>
      <vt:lpstr>Međunarodna banka za obnovu i razvoj</vt:lpstr>
      <vt:lpstr>Međunarodna banka za obnovu i razvoj</vt:lpstr>
      <vt:lpstr>Međunarodno udruženje za razvoj</vt:lpstr>
      <vt:lpstr>Međunarodna finansijska korporacija</vt:lpstr>
      <vt:lpstr>multilateralna agencija za garantovanje investicija</vt:lpstr>
      <vt:lpstr>Međunarodni centar za rješavanje investicionih sporova</vt:lpstr>
      <vt:lpstr>Ispitna 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Dragan G</cp:lastModifiedBy>
  <cp:revision>245</cp:revision>
  <dcterms:created xsi:type="dcterms:W3CDTF">2017-12-23T08:02:18Z</dcterms:created>
  <dcterms:modified xsi:type="dcterms:W3CDTF">2023-05-29T08:15:47Z</dcterms:modified>
</cp:coreProperties>
</file>