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453" r:id="rId2"/>
    <p:sldId id="454" r:id="rId3"/>
    <p:sldId id="455" r:id="rId4"/>
    <p:sldId id="456" r:id="rId5"/>
    <p:sldId id="457" r:id="rId6"/>
    <p:sldId id="458" r:id="rId7"/>
    <p:sldId id="459" r:id="rId8"/>
    <p:sldId id="460" r:id="rId9"/>
    <p:sldId id="461" r:id="rId10"/>
    <p:sldId id="465" r:id="rId11"/>
    <p:sldId id="462" r:id="rId12"/>
    <p:sldId id="256" r:id="rId13"/>
    <p:sldId id="410" r:id="rId14"/>
    <p:sldId id="411" r:id="rId15"/>
    <p:sldId id="412" r:id="rId16"/>
    <p:sldId id="418" r:id="rId17"/>
    <p:sldId id="446" r:id="rId18"/>
    <p:sldId id="463" r:id="rId19"/>
    <p:sldId id="419" r:id="rId20"/>
    <p:sldId id="420" r:id="rId21"/>
    <p:sldId id="421" r:id="rId22"/>
    <p:sldId id="447" r:id="rId23"/>
    <p:sldId id="422" r:id="rId24"/>
    <p:sldId id="423" r:id="rId25"/>
    <p:sldId id="427" r:id="rId26"/>
    <p:sldId id="428" r:id="rId27"/>
    <p:sldId id="429" r:id="rId28"/>
    <p:sldId id="445" r:id="rId29"/>
    <p:sldId id="433" r:id="rId30"/>
    <p:sldId id="464" r:id="rId31"/>
    <p:sldId id="467" r:id="rId32"/>
    <p:sldId id="466" r:id="rId33"/>
    <p:sldId id="448" r:id="rId34"/>
    <p:sldId id="441" r:id="rId35"/>
    <p:sldId id="449" r:id="rId36"/>
    <p:sldId id="450" r:id="rId37"/>
    <p:sldId id="451" r:id="rId38"/>
    <p:sldId id="452" r:id="rId39"/>
    <p:sldId id="320" r:id="rId40"/>
  </p:sldIdLst>
  <p:sldSz cx="10972800" cy="5943600"/>
  <p:notesSz cx="6858000" cy="9144000"/>
  <p:defaultTextStyle>
    <a:defPPr>
      <a:defRPr lang="en-US"/>
    </a:defPPr>
    <a:lvl1pPr algn="l" defTabSz="4048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04813" indent="52388" algn="l" defTabSz="4048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11213" indent="103188" algn="l" defTabSz="4048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17613" indent="153988" algn="l" defTabSz="4048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622425" indent="206375" algn="l" defTabSz="404813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72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56" y="210"/>
      </p:cViewPr>
      <p:guideLst>
        <p:guide orient="horz" pos="1872"/>
        <p:guide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059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4059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86CECF-D7DC-4065-A873-883E4FF210EE}" type="datetimeFigureOut">
              <a:rPr lang="en-US"/>
              <a:pPr>
                <a:defRPr/>
              </a:pPr>
              <a:t>3/6/2025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5113" y="685800"/>
            <a:ext cx="63277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059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405994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4EE729-6A43-4195-8DC5-93A0F4EAA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632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12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4813" algn="l" defTabSz="8112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1213" algn="l" defTabSz="8112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17613" algn="l" defTabSz="8112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22425" algn="l" defTabSz="8112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29968" algn="l" defTabSz="81198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35962" algn="l" defTabSz="81198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41955" algn="l" defTabSz="81198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47949" algn="l" defTabSz="81198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9460" y="1254760"/>
            <a:ext cx="7943092" cy="2885637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9460" y="4140396"/>
            <a:ext cx="7943092" cy="746564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1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7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3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29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5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1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4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DF348-2E87-40B0-A220-33A4EE8DB608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BEC0-330E-480F-9C07-6F4C89062E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461" y="4160509"/>
            <a:ext cx="7943091" cy="491173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9460" y="594360"/>
            <a:ext cx="7943092" cy="315524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05994" indent="0">
              <a:buNone/>
              <a:defRPr sz="1400"/>
            </a:lvl2pPr>
            <a:lvl3pPr marL="811987" indent="0">
              <a:buNone/>
              <a:defRPr sz="1400"/>
            </a:lvl3pPr>
            <a:lvl4pPr marL="1217981" indent="0">
              <a:buNone/>
              <a:defRPr sz="1400"/>
            </a:lvl4pPr>
            <a:lvl5pPr marL="1623974" indent="0">
              <a:buNone/>
              <a:defRPr sz="1400"/>
            </a:lvl5pPr>
            <a:lvl6pPr marL="2029968" indent="0">
              <a:buNone/>
              <a:defRPr sz="1400"/>
            </a:lvl6pPr>
            <a:lvl7pPr marL="2435962" indent="0">
              <a:buNone/>
              <a:defRPr sz="1400"/>
            </a:lvl7pPr>
            <a:lvl8pPr marL="2841955" indent="0">
              <a:buNone/>
              <a:defRPr sz="1400"/>
            </a:lvl8pPr>
            <a:lvl9pPr marL="3247949" indent="0">
              <a:buNone/>
              <a:defRPr sz="14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461" y="4651682"/>
            <a:ext cx="7943090" cy="42788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681A3-319D-4494-B2BA-E53BBAD1D9F7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928E-A787-4F02-9774-D475F7BAE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459" y="1254760"/>
            <a:ext cx="7943093" cy="171704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459" y="3169920"/>
            <a:ext cx="7943093" cy="204724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B300-DB05-4D5F-88ED-4AA8419BA534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82983-4FE7-416E-B913-7DDE6E27B3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8038" y="841375"/>
            <a:ext cx="722312" cy="1960563"/>
          </a:xfrm>
          <a:prstGeom prst="rect">
            <a:avLst/>
          </a:prstGeom>
          <a:noFill/>
        </p:spPr>
        <p:txBody>
          <a:bodyPr lIns="81199" tIns="40599" rIns="81199" bIns="40599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0599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97875" y="2265363"/>
            <a:ext cx="720725" cy="1958975"/>
          </a:xfrm>
          <a:prstGeom prst="rect">
            <a:avLst/>
          </a:prstGeom>
          <a:noFill/>
        </p:spPr>
        <p:txBody>
          <a:bodyPr lIns="81199" tIns="40599" rIns="81199" bIns="40599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0599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21" y="1254760"/>
            <a:ext cx="7199384" cy="2013591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737361" y="3268351"/>
            <a:ext cx="6551684" cy="296551"/>
          </a:xfrm>
        </p:spPr>
        <p:txBody>
          <a:bodyPr rtlCol="0">
            <a:normAutofit/>
          </a:bodyPr>
          <a:lstStyle>
            <a:lvl1pPr marL="0" indent="0">
              <a:buNone/>
              <a:defRPr lang="en-US" sz="12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459" y="3770569"/>
            <a:ext cx="7943093" cy="145288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643B6-DD46-4E6C-8CBD-2C443A25FA6A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08EDD-8D91-4D83-85E3-B493F86F5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459" y="2707641"/>
            <a:ext cx="7943094" cy="1432756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9" y="4140397"/>
            <a:ext cx="7943093" cy="745680"/>
          </a:xfrm>
        </p:spPr>
        <p:txBody>
          <a:bodyPr/>
          <a:lstStyle>
            <a:lvl1pPr marL="0" indent="0" algn="l">
              <a:buNone/>
              <a:defRPr sz="18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1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79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23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299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359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419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4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B0D0C-A636-4B34-A162-B61D2EB18BCA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5C856-8519-42AD-BF50-A6E9196709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352800" y="1849438"/>
            <a:ext cx="0" cy="34337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265863" y="1849438"/>
            <a:ext cx="0" cy="343693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653" y="1717040"/>
            <a:ext cx="2652179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7217" y="2311400"/>
            <a:ext cx="2634615" cy="311076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5294" y="1717040"/>
            <a:ext cx="2642617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85795" y="2311400"/>
            <a:ext cx="2652115" cy="311076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12230" y="1717040"/>
            <a:ext cx="2638902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12230" y="2311400"/>
            <a:ext cx="2638902" cy="311076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D4F95-73AD-4962-ACEA-28A927360BE9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BEB00-F975-44EE-BBEE-AE5D40A74B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3352800" y="1849438"/>
            <a:ext cx="0" cy="34337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65863" y="1849438"/>
            <a:ext cx="0" cy="343693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217" y="3684156"/>
            <a:ext cx="2646045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87217" y="1915160"/>
            <a:ext cx="2646045" cy="1320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05994" indent="0">
              <a:buNone/>
              <a:defRPr sz="1400"/>
            </a:lvl2pPr>
            <a:lvl3pPr marL="811987" indent="0">
              <a:buNone/>
              <a:defRPr sz="1400"/>
            </a:lvl3pPr>
            <a:lvl4pPr marL="1217981" indent="0">
              <a:buNone/>
              <a:defRPr sz="1400"/>
            </a:lvl4pPr>
            <a:lvl5pPr marL="1623974" indent="0">
              <a:buNone/>
              <a:defRPr sz="1400"/>
            </a:lvl5pPr>
            <a:lvl6pPr marL="2029968" indent="0">
              <a:buNone/>
              <a:defRPr sz="1400"/>
            </a:lvl6pPr>
            <a:lvl7pPr marL="2435962" indent="0">
              <a:buNone/>
              <a:defRPr sz="1400"/>
            </a:lvl7pPr>
            <a:lvl8pPr marL="2841955" indent="0">
              <a:buNone/>
              <a:defRPr sz="1400"/>
            </a:lvl8pPr>
            <a:lvl9pPr marL="3247949" indent="0">
              <a:buNone/>
              <a:defRPr sz="14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87217" y="4183583"/>
            <a:ext cx="2646045" cy="57129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00438" y="3684156"/>
            <a:ext cx="2637473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00437" y="1915160"/>
            <a:ext cx="2637473" cy="1320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05994" indent="0">
              <a:buNone/>
              <a:defRPr sz="1400"/>
            </a:lvl2pPr>
            <a:lvl3pPr marL="811987" indent="0">
              <a:buNone/>
              <a:defRPr sz="1400"/>
            </a:lvl3pPr>
            <a:lvl4pPr marL="1217981" indent="0">
              <a:buNone/>
              <a:defRPr sz="1400"/>
            </a:lvl4pPr>
            <a:lvl5pPr marL="1623974" indent="0">
              <a:buNone/>
              <a:defRPr sz="1400"/>
            </a:lvl5pPr>
            <a:lvl6pPr marL="2029968" indent="0">
              <a:buNone/>
              <a:defRPr sz="1400"/>
            </a:lvl6pPr>
            <a:lvl7pPr marL="2435962" indent="0">
              <a:buNone/>
              <a:defRPr sz="1400"/>
            </a:lvl7pPr>
            <a:lvl8pPr marL="2841955" indent="0">
              <a:buNone/>
              <a:defRPr sz="1400"/>
            </a:lvl8pPr>
            <a:lvl9pPr marL="3247949" indent="0">
              <a:buNone/>
              <a:defRPr sz="14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99220" y="4183583"/>
            <a:ext cx="2640965" cy="57129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12230" y="3684156"/>
            <a:ext cx="2638902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12229" y="1915160"/>
            <a:ext cx="2638902" cy="13208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05994" indent="0">
              <a:buNone/>
              <a:defRPr sz="1400"/>
            </a:lvl2pPr>
            <a:lvl3pPr marL="811987" indent="0">
              <a:buNone/>
              <a:defRPr sz="1400"/>
            </a:lvl3pPr>
            <a:lvl4pPr marL="1217981" indent="0">
              <a:buNone/>
              <a:defRPr sz="1400"/>
            </a:lvl4pPr>
            <a:lvl5pPr marL="1623974" indent="0">
              <a:buNone/>
              <a:defRPr sz="1400"/>
            </a:lvl5pPr>
            <a:lvl6pPr marL="2029968" indent="0">
              <a:buNone/>
              <a:defRPr sz="1400"/>
            </a:lvl6pPr>
            <a:lvl7pPr marL="2435962" indent="0">
              <a:buNone/>
              <a:defRPr sz="1400"/>
            </a:lvl7pPr>
            <a:lvl8pPr marL="2841955" indent="0">
              <a:buNone/>
              <a:defRPr sz="1400"/>
            </a:lvl8pPr>
            <a:lvl9pPr marL="3247949" indent="0">
              <a:buNone/>
              <a:defRPr sz="14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12118" y="4183581"/>
            <a:ext cx="2642397" cy="57129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34BA-74AF-40A8-9FA3-CD32EFF6AA75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2F0C-9A7C-4177-A905-C8718ADB78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EDC8E-0C69-4CE1-829E-07FADBF3B1ED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21861-D26A-443A-8285-D5F34E4CC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3791" y="372852"/>
            <a:ext cx="1577341" cy="5049308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7217" y="769092"/>
            <a:ext cx="6680834" cy="46530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D5E4D-913C-4A42-94A0-2C5D5B66F666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45230-28B7-477E-873E-C6E9A5E3AD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63E3-E166-49B7-897A-F5C760344A66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51BC8-FE25-477B-A92C-C7A99B1549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461" y="2480169"/>
            <a:ext cx="7943091" cy="1660227"/>
          </a:xfrm>
        </p:spPr>
        <p:txBody>
          <a:bodyPr anchor="b"/>
          <a:lstStyle>
            <a:lvl1pPr algn="l">
              <a:defRPr sz="36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60" y="4140397"/>
            <a:ext cx="7943092" cy="745680"/>
          </a:xfrm>
        </p:spPr>
        <p:txBody>
          <a:bodyPr/>
          <a:lstStyle>
            <a:lvl1pPr marL="0" indent="0" algn="l">
              <a:buNone/>
              <a:defRPr sz="18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1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79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23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299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359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419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4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467E9-2BF0-4F83-9661-8AF5E2EF7D03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67BD5-8A5F-44BC-8F4F-985538129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2981" y="1785832"/>
            <a:ext cx="3956705" cy="363632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044" y="1781947"/>
            <a:ext cx="3956707" cy="364021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95D4-7904-4E9F-BEA7-D952459C5947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4F3EA-15E7-4E4F-A3CD-3930B8D68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2982" y="1651000"/>
            <a:ext cx="3956704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2981" y="2179320"/>
            <a:ext cx="3956705" cy="3242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9046" y="1651000"/>
            <a:ext cx="3956705" cy="49942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05994" indent="0">
              <a:buNone/>
              <a:defRPr sz="1800" b="1"/>
            </a:lvl2pPr>
            <a:lvl3pPr marL="811987" indent="0">
              <a:buNone/>
              <a:defRPr sz="1600" b="1"/>
            </a:lvl3pPr>
            <a:lvl4pPr marL="1217981" indent="0">
              <a:buNone/>
              <a:defRPr sz="1400" b="1"/>
            </a:lvl4pPr>
            <a:lvl5pPr marL="1623974" indent="0">
              <a:buNone/>
              <a:defRPr sz="1400" b="1"/>
            </a:lvl5pPr>
            <a:lvl6pPr marL="2029968" indent="0">
              <a:buNone/>
              <a:defRPr sz="1400" b="1"/>
            </a:lvl6pPr>
            <a:lvl7pPr marL="2435962" indent="0">
              <a:buNone/>
              <a:defRPr sz="1400" b="1"/>
            </a:lvl7pPr>
            <a:lvl8pPr marL="2841955" indent="0">
              <a:buNone/>
              <a:defRPr sz="1400" b="1"/>
            </a:lvl8pPr>
            <a:lvl9pPr marL="3247949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9046" y="2179320"/>
            <a:ext cx="3956705" cy="3242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904A7-F829-43AD-88AD-0B4210E78DDA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B5142-98ED-4638-91DB-113F77E9E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98121-15C8-4899-A03D-31023D7951CA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DD7D7-478F-4A1E-A8D7-C1AB321D1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A9CEF-8830-4E42-A70F-2E3D639FD036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8081F-80D0-4944-A16C-CEF2211A4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458" y="1254760"/>
            <a:ext cx="3060958" cy="1254760"/>
          </a:xfrm>
        </p:spPr>
        <p:txBody>
          <a:bodyPr anchor="b"/>
          <a:lstStyle>
            <a:lvl1pPr algn="l">
              <a:defRPr sz="21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6155" y="1254760"/>
            <a:ext cx="4676397" cy="3962400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458" y="2712043"/>
            <a:ext cx="3060957" cy="2509519"/>
          </a:xfrm>
        </p:spPr>
        <p:txBody>
          <a:bodyPr/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F4379-7BAA-474B-ACA4-00F40802359F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E1EB7-C7EB-4C11-9851-8F93E3C40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517" y="1606966"/>
            <a:ext cx="4583615" cy="1364834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54591" y="990600"/>
            <a:ext cx="2880360" cy="3962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05994" indent="0">
              <a:buNone/>
              <a:defRPr sz="1400"/>
            </a:lvl2pPr>
            <a:lvl3pPr marL="811987" indent="0">
              <a:buNone/>
              <a:defRPr sz="1400"/>
            </a:lvl3pPr>
            <a:lvl4pPr marL="1217981" indent="0">
              <a:buNone/>
              <a:defRPr sz="1400"/>
            </a:lvl4pPr>
            <a:lvl5pPr marL="1623974" indent="0">
              <a:buNone/>
              <a:defRPr sz="1400"/>
            </a:lvl5pPr>
            <a:lvl6pPr marL="2029968" indent="0">
              <a:buNone/>
              <a:defRPr sz="1400"/>
            </a:lvl6pPr>
            <a:lvl7pPr marL="2435962" indent="0">
              <a:buNone/>
              <a:defRPr sz="1400"/>
            </a:lvl7pPr>
            <a:lvl8pPr marL="2841955" indent="0">
              <a:buNone/>
              <a:defRPr sz="1400"/>
            </a:lvl8pPr>
            <a:lvl9pPr marL="3247949" indent="0">
              <a:buNone/>
              <a:defRPr sz="14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9459" y="3169920"/>
            <a:ext cx="4576481" cy="118872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05994" indent="0">
              <a:buNone/>
              <a:defRPr sz="1100"/>
            </a:lvl2pPr>
            <a:lvl3pPr marL="811987" indent="0">
              <a:buNone/>
              <a:defRPr sz="900"/>
            </a:lvl3pPr>
            <a:lvl4pPr marL="1217981" indent="0">
              <a:buNone/>
              <a:defRPr sz="800"/>
            </a:lvl4pPr>
            <a:lvl5pPr marL="1623974" indent="0">
              <a:buNone/>
              <a:defRPr sz="800"/>
            </a:lvl5pPr>
            <a:lvl6pPr marL="2029968" indent="0">
              <a:buNone/>
              <a:defRPr sz="800"/>
            </a:lvl6pPr>
            <a:lvl7pPr marL="2435962" indent="0">
              <a:buNone/>
              <a:defRPr sz="800"/>
            </a:lvl7pPr>
            <a:lvl8pPr marL="2841955" indent="0">
              <a:buNone/>
              <a:defRPr sz="800"/>
            </a:lvl8pPr>
            <a:lvl9pPr marL="3247949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F0432-20D0-4844-992C-0062B035D2AA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71154-AF6D-491D-B42C-E4B47289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20"/>
          <a:srcRect l="3613"/>
          <a:stretch>
            <a:fillRect/>
          </a:stretch>
        </p:blipFill>
        <p:spPr bwMode="auto">
          <a:xfrm>
            <a:off x="0" y="2312988"/>
            <a:ext cx="3633788" cy="36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6"/>
          <p:cNvPicPr>
            <a:picLocks noChangeAspect="1"/>
          </p:cNvPicPr>
          <p:nvPr/>
        </p:nvPicPr>
        <p:blipFill>
          <a:blip r:embed="rId21"/>
          <a:srcRect l="35640"/>
          <a:stretch>
            <a:fillRect/>
          </a:stretch>
        </p:blipFill>
        <p:spPr bwMode="auto">
          <a:xfrm>
            <a:off x="0" y="2506663"/>
            <a:ext cx="1370013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val 15"/>
          <p:cNvSpPr/>
          <p:nvPr/>
        </p:nvSpPr>
        <p:spPr>
          <a:xfrm>
            <a:off x="7748111" y="1452880"/>
            <a:ext cx="2537460" cy="244348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31" name="Picture 8"/>
          <p:cNvPicPr>
            <a:picLocks noChangeAspect="1"/>
          </p:cNvPicPr>
          <p:nvPr/>
        </p:nvPicPr>
        <p:blipFill>
          <a:blip r:embed="rId22"/>
          <a:srcRect t="28813"/>
          <a:stretch>
            <a:fillRect/>
          </a:stretch>
        </p:blipFill>
        <p:spPr bwMode="auto">
          <a:xfrm>
            <a:off x="7199313" y="0"/>
            <a:ext cx="1443037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/>
          <p:cNvPicPr>
            <a:picLocks noChangeAspect="1"/>
          </p:cNvPicPr>
          <p:nvPr/>
        </p:nvPicPr>
        <p:blipFill>
          <a:blip r:embed="rId23"/>
          <a:srcRect b="23320"/>
          <a:stretch>
            <a:fillRect/>
          </a:stretch>
        </p:blipFill>
        <p:spPr bwMode="auto">
          <a:xfrm>
            <a:off x="7745413" y="5283200"/>
            <a:ext cx="89376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9393238" y="0"/>
            <a:ext cx="617537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581025" y="392113"/>
            <a:ext cx="84645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199" tIns="40599" rIns="81199" bIns="405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92188" y="1779588"/>
            <a:ext cx="8053387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199" tIns="40599" rIns="81199" bIns="405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9156700" y="1546225"/>
            <a:ext cx="858838" cy="274638"/>
          </a:xfrm>
          <a:prstGeom prst="rect">
            <a:avLst/>
          </a:prstGeom>
        </p:spPr>
        <p:txBody>
          <a:bodyPr vert="horz" lIns="81199" tIns="40599" rIns="81199" bIns="40599" rtlCol="0" anchor="t"/>
          <a:lstStyle>
            <a:lvl1pPr algn="l" defTabSz="405994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0AA62-F182-4D50-83A1-E92F91736260}" type="datetime1">
              <a:rPr lang="en-US"/>
              <a:pPr>
                <a:defRPr/>
              </a:pPr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120063" y="2790825"/>
            <a:ext cx="3346450" cy="273050"/>
          </a:xfrm>
          <a:prstGeom prst="rect">
            <a:avLst/>
          </a:prstGeom>
        </p:spPr>
        <p:txBody>
          <a:bodyPr vert="horz" lIns="81199" tIns="40599" rIns="81199" bIns="40599" rtlCol="0" anchor="b"/>
          <a:lstStyle>
            <a:lvl1pPr algn="l" defTabSz="405994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9317038" y="255588"/>
            <a:ext cx="754062" cy="666750"/>
          </a:xfrm>
          <a:prstGeom prst="rect">
            <a:avLst/>
          </a:prstGeom>
        </p:spPr>
        <p:txBody>
          <a:bodyPr vert="horz" lIns="81199" tIns="40599" rIns="81199" bIns="40599" rtlCol="0" anchor="b"/>
          <a:lstStyle>
            <a:lvl1pPr algn="ctr" defTabSz="405994" fontAlgn="auto">
              <a:spcBef>
                <a:spcPts val="0"/>
              </a:spcBef>
              <a:spcAft>
                <a:spcPts val="0"/>
              </a:spcAft>
              <a:defRPr sz="2500" b="0" i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BD3E5F-200E-49BC-BA31-5C631F940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8" r:id="rId12"/>
    <p:sldLayoutId id="2147483705" r:id="rId13"/>
    <p:sldLayoutId id="2147483709" r:id="rId14"/>
    <p:sldLayoutId id="2147483710" r:id="rId15"/>
    <p:sldLayoutId id="2147483706" r:id="rId16"/>
    <p:sldLayoutId id="2147483707" r:id="rId17"/>
  </p:sldLayoutIdLst>
  <p:hf sldNum="0" hdr="0" ftr="0" dt="0"/>
  <p:txStyles>
    <p:titleStyle>
      <a:lvl1pPr algn="l" defTabSz="404813" rtl="0" eaLnBrk="0" fontAlgn="base" hangingPunct="0">
        <a:spcBef>
          <a:spcPct val="0"/>
        </a:spcBef>
        <a:spcAft>
          <a:spcPct val="0"/>
        </a:spcAft>
        <a:defRPr sz="37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04813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entury Gothic" pitchFamily="34" charset="0"/>
        </a:defRPr>
      </a:lvl2pPr>
      <a:lvl3pPr algn="l" defTabSz="404813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entury Gothic" pitchFamily="34" charset="0"/>
        </a:defRPr>
      </a:lvl3pPr>
      <a:lvl4pPr algn="l" defTabSz="404813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entury Gothic" pitchFamily="34" charset="0"/>
        </a:defRPr>
      </a:lvl4pPr>
      <a:lvl5pPr algn="l" defTabSz="404813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3213" indent="-303213" algn="l" defTabSz="404813" rtl="0" eaLnBrk="0" fontAlgn="base" hangingPunct="0">
        <a:spcBef>
          <a:spcPts val="888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marL="658813" indent="-252413" algn="l" defTabSz="404813" rtl="0" eaLnBrk="0" fontAlgn="base" hangingPunct="0">
        <a:spcBef>
          <a:spcPts val="888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2pPr>
      <a:lvl3pPr marL="1014413" indent="-201613" algn="l" defTabSz="404813" rtl="0" eaLnBrk="0" fontAlgn="base" hangingPunct="0">
        <a:spcBef>
          <a:spcPts val="888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3pPr>
      <a:lvl4pPr marL="1420813" indent="-201613" algn="l" defTabSz="404813" rtl="0" eaLnBrk="0" fontAlgn="base" hangingPunct="0">
        <a:spcBef>
          <a:spcPts val="888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200" kern="1200">
          <a:solidFill>
            <a:schemeClr val="tx1"/>
          </a:solidFill>
          <a:latin typeface="+mj-lt"/>
          <a:ea typeface="+mj-ea"/>
          <a:cs typeface="+mj-cs"/>
        </a:defRPr>
      </a:lvl4pPr>
      <a:lvl5pPr marL="1825625" indent="-201613" algn="l" defTabSz="404813" rtl="0" eaLnBrk="0" fontAlgn="base" hangingPunct="0">
        <a:spcBef>
          <a:spcPts val="888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200" kern="1200">
          <a:solidFill>
            <a:schemeClr val="tx1"/>
          </a:solidFill>
          <a:latin typeface="+mj-lt"/>
          <a:ea typeface="+mj-ea"/>
          <a:cs typeface="+mj-cs"/>
        </a:defRPr>
      </a:lvl5pPr>
      <a:lvl6pPr marL="2225328" indent="-202997" algn="l" defTabSz="405994" rtl="0" eaLnBrk="1" latinLnBrk="0" hangingPunct="1">
        <a:spcBef>
          <a:spcPts val="888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638958" indent="-202997" algn="l" defTabSz="405994" rtl="0" eaLnBrk="1" latinLnBrk="0" hangingPunct="1">
        <a:spcBef>
          <a:spcPts val="888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044952" indent="-202997" algn="l" defTabSz="405994" rtl="0" eaLnBrk="1" latinLnBrk="0" hangingPunct="1">
        <a:spcBef>
          <a:spcPts val="888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450946" indent="-202997" algn="l" defTabSz="405994" rtl="0" eaLnBrk="1" latinLnBrk="0" hangingPunct="1">
        <a:spcBef>
          <a:spcPts val="888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5994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1987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7981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3974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29968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5962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1955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47949" algn="l" defTabSz="40599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f.unibl.org/predmeti-i-predavaci/predmeti-stranica?predmet=17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branka.topic-pavkovic@ef.unibl.org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1039813" y="1254125"/>
            <a:ext cx="7942262" cy="2886075"/>
          </a:xfrm>
        </p:spPr>
        <p:txBody>
          <a:bodyPr/>
          <a:lstStyle/>
          <a:p>
            <a:pPr eaLnBrk="1" hangingPunct="1"/>
            <a:r>
              <a:rPr lang="en-US" sz="4500" b="1" dirty="0" err="1" smtClean="0"/>
              <a:t>Међународни</a:t>
            </a:r>
            <a:r>
              <a:rPr lang="en-US" sz="4500" b="1" dirty="0" smtClean="0"/>
              <a:t>   </a:t>
            </a:r>
            <a:r>
              <a:rPr lang="en-US" sz="4500" b="1" dirty="0" err="1" smtClean="0"/>
              <a:t>мо</a:t>
            </a:r>
            <a:r>
              <a:rPr lang="sr-Cyrl-BA" sz="4500" b="1" dirty="0" smtClean="0"/>
              <a:t>н</a:t>
            </a:r>
            <a:r>
              <a:rPr lang="en-US" sz="4500" b="1" dirty="0" err="1" smtClean="0"/>
              <a:t>етарни</a:t>
            </a:r>
            <a:r>
              <a:rPr lang="en-US" sz="4500" b="1" dirty="0" smtClean="0"/>
              <a:t> </a:t>
            </a:r>
            <a:r>
              <a:rPr lang="en-US" sz="4500" b="1" dirty="0" err="1" smtClean="0"/>
              <a:t>систем</a:t>
            </a:r>
            <a:r>
              <a:rPr lang="en-US" sz="4500" b="1" dirty="0" smtClean="0"/>
              <a:t/>
            </a:r>
            <a:br>
              <a:rPr lang="en-US" sz="4500" b="1" dirty="0" smtClean="0"/>
            </a:br>
            <a:r>
              <a:rPr lang="en-US" sz="4500" b="1" dirty="0" smtClean="0"/>
              <a:t/>
            </a:r>
            <a:br>
              <a:rPr lang="en-US" sz="4500" b="1" dirty="0" smtClean="0"/>
            </a:br>
            <a:r>
              <a:rPr lang="sr-Cyrl-CS" sz="2800" dirty="0" smtClean="0"/>
              <a:t>Проф</a:t>
            </a:r>
            <a:r>
              <a:rPr lang="en-US" sz="2800" dirty="0" smtClean="0"/>
              <a:t>. </a:t>
            </a:r>
            <a:r>
              <a:rPr lang="en-US" sz="2800" dirty="0" err="1" smtClean="0"/>
              <a:t>др</a:t>
            </a:r>
            <a:r>
              <a:rPr lang="en-US" sz="2800" dirty="0" smtClean="0"/>
              <a:t> </a:t>
            </a:r>
            <a:r>
              <a:rPr lang="sr-Cyrl-BA" sz="2800" dirty="0" smtClean="0"/>
              <a:t>Бранка Топић-Павковић</a:t>
            </a:r>
            <a:r>
              <a:rPr lang="sr-Latn-BA" sz="2800" dirty="0" smtClean="0"/>
              <a:t/>
            </a:r>
            <a:br>
              <a:rPr lang="sr-Latn-BA" sz="2800" dirty="0" smtClean="0"/>
            </a:br>
            <a:r>
              <a:rPr lang="sr-Cyrl-CS" sz="2800" dirty="0"/>
              <a:t>Проф</a:t>
            </a:r>
            <a:r>
              <a:rPr lang="en-US" sz="2800" dirty="0"/>
              <a:t>. </a:t>
            </a:r>
            <a:r>
              <a:rPr lang="en-US" sz="2800" dirty="0" err="1"/>
              <a:t>др</a:t>
            </a:r>
            <a:r>
              <a:rPr lang="en-US" sz="2800" dirty="0"/>
              <a:t> </a:t>
            </a:r>
            <a:r>
              <a:rPr lang="sr-Cyrl-BA" sz="2800" dirty="0" smtClean="0"/>
              <a:t>Драган Глигорић</a:t>
            </a:r>
            <a:r>
              <a:rPr lang="sr-Latn-BA" sz="2800" dirty="0" smtClean="0"/>
              <a:t/>
            </a:r>
            <a:br>
              <a:rPr lang="sr-Latn-BA" sz="2800" dirty="0" smtClean="0"/>
            </a:br>
            <a:r>
              <a:rPr lang="sr-Cyrl-CS" sz="2800" dirty="0"/>
              <a:t>Проф. др </a:t>
            </a:r>
            <a:r>
              <a:rPr lang="sr-Cyrl-CS" sz="2800" dirty="0" smtClean="0"/>
              <a:t>Марко Ђого</a:t>
            </a:r>
            <a:endParaRPr lang="en-US" sz="28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9813" y="4140200"/>
            <a:ext cx="7942262" cy="746125"/>
          </a:xfrm>
        </p:spPr>
        <p:txBody>
          <a:bodyPr rtlCol="0">
            <a:normAutofit/>
          </a:bodyPr>
          <a:lstStyle/>
          <a:p>
            <a:pPr defTabSz="405994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sr-Latn-RS" sz="1800" b="1" dirty="0" smtClean="0"/>
              <a:t>II</a:t>
            </a:r>
            <a:r>
              <a:rPr lang="sr-Cyrl-RS" sz="1800" b="1" dirty="0" smtClean="0"/>
              <a:t> циклус студија</a:t>
            </a:r>
          </a:p>
          <a:p>
            <a:pPr defTabSz="405994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sr-Cyrl-RS" sz="1800" b="1" dirty="0" smtClean="0"/>
              <a:t>Економски факултет Бања лука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801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 rotWithShape="1">
          <a:blip r:embed="rId2"/>
          <a:srcRect l="28323" t="36405" r="31452" b="22477"/>
          <a:stretch/>
        </p:blipFill>
        <p:spPr bwMode="auto">
          <a:xfrm>
            <a:off x="1767677" y="534260"/>
            <a:ext cx="6322527" cy="3635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899409" y="4346607"/>
            <a:ext cx="8694295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  <a:tabLst>
                <a:tab pos="1003300" algn="l"/>
              </a:tabLst>
            </a:pP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U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početku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ove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banke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bile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isključivo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fokusirane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finansiranje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vlade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emisiju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papirnog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kovanog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kako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bi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osigurale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finansijsku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stabilnost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djelovale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zajmodavci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 u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krajnjoj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instanci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  <a:cs typeface="Times New Roman" panose="02020603050405020304" pitchFamily="18" charset="0"/>
              </a:rPr>
              <a:t>”.</a:t>
            </a:r>
            <a:endParaRPr lang="en-US" sz="1400" dirty="0">
              <a:effectLst/>
              <a:latin typeface="Franklin Gothic Book" panose="020B0503020102020204" pitchFamily="34" charset="0"/>
              <a:ea typeface="Franklin Gothic Book" panose="020B0503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01594" y="107220"/>
            <a:ext cx="40831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ea typeface="Franklin Gothic Book" panose="020B0503020102020204" pitchFamily="34" charset="0"/>
              </a:rPr>
              <a:t>Slika</a:t>
            </a:r>
            <a:r>
              <a:rPr lang="sr-Cyrl-BA" b="1" dirty="0" smtClean="0">
                <a:latin typeface="Arial" panose="020B0604020202020204" pitchFamily="34" charset="0"/>
                <a:ea typeface="Franklin Gothic Book" panose="020B05030201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ea typeface="Franklin Gothic Book" panose="020B0503020102020204" pitchFamily="34" charset="0"/>
              </a:rPr>
              <a:t>Datumi</a:t>
            </a:r>
            <a:r>
              <a:rPr lang="en-US" dirty="0" smtClean="0">
                <a:latin typeface="Arial" panose="020B0604020202020204" pitchFamily="34" charset="0"/>
                <a:ea typeface="Franklin Gothic Book" panose="020B05030201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</a:rPr>
              <a:t>osnivanja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</a:rPr>
              <a:t>centralnih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Franklin Gothic Book" panose="020B0503020102020204" pitchFamily="34" charset="0"/>
              </a:rPr>
              <a:t>banaka</a:t>
            </a:r>
            <a:r>
              <a:rPr lang="en-US" dirty="0">
                <a:latin typeface="Arial" panose="020B0604020202020204" pitchFamily="34" charset="0"/>
                <a:ea typeface="Franklin Gothic Book" panose="020B0503020102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97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Монетарна политика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605" y="1228300"/>
            <a:ext cx="10372298" cy="4490112"/>
          </a:xfrm>
        </p:spPr>
        <p:txBody>
          <a:bodyPr>
            <a:normAutofit fontScale="92500" lnSpcReduction="10000"/>
          </a:bodyPr>
          <a:lstStyle/>
          <a:p>
            <a:r>
              <a:rPr lang="sr-Cyrl-BA" smtClean="0"/>
              <a:t>Предмет  монетарне политике је регулисање количине новца и обима и структуре кредита, са циљем да се обезбиједи потребна количина новца и дјелује у одређеном правцу на реална привредна кретања. </a:t>
            </a:r>
          </a:p>
          <a:p>
            <a:pPr>
              <a:buNone/>
            </a:pPr>
            <a:endParaRPr lang="sr-Cyrl-BA" smtClean="0"/>
          </a:p>
          <a:p>
            <a:r>
              <a:rPr lang="sr-Cyrl-BA" smtClean="0"/>
              <a:t>Због тог је неопходно да она буде усаглашена и синхронизована са осталим дијеловима економске политике а прије свега са фискалном политиком </a:t>
            </a:r>
          </a:p>
          <a:p>
            <a:endParaRPr lang="sr-Cyrl-BA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7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1039813" y="1254125"/>
            <a:ext cx="7942262" cy="2886075"/>
          </a:xfrm>
        </p:spPr>
        <p:txBody>
          <a:bodyPr/>
          <a:lstStyle/>
          <a:p>
            <a:pPr eaLnBrk="1" hangingPunct="1"/>
            <a:r>
              <a:rPr lang="en-US" sz="4500" b="1" dirty="0" err="1" smtClean="0"/>
              <a:t>Међународни</a:t>
            </a:r>
            <a:r>
              <a:rPr lang="en-US" sz="4500" b="1" dirty="0" smtClean="0"/>
              <a:t>   </a:t>
            </a:r>
            <a:r>
              <a:rPr lang="en-US" sz="4500" b="1" dirty="0" err="1" smtClean="0"/>
              <a:t>мо</a:t>
            </a:r>
            <a:r>
              <a:rPr lang="sr-Cyrl-BA" sz="4500" b="1" dirty="0" smtClean="0"/>
              <a:t>н</a:t>
            </a:r>
            <a:r>
              <a:rPr lang="en-US" sz="4500" b="1" dirty="0" err="1" smtClean="0"/>
              <a:t>етарни</a:t>
            </a:r>
            <a:r>
              <a:rPr lang="en-US" sz="4500" b="1" dirty="0" smtClean="0"/>
              <a:t> </a:t>
            </a:r>
            <a:r>
              <a:rPr lang="en-US" sz="4500" b="1" dirty="0" err="1" smtClean="0"/>
              <a:t>систем</a:t>
            </a:r>
            <a:r>
              <a:rPr lang="en-US" sz="4500" b="1" dirty="0" smtClean="0"/>
              <a:t/>
            </a:r>
            <a:br>
              <a:rPr lang="en-US" sz="4500" b="1" dirty="0" smtClean="0"/>
            </a:b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571" y="1"/>
            <a:ext cx="8464550" cy="941696"/>
          </a:xfrm>
        </p:spPr>
        <p:txBody>
          <a:bodyPr/>
          <a:lstStyle/>
          <a:p>
            <a:r>
              <a:rPr lang="ru-RU" b="1" smtClean="0"/>
              <a:t>Међународни монетарни систем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1187356"/>
            <a:ext cx="10208525" cy="451740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Међународни монетарни систем дефинисан је као </a:t>
            </a:r>
            <a:r>
              <a:rPr lang="ru-RU" dirty="0" smtClean="0">
                <a:solidFill>
                  <a:srgbClr val="FFFF00"/>
                </a:solidFill>
              </a:rPr>
              <a:t>скуп правила, обичаја, принципа, инструмената, услуга и организација за спровођење међународних плаћања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dirty="0" smtClean="0"/>
              <a:t>Међународни монетарни систем (ММС) може се сматрати квалитетним ако испуњава два основна предуслова:</a:t>
            </a:r>
          </a:p>
          <a:p>
            <a:pPr lvl="1"/>
            <a:r>
              <a:rPr lang="ru-RU" sz="2200" dirty="0" smtClean="0"/>
              <a:t>1)</a:t>
            </a:r>
            <a:r>
              <a:rPr lang="ru-RU" dirty="0" smtClean="0"/>
              <a:t> </a:t>
            </a:r>
            <a:r>
              <a:rPr lang="ru-RU" sz="2200" dirty="0" smtClean="0"/>
              <a:t>ако утиче на максимизацију међународних трговинских токова и</a:t>
            </a:r>
          </a:p>
          <a:p>
            <a:pPr lvl="1"/>
            <a:r>
              <a:rPr lang="ru-RU" sz="2200" dirty="0" smtClean="0"/>
              <a:t>2) ако доводи до равномјерне расподјеле користи од међународне размјене по цијелом свијету</a:t>
            </a:r>
            <a:r>
              <a:rPr lang="ru-RU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660" y="218364"/>
            <a:ext cx="10426889" cy="5513696"/>
          </a:xfrm>
        </p:spPr>
        <p:txBody>
          <a:bodyPr>
            <a:normAutofit/>
          </a:bodyPr>
          <a:lstStyle/>
          <a:p>
            <a:r>
              <a:rPr lang="ru-RU" dirty="0" smtClean="0"/>
              <a:t>Процијењују се на основу сљедећих критеријума:</a:t>
            </a:r>
          </a:p>
          <a:p>
            <a:pPr lvl="1"/>
            <a:r>
              <a:rPr lang="ru-RU" sz="2400" dirty="0" smtClean="0"/>
              <a:t>1. </a:t>
            </a:r>
            <a:r>
              <a:rPr lang="ru-RU" sz="2400" b="1" dirty="0" smtClean="0"/>
              <a:t>Прилагодљивост</a:t>
            </a:r>
            <a:r>
              <a:rPr lang="ru-RU" sz="2400" dirty="0" smtClean="0"/>
              <a:t> - односи се на способност уравнотежења неравнотеже платног биланса. Квалитетни ММС карактерише минимизирање трошкова и вријеме прилагођавања;</a:t>
            </a:r>
          </a:p>
          <a:p>
            <a:pPr lvl="1"/>
            <a:r>
              <a:rPr lang="ru-RU" sz="2400" dirty="0" smtClean="0"/>
              <a:t>2. </a:t>
            </a:r>
            <a:r>
              <a:rPr lang="ru-RU" sz="2400" b="1" dirty="0" smtClean="0"/>
              <a:t>Ликвидност</a:t>
            </a:r>
            <a:r>
              <a:rPr lang="ru-RU" sz="2400" dirty="0" smtClean="0"/>
              <a:t> - односи се на износ расположивих девизних резерви за потребе уравнотежења неравнотежа платног биланса и	</a:t>
            </a:r>
          </a:p>
          <a:p>
            <a:pPr lvl="1"/>
            <a:r>
              <a:rPr lang="ru-RU" sz="2400" dirty="0" smtClean="0"/>
              <a:t>3. </a:t>
            </a:r>
            <a:r>
              <a:rPr lang="ru-RU" sz="2400" b="1" dirty="0" smtClean="0"/>
              <a:t>Поузданост </a:t>
            </a:r>
            <a:r>
              <a:rPr lang="ru-RU" sz="2400" dirty="0" smtClean="0"/>
              <a:t>- као критеријум који се односи на познавање квалитетног функционисања механизама прилагођавања, као и знање одржавања апсолутне и релативне вриједности девизних резерви.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546" y="354842"/>
            <a:ext cx="10304060" cy="506012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Његова кључна функција је пружање одговарајуће међународне ликвидности.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Специфичност међународних економских односа је </a:t>
            </a:r>
            <a:r>
              <a:rPr lang="ru-RU" b="1" dirty="0" smtClean="0"/>
              <a:t>недостатак јединственог монетарног медија </a:t>
            </a:r>
            <a:r>
              <a:rPr lang="ru-RU" dirty="0" smtClean="0"/>
              <a:t>који би био средство размјене, обрачунско средство и средство девизних резерви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4872" y="463643"/>
            <a:ext cx="10201556" cy="5187649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Ме</a:t>
            </a:r>
            <a:r>
              <a:rPr lang="sr-Latn-RS" dirty="0"/>
              <a:t>ђународни монетарни систем такође се може дефинисати као </a:t>
            </a:r>
            <a:r>
              <a:rPr lang="sr-Latn-RS" b="1" dirty="0"/>
              <a:t>институционални оквир којим су регулисана међународна плаћања, кретање капитала и начин утврђивања девизних курсева. </a:t>
            </a:r>
            <a:endParaRPr lang="en-US" b="1" dirty="0" smtClean="0"/>
          </a:p>
          <a:p>
            <a:pPr marL="0" indent="0">
              <a:buNone/>
            </a:pPr>
            <a:endParaRPr lang="en-US" dirty="0"/>
          </a:p>
          <a:p>
            <a:r>
              <a:rPr lang="sr-Latn-RS" dirty="0"/>
              <a:t>До сада су постојала 2 ММС</a:t>
            </a:r>
            <a:r>
              <a:rPr lang="sr-Latn-RS" dirty="0" smtClean="0"/>
              <a:t>:</a:t>
            </a:r>
            <a:endParaRPr lang="sr-Cyrl-BA" dirty="0" smtClean="0"/>
          </a:p>
          <a:p>
            <a:pPr lvl="1"/>
            <a:r>
              <a:rPr lang="sr-Latn-RS" sz="2000" dirty="0" smtClean="0"/>
              <a:t>златни </a:t>
            </a:r>
            <a:r>
              <a:rPr lang="sr-Latn-RS" sz="2000" dirty="0"/>
              <a:t>стандард, </a:t>
            </a:r>
            <a:r>
              <a:rPr lang="sr-Latn-RS" sz="2000" dirty="0" smtClean="0"/>
              <a:t>и</a:t>
            </a:r>
            <a:endParaRPr lang="sr-Cyrl-BA" sz="2000" dirty="0"/>
          </a:p>
          <a:p>
            <a:pPr lvl="1"/>
            <a:r>
              <a:rPr lang="sr-Latn-RS" sz="2000" dirty="0" smtClean="0"/>
              <a:t>бретонвудски </a:t>
            </a:r>
            <a:r>
              <a:rPr lang="sr-Latn-RS" sz="2000" dirty="0"/>
              <a:t>монетарни систем. </a:t>
            </a:r>
            <a:endParaRPr lang="en-US" sz="20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87" y="227221"/>
            <a:ext cx="8873188" cy="1214437"/>
          </a:xfrm>
        </p:spPr>
        <p:txBody>
          <a:bodyPr/>
          <a:lstStyle/>
          <a:p>
            <a:r>
              <a:rPr lang="sr-Cyrl-BA" b="1" dirty="0" smtClean="0"/>
              <a:t>З</a:t>
            </a:r>
            <a:r>
              <a:rPr lang="sr-Latn-CS" b="1" dirty="0" smtClean="0"/>
              <a:t>латни</a:t>
            </a:r>
            <a:r>
              <a:rPr lang="sr-Cyrl-BA" b="1" dirty="0" smtClean="0"/>
              <a:t> </a:t>
            </a:r>
            <a:r>
              <a:rPr lang="sr-Latn-CS" b="1" dirty="0" smtClean="0"/>
              <a:t>стандард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387" y="1176728"/>
            <a:ext cx="10598045" cy="459448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sr-Latn-CS" dirty="0"/>
              <a:t>У овој фази, вриједност новца је одређивана </a:t>
            </a:r>
            <a:r>
              <a:rPr lang="sr-Latn-CS" b="1" dirty="0">
                <a:solidFill>
                  <a:srgbClr val="FFFF00"/>
                </a:solidFill>
              </a:rPr>
              <a:t>на основу количине злата садржане у њему</a:t>
            </a:r>
            <a:r>
              <a:rPr lang="sr-Latn-CS" dirty="0"/>
              <a:t> (јер се новац на почетку ове фазе још увијек ковао од злата), што је представљало једноставан процес. </a:t>
            </a:r>
            <a:endParaRPr lang="sr-Cyrl-BA" dirty="0" smtClean="0"/>
          </a:p>
          <a:p>
            <a:endParaRPr lang="en-US" dirty="0"/>
          </a:p>
          <a:p>
            <a:r>
              <a:rPr lang="sr-Latn-CS" dirty="0"/>
              <a:t>Међутим, трговцима је ношење новца скованог од злата у далеке крајеве било доста ризично због могућности да буду покрадени. </a:t>
            </a:r>
            <a:endParaRPr lang="sr-Cyrl-BA" dirty="0" smtClean="0"/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Остали проблеми који су се јављали били су намјерно (субјективно) и објективно губљење вриједности златног новца односно његово хабање</a:t>
            </a:r>
          </a:p>
          <a:p>
            <a:endParaRPr lang="sr-Cyrl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9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832" y="1329883"/>
            <a:ext cx="9736112" cy="3635375"/>
          </a:xfrm>
        </p:spPr>
        <p:txBody>
          <a:bodyPr>
            <a:normAutofit fontScale="85000" lnSpcReduction="20000"/>
          </a:bodyPr>
          <a:lstStyle/>
          <a:p>
            <a:r>
              <a:rPr lang="sr-Latn-CS" dirty="0"/>
              <a:t>Тако су се </a:t>
            </a:r>
            <a:r>
              <a:rPr lang="sr-Cyrl-BA" dirty="0" smtClean="0"/>
              <a:t>по</a:t>
            </a:r>
            <a:r>
              <a:rPr lang="sr-Latn-CS" dirty="0" smtClean="0"/>
              <a:t>јавиле цедуљ</a:t>
            </a:r>
            <a:r>
              <a:rPr lang="sr-Cyrl-BA" dirty="0" smtClean="0"/>
              <a:t>иц</a:t>
            </a:r>
            <a:r>
              <a:rPr lang="sr-Latn-CS" dirty="0" smtClean="0"/>
              <a:t>е </a:t>
            </a:r>
            <a:r>
              <a:rPr lang="sr-Latn-CS" dirty="0"/>
              <a:t>које су банке издавале </a:t>
            </a:r>
            <a:r>
              <a:rPr lang="sr-Cyrl-BA" dirty="0" smtClean="0"/>
              <a:t>и </a:t>
            </a:r>
            <a:r>
              <a:rPr lang="sr-Latn-CS" dirty="0" smtClean="0"/>
              <a:t>којима </a:t>
            </a:r>
            <a:r>
              <a:rPr lang="sr-Latn-CS" dirty="0"/>
              <a:t>се гарантовало да именовани има депоновану количину злата на располагању, </a:t>
            </a:r>
            <a:r>
              <a:rPr lang="sr-Cyrl-BA" dirty="0" smtClean="0"/>
              <a:t>а </a:t>
            </a:r>
            <a:r>
              <a:rPr lang="sr-Latn-CS" dirty="0" smtClean="0"/>
              <a:t>које </a:t>
            </a:r>
            <a:r>
              <a:rPr lang="sr-Latn-CS" dirty="0"/>
              <a:t>су биле директно замјењиве за ковани новац. Ова фаза монетарног система је позната као </a:t>
            </a:r>
            <a:r>
              <a:rPr lang="sr-Latn-CS" b="1" dirty="0"/>
              <a:t>чисти златни стандард</a:t>
            </a:r>
            <a:r>
              <a:rPr lang="sr-Latn-CS" dirty="0"/>
              <a:t>. </a:t>
            </a:r>
            <a:endParaRPr lang="sr-Cyrl-BA" dirty="0"/>
          </a:p>
          <a:p>
            <a:endParaRPr lang="sr-Cyrl-BA" dirty="0"/>
          </a:p>
          <a:p>
            <a:r>
              <a:rPr lang="sr-Latn-CS" dirty="0"/>
              <a:t>Тај период је обухватао</a:t>
            </a:r>
            <a:r>
              <a:rPr lang="sr-Cyrl-BA" dirty="0"/>
              <a:t> </a:t>
            </a:r>
            <a:r>
              <a:rPr lang="sr-Latn-CS" dirty="0"/>
              <a:t>1870 – 1914 и подразумијевао претворивост папирног новца у злато. Новчанице имају “златно покриће”.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7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867628" y="204717"/>
            <a:ext cx="8464550" cy="791570"/>
          </a:xfrm>
        </p:spPr>
        <p:txBody>
          <a:bodyPr/>
          <a:lstStyle/>
          <a:p>
            <a:pPr algn="ctr" eaLnBrk="1" hangingPunct="1"/>
            <a:r>
              <a:rPr lang="sr-Cyrl-BA" smtClean="0"/>
              <a:t>Златни стандард</a:t>
            </a:r>
            <a:endParaRPr 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sz="quarter" idx="1"/>
          </p:nvPr>
        </p:nvSpPr>
        <p:spPr>
          <a:xfrm>
            <a:off x="368490" y="1329212"/>
            <a:ext cx="10072047" cy="4266370"/>
          </a:xfrm>
        </p:spPr>
        <p:txBody>
          <a:bodyPr>
            <a:normAutofit/>
          </a:bodyPr>
          <a:lstStyle/>
          <a:p>
            <a:r>
              <a:rPr lang="sr-Latn-RS" sz="2400" dirty="0" smtClean="0"/>
              <a:t>Фазе </a:t>
            </a:r>
            <a:r>
              <a:rPr lang="sr-Latn-RS" sz="2400" dirty="0"/>
              <a:t>златног стандарда:</a:t>
            </a:r>
            <a:endParaRPr lang="en-US" sz="2400" dirty="0"/>
          </a:p>
          <a:p>
            <a:pPr lvl="0"/>
            <a:r>
              <a:rPr lang="sr-Latn-RS" sz="2400" dirty="0">
                <a:solidFill>
                  <a:srgbClr val="FFFF00"/>
                </a:solidFill>
              </a:rPr>
              <a:t>Чисти златни стандард</a:t>
            </a:r>
            <a:r>
              <a:rPr lang="sr-Latn-RS" sz="2400" b="1" dirty="0">
                <a:solidFill>
                  <a:srgbClr val="FFFF00"/>
                </a:solidFill>
              </a:rPr>
              <a:t> </a:t>
            </a:r>
            <a:r>
              <a:rPr lang="sr-Latn-RS" sz="2400" dirty="0"/>
              <a:t>(</a:t>
            </a:r>
            <a:r>
              <a:rPr lang="sr-Latn-RS" sz="2400" dirty="0" smtClean="0"/>
              <a:t>1870 </a:t>
            </a:r>
            <a:r>
              <a:rPr lang="sr-Latn-RS" sz="2400" dirty="0"/>
              <a:t>– 1914) претворивост папирног новца у злато. Новчанице имају “златно покриће”.</a:t>
            </a:r>
            <a:endParaRPr lang="en-US" sz="2400" dirty="0"/>
          </a:p>
          <a:p>
            <a:pPr lvl="0"/>
            <a:r>
              <a:rPr lang="sr-Latn-RS" sz="2400" dirty="0">
                <a:solidFill>
                  <a:srgbClr val="FFFF00"/>
                </a:solidFill>
              </a:rPr>
              <a:t>Златно-полужни стандард</a:t>
            </a:r>
            <a:r>
              <a:rPr lang="sr-Latn-RS" sz="2400" b="1" dirty="0">
                <a:solidFill>
                  <a:srgbClr val="FFFF00"/>
                </a:solidFill>
              </a:rPr>
              <a:t> </a:t>
            </a:r>
            <a:r>
              <a:rPr lang="sr-Latn-RS" sz="2400" dirty="0"/>
              <a:t>(између два свјетска рата)– претворивост само већих вриједности папирног новца у златне полуге. </a:t>
            </a:r>
            <a:endParaRPr lang="en-US" sz="2400" dirty="0"/>
          </a:p>
          <a:p>
            <a:pPr lvl="0"/>
            <a:r>
              <a:rPr lang="sr-Latn-RS" sz="2400" dirty="0">
                <a:solidFill>
                  <a:srgbClr val="FFFF00"/>
                </a:solidFill>
              </a:rPr>
              <a:t>Златно-девизни стандард</a:t>
            </a:r>
            <a:r>
              <a:rPr lang="sr-Latn-RS" sz="2400" b="1" dirty="0">
                <a:solidFill>
                  <a:srgbClr val="FFFF00"/>
                </a:solidFill>
              </a:rPr>
              <a:t> </a:t>
            </a:r>
            <a:r>
              <a:rPr lang="sr-Latn-RS" sz="2400" dirty="0" smtClean="0"/>
              <a:t>(</a:t>
            </a:r>
            <a:r>
              <a:rPr lang="sr-Cyrl-BA" sz="2400" dirty="0" smtClean="0"/>
              <a:t>након</a:t>
            </a:r>
            <a:r>
              <a:rPr lang="sr-Latn-RS" sz="2400" dirty="0" smtClean="0"/>
              <a:t> II свјетск</a:t>
            </a:r>
            <a:r>
              <a:rPr lang="sr-Cyrl-BA" sz="2400" dirty="0" smtClean="0"/>
              <a:t>ог</a:t>
            </a:r>
            <a:r>
              <a:rPr lang="sr-Latn-RS" sz="2400" dirty="0" smtClean="0"/>
              <a:t> </a:t>
            </a:r>
            <a:r>
              <a:rPr lang="sr-Latn-RS" sz="2400" dirty="0"/>
              <a:t>рата)– претворивост папирног новца у страни папирни новац који је претворив у злато.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Међународни монетарни систем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774" y="1779588"/>
            <a:ext cx="10426890" cy="3635375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Увод у предмет</a:t>
            </a:r>
          </a:p>
          <a:p>
            <a:r>
              <a:rPr lang="sr-Cyrl-BA" dirty="0" smtClean="0"/>
              <a:t>Садржај и план рада</a:t>
            </a:r>
          </a:p>
          <a:p>
            <a:r>
              <a:rPr lang="sr-Cyrl-BA" dirty="0" smtClean="0"/>
              <a:t>Силабус</a:t>
            </a:r>
          </a:p>
          <a:p>
            <a:r>
              <a:rPr lang="sr-Cyrl-BA" dirty="0" smtClean="0"/>
              <a:t>Литература</a:t>
            </a:r>
          </a:p>
          <a:p>
            <a:endParaRPr lang="sr-Cyrl-BA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www.ef.unibl.org/predmeti-i-predavaci/predmeti-stranica?predmet=178</a:t>
            </a:r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9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82" y="241988"/>
            <a:ext cx="9791274" cy="836186"/>
          </a:xfrm>
        </p:spPr>
        <p:txBody>
          <a:bodyPr>
            <a:normAutofit/>
          </a:bodyPr>
          <a:lstStyle/>
          <a:p>
            <a:r>
              <a:rPr lang="sr-Cyrl-BA" smtClean="0"/>
              <a:t>Датуми усвајања златног стандарда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l="32274" t="23053" r="40785" b="59322"/>
          <a:stretch/>
        </p:blipFill>
        <p:spPr bwMode="auto">
          <a:xfrm>
            <a:off x="1446551" y="1551482"/>
            <a:ext cx="7667470" cy="35376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5760" y="750627"/>
            <a:ext cx="10153498" cy="4730693"/>
          </a:xfrm>
        </p:spPr>
        <p:txBody>
          <a:bodyPr>
            <a:normAutofit/>
          </a:bodyPr>
          <a:lstStyle/>
          <a:p>
            <a:pPr lvl="0"/>
            <a:r>
              <a:rPr lang="sr-Latn-RS" b="1" dirty="0"/>
              <a:t>Златни станд.постоји када већина држава</a:t>
            </a:r>
            <a:r>
              <a:rPr lang="sr-Latn-RS" b="1" dirty="0" smtClean="0"/>
              <a:t>:</a:t>
            </a:r>
            <a:endParaRPr lang="sr-Cyrl-BA" b="1" dirty="0" smtClean="0"/>
          </a:p>
          <a:p>
            <a:pPr marL="0" lvl="0" indent="0">
              <a:buNone/>
            </a:pPr>
            <a:endParaRPr lang="en-US" dirty="0"/>
          </a:p>
          <a:p>
            <a:pPr lvl="1"/>
            <a:r>
              <a:rPr lang="sr-Latn-RS" sz="2000" dirty="0"/>
              <a:t>1. користи златни новац као средство размјене</a:t>
            </a:r>
            <a:endParaRPr lang="en-US" sz="2000" dirty="0"/>
          </a:p>
          <a:p>
            <a:pPr lvl="1"/>
            <a:r>
              <a:rPr lang="sr-Latn-RS" sz="2000" dirty="0"/>
              <a:t>2. има фиксан однос између унце злата и валуте</a:t>
            </a:r>
            <a:endParaRPr lang="en-US" sz="2000" dirty="0"/>
          </a:p>
          <a:p>
            <a:pPr lvl="1"/>
            <a:r>
              <a:rPr lang="sr-Latn-RS" sz="2000" dirty="0"/>
              <a:t>3. дозвољава неограничене токове злата - злато се може слободно увозити и извозити</a:t>
            </a:r>
            <a:endParaRPr lang="en-US" sz="2000" dirty="0"/>
          </a:p>
          <a:p>
            <a:pPr lvl="1"/>
            <a:r>
              <a:rPr lang="sr-Latn-RS" sz="2000" dirty="0"/>
              <a:t>4. новчанице су морале имати златну подлогу да би се </a:t>
            </a:r>
            <a:r>
              <a:rPr lang="sr-Latn-RS" sz="2000" dirty="0" smtClean="0"/>
              <a:t>осигурала </a:t>
            </a:r>
            <a:r>
              <a:rPr lang="sr-Latn-RS" sz="2000" dirty="0"/>
              <a:t>пуна конвертибилност за злато</a:t>
            </a:r>
            <a:endParaRPr lang="en-US" sz="2000" dirty="0"/>
          </a:p>
          <a:p>
            <a:pPr lvl="1"/>
            <a:r>
              <a:rPr lang="sr-Latn-RS" sz="2000" dirty="0"/>
              <a:t>5. домаће новчане резерве су расле и падале са златним токовима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bs-Latn-BA" dirty="0"/>
              <a:t>Доба златног стандарда карактерисало је: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289" y="1779588"/>
            <a:ext cx="10103369" cy="3635375"/>
          </a:xfrm>
        </p:spPr>
        <p:txBody>
          <a:bodyPr/>
          <a:lstStyle/>
          <a:p>
            <a:pPr lvl="1"/>
            <a:r>
              <a:rPr lang="bs-Latn-BA" sz="2000" dirty="0" smtClean="0"/>
              <a:t>Релативно </a:t>
            </a:r>
            <a:r>
              <a:rPr lang="bs-Latn-BA" sz="2000" dirty="0"/>
              <a:t>слободна трговина и слободно кретање капитала</a:t>
            </a:r>
            <a:endParaRPr lang="en-US" sz="2000" dirty="0"/>
          </a:p>
          <a:p>
            <a:pPr lvl="1"/>
            <a:r>
              <a:rPr lang="bs-Latn-BA" sz="2000" dirty="0"/>
              <a:t>Одсуство аутономије у вођењу монетарне политике</a:t>
            </a:r>
            <a:endParaRPr lang="en-US" sz="2000" dirty="0"/>
          </a:p>
          <a:p>
            <a:pPr lvl="1"/>
            <a:r>
              <a:rPr lang="bs-Latn-BA" sz="2000" dirty="0"/>
              <a:t>Релативно ниска инфлација због аутоматски контролисаног раста новчане масе</a:t>
            </a:r>
            <a:endParaRPr lang="en-US" sz="2000" dirty="0"/>
          </a:p>
          <a:p>
            <a:pPr lvl="1"/>
            <a:r>
              <a:rPr lang="bs-Latn-BA" sz="2000" dirty="0"/>
              <a:t>Релативно високе стопе економског раста у свијету</a:t>
            </a:r>
            <a:endParaRPr lang="en-US" sz="2000" dirty="0"/>
          </a:p>
          <a:p>
            <a:pPr lvl="1"/>
            <a:r>
              <a:rPr lang="bs-Latn-BA" sz="2000" dirty="0"/>
              <a:t>Проблем недовољне ликвидности због ограничење производње злата (што је ограничавало раст новчане масе у складу са растом производње)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275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80" y="314793"/>
            <a:ext cx="10515600" cy="5430687"/>
          </a:xfrm>
        </p:spPr>
        <p:txBody>
          <a:bodyPr>
            <a:normAutofit/>
          </a:bodyPr>
          <a:lstStyle/>
          <a:p>
            <a:pPr lvl="0"/>
            <a:r>
              <a:rPr lang="sr-Latn-RS" sz="2400" dirty="0"/>
              <a:t>Основна идеја златног стандарда је била да држава гарантује конверзију валуте у одређену количину злата и обрнуто</a:t>
            </a:r>
            <a:r>
              <a:rPr lang="sr-Latn-RS" sz="2400" dirty="0" smtClean="0"/>
              <a:t>.</a:t>
            </a:r>
            <a:endParaRPr lang="sr-Cyrl-BA" sz="2400" dirty="0" smtClean="0"/>
          </a:p>
          <a:p>
            <a:pPr lvl="0"/>
            <a:endParaRPr lang="en-US" sz="2400" dirty="0"/>
          </a:p>
          <a:p>
            <a:pPr lvl="0"/>
            <a:r>
              <a:rPr lang="sr-Latn-RS" sz="2400" dirty="0"/>
              <a:t>Крајем 19. вијека све привредно важне државе су </a:t>
            </a:r>
            <a:r>
              <a:rPr lang="sr-Latn-RS" sz="2400" b="1" dirty="0"/>
              <a:t>дефинисале износ валуте у унци злата</a:t>
            </a:r>
            <a:r>
              <a:rPr lang="sr-Latn-RS" sz="2400" dirty="0" smtClean="0"/>
              <a:t>.</a:t>
            </a:r>
            <a:endParaRPr lang="sr-Cyrl-BA" sz="2400" dirty="0" smtClean="0"/>
          </a:p>
          <a:p>
            <a:pPr lvl="0"/>
            <a:endParaRPr lang="en-US" sz="2400" dirty="0"/>
          </a:p>
          <a:p>
            <a:pPr lvl="0"/>
            <a:r>
              <a:rPr lang="sr-Latn-RS" sz="2400" dirty="0"/>
              <a:t>Временом, разлика у цијени за унцу злата између двије валуте постала је курс тих валута. </a:t>
            </a:r>
            <a:r>
              <a:rPr lang="sr-Latn-RS" sz="2400" b="1" dirty="0">
                <a:solidFill>
                  <a:srgbClr val="FFFF00"/>
                </a:solidFill>
              </a:rPr>
              <a:t>Примјена зла</a:t>
            </a:r>
            <a:r>
              <a:rPr lang="en-US" sz="2400" b="1" dirty="0">
                <a:solidFill>
                  <a:srgbClr val="FFFF00"/>
                </a:solidFill>
              </a:rPr>
              <a:t>т</a:t>
            </a:r>
            <a:r>
              <a:rPr lang="sr-Latn-RS" sz="2400" b="1" dirty="0">
                <a:solidFill>
                  <a:srgbClr val="FFFF00"/>
                </a:solidFill>
              </a:rPr>
              <a:t>ног стандарда значила је прву употребу званичних девизних курсева.</a:t>
            </a:r>
            <a:r>
              <a:rPr lang="sr-Latn-RS" sz="2400" dirty="0">
                <a:solidFill>
                  <a:srgbClr val="FFFF00"/>
                </a:solidFill>
              </a:rPr>
              <a:t> </a:t>
            </a:r>
            <a:endParaRPr lang="sr-Cyrl-BA" sz="2400" dirty="0" smtClean="0">
              <a:solidFill>
                <a:srgbClr val="FFFF00"/>
              </a:solidFill>
            </a:endParaRPr>
          </a:p>
          <a:p>
            <a:pPr lvl="0"/>
            <a:endParaRPr lang="en-US" sz="2400" dirty="0"/>
          </a:p>
          <a:p>
            <a:pPr lvl="0"/>
            <a:r>
              <a:rPr lang="hr-HR" sz="2400" dirty="0"/>
              <a:t>Режим девизног курса у вријеме златног стандарда је режим фиксног девизног курса.</a:t>
            </a:r>
            <a:endParaRPr lang="en-US" sz="2400" dirty="0"/>
          </a:p>
          <a:p>
            <a:pPr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392113"/>
            <a:ext cx="8464550" cy="740651"/>
          </a:xfrm>
        </p:spPr>
        <p:txBody>
          <a:bodyPr/>
          <a:lstStyle/>
          <a:p>
            <a:pPr algn="ctr"/>
            <a:r>
              <a:rPr lang="sr-Cyrl-BA" dirty="0" smtClean="0"/>
              <a:t>Златни паритет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5760" y="1518920"/>
            <a:ext cx="10332720" cy="416052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sz="2400" dirty="0"/>
              <a:t>На примјер, при златном стандарду златник од 1 фунте у Великој Британији садржавао је 113</a:t>
            </a:r>
            <a:r>
              <a:rPr lang="en-US" sz="2400" dirty="0"/>
              <a:t>,0016 </a:t>
            </a:r>
            <a:r>
              <a:rPr lang="sr-Latn-RS" sz="2400" dirty="0"/>
              <a:t>јединица чистог злата, док је златник у САД садржавао 23</a:t>
            </a:r>
            <a:r>
              <a:rPr lang="en-US" sz="2400" dirty="0"/>
              <a:t>,22 </a:t>
            </a:r>
            <a:r>
              <a:rPr lang="sr-Latn-RS" sz="2400" dirty="0"/>
              <a:t>јединице. То је значило да је доларска цијена фунте била 113,</a:t>
            </a:r>
            <a:r>
              <a:rPr lang="en-US" sz="2400" dirty="0"/>
              <a:t> 0016</a:t>
            </a:r>
            <a:r>
              <a:rPr lang="sr-Latn-RS" sz="2400" dirty="0"/>
              <a:t>/23,22 тј приблизно 4,87. То је био златни паритет</a:t>
            </a:r>
            <a:r>
              <a:rPr lang="sr-Latn-RS" sz="2400" dirty="0" smtClean="0"/>
              <a:t>.</a:t>
            </a:r>
            <a:endParaRPr lang="en-US" sz="2400" dirty="0" smtClean="0"/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sr-Latn-RS" sz="2400" dirty="0"/>
              <a:t>Трошак превоза 1 фунте злата између САД и ВБ износио је око 3 цента, што је практично значило да курс долара и фунте није могао да варира за више од 3 цента изнад или испод златног паритета. Из простог разлога што нико не би за једну фунту дао више од 4,90 долара умјесто 4,87.</a:t>
            </a:r>
            <a:endParaRPr lang="en-US" sz="2400" dirty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198120"/>
            <a:ext cx="10336378" cy="858520"/>
          </a:xfrm>
        </p:spPr>
        <p:txBody>
          <a:bodyPr>
            <a:normAutofit/>
          </a:bodyPr>
          <a:lstStyle/>
          <a:p>
            <a:pPr lvl="1"/>
            <a:r>
              <a:rPr lang="en-US" sz="4000" dirty="0"/>
              <a:t>П</a:t>
            </a:r>
            <a:r>
              <a:rPr lang="sr-Latn-RS" sz="4000" dirty="0"/>
              <a:t>редности златног стандарда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2151" y="1434815"/>
            <a:ext cx="9804574" cy="380424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r-Latn-RS" dirty="0"/>
              <a:t>Предности су:</a:t>
            </a:r>
            <a:endParaRPr lang="en-US" dirty="0"/>
          </a:p>
          <a:p>
            <a:pPr lvl="1"/>
            <a:r>
              <a:rPr lang="sr-Latn-RS" sz="2400" dirty="0">
                <a:solidFill>
                  <a:srgbClr val="FFFF00"/>
                </a:solidFill>
              </a:rPr>
              <a:t>1.Крајње обезбјеђење од инфлације</a:t>
            </a:r>
            <a:r>
              <a:rPr lang="sr-Latn-RS" sz="2400" dirty="0"/>
              <a:t>. Због својих основних резерви, зл. стандард ствара стабилност цијена и елиминише злоупотребе од стране ЦБ тј. хиперинфлацију</a:t>
            </a:r>
            <a:endParaRPr lang="en-US" sz="2400" dirty="0"/>
          </a:p>
          <a:p>
            <a:pPr lvl="1"/>
            <a:r>
              <a:rPr lang="sr-Latn-RS" sz="2400" dirty="0">
                <a:solidFill>
                  <a:srgbClr val="FFFF00"/>
                </a:solidFill>
              </a:rPr>
              <a:t>2. аутоматско прилагођавање платног </a:t>
            </a:r>
            <a:r>
              <a:rPr lang="sr-Latn-RS" sz="2400" dirty="0" smtClean="0">
                <a:solidFill>
                  <a:srgbClr val="FFFF00"/>
                </a:solidFill>
              </a:rPr>
              <a:t>биланса</a:t>
            </a:r>
            <a:endParaRPr lang="sr-Cyrl-BA" sz="2400" dirty="0">
              <a:solidFill>
                <a:srgbClr val="FFFF00"/>
              </a:solidFill>
            </a:endParaRPr>
          </a:p>
          <a:p>
            <a:pPr lvl="2"/>
            <a:r>
              <a:rPr lang="sr-Cyrl-BA" sz="2000" dirty="0" smtClean="0"/>
              <a:t>дефицит-одлив злата-пад количине новца-дефлација-пад домаћих цијена-већи извоз-већа каматна стопа-већи прилив капитала из иностранства</a:t>
            </a:r>
          </a:p>
          <a:p>
            <a:pPr lvl="2"/>
            <a:r>
              <a:rPr lang="sr-Cyrl-BA" sz="2000" dirty="0" smtClean="0"/>
              <a:t>суфицит-прилив злата-раст </a:t>
            </a:r>
            <a:r>
              <a:rPr lang="sr-Cyrl-BA" sz="2000" dirty="0"/>
              <a:t>количине </a:t>
            </a:r>
            <a:r>
              <a:rPr lang="sr-Cyrl-BA" sz="2000" dirty="0" smtClean="0"/>
              <a:t>новца-инфлација-раст </a:t>
            </a:r>
            <a:r>
              <a:rPr lang="sr-Cyrl-BA" sz="2000" dirty="0"/>
              <a:t>домаћих </a:t>
            </a:r>
            <a:r>
              <a:rPr lang="sr-Cyrl-BA" sz="2000" dirty="0" smtClean="0"/>
              <a:t>цијена-мањи извоз-мања </a:t>
            </a:r>
            <a:r>
              <a:rPr lang="sr-Cyrl-BA" sz="2000" dirty="0"/>
              <a:t>каматна </a:t>
            </a:r>
            <a:r>
              <a:rPr lang="sr-Cyrl-BA" sz="2000" dirty="0" smtClean="0"/>
              <a:t>стопа-мањи </a:t>
            </a:r>
            <a:r>
              <a:rPr lang="sr-Cyrl-BA" sz="2000" dirty="0"/>
              <a:t>прилив капитала из иностранства</a:t>
            </a:r>
          </a:p>
          <a:p>
            <a:pPr lvl="2"/>
            <a:endParaRPr lang="en-US" sz="2200" dirty="0"/>
          </a:p>
          <a:p>
            <a:pPr marL="0" indent="0"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Недостаци златног стандарда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2188" y="1779588"/>
            <a:ext cx="8997973" cy="3635375"/>
          </a:xfrm>
        </p:spPr>
        <p:txBody>
          <a:bodyPr/>
          <a:lstStyle/>
          <a:p>
            <a:pPr lvl="0"/>
            <a:r>
              <a:rPr lang="sr-Latn-RS" dirty="0"/>
              <a:t>Недостаци:</a:t>
            </a:r>
            <a:endParaRPr lang="en-US" dirty="0"/>
          </a:p>
          <a:p>
            <a:pPr lvl="1"/>
            <a:r>
              <a:rPr lang="sr-Latn-RS" sz="2400" dirty="0"/>
              <a:t>1. понуда резерви новоископаног злата су доста лимитиране па су међ.трговина и инвестиције могле бити успорене и </a:t>
            </a:r>
            <a:r>
              <a:rPr lang="sr-Latn-RS" sz="2400" dirty="0" smtClean="0"/>
              <a:t>ограничене</a:t>
            </a:r>
            <a:r>
              <a:rPr lang="sr-Cyrl-BA" sz="2400" dirty="0" smtClean="0"/>
              <a:t> - </a:t>
            </a:r>
            <a:r>
              <a:rPr lang="sr-Cyrl-BA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дефлација</a:t>
            </a:r>
            <a:endParaRPr lang="en-US" sz="2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pPr lvl="1"/>
            <a:r>
              <a:rPr lang="sr-Latn-RS" sz="2400" dirty="0"/>
              <a:t>2. држава може да напусти златни стандард. Нема механизма да примора државу да се понаша према правилима златног стандарда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4" y="392113"/>
            <a:ext cx="9927751" cy="617821"/>
          </a:xfrm>
        </p:spPr>
        <p:txBody>
          <a:bodyPr>
            <a:normAutofit fontScale="90000"/>
          </a:bodyPr>
          <a:lstStyle/>
          <a:p>
            <a:r>
              <a:rPr lang="sr-Latn-RS" dirty="0"/>
              <a:t>КРАЈ ЧИСТОГ ЗЛАТНОГ СТАНДАРДА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80" y="1229193"/>
            <a:ext cx="10515600" cy="4582327"/>
          </a:xfrm>
        </p:spPr>
        <p:txBody>
          <a:bodyPr>
            <a:normAutofit fontScale="85000" lnSpcReduction="20000"/>
          </a:bodyPr>
          <a:lstStyle/>
          <a:p>
            <a:r>
              <a:rPr lang="sr-Latn-CS" sz="2400" dirty="0" smtClean="0"/>
              <a:t>I </a:t>
            </a:r>
            <a:r>
              <a:rPr lang="sr-Latn-RS" dirty="0" smtClean="0"/>
              <a:t>свјетски </a:t>
            </a:r>
            <a:r>
              <a:rPr lang="sr-Latn-RS" dirty="0"/>
              <a:t>рат је означио крај чистог златног стандарда. Потребе финансирања ратних издатака су надмашивале златне резерве, па је штампан новац без златног покрића.  </a:t>
            </a:r>
            <a:endParaRPr lang="sr-Cyrl-BA" dirty="0" smtClean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sr-Latn-RS" dirty="0"/>
              <a:t>Након рата: </a:t>
            </a:r>
            <a:endParaRPr lang="en-US" dirty="0"/>
          </a:p>
          <a:p>
            <a:pPr lvl="1"/>
            <a:r>
              <a:rPr lang="sr-Latn-RS" dirty="0"/>
              <a:t>хиперинфлација у многим земљама,</a:t>
            </a:r>
            <a:endParaRPr lang="en-US" dirty="0"/>
          </a:p>
          <a:p>
            <a:pPr lvl="1"/>
            <a:r>
              <a:rPr lang="sr-Latn-RS" dirty="0"/>
              <a:t>девизни курсеви слободно </a:t>
            </a:r>
            <a:r>
              <a:rPr lang="sr-Latn-RS" dirty="0" smtClean="0"/>
              <a:t>осцилирају</a:t>
            </a:r>
            <a:r>
              <a:rPr lang="sr-Cyrl-BA" dirty="0" smtClean="0"/>
              <a:t>.</a:t>
            </a:r>
          </a:p>
          <a:p>
            <a:pPr lvl="1"/>
            <a:endParaRPr lang="en-US" dirty="0"/>
          </a:p>
          <a:p>
            <a:pPr lvl="0"/>
            <a:r>
              <a:rPr lang="sr-Latn-RS" dirty="0"/>
              <a:t>Почетком </a:t>
            </a:r>
            <a:r>
              <a:rPr lang="sr-Latn-RS" dirty="0" smtClean="0"/>
              <a:t>1920, </a:t>
            </a:r>
            <a:r>
              <a:rPr lang="sr-Latn-RS" dirty="0"/>
              <a:t>покушаји враћања златног стандарда. Уведени су:</a:t>
            </a:r>
            <a:endParaRPr lang="en-US" dirty="0"/>
          </a:p>
          <a:p>
            <a:pPr lvl="1"/>
            <a:r>
              <a:rPr lang="sr-Latn-RS" dirty="0"/>
              <a:t>Златно-полужни и</a:t>
            </a:r>
            <a:endParaRPr lang="en-US" dirty="0"/>
          </a:p>
          <a:p>
            <a:pPr lvl="1"/>
            <a:r>
              <a:rPr lang="sr-Latn-RS" dirty="0"/>
              <a:t>Златно-девизни стандард</a:t>
            </a:r>
            <a:r>
              <a:rPr lang="sr-Latn-R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347" y="277318"/>
            <a:ext cx="10035915" cy="547141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Злата је </a:t>
            </a:r>
            <a:r>
              <a:rPr lang="ru-RU" dirty="0"/>
              <a:t>било много мање и није било потпуног покрића валутом. </a:t>
            </a:r>
            <a:r>
              <a:rPr lang="ru-RU" dirty="0">
                <a:solidFill>
                  <a:srgbClr val="FFFF00"/>
                </a:solidFill>
              </a:rPr>
              <a:t>Тада почињу да се користе резервне валуте најјачих земаља, </a:t>
            </a:r>
            <a:r>
              <a:rPr lang="ru-RU" dirty="0" smtClean="0">
                <a:solidFill>
                  <a:srgbClr val="FFFF00"/>
                </a:solidFill>
              </a:rPr>
              <a:t>прије </a:t>
            </a:r>
            <a:r>
              <a:rPr lang="ru-RU" dirty="0">
                <a:solidFill>
                  <a:srgbClr val="FFFF00"/>
                </a:solidFill>
              </a:rPr>
              <a:t>свега </a:t>
            </a:r>
            <a:r>
              <a:rPr lang="ru-RU" b="1" dirty="0">
                <a:solidFill>
                  <a:srgbClr val="FFFF00"/>
                </a:solidFill>
              </a:rPr>
              <a:t>фунта и долар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Европске економије</a:t>
            </a:r>
            <a:r>
              <a:rPr lang="ru-RU" dirty="0"/>
              <a:t>, </a:t>
            </a:r>
            <a:r>
              <a:rPr lang="ru-RU" dirty="0" smtClean="0"/>
              <a:t>изашле </a:t>
            </a:r>
            <a:r>
              <a:rPr lang="ru-RU" dirty="0"/>
              <a:t>су из Првог </a:t>
            </a:r>
            <a:r>
              <a:rPr lang="ru-RU" dirty="0" smtClean="0"/>
              <a:t>свјетског </a:t>
            </a:r>
            <a:r>
              <a:rPr lang="ru-RU" dirty="0"/>
              <a:t>рата са уништеним економским потенцијалом, високом инфлацијом и високом политичком </a:t>
            </a:r>
            <a:r>
              <a:rPr lang="ru-RU" dirty="0" smtClean="0"/>
              <a:t>нестабилношћу. </a:t>
            </a:r>
            <a:endParaRPr lang="sr-Latn-BA" dirty="0" smtClean="0"/>
          </a:p>
          <a:p>
            <a:pPr lvl="0"/>
            <a:endParaRPr lang="sr-Latn-BA" dirty="0"/>
          </a:p>
          <a:p>
            <a:pPr lvl="0"/>
            <a:r>
              <a:rPr lang="ru-RU" dirty="0" smtClean="0"/>
              <a:t>Циљеви </a:t>
            </a:r>
            <a:r>
              <a:rPr lang="ru-RU" dirty="0"/>
              <a:t>националних економија су стављени у први </a:t>
            </a:r>
            <a:r>
              <a:rPr lang="ru-RU" dirty="0" smtClean="0"/>
              <a:t>план</a:t>
            </a:r>
          </a:p>
          <a:p>
            <a:pPr marL="0" lvl="0" indent="0">
              <a:buNone/>
            </a:pPr>
            <a:endParaRPr lang="ru-RU" dirty="0" smtClean="0"/>
          </a:p>
          <a:p>
            <a:pPr lvl="0"/>
            <a:r>
              <a:rPr lang="ru-RU" dirty="0" smtClean="0"/>
              <a:t>Дампинг </a:t>
            </a:r>
            <a:r>
              <a:rPr lang="ru-RU" dirty="0"/>
              <a:t>валуте (конкурентске девалвације) и раст </a:t>
            </a:r>
            <a:r>
              <a:rPr lang="ru-RU" dirty="0" smtClean="0"/>
              <a:t>протекционизма</a:t>
            </a:r>
          </a:p>
          <a:p>
            <a:pPr marL="0" lvl="0" indent="0">
              <a:buNone/>
            </a:pPr>
            <a:endParaRPr lang="ru-RU" dirty="0" smtClean="0"/>
          </a:p>
          <a:p>
            <a:pPr lvl="0"/>
            <a:r>
              <a:rPr lang="ru-RU" dirty="0" smtClean="0"/>
              <a:t>30их година настаје Велика </a:t>
            </a:r>
            <a:r>
              <a:rPr lang="ru-RU" dirty="0"/>
              <a:t>криза и депресија, која је на крају резултирала Другим </a:t>
            </a:r>
            <a:r>
              <a:rPr lang="ru-RU" dirty="0" smtClean="0"/>
              <a:t>свјетским </a:t>
            </a:r>
            <a:r>
              <a:rPr lang="ru-RU" dirty="0"/>
              <a:t>ратом.</a:t>
            </a:r>
            <a:endParaRPr lang="ru-RU" dirty="0" smtClean="0"/>
          </a:p>
          <a:p>
            <a:pPr marL="0" lvl="0" indent="0">
              <a:buNone/>
            </a:pPr>
            <a:endParaRPr lang="sr-Cyrl-BA" dirty="0" smtClean="0"/>
          </a:p>
          <a:p>
            <a:pPr lvl="0"/>
            <a:r>
              <a:rPr lang="sr-Latn-RS" dirty="0" smtClean="0"/>
              <a:t>1936</a:t>
            </a:r>
            <a:r>
              <a:rPr lang="sr-Latn-RS" dirty="0"/>
              <a:t>. дефинитивни слом златног стандарда.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0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88620" y="163725"/>
            <a:ext cx="10241280" cy="748453"/>
          </a:xfrm>
        </p:spPr>
        <p:txBody>
          <a:bodyPr>
            <a:normAutofit/>
          </a:bodyPr>
          <a:lstStyle/>
          <a:p>
            <a:r>
              <a:rPr lang="sr-Latn-RS" sz="2800" b="1" dirty="0"/>
              <a:t>Бретонвудски златно-девизни стандард (1944-1973)</a:t>
            </a:r>
            <a:endParaRPr lang="en-US" sz="2800" b="1" dirty="0"/>
          </a:p>
        </p:txBody>
      </p:sp>
      <p:sp>
        <p:nvSpPr>
          <p:cNvPr id="86019" name="Content Placeholder 2"/>
          <p:cNvSpPr>
            <a:spLocks noGrp="1"/>
          </p:cNvSpPr>
          <p:nvPr>
            <p:ph sz="quarter" idx="1"/>
          </p:nvPr>
        </p:nvSpPr>
        <p:spPr>
          <a:xfrm>
            <a:off x="215266" y="955343"/>
            <a:ext cx="10542270" cy="4824533"/>
          </a:xfrm>
        </p:spPr>
        <p:txBody>
          <a:bodyPr>
            <a:normAutofit fontScale="85000" lnSpcReduction="10000"/>
          </a:bodyPr>
          <a:lstStyle/>
          <a:p>
            <a:pPr lvl="0"/>
            <a:endParaRPr lang="sr-Cyrl-BA" sz="2400" dirty="0" smtClean="0"/>
          </a:p>
          <a:p>
            <a:pPr lvl="0"/>
            <a:r>
              <a:rPr lang="sr-Latn-RS" sz="2400" dirty="0" smtClean="0"/>
              <a:t>1944</a:t>
            </a:r>
            <a:r>
              <a:rPr lang="sr-Latn-RS" sz="2400" dirty="0"/>
              <a:t>. године, у </a:t>
            </a:r>
            <a:r>
              <a:rPr lang="sr-Latn-BA" sz="2400" i="1" dirty="0" smtClean="0"/>
              <a:t>Bret</a:t>
            </a:r>
            <a:r>
              <a:rPr lang="sr-Latn-BA" sz="2400" i="1" dirty="0"/>
              <a:t>t</a:t>
            </a:r>
            <a:r>
              <a:rPr lang="sr-Latn-BA" sz="2400" i="1" dirty="0" smtClean="0"/>
              <a:t>on Woods</a:t>
            </a:r>
            <a:r>
              <a:rPr lang="sr-Latn-BA" sz="2400" dirty="0" smtClean="0"/>
              <a:t>-u </a:t>
            </a:r>
            <a:r>
              <a:rPr lang="sr-Latn-RS" sz="2400" dirty="0" smtClean="0"/>
              <a:t>(</a:t>
            </a:r>
            <a:r>
              <a:rPr lang="sr-Latn-RS" sz="2400" dirty="0"/>
              <a:t>САД) договорени су принципи послијератног међународног монетарног система (Кејнсов и </a:t>
            </a:r>
            <a:r>
              <a:rPr lang="sr-Latn-RS" sz="2400" b="1" u="sng" dirty="0"/>
              <a:t>Вајтов</a:t>
            </a:r>
            <a:r>
              <a:rPr lang="sr-Latn-RS" sz="2400" u="sng" dirty="0"/>
              <a:t> план</a:t>
            </a:r>
            <a:r>
              <a:rPr lang="sr-Latn-RS" sz="2400" dirty="0" smtClean="0"/>
              <a:t>).</a:t>
            </a:r>
            <a:endParaRPr lang="sr-Cyrl-BA" sz="2400" dirty="0" smtClean="0"/>
          </a:p>
          <a:p>
            <a:pPr lvl="0"/>
            <a:endParaRPr lang="en-US" sz="2400" dirty="0"/>
          </a:p>
          <a:p>
            <a:pPr lvl="0"/>
            <a:r>
              <a:rPr lang="sr-Latn-RS" sz="2400" dirty="0"/>
              <a:t>Основан је Међународни монетарни фонд као његов стуб. </a:t>
            </a:r>
            <a:endParaRPr lang="sr-Cyrl-BA" sz="2400" dirty="0" smtClean="0"/>
          </a:p>
          <a:p>
            <a:pPr lvl="0">
              <a:buNone/>
            </a:pPr>
            <a:endParaRPr lang="en-US" sz="2400" dirty="0"/>
          </a:p>
          <a:p>
            <a:r>
              <a:rPr lang="bs-Latn-BA" sz="2400" dirty="0"/>
              <a:t>САД су из II св</a:t>
            </a:r>
            <a:r>
              <a:rPr lang="en-US" sz="2400" dirty="0"/>
              <a:t>j</a:t>
            </a:r>
            <a:r>
              <a:rPr lang="bs-Latn-BA" sz="2400" dirty="0"/>
              <a:t>. рата изашле са 60% свјетских златних резерви, те су имале довољно резерви за креирање количине долара које су стицале иностране централне банке како би обезбиједиле покриће домаћег новца</a:t>
            </a:r>
            <a:endParaRPr lang="sr-Cyrl-BA" sz="2400" dirty="0"/>
          </a:p>
          <a:p>
            <a:pPr lvl="0"/>
            <a:endParaRPr lang="sr-Cyrl-BA" sz="2400" dirty="0" smtClean="0"/>
          </a:p>
          <a:p>
            <a:pPr lvl="0"/>
            <a:r>
              <a:rPr lang="en-US" sz="2400" dirty="0" err="1" smtClean="0"/>
              <a:t>Паритет</a:t>
            </a:r>
            <a:r>
              <a:rPr lang="en-US" sz="2400" dirty="0" smtClean="0"/>
              <a:t> </a:t>
            </a:r>
            <a:r>
              <a:rPr lang="en-US" sz="2400" dirty="0" err="1"/>
              <a:t>долара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утвр</a:t>
            </a:r>
            <a:r>
              <a:rPr lang="sr-Latn-RS" sz="2400" dirty="0"/>
              <a:t>ђ</a:t>
            </a:r>
            <a:r>
              <a:rPr lang="en-US" sz="2400" dirty="0" err="1"/>
              <a:t>ен</a:t>
            </a:r>
            <a:r>
              <a:rPr lang="en-US" sz="2400" dirty="0"/>
              <a:t> у </a:t>
            </a:r>
            <a:r>
              <a:rPr lang="en-US" sz="2400" dirty="0" err="1"/>
              <a:t>злату</a:t>
            </a:r>
            <a:r>
              <a:rPr lang="sr-Cyrl-CS" sz="2400" dirty="0"/>
              <a:t> – 35 </a:t>
            </a:r>
            <a:r>
              <a:rPr lang="en-US" sz="2400" dirty="0" err="1"/>
              <a:t>долара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унцу</a:t>
            </a:r>
            <a:r>
              <a:rPr lang="en-US" sz="2400" dirty="0"/>
              <a:t> </a:t>
            </a:r>
            <a:r>
              <a:rPr lang="en-US" sz="2400" dirty="0" err="1"/>
              <a:t>злата</a:t>
            </a:r>
            <a:r>
              <a:rPr lang="sr-Cyrl-CS" sz="2400" dirty="0"/>
              <a:t>. </a:t>
            </a:r>
            <a:r>
              <a:rPr lang="en-US" sz="2400" dirty="0"/>
              <a:t>САД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обавезале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ће</a:t>
            </a:r>
            <a:r>
              <a:rPr lang="en-US" sz="2400" dirty="0"/>
              <a:t> </a:t>
            </a:r>
            <a:r>
              <a:rPr lang="en-US" sz="2400" dirty="0" err="1"/>
              <a:t>откупљивати</a:t>
            </a:r>
            <a:r>
              <a:rPr lang="en-US" sz="2400" dirty="0"/>
              <a:t> и </a:t>
            </a:r>
            <a:r>
              <a:rPr lang="en-US" sz="2400" dirty="0" err="1"/>
              <a:t>продавати</a:t>
            </a:r>
            <a:r>
              <a:rPr lang="en-US" sz="2400" dirty="0"/>
              <a:t> </a:t>
            </a:r>
            <a:r>
              <a:rPr lang="en-US" sz="2400" dirty="0" err="1"/>
              <a:t>злато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захтјев </a:t>
            </a:r>
            <a:r>
              <a:rPr lang="en-US" sz="2400" dirty="0" err="1"/>
              <a:t>централних</a:t>
            </a:r>
            <a:r>
              <a:rPr lang="en-US" sz="2400" dirty="0"/>
              <a:t> </a:t>
            </a:r>
            <a:r>
              <a:rPr lang="en-US" sz="2400" dirty="0" err="1"/>
              <a:t>банака</a:t>
            </a:r>
            <a:r>
              <a:rPr lang="en-US" sz="2400" dirty="0"/>
              <a:t> </a:t>
            </a:r>
            <a:r>
              <a:rPr lang="en-US" sz="2400" dirty="0" err="1"/>
              <a:t>чл</a:t>
            </a:r>
            <a:r>
              <a:rPr lang="sr-Cyrl-CS" sz="2400" dirty="0"/>
              <a:t>а</a:t>
            </a:r>
            <a:r>
              <a:rPr lang="en-US" sz="2400" dirty="0" err="1"/>
              <a:t>ниц</a:t>
            </a:r>
            <a:r>
              <a:rPr lang="sr-Cyrl-CS" sz="2400" dirty="0"/>
              <a:t>а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цијени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sr-Cyrl-CS" sz="2400" dirty="0"/>
              <a:t> 35 </a:t>
            </a:r>
            <a:r>
              <a:rPr lang="en-US" sz="2400" dirty="0" err="1"/>
              <a:t>дол</a:t>
            </a:r>
            <a:r>
              <a:rPr lang="sr-Cyrl-CS" sz="2400" dirty="0"/>
              <a:t>а</a:t>
            </a:r>
            <a:r>
              <a:rPr lang="en-US" sz="2400" dirty="0"/>
              <a:t>р</a:t>
            </a:r>
            <a:r>
              <a:rPr lang="sr-Cyrl-CS" sz="2400" dirty="0"/>
              <a:t>а </a:t>
            </a:r>
            <a:r>
              <a:rPr lang="en-US" sz="2400" dirty="0"/>
              <a:t>з</a:t>
            </a:r>
            <a:r>
              <a:rPr lang="sr-Cyrl-CS" sz="2400" dirty="0"/>
              <a:t>а </a:t>
            </a:r>
            <a:r>
              <a:rPr lang="en-US" sz="2400" dirty="0" err="1"/>
              <a:t>унцу</a:t>
            </a:r>
            <a:r>
              <a:rPr lang="en-US" sz="2400" dirty="0"/>
              <a:t> </a:t>
            </a:r>
            <a:r>
              <a:rPr lang="en-US" sz="2400" dirty="0" err="1"/>
              <a:t>зл</a:t>
            </a:r>
            <a:r>
              <a:rPr lang="sr-Cyrl-CS" sz="2400" dirty="0"/>
              <a:t>а</a:t>
            </a:r>
            <a:r>
              <a:rPr lang="en-US" sz="2400" dirty="0"/>
              <a:t>т</a:t>
            </a:r>
            <a:r>
              <a:rPr lang="sr-Cyrl-CS" sz="2400" dirty="0"/>
              <a:t>а.</a:t>
            </a:r>
            <a:endParaRPr lang="en-US" sz="2400" dirty="0"/>
          </a:p>
          <a:p>
            <a:pPr algn="just"/>
            <a:endParaRPr lang="hr-HR" altLang="en-US" sz="2400" dirty="0" smtClean="0"/>
          </a:p>
          <a:p>
            <a:endParaRPr lang="hr-HR" altLang="en-US" sz="2400" dirty="0" smtClean="0"/>
          </a:p>
          <a:p>
            <a:endParaRPr lang="hr-HR" altLang="en-US" sz="2400" dirty="0" smtClean="0"/>
          </a:p>
          <a:p>
            <a:endParaRPr lang="hr-HR" altLang="en-US" sz="2400" dirty="0" smtClean="0"/>
          </a:p>
        </p:txBody>
      </p:sp>
      <p:graphicFrame>
        <p:nvGraphicFramePr>
          <p:cNvPr id="86020" name="Object 2"/>
          <p:cNvGraphicFramePr>
            <a:graphicFrameLocks noChangeAspect="1"/>
          </p:cNvGraphicFramePr>
          <p:nvPr/>
        </p:nvGraphicFramePr>
        <p:xfrm>
          <a:off x="2722246" y="2410460"/>
          <a:ext cx="137160" cy="18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6" name="Equation" r:id="rId3" imgW="114151" imgH="215619" progId="">
                  <p:embed/>
                </p:oleObj>
              </mc:Choice>
              <mc:Fallback>
                <p:oleObj name="Equation" r:id="rId3" imgW="114151" imgH="215619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246" y="2410460"/>
                        <a:ext cx="137160" cy="187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178" y="132080"/>
            <a:ext cx="9784080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Међународни</a:t>
            </a:r>
            <a:r>
              <a:rPr lang="sr-Latn-CS" dirty="0" smtClean="0"/>
              <a:t> </a:t>
            </a:r>
            <a:r>
              <a:rPr lang="sr-Cyrl-BA" dirty="0" smtClean="0"/>
              <a:t>монетарни</a:t>
            </a:r>
            <a:r>
              <a:rPr lang="sr-Latn-CS" dirty="0" smtClean="0"/>
              <a:t> </a:t>
            </a:r>
            <a:r>
              <a:rPr lang="sr-Cyrl-BA" dirty="0" smtClean="0"/>
              <a:t>систем</a:t>
            </a:r>
            <a:r>
              <a:rPr lang="sr-Latn-CS" dirty="0" smtClean="0"/>
              <a:t> </a:t>
            </a:r>
            <a:br>
              <a:rPr lang="sr-Latn-CS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73456"/>
            <a:ext cx="10972800" cy="507014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r-Latn-BA" sz="2400" dirty="0" smtClean="0">
                <a:latin typeface="Arial" pitchFamily="34" charset="0"/>
                <a:cs typeface="Arial" pitchFamily="34" charset="0"/>
              </a:rPr>
              <a:t>mail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2"/>
              </a:rPr>
              <a:t>branka.topic-pavkovic@ef.unibl.org</a:t>
            </a: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r-Latn-R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sr-Cyrl-BA" sz="2400" dirty="0" smtClean="0">
                <a:latin typeface="Arial" pitchFamily="34" charset="0"/>
                <a:cs typeface="Arial" pitchFamily="34" charset="0"/>
              </a:rPr>
              <a:t>Основна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литература</a:t>
            </a:r>
            <a:r>
              <a:rPr lang="sr-Latn-R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lvl="1"/>
            <a:r>
              <a:rPr lang="sr-Cyrl-BA" sz="2400" dirty="0" smtClean="0">
                <a:latin typeface="Arial" pitchFamily="34" charset="0"/>
                <a:cs typeface="Arial" pitchFamily="34" charset="0"/>
              </a:rPr>
              <a:t>Вукмирица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Шпирић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. (2005).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Економска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монетарна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интеграција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Европе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Бања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Лука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Економски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факултет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Топић</a:t>
            </a:r>
            <a:r>
              <a:rPr lang="en-US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-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Павковић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, </a:t>
            </a:r>
            <a:r>
              <a:rPr lang="sr-Cyrl-BA" sz="24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sr-Latn-BA" sz="2400" dirty="0">
                <a:latin typeface="Arial" panose="020B0604020202020204" pitchFamily="34" charset="0"/>
                <a:cs typeface="Arial" panose="020B0604020202020204" pitchFamily="34" charset="0"/>
              </a:rPr>
              <a:t>ранка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. (2019). 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Монетарне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интеграције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- 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монетарни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и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фискални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оквир</a:t>
            </a:r>
            <a:r>
              <a:rPr lang="sr-Latn-BA" sz="24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.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Бања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Лука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Економски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2400" dirty="0" smtClean="0">
                <a:latin typeface="Arial" pitchFamily="34" charset="0"/>
                <a:cs typeface="Arial" pitchFamily="34" charset="0"/>
              </a:rPr>
              <a:t>факултет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sr-Latn-BA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sr-Cyrl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Топић-Павковић, Б</a:t>
            </a:r>
            <a:r>
              <a:rPr lang="sr-Latn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ранка</a:t>
            </a:r>
            <a:r>
              <a:rPr lang="sr-Cyrl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r>
              <a:rPr lang="sr-Latn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 (2023</a:t>
            </a:r>
            <a:r>
              <a:rPr lang="sr-Cyrl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). </a:t>
            </a:r>
            <a:r>
              <a:rPr lang="sr-Latn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Монетарнe </a:t>
            </a:r>
            <a:r>
              <a:rPr lang="sr-Cyrl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политике и изазови глобалних криза.</a:t>
            </a:r>
            <a:r>
              <a:rPr lang="sr-Latn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 Универзитет у Бањој Луци, Економски факултет</a:t>
            </a:r>
            <a:r>
              <a:rPr lang="sr-Cyrl-BA" sz="2400" dirty="0">
                <a:latin typeface="Arial" pitchFamily="34" charset="0"/>
                <a:ea typeface="Tahoma" pitchFamily="34" charset="0"/>
                <a:cs typeface="Arial" pitchFamily="34" charset="0"/>
              </a:rPr>
              <a:t> </a:t>
            </a:r>
            <a:endParaRPr lang="sr-Latn-BA" sz="2400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marL="406400" lvl="1" indent="0">
              <a:buNone/>
            </a:pPr>
            <a:endParaRPr lang="sr-Latn-BA" sz="2400" dirty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60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784" y="502170"/>
            <a:ext cx="10253272" cy="515661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err="1"/>
              <a:t>Према</a:t>
            </a:r>
            <a:r>
              <a:rPr lang="en-US" dirty="0"/>
              <a:t> </a:t>
            </a:r>
            <a:r>
              <a:rPr lang="en-US" dirty="0" err="1"/>
              <a:t>златном</a:t>
            </a:r>
            <a:r>
              <a:rPr lang="en-US" dirty="0"/>
              <a:t> </a:t>
            </a:r>
            <a:r>
              <a:rPr lang="en-US" dirty="0" err="1"/>
              <a:t>стандарду</a:t>
            </a:r>
            <a:r>
              <a:rPr lang="en-US" dirty="0"/>
              <a:t>, </a:t>
            </a:r>
            <a:r>
              <a:rPr lang="sr-Latn-BA" i="1" dirty="0" smtClean="0"/>
              <a:t>Bre</a:t>
            </a:r>
            <a:r>
              <a:rPr lang="sr-Latn-BA" i="1" dirty="0"/>
              <a:t>t</a:t>
            </a:r>
            <a:r>
              <a:rPr lang="sr-Latn-BA" i="1" dirty="0" smtClean="0"/>
              <a:t>ton Woods </a:t>
            </a:r>
            <a:r>
              <a:rPr lang="en-US" dirty="0" err="1" smtClean="0"/>
              <a:t>систем</a:t>
            </a:r>
            <a:r>
              <a:rPr lang="en-US" dirty="0" smtClean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дозвољавао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долар</a:t>
            </a:r>
            <a:r>
              <a:rPr lang="en-US" dirty="0"/>
              <a:t> </a:t>
            </a:r>
            <a:r>
              <a:rPr lang="en-US" dirty="0" err="1"/>
              <a:t>буде</a:t>
            </a:r>
            <a:r>
              <a:rPr lang="en-US" dirty="0"/>
              <a:t> </a:t>
            </a:r>
            <a:r>
              <a:rPr lang="en-US" dirty="0" err="1"/>
              <a:t>везан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злато</a:t>
            </a:r>
            <a:r>
              <a:rPr lang="en-US" dirty="0"/>
              <a:t>, а </a:t>
            </a:r>
            <a:r>
              <a:rPr lang="en-US" dirty="0" err="1"/>
              <a:t>друге</a:t>
            </a:r>
            <a:r>
              <a:rPr lang="en-US" dirty="0"/>
              <a:t> </a:t>
            </a:r>
            <a:r>
              <a:rPr lang="en-US" dirty="0" err="1"/>
              <a:t>земље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могле</a:t>
            </a:r>
            <a:r>
              <a:rPr lang="en-US" dirty="0"/>
              <a:t> </a:t>
            </a:r>
            <a:r>
              <a:rPr lang="en-US" dirty="0" err="1"/>
              <a:t>откупити</a:t>
            </a:r>
            <a:r>
              <a:rPr lang="en-US" dirty="0"/>
              <a:t> </a:t>
            </a:r>
            <a:r>
              <a:rPr lang="en-US" dirty="0" err="1"/>
              <a:t>доларе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злато</a:t>
            </a:r>
            <a:r>
              <a:rPr lang="en-US" dirty="0"/>
              <a:t> у </a:t>
            </a:r>
            <a:r>
              <a:rPr lang="en-US" dirty="0" err="1"/>
              <a:t>америчкој</a:t>
            </a:r>
            <a:r>
              <a:rPr lang="en-US" dirty="0"/>
              <a:t> </a:t>
            </a:r>
            <a:r>
              <a:rPr lang="en-US" dirty="0" err="1"/>
              <a:t>централној</a:t>
            </a:r>
            <a:r>
              <a:rPr lang="en-US" dirty="0"/>
              <a:t> </a:t>
            </a:r>
            <a:r>
              <a:rPr lang="en-US" dirty="0" err="1"/>
              <a:t>банци</a:t>
            </a:r>
            <a:r>
              <a:rPr lang="en-US" dirty="0"/>
              <a:t>. </a:t>
            </a:r>
            <a:endParaRPr lang="sr-Cyrl-BA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err="1"/>
              <a:t>То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повећало</a:t>
            </a:r>
            <a:r>
              <a:rPr lang="en-US" dirty="0"/>
              <a:t> </a:t>
            </a:r>
            <a:r>
              <a:rPr lang="en-US" dirty="0" err="1"/>
              <a:t>повјерење</a:t>
            </a:r>
            <a:r>
              <a:rPr lang="en-US" dirty="0"/>
              <a:t> у </a:t>
            </a:r>
            <a:r>
              <a:rPr lang="en-US" dirty="0" err="1"/>
              <a:t>стабилност</a:t>
            </a:r>
            <a:r>
              <a:rPr lang="en-US" dirty="0"/>
              <a:t> </a:t>
            </a:r>
            <a:r>
              <a:rPr lang="en-US" dirty="0" err="1"/>
              <a:t>долара</a:t>
            </a:r>
            <a:r>
              <a:rPr lang="en-US" dirty="0"/>
              <a:t>. </a:t>
            </a:r>
            <a:endParaRPr lang="sr-Cyrl-BA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err="1"/>
              <a:t>Као</a:t>
            </a:r>
            <a:r>
              <a:rPr lang="en-US" dirty="0"/>
              <a:t> </a:t>
            </a:r>
            <a:r>
              <a:rPr lang="en-US" dirty="0" err="1"/>
              <a:t>резултат</a:t>
            </a:r>
            <a:r>
              <a:rPr lang="en-US" dirty="0"/>
              <a:t> </a:t>
            </a:r>
            <a:r>
              <a:rPr lang="en-US" dirty="0" err="1"/>
              <a:t>тога</a:t>
            </a:r>
            <a:r>
              <a:rPr lang="en-US" dirty="0"/>
              <a:t>, </a:t>
            </a:r>
            <a:r>
              <a:rPr lang="en-US" dirty="0" err="1"/>
              <a:t>Међународни</a:t>
            </a:r>
            <a:r>
              <a:rPr lang="en-US" dirty="0"/>
              <a:t> </a:t>
            </a:r>
            <a:r>
              <a:rPr lang="en-US" dirty="0" err="1"/>
              <a:t>монетарни</a:t>
            </a:r>
            <a:r>
              <a:rPr lang="en-US" dirty="0"/>
              <a:t> </a:t>
            </a:r>
            <a:r>
              <a:rPr lang="en-US" dirty="0" err="1"/>
              <a:t>фонд</a:t>
            </a:r>
            <a:r>
              <a:rPr lang="en-US" dirty="0"/>
              <a:t> (ММФ)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основан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надгледа</a:t>
            </a:r>
            <a:r>
              <a:rPr lang="en-US" dirty="0"/>
              <a:t> </a:t>
            </a:r>
            <a:r>
              <a:rPr lang="en-US" dirty="0" err="1"/>
              <a:t>међународну</a:t>
            </a:r>
            <a:r>
              <a:rPr lang="en-US" dirty="0"/>
              <a:t> </a:t>
            </a:r>
            <a:r>
              <a:rPr lang="en-US" dirty="0" err="1"/>
              <a:t>монетарну</a:t>
            </a:r>
            <a:r>
              <a:rPr lang="en-US" dirty="0"/>
              <a:t> </a:t>
            </a:r>
            <a:r>
              <a:rPr lang="en-US" dirty="0" err="1"/>
              <a:t>политику</a:t>
            </a:r>
            <a:r>
              <a:rPr lang="en-US" dirty="0"/>
              <a:t> и </a:t>
            </a:r>
            <a:r>
              <a:rPr lang="en-US" dirty="0" err="1"/>
              <a:t>пружа</a:t>
            </a:r>
            <a:r>
              <a:rPr lang="en-US" dirty="0"/>
              <a:t> </a:t>
            </a:r>
            <a:r>
              <a:rPr lang="en-US" dirty="0" err="1"/>
              <a:t>краткорочну</a:t>
            </a:r>
            <a:r>
              <a:rPr lang="en-US" dirty="0"/>
              <a:t> </a:t>
            </a:r>
            <a:r>
              <a:rPr lang="en-US" dirty="0" err="1"/>
              <a:t>финансијску</a:t>
            </a:r>
            <a:r>
              <a:rPr lang="en-US" dirty="0"/>
              <a:t> </a:t>
            </a:r>
            <a:r>
              <a:rPr lang="en-US" dirty="0" err="1"/>
              <a:t>помоћ</a:t>
            </a:r>
            <a:r>
              <a:rPr lang="en-US" dirty="0"/>
              <a:t> </a:t>
            </a:r>
            <a:r>
              <a:rPr lang="en-US" dirty="0" err="1"/>
              <a:t>земљама</a:t>
            </a:r>
            <a:r>
              <a:rPr lang="en-US" dirty="0"/>
              <a:t> </a:t>
            </a:r>
            <a:r>
              <a:rPr lang="en-US" dirty="0" err="1"/>
              <a:t>које</a:t>
            </a:r>
            <a:r>
              <a:rPr lang="en-US" dirty="0"/>
              <a:t> </a:t>
            </a:r>
            <a:r>
              <a:rPr lang="en-US" dirty="0" err="1"/>
              <a:t>имају</a:t>
            </a:r>
            <a:r>
              <a:rPr lang="en-US" dirty="0"/>
              <a:t> </a:t>
            </a:r>
            <a:r>
              <a:rPr lang="en-US" dirty="0" err="1"/>
              <a:t>валутне</a:t>
            </a:r>
            <a:r>
              <a:rPr lang="en-US" dirty="0"/>
              <a:t> </a:t>
            </a:r>
            <a:r>
              <a:rPr lang="en-US" dirty="0" err="1"/>
              <a:t>проблеме</a:t>
            </a:r>
            <a:r>
              <a:rPr lang="en-US" dirty="0"/>
              <a:t>. </a:t>
            </a:r>
            <a:endParaRPr lang="sr-Cyrl-BA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err="1"/>
              <a:t>Централне</a:t>
            </a:r>
            <a:r>
              <a:rPr lang="en-US" dirty="0"/>
              <a:t> </a:t>
            </a:r>
            <a:r>
              <a:rPr lang="en-US" dirty="0" err="1"/>
              <a:t>банке</a:t>
            </a:r>
            <a:r>
              <a:rPr lang="en-US" dirty="0"/>
              <a:t> </a:t>
            </a:r>
            <a:r>
              <a:rPr lang="en-US" dirty="0" err="1"/>
              <a:t>широм</a:t>
            </a:r>
            <a:r>
              <a:rPr lang="en-US" dirty="0"/>
              <a:t> </a:t>
            </a:r>
            <a:r>
              <a:rPr lang="en-US" dirty="0" err="1"/>
              <a:t>свијета</a:t>
            </a:r>
            <a:r>
              <a:rPr lang="en-US" dirty="0"/>
              <a:t> </a:t>
            </a:r>
            <a:r>
              <a:rPr lang="en-US" dirty="0" err="1"/>
              <a:t>раде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ММФ-</a:t>
            </a:r>
            <a:r>
              <a:rPr lang="en-US" dirty="0" err="1"/>
              <a:t>ом</a:t>
            </a:r>
            <a:r>
              <a:rPr lang="en-US" dirty="0"/>
              <a:t> </a:t>
            </a:r>
            <a:r>
              <a:rPr lang="en-US" dirty="0" err="1"/>
              <a:t>како</a:t>
            </a:r>
            <a:r>
              <a:rPr lang="en-US" dirty="0"/>
              <a:t> </a:t>
            </a:r>
            <a:r>
              <a:rPr lang="en-US" dirty="0" err="1"/>
              <a:t>би</a:t>
            </a:r>
            <a:r>
              <a:rPr lang="en-US" dirty="0"/>
              <a:t> </a:t>
            </a:r>
            <a:r>
              <a:rPr lang="en-US" dirty="0" err="1"/>
              <a:t>осигурале</a:t>
            </a:r>
            <a:r>
              <a:rPr lang="en-US" dirty="0"/>
              <a:t> </a:t>
            </a:r>
            <a:r>
              <a:rPr lang="en-US" dirty="0" err="1"/>
              <a:t>стабилност</a:t>
            </a:r>
            <a:r>
              <a:rPr lang="en-US" dirty="0"/>
              <a:t> </a:t>
            </a:r>
            <a:r>
              <a:rPr lang="en-US" dirty="0" err="1"/>
              <a:t>својих</a:t>
            </a:r>
            <a:r>
              <a:rPr lang="en-US" dirty="0"/>
              <a:t> </a:t>
            </a:r>
            <a:r>
              <a:rPr lang="en-US" dirty="0" err="1"/>
              <a:t>валута</a:t>
            </a:r>
            <a:r>
              <a:rPr lang="en-US" dirty="0"/>
              <a:t> и </a:t>
            </a:r>
            <a:r>
              <a:rPr lang="en-US" dirty="0" err="1"/>
              <a:t>одговориле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финансијске</a:t>
            </a:r>
            <a:r>
              <a:rPr lang="en-US" dirty="0"/>
              <a:t> </a:t>
            </a:r>
            <a:r>
              <a:rPr lang="en-US" dirty="0" err="1"/>
              <a:t>кризе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034" y="129785"/>
            <a:ext cx="8464550" cy="979487"/>
          </a:xfrm>
        </p:spPr>
        <p:txBody>
          <a:bodyPr/>
          <a:lstStyle/>
          <a:p>
            <a:pPr algn="ctr"/>
            <a:r>
              <a:rPr lang="sr-Latn-BA" sz="2800" i="1" dirty="0" smtClean="0"/>
              <a:t>Bret</a:t>
            </a:r>
            <a:r>
              <a:rPr lang="sr-Latn-BA" sz="2800" i="1" dirty="0"/>
              <a:t>t</a:t>
            </a:r>
            <a:r>
              <a:rPr lang="sr-Latn-BA" sz="2800" i="1" dirty="0" smtClean="0"/>
              <a:t>on </a:t>
            </a:r>
            <a:r>
              <a:rPr lang="sr-Latn-BA" sz="2800" i="1" dirty="0"/>
              <a:t>Woods</a:t>
            </a:r>
            <a:r>
              <a:rPr lang="sr-Latn-BA" sz="2500" i="1" dirty="0" smtClean="0"/>
              <a:t> </a:t>
            </a:r>
            <a:r>
              <a:rPr lang="sr-Latn-BA" sz="2500" dirty="0"/>
              <a:t>систем</a:t>
            </a:r>
            <a:r>
              <a:rPr lang="en-US" sz="2500" dirty="0"/>
              <a:t>: </a:t>
            </a:r>
            <a:r>
              <a:rPr lang="en-US" sz="2500" dirty="0" err="1"/>
              <a:t>Амерички</a:t>
            </a:r>
            <a:r>
              <a:rPr lang="en-US" sz="2500" dirty="0"/>
              <a:t> </a:t>
            </a:r>
            <a:r>
              <a:rPr lang="en-US" sz="2500" dirty="0" err="1"/>
              <a:t>долар</a:t>
            </a:r>
            <a:r>
              <a:rPr lang="en-US" sz="2500" dirty="0"/>
              <a:t> у </a:t>
            </a:r>
            <a:r>
              <a:rPr lang="en-US" sz="2500" dirty="0" err="1"/>
              <a:t>центру</a:t>
            </a:r>
            <a:r>
              <a:rPr lang="en-US" sz="2500" dirty="0"/>
              <a:t> (</a:t>
            </a:r>
            <a:r>
              <a:rPr lang="en-US" sz="2500" dirty="0" err="1"/>
              <a:t>курсне</a:t>
            </a:r>
            <a:r>
              <a:rPr lang="en-US" sz="2500" dirty="0"/>
              <a:t> </a:t>
            </a:r>
            <a:r>
              <a:rPr lang="en-US" sz="2500" dirty="0" err="1"/>
              <a:t>стопе</a:t>
            </a:r>
            <a:r>
              <a:rPr lang="en-US" sz="2500" dirty="0"/>
              <a:t> </a:t>
            </a:r>
            <a:r>
              <a:rPr lang="en-US" sz="2500" dirty="0" err="1"/>
              <a:t>из</a:t>
            </a:r>
            <a:r>
              <a:rPr lang="en-US" sz="2500" dirty="0"/>
              <a:t> 1955.)</a:t>
            </a: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81" y="1214204"/>
            <a:ext cx="6858000" cy="4586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2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319" y="254833"/>
            <a:ext cx="10478124" cy="554635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400" dirty="0" err="1"/>
              <a:t>Систем</a:t>
            </a:r>
            <a:r>
              <a:rPr lang="en-US" sz="3400" dirty="0"/>
              <a:t> </a:t>
            </a:r>
            <a:r>
              <a:rPr lang="en-US" sz="3400" dirty="0" err="1"/>
              <a:t>је</a:t>
            </a:r>
            <a:r>
              <a:rPr lang="en-US" sz="3400" dirty="0"/>
              <a:t> </a:t>
            </a:r>
            <a:r>
              <a:rPr lang="en-US" sz="3400" dirty="0" err="1"/>
              <a:t>дизајниран</a:t>
            </a:r>
            <a:r>
              <a:rPr lang="en-US" sz="3400" dirty="0"/>
              <a:t> </a:t>
            </a:r>
            <a:r>
              <a:rPr lang="en-US" sz="3400" dirty="0" err="1"/>
              <a:t>да</a:t>
            </a:r>
            <a:r>
              <a:rPr lang="en-US" sz="3400" dirty="0"/>
              <a:t> </a:t>
            </a:r>
            <a:r>
              <a:rPr lang="en-US" sz="3400" b="1" dirty="0" err="1"/>
              <a:t>стабилизује</a:t>
            </a:r>
            <a:r>
              <a:rPr lang="en-US" sz="3400" b="1" dirty="0"/>
              <a:t> </a:t>
            </a:r>
            <a:r>
              <a:rPr lang="en-US" sz="3400" b="1" dirty="0" err="1"/>
              <a:t>глобалну</a:t>
            </a:r>
            <a:r>
              <a:rPr lang="en-US" sz="3400" b="1" dirty="0"/>
              <a:t> </a:t>
            </a:r>
            <a:r>
              <a:rPr lang="en-US" sz="3400" b="1" dirty="0" err="1"/>
              <a:t>економију</a:t>
            </a:r>
            <a:r>
              <a:rPr lang="en-US" sz="3400" b="1" dirty="0"/>
              <a:t> </a:t>
            </a:r>
            <a:r>
              <a:rPr lang="en-US" sz="3400" dirty="0"/>
              <a:t>и </a:t>
            </a:r>
            <a:r>
              <a:rPr lang="en-US" sz="3400" dirty="0" err="1"/>
              <a:t>спријечи</a:t>
            </a:r>
            <a:r>
              <a:rPr lang="en-US" sz="3400" dirty="0"/>
              <a:t> </a:t>
            </a:r>
            <a:r>
              <a:rPr lang="en-US" sz="3400" dirty="0" err="1"/>
              <a:t>понављање</a:t>
            </a:r>
            <a:r>
              <a:rPr lang="en-US" sz="3400" dirty="0"/>
              <a:t> </a:t>
            </a:r>
            <a:r>
              <a:rPr lang="en-US" sz="3400" dirty="0" err="1"/>
              <a:t>финансијске</a:t>
            </a:r>
            <a:r>
              <a:rPr lang="en-US" sz="3400" dirty="0"/>
              <a:t> </a:t>
            </a:r>
            <a:r>
              <a:rPr lang="en-US" sz="3400" dirty="0" err="1"/>
              <a:t>кризе</a:t>
            </a:r>
            <a:r>
              <a:rPr lang="en-US" sz="3400" dirty="0"/>
              <a:t> </a:t>
            </a:r>
            <a:r>
              <a:rPr lang="en-US" sz="3400" dirty="0" err="1"/>
              <a:t>из</a:t>
            </a:r>
            <a:r>
              <a:rPr lang="en-US" sz="3400" dirty="0"/>
              <a:t> 1930-их. </a:t>
            </a:r>
            <a:r>
              <a:rPr lang="en-US" sz="3400" dirty="0" err="1"/>
              <a:t>Улога</a:t>
            </a:r>
            <a:r>
              <a:rPr lang="en-US" sz="3400" dirty="0"/>
              <a:t> </a:t>
            </a:r>
            <a:r>
              <a:rPr lang="en-US" sz="3400" dirty="0" err="1"/>
              <a:t>централне</a:t>
            </a:r>
            <a:r>
              <a:rPr lang="en-US" sz="3400" dirty="0"/>
              <a:t> </a:t>
            </a:r>
            <a:r>
              <a:rPr lang="en-US" sz="3400" dirty="0" err="1"/>
              <a:t>банке</a:t>
            </a:r>
            <a:r>
              <a:rPr lang="en-US" sz="3400" dirty="0"/>
              <a:t> </a:t>
            </a:r>
            <a:r>
              <a:rPr lang="sr-Cyrl-BA" sz="3400" dirty="0" smtClean="0"/>
              <a:t>се огледа у:</a:t>
            </a:r>
            <a:endParaRPr lang="en-US" sz="3400" dirty="0"/>
          </a:p>
          <a:p>
            <a:pPr lvl="0">
              <a:lnSpc>
                <a:spcPct val="120000"/>
              </a:lnSpc>
            </a:pPr>
            <a:r>
              <a:rPr lang="en-US" sz="3400" dirty="0"/>
              <a:t>1. </a:t>
            </a:r>
            <a:r>
              <a:rPr lang="en-US" sz="3400" b="1" dirty="0" err="1"/>
              <a:t>Стабилност</a:t>
            </a:r>
            <a:r>
              <a:rPr lang="en-US" sz="3400" b="1" dirty="0"/>
              <a:t> </a:t>
            </a:r>
            <a:r>
              <a:rPr lang="en-US" sz="3400" b="1" dirty="0" err="1"/>
              <a:t>валуте</a:t>
            </a:r>
            <a:r>
              <a:rPr lang="en-US" sz="3400" b="1" dirty="0"/>
              <a:t> </a:t>
            </a:r>
            <a:r>
              <a:rPr lang="en-US" sz="3400" dirty="0"/>
              <a:t>- </a:t>
            </a:r>
            <a:r>
              <a:rPr lang="en-US" sz="3400" dirty="0" err="1"/>
              <a:t>централне</a:t>
            </a:r>
            <a:r>
              <a:rPr lang="en-US" sz="3400" dirty="0"/>
              <a:t> </a:t>
            </a:r>
            <a:r>
              <a:rPr lang="en-US" sz="3400" dirty="0" err="1"/>
              <a:t>банке</a:t>
            </a:r>
            <a:r>
              <a:rPr lang="en-US" sz="3400" dirty="0"/>
              <a:t> </a:t>
            </a:r>
            <a:r>
              <a:rPr lang="en-US" sz="3400" dirty="0" err="1"/>
              <a:t>су</a:t>
            </a:r>
            <a:r>
              <a:rPr lang="en-US" sz="3400" dirty="0"/>
              <a:t> </a:t>
            </a:r>
            <a:r>
              <a:rPr lang="en-US" sz="3400" dirty="0" err="1"/>
              <a:t>одговорне</a:t>
            </a:r>
            <a:r>
              <a:rPr lang="en-US" sz="3400" dirty="0"/>
              <a:t> </a:t>
            </a:r>
            <a:r>
              <a:rPr lang="en-US" sz="3400" dirty="0" err="1"/>
              <a:t>за</a:t>
            </a:r>
            <a:r>
              <a:rPr lang="en-US" sz="3400" dirty="0"/>
              <a:t> </a:t>
            </a:r>
            <a:r>
              <a:rPr lang="en-US" sz="3400" dirty="0" err="1"/>
              <a:t>одржавање</a:t>
            </a:r>
            <a:r>
              <a:rPr lang="en-US" sz="3400" dirty="0"/>
              <a:t> </a:t>
            </a:r>
            <a:r>
              <a:rPr lang="en-US" sz="3400" dirty="0" err="1"/>
              <a:t>стабилности</a:t>
            </a:r>
            <a:r>
              <a:rPr lang="en-US" sz="3400" dirty="0"/>
              <a:t> </a:t>
            </a:r>
            <a:r>
              <a:rPr lang="en-US" sz="3400" dirty="0" err="1"/>
              <a:t>валуте</a:t>
            </a:r>
            <a:r>
              <a:rPr lang="en-US" sz="3400" dirty="0"/>
              <a:t> </a:t>
            </a:r>
            <a:r>
              <a:rPr lang="en-US" sz="3400" dirty="0" err="1"/>
              <a:t>своје</a:t>
            </a:r>
            <a:r>
              <a:rPr lang="en-US" sz="3400" dirty="0"/>
              <a:t> </a:t>
            </a:r>
            <a:r>
              <a:rPr lang="en-US" sz="3400" dirty="0" err="1"/>
              <a:t>земље</a:t>
            </a:r>
            <a:r>
              <a:rPr lang="en-US" sz="3400" dirty="0"/>
              <a:t>. </a:t>
            </a:r>
            <a:r>
              <a:rPr lang="en-US" sz="3400" dirty="0" err="1"/>
              <a:t>Према</a:t>
            </a:r>
            <a:r>
              <a:rPr lang="en-US" sz="3400" dirty="0"/>
              <a:t> </a:t>
            </a:r>
            <a:r>
              <a:rPr lang="en-US" sz="3400" dirty="0" err="1"/>
              <a:t>систему</a:t>
            </a:r>
            <a:r>
              <a:rPr lang="en-US" sz="3400" dirty="0"/>
              <a:t> </a:t>
            </a:r>
            <a:r>
              <a:rPr lang="en-US" sz="3400" dirty="0" err="1" smtClean="0"/>
              <a:t>Бре</a:t>
            </a:r>
            <a:r>
              <a:rPr lang="sr-Cyrl-BA" sz="3400" dirty="0" smtClean="0"/>
              <a:t>т</a:t>
            </a:r>
            <a:r>
              <a:rPr lang="en-US" sz="3400" dirty="0" err="1" smtClean="0"/>
              <a:t>он</a:t>
            </a:r>
            <a:r>
              <a:rPr lang="en-US" sz="3400" dirty="0" smtClean="0"/>
              <a:t> </a:t>
            </a:r>
            <a:r>
              <a:rPr lang="sr-Cyrl-BA" sz="3400" dirty="0" smtClean="0"/>
              <a:t>Ву</a:t>
            </a:r>
            <a:r>
              <a:rPr lang="en-US" sz="3400" dirty="0" err="1" smtClean="0"/>
              <a:t>дс</a:t>
            </a:r>
            <a:r>
              <a:rPr lang="sr-Cyrl-BA" sz="3400" dirty="0" smtClean="0"/>
              <a:t>-</a:t>
            </a:r>
            <a:r>
              <a:rPr lang="en-US" sz="3400" dirty="0" smtClean="0"/>
              <a:t>а, </a:t>
            </a:r>
            <a:r>
              <a:rPr lang="en-US" sz="3400" dirty="0" err="1"/>
              <a:t>валуте</a:t>
            </a:r>
            <a:r>
              <a:rPr lang="en-US" sz="3400" dirty="0"/>
              <a:t> </a:t>
            </a:r>
            <a:r>
              <a:rPr lang="en-US" sz="3400" dirty="0" err="1"/>
              <a:t>су</a:t>
            </a:r>
            <a:r>
              <a:rPr lang="en-US" sz="3400" dirty="0"/>
              <a:t> </a:t>
            </a:r>
            <a:r>
              <a:rPr lang="en-US" sz="3400" dirty="0" err="1"/>
              <a:t>биле</a:t>
            </a:r>
            <a:r>
              <a:rPr lang="en-US" sz="3400" dirty="0"/>
              <a:t> </a:t>
            </a:r>
            <a:r>
              <a:rPr lang="en-US" sz="3400" dirty="0" err="1"/>
              <a:t>везане</a:t>
            </a:r>
            <a:r>
              <a:rPr lang="en-US" sz="3400" dirty="0"/>
              <a:t> </a:t>
            </a:r>
            <a:r>
              <a:rPr lang="en-US" sz="3400" dirty="0" err="1"/>
              <a:t>за</a:t>
            </a:r>
            <a:r>
              <a:rPr lang="en-US" sz="3400" dirty="0"/>
              <a:t> </a:t>
            </a:r>
            <a:r>
              <a:rPr lang="en-US" sz="3400" dirty="0" err="1"/>
              <a:t>амерички</a:t>
            </a:r>
            <a:r>
              <a:rPr lang="en-US" sz="3400" dirty="0"/>
              <a:t> </a:t>
            </a:r>
            <a:r>
              <a:rPr lang="en-US" sz="3400" dirty="0" err="1"/>
              <a:t>долар</a:t>
            </a:r>
            <a:r>
              <a:rPr lang="en-US" sz="3400" dirty="0"/>
              <a:t>, </a:t>
            </a:r>
            <a:r>
              <a:rPr lang="sr-Cyrl-BA" sz="3400" dirty="0" smtClean="0"/>
              <a:t>ч</a:t>
            </a:r>
            <a:r>
              <a:rPr lang="en-US" sz="3400" dirty="0" err="1" smtClean="0"/>
              <a:t>ија</a:t>
            </a:r>
            <a:r>
              <a:rPr lang="en-US" sz="3400" dirty="0" smtClean="0"/>
              <a:t> </a:t>
            </a:r>
            <a:r>
              <a:rPr lang="en-US" sz="3400" dirty="0" err="1"/>
              <a:t>је</a:t>
            </a:r>
            <a:r>
              <a:rPr lang="en-US" sz="3400" dirty="0"/>
              <a:t> </a:t>
            </a:r>
            <a:r>
              <a:rPr lang="en-US" sz="3400" dirty="0" err="1" smtClean="0"/>
              <a:t>вр</a:t>
            </a:r>
            <a:r>
              <a:rPr lang="sr-Cyrl-BA" sz="3400" dirty="0" smtClean="0"/>
              <a:t>иј</a:t>
            </a:r>
            <a:r>
              <a:rPr lang="en-US" sz="3400" dirty="0" err="1" smtClean="0"/>
              <a:t>едност</a:t>
            </a:r>
            <a:r>
              <a:rPr lang="en-US" sz="3400" dirty="0" smtClean="0"/>
              <a:t> </a:t>
            </a:r>
            <a:r>
              <a:rPr lang="en-US" sz="3400" dirty="0" err="1"/>
              <a:t>била</a:t>
            </a:r>
            <a:r>
              <a:rPr lang="en-US" sz="3400" dirty="0"/>
              <a:t> </a:t>
            </a:r>
            <a:r>
              <a:rPr lang="en-US" sz="3400" dirty="0" err="1"/>
              <a:t>фиксирана</a:t>
            </a:r>
            <a:r>
              <a:rPr lang="en-US" sz="3400" dirty="0"/>
              <a:t> </a:t>
            </a:r>
            <a:r>
              <a:rPr lang="en-US" sz="3400" dirty="0" err="1"/>
              <a:t>на</a:t>
            </a:r>
            <a:r>
              <a:rPr lang="en-US" sz="3400" dirty="0"/>
              <a:t> 35 </a:t>
            </a:r>
            <a:r>
              <a:rPr lang="en-US" sz="3400" dirty="0" err="1"/>
              <a:t>долара</a:t>
            </a:r>
            <a:r>
              <a:rPr lang="en-US" sz="3400" dirty="0"/>
              <a:t> </a:t>
            </a:r>
            <a:r>
              <a:rPr lang="en-US" sz="3400" dirty="0" err="1"/>
              <a:t>по</a:t>
            </a:r>
            <a:r>
              <a:rPr lang="en-US" sz="3400" dirty="0"/>
              <a:t> </a:t>
            </a:r>
            <a:r>
              <a:rPr lang="en-US" sz="3400" dirty="0" err="1"/>
              <a:t>унци</a:t>
            </a:r>
            <a:r>
              <a:rPr lang="en-US" sz="3400" dirty="0"/>
              <a:t> </a:t>
            </a:r>
            <a:r>
              <a:rPr lang="en-US" sz="3400" dirty="0" err="1"/>
              <a:t>злата</a:t>
            </a:r>
            <a:r>
              <a:rPr lang="en-US" sz="3400" dirty="0"/>
              <a:t>. </a:t>
            </a:r>
            <a:r>
              <a:rPr lang="en-US" sz="3400" dirty="0" err="1"/>
              <a:t>Централне</a:t>
            </a:r>
            <a:r>
              <a:rPr lang="en-US" sz="3400" dirty="0"/>
              <a:t> </a:t>
            </a:r>
            <a:r>
              <a:rPr lang="en-US" sz="3400" dirty="0" err="1"/>
              <a:t>банке</a:t>
            </a:r>
            <a:r>
              <a:rPr lang="en-US" sz="3400" dirty="0"/>
              <a:t> </a:t>
            </a:r>
            <a:r>
              <a:rPr lang="en-US" sz="3400" dirty="0" err="1"/>
              <a:t>морају</a:t>
            </a:r>
            <a:r>
              <a:rPr lang="en-US" sz="3400" dirty="0"/>
              <a:t> </a:t>
            </a:r>
            <a:r>
              <a:rPr lang="en-US" sz="3400" dirty="0" err="1"/>
              <a:t>интервенисати</a:t>
            </a:r>
            <a:r>
              <a:rPr lang="en-US" sz="3400" dirty="0"/>
              <a:t> </a:t>
            </a:r>
            <a:r>
              <a:rPr lang="en-US" sz="3400" dirty="0" err="1"/>
              <a:t>на</a:t>
            </a:r>
            <a:r>
              <a:rPr lang="en-US" sz="3400" dirty="0"/>
              <a:t> </a:t>
            </a:r>
            <a:r>
              <a:rPr lang="en-US" sz="3400" dirty="0" err="1"/>
              <a:t>девизним</a:t>
            </a:r>
            <a:r>
              <a:rPr lang="en-US" sz="3400" dirty="0"/>
              <a:t> </a:t>
            </a:r>
            <a:r>
              <a:rPr lang="en-US" sz="3400" dirty="0" err="1"/>
              <a:t>тржиштима</a:t>
            </a:r>
            <a:r>
              <a:rPr lang="en-US" sz="3400" dirty="0"/>
              <a:t> </a:t>
            </a:r>
            <a:r>
              <a:rPr lang="en-US" sz="3400" dirty="0" err="1"/>
              <a:t>како</a:t>
            </a:r>
            <a:r>
              <a:rPr lang="en-US" sz="3400" dirty="0"/>
              <a:t> </a:t>
            </a:r>
            <a:r>
              <a:rPr lang="en-US" sz="3400" dirty="0" err="1"/>
              <a:t>би</a:t>
            </a:r>
            <a:r>
              <a:rPr lang="en-US" sz="3400" dirty="0"/>
              <a:t> </a:t>
            </a:r>
            <a:r>
              <a:rPr lang="en-US" sz="3400" dirty="0" err="1"/>
              <a:t>одржале</a:t>
            </a:r>
            <a:r>
              <a:rPr lang="en-US" sz="3400" dirty="0"/>
              <a:t> </a:t>
            </a:r>
            <a:r>
              <a:rPr lang="en-US" sz="3400" dirty="0" err="1"/>
              <a:t>договорене</a:t>
            </a:r>
            <a:r>
              <a:rPr lang="en-US" sz="3400" dirty="0"/>
              <a:t> </a:t>
            </a:r>
            <a:r>
              <a:rPr lang="en-US" sz="3400" dirty="0" err="1"/>
              <a:t>девизне</a:t>
            </a:r>
            <a:r>
              <a:rPr lang="en-US" sz="3400" dirty="0"/>
              <a:t> </a:t>
            </a:r>
            <a:r>
              <a:rPr lang="en-US" sz="3400" dirty="0" err="1"/>
              <a:t>курсеве</a:t>
            </a:r>
            <a:r>
              <a:rPr lang="en-US" sz="3400" dirty="0"/>
              <a:t>.</a:t>
            </a:r>
          </a:p>
          <a:p>
            <a:pPr lvl="0">
              <a:lnSpc>
                <a:spcPct val="120000"/>
              </a:lnSpc>
            </a:pPr>
            <a:r>
              <a:rPr lang="en-US" sz="3400" dirty="0"/>
              <a:t>2. </a:t>
            </a:r>
            <a:r>
              <a:rPr lang="en-US" sz="3400" b="1" dirty="0" err="1"/>
              <a:t>Међународна</a:t>
            </a:r>
            <a:r>
              <a:rPr lang="en-US" sz="3400" b="1" dirty="0"/>
              <a:t> </a:t>
            </a:r>
            <a:r>
              <a:rPr lang="en-US" sz="3400" b="1" dirty="0" err="1"/>
              <a:t>сарадња</a:t>
            </a:r>
            <a:r>
              <a:rPr lang="en-US" sz="3400" b="1" dirty="0"/>
              <a:t> </a:t>
            </a:r>
            <a:r>
              <a:rPr lang="en-US" sz="3400" dirty="0"/>
              <a:t>- </a:t>
            </a:r>
            <a:r>
              <a:rPr lang="en-US" sz="3400" dirty="0" err="1"/>
              <a:t>Централне</a:t>
            </a:r>
            <a:r>
              <a:rPr lang="en-US" sz="3400" dirty="0"/>
              <a:t> </a:t>
            </a:r>
            <a:r>
              <a:rPr lang="en-US" sz="3400" dirty="0" err="1"/>
              <a:t>банке</a:t>
            </a:r>
            <a:r>
              <a:rPr lang="en-US" sz="3400" dirty="0"/>
              <a:t> </a:t>
            </a:r>
            <a:r>
              <a:rPr lang="en-US" sz="3400" dirty="0" err="1"/>
              <a:t>сарађују</a:t>
            </a:r>
            <a:r>
              <a:rPr lang="en-US" sz="3400" dirty="0"/>
              <a:t> </a:t>
            </a:r>
            <a:r>
              <a:rPr lang="en-US" sz="3400" dirty="0" err="1"/>
              <a:t>преко</a:t>
            </a:r>
            <a:r>
              <a:rPr lang="en-US" sz="3400" dirty="0"/>
              <a:t> </a:t>
            </a:r>
            <a:r>
              <a:rPr lang="en-US" sz="3400" dirty="0" err="1"/>
              <a:t>Међународног</a:t>
            </a:r>
            <a:r>
              <a:rPr lang="en-US" sz="3400" dirty="0"/>
              <a:t> </a:t>
            </a:r>
            <a:r>
              <a:rPr lang="en-US" sz="3400" dirty="0" err="1"/>
              <a:t>монетарног</a:t>
            </a:r>
            <a:r>
              <a:rPr lang="en-US" sz="3400" dirty="0"/>
              <a:t> </a:t>
            </a:r>
            <a:r>
              <a:rPr lang="en-US" sz="3400" dirty="0" err="1"/>
              <a:t>фонда</a:t>
            </a:r>
            <a:r>
              <a:rPr lang="en-US" sz="3400" dirty="0"/>
              <a:t> (ММФ)</a:t>
            </a:r>
          </a:p>
          <a:p>
            <a:pPr lvl="0">
              <a:lnSpc>
                <a:spcPct val="120000"/>
              </a:lnSpc>
            </a:pPr>
            <a:r>
              <a:rPr lang="en-US" sz="3400" dirty="0"/>
              <a:t> 3. </a:t>
            </a:r>
            <a:r>
              <a:rPr lang="en-US" sz="3400" b="1" dirty="0" err="1"/>
              <a:t>Управљање</a:t>
            </a:r>
            <a:r>
              <a:rPr lang="en-US" sz="3400" b="1" dirty="0"/>
              <a:t> </a:t>
            </a:r>
            <a:r>
              <a:rPr lang="en-US" sz="3400" b="1" dirty="0" err="1"/>
              <a:t>резервама</a:t>
            </a:r>
            <a:r>
              <a:rPr lang="en-US" sz="3400" b="1" dirty="0"/>
              <a:t> </a:t>
            </a:r>
            <a:r>
              <a:rPr lang="en-US" sz="3400" dirty="0"/>
              <a:t>- </a:t>
            </a:r>
            <a:r>
              <a:rPr lang="en-US" sz="3400" dirty="0" err="1"/>
              <a:t>Централне</a:t>
            </a:r>
            <a:r>
              <a:rPr lang="en-US" sz="3400" dirty="0"/>
              <a:t> </a:t>
            </a:r>
            <a:r>
              <a:rPr lang="en-US" sz="3400" dirty="0" err="1"/>
              <a:t>банке</a:t>
            </a:r>
            <a:r>
              <a:rPr lang="en-US" sz="3400" dirty="0"/>
              <a:t> </a:t>
            </a:r>
            <a:r>
              <a:rPr lang="en-US" sz="3400" dirty="0" err="1"/>
              <a:t>управљају</a:t>
            </a:r>
            <a:r>
              <a:rPr lang="en-US" sz="3400" dirty="0"/>
              <a:t> </a:t>
            </a:r>
            <a:r>
              <a:rPr lang="en-US" sz="3400" dirty="0" err="1"/>
              <a:t>девизним</a:t>
            </a:r>
            <a:r>
              <a:rPr lang="en-US" sz="3400" dirty="0"/>
              <a:t> </a:t>
            </a:r>
            <a:r>
              <a:rPr lang="en-US" sz="3400" dirty="0" err="1"/>
              <a:t>резервама</a:t>
            </a:r>
            <a:r>
              <a:rPr lang="en-US" sz="3400" dirty="0"/>
              <a:t> </a:t>
            </a:r>
            <a:r>
              <a:rPr lang="en-US" sz="3400" dirty="0" err="1"/>
              <a:t>своје</a:t>
            </a:r>
            <a:r>
              <a:rPr lang="en-US" sz="3400" dirty="0"/>
              <a:t> </a:t>
            </a:r>
            <a:r>
              <a:rPr lang="en-US" sz="3400" dirty="0" err="1"/>
              <a:t>земље</a:t>
            </a:r>
            <a:r>
              <a:rPr lang="en-US" sz="3400" dirty="0"/>
              <a:t>, </a:t>
            </a:r>
            <a:r>
              <a:rPr lang="en-US" sz="3400" dirty="0" err="1"/>
              <a:t>што</a:t>
            </a:r>
            <a:r>
              <a:rPr lang="en-US" sz="3400" dirty="0"/>
              <a:t> </a:t>
            </a:r>
            <a:r>
              <a:rPr lang="en-US" sz="3400" dirty="0" err="1"/>
              <a:t>је</a:t>
            </a:r>
            <a:r>
              <a:rPr lang="en-US" sz="3400" dirty="0"/>
              <a:t> </a:t>
            </a:r>
            <a:r>
              <a:rPr lang="en-US" sz="3400" dirty="0" err="1"/>
              <a:t>неопходно</a:t>
            </a:r>
            <a:r>
              <a:rPr lang="en-US" sz="3400" dirty="0"/>
              <a:t> </a:t>
            </a:r>
            <a:r>
              <a:rPr lang="en-US" sz="3400" dirty="0" err="1"/>
              <a:t>за</a:t>
            </a:r>
            <a:r>
              <a:rPr lang="en-US" sz="3400" dirty="0"/>
              <a:t> </a:t>
            </a:r>
            <a:r>
              <a:rPr lang="en-US" sz="3400" dirty="0" err="1"/>
              <a:t>одржавање</a:t>
            </a:r>
            <a:r>
              <a:rPr lang="en-US" sz="3400" dirty="0"/>
              <a:t> </a:t>
            </a:r>
            <a:r>
              <a:rPr lang="en-US" sz="3400" dirty="0" err="1"/>
              <a:t>флексибилног</a:t>
            </a:r>
            <a:r>
              <a:rPr lang="en-US" sz="3400" dirty="0"/>
              <a:t> </a:t>
            </a:r>
            <a:r>
              <a:rPr lang="en-US" sz="3400" dirty="0" err="1"/>
              <a:t>курса</a:t>
            </a:r>
            <a:r>
              <a:rPr lang="en-US" sz="3400" dirty="0"/>
              <a:t>. </a:t>
            </a:r>
            <a:r>
              <a:rPr lang="en-US" sz="3400" dirty="0" err="1"/>
              <a:t>То</a:t>
            </a:r>
            <a:r>
              <a:rPr lang="en-US" sz="3400" dirty="0"/>
              <a:t> </a:t>
            </a:r>
            <a:r>
              <a:rPr lang="en-US" sz="3400" dirty="0" err="1"/>
              <a:t>укључује</a:t>
            </a:r>
            <a:r>
              <a:rPr lang="en-US" sz="3400" dirty="0"/>
              <a:t> </a:t>
            </a:r>
            <a:r>
              <a:rPr lang="en-US" sz="3400" dirty="0" err="1"/>
              <a:t>куповину</a:t>
            </a:r>
            <a:r>
              <a:rPr lang="en-US" sz="3400" dirty="0"/>
              <a:t> и </a:t>
            </a:r>
            <a:r>
              <a:rPr lang="en-US" sz="3400" dirty="0" err="1"/>
              <a:t>продају</a:t>
            </a:r>
            <a:r>
              <a:rPr lang="en-US" sz="3400" dirty="0"/>
              <a:t> </a:t>
            </a:r>
            <a:r>
              <a:rPr lang="en-US" sz="3400" dirty="0" err="1"/>
              <a:t>америчких</a:t>
            </a:r>
            <a:r>
              <a:rPr lang="en-US" sz="3400" dirty="0"/>
              <a:t> </a:t>
            </a:r>
            <a:r>
              <a:rPr lang="en-US" sz="3400" dirty="0" err="1"/>
              <a:t>долара</a:t>
            </a:r>
            <a:r>
              <a:rPr lang="en-US" sz="3400" dirty="0"/>
              <a:t> </a:t>
            </a:r>
            <a:r>
              <a:rPr lang="en-US" sz="3400" dirty="0" err="1"/>
              <a:t>ради</a:t>
            </a:r>
            <a:r>
              <a:rPr lang="en-US" sz="3400" dirty="0"/>
              <a:t> </a:t>
            </a:r>
            <a:r>
              <a:rPr lang="en-US" sz="3400" dirty="0" err="1"/>
              <a:t>стабилизације</a:t>
            </a:r>
            <a:r>
              <a:rPr lang="en-US" sz="3400" dirty="0"/>
              <a:t> </a:t>
            </a:r>
            <a:r>
              <a:rPr lang="en-US" sz="3400" dirty="0" err="1"/>
              <a:t>валуте</a:t>
            </a:r>
            <a:r>
              <a:rPr lang="en-US" sz="3400" dirty="0"/>
              <a:t>.</a:t>
            </a:r>
          </a:p>
          <a:p>
            <a:pPr lvl="0">
              <a:lnSpc>
                <a:spcPct val="120000"/>
              </a:lnSpc>
            </a:pPr>
            <a:r>
              <a:rPr lang="en-US" sz="3400" dirty="0"/>
              <a:t>4. </a:t>
            </a:r>
            <a:r>
              <a:rPr lang="en-US" sz="3400" b="1" dirty="0" err="1"/>
              <a:t>Провођење</a:t>
            </a:r>
            <a:r>
              <a:rPr lang="en-US" sz="3400" b="1" dirty="0"/>
              <a:t> </a:t>
            </a:r>
            <a:r>
              <a:rPr lang="en-US" sz="3400" b="1" dirty="0" err="1"/>
              <a:t>домаће</a:t>
            </a:r>
            <a:r>
              <a:rPr lang="en-US" sz="3400" b="1" dirty="0"/>
              <a:t> </a:t>
            </a:r>
            <a:r>
              <a:rPr lang="en-US" sz="3400" b="1" dirty="0" err="1"/>
              <a:t>монетарне</a:t>
            </a:r>
            <a:r>
              <a:rPr lang="en-US" sz="3400" b="1" dirty="0"/>
              <a:t> </a:t>
            </a:r>
            <a:r>
              <a:rPr lang="en-US" sz="3400" b="1" dirty="0" err="1"/>
              <a:t>политике</a:t>
            </a:r>
            <a:r>
              <a:rPr lang="en-US" sz="3400" b="1" dirty="0"/>
              <a:t> </a:t>
            </a:r>
            <a:r>
              <a:rPr lang="en-US" sz="3400" dirty="0"/>
              <a:t>- </a:t>
            </a:r>
            <a:r>
              <a:rPr lang="en-US" sz="3400" dirty="0" err="1"/>
              <a:t>Иако</a:t>
            </a:r>
            <a:r>
              <a:rPr lang="en-US" sz="3400" dirty="0"/>
              <a:t> </a:t>
            </a:r>
            <a:r>
              <a:rPr lang="en-US" sz="3400" dirty="0" err="1"/>
              <a:t>су</a:t>
            </a:r>
            <a:r>
              <a:rPr lang="en-US" sz="3400" dirty="0"/>
              <a:t> </a:t>
            </a:r>
            <a:r>
              <a:rPr lang="en-US" sz="3400" dirty="0" err="1"/>
              <a:t>дио</a:t>
            </a:r>
            <a:r>
              <a:rPr lang="en-US" sz="3400" dirty="0"/>
              <a:t> </a:t>
            </a:r>
            <a:r>
              <a:rPr lang="en-US" sz="3400" dirty="0" err="1"/>
              <a:t>међународног</a:t>
            </a:r>
            <a:r>
              <a:rPr lang="en-US" sz="3400" dirty="0"/>
              <a:t> </a:t>
            </a:r>
            <a:r>
              <a:rPr lang="en-US" sz="3400" dirty="0" err="1"/>
              <a:t>система</a:t>
            </a:r>
            <a:r>
              <a:rPr lang="en-US" sz="3400" dirty="0"/>
              <a:t>, </a:t>
            </a:r>
            <a:r>
              <a:rPr lang="en-US" sz="3400" dirty="0" err="1"/>
              <a:t>централне</a:t>
            </a:r>
            <a:r>
              <a:rPr lang="en-US" sz="3400" dirty="0"/>
              <a:t> </a:t>
            </a:r>
            <a:r>
              <a:rPr lang="en-US" sz="3400" dirty="0" err="1"/>
              <a:t>банке</a:t>
            </a:r>
            <a:r>
              <a:rPr lang="en-US" sz="3400" dirty="0"/>
              <a:t> </a:t>
            </a:r>
            <a:r>
              <a:rPr lang="en-US" sz="3400" dirty="0" err="1"/>
              <a:t>су</a:t>
            </a:r>
            <a:r>
              <a:rPr lang="en-US" sz="3400" dirty="0"/>
              <a:t>  </a:t>
            </a:r>
            <a:r>
              <a:rPr lang="en-US" sz="3400" dirty="0" err="1"/>
              <a:t>одговорне</a:t>
            </a:r>
            <a:r>
              <a:rPr lang="en-US" sz="3400" dirty="0"/>
              <a:t> </a:t>
            </a:r>
            <a:r>
              <a:rPr lang="en-US" sz="3400" dirty="0" err="1"/>
              <a:t>за</a:t>
            </a:r>
            <a:r>
              <a:rPr lang="en-US" sz="3400" dirty="0"/>
              <a:t> </a:t>
            </a:r>
            <a:r>
              <a:rPr lang="en-US" sz="3400" dirty="0" err="1"/>
              <a:t>провођење</a:t>
            </a:r>
            <a:r>
              <a:rPr lang="en-US" sz="3400" dirty="0"/>
              <a:t> </a:t>
            </a:r>
            <a:r>
              <a:rPr lang="en-US" sz="3400" dirty="0" err="1"/>
              <a:t>домаће</a:t>
            </a:r>
            <a:r>
              <a:rPr lang="en-US" sz="3400" dirty="0"/>
              <a:t> </a:t>
            </a:r>
            <a:r>
              <a:rPr lang="en-US" sz="3400" dirty="0" err="1"/>
              <a:t>монетарне</a:t>
            </a:r>
            <a:r>
              <a:rPr lang="en-US" sz="3400" dirty="0"/>
              <a:t> </a:t>
            </a:r>
            <a:r>
              <a:rPr lang="en-US" sz="3400" dirty="0" err="1"/>
              <a:t>политике</a:t>
            </a:r>
            <a:r>
              <a:rPr lang="en-US" sz="3400" dirty="0"/>
              <a:t> </a:t>
            </a:r>
            <a:r>
              <a:rPr lang="en-US" sz="3400" dirty="0" err="1"/>
              <a:t>како</a:t>
            </a:r>
            <a:r>
              <a:rPr lang="en-US" sz="3400" dirty="0"/>
              <a:t> </a:t>
            </a:r>
            <a:r>
              <a:rPr lang="en-US" sz="3400" dirty="0" err="1"/>
              <a:t>би</a:t>
            </a:r>
            <a:r>
              <a:rPr lang="en-US" sz="3400" dirty="0"/>
              <a:t> </a:t>
            </a:r>
            <a:r>
              <a:rPr lang="en-US" sz="3400" dirty="0" err="1"/>
              <a:t>осигурале</a:t>
            </a:r>
            <a:r>
              <a:rPr lang="en-US" sz="3400" dirty="0"/>
              <a:t> </a:t>
            </a:r>
            <a:r>
              <a:rPr lang="en-US" sz="3400" dirty="0" err="1"/>
              <a:t>раст</a:t>
            </a:r>
            <a:r>
              <a:rPr lang="en-US" sz="3400" dirty="0"/>
              <a:t> </a:t>
            </a:r>
            <a:r>
              <a:rPr lang="en-US" sz="3400" dirty="0" err="1"/>
              <a:t>својих</a:t>
            </a:r>
            <a:r>
              <a:rPr lang="en-US" sz="3400" dirty="0"/>
              <a:t> </a:t>
            </a:r>
            <a:r>
              <a:rPr lang="en-US" sz="3400" dirty="0" err="1"/>
              <a:t>економија</a:t>
            </a:r>
            <a:r>
              <a:rPr lang="en-US" sz="3400" dirty="0"/>
              <a:t>. </a:t>
            </a:r>
            <a:r>
              <a:rPr lang="en-US" sz="3400" dirty="0" err="1"/>
              <a:t>То</a:t>
            </a:r>
            <a:r>
              <a:rPr lang="en-US" sz="3400" dirty="0"/>
              <a:t> </a:t>
            </a:r>
            <a:r>
              <a:rPr lang="en-US" sz="3400" dirty="0" err="1"/>
              <a:t>укључује</a:t>
            </a:r>
            <a:r>
              <a:rPr lang="en-US" sz="3400" dirty="0"/>
              <a:t> </a:t>
            </a:r>
            <a:r>
              <a:rPr lang="en-US" sz="3400" dirty="0" err="1"/>
              <a:t>контролу</a:t>
            </a:r>
            <a:r>
              <a:rPr lang="en-US" sz="3400" dirty="0"/>
              <a:t> </a:t>
            </a:r>
            <a:r>
              <a:rPr lang="en-US" sz="3400" dirty="0" err="1"/>
              <a:t>инфлације</a:t>
            </a:r>
            <a:r>
              <a:rPr lang="en-US" sz="3400" dirty="0"/>
              <a:t> и </a:t>
            </a:r>
            <a:r>
              <a:rPr lang="en-US" sz="3400" dirty="0" err="1"/>
              <a:t>промовисање</a:t>
            </a:r>
            <a:r>
              <a:rPr lang="en-US" sz="3400" dirty="0"/>
              <a:t> </a:t>
            </a:r>
            <a:r>
              <a:rPr lang="en-US" sz="3400" dirty="0" err="1"/>
              <a:t>економског</a:t>
            </a:r>
            <a:r>
              <a:rPr lang="en-US" sz="3400" dirty="0"/>
              <a:t> </a:t>
            </a:r>
            <a:r>
              <a:rPr lang="en-US" sz="3400" dirty="0" err="1"/>
              <a:t>раста</a:t>
            </a:r>
            <a:r>
              <a:rPr lang="en-US" sz="3400" dirty="0"/>
              <a:t>.</a:t>
            </a:r>
          </a:p>
          <a:p>
            <a:pPr>
              <a:lnSpc>
                <a:spcPct val="12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55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230921"/>
              </p:ext>
            </p:extLst>
          </p:nvPr>
        </p:nvGraphicFramePr>
        <p:xfrm>
          <a:off x="344775" y="464695"/>
          <a:ext cx="9878518" cy="5299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7803">
                  <a:extLst>
                    <a:ext uri="{9D8B030D-6E8A-4147-A177-3AD203B41FA5}">
                      <a16:colId xmlns:a16="http://schemas.microsoft.com/office/drawing/2014/main" val="2950132371"/>
                    </a:ext>
                  </a:extLst>
                </a:gridCol>
                <a:gridCol w="7090715">
                  <a:extLst>
                    <a:ext uri="{9D8B030D-6E8A-4147-A177-3AD203B41FA5}">
                      <a16:colId xmlns:a16="http://schemas.microsoft.com/office/drawing/2014/main" val="344039036"/>
                    </a:ext>
                  </a:extLst>
                </a:gridCol>
              </a:tblGrid>
              <a:tr h="369947">
                <a:tc>
                  <a:txBody>
                    <a:bodyPr/>
                    <a:lstStyle/>
                    <a:p>
                      <a:pPr marL="114300" indent="-265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Циљеви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tc>
                  <a:txBody>
                    <a:bodyPr/>
                    <a:lstStyle/>
                    <a:p>
                      <a:pPr marL="114300" indent="-26543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>
                          <a:effectLst/>
                        </a:rPr>
                        <a:t>Инструменти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extLst>
                  <a:ext uri="{0D108BD9-81ED-4DB2-BD59-A6C34878D82A}">
                    <a16:rowId xmlns:a16="http://schemas.microsoft.com/office/drawing/2014/main" val="3264278510"/>
                  </a:ext>
                </a:extLst>
              </a:tr>
              <a:tr h="638316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 smtClean="0">
                          <a:effectLst/>
                        </a:rPr>
                        <a:t>1. </a:t>
                      </a:r>
                      <a:r>
                        <a:rPr lang="bs-Latn-BA" sz="1600" dirty="0" smtClean="0">
                          <a:effectLst/>
                        </a:rPr>
                        <a:t>Спријечити </a:t>
                      </a:r>
                      <a:r>
                        <a:rPr lang="bs-Latn-BA" sz="1600" dirty="0">
                          <a:effectLst/>
                        </a:rPr>
                        <a:t>валутни дампинг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Утврђивање паритета и одржавање курса на нивоу +/-1% око утврђеног паритета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extLst>
                  <a:ext uri="{0D108BD9-81ED-4DB2-BD59-A6C34878D82A}">
                    <a16:rowId xmlns:a16="http://schemas.microsoft.com/office/drawing/2014/main" val="848571557"/>
                  </a:ext>
                </a:extLst>
              </a:tr>
              <a:tr h="1130534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 smtClean="0">
                          <a:effectLst/>
                        </a:rPr>
                        <a:t>2. </a:t>
                      </a:r>
                      <a:r>
                        <a:rPr lang="bs-Latn-BA" sz="1600" dirty="0" smtClean="0">
                          <a:effectLst/>
                        </a:rPr>
                        <a:t>Приморати </a:t>
                      </a:r>
                      <a:r>
                        <a:rPr lang="bs-Latn-BA" sz="1600" dirty="0">
                          <a:effectLst/>
                        </a:rPr>
                        <a:t>земљу да се придржава правила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Земља не може сама да мијења паритет без сагласности  ММФ (само у случају фундаменталне неравнотеже), те мора обезбиједити конвертибилност за текуће трансакције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extLst>
                  <a:ext uri="{0D108BD9-81ED-4DB2-BD59-A6C34878D82A}">
                    <a16:rowId xmlns:a16="http://schemas.microsoft.com/office/drawing/2014/main" val="199124842"/>
                  </a:ext>
                </a:extLst>
              </a:tr>
              <a:tr h="1700503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 smtClean="0">
                          <a:effectLst/>
                        </a:rPr>
                        <a:t>3. </a:t>
                      </a:r>
                      <a:r>
                        <a:rPr lang="bs-Latn-BA" sz="1600" dirty="0" smtClean="0">
                          <a:effectLst/>
                        </a:rPr>
                        <a:t>Избјећи </a:t>
                      </a:r>
                      <a:r>
                        <a:rPr lang="bs-Latn-BA" sz="1600" dirty="0">
                          <a:effectLst/>
                        </a:rPr>
                        <a:t>посљедице крутих правила </a:t>
                      </a:r>
                      <a:endParaRPr lang="en-US" sz="1600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(која су постојала у златном стандарду)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Девизни курсеви су фиксни, али прилагодљиви; </a:t>
                      </a:r>
                      <a:endParaRPr lang="en-US" sz="1600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ММФ позајмљује средства земљама са платнобилансним потешкоћама;</a:t>
                      </a:r>
                      <a:endParaRPr lang="en-US" sz="1600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Земље </a:t>
                      </a:r>
                      <a:r>
                        <a:rPr lang="bs-Latn-BA" sz="1600" i="1" baseline="0" dirty="0" smtClean="0"/>
                        <a:t>de facto </a:t>
                      </a:r>
                      <a:r>
                        <a:rPr lang="bs-Latn-BA" sz="1600" dirty="0" smtClean="0">
                          <a:effectLst/>
                        </a:rPr>
                        <a:t>имају </a:t>
                      </a:r>
                      <a:r>
                        <a:rPr lang="bs-Latn-BA" sz="1600" dirty="0">
                          <a:effectLst/>
                        </a:rPr>
                        <a:t>могућност да аутономно остварују домаће циљеве и стерилишу ефекте девизних трансакција.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extLst>
                  <a:ext uri="{0D108BD9-81ED-4DB2-BD59-A6C34878D82A}">
                    <a16:rowId xmlns:a16="http://schemas.microsoft.com/office/drawing/2014/main" val="842375827"/>
                  </a:ext>
                </a:extLst>
              </a:tr>
              <a:tr h="1459724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 smtClean="0">
                          <a:effectLst/>
                        </a:rPr>
                        <a:t>4. </a:t>
                      </a:r>
                      <a:r>
                        <a:rPr lang="bs-Latn-BA" sz="1600" dirty="0" smtClean="0">
                          <a:effectLst/>
                        </a:rPr>
                        <a:t>Кредибилан </a:t>
                      </a:r>
                      <a:r>
                        <a:rPr lang="bs-Latn-BA" sz="1600" dirty="0">
                          <a:effectLst/>
                        </a:rPr>
                        <a:t>и стабилан међународни монетарни систем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Злато је и даље у центру система;</a:t>
                      </a:r>
                      <a:endParaRPr lang="en-US" sz="1600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Земље могу конвертовати потраживања у злато по фиксном курсу;</a:t>
                      </a:r>
                      <a:endParaRPr lang="en-US" sz="1600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600" dirty="0">
                          <a:effectLst/>
                        </a:rPr>
                        <a:t>Дозвољава се контрола кретања капитала (осим за текуће трансакције)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4420" marR="74420" marT="26671" marB="26671"/>
                </a:tc>
                <a:extLst>
                  <a:ext uri="{0D108BD9-81ED-4DB2-BD59-A6C34878D82A}">
                    <a16:rowId xmlns:a16="http://schemas.microsoft.com/office/drawing/2014/main" val="2807714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45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5366" y="997095"/>
            <a:ext cx="10336378" cy="4466820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endParaRPr lang="en-US" dirty="0"/>
          </a:p>
          <a:p>
            <a:pPr lvl="0"/>
            <a:r>
              <a:rPr lang="bs-Latn-BA" dirty="0" smtClean="0"/>
              <a:t>197</a:t>
            </a:r>
            <a:r>
              <a:rPr lang="sr-Cyrl-BA" dirty="0" smtClean="0"/>
              <a:t>1</a:t>
            </a:r>
            <a:r>
              <a:rPr lang="bs-Latn-BA" dirty="0" smtClean="0"/>
              <a:t>- девалвација </a:t>
            </a:r>
            <a:r>
              <a:rPr lang="bs-Latn-BA" dirty="0"/>
              <a:t>долара, са </a:t>
            </a:r>
            <a:r>
              <a:rPr lang="sr-Cyrl-BA" dirty="0" smtClean="0"/>
              <a:t>35</a:t>
            </a:r>
            <a:r>
              <a:rPr lang="bs-Latn-BA" dirty="0" smtClean="0"/>
              <a:t>$</a:t>
            </a:r>
            <a:r>
              <a:rPr lang="sr-Cyrl-BA" dirty="0" smtClean="0"/>
              <a:t> на </a:t>
            </a:r>
            <a:r>
              <a:rPr lang="bs-Latn-BA" dirty="0" smtClean="0"/>
              <a:t>38</a:t>
            </a:r>
            <a:r>
              <a:rPr lang="bs-Latn-BA" dirty="0"/>
              <a:t>$ </a:t>
            </a:r>
            <a:r>
              <a:rPr lang="bs-Latn-BA" dirty="0" smtClean="0"/>
              <a:t>за </a:t>
            </a:r>
            <a:r>
              <a:rPr lang="bs-Latn-BA" dirty="0"/>
              <a:t>једну унцу злата </a:t>
            </a:r>
            <a:endParaRPr lang="sr-Cyrl-BA" dirty="0" smtClean="0"/>
          </a:p>
          <a:p>
            <a:pPr marL="0" lvl="0" indent="0">
              <a:buNone/>
            </a:pPr>
            <a:endParaRPr lang="sr-Cyrl-BA" dirty="0" smtClean="0"/>
          </a:p>
          <a:p>
            <a:r>
              <a:rPr lang="sr-Cyrl-BA" dirty="0" smtClean="0"/>
              <a:t>Потом </a:t>
            </a:r>
            <a:r>
              <a:rPr lang="bs-Latn-BA" dirty="0" smtClean="0"/>
              <a:t>973- </a:t>
            </a:r>
            <a:r>
              <a:rPr lang="bs-Latn-BA" dirty="0"/>
              <a:t>друга девалвација долара, са 38$ на 42,22$ за једну унцу злата </a:t>
            </a:r>
            <a:endParaRPr lang="sr-Cyrl-BA" dirty="0"/>
          </a:p>
          <a:p>
            <a:pPr lvl="0"/>
            <a:endParaRPr lang="en-US" dirty="0"/>
          </a:p>
          <a:p>
            <a:pPr lvl="0"/>
            <a:r>
              <a:rPr lang="sr-Cyrl-CS" dirty="0"/>
              <a:t>Сталне девалвације - </a:t>
            </a:r>
            <a:r>
              <a:rPr lang="bs-Latn-BA" dirty="0"/>
              <a:t>крај Бретонвудског златно девизног </a:t>
            </a:r>
            <a:r>
              <a:rPr lang="bs-Latn-BA" dirty="0" smtClean="0"/>
              <a:t>стандарда</a:t>
            </a:r>
            <a:endParaRPr lang="sr-Cyrl-BA" dirty="0" smtClean="0"/>
          </a:p>
          <a:p>
            <a:pPr lvl="0"/>
            <a:endParaRPr lang="en-US" dirty="0"/>
          </a:p>
          <a:p>
            <a:pPr lvl="0"/>
            <a:r>
              <a:rPr lang="bs-Latn-BA" dirty="0"/>
              <a:t>Валуте су почеле да флуктуирају на девизним тржиштима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85" y="197241"/>
            <a:ext cx="8464550" cy="882051"/>
          </a:xfrm>
        </p:spPr>
        <p:txBody>
          <a:bodyPr/>
          <a:lstStyle/>
          <a:p>
            <a:r>
              <a:rPr lang="sr-Cyrl-BA" dirty="0" smtClean="0"/>
              <a:t>Европски монетарни систем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206708"/>
            <a:ext cx="10822898" cy="4616971"/>
          </a:xfrm>
        </p:spPr>
        <p:txBody>
          <a:bodyPr>
            <a:normAutofit fontScale="62500" lnSpcReduction="20000"/>
          </a:bodyPr>
          <a:lstStyle/>
          <a:p>
            <a:r>
              <a:rPr lang="sr-Latn-BA" dirty="0"/>
              <a:t>Усљед промјена у међународним економским односима</a:t>
            </a:r>
            <a:r>
              <a:rPr lang="sr-Latn-CS" dirty="0"/>
              <a:t>, </a:t>
            </a:r>
            <a:r>
              <a:rPr lang="sr-Latn-BA" dirty="0"/>
              <a:t>крајем 60</a:t>
            </a:r>
            <a:r>
              <a:rPr lang="sr-Latn-CS" dirty="0"/>
              <a:t>-тих </a:t>
            </a:r>
            <a:r>
              <a:rPr lang="sr-Latn-BA" dirty="0"/>
              <a:t>година долази </a:t>
            </a:r>
            <a:r>
              <a:rPr lang="sr-Latn-CS" dirty="0"/>
              <a:t>до </a:t>
            </a:r>
            <a:r>
              <a:rPr lang="sr-Cyrl-BA" dirty="0"/>
              <a:t>нових импулса за успостављање новог свјетског монетарно-девизног система</a:t>
            </a:r>
            <a:r>
              <a:rPr lang="sr-Latn-CS" dirty="0"/>
              <a:t>. </a:t>
            </a:r>
            <a:endParaRPr lang="sr-Cyrl-BA" dirty="0" smtClean="0"/>
          </a:p>
          <a:p>
            <a:endParaRPr lang="sr-Cyrl-BA" dirty="0"/>
          </a:p>
          <a:p>
            <a:r>
              <a:rPr lang="sr-Cyrl-BA" dirty="0" smtClean="0"/>
              <a:t>У </a:t>
            </a:r>
            <a:r>
              <a:rPr lang="sr-Cyrl-BA" dirty="0"/>
              <a:t>основи европских интеграција увијек су били како економски тако и политички утемељени фактори, од жеље да се спријече ратови и разарања па до економских користи проширења интеграција </a:t>
            </a:r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r>
              <a:rPr lang="sr-Cyrl-BA" dirty="0" smtClean="0"/>
              <a:t>Као </a:t>
            </a:r>
            <a:r>
              <a:rPr lang="sr-Cyrl-BA" dirty="0"/>
              <a:t>основни разлог наводи се да су „шездесете године биле вријеме неодговорне инфлаторне монетарне политике САД – која је штампала новац за финансирање Вијетнамског рата</a:t>
            </a:r>
            <a:r>
              <a:rPr lang="sr-Cyrl-BA" dirty="0" smtClean="0"/>
              <a:t>.“ </a:t>
            </a:r>
            <a:r>
              <a:rPr lang="sr-Cyrl-BA" dirty="0"/>
              <a:t>С обзиром да су све главне валуте биле везане за долар у то вријеме </a:t>
            </a:r>
            <a:r>
              <a:rPr lang="sr-Cyrl-BA" dirty="0" smtClean="0"/>
              <a:t>америчка </a:t>
            </a:r>
            <a:r>
              <a:rPr lang="sr-Cyrl-BA" dirty="0"/>
              <a:t>инфлација је пренијета и у Европу. </a:t>
            </a:r>
            <a:endParaRPr lang="sr-Cyrl-BA" dirty="0" smtClean="0"/>
          </a:p>
          <a:p>
            <a:endParaRPr lang="sr-Cyrl-BA" dirty="0"/>
          </a:p>
          <a:p>
            <a:r>
              <a:rPr lang="sr-Cyrl-BA" dirty="0" smtClean="0"/>
              <a:t>То </a:t>
            </a:r>
            <a:r>
              <a:rPr lang="sr-Cyrl-BA" dirty="0"/>
              <a:t>је резултирало постепеним сломом глобалног система фиксних девизних </a:t>
            </a:r>
            <a:r>
              <a:rPr lang="sr-Cyrl-BA" dirty="0" smtClean="0"/>
              <a:t>курсева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32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871" y="614597"/>
            <a:ext cx="9923489" cy="4901782"/>
          </a:xfrm>
        </p:spPr>
        <p:txBody>
          <a:bodyPr>
            <a:normAutofit fontScale="70000" lnSpcReduction="20000"/>
          </a:bodyPr>
          <a:lstStyle/>
          <a:p>
            <a:r>
              <a:rPr lang="sr-Cyrl-BA" b="1" dirty="0"/>
              <a:t>Историјски, </a:t>
            </a:r>
            <a:r>
              <a:rPr lang="sr-Latn-BA" b="1" dirty="0"/>
              <a:t>Европски монетарни систем</a:t>
            </a:r>
            <a:r>
              <a:rPr lang="sr-Cyrl-BA" b="1" dirty="0"/>
              <a:t> служио је као </a:t>
            </a:r>
            <a:r>
              <a:rPr lang="sr-Cyrl-BA" b="1" dirty="0">
                <a:solidFill>
                  <a:srgbClr val="FFFF00"/>
                </a:solidFill>
              </a:rPr>
              <a:t>мост између Бретонвудског система у чијем је центру био долар, и монетарне уније.</a:t>
            </a:r>
            <a:endParaRPr lang="en-US" b="1" dirty="0">
              <a:solidFill>
                <a:srgbClr val="FFFF00"/>
              </a:solidFill>
            </a:endParaRPr>
          </a:p>
          <a:p>
            <a:endParaRPr lang="sr-Cyrl-BA" dirty="0" smtClean="0"/>
          </a:p>
          <a:p>
            <a:r>
              <a:rPr lang="sr-Latn-BA" dirty="0" smtClean="0"/>
              <a:t>Европска </a:t>
            </a:r>
            <a:r>
              <a:rPr lang="sr-Latn-BA" dirty="0"/>
              <a:t>комисија је 1977. године предложила формирање </a:t>
            </a:r>
            <a:r>
              <a:rPr lang="sr-Latn-BA" dirty="0" smtClean="0"/>
              <a:t>Европског</a:t>
            </a:r>
            <a:r>
              <a:rPr lang="sr-Cyrl-BA" dirty="0" smtClean="0"/>
              <a:t> </a:t>
            </a:r>
            <a:r>
              <a:rPr lang="sr-Latn-BA" dirty="0" smtClean="0"/>
              <a:t>монетарног </a:t>
            </a:r>
            <a:r>
              <a:rPr lang="sr-Latn-BA" dirty="0"/>
              <a:t>система (</a:t>
            </a:r>
            <a:r>
              <a:rPr lang="sr-Latn-CS" i="1" dirty="0"/>
              <a:t>European Monetary System - EMS</a:t>
            </a:r>
            <a:r>
              <a:rPr lang="sr-Latn-CS" dirty="0" smtClean="0"/>
              <a:t>).</a:t>
            </a:r>
          </a:p>
          <a:p>
            <a:pPr marL="0" indent="0">
              <a:buNone/>
            </a:pPr>
            <a:r>
              <a:rPr lang="sr-Latn-CS" dirty="0" smtClean="0"/>
              <a:t> </a:t>
            </a:r>
            <a:endParaRPr lang="sr-Cyrl-BA" dirty="0" smtClean="0"/>
          </a:p>
          <a:p>
            <a:r>
              <a:rPr lang="sr-Cyrl-BA" dirty="0" smtClean="0"/>
              <a:t>У</a:t>
            </a:r>
            <a:r>
              <a:rPr lang="sr-Latn-BA" dirty="0" smtClean="0"/>
              <a:t>темељен </a:t>
            </a:r>
            <a:r>
              <a:rPr lang="sr-Latn-BA" dirty="0"/>
              <a:t>је у јуну 1978. године у Бремену на конференцији шефова држава и влада деветорице</a:t>
            </a:r>
            <a:r>
              <a:rPr lang="sr-Latn-CS" dirty="0"/>
              <a:t>, </a:t>
            </a:r>
            <a:r>
              <a:rPr lang="sr-Latn-BA" dirty="0"/>
              <a:t>а ступио је на снагу </a:t>
            </a:r>
            <a:r>
              <a:rPr lang="sr-Latn-BA" dirty="0" smtClean="0"/>
              <a:t>1979.</a:t>
            </a:r>
            <a:endParaRPr lang="sr-Cyrl-BA" dirty="0" smtClean="0"/>
          </a:p>
          <a:p>
            <a:pPr marL="0" indent="0">
              <a:buNone/>
            </a:pPr>
            <a:r>
              <a:rPr lang="sr-Latn-BA" dirty="0" smtClean="0"/>
              <a:t> </a:t>
            </a:r>
            <a:endParaRPr lang="sr-Cyrl-BA" dirty="0"/>
          </a:p>
          <a:p>
            <a:r>
              <a:rPr lang="sr-Latn-BA" dirty="0" smtClean="0"/>
              <a:t>тада </a:t>
            </a:r>
            <a:r>
              <a:rPr lang="sr-Latn-BA" dirty="0"/>
              <a:t>су га чиниле све тадашње чланице ЕЕЗ</a:t>
            </a:r>
            <a:r>
              <a:rPr lang="sr-Latn-CS" dirty="0"/>
              <a:t>: </a:t>
            </a:r>
            <a:r>
              <a:rPr lang="sr-Cyrl-BA" dirty="0"/>
              <a:t>Њ</a:t>
            </a:r>
            <a:r>
              <a:rPr lang="sr-Latn-BA" dirty="0"/>
              <a:t>емачка</a:t>
            </a:r>
            <a:r>
              <a:rPr lang="sr-Latn-CS" dirty="0"/>
              <a:t>, </a:t>
            </a:r>
            <a:r>
              <a:rPr lang="sr-Latn-BA" dirty="0"/>
              <a:t>Француска</a:t>
            </a:r>
            <a:r>
              <a:rPr lang="sr-Latn-CS" dirty="0"/>
              <a:t>, </a:t>
            </a:r>
            <a:r>
              <a:rPr lang="sr-Latn-BA" dirty="0"/>
              <a:t>Велика Британија</a:t>
            </a:r>
            <a:r>
              <a:rPr lang="sr-Latn-CS" dirty="0"/>
              <a:t>, </a:t>
            </a:r>
            <a:r>
              <a:rPr lang="sr-Latn-BA" dirty="0"/>
              <a:t>Белгија, Холандија</a:t>
            </a:r>
            <a:r>
              <a:rPr lang="sr-Latn-CS" dirty="0"/>
              <a:t>, Луксембург, Данска, Ирска </a:t>
            </a:r>
            <a:r>
              <a:rPr lang="sr-Latn-BA" dirty="0"/>
              <a:t>и Италија</a:t>
            </a:r>
            <a:r>
              <a:rPr lang="sr-Latn-CS" dirty="0" smtClean="0"/>
              <a:t>.</a:t>
            </a:r>
            <a:r>
              <a:rPr lang="sr-Cyrl-BA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97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12" y="547142"/>
            <a:ext cx="10740452" cy="5104150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/>
              <a:t>ЕМС је основан </a:t>
            </a:r>
            <a:r>
              <a:rPr lang="sr-Latn-BA" dirty="0">
                <a:solidFill>
                  <a:srgbClr val="FFFF00"/>
                </a:solidFill>
              </a:rPr>
              <a:t>с циљем да обезбиједи монетарну сарадњу и стабилност између држава чланица како би се убрзало кретање ка заједничкој валути</a:t>
            </a:r>
            <a:r>
              <a:rPr lang="sr-Latn-CS" dirty="0"/>
              <a:t>, </a:t>
            </a:r>
            <a:r>
              <a:rPr lang="sr-Latn-BA" dirty="0"/>
              <a:t>монетарној власти и монетарној унији у Европи, </a:t>
            </a:r>
            <a:r>
              <a:rPr lang="sr-Cyrl-BA" dirty="0"/>
              <a:t>и остварио виши ниво економске </a:t>
            </a:r>
            <a:r>
              <a:rPr lang="sr-Cyrl-BA" dirty="0" smtClean="0"/>
              <a:t>интеграције</a:t>
            </a:r>
          </a:p>
          <a:p>
            <a:endParaRPr lang="sr-Cyrl-BA" dirty="0" smtClean="0"/>
          </a:p>
          <a:p>
            <a:r>
              <a:rPr lang="sr-Latn-BA" dirty="0"/>
              <a:t>Кључне особине ЕМС</a:t>
            </a:r>
            <a:r>
              <a:rPr lang="sr-Latn-CS" dirty="0" smtClean="0"/>
              <a:t>-а</a:t>
            </a:r>
            <a:r>
              <a:rPr lang="sr-Cyrl-BA" dirty="0" smtClean="0"/>
              <a:t>:</a:t>
            </a:r>
            <a:r>
              <a:rPr lang="sr-Latn-CS" dirty="0" smtClean="0"/>
              <a:t> </a:t>
            </a:r>
            <a:endParaRPr lang="sr-Cyrl-BA" dirty="0"/>
          </a:p>
          <a:p>
            <a:pPr marL="406400" lvl="1" indent="0">
              <a:buNone/>
            </a:pPr>
            <a:r>
              <a:rPr lang="sr-Latn-BA" sz="1900" dirty="0" smtClean="0">
                <a:sym typeface="Symbol" panose="05050102010706020507" pitchFamily="18" charset="2"/>
              </a:rPr>
              <a:t></a:t>
            </a:r>
            <a:r>
              <a:rPr lang="sr-Latn-BA" sz="1900" dirty="0" smtClean="0"/>
              <a:t> </a:t>
            </a:r>
            <a:r>
              <a:rPr lang="sr-Latn-BA" sz="1900" dirty="0"/>
              <a:t>Заједничка валутна јединица </a:t>
            </a:r>
            <a:r>
              <a:rPr lang="sr-Latn-BA" sz="1900" i="1" dirty="0"/>
              <a:t>Е</a:t>
            </a:r>
            <a:r>
              <a:rPr lang="sr-Cyrl-BA" sz="1900" i="1" dirty="0"/>
              <a:t>К</a:t>
            </a:r>
            <a:r>
              <a:rPr lang="sr-Latn-BA" sz="1900" i="1" dirty="0"/>
              <a:t>У</a:t>
            </a:r>
            <a:r>
              <a:rPr lang="sr-Cyrl-BA" sz="1900" dirty="0"/>
              <a:t> (</a:t>
            </a:r>
            <a:r>
              <a:rPr lang="sr-Latn-BA" sz="1900" i="1" dirty="0"/>
              <a:t>European currency unit</a:t>
            </a:r>
            <a:r>
              <a:rPr lang="sr-Cyrl-BA" sz="1900" i="1" dirty="0"/>
              <a:t> - </a:t>
            </a:r>
            <a:r>
              <a:rPr lang="sr-Latn-BA" sz="1900" i="1" dirty="0"/>
              <a:t>ECU</a:t>
            </a:r>
            <a:r>
              <a:rPr lang="sr-Cyrl-BA" sz="1900" dirty="0"/>
              <a:t>) </a:t>
            </a:r>
            <a:r>
              <a:rPr lang="sr-Latn-BA" sz="1900" dirty="0"/>
              <a:t>за утврђивање паритета и упоређивање девизних курсева валута земаља чланица ЕЕЗ</a:t>
            </a:r>
            <a:r>
              <a:rPr lang="sr-Latn-BA" sz="1900" dirty="0" smtClean="0"/>
              <a:t>;</a:t>
            </a:r>
            <a:endParaRPr lang="sr-Cyrl-BA" sz="1900" dirty="0"/>
          </a:p>
          <a:p>
            <a:pPr marL="406400" lvl="1" indent="0">
              <a:buNone/>
            </a:pPr>
            <a:r>
              <a:rPr lang="sr-Latn-BA" sz="1900" dirty="0" smtClean="0">
                <a:sym typeface="Symbol" panose="05050102010706020507" pitchFamily="18" charset="2"/>
              </a:rPr>
              <a:t></a:t>
            </a:r>
            <a:r>
              <a:rPr lang="sr-Latn-BA" sz="1900" dirty="0" smtClean="0"/>
              <a:t> </a:t>
            </a:r>
            <a:r>
              <a:rPr lang="sr-Latn-CS" sz="1900" dirty="0"/>
              <a:t>O</a:t>
            </a:r>
            <a:r>
              <a:rPr lang="sr-Latn-BA" sz="1900" dirty="0"/>
              <a:t>граничено флуктуирање девизног курса валуте земље учеснице</a:t>
            </a:r>
            <a:r>
              <a:rPr lang="sr-Latn-CS" sz="1900" dirty="0"/>
              <a:t>, </a:t>
            </a:r>
            <a:r>
              <a:rPr lang="sr-Latn-BA" sz="1900" dirty="0"/>
              <a:t>како у односу на другу валуту</a:t>
            </a:r>
            <a:r>
              <a:rPr lang="sr-Latn-CS" sz="1900" dirty="0"/>
              <a:t>, </a:t>
            </a:r>
            <a:r>
              <a:rPr lang="sr-Latn-BA" sz="1900" dirty="0"/>
              <a:t>тако и у односу на ЕКУ</a:t>
            </a:r>
            <a:r>
              <a:rPr lang="sr-Latn-CS" sz="1900" dirty="0"/>
              <a:t>, </a:t>
            </a:r>
            <a:r>
              <a:rPr lang="sr-Latn-BA" sz="1900" dirty="0"/>
              <a:t>уз обавезу централне банке да интервенише </a:t>
            </a:r>
            <a:r>
              <a:rPr lang="sr-Cyrl-BA" sz="1900" dirty="0"/>
              <a:t>к</a:t>
            </a:r>
            <a:r>
              <a:rPr lang="sr-Latn-BA" sz="1900" dirty="0"/>
              <a:t>ада се достигне дивергентни праг у флуктуирање поједине валуте</a:t>
            </a:r>
            <a:r>
              <a:rPr lang="sr-Latn-CS" sz="1900" dirty="0" smtClean="0"/>
              <a:t>.</a:t>
            </a:r>
            <a:endParaRPr lang="sr-Cyrl-BA" sz="1900" dirty="0"/>
          </a:p>
          <a:p>
            <a:pPr marL="406400" lvl="1" indent="0">
              <a:buNone/>
            </a:pPr>
            <a:r>
              <a:rPr lang="sr-Latn-BA" sz="1900" dirty="0" smtClean="0">
                <a:sym typeface="Symbol" panose="05050102010706020507" pitchFamily="18" charset="2"/>
              </a:rPr>
              <a:t></a:t>
            </a:r>
            <a:r>
              <a:rPr lang="sr-Latn-BA" sz="1900" dirty="0" smtClean="0"/>
              <a:t> </a:t>
            </a:r>
            <a:r>
              <a:rPr lang="sr-Latn-BA" sz="1900" dirty="0"/>
              <a:t>Кредитне олакшице које земљи чланици одобрава Европски фонд за монетарну сарадњу у случају платно</a:t>
            </a:r>
            <a:r>
              <a:rPr lang="sr-Latn-CS" sz="1900" dirty="0"/>
              <a:t>-билансних </a:t>
            </a:r>
            <a:r>
              <a:rPr lang="sr-Latn-BA" sz="1900" dirty="0"/>
              <a:t>проблема</a:t>
            </a:r>
            <a:r>
              <a:rPr lang="sr-Latn-CS" sz="1900" dirty="0"/>
              <a:t>. </a:t>
            </a:r>
            <a:endParaRPr lang="en-US" sz="1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4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26" y="224852"/>
            <a:ext cx="10575561" cy="5606322"/>
          </a:xfrm>
        </p:spPr>
        <p:txBody>
          <a:bodyPr>
            <a:normAutofit fontScale="85000" lnSpcReduction="20000"/>
          </a:bodyPr>
          <a:lstStyle/>
          <a:p>
            <a:r>
              <a:rPr lang="sr-Cyrl-BA" dirty="0"/>
              <a:t>Европски монетарни систем је најзначајнији инструмент монетарне интеграције у Европи и стварању јединствене економске и монетарне уније, са сљедећим истакнутим </a:t>
            </a:r>
            <a:r>
              <a:rPr lang="sr-Cyrl-BA" dirty="0" smtClean="0"/>
              <a:t>циљевима:</a:t>
            </a:r>
            <a:endParaRPr lang="sr-Cyrl-BA" dirty="0"/>
          </a:p>
          <a:p>
            <a:pPr lvl="1"/>
            <a:r>
              <a:rPr lang="ru-RU" sz="2300" dirty="0" smtClean="0"/>
              <a:t>Стабилизација </a:t>
            </a:r>
            <a:r>
              <a:rPr lang="ru-RU" sz="2300" dirty="0"/>
              <a:t>девизних курсева путем интензивније монетарне сарадње између чланица ЕМС</a:t>
            </a:r>
            <a:r>
              <a:rPr lang="sr-Latn-CS" sz="2300" dirty="0" smtClean="0"/>
              <a:t>,</a:t>
            </a:r>
            <a:endParaRPr lang="sr-Cyrl-BA" sz="2300" dirty="0"/>
          </a:p>
          <a:p>
            <a:pPr lvl="1"/>
            <a:r>
              <a:rPr lang="en-US" sz="2300" dirty="0" err="1" smtClean="0"/>
              <a:t>Унапр</a:t>
            </a:r>
            <a:r>
              <a:rPr lang="sr-Cyrl-BA" sz="2300" dirty="0"/>
              <a:t>е</a:t>
            </a:r>
            <a:r>
              <a:rPr lang="en-US" sz="2300" dirty="0"/>
              <a:t>ђ</a:t>
            </a:r>
            <a:r>
              <a:rPr lang="sr-Cyrl-BA" sz="2300" dirty="0"/>
              <a:t>е</a:t>
            </a:r>
            <a:r>
              <a:rPr lang="en-US" sz="2300" dirty="0" err="1"/>
              <a:t>ње</a:t>
            </a:r>
            <a:r>
              <a:rPr lang="en-US" sz="2300" dirty="0"/>
              <a:t> </a:t>
            </a:r>
            <a:r>
              <a:rPr lang="en-US" sz="2300" dirty="0" err="1"/>
              <a:t>даљег</a:t>
            </a:r>
            <a:r>
              <a:rPr lang="en-US" sz="2300" dirty="0"/>
              <a:t> </a:t>
            </a:r>
            <a:r>
              <a:rPr lang="en-US" sz="2300" dirty="0" err="1"/>
              <a:t>процеса</a:t>
            </a:r>
            <a:r>
              <a:rPr lang="en-US" sz="2300" dirty="0"/>
              <a:t> </a:t>
            </a:r>
            <a:r>
              <a:rPr lang="en-US" sz="2300" dirty="0" err="1"/>
              <a:t>интеграције</a:t>
            </a:r>
            <a:r>
              <a:rPr lang="en-US" sz="2300" dirty="0"/>
              <a:t> </a:t>
            </a:r>
            <a:r>
              <a:rPr lang="en-US" sz="2300" dirty="0" smtClean="0"/>
              <a:t>и</a:t>
            </a:r>
            <a:endParaRPr lang="sr-Cyrl-BA" sz="2300" dirty="0" smtClean="0"/>
          </a:p>
          <a:p>
            <a:pPr lvl="1"/>
            <a:r>
              <a:rPr lang="sr-Cyrl-BA" sz="2300" dirty="0" smtClean="0"/>
              <a:t>Д</a:t>
            </a:r>
            <a:r>
              <a:rPr lang="ru-RU" sz="2300" dirty="0"/>
              <a:t>опринос стабилизацији у међународним економским односима.</a:t>
            </a:r>
            <a:endParaRPr lang="en-US" sz="2300" dirty="0"/>
          </a:p>
          <a:p>
            <a:endParaRPr lang="sr-Cyrl-BA" dirty="0" smtClean="0"/>
          </a:p>
          <a:p>
            <a:r>
              <a:rPr lang="sr-Latn-CS" dirty="0" smtClean="0"/>
              <a:t>Генерално </a:t>
            </a:r>
            <a:r>
              <a:rPr lang="sr-Latn-CS" dirty="0"/>
              <a:t>посматрано, Европски монетарни систем је дао задовољавајуће резултате јер је </a:t>
            </a:r>
            <a:r>
              <a:rPr lang="sr-Latn-CS" b="1" dirty="0">
                <a:solidFill>
                  <a:srgbClr val="FFFF00"/>
                </a:solidFill>
              </a:rPr>
              <a:t>обезб</a:t>
            </a:r>
            <a:r>
              <a:rPr lang="ru-RU" b="1" dirty="0">
                <a:solidFill>
                  <a:srgbClr val="FFFF00"/>
                </a:solidFill>
              </a:rPr>
              <a:t>иј</a:t>
            </a:r>
            <a:r>
              <a:rPr lang="sr-Latn-CS" b="1" dirty="0">
                <a:solidFill>
                  <a:srgbClr val="FFFF00"/>
                </a:solidFill>
              </a:rPr>
              <a:t>едио конвергенцију и смањење стопа инфлације, уз остваривање стабилности валутних курсева.</a:t>
            </a:r>
            <a:r>
              <a:rPr lang="sr-Latn-CS" dirty="0">
                <a:solidFill>
                  <a:srgbClr val="FFFF00"/>
                </a:solidFill>
              </a:rPr>
              <a:t> </a:t>
            </a:r>
            <a:endParaRPr lang="sr-Cyrl-BA" dirty="0" smtClean="0">
              <a:solidFill>
                <a:srgbClr val="FFFF00"/>
              </a:solidFill>
            </a:endParaRPr>
          </a:p>
          <a:p>
            <a:endParaRPr lang="sr-Cyrl-BA" dirty="0"/>
          </a:p>
          <a:p>
            <a:r>
              <a:rPr lang="sr-Latn-CS" dirty="0" smtClean="0"/>
              <a:t>Овим </a:t>
            </a:r>
            <a:r>
              <a:rPr lang="sr-Latn-CS" dirty="0"/>
              <a:t>је отворен пут ка вишој фази интеграције </a:t>
            </a:r>
            <a:r>
              <a:rPr lang="sr-Latn-CS" dirty="0" smtClean="0"/>
              <a:t>Европе</a:t>
            </a:r>
            <a:r>
              <a:rPr lang="sr-Cyrl-B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04495" indent="-304495" defTabSz="405994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endParaRPr lang="sr-Cyrl-C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04495" indent="-304495" algn="ctr" defTabSz="405994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None/>
              <a:defRPr/>
            </a:pPr>
            <a:r>
              <a:rPr lang="sr-Cyrl-C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ХВАЛА НА </a:t>
            </a:r>
            <a:r>
              <a:rPr lang="sr-Cyrl-C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ПАЖЊИ!</a:t>
            </a:r>
            <a:endParaRPr lang="sr-Cyrl-C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546" y="419725"/>
            <a:ext cx="10191712" cy="5257743"/>
          </a:xfrm>
        </p:spPr>
        <p:txBody>
          <a:bodyPr>
            <a:normAutofit fontScale="92500"/>
          </a:bodyPr>
          <a:lstStyle/>
          <a:p>
            <a:r>
              <a:rPr lang="sr-Cyrl-BA" sz="1800" dirty="0" smtClean="0">
                <a:latin typeface="Arial" pitchFamily="34" charset="0"/>
                <a:cs typeface="Arial" pitchFamily="34" charset="0"/>
              </a:rPr>
              <a:t>Допунска</a:t>
            </a:r>
            <a:r>
              <a:rPr lang="sr-Latn-R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cs typeface="Arial" pitchFamily="34" charset="0"/>
              </a:rPr>
              <a:t>литература</a:t>
            </a:r>
            <a:r>
              <a:rPr lang="sr-Latn-RS" sz="1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/>
            <a:r>
              <a:rPr lang="vi-VN" sz="1800" dirty="0" smtClean="0">
                <a:latin typeface="+mn-lt"/>
                <a:cs typeface="Arial" pitchFamily="34" charset="0"/>
              </a:rPr>
              <a:t>De Grauwe, P. (2012). Economics of Monetary Union. Ninth Edition, Oxford University Press. </a:t>
            </a:r>
            <a:endParaRPr lang="sr-Latn-RS" sz="1800" dirty="0" smtClean="0">
              <a:latin typeface="+mn-lt"/>
              <a:cs typeface="Arial" pitchFamily="34" charset="0"/>
            </a:endParaRPr>
          </a:p>
          <a:p>
            <a:pPr lvl="1"/>
            <a:r>
              <a:rPr lang="vi-VN" sz="1800" dirty="0" smtClean="0">
                <a:latin typeface="+mn-lt"/>
                <a:cs typeface="Arial" pitchFamily="34" charset="0"/>
              </a:rPr>
              <a:t>De Grauwe, P. (2004). </a:t>
            </a:r>
            <a:r>
              <a:rPr lang="sr-Cyrl-BA" sz="1800" dirty="0" smtClean="0">
                <a:latin typeface="+mn-lt"/>
                <a:cs typeface="Arial" pitchFamily="34" charset="0"/>
              </a:rPr>
              <a:t>Економија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монетарне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уније</a:t>
            </a:r>
            <a:r>
              <a:rPr lang="vi-VN" sz="1800" dirty="0" smtClean="0">
                <a:latin typeface="+mn-lt"/>
                <a:cs typeface="Arial" pitchFamily="34" charset="0"/>
              </a:rPr>
              <a:t>. </a:t>
            </a:r>
            <a:r>
              <a:rPr lang="sr-Cyrl-BA" sz="1800" dirty="0" smtClean="0">
                <a:latin typeface="+mn-lt"/>
                <a:cs typeface="Arial" pitchFamily="34" charset="0"/>
              </a:rPr>
              <a:t>Нови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Сад</a:t>
            </a:r>
            <a:r>
              <a:rPr lang="vi-VN" sz="1800" dirty="0" smtClean="0">
                <a:latin typeface="+mn-lt"/>
                <a:cs typeface="Arial" pitchFamily="34" charset="0"/>
              </a:rPr>
              <a:t>: </a:t>
            </a:r>
            <a:r>
              <a:rPr lang="sr-Cyrl-BA" sz="1800" dirty="0" smtClean="0">
                <a:latin typeface="+mn-lt"/>
                <a:cs typeface="Arial" pitchFamily="34" charset="0"/>
              </a:rPr>
              <a:t>Издавачка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књижарница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Зорана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Стојановић</a:t>
            </a:r>
            <a:r>
              <a:rPr lang="vi-VN" sz="1800" dirty="0" smtClean="0">
                <a:latin typeface="+mn-lt"/>
                <a:cs typeface="Arial" pitchFamily="34" charset="0"/>
              </a:rPr>
              <a:t>́</a:t>
            </a:r>
            <a:r>
              <a:rPr lang="sr-Cyrl-BA" sz="1800" dirty="0" smtClean="0">
                <a:latin typeface="+mn-lt"/>
                <a:cs typeface="Arial" pitchFamily="34" charset="0"/>
              </a:rPr>
              <a:t>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endParaRPr lang="sr-Latn-RS" sz="1800" dirty="0" smtClean="0">
              <a:latin typeface="+mn-lt"/>
              <a:cs typeface="Arial" pitchFamily="34" charset="0"/>
            </a:endParaRPr>
          </a:p>
          <a:p>
            <a:pPr lvl="1"/>
            <a:r>
              <a:rPr lang="vi-VN" sz="1800" dirty="0" smtClean="0">
                <a:latin typeface="+mn-lt"/>
                <a:cs typeface="Arial" pitchFamily="34" charset="0"/>
              </a:rPr>
              <a:t>Baldwin, R. and Wyplosz, C. (2010). </a:t>
            </a:r>
            <a:r>
              <a:rPr lang="sr-Cyrl-BA" sz="1800" dirty="0" smtClean="0">
                <a:latin typeface="+mn-lt"/>
                <a:cs typeface="Arial" pitchFamily="34" charset="0"/>
              </a:rPr>
              <a:t>Економија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европских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интеграција</a:t>
            </a:r>
            <a:r>
              <a:rPr lang="vi-VN" sz="1800" dirty="0" smtClean="0">
                <a:latin typeface="+mn-lt"/>
                <a:cs typeface="Arial" pitchFamily="34" charset="0"/>
              </a:rPr>
              <a:t>. </a:t>
            </a:r>
            <a:r>
              <a:rPr lang="sr-Cyrl-BA" sz="1800" dirty="0" smtClean="0">
                <a:latin typeface="+mn-lt"/>
                <a:cs typeface="Arial" pitchFamily="34" charset="0"/>
              </a:rPr>
              <a:t>Београд</a:t>
            </a:r>
            <a:r>
              <a:rPr lang="vi-VN" sz="1800" dirty="0" smtClean="0">
                <a:latin typeface="+mn-lt"/>
                <a:cs typeface="Arial" pitchFamily="34" charset="0"/>
              </a:rPr>
              <a:t>: </a:t>
            </a:r>
            <a:r>
              <a:rPr lang="sr-Cyrl-BA" sz="1800" dirty="0" smtClean="0">
                <a:latin typeface="+mn-lt"/>
                <a:cs typeface="Arial" pitchFamily="34" charset="0"/>
              </a:rPr>
              <a:t>Дата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 smtClean="0">
                <a:latin typeface="+mn-lt"/>
                <a:cs typeface="Arial" pitchFamily="34" charset="0"/>
              </a:rPr>
              <a:t>статус</a:t>
            </a:r>
            <a:r>
              <a:rPr lang="vi-VN" sz="1800" dirty="0" smtClean="0">
                <a:latin typeface="+mn-lt"/>
                <a:cs typeface="Arial" pitchFamily="34" charset="0"/>
              </a:rPr>
              <a:t>.</a:t>
            </a:r>
            <a:endParaRPr lang="sr-Latn-RS" sz="1800" dirty="0" smtClean="0">
              <a:latin typeface="+mn-lt"/>
              <a:cs typeface="Arial" pitchFamily="34" charset="0"/>
            </a:endParaRPr>
          </a:p>
          <a:p>
            <a:pPr lvl="1"/>
            <a:r>
              <a:rPr lang="sr-Cyrl-BA" sz="1800" dirty="0" smtClean="0">
                <a:latin typeface="+mn-lt"/>
                <a:cs typeface="Arial" pitchFamily="34" charset="0"/>
              </a:rPr>
              <a:t>Јовановић</a:t>
            </a:r>
            <a:r>
              <a:rPr lang="vi-VN" sz="1800" dirty="0" smtClean="0">
                <a:latin typeface="+mn-lt"/>
                <a:cs typeface="Arial" pitchFamily="34" charset="0"/>
              </a:rPr>
              <a:t> </a:t>
            </a:r>
            <a:r>
              <a:rPr lang="sr-Cyrl-BA" sz="1800" dirty="0">
                <a:latin typeface="+mn-lt"/>
                <a:cs typeface="Arial" pitchFamily="34" charset="0"/>
              </a:rPr>
              <a:t>Гавриловић</a:t>
            </a:r>
            <a:r>
              <a:rPr lang="vi-VN" sz="1800" dirty="0">
                <a:latin typeface="+mn-lt"/>
                <a:cs typeface="Arial" pitchFamily="34" charset="0"/>
              </a:rPr>
              <a:t>, </a:t>
            </a:r>
            <a:r>
              <a:rPr lang="sr-Cyrl-BA" sz="1800" dirty="0">
                <a:latin typeface="+mn-lt"/>
                <a:cs typeface="Arial" pitchFamily="34" charset="0"/>
              </a:rPr>
              <a:t>П</a:t>
            </a:r>
            <a:r>
              <a:rPr lang="vi-VN" sz="1800" dirty="0">
                <a:latin typeface="+mn-lt"/>
                <a:cs typeface="Arial" pitchFamily="34" charset="0"/>
              </a:rPr>
              <a:t>. (1994). </a:t>
            </a:r>
            <a:r>
              <a:rPr lang="sr-Cyrl-BA" sz="1800" dirty="0">
                <a:latin typeface="+mn-lt"/>
                <a:cs typeface="Arial" pitchFamily="34" charset="0"/>
              </a:rPr>
              <a:t>Међународно</a:t>
            </a:r>
            <a:r>
              <a:rPr lang="vi-VN" sz="1800" dirty="0">
                <a:latin typeface="+mn-lt"/>
                <a:cs typeface="Arial" pitchFamily="34" charset="0"/>
              </a:rPr>
              <a:t> </a:t>
            </a:r>
            <a:r>
              <a:rPr lang="sr-Cyrl-BA" sz="1800" dirty="0">
                <a:latin typeface="+mn-lt"/>
                <a:cs typeface="Arial" pitchFamily="34" charset="0"/>
              </a:rPr>
              <a:t>пословно</a:t>
            </a:r>
            <a:r>
              <a:rPr lang="vi-VN" sz="1800" dirty="0">
                <a:latin typeface="+mn-lt"/>
                <a:cs typeface="Arial" pitchFamily="34" charset="0"/>
              </a:rPr>
              <a:t> </a:t>
            </a:r>
            <a:r>
              <a:rPr lang="sr-Cyrl-BA" sz="1800" dirty="0">
                <a:latin typeface="+mn-lt"/>
                <a:cs typeface="Arial" pitchFamily="34" charset="0"/>
              </a:rPr>
              <a:t>финансирање</a:t>
            </a:r>
            <a:r>
              <a:rPr lang="vi-VN" sz="1800" dirty="0">
                <a:latin typeface="+mn-lt"/>
                <a:cs typeface="Arial" pitchFamily="34" charset="0"/>
              </a:rPr>
              <a:t>. </a:t>
            </a:r>
            <a:r>
              <a:rPr lang="sr-Cyrl-BA" sz="1800" dirty="0">
                <a:latin typeface="+mn-lt"/>
                <a:cs typeface="Arial" pitchFamily="34" charset="0"/>
              </a:rPr>
              <a:t>Београд</a:t>
            </a:r>
            <a:r>
              <a:rPr lang="vi-VN" sz="1800" dirty="0">
                <a:latin typeface="+mn-lt"/>
                <a:cs typeface="Arial" pitchFamily="34" charset="0"/>
              </a:rPr>
              <a:t>: </a:t>
            </a:r>
            <a:r>
              <a:rPr lang="sr-Cyrl-BA" sz="1800" dirty="0">
                <a:latin typeface="+mn-lt"/>
                <a:cs typeface="Arial" pitchFamily="34" charset="0"/>
              </a:rPr>
              <a:t>Економски</a:t>
            </a:r>
            <a:r>
              <a:rPr lang="vi-VN" sz="1800" dirty="0">
                <a:latin typeface="+mn-lt"/>
                <a:cs typeface="Arial" pitchFamily="34" charset="0"/>
              </a:rPr>
              <a:t> </a:t>
            </a:r>
            <a:r>
              <a:rPr lang="sr-Cyrl-BA" sz="1800" dirty="0">
                <a:latin typeface="+mn-lt"/>
                <a:cs typeface="Arial" pitchFamily="34" charset="0"/>
              </a:rPr>
              <a:t>факултет</a:t>
            </a:r>
            <a:r>
              <a:rPr lang="vi-VN" sz="1800" dirty="0">
                <a:latin typeface="+mn-lt"/>
                <a:cs typeface="Arial" pitchFamily="34" charset="0"/>
              </a:rPr>
              <a:t>;</a:t>
            </a:r>
            <a:endParaRPr lang="sr-Latn-RS" sz="1800" dirty="0">
              <a:latin typeface="+mn-lt"/>
              <a:cs typeface="Arial" pitchFamily="34" charset="0"/>
            </a:endParaRPr>
          </a:p>
          <a:p>
            <a:pPr lvl="1"/>
            <a:r>
              <a:rPr lang="sr-Cyrl-BA" sz="1800" dirty="0">
                <a:latin typeface="+mn-lt"/>
                <a:cs typeface="Arial" pitchFamily="34" charset="0"/>
              </a:rPr>
              <a:t>Ковач</a:t>
            </a:r>
            <a:r>
              <a:rPr lang="vi-VN" sz="1800" dirty="0">
                <a:latin typeface="+mn-lt"/>
                <a:cs typeface="Arial" pitchFamily="34" charset="0"/>
              </a:rPr>
              <a:t>, </a:t>
            </a:r>
            <a:r>
              <a:rPr lang="sr-Cyrl-BA" sz="1800" dirty="0">
                <a:latin typeface="+mn-lt"/>
                <a:cs typeface="Arial" pitchFamily="34" charset="0"/>
              </a:rPr>
              <a:t>О</a:t>
            </a:r>
            <a:r>
              <a:rPr lang="vi-VN" sz="1800" dirty="0">
                <a:latin typeface="+mn-lt"/>
                <a:cs typeface="Arial" pitchFamily="34" charset="0"/>
              </a:rPr>
              <a:t>. (2003). </a:t>
            </a:r>
            <a:r>
              <a:rPr lang="sr-Cyrl-BA" sz="1800" dirty="0">
                <a:latin typeface="+mn-lt"/>
                <a:cs typeface="Arial" pitchFamily="34" charset="0"/>
              </a:rPr>
              <a:t>Међународне</a:t>
            </a:r>
            <a:r>
              <a:rPr lang="vi-VN" sz="1800" dirty="0">
                <a:latin typeface="+mn-lt"/>
                <a:cs typeface="Arial" pitchFamily="34" charset="0"/>
              </a:rPr>
              <a:t> </a:t>
            </a:r>
            <a:r>
              <a:rPr lang="sr-Cyrl-BA" sz="1800" dirty="0">
                <a:latin typeface="+mn-lt"/>
                <a:cs typeface="Arial" pitchFamily="34" charset="0"/>
              </a:rPr>
              <a:t>финансије</a:t>
            </a:r>
            <a:r>
              <a:rPr lang="vi-VN" sz="1800" dirty="0">
                <a:latin typeface="+mn-lt"/>
                <a:cs typeface="Arial" pitchFamily="34" charset="0"/>
              </a:rPr>
              <a:t>. </a:t>
            </a:r>
            <a:r>
              <a:rPr lang="sr-Cyrl-BA" sz="1800" dirty="0">
                <a:latin typeface="+mn-lt"/>
                <a:cs typeface="Arial" pitchFamily="34" charset="0"/>
              </a:rPr>
              <a:t>Београд</a:t>
            </a:r>
            <a:r>
              <a:rPr lang="vi-VN" sz="1800" dirty="0">
                <a:latin typeface="+mn-lt"/>
                <a:cs typeface="Arial" pitchFamily="34" charset="0"/>
              </a:rPr>
              <a:t>: </a:t>
            </a:r>
            <a:r>
              <a:rPr lang="sr-Cyrl-BA" sz="1800" dirty="0">
                <a:latin typeface="+mn-lt"/>
                <a:cs typeface="Arial" pitchFamily="34" charset="0"/>
              </a:rPr>
              <a:t>Економски</a:t>
            </a:r>
            <a:r>
              <a:rPr lang="vi-VN" sz="1800" dirty="0">
                <a:latin typeface="+mn-lt"/>
                <a:cs typeface="Arial" pitchFamily="34" charset="0"/>
              </a:rPr>
              <a:t> </a:t>
            </a:r>
            <a:r>
              <a:rPr lang="sr-Cyrl-BA" sz="1800" dirty="0">
                <a:latin typeface="+mn-lt"/>
                <a:cs typeface="Arial" pitchFamily="34" charset="0"/>
              </a:rPr>
              <a:t>факултет</a:t>
            </a:r>
            <a:r>
              <a:rPr lang="vi-VN" sz="1800" dirty="0">
                <a:latin typeface="+mn-lt"/>
                <a:cs typeface="Arial" pitchFamily="34" charset="0"/>
              </a:rPr>
              <a:t>; </a:t>
            </a:r>
            <a:endParaRPr lang="sr-Latn-RS" sz="1800" dirty="0">
              <a:latin typeface="+mn-lt"/>
              <a:cs typeface="Arial" pitchFamily="34" charset="0"/>
            </a:endParaRPr>
          </a:p>
          <a:p>
            <a:pPr lvl="1"/>
            <a:r>
              <a:rPr lang="vi-VN" sz="1800" dirty="0">
                <a:latin typeface="+mn-lt"/>
              </a:rPr>
              <a:t>Mishkin, F. S. (2010). Ekonomija novca, bankarstva i finan</a:t>
            </a:r>
            <a:r>
              <a:rPr lang="sr-Latn-ME" sz="1800" dirty="0">
                <a:latin typeface="+mn-lt"/>
              </a:rPr>
              <a:t>s</a:t>
            </a:r>
            <a:r>
              <a:rPr lang="vi-VN" sz="1800" dirty="0">
                <a:latin typeface="+mn-lt"/>
              </a:rPr>
              <a:t>ijskih tržišta, VIII izdanje. Zagreb: </a:t>
            </a:r>
            <a:r>
              <a:rPr lang="vi-VN" sz="1800" dirty="0" smtClean="0">
                <a:latin typeface="+mn-lt"/>
              </a:rPr>
              <a:t>Mate</a:t>
            </a:r>
            <a:r>
              <a:rPr lang="sr-Latn-BA" sz="1800" dirty="0" smtClean="0">
                <a:latin typeface="+mn-lt"/>
              </a:rPr>
              <a:t>.</a:t>
            </a:r>
            <a:r>
              <a:rPr lang="vi-VN" sz="1800" dirty="0" smtClean="0">
                <a:latin typeface="+mn-lt"/>
              </a:rPr>
              <a:t> </a:t>
            </a:r>
            <a:endParaRPr lang="sr-Latn-BA" sz="1800" dirty="0" smtClean="0">
              <a:latin typeface="+mn-lt"/>
            </a:endParaRPr>
          </a:p>
          <a:p>
            <a:pPr lvl="1"/>
            <a:r>
              <a:rPr lang="en-US" sz="1800" dirty="0">
                <a:ea typeface="Tahoma" pitchFamily="34" charset="0"/>
                <a:cs typeface="Arial" pitchFamily="34" charset="0"/>
              </a:rPr>
              <a:t>De </a:t>
            </a:r>
            <a:r>
              <a:rPr lang="en-US" sz="1800" dirty="0" err="1">
                <a:ea typeface="Tahoma" pitchFamily="34" charset="0"/>
                <a:cs typeface="Arial" pitchFamily="34" charset="0"/>
              </a:rPr>
              <a:t>Grauwe</a:t>
            </a:r>
            <a:r>
              <a:rPr lang="en-US" sz="1800" dirty="0">
                <a:ea typeface="Tahoma" pitchFamily="34" charset="0"/>
                <a:cs typeface="Arial" pitchFamily="34" charset="0"/>
              </a:rPr>
              <a:t>, P.; </a:t>
            </a:r>
            <a:r>
              <a:rPr lang="en-US" sz="1800" dirty="0" err="1">
                <a:ea typeface="Tahoma" pitchFamily="34" charset="0"/>
                <a:cs typeface="Arial" pitchFamily="34" charset="0"/>
              </a:rPr>
              <a:t>Mongelli</a:t>
            </a:r>
            <a:r>
              <a:rPr lang="en-US" sz="1800" dirty="0">
                <a:ea typeface="Tahoma" pitchFamily="34" charset="0"/>
                <a:cs typeface="Arial" pitchFamily="34" charset="0"/>
              </a:rPr>
              <a:t>, F. P. (2005). </a:t>
            </a:r>
            <a:r>
              <a:rPr lang="en-US" sz="1800" dirty="0" err="1">
                <a:ea typeface="Tahoma" pitchFamily="34" charset="0"/>
                <a:cs typeface="Arial" pitchFamily="34" charset="0"/>
              </a:rPr>
              <a:t>Endogeneities</a:t>
            </a:r>
            <a:r>
              <a:rPr lang="en-US" sz="1800" dirty="0">
                <a:ea typeface="Tahoma" pitchFamily="34" charset="0"/>
                <a:cs typeface="Arial" pitchFamily="34" charset="0"/>
              </a:rPr>
              <a:t> of Optimum Currency Areas: What brings Countries Sharing a Single Currency Closer Together? ECB, Working Paper Series.468. </a:t>
            </a:r>
            <a:endParaRPr lang="sr-Latn-RS" sz="1800" dirty="0">
              <a:latin typeface="+mn-lt"/>
            </a:endParaRPr>
          </a:p>
          <a:p>
            <a:pPr marL="406400" lvl="1" indent="0">
              <a:buNone/>
            </a:pPr>
            <a:endParaRPr lang="sr-Latn-RS" sz="1800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1"/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Остали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чланци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из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научних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часописа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и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других</a:t>
            </a:r>
            <a:r>
              <a:rPr lang="sr-Latn-RS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sr-Cyrl-BA" sz="1800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извора</a:t>
            </a:r>
            <a:endParaRPr lang="en-US" sz="1800" dirty="0" smtClean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dirty="0" err="1" smtClean="0"/>
              <a:t>Садржај</a:t>
            </a:r>
            <a:r>
              <a:rPr lang="en-US" sz="4000" b="1" dirty="0" smtClean="0"/>
              <a:t> </a:t>
            </a:r>
            <a:r>
              <a:rPr lang="sr-Latn-BA" sz="4000" b="1" dirty="0" smtClean="0"/>
              <a:t>06</a:t>
            </a:r>
            <a:r>
              <a:rPr lang="en-US" sz="4000" b="1" dirty="0" smtClean="0"/>
              <a:t>.0</a:t>
            </a:r>
            <a:r>
              <a:rPr lang="sr-Latn-BA" sz="4000" b="1" dirty="0" smtClean="0"/>
              <a:t>3</a:t>
            </a:r>
            <a:r>
              <a:rPr lang="en-US" sz="4000" b="1" dirty="0" smtClean="0"/>
              <a:t>.202</a:t>
            </a:r>
            <a:r>
              <a:rPr lang="sr-Latn-BA" sz="4000" b="1" dirty="0" smtClean="0"/>
              <a:t>5</a:t>
            </a:r>
            <a:r>
              <a:rPr lang="en-US" sz="4000" b="1" dirty="0" smtClean="0"/>
              <a:t>.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709684" y="1719619"/>
            <a:ext cx="9703558" cy="3207224"/>
          </a:xfrm>
        </p:spPr>
        <p:txBody>
          <a:bodyPr/>
          <a:lstStyle/>
          <a:p>
            <a:pPr eaLnBrk="1" hangingPunct="1"/>
            <a:endParaRPr lang="sr-Cyrl-BA" sz="2200" dirty="0" smtClean="0"/>
          </a:p>
          <a:p>
            <a:r>
              <a:rPr lang="sr-Cyrl-CS" dirty="0" smtClean="0"/>
              <a:t>Развој међународног монетарног система</a:t>
            </a:r>
            <a:endParaRPr lang="sr-Latn-BA" dirty="0" smtClean="0"/>
          </a:p>
          <a:p>
            <a:r>
              <a:rPr lang="sr-Cyrl-BA" dirty="0" smtClean="0"/>
              <a:t>Златни стандард</a:t>
            </a:r>
            <a:endParaRPr lang="sr-Latn-BA" dirty="0" smtClean="0"/>
          </a:p>
          <a:p>
            <a:r>
              <a:rPr lang="sr-Cyrl-BA" dirty="0"/>
              <a:t>Европски монетарни систем</a:t>
            </a:r>
            <a:endParaRPr lang="en-US" dirty="0"/>
          </a:p>
          <a:p>
            <a:pPr eaLnBrk="1" hangingPunct="1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5792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9460" y="1254760"/>
            <a:ext cx="9005292" cy="2885637"/>
          </a:xfrm>
        </p:spPr>
        <p:txBody>
          <a:bodyPr/>
          <a:lstStyle/>
          <a:p>
            <a:r>
              <a:rPr lang="sr-Cyrl-RS" dirty="0" smtClean="0"/>
              <a:t>Савремени монетарни системи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31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7798"/>
            <a:ext cx="10781731" cy="4787166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BA" dirty="0" smtClean="0"/>
              <a:t>Најшире дефинисано монетарни систем је подсистем једног ширег економског система, и представља </a:t>
            </a:r>
            <a:r>
              <a:rPr lang="sr-Cyrl-BA" dirty="0" smtClean="0">
                <a:solidFill>
                  <a:srgbClr val="FFFF00"/>
                </a:solidFill>
              </a:rPr>
              <a:t>форму организације новчаног оптицаја који се мијења са привредним кретањима. </a:t>
            </a:r>
          </a:p>
          <a:p>
            <a:endParaRPr lang="en-US" dirty="0" smtClean="0"/>
          </a:p>
          <a:p>
            <a:r>
              <a:rPr lang="sr-Cyrl-BA" dirty="0" smtClean="0"/>
              <a:t>Можемо рећи да је он и </a:t>
            </a:r>
            <a:r>
              <a:rPr lang="sr-Cyrl-BA" dirty="0" smtClean="0">
                <a:solidFill>
                  <a:srgbClr val="FFFF00"/>
                </a:solidFill>
              </a:rPr>
              <a:t>скуп законских прописа везаних за новац и новчани оптицај</a:t>
            </a:r>
            <a:r>
              <a:rPr lang="sr-Cyrl-BA" dirty="0" smtClean="0"/>
              <a:t>, а чине га: новчана јединица, монетарни механизам, монетарне институције и друго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1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smtClean="0"/>
              <a:t>Монетарне</a:t>
            </a:r>
            <a:r>
              <a:rPr lang="en-US" b="1" smtClean="0"/>
              <a:t> </a:t>
            </a:r>
            <a:r>
              <a:rPr lang="sr-Cyrl-BA" b="1" smtClean="0"/>
              <a:t>институције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188" y="1779588"/>
            <a:ext cx="9120803" cy="3635375"/>
          </a:xfrm>
        </p:spPr>
        <p:txBody>
          <a:bodyPr/>
          <a:lstStyle/>
          <a:p>
            <a:r>
              <a:rPr lang="sr-Cyrl-BA" smtClean="0"/>
              <a:t>Најзначајнији дио МС без кога не би било могуће ни његово функционисање су свакако </a:t>
            </a:r>
            <a:r>
              <a:rPr lang="sr-Cyrl-BA" b="1" u="sng" smtClean="0"/>
              <a:t>монетарне институције</a:t>
            </a:r>
            <a:r>
              <a:rPr lang="sr-Cyrl-BA" smtClean="0"/>
              <a:t>. Од њих највећу улогу имају комерцијалне банке и централна банка.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Централна банка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1545752"/>
            <a:ext cx="9692640" cy="3962400"/>
          </a:xfrm>
        </p:spPr>
        <p:txBody>
          <a:bodyPr>
            <a:normAutofit fontScale="85000" lnSpcReduction="20000"/>
          </a:bodyPr>
          <a:lstStyle/>
          <a:p>
            <a:r>
              <a:rPr lang="sr-Cyrl-BA" dirty="0" smtClean="0"/>
              <a:t>Централна институција која проводи монетарну политику у земљи </a:t>
            </a:r>
          </a:p>
          <a:p>
            <a:r>
              <a:rPr lang="sr-Cyrl-BA" dirty="0" smtClean="0"/>
              <a:t>може бити организована према различитим моделима у зависности од економске политике коју проводи земља</a:t>
            </a:r>
          </a:p>
          <a:p>
            <a:endParaRPr lang="sr-Cyrl-BA" dirty="0" smtClean="0"/>
          </a:p>
          <a:p>
            <a:r>
              <a:rPr lang="sr-Cyrl-BA" dirty="0" smtClean="0"/>
              <a:t>У  БиХ централна банка функционише на принципу “</a:t>
            </a:r>
            <a:r>
              <a:rPr lang="en-US" dirty="0" err="1" smtClean="0"/>
              <a:t>currenc</a:t>
            </a:r>
            <a:r>
              <a:rPr lang="sr-Latn-BA" dirty="0" smtClean="0"/>
              <a:t>y</a:t>
            </a:r>
            <a:r>
              <a:rPr lang="sr-Cyrl-BA" dirty="0" smtClean="0"/>
              <a:t> </a:t>
            </a:r>
            <a:r>
              <a:rPr lang="en-US" dirty="0" smtClean="0"/>
              <a:t>board</a:t>
            </a:r>
            <a:r>
              <a:rPr lang="sr-Cyrl-BA" dirty="0" smtClean="0"/>
              <a:t>-</a:t>
            </a:r>
            <a:r>
              <a:rPr lang="en-US" dirty="0" smtClean="0"/>
              <a:t>a</a:t>
            </a:r>
            <a:r>
              <a:rPr lang="sr-Cyrl-BA" dirty="0" smtClean="0"/>
              <a:t>”</a:t>
            </a:r>
          </a:p>
          <a:p>
            <a:r>
              <a:rPr lang="sr-Cyrl-BA" dirty="0" smtClean="0"/>
              <a:t>Најзначајније свјетске централне банке су Европска централна банка и ФЕД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62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1723</TotalTime>
  <Words>2479</Words>
  <Application>Microsoft Office PowerPoint</Application>
  <PresentationFormat>Custom</PresentationFormat>
  <Paragraphs>219</Paragraphs>
  <Slides>39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Arial</vt:lpstr>
      <vt:lpstr>Calibri</vt:lpstr>
      <vt:lpstr>Century Gothic</vt:lpstr>
      <vt:lpstr>Franklin Gothic Book</vt:lpstr>
      <vt:lpstr>Symbol</vt:lpstr>
      <vt:lpstr>Tahoma</vt:lpstr>
      <vt:lpstr>Times New Roman</vt:lpstr>
      <vt:lpstr>Wingdings</vt:lpstr>
      <vt:lpstr>Wingdings 3</vt:lpstr>
      <vt:lpstr>Ion</vt:lpstr>
      <vt:lpstr>Equation</vt:lpstr>
      <vt:lpstr>Међународни   монетарни систем  Проф. др Бранка Топић-Павковић Проф. др Драган Глигорић Проф. др Марко Ђого</vt:lpstr>
      <vt:lpstr>Међународни монетарни систем</vt:lpstr>
      <vt:lpstr>Међународни монетарни систем   </vt:lpstr>
      <vt:lpstr>PowerPoint Presentation</vt:lpstr>
      <vt:lpstr>Садржај 06.03.2025.</vt:lpstr>
      <vt:lpstr>Савремени монетарни системи</vt:lpstr>
      <vt:lpstr>PowerPoint Presentation</vt:lpstr>
      <vt:lpstr>Монетарне институције</vt:lpstr>
      <vt:lpstr>Централна банка</vt:lpstr>
      <vt:lpstr>PowerPoint Presentation</vt:lpstr>
      <vt:lpstr>Монетарна политика</vt:lpstr>
      <vt:lpstr>Међународни   монетарни систем </vt:lpstr>
      <vt:lpstr>Међународни монетарни систем</vt:lpstr>
      <vt:lpstr>PowerPoint Presentation</vt:lpstr>
      <vt:lpstr>PowerPoint Presentation</vt:lpstr>
      <vt:lpstr>PowerPoint Presentation</vt:lpstr>
      <vt:lpstr>Златни стандард</vt:lpstr>
      <vt:lpstr>PowerPoint Presentation</vt:lpstr>
      <vt:lpstr>Златни стандард</vt:lpstr>
      <vt:lpstr>Датуми усвајања златног стандарда</vt:lpstr>
      <vt:lpstr>PowerPoint Presentation</vt:lpstr>
      <vt:lpstr>Доба златног стандарда карактерисало је: </vt:lpstr>
      <vt:lpstr>PowerPoint Presentation</vt:lpstr>
      <vt:lpstr>Златни паритет</vt:lpstr>
      <vt:lpstr>Предности златног стандарда</vt:lpstr>
      <vt:lpstr>Недостаци златног стандарда</vt:lpstr>
      <vt:lpstr>КРАЈ ЧИСТОГ ЗЛАТНОГ СТАНДАРДА</vt:lpstr>
      <vt:lpstr>PowerPoint Presentation</vt:lpstr>
      <vt:lpstr>Бретонвудски златно-девизни стандард (1944-1973)</vt:lpstr>
      <vt:lpstr>PowerPoint Presentation</vt:lpstr>
      <vt:lpstr>Bretton Woods систем: Амерички долар у центру (курсне стопе из 1955.)</vt:lpstr>
      <vt:lpstr>PowerPoint Presentation</vt:lpstr>
      <vt:lpstr>PowerPoint Presentation</vt:lpstr>
      <vt:lpstr>PowerPoint Presentation</vt:lpstr>
      <vt:lpstr>Европски монетарни систем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Branka</cp:lastModifiedBy>
  <cp:revision>241</cp:revision>
  <dcterms:created xsi:type="dcterms:W3CDTF">2014-09-12T17:24:29Z</dcterms:created>
  <dcterms:modified xsi:type="dcterms:W3CDTF">2025-03-06T09:54:41Z</dcterms:modified>
</cp:coreProperties>
</file>