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65" r:id="rId4"/>
    <p:sldId id="264" r:id="rId5"/>
    <p:sldId id="290" r:id="rId6"/>
    <p:sldId id="266" r:id="rId7"/>
    <p:sldId id="259" r:id="rId8"/>
    <p:sldId id="286" r:id="rId9"/>
    <p:sldId id="287" r:id="rId10"/>
    <p:sldId id="258" r:id="rId11"/>
    <p:sldId id="261" r:id="rId12"/>
    <p:sldId id="270" r:id="rId13"/>
    <p:sldId id="260" r:id="rId14"/>
    <p:sldId id="262" r:id="rId15"/>
    <p:sldId id="263" r:id="rId16"/>
    <p:sldId id="289" r:id="rId17"/>
    <p:sldId id="284" r:id="rId18"/>
    <p:sldId id="285" r:id="rId19"/>
    <p:sldId id="267" r:id="rId20"/>
    <p:sldId id="268" r:id="rId21"/>
    <p:sldId id="269" r:id="rId22"/>
    <p:sldId id="271" r:id="rId23"/>
    <p:sldId id="272" r:id="rId24"/>
    <p:sldId id="273" r:id="rId25"/>
    <p:sldId id="274" r:id="rId26"/>
    <p:sldId id="275" r:id="rId27"/>
    <p:sldId id="276" r:id="rId28"/>
    <p:sldId id="288" r:id="rId29"/>
    <p:sldId id="277" r:id="rId30"/>
    <p:sldId id="278" r:id="rId31"/>
    <p:sldId id="279" r:id="rId32"/>
    <p:sldId id="280" r:id="rId33"/>
    <p:sldId id="282" r:id="rId34"/>
    <p:sldId id="281" r:id="rId35"/>
    <p:sldId id="283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29675F4B-FDB6-4554-99AB-3FAA2BA61B61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22276745-C34D-4DE0-847D-497E24AD0E3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7330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75F4B-FDB6-4554-99AB-3FAA2BA61B61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76745-C34D-4DE0-847D-497E24AD0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647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75F4B-FDB6-4554-99AB-3FAA2BA61B61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76745-C34D-4DE0-847D-497E24AD0E3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8499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75F4B-FDB6-4554-99AB-3FAA2BA61B61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76745-C34D-4DE0-847D-497E24AD0E35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7483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75F4B-FDB6-4554-99AB-3FAA2BA61B61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76745-C34D-4DE0-847D-497E24AD0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6455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75F4B-FDB6-4554-99AB-3FAA2BA61B61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76745-C34D-4DE0-847D-497E24AD0E3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22939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75F4B-FDB6-4554-99AB-3FAA2BA61B61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76745-C34D-4DE0-847D-497E24AD0E3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20790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75F4B-FDB6-4554-99AB-3FAA2BA61B61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76745-C34D-4DE0-847D-497E24AD0E35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26222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75F4B-FDB6-4554-99AB-3FAA2BA61B61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76745-C34D-4DE0-847D-497E24AD0E35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4906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75F4B-FDB6-4554-99AB-3FAA2BA61B61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76745-C34D-4DE0-847D-497E24AD0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6547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75F4B-FDB6-4554-99AB-3FAA2BA61B61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76745-C34D-4DE0-847D-497E24AD0E35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9981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75F4B-FDB6-4554-99AB-3FAA2BA61B61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76745-C34D-4DE0-847D-497E24AD0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118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75F4B-FDB6-4554-99AB-3FAA2BA61B61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76745-C34D-4DE0-847D-497E24AD0E35}" type="slidenum">
              <a:rPr lang="en-US" smtClean="0"/>
              <a:t>‹#›</a:t>
            </a:fld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27388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75F4B-FDB6-4554-99AB-3FAA2BA61B61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76745-C34D-4DE0-847D-497E24AD0E35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455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75F4B-FDB6-4554-99AB-3FAA2BA61B61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76745-C34D-4DE0-847D-497E24AD0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116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75F4B-FDB6-4554-99AB-3FAA2BA61B61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76745-C34D-4DE0-847D-497E24AD0E35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1660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75F4B-FDB6-4554-99AB-3FAA2BA61B61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276745-C34D-4DE0-847D-497E24AD0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604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9675F4B-FDB6-4554-99AB-3FAA2BA61B61}" type="datetimeFigureOut">
              <a:rPr lang="en-US" smtClean="0"/>
              <a:t>3/7/2025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2276745-C34D-4DE0-847D-497E24AD0E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964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dirty="0" smtClean="0"/>
              <a:t>Glavn</a:t>
            </a:r>
            <a:r>
              <a:rPr lang="en-US" dirty="0" smtClean="0"/>
              <a:t>e </a:t>
            </a:r>
            <a:r>
              <a:rPr lang="en-US" dirty="0" err="1"/>
              <a:t>svjetske</a:t>
            </a:r>
            <a:r>
              <a:rPr lang="en-US" dirty="0"/>
              <a:t> </a:t>
            </a:r>
            <a:r>
              <a:rPr lang="en-US" dirty="0" err="1"/>
              <a:t>valute</a:t>
            </a:r>
            <a:r>
              <a:rPr lang="en-US" dirty="0"/>
              <a:t> u MMS</a:t>
            </a:r>
          </a:p>
        </p:txBody>
      </p:sp>
    </p:spTree>
    <p:extLst>
      <p:ext uri="{BB962C8B-B14F-4D97-AF65-F5344CB8AC3E}">
        <p14:creationId xmlns:p14="http://schemas.microsoft.com/office/powerpoint/2010/main" val="15168138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676814"/>
          </a:xfrm>
        </p:spPr>
        <p:txBody>
          <a:bodyPr>
            <a:normAutofit lnSpcReduction="10000"/>
          </a:bodyPr>
          <a:lstStyle/>
          <a:p>
            <a:pPr algn="just"/>
            <a:r>
              <a:rPr lang="sr-Cyrl-BA" dirty="0"/>
              <a:t>P</a:t>
            </a:r>
            <a:r>
              <a:rPr lang="en-US" dirty="0" err="1"/>
              <a:t>romjenom</a:t>
            </a:r>
            <a:r>
              <a:rPr lang="en-US" dirty="0"/>
              <a:t> </a:t>
            </a:r>
            <a:r>
              <a:rPr lang="en-US" dirty="0" err="1"/>
              <a:t>ekonomskih</a:t>
            </a:r>
            <a:r>
              <a:rPr lang="en-US" dirty="0"/>
              <a:t> </a:t>
            </a:r>
            <a:r>
              <a:rPr lang="en-US" dirty="0" err="1"/>
              <a:t>politika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nastupanjem</a:t>
            </a:r>
            <a:r>
              <a:rPr lang="en-US" dirty="0"/>
              <a:t>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svjetska</a:t>
            </a:r>
            <a:r>
              <a:rPr lang="en-US" dirty="0"/>
              <a:t> </a:t>
            </a:r>
            <a:r>
              <a:rPr lang="en-US" dirty="0" smtClean="0"/>
              <a:t>rata</a:t>
            </a:r>
            <a:r>
              <a:rPr lang="sr-Latn-BA" dirty="0" smtClean="0"/>
              <a:t>,</a:t>
            </a:r>
            <a:r>
              <a:rPr lang="en-US" dirty="0" smtClean="0"/>
              <a:t> </a:t>
            </a:r>
            <a:r>
              <a:rPr lang="en-US" dirty="0" err="1" smtClean="0"/>
              <a:t>ekonomija</a:t>
            </a:r>
            <a:r>
              <a:rPr lang="sr-Latn-BA" dirty="0" smtClean="0"/>
              <a:t> velike Britanije</a:t>
            </a:r>
            <a:r>
              <a:rPr lang="en-US" dirty="0" smtClean="0"/>
              <a:t> </a:t>
            </a:r>
            <a:r>
              <a:rPr lang="sr-Cyrl-BA" dirty="0"/>
              <a:t>bila je znatno </a:t>
            </a:r>
            <a:r>
              <a:rPr lang="en-US" dirty="0" err="1"/>
              <a:t>oslabljena</a:t>
            </a:r>
            <a:r>
              <a:rPr lang="en-US" dirty="0"/>
              <a:t> </a:t>
            </a:r>
            <a:r>
              <a:rPr lang="sr-Cyrl-BA" dirty="0"/>
              <a:t>i </a:t>
            </a:r>
            <a:r>
              <a:rPr lang="en-US" dirty="0" err="1"/>
              <a:t>dolar</a:t>
            </a:r>
            <a:r>
              <a:rPr lang="sr-Cyrl-BA" dirty="0"/>
              <a:t> preuzima ulogu vodeće svjetske </a:t>
            </a:r>
            <a:r>
              <a:rPr lang="sr-Cyrl-BA" dirty="0" smtClean="0"/>
              <a:t>valute</a:t>
            </a:r>
            <a:r>
              <a:rPr lang="sr-Latn-BA" dirty="0" smtClean="0"/>
              <a:t> od britanske funte</a:t>
            </a:r>
            <a:r>
              <a:rPr lang="en-US" dirty="0" smtClean="0"/>
              <a:t>. </a:t>
            </a:r>
            <a:endParaRPr lang="sr-Latn-BA" dirty="0" smtClean="0"/>
          </a:p>
          <a:p>
            <a:pPr algn="just"/>
            <a:r>
              <a:rPr lang="sr-Latn-BA" dirty="0" smtClean="0"/>
              <a:t>Rastuća </a:t>
            </a:r>
            <a:r>
              <a:rPr lang="sr-Latn-BA" dirty="0"/>
              <a:t>moć privrede Sjedinjenih američkih država (SAD) u poslijeratnom periodu</a:t>
            </a:r>
            <a:r>
              <a:rPr lang="sr-Cyrl-CS" dirty="0"/>
              <a:t>, </a:t>
            </a:r>
            <a:r>
              <a:rPr lang="sr-Latn-BA" dirty="0"/>
              <a:t>kao i</a:t>
            </a:r>
            <a:r>
              <a:rPr lang="sr-Cyrl-CS" dirty="0"/>
              <a:t> status </a:t>
            </a:r>
            <a:r>
              <a:rPr lang="sr-Latn-BA" dirty="0"/>
              <a:t>svjetske rezervne valute u bretonvudskom sistemu</a:t>
            </a:r>
            <a:r>
              <a:rPr lang="sr-Cyrl-CS" dirty="0"/>
              <a:t>, </a:t>
            </a:r>
            <a:r>
              <a:rPr lang="sr-Latn-BA" dirty="0"/>
              <a:t>nametnuli su dolar kao vodeću valutu</a:t>
            </a:r>
            <a:r>
              <a:rPr lang="sr-Latn-BA" dirty="0" smtClean="0"/>
              <a:t>.</a:t>
            </a:r>
          </a:p>
          <a:p>
            <a:pPr algn="just"/>
            <a:r>
              <a:rPr lang="en-US" dirty="0" err="1" smtClean="0"/>
              <a:t>Uzimajući</a:t>
            </a:r>
            <a:r>
              <a:rPr lang="en-US" dirty="0" smtClean="0"/>
              <a:t> </a:t>
            </a:r>
            <a:r>
              <a:rPr lang="en-US" dirty="0"/>
              <a:t>u </a:t>
            </a:r>
            <a:r>
              <a:rPr lang="en-US" dirty="0" err="1"/>
              <a:t>obzir</a:t>
            </a:r>
            <a:r>
              <a:rPr lang="en-US" dirty="0"/>
              <a:t> </a:t>
            </a:r>
            <a:r>
              <a:rPr lang="en-US" dirty="0" err="1"/>
              <a:t>činjenicu</a:t>
            </a:r>
            <a:r>
              <a:rPr lang="en-US" dirty="0"/>
              <a:t> da </a:t>
            </a:r>
            <a:r>
              <a:rPr lang="en-US" dirty="0" err="1"/>
              <a:t>su</a:t>
            </a:r>
            <a:r>
              <a:rPr lang="en-US" dirty="0"/>
              <a:t> SAD </a:t>
            </a:r>
            <a:r>
              <a:rPr lang="sr-Cyrl-CS" dirty="0"/>
              <a:t>predstavljale najveću svjetsku ekonomsku silu, većina međunarodnih deviznih transakcija obavljala se upravo u dolarima</a:t>
            </a:r>
            <a:r>
              <a:rPr lang="sr-Cyrl-CS" dirty="0" smtClean="0"/>
              <a:t>.</a:t>
            </a:r>
            <a:endParaRPr lang="sr-Latn-BA" dirty="0" smtClean="0"/>
          </a:p>
        </p:txBody>
      </p:sp>
    </p:spTree>
    <p:extLst>
      <p:ext uri="{BB962C8B-B14F-4D97-AF65-F5344CB8AC3E}">
        <p14:creationId xmlns:p14="http://schemas.microsoft.com/office/powerpoint/2010/main" val="9084402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624060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Razvojem</a:t>
            </a:r>
            <a:r>
              <a:rPr lang="en-US" dirty="0"/>
              <a:t> </a:t>
            </a:r>
            <a:r>
              <a:rPr lang="en-US" dirty="0" err="1"/>
              <a:t>finan</a:t>
            </a:r>
            <a:r>
              <a:rPr lang="sr-Cyrl-BA" dirty="0"/>
              <a:t>s</a:t>
            </a:r>
            <a:r>
              <a:rPr lang="en-US" dirty="0" err="1"/>
              <a:t>ijskih</a:t>
            </a:r>
            <a:r>
              <a:rPr lang="en-US" dirty="0"/>
              <a:t> </a:t>
            </a:r>
            <a:r>
              <a:rPr lang="en-US" dirty="0" err="1"/>
              <a:t>tržišta</a:t>
            </a:r>
            <a:r>
              <a:rPr lang="en-US" dirty="0"/>
              <a:t> </a:t>
            </a:r>
            <a:r>
              <a:rPr lang="en-US" dirty="0" err="1"/>
              <a:t>dolar</a:t>
            </a:r>
            <a:r>
              <a:rPr lang="en-US" dirty="0"/>
              <a:t> je </a:t>
            </a:r>
            <a:r>
              <a:rPr lang="sr-Cyrl-BA" dirty="0"/>
              <a:t>dodatno </a:t>
            </a:r>
            <a:r>
              <a:rPr lang="en-US" dirty="0" err="1"/>
              <a:t>osnažio</a:t>
            </a:r>
            <a:r>
              <a:rPr lang="en-US" dirty="0"/>
              <a:t> </a:t>
            </a:r>
            <a:r>
              <a:rPr lang="en-US" dirty="0" err="1"/>
              <a:t>svoju</a:t>
            </a:r>
            <a:r>
              <a:rPr lang="en-US" dirty="0"/>
              <a:t> </a:t>
            </a:r>
            <a:r>
              <a:rPr lang="en-US" dirty="0" err="1"/>
              <a:t>ulogu</a:t>
            </a:r>
            <a:r>
              <a:rPr lang="en-US" dirty="0"/>
              <a:t> </a:t>
            </a:r>
            <a:r>
              <a:rPr lang="sr-Cyrl-BA" dirty="0"/>
              <a:t>i </a:t>
            </a:r>
            <a:r>
              <a:rPr lang="en-US" dirty="0" err="1"/>
              <a:t>zadržao</a:t>
            </a:r>
            <a:r>
              <a:rPr lang="en-US" dirty="0"/>
              <a:t> </a:t>
            </a:r>
            <a:r>
              <a:rPr lang="sr-Cyrl-BA" dirty="0"/>
              <a:t>je </a:t>
            </a:r>
            <a:r>
              <a:rPr lang="en-US" dirty="0" err="1"/>
              <a:t>sve</a:t>
            </a:r>
            <a:r>
              <a:rPr lang="en-US" dirty="0"/>
              <a:t> do </a:t>
            </a:r>
            <a:r>
              <a:rPr lang="en-US" dirty="0" err="1"/>
              <a:t>danas</a:t>
            </a:r>
            <a:r>
              <a:rPr lang="en-US" dirty="0"/>
              <a:t>. </a:t>
            </a:r>
            <a:endParaRPr lang="sr-Latn-BA" dirty="0" smtClean="0"/>
          </a:p>
          <a:p>
            <a:pPr algn="just"/>
            <a:endParaRPr lang="sr-Latn-BA" dirty="0"/>
          </a:p>
          <a:p>
            <a:pPr algn="just"/>
            <a:r>
              <a:rPr lang="sr-Cyrl-CS" dirty="0" smtClean="0"/>
              <a:t>Ipak</a:t>
            </a:r>
            <a:r>
              <a:rPr lang="sr-Cyrl-CS" dirty="0"/>
              <a:t>, prihvatanje evra kao valute Evropske monetarne unije dovelo je do njene afirmacije u trgovinskim poslovima u Evropi, ali i svijetu. Pozicija evra kao međunarodne valute u globalnim finansijskim tokovima i njegova uloga u razvoju ekonomije Evrope, mora se posmatrati kroz uspostavljanje </a:t>
            </a:r>
            <a:r>
              <a:rPr lang="sr-Latn-BA" dirty="0"/>
              <a:t>novog </a:t>
            </a:r>
            <a:r>
              <a:rPr lang="sr-Cyrl-CS" dirty="0"/>
              <a:t>monetarnog sistema u svijetu i rast ekonomske međupovezanosti. </a:t>
            </a:r>
            <a:endParaRPr lang="en-US" dirty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4709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/>
              <a:t>Među</a:t>
            </a:r>
            <a:r>
              <a:rPr lang="en-US" dirty="0"/>
              <a:t> </a:t>
            </a:r>
            <a:r>
              <a:rPr lang="en-US" dirty="0" err="1"/>
              <a:t>faktorima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omoguć</a:t>
            </a:r>
            <a:r>
              <a:rPr lang="sr-Latn-BA" dirty="0"/>
              <a:t>ava</a:t>
            </a:r>
            <a:r>
              <a:rPr lang="en-US" dirty="0" err="1"/>
              <a:t>ju</a:t>
            </a:r>
            <a:r>
              <a:rPr lang="en-US" dirty="0"/>
              <a:t> </a:t>
            </a:r>
            <a:r>
              <a:rPr lang="en-US" dirty="0" err="1"/>
              <a:t>međunarodni</a:t>
            </a:r>
            <a:r>
              <a:rPr lang="en-US" dirty="0"/>
              <a:t> status </a:t>
            </a:r>
            <a:r>
              <a:rPr lang="en-US" dirty="0" err="1"/>
              <a:t>valute</a:t>
            </a:r>
            <a:r>
              <a:rPr lang="en-US" dirty="0"/>
              <a:t> </a:t>
            </a:r>
            <a:r>
              <a:rPr lang="en-US" dirty="0" err="1"/>
              <a:t>najčešće</a:t>
            </a:r>
            <a:r>
              <a:rPr lang="en-US" dirty="0"/>
              <a:t> se </a:t>
            </a:r>
            <a:r>
              <a:rPr lang="sr-Cyrl-BA" dirty="0"/>
              <a:t>ističu</a:t>
            </a:r>
            <a:r>
              <a:rPr lang="en-US" dirty="0"/>
              <a:t>: </a:t>
            </a:r>
            <a:endParaRPr lang="sr-Latn-BA" dirty="0"/>
          </a:p>
          <a:p>
            <a:pPr algn="just"/>
            <a:r>
              <a:rPr lang="en-US" dirty="0"/>
              <a:t>(1) </a:t>
            </a:r>
            <a:r>
              <a:rPr lang="en-US" dirty="0" err="1"/>
              <a:t>veličina</a:t>
            </a:r>
            <a:r>
              <a:rPr lang="en-US" dirty="0"/>
              <a:t> </a:t>
            </a:r>
            <a:r>
              <a:rPr lang="en-US" dirty="0" err="1"/>
              <a:t>zemlje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učešće</a:t>
            </a:r>
            <a:r>
              <a:rPr lang="en-US" dirty="0"/>
              <a:t> u </a:t>
            </a:r>
            <a:r>
              <a:rPr lang="en-US" dirty="0" err="1"/>
              <a:t>međunarodnoj</a:t>
            </a:r>
            <a:r>
              <a:rPr lang="en-US" dirty="0"/>
              <a:t> </a:t>
            </a:r>
            <a:r>
              <a:rPr lang="en-US" dirty="0" err="1"/>
              <a:t>trgovini</a:t>
            </a:r>
            <a:r>
              <a:rPr lang="en-US" dirty="0"/>
              <a:t>; </a:t>
            </a:r>
            <a:endParaRPr lang="sr-Latn-BA" dirty="0"/>
          </a:p>
          <a:p>
            <a:pPr algn="just"/>
            <a:r>
              <a:rPr lang="en-US" dirty="0"/>
              <a:t>(2) </a:t>
            </a:r>
            <a:r>
              <a:rPr lang="en-US" dirty="0" err="1"/>
              <a:t>širina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dubina</a:t>
            </a:r>
            <a:r>
              <a:rPr lang="en-US" dirty="0"/>
              <a:t> </a:t>
            </a:r>
            <a:r>
              <a:rPr lang="en-US" dirty="0" err="1"/>
              <a:t>finansijskog</a:t>
            </a:r>
            <a:r>
              <a:rPr lang="en-US" dirty="0"/>
              <a:t> </a:t>
            </a:r>
            <a:r>
              <a:rPr lang="en-US" dirty="0" err="1"/>
              <a:t>tržišta</a:t>
            </a:r>
            <a:r>
              <a:rPr lang="en-US" dirty="0"/>
              <a:t>; </a:t>
            </a:r>
            <a:endParaRPr lang="sr-Latn-BA" dirty="0"/>
          </a:p>
          <a:p>
            <a:pPr algn="just"/>
            <a:r>
              <a:rPr lang="en-US" dirty="0"/>
              <a:t>(3) </a:t>
            </a:r>
            <a:r>
              <a:rPr lang="en-US" dirty="0" err="1"/>
              <a:t>pov</a:t>
            </a:r>
            <a:r>
              <a:rPr lang="sr-Cyrl-BA" dirty="0"/>
              <a:t>j</a:t>
            </a:r>
            <a:r>
              <a:rPr lang="en-US" dirty="0" err="1"/>
              <a:t>erenje</a:t>
            </a:r>
            <a:r>
              <a:rPr lang="en-US" dirty="0"/>
              <a:t> u </a:t>
            </a:r>
            <a:r>
              <a:rPr lang="en-US" dirty="0" err="1"/>
              <a:t>vr</a:t>
            </a:r>
            <a:r>
              <a:rPr lang="sr-Cyrl-BA" dirty="0"/>
              <a:t>ij</a:t>
            </a:r>
            <a:r>
              <a:rPr lang="en-US" dirty="0" err="1"/>
              <a:t>ednost</a:t>
            </a:r>
            <a:r>
              <a:rPr lang="en-US" dirty="0"/>
              <a:t> </a:t>
            </a:r>
            <a:r>
              <a:rPr lang="en-US" dirty="0" err="1"/>
              <a:t>valute</a:t>
            </a:r>
            <a:r>
              <a:rPr lang="en-US" dirty="0"/>
              <a:t>; </a:t>
            </a:r>
            <a:r>
              <a:rPr lang="en-US" dirty="0" err="1"/>
              <a:t>i</a:t>
            </a:r>
            <a:r>
              <a:rPr lang="en-US" dirty="0"/>
              <a:t> </a:t>
            </a:r>
            <a:endParaRPr lang="sr-Latn-BA" dirty="0"/>
          </a:p>
          <a:p>
            <a:pPr algn="just"/>
            <a:r>
              <a:rPr lang="en-US" dirty="0"/>
              <a:t>(4) </a:t>
            </a:r>
            <a:r>
              <a:rPr lang="en-US" dirty="0" err="1"/>
              <a:t>eksterni</a:t>
            </a:r>
            <a:r>
              <a:rPr lang="en-US" dirty="0"/>
              <a:t> </a:t>
            </a:r>
            <a:r>
              <a:rPr lang="en-US" dirty="0" err="1"/>
              <a:t>efekti</a:t>
            </a:r>
            <a:r>
              <a:rPr lang="en-US" dirty="0"/>
              <a:t>.</a:t>
            </a:r>
            <a:endParaRPr lang="sr-Latn-BA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056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sr-Cyrl-CS" dirty="0" smtClean="0"/>
              <a:t>Do </a:t>
            </a:r>
            <a:r>
              <a:rPr lang="sr-Cyrl-CS" dirty="0"/>
              <a:t>pojave ekonomske krize smatralo se da evro ima ozbiljne izglede da u budućnosti postane vodeća svjetska rezervna valuta, sa tendencijom prestizanja dolara. </a:t>
            </a:r>
            <a:endParaRPr lang="en-US" dirty="0"/>
          </a:p>
          <a:p>
            <a:pPr algn="just"/>
            <a:endParaRPr lang="sr-Latn-BA" dirty="0"/>
          </a:p>
          <a:p>
            <a:pPr algn="just"/>
            <a:r>
              <a:rPr lang="en-US" dirty="0" err="1" smtClean="0"/>
              <a:t>Zemlja</a:t>
            </a:r>
            <a:r>
              <a:rPr lang="sr-Latn-BA" dirty="0" smtClean="0"/>
              <a:t> </a:t>
            </a:r>
            <a:r>
              <a:rPr lang="en-US" dirty="0" err="1" smtClean="0"/>
              <a:t>koja</a:t>
            </a:r>
            <a:r>
              <a:rPr lang="en-US" dirty="0" smtClean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veliki</a:t>
            </a:r>
            <a:r>
              <a:rPr lang="en-US" dirty="0"/>
              <a:t> </a:t>
            </a:r>
            <a:r>
              <a:rPr lang="en-US" dirty="0" err="1"/>
              <a:t>udio</a:t>
            </a:r>
            <a:r>
              <a:rPr lang="en-US" dirty="0"/>
              <a:t> u me</a:t>
            </a:r>
            <a:r>
              <a:rPr lang="sr-Cyrl-BA" dirty="0"/>
              <a:t>đ</a:t>
            </a:r>
            <a:r>
              <a:rPr lang="en-US" dirty="0" err="1"/>
              <a:t>unarodnoj</a:t>
            </a:r>
            <a:r>
              <a:rPr lang="en-US" dirty="0"/>
              <a:t> </a:t>
            </a:r>
            <a:r>
              <a:rPr lang="en-US" dirty="0" err="1"/>
              <a:t>trgovini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oputputu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već</a:t>
            </a:r>
            <a:r>
              <a:rPr lang="en-US" dirty="0"/>
              <a:t> </a:t>
            </a:r>
            <a:r>
              <a:rPr lang="en-US" dirty="0" err="1"/>
              <a:t>prirodne</a:t>
            </a:r>
            <a:r>
              <a:rPr lang="en-US" dirty="0"/>
              <a:t> </a:t>
            </a:r>
            <a:r>
              <a:rPr lang="en-US" dirty="0" err="1"/>
              <a:t>predispozicije</a:t>
            </a:r>
            <a:r>
              <a:rPr lang="en-US" dirty="0"/>
              <a:t> da </a:t>
            </a:r>
            <a:r>
              <a:rPr lang="en-US" dirty="0" err="1"/>
              <a:t>njena</a:t>
            </a:r>
            <a:r>
              <a:rPr lang="en-US" dirty="0"/>
              <a:t> </a:t>
            </a:r>
            <a:r>
              <a:rPr lang="en-US" dirty="0" err="1"/>
              <a:t>valuta</a:t>
            </a:r>
            <a:r>
              <a:rPr lang="en-US" dirty="0"/>
              <a:t> </a:t>
            </a:r>
            <a:r>
              <a:rPr lang="en-US" dirty="0" err="1"/>
              <a:t>postane</a:t>
            </a:r>
            <a:r>
              <a:rPr lang="en-US" dirty="0"/>
              <a:t> </a:t>
            </a:r>
            <a:r>
              <a:rPr lang="en-US" dirty="0" err="1"/>
              <a:t>vodeća</a:t>
            </a:r>
            <a:r>
              <a:rPr lang="en-US" dirty="0"/>
              <a:t> </a:t>
            </a:r>
            <a:r>
              <a:rPr lang="en-US" dirty="0" err="1"/>
              <a:t>svjetska</a:t>
            </a:r>
            <a:r>
              <a:rPr lang="en-US" dirty="0"/>
              <a:t> </a:t>
            </a:r>
            <a:r>
              <a:rPr lang="en-US" dirty="0" err="1"/>
              <a:t>rezervna</a:t>
            </a:r>
            <a:r>
              <a:rPr lang="en-US" dirty="0"/>
              <a:t> </a:t>
            </a:r>
            <a:r>
              <a:rPr lang="en-US" dirty="0" err="1"/>
              <a:t>valuta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631907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1389185"/>
            <a:ext cx="9601196" cy="896814"/>
          </a:xfrm>
        </p:spPr>
        <p:txBody>
          <a:bodyPr>
            <a:normAutofit/>
          </a:bodyPr>
          <a:lstStyle/>
          <a:p>
            <a:r>
              <a:rPr lang="sr-Latn-BA" sz="2200" dirty="0"/>
              <a:t>Tabela</a:t>
            </a:r>
            <a:r>
              <a:rPr lang="sr-Cyrl-BA" sz="2200" dirty="0"/>
              <a:t> 1. </a:t>
            </a:r>
            <a:r>
              <a:rPr lang="sr-Latn-CS" sz="2200" dirty="0"/>
              <a:t>Komparativna veličina </a:t>
            </a:r>
            <a:r>
              <a:rPr lang="sr-Cyrl-BA" sz="2200" dirty="0"/>
              <a:t>zemalja vodećih svjetskih valuta </a:t>
            </a:r>
            <a:r>
              <a:rPr lang="en-US" sz="2200" dirty="0"/>
              <a:t/>
            </a:r>
            <a:br>
              <a:rPr lang="en-US" sz="2200" dirty="0"/>
            </a:br>
            <a:endParaRPr lang="en-US" sz="2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3243157"/>
              </p:ext>
            </p:extLst>
          </p:nvPr>
        </p:nvGraphicFramePr>
        <p:xfrm>
          <a:off x="931984" y="2672862"/>
          <a:ext cx="9964616" cy="30931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29279">
                  <a:extLst>
                    <a:ext uri="{9D8B030D-6E8A-4147-A177-3AD203B41FA5}">
                      <a16:colId xmlns:a16="http://schemas.microsoft.com/office/drawing/2014/main" val="2593272257"/>
                    </a:ext>
                  </a:extLst>
                </a:gridCol>
                <a:gridCol w="731403">
                  <a:extLst>
                    <a:ext uri="{9D8B030D-6E8A-4147-A177-3AD203B41FA5}">
                      <a16:colId xmlns:a16="http://schemas.microsoft.com/office/drawing/2014/main" val="1326033889"/>
                    </a:ext>
                  </a:extLst>
                </a:gridCol>
                <a:gridCol w="731403">
                  <a:extLst>
                    <a:ext uri="{9D8B030D-6E8A-4147-A177-3AD203B41FA5}">
                      <a16:colId xmlns:a16="http://schemas.microsoft.com/office/drawing/2014/main" val="382892006"/>
                    </a:ext>
                  </a:extLst>
                </a:gridCol>
                <a:gridCol w="731403">
                  <a:extLst>
                    <a:ext uri="{9D8B030D-6E8A-4147-A177-3AD203B41FA5}">
                      <a16:colId xmlns:a16="http://schemas.microsoft.com/office/drawing/2014/main" val="3483447770"/>
                    </a:ext>
                  </a:extLst>
                </a:gridCol>
                <a:gridCol w="667629">
                  <a:extLst>
                    <a:ext uri="{9D8B030D-6E8A-4147-A177-3AD203B41FA5}">
                      <a16:colId xmlns:a16="http://schemas.microsoft.com/office/drawing/2014/main" val="1830199851"/>
                    </a:ext>
                  </a:extLst>
                </a:gridCol>
                <a:gridCol w="667629">
                  <a:extLst>
                    <a:ext uri="{9D8B030D-6E8A-4147-A177-3AD203B41FA5}">
                      <a16:colId xmlns:a16="http://schemas.microsoft.com/office/drawing/2014/main" val="26459462"/>
                    </a:ext>
                  </a:extLst>
                </a:gridCol>
                <a:gridCol w="667629">
                  <a:extLst>
                    <a:ext uri="{9D8B030D-6E8A-4147-A177-3AD203B41FA5}">
                      <a16:colId xmlns:a16="http://schemas.microsoft.com/office/drawing/2014/main" val="1261837254"/>
                    </a:ext>
                  </a:extLst>
                </a:gridCol>
                <a:gridCol w="795177">
                  <a:extLst>
                    <a:ext uri="{9D8B030D-6E8A-4147-A177-3AD203B41FA5}">
                      <a16:colId xmlns:a16="http://schemas.microsoft.com/office/drawing/2014/main" val="802001021"/>
                    </a:ext>
                  </a:extLst>
                </a:gridCol>
                <a:gridCol w="729410">
                  <a:extLst>
                    <a:ext uri="{9D8B030D-6E8A-4147-A177-3AD203B41FA5}">
                      <a16:colId xmlns:a16="http://schemas.microsoft.com/office/drawing/2014/main" val="2096663264"/>
                    </a:ext>
                  </a:extLst>
                </a:gridCol>
                <a:gridCol w="729410">
                  <a:extLst>
                    <a:ext uri="{9D8B030D-6E8A-4147-A177-3AD203B41FA5}">
                      <a16:colId xmlns:a16="http://schemas.microsoft.com/office/drawing/2014/main" val="1144323230"/>
                    </a:ext>
                  </a:extLst>
                </a:gridCol>
                <a:gridCol w="729410">
                  <a:extLst>
                    <a:ext uri="{9D8B030D-6E8A-4147-A177-3AD203B41FA5}">
                      <a16:colId xmlns:a16="http://schemas.microsoft.com/office/drawing/2014/main" val="294602841"/>
                    </a:ext>
                  </a:extLst>
                </a:gridCol>
                <a:gridCol w="729410">
                  <a:extLst>
                    <a:ext uri="{9D8B030D-6E8A-4147-A177-3AD203B41FA5}">
                      <a16:colId xmlns:a16="http://schemas.microsoft.com/office/drawing/2014/main" val="2828631823"/>
                    </a:ext>
                  </a:extLst>
                </a:gridCol>
                <a:gridCol w="725424">
                  <a:extLst>
                    <a:ext uri="{9D8B030D-6E8A-4147-A177-3AD203B41FA5}">
                      <a16:colId xmlns:a16="http://schemas.microsoft.com/office/drawing/2014/main" val="1718005145"/>
                    </a:ext>
                  </a:extLst>
                </a:gridCol>
              </a:tblGrid>
              <a:tr h="324844">
                <a:tc>
                  <a:txBody>
                    <a:bodyPr/>
                    <a:lstStyle/>
                    <a:p>
                      <a:pPr algn="ctr"/>
                      <a:r>
                        <a:rPr lang="sr-Cyrl-BA" sz="16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sr-Cyrl-BA" sz="1600">
                          <a:solidFill>
                            <a:schemeClr val="tx1"/>
                          </a:solidFill>
                          <a:effectLst/>
                        </a:rPr>
                        <a:t>EMU (19 članica)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sr-Cyrl-BA" sz="1600">
                          <a:solidFill>
                            <a:schemeClr val="tx1"/>
                          </a:solidFill>
                          <a:effectLst/>
                        </a:rPr>
                        <a:t>SAD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sr-Cyrl-BA" sz="1600">
                          <a:solidFill>
                            <a:schemeClr val="tx1"/>
                          </a:solidFill>
                          <a:effectLst/>
                        </a:rPr>
                        <a:t>KINA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sr-Cyrl-BA" sz="1600">
                          <a:solidFill>
                            <a:schemeClr val="tx1"/>
                          </a:solidFill>
                          <a:effectLst/>
                        </a:rPr>
                        <a:t>JAPAN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9968575"/>
                  </a:ext>
                </a:extLst>
              </a:tr>
              <a:tr h="324844">
                <a:tc>
                  <a:txBody>
                    <a:bodyPr/>
                    <a:lstStyle/>
                    <a:p>
                      <a:pPr algn="ctr"/>
                      <a:r>
                        <a:rPr lang="sr-Cyrl-BA" sz="16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b="1" dirty="0" smtClean="0">
                          <a:solidFill>
                            <a:schemeClr val="tx1"/>
                          </a:solidFill>
                          <a:effectLst/>
                        </a:rPr>
                        <a:t>2007</a:t>
                      </a:r>
                      <a:r>
                        <a:rPr lang="sr-Latn-BA" sz="1600" b="1" dirty="0" smtClean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b="1" dirty="0" smtClean="0">
                          <a:solidFill>
                            <a:schemeClr val="tx1"/>
                          </a:solidFill>
                          <a:effectLst/>
                        </a:rPr>
                        <a:t>2010</a:t>
                      </a:r>
                      <a:r>
                        <a:rPr lang="sr-Latn-BA" sz="1600" b="1" dirty="0" smtClean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b="1" dirty="0" smtClean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r>
                        <a:rPr lang="sr-Latn-BA" sz="1600" b="1" dirty="0" smtClean="0">
                          <a:solidFill>
                            <a:schemeClr val="tx1"/>
                          </a:solidFill>
                          <a:effectLst/>
                        </a:rPr>
                        <a:t>20.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b="1" dirty="0" smtClean="0">
                          <a:solidFill>
                            <a:schemeClr val="tx1"/>
                          </a:solidFill>
                          <a:effectLst/>
                        </a:rPr>
                        <a:t>2007</a:t>
                      </a:r>
                      <a:r>
                        <a:rPr lang="sr-Latn-BA" sz="1600" b="1" dirty="0" smtClean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b="1" dirty="0" smtClean="0">
                          <a:solidFill>
                            <a:schemeClr val="tx1"/>
                          </a:solidFill>
                          <a:effectLst/>
                        </a:rPr>
                        <a:t>2010</a:t>
                      </a:r>
                      <a:r>
                        <a:rPr lang="sr-Latn-BA" sz="1600" b="1" dirty="0" smtClean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b="1" dirty="0" smtClean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r>
                        <a:rPr lang="sr-Latn-BA" sz="1600" b="1" dirty="0" smtClean="0">
                          <a:solidFill>
                            <a:schemeClr val="tx1"/>
                          </a:solidFill>
                          <a:effectLst/>
                        </a:rPr>
                        <a:t>20.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b="1" dirty="0" smtClean="0">
                          <a:solidFill>
                            <a:schemeClr val="tx1"/>
                          </a:solidFill>
                          <a:effectLst/>
                        </a:rPr>
                        <a:t>2007</a:t>
                      </a:r>
                      <a:r>
                        <a:rPr lang="sr-Latn-BA" sz="1600" b="1" dirty="0" smtClean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b="1" dirty="0" smtClean="0">
                          <a:solidFill>
                            <a:schemeClr val="tx1"/>
                          </a:solidFill>
                          <a:effectLst/>
                        </a:rPr>
                        <a:t>2010</a:t>
                      </a:r>
                      <a:r>
                        <a:rPr lang="sr-Latn-BA" sz="1600" b="1" dirty="0" smtClean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b="1" dirty="0" smtClean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r>
                        <a:rPr lang="sr-Latn-BA" sz="1600" b="1" dirty="0" smtClean="0">
                          <a:solidFill>
                            <a:schemeClr val="tx1"/>
                          </a:solidFill>
                          <a:effectLst/>
                        </a:rPr>
                        <a:t>20.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b="1" dirty="0" smtClean="0">
                          <a:solidFill>
                            <a:schemeClr val="tx1"/>
                          </a:solidFill>
                          <a:effectLst/>
                        </a:rPr>
                        <a:t>2007</a:t>
                      </a:r>
                      <a:r>
                        <a:rPr lang="sr-Latn-BA" sz="1600" b="1" dirty="0" smtClean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b="1" dirty="0" smtClean="0">
                          <a:solidFill>
                            <a:schemeClr val="tx1"/>
                          </a:solidFill>
                          <a:effectLst/>
                        </a:rPr>
                        <a:t>2010</a:t>
                      </a:r>
                      <a:r>
                        <a:rPr lang="sr-Latn-BA" sz="1600" b="1" dirty="0" smtClean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600" b="1" dirty="0" smtClean="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r>
                        <a:rPr lang="sr-Latn-BA" sz="1600" b="1" dirty="0" smtClean="0">
                          <a:solidFill>
                            <a:schemeClr val="tx1"/>
                          </a:solidFill>
                          <a:effectLst/>
                        </a:rPr>
                        <a:t>20.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31482965"/>
                  </a:ext>
                </a:extLst>
              </a:tr>
              <a:tr h="572579">
                <a:tc>
                  <a:txBody>
                    <a:bodyPr/>
                    <a:lstStyle/>
                    <a:p>
                      <a:pPr algn="ctr"/>
                      <a:r>
                        <a:rPr lang="sr-Cyrl-BA" sz="1600">
                          <a:solidFill>
                            <a:schemeClr val="tx1"/>
                          </a:solidFill>
                          <a:effectLst/>
                        </a:rPr>
                        <a:t>Stanovništvo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sr-Cyrl-BA" sz="1600">
                          <a:solidFill>
                            <a:schemeClr val="tx1"/>
                          </a:solidFill>
                          <a:effectLst/>
                        </a:rPr>
                        <a:t>(miliona)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Cyrl-BA" sz="1600" kern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kern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</a:rPr>
                        <a:t>33</a:t>
                      </a:r>
                      <a:r>
                        <a:rPr lang="sr-Cyrl-BA" sz="1600" kern="1200" dirty="0">
                          <a:solidFill>
                            <a:schemeClr val="tx1"/>
                          </a:solidFill>
                          <a:effectLst/>
                        </a:rPr>
                        <a:t>2,6</a:t>
                      </a:r>
                      <a:endParaRPr 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Cyrl-BA" sz="1600" kern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kern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</a:rPr>
                        <a:t>33</a:t>
                      </a:r>
                      <a:r>
                        <a:rPr lang="sr-Cyrl-BA" sz="1600" kern="1200" dirty="0">
                          <a:solidFill>
                            <a:schemeClr val="tx1"/>
                          </a:solidFill>
                          <a:effectLst/>
                        </a:rPr>
                        <a:t>6,1</a:t>
                      </a:r>
                      <a:endParaRPr 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Cyrl-BA" sz="1600" kern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kern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sr-Cyrl-BA" sz="1600" kern="1200" dirty="0">
                          <a:solidFill>
                            <a:schemeClr val="tx1"/>
                          </a:solidFill>
                          <a:effectLst/>
                        </a:rPr>
                        <a:t>40,7</a:t>
                      </a:r>
                      <a:endParaRPr 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Cyrl-BA" sz="1600" kern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kern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Cyrl-BA" sz="1600" kern="1200" dirty="0">
                          <a:solidFill>
                            <a:schemeClr val="tx1"/>
                          </a:solidFill>
                          <a:effectLst/>
                        </a:rPr>
                        <a:t>301,2</a:t>
                      </a:r>
                      <a:endParaRPr 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Cyrl-BA" sz="1600" kern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kern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Cyrl-BA" sz="1600" kern="1200" dirty="0">
                          <a:solidFill>
                            <a:schemeClr val="tx1"/>
                          </a:solidFill>
                          <a:effectLst/>
                        </a:rPr>
                        <a:t>309,3</a:t>
                      </a:r>
                      <a:endParaRPr 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Cyrl-BA" sz="1600" kern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kern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Cyrl-BA" sz="1600" kern="1200" dirty="0">
                          <a:solidFill>
                            <a:schemeClr val="tx1"/>
                          </a:solidFill>
                          <a:effectLst/>
                        </a:rPr>
                        <a:t>323,1</a:t>
                      </a:r>
                      <a:endParaRPr 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Cyrl-BA" sz="1600" kern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kern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Cyrl-BA" sz="1600" kern="1200" dirty="0">
                          <a:solidFill>
                            <a:schemeClr val="tx1"/>
                          </a:solidFill>
                          <a:effectLst/>
                        </a:rPr>
                        <a:t>1.317,8</a:t>
                      </a:r>
                      <a:endParaRPr 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Cyrl-BA" sz="1600" kern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kern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Cyrl-BA" sz="1600" kern="1200" dirty="0">
                          <a:solidFill>
                            <a:schemeClr val="tx1"/>
                          </a:solidFill>
                          <a:effectLst/>
                        </a:rPr>
                        <a:t>1.337,7</a:t>
                      </a:r>
                      <a:endParaRPr 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Cyrl-BA" sz="1600" kern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kern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Cyrl-BA" sz="1600" kern="1200" dirty="0">
                          <a:solidFill>
                            <a:schemeClr val="tx1"/>
                          </a:solidFill>
                          <a:effectLst/>
                        </a:rPr>
                        <a:t>1.378,6</a:t>
                      </a:r>
                      <a:endParaRPr 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Cyrl-BA" sz="1600" kern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kern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Cyrl-BA" sz="1600" kern="1200" dirty="0">
                          <a:solidFill>
                            <a:schemeClr val="tx1"/>
                          </a:solidFill>
                          <a:effectLst/>
                        </a:rPr>
                        <a:t>128</a:t>
                      </a:r>
                      <a:endParaRPr 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Cyrl-BA" sz="1600" kern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kern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Cyrl-BA" sz="1600" kern="1200" dirty="0">
                          <a:solidFill>
                            <a:schemeClr val="tx1"/>
                          </a:solidFill>
                          <a:effectLst/>
                        </a:rPr>
                        <a:t>128</a:t>
                      </a:r>
                      <a:endParaRPr 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Cyrl-BA" sz="1600" kern="12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kern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algn="ctr" defTabSz="4572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Cyrl-BA" sz="1600" kern="1200" dirty="0">
                          <a:solidFill>
                            <a:schemeClr val="tx1"/>
                          </a:solidFill>
                          <a:effectLst/>
                        </a:rPr>
                        <a:t>126,9</a:t>
                      </a:r>
                      <a:endParaRPr 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51897228"/>
                  </a:ext>
                </a:extLst>
              </a:tr>
              <a:tr h="1098902">
                <a:tc>
                  <a:txBody>
                    <a:bodyPr/>
                    <a:lstStyle/>
                    <a:p>
                      <a:pPr algn="ctr"/>
                      <a:r>
                        <a:rPr lang="sr-Latn-BA" sz="16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sr-Latn-BA" sz="1600">
                          <a:solidFill>
                            <a:schemeClr val="tx1"/>
                          </a:solidFill>
                          <a:effectLst/>
                        </a:rPr>
                        <a:t>GDP per capita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sr-Cyrl-BA" sz="1600">
                          <a:solidFill>
                            <a:schemeClr val="tx1"/>
                          </a:solidFill>
                          <a:effectLst/>
                        </a:rPr>
                        <a:t>(mln USD)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Cyrl-BA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</a:rPr>
                        <a:t>38,718</a:t>
                      </a:r>
                      <a:endParaRPr lang="sr-Latn-BA" sz="16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Cyrl-BA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</a:rPr>
                        <a:t>37,617</a:t>
                      </a:r>
                      <a:endParaRPr lang="sr-Latn-BA" sz="16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Cyrl-BA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</a:rPr>
                        <a:t>35,024</a:t>
                      </a:r>
                      <a:endParaRPr lang="sr-Latn-BA" sz="16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Cyrl-BA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</a:rPr>
                        <a:t>48,061</a:t>
                      </a:r>
                      <a:endParaRPr lang="sr-Latn-BA" sz="16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Cyrl-BA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</a:rPr>
                        <a:t>48,373</a:t>
                      </a:r>
                      <a:endParaRPr lang="sr-Latn-BA" sz="16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r-Cyrl-BA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</a:rPr>
                        <a:t>57,638</a:t>
                      </a:r>
                      <a:endParaRPr lang="sr-Latn-BA" sz="16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</a:rPr>
                        <a:t>2,695.3</a:t>
                      </a:r>
                      <a:endParaRPr lang="sr-Latn-BA" sz="16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</a:rPr>
                        <a:t>4,560</a:t>
                      </a:r>
                      <a:endParaRPr lang="sr-Latn-BA" sz="16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</a:rPr>
                        <a:t>8,123</a:t>
                      </a:r>
                      <a:endParaRPr lang="sr-Latn-BA" sz="16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</a:rPr>
                        <a:t>35,275</a:t>
                      </a:r>
                      <a:endParaRPr lang="sr-Latn-BA" sz="16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</a:rPr>
                        <a:t>44,507</a:t>
                      </a:r>
                      <a:endParaRPr lang="sr-Latn-BA" sz="16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solidFill>
                            <a:schemeClr val="tx1"/>
                          </a:solidFill>
                          <a:effectLst/>
                        </a:rPr>
                        <a:t>38,972</a:t>
                      </a:r>
                      <a:endParaRPr lang="sr-Latn-BA" sz="16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410302638"/>
                  </a:ext>
                </a:extLst>
              </a:tr>
              <a:tr h="765743">
                <a:tc>
                  <a:txBody>
                    <a:bodyPr/>
                    <a:lstStyle/>
                    <a:p>
                      <a:pPr algn="ctr"/>
                      <a:r>
                        <a:rPr lang="sr-Cyrl-BA" sz="1600">
                          <a:solidFill>
                            <a:schemeClr val="tx1"/>
                          </a:solidFill>
                          <a:effectLst/>
                        </a:rPr>
                        <a:t>Izvoz dobara i usluga</a:t>
                      </a:r>
                      <a:endParaRPr lang="en-US" sz="16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/>
                      <a:r>
                        <a:rPr lang="sr-Latn-BA" sz="1600">
                          <a:solidFill>
                            <a:schemeClr val="tx1"/>
                          </a:solidFill>
                          <a:effectLst/>
                        </a:rPr>
                        <a:t>(% GDP)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39</a:t>
                      </a:r>
                      <a:r>
                        <a:rPr lang="sr-Cyrl-BA" sz="1600">
                          <a:solidFill>
                            <a:schemeClr val="tx1"/>
                          </a:solidFill>
                          <a:effectLst/>
                        </a:rPr>
                        <a:t>,</a:t>
                      </a: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35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38</a:t>
                      </a:r>
                      <a:r>
                        <a:rPr lang="sr-Cyrl-BA" sz="1600">
                          <a:solidFill>
                            <a:schemeClr val="tx1"/>
                          </a:solidFill>
                          <a:effectLst/>
                        </a:rPr>
                        <a:t>,</a:t>
                      </a: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77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44</a:t>
                      </a:r>
                      <a:r>
                        <a:rPr lang="sr-Cyrl-BA" sz="1600">
                          <a:solidFill>
                            <a:schemeClr val="tx1"/>
                          </a:solidFill>
                          <a:effectLst/>
                        </a:rPr>
                        <a:t>,</a:t>
                      </a: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08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r>
                        <a:rPr lang="sr-Cyrl-BA" sz="1600">
                          <a:solidFill>
                            <a:schemeClr val="tx1"/>
                          </a:solidFill>
                          <a:effectLst/>
                        </a:rPr>
                        <a:t>,</a:t>
                      </a: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50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r>
                        <a:rPr lang="sr-Cyrl-BA" sz="1600">
                          <a:solidFill>
                            <a:schemeClr val="tx1"/>
                          </a:solidFill>
                          <a:effectLst/>
                        </a:rPr>
                        <a:t>,</a:t>
                      </a: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38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r>
                        <a:rPr lang="sr-Cyrl-BA" sz="1600">
                          <a:solidFill>
                            <a:schemeClr val="tx1"/>
                          </a:solidFill>
                          <a:effectLst/>
                        </a:rPr>
                        <a:t>,</a:t>
                      </a: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89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35</a:t>
                      </a:r>
                      <a:r>
                        <a:rPr lang="sr-Cyrl-BA" sz="1600">
                          <a:solidFill>
                            <a:schemeClr val="tx1"/>
                          </a:solidFill>
                          <a:effectLst/>
                        </a:rPr>
                        <a:t>,</a:t>
                      </a: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95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26</a:t>
                      </a:r>
                      <a:r>
                        <a:rPr lang="sr-Cyrl-BA" sz="1600">
                          <a:solidFill>
                            <a:schemeClr val="tx1"/>
                          </a:solidFill>
                          <a:effectLst/>
                        </a:rPr>
                        <a:t>,</a:t>
                      </a: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27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19</a:t>
                      </a:r>
                      <a:r>
                        <a:rPr lang="sr-Cyrl-BA" sz="1600">
                          <a:solidFill>
                            <a:schemeClr val="tx1"/>
                          </a:solidFill>
                          <a:effectLst/>
                        </a:rPr>
                        <a:t>,</a:t>
                      </a: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64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17</a:t>
                      </a:r>
                      <a:r>
                        <a:rPr lang="sr-Cyrl-BA" sz="1600">
                          <a:solidFill>
                            <a:schemeClr val="tx1"/>
                          </a:solidFill>
                          <a:effectLst/>
                        </a:rPr>
                        <a:t>,</a:t>
                      </a: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49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r>
                        <a:rPr lang="sr-Cyrl-BA" sz="1600">
                          <a:solidFill>
                            <a:schemeClr val="tx1"/>
                          </a:solidFill>
                          <a:effectLst/>
                        </a:rPr>
                        <a:t>,</a:t>
                      </a: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04</a:t>
                      </a:r>
                      <a:endParaRPr lang="en-US" sz="16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16</a:t>
                      </a:r>
                      <a:r>
                        <a:rPr lang="sr-Cyrl-BA" sz="1600" dirty="0">
                          <a:solidFill>
                            <a:schemeClr val="tx1"/>
                          </a:solidFill>
                          <a:effectLst/>
                        </a:rPr>
                        <a:t>,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12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0026515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32228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BA" dirty="0"/>
              <a:t>Posmatrajući drugi faktor ili kriterijum svjetske valute kroz š</a:t>
            </a:r>
            <a:r>
              <a:rPr lang="en-US" dirty="0" err="1"/>
              <a:t>irin</a:t>
            </a:r>
            <a:r>
              <a:rPr lang="sr-Cyrl-BA" dirty="0"/>
              <a:t>u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dubin</a:t>
            </a:r>
            <a:r>
              <a:rPr lang="sr-Cyrl-BA" dirty="0"/>
              <a:t>u </a:t>
            </a:r>
            <a:r>
              <a:rPr lang="en-US" dirty="0" err="1"/>
              <a:t>finansijskog</a:t>
            </a:r>
            <a:r>
              <a:rPr lang="en-US" dirty="0"/>
              <a:t> </a:t>
            </a:r>
            <a:r>
              <a:rPr lang="en-US" dirty="0" err="1"/>
              <a:t>tržišta</a:t>
            </a:r>
            <a:r>
              <a:rPr lang="sr-Cyrl-BA" dirty="0"/>
              <a:t>, možemo istaći da obim i diverzifikacija instrumenata su približne i na tržištu EU i SAD. Ipak, osnovna razlika je ograničenost EU tržišta sa aspekta </a:t>
            </a:r>
            <a:r>
              <a:rPr lang="en-US" dirty="0" err="1"/>
              <a:t>podijeljenost</a:t>
            </a:r>
            <a:r>
              <a:rPr lang="sr-Cyrl-BA" dirty="0"/>
              <a:t>i </a:t>
            </a:r>
            <a:r>
              <a:rPr lang="en-US" dirty="0" err="1"/>
              <a:t>finan</a:t>
            </a:r>
            <a:r>
              <a:rPr lang="sr-Cyrl-BA" dirty="0"/>
              <a:t>s</a:t>
            </a:r>
            <a:r>
              <a:rPr lang="en-US" dirty="0" err="1"/>
              <a:t>ijskog</a:t>
            </a:r>
            <a:r>
              <a:rPr lang="en-US" dirty="0"/>
              <a:t> </a:t>
            </a:r>
            <a:r>
              <a:rPr lang="en-US" dirty="0" err="1"/>
              <a:t>tržišta</a:t>
            </a:r>
            <a:r>
              <a:rPr lang="en-US" dirty="0"/>
              <a:t> e</a:t>
            </a:r>
            <a:r>
              <a:rPr lang="sr-Cyrl-BA" dirty="0"/>
              <a:t>v</a:t>
            </a:r>
            <a:r>
              <a:rPr lang="en-US" dirty="0" err="1"/>
              <a:t>rozone</a:t>
            </a:r>
            <a:r>
              <a:rPr lang="en-US" dirty="0"/>
              <a:t>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err="1"/>
              <a:t>različitih</a:t>
            </a:r>
            <a:r>
              <a:rPr lang="en-US" dirty="0"/>
              <a:t> </a:t>
            </a:r>
            <a:r>
              <a:rPr lang="en-US" dirty="0" err="1"/>
              <a:t>propisa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sr-Cyrl-BA" dirty="0"/>
              <a:t>poreza </a:t>
            </a:r>
            <a:r>
              <a:rPr lang="en-US" dirty="0"/>
              <a:t>u </a:t>
            </a:r>
            <a:r>
              <a:rPr lang="en-US" dirty="0" err="1"/>
              <a:t>državama</a:t>
            </a:r>
            <a:r>
              <a:rPr lang="en-US" dirty="0"/>
              <a:t> </a:t>
            </a:r>
            <a:r>
              <a:rPr lang="en-US" dirty="0" err="1"/>
              <a:t>članicama</a:t>
            </a:r>
            <a:r>
              <a:rPr lang="sr-Cyrl-BA" dirty="0"/>
              <a:t>. </a:t>
            </a:r>
            <a:endParaRPr lang="sr-Latn-BA" dirty="0" smtClean="0"/>
          </a:p>
          <a:p>
            <a:r>
              <a:rPr lang="sr-Cyrl-BA" dirty="0" smtClean="0"/>
              <a:t>Druga </a:t>
            </a:r>
            <a:r>
              <a:rPr lang="sr-Cyrl-BA" dirty="0"/>
              <a:t>činjenica je izlazak Velike Britanije iz EU, a samim tim i Londona kao glavnog finansijskog centra Evrope.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8461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2400" dirty="0" err="1">
                <a:solidFill>
                  <a:schemeClr val="tx1"/>
                </a:solidFill>
              </a:rPr>
              <a:t>Trenutno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vodeće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svjetske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valute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su</a:t>
            </a:r>
            <a:r>
              <a:rPr lang="en-US" sz="2400" dirty="0">
                <a:solidFill>
                  <a:schemeClr val="tx1"/>
                </a:solidFill>
              </a:rPr>
              <a:t> one </a:t>
            </a:r>
            <a:r>
              <a:rPr lang="en-US" sz="2400" dirty="0" err="1">
                <a:solidFill>
                  <a:schemeClr val="tx1"/>
                </a:solidFill>
              </a:rPr>
              <a:t>koje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imaju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najveći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globalni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ut</a:t>
            </a:r>
            <a:r>
              <a:rPr lang="sr-Latn-BA" sz="2400" dirty="0" smtClean="0">
                <a:solidFill>
                  <a:schemeClr val="tx1"/>
                </a:solidFill>
              </a:rPr>
              <a:t>i</a:t>
            </a:r>
            <a:r>
              <a:rPr lang="en-US" sz="2400" dirty="0" err="1" smtClean="0">
                <a:solidFill>
                  <a:schemeClr val="tx1"/>
                </a:solidFill>
              </a:rPr>
              <a:t>caj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u </a:t>
            </a:r>
            <a:r>
              <a:rPr lang="en-US" sz="2400" dirty="0" err="1">
                <a:solidFill>
                  <a:schemeClr val="tx1"/>
                </a:solidFill>
              </a:rPr>
              <a:t>međunarodnoj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trgovini</a:t>
            </a:r>
            <a:r>
              <a:rPr lang="en-US" sz="2400" dirty="0">
                <a:solidFill>
                  <a:schemeClr val="tx1"/>
                </a:solidFill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</a:rPr>
              <a:t>finan</a:t>
            </a:r>
            <a:r>
              <a:rPr lang="sr-Latn-BA" sz="2400" dirty="0" smtClean="0">
                <a:solidFill>
                  <a:schemeClr val="tx1"/>
                </a:solidFill>
              </a:rPr>
              <a:t>s</a:t>
            </a:r>
            <a:r>
              <a:rPr lang="en-US" sz="2400" dirty="0" err="1" smtClean="0">
                <a:solidFill>
                  <a:schemeClr val="tx1"/>
                </a:solidFill>
              </a:rPr>
              <a:t>ijama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i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rezervama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centralnih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banaka</a:t>
            </a:r>
            <a:r>
              <a:rPr lang="sr-Latn-BA" sz="2400" dirty="0" smtClean="0">
                <a:solidFill>
                  <a:schemeClr val="tx1"/>
                </a:solidFill>
              </a:rPr>
              <a:t>:</a:t>
            </a:r>
            <a:r>
              <a:rPr lang="en-US" sz="2400" b="1" dirty="0">
                <a:solidFill>
                  <a:schemeClr val="tx1"/>
                </a:solidFill>
              </a:rPr>
              <a:t/>
            </a:r>
            <a:br>
              <a:rPr lang="en-US" sz="2400" b="1" dirty="0">
                <a:solidFill>
                  <a:schemeClr val="tx1"/>
                </a:solidFill>
              </a:rPr>
            </a:br>
            <a:endParaRPr lang="en-US" sz="24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2556932"/>
            <a:ext cx="9862037" cy="3659230"/>
          </a:xfrm>
        </p:spPr>
        <p:txBody>
          <a:bodyPr>
            <a:normAutofit fontScale="85000" lnSpcReduction="20000"/>
          </a:bodyPr>
          <a:lstStyle/>
          <a:p>
            <a:r>
              <a:rPr lang="en-US" b="1" dirty="0" err="1" smtClean="0"/>
              <a:t>Američki</a:t>
            </a:r>
            <a:r>
              <a:rPr lang="en-US" b="1" dirty="0" smtClean="0"/>
              <a:t> </a:t>
            </a:r>
            <a:r>
              <a:rPr lang="en-US" b="1" dirty="0" err="1"/>
              <a:t>dolar</a:t>
            </a:r>
            <a:r>
              <a:rPr lang="en-US" b="1" dirty="0"/>
              <a:t> (USD)</a:t>
            </a:r>
            <a:r>
              <a:rPr lang="en-US" dirty="0"/>
              <a:t> – </a:t>
            </a:r>
            <a:r>
              <a:rPr lang="en-US" dirty="0" err="1"/>
              <a:t>Najvažnija</a:t>
            </a:r>
            <a:r>
              <a:rPr lang="en-US" dirty="0"/>
              <a:t> </a:t>
            </a:r>
            <a:r>
              <a:rPr lang="en-US" dirty="0" err="1"/>
              <a:t>svjetska</a:t>
            </a:r>
            <a:r>
              <a:rPr lang="en-US" dirty="0"/>
              <a:t> </a:t>
            </a:r>
            <a:r>
              <a:rPr lang="en-US" dirty="0" err="1"/>
              <a:t>valuta</a:t>
            </a:r>
            <a:r>
              <a:rPr lang="en-US" dirty="0"/>
              <a:t>, </a:t>
            </a:r>
            <a:r>
              <a:rPr lang="en-US" dirty="0" err="1"/>
              <a:t>koristi</a:t>
            </a:r>
            <a:r>
              <a:rPr lang="en-US" dirty="0"/>
              <a:t> se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glavna</a:t>
            </a:r>
            <a:r>
              <a:rPr lang="en-US" dirty="0"/>
              <a:t> </a:t>
            </a:r>
            <a:r>
              <a:rPr lang="en-US" dirty="0" err="1"/>
              <a:t>rezervna</a:t>
            </a:r>
            <a:r>
              <a:rPr lang="en-US" dirty="0"/>
              <a:t> </a:t>
            </a:r>
            <a:r>
              <a:rPr lang="en-US" dirty="0" err="1"/>
              <a:t>valuta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dominira</a:t>
            </a:r>
            <a:r>
              <a:rPr lang="en-US" dirty="0"/>
              <a:t> u </a:t>
            </a:r>
            <a:r>
              <a:rPr lang="en-US" dirty="0" err="1"/>
              <a:t>međunarodnim</a:t>
            </a:r>
            <a:r>
              <a:rPr lang="en-US" dirty="0"/>
              <a:t> </a:t>
            </a:r>
            <a:r>
              <a:rPr lang="en-US" dirty="0" err="1"/>
              <a:t>transakcijama</a:t>
            </a:r>
            <a:r>
              <a:rPr lang="en-US" dirty="0"/>
              <a:t>.</a:t>
            </a:r>
          </a:p>
          <a:p>
            <a:r>
              <a:rPr lang="en-US" b="1" dirty="0" smtClean="0"/>
              <a:t>E</a:t>
            </a:r>
            <a:r>
              <a:rPr lang="sr-Latn-BA" b="1" dirty="0" smtClean="0"/>
              <a:t>v</a:t>
            </a:r>
            <a:r>
              <a:rPr lang="en-US" b="1" dirty="0" err="1" smtClean="0"/>
              <a:t>ro</a:t>
            </a:r>
            <a:r>
              <a:rPr lang="en-US" b="1" dirty="0" smtClean="0"/>
              <a:t> </a:t>
            </a:r>
            <a:r>
              <a:rPr lang="en-US" b="1" dirty="0"/>
              <a:t>(EUR)</a:t>
            </a:r>
            <a:r>
              <a:rPr lang="en-US" dirty="0"/>
              <a:t> – Druga </a:t>
            </a:r>
            <a:r>
              <a:rPr lang="en-US" dirty="0" err="1"/>
              <a:t>najvažnija</a:t>
            </a:r>
            <a:r>
              <a:rPr lang="en-US" dirty="0"/>
              <a:t> </a:t>
            </a:r>
            <a:r>
              <a:rPr lang="en-US" dirty="0" err="1"/>
              <a:t>valuta</a:t>
            </a:r>
            <a:r>
              <a:rPr lang="en-US" dirty="0"/>
              <a:t>, </a:t>
            </a:r>
            <a:r>
              <a:rPr lang="en-US" dirty="0" err="1"/>
              <a:t>službena</a:t>
            </a:r>
            <a:r>
              <a:rPr lang="en-US" dirty="0"/>
              <a:t> </a:t>
            </a:r>
            <a:r>
              <a:rPr lang="en-US" dirty="0" err="1"/>
              <a:t>valuta</a:t>
            </a:r>
            <a:r>
              <a:rPr lang="en-US" dirty="0"/>
              <a:t> </a:t>
            </a:r>
            <a:r>
              <a:rPr lang="en-US" dirty="0" smtClean="0"/>
              <a:t>e</a:t>
            </a:r>
            <a:r>
              <a:rPr lang="sr-Latn-BA" dirty="0" smtClean="0"/>
              <a:t>v</a:t>
            </a:r>
            <a:r>
              <a:rPr lang="en-US" dirty="0" err="1" smtClean="0"/>
              <a:t>rozone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druga</a:t>
            </a:r>
            <a:r>
              <a:rPr lang="en-US" dirty="0"/>
              <a:t> </a:t>
            </a:r>
            <a:r>
              <a:rPr lang="en-US" dirty="0" err="1"/>
              <a:t>najveća</a:t>
            </a:r>
            <a:r>
              <a:rPr lang="en-US" dirty="0"/>
              <a:t> </a:t>
            </a:r>
            <a:r>
              <a:rPr lang="en-US" dirty="0" err="1"/>
              <a:t>rezervna</a:t>
            </a:r>
            <a:r>
              <a:rPr lang="en-US" dirty="0"/>
              <a:t> </a:t>
            </a:r>
            <a:r>
              <a:rPr lang="en-US" dirty="0" err="1"/>
              <a:t>valuta</a:t>
            </a:r>
            <a:r>
              <a:rPr lang="en-US" dirty="0"/>
              <a:t> u </a:t>
            </a:r>
            <a:r>
              <a:rPr lang="en-US" dirty="0" err="1"/>
              <a:t>svijetu</a:t>
            </a:r>
            <a:r>
              <a:rPr lang="en-US" dirty="0"/>
              <a:t>.</a:t>
            </a:r>
          </a:p>
          <a:p>
            <a:r>
              <a:rPr lang="en-US" b="1" dirty="0" err="1"/>
              <a:t>Kineski</a:t>
            </a:r>
            <a:r>
              <a:rPr lang="en-US" b="1" dirty="0"/>
              <a:t> </a:t>
            </a:r>
            <a:r>
              <a:rPr lang="en-US" b="1" dirty="0" err="1"/>
              <a:t>juan</a:t>
            </a:r>
            <a:r>
              <a:rPr lang="en-US" b="1" dirty="0"/>
              <a:t> (CNY)</a:t>
            </a:r>
            <a:r>
              <a:rPr lang="en-US" dirty="0"/>
              <a:t> –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značajnija</a:t>
            </a:r>
            <a:r>
              <a:rPr lang="en-US" dirty="0"/>
              <a:t> </a:t>
            </a:r>
            <a:r>
              <a:rPr lang="en-US" dirty="0" err="1"/>
              <a:t>valuta</a:t>
            </a:r>
            <a:r>
              <a:rPr lang="en-US" dirty="0"/>
              <a:t>, </a:t>
            </a:r>
            <a:r>
              <a:rPr lang="en-US" dirty="0" err="1"/>
              <a:t>posebno</a:t>
            </a:r>
            <a:r>
              <a:rPr lang="en-US" dirty="0"/>
              <a:t> u </a:t>
            </a:r>
            <a:r>
              <a:rPr lang="en-US" dirty="0" err="1"/>
              <a:t>Aziji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zemljama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smtClean="0"/>
              <a:t>s</a:t>
            </a:r>
            <a:r>
              <a:rPr lang="sr-Latn-BA" dirty="0" smtClean="0"/>
              <a:t>a</a:t>
            </a:r>
            <a:r>
              <a:rPr lang="en-US" dirty="0" err="1" smtClean="0"/>
              <a:t>rađuju</a:t>
            </a:r>
            <a:r>
              <a:rPr lang="en-US" dirty="0" smtClean="0"/>
              <a:t> </a:t>
            </a:r>
            <a:r>
              <a:rPr lang="en-US" dirty="0"/>
              <a:t>s </a:t>
            </a:r>
            <a:r>
              <a:rPr lang="en-US" dirty="0" err="1"/>
              <a:t>Kinom</a:t>
            </a:r>
            <a:r>
              <a:rPr lang="en-US" dirty="0"/>
              <a:t>.</a:t>
            </a:r>
          </a:p>
          <a:p>
            <a:r>
              <a:rPr lang="en-US" b="1" dirty="0" err="1"/>
              <a:t>Japanski</a:t>
            </a:r>
            <a:r>
              <a:rPr lang="en-US" b="1" dirty="0"/>
              <a:t> </a:t>
            </a:r>
            <a:r>
              <a:rPr lang="en-US" b="1" dirty="0" err="1"/>
              <a:t>jen</a:t>
            </a:r>
            <a:r>
              <a:rPr lang="en-US" b="1" dirty="0"/>
              <a:t> (JPY)</a:t>
            </a:r>
            <a:r>
              <a:rPr lang="en-US" dirty="0"/>
              <a:t> – </a:t>
            </a:r>
            <a:r>
              <a:rPr lang="en-US" dirty="0" err="1"/>
              <a:t>Tradicionalno</a:t>
            </a:r>
            <a:r>
              <a:rPr lang="en-US" dirty="0"/>
              <a:t> </a:t>
            </a:r>
            <a:r>
              <a:rPr lang="en-US" dirty="0" err="1"/>
              <a:t>stabilna</a:t>
            </a:r>
            <a:r>
              <a:rPr lang="en-US" dirty="0"/>
              <a:t> </a:t>
            </a:r>
            <a:r>
              <a:rPr lang="en-US" dirty="0" err="1"/>
              <a:t>valuta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važna</a:t>
            </a:r>
            <a:r>
              <a:rPr lang="en-US" dirty="0"/>
              <a:t> </a:t>
            </a:r>
            <a:r>
              <a:rPr lang="en-US" dirty="0" err="1"/>
              <a:t>rezervna</a:t>
            </a:r>
            <a:r>
              <a:rPr lang="en-US" dirty="0"/>
              <a:t> </a:t>
            </a:r>
            <a:r>
              <a:rPr lang="en-US" dirty="0" err="1"/>
              <a:t>valuta</a:t>
            </a:r>
            <a:r>
              <a:rPr lang="en-US" dirty="0"/>
              <a:t> u </a:t>
            </a:r>
            <a:r>
              <a:rPr lang="en-US" dirty="0" err="1"/>
              <a:t>globalnim</a:t>
            </a:r>
            <a:r>
              <a:rPr lang="en-US" dirty="0"/>
              <a:t> </a:t>
            </a:r>
            <a:r>
              <a:rPr lang="en-US" dirty="0" err="1" smtClean="0"/>
              <a:t>finan</a:t>
            </a:r>
            <a:r>
              <a:rPr lang="sr-Latn-BA" dirty="0" smtClean="0"/>
              <a:t>s</a:t>
            </a:r>
            <a:r>
              <a:rPr lang="en-US" dirty="0" err="1" smtClean="0"/>
              <a:t>ijama</a:t>
            </a:r>
            <a:r>
              <a:rPr lang="en-US" dirty="0"/>
              <a:t>.</a:t>
            </a:r>
          </a:p>
          <a:p>
            <a:r>
              <a:rPr lang="en-US" b="1" dirty="0" err="1"/>
              <a:t>Britanska</a:t>
            </a:r>
            <a:r>
              <a:rPr lang="en-US" b="1" dirty="0"/>
              <a:t> </a:t>
            </a:r>
            <a:r>
              <a:rPr lang="en-US" b="1" dirty="0" err="1"/>
              <a:t>funta</a:t>
            </a:r>
            <a:r>
              <a:rPr lang="en-US" b="1" dirty="0"/>
              <a:t> (GBP)</a:t>
            </a:r>
            <a:r>
              <a:rPr lang="en-US" dirty="0"/>
              <a:t> – I </a:t>
            </a:r>
            <a:r>
              <a:rPr lang="en-US" dirty="0" err="1"/>
              <a:t>dalje</a:t>
            </a:r>
            <a:r>
              <a:rPr lang="en-US" dirty="0"/>
              <a:t> </a:t>
            </a:r>
            <a:r>
              <a:rPr lang="en-US" dirty="0" err="1"/>
              <a:t>vrlo</a:t>
            </a:r>
            <a:r>
              <a:rPr lang="en-US" dirty="0"/>
              <a:t> </a:t>
            </a:r>
            <a:r>
              <a:rPr lang="en-US" dirty="0" err="1" smtClean="0"/>
              <a:t>ut</a:t>
            </a:r>
            <a:r>
              <a:rPr lang="sr-Latn-BA" dirty="0" smtClean="0"/>
              <a:t>i</a:t>
            </a:r>
            <a:r>
              <a:rPr lang="en-US" dirty="0" err="1" smtClean="0"/>
              <a:t>cajna</a:t>
            </a:r>
            <a:r>
              <a:rPr lang="en-US" dirty="0" smtClean="0"/>
              <a:t> </a:t>
            </a:r>
            <a:r>
              <a:rPr lang="en-US" dirty="0" err="1"/>
              <a:t>valuta</a:t>
            </a:r>
            <a:r>
              <a:rPr lang="en-US" dirty="0"/>
              <a:t>, </a:t>
            </a:r>
            <a:r>
              <a:rPr lang="en-US" dirty="0" err="1"/>
              <a:t>posebno</a:t>
            </a:r>
            <a:r>
              <a:rPr lang="en-US" dirty="0"/>
              <a:t> u </a:t>
            </a:r>
            <a:r>
              <a:rPr lang="en-US" dirty="0" err="1" smtClean="0"/>
              <a:t>finan</a:t>
            </a:r>
            <a:r>
              <a:rPr lang="sr-Latn-BA" dirty="0" smtClean="0"/>
              <a:t>s</a:t>
            </a:r>
            <a:r>
              <a:rPr lang="en-US" dirty="0" err="1" smtClean="0"/>
              <a:t>ijskom</a:t>
            </a:r>
            <a:r>
              <a:rPr lang="en-US" dirty="0" smtClean="0"/>
              <a:t> </a:t>
            </a:r>
            <a:r>
              <a:rPr lang="en-US" dirty="0" err="1"/>
              <a:t>sektoru</a:t>
            </a:r>
            <a:r>
              <a:rPr lang="en-US" dirty="0"/>
              <a:t>.</a:t>
            </a:r>
          </a:p>
          <a:p>
            <a:r>
              <a:rPr lang="en-US" b="1" dirty="0" err="1"/>
              <a:t>Švicarski</a:t>
            </a:r>
            <a:r>
              <a:rPr lang="en-US" b="1" dirty="0"/>
              <a:t> </a:t>
            </a:r>
            <a:r>
              <a:rPr lang="en-US" b="1" dirty="0" err="1"/>
              <a:t>franak</a:t>
            </a:r>
            <a:r>
              <a:rPr lang="en-US" b="1" dirty="0"/>
              <a:t> (CHF)</a:t>
            </a:r>
            <a:r>
              <a:rPr lang="en-US" dirty="0"/>
              <a:t> – </a:t>
            </a:r>
            <a:r>
              <a:rPr lang="en-US" dirty="0" err="1"/>
              <a:t>Poznat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svojoj</a:t>
            </a:r>
            <a:r>
              <a:rPr lang="en-US" dirty="0"/>
              <a:t> </a:t>
            </a:r>
            <a:r>
              <a:rPr lang="en-US" dirty="0" err="1"/>
              <a:t>stabilnosti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često</a:t>
            </a:r>
            <a:r>
              <a:rPr lang="en-US" dirty="0"/>
              <a:t> </a:t>
            </a:r>
            <a:r>
              <a:rPr lang="en-US" dirty="0" err="1"/>
              <a:t>korišten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"</a:t>
            </a:r>
            <a:r>
              <a:rPr lang="en-US" dirty="0" err="1"/>
              <a:t>sigurno</a:t>
            </a:r>
            <a:r>
              <a:rPr lang="en-US" dirty="0"/>
              <a:t> </a:t>
            </a:r>
            <a:r>
              <a:rPr lang="en-US" dirty="0" err="1"/>
              <a:t>utočište</a:t>
            </a:r>
            <a:r>
              <a:rPr lang="en-US" dirty="0"/>
              <a:t>" u </a:t>
            </a:r>
            <a:r>
              <a:rPr lang="en-US" dirty="0" err="1"/>
              <a:t>kriznim</a:t>
            </a:r>
            <a:r>
              <a:rPr lang="en-US" dirty="0"/>
              <a:t> </a:t>
            </a:r>
            <a:r>
              <a:rPr lang="en-US" dirty="0" err="1"/>
              <a:t>vremenima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5131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000" dirty="0" err="1">
                <a:solidFill>
                  <a:schemeClr val="tx1"/>
                </a:solidFill>
              </a:rPr>
              <a:t>Iako</a:t>
            </a:r>
            <a:r>
              <a:rPr lang="en-US" sz="2000" dirty="0">
                <a:solidFill>
                  <a:schemeClr val="tx1"/>
                </a:solidFill>
              </a:rPr>
              <a:t> status </a:t>
            </a:r>
            <a:r>
              <a:rPr lang="en-US" sz="2000" dirty="0" err="1">
                <a:solidFill>
                  <a:schemeClr val="tx1"/>
                </a:solidFill>
              </a:rPr>
              <a:t>svjetske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rezervne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valute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donosi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mnoge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ekonomske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prednosti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zemlji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izdavaocu</a:t>
            </a:r>
            <a:r>
              <a:rPr lang="en-US" sz="2000" dirty="0">
                <a:solidFill>
                  <a:schemeClr val="tx1"/>
                </a:solidFill>
              </a:rPr>
              <a:t>, on </a:t>
            </a:r>
            <a:r>
              <a:rPr lang="en-US" sz="2000" dirty="0" err="1">
                <a:solidFill>
                  <a:schemeClr val="tx1"/>
                </a:solidFill>
              </a:rPr>
              <a:t>također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nosi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određene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nedostatke</a:t>
            </a:r>
            <a:r>
              <a:rPr lang="en-US" sz="2000" dirty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en-US" b="1" dirty="0" err="1"/>
              <a:t>Prekomjerna</a:t>
            </a:r>
            <a:r>
              <a:rPr lang="en-US" b="1" dirty="0"/>
              <a:t> </a:t>
            </a:r>
            <a:r>
              <a:rPr lang="en-US" b="1" dirty="0" err="1"/>
              <a:t>zavisnost</a:t>
            </a:r>
            <a:r>
              <a:rPr lang="en-US" b="1" dirty="0"/>
              <a:t> od </a:t>
            </a:r>
            <a:r>
              <a:rPr lang="en-US" b="1" dirty="0" err="1"/>
              <a:t>inostranih</a:t>
            </a:r>
            <a:r>
              <a:rPr lang="en-US" b="1" dirty="0"/>
              <a:t> </a:t>
            </a:r>
            <a:r>
              <a:rPr lang="en-US" b="1" dirty="0" err="1"/>
              <a:t>potraživanja</a:t>
            </a:r>
            <a:r>
              <a:rPr lang="en-US" dirty="0"/>
              <a:t> – </a:t>
            </a:r>
            <a:r>
              <a:rPr lang="en-US" dirty="0" err="1"/>
              <a:t>Zemlja</a:t>
            </a:r>
            <a:r>
              <a:rPr lang="en-US" dirty="0"/>
              <a:t> </a:t>
            </a:r>
            <a:r>
              <a:rPr lang="en-US" dirty="0" err="1"/>
              <a:t>izdavač</a:t>
            </a:r>
            <a:r>
              <a:rPr lang="en-US" dirty="0"/>
              <a:t> mora </a:t>
            </a:r>
            <a:r>
              <a:rPr lang="en-US" dirty="0" err="1"/>
              <a:t>osigurati</a:t>
            </a:r>
            <a:r>
              <a:rPr lang="en-US" dirty="0"/>
              <a:t> </a:t>
            </a:r>
            <a:r>
              <a:rPr lang="en-US" dirty="0" err="1"/>
              <a:t>globalnu</a:t>
            </a:r>
            <a:r>
              <a:rPr lang="en-US" dirty="0"/>
              <a:t> </a:t>
            </a:r>
            <a:r>
              <a:rPr lang="en-US" dirty="0" err="1"/>
              <a:t>likvidnost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valute</a:t>
            </a:r>
            <a:r>
              <a:rPr lang="en-US" dirty="0"/>
              <a:t>,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znači</a:t>
            </a:r>
            <a:r>
              <a:rPr lang="en-US" dirty="0"/>
              <a:t> da mora </a:t>
            </a:r>
            <a:r>
              <a:rPr lang="en-US" dirty="0" err="1"/>
              <a:t>imati</a:t>
            </a:r>
            <a:r>
              <a:rPr lang="en-US" dirty="0"/>
              <a:t> </a:t>
            </a:r>
            <a:r>
              <a:rPr lang="en-US" dirty="0" err="1"/>
              <a:t>konstantan</a:t>
            </a:r>
            <a:r>
              <a:rPr lang="en-US" dirty="0"/>
              <a:t> </a:t>
            </a:r>
            <a:r>
              <a:rPr lang="en-US" dirty="0" err="1"/>
              <a:t>trgovinski</a:t>
            </a:r>
            <a:r>
              <a:rPr lang="en-US" dirty="0"/>
              <a:t> deficit </a:t>
            </a:r>
            <a:r>
              <a:rPr lang="en-US" dirty="0" err="1"/>
              <a:t>kako</a:t>
            </a:r>
            <a:r>
              <a:rPr lang="en-US" dirty="0"/>
              <a:t> bi </a:t>
            </a:r>
            <a:r>
              <a:rPr lang="en-US" dirty="0" err="1"/>
              <a:t>svijet</a:t>
            </a:r>
            <a:r>
              <a:rPr lang="en-US" dirty="0"/>
              <a:t> </a:t>
            </a:r>
            <a:r>
              <a:rPr lang="en-US" dirty="0" err="1"/>
              <a:t>snabdjela</a:t>
            </a:r>
            <a:r>
              <a:rPr lang="en-US" dirty="0"/>
              <a:t> </a:t>
            </a:r>
            <a:r>
              <a:rPr lang="en-US" dirty="0" err="1"/>
              <a:t>dovoljnim</a:t>
            </a:r>
            <a:r>
              <a:rPr lang="en-US" dirty="0"/>
              <a:t> </a:t>
            </a:r>
            <a:r>
              <a:rPr lang="en-US" dirty="0" err="1"/>
              <a:t>količinama</a:t>
            </a:r>
            <a:r>
              <a:rPr lang="en-US" dirty="0"/>
              <a:t> </a:t>
            </a:r>
            <a:r>
              <a:rPr lang="en-US" dirty="0" err="1"/>
              <a:t>svoje</a:t>
            </a:r>
            <a:r>
              <a:rPr lang="en-US" dirty="0"/>
              <a:t> </a:t>
            </a:r>
            <a:r>
              <a:rPr lang="en-US" dirty="0" err="1"/>
              <a:t>valute</a:t>
            </a:r>
            <a:r>
              <a:rPr lang="en-US" dirty="0"/>
              <a:t>. To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dovesti</a:t>
            </a:r>
            <a:r>
              <a:rPr lang="en-US" dirty="0"/>
              <a:t> do </a:t>
            </a:r>
            <a:r>
              <a:rPr lang="en-US" dirty="0" err="1"/>
              <a:t>prekomjerne</a:t>
            </a:r>
            <a:r>
              <a:rPr lang="en-US" dirty="0"/>
              <a:t> </a:t>
            </a:r>
            <a:r>
              <a:rPr lang="en-US" dirty="0" err="1"/>
              <a:t>zavisnosti</a:t>
            </a:r>
            <a:r>
              <a:rPr lang="en-US" dirty="0"/>
              <a:t> od </a:t>
            </a:r>
            <a:r>
              <a:rPr lang="en-US" dirty="0" err="1"/>
              <a:t>stranih</a:t>
            </a:r>
            <a:r>
              <a:rPr lang="en-US" dirty="0"/>
              <a:t> </a:t>
            </a:r>
            <a:r>
              <a:rPr lang="en-US" dirty="0" err="1"/>
              <a:t>ulaganja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potraživanja</a:t>
            </a:r>
            <a:r>
              <a:rPr lang="en-US" dirty="0" smtClean="0"/>
              <a:t>.</a:t>
            </a:r>
            <a:endParaRPr lang="sr-Latn-BA" dirty="0" smtClean="0"/>
          </a:p>
          <a:p>
            <a:pPr algn="just"/>
            <a:r>
              <a:rPr lang="en-US" b="1" dirty="0" err="1"/>
              <a:t>Monetarna</a:t>
            </a:r>
            <a:r>
              <a:rPr lang="en-US" b="1" dirty="0"/>
              <a:t> </a:t>
            </a:r>
            <a:r>
              <a:rPr lang="en-US" b="1" dirty="0" err="1"/>
              <a:t>politika</a:t>
            </a:r>
            <a:r>
              <a:rPr lang="en-US" b="1" dirty="0"/>
              <a:t> </a:t>
            </a:r>
            <a:r>
              <a:rPr lang="en-US" b="1" dirty="0" err="1"/>
              <a:t>ograničena</a:t>
            </a:r>
            <a:r>
              <a:rPr lang="en-US" b="1" dirty="0"/>
              <a:t> </a:t>
            </a:r>
            <a:r>
              <a:rPr lang="en-US" b="1" dirty="0" err="1"/>
              <a:t>globalnim</a:t>
            </a:r>
            <a:r>
              <a:rPr lang="en-US" b="1" dirty="0"/>
              <a:t> </a:t>
            </a:r>
            <a:r>
              <a:rPr lang="en-US" b="1" dirty="0" err="1"/>
              <a:t>faktorima</a:t>
            </a:r>
            <a:r>
              <a:rPr lang="en-US" dirty="0"/>
              <a:t> – </a:t>
            </a:r>
            <a:r>
              <a:rPr lang="en-US" dirty="0" err="1"/>
              <a:t>Centralna</a:t>
            </a:r>
            <a:r>
              <a:rPr lang="en-US" dirty="0"/>
              <a:t> </a:t>
            </a:r>
            <a:r>
              <a:rPr lang="en-US" dirty="0" err="1"/>
              <a:t>banka</a:t>
            </a:r>
            <a:r>
              <a:rPr lang="en-US" dirty="0"/>
              <a:t> </a:t>
            </a:r>
            <a:r>
              <a:rPr lang="en-US" dirty="0" err="1"/>
              <a:t>zemlje</a:t>
            </a:r>
            <a:r>
              <a:rPr lang="en-US" dirty="0"/>
              <a:t> </a:t>
            </a:r>
            <a:r>
              <a:rPr lang="en-US" dirty="0" err="1"/>
              <a:t>izdavaoca</a:t>
            </a:r>
            <a:r>
              <a:rPr lang="en-US" dirty="0"/>
              <a:t> </a:t>
            </a:r>
            <a:r>
              <a:rPr lang="en-US" dirty="0" err="1"/>
              <a:t>rezervne</a:t>
            </a:r>
            <a:r>
              <a:rPr lang="en-US" dirty="0"/>
              <a:t> </a:t>
            </a:r>
            <a:r>
              <a:rPr lang="en-US" dirty="0" err="1"/>
              <a:t>valute</a:t>
            </a:r>
            <a:r>
              <a:rPr lang="en-US" dirty="0"/>
              <a:t> </a:t>
            </a:r>
            <a:r>
              <a:rPr lang="en-US" dirty="0" err="1"/>
              <a:t>često</a:t>
            </a:r>
            <a:r>
              <a:rPr lang="en-US" dirty="0"/>
              <a:t> je </a:t>
            </a:r>
            <a:r>
              <a:rPr lang="en-US" dirty="0" err="1"/>
              <a:t>prisiljena</a:t>
            </a:r>
            <a:r>
              <a:rPr lang="en-US" dirty="0"/>
              <a:t> </a:t>
            </a:r>
            <a:r>
              <a:rPr lang="en-US" dirty="0" err="1"/>
              <a:t>donositi</a:t>
            </a:r>
            <a:r>
              <a:rPr lang="en-US" dirty="0"/>
              <a:t> </a:t>
            </a:r>
            <a:r>
              <a:rPr lang="en-US" dirty="0" err="1"/>
              <a:t>odluke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uzimaju</a:t>
            </a:r>
            <a:r>
              <a:rPr lang="en-US" dirty="0"/>
              <a:t> u </a:t>
            </a:r>
            <a:r>
              <a:rPr lang="en-US" dirty="0" err="1"/>
              <a:t>obzir</a:t>
            </a:r>
            <a:r>
              <a:rPr lang="en-US" dirty="0"/>
              <a:t> </a:t>
            </a:r>
            <a:r>
              <a:rPr lang="en-US" dirty="0" err="1"/>
              <a:t>globalne</a:t>
            </a:r>
            <a:r>
              <a:rPr lang="en-US" dirty="0"/>
              <a:t> </a:t>
            </a:r>
            <a:r>
              <a:rPr lang="en-US" dirty="0" err="1"/>
              <a:t>faktore</a:t>
            </a:r>
            <a:r>
              <a:rPr lang="en-US" dirty="0"/>
              <a:t>, a ne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domaću</a:t>
            </a:r>
            <a:r>
              <a:rPr lang="en-US" dirty="0"/>
              <a:t> </a:t>
            </a:r>
            <a:r>
              <a:rPr lang="en-US" dirty="0" err="1"/>
              <a:t>ekonomsku</a:t>
            </a:r>
            <a:r>
              <a:rPr lang="en-US" dirty="0"/>
              <a:t> </a:t>
            </a:r>
            <a:r>
              <a:rPr lang="en-US" dirty="0" err="1"/>
              <a:t>situaciju</a:t>
            </a:r>
            <a:r>
              <a:rPr lang="en-US" dirty="0"/>
              <a:t>. Na </a:t>
            </a:r>
            <a:r>
              <a:rPr lang="en-US" dirty="0" err="1"/>
              <a:t>primjer</a:t>
            </a:r>
            <a:r>
              <a:rPr lang="en-US" dirty="0"/>
              <a:t>, </a:t>
            </a:r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poveća</a:t>
            </a:r>
            <a:r>
              <a:rPr lang="en-US" dirty="0"/>
              <a:t> </a:t>
            </a:r>
            <a:r>
              <a:rPr lang="en-US" dirty="0" err="1"/>
              <a:t>kamatne</a:t>
            </a:r>
            <a:r>
              <a:rPr lang="en-US" dirty="0"/>
              <a:t> stope </a:t>
            </a:r>
            <a:r>
              <a:rPr lang="en-US" dirty="0" err="1"/>
              <a:t>kako</a:t>
            </a:r>
            <a:r>
              <a:rPr lang="en-US" dirty="0"/>
              <a:t> bi </a:t>
            </a:r>
            <a:r>
              <a:rPr lang="en-US" dirty="0" err="1"/>
              <a:t>kontrolisala</a:t>
            </a:r>
            <a:r>
              <a:rPr lang="en-US" dirty="0"/>
              <a:t> </a:t>
            </a:r>
            <a:r>
              <a:rPr lang="en-US" dirty="0" err="1"/>
              <a:t>inflaciju</a:t>
            </a:r>
            <a:r>
              <a:rPr lang="en-US" dirty="0"/>
              <a:t>,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uzrokovati</a:t>
            </a:r>
            <a:r>
              <a:rPr lang="en-US" dirty="0"/>
              <a:t> </a:t>
            </a:r>
            <a:r>
              <a:rPr lang="en-US" dirty="0" err="1"/>
              <a:t>globalne</a:t>
            </a:r>
            <a:r>
              <a:rPr lang="en-US" dirty="0"/>
              <a:t> </a:t>
            </a:r>
            <a:r>
              <a:rPr lang="en-US" dirty="0" err="1"/>
              <a:t>finansijske</a:t>
            </a:r>
            <a:r>
              <a:rPr lang="en-US" dirty="0"/>
              <a:t> </a:t>
            </a:r>
            <a:r>
              <a:rPr lang="en-US" dirty="0" err="1"/>
              <a:t>poremećaje</a:t>
            </a:r>
            <a:r>
              <a:rPr lang="en-US" dirty="0" smtClean="0"/>
              <a:t>.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37961443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650437"/>
          </a:xfrm>
        </p:spPr>
        <p:txBody>
          <a:bodyPr>
            <a:normAutofit lnSpcReduction="10000"/>
          </a:bodyPr>
          <a:lstStyle/>
          <a:p>
            <a:pPr algn="just"/>
            <a:r>
              <a:rPr lang="sr-Latn-BA" b="1" dirty="0"/>
              <a:t>G</a:t>
            </a:r>
            <a:r>
              <a:rPr lang="en-US" b="1" dirty="0" err="1"/>
              <a:t>ubitak</a:t>
            </a:r>
            <a:r>
              <a:rPr lang="en-US" b="1" dirty="0"/>
              <a:t> </a:t>
            </a:r>
            <a:r>
              <a:rPr lang="en-US" b="1" dirty="0" err="1"/>
              <a:t>konkurentnosti</a:t>
            </a:r>
            <a:r>
              <a:rPr lang="en-US" dirty="0"/>
              <a:t> –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err="1"/>
              <a:t>stalne</a:t>
            </a:r>
            <a:r>
              <a:rPr lang="en-US" dirty="0"/>
              <a:t> </a:t>
            </a:r>
            <a:r>
              <a:rPr lang="en-US" dirty="0" err="1"/>
              <a:t>potražnje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rezervnom</a:t>
            </a:r>
            <a:r>
              <a:rPr lang="en-US" dirty="0"/>
              <a:t> </a:t>
            </a:r>
            <a:r>
              <a:rPr lang="en-US" dirty="0" err="1"/>
              <a:t>valutom</a:t>
            </a:r>
            <a:r>
              <a:rPr lang="en-US" dirty="0"/>
              <a:t>, </a:t>
            </a:r>
            <a:r>
              <a:rPr lang="en-US" dirty="0" err="1"/>
              <a:t>njena</a:t>
            </a:r>
            <a:r>
              <a:rPr lang="en-US" dirty="0"/>
              <a:t> </a:t>
            </a:r>
            <a:r>
              <a:rPr lang="en-US" dirty="0" err="1"/>
              <a:t>vrijednost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ostati</a:t>
            </a:r>
            <a:r>
              <a:rPr lang="en-US" dirty="0"/>
              <a:t> </a:t>
            </a:r>
            <a:r>
              <a:rPr lang="en-US" dirty="0" err="1"/>
              <a:t>vještački</a:t>
            </a:r>
            <a:r>
              <a:rPr lang="en-US" dirty="0"/>
              <a:t> </a:t>
            </a:r>
            <a:r>
              <a:rPr lang="en-US" dirty="0" err="1"/>
              <a:t>precijenjena</a:t>
            </a:r>
            <a:r>
              <a:rPr lang="en-US" dirty="0"/>
              <a:t>,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otežava</a:t>
            </a:r>
            <a:r>
              <a:rPr lang="en-US" dirty="0"/>
              <a:t> </a:t>
            </a:r>
            <a:r>
              <a:rPr lang="en-US" dirty="0" err="1"/>
              <a:t>izvoz</a:t>
            </a:r>
            <a:r>
              <a:rPr lang="en-US" dirty="0"/>
              <a:t> </a:t>
            </a:r>
            <a:r>
              <a:rPr lang="en-US" dirty="0" err="1"/>
              <a:t>domaćih</a:t>
            </a:r>
            <a:r>
              <a:rPr lang="en-US" dirty="0"/>
              <a:t> </a:t>
            </a:r>
            <a:r>
              <a:rPr lang="en-US" dirty="0" err="1"/>
              <a:t>proizvoda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voditi</a:t>
            </a:r>
            <a:r>
              <a:rPr lang="en-US" dirty="0"/>
              <a:t> </a:t>
            </a:r>
            <a:r>
              <a:rPr lang="en-US" dirty="0" err="1"/>
              <a:t>ka</a:t>
            </a:r>
            <a:r>
              <a:rPr lang="en-US" dirty="0"/>
              <a:t> </a:t>
            </a:r>
            <a:r>
              <a:rPr lang="en-US" dirty="0" err="1"/>
              <a:t>deindustrijalizaciji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smanjenju</a:t>
            </a:r>
            <a:r>
              <a:rPr lang="en-US" dirty="0"/>
              <a:t> </a:t>
            </a:r>
            <a:r>
              <a:rPr lang="en-US" dirty="0" err="1"/>
              <a:t>proizvodnje</a:t>
            </a:r>
            <a:r>
              <a:rPr lang="en-US" dirty="0"/>
              <a:t> u </a:t>
            </a:r>
            <a:r>
              <a:rPr lang="en-US" dirty="0" err="1"/>
              <a:t>zemlji</a:t>
            </a:r>
            <a:r>
              <a:rPr lang="en-US" dirty="0"/>
              <a:t> </a:t>
            </a:r>
            <a:r>
              <a:rPr lang="en-US" dirty="0" err="1"/>
              <a:t>izdavaocu</a:t>
            </a:r>
            <a:r>
              <a:rPr lang="en-US" dirty="0"/>
              <a:t> (</a:t>
            </a:r>
            <a:r>
              <a:rPr lang="en-US" dirty="0" err="1"/>
              <a:t>poznato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"</a:t>
            </a:r>
            <a:r>
              <a:rPr lang="en-US" dirty="0" err="1"/>
              <a:t>dolarizacija</a:t>
            </a:r>
            <a:r>
              <a:rPr lang="en-US" dirty="0"/>
              <a:t>" </a:t>
            </a:r>
            <a:r>
              <a:rPr lang="en-US" dirty="0" err="1"/>
              <a:t>ili</a:t>
            </a:r>
            <a:r>
              <a:rPr lang="en-US" dirty="0"/>
              <a:t> "</a:t>
            </a:r>
            <a:r>
              <a:rPr lang="en-US" dirty="0" err="1"/>
              <a:t>bolest</a:t>
            </a:r>
            <a:r>
              <a:rPr lang="en-US" dirty="0"/>
              <a:t> </a:t>
            </a:r>
            <a:r>
              <a:rPr lang="en-US" dirty="0" err="1"/>
              <a:t>rezervne</a:t>
            </a:r>
            <a:r>
              <a:rPr lang="en-US" dirty="0"/>
              <a:t> </a:t>
            </a:r>
            <a:r>
              <a:rPr lang="en-US" dirty="0" err="1"/>
              <a:t>valute</a:t>
            </a:r>
            <a:r>
              <a:rPr lang="en-US" dirty="0"/>
              <a:t>").</a:t>
            </a:r>
          </a:p>
          <a:p>
            <a:pPr algn="just"/>
            <a:r>
              <a:rPr lang="en-US" b="1" dirty="0" err="1" smtClean="0"/>
              <a:t>Finansijska</a:t>
            </a:r>
            <a:r>
              <a:rPr lang="en-US" b="1" dirty="0" smtClean="0"/>
              <a:t> </a:t>
            </a:r>
            <a:r>
              <a:rPr lang="en-US" b="1" dirty="0" err="1"/>
              <a:t>nestabilnost</a:t>
            </a:r>
            <a:r>
              <a:rPr lang="en-US" b="1" dirty="0"/>
              <a:t> </a:t>
            </a:r>
            <a:r>
              <a:rPr lang="en-US" b="1" dirty="0" err="1"/>
              <a:t>i</a:t>
            </a:r>
            <a:r>
              <a:rPr lang="en-US" b="1" dirty="0"/>
              <a:t> </a:t>
            </a:r>
            <a:r>
              <a:rPr lang="en-US" b="1" dirty="0" err="1"/>
              <a:t>rizik</a:t>
            </a:r>
            <a:r>
              <a:rPr lang="en-US" b="1" dirty="0"/>
              <a:t> od </a:t>
            </a:r>
            <a:r>
              <a:rPr lang="en-US" b="1" dirty="0" err="1"/>
              <a:t>kapitalnih</a:t>
            </a:r>
            <a:r>
              <a:rPr lang="en-US" b="1" dirty="0"/>
              <a:t> </a:t>
            </a:r>
            <a:r>
              <a:rPr lang="en-US" b="1" dirty="0" err="1"/>
              <a:t>tokova</a:t>
            </a:r>
            <a:r>
              <a:rPr lang="en-US" dirty="0"/>
              <a:t> – </a:t>
            </a:r>
            <a:r>
              <a:rPr lang="en-US" dirty="0" err="1"/>
              <a:t>Velike</a:t>
            </a:r>
            <a:r>
              <a:rPr lang="en-US" dirty="0"/>
              <a:t> </a:t>
            </a:r>
            <a:r>
              <a:rPr lang="en-US" dirty="0" err="1"/>
              <a:t>količine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u </a:t>
            </a:r>
            <a:r>
              <a:rPr lang="en-US" dirty="0" err="1"/>
              <a:t>globalnom</a:t>
            </a:r>
            <a:r>
              <a:rPr lang="en-US" dirty="0"/>
              <a:t> </a:t>
            </a:r>
            <a:r>
              <a:rPr lang="en-US" dirty="0" err="1"/>
              <a:t>finansijskom</a:t>
            </a:r>
            <a:r>
              <a:rPr lang="en-US" dirty="0"/>
              <a:t> </a:t>
            </a:r>
            <a:r>
              <a:rPr lang="en-US" dirty="0" err="1"/>
              <a:t>sistemu</a:t>
            </a:r>
            <a:r>
              <a:rPr lang="en-US" dirty="0"/>
              <a:t> </a:t>
            </a:r>
            <a:r>
              <a:rPr lang="en-US" dirty="0" err="1"/>
              <a:t>denominirane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u </a:t>
            </a:r>
            <a:r>
              <a:rPr lang="en-US" dirty="0" err="1"/>
              <a:t>rezervnoj</a:t>
            </a:r>
            <a:r>
              <a:rPr lang="en-US" dirty="0"/>
              <a:t> </a:t>
            </a:r>
            <a:r>
              <a:rPr lang="en-US" dirty="0" err="1"/>
              <a:t>valuti</a:t>
            </a:r>
            <a:r>
              <a:rPr lang="en-US" dirty="0"/>
              <a:t>,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znači</a:t>
            </a:r>
            <a:r>
              <a:rPr lang="en-US" dirty="0"/>
              <a:t> da </a:t>
            </a:r>
            <a:r>
              <a:rPr lang="en-US" dirty="0" err="1"/>
              <a:t>svaka</a:t>
            </a:r>
            <a:r>
              <a:rPr lang="en-US" dirty="0"/>
              <a:t> </a:t>
            </a:r>
            <a:r>
              <a:rPr lang="en-US" dirty="0" err="1"/>
              <a:t>promjena</a:t>
            </a:r>
            <a:r>
              <a:rPr lang="en-US" dirty="0"/>
              <a:t> u </a:t>
            </a:r>
            <a:r>
              <a:rPr lang="en-US" dirty="0" err="1"/>
              <a:t>monetarnoj</a:t>
            </a:r>
            <a:r>
              <a:rPr lang="en-US" dirty="0"/>
              <a:t> </a:t>
            </a:r>
            <a:r>
              <a:rPr lang="en-US" dirty="0" err="1"/>
              <a:t>politici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izazvati</a:t>
            </a:r>
            <a:r>
              <a:rPr lang="en-US" dirty="0"/>
              <a:t> </a:t>
            </a:r>
            <a:r>
              <a:rPr lang="en-US" dirty="0" err="1"/>
              <a:t>velike</a:t>
            </a:r>
            <a:r>
              <a:rPr lang="en-US" dirty="0"/>
              <a:t> </a:t>
            </a:r>
            <a:r>
              <a:rPr lang="en-US" dirty="0" err="1"/>
              <a:t>tokove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u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zemlje</a:t>
            </a:r>
            <a:r>
              <a:rPr lang="en-US" dirty="0"/>
              <a:t> </a:t>
            </a:r>
            <a:r>
              <a:rPr lang="en-US" dirty="0" err="1"/>
              <a:t>izdavaoca</a:t>
            </a:r>
            <a:r>
              <a:rPr lang="en-US" dirty="0"/>
              <a:t>, </a:t>
            </a:r>
            <a:r>
              <a:rPr lang="en-US" dirty="0" err="1"/>
              <a:t>povećavajući</a:t>
            </a:r>
            <a:r>
              <a:rPr lang="en-US" dirty="0"/>
              <a:t> </a:t>
            </a:r>
            <a:r>
              <a:rPr lang="en-US" dirty="0" err="1"/>
              <a:t>volatilnost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rizik</a:t>
            </a:r>
            <a:r>
              <a:rPr lang="en-US" dirty="0"/>
              <a:t> </a:t>
            </a:r>
            <a:r>
              <a:rPr lang="en-US" dirty="0" err="1"/>
              <a:t>finansijskih</a:t>
            </a:r>
            <a:r>
              <a:rPr lang="en-US" dirty="0"/>
              <a:t> </a:t>
            </a:r>
            <a:r>
              <a:rPr lang="en-US" dirty="0" err="1"/>
              <a:t>kriza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68933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 smtClean="0"/>
              <a:t>Tendencije kretanja svjetskih valuta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580099"/>
          </a:xfrm>
        </p:spPr>
        <p:txBody>
          <a:bodyPr>
            <a:normAutofit/>
          </a:bodyPr>
          <a:lstStyle/>
          <a:p>
            <a:r>
              <a:rPr lang="sr-Cyrl-CS" dirty="0"/>
              <a:t>učešće evra u ukupnoј valutnoј strukturi deviznih rezervi u sviјetu priјe krize imalo јe relativno stabilno kretanje</a:t>
            </a:r>
            <a:r>
              <a:rPr lang="sr-Cyrl-CS" dirty="0" smtClean="0"/>
              <a:t>.</a:t>
            </a:r>
            <a:endParaRPr lang="sr-Latn-BA" dirty="0" smtClean="0"/>
          </a:p>
          <a:p>
            <a:endParaRPr lang="sr-Latn-BA" dirty="0"/>
          </a:p>
          <a:p>
            <a:r>
              <a:rPr lang="sr-Latn-CS" dirty="0"/>
              <a:t>Nešto manji pad udjela evra u međunarodnim deviznim rezervama pokazuju pad sa 25,4%, krajem 2010. godine, na 25,0% krajem 2011., uglavnom zbog dugotrajne dužničke krize na evropskom tlu. Za isti period udio američkog dolara u globalnim deviznim rezervama ostao je gotovo stabilan  62,1</a:t>
            </a:r>
            <a:r>
              <a:rPr lang="sr-Latn-CS" dirty="0" smtClean="0"/>
              <a:t>%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40112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41304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sr-Cyrl-CS" dirty="0"/>
              <a:t>U prošlosti su se monetarni aranžmani razlikovali u pogledu valute, funkcije i organizacije centralne banke i stepena političke integracije. </a:t>
            </a:r>
            <a:endParaRPr lang="sr-Latn-BA" dirty="0" smtClean="0"/>
          </a:p>
          <a:p>
            <a:pPr marL="0" indent="0" algn="just">
              <a:buNone/>
            </a:pPr>
            <a:endParaRPr lang="sr-Latn-BA" dirty="0" smtClean="0"/>
          </a:p>
          <a:p>
            <a:pPr algn="just"/>
            <a:r>
              <a:rPr lang="sr-Cyrl-CS" dirty="0" smtClean="0"/>
              <a:t>Iako </a:t>
            </a:r>
            <a:r>
              <a:rPr lang="sr-Cyrl-CS" dirty="0"/>
              <a:t>su primjenjivani različiti modeli monetarnih integracija, integracije</a:t>
            </a:r>
            <a:r>
              <a:rPr lang="sr-Latn-BA" dirty="0"/>
              <a:t> su </a:t>
            </a:r>
            <a:r>
              <a:rPr lang="sr-Cyrl-CS" dirty="0"/>
              <a:t>najčešće</a:t>
            </a:r>
            <a:r>
              <a:rPr lang="sr-Latn-BA" dirty="0"/>
              <a:t> bile </a:t>
            </a:r>
            <a:r>
              <a:rPr lang="sr-Cyrl-CS" dirty="0"/>
              <a:t>rezultat političkih unija i kompromisa. </a:t>
            </a:r>
            <a:endParaRPr lang="sr-Latn-BA" dirty="0" smtClean="0"/>
          </a:p>
          <a:p>
            <a:pPr algn="just"/>
            <a:endParaRPr lang="sr-Latn-BA" dirty="0"/>
          </a:p>
          <a:p>
            <a:pPr algn="just"/>
            <a:r>
              <a:rPr lang="sr-Cyrl-BA" dirty="0"/>
              <a:t>P</a:t>
            </a:r>
            <a:r>
              <a:rPr lang="en-US" dirty="0" err="1"/>
              <a:t>ov</a:t>
            </a:r>
            <a:r>
              <a:rPr lang="sr-Cyrl-BA" dirty="0"/>
              <a:t>j</a:t>
            </a:r>
            <a:r>
              <a:rPr lang="en-US" dirty="0" err="1"/>
              <a:t>erenje</a:t>
            </a:r>
            <a:r>
              <a:rPr lang="en-US" dirty="0"/>
              <a:t> u </a:t>
            </a:r>
            <a:r>
              <a:rPr lang="en-US" dirty="0" err="1"/>
              <a:t>vr</a:t>
            </a:r>
            <a:r>
              <a:rPr lang="sr-Cyrl-BA" dirty="0"/>
              <a:t>ij</a:t>
            </a:r>
            <a:r>
              <a:rPr lang="en-US" dirty="0" err="1"/>
              <a:t>ednost</a:t>
            </a:r>
            <a:r>
              <a:rPr lang="en-US" dirty="0"/>
              <a:t> </a:t>
            </a:r>
            <a:r>
              <a:rPr lang="en-US" dirty="0" err="1"/>
              <a:t>valute</a:t>
            </a:r>
            <a:r>
              <a:rPr lang="en-US" dirty="0"/>
              <a:t> </a:t>
            </a:r>
            <a:r>
              <a:rPr lang="sr-Cyrl-BA" dirty="0"/>
              <a:t>određena je percepcijom tržišta o kretanj</a:t>
            </a:r>
            <a:r>
              <a:rPr lang="sr-Latn-BA" dirty="0"/>
              <a:t>u</a:t>
            </a:r>
            <a:r>
              <a:rPr lang="sr-Cyrl-BA" dirty="0"/>
              <a:t> inflacije</a:t>
            </a:r>
            <a:r>
              <a:rPr lang="sr-Latn-BA" dirty="0"/>
              <a:t> i </a:t>
            </a:r>
            <a:r>
              <a:rPr lang="sr-Cyrl-BA" dirty="0"/>
              <a:t>volatilnosti deviznih kurseva. </a:t>
            </a:r>
            <a:endParaRPr lang="en-US" dirty="0"/>
          </a:p>
          <a:p>
            <a:pPr algn="just"/>
            <a:endParaRPr lang="sr-Latn-BA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3247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lum bright="-10000" contrast="30000"/>
          </a:blip>
          <a:srcRect l="20733" t="42192" r="31899" b="20238"/>
          <a:stretch>
            <a:fillRect/>
          </a:stretch>
        </p:blipFill>
        <p:spPr bwMode="auto">
          <a:xfrm>
            <a:off x="1767254" y="1696916"/>
            <a:ext cx="8598877" cy="438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969476" y="898966"/>
            <a:ext cx="708220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/>
            <a:r>
              <a:rPr lang="sr-Latn-CS" dirty="0" smtClean="0">
                <a:effectLst/>
              </a:rPr>
              <a:t>Slika 1. Struktura i udio valuta u međunarodnim </a:t>
            </a:r>
            <a:endParaRPr lang="en-US" dirty="0" smtClean="0">
              <a:effectLst/>
            </a:endParaRPr>
          </a:p>
          <a:p>
            <a:pPr indent="228600" algn="ctr"/>
            <a:r>
              <a:rPr lang="sr-Latn-CS" dirty="0" smtClean="0">
                <a:effectLst/>
              </a:rPr>
              <a:t>deviznim rezervama do 2011.</a:t>
            </a:r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6317944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50123" y="1182524"/>
            <a:ext cx="6096000" cy="677108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228600" algn="ctr"/>
            <a:r>
              <a:rPr lang="sr-Cyrl-CS" sz="2000" dirty="0" smtClean="0">
                <a:effectLst/>
              </a:rPr>
              <a:t>Slika 2. Struktura i udio valuta u međunarodnim </a:t>
            </a:r>
            <a:endParaRPr lang="en-US" sz="2000" dirty="0" smtClean="0">
              <a:effectLst/>
            </a:endParaRPr>
          </a:p>
          <a:p>
            <a:pPr marL="421005" indent="228600" algn="ctr">
              <a:spcAft>
                <a:spcPts val="0"/>
              </a:spcAft>
            </a:pPr>
            <a:r>
              <a:rPr lang="sr-Cyrl-CS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deviznim rezervama </a:t>
            </a:r>
            <a:r>
              <a:rPr lang="sr-Cyrl-BA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sr-Latn-BA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zadnji kvartal 2017.)</a:t>
            </a:r>
            <a:endParaRPr lang="en-US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 cstate="print"/>
          <a:srcRect l="19822" t="35393" r="60811" b="28129"/>
          <a:stretch>
            <a:fillRect/>
          </a:stretch>
        </p:blipFill>
        <p:spPr bwMode="auto">
          <a:xfrm>
            <a:off x="2177390" y="2176364"/>
            <a:ext cx="3449687" cy="3292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32212" t="70356" r="27583" b="9746"/>
          <a:stretch/>
        </p:blipFill>
        <p:spPr>
          <a:xfrm>
            <a:off x="6393858" y="3198335"/>
            <a:ext cx="4042612" cy="1375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914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sr-Latn-BA" dirty="0" smtClean="0"/>
              <a:t>Globalni </a:t>
            </a:r>
            <a:r>
              <a:rPr lang="sr-Cyrl-CS" dirty="0" smtClean="0"/>
              <a:t>makroekonomski </a:t>
            </a:r>
            <a:r>
              <a:rPr lang="sr-Cyrl-CS" dirty="0"/>
              <a:t>pokazatelji </a:t>
            </a:r>
            <a:r>
              <a:rPr lang="en-US" dirty="0" err="1"/>
              <a:t>ukazuju</a:t>
            </a:r>
            <a:r>
              <a:rPr lang="en-US" dirty="0"/>
              <a:t> da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velika</a:t>
            </a:r>
            <a:r>
              <a:rPr lang="en-US" dirty="0"/>
              <a:t> </a:t>
            </a:r>
            <a:r>
              <a:rPr lang="en-US" dirty="0" err="1"/>
              <a:t>šoka</a:t>
            </a:r>
            <a:r>
              <a:rPr lang="en-US" dirty="0"/>
              <a:t>, </a:t>
            </a:r>
            <a:r>
              <a:rPr lang="en-US" dirty="0" err="1"/>
              <a:t>pandemija</a:t>
            </a:r>
            <a:r>
              <a:rPr lang="en-US" dirty="0"/>
              <a:t> </a:t>
            </a:r>
            <a:r>
              <a:rPr lang="en-US" dirty="0" err="1"/>
              <a:t>virusa</a:t>
            </a:r>
            <a:r>
              <a:rPr lang="en-US" dirty="0"/>
              <a:t> </a:t>
            </a:r>
            <a:r>
              <a:rPr lang="en-US" dirty="0" err="1"/>
              <a:t>korona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rat u </a:t>
            </a:r>
            <a:r>
              <a:rPr lang="en-US" dirty="0" err="1"/>
              <a:t>Ukrajini</a:t>
            </a:r>
            <a:r>
              <a:rPr lang="en-US" dirty="0"/>
              <a:t>, </a:t>
            </a:r>
            <a:r>
              <a:rPr lang="en-US" dirty="0" err="1"/>
              <a:t>doveli</a:t>
            </a:r>
            <a:r>
              <a:rPr lang="en-US" dirty="0"/>
              <a:t> do </a:t>
            </a:r>
            <a:r>
              <a:rPr lang="sr-Latn-BA" dirty="0"/>
              <a:t>poremećaja na tržištu sirovina i energenata</a:t>
            </a:r>
            <a:r>
              <a:rPr lang="sr-Cyrl-CS" dirty="0"/>
              <a:t>, </a:t>
            </a:r>
            <a:r>
              <a:rPr lang="en-US" dirty="0" err="1"/>
              <a:t>značajno</a:t>
            </a:r>
            <a:r>
              <a:rPr lang="en-US" dirty="0"/>
              <a:t> </a:t>
            </a:r>
            <a:r>
              <a:rPr lang="en-US" dirty="0" err="1"/>
              <a:t>doprinijeli</a:t>
            </a:r>
            <a:r>
              <a:rPr lang="en-US" dirty="0"/>
              <a:t> da </a:t>
            </a:r>
            <a:r>
              <a:rPr lang="en-US" dirty="0" err="1"/>
              <a:t>većina</a:t>
            </a:r>
            <a:r>
              <a:rPr lang="sr-Cyrl-CS" dirty="0"/>
              <a:t> zemalja bilježi visoke stope inflacije </a:t>
            </a:r>
            <a:r>
              <a:rPr lang="sr-Latn-BA" dirty="0"/>
              <a:t>ali utiču i na položaj međunarodnih valuta u monetarnom sistemu</a:t>
            </a:r>
            <a:r>
              <a:rPr lang="sr-Cyrl-CS" dirty="0"/>
              <a:t>. </a:t>
            </a:r>
            <a:endParaRPr lang="sr-Latn-BA" dirty="0" smtClean="0"/>
          </a:p>
          <a:p>
            <a:pPr algn="just"/>
            <a:r>
              <a:rPr lang="sr-Cyrl-CS" dirty="0" smtClean="0"/>
              <a:t>Istovremeno</a:t>
            </a:r>
            <a:r>
              <a:rPr lang="sr-Cyrl-CS" dirty="0"/>
              <a:t>, zemlje u razvoju, prije svega Kina, povećavaju svoj međunarodni uticaj, imaju snažan ekonomski rast i očekuje se jačanje njenog vojnog i političkog uticaja u budućnosti.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62535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641645"/>
          </a:xfrm>
        </p:spPr>
        <p:txBody>
          <a:bodyPr>
            <a:normAutofit lnSpcReduction="10000"/>
          </a:bodyPr>
          <a:lstStyle/>
          <a:p>
            <a:pPr algn="just"/>
            <a:r>
              <a:rPr lang="sr-Cyrl-CS" dirty="0"/>
              <a:t>Rastuća evropska integracija, pojava i rast popularnosti digitalnih valuta, takođe potencijalno predstavljaju opasnost dominaciji dolara kao najznačajnije svjetske valute. </a:t>
            </a:r>
            <a:endParaRPr lang="sr-Latn-BA" dirty="0" smtClean="0"/>
          </a:p>
          <a:p>
            <a:pPr algn="just"/>
            <a:r>
              <a:rPr lang="sr-Latn-BA" dirty="0" smtClean="0"/>
              <a:t>S druge strane, </a:t>
            </a:r>
            <a:r>
              <a:rPr lang="sr-Cyrl-CS" dirty="0" smtClean="0"/>
              <a:t>Kina</a:t>
            </a:r>
            <a:r>
              <a:rPr lang="sr-Latn-BA" dirty="0" smtClean="0"/>
              <a:t> </a:t>
            </a:r>
            <a:r>
              <a:rPr lang="sr-Cyrl-CS" dirty="0" smtClean="0"/>
              <a:t>povećava </a:t>
            </a:r>
            <a:r>
              <a:rPr lang="sr-Cyrl-CS" dirty="0"/>
              <a:t>međunarodni uticaj</a:t>
            </a:r>
            <a:r>
              <a:rPr lang="sr-Latn-BA" dirty="0"/>
              <a:t> i</a:t>
            </a:r>
            <a:r>
              <a:rPr lang="sr-Cyrl-CS" dirty="0"/>
              <a:t> u budućem periodu se očekuje </a:t>
            </a:r>
            <a:r>
              <a:rPr lang="sr-Latn-BA" dirty="0" smtClean="0"/>
              <a:t>njen </a:t>
            </a:r>
            <a:r>
              <a:rPr lang="sr-Latn-BA" dirty="0"/>
              <a:t>dalji ekonomski rast</a:t>
            </a:r>
            <a:r>
              <a:rPr lang="sr-Cyrl-CS" dirty="0"/>
              <a:t>.</a:t>
            </a:r>
            <a:r>
              <a:rPr lang="sr-Latn-BA" dirty="0"/>
              <a:t> </a:t>
            </a:r>
            <a:endParaRPr lang="sr-Latn-BA" dirty="0" smtClean="0"/>
          </a:p>
          <a:p>
            <a:pPr algn="just"/>
            <a:r>
              <a:rPr lang="sr-Latn-BA" dirty="0" smtClean="0"/>
              <a:t>Od </a:t>
            </a:r>
            <a:r>
              <a:rPr lang="sr-Latn-BA" dirty="0"/>
              <a:t>kraja 2015. godine kada je MMF prihvatio zahtjev Pekinga da se juan uključi u korpu valuta koje služe kao obračunska jedinica u međunarodnoj finansijskoj instituciji (Specijalna prava vučenja) kreće značajan rast udjela kineske valute u međunarodnim plaćanjima.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42583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2000" dirty="0"/>
              <a:t>Grafikon 1. Učešće SAD-a u nominalnom svjetskom BDP-u u poređenju sa učešćem dolara u globalnim deviznim rezervama u 2020. godini</a:t>
            </a:r>
            <a:endParaRPr lang="en-US" sz="2000" dirty="0"/>
          </a:p>
        </p:txBody>
      </p:sp>
      <p:pic>
        <p:nvPicPr>
          <p:cNvPr id="5" name="Picture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51" t="26697" r="43068" b="20923"/>
          <a:stretch/>
        </p:blipFill>
        <p:spPr bwMode="auto">
          <a:xfrm>
            <a:off x="3253154" y="2646363"/>
            <a:ext cx="3989021" cy="32708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39211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CS" sz="2000" dirty="0"/>
              <a:t>Slika 1. Prikaz najvažnijih valuta u međunarodnom monetarnom sistemu (do 2018.)</a:t>
            </a:r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</p:txBody>
      </p:sp>
      <p:pic>
        <p:nvPicPr>
          <p:cNvPr id="5" name="Picture 4"/>
          <p:cNvPicPr/>
          <p:nvPr/>
        </p:nvPicPr>
        <p:blipFill>
          <a:blip r:embed="rId2" cstate="print"/>
          <a:srcRect l="1104" t="35977" r="46455" b="19939"/>
          <a:stretch>
            <a:fillRect/>
          </a:stretch>
        </p:blipFill>
        <p:spPr bwMode="auto">
          <a:xfrm>
            <a:off x="2409092" y="2488295"/>
            <a:ext cx="6462346" cy="3780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890532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2000" dirty="0"/>
              <a:t>Grafikon 3. Valutno učešće u izvoznom fakturisanju po regionima, prosjek za period 1999-2019. godina</a:t>
            </a:r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 cstate="print"/>
          <a:srcRect l="23938" t="44007" r="42892" b="21970"/>
          <a:stretch/>
        </p:blipFill>
        <p:spPr bwMode="auto">
          <a:xfrm>
            <a:off x="3156438" y="2593730"/>
            <a:ext cx="5521570" cy="341141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848545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Latn-BA" sz="2000" dirty="0"/>
              <a:t>Grafikon 4. Indeks upotrebe međunarodne valute</a:t>
            </a:r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 cstate="print"/>
          <a:srcRect l="23930" t="30443" r="42991" b="25222"/>
          <a:stretch/>
        </p:blipFill>
        <p:spPr bwMode="auto">
          <a:xfrm>
            <a:off x="3420208" y="2594802"/>
            <a:ext cx="4827771" cy="358618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6279559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5415" y="2461846"/>
            <a:ext cx="10093570" cy="3701562"/>
          </a:xfrm>
        </p:spPr>
        <p:txBody>
          <a:bodyPr>
            <a:normAutofit/>
          </a:bodyPr>
          <a:lstStyle/>
          <a:p>
            <a:pPr algn="just"/>
            <a:r>
              <a:rPr lang="sr-Latn-BA" dirty="0"/>
              <a:t>Klјučna svjetska rezervna valuta i dalјe je dolar. </a:t>
            </a:r>
            <a:endParaRPr lang="sr-Latn-BA" dirty="0" smtClean="0"/>
          </a:p>
          <a:p>
            <a:pPr algn="just"/>
            <a:r>
              <a:rPr lang="sr-Latn-BA" dirty="0" smtClean="0"/>
              <a:t>Ovaj </a:t>
            </a:r>
            <a:r>
              <a:rPr lang="sr-Latn-BA" dirty="0"/>
              <a:t>status je stekao u poslijeratnom periodu i zadržao ga do danas. Status dolara kao svjetske rezervne valute rezultat je ekonomske i političke moći SAD nakon Drugog svjetskog rata. </a:t>
            </a:r>
            <a:endParaRPr lang="sr-Latn-BA" dirty="0" smtClean="0"/>
          </a:p>
          <a:p>
            <a:pPr algn="just"/>
            <a:r>
              <a:rPr lang="sr-Latn-BA" dirty="0" smtClean="0"/>
              <a:t>Prema </a:t>
            </a:r>
            <a:r>
              <a:rPr lang="sr-Latn-BA" dirty="0"/>
              <a:t>većini mjerila, dolar je dominantna valuta i igra veliku međunarodnu ulogu. </a:t>
            </a:r>
            <a:endParaRPr lang="sr-Latn-BA" dirty="0" smtClean="0"/>
          </a:p>
          <a:p>
            <a:pPr algn="just"/>
            <a:r>
              <a:rPr lang="sr-Latn-BA" dirty="0" smtClean="0"/>
              <a:t>Bez </a:t>
            </a:r>
            <a:r>
              <a:rPr lang="sr-Latn-BA" dirty="0"/>
              <a:t>obzira što američka dominacija u političkom i strateškom smislu blijedi, američki finansijski uticaj još uvijek je dominantan. </a:t>
            </a:r>
            <a:endParaRPr lang="en-US" dirty="0"/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20259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sr-Latn-BA" sz="2900" dirty="0" smtClean="0"/>
              <a:t>Izazovi u međunarodnoj dominaciji dolara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2556931"/>
            <a:ext cx="9914791" cy="3518553"/>
          </a:xfrm>
        </p:spPr>
        <p:txBody>
          <a:bodyPr>
            <a:normAutofit lnSpcReduction="10000"/>
          </a:bodyPr>
          <a:lstStyle/>
          <a:p>
            <a:pPr marL="285750" lvl="1"/>
            <a:r>
              <a:rPr lang="sr-Latn-BA" sz="2400" dirty="0" smtClean="0"/>
              <a:t>1. </a:t>
            </a:r>
            <a:r>
              <a:rPr lang="sr-Latn-BA" sz="2400" b="1" dirty="0"/>
              <a:t>Povećan međunarodni uticaj Kine i jačanje kineskog </a:t>
            </a:r>
            <a:r>
              <a:rPr lang="sr-Latn-BA" sz="2400" b="1" dirty="0" smtClean="0"/>
              <a:t>juana</a:t>
            </a:r>
          </a:p>
          <a:p>
            <a:pPr marL="285750" lvl="1"/>
            <a:endParaRPr lang="en-US" sz="2400" b="1" dirty="0"/>
          </a:p>
          <a:p>
            <a:r>
              <a:rPr lang="sr-Latn-BA" dirty="0"/>
              <a:t>Dolaru kao najznačajnijoj svjetskoj valuti prijeti opasnost koja se ogleda u povećanom međunarodnom uticaju zemalјa u razvoju. Tu se prije svega misli na Azijske zemlje, prvenstveno Kinu, ali i Indiju i ostale koji imaju snažan ekonomski rast. </a:t>
            </a:r>
            <a:endParaRPr lang="sr-Latn-BA" dirty="0" smtClean="0"/>
          </a:p>
          <a:p>
            <a:r>
              <a:rPr lang="sr-Latn-BA" dirty="0" smtClean="0"/>
              <a:t>U </a:t>
            </a:r>
            <a:r>
              <a:rPr lang="sr-Latn-BA" dirty="0"/>
              <a:t>budućem periodu se očekuje njihovo svrstavanje u ekonomski najsnažnije države svijeta koje će imati značajan vojni i politički uticaj. 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0864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7816" y="2512970"/>
            <a:ext cx="9601196" cy="3588892"/>
          </a:xfrm>
        </p:spPr>
        <p:txBody>
          <a:bodyPr>
            <a:normAutofit/>
          </a:bodyPr>
          <a:lstStyle/>
          <a:p>
            <a:pPr algn="just"/>
            <a:r>
              <a:rPr lang="sr-Cyrl-CS" dirty="0"/>
              <a:t>Domaća valuta čini značajan sastavni dio državnog suvereniteta, sa mogućnošću aktivnog uticaja na realnu ekonomiju, te se stabilna i konvertibilna nacionalna novčana jedinica smatra pouzdanom ekonomskom mjerom vrijednosti i uspješnosti privrednog sistema, i u očima </a:t>
            </a:r>
            <a:r>
              <a:rPr lang="sr-Cyrl-CS" dirty="0" smtClean="0"/>
              <a:t>investitora.</a:t>
            </a:r>
            <a:endParaRPr lang="sr-Latn-BA" dirty="0" smtClean="0"/>
          </a:p>
          <a:p>
            <a:pPr marL="0" indent="0" algn="just">
              <a:buNone/>
            </a:pPr>
            <a:endParaRPr lang="sr-Latn-BA" dirty="0" smtClean="0"/>
          </a:p>
          <a:p>
            <a:pPr algn="just"/>
            <a:r>
              <a:rPr lang="sr-Latn-BA" dirty="0" smtClean="0"/>
              <a:t>Pitanje monetarnog suvereniteta</a:t>
            </a:r>
          </a:p>
        </p:txBody>
      </p:sp>
    </p:spTree>
    <p:extLst>
      <p:ext uri="{BB962C8B-B14F-4D97-AF65-F5344CB8AC3E}">
        <p14:creationId xmlns:p14="http://schemas.microsoft.com/office/powerpoint/2010/main" val="3764465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7139" y="991901"/>
            <a:ext cx="9601196" cy="1593037"/>
          </a:xfrm>
        </p:spPr>
        <p:txBody>
          <a:bodyPr>
            <a:normAutofit/>
          </a:bodyPr>
          <a:lstStyle/>
          <a:p>
            <a:pPr algn="just"/>
            <a:r>
              <a:rPr lang="sr-Latn-BA" dirty="0"/>
              <a:t>Kineska ekonomija ima kontinuiran i brz rast. Kineski BDP već premašuje američki BDP mjeren paritetom kupovne moći, a procjenjuje se da će premašiti američki BDP i u nominalnom iznosu u 2028. </a:t>
            </a:r>
            <a:r>
              <a:rPr lang="sr-Latn-BA" dirty="0" smtClean="0"/>
              <a:t>godini.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2" cstate="print"/>
          <a:srcRect l="21377" t="13596" r="22225" b="11921"/>
          <a:stretch/>
        </p:blipFill>
        <p:spPr bwMode="auto">
          <a:xfrm>
            <a:off x="2804746" y="2488223"/>
            <a:ext cx="5838091" cy="371914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317187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6962" y="2556932"/>
            <a:ext cx="9709635" cy="3553722"/>
          </a:xfrm>
        </p:spPr>
        <p:txBody>
          <a:bodyPr>
            <a:normAutofit/>
          </a:bodyPr>
          <a:lstStyle/>
          <a:p>
            <a:pPr algn="just"/>
            <a:r>
              <a:rPr lang="sr-Latn-BA" dirty="0"/>
              <a:t>Neočekivano brz oporavak kineske privrede od krize izazvane pandemijom korona virusa doprinio je aktuelnosti teme o tome da li se bliži i kraj globalne dominacije dolara. </a:t>
            </a:r>
            <a:r>
              <a:rPr lang="sr-Latn-BA" dirty="0" smtClean="0"/>
              <a:t>Njegov </a:t>
            </a:r>
            <a:r>
              <a:rPr lang="sr-Latn-BA" dirty="0"/>
              <a:t>značaj </a:t>
            </a:r>
            <a:r>
              <a:rPr lang="sr-Latn-BA" dirty="0" smtClean="0"/>
              <a:t>smanjivaće se </a:t>
            </a:r>
            <a:r>
              <a:rPr lang="sr-Latn-BA" dirty="0"/>
              <a:t>zajedno sa očekivanim ubrzanjem opadajućeg trenda američke ekonomije u globalnom BDP-u</a:t>
            </a:r>
            <a:r>
              <a:rPr lang="sr-Latn-BA" dirty="0" smtClean="0"/>
              <a:t>.</a:t>
            </a:r>
          </a:p>
          <a:p>
            <a:pPr algn="just"/>
            <a:r>
              <a:rPr lang="sr-Latn-BA" dirty="0" smtClean="0"/>
              <a:t> </a:t>
            </a:r>
            <a:r>
              <a:rPr lang="sr-Latn-BA" dirty="0"/>
              <a:t>Kriza uzrokovana pandemijom dodatno je oslabila tradicionalne oslonce američke monete, ulogu SAD-a kao pokretača globalnog rasta i utočište za investitore tokom kriza. Juan je trenutno na dugogodišnjem maksimumu, sa Kinom koja bilјeži rekordne prilive kapitala na svoja tržišta akcija i obveznica, suprotno od SAD.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65072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85750" lvl="1"/>
            <a:r>
              <a:rPr lang="sr-Latn-BA" sz="2400" b="1" dirty="0" smtClean="0"/>
              <a:t>2. </a:t>
            </a:r>
            <a:r>
              <a:rPr lang="sr-Latn-BA" sz="2400" b="1" dirty="0"/>
              <a:t>Rastuća evropska integracija i brz rast digitalnih valuta</a:t>
            </a:r>
            <a:endParaRPr lang="en-US" sz="2400" b="1" dirty="0"/>
          </a:p>
          <a:p>
            <a:pPr algn="just"/>
            <a:r>
              <a:rPr lang="sr-Latn-BA" dirty="0"/>
              <a:t>Povećana evropska integracija je jedan od mogućih izazova u pogledu dominacije američkog dolara, budući da je Evropska unija velika ekonomija sa prilično dubokim finansijskim tržištima, generalno slobodnom trgovinom i snažnim i stabilnim institucijama. </a:t>
            </a:r>
            <a:endParaRPr lang="sr-Latn-BA" dirty="0" smtClean="0"/>
          </a:p>
          <a:p>
            <a:pPr algn="just"/>
            <a:r>
              <a:rPr lang="en-US" dirty="0" err="1"/>
              <a:t>Ako</a:t>
            </a:r>
            <a:r>
              <a:rPr lang="en-US" dirty="0"/>
              <a:t> </a:t>
            </a:r>
            <a:r>
              <a:rPr lang="en-US" dirty="0" err="1"/>
              <a:t>Evropska</a:t>
            </a:r>
            <a:r>
              <a:rPr lang="en-US" dirty="0"/>
              <a:t> </a:t>
            </a:r>
            <a:r>
              <a:rPr lang="en-US" dirty="0" err="1"/>
              <a:t>unija</a:t>
            </a:r>
            <a:r>
              <a:rPr lang="en-US" dirty="0"/>
              <a:t> (EU) </a:t>
            </a:r>
            <a:r>
              <a:rPr lang="en-US" dirty="0" err="1"/>
              <a:t>nastavi</a:t>
            </a:r>
            <a:r>
              <a:rPr lang="en-US" dirty="0"/>
              <a:t> da se </a:t>
            </a:r>
            <a:r>
              <a:rPr lang="en-US" dirty="0" err="1"/>
              <a:t>integriše</a:t>
            </a:r>
            <a:r>
              <a:rPr lang="en-US" dirty="0"/>
              <a:t> </a:t>
            </a:r>
            <a:r>
              <a:rPr lang="en-US" dirty="0" err="1"/>
              <a:t>ekonomski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politički</a:t>
            </a:r>
            <a:r>
              <a:rPr lang="en-US" dirty="0"/>
              <a:t>, </a:t>
            </a:r>
            <a:r>
              <a:rPr lang="en-US" dirty="0" err="1"/>
              <a:t>evro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postati</a:t>
            </a:r>
            <a:r>
              <a:rPr lang="en-US" dirty="0"/>
              <a:t> </a:t>
            </a:r>
            <a:r>
              <a:rPr lang="en-US" dirty="0" err="1"/>
              <a:t>privlačnija</a:t>
            </a:r>
            <a:r>
              <a:rPr lang="en-US" dirty="0"/>
              <a:t> </a:t>
            </a:r>
            <a:r>
              <a:rPr lang="en-US" dirty="0" err="1"/>
              <a:t>alternativa</a:t>
            </a:r>
            <a:r>
              <a:rPr lang="en-US" dirty="0"/>
              <a:t> </a:t>
            </a:r>
            <a:r>
              <a:rPr lang="en-US" dirty="0" err="1"/>
              <a:t>dolaru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globalne</a:t>
            </a:r>
            <a:r>
              <a:rPr lang="en-US" dirty="0"/>
              <a:t> </a:t>
            </a:r>
            <a:r>
              <a:rPr lang="en-US" dirty="0" err="1"/>
              <a:t>rezerve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transakcije</a:t>
            </a:r>
            <a:r>
              <a:rPr lang="en-US" dirty="0"/>
              <a:t>. </a:t>
            </a:r>
            <a:r>
              <a:rPr lang="en-US" dirty="0" err="1"/>
              <a:t>Trenutno</a:t>
            </a:r>
            <a:r>
              <a:rPr lang="en-US" dirty="0"/>
              <a:t>, </a:t>
            </a:r>
            <a:r>
              <a:rPr lang="en-US" dirty="0" err="1"/>
              <a:t>američki</a:t>
            </a:r>
            <a:r>
              <a:rPr lang="en-US" dirty="0"/>
              <a:t> </a:t>
            </a:r>
            <a:r>
              <a:rPr lang="en-US" dirty="0" err="1"/>
              <a:t>dolar</a:t>
            </a:r>
            <a:r>
              <a:rPr lang="en-US" dirty="0"/>
              <a:t> </a:t>
            </a:r>
            <a:r>
              <a:rPr lang="en-US" dirty="0" err="1"/>
              <a:t>dominira</a:t>
            </a:r>
            <a:r>
              <a:rPr lang="en-US" dirty="0"/>
              <a:t> u </a:t>
            </a:r>
            <a:r>
              <a:rPr lang="en-US" dirty="0" err="1"/>
              <a:t>međunarodnoj</a:t>
            </a:r>
            <a:r>
              <a:rPr lang="en-US" dirty="0"/>
              <a:t> </a:t>
            </a:r>
            <a:r>
              <a:rPr lang="en-US" dirty="0" err="1"/>
              <a:t>trgovini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finansijama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jača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stabilnija</a:t>
            </a:r>
            <a:r>
              <a:rPr lang="en-US" dirty="0"/>
              <a:t> EU </a:t>
            </a:r>
            <a:r>
              <a:rPr lang="en-US" dirty="0" err="1"/>
              <a:t>mogla</a:t>
            </a:r>
            <a:r>
              <a:rPr lang="en-US" dirty="0"/>
              <a:t> bi </a:t>
            </a:r>
            <a:r>
              <a:rPr lang="en-US" dirty="0" err="1"/>
              <a:t>povećati</a:t>
            </a:r>
            <a:r>
              <a:rPr lang="en-US" dirty="0"/>
              <a:t> </a:t>
            </a:r>
            <a:r>
              <a:rPr lang="en-US" dirty="0" err="1"/>
              <a:t>poverenje</a:t>
            </a:r>
            <a:r>
              <a:rPr lang="en-US" dirty="0"/>
              <a:t> u </a:t>
            </a:r>
            <a:r>
              <a:rPr lang="en-US" dirty="0" err="1"/>
              <a:t>evro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4228499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2"/>
            <a:ext cx="9923584" cy="3553722"/>
          </a:xfrm>
        </p:spPr>
        <p:txBody>
          <a:bodyPr>
            <a:normAutofit fontScale="92500"/>
          </a:bodyPr>
          <a:lstStyle/>
          <a:p>
            <a:pPr algn="just"/>
            <a:r>
              <a:rPr lang="sr-Latn-BA" dirty="0" smtClean="0"/>
              <a:t>Uz dalji razvoj </a:t>
            </a:r>
            <a:r>
              <a:rPr lang="en-US" dirty="0" err="1" smtClean="0"/>
              <a:t>sopstven</a:t>
            </a:r>
            <a:r>
              <a:rPr lang="sr-Latn-BA" dirty="0" smtClean="0"/>
              <a:t>ih</a:t>
            </a:r>
            <a:r>
              <a:rPr lang="en-US" dirty="0" smtClean="0"/>
              <a:t> </a:t>
            </a:r>
            <a:r>
              <a:rPr lang="en-US" dirty="0" err="1" smtClean="0"/>
              <a:t>finansijsk</a:t>
            </a:r>
            <a:r>
              <a:rPr lang="sr-Latn-BA" dirty="0" smtClean="0"/>
              <a:t>ih</a:t>
            </a:r>
            <a:r>
              <a:rPr lang="en-US" dirty="0" smtClean="0"/>
              <a:t> cent</a:t>
            </a:r>
            <a:r>
              <a:rPr lang="sr-Latn-BA" dirty="0" smtClean="0"/>
              <a:t>a</a:t>
            </a:r>
            <a:r>
              <a:rPr lang="en-US" dirty="0" smtClean="0"/>
              <a:t>r</a:t>
            </a:r>
            <a:r>
              <a:rPr lang="sr-Latn-BA" dirty="0" smtClean="0"/>
              <a:t>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poboljša</a:t>
            </a:r>
            <a:r>
              <a:rPr lang="sr-Latn-BA" dirty="0" smtClean="0"/>
              <a:t>nj</a:t>
            </a:r>
            <a:r>
              <a:rPr lang="en-US" dirty="0" smtClean="0"/>
              <a:t>a </a:t>
            </a:r>
            <a:r>
              <a:rPr lang="en-US" dirty="0" err="1" smtClean="0"/>
              <a:t>dubin</a:t>
            </a:r>
            <a:r>
              <a:rPr lang="sr-Latn-BA" dirty="0" smtClean="0"/>
              <a:t>e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 smtClean="0"/>
              <a:t>likvidnost</a:t>
            </a:r>
            <a:r>
              <a:rPr lang="sr-Latn-BA" dirty="0" smtClean="0"/>
              <a:t>i</a:t>
            </a:r>
            <a:r>
              <a:rPr lang="en-US" dirty="0" smtClean="0"/>
              <a:t> </a:t>
            </a:r>
            <a:r>
              <a:rPr lang="en-US" dirty="0" err="1"/>
              <a:t>evropskih</a:t>
            </a:r>
            <a:r>
              <a:rPr lang="en-US" dirty="0"/>
              <a:t> </a:t>
            </a:r>
            <a:r>
              <a:rPr lang="en-US" dirty="0" err="1"/>
              <a:t>tržišta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, to bi </a:t>
            </a:r>
            <a:r>
              <a:rPr lang="en-US" dirty="0" err="1"/>
              <a:t>moglo</a:t>
            </a:r>
            <a:r>
              <a:rPr lang="en-US" dirty="0"/>
              <a:t> </a:t>
            </a:r>
            <a:r>
              <a:rPr lang="en-US" dirty="0" err="1"/>
              <a:t>smanjiti</a:t>
            </a:r>
            <a:r>
              <a:rPr lang="en-US" dirty="0"/>
              <a:t> </a:t>
            </a:r>
            <a:r>
              <a:rPr lang="en-US" dirty="0" err="1"/>
              <a:t>potrebu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oslanjanjem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američki</a:t>
            </a:r>
            <a:r>
              <a:rPr lang="en-US" dirty="0"/>
              <a:t> </a:t>
            </a:r>
            <a:r>
              <a:rPr lang="en-US" dirty="0" err="1"/>
              <a:t>finansijski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 smtClean="0"/>
              <a:t>.</a:t>
            </a:r>
            <a:endParaRPr lang="sr-Latn-BA" dirty="0" smtClean="0"/>
          </a:p>
          <a:p>
            <a:pPr algn="just"/>
            <a:r>
              <a:rPr lang="en-US" dirty="0"/>
              <a:t>S </a:t>
            </a:r>
            <a:r>
              <a:rPr lang="en-US" dirty="0" err="1"/>
              <a:t>obzirom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rastuće</a:t>
            </a:r>
            <a:r>
              <a:rPr lang="en-US" dirty="0"/>
              <a:t> </a:t>
            </a:r>
            <a:r>
              <a:rPr lang="en-US" dirty="0" err="1"/>
              <a:t>globalne</a:t>
            </a:r>
            <a:r>
              <a:rPr lang="en-US" dirty="0"/>
              <a:t> </a:t>
            </a:r>
            <a:r>
              <a:rPr lang="en-US" dirty="0" err="1"/>
              <a:t>tenzije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nastojanja</a:t>
            </a:r>
            <a:r>
              <a:rPr lang="en-US" dirty="0"/>
              <a:t> </a:t>
            </a:r>
            <a:r>
              <a:rPr lang="en-US" dirty="0" err="1"/>
              <a:t>pojedinih</a:t>
            </a:r>
            <a:r>
              <a:rPr lang="en-US" dirty="0"/>
              <a:t> </a:t>
            </a:r>
            <a:r>
              <a:rPr lang="en-US" dirty="0" err="1"/>
              <a:t>zemalja</a:t>
            </a:r>
            <a:r>
              <a:rPr lang="en-US" dirty="0"/>
              <a:t> da </a:t>
            </a:r>
            <a:r>
              <a:rPr lang="en-US" dirty="0" err="1"/>
              <a:t>smanje</a:t>
            </a:r>
            <a:r>
              <a:rPr lang="en-US" dirty="0"/>
              <a:t> </a:t>
            </a:r>
            <a:r>
              <a:rPr lang="en-US" dirty="0" err="1"/>
              <a:t>uticaj</a:t>
            </a:r>
            <a:r>
              <a:rPr lang="en-US" dirty="0"/>
              <a:t> </a:t>
            </a:r>
            <a:r>
              <a:rPr lang="en-US" dirty="0" err="1"/>
              <a:t>američkih</a:t>
            </a:r>
            <a:r>
              <a:rPr lang="en-US" dirty="0"/>
              <a:t> </a:t>
            </a:r>
            <a:r>
              <a:rPr lang="en-US" dirty="0" err="1"/>
              <a:t>sankcija</a:t>
            </a:r>
            <a:r>
              <a:rPr lang="en-US" dirty="0"/>
              <a:t>, EU bi </a:t>
            </a:r>
            <a:r>
              <a:rPr lang="en-US" dirty="0" err="1"/>
              <a:t>mogla</a:t>
            </a:r>
            <a:r>
              <a:rPr lang="en-US" dirty="0"/>
              <a:t> </a:t>
            </a:r>
            <a:r>
              <a:rPr lang="en-US" dirty="0" err="1"/>
              <a:t>ubrzati</a:t>
            </a:r>
            <a:r>
              <a:rPr lang="en-US" dirty="0"/>
              <a:t> </a:t>
            </a:r>
            <a:r>
              <a:rPr lang="en-US" dirty="0" err="1"/>
              <a:t>planove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digitalni</a:t>
            </a:r>
            <a:r>
              <a:rPr lang="en-US" dirty="0"/>
              <a:t> </a:t>
            </a:r>
            <a:r>
              <a:rPr lang="en-US" dirty="0" err="1"/>
              <a:t>evro</a:t>
            </a:r>
            <a:r>
              <a:rPr lang="en-US" dirty="0"/>
              <a:t>, </a:t>
            </a:r>
            <a:r>
              <a:rPr lang="en-US" dirty="0" err="1"/>
              <a:t>što</a:t>
            </a:r>
            <a:r>
              <a:rPr lang="en-US" dirty="0"/>
              <a:t> bi </a:t>
            </a:r>
            <a:r>
              <a:rPr lang="en-US" dirty="0" err="1"/>
              <a:t>dodatno</a:t>
            </a:r>
            <a:r>
              <a:rPr lang="en-US" dirty="0"/>
              <a:t> </a:t>
            </a:r>
            <a:r>
              <a:rPr lang="en-US" dirty="0" err="1"/>
              <a:t>osnažilo</a:t>
            </a:r>
            <a:r>
              <a:rPr lang="en-US" dirty="0"/>
              <a:t> </a:t>
            </a:r>
            <a:r>
              <a:rPr lang="en-US" dirty="0" err="1"/>
              <a:t>ulogu</a:t>
            </a:r>
            <a:r>
              <a:rPr lang="en-US" dirty="0"/>
              <a:t> </a:t>
            </a:r>
            <a:r>
              <a:rPr lang="en-US" dirty="0" err="1"/>
              <a:t>evra</a:t>
            </a:r>
            <a:r>
              <a:rPr lang="en-US" dirty="0"/>
              <a:t> u </a:t>
            </a:r>
            <a:r>
              <a:rPr lang="en-US" dirty="0" err="1"/>
              <a:t>globalnoj</a:t>
            </a:r>
            <a:r>
              <a:rPr lang="en-US" dirty="0"/>
              <a:t> </a:t>
            </a:r>
            <a:r>
              <a:rPr lang="en-US" dirty="0" err="1"/>
              <a:t>ekonomiji</a:t>
            </a:r>
            <a:r>
              <a:rPr lang="en-US" dirty="0" smtClean="0"/>
              <a:t>.</a:t>
            </a:r>
            <a:endParaRPr lang="sr-Latn-BA" dirty="0" smtClean="0"/>
          </a:p>
          <a:p>
            <a:pPr algn="just"/>
            <a:r>
              <a:rPr lang="en-US" dirty="0" err="1"/>
              <a:t>Ako</a:t>
            </a:r>
            <a:r>
              <a:rPr lang="en-US" dirty="0"/>
              <a:t> EU </a:t>
            </a:r>
            <a:r>
              <a:rPr lang="en-US" dirty="0" err="1"/>
              <a:t>smanji</a:t>
            </a:r>
            <a:r>
              <a:rPr lang="en-US" dirty="0"/>
              <a:t> </a:t>
            </a:r>
            <a:r>
              <a:rPr lang="en-US" dirty="0" err="1"/>
              <a:t>zavisnost</a:t>
            </a:r>
            <a:r>
              <a:rPr lang="en-US" dirty="0"/>
              <a:t> od </a:t>
            </a:r>
            <a:r>
              <a:rPr lang="en-US" dirty="0" err="1"/>
              <a:t>dolara</a:t>
            </a:r>
            <a:r>
              <a:rPr lang="en-US" dirty="0"/>
              <a:t> u </a:t>
            </a:r>
            <a:r>
              <a:rPr lang="en-US" dirty="0" err="1"/>
              <a:t>kupovini</a:t>
            </a:r>
            <a:r>
              <a:rPr lang="en-US" dirty="0"/>
              <a:t> </a:t>
            </a:r>
            <a:r>
              <a:rPr lang="en-US" dirty="0" err="1"/>
              <a:t>energenata</a:t>
            </a:r>
            <a:r>
              <a:rPr lang="en-US" dirty="0"/>
              <a:t> (</a:t>
            </a:r>
            <a:r>
              <a:rPr lang="en-US" dirty="0" err="1"/>
              <a:t>npr</a:t>
            </a:r>
            <a:r>
              <a:rPr lang="en-US" dirty="0"/>
              <a:t>. </a:t>
            </a:r>
            <a:r>
              <a:rPr lang="en-US" dirty="0" err="1"/>
              <a:t>prelaskom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trgovinu</a:t>
            </a:r>
            <a:r>
              <a:rPr lang="en-US" dirty="0"/>
              <a:t> </a:t>
            </a:r>
            <a:r>
              <a:rPr lang="en-US" dirty="0" err="1"/>
              <a:t>gasom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naftom</a:t>
            </a:r>
            <a:r>
              <a:rPr lang="en-US" dirty="0"/>
              <a:t> u </a:t>
            </a:r>
            <a:r>
              <a:rPr lang="en-US" dirty="0" err="1"/>
              <a:t>evrima</a:t>
            </a:r>
            <a:r>
              <a:rPr lang="en-US" dirty="0"/>
              <a:t>)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poveća</a:t>
            </a:r>
            <a:r>
              <a:rPr lang="en-US" dirty="0"/>
              <a:t> </a:t>
            </a:r>
            <a:r>
              <a:rPr lang="en-US" dirty="0" err="1"/>
              <a:t>upotrebu</a:t>
            </a:r>
            <a:r>
              <a:rPr lang="en-US" dirty="0"/>
              <a:t> </a:t>
            </a:r>
            <a:r>
              <a:rPr lang="en-US" dirty="0" err="1"/>
              <a:t>evra</a:t>
            </a:r>
            <a:r>
              <a:rPr lang="en-US" dirty="0"/>
              <a:t> u </a:t>
            </a:r>
            <a:r>
              <a:rPr lang="en-US" dirty="0" err="1"/>
              <a:t>ugovorima</a:t>
            </a:r>
            <a:r>
              <a:rPr lang="en-US" dirty="0"/>
              <a:t> s </a:t>
            </a:r>
            <a:r>
              <a:rPr lang="en-US" dirty="0" err="1"/>
              <a:t>ključnim</a:t>
            </a:r>
            <a:r>
              <a:rPr lang="en-US" dirty="0"/>
              <a:t> </a:t>
            </a:r>
            <a:r>
              <a:rPr lang="en-US" dirty="0" err="1"/>
              <a:t>trgovinskim</a:t>
            </a:r>
            <a:r>
              <a:rPr lang="en-US" dirty="0"/>
              <a:t> </a:t>
            </a:r>
            <a:r>
              <a:rPr lang="en-US" dirty="0" err="1"/>
              <a:t>partnerima</a:t>
            </a:r>
            <a:r>
              <a:rPr lang="en-US" dirty="0"/>
              <a:t>, to bi </a:t>
            </a:r>
            <a:r>
              <a:rPr lang="en-US" dirty="0" err="1"/>
              <a:t>moglo</a:t>
            </a:r>
            <a:r>
              <a:rPr lang="en-US" dirty="0"/>
              <a:t> </a:t>
            </a:r>
            <a:r>
              <a:rPr lang="en-US" dirty="0" err="1"/>
              <a:t>oslabiti</a:t>
            </a:r>
            <a:r>
              <a:rPr lang="en-US" dirty="0"/>
              <a:t> </a:t>
            </a:r>
            <a:r>
              <a:rPr lang="en-US" dirty="0" err="1"/>
              <a:t>globalnu</a:t>
            </a:r>
            <a:r>
              <a:rPr lang="en-US" dirty="0"/>
              <a:t> </a:t>
            </a:r>
            <a:r>
              <a:rPr lang="en-US" dirty="0" err="1"/>
              <a:t>dominaciju</a:t>
            </a:r>
            <a:r>
              <a:rPr lang="en-US" dirty="0"/>
              <a:t> </a:t>
            </a:r>
            <a:r>
              <a:rPr lang="en-US" dirty="0" err="1"/>
              <a:t>dolara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019835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sr-Latn-BA" dirty="0"/>
              <a:t>Brz </a:t>
            </a:r>
            <a:r>
              <a:rPr lang="sr-Latn-BA" b="1" dirty="0"/>
              <a:t>rast digitalnih valuta </a:t>
            </a:r>
            <a:r>
              <a:rPr lang="sr-Latn-BA" dirty="0"/>
              <a:t>mogao bi da smanji oslanjanje na američki dolar. Promjena preferencija potrošača i investitora, u kombinaciji sa mogućnošću novih proizvoda, mogla bi da utiče na sve veću upotrebu digitalnih valuta. </a:t>
            </a:r>
            <a:endParaRPr lang="en-US" dirty="0"/>
          </a:p>
          <a:p>
            <a:pPr algn="just"/>
            <a:endParaRPr lang="sr-Latn-BA" dirty="0" smtClean="0"/>
          </a:p>
          <a:p>
            <a:pPr algn="just"/>
            <a:r>
              <a:rPr lang="sr-Latn-BA" dirty="0" smtClean="0"/>
              <a:t>Kriptovalute </a:t>
            </a:r>
            <a:r>
              <a:rPr lang="sr-Latn-BA" dirty="0"/>
              <a:t>su finansijska imovina koju više koriste individualni, a rijetko institucionalni investitori, prevashodno zbog izuzetno visoke volatilnosti. Ipak, budućnost i značaj digitalnih valuta tek predstoji da se istražuje i da pokaže svoje domete.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44999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4580792"/>
            <a:ext cx="9601196" cy="1295076"/>
          </a:xfrm>
        </p:spPr>
        <p:txBody>
          <a:bodyPr/>
          <a:lstStyle/>
          <a:p>
            <a:pPr algn="r"/>
            <a:r>
              <a:rPr lang="sr-Latn-BA" dirty="0" smtClean="0"/>
              <a:t>Hvala na pažnji!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1496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9569" y="1274885"/>
            <a:ext cx="10445262" cy="4600983"/>
          </a:xfrm>
        </p:spPr>
        <p:txBody>
          <a:bodyPr>
            <a:normAutofit lnSpcReduction="10000"/>
          </a:bodyPr>
          <a:lstStyle/>
          <a:p>
            <a:pPr algn="just"/>
            <a:r>
              <a:rPr lang="sr-Cyrl-CS" dirty="0"/>
              <a:t>Osnovne prednosti uvođenja zajedničke valute ogleda</a:t>
            </a:r>
            <a:r>
              <a:rPr lang="sr-Cyrl-BA" dirty="0"/>
              <a:t>ju </a:t>
            </a:r>
            <a:r>
              <a:rPr lang="sr-Cyrl-CS" dirty="0"/>
              <a:t>se u povećanoj makroekonomskoj stabilnosti, transparentnosti cijena i eliminisanju neizvjesnosti promjene deviznog kursa. </a:t>
            </a:r>
            <a:endParaRPr lang="sr-Latn-BA" dirty="0"/>
          </a:p>
          <a:p>
            <a:pPr algn="just"/>
            <a:endParaRPr lang="sr-Latn-BA" dirty="0" smtClean="0"/>
          </a:p>
          <a:p>
            <a:pPr algn="just"/>
            <a:r>
              <a:rPr lang="sr-Cyrl-CS" dirty="0" smtClean="0"/>
              <a:t>S </a:t>
            </a:r>
            <a:r>
              <a:rPr lang="sr-Cyrl-CS" b="1" dirty="0"/>
              <a:t>mikroekonomskog</a:t>
            </a:r>
            <a:r>
              <a:rPr lang="sr-Cyrl-CS" dirty="0"/>
              <a:t> aspekta, izvjesnost budućih promjena deviznih kurseva dovodi do </a:t>
            </a:r>
            <a:r>
              <a:rPr lang="sr-Latn-BA" dirty="0"/>
              <a:t>stabilnijih procjena </a:t>
            </a:r>
            <a:r>
              <a:rPr lang="sr-Cyrl-CS" dirty="0"/>
              <a:t>budućih prihoda firmi, jer postoji izvjesnost budućih cijena robe i usluga. </a:t>
            </a:r>
            <a:endParaRPr lang="sr-Latn-BA" dirty="0" smtClean="0"/>
          </a:p>
          <a:p>
            <a:pPr algn="just"/>
            <a:endParaRPr lang="sr-Latn-BA" dirty="0"/>
          </a:p>
          <a:p>
            <a:pPr algn="just"/>
            <a:r>
              <a:rPr lang="sr-Cyrl-CS" dirty="0" smtClean="0"/>
              <a:t>S </a:t>
            </a:r>
            <a:r>
              <a:rPr lang="sr-Cyrl-CS" b="1" dirty="0"/>
              <a:t>makroekonomskog</a:t>
            </a:r>
            <a:r>
              <a:rPr lang="sr-Cyrl-CS" dirty="0"/>
              <a:t> aspekta, prednost zajedničke valute ogleda se u povećanoj makroekonomskoj stabilnosti kao rezultatu opšte stabilnosti cijena, pristupa finansijskom tržištu i mogućnostima korištenja eksternih izvora finansiranja.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9562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589085"/>
            <a:ext cx="9601196" cy="5521569"/>
          </a:xfrm>
        </p:spPr>
        <p:txBody>
          <a:bodyPr/>
          <a:lstStyle/>
          <a:p>
            <a:r>
              <a:rPr lang="sr-Latn-BA" dirty="0"/>
              <a:t>Do uvođenja evropske valute</a:t>
            </a:r>
            <a:r>
              <a:rPr lang="en-US" dirty="0"/>
              <a:t>, </a:t>
            </a:r>
            <a:r>
              <a:rPr lang="en-US" dirty="0" err="1"/>
              <a:t>američki</a:t>
            </a:r>
            <a:r>
              <a:rPr lang="en-US" dirty="0"/>
              <a:t> </a:t>
            </a:r>
            <a:r>
              <a:rPr lang="en-US" dirty="0" err="1"/>
              <a:t>dolar</a:t>
            </a:r>
            <a:r>
              <a:rPr lang="en-US" dirty="0"/>
              <a:t> je </a:t>
            </a:r>
            <a:r>
              <a:rPr lang="en-US" dirty="0" err="1"/>
              <a:t>dugo</a:t>
            </a:r>
            <a:r>
              <a:rPr lang="en-US" dirty="0"/>
              <a:t> </a:t>
            </a:r>
            <a:r>
              <a:rPr lang="en-US" dirty="0" err="1"/>
              <a:t>imao</a:t>
            </a:r>
            <a:r>
              <a:rPr lang="en-US" dirty="0"/>
              <a:t> </a:t>
            </a:r>
            <a:r>
              <a:rPr lang="en-US" dirty="0" err="1"/>
              <a:t>dominantnu</a:t>
            </a:r>
            <a:r>
              <a:rPr lang="en-US" dirty="0"/>
              <a:t> </a:t>
            </a:r>
            <a:r>
              <a:rPr lang="en-US" dirty="0" err="1"/>
              <a:t>poziciju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međunarodnom</a:t>
            </a:r>
            <a:r>
              <a:rPr lang="en-US" dirty="0"/>
              <a:t> </a:t>
            </a:r>
            <a:r>
              <a:rPr lang="en-US" dirty="0" err="1"/>
              <a:t>valutnom</a:t>
            </a:r>
            <a:r>
              <a:rPr lang="en-US" dirty="0"/>
              <a:t> </a:t>
            </a:r>
            <a:r>
              <a:rPr lang="en-US" dirty="0" err="1"/>
              <a:t>tržištu</a:t>
            </a:r>
            <a:r>
              <a:rPr lang="en-US" dirty="0"/>
              <a:t>. </a:t>
            </a:r>
            <a:r>
              <a:rPr lang="en-US" dirty="0" err="1"/>
              <a:t>Ipak</a:t>
            </a:r>
            <a:r>
              <a:rPr lang="en-US" dirty="0"/>
              <a:t>, </a:t>
            </a:r>
            <a:r>
              <a:rPr lang="en-US" dirty="0" err="1"/>
              <a:t>stvaranjem</a:t>
            </a:r>
            <a:r>
              <a:rPr lang="en-US" dirty="0"/>
              <a:t> </a:t>
            </a:r>
            <a:r>
              <a:rPr lang="en-US" dirty="0" err="1"/>
              <a:t>evra</a:t>
            </a:r>
            <a:r>
              <a:rPr lang="en-US" dirty="0"/>
              <a:t> </a:t>
            </a:r>
            <a:r>
              <a:rPr lang="en-US" dirty="0" err="1"/>
              <a:t>američki</a:t>
            </a:r>
            <a:r>
              <a:rPr lang="en-US" dirty="0"/>
              <a:t> </a:t>
            </a:r>
            <a:r>
              <a:rPr lang="en-US" dirty="0" err="1"/>
              <a:t>dolar</a:t>
            </a:r>
            <a:r>
              <a:rPr lang="en-US" dirty="0"/>
              <a:t> </a:t>
            </a:r>
            <a:r>
              <a:rPr lang="en-US" dirty="0" err="1"/>
              <a:t>dobija</a:t>
            </a:r>
            <a:r>
              <a:rPr lang="en-US" dirty="0"/>
              <a:t> </a:t>
            </a:r>
            <a:r>
              <a:rPr lang="en-US" dirty="0" err="1"/>
              <a:t>značajnu</a:t>
            </a:r>
            <a:r>
              <a:rPr lang="en-US" dirty="0"/>
              <a:t> </a:t>
            </a:r>
            <a:r>
              <a:rPr lang="en-US" dirty="0" err="1"/>
              <a:t>konkurenciju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evidentno</a:t>
            </a:r>
            <a:r>
              <a:rPr lang="en-US" dirty="0"/>
              <a:t> je </a:t>
            </a:r>
            <a:r>
              <a:rPr lang="en-US" dirty="0" err="1"/>
              <a:t>smanjivanje</a:t>
            </a:r>
            <a:r>
              <a:rPr lang="en-US" dirty="0"/>
              <a:t> </a:t>
            </a:r>
            <a:r>
              <a:rPr lang="en-US" dirty="0" err="1"/>
              <a:t>udjela</a:t>
            </a:r>
            <a:r>
              <a:rPr lang="en-US" dirty="0"/>
              <a:t> </a:t>
            </a:r>
            <a:r>
              <a:rPr lang="en-US" dirty="0" err="1"/>
              <a:t>američkih</a:t>
            </a:r>
            <a:r>
              <a:rPr lang="en-US" dirty="0"/>
              <a:t> </a:t>
            </a:r>
            <a:r>
              <a:rPr lang="en-US" dirty="0" err="1"/>
              <a:t>dolara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različitih</a:t>
            </a:r>
            <a:r>
              <a:rPr lang="en-US" dirty="0"/>
              <a:t> </a:t>
            </a:r>
            <a:r>
              <a:rPr lang="en-US" dirty="0" err="1"/>
              <a:t>perspektiva</a:t>
            </a:r>
            <a:r>
              <a:rPr lang="en-US" dirty="0"/>
              <a:t> </a:t>
            </a:r>
            <a:r>
              <a:rPr lang="en-US" dirty="0" err="1"/>
              <a:t>pozicije</a:t>
            </a:r>
            <a:r>
              <a:rPr lang="en-US" dirty="0"/>
              <a:t> </a:t>
            </a:r>
            <a:r>
              <a:rPr lang="en-US" dirty="0" err="1"/>
              <a:t>svjetskih</a:t>
            </a:r>
            <a:r>
              <a:rPr lang="en-US" dirty="0"/>
              <a:t> </a:t>
            </a:r>
            <a:r>
              <a:rPr lang="en-US" dirty="0" err="1"/>
              <a:t>valuta</a:t>
            </a:r>
            <a:r>
              <a:rPr lang="en-US" dirty="0"/>
              <a:t>. </a:t>
            </a:r>
            <a:endParaRPr lang="en-US" dirty="0"/>
          </a:p>
        </p:txBody>
      </p:sp>
      <p:pic>
        <p:nvPicPr>
          <p:cNvPr id="6" name="Picture 5"/>
          <p:cNvPicPr/>
          <p:nvPr/>
        </p:nvPicPr>
        <p:blipFill rotWithShape="1">
          <a:blip r:embed="rId2" cstate="print"/>
          <a:srcRect l="7790" t="32829" r="20977" b="18350"/>
          <a:stretch/>
        </p:blipFill>
        <p:spPr bwMode="auto">
          <a:xfrm>
            <a:off x="1899139" y="2894477"/>
            <a:ext cx="7965831" cy="31194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3537358"/>
              </p:ext>
            </p:extLst>
          </p:nvPr>
        </p:nvGraphicFramePr>
        <p:xfrm>
          <a:off x="1899139" y="2378666"/>
          <a:ext cx="7965831" cy="7221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94068">
                  <a:extLst>
                    <a:ext uri="{9D8B030D-6E8A-4147-A177-3AD203B41FA5}">
                      <a16:colId xmlns:a16="http://schemas.microsoft.com/office/drawing/2014/main" val="3228174614"/>
                    </a:ext>
                  </a:extLst>
                </a:gridCol>
                <a:gridCol w="3971763">
                  <a:extLst>
                    <a:ext uri="{9D8B030D-6E8A-4147-A177-3AD203B41FA5}">
                      <a16:colId xmlns:a16="http://schemas.microsoft.com/office/drawing/2014/main" val="307429655"/>
                    </a:ext>
                  </a:extLst>
                </a:gridCol>
              </a:tblGrid>
              <a:tr h="1816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Evro kao međunarodna valuta  za plaćanje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chemeClr val="tx1"/>
                          </a:solidFill>
                          <a:effectLst/>
                        </a:rPr>
                        <a:t>(% udio evra u globalnim plaćanjima)</a:t>
                      </a:r>
                      <a:endParaRPr lang="en-US" sz="140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</a:rPr>
                        <a:t>Evro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</a:rPr>
                        <a:t>kao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</a:rPr>
                        <a:t>međunarodna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</a:rPr>
                        <a:t>rezervna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</a:rPr>
                        <a:t>valuta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(% </a:t>
                      </a:r>
                      <a:r>
                        <a:rPr lang="en-US" sz="1400" dirty="0" err="1">
                          <a:solidFill>
                            <a:schemeClr val="tx1"/>
                          </a:solidFill>
                          <a:effectLst/>
                        </a:rPr>
                        <a:t>učešća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28418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00549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Kao </a:t>
            </a:r>
            <a:r>
              <a:rPr lang="en-US" dirty="0" err="1"/>
              <a:t>preduslov</a:t>
            </a:r>
            <a:r>
              <a:rPr lang="en-US" dirty="0"/>
              <a:t> r</a:t>
            </a:r>
            <a:r>
              <a:rPr lang="sr-Cyrl-BA" dirty="0"/>
              <a:t>azvoj</a:t>
            </a:r>
            <a:r>
              <a:rPr lang="en-US" dirty="0"/>
              <a:t>a </a:t>
            </a:r>
            <a:r>
              <a:rPr lang="sr-Cyrl-BA" dirty="0"/>
              <a:t>međunarodne razmjene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tokova</a:t>
            </a:r>
            <a:r>
              <a:rPr lang="en-US" dirty="0"/>
              <a:t> </a:t>
            </a:r>
            <a:r>
              <a:rPr lang="en-US" dirty="0" err="1"/>
              <a:t>kapitala</a:t>
            </a:r>
            <a:r>
              <a:rPr lang="en-US" dirty="0"/>
              <a:t> </a:t>
            </a:r>
            <a:r>
              <a:rPr lang="en-US" dirty="0" err="1"/>
              <a:t>ističe</a:t>
            </a:r>
            <a:r>
              <a:rPr lang="en-US" dirty="0"/>
              <a:t> se </a:t>
            </a:r>
            <a:r>
              <a:rPr lang="sr-Cyrl-BA" dirty="0"/>
              <a:t>efikas</a:t>
            </a:r>
            <a:r>
              <a:rPr lang="en-US" dirty="0"/>
              <a:t>a</a:t>
            </a:r>
            <a:r>
              <a:rPr lang="sr-Cyrl-BA" dirty="0"/>
              <a:t>n međunarodn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sr-Cyrl-BA" dirty="0"/>
              <a:t>monetarn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sr-Cyrl-BA" dirty="0"/>
              <a:t>sistem </a:t>
            </a:r>
            <a:r>
              <a:rPr lang="sr-Latn-BA" dirty="0" smtClean="0"/>
              <a:t>sa</a:t>
            </a:r>
            <a:r>
              <a:rPr lang="en-US" dirty="0" smtClean="0"/>
              <a:t> </a:t>
            </a:r>
            <a:r>
              <a:rPr lang="sr-Cyrl-BA" b="1" dirty="0" smtClean="0"/>
              <a:t>stabil</a:t>
            </a:r>
            <a:r>
              <a:rPr lang="sr-Latn-BA" b="1" dirty="0" smtClean="0"/>
              <a:t>nim</a:t>
            </a:r>
            <a:r>
              <a:rPr lang="sr-Cyrl-BA" b="1" dirty="0" smtClean="0"/>
              <a:t> monetarni</a:t>
            </a:r>
            <a:r>
              <a:rPr lang="sr-Latn-BA" b="1" dirty="0" smtClean="0"/>
              <a:t>m</a:t>
            </a:r>
            <a:r>
              <a:rPr lang="sr-Cyrl-BA" b="1" dirty="0" smtClean="0"/>
              <a:t> medij</a:t>
            </a:r>
            <a:r>
              <a:rPr lang="sr-Latn-BA" b="1" dirty="0" smtClean="0"/>
              <a:t>em</a:t>
            </a:r>
            <a:r>
              <a:rPr lang="sr-Cyrl-BA" b="1" dirty="0" smtClean="0"/>
              <a:t> </a:t>
            </a:r>
            <a:r>
              <a:rPr lang="sr-Cyrl-BA" dirty="0"/>
              <a:t>koji bi zadovoljio funkciju međunarodnog platežnog sredstva, međunarodnih monetarnih rezervi i obračunskog sredstva plaćanja u međunarodnim transakcijama. </a:t>
            </a:r>
            <a:endParaRPr lang="sr-Latn-BA" dirty="0" smtClean="0"/>
          </a:p>
          <a:p>
            <a:pPr algn="just"/>
            <a:r>
              <a:rPr lang="sr-Cyrl-BA" dirty="0" smtClean="0"/>
              <a:t>Posmatrajući </a:t>
            </a:r>
            <a:r>
              <a:rPr lang="sr-Cyrl-BA" dirty="0"/>
              <a:t>valutu kao obračunsko sredstvo plaćanja u međunarodnim transakcijama, u povjerenju investitora prema određenoj valuti ističe se značaj stabilnosti deviznih kurseva i njegove minimalne oscilacije.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16311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dirty="0"/>
              <a:t>Svjetske rezervne valute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00908" y="2486593"/>
            <a:ext cx="9601196" cy="358889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r-Latn-BA" dirty="0" smtClean="0"/>
              <a:t>= one </a:t>
            </a:r>
            <a:r>
              <a:rPr lang="sr-Latn-BA" dirty="0"/>
              <a:t>valute koje su najzastupljenije </a:t>
            </a:r>
            <a:r>
              <a:rPr lang="sr-Latn-BA" dirty="0" smtClean="0"/>
              <a:t>u </a:t>
            </a:r>
            <a:r>
              <a:rPr lang="sr-Latn-BA" dirty="0"/>
              <a:t>međunarodnim </a:t>
            </a:r>
            <a:r>
              <a:rPr lang="sr-Latn-BA" dirty="0" smtClean="0"/>
              <a:t>plaćanjima, međunarodnim kreditima, valutnim rezervama...</a:t>
            </a:r>
          </a:p>
          <a:p>
            <a:pPr marL="0" indent="0" algn="just">
              <a:buNone/>
            </a:pPr>
            <a:endParaRPr lang="sr-Latn-BA" dirty="0" smtClean="0"/>
          </a:p>
          <a:p>
            <a:pPr marL="0" indent="0" algn="just">
              <a:buNone/>
            </a:pPr>
            <a:r>
              <a:rPr lang="sr-Cyrl-BA" dirty="0" smtClean="0"/>
              <a:t>Status </a:t>
            </a:r>
            <a:r>
              <a:rPr lang="sr-Cyrl-BA" dirty="0"/>
              <a:t>svjetske rezervne valute donosi veliku ekonomsku prednost</a:t>
            </a:r>
            <a:r>
              <a:rPr lang="sr-Latn-BA" dirty="0"/>
              <a:t> zemlji izdavaocu valute</a:t>
            </a:r>
            <a:r>
              <a:rPr lang="sr-Cyrl-BA" dirty="0"/>
              <a:t> i istovremeno predstavlja odraz jačine ekonomije te zemlje i njenog učešća u međunarodnoj proizvodnji, trgovini i ulozi na finansijskim tržištima. </a:t>
            </a:r>
            <a:endParaRPr lang="sr-Latn-BA" dirty="0" smtClean="0"/>
          </a:p>
          <a:p>
            <a:pPr algn="just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7606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</a:pPr>
            <a:r>
              <a:rPr lang="pl-PL" sz="2200" b="1" dirty="0">
                <a:latin typeface="+mn-lt"/>
                <a:ea typeface="+mn-ea"/>
                <a:cs typeface="+mn-cs"/>
              </a:rPr>
              <a:t>Ekonomske prednosti </a:t>
            </a:r>
            <a:r>
              <a:rPr lang="pl-PL" sz="2200" b="1" dirty="0" smtClean="0">
                <a:latin typeface="+mn-lt"/>
                <a:ea typeface="+mn-ea"/>
                <a:cs typeface="+mn-cs"/>
              </a:rPr>
              <a:t>zemlji </a:t>
            </a:r>
            <a:r>
              <a:rPr lang="pl-PL" sz="2200" b="1" dirty="0">
                <a:latin typeface="+mn-lt"/>
                <a:ea typeface="+mn-ea"/>
                <a:cs typeface="+mn-cs"/>
              </a:rPr>
              <a:t>koja izdaje svjetsku valutu:</a:t>
            </a:r>
            <a:endParaRPr lang="en-US" sz="2200" b="1" dirty="0"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/>
              <a:t>1. </a:t>
            </a:r>
            <a:r>
              <a:rPr lang="en-US" b="1" dirty="0" err="1"/>
              <a:t>Niži</a:t>
            </a:r>
            <a:r>
              <a:rPr lang="en-US" b="1" dirty="0"/>
              <a:t> </a:t>
            </a:r>
            <a:r>
              <a:rPr lang="en-US" b="1" dirty="0" err="1"/>
              <a:t>troškovi</a:t>
            </a:r>
            <a:r>
              <a:rPr lang="en-US" b="1" dirty="0"/>
              <a:t> </a:t>
            </a:r>
            <a:r>
              <a:rPr lang="en-US" b="1" dirty="0" err="1"/>
              <a:t>zaduživanja</a:t>
            </a:r>
            <a:endParaRPr lang="en-US" b="1" dirty="0"/>
          </a:p>
          <a:p>
            <a:pPr algn="just"/>
            <a:r>
              <a:rPr lang="en-US" dirty="0" err="1"/>
              <a:t>Zemlja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izdaje</a:t>
            </a:r>
            <a:r>
              <a:rPr lang="en-US" dirty="0"/>
              <a:t> </a:t>
            </a:r>
            <a:r>
              <a:rPr lang="en-US" dirty="0" err="1"/>
              <a:t>rezervnu</a:t>
            </a:r>
            <a:r>
              <a:rPr lang="en-US" dirty="0"/>
              <a:t> </a:t>
            </a:r>
            <a:r>
              <a:rPr lang="en-US" dirty="0" err="1"/>
              <a:t>valutu</a:t>
            </a:r>
            <a:r>
              <a:rPr lang="en-US" dirty="0"/>
              <a:t> </a:t>
            </a:r>
            <a:r>
              <a:rPr lang="en-US" dirty="0" err="1"/>
              <a:t>može</a:t>
            </a:r>
            <a:r>
              <a:rPr lang="en-US" dirty="0"/>
              <a:t> se </a:t>
            </a:r>
            <a:r>
              <a:rPr lang="en-US" dirty="0" err="1"/>
              <a:t>zaduživati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nižim</a:t>
            </a:r>
            <a:r>
              <a:rPr lang="en-US" dirty="0"/>
              <a:t> </a:t>
            </a:r>
            <a:r>
              <a:rPr lang="en-US" dirty="0" err="1"/>
              <a:t>kamatnim</a:t>
            </a:r>
            <a:r>
              <a:rPr lang="en-US" dirty="0"/>
              <a:t> </a:t>
            </a:r>
            <a:r>
              <a:rPr lang="en-US" dirty="0" err="1"/>
              <a:t>stopama</a:t>
            </a:r>
            <a:r>
              <a:rPr lang="en-US" dirty="0"/>
              <a:t> </a:t>
            </a:r>
            <a:r>
              <a:rPr lang="en-US" dirty="0" err="1"/>
              <a:t>jer</a:t>
            </a:r>
            <a:r>
              <a:rPr lang="en-US" dirty="0"/>
              <a:t> </a:t>
            </a:r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/>
              <a:t>stalna</a:t>
            </a:r>
            <a:r>
              <a:rPr lang="en-US" dirty="0"/>
              <a:t> </a:t>
            </a:r>
            <a:r>
              <a:rPr lang="en-US" dirty="0" err="1"/>
              <a:t>globalna</a:t>
            </a:r>
            <a:r>
              <a:rPr lang="en-US" dirty="0"/>
              <a:t> </a:t>
            </a:r>
            <a:r>
              <a:rPr lang="en-US" dirty="0" err="1"/>
              <a:t>potražnja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njenim</a:t>
            </a:r>
            <a:r>
              <a:rPr lang="en-US" dirty="0"/>
              <a:t> </a:t>
            </a:r>
            <a:r>
              <a:rPr lang="en-US" dirty="0" err="1"/>
              <a:t>obveznicama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finansijskim</a:t>
            </a:r>
            <a:r>
              <a:rPr lang="en-US" dirty="0"/>
              <a:t> </a:t>
            </a:r>
            <a:r>
              <a:rPr lang="en-US" dirty="0" err="1"/>
              <a:t>instrumentima</a:t>
            </a:r>
            <a:r>
              <a:rPr lang="en-US" dirty="0"/>
              <a:t>. To </a:t>
            </a:r>
            <a:r>
              <a:rPr lang="en-US" dirty="0" err="1"/>
              <a:t>omogućava</a:t>
            </a:r>
            <a:r>
              <a:rPr lang="en-US" dirty="0"/>
              <a:t> </a:t>
            </a:r>
            <a:r>
              <a:rPr lang="en-US" dirty="0" err="1"/>
              <a:t>finansiranje</a:t>
            </a:r>
            <a:r>
              <a:rPr lang="en-US" dirty="0"/>
              <a:t> </a:t>
            </a:r>
            <a:r>
              <a:rPr lang="en-US" dirty="0" err="1"/>
              <a:t>budžetskih</a:t>
            </a:r>
            <a:r>
              <a:rPr lang="en-US" dirty="0"/>
              <a:t> </a:t>
            </a:r>
            <a:r>
              <a:rPr lang="en-US" dirty="0" err="1"/>
              <a:t>deficita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manje</a:t>
            </a:r>
            <a:r>
              <a:rPr lang="en-US" dirty="0"/>
              <a:t> </a:t>
            </a:r>
            <a:r>
              <a:rPr lang="en-US" dirty="0" err="1"/>
              <a:t>troškove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b="1" dirty="0"/>
              <a:t>2. </a:t>
            </a:r>
            <a:r>
              <a:rPr lang="en-US" b="1" dirty="0" err="1"/>
              <a:t>Visoka</a:t>
            </a:r>
            <a:r>
              <a:rPr lang="en-US" b="1" dirty="0"/>
              <a:t> </a:t>
            </a:r>
            <a:r>
              <a:rPr lang="en-US" b="1" dirty="0" err="1"/>
              <a:t>potražnja</a:t>
            </a:r>
            <a:r>
              <a:rPr lang="en-US" b="1" dirty="0"/>
              <a:t> </a:t>
            </a:r>
            <a:r>
              <a:rPr lang="en-US" b="1" dirty="0" err="1"/>
              <a:t>za</a:t>
            </a:r>
            <a:r>
              <a:rPr lang="en-US" b="1" dirty="0"/>
              <a:t> </a:t>
            </a:r>
            <a:r>
              <a:rPr lang="en-US" b="1" dirty="0" err="1"/>
              <a:t>valutom</a:t>
            </a:r>
            <a:endParaRPr lang="en-US" b="1" dirty="0"/>
          </a:p>
          <a:p>
            <a:pPr algn="just"/>
            <a:r>
              <a:rPr lang="en-US" dirty="0" err="1"/>
              <a:t>Pošto</a:t>
            </a:r>
            <a:r>
              <a:rPr lang="en-US" dirty="0"/>
              <a:t> </a:t>
            </a:r>
            <a:r>
              <a:rPr lang="en-US" dirty="0" err="1"/>
              <a:t>centralne</a:t>
            </a:r>
            <a:r>
              <a:rPr lang="en-US" dirty="0"/>
              <a:t> </a:t>
            </a:r>
            <a:r>
              <a:rPr lang="en-US" dirty="0" err="1"/>
              <a:t>banke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finansijske</a:t>
            </a:r>
            <a:r>
              <a:rPr lang="en-US" dirty="0"/>
              <a:t> </a:t>
            </a:r>
            <a:r>
              <a:rPr lang="en-US" dirty="0" err="1"/>
              <a:t>institucije</a:t>
            </a:r>
            <a:r>
              <a:rPr lang="en-US" dirty="0"/>
              <a:t> </a:t>
            </a:r>
            <a:r>
              <a:rPr lang="en-US" dirty="0" err="1"/>
              <a:t>širom</a:t>
            </a:r>
            <a:r>
              <a:rPr lang="en-US" dirty="0"/>
              <a:t> </a:t>
            </a:r>
            <a:r>
              <a:rPr lang="en-US" dirty="0" err="1" smtClean="0"/>
              <a:t>sv</a:t>
            </a:r>
            <a:r>
              <a:rPr lang="sr-Latn-BA" dirty="0" smtClean="0"/>
              <a:t>ij</a:t>
            </a:r>
            <a:r>
              <a:rPr lang="en-US" dirty="0" smtClean="0"/>
              <a:t>eta </a:t>
            </a:r>
            <a:r>
              <a:rPr lang="en-US" dirty="0" err="1"/>
              <a:t>drže</a:t>
            </a:r>
            <a:r>
              <a:rPr lang="en-US" dirty="0"/>
              <a:t> </a:t>
            </a:r>
            <a:r>
              <a:rPr lang="en-US" dirty="0" err="1"/>
              <a:t>rezervne</a:t>
            </a:r>
            <a:r>
              <a:rPr lang="en-US" dirty="0"/>
              <a:t> </a:t>
            </a:r>
            <a:r>
              <a:rPr lang="en-US" dirty="0" err="1"/>
              <a:t>valute</a:t>
            </a:r>
            <a:r>
              <a:rPr lang="en-US" dirty="0"/>
              <a:t> u </a:t>
            </a:r>
            <a:r>
              <a:rPr lang="en-US" dirty="0" err="1"/>
              <a:t>svojim</a:t>
            </a:r>
            <a:r>
              <a:rPr lang="en-US" dirty="0"/>
              <a:t> </a:t>
            </a:r>
            <a:r>
              <a:rPr lang="en-US" dirty="0" err="1"/>
              <a:t>bilansima</a:t>
            </a:r>
            <a:r>
              <a:rPr lang="en-US" dirty="0"/>
              <a:t>, to </a:t>
            </a:r>
            <a:r>
              <a:rPr lang="en-US" dirty="0" err="1"/>
              <a:t>povećava</a:t>
            </a:r>
            <a:r>
              <a:rPr lang="en-US" dirty="0"/>
              <a:t> </a:t>
            </a:r>
            <a:r>
              <a:rPr lang="en-US" dirty="0" err="1"/>
              <a:t>potražnju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stabilnost</a:t>
            </a:r>
            <a:r>
              <a:rPr lang="en-US" dirty="0"/>
              <a:t> </a:t>
            </a:r>
            <a:r>
              <a:rPr lang="en-US" dirty="0" err="1"/>
              <a:t>valute</a:t>
            </a:r>
            <a:r>
              <a:rPr lang="en-US" dirty="0"/>
              <a:t>, </a:t>
            </a:r>
            <a:r>
              <a:rPr lang="en-US" dirty="0" err="1"/>
              <a:t>smanjujući</a:t>
            </a:r>
            <a:r>
              <a:rPr lang="en-US" dirty="0"/>
              <a:t> </a:t>
            </a:r>
            <a:r>
              <a:rPr lang="en-US" dirty="0" err="1"/>
              <a:t>rizik</a:t>
            </a:r>
            <a:r>
              <a:rPr lang="en-US" dirty="0"/>
              <a:t> </a:t>
            </a:r>
            <a:r>
              <a:rPr lang="en-US" dirty="0" err="1"/>
              <a:t>inflacije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volatilnosti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47268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r-Latn-BA" b="1" dirty="0" smtClean="0"/>
              <a:t>3</a:t>
            </a:r>
            <a:r>
              <a:rPr lang="en-US" b="1" dirty="0" smtClean="0"/>
              <a:t>. </a:t>
            </a:r>
            <a:r>
              <a:rPr lang="en-US" b="1" dirty="0" err="1"/>
              <a:t>Dominacija</a:t>
            </a:r>
            <a:r>
              <a:rPr lang="en-US" b="1" dirty="0"/>
              <a:t> u </a:t>
            </a:r>
            <a:r>
              <a:rPr lang="en-US" b="1" dirty="0" err="1"/>
              <a:t>međunarodnoj</a:t>
            </a:r>
            <a:r>
              <a:rPr lang="en-US" b="1" dirty="0"/>
              <a:t> </a:t>
            </a:r>
            <a:r>
              <a:rPr lang="en-US" b="1" dirty="0" err="1"/>
              <a:t>trgovini</a:t>
            </a:r>
            <a:endParaRPr lang="en-US" b="1" dirty="0"/>
          </a:p>
          <a:p>
            <a:pPr algn="just"/>
            <a:r>
              <a:rPr lang="en-US" dirty="0" err="1"/>
              <a:t>Većina</a:t>
            </a:r>
            <a:r>
              <a:rPr lang="en-US" dirty="0"/>
              <a:t> </a:t>
            </a:r>
            <a:r>
              <a:rPr lang="en-US" dirty="0" err="1"/>
              <a:t>međunarodnih</a:t>
            </a:r>
            <a:r>
              <a:rPr lang="en-US" dirty="0"/>
              <a:t> </a:t>
            </a:r>
            <a:r>
              <a:rPr lang="en-US" dirty="0" err="1"/>
              <a:t>transakcija</a:t>
            </a:r>
            <a:r>
              <a:rPr lang="en-US" dirty="0"/>
              <a:t> </a:t>
            </a:r>
            <a:r>
              <a:rPr lang="en-US" dirty="0" err="1"/>
              <a:t>odvija</a:t>
            </a:r>
            <a:r>
              <a:rPr lang="en-US" dirty="0"/>
              <a:t> se u </a:t>
            </a:r>
            <a:r>
              <a:rPr lang="en-US" dirty="0" err="1"/>
              <a:t>rezervnoj</a:t>
            </a:r>
            <a:r>
              <a:rPr lang="en-US" dirty="0"/>
              <a:t> </a:t>
            </a:r>
            <a:r>
              <a:rPr lang="en-US" dirty="0" err="1"/>
              <a:t>valuti</a:t>
            </a:r>
            <a:r>
              <a:rPr lang="en-US" dirty="0"/>
              <a:t>,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znači</a:t>
            </a:r>
            <a:r>
              <a:rPr lang="en-US" dirty="0"/>
              <a:t> da </a:t>
            </a:r>
            <a:r>
              <a:rPr lang="en-US" dirty="0" err="1"/>
              <a:t>zemlje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koriste</a:t>
            </a:r>
            <a:r>
              <a:rPr lang="en-US" dirty="0"/>
              <a:t>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valutu</a:t>
            </a:r>
            <a:r>
              <a:rPr lang="en-US" dirty="0"/>
              <a:t> ne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snositi</a:t>
            </a:r>
            <a:r>
              <a:rPr lang="en-US" dirty="0"/>
              <a:t> </a:t>
            </a:r>
            <a:r>
              <a:rPr lang="en-US" dirty="0" err="1"/>
              <a:t>dodatne</a:t>
            </a:r>
            <a:r>
              <a:rPr lang="en-US" dirty="0"/>
              <a:t> </a:t>
            </a:r>
            <a:r>
              <a:rPr lang="en-US" dirty="0" err="1"/>
              <a:t>troškove</a:t>
            </a:r>
            <a:r>
              <a:rPr lang="en-US" dirty="0"/>
              <a:t> </a:t>
            </a:r>
            <a:r>
              <a:rPr lang="en-US" dirty="0" err="1"/>
              <a:t>konverzije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valutnog</a:t>
            </a:r>
            <a:r>
              <a:rPr lang="en-US" dirty="0"/>
              <a:t> </a:t>
            </a:r>
            <a:r>
              <a:rPr lang="en-US" dirty="0" err="1"/>
              <a:t>rizika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sr-Latn-BA" b="1" dirty="0" smtClean="0"/>
              <a:t>4</a:t>
            </a:r>
            <a:r>
              <a:rPr lang="en-US" b="1" dirty="0" smtClean="0"/>
              <a:t>. </a:t>
            </a:r>
            <a:r>
              <a:rPr lang="en-US" b="1" dirty="0" err="1"/>
              <a:t>Geopolitički</a:t>
            </a:r>
            <a:r>
              <a:rPr lang="en-US" b="1" dirty="0"/>
              <a:t> </a:t>
            </a:r>
            <a:r>
              <a:rPr lang="en-US" b="1" dirty="0" err="1"/>
              <a:t>uticaj</a:t>
            </a:r>
            <a:endParaRPr lang="en-US" b="1" dirty="0"/>
          </a:p>
          <a:p>
            <a:pPr algn="just"/>
            <a:r>
              <a:rPr lang="en-US" dirty="0" err="1"/>
              <a:t>Rezervna</a:t>
            </a:r>
            <a:r>
              <a:rPr lang="en-US" dirty="0"/>
              <a:t> </a:t>
            </a:r>
            <a:r>
              <a:rPr lang="en-US" dirty="0" err="1"/>
              <a:t>valuta</a:t>
            </a:r>
            <a:r>
              <a:rPr lang="en-US" dirty="0"/>
              <a:t> </a:t>
            </a:r>
            <a:r>
              <a:rPr lang="en-US" dirty="0" err="1"/>
              <a:t>daje</a:t>
            </a:r>
            <a:r>
              <a:rPr lang="en-US" dirty="0"/>
              <a:t> </a:t>
            </a:r>
            <a:r>
              <a:rPr lang="en-US" dirty="0" err="1"/>
              <a:t>zemlji</a:t>
            </a:r>
            <a:r>
              <a:rPr lang="en-US" dirty="0"/>
              <a:t> </a:t>
            </a:r>
            <a:r>
              <a:rPr lang="en-US" dirty="0" err="1"/>
              <a:t>izdavaču</a:t>
            </a:r>
            <a:r>
              <a:rPr lang="en-US" dirty="0"/>
              <a:t> </a:t>
            </a:r>
            <a:r>
              <a:rPr lang="en-US" dirty="0" err="1"/>
              <a:t>značajnu</a:t>
            </a:r>
            <a:r>
              <a:rPr lang="en-US" dirty="0"/>
              <a:t> </a:t>
            </a:r>
            <a:r>
              <a:rPr lang="en-US" dirty="0" err="1"/>
              <a:t>moć</a:t>
            </a:r>
            <a:r>
              <a:rPr lang="en-US" dirty="0"/>
              <a:t> u </a:t>
            </a:r>
            <a:r>
              <a:rPr lang="en-US" dirty="0" err="1"/>
              <a:t>globalnim</a:t>
            </a:r>
            <a:r>
              <a:rPr lang="en-US" dirty="0"/>
              <a:t> </a:t>
            </a:r>
            <a:r>
              <a:rPr lang="en-US" dirty="0" err="1"/>
              <a:t>finansijama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politici</a:t>
            </a:r>
            <a:r>
              <a:rPr lang="en-US" dirty="0"/>
              <a:t>. Na </a:t>
            </a:r>
            <a:r>
              <a:rPr lang="en-US" dirty="0" smtClean="0"/>
              <a:t>prim</a:t>
            </a:r>
            <a:r>
              <a:rPr lang="sr-Latn-BA" dirty="0" smtClean="0"/>
              <a:t>j</a:t>
            </a:r>
            <a:r>
              <a:rPr lang="en-US" dirty="0" err="1" smtClean="0"/>
              <a:t>er</a:t>
            </a:r>
            <a:r>
              <a:rPr lang="en-US" dirty="0"/>
              <a:t>, SAD </a:t>
            </a:r>
            <a:r>
              <a:rPr lang="en-US" dirty="0" err="1"/>
              <a:t>može</a:t>
            </a:r>
            <a:r>
              <a:rPr lang="en-US" dirty="0"/>
              <a:t> </a:t>
            </a:r>
            <a:r>
              <a:rPr lang="en-US" dirty="0" err="1"/>
              <a:t>nametati</a:t>
            </a:r>
            <a:r>
              <a:rPr lang="en-US" dirty="0"/>
              <a:t> </a:t>
            </a:r>
            <a:r>
              <a:rPr lang="en-US" dirty="0" err="1"/>
              <a:t>finansijske</a:t>
            </a:r>
            <a:r>
              <a:rPr lang="en-US" dirty="0"/>
              <a:t> </a:t>
            </a:r>
            <a:r>
              <a:rPr lang="en-US" dirty="0" err="1"/>
              <a:t>sankcije</a:t>
            </a:r>
            <a:r>
              <a:rPr lang="en-US" dirty="0"/>
              <a:t> </a:t>
            </a:r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err="1"/>
              <a:t>državama</a:t>
            </a:r>
            <a:r>
              <a:rPr lang="en-US" dirty="0"/>
              <a:t> </a:t>
            </a:r>
            <a:r>
              <a:rPr lang="en-US" dirty="0" err="1"/>
              <a:t>upravo</a:t>
            </a:r>
            <a:r>
              <a:rPr lang="en-US" dirty="0"/>
              <a:t>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err="1"/>
              <a:t>globalne</a:t>
            </a:r>
            <a:r>
              <a:rPr lang="en-US" dirty="0"/>
              <a:t> </a:t>
            </a:r>
            <a:r>
              <a:rPr lang="en-US" dirty="0" err="1"/>
              <a:t>dominacije</a:t>
            </a:r>
            <a:r>
              <a:rPr lang="en-US" dirty="0"/>
              <a:t> </a:t>
            </a:r>
            <a:r>
              <a:rPr lang="en-US" dirty="0" err="1"/>
              <a:t>dolara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7946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92</TotalTime>
  <Words>2207</Words>
  <Application>Microsoft Office PowerPoint</Application>
  <PresentationFormat>Widescreen</PresentationFormat>
  <Paragraphs>188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Arial</vt:lpstr>
      <vt:lpstr>Calibri</vt:lpstr>
      <vt:lpstr>Century Gothic</vt:lpstr>
      <vt:lpstr>Garamond</vt:lpstr>
      <vt:lpstr>Times New Roman</vt:lpstr>
      <vt:lpstr>Organic</vt:lpstr>
      <vt:lpstr>Glavne svjetske valute u MMS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Svjetske rezervne valute </vt:lpstr>
      <vt:lpstr>Ekonomske prednosti zemlji koja izdaje svjetsku valutu: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Tabela 1. Komparativna veličina zemalja vodećih svjetskih valuta  </vt:lpstr>
      <vt:lpstr>PowerPoint Presentation</vt:lpstr>
      <vt:lpstr>Trenutno vodeće svjetske valute su one koje imaju najveći globalni uticaj u međunarodnoj trgovini, finansijama i rezervama centralnih banaka: </vt:lpstr>
      <vt:lpstr>Iako status svjetske rezervne valute donosi mnoge ekonomske prednosti zemlji izdavaocu, on također nosi i određene nedostatke:</vt:lpstr>
      <vt:lpstr>PowerPoint Presentation</vt:lpstr>
      <vt:lpstr>Tendencije kretanja svjetskih valuta</vt:lpstr>
      <vt:lpstr>PowerPoint Presentation</vt:lpstr>
      <vt:lpstr>PowerPoint Presentation</vt:lpstr>
      <vt:lpstr>PowerPoint Presentation</vt:lpstr>
      <vt:lpstr>PowerPoint Presentation</vt:lpstr>
      <vt:lpstr>Grafikon 1. Učešće SAD-a u nominalnom svjetskom BDP-u u poređenju sa učešćem dolara u globalnim deviznim rezervama u 2020. godini</vt:lpstr>
      <vt:lpstr>Slika 1. Prikaz najvažnijih valuta u međunarodnom monetarnom sistemu (do 2018.) </vt:lpstr>
      <vt:lpstr>Grafikon 3. Valutno učešće u izvoznom fakturisanju po regionima, prosjek za period 1999-2019. godina </vt:lpstr>
      <vt:lpstr>Grafikon 4. Indeks upotrebe međunarodne valute </vt:lpstr>
      <vt:lpstr>PowerPoint Presentation</vt:lpstr>
      <vt:lpstr>Izazovi u međunarodnoj dominaciji dolara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Najjače svjetske valute u MMS</dc:title>
  <dc:creator>Branka</dc:creator>
  <cp:lastModifiedBy>Branka</cp:lastModifiedBy>
  <cp:revision>49</cp:revision>
  <dcterms:created xsi:type="dcterms:W3CDTF">2025-03-05T10:05:31Z</dcterms:created>
  <dcterms:modified xsi:type="dcterms:W3CDTF">2025-03-07T08:51:53Z</dcterms:modified>
</cp:coreProperties>
</file>