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83" r:id="rId12"/>
    <p:sldId id="284" r:id="rId13"/>
    <p:sldId id="266" r:id="rId14"/>
    <p:sldId id="267" r:id="rId15"/>
    <p:sldId id="268" r:id="rId16"/>
    <p:sldId id="269" r:id="rId17"/>
    <p:sldId id="270" r:id="rId18"/>
    <p:sldId id="280" r:id="rId19"/>
    <p:sldId id="271" r:id="rId20"/>
    <p:sldId id="282" r:id="rId21"/>
    <p:sldId id="279" r:id="rId22"/>
    <p:sldId id="281" r:id="rId23"/>
    <p:sldId id="273" r:id="rId24"/>
    <p:sldId id="274" r:id="rId25"/>
    <p:sldId id="275" r:id="rId26"/>
    <p:sldId id="276" r:id="rId27"/>
    <p:sldId id="277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ć, Milica" initials="MM" lastIdx="1" clrIdx="0">
    <p:extLst>
      <p:ext uri="{19B8F6BF-5375-455C-9EA6-DF929625EA0E}">
        <p15:presenceInfo xmlns:p15="http://schemas.microsoft.com/office/powerpoint/2012/main" userId="Marić, Milic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906"/>
    <p:restoredTop sz="94609"/>
  </p:normalViewPr>
  <p:slideViewPr>
    <p:cSldViewPr snapToGrid="0">
      <p:cViewPr varScale="1">
        <p:scale>
          <a:sx n="151" d="100"/>
          <a:sy n="151" d="100"/>
        </p:scale>
        <p:origin x="98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Kretanje vitalnog indeksa u Republici Srpskoj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Sheet1!$D$3</c:f>
              <c:strCache>
                <c:ptCount val="1"/>
                <c:pt idx="0">
                  <c:v>VI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  <a:round/>
              </a:ln>
              <a:effectLst/>
            </c:spPr>
          </c:marker>
          <c:cat>
            <c:numRef>
              <c:f>Sheet1!$A$4:$A$24</c:f>
              <c:numCache>
                <c:formatCode>General</c:formatCode>
                <c:ptCount val="21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  <c:pt idx="17">
                  <c:v>2020</c:v>
                </c:pt>
                <c:pt idx="18">
                  <c:v>2021</c:v>
                </c:pt>
                <c:pt idx="19">
                  <c:v>2022</c:v>
                </c:pt>
                <c:pt idx="20">
                  <c:v>2023</c:v>
                </c:pt>
              </c:numCache>
            </c:numRef>
          </c:cat>
          <c:val>
            <c:numRef>
              <c:f>Sheet1!$D$4:$D$24</c:f>
              <c:numCache>
                <c:formatCode>0.00</c:formatCode>
                <c:ptCount val="21"/>
                <c:pt idx="0">
                  <c:v>81.128734216199575</c:v>
                </c:pt>
                <c:pt idx="1">
                  <c:v>81.24140039749274</c:v>
                </c:pt>
                <c:pt idx="2">
                  <c:v>74.786262860455011</c:v>
                </c:pt>
                <c:pt idx="3">
                  <c:v>79.534461910519951</c:v>
                </c:pt>
                <c:pt idx="4">
                  <c:v>71.468966492294641</c:v>
                </c:pt>
                <c:pt idx="5">
                  <c:v>75.535145544774466</c:v>
                </c:pt>
                <c:pt idx="6">
                  <c:v>76.972776769509991</c:v>
                </c:pt>
                <c:pt idx="7">
                  <c:v>75.068432344455132</c:v>
                </c:pt>
                <c:pt idx="8">
                  <c:v>70.002928686484111</c:v>
                </c:pt>
                <c:pt idx="9">
                  <c:v>72.32531168454625</c:v>
                </c:pt>
                <c:pt idx="10">
                  <c:v>68.035484332522529</c:v>
                </c:pt>
                <c:pt idx="11">
                  <c:v>64.785897702824627</c:v>
                </c:pt>
                <c:pt idx="12">
                  <c:v>62.135599973437813</c:v>
                </c:pt>
                <c:pt idx="13">
                  <c:v>67.659269863994282</c:v>
                </c:pt>
                <c:pt idx="14">
                  <c:v>63.690922730682672</c:v>
                </c:pt>
                <c:pt idx="15">
                  <c:v>64.810675336991125</c:v>
                </c:pt>
                <c:pt idx="16">
                  <c:v>61.494595849081627</c:v>
                </c:pt>
                <c:pt idx="17">
                  <c:v>55.246652997225908</c:v>
                </c:pt>
                <c:pt idx="18">
                  <c:v>48.805388906430899</c:v>
                </c:pt>
                <c:pt idx="19">
                  <c:v>56.06591649757118</c:v>
                </c:pt>
                <c:pt idx="20">
                  <c:v>68.914717204619478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607-AE45-9E28-46B9C8D61B49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56260368"/>
        <c:axId val="756262080"/>
      </c:lineChart>
      <c:catAx>
        <c:axId val="7562603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6262080"/>
        <c:crosses val="autoZero"/>
        <c:auto val="1"/>
        <c:lblAlgn val="ctr"/>
        <c:lblOffset val="100"/>
        <c:noMultiLvlLbl val="0"/>
      </c:catAx>
      <c:valAx>
        <c:axId val="756262080"/>
        <c:scaling>
          <c:orientation val="minMax"/>
        </c:scaling>
        <c:delete val="0"/>
        <c:axPos val="l"/>
        <c:numFmt formatCode="0.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62603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B81AAF-3113-40E9-9777-B904203DEE3C}" type="datetimeFigureOut">
              <a:rPr lang="en-US" smtClean="0"/>
              <a:t>10/28/24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6762EE-8F04-4C6D-B247-84DE26821E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978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C812-BEF2-4F6C-B22F-A8ADF120CD58}" type="datetimeFigureOut">
              <a:rPr lang="sr-Latn-BA" smtClean="0"/>
              <a:t>28.10.24.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BA49A-E36F-407B-99A2-0F9F42AAB458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3720224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C812-BEF2-4F6C-B22F-A8ADF120CD58}" type="datetimeFigureOut">
              <a:rPr lang="sr-Latn-BA" smtClean="0"/>
              <a:t>28.10.24.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BA49A-E36F-407B-99A2-0F9F42AAB458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816343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C812-BEF2-4F6C-B22F-A8ADF120CD58}" type="datetimeFigureOut">
              <a:rPr lang="sr-Latn-BA" smtClean="0"/>
              <a:t>28.10.24.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BA49A-E36F-407B-99A2-0F9F42AAB458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117547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C812-BEF2-4F6C-B22F-A8ADF120CD58}" type="datetimeFigureOut">
              <a:rPr lang="sr-Latn-BA" smtClean="0"/>
              <a:t>28.10.24.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BA49A-E36F-407B-99A2-0F9F42AAB458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086750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C812-BEF2-4F6C-B22F-A8ADF120CD58}" type="datetimeFigureOut">
              <a:rPr lang="sr-Latn-BA" smtClean="0"/>
              <a:t>28.10.24.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BA49A-E36F-407B-99A2-0F9F42AAB458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6071252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C812-BEF2-4F6C-B22F-A8ADF120CD58}" type="datetimeFigureOut">
              <a:rPr lang="sr-Latn-BA" smtClean="0"/>
              <a:t>28.10.24.</a:t>
            </a:fld>
            <a:endParaRPr lang="sr-Latn-B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BA49A-E36F-407B-99A2-0F9F42AAB458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580276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C812-BEF2-4F6C-B22F-A8ADF120CD58}" type="datetimeFigureOut">
              <a:rPr lang="sr-Latn-BA" smtClean="0"/>
              <a:t>28.10.24.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BA49A-E36F-407B-99A2-0F9F42AAB458}" type="slidenum">
              <a:rPr lang="sr-Latn-BA" smtClean="0"/>
              <a:t>‹#›</a:t>
            </a:fld>
            <a:endParaRPr lang="sr-Latn-B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6123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C812-BEF2-4F6C-B22F-A8ADF120CD58}" type="datetimeFigureOut">
              <a:rPr lang="sr-Latn-BA" smtClean="0"/>
              <a:t>28.10.24.</a:t>
            </a:fld>
            <a:endParaRPr lang="sr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BA49A-E36F-407B-99A2-0F9F42AAB458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310663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C812-BEF2-4F6C-B22F-A8ADF120CD58}" type="datetimeFigureOut">
              <a:rPr lang="sr-Latn-BA" smtClean="0"/>
              <a:t>28.10.24.</a:t>
            </a:fld>
            <a:endParaRPr lang="sr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BA49A-E36F-407B-99A2-0F9F42AAB458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863793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C812-BEF2-4F6C-B22F-A8ADF120CD58}" type="datetimeFigureOut">
              <a:rPr lang="sr-Latn-BA" smtClean="0"/>
              <a:t>28.10.24.</a:t>
            </a:fld>
            <a:endParaRPr lang="sr-Latn-B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sr-Latn-BA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BA49A-E36F-407B-99A2-0F9F42AAB458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773398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13E7C812-BEF2-4F6C-B22F-A8ADF120CD58}" type="datetimeFigureOut">
              <a:rPr lang="sr-Latn-BA" smtClean="0"/>
              <a:t>28.10.24.</a:t>
            </a:fld>
            <a:endParaRPr lang="sr-Latn-B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sr-Latn-B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BA49A-E36F-407B-99A2-0F9F42AAB458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222341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3E7C812-BEF2-4F6C-B22F-A8ADF120CD58}" type="datetimeFigureOut">
              <a:rPr lang="sr-Latn-BA" smtClean="0"/>
              <a:t>28.10.24.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FECBA49A-E36F-407B-99A2-0F9F42AAB458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749054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zs.rs.ba/front/article/4840/" TargetMode="External"/><Relationship Id="rId2" Type="http://schemas.openxmlformats.org/officeDocument/2006/relationships/hyperlink" Target="https://www.rzs.rs.ba/front/article/6546/?left_mi=None&amp;up_mi=&amp;add=None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956142-79FC-ED31-C23F-2E862B053D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b="1" dirty="0"/>
              <a:t>KRETANJE STANOVNIŠTVA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CDC28D98-05EC-9A12-C5B9-50BDE98F8C8B}"/>
              </a:ext>
            </a:extLst>
          </p:cNvPr>
          <p:cNvSpPr txBox="1">
            <a:spLocks/>
          </p:cNvSpPr>
          <p:nvPr/>
        </p:nvSpPr>
        <p:spPr>
          <a:xfrm>
            <a:off x="4212645" y="5243195"/>
            <a:ext cx="3766710" cy="123989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BA" sz="2400"/>
              <a:t>Milica Marić, ma</a:t>
            </a:r>
          </a:p>
          <a:p>
            <a:r>
              <a:rPr lang="sr-Latn-BA" sz="2400"/>
              <a:t>milica.maric@ef.unibl.org</a:t>
            </a:r>
            <a:endParaRPr lang="sr-Latn-BA" sz="2400" dirty="0"/>
          </a:p>
        </p:txBody>
      </p:sp>
    </p:spTree>
    <p:extLst>
      <p:ext uri="{BB962C8B-B14F-4D97-AF65-F5344CB8AC3E}">
        <p14:creationId xmlns:p14="http://schemas.microsoft.com/office/powerpoint/2010/main" val="18637959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8E71759-DC66-9AAE-49A0-4AFAD5B0AF6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84455" y="626806"/>
                <a:ext cx="10223090" cy="511031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sz="2000" b="1" dirty="0"/>
                  <a:t>Apsolutni prirodni priraštaj </a:t>
                </a:r>
                <a:r>
                  <a:rPr lang="sr-Latn-BA" sz="2000" dirty="0"/>
                  <a:t>u RS u 2020: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2020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2020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2020</m:t>
                          </m:r>
                        </m:sub>
                      </m:sSub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2020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=9.254−16.664=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𝟒𝟏𝟎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b="1" dirty="0"/>
                  <a:t>Stopa prirodnog priraštaja </a:t>
                </a:r>
                <a:r>
                  <a:rPr lang="sr-Latn-BA" sz="2000" dirty="0"/>
                  <a:t>u 2020: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2020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2020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</m:acc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2020</m:t>
                              </m:r>
                            </m:sub>
                          </m:sSub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∙1000</m:t>
                      </m:r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2020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7.410</m:t>
                          </m:r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1.126.735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∙1000=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𝟓𝟖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‰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>
                  <a:buNone/>
                </a:pPr>
                <a:endParaRPr lang="sr-Latn-BA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8E71759-DC66-9AAE-49A0-4AFAD5B0AF6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84455" y="626806"/>
                <a:ext cx="10223090" cy="5110317"/>
              </a:xfrm>
              <a:blipFill>
                <a:blip r:embed="rId2"/>
                <a:stretch>
                  <a:fillRect l="-596" t="-716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148388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7F25F0-2F1D-72AE-6CCC-CC297A4C6B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245" y="342900"/>
            <a:ext cx="11398828" cy="60059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b) Dati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bazni</a:t>
            </a:r>
            <a:r>
              <a:rPr lang="en-US" dirty="0"/>
              <a:t> </a:t>
            </a:r>
            <a:r>
              <a:rPr lang="en-US" dirty="0" err="1"/>
              <a:t>indeksi</a:t>
            </a:r>
            <a:r>
              <a:rPr lang="en-US" dirty="0"/>
              <a:t> o </a:t>
            </a:r>
            <a:r>
              <a:rPr lang="en-US" dirty="0" err="1"/>
              <a:t>kretanju</a:t>
            </a:r>
            <a:r>
              <a:rPr lang="en-US" dirty="0"/>
              <a:t> </a:t>
            </a:r>
            <a:r>
              <a:rPr lang="en-US" dirty="0" err="1"/>
              <a:t>broja</a:t>
            </a:r>
            <a:r>
              <a:rPr lang="en-US" dirty="0"/>
              <a:t> </a:t>
            </a:r>
            <a:r>
              <a:rPr lang="en-US" dirty="0" err="1"/>
              <a:t>živorođenih</a:t>
            </a:r>
            <a:r>
              <a:rPr lang="en-US" dirty="0"/>
              <a:t>, </a:t>
            </a:r>
            <a:r>
              <a:rPr lang="en-US" dirty="0" err="1"/>
              <a:t>umrlih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populacije</a:t>
            </a:r>
            <a:r>
              <a:rPr lang="en-US" dirty="0"/>
              <a:t> u 2023</a:t>
            </a:r>
            <a:r>
              <a:rPr lang="sr-Cyrl-RS" dirty="0"/>
              <a:t>. </a:t>
            </a:r>
            <a:r>
              <a:rPr lang="en-US" dirty="0"/>
              <a:t>(2019=100)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Izračunati</a:t>
            </a:r>
            <a:r>
              <a:rPr lang="en-US" dirty="0"/>
              <a:t> </a:t>
            </a:r>
            <a:r>
              <a:rPr lang="en-US" dirty="0" err="1"/>
              <a:t>stopu</a:t>
            </a:r>
            <a:r>
              <a:rPr lang="en-US" dirty="0"/>
              <a:t> </a:t>
            </a:r>
            <a:r>
              <a:rPr lang="en-US" dirty="0" err="1"/>
              <a:t>prirodnog</a:t>
            </a:r>
            <a:r>
              <a:rPr lang="en-US" dirty="0"/>
              <a:t> </a:t>
            </a:r>
            <a:r>
              <a:rPr lang="en-US" dirty="0" err="1"/>
              <a:t>priraštaja</a:t>
            </a:r>
            <a:r>
              <a:rPr lang="en-US" dirty="0"/>
              <a:t> u 2023. </a:t>
            </a:r>
            <a:r>
              <a:rPr lang="en-US" dirty="0" err="1"/>
              <a:t>godini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7C2895F-EAA3-329B-CFD3-F22CDF8F40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8056720"/>
              </p:ext>
            </p:extLst>
          </p:nvPr>
        </p:nvGraphicFramePr>
        <p:xfrm>
          <a:off x="774699" y="854749"/>
          <a:ext cx="6436592" cy="16743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8046">
                  <a:extLst>
                    <a:ext uri="{9D8B030D-6E8A-4147-A177-3AD203B41FA5}">
                      <a16:colId xmlns:a16="http://schemas.microsoft.com/office/drawing/2014/main" val="478491398"/>
                    </a:ext>
                  </a:extLst>
                </a:gridCol>
                <a:gridCol w="3948546">
                  <a:extLst>
                    <a:ext uri="{9D8B030D-6E8A-4147-A177-3AD203B41FA5}">
                      <a16:colId xmlns:a16="http://schemas.microsoft.com/office/drawing/2014/main" val="2383184539"/>
                    </a:ext>
                  </a:extLst>
                </a:gridCol>
              </a:tblGrid>
              <a:tr h="57707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Bazni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indeks</a:t>
                      </a:r>
                      <a:r>
                        <a:rPr lang="en-US" dirty="0"/>
                        <a:t> u 2023. (2019=100)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761752"/>
                  </a:ext>
                </a:extLst>
              </a:tr>
              <a:tr h="329755">
                <a:tc>
                  <a:txBody>
                    <a:bodyPr/>
                    <a:lstStyle/>
                    <a:p>
                      <a:r>
                        <a:rPr lang="en-US" dirty="0" err="1"/>
                        <a:t>Živorođeni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100,4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2625306"/>
                  </a:ext>
                </a:extLst>
              </a:tr>
              <a:tr h="329755">
                <a:tc>
                  <a:txBody>
                    <a:bodyPr/>
                    <a:lstStyle/>
                    <a:p>
                      <a:r>
                        <a:rPr lang="en-US" dirty="0" err="1"/>
                        <a:t>Umrli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86,6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3241375"/>
                  </a:ext>
                </a:extLst>
              </a:tr>
              <a:tr h="329755">
                <a:tc>
                  <a:txBody>
                    <a:bodyPr/>
                    <a:lstStyle/>
                    <a:p>
                      <a:r>
                        <a:rPr lang="en-US" dirty="0" err="1"/>
                        <a:t>Populacija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97,6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569055"/>
                  </a:ext>
                </a:extLst>
              </a:tr>
            </a:tbl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B694887-0141-2F9A-A3F8-7043D56078EE}"/>
                  </a:ext>
                </a:extLst>
              </p:cNvPr>
              <p:cNvSpPr txBox="1"/>
              <p:nvPr/>
            </p:nvSpPr>
            <p:spPr>
              <a:xfrm>
                <a:off x="477982" y="3515642"/>
                <a:ext cx="7710054" cy="26040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202</m:t>
                          </m:r>
                          <m:r>
                            <a:rPr lang="sr-Latn-RS" sz="1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=9.375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1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1,01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∙0,99∙1,03∙0,97∙</m:t>
                      </m:r>
                      <m:r>
                        <a:rPr lang="sr-Cyrl-R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1,004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Cyrl-RS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𝟒𝟎𝟑</m:t>
                      </m:r>
                    </m:oMath>
                  </m:oMathPara>
                </a14:m>
                <a:endParaRPr lang="sr-Latn-BA" sz="1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202</m:t>
                          </m:r>
                          <m:r>
                            <a:rPr lang="sr-Latn-RS" sz="1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=15.059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1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0,93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∙1,05∙1,01∙1,02∙</m:t>
                      </m:r>
                      <m:r>
                        <a:rPr lang="sr-Cyrl-R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0,866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Cyrl-RS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𝟏𝟑</m:t>
                      </m:r>
                      <m:r>
                        <a:rPr lang="sr-Cyrl-RS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Cyrl-RS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𝟏𝟏𝟗</m:t>
                      </m:r>
                    </m:oMath>
                  </m:oMathPara>
                </a14:m>
                <a:endParaRPr lang="sr-Latn-BA" sz="1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sr-Latn-BA" sz="18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</m:acc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202</m:t>
                          </m:r>
                          <m:r>
                            <a:rPr lang="sr-Latn-RS" sz="1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=1.162.164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∙0,99∙0,98∙1,01∙1,02∙0,97</m:t>
                      </m:r>
                      <m:r>
                        <a:rPr lang="sr-Cyrl-R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6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Cyrl-RS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sr-Cyrl-RS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Cyrl-RS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𝟏𝟑𝟑</m:t>
                      </m:r>
                      <m:r>
                        <a:rPr lang="sr-Cyrl-RS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Cyrl-RS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𝟕𝟎𝟓</m:t>
                      </m:r>
                    </m:oMath>
                  </m:oMathPara>
                </a14:m>
                <a:endParaRPr lang="sr-Cyrl-RS" b="1" dirty="0"/>
              </a:p>
              <a:p>
                <a:pPr marL="0" indent="0">
                  <a:buNone/>
                </a:pPr>
                <a:endParaRPr lang="sr-Cyrl-RS" b="1" dirty="0"/>
              </a:p>
              <a:p>
                <a:pPr marL="0" indent="0">
                  <a:buNone/>
                </a:pPr>
                <a:endParaRPr lang="sr-Cyrl-RS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202</m:t>
                          </m:r>
                          <m:r>
                            <a:rPr lang="sr-Cyrl-RS" sz="1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  <m:sub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202</m:t>
                              </m:r>
                              <m:r>
                                <a:rPr lang="sr-Cyrl-RS" sz="18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</m:acc>
                            </m:e>
                            <m:sub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202</m:t>
                              </m:r>
                              <m:r>
                                <a:rPr lang="sr-Cyrl-RS" sz="18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∙1000</m:t>
                      </m:r>
                      <m:r>
                        <a:rPr lang="sr-Cyrl-R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9.</m:t>
                          </m:r>
                          <m:r>
                            <a:rPr lang="sr-Cyrl-RS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403</m:t>
                          </m:r>
                          <m:r>
                            <a:rPr lang="sr-Cyrl-R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−</m:t>
                          </m:r>
                          <m:r>
                            <a:rPr lang="sr-Cyrl-RS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13.119</m:t>
                          </m:r>
                        </m:num>
                        <m:den>
                          <m:r>
                            <a:rPr lang="sr-Cyrl-RS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1.133.705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∙1000</m:t>
                      </m:r>
                      <m:r>
                        <a:rPr lang="sr-Cyrl-R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RS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Cyrl-RS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sr-Cyrl-RS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Cyrl-RS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‰</m:t>
                      </m:r>
                    </m:oMath>
                  </m:oMathPara>
                </a14:m>
                <a:endParaRPr lang="sr-Latn-BA" sz="1800" b="1" dirty="0"/>
              </a:p>
              <a:p>
                <a:pPr marL="0" indent="0">
                  <a:buNone/>
                </a:pPr>
                <a:endParaRPr lang="sr-Cyrl-RS" b="1" dirty="0"/>
              </a:p>
              <a:p>
                <a:pPr marL="0" indent="0">
                  <a:buNone/>
                </a:pPr>
                <a:endParaRPr lang="en-US" b="1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B694887-0141-2F9A-A3F8-7043D56078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982" y="3515642"/>
                <a:ext cx="7710054" cy="2604046"/>
              </a:xfrm>
              <a:prstGeom prst="rect">
                <a:avLst/>
              </a:prstGeom>
              <a:blipFill>
                <a:blip r:embed="rId2"/>
                <a:stretch>
                  <a:fillRect l="-1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14766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37EC72B-6F51-1067-BFB5-9336BD16D46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183" t="26383" r="25490" b="33250"/>
          <a:stretch/>
        </p:blipFill>
        <p:spPr>
          <a:xfrm>
            <a:off x="1345231" y="863600"/>
            <a:ext cx="9501533" cy="49564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0FC1D37-B294-0D8A-1408-4586D7409DBF}"/>
              </a:ext>
            </a:extLst>
          </p:cNvPr>
          <p:cNvSpPr txBox="1"/>
          <p:nvPr/>
        </p:nvSpPr>
        <p:spPr>
          <a:xfrm>
            <a:off x="1345233" y="5994400"/>
            <a:ext cx="107073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200" dirty="0"/>
              <a:t>Izvor: Statistički godišnjak Republike Srpske, 2023. https://www.rzs.rs.ba/front/article/6210/?left_mi=None&amp;add=None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19CA4C-23B7-697C-7D95-9E822F7867D9}"/>
              </a:ext>
            </a:extLst>
          </p:cNvPr>
          <p:cNvSpPr txBox="1"/>
          <p:nvPr/>
        </p:nvSpPr>
        <p:spPr>
          <a:xfrm>
            <a:off x="2042745" y="227563"/>
            <a:ext cx="81065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/>
              <a:t>Kretanje</a:t>
            </a:r>
            <a:r>
              <a:rPr lang="en-US" sz="2400" b="1" dirty="0"/>
              <a:t> </a:t>
            </a:r>
            <a:r>
              <a:rPr lang="en-US" sz="2400" b="1" dirty="0" err="1"/>
              <a:t>prirodnog</a:t>
            </a:r>
            <a:r>
              <a:rPr lang="en-US" sz="2400" b="1" dirty="0"/>
              <a:t> </a:t>
            </a:r>
            <a:r>
              <a:rPr lang="en-US" sz="2400" b="1" dirty="0" err="1"/>
              <a:t>priraštaja</a:t>
            </a:r>
            <a:r>
              <a:rPr lang="en-US" sz="2400" b="1" dirty="0"/>
              <a:t> u </a:t>
            </a:r>
            <a:r>
              <a:rPr lang="en-US" sz="2400" b="1" dirty="0" err="1"/>
              <a:t>Republici</a:t>
            </a:r>
            <a:r>
              <a:rPr lang="en-US" sz="2400" b="1" dirty="0"/>
              <a:t> </a:t>
            </a:r>
            <a:r>
              <a:rPr lang="en-US" sz="2400" b="1" dirty="0" err="1"/>
              <a:t>Srpskoj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7499190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7EC6D75-7B20-BFD0-0AC2-F692DF39A362}"/>
              </a:ext>
            </a:extLst>
          </p:cNvPr>
          <p:cNvSpPr txBox="1"/>
          <p:nvPr/>
        </p:nvSpPr>
        <p:spPr>
          <a:xfrm>
            <a:off x="2018805" y="6430074"/>
            <a:ext cx="107073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200" dirty="0"/>
              <a:t>Izvor: United Nations, World Population Prospects 2024 https://population.un.org/wpp/Download/Standard/MostUsed/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EB64CF3-8402-408F-636C-2D15A078CE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3382" y="289426"/>
            <a:ext cx="9517641" cy="605450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7DAFF50-ADEA-B3F2-52F6-6EFD891BA640}"/>
              </a:ext>
            </a:extLst>
          </p:cNvPr>
          <p:cNvSpPr txBox="1"/>
          <p:nvPr/>
        </p:nvSpPr>
        <p:spPr>
          <a:xfrm>
            <a:off x="228462" y="443806"/>
            <a:ext cx="151721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b="1" dirty="0" err="1"/>
              <a:t>Procjene</a:t>
            </a:r>
            <a:r>
              <a:rPr lang="en-150" sz="2000" b="1"/>
              <a:t> </a:t>
            </a:r>
            <a:r>
              <a:rPr lang="en-US" sz="2000" b="1" dirty="0"/>
              <a:t>stope</a:t>
            </a:r>
            <a:r>
              <a:rPr lang="en-150" sz="2000" b="1"/>
              <a:t> </a:t>
            </a:r>
            <a:r>
              <a:rPr lang="en-US" sz="2000" b="1" dirty="0" err="1"/>
              <a:t>prirodnog</a:t>
            </a:r>
            <a:r>
              <a:rPr lang="en-150" sz="2000" b="1"/>
              <a:t> </a:t>
            </a:r>
            <a:r>
              <a:rPr lang="en-US" sz="2000" b="1" dirty="0" err="1"/>
              <a:t>priraštaja</a:t>
            </a:r>
            <a:r>
              <a:rPr lang="en-150" sz="2000" b="1"/>
              <a:t> </a:t>
            </a:r>
            <a:r>
              <a:rPr lang="en-US" sz="2000" b="1" dirty="0"/>
              <a:t>u</a:t>
            </a:r>
            <a:r>
              <a:rPr lang="en-150" sz="2000" b="1"/>
              <a:t> </a:t>
            </a:r>
            <a:r>
              <a:rPr lang="en-US" sz="2000" b="1" dirty="0"/>
              <a:t>2</a:t>
            </a:r>
            <a:r>
              <a:rPr lang="en-150" sz="2000" b="1"/>
              <a:t>0</a:t>
            </a:r>
            <a:r>
              <a:rPr lang="en-US" sz="2000" b="1" dirty="0"/>
              <a:t>23.</a:t>
            </a:r>
            <a:r>
              <a:rPr lang="en-150" sz="2000" b="1"/>
              <a:t> </a:t>
            </a:r>
            <a:r>
              <a:rPr lang="en-US" sz="2000" b="1" dirty="0"/>
              <a:t>(</a:t>
            </a:r>
            <a:r>
              <a:rPr lang="en-US" sz="2000" b="1" dirty="0" err="1">
                <a:sym typeface="Wingdings" panose="05000000000000000000" pitchFamily="2" charset="2"/>
              </a:rPr>
              <a:t>promili</a:t>
            </a:r>
            <a:r>
              <a:rPr lang="en-US" sz="2000" b="1" dirty="0">
                <a:sym typeface="Wingdings" panose="05000000000000000000" pitchFamily="2" charset="2"/>
              </a:rPr>
              <a:t>)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0821627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50530-AAA5-F27F-4C5F-78739C967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0587" y="412954"/>
            <a:ext cx="8857116" cy="1616278"/>
          </a:xfrm>
        </p:spPr>
        <p:txBody>
          <a:bodyPr/>
          <a:lstStyle/>
          <a:p>
            <a:r>
              <a:rPr lang="sr-Latn-BA" b="1" dirty="0"/>
              <a:t>PROSTORNO KRETANJE STANOVNIŠTVA </a:t>
            </a:r>
            <a:br>
              <a:rPr lang="sr-Latn-BA" dirty="0"/>
            </a:br>
            <a:r>
              <a:rPr lang="sr-Latn-BA" b="1" dirty="0">
                <a:solidFill>
                  <a:schemeClr val="accent1"/>
                </a:solidFill>
              </a:rPr>
              <a:t>MIGRACIJE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E64CDFC-55D6-406C-B837-47D55966ACC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26690" y="2623296"/>
                <a:ext cx="10338620" cy="382175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sz="2000" b="1" dirty="0"/>
                  <a:t>Migracioni saldo</a:t>
                </a:r>
                <a:r>
                  <a:rPr lang="sr-Latn-BA" sz="2000" dirty="0"/>
                  <a:t> predstavlja razliku između broja imigranata i emigranata na jednom području: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sr-Latn-BA" sz="2000" b="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b="1" dirty="0"/>
                  <a:t>Stopa migracionog salda </a:t>
                </a:r>
                <a:r>
                  <a:rPr lang="sr-Latn-BA" sz="2000" dirty="0"/>
                  <a:t>predstavlja odnos između migracionog salda i prosječnog broja stanovnika: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num>
                        <m:den>
                          <m:acc>
                            <m:accPr>
                              <m:chr m:val="̅"/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</m:acc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∙1000</m:t>
                      </m:r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E64CDFC-55D6-406C-B837-47D55966ACC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26690" y="2623296"/>
                <a:ext cx="10338620" cy="3821750"/>
              </a:xfrm>
              <a:blipFill>
                <a:blip r:embed="rId2"/>
                <a:stretch>
                  <a:fillRect l="-590" t="-797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37413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95432-ED48-7BC9-5994-899BBE3B2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58193"/>
            <a:ext cx="7729728" cy="1188720"/>
          </a:xfrm>
        </p:spPr>
        <p:txBody>
          <a:bodyPr/>
          <a:lstStyle/>
          <a:p>
            <a:r>
              <a:rPr lang="sr-Latn-BA" dirty="0"/>
              <a:t>Zadatak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FB8FBC-3635-FE22-A33C-6DEE231A32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9398" y="1553833"/>
            <a:ext cx="8072096" cy="5304167"/>
          </a:xfrm>
        </p:spPr>
        <p:txBody>
          <a:bodyPr/>
          <a:lstStyle/>
          <a:p>
            <a:pPr marL="0" indent="0">
              <a:buNone/>
            </a:pPr>
            <a:r>
              <a:rPr lang="sr-Latn-BA" dirty="0"/>
              <a:t>Dati su podaci o kretanju lančanih indeksa unutrašnjih imigracija, emigracija i prosječnog stanja populacije za grad Banjaluku u periodu od 2016. do 2021. godine:</a:t>
            </a:r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r>
              <a:rPr lang="sr-Latn-BA" dirty="0"/>
              <a:t>Poznati su još i sljedeći podaci:</a:t>
            </a:r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r>
              <a:rPr lang="sr-Latn-BA" dirty="0"/>
              <a:t>Izračunati migracioni saldo i stopu migracionog salda u 2021. godini.</a:t>
            </a:r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795E1FE0-9CC9-5FE7-10B8-91676E6F2D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3249869"/>
              </p:ext>
            </p:extLst>
          </p:nvPr>
        </p:nvGraphicFramePr>
        <p:xfrm>
          <a:off x="2422798" y="2233380"/>
          <a:ext cx="8128002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4667">
                  <a:extLst>
                    <a:ext uri="{9D8B030D-6E8A-4147-A177-3AD203B41FA5}">
                      <a16:colId xmlns:a16="http://schemas.microsoft.com/office/drawing/2014/main" val="3459152775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195687526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1784751860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680780819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654525389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183284814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r-Latn-BA" dirty="0"/>
                        <a:t>Godina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2017.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2018.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2019.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2020.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2021.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92729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dirty="0"/>
                        <a:t>Imigracija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98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96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1073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dirty="0"/>
                        <a:t>Emigracija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103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98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104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27878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dirty="0"/>
                        <a:t>Populacija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97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0195182"/>
                  </a:ext>
                </a:extLst>
              </a:tr>
            </a:tbl>
          </a:graphicData>
        </a:graphic>
      </p:graphicFrame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3744A5BE-9340-F97A-C429-64AA86C80B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8902717"/>
              </p:ext>
            </p:extLst>
          </p:nvPr>
        </p:nvGraphicFramePr>
        <p:xfrm>
          <a:off x="2422798" y="4308364"/>
          <a:ext cx="4870246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839">
                  <a:extLst>
                    <a:ext uri="{9D8B030D-6E8A-4147-A177-3AD203B41FA5}">
                      <a16:colId xmlns:a16="http://schemas.microsoft.com/office/drawing/2014/main" val="3652988317"/>
                    </a:ext>
                  </a:extLst>
                </a:gridCol>
                <a:gridCol w="3141407">
                  <a:extLst>
                    <a:ext uri="{9D8B030D-6E8A-4147-A177-3AD203B41FA5}">
                      <a16:colId xmlns:a16="http://schemas.microsoft.com/office/drawing/2014/main" val="3051247272"/>
                    </a:ext>
                  </a:extLst>
                </a:gridCol>
              </a:tblGrid>
              <a:tr h="343651">
                <a:tc>
                  <a:txBody>
                    <a:bodyPr/>
                    <a:lstStyle/>
                    <a:p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Broj u 2016. godini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8927537"/>
                  </a:ext>
                </a:extLst>
              </a:tr>
              <a:tr h="343651">
                <a:tc>
                  <a:txBody>
                    <a:bodyPr/>
                    <a:lstStyle/>
                    <a:p>
                      <a:r>
                        <a:rPr lang="sr-Latn-BA" dirty="0"/>
                        <a:t>Imigranti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1.572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774114"/>
                  </a:ext>
                </a:extLst>
              </a:tr>
              <a:tr h="343651">
                <a:tc>
                  <a:txBody>
                    <a:bodyPr/>
                    <a:lstStyle/>
                    <a:p>
                      <a:r>
                        <a:rPr lang="sr-Latn-BA" dirty="0"/>
                        <a:t>Emigranti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938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8264586"/>
                  </a:ext>
                </a:extLst>
              </a:tr>
              <a:tr h="343651">
                <a:tc>
                  <a:txBody>
                    <a:bodyPr/>
                    <a:lstStyle/>
                    <a:p>
                      <a:r>
                        <a:rPr lang="sr-Latn-BA" dirty="0"/>
                        <a:t>Populacija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BA" sz="1800" dirty="0"/>
                        <a:t>182.848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98447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93358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EF7628D2-407A-94F5-9942-858DFE5A00F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74173" y="545690"/>
                <a:ext cx="10545098" cy="576662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sz="2000" dirty="0"/>
                  <a:t>Broj </a:t>
                </a:r>
                <a:r>
                  <a:rPr lang="sr-Latn-BA" sz="2000" b="1" dirty="0"/>
                  <a:t>imigranata</a:t>
                </a:r>
                <a:r>
                  <a:rPr lang="sr-Latn-BA" sz="2000" dirty="0"/>
                  <a:t> u 2021: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2021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=1.572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0,98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∙0,99∙1,02∙1,0∙0,96=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𝟒𝟗𝟑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dirty="0"/>
                  <a:t>Broj </a:t>
                </a:r>
                <a:r>
                  <a:rPr lang="sr-Latn-BA" sz="2000" b="1" dirty="0"/>
                  <a:t>emigranata</a:t>
                </a:r>
                <a:r>
                  <a:rPr lang="sr-Latn-BA" sz="2000" dirty="0"/>
                  <a:t> u 2021: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2021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=938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1,03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∙1,01∙0,99∙0,98∙1,04=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𝟗𝟖𝟓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b="1" dirty="0"/>
                  <a:t>Prosječan broj stanovnika</a:t>
                </a:r>
                <a:r>
                  <a:rPr lang="sr-Latn-BA" sz="2000" dirty="0"/>
                  <a:t> u 2021: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</m:acc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2021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=182.848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∙1,01∙0,99∙1,02∙1,01∙0,97=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𝟏𝟕𝟖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𝟖𝟎𝟑</m:t>
                      </m:r>
                    </m:oMath>
                  </m:oMathPara>
                </a14:m>
                <a:endParaRPr lang="sr-Latn-BA" sz="2000" b="1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EF7628D2-407A-94F5-9942-858DFE5A00F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74173" y="545690"/>
                <a:ext cx="10545098" cy="5766620"/>
              </a:xfrm>
              <a:blipFill>
                <a:blip r:embed="rId2"/>
                <a:stretch>
                  <a:fillRect l="-578" t="-635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20527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B2F129DF-864C-A350-2E4C-7102A677AA7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84455" y="626806"/>
                <a:ext cx="10223090" cy="511031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sz="2000" b="1" dirty="0"/>
                  <a:t>Migracioni saldo </a:t>
                </a:r>
                <a:r>
                  <a:rPr lang="sr-Latn-BA" sz="2000" dirty="0"/>
                  <a:t>u BL u 2021: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2021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2021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2021</m:t>
                          </m:r>
                        </m:sub>
                      </m:sSub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2021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=1.493−985=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𝟓𝟎𝟖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b="1" dirty="0"/>
                  <a:t>Stopa migracionog salda </a:t>
                </a:r>
                <a:r>
                  <a:rPr lang="sr-Latn-BA" sz="2000" dirty="0"/>
                  <a:t>u 2021: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2021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2021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</m:acc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2021</m:t>
                              </m:r>
                            </m:sub>
                          </m:sSub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∙1000</m:t>
                      </m:r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2021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508</m:t>
                          </m:r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178.803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∙1000=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𝟖𝟒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‰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>
                  <a:buNone/>
                </a:pPr>
                <a:endParaRPr lang="sr-Latn-BA" sz="2000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B2F129DF-864C-A350-2E4C-7102A677AA7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84455" y="626806"/>
                <a:ext cx="10223090" cy="5110317"/>
              </a:xfrm>
              <a:blipFill>
                <a:blip r:embed="rId2"/>
                <a:stretch>
                  <a:fillRect l="-596" t="-716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53225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8068066"/>
              </p:ext>
            </p:extLst>
          </p:nvPr>
        </p:nvGraphicFramePr>
        <p:xfrm>
          <a:off x="3209193" y="638610"/>
          <a:ext cx="5961184" cy="5899853"/>
        </p:xfrm>
        <a:graphic>
          <a:graphicData uri="http://schemas.openxmlformats.org/drawingml/2006/table">
            <a:tbl>
              <a:tblPr>
                <a:tableStyleId>{C083E6E3-FA7D-4D7B-A595-EF9225AFEA82}</a:tableStyleId>
              </a:tblPr>
              <a:tblGrid>
                <a:gridCol w="2110153">
                  <a:extLst>
                    <a:ext uri="{9D8B030D-6E8A-4147-A177-3AD203B41FA5}">
                      <a16:colId xmlns:a16="http://schemas.microsoft.com/office/drawing/2014/main" val="860613800"/>
                    </a:ext>
                  </a:extLst>
                </a:gridCol>
                <a:gridCol w="3851031">
                  <a:extLst>
                    <a:ext uri="{9D8B030D-6E8A-4147-A177-3AD203B41FA5}">
                      <a16:colId xmlns:a16="http://schemas.microsoft.com/office/drawing/2014/main" val="289821378"/>
                    </a:ext>
                  </a:extLst>
                </a:gridCol>
              </a:tblGrid>
              <a:tr h="40057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 err="1">
                          <a:effectLst/>
                        </a:rPr>
                        <a:t>Država</a:t>
                      </a:r>
                      <a:endParaRPr lang="en-US" sz="1400" b="1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611" marR="6611" marT="661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 err="1">
                          <a:effectLst/>
                        </a:rPr>
                        <a:t>Broj</a:t>
                      </a:r>
                      <a:r>
                        <a:rPr lang="en-US" sz="1400" b="1" u="none" strike="noStrike" dirty="0">
                          <a:effectLst/>
                        </a:rPr>
                        <a:t> </a:t>
                      </a:r>
                      <a:r>
                        <a:rPr lang="en-US" sz="1400" b="1" u="none" strike="noStrike" dirty="0" err="1">
                          <a:effectLst/>
                        </a:rPr>
                        <a:t>državljanstava</a:t>
                      </a:r>
                      <a:r>
                        <a:rPr lang="en-US" sz="1400" b="1" u="none" strike="noStrike" dirty="0">
                          <a:effectLst/>
                        </a:rPr>
                        <a:t> </a:t>
                      </a:r>
                      <a:r>
                        <a:rPr lang="en-US" sz="1400" b="1" u="none" strike="noStrike" dirty="0" err="1">
                          <a:effectLst/>
                        </a:rPr>
                        <a:t>izdatih</a:t>
                      </a:r>
                      <a:r>
                        <a:rPr lang="en-US" sz="1400" b="1" u="none" strike="noStrike" dirty="0">
                          <a:effectLst/>
                        </a:rPr>
                        <a:t> BIH </a:t>
                      </a:r>
                      <a:r>
                        <a:rPr lang="en-US" sz="1400" b="1" u="none" strike="noStrike" dirty="0" err="1">
                          <a:effectLst/>
                        </a:rPr>
                        <a:t>državljanima</a:t>
                      </a:r>
                      <a:endParaRPr lang="en-US" sz="1400" b="1" i="0" u="none" strike="noStrike" dirty="0">
                        <a:solidFill>
                          <a:srgbClr val="FF0000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6611" marR="6611" marT="6611" marB="0" anchor="ctr"/>
                </a:tc>
                <a:extLst>
                  <a:ext uri="{0D108BD9-81ED-4DB2-BD59-A6C34878D82A}">
                    <a16:rowId xmlns:a16="http://schemas.microsoft.com/office/drawing/2014/main" val="1144315347"/>
                  </a:ext>
                </a:extLst>
              </a:tr>
              <a:tr h="20334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effectLst/>
                        </a:rPr>
                        <a:t>Austria</a:t>
                      </a:r>
                      <a:endParaRPr lang="en-US" sz="1400" b="0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611" marR="6611" marT="661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150" sz="1400" u="none" strike="noStrike" dirty="0">
                          <a:effectLst/>
                        </a:rPr>
                        <a:t>921</a:t>
                      </a:r>
                      <a:endParaRPr lang="en-150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11" marR="6611" marT="6611" marB="0" anchor="ctr"/>
                </a:tc>
                <a:extLst>
                  <a:ext uri="{0D108BD9-81ED-4DB2-BD59-A6C34878D82A}">
                    <a16:rowId xmlns:a16="http://schemas.microsoft.com/office/drawing/2014/main" val="4141346032"/>
                  </a:ext>
                </a:extLst>
              </a:tr>
              <a:tr h="20334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effectLst/>
                        </a:rPr>
                        <a:t>Belgium</a:t>
                      </a:r>
                      <a:endParaRPr lang="en-US" sz="1400" b="0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611" marR="6611" marT="661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150" sz="1400" u="none" strike="noStrike" dirty="0">
                          <a:effectLst/>
                        </a:rPr>
                        <a:t>91</a:t>
                      </a:r>
                      <a:endParaRPr lang="en-150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11" marR="6611" marT="6611" marB="0" anchor="ctr"/>
                </a:tc>
                <a:extLst>
                  <a:ext uri="{0D108BD9-81ED-4DB2-BD59-A6C34878D82A}">
                    <a16:rowId xmlns:a16="http://schemas.microsoft.com/office/drawing/2014/main" val="3157607359"/>
                  </a:ext>
                </a:extLst>
              </a:tr>
              <a:tr h="20334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effectLst/>
                        </a:rPr>
                        <a:t>Canada</a:t>
                      </a:r>
                      <a:endParaRPr lang="en-US" sz="1400" b="0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611" marR="6611" marT="661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150" sz="1400" u="none" strike="noStrike">
                          <a:effectLst/>
                        </a:rPr>
                        <a:t>150</a:t>
                      </a:r>
                      <a:endParaRPr lang="en-150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11" marR="6611" marT="6611" marB="0" anchor="ctr"/>
                </a:tc>
                <a:extLst>
                  <a:ext uri="{0D108BD9-81ED-4DB2-BD59-A6C34878D82A}">
                    <a16:rowId xmlns:a16="http://schemas.microsoft.com/office/drawing/2014/main" val="4038003558"/>
                  </a:ext>
                </a:extLst>
              </a:tr>
              <a:tr h="20334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effectLst/>
                        </a:rPr>
                        <a:t>Czech Republic</a:t>
                      </a:r>
                      <a:endParaRPr lang="en-US" sz="1400" b="0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611" marR="6611" marT="661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150" sz="1400" u="none" strike="noStrike" dirty="0">
                          <a:effectLst/>
                        </a:rPr>
                        <a:t>22</a:t>
                      </a:r>
                      <a:endParaRPr lang="en-150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11" marR="6611" marT="6611" marB="0" anchor="ctr"/>
                </a:tc>
                <a:extLst>
                  <a:ext uri="{0D108BD9-81ED-4DB2-BD59-A6C34878D82A}">
                    <a16:rowId xmlns:a16="http://schemas.microsoft.com/office/drawing/2014/main" val="2401918993"/>
                  </a:ext>
                </a:extLst>
              </a:tr>
              <a:tr h="20334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effectLst/>
                        </a:rPr>
                        <a:t>Denmark</a:t>
                      </a:r>
                      <a:endParaRPr lang="en-US" sz="1400" b="0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611" marR="6611" marT="661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150" sz="1400" u="none" strike="noStrike" dirty="0">
                          <a:effectLst/>
                        </a:rPr>
                        <a:t>141</a:t>
                      </a:r>
                      <a:endParaRPr lang="en-150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11" marR="6611" marT="6611" marB="0" anchor="ctr"/>
                </a:tc>
                <a:extLst>
                  <a:ext uri="{0D108BD9-81ED-4DB2-BD59-A6C34878D82A}">
                    <a16:rowId xmlns:a16="http://schemas.microsoft.com/office/drawing/2014/main" val="3907669469"/>
                  </a:ext>
                </a:extLst>
              </a:tr>
              <a:tr h="20334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effectLst/>
                        </a:rPr>
                        <a:t>Finland</a:t>
                      </a:r>
                      <a:endParaRPr lang="en-US" sz="1400" b="0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611" marR="6611" marT="661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150" sz="1400" u="none" strike="noStrike" dirty="0">
                          <a:effectLst/>
                        </a:rPr>
                        <a:t>37</a:t>
                      </a:r>
                      <a:endParaRPr lang="en-150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11" marR="6611" marT="6611" marB="0" anchor="ctr"/>
                </a:tc>
                <a:extLst>
                  <a:ext uri="{0D108BD9-81ED-4DB2-BD59-A6C34878D82A}">
                    <a16:rowId xmlns:a16="http://schemas.microsoft.com/office/drawing/2014/main" val="3642693874"/>
                  </a:ext>
                </a:extLst>
              </a:tr>
              <a:tr h="20334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effectLst/>
                        </a:rPr>
                        <a:t>France</a:t>
                      </a:r>
                      <a:endParaRPr lang="en-US" sz="1400" b="0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611" marR="6611" marT="661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150" sz="1400" u="none" strike="noStrike" dirty="0">
                          <a:effectLst/>
                        </a:rPr>
                        <a:t>235</a:t>
                      </a:r>
                      <a:endParaRPr lang="en-150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11" marR="6611" marT="6611" marB="0" anchor="ctr"/>
                </a:tc>
                <a:extLst>
                  <a:ext uri="{0D108BD9-81ED-4DB2-BD59-A6C34878D82A}">
                    <a16:rowId xmlns:a16="http://schemas.microsoft.com/office/drawing/2014/main" val="2677445815"/>
                  </a:ext>
                </a:extLst>
              </a:tr>
              <a:tr h="20334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effectLst/>
                        </a:rPr>
                        <a:t>Germany</a:t>
                      </a:r>
                      <a:endParaRPr lang="en-US" sz="1400" b="0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611" marR="6611" marT="661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150" sz="1400" u="none" strike="noStrike">
                          <a:effectLst/>
                        </a:rPr>
                        <a:t>1130</a:t>
                      </a:r>
                      <a:endParaRPr lang="en-150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11" marR="6611" marT="6611" marB="0" anchor="ctr"/>
                </a:tc>
                <a:extLst>
                  <a:ext uri="{0D108BD9-81ED-4DB2-BD59-A6C34878D82A}">
                    <a16:rowId xmlns:a16="http://schemas.microsoft.com/office/drawing/2014/main" val="717191868"/>
                  </a:ext>
                </a:extLst>
              </a:tr>
              <a:tr h="20334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effectLst/>
                        </a:rPr>
                        <a:t>Greece</a:t>
                      </a:r>
                      <a:endParaRPr lang="en-US" sz="1400" b="0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611" marR="6611" marT="661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150" sz="1400" u="none" strike="noStrike" dirty="0">
                          <a:effectLst/>
                        </a:rPr>
                        <a:t>5</a:t>
                      </a:r>
                      <a:endParaRPr lang="en-150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11" marR="6611" marT="6611" marB="0" anchor="ctr"/>
                </a:tc>
                <a:extLst>
                  <a:ext uri="{0D108BD9-81ED-4DB2-BD59-A6C34878D82A}">
                    <a16:rowId xmlns:a16="http://schemas.microsoft.com/office/drawing/2014/main" val="3917329905"/>
                  </a:ext>
                </a:extLst>
              </a:tr>
              <a:tr h="20334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effectLst/>
                        </a:rPr>
                        <a:t>Hungary</a:t>
                      </a:r>
                      <a:endParaRPr lang="en-US" sz="1400" b="0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611" marR="6611" marT="661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150" sz="1400" u="none" strike="noStrike" dirty="0">
                          <a:effectLst/>
                        </a:rPr>
                        <a:t>1</a:t>
                      </a:r>
                      <a:endParaRPr lang="en-150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11" marR="6611" marT="6611" marB="0" anchor="ctr"/>
                </a:tc>
                <a:extLst>
                  <a:ext uri="{0D108BD9-81ED-4DB2-BD59-A6C34878D82A}">
                    <a16:rowId xmlns:a16="http://schemas.microsoft.com/office/drawing/2014/main" val="676854694"/>
                  </a:ext>
                </a:extLst>
              </a:tr>
              <a:tr h="20334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effectLst/>
                        </a:rPr>
                        <a:t>Iceland</a:t>
                      </a:r>
                      <a:endParaRPr lang="en-US" sz="1400" b="0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611" marR="6611" marT="661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150" sz="1400" u="none" strike="noStrike" dirty="0">
                          <a:effectLst/>
                        </a:rPr>
                        <a:t>5</a:t>
                      </a:r>
                      <a:endParaRPr lang="en-150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11" marR="6611" marT="6611" marB="0" anchor="ctr"/>
                </a:tc>
                <a:extLst>
                  <a:ext uri="{0D108BD9-81ED-4DB2-BD59-A6C34878D82A}">
                    <a16:rowId xmlns:a16="http://schemas.microsoft.com/office/drawing/2014/main" val="3348516514"/>
                  </a:ext>
                </a:extLst>
              </a:tr>
              <a:tr h="20334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effectLst/>
                        </a:rPr>
                        <a:t>Ireland</a:t>
                      </a:r>
                      <a:endParaRPr lang="en-US" sz="1400" b="0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611" marR="6611" marT="661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150" sz="1400" u="none" strike="noStrike" dirty="0">
                          <a:effectLst/>
                        </a:rPr>
                        <a:t>8</a:t>
                      </a:r>
                      <a:endParaRPr lang="en-150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11" marR="6611" marT="6611" marB="0" anchor="ctr"/>
                </a:tc>
                <a:extLst>
                  <a:ext uri="{0D108BD9-81ED-4DB2-BD59-A6C34878D82A}">
                    <a16:rowId xmlns:a16="http://schemas.microsoft.com/office/drawing/2014/main" val="1388992025"/>
                  </a:ext>
                </a:extLst>
              </a:tr>
              <a:tr h="20334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effectLst/>
                        </a:rPr>
                        <a:t>Italy</a:t>
                      </a:r>
                      <a:endParaRPr lang="en-US" sz="1400" b="0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611" marR="6611" marT="661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150" sz="1400" u="none" strike="noStrike" dirty="0">
                          <a:effectLst/>
                        </a:rPr>
                        <a:t>739</a:t>
                      </a:r>
                      <a:endParaRPr lang="en-150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11" marR="6611" marT="6611" marB="0" anchor="ctr"/>
                </a:tc>
                <a:extLst>
                  <a:ext uri="{0D108BD9-81ED-4DB2-BD59-A6C34878D82A}">
                    <a16:rowId xmlns:a16="http://schemas.microsoft.com/office/drawing/2014/main" val="648065127"/>
                  </a:ext>
                </a:extLst>
              </a:tr>
              <a:tr h="20334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effectLst/>
                        </a:rPr>
                        <a:t>Korea</a:t>
                      </a:r>
                      <a:endParaRPr lang="en-US" sz="1400" b="0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611" marR="6611" marT="661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150" sz="1400" u="none" strike="noStrike" dirty="0">
                          <a:effectLst/>
                        </a:rPr>
                        <a:t>0</a:t>
                      </a:r>
                      <a:endParaRPr lang="en-150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11" marR="6611" marT="6611" marB="0" anchor="ctr"/>
                </a:tc>
                <a:extLst>
                  <a:ext uri="{0D108BD9-81ED-4DB2-BD59-A6C34878D82A}">
                    <a16:rowId xmlns:a16="http://schemas.microsoft.com/office/drawing/2014/main" val="1078805925"/>
                  </a:ext>
                </a:extLst>
              </a:tr>
              <a:tr h="20334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effectLst/>
                        </a:rPr>
                        <a:t>Luxembourg</a:t>
                      </a:r>
                      <a:endParaRPr lang="en-US" sz="1400" b="0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611" marR="6611" marT="661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150" sz="1400" u="none" strike="noStrike" dirty="0">
                          <a:effectLst/>
                        </a:rPr>
                        <a:t>60</a:t>
                      </a:r>
                      <a:endParaRPr lang="en-150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11" marR="6611" marT="6611" marB="0" anchor="ctr"/>
                </a:tc>
                <a:extLst>
                  <a:ext uri="{0D108BD9-81ED-4DB2-BD59-A6C34878D82A}">
                    <a16:rowId xmlns:a16="http://schemas.microsoft.com/office/drawing/2014/main" val="1830017236"/>
                  </a:ext>
                </a:extLst>
              </a:tr>
              <a:tr h="20334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effectLst/>
                        </a:rPr>
                        <a:t>Netherlands</a:t>
                      </a:r>
                      <a:endParaRPr lang="en-US" sz="1400" b="0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611" marR="6611" marT="661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150" sz="1400" u="none" strike="noStrike" dirty="0">
                          <a:effectLst/>
                        </a:rPr>
                        <a:t>149</a:t>
                      </a:r>
                      <a:endParaRPr lang="en-150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11" marR="6611" marT="6611" marB="0" anchor="ctr"/>
                </a:tc>
                <a:extLst>
                  <a:ext uri="{0D108BD9-81ED-4DB2-BD59-A6C34878D82A}">
                    <a16:rowId xmlns:a16="http://schemas.microsoft.com/office/drawing/2014/main" val="375347865"/>
                  </a:ext>
                </a:extLst>
              </a:tr>
              <a:tr h="20334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effectLst/>
                        </a:rPr>
                        <a:t>Norway</a:t>
                      </a:r>
                      <a:endParaRPr lang="en-US" sz="1400" b="0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611" marR="6611" marT="661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150" sz="1400" u="none" strike="noStrike" dirty="0">
                          <a:effectLst/>
                        </a:rPr>
                        <a:t>634</a:t>
                      </a:r>
                      <a:endParaRPr lang="en-150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11" marR="6611" marT="6611" marB="0" anchor="ctr"/>
                </a:tc>
                <a:extLst>
                  <a:ext uri="{0D108BD9-81ED-4DB2-BD59-A6C34878D82A}">
                    <a16:rowId xmlns:a16="http://schemas.microsoft.com/office/drawing/2014/main" val="3796070849"/>
                  </a:ext>
                </a:extLst>
              </a:tr>
              <a:tr h="20334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effectLst/>
                        </a:rPr>
                        <a:t>Poland</a:t>
                      </a:r>
                      <a:endParaRPr lang="en-US" sz="1400" b="0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611" marR="6611" marT="661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150" sz="1400" u="none" strike="noStrike" dirty="0">
                          <a:effectLst/>
                        </a:rPr>
                        <a:t>0</a:t>
                      </a:r>
                      <a:endParaRPr lang="en-150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11" marR="6611" marT="6611" marB="0" anchor="ctr"/>
                </a:tc>
                <a:extLst>
                  <a:ext uri="{0D108BD9-81ED-4DB2-BD59-A6C34878D82A}">
                    <a16:rowId xmlns:a16="http://schemas.microsoft.com/office/drawing/2014/main" val="3768437099"/>
                  </a:ext>
                </a:extLst>
              </a:tr>
              <a:tr h="20334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effectLst/>
                        </a:rPr>
                        <a:t>Slovak Republic</a:t>
                      </a:r>
                      <a:endParaRPr lang="en-US" sz="14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611" marR="6611" marT="661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150" sz="1400" u="none" strike="noStrike" dirty="0">
                          <a:effectLst/>
                        </a:rPr>
                        <a:t>2</a:t>
                      </a:r>
                      <a:endParaRPr lang="en-150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11" marR="6611" marT="6611" marB="0" anchor="ctr"/>
                </a:tc>
                <a:extLst>
                  <a:ext uri="{0D108BD9-81ED-4DB2-BD59-A6C34878D82A}">
                    <a16:rowId xmlns:a16="http://schemas.microsoft.com/office/drawing/2014/main" val="1291122256"/>
                  </a:ext>
                </a:extLst>
              </a:tr>
              <a:tr h="20334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effectLst/>
                        </a:rPr>
                        <a:t>Slovenia</a:t>
                      </a:r>
                      <a:endParaRPr lang="en-US" sz="1400" b="0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611" marR="6611" marT="661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150" sz="1400" u="none" strike="noStrike" dirty="0">
                          <a:effectLst/>
                        </a:rPr>
                        <a:t>988</a:t>
                      </a:r>
                      <a:endParaRPr lang="en-150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11" marR="6611" marT="6611" marB="0" anchor="ctr"/>
                </a:tc>
                <a:extLst>
                  <a:ext uri="{0D108BD9-81ED-4DB2-BD59-A6C34878D82A}">
                    <a16:rowId xmlns:a16="http://schemas.microsoft.com/office/drawing/2014/main" val="1200910520"/>
                  </a:ext>
                </a:extLst>
              </a:tr>
              <a:tr h="20334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effectLst/>
                        </a:rPr>
                        <a:t>Spain</a:t>
                      </a:r>
                      <a:endParaRPr lang="en-US" sz="1400" b="0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611" marR="6611" marT="661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150" sz="1400" u="none" strike="noStrike" dirty="0">
                          <a:effectLst/>
                        </a:rPr>
                        <a:t>33</a:t>
                      </a:r>
                      <a:endParaRPr lang="en-150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11" marR="6611" marT="6611" marB="0" anchor="ctr"/>
                </a:tc>
                <a:extLst>
                  <a:ext uri="{0D108BD9-81ED-4DB2-BD59-A6C34878D82A}">
                    <a16:rowId xmlns:a16="http://schemas.microsoft.com/office/drawing/2014/main" val="2770915844"/>
                  </a:ext>
                </a:extLst>
              </a:tr>
              <a:tr h="20334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effectLst/>
                        </a:rPr>
                        <a:t>Sweden</a:t>
                      </a:r>
                      <a:endParaRPr lang="en-US" sz="1400" b="0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611" marR="6611" marT="661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150" sz="1400" u="none" strike="noStrike" dirty="0">
                          <a:effectLst/>
                        </a:rPr>
                        <a:t>453</a:t>
                      </a:r>
                      <a:endParaRPr lang="en-150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11" marR="6611" marT="6611" marB="0" anchor="ctr"/>
                </a:tc>
                <a:extLst>
                  <a:ext uri="{0D108BD9-81ED-4DB2-BD59-A6C34878D82A}">
                    <a16:rowId xmlns:a16="http://schemas.microsoft.com/office/drawing/2014/main" val="1165924119"/>
                  </a:ext>
                </a:extLst>
              </a:tr>
              <a:tr h="20334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effectLst/>
                        </a:rPr>
                        <a:t>Switzerland</a:t>
                      </a:r>
                      <a:endParaRPr lang="en-US" sz="1400" b="0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611" marR="6611" marT="661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150" sz="1400" u="none" strike="noStrike" dirty="0">
                          <a:effectLst/>
                        </a:rPr>
                        <a:t>551</a:t>
                      </a:r>
                      <a:endParaRPr lang="en-150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11" marR="6611" marT="6611" marB="0" anchor="ctr"/>
                </a:tc>
                <a:extLst>
                  <a:ext uri="{0D108BD9-81ED-4DB2-BD59-A6C34878D82A}">
                    <a16:rowId xmlns:a16="http://schemas.microsoft.com/office/drawing/2014/main" val="1393758583"/>
                  </a:ext>
                </a:extLst>
              </a:tr>
              <a:tr h="20334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effectLst/>
                        </a:rPr>
                        <a:t>United Kingdom</a:t>
                      </a:r>
                      <a:endParaRPr lang="en-US" sz="14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611" marR="6611" marT="661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150" sz="1400" u="none" strike="noStrike" dirty="0">
                          <a:effectLst/>
                        </a:rPr>
                        <a:t>27</a:t>
                      </a:r>
                      <a:endParaRPr lang="en-150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11" marR="6611" marT="6611" marB="0" anchor="ctr"/>
                </a:tc>
                <a:extLst>
                  <a:ext uri="{0D108BD9-81ED-4DB2-BD59-A6C34878D82A}">
                    <a16:rowId xmlns:a16="http://schemas.microsoft.com/office/drawing/2014/main" val="2822303845"/>
                  </a:ext>
                </a:extLst>
              </a:tr>
              <a:tr h="20334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effectLst/>
                        </a:rPr>
                        <a:t>United States</a:t>
                      </a:r>
                      <a:endParaRPr lang="en-US" sz="14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611" marR="6611" marT="661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150" sz="1400" u="none" strike="noStrike" dirty="0">
                          <a:effectLst/>
                        </a:rPr>
                        <a:t>1139</a:t>
                      </a:r>
                      <a:endParaRPr lang="en-150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11" marR="6611" marT="6611" marB="0" anchor="ctr"/>
                </a:tc>
                <a:extLst>
                  <a:ext uri="{0D108BD9-81ED-4DB2-BD59-A6C34878D82A}">
                    <a16:rowId xmlns:a16="http://schemas.microsoft.com/office/drawing/2014/main" val="111142380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593731" y="87730"/>
            <a:ext cx="81065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/>
              <a:t>Broj</a:t>
            </a:r>
            <a:r>
              <a:rPr lang="en-US" sz="2400" b="1" dirty="0"/>
              <a:t> </a:t>
            </a:r>
            <a:r>
              <a:rPr lang="en-US" sz="2400" b="1" dirty="0" err="1"/>
              <a:t>državljanstava</a:t>
            </a:r>
            <a:r>
              <a:rPr lang="en-US" sz="2400" b="1" dirty="0"/>
              <a:t> </a:t>
            </a:r>
            <a:r>
              <a:rPr lang="en-US" sz="2400" b="1" dirty="0" err="1"/>
              <a:t>izdatih</a:t>
            </a:r>
            <a:r>
              <a:rPr lang="en-US" sz="2400" b="1" dirty="0"/>
              <a:t> BIH </a:t>
            </a:r>
            <a:r>
              <a:rPr lang="en-US" sz="2400" b="1" dirty="0" err="1"/>
              <a:t>državljanima</a:t>
            </a:r>
            <a:r>
              <a:rPr lang="en-US" sz="2400" b="1" dirty="0"/>
              <a:t> u 2021.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460B04-C005-F98B-1E4C-83B92D8C7A2D}"/>
              </a:ext>
            </a:extLst>
          </p:cNvPr>
          <p:cNvSpPr txBox="1"/>
          <p:nvPr/>
        </p:nvSpPr>
        <p:spPr>
          <a:xfrm>
            <a:off x="3138854" y="6580703"/>
            <a:ext cx="7152966" cy="271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100" dirty="0"/>
              <a:t>Izvor: </a:t>
            </a:r>
            <a:r>
              <a:rPr lang="en-US" sz="1100" dirty="0"/>
              <a:t>OECD, https://stats.oecd.org</a:t>
            </a:r>
            <a:r>
              <a:rPr lang="sr-Latn-BA" sz="11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430718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061F4-3A91-6491-0D7C-0E3770113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6219" y="872864"/>
            <a:ext cx="7399561" cy="929680"/>
          </a:xfrm>
        </p:spPr>
        <p:txBody>
          <a:bodyPr/>
          <a:lstStyle/>
          <a:p>
            <a:r>
              <a:rPr lang="sr-Latn-BA" dirty="0"/>
              <a:t>Zadatak 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F7172F-C68F-A27E-F213-530093C0E7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2762" y="2559534"/>
            <a:ext cx="8286476" cy="2625210"/>
          </a:xfrm>
        </p:spPr>
        <p:txBody>
          <a:bodyPr>
            <a:normAutofit/>
          </a:bodyPr>
          <a:lstStyle/>
          <a:p>
            <a:pPr marL="227330" indent="0" algn="just">
              <a:lnSpc>
                <a:spcPct val="115000"/>
              </a:lnSpc>
              <a:buNone/>
            </a:pP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Migracioni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saldo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u </a:t>
            </a:r>
            <a:r>
              <a:rPr lang="sr-Latn-BA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na jednom području 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u 2016.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godini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je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iznosio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630,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pri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čemu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je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broj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emigranata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iznosio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65% od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broja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imigranata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u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posmatranoj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godini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.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Poznato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je da je u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periodu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2016-2021. </a:t>
            </a:r>
            <a:r>
              <a:rPr lang="en-US" sz="2000" dirty="0" err="1">
                <a:ea typeface="Cambria" panose="02040503050406030204" pitchFamily="18" charset="0"/>
                <a:cs typeface="Cambria" panose="02040503050406030204" pitchFamily="18" charset="0"/>
              </a:rPr>
              <a:t>B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roj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emigranata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prosječno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godišnje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rastao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za 1,3%, a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broj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imigranta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za 0,7%. </a:t>
            </a:r>
            <a:endParaRPr lang="sr-Latn-BA" sz="2000" dirty="0">
              <a:ea typeface="Cambria" panose="02040503050406030204" pitchFamily="18" charset="0"/>
              <a:cs typeface="Times" panose="02020603050405020304" pitchFamily="18" charset="0"/>
            </a:endParaRPr>
          </a:p>
          <a:p>
            <a:pPr marL="227330" indent="0" algn="just">
              <a:lnSpc>
                <a:spcPct val="115000"/>
              </a:lnSpc>
              <a:buNone/>
            </a:pP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Izračunati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migracioni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saldo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u 2021.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godini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.</a:t>
            </a:r>
            <a:endParaRPr lang="en-US" sz="2000" dirty="0">
              <a:effectLst/>
              <a:ea typeface="Times" panose="02020603050405020304" pitchFamily="18" charset="0"/>
              <a:cs typeface="Times" panose="02020603050405020304" pitchFamily="18" charset="0"/>
            </a:endParaRPr>
          </a:p>
          <a:p>
            <a:pPr marL="0" indent="0">
              <a:buNone/>
            </a:pPr>
            <a:endParaRPr lang="sr-Latn-BA" sz="2000" dirty="0"/>
          </a:p>
        </p:txBody>
      </p:sp>
    </p:spTree>
    <p:extLst>
      <p:ext uri="{BB962C8B-B14F-4D97-AF65-F5344CB8AC3E}">
        <p14:creationId xmlns:p14="http://schemas.microsoft.com/office/powerpoint/2010/main" val="22652601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573DD4-993B-6163-EC77-D0D81361D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152" y="910989"/>
            <a:ext cx="8235696" cy="1188720"/>
          </a:xfrm>
        </p:spPr>
        <p:txBody>
          <a:bodyPr/>
          <a:lstStyle/>
          <a:p>
            <a:r>
              <a:rPr lang="sr-Latn-BA" b="1" dirty="0"/>
              <a:t>Prirodno kretanje stanovništva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97CE70C-DA53-0DEC-6F84-7D940EDCC11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725168" y="2534805"/>
                <a:ext cx="8741664" cy="3255264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:r>
                  <a:rPr lang="sr-Latn-BA" sz="2000" b="1" dirty="0">
                    <a:solidFill>
                      <a:schemeClr val="accent1"/>
                    </a:solidFill>
                  </a:rPr>
                  <a:t>VITALNI INDEKS</a:t>
                </a:r>
              </a:p>
              <a:p>
                <a:pPr marL="0" indent="0" algn="ctr">
                  <a:buNone/>
                </a:pPr>
                <a:r>
                  <a:rPr lang="sr-Latn-BA" sz="2000" dirty="0"/>
                  <a:t>Vitalni indeks predstavlja broj živorođenih na 100 umrlih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dirty="0"/>
                  <a:t>N – broj živorođenih</a:t>
                </a:r>
              </a:p>
              <a:p>
                <a:pPr marL="0" indent="0">
                  <a:buNone/>
                </a:pPr>
                <a:r>
                  <a:rPr lang="sr-Latn-BA" sz="2000" dirty="0"/>
                  <a:t>M – broj umrlih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97CE70C-DA53-0DEC-6F84-7D940EDCC11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25168" y="2534805"/>
                <a:ext cx="8741664" cy="3255264"/>
              </a:xfrm>
              <a:blipFill>
                <a:blip r:embed="rId2"/>
                <a:stretch>
                  <a:fillRect l="-697" t="-11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 descr="A picture containing text, clipart">
            <a:extLst>
              <a:ext uri="{FF2B5EF4-FFF2-40B4-BE49-F238E27FC236}">
                <a16:creationId xmlns:a16="http://schemas.microsoft.com/office/drawing/2014/main" id="{2A0EAB5C-E09D-B844-DC52-D918DF1570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35" b="89971" l="3889" r="94583">
                        <a14:foregroundMark x1="72500" y1="64307" x2="74444" y2="85841"/>
                        <a14:foregroundMark x1="74444" y1="85841" x2="74444" y2="85841"/>
                        <a14:foregroundMark x1="55972" y1="65782" x2="55972" y2="65782"/>
                        <a14:foregroundMark x1="58750" y1="53982" x2="58750" y2="53982"/>
                        <a14:foregroundMark x1="80833" y1="67257" x2="80833" y2="67257"/>
                        <a14:foregroundMark x1="92500" y1="70206" x2="92500" y2="70206"/>
                        <a14:foregroundMark x1="94722" y1="59882" x2="94722" y2="59882"/>
                        <a14:foregroundMark x1="44167" y1="68142" x2="44167" y2="68142"/>
                        <a14:foregroundMark x1="46250" y1="53982" x2="46250" y2="53982"/>
                        <a14:foregroundMark x1="32361" y1="66667" x2="32361" y2="66667"/>
                        <a14:foregroundMark x1="35556" y1="55752" x2="35556" y2="55752"/>
                        <a14:foregroundMark x1="21528" y1="70206" x2="21528" y2="70206"/>
                        <a14:foregroundMark x1="24306" y1="61652" x2="24306" y2="61652"/>
                        <a14:foregroundMark x1="12361" y1="72271" x2="12361" y2="72271"/>
                        <a14:foregroundMark x1="3889" y1="78466" x2="3889" y2="784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6767" y="4593717"/>
            <a:ext cx="4809097" cy="2264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353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1ADC2C-5311-4590-9000-9845B4A3739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250622" y="238027"/>
                <a:ext cx="9313683" cy="6381945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2016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2016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2016</m:t>
                          </m:r>
                        </m:sub>
                      </m:sSub>
                    </m:oMath>
                  </m:oMathPara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2016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=0,65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2016</m:t>
                          </m:r>
                        </m:sub>
                      </m:sSub>
                    </m:oMath>
                  </m:oMathPara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800" i="1" smtClean="0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30=</m:t>
                      </m:r>
                      <m:sSub>
                        <m:sSub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2016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0,65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2016</m:t>
                          </m:r>
                        </m:sub>
                      </m:sSub>
                    </m:oMath>
                  </m:oMathPara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2016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=1.800;  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2016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=1.170</m:t>
                      </m:r>
                    </m:oMath>
                  </m:oMathPara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 algn="ctr">
                  <a:buNone/>
                </a:pPr>
                <a:r>
                  <a:rPr lang="sr-Latn-BA" dirty="0"/>
                  <a:t>Računamo broj imigranata i emigranata u 2021: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2021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=1.800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0,</m:t>
                                  </m:r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7</m:t>
                                  </m:r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=1.864</m:t>
                      </m:r>
                    </m:oMath>
                  </m:oMathPara>
                </a14:m>
                <a:endParaRPr lang="sr-Latn-BA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2021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=1.170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1,3</m:t>
                                  </m:r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1.248</m:t>
                      </m:r>
                    </m:oMath>
                  </m:oMathPara>
                </a14:m>
                <a:endParaRPr lang="sr-Latn-BA" dirty="0"/>
              </a:p>
              <a:p>
                <a:pPr marL="0" indent="0" algn="ctr">
                  <a:buNone/>
                </a:pPr>
                <a:endParaRPr lang="sr-Latn-BA" dirty="0"/>
              </a:p>
              <a:p>
                <a:pPr marL="0" indent="0" algn="ctr">
                  <a:buNone/>
                </a:pPr>
                <a:r>
                  <a:rPr lang="sr-Latn-BA" dirty="0"/>
                  <a:t>Migracioni saldo u 2021:</a:t>
                </a:r>
              </a:p>
              <a:p>
                <a:pPr marL="0" indent="0" algn="ctr">
                  <a:buNone/>
                </a:pPr>
                <a:endParaRPr lang="sr-Latn-BA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2021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=1.864−1.248=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𝟔𝟏𝟔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1ADC2C-5311-4590-9000-9845B4A3739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50622" y="238027"/>
                <a:ext cx="9313683" cy="6381945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10902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085" y="768593"/>
            <a:ext cx="10981592" cy="57284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9085" y="6533919"/>
            <a:ext cx="101990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Izvor</a:t>
            </a:r>
            <a:r>
              <a:rPr lang="en-US" sz="1200" dirty="0"/>
              <a:t>: OECD, https://data.oecd.org/migration/foreign-born-population.htm#indicator-chart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4785" y="131511"/>
            <a:ext cx="101990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% </a:t>
            </a:r>
            <a:r>
              <a:rPr lang="en-US" sz="2400" b="1" dirty="0" err="1"/>
              <a:t>populacije</a:t>
            </a:r>
            <a:r>
              <a:rPr lang="en-US" sz="2400" b="1" dirty="0"/>
              <a:t> </a:t>
            </a:r>
            <a:r>
              <a:rPr lang="sr-Latn-BA" sz="2400" b="1" dirty="0"/>
              <a:t>EU zemalja </a:t>
            </a:r>
            <a:r>
              <a:rPr lang="en-US" sz="2400" b="1" dirty="0" err="1"/>
              <a:t>rođene</a:t>
            </a:r>
            <a:r>
              <a:rPr lang="en-US" sz="2400" b="1" dirty="0"/>
              <a:t> u </a:t>
            </a:r>
            <a:r>
              <a:rPr lang="en-US" sz="2400" b="1" dirty="0" err="1"/>
              <a:t>stranim</a:t>
            </a:r>
            <a:r>
              <a:rPr lang="en-US" sz="2400" b="1" dirty="0"/>
              <a:t> </a:t>
            </a:r>
            <a:r>
              <a:rPr lang="en-US" sz="2400" b="1" dirty="0" err="1"/>
              <a:t>državama</a:t>
            </a:r>
            <a:r>
              <a:rPr lang="en-US" sz="2400" b="1" dirty="0"/>
              <a:t>, 2019.</a:t>
            </a:r>
          </a:p>
        </p:txBody>
      </p:sp>
    </p:spTree>
    <p:extLst>
      <p:ext uri="{BB962C8B-B14F-4D97-AF65-F5344CB8AC3E}">
        <p14:creationId xmlns:p14="http://schemas.microsoft.com/office/powerpoint/2010/main" val="16092326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3460B04-C005-F98B-1E4C-83B92D8C7A2D}"/>
              </a:ext>
            </a:extLst>
          </p:cNvPr>
          <p:cNvSpPr txBox="1"/>
          <p:nvPr/>
        </p:nvSpPr>
        <p:spPr>
          <a:xfrm>
            <a:off x="1547240" y="6362973"/>
            <a:ext cx="71529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100" dirty="0"/>
              <a:t>Izvor: United Nations, World Population Prospects 2024, https://population.un.org/wpp/Download/Standard/MostUsed/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0267C7B-CA02-1E02-E1D4-C91081950C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106" y="752787"/>
            <a:ext cx="11393665" cy="535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8635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EB232650-92D3-B675-019F-DE0B2D3AEE1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304469"/>
              </p:ext>
            </p:extLst>
          </p:nvPr>
        </p:nvGraphicFramePr>
        <p:xfrm>
          <a:off x="3294140" y="214812"/>
          <a:ext cx="5825614" cy="6428375"/>
        </p:xfrm>
        <a:graphic>
          <a:graphicData uri="http://schemas.openxmlformats.org/drawingml/2006/table">
            <a:tbl>
              <a:tblPr>
                <a:tableStyleId>{EB344D84-9AFB-497E-A393-DC336BA19D2E}</a:tableStyleId>
              </a:tblPr>
              <a:tblGrid>
                <a:gridCol w="1238865">
                  <a:extLst>
                    <a:ext uri="{9D8B030D-6E8A-4147-A177-3AD203B41FA5}">
                      <a16:colId xmlns:a16="http://schemas.microsoft.com/office/drawing/2014/main" val="2949613096"/>
                    </a:ext>
                  </a:extLst>
                </a:gridCol>
                <a:gridCol w="4586749">
                  <a:extLst>
                    <a:ext uri="{9D8B030D-6E8A-4147-A177-3AD203B41FA5}">
                      <a16:colId xmlns:a16="http://schemas.microsoft.com/office/drawing/2014/main" val="4175676445"/>
                    </a:ext>
                  </a:extLst>
                </a:gridCol>
              </a:tblGrid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Godina</a:t>
                      </a:r>
                      <a:endParaRPr lang="sr-Latn-BA" sz="1600" b="1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Stopa migracionog salda u BiH (u promilima)</a:t>
                      </a:r>
                      <a:endParaRPr lang="sr-Latn-BA" sz="1600" b="1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59932163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2000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1.95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3017715411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2001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2.16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2833341826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2002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-3.17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2937376786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2003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-6.53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3442144956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2004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-16.29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300661998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2005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-9.02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1370746051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2006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-9.48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2865175327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2007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-16.18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1640471664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2008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-17.14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86217018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2009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-17.44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2895476446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2010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-17.50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1785902883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2011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-17.20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1240631945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2012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-17.92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101006515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2013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-10.19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1755937503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2014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-9.95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2794230921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2015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-9.60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3020891246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2016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-9.21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1636094786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2017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-8.88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3946393658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2018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-8.54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910296660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2019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-8.25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547901875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2020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-8.06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3819443480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2021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-7.88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2701777904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2022</a:t>
                      </a: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-0.15</a:t>
                      </a: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3231717669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2023</a:t>
                      </a: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-0.15</a:t>
                      </a: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41609344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86941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511BE-378A-E1E2-13D6-7A513AE13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ZADATAK 5</a:t>
            </a:r>
          </a:p>
        </p:txBody>
      </p:sp>
      <p:sp>
        <p:nvSpPr>
          <p:cNvPr id="4" name="Google Shape;233;p18">
            <a:extLst>
              <a:ext uri="{FF2B5EF4-FFF2-40B4-BE49-F238E27FC236}">
                <a16:creationId xmlns:a16="http://schemas.microsoft.com/office/drawing/2014/main" id="{92726104-72D9-96B8-989B-775D669F693E}"/>
              </a:ext>
            </a:extLst>
          </p:cNvPr>
          <p:cNvSpPr txBox="1">
            <a:spLocks/>
          </p:cNvSpPr>
          <p:nvPr/>
        </p:nvSpPr>
        <p:spPr>
          <a:xfrm>
            <a:off x="2188464" y="2352871"/>
            <a:ext cx="7772400" cy="330375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r>
              <a:rPr lang="sr-Latn-CS" dirty="0">
                <a:solidFill>
                  <a:schemeClr val="tx1"/>
                </a:solidFill>
                <a:latin typeface="+mj-lt"/>
                <a:ea typeface="Arial"/>
                <a:cs typeface="Arial"/>
                <a:sym typeface="Arial"/>
              </a:rPr>
              <a:t>Na osnovu podataka iz tablica mortaliteta (period 1980 – 82.), izračunati:</a:t>
            </a:r>
          </a:p>
          <a:p>
            <a:pPr marL="114300" indent="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endParaRPr lang="sr-Latn-CS" dirty="0">
              <a:solidFill>
                <a:schemeClr val="tx1"/>
              </a:solidFill>
              <a:latin typeface="+mj-lt"/>
            </a:endParaRPr>
          </a:p>
          <a:p>
            <a:pPr marL="114300" indent="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endParaRPr lang="sr-Latn-CS" dirty="0">
              <a:solidFill>
                <a:schemeClr val="tx1"/>
              </a:solidFill>
              <a:latin typeface="+mj-lt"/>
            </a:endParaRPr>
          </a:p>
          <a:p>
            <a:pPr marL="114300" indent="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endParaRPr lang="sr-Latn-CS" dirty="0">
              <a:solidFill>
                <a:schemeClr val="tx1"/>
              </a:solidFill>
              <a:latin typeface="+mj-lt"/>
            </a:endParaRPr>
          </a:p>
          <a:p>
            <a:pPr marL="114300" indent="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endParaRPr lang="sr-Latn-CS" dirty="0">
              <a:solidFill>
                <a:schemeClr val="tx1"/>
              </a:solidFill>
              <a:latin typeface="+mj-lt"/>
            </a:endParaRPr>
          </a:p>
          <a:p>
            <a:pPr marL="342900" marR="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lphaLcParenR"/>
            </a:pPr>
            <a:r>
              <a:rPr lang="sr-Latn-CS" sz="1800" b="0" i="0" u="none" strike="noStrike" cap="none" dirty="0">
                <a:solidFill>
                  <a:schemeClr val="tx1"/>
                </a:solidFill>
                <a:latin typeface="+mj-lt"/>
                <a:ea typeface="Arial"/>
                <a:cs typeface="Arial"/>
                <a:sym typeface="Arial"/>
              </a:rPr>
              <a:t>Vjerovatnoću smrti i vjerovatnoću doživljenja</a:t>
            </a:r>
          </a:p>
          <a:p>
            <a:pPr marL="342900" marR="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lphaLcParenR"/>
            </a:pPr>
            <a:r>
              <a:rPr lang="sr-Latn-CS" sz="1800" b="0" i="0" u="none" strike="noStrike" cap="none" dirty="0">
                <a:solidFill>
                  <a:schemeClr val="tx1"/>
                </a:solidFill>
                <a:latin typeface="+mj-lt"/>
                <a:ea typeface="Arial"/>
                <a:cs typeface="Arial"/>
                <a:sym typeface="Arial"/>
              </a:rPr>
              <a:t>Broj živih i mrtvih (na 100000 stanovnika)</a:t>
            </a:r>
          </a:p>
          <a:p>
            <a:pPr marL="342900" marR="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lphaLcParenR"/>
            </a:pPr>
            <a:r>
              <a:rPr lang="sr-Latn-CS" sz="1800" b="0" i="0" u="none" strike="noStrike" cap="none" dirty="0">
                <a:solidFill>
                  <a:schemeClr val="tx1"/>
                </a:solidFill>
                <a:latin typeface="+mj-lt"/>
                <a:ea typeface="Arial"/>
                <a:cs typeface="Arial"/>
                <a:sym typeface="Arial"/>
              </a:rPr>
              <a:t>Srednje trajanje života.</a:t>
            </a:r>
          </a:p>
          <a:p>
            <a:pPr marL="114300" indent="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endParaRPr lang="sr-Latn-CS" dirty="0"/>
          </a:p>
        </p:txBody>
      </p:sp>
      <p:graphicFrame>
        <p:nvGraphicFramePr>
          <p:cNvPr id="5" name="Google Shape;235;p18">
            <a:extLst>
              <a:ext uri="{FF2B5EF4-FFF2-40B4-BE49-F238E27FC236}">
                <a16:creationId xmlns:a16="http://schemas.microsoft.com/office/drawing/2014/main" id="{9D337034-0D0B-A8BC-274E-C4126CDFC5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1429078"/>
              </p:ext>
            </p:extLst>
          </p:nvPr>
        </p:nvGraphicFramePr>
        <p:xfrm>
          <a:off x="2660646" y="3048000"/>
          <a:ext cx="6510400" cy="7620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556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8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65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4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Starost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Broj posmatranih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Broj umrlih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751167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23218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12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742662</a:t>
                      </a:r>
                      <a:endParaRPr sz="12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1543</a:t>
                      </a:r>
                      <a:endParaRPr sz="12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18153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41;p19">
            <a:extLst>
              <a:ext uri="{FF2B5EF4-FFF2-40B4-BE49-F238E27FC236}">
                <a16:creationId xmlns:a16="http://schemas.microsoft.com/office/drawing/2014/main" id="{C94A0149-86F9-A849-7084-35F0DC11CDF8}"/>
              </a:ext>
            </a:extLst>
          </p:cNvPr>
          <p:cNvSpPr txBox="1">
            <a:spLocks/>
          </p:cNvSpPr>
          <p:nvPr/>
        </p:nvSpPr>
        <p:spPr>
          <a:xfrm>
            <a:off x="685382" y="743872"/>
            <a:ext cx="11187069" cy="537025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r>
              <a:rPr lang="sr-Latn-CS" sz="2400" b="1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Tablice mortaliteta</a:t>
            </a:r>
            <a:r>
              <a:rPr lang="sr-Latn-CS" sz="2400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predstavljaju tabelarni prikaz smrtnosti po starosti i polu i pokazuju kako se jedna generacija istovremeno rođenih iz godine u godinu smanjuje, pod uticajem mortaliteta.</a:t>
            </a:r>
            <a:endParaRPr lang="sr-Latn-CS" sz="2400" dirty="0"/>
          </a:p>
          <a:p>
            <a:pPr marL="114300" indent="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endParaRPr lang="sr-Latn-CS" sz="2400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" indent="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r>
              <a:rPr lang="sr-Latn-CS" sz="2400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Osnovna biometrijska funkcija je vjerovatnoća smrti, na osnovu koje se računaju druge biometrijske funkcije, kao što su broj živih, srednje (očekivano) trajanje života i druge.</a:t>
            </a:r>
            <a:endParaRPr lang="sr-Latn-CS" sz="2400" dirty="0"/>
          </a:p>
          <a:p>
            <a:pPr marL="114300" indent="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endParaRPr lang="sr-Latn-CS" sz="2400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" indent="0">
              <a:spcBef>
                <a:spcPts val="600"/>
              </a:spcBef>
              <a:buSzPts val="1800"/>
              <a:buNone/>
            </a:pPr>
            <a:r>
              <a:rPr lang="sr-Latn-CS" sz="2400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Izvor i više informacija: </a:t>
            </a:r>
            <a:r>
              <a:rPr lang="sr-Latn-CS" sz="2400" u="sng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Republički</a:t>
            </a:r>
            <a:r>
              <a:rPr lang="sr-Latn-CS" sz="2400" u="sng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zavod za statistiku Republike Srpske </a:t>
            </a:r>
            <a:endParaRPr lang="sr-Latn-CS" sz="2400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43485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49;p20">
            <a:extLst>
              <a:ext uri="{FF2B5EF4-FFF2-40B4-BE49-F238E27FC236}">
                <a16:creationId xmlns:a16="http://schemas.microsoft.com/office/drawing/2014/main" id="{BA3C4505-0A87-BF5D-45C1-6AC7E1A5635D}"/>
              </a:ext>
            </a:extLst>
          </p:cNvPr>
          <p:cNvSpPr txBox="1">
            <a:spLocks/>
          </p:cNvSpPr>
          <p:nvPr/>
        </p:nvSpPr>
        <p:spPr>
          <a:xfrm>
            <a:off x="1451329" y="759657"/>
            <a:ext cx="9426426" cy="4808952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-4611"/>
            </a:stretch>
          </a:blip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 ea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◉"/>
              <a:defRPr sz="1800" b="0" i="0" u="none" strike="noStrike" cap="none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429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◉"/>
              <a:defRPr sz="1800" b="0" i="0" u="none" strike="noStrike" cap="none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3429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 b="0" i="0" u="none" strike="noStrike" cap="none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429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●"/>
              <a:defRPr sz="1800" b="0" i="0" u="none" strike="noStrike" cap="none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429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○"/>
              <a:defRPr sz="1800" b="0" i="0" u="none" strike="noStrike" cap="none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3429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 b="0" i="0" u="none" strike="noStrike" cap="none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3429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●"/>
              <a:defRPr sz="1800" b="0" i="0" u="none" strike="noStrike" cap="none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3429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○"/>
              <a:defRPr sz="1800" b="0" i="0" u="none" strike="noStrike" cap="none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3429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 b="0" i="0" u="none" strike="noStrike" cap="none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indent="0">
              <a:buFont typeface="Source Sans Pro"/>
              <a:buNone/>
            </a:pPr>
            <a:r>
              <a:rPr lang="sr-Latn-CS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2520563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56;p21">
            <a:extLst>
              <a:ext uri="{FF2B5EF4-FFF2-40B4-BE49-F238E27FC236}">
                <a16:creationId xmlns:a16="http://schemas.microsoft.com/office/drawing/2014/main" id="{15A5C296-6E7F-B938-53B1-1626FCCF5C6A}"/>
              </a:ext>
            </a:extLst>
          </p:cNvPr>
          <p:cNvSpPr txBox="1">
            <a:spLocks/>
          </p:cNvSpPr>
          <p:nvPr/>
        </p:nvSpPr>
        <p:spPr>
          <a:xfrm>
            <a:off x="892529" y="834765"/>
            <a:ext cx="7772400" cy="330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r>
              <a:rPr lang="sr-Latn-CS">
                <a:latin typeface="Arial"/>
                <a:ea typeface="Arial"/>
                <a:cs typeface="Arial"/>
                <a:sym typeface="Arial"/>
              </a:rPr>
              <a:t>Uvrštavanjem formula dobijamo:</a:t>
            </a:r>
            <a:endParaRPr lang="sr-Latn-CS"/>
          </a:p>
          <a:p>
            <a:pPr marL="114300" indent="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endParaRPr lang="sr-Latn-CS"/>
          </a:p>
          <a:p>
            <a:pPr marL="114300" indent="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endParaRPr lang="sr-Latn-CS"/>
          </a:p>
          <a:p>
            <a:pPr marL="114300" indent="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endParaRPr lang="sr-Latn-CS"/>
          </a:p>
          <a:p>
            <a:pPr marL="114300" indent="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endParaRPr lang="sr-Latn-CS"/>
          </a:p>
          <a:p>
            <a:pPr marL="114300" indent="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endParaRPr lang="sr-Latn-CS"/>
          </a:p>
          <a:p>
            <a:pPr marL="114300" indent="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endParaRPr lang="sr-Latn-CS"/>
          </a:p>
          <a:p>
            <a:pPr marL="114300" indent="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endParaRPr lang="sr-Latn-CS"/>
          </a:p>
          <a:p>
            <a:pPr marL="114300" indent="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endParaRPr lang="sr-Latn-CS"/>
          </a:p>
          <a:p>
            <a:pPr marL="45720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endParaRPr lang="sr-Latn-CS"/>
          </a:p>
          <a:p>
            <a:pPr marL="114300" indent="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endParaRPr lang="sr-Latn-CS" dirty="0"/>
          </a:p>
        </p:txBody>
      </p:sp>
      <p:graphicFrame>
        <p:nvGraphicFramePr>
          <p:cNvPr id="5" name="Google Shape;257;p21">
            <a:extLst>
              <a:ext uri="{FF2B5EF4-FFF2-40B4-BE49-F238E27FC236}">
                <a16:creationId xmlns:a16="http://schemas.microsoft.com/office/drawing/2014/main" id="{80736C9C-DAD7-FA1A-BD3A-A1CB9ACA0D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7069925"/>
              </p:ext>
            </p:extLst>
          </p:nvPr>
        </p:nvGraphicFramePr>
        <p:xfrm>
          <a:off x="1043457" y="1970078"/>
          <a:ext cx="10105085" cy="2690412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131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30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03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86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086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5031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5031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5031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5031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60780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Starost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Broj posmatranih</a:t>
                      </a:r>
                      <a:endParaRPr sz="14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Broj umrlih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Vjerovatnoća smrti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Vjerovatnoća doživljenja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Broj živih na 100000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Broj mrtvih na 100000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Zbir živih lica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Srednje trajanje života</a:t>
                      </a:r>
                      <a:endParaRPr sz="14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305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 sz="14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751167</a:t>
                      </a:r>
                      <a:endParaRPr sz="14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23218</a:t>
                      </a:r>
                      <a:endParaRPr sz="14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0.0309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0.9691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100000</a:t>
                      </a:r>
                      <a:endParaRPr sz="14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3091</a:t>
                      </a:r>
                      <a:endParaRPr sz="14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7094356</a:t>
                      </a:r>
                      <a:endParaRPr sz="14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70.44356</a:t>
                      </a:r>
                      <a:endParaRPr sz="14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1305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14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742662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1543</a:t>
                      </a:r>
                      <a:endParaRPr sz="14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0.0021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0.9979</a:t>
                      </a:r>
                      <a:endParaRPr sz="14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96909.08</a:t>
                      </a:r>
                      <a:endParaRPr sz="14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201</a:t>
                      </a:r>
                      <a:endParaRPr sz="14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6994356</a:t>
                      </a:r>
                      <a:endParaRPr sz="14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71.67442</a:t>
                      </a:r>
                      <a:endParaRPr sz="14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1269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16F19-FCAC-A426-C1F0-3D786F4DB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60009"/>
            <a:ext cx="7729728" cy="1188720"/>
          </a:xfrm>
        </p:spPr>
        <p:txBody>
          <a:bodyPr/>
          <a:lstStyle/>
          <a:p>
            <a:r>
              <a:rPr lang="sr-Latn-BA" dirty="0"/>
              <a:t>ZADATAK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BFA36E-57D7-CC0C-D79D-BD355FB903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8025" y="1837501"/>
            <a:ext cx="9615949" cy="4660490"/>
          </a:xfrm>
        </p:spPr>
        <p:txBody>
          <a:bodyPr/>
          <a:lstStyle/>
          <a:p>
            <a:pPr marL="0" indent="0">
              <a:buNone/>
            </a:pPr>
            <a:r>
              <a:rPr lang="sr-Latn-BA" sz="2000" dirty="0"/>
              <a:t>Dati su podaci o broju živorođenih i umrlih u Republici Srpskoj: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r>
              <a:rPr lang="sr-Latn-BA" sz="2000" dirty="0"/>
              <a:t>a) Izračunati vitalni indeks u 2021. i 2017. godini,</a:t>
            </a:r>
          </a:p>
          <a:p>
            <a:pPr marL="0" indent="0">
              <a:buNone/>
            </a:pPr>
            <a:r>
              <a:rPr lang="sr-Latn-BA" sz="2000" dirty="0"/>
              <a:t>b) Izračunati godinu u kojoj će vitalni indeks iznositi 35, ako posmatrani tempo porasta živorođenih i umrlih ostane identičan u budućnosti,</a:t>
            </a:r>
          </a:p>
          <a:p>
            <a:pPr marL="0" indent="0">
              <a:buNone/>
            </a:pPr>
            <a:r>
              <a:rPr lang="sr-Latn-BA" sz="2000" dirty="0"/>
              <a:t>c) Izračunati godinu u kojoj će vitalni indeks iznostiti 30, ako se prosječni tempo porasta živorođenih </a:t>
            </a:r>
            <a:r>
              <a:rPr lang="en-US" sz="2000" dirty="0" err="1"/>
              <a:t>poveća</a:t>
            </a:r>
            <a:r>
              <a:rPr lang="sr-Latn-BA" sz="2000" dirty="0"/>
              <a:t> za 10%, a prosječni tempo porasta umrlih smanji za 4%.</a:t>
            </a:r>
          </a:p>
          <a:p>
            <a:pPr marL="0" indent="0">
              <a:buNone/>
            </a:pPr>
            <a:endParaRPr lang="sr-Latn-BA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3A41D2D4-968B-8078-6875-0872791CFA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3954671"/>
              </p:ext>
            </p:extLst>
          </p:nvPr>
        </p:nvGraphicFramePr>
        <p:xfrm>
          <a:off x="2031999" y="2478712"/>
          <a:ext cx="8127999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3189168824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99617088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25748853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Godina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Broj živorođenih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Broj umrlih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68000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2021.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9.274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19.002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06789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9.339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14.663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70080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3449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99D18A0-4E72-F211-D563-1809E5F898F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81664" y="243348"/>
                <a:ext cx="11080136" cy="6462251"/>
              </a:xfrm>
            </p:spPr>
            <p:txBody>
              <a:bodyPr>
                <a:normAutofit fontScale="92500" lnSpcReduction="20000"/>
              </a:bodyPr>
              <a:lstStyle/>
              <a:p>
                <a:pPr marL="457200" indent="-457200">
                  <a:buAutoNum type="alphaLcParenR"/>
                </a:pPr>
                <a:r>
                  <a:rPr lang="sr-Latn-BA" sz="2000" b="1" dirty="0">
                    <a:solidFill>
                      <a:schemeClr val="accent1"/>
                    </a:solidFill>
                  </a:rPr>
                  <a:t>Izračunati vitalni indeks u 2021. i 2017. godini</a:t>
                </a:r>
                <a:endParaRPr lang="sr-Cyrl-RS" sz="2000" b="1" dirty="0">
                  <a:solidFill>
                    <a:schemeClr val="accent1"/>
                  </a:solidFill>
                </a:endParaRPr>
              </a:p>
              <a:p>
                <a:pPr marL="457200" indent="-457200">
                  <a:buAutoNum type="alphaLcParenR"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  <m:sup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2021</m:t>
                          </m:r>
                        </m:sup>
                      </m:sSubSup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9.274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19.002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𝟒𝟖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𝟖𝟏</m:t>
                      </m:r>
                    </m:oMath>
                  </m:oMathPara>
                </a14:m>
                <a:endParaRPr lang="sr-Latn-BA" b="1" dirty="0">
                  <a:solidFill>
                    <a:schemeClr val="accent1"/>
                  </a:solidFill>
                </a:endParaRPr>
              </a:p>
              <a:p>
                <a:pPr marL="0" indent="0" algn="ctr">
                  <a:buNone/>
                </a:pPr>
                <a:endParaRPr lang="sr-Latn-BA" b="1" dirty="0">
                  <a:solidFill>
                    <a:schemeClr val="accent1"/>
                  </a:solidFill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  <m:sup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2017</m:t>
                          </m:r>
                        </m:sup>
                      </m:sSubSup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9.339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14.663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𝟔𝟑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𝟔𝟗</m:t>
                      </m:r>
                    </m:oMath>
                  </m:oMathPara>
                </a14:m>
                <a:endParaRPr lang="sr-Latn-BA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endParaRPr lang="sr-Latn-BA" sz="2400" b="1" dirty="0">
                  <a:solidFill>
                    <a:schemeClr val="accent1"/>
                  </a:solidFill>
                </a:endParaRPr>
              </a:p>
              <a:p>
                <a:pPr marL="342900" indent="-342900">
                  <a:buFont typeface="+mj-lt"/>
                  <a:buAutoNum type="alphaLcParenR" startAt="2"/>
                </a:pPr>
                <a:r>
                  <a:rPr lang="sr-Latn-BA" sz="2000" b="1" dirty="0">
                    <a:solidFill>
                      <a:schemeClr val="accent1"/>
                    </a:solidFill>
                  </a:rPr>
                  <a:t>Izračunati godinu u kojoj će vitalni indeks iznositi 35, ako posmatrani tempo porasta živorođenih i umrlih ostane identičan u budućnosti</a:t>
                </a:r>
                <a:endParaRPr lang="sr-Cyrl-RS" sz="2000" b="1" dirty="0">
                  <a:solidFill>
                    <a:schemeClr val="accent1"/>
                  </a:solidFill>
                </a:endParaRPr>
              </a:p>
              <a:p>
                <a:pPr marL="342900" indent="-342900">
                  <a:buFont typeface="+mj-lt"/>
                  <a:buAutoNum type="alphaLcParenR" startAt="2"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RS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RS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48,81</m:t>
                                  </m:r>
                                </m:num>
                                <m:den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63,69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</a:rPr>
                        <m:t>∙100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𝟒𝟒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RS" sz="2000" b="1" dirty="0">
                  <a:ea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:endParaRPr lang="sr-Latn-RS" sz="2000" b="1" dirty="0">
                  <a:ea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35=48,81∙</m:t>
                      </m:r>
                      <m:sSup>
                        <m:sSup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−6,44</m:t>
                                  </m:r>
                                </m:num>
                                <m:den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p>
                      </m:sSup>
                    </m:oMath>
                  </m:oMathPara>
                </a14:m>
                <a:endParaRPr lang="sr-Latn-BA" sz="20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:endParaRPr lang="sr-Latn-BA" sz="20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 sz="20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35</m:t>
                              </m:r>
                            </m:e>
                          </m:func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 sz="20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48,81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 sz="20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0,9356</m:t>
                              </m:r>
                            </m:e>
                          </m:func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=4,99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sr-Latn-BA" sz="2000" b="1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99D18A0-4E72-F211-D563-1809E5F898F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81664" y="243348"/>
                <a:ext cx="11080136" cy="6462251"/>
              </a:xfrm>
              <a:blipFill>
                <a:blip r:embed="rId2"/>
                <a:stretch>
                  <a:fillRect l="-458" t="-1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64145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93EF469-A2D6-763F-CAB2-AF998E4DC6D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56826" y="69297"/>
                <a:ext cx="11194025" cy="5928852"/>
              </a:xfrm>
            </p:spPr>
            <p:txBody>
              <a:bodyPr/>
              <a:lstStyle/>
              <a:p>
                <a:pPr marL="342900" indent="-342900">
                  <a:buFont typeface="+mj-lt"/>
                  <a:buAutoNum type="alphaLcParenR" startAt="3"/>
                </a:pPr>
                <a:r>
                  <a:rPr lang="sr-Latn-BA" sz="2000" b="1" dirty="0">
                    <a:solidFill>
                      <a:schemeClr val="accent1"/>
                    </a:solidFill>
                  </a:rPr>
                  <a:t>Izračunati godinu u kojoj će vitalni indeks iznostiti 30, ako se prosječni tempo porasta živorođenih </a:t>
                </a:r>
                <a:r>
                  <a:rPr lang="en-US" sz="2000" b="1" dirty="0" err="1">
                    <a:solidFill>
                      <a:schemeClr val="accent1"/>
                    </a:solidFill>
                  </a:rPr>
                  <a:t>poveća</a:t>
                </a:r>
                <a:r>
                  <a:rPr lang="sr-Latn-BA" sz="2000" b="1" dirty="0">
                    <a:solidFill>
                      <a:schemeClr val="accent1"/>
                    </a:solidFill>
                  </a:rPr>
                  <a:t> za 10%, a prosječni tempo porasta umrlih smanji za 4%</a:t>
                </a:r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 algn="ctr">
                  <a:buNone/>
                </a:pPr>
                <a:r>
                  <a:rPr lang="sr-Latn-BA" dirty="0"/>
                  <a:t>Nove stope rasta: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sub>
                      <m:sup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=−0,17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Cyrl-R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Cyrl-R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=−0,1</m:t>
                    </m:r>
                    <m:r>
                      <a:rPr lang="sr-Cyrl-R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87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%</m:t>
                    </m:r>
                  </m:oMath>
                </a14:m>
                <a:r>
                  <a:rPr lang="sr-Latn-BA" sz="2000" dirty="0"/>
                  <a:t>                                          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𝑀</m:t>
                        </m:r>
                      </m:sub>
                      <m:sup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sr-Latn-BA" sz="2000" i="1">
                        <a:latin typeface="Cambria Math" panose="02040503050406030204" pitchFamily="18" charset="0"/>
                      </a:rPr>
                      <m:t>=6,7</m:t>
                    </m:r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∙0,96=6,43%</m:t>
                    </m:r>
                  </m:oMath>
                </a14:m>
                <a:endParaRPr lang="sr-Latn-BA" sz="2000" dirty="0"/>
              </a:p>
              <a:p>
                <a:pPr marL="0" indent="0" algn="ctr">
                  <a:buNone/>
                </a:pPr>
                <a:endParaRPr lang="sr-Latn-BA" sz="2000" dirty="0"/>
              </a:p>
              <a:p>
                <a:pPr marL="0" indent="0" algn="ctr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93EF469-A2D6-763F-CAB2-AF998E4DC6D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56826" y="69297"/>
                <a:ext cx="11194025" cy="5928852"/>
              </a:xfrm>
              <a:blipFill>
                <a:blip r:embed="rId2"/>
                <a:stretch>
                  <a:fillRect l="-567" t="-6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36B36C6-D4C8-308E-5637-5F90E5FDFD30}"/>
                  </a:ext>
                </a:extLst>
              </p:cNvPr>
              <p:cNvSpPr txBox="1"/>
              <p:nvPr/>
            </p:nvSpPr>
            <p:spPr>
              <a:xfrm>
                <a:off x="1228194" y="744129"/>
                <a:ext cx="4173794" cy="18220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BA" dirty="0"/>
                  <a:t>Stopa rasta živorođenih:</a:t>
                </a:r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𝑔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sub>
                      </m:sSub>
                      <m:r>
                        <a:rPr lang="sr-Latn-BA" sz="18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RS" sz="18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RS" sz="1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9.274</m:t>
                                  </m:r>
                                </m:num>
                                <m:den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9.339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sz="1800" i="1">
                          <a:latin typeface="Cambria Math" panose="02040503050406030204" pitchFamily="18" charset="0"/>
                        </a:rPr>
                        <m:t>∙100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𝟏𝟕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BA" b="1" dirty="0"/>
              </a:p>
              <a:p>
                <a:endParaRPr lang="sr-Latn-BA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36B36C6-D4C8-308E-5637-5F90E5FDFD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8194" y="744129"/>
                <a:ext cx="4173794" cy="1822037"/>
              </a:xfrm>
              <a:prstGeom prst="rect">
                <a:avLst/>
              </a:prstGeom>
              <a:blipFill>
                <a:blip r:embed="rId3"/>
                <a:stretch>
                  <a:fillRect l="-1212" t="-13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FAD86DF-05A3-86A3-D142-5E8482E4A65C}"/>
                  </a:ext>
                </a:extLst>
              </p:cNvPr>
              <p:cNvSpPr txBox="1"/>
              <p:nvPr/>
            </p:nvSpPr>
            <p:spPr>
              <a:xfrm>
                <a:off x="7377057" y="743746"/>
                <a:ext cx="4173794" cy="18220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BA" dirty="0"/>
                  <a:t>Stopa rasta umrlih:</a:t>
                </a:r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𝑔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sub>
                      </m:sSub>
                      <m:r>
                        <a:rPr lang="sr-Latn-BA" sz="18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RS" sz="18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RS" sz="1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19.002</m:t>
                                  </m:r>
                                </m:num>
                                <m:den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14.663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sz="1800" i="1">
                          <a:latin typeface="Cambria Math" panose="02040503050406030204" pitchFamily="18" charset="0"/>
                        </a:rPr>
                        <m:t>∙100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𝟕𝟎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BA" b="1" dirty="0"/>
              </a:p>
              <a:p>
                <a:endParaRPr lang="sr-Latn-BA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FAD86DF-05A3-86A3-D142-5E8482E4A6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7057" y="743746"/>
                <a:ext cx="4173794" cy="1822037"/>
              </a:xfrm>
              <a:prstGeom prst="rect">
                <a:avLst/>
              </a:prstGeom>
              <a:blipFill>
                <a:blip r:embed="rId4"/>
                <a:stretch>
                  <a:fillRect l="-1168" t="-16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AB4C6D0-7E57-E964-05E2-B553D93D9A36}"/>
                  </a:ext>
                </a:extLst>
              </p:cNvPr>
              <p:cNvSpPr txBox="1"/>
              <p:nvPr/>
            </p:nvSpPr>
            <p:spPr>
              <a:xfrm>
                <a:off x="3315091" y="3033723"/>
                <a:ext cx="5746952" cy="35484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sr-Latn-BA" dirty="0"/>
                  <a:t>U formulu za vitalni indeks uvrštavamo nove stope rasta</a:t>
                </a:r>
                <a:r>
                  <a:rPr lang="sr-Latn-BA" sz="1600" dirty="0"/>
                  <a:t>:</a:t>
                </a:r>
              </a:p>
              <a:p>
                <a:pPr algn="ctr"/>
                <a:endParaRPr lang="sr-Latn-BA" sz="16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30=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9.274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1+</m:t>
                                  </m:r>
                                  <m:f>
                                    <m:f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0,</m:t>
                                      </m:r>
                                      <m:r>
                                        <a:rPr lang="sr-Cyrl-R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187</m:t>
                                      </m:r>
                                    </m:num>
                                    <m:den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100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p>
                          </m:sSup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19.002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1+</m:t>
                                  </m:r>
                                  <m:f>
                                    <m:f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6,43</m:t>
                                      </m:r>
                                    </m:num>
                                    <m:den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100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p>
                          </m:sSup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BA" dirty="0"/>
              </a:p>
              <a:p>
                <a:pPr algn="ctr"/>
                <a:endParaRPr lang="sr-Latn-BA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30=48,81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0,998</m:t>
                                  </m:r>
                                  <m:r>
                                    <a:rPr lang="sr-Cyrl-R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13</m:t>
                                  </m:r>
                                </m:num>
                                <m:den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1,0643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p>
                      </m:sSup>
                    </m:oMath>
                  </m:oMathPara>
                </a14:m>
                <a:endParaRPr lang="sr-Latn-BA" dirty="0"/>
              </a:p>
              <a:p>
                <a:pPr algn="ctr"/>
                <a:endParaRPr lang="sr-Latn-BA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func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48,81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0,93</m:t>
                              </m:r>
                              <m:r>
                                <a:rPr lang="sr-Cyrl-RS" b="0" i="1" smtClean="0">
                                  <a:latin typeface="Cambria Math" panose="02040503050406030204" pitchFamily="18" charset="0"/>
                                </a:rPr>
                                <m:t>783</m:t>
                              </m:r>
                            </m:e>
                          </m:func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=7,</m:t>
                      </m:r>
                      <m:r>
                        <a:rPr lang="sr-Cyrl-RS" b="0" i="1" smtClean="0">
                          <a:latin typeface="Cambria Math" panose="02040503050406030204" pitchFamily="18" charset="0"/>
                        </a:rPr>
                        <m:t>58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sr-Latn-BA" b="1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AB4C6D0-7E57-E964-05E2-B553D93D9A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5091" y="3033723"/>
                <a:ext cx="5746952" cy="3548472"/>
              </a:xfrm>
              <a:prstGeom prst="rect">
                <a:avLst/>
              </a:prstGeom>
              <a:blipFill>
                <a:blip r:embed="rId5"/>
                <a:stretch>
                  <a:fillRect t="-10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56115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72BCD88-D52B-7CB6-F30A-CC30A62078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331709"/>
              </p:ext>
            </p:extLst>
          </p:nvPr>
        </p:nvGraphicFramePr>
        <p:xfrm>
          <a:off x="7741227" y="1002750"/>
          <a:ext cx="4313121" cy="53377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6968">
                  <a:extLst>
                    <a:ext uri="{9D8B030D-6E8A-4147-A177-3AD203B41FA5}">
                      <a16:colId xmlns:a16="http://schemas.microsoft.com/office/drawing/2014/main" val="234608813"/>
                    </a:ext>
                  </a:extLst>
                </a:gridCol>
                <a:gridCol w="1177815">
                  <a:extLst>
                    <a:ext uri="{9D8B030D-6E8A-4147-A177-3AD203B41FA5}">
                      <a16:colId xmlns:a16="http://schemas.microsoft.com/office/drawing/2014/main" val="1568126887"/>
                    </a:ext>
                  </a:extLst>
                </a:gridCol>
                <a:gridCol w="1210991">
                  <a:extLst>
                    <a:ext uri="{9D8B030D-6E8A-4147-A177-3AD203B41FA5}">
                      <a16:colId xmlns:a16="http://schemas.microsoft.com/office/drawing/2014/main" val="3972200755"/>
                    </a:ext>
                  </a:extLst>
                </a:gridCol>
                <a:gridCol w="1277347">
                  <a:extLst>
                    <a:ext uri="{9D8B030D-6E8A-4147-A177-3AD203B41FA5}">
                      <a16:colId xmlns:a16="http://schemas.microsoft.com/office/drawing/2014/main" val="107093144"/>
                    </a:ext>
                  </a:extLst>
                </a:gridCol>
              </a:tblGrid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b="1" u="none" strike="noStrike" dirty="0">
                          <a:effectLst/>
                        </a:rPr>
                        <a:t>Godina</a:t>
                      </a:r>
                      <a:endParaRPr lang="sr-Latn-BA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b="1" u="none" strike="noStrike">
                          <a:effectLst/>
                        </a:rPr>
                        <a:t>Broj rođenih</a:t>
                      </a:r>
                      <a:endParaRPr lang="sr-Latn-BA" sz="14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b="1" u="none" strike="noStrike">
                          <a:effectLst/>
                        </a:rPr>
                        <a:t>Broj umrlih</a:t>
                      </a:r>
                      <a:endParaRPr lang="sr-Latn-BA" sz="14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b="1" u="none" strike="noStrike" dirty="0">
                          <a:effectLst/>
                        </a:rPr>
                        <a:t>Vitalni indeks</a:t>
                      </a:r>
                      <a:endParaRPr lang="sr-Latn-BA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3411402778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2003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10,537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12,988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  <a:latin typeface="+mn-lt"/>
                        </a:rPr>
                        <a:t>81.13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3552357152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2004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10,628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13,082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  <a:latin typeface="+mn-lt"/>
                        </a:rPr>
                        <a:t>81.24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83975778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  <a:latin typeface="+mn-lt"/>
                        </a:rPr>
                        <a:t>2005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10,322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13,802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  <a:latin typeface="+mn-lt"/>
                        </a:rPr>
                        <a:t>74.79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3413972798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  <a:latin typeface="+mn-lt"/>
                        </a:rPr>
                        <a:t>2006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10,524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13,232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  <a:latin typeface="+mn-lt"/>
                        </a:rPr>
                        <a:t>79.53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4025342022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  <a:latin typeface="+mn-lt"/>
                        </a:rPr>
                        <a:t>2007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10,110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14,146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  <a:latin typeface="+mn-lt"/>
                        </a:rPr>
                        <a:t>71.47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2155143287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  <a:latin typeface="+mn-lt"/>
                        </a:rPr>
                        <a:t>2008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10,198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13,501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  <a:latin typeface="+mn-lt"/>
                        </a:rPr>
                        <a:t>75.54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1036714666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  <a:latin typeface="+mn-lt"/>
                        </a:rPr>
                        <a:t>2009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10,603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13,775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76.97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491069762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  <a:latin typeface="+mn-lt"/>
                        </a:rPr>
                        <a:t>2010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10,147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13,517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  <a:latin typeface="+mn-lt"/>
                        </a:rPr>
                        <a:t>75.07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2273650235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  <a:latin typeface="+mn-lt"/>
                        </a:rPr>
                        <a:t>2011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9,561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13,658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  <a:latin typeface="+mn-lt"/>
                        </a:rPr>
                        <a:t>70.00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1293206562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  <a:latin typeface="+mn-lt"/>
                        </a:rPr>
                        <a:t>2012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9,978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13,796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72.33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1718048021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  <a:latin typeface="+mn-lt"/>
                        </a:rPr>
                        <a:t>2013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9,510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13,978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68.04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1969387778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  <a:latin typeface="+mn-lt"/>
                        </a:rPr>
                        <a:t>2014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9,335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14,409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64.79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1023076840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  <a:latin typeface="+mn-lt"/>
                        </a:rPr>
                        <a:t>2015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9,357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15,059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62.14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2998042023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  <a:latin typeface="+mn-lt"/>
                        </a:rPr>
                        <a:t>2016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9,452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13,970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67.66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640734896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  <a:latin typeface="+mn-lt"/>
                        </a:rPr>
                        <a:t>2017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9,339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14,663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63.69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171366948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  <a:latin typeface="+mn-lt"/>
                        </a:rPr>
                        <a:t>2018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9,568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14,763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64.81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1234249593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  <a:latin typeface="+mn-lt"/>
                        </a:rPr>
                        <a:t>2019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9,274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15,081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61.49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2967883286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2020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9,161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16,582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55.25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3557258223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2021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9,274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19,002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  <a:latin typeface="+mn-lt"/>
                        </a:rPr>
                        <a:t>48.81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2583870670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2022</a:t>
                      </a: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9,118</a:t>
                      </a: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16,263</a:t>
                      </a: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56,07</a:t>
                      </a: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1670064341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2023</a:t>
                      </a: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9,309</a:t>
                      </a: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13,508</a:t>
                      </a: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68,91</a:t>
                      </a: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50200519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FC827C6-83B8-2489-559A-18527414C13C}"/>
              </a:ext>
            </a:extLst>
          </p:cNvPr>
          <p:cNvSpPr txBox="1"/>
          <p:nvPr/>
        </p:nvSpPr>
        <p:spPr>
          <a:xfrm>
            <a:off x="7895300" y="694973"/>
            <a:ext cx="39722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400" b="1" dirty="0"/>
              <a:t>Živorođeni i umrli u RS</a:t>
            </a:r>
            <a:r>
              <a:rPr lang="sr-Latn-BA" sz="1400" dirty="0"/>
              <a:t>: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7C4D550E-EE0C-4472-8920-3EB84D095E5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7923104"/>
              </p:ext>
            </p:extLst>
          </p:nvPr>
        </p:nvGraphicFramePr>
        <p:xfrm>
          <a:off x="137652" y="1243669"/>
          <a:ext cx="7484533" cy="48353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63760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F3661-9EF6-8923-4AD7-8C74E7846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PRIRODNI PRIRAŠTAJ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F974C42-3DC8-0F22-84BF-291AFA1E58D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41710" y="2534805"/>
                <a:ext cx="9508580" cy="3939737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Latn-BA" sz="2000" b="1" dirty="0"/>
                  <a:t>Apsolutna vrijednost prirodnog priraštaja</a:t>
                </a:r>
                <a:r>
                  <a:rPr lang="sr-Latn-BA" sz="2000" dirty="0"/>
                  <a:t> predstavlja razliku između broja rođenih i broja umrlih</a:t>
                </a:r>
                <a:r>
                  <a:rPr lang="sr-Latn-BA" dirty="0"/>
                  <a:t>:</a:t>
                </a:r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𝐽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b="1" dirty="0"/>
                  <a:t>Stopa prirodnog priraštaja</a:t>
                </a:r>
                <a:r>
                  <a:rPr lang="sr-Latn-BA" sz="2000" dirty="0"/>
                  <a:t> predstavlja odnos između prirodnog priraštaja i prosječnog broja stanovnika: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num>
                        <m:den>
                          <m:acc>
                            <m:accPr>
                              <m:chr m:val="̅"/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</m:acc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∙1000</m:t>
                      </m:r>
                    </m:oMath>
                  </m:oMathPara>
                </a14:m>
                <a:endParaRPr lang="sr-Latn-BA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F974C42-3DC8-0F22-84BF-291AFA1E58D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41710" y="2534805"/>
                <a:ext cx="9508580" cy="3939737"/>
              </a:xfrm>
              <a:blipFill>
                <a:blip r:embed="rId2"/>
                <a:stretch>
                  <a:fillRect l="-641" t="-929" r="-321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BD489C8E-661B-7F75-5F19-799650B287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40" b="89910" l="9091" r="89962">
                        <a14:foregroundMark x1="61174" y1="29217" x2="61174" y2="29217"/>
                        <a14:foregroundMark x1="23864" y1="55422" x2="23864" y2="55422"/>
                        <a14:foregroundMark x1="19223" y1="57681" x2="19223" y2="57681"/>
                        <a14:foregroundMark x1="16667" y1="58735" x2="16667" y2="58735"/>
                        <a14:foregroundMark x1="14394" y1="59940" x2="14394" y2="59940"/>
                        <a14:foregroundMark x1="12595" y1="59940" x2="12595" y2="59940"/>
                        <a14:foregroundMark x1="9091" y1="70181" x2="9091" y2="70181"/>
                        <a14:backgroundMark x1="80398" y1="62952" x2="80398" y2="62952"/>
                        <a14:backgroundMark x1="83996" y1="64910" x2="83996" y2="64910"/>
                        <a14:backgroundMark x1="78220" y1="71837" x2="78220" y2="71837"/>
                        <a14:backgroundMark x1="77652" y1="73193" x2="77652" y2="73193"/>
                        <a14:backgroundMark x1="57102" y1="69428" x2="57102" y2="69428"/>
                        <a14:backgroundMark x1="56439" y1="70181" x2="56439" y2="70181"/>
                        <a14:backgroundMark x1="56345" y1="73193" x2="55398" y2="72892"/>
                        <a14:backgroundMark x1="81629" y1="69729" x2="84186" y2="62651"/>
                        <a14:backgroundMark x1="84186" y1="62651" x2="84848" y2="57831"/>
                        <a14:backgroundMark x1="39394" y1="71988" x2="39583" y2="68675"/>
                        <a14:backgroundMark x1="39583" y1="76506" x2="40341" y2="68675"/>
                        <a14:backgroundMark x1="56439" y1="79819" x2="56723" y2="71386"/>
                        <a14:backgroundMark x1="56723" y1="71386" x2="57008" y2="70783"/>
                        <a14:backgroundMark x1="57008" y1="67771" x2="56345" y2="65663"/>
                        <a14:backgroundMark x1="28314" y1="70783" x2="29167" y2="70482"/>
                        <a14:backgroundMark x1="20644" y1="71988" x2="21117" y2="70482"/>
                        <a14:backgroundMark x1="59280" y1="80422" x2="62121" y2="81777"/>
                        <a14:backgroundMark x1="78598" y1="81777" x2="74432" y2="82982"/>
                        <a14:backgroundMark x1="81439" y1="56325" x2="81061" y2="59940"/>
                        <a14:backgroundMark x1="77841" y1="72892" x2="77841" y2="72892"/>
                        <a14:backgroundMark x1="77178" y1="74398" x2="77178" y2="74398"/>
                        <a14:backgroundMark x1="40341" y1="68223" x2="40341" y2="682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1162" y="4710923"/>
            <a:ext cx="3760838" cy="2364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8098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2276D-B0A8-8446-474B-6A9649C8F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76745"/>
            <a:ext cx="7729728" cy="1188720"/>
          </a:xfrm>
        </p:spPr>
        <p:txBody>
          <a:bodyPr/>
          <a:lstStyle/>
          <a:p>
            <a:r>
              <a:rPr lang="sr-Latn-BA" dirty="0"/>
              <a:t>Zadatak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B2C235-14DD-FCB8-99BE-D9C98A1845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3828" y="1514804"/>
            <a:ext cx="8284339" cy="526006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sr-Latn-BA" dirty="0"/>
              <a:t>Dati su podaci o kretanju lančanih indeksa nataliteta, mortaliteta i prosječnog stanja populacije za Republiku Srpsku u periodu od 2015. do 2020. godine:</a:t>
            </a:r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r>
              <a:rPr lang="sr-Latn-BA" dirty="0"/>
              <a:t>Ako raspolažemo i sa sljedećim podacima:</a:t>
            </a:r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r>
              <a:rPr lang="sr-Latn-BA" dirty="0"/>
              <a:t>a) Izračunati apsolutni prirodni priraštaj za 2020. godinu, kao i stopu prirodnog priraštaja.</a:t>
            </a:r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E2F26AAF-8E84-6272-476E-522FDC9C6C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3000174"/>
              </p:ext>
            </p:extLst>
          </p:nvPr>
        </p:nvGraphicFramePr>
        <p:xfrm>
          <a:off x="1953828" y="2343083"/>
          <a:ext cx="8128002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4667">
                  <a:extLst>
                    <a:ext uri="{9D8B030D-6E8A-4147-A177-3AD203B41FA5}">
                      <a16:colId xmlns:a16="http://schemas.microsoft.com/office/drawing/2014/main" val="1008694077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746617141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780509005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719380543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814962525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3124023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r-Latn-BA" dirty="0"/>
                        <a:t>Godina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2019.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2020.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4072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dirty="0"/>
                        <a:t>Natalitet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6977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dirty="0"/>
                        <a:t>Mortalitet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59448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dirty="0"/>
                        <a:t>Populacija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7536021"/>
                  </a:ext>
                </a:extLst>
              </a:tr>
            </a:tbl>
          </a:graphicData>
        </a:graphic>
      </p:graphicFrame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CBC3934B-7569-390A-4B58-9CDB4969FF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3514405"/>
              </p:ext>
            </p:extLst>
          </p:nvPr>
        </p:nvGraphicFramePr>
        <p:xfrm>
          <a:off x="4368388" y="4642792"/>
          <a:ext cx="3455221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3182">
                  <a:extLst>
                    <a:ext uri="{9D8B030D-6E8A-4147-A177-3AD203B41FA5}">
                      <a16:colId xmlns:a16="http://schemas.microsoft.com/office/drawing/2014/main" val="326614452"/>
                    </a:ext>
                  </a:extLst>
                </a:gridCol>
                <a:gridCol w="1932039">
                  <a:extLst>
                    <a:ext uri="{9D8B030D-6E8A-4147-A177-3AD203B41FA5}">
                      <a16:colId xmlns:a16="http://schemas.microsoft.com/office/drawing/2014/main" val="2897252371"/>
                    </a:ext>
                  </a:extLst>
                </a:gridCol>
              </a:tblGrid>
              <a:tr h="239830">
                <a:tc>
                  <a:txBody>
                    <a:bodyPr/>
                    <a:lstStyle/>
                    <a:p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Broj u 2015.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4737449"/>
                  </a:ext>
                </a:extLst>
              </a:tr>
              <a:tr h="239830">
                <a:tc>
                  <a:txBody>
                    <a:bodyPr/>
                    <a:lstStyle/>
                    <a:p>
                      <a:r>
                        <a:rPr lang="sr-Latn-BA" dirty="0"/>
                        <a:t>Živorođeni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9.375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6242906"/>
                  </a:ext>
                </a:extLst>
              </a:tr>
              <a:tr h="239830">
                <a:tc>
                  <a:txBody>
                    <a:bodyPr/>
                    <a:lstStyle/>
                    <a:p>
                      <a:r>
                        <a:rPr lang="sr-Latn-BA" dirty="0"/>
                        <a:t>Umrli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15.059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7013769"/>
                  </a:ext>
                </a:extLst>
              </a:tr>
              <a:tr h="239830">
                <a:tc>
                  <a:txBody>
                    <a:bodyPr/>
                    <a:lstStyle/>
                    <a:p>
                      <a:r>
                        <a:rPr lang="sr-Latn-BA" dirty="0"/>
                        <a:t>Populacija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1.162.164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90348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01199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282F071-061A-1645-2E18-EAB234AF550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3451" y="781665"/>
                <a:ext cx="10545098" cy="576662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sz="2000" dirty="0"/>
                  <a:t>Broj </a:t>
                </a:r>
                <a:r>
                  <a:rPr lang="sr-Latn-BA" sz="2000" b="1" dirty="0"/>
                  <a:t>rođenih</a:t>
                </a:r>
                <a:r>
                  <a:rPr lang="sr-Latn-BA" sz="2000" dirty="0"/>
                  <a:t> u 2020: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2020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=9.375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1,01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∙0,99∙1,03∙0,97∙0,99=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𝟐𝟓𝟒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dirty="0"/>
                  <a:t>Broj </a:t>
                </a:r>
                <a:r>
                  <a:rPr lang="sr-Latn-BA" sz="2000" b="1" dirty="0"/>
                  <a:t>umrlih</a:t>
                </a:r>
                <a:r>
                  <a:rPr lang="sr-Latn-BA" sz="2000" dirty="0"/>
                  <a:t> u 2020: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2020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=15.059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0,93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∙1,05∙1,01∙1,02∙1,10=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𝟏𝟔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𝟔𝟔𝟒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b="1" dirty="0"/>
                  <a:t>Prosječan broj stanovnika</a:t>
                </a:r>
                <a:r>
                  <a:rPr lang="sr-Latn-BA" sz="2000" dirty="0"/>
                  <a:t> u 2020: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</m:acc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2020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=1.162.164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∙0,99∙0,98∙1,01∙1,02∙0,97=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𝟏𝟐𝟔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𝟕𝟑𝟓</m:t>
                      </m:r>
                    </m:oMath>
                  </m:oMathPara>
                </a14:m>
                <a:endParaRPr lang="sr-Latn-BA" sz="2000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282F071-061A-1645-2E18-EAB234AF550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3451" y="781665"/>
                <a:ext cx="10545098" cy="5766620"/>
              </a:xfrm>
              <a:blipFill>
                <a:blip r:embed="rId2"/>
                <a:stretch>
                  <a:fillRect l="-578" t="-529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2766410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1222</TotalTime>
  <Words>1580</Words>
  <Application>Microsoft Macintosh PowerPoint</Application>
  <PresentationFormat>Widescreen</PresentationFormat>
  <Paragraphs>511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9" baseType="lpstr">
      <vt:lpstr>Arial</vt:lpstr>
      <vt:lpstr>Calibri</vt:lpstr>
      <vt:lpstr>Cambria</vt:lpstr>
      <vt:lpstr>Cambria Math</vt:lpstr>
      <vt:lpstr>Courier New</vt:lpstr>
      <vt:lpstr>Gill Sans MT</vt:lpstr>
      <vt:lpstr>Gill Sans MT (Body)</vt:lpstr>
      <vt:lpstr>Source Sans Pro</vt:lpstr>
      <vt:lpstr>Times</vt:lpstr>
      <vt:lpstr>Verdana</vt:lpstr>
      <vt:lpstr>Wingdings</vt:lpstr>
      <vt:lpstr>Parcel</vt:lpstr>
      <vt:lpstr>KRETANJE STANOVNIŠTVA</vt:lpstr>
      <vt:lpstr>Prirodno kretanje stanovništva</vt:lpstr>
      <vt:lpstr>ZADATAK 1</vt:lpstr>
      <vt:lpstr>PowerPoint Presentation</vt:lpstr>
      <vt:lpstr>PowerPoint Presentation</vt:lpstr>
      <vt:lpstr>PowerPoint Presentation</vt:lpstr>
      <vt:lpstr>PRIRODNI PRIRAŠTAJ</vt:lpstr>
      <vt:lpstr>Zadatak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PROSTORNO KRETANJE STANOVNIŠTVA  MIGRACIJE</vt:lpstr>
      <vt:lpstr>Zadatak 3</vt:lpstr>
      <vt:lpstr>PowerPoint Presentation</vt:lpstr>
      <vt:lpstr>PowerPoint Presentation</vt:lpstr>
      <vt:lpstr>PowerPoint Presentation</vt:lpstr>
      <vt:lpstr>Zadatak 4</vt:lpstr>
      <vt:lpstr>PowerPoint Presentation</vt:lpstr>
      <vt:lpstr>PowerPoint Presentation</vt:lpstr>
      <vt:lpstr>PowerPoint Presentation</vt:lpstr>
      <vt:lpstr>PowerPoint Presentation</vt:lpstr>
      <vt:lpstr>ZADATAK 5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KRETANJE STANOVNIŠTVA</dc:title>
  <dc:creator>Marić, Milica</dc:creator>
  <cp:lastModifiedBy>Milica Maric</cp:lastModifiedBy>
  <cp:revision>67</cp:revision>
  <dcterms:created xsi:type="dcterms:W3CDTF">2022-10-28T08:15:42Z</dcterms:created>
  <dcterms:modified xsi:type="dcterms:W3CDTF">2024-10-28T13:39:11Z</dcterms:modified>
</cp:coreProperties>
</file>