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sldIdLst>
    <p:sldId id="294" r:id="rId2"/>
    <p:sldId id="296" r:id="rId3"/>
    <p:sldId id="298" r:id="rId4"/>
    <p:sldId id="300" r:id="rId5"/>
    <p:sldId id="302" r:id="rId6"/>
    <p:sldId id="357" r:id="rId7"/>
    <p:sldId id="365" r:id="rId8"/>
    <p:sldId id="359" r:id="rId9"/>
    <p:sldId id="362" r:id="rId10"/>
    <p:sldId id="363" r:id="rId11"/>
    <p:sldId id="366" r:id="rId12"/>
    <p:sldId id="367" r:id="rId13"/>
    <p:sldId id="368" r:id="rId14"/>
    <p:sldId id="364" r:id="rId15"/>
    <p:sldId id="369" r:id="rId16"/>
    <p:sldId id="375" r:id="rId17"/>
    <p:sldId id="376" r:id="rId18"/>
    <p:sldId id="377" r:id="rId19"/>
    <p:sldId id="378" r:id="rId20"/>
    <p:sldId id="379" r:id="rId21"/>
    <p:sldId id="383" r:id="rId22"/>
    <p:sldId id="384" r:id="rId23"/>
    <p:sldId id="387" r:id="rId24"/>
    <p:sldId id="388" r:id="rId25"/>
    <p:sldId id="389" r:id="rId26"/>
    <p:sldId id="391" r:id="rId27"/>
    <p:sldId id="390" r:id="rId28"/>
    <p:sldId id="392" r:id="rId29"/>
    <p:sldId id="393" r:id="rId30"/>
    <p:sldId id="394" r:id="rId31"/>
    <p:sldId id="395" r:id="rId32"/>
    <p:sldId id="396" r:id="rId33"/>
    <p:sldId id="397" r:id="rId34"/>
    <p:sldId id="398" r:id="rId35"/>
    <p:sldId id="402" r:id="rId36"/>
    <p:sldId id="407" r:id="rId37"/>
    <p:sldId id="399" r:id="rId38"/>
    <p:sldId id="403" r:id="rId39"/>
    <p:sldId id="405" r:id="rId40"/>
    <p:sldId id="339"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5" d="100"/>
          <a:sy n="75" d="100"/>
        </p:scale>
        <p:origin x="1594"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8C37DE-2BC6-4231-BECA-A1FFA1E451E3}" type="doc">
      <dgm:prSet loTypeId="urn:microsoft.com/office/officeart/2005/8/layout/vProcess5" loCatId="process" qsTypeId="urn:microsoft.com/office/officeart/2005/8/quickstyle/simple1" qsCatId="simple" csTypeId="urn:microsoft.com/office/officeart/2005/8/colors/accent3_4" csCatId="accent3" phldr="1"/>
      <dgm:spPr/>
      <dgm:t>
        <a:bodyPr/>
        <a:lstStyle/>
        <a:p>
          <a:endParaRPr lang="en-US"/>
        </a:p>
      </dgm:t>
    </dgm:pt>
    <dgm:pt modelId="{43D8F187-0E6A-45AA-9B47-56574E5C9318}">
      <dgm:prSet custT="1"/>
      <dgm:spPr/>
      <dgm:t>
        <a:bodyPr/>
        <a:lstStyle/>
        <a:p>
          <a:pPr rtl="0"/>
          <a:r>
            <a:rPr lang="sr-Latn-BA" sz="1600" b="1" dirty="0" smtClean="0">
              <a:latin typeface="Times New Roman" panose="02020603050405020304" pitchFamily="18" charset="0"/>
              <a:cs typeface="Times New Roman" panose="02020603050405020304" pitchFamily="18" charset="0"/>
            </a:rPr>
            <a:t>Podstiče diskusiju i olakšava saradnju među centralnim bankama  podržavajući dijalog s drugim vlastima koji su odgovorni za promovisanje finansijske stabilnosti</a:t>
          </a:r>
          <a:endParaRPr lang="en-GB" sz="1600" b="1" dirty="0">
            <a:latin typeface="Times New Roman" panose="02020603050405020304" pitchFamily="18" charset="0"/>
            <a:cs typeface="Times New Roman" panose="02020603050405020304" pitchFamily="18" charset="0"/>
          </a:endParaRPr>
        </a:p>
      </dgm:t>
    </dgm:pt>
    <dgm:pt modelId="{3EC222C2-1330-412F-BF38-8415368EA2D7}" type="parTrans" cxnId="{2B75305C-DCCC-4033-A604-8001E63C6464}">
      <dgm:prSet/>
      <dgm:spPr/>
      <dgm:t>
        <a:bodyPr/>
        <a:lstStyle/>
        <a:p>
          <a:endParaRPr lang="en-US"/>
        </a:p>
      </dgm:t>
    </dgm:pt>
    <dgm:pt modelId="{DA1F77C9-3F85-4251-BA39-72BB81CF9E19}" type="sibTrans" cxnId="{2B75305C-DCCC-4033-A604-8001E63C6464}">
      <dgm:prSet/>
      <dgm:spPr>
        <a:solidFill>
          <a:schemeClr val="bg2">
            <a:lumMod val="50000"/>
            <a:alpha val="90000"/>
          </a:schemeClr>
        </a:solidFill>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dgm:spPr>
      <dgm:t>
        <a:bodyPr/>
        <a:lstStyle/>
        <a:p>
          <a:endParaRPr lang="en-US"/>
        </a:p>
      </dgm:t>
    </dgm:pt>
    <dgm:pt modelId="{E4DE8642-12E2-4B23-B983-6F40E640253F}">
      <dgm:prSet custT="1"/>
      <dgm:spPr/>
      <dgm:t>
        <a:bodyPr/>
        <a:lstStyle/>
        <a:p>
          <a:pPr rtl="0"/>
          <a:r>
            <a:rPr lang="sr-Latn-BA" sz="1600" b="1" dirty="0" smtClean="0">
              <a:latin typeface="Times New Roman" panose="02020603050405020304" pitchFamily="18" charset="0"/>
              <a:cs typeface="Times New Roman" panose="02020603050405020304" pitchFamily="18" charset="0"/>
            </a:rPr>
            <a:t>Izvršava analizu istraživanja i politike o pitanjima relevantnosti za monetarnu i finansijsku stabilnost za centralne banke u svojim finansijskim transakcijama</a:t>
          </a:r>
          <a:endParaRPr lang="en-GB" sz="1600" b="1" dirty="0">
            <a:latin typeface="Times New Roman" panose="02020603050405020304" pitchFamily="18" charset="0"/>
            <a:cs typeface="Times New Roman" panose="02020603050405020304" pitchFamily="18" charset="0"/>
          </a:endParaRPr>
        </a:p>
      </dgm:t>
    </dgm:pt>
    <dgm:pt modelId="{7773EA58-260A-4C39-B790-10F1FF3B1058}" type="parTrans" cxnId="{DA3293DD-0617-4046-A284-660FFC7A5033}">
      <dgm:prSet/>
      <dgm:spPr/>
      <dgm:t>
        <a:bodyPr/>
        <a:lstStyle/>
        <a:p>
          <a:endParaRPr lang="en-US"/>
        </a:p>
      </dgm:t>
    </dgm:pt>
    <dgm:pt modelId="{C4FF2192-1B9A-45C9-B7B6-A4F1DABF6299}" type="sibTrans" cxnId="{DA3293DD-0617-4046-A284-660FFC7A5033}">
      <dgm:prSet/>
      <dgm:spPr>
        <a:solidFill>
          <a:schemeClr val="bg2">
            <a:lumMod val="50000"/>
            <a:alpha val="90000"/>
          </a:schemeClr>
        </a:solidFill>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dgm:spPr>
      <dgm:t>
        <a:bodyPr/>
        <a:lstStyle/>
        <a:p>
          <a:endParaRPr lang="en-US"/>
        </a:p>
      </dgm:t>
    </dgm:pt>
    <dgm:pt modelId="{28293FF1-FAED-4B3E-8D34-C05A2BE95B8F}">
      <dgm:prSet custT="1"/>
      <dgm:spPr/>
      <dgm:t>
        <a:bodyPr/>
        <a:lstStyle/>
        <a:p>
          <a:pPr rtl="0"/>
          <a:r>
            <a:rPr lang="sr-Latn-BA" sz="1600" b="1" dirty="0" smtClean="0">
              <a:latin typeface="Times New Roman" panose="02020603050405020304" pitchFamily="18" charset="0"/>
              <a:cs typeface="Times New Roman" panose="02020603050405020304" pitchFamily="18" charset="0"/>
            </a:rPr>
            <a:t>Služi kao agent ili povjerenik u vezi sa međunarodnim finansijskim institucijama </a:t>
          </a:r>
          <a:endParaRPr lang="en-GB" sz="1600" b="1" dirty="0">
            <a:latin typeface="Times New Roman" panose="02020603050405020304" pitchFamily="18" charset="0"/>
            <a:cs typeface="Times New Roman" panose="02020603050405020304" pitchFamily="18" charset="0"/>
          </a:endParaRPr>
        </a:p>
      </dgm:t>
    </dgm:pt>
    <dgm:pt modelId="{0A94AF18-3273-4A4F-8376-CFEF3F09A7DB}" type="parTrans" cxnId="{51B536EB-4D97-438F-834A-6799953F6E86}">
      <dgm:prSet/>
      <dgm:spPr/>
      <dgm:t>
        <a:bodyPr/>
        <a:lstStyle/>
        <a:p>
          <a:endParaRPr lang="en-US"/>
        </a:p>
      </dgm:t>
    </dgm:pt>
    <dgm:pt modelId="{B34E4BF8-7676-46DB-AA50-23BB75C32B35}" type="sibTrans" cxnId="{51B536EB-4D97-438F-834A-6799953F6E86}">
      <dgm:prSet/>
      <dgm:spPr>
        <a:solidFill>
          <a:schemeClr val="bg2">
            <a:lumMod val="50000"/>
            <a:alpha val="90000"/>
          </a:schemeClr>
        </a:solidFill>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dgm:spPr>
      <dgm:t>
        <a:bodyPr/>
        <a:lstStyle/>
        <a:p>
          <a:endParaRPr lang="en-US"/>
        </a:p>
      </dgm:t>
    </dgm:pt>
    <dgm:pt modelId="{4C4711CD-797E-4552-AD9F-6E1F316F73DD}">
      <dgm:prSet custT="1"/>
      <dgm:spPr/>
      <dgm:t>
        <a:bodyPr/>
        <a:lstStyle/>
        <a:p>
          <a:pPr rtl="0"/>
          <a:r>
            <a:rPr lang="sr-Latn-BA" sz="1600" b="1" dirty="0" smtClean="0">
              <a:latin typeface="Times New Roman" panose="02020603050405020304" pitchFamily="18" charset="0"/>
              <a:cs typeface="Times New Roman" panose="02020603050405020304" pitchFamily="18" charset="0"/>
            </a:rPr>
            <a:t>U sklopu rada u okviru monetarne i finansijske stabilnosti redovno objavljuje povezane analize i međunarodne bankarske i finansijske statistike kao podrška politici, akademsko istraživanjei javnu raspravu</a:t>
          </a:r>
          <a:r>
            <a:rPr lang="en-GB" sz="1600" b="1" dirty="0" smtClean="0">
              <a:latin typeface="Times New Roman" panose="02020603050405020304" pitchFamily="18" charset="0"/>
              <a:cs typeface="Times New Roman" panose="02020603050405020304" pitchFamily="18" charset="0"/>
            </a:rPr>
            <a:t>.</a:t>
          </a:r>
          <a:endParaRPr lang="en-GB" sz="1600" b="1" dirty="0">
            <a:latin typeface="Times New Roman" panose="02020603050405020304" pitchFamily="18" charset="0"/>
            <a:cs typeface="Times New Roman" panose="02020603050405020304" pitchFamily="18" charset="0"/>
          </a:endParaRPr>
        </a:p>
      </dgm:t>
    </dgm:pt>
    <dgm:pt modelId="{A1C43401-61A5-4EEB-B6E2-388FD39A38D9}" type="parTrans" cxnId="{845FE481-4211-4DDE-8900-F6CCDF9EB91D}">
      <dgm:prSet/>
      <dgm:spPr/>
      <dgm:t>
        <a:bodyPr/>
        <a:lstStyle/>
        <a:p>
          <a:endParaRPr lang="en-US"/>
        </a:p>
      </dgm:t>
    </dgm:pt>
    <dgm:pt modelId="{8865B5F6-9547-426F-A69D-0439DCD41463}" type="sibTrans" cxnId="{845FE481-4211-4DDE-8900-F6CCDF9EB91D}">
      <dgm:prSet/>
      <dgm:spPr>
        <a:solidFill>
          <a:schemeClr val="bg2">
            <a:lumMod val="50000"/>
            <a:alpha val="90000"/>
          </a:schemeClr>
        </a:solidFill>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dgm:spPr>
      <dgm:t>
        <a:bodyPr/>
        <a:lstStyle/>
        <a:p>
          <a:endParaRPr lang="en-US"/>
        </a:p>
      </dgm:t>
    </dgm:pt>
    <dgm:pt modelId="{CDFF0597-9952-4799-94FD-1B5879527D5A}">
      <dgm:prSet custT="1"/>
      <dgm:spPr/>
      <dgm:t>
        <a:bodyPr/>
        <a:lstStyle/>
        <a:p>
          <a:pPr rtl="0"/>
          <a:r>
            <a:rPr lang="sr-Latn-BA" sz="1600" b="1" dirty="0" smtClean="0">
              <a:latin typeface="Times New Roman" panose="02020603050405020304" pitchFamily="18" charset="0"/>
              <a:cs typeface="Times New Roman" panose="02020603050405020304" pitchFamily="18" charset="0"/>
            </a:rPr>
            <a:t>Što se tiče bankarskih aktivnosti BIS-a njeni klijenti su centralne banke i međunarodne organizacije. Ne prihvata depozite korporativnih klijenata i pojedinaca. </a:t>
          </a:r>
          <a:endParaRPr lang="en-GB" sz="1600" b="1" dirty="0">
            <a:latin typeface="Times New Roman" panose="02020603050405020304" pitchFamily="18" charset="0"/>
            <a:cs typeface="Times New Roman" panose="02020603050405020304" pitchFamily="18" charset="0"/>
          </a:endParaRPr>
        </a:p>
      </dgm:t>
    </dgm:pt>
    <dgm:pt modelId="{CECF6EA7-7C27-4128-A732-8B81FAB2FE22}" type="parTrans" cxnId="{D7DC8F4F-FB1D-459A-921F-FA3B2416BD34}">
      <dgm:prSet/>
      <dgm:spPr/>
      <dgm:t>
        <a:bodyPr/>
        <a:lstStyle/>
        <a:p>
          <a:endParaRPr lang="en-US"/>
        </a:p>
      </dgm:t>
    </dgm:pt>
    <dgm:pt modelId="{C631EFF4-18B4-4E62-B9CE-9F134D84035F}" type="sibTrans" cxnId="{D7DC8F4F-FB1D-459A-921F-FA3B2416BD34}">
      <dgm:prSet/>
      <dgm:spPr/>
      <dgm:t>
        <a:bodyPr/>
        <a:lstStyle/>
        <a:p>
          <a:endParaRPr lang="en-US"/>
        </a:p>
      </dgm:t>
    </dgm:pt>
    <dgm:pt modelId="{F2ABB53C-75D7-4F2B-88E8-FCE228977018}">
      <dgm:prSet/>
      <dgm:spPr/>
      <dgm:t>
        <a:bodyPr/>
        <a:lstStyle/>
        <a:p>
          <a:endParaRPr lang="en-US"/>
        </a:p>
      </dgm:t>
    </dgm:pt>
    <dgm:pt modelId="{A304E0A8-5211-48A4-A77A-701AAFD1090A}" type="parTrans" cxnId="{FAEA5950-EB11-463B-B58F-FCD4341084F2}">
      <dgm:prSet/>
      <dgm:spPr/>
      <dgm:t>
        <a:bodyPr/>
        <a:lstStyle/>
        <a:p>
          <a:endParaRPr lang="en-US"/>
        </a:p>
      </dgm:t>
    </dgm:pt>
    <dgm:pt modelId="{FF4205EF-B0F0-4271-A712-8EE9FEEADD09}" type="sibTrans" cxnId="{FAEA5950-EB11-463B-B58F-FCD4341084F2}">
      <dgm:prSet/>
      <dgm:spPr/>
      <dgm:t>
        <a:bodyPr/>
        <a:lstStyle/>
        <a:p>
          <a:endParaRPr lang="en-US"/>
        </a:p>
      </dgm:t>
    </dgm:pt>
    <dgm:pt modelId="{8EE01F25-DB68-4E11-A3B0-99465A93576A}" type="pres">
      <dgm:prSet presAssocID="{CB8C37DE-2BC6-4231-BECA-A1FFA1E451E3}" presName="outerComposite" presStyleCnt="0">
        <dgm:presLayoutVars>
          <dgm:chMax val="5"/>
          <dgm:dir/>
          <dgm:resizeHandles val="exact"/>
        </dgm:presLayoutVars>
      </dgm:prSet>
      <dgm:spPr/>
      <dgm:t>
        <a:bodyPr/>
        <a:lstStyle/>
        <a:p>
          <a:endParaRPr lang="en-US"/>
        </a:p>
      </dgm:t>
    </dgm:pt>
    <dgm:pt modelId="{2D19A6E5-1E38-4927-A630-B206879412EB}" type="pres">
      <dgm:prSet presAssocID="{CB8C37DE-2BC6-4231-BECA-A1FFA1E451E3}" presName="dummyMaxCanvas" presStyleCnt="0">
        <dgm:presLayoutVars/>
      </dgm:prSet>
      <dgm:spPr/>
    </dgm:pt>
    <dgm:pt modelId="{0C09EB01-C54F-4FB2-996C-25F21F95975F}" type="pres">
      <dgm:prSet presAssocID="{CB8C37DE-2BC6-4231-BECA-A1FFA1E451E3}" presName="FiveNodes_1" presStyleLbl="node1" presStyleIdx="0" presStyleCnt="5">
        <dgm:presLayoutVars>
          <dgm:bulletEnabled val="1"/>
        </dgm:presLayoutVars>
      </dgm:prSet>
      <dgm:spPr/>
      <dgm:t>
        <a:bodyPr/>
        <a:lstStyle/>
        <a:p>
          <a:endParaRPr lang="en-US"/>
        </a:p>
      </dgm:t>
    </dgm:pt>
    <dgm:pt modelId="{714758A0-7C96-42A5-A08E-EA6456578692}" type="pres">
      <dgm:prSet presAssocID="{CB8C37DE-2BC6-4231-BECA-A1FFA1E451E3}" presName="FiveNodes_2" presStyleLbl="node1" presStyleIdx="1" presStyleCnt="5">
        <dgm:presLayoutVars>
          <dgm:bulletEnabled val="1"/>
        </dgm:presLayoutVars>
      </dgm:prSet>
      <dgm:spPr/>
      <dgm:t>
        <a:bodyPr/>
        <a:lstStyle/>
        <a:p>
          <a:endParaRPr lang="en-US"/>
        </a:p>
      </dgm:t>
    </dgm:pt>
    <dgm:pt modelId="{610D935F-9035-4B34-84DA-175C4AEB2B22}" type="pres">
      <dgm:prSet presAssocID="{CB8C37DE-2BC6-4231-BECA-A1FFA1E451E3}" presName="FiveNodes_3" presStyleLbl="node1" presStyleIdx="2" presStyleCnt="5">
        <dgm:presLayoutVars>
          <dgm:bulletEnabled val="1"/>
        </dgm:presLayoutVars>
      </dgm:prSet>
      <dgm:spPr/>
      <dgm:t>
        <a:bodyPr/>
        <a:lstStyle/>
        <a:p>
          <a:endParaRPr lang="en-US"/>
        </a:p>
      </dgm:t>
    </dgm:pt>
    <dgm:pt modelId="{5EE07D7B-39CD-4338-9FA7-9A8B858EC802}" type="pres">
      <dgm:prSet presAssocID="{CB8C37DE-2BC6-4231-BECA-A1FFA1E451E3}" presName="FiveNodes_4" presStyleLbl="node1" presStyleIdx="3" presStyleCnt="5">
        <dgm:presLayoutVars>
          <dgm:bulletEnabled val="1"/>
        </dgm:presLayoutVars>
      </dgm:prSet>
      <dgm:spPr/>
      <dgm:t>
        <a:bodyPr/>
        <a:lstStyle/>
        <a:p>
          <a:endParaRPr lang="en-US"/>
        </a:p>
      </dgm:t>
    </dgm:pt>
    <dgm:pt modelId="{0709A870-8D04-45BF-90EE-44BE1D2B85F1}" type="pres">
      <dgm:prSet presAssocID="{CB8C37DE-2BC6-4231-BECA-A1FFA1E451E3}" presName="FiveNodes_5" presStyleLbl="node1" presStyleIdx="4" presStyleCnt="5">
        <dgm:presLayoutVars>
          <dgm:bulletEnabled val="1"/>
        </dgm:presLayoutVars>
      </dgm:prSet>
      <dgm:spPr/>
      <dgm:t>
        <a:bodyPr/>
        <a:lstStyle/>
        <a:p>
          <a:endParaRPr lang="en-US"/>
        </a:p>
      </dgm:t>
    </dgm:pt>
    <dgm:pt modelId="{60641AD0-0463-41EF-B1B4-CD1AD5ED36D7}" type="pres">
      <dgm:prSet presAssocID="{CB8C37DE-2BC6-4231-BECA-A1FFA1E451E3}" presName="FiveConn_1-2" presStyleLbl="fgAccFollowNode1" presStyleIdx="0" presStyleCnt="4">
        <dgm:presLayoutVars>
          <dgm:bulletEnabled val="1"/>
        </dgm:presLayoutVars>
      </dgm:prSet>
      <dgm:spPr/>
      <dgm:t>
        <a:bodyPr/>
        <a:lstStyle/>
        <a:p>
          <a:endParaRPr lang="en-US"/>
        </a:p>
      </dgm:t>
    </dgm:pt>
    <dgm:pt modelId="{57783F59-D409-45D3-A063-D5E96A07DA28}" type="pres">
      <dgm:prSet presAssocID="{CB8C37DE-2BC6-4231-BECA-A1FFA1E451E3}" presName="FiveConn_2-3" presStyleLbl="fgAccFollowNode1" presStyleIdx="1" presStyleCnt="4">
        <dgm:presLayoutVars>
          <dgm:bulletEnabled val="1"/>
        </dgm:presLayoutVars>
      </dgm:prSet>
      <dgm:spPr/>
      <dgm:t>
        <a:bodyPr/>
        <a:lstStyle/>
        <a:p>
          <a:endParaRPr lang="en-US"/>
        </a:p>
      </dgm:t>
    </dgm:pt>
    <dgm:pt modelId="{EEED8FDD-0D3F-4C24-9D7E-D339768C3EB9}" type="pres">
      <dgm:prSet presAssocID="{CB8C37DE-2BC6-4231-BECA-A1FFA1E451E3}" presName="FiveConn_3-4" presStyleLbl="fgAccFollowNode1" presStyleIdx="2" presStyleCnt="4">
        <dgm:presLayoutVars>
          <dgm:bulletEnabled val="1"/>
        </dgm:presLayoutVars>
      </dgm:prSet>
      <dgm:spPr/>
      <dgm:t>
        <a:bodyPr/>
        <a:lstStyle/>
        <a:p>
          <a:endParaRPr lang="en-US"/>
        </a:p>
      </dgm:t>
    </dgm:pt>
    <dgm:pt modelId="{0DBB6675-D6F1-46F0-9D06-8688DA11FF60}" type="pres">
      <dgm:prSet presAssocID="{CB8C37DE-2BC6-4231-BECA-A1FFA1E451E3}" presName="FiveConn_4-5" presStyleLbl="fgAccFollowNode1" presStyleIdx="3" presStyleCnt="4">
        <dgm:presLayoutVars>
          <dgm:bulletEnabled val="1"/>
        </dgm:presLayoutVars>
      </dgm:prSet>
      <dgm:spPr/>
      <dgm:t>
        <a:bodyPr/>
        <a:lstStyle/>
        <a:p>
          <a:endParaRPr lang="en-US"/>
        </a:p>
      </dgm:t>
    </dgm:pt>
    <dgm:pt modelId="{9A77354C-F0E6-468A-8F63-5DDC993CDDFA}" type="pres">
      <dgm:prSet presAssocID="{CB8C37DE-2BC6-4231-BECA-A1FFA1E451E3}" presName="FiveNodes_1_text" presStyleLbl="node1" presStyleIdx="4" presStyleCnt="5">
        <dgm:presLayoutVars>
          <dgm:bulletEnabled val="1"/>
        </dgm:presLayoutVars>
      </dgm:prSet>
      <dgm:spPr/>
      <dgm:t>
        <a:bodyPr/>
        <a:lstStyle/>
        <a:p>
          <a:endParaRPr lang="en-US"/>
        </a:p>
      </dgm:t>
    </dgm:pt>
    <dgm:pt modelId="{EFB312AF-DE34-4C0B-B18C-A305DEF170A4}" type="pres">
      <dgm:prSet presAssocID="{CB8C37DE-2BC6-4231-BECA-A1FFA1E451E3}" presName="FiveNodes_2_text" presStyleLbl="node1" presStyleIdx="4" presStyleCnt="5">
        <dgm:presLayoutVars>
          <dgm:bulletEnabled val="1"/>
        </dgm:presLayoutVars>
      </dgm:prSet>
      <dgm:spPr/>
      <dgm:t>
        <a:bodyPr/>
        <a:lstStyle/>
        <a:p>
          <a:endParaRPr lang="en-US"/>
        </a:p>
      </dgm:t>
    </dgm:pt>
    <dgm:pt modelId="{6306A08F-36C7-4E52-9BFB-5039B90B40DD}" type="pres">
      <dgm:prSet presAssocID="{CB8C37DE-2BC6-4231-BECA-A1FFA1E451E3}" presName="FiveNodes_3_text" presStyleLbl="node1" presStyleIdx="4" presStyleCnt="5">
        <dgm:presLayoutVars>
          <dgm:bulletEnabled val="1"/>
        </dgm:presLayoutVars>
      </dgm:prSet>
      <dgm:spPr/>
      <dgm:t>
        <a:bodyPr/>
        <a:lstStyle/>
        <a:p>
          <a:endParaRPr lang="en-US"/>
        </a:p>
      </dgm:t>
    </dgm:pt>
    <dgm:pt modelId="{9F44B42C-FD5A-412E-9690-C4757A5B6260}" type="pres">
      <dgm:prSet presAssocID="{CB8C37DE-2BC6-4231-BECA-A1FFA1E451E3}" presName="FiveNodes_4_text" presStyleLbl="node1" presStyleIdx="4" presStyleCnt="5">
        <dgm:presLayoutVars>
          <dgm:bulletEnabled val="1"/>
        </dgm:presLayoutVars>
      </dgm:prSet>
      <dgm:spPr/>
      <dgm:t>
        <a:bodyPr/>
        <a:lstStyle/>
        <a:p>
          <a:endParaRPr lang="en-US"/>
        </a:p>
      </dgm:t>
    </dgm:pt>
    <dgm:pt modelId="{93E05544-2CDA-4FBE-959A-526F0F65E899}" type="pres">
      <dgm:prSet presAssocID="{CB8C37DE-2BC6-4231-BECA-A1FFA1E451E3}" presName="FiveNodes_5_text" presStyleLbl="node1" presStyleIdx="4" presStyleCnt="5">
        <dgm:presLayoutVars>
          <dgm:bulletEnabled val="1"/>
        </dgm:presLayoutVars>
      </dgm:prSet>
      <dgm:spPr/>
      <dgm:t>
        <a:bodyPr/>
        <a:lstStyle/>
        <a:p>
          <a:endParaRPr lang="en-US"/>
        </a:p>
      </dgm:t>
    </dgm:pt>
  </dgm:ptLst>
  <dgm:cxnLst>
    <dgm:cxn modelId="{361244F1-3A2C-4444-9433-33D4109AA141}" type="presOf" srcId="{C4FF2192-1B9A-45C9-B7B6-A4F1DABF6299}" destId="{57783F59-D409-45D3-A063-D5E96A07DA28}" srcOrd="0" destOrd="0" presId="urn:microsoft.com/office/officeart/2005/8/layout/vProcess5"/>
    <dgm:cxn modelId="{522FC202-4CB7-4851-B45B-BCAD7EEBF575}" type="presOf" srcId="{28293FF1-FAED-4B3E-8D34-C05A2BE95B8F}" destId="{6306A08F-36C7-4E52-9BFB-5039B90B40DD}" srcOrd="1" destOrd="0" presId="urn:microsoft.com/office/officeart/2005/8/layout/vProcess5"/>
    <dgm:cxn modelId="{D029D72D-E769-4831-8CAB-2FAFDC28F50D}" type="presOf" srcId="{DA1F77C9-3F85-4251-BA39-72BB81CF9E19}" destId="{60641AD0-0463-41EF-B1B4-CD1AD5ED36D7}" srcOrd="0" destOrd="0" presId="urn:microsoft.com/office/officeart/2005/8/layout/vProcess5"/>
    <dgm:cxn modelId="{50B56ADE-155B-4985-A53F-6B7A4E9F7416}" type="presOf" srcId="{E4DE8642-12E2-4B23-B983-6F40E640253F}" destId="{714758A0-7C96-42A5-A08E-EA6456578692}" srcOrd="0" destOrd="0" presId="urn:microsoft.com/office/officeart/2005/8/layout/vProcess5"/>
    <dgm:cxn modelId="{627B1500-D2F7-4115-911D-2646A012689C}" type="presOf" srcId="{43D8F187-0E6A-45AA-9B47-56574E5C9318}" destId="{0C09EB01-C54F-4FB2-996C-25F21F95975F}" srcOrd="0" destOrd="0" presId="urn:microsoft.com/office/officeart/2005/8/layout/vProcess5"/>
    <dgm:cxn modelId="{5281FFBF-3957-4C10-A5BC-E35035E15CA9}" type="presOf" srcId="{4C4711CD-797E-4552-AD9F-6E1F316F73DD}" destId="{9F44B42C-FD5A-412E-9690-C4757A5B6260}" srcOrd="1" destOrd="0" presId="urn:microsoft.com/office/officeart/2005/8/layout/vProcess5"/>
    <dgm:cxn modelId="{D6DB119B-0775-413D-B1DB-01FAC261C644}" type="presOf" srcId="{E4DE8642-12E2-4B23-B983-6F40E640253F}" destId="{EFB312AF-DE34-4C0B-B18C-A305DEF170A4}" srcOrd="1" destOrd="0" presId="urn:microsoft.com/office/officeart/2005/8/layout/vProcess5"/>
    <dgm:cxn modelId="{DA3293DD-0617-4046-A284-660FFC7A5033}" srcId="{CB8C37DE-2BC6-4231-BECA-A1FFA1E451E3}" destId="{E4DE8642-12E2-4B23-B983-6F40E640253F}" srcOrd="1" destOrd="0" parTransId="{7773EA58-260A-4C39-B790-10F1FF3B1058}" sibTransId="{C4FF2192-1B9A-45C9-B7B6-A4F1DABF6299}"/>
    <dgm:cxn modelId="{26509559-48D7-4B1F-B3C9-6EAD60817724}" type="presOf" srcId="{28293FF1-FAED-4B3E-8D34-C05A2BE95B8F}" destId="{610D935F-9035-4B34-84DA-175C4AEB2B22}" srcOrd="0" destOrd="0" presId="urn:microsoft.com/office/officeart/2005/8/layout/vProcess5"/>
    <dgm:cxn modelId="{C78A5D2C-DF50-4505-A7EA-B15CDDD6CAC5}" type="presOf" srcId="{CDFF0597-9952-4799-94FD-1B5879527D5A}" destId="{0709A870-8D04-45BF-90EE-44BE1D2B85F1}" srcOrd="0" destOrd="0" presId="urn:microsoft.com/office/officeart/2005/8/layout/vProcess5"/>
    <dgm:cxn modelId="{F8D8E73A-9D75-4E13-8B04-1900F71520DB}" type="presOf" srcId="{8865B5F6-9547-426F-A69D-0439DCD41463}" destId="{0DBB6675-D6F1-46F0-9D06-8688DA11FF60}" srcOrd="0" destOrd="0" presId="urn:microsoft.com/office/officeart/2005/8/layout/vProcess5"/>
    <dgm:cxn modelId="{B9B5DABA-D0A8-4E59-A325-D39C77E37145}" type="presOf" srcId="{CDFF0597-9952-4799-94FD-1B5879527D5A}" destId="{93E05544-2CDA-4FBE-959A-526F0F65E899}" srcOrd="1" destOrd="0" presId="urn:microsoft.com/office/officeart/2005/8/layout/vProcess5"/>
    <dgm:cxn modelId="{D7DC8F4F-FB1D-459A-921F-FA3B2416BD34}" srcId="{CB8C37DE-2BC6-4231-BECA-A1FFA1E451E3}" destId="{CDFF0597-9952-4799-94FD-1B5879527D5A}" srcOrd="4" destOrd="0" parTransId="{CECF6EA7-7C27-4128-A732-8B81FAB2FE22}" sibTransId="{C631EFF4-18B4-4E62-B9CE-9F134D84035F}"/>
    <dgm:cxn modelId="{845FE481-4211-4DDE-8900-F6CCDF9EB91D}" srcId="{CB8C37DE-2BC6-4231-BECA-A1FFA1E451E3}" destId="{4C4711CD-797E-4552-AD9F-6E1F316F73DD}" srcOrd="3" destOrd="0" parTransId="{A1C43401-61A5-4EEB-B6E2-388FD39A38D9}" sibTransId="{8865B5F6-9547-426F-A69D-0439DCD41463}"/>
    <dgm:cxn modelId="{D1CA91C2-2416-49EB-A17F-C46F2EC70E05}" type="presOf" srcId="{CB8C37DE-2BC6-4231-BECA-A1FFA1E451E3}" destId="{8EE01F25-DB68-4E11-A3B0-99465A93576A}" srcOrd="0" destOrd="0" presId="urn:microsoft.com/office/officeart/2005/8/layout/vProcess5"/>
    <dgm:cxn modelId="{51B536EB-4D97-438F-834A-6799953F6E86}" srcId="{CB8C37DE-2BC6-4231-BECA-A1FFA1E451E3}" destId="{28293FF1-FAED-4B3E-8D34-C05A2BE95B8F}" srcOrd="2" destOrd="0" parTransId="{0A94AF18-3273-4A4F-8376-CFEF3F09A7DB}" sibTransId="{B34E4BF8-7676-46DB-AA50-23BB75C32B35}"/>
    <dgm:cxn modelId="{F9E36C2B-34BB-47D9-9C1D-58D952AF170E}" type="presOf" srcId="{B34E4BF8-7676-46DB-AA50-23BB75C32B35}" destId="{EEED8FDD-0D3F-4C24-9D7E-D339768C3EB9}" srcOrd="0" destOrd="0" presId="urn:microsoft.com/office/officeart/2005/8/layout/vProcess5"/>
    <dgm:cxn modelId="{2B75305C-DCCC-4033-A604-8001E63C6464}" srcId="{CB8C37DE-2BC6-4231-BECA-A1FFA1E451E3}" destId="{43D8F187-0E6A-45AA-9B47-56574E5C9318}" srcOrd="0" destOrd="0" parTransId="{3EC222C2-1330-412F-BF38-8415368EA2D7}" sibTransId="{DA1F77C9-3F85-4251-BA39-72BB81CF9E19}"/>
    <dgm:cxn modelId="{9022F67E-EBEE-449E-A26A-B2C0DC12002E}" type="presOf" srcId="{43D8F187-0E6A-45AA-9B47-56574E5C9318}" destId="{9A77354C-F0E6-468A-8F63-5DDC993CDDFA}" srcOrd="1" destOrd="0" presId="urn:microsoft.com/office/officeart/2005/8/layout/vProcess5"/>
    <dgm:cxn modelId="{42115C25-FA02-4557-89C4-F57657417F69}" type="presOf" srcId="{4C4711CD-797E-4552-AD9F-6E1F316F73DD}" destId="{5EE07D7B-39CD-4338-9FA7-9A8B858EC802}" srcOrd="0" destOrd="0" presId="urn:microsoft.com/office/officeart/2005/8/layout/vProcess5"/>
    <dgm:cxn modelId="{FAEA5950-EB11-463B-B58F-FCD4341084F2}" srcId="{CB8C37DE-2BC6-4231-BECA-A1FFA1E451E3}" destId="{F2ABB53C-75D7-4F2B-88E8-FCE228977018}" srcOrd="5" destOrd="0" parTransId="{A304E0A8-5211-48A4-A77A-701AAFD1090A}" sibTransId="{FF4205EF-B0F0-4271-A712-8EE9FEEADD09}"/>
    <dgm:cxn modelId="{63A4C7FA-3190-40E5-A224-FA793FA43BC6}" type="presParOf" srcId="{8EE01F25-DB68-4E11-A3B0-99465A93576A}" destId="{2D19A6E5-1E38-4927-A630-B206879412EB}" srcOrd="0" destOrd="0" presId="urn:microsoft.com/office/officeart/2005/8/layout/vProcess5"/>
    <dgm:cxn modelId="{A0E2593E-F8BA-41E1-BFF7-C18F2F51F2EA}" type="presParOf" srcId="{8EE01F25-DB68-4E11-A3B0-99465A93576A}" destId="{0C09EB01-C54F-4FB2-996C-25F21F95975F}" srcOrd="1" destOrd="0" presId="urn:microsoft.com/office/officeart/2005/8/layout/vProcess5"/>
    <dgm:cxn modelId="{44791EA9-3E6C-407E-B807-CA97C6C06FF1}" type="presParOf" srcId="{8EE01F25-DB68-4E11-A3B0-99465A93576A}" destId="{714758A0-7C96-42A5-A08E-EA6456578692}" srcOrd="2" destOrd="0" presId="urn:microsoft.com/office/officeart/2005/8/layout/vProcess5"/>
    <dgm:cxn modelId="{58D93A3F-7144-4384-9EF9-0E794AC3F451}" type="presParOf" srcId="{8EE01F25-DB68-4E11-A3B0-99465A93576A}" destId="{610D935F-9035-4B34-84DA-175C4AEB2B22}" srcOrd="3" destOrd="0" presId="urn:microsoft.com/office/officeart/2005/8/layout/vProcess5"/>
    <dgm:cxn modelId="{5F506A04-9314-408E-8FC2-73FEF6BC084E}" type="presParOf" srcId="{8EE01F25-DB68-4E11-A3B0-99465A93576A}" destId="{5EE07D7B-39CD-4338-9FA7-9A8B858EC802}" srcOrd="4" destOrd="0" presId="urn:microsoft.com/office/officeart/2005/8/layout/vProcess5"/>
    <dgm:cxn modelId="{703DE2DF-E64C-458B-973C-28BFA6DB27E6}" type="presParOf" srcId="{8EE01F25-DB68-4E11-A3B0-99465A93576A}" destId="{0709A870-8D04-45BF-90EE-44BE1D2B85F1}" srcOrd="5" destOrd="0" presId="urn:microsoft.com/office/officeart/2005/8/layout/vProcess5"/>
    <dgm:cxn modelId="{28E3FEA7-77E2-46A7-9D5A-FC763A87E51F}" type="presParOf" srcId="{8EE01F25-DB68-4E11-A3B0-99465A93576A}" destId="{60641AD0-0463-41EF-B1B4-CD1AD5ED36D7}" srcOrd="6" destOrd="0" presId="urn:microsoft.com/office/officeart/2005/8/layout/vProcess5"/>
    <dgm:cxn modelId="{EC159750-1A02-495E-8357-CE595B673083}" type="presParOf" srcId="{8EE01F25-DB68-4E11-A3B0-99465A93576A}" destId="{57783F59-D409-45D3-A063-D5E96A07DA28}" srcOrd="7" destOrd="0" presId="urn:microsoft.com/office/officeart/2005/8/layout/vProcess5"/>
    <dgm:cxn modelId="{F41F61B9-F237-4039-A08E-707E2FD2883F}" type="presParOf" srcId="{8EE01F25-DB68-4E11-A3B0-99465A93576A}" destId="{EEED8FDD-0D3F-4C24-9D7E-D339768C3EB9}" srcOrd="8" destOrd="0" presId="urn:microsoft.com/office/officeart/2005/8/layout/vProcess5"/>
    <dgm:cxn modelId="{869B8E66-BD56-48A1-AADF-E826212DFBDA}" type="presParOf" srcId="{8EE01F25-DB68-4E11-A3B0-99465A93576A}" destId="{0DBB6675-D6F1-46F0-9D06-8688DA11FF60}" srcOrd="9" destOrd="0" presId="urn:microsoft.com/office/officeart/2005/8/layout/vProcess5"/>
    <dgm:cxn modelId="{C0D73016-01A8-4275-9AF7-ABB0D749E4D6}" type="presParOf" srcId="{8EE01F25-DB68-4E11-A3B0-99465A93576A}" destId="{9A77354C-F0E6-468A-8F63-5DDC993CDDFA}" srcOrd="10" destOrd="0" presId="urn:microsoft.com/office/officeart/2005/8/layout/vProcess5"/>
    <dgm:cxn modelId="{8A04FD19-D750-42B0-B8C0-65DD9D42932A}" type="presParOf" srcId="{8EE01F25-DB68-4E11-A3B0-99465A93576A}" destId="{EFB312AF-DE34-4C0B-B18C-A305DEF170A4}" srcOrd="11" destOrd="0" presId="urn:microsoft.com/office/officeart/2005/8/layout/vProcess5"/>
    <dgm:cxn modelId="{9DDA7187-BF32-49D6-AF1B-73BDB33390BD}" type="presParOf" srcId="{8EE01F25-DB68-4E11-A3B0-99465A93576A}" destId="{6306A08F-36C7-4E52-9BFB-5039B90B40DD}" srcOrd="12" destOrd="0" presId="urn:microsoft.com/office/officeart/2005/8/layout/vProcess5"/>
    <dgm:cxn modelId="{C28CBA53-7BF7-49BB-B8B5-F15C11705103}" type="presParOf" srcId="{8EE01F25-DB68-4E11-A3B0-99465A93576A}" destId="{9F44B42C-FD5A-412E-9690-C4757A5B6260}" srcOrd="13" destOrd="0" presId="urn:microsoft.com/office/officeart/2005/8/layout/vProcess5"/>
    <dgm:cxn modelId="{94C3F601-6B28-45A1-8FBD-3D7690025DA3}" type="presParOf" srcId="{8EE01F25-DB68-4E11-A3B0-99465A93576A}" destId="{93E05544-2CDA-4FBE-959A-526F0F65E899}"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DA07C8-5BC5-48ED-ABE9-91910E6ACED8}"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E2C72101-E9F9-45A0-824E-4C7C7AF13568}">
      <dgm:prSet custT="1"/>
      <dgm:spPr/>
      <dgm:t>
        <a:bodyPr/>
        <a:lstStyle/>
        <a:p>
          <a:pPr rtl="0"/>
          <a:r>
            <a:rPr lang="sr-Latn-BA" sz="1600" b="1" dirty="0" smtClean="0">
              <a:latin typeface="Times New Roman" panose="02020603050405020304" pitchFamily="18" charset="0"/>
              <a:cs typeface="Times New Roman" panose="02020603050405020304" pitchFamily="18" charset="0"/>
            </a:rPr>
            <a:t>Nedavno pokrenuta srednjoročna strategija</a:t>
          </a:r>
          <a:r>
            <a:rPr lang="en-GB" sz="1600" b="1" dirty="0" smtClean="0">
              <a:latin typeface="Times New Roman" panose="02020603050405020304" pitchFamily="18" charset="0"/>
              <a:cs typeface="Times New Roman" panose="02020603050405020304" pitchFamily="18" charset="0"/>
            </a:rPr>
            <a:t>, </a:t>
          </a:r>
          <a:r>
            <a:rPr lang="sr-Latn-BA" sz="1600" b="1" dirty="0" smtClean="0">
              <a:latin typeface="Times New Roman" panose="02020603050405020304" pitchFamily="18" charset="0"/>
              <a:cs typeface="Times New Roman" panose="02020603050405020304" pitchFamily="18" charset="0"/>
            </a:rPr>
            <a:t>Inovacija BIS </a:t>
          </a:r>
          <a:r>
            <a:rPr lang="sr-Latn-BA" sz="1600" b="1" i="1" dirty="0" smtClean="0">
              <a:latin typeface="Times New Roman" panose="02020603050405020304" pitchFamily="18" charset="0"/>
              <a:cs typeface="Times New Roman" panose="02020603050405020304" pitchFamily="18" charset="0"/>
            </a:rPr>
            <a:t>2025</a:t>
          </a:r>
          <a:r>
            <a:rPr lang="en-GB" sz="1600" b="1" i="1" dirty="0" smtClean="0">
              <a:latin typeface="Times New Roman" panose="02020603050405020304" pitchFamily="18" charset="0"/>
              <a:cs typeface="Times New Roman" panose="02020603050405020304" pitchFamily="18" charset="0"/>
            </a:rPr>
            <a:t>→ </a:t>
          </a:r>
          <a:r>
            <a:rPr lang="sr-Latn-BA" sz="1600" b="1" dirty="0" smtClean="0">
              <a:latin typeface="Times New Roman" panose="02020603050405020304" pitchFamily="18" charset="0"/>
              <a:cs typeface="Times New Roman" panose="02020603050405020304" pitchFamily="18" charset="0"/>
            </a:rPr>
            <a:t>da se ujedini tehnologija i novi kanali za saradnju da bi </a:t>
          </a:r>
          <a:r>
            <a:rPr lang="en-GB" sz="1600" b="1" dirty="0" smtClean="0">
              <a:latin typeface="Times New Roman" panose="02020603050405020304" pitchFamily="18" charset="0"/>
              <a:cs typeface="Times New Roman" panose="02020603050405020304" pitchFamily="18" charset="0"/>
            </a:rPr>
            <a:t> </a:t>
          </a:r>
          <a:r>
            <a:rPr lang="sr-Latn-BA" sz="1600" b="1" dirty="0" smtClean="0">
              <a:latin typeface="Times New Roman" panose="02020603050405020304" pitchFamily="18" charset="0"/>
              <a:cs typeface="Times New Roman" panose="02020603050405020304" pitchFamily="18" charset="0"/>
            </a:rPr>
            <a:t>služili centralnoj bankarkskoj zajednici u ovom brzom svijetu</a:t>
          </a:r>
          <a:endParaRPr lang="en-GB" sz="1600" b="1" dirty="0">
            <a:latin typeface="Times New Roman" panose="02020603050405020304" pitchFamily="18" charset="0"/>
            <a:cs typeface="Times New Roman" panose="02020603050405020304" pitchFamily="18" charset="0"/>
          </a:endParaRPr>
        </a:p>
      </dgm:t>
    </dgm:pt>
    <dgm:pt modelId="{8D4AAB5F-2C61-4F04-B794-4772A583A464}" type="parTrans" cxnId="{3506F89A-CA2B-40E3-90A8-CFBEF7344D57}">
      <dgm:prSet/>
      <dgm:spPr/>
      <dgm:t>
        <a:bodyPr/>
        <a:lstStyle/>
        <a:p>
          <a:endParaRPr lang="en-US"/>
        </a:p>
      </dgm:t>
    </dgm:pt>
    <dgm:pt modelId="{11EA095C-52C8-4868-993F-BA19B0D9BD0D}" type="sibTrans" cxnId="{3506F89A-CA2B-40E3-90A8-CFBEF7344D57}">
      <dgm:prSet/>
      <dgm:spPr/>
      <dgm:t>
        <a:bodyPr/>
        <a:lstStyle/>
        <a:p>
          <a:endParaRPr lang="en-US"/>
        </a:p>
      </dgm:t>
    </dgm:pt>
    <dgm:pt modelId="{7B89179E-8136-411D-978B-748D0DE4B06A}">
      <dgm:prSet custT="1"/>
      <dgm:spPr/>
      <dgm:t>
        <a:bodyPr/>
        <a:lstStyle/>
        <a:p>
          <a:pPr rtl="0"/>
          <a:r>
            <a:rPr lang="sr-Latn-BA" sz="1500" b="1" dirty="0" smtClean="0"/>
            <a:t>U </a:t>
          </a:r>
          <a:r>
            <a:rPr lang="sr-Latn-BA" sz="1600" b="1" dirty="0" smtClean="0">
              <a:latin typeface="Times New Roman" panose="02020603050405020304" pitchFamily="18" charset="0"/>
              <a:cs typeface="Times New Roman" panose="02020603050405020304" pitchFamily="18" charset="0"/>
            </a:rPr>
            <a:t>istraživanjima i analizi, bankarskim službama i dijeljenju znanja , BIS kontinuirano inovira i podržava interesne strane u potrazi za monetarnom i finansijskom stabilnosti. </a:t>
          </a:r>
          <a:endParaRPr lang="en-GB" sz="1600" b="1" dirty="0">
            <a:latin typeface="Times New Roman" panose="02020603050405020304" pitchFamily="18" charset="0"/>
            <a:cs typeface="Times New Roman" panose="02020603050405020304" pitchFamily="18" charset="0"/>
          </a:endParaRPr>
        </a:p>
      </dgm:t>
    </dgm:pt>
    <dgm:pt modelId="{740A20E7-8F51-403D-BD11-DB1295AFA14D}" type="parTrans" cxnId="{B4291DCE-1FD4-4FD5-89E5-1F9BE46D5832}">
      <dgm:prSet/>
      <dgm:spPr/>
      <dgm:t>
        <a:bodyPr/>
        <a:lstStyle/>
        <a:p>
          <a:endParaRPr lang="en-US"/>
        </a:p>
      </dgm:t>
    </dgm:pt>
    <dgm:pt modelId="{59CE81D8-8EF9-4C10-86AB-0C1AE2AEC868}" type="sibTrans" cxnId="{B4291DCE-1FD4-4FD5-89E5-1F9BE46D5832}">
      <dgm:prSet/>
      <dgm:spPr/>
      <dgm:t>
        <a:bodyPr/>
        <a:lstStyle/>
        <a:p>
          <a:endParaRPr lang="en-US"/>
        </a:p>
      </dgm:t>
    </dgm:pt>
    <dgm:pt modelId="{EB637AD5-066E-4DC6-856D-C413486EC30C}" type="pres">
      <dgm:prSet presAssocID="{82DA07C8-5BC5-48ED-ABE9-91910E6ACED8}" presName="outerComposite" presStyleCnt="0">
        <dgm:presLayoutVars>
          <dgm:chMax val="5"/>
          <dgm:dir/>
          <dgm:resizeHandles val="exact"/>
        </dgm:presLayoutVars>
      </dgm:prSet>
      <dgm:spPr/>
      <dgm:t>
        <a:bodyPr/>
        <a:lstStyle/>
        <a:p>
          <a:endParaRPr lang="en-US"/>
        </a:p>
      </dgm:t>
    </dgm:pt>
    <dgm:pt modelId="{EE501368-D3AB-4D11-A7CA-4E1DEB56E996}" type="pres">
      <dgm:prSet presAssocID="{82DA07C8-5BC5-48ED-ABE9-91910E6ACED8}" presName="dummyMaxCanvas" presStyleCnt="0">
        <dgm:presLayoutVars/>
      </dgm:prSet>
      <dgm:spPr/>
    </dgm:pt>
    <dgm:pt modelId="{FA3FC8E9-077E-44C7-AB3A-6C3DBE99A92F}" type="pres">
      <dgm:prSet presAssocID="{82DA07C8-5BC5-48ED-ABE9-91910E6ACED8}" presName="TwoNodes_1" presStyleLbl="node1" presStyleIdx="0" presStyleCnt="2">
        <dgm:presLayoutVars>
          <dgm:bulletEnabled val="1"/>
        </dgm:presLayoutVars>
      </dgm:prSet>
      <dgm:spPr/>
      <dgm:t>
        <a:bodyPr/>
        <a:lstStyle/>
        <a:p>
          <a:endParaRPr lang="en-US"/>
        </a:p>
      </dgm:t>
    </dgm:pt>
    <dgm:pt modelId="{47B578A2-54B7-420A-A72A-59E49DBFE27D}" type="pres">
      <dgm:prSet presAssocID="{82DA07C8-5BC5-48ED-ABE9-91910E6ACED8}" presName="TwoNodes_2" presStyleLbl="node1" presStyleIdx="1" presStyleCnt="2">
        <dgm:presLayoutVars>
          <dgm:bulletEnabled val="1"/>
        </dgm:presLayoutVars>
      </dgm:prSet>
      <dgm:spPr/>
      <dgm:t>
        <a:bodyPr/>
        <a:lstStyle/>
        <a:p>
          <a:endParaRPr lang="en-US"/>
        </a:p>
      </dgm:t>
    </dgm:pt>
    <dgm:pt modelId="{898CC555-6A51-43AA-AB06-F6BD985D39BF}" type="pres">
      <dgm:prSet presAssocID="{82DA07C8-5BC5-48ED-ABE9-91910E6ACED8}" presName="TwoConn_1-2" presStyleLbl="fgAccFollowNode1" presStyleIdx="0" presStyleCnt="1">
        <dgm:presLayoutVars>
          <dgm:bulletEnabled val="1"/>
        </dgm:presLayoutVars>
      </dgm:prSet>
      <dgm:spPr/>
      <dgm:t>
        <a:bodyPr/>
        <a:lstStyle/>
        <a:p>
          <a:endParaRPr lang="en-US"/>
        </a:p>
      </dgm:t>
    </dgm:pt>
    <dgm:pt modelId="{E27A1178-EDA7-4F38-8F66-09FFA54DBE96}" type="pres">
      <dgm:prSet presAssocID="{82DA07C8-5BC5-48ED-ABE9-91910E6ACED8}" presName="TwoNodes_1_text" presStyleLbl="node1" presStyleIdx="1" presStyleCnt="2">
        <dgm:presLayoutVars>
          <dgm:bulletEnabled val="1"/>
        </dgm:presLayoutVars>
      </dgm:prSet>
      <dgm:spPr/>
      <dgm:t>
        <a:bodyPr/>
        <a:lstStyle/>
        <a:p>
          <a:endParaRPr lang="en-US"/>
        </a:p>
      </dgm:t>
    </dgm:pt>
    <dgm:pt modelId="{57BAA99F-0C62-49BB-919B-B46A088C9D1F}" type="pres">
      <dgm:prSet presAssocID="{82DA07C8-5BC5-48ED-ABE9-91910E6ACED8}" presName="TwoNodes_2_text" presStyleLbl="node1" presStyleIdx="1" presStyleCnt="2">
        <dgm:presLayoutVars>
          <dgm:bulletEnabled val="1"/>
        </dgm:presLayoutVars>
      </dgm:prSet>
      <dgm:spPr/>
      <dgm:t>
        <a:bodyPr/>
        <a:lstStyle/>
        <a:p>
          <a:endParaRPr lang="en-US"/>
        </a:p>
      </dgm:t>
    </dgm:pt>
  </dgm:ptLst>
  <dgm:cxnLst>
    <dgm:cxn modelId="{CC719DB2-E0ED-473F-822E-6E8594BA8694}" type="presOf" srcId="{7B89179E-8136-411D-978B-748D0DE4B06A}" destId="{47B578A2-54B7-420A-A72A-59E49DBFE27D}" srcOrd="0" destOrd="0" presId="urn:microsoft.com/office/officeart/2005/8/layout/vProcess5"/>
    <dgm:cxn modelId="{3506F89A-CA2B-40E3-90A8-CFBEF7344D57}" srcId="{82DA07C8-5BC5-48ED-ABE9-91910E6ACED8}" destId="{E2C72101-E9F9-45A0-824E-4C7C7AF13568}" srcOrd="0" destOrd="0" parTransId="{8D4AAB5F-2C61-4F04-B794-4772A583A464}" sibTransId="{11EA095C-52C8-4868-993F-BA19B0D9BD0D}"/>
    <dgm:cxn modelId="{46BF395D-67DB-445D-82A5-99957D026575}" type="presOf" srcId="{82DA07C8-5BC5-48ED-ABE9-91910E6ACED8}" destId="{EB637AD5-066E-4DC6-856D-C413486EC30C}" srcOrd="0" destOrd="0" presId="urn:microsoft.com/office/officeart/2005/8/layout/vProcess5"/>
    <dgm:cxn modelId="{B4291DCE-1FD4-4FD5-89E5-1F9BE46D5832}" srcId="{82DA07C8-5BC5-48ED-ABE9-91910E6ACED8}" destId="{7B89179E-8136-411D-978B-748D0DE4B06A}" srcOrd="1" destOrd="0" parTransId="{740A20E7-8F51-403D-BD11-DB1295AFA14D}" sibTransId="{59CE81D8-8EF9-4C10-86AB-0C1AE2AEC868}"/>
    <dgm:cxn modelId="{21DDEFDB-9790-4912-93EA-DBFDAC21ACE3}" type="presOf" srcId="{E2C72101-E9F9-45A0-824E-4C7C7AF13568}" destId="{E27A1178-EDA7-4F38-8F66-09FFA54DBE96}" srcOrd="1" destOrd="0" presId="urn:microsoft.com/office/officeart/2005/8/layout/vProcess5"/>
    <dgm:cxn modelId="{24EFB559-9ADA-4BDA-979D-954FA4F88D1A}" type="presOf" srcId="{11EA095C-52C8-4868-993F-BA19B0D9BD0D}" destId="{898CC555-6A51-43AA-AB06-F6BD985D39BF}" srcOrd="0" destOrd="0" presId="urn:microsoft.com/office/officeart/2005/8/layout/vProcess5"/>
    <dgm:cxn modelId="{388FBFA7-0632-47F8-8F42-505D5BEE1D9F}" type="presOf" srcId="{E2C72101-E9F9-45A0-824E-4C7C7AF13568}" destId="{FA3FC8E9-077E-44C7-AB3A-6C3DBE99A92F}" srcOrd="0" destOrd="0" presId="urn:microsoft.com/office/officeart/2005/8/layout/vProcess5"/>
    <dgm:cxn modelId="{EAE119C5-67C0-4610-B809-6C75316F4DC4}" type="presOf" srcId="{7B89179E-8136-411D-978B-748D0DE4B06A}" destId="{57BAA99F-0C62-49BB-919B-B46A088C9D1F}" srcOrd="1" destOrd="0" presId="urn:microsoft.com/office/officeart/2005/8/layout/vProcess5"/>
    <dgm:cxn modelId="{6D0F277F-AF50-47C6-A713-2A4B5778289D}" type="presParOf" srcId="{EB637AD5-066E-4DC6-856D-C413486EC30C}" destId="{EE501368-D3AB-4D11-A7CA-4E1DEB56E996}" srcOrd="0" destOrd="0" presId="urn:microsoft.com/office/officeart/2005/8/layout/vProcess5"/>
    <dgm:cxn modelId="{801D8B5B-6C48-4D59-9A03-83FACA0281AC}" type="presParOf" srcId="{EB637AD5-066E-4DC6-856D-C413486EC30C}" destId="{FA3FC8E9-077E-44C7-AB3A-6C3DBE99A92F}" srcOrd="1" destOrd="0" presId="urn:microsoft.com/office/officeart/2005/8/layout/vProcess5"/>
    <dgm:cxn modelId="{ED4D29A8-FE9B-4D63-BE87-F2AAE803FE60}" type="presParOf" srcId="{EB637AD5-066E-4DC6-856D-C413486EC30C}" destId="{47B578A2-54B7-420A-A72A-59E49DBFE27D}" srcOrd="2" destOrd="0" presId="urn:microsoft.com/office/officeart/2005/8/layout/vProcess5"/>
    <dgm:cxn modelId="{5C31FC84-E32D-48E8-9ACB-D4B65CB1F8A0}" type="presParOf" srcId="{EB637AD5-066E-4DC6-856D-C413486EC30C}" destId="{898CC555-6A51-43AA-AB06-F6BD985D39BF}" srcOrd="3" destOrd="0" presId="urn:microsoft.com/office/officeart/2005/8/layout/vProcess5"/>
    <dgm:cxn modelId="{9D8DA912-F29D-4598-A4D1-E6C0BA743B68}" type="presParOf" srcId="{EB637AD5-066E-4DC6-856D-C413486EC30C}" destId="{E27A1178-EDA7-4F38-8F66-09FFA54DBE96}" srcOrd="4" destOrd="0" presId="urn:microsoft.com/office/officeart/2005/8/layout/vProcess5"/>
    <dgm:cxn modelId="{F71884CA-D383-4B65-A602-BCD3934FCF94}" type="presParOf" srcId="{EB637AD5-066E-4DC6-856D-C413486EC30C}" destId="{57BAA99F-0C62-49BB-919B-B46A088C9D1F}"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C30B67-42CE-44EE-B224-CF8AD1485800}"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8EFD0338-45F0-424C-AF95-4F611AE6DCBA}">
      <dgm:prSet/>
      <dgm:spPr/>
      <dgm:t>
        <a:bodyPr/>
        <a:lstStyle/>
        <a:p>
          <a:pPr rtl="0"/>
          <a:r>
            <a:rPr lang="sr-Latn-BA" dirty="0" smtClean="0"/>
            <a:t>Promovisanje </a:t>
          </a:r>
          <a:r>
            <a:rPr lang="en-GB" dirty="0" smtClean="0"/>
            <a:t> </a:t>
          </a:r>
          <a:r>
            <a:rPr lang="sr-Latn-BA" dirty="0" smtClean="0"/>
            <a:t>globalne monetarne i finansijske stabilnosti putem međunarodne saradnje</a:t>
          </a:r>
          <a:endParaRPr lang="en-GB" dirty="0"/>
        </a:p>
      </dgm:t>
    </dgm:pt>
    <dgm:pt modelId="{97309360-D8B5-4989-8F99-A2D268815743}" type="parTrans" cxnId="{299DF8B7-03F1-4933-B9CE-F90587314A0C}">
      <dgm:prSet/>
      <dgm:spPr/>
      <dgm:t>
        <a:bodyPr/>
        <a:lstStyle/>
        <a:p>
          <a:endParaRPr lang="en-US"/>
        </a:p>
      </dgm:t>
    </dgm:pt>
    <dgm:pt modelId="{D3788176-975A-4CB0-8FA5-4126C740A77E}" type="sibTrans" cxnId="{299DF8B7-03F1-4933-B9CE-F90587314A0C}">
      <dgm:prSet/>
      <dgm:spPr/>
      <dgm:t>
        <a:bodyPr/>
        <a:lstStyle/>
        <a:p>
          <a:endParaRPr lang="en-US"/>
        </a:p>
      </dgm:t>
    </dgm:pt>
    <dgm:pt modelId="{7F4295D9-CCBA-4B0E-ACA0-00BA8666C696}" type="pres">
      <dgm:prSet presAssocID="{27C30B67-42CE-44EE-B224-CF8AD1485800}" presName="outerComposite" presStyleCnt="0">
        <dgm:presLayoutVars>
          <dgm:chMax val="5"/>
          <dgm:dir/>
          <dgm:resizeHandles val="exact"/>
        </dgm:presLayoutVars>
      </dgm:prSet>
      <dgm:spPr/>
      <dgm:t>
        <a:bodyPr/>
        <a:lstStyle/>
        <a:p>
          <a:endParaRPr lang="en-US"/>
        </a:p>
      </dgm:t>
    </dgm:pt>
    <dgm:pt modelId="{3A442AC2-575C-45B9-8891-2B621394CCE7}" type="pres">
      <dgm:prSet presAssocID="{27C30B67-42CE-44EE-B224-CF8AD1485800}" presName="dummyMaxCanvas" presStyleCnt="0">
        <dgm:presLayoutVars/>
      </dgm:prSet>
      <dgm:spPr/>
    </dgm:pt>
    <dgm:pt modelId="{215420F5-97F4-4A10-B6D0-2D57AEF9A536}" type="pres">
      <dgm:prSet presAssocID="{27C30B67-42CE-44EE-B224-CF8AD1485800}" presName="OneNode_1" presStyleLbl="node1" presStyleIdx="0" presStyleCnt="1" custScaleY="106094">
        <dgm:presLayoutVars>
          <dgm:bulletEnabled val="1"/>
        </dgm:presLayoutVars>
      </dgm:prSet>
      <dgm:spPr/>
      <dgm:t>
        <a:bodyPr/>
        <a:lstStyle/>
        <a:p>
          <a:endParaRPr lang="en-US"/>
        </a:p>
      </dgm:t>
    </dgm:pt>
  </dgm:ptLst>
  <dgm:cxnLst>
    <dgm:cxn modelId="{DA845020-CFD1-464E-8899-AD64F5C4E369}" type="presOf" srcId="{27C30B67-42CE-44EE-B224-CF8AD1485800}" destId="{7F4295D9-CCBA-4B0E-ACA0-00BA8666C696}" srcOrd="0" destOrd="0" presId="urn:microsoft.com/office/officeart/2005/8/layout/vProcess5"/>
    <dgm:cxn modelId="{299DF8B7-03F1-4933-B9CE-F90587314A0C}" srcId="{27C30B67-42CE-44EE-B224-CF8AD1485800}" destId="{8EFD0338-45F0-424C-AF95-4F611AE6DCBA}" srcOrd="0" destOrd="0" parTransId="{97309360-D8B5-4989-8F99-A2D268815743}" sibTransId="{D3788176-975A-4CB0-8FA5-4126C740A77E}"/>
    <dgm:cxn modelId="{A8FDDC82-C2A7-4116-BB5E-A15129BE6D00}" type="presOf" srcId="{8EFD0338-45F0-424C-AF95-4F611AE6DCBA}" destId="{215420F5-97F4-4A10-B6D0-2D57AEF9A536}" srcOrd="0" destOrd="0" presId="urn:microsoft.com/office/officeart/2005/8/layout/vProcess5"/>
    <dgm:cxn modelId="{B0458DA2-50D9-4459-B34B-42F86911F97A}" type="presParOf" srcId="{7F4295D9-CCBA-4B0E-ACA0-00BA8666C696}" destId="{3A442AC2-575C-45B9-8891-2B621394CCE7}" srcOrd="0" destOrd="0" presId="urn:microsoft.com/office/officeart/2005/8/layout/vProcess5"/>
    <dgm:cxn modelId="{AF8524D3-E36C-4736-8904-29BED200F58A}" type="presParOf" srcId="{7F4295D9-CCBA-4B0E-ACA0-00BA8666C696}" destId="{215420F5-97F4-4A10-B6D0-2D57AEF9A536}" srcOrd="1" destOrd="0" presId="urn:microsoft.com/office/officeart/2005/8/layout/vProcess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09EB01-C54F-4FB2-996C-25F21F95975F}">
      <dsp:nvSpPr>
        <dsp:cNvPr id="0" name=""/>
        <dsp:cNvSpPr/>
      </dsp:nvSpPr>
      <dsp:spPr>
        <a:xfrm>
          <a:off x="0" y="0"/>
          <a:ext cx="6548400" cy="926137"/>
        </a:xfrm>
        <a:prstGeom prst="roundRect">
          <a:avLst>
            <a:gd name="adj" fmla="val 10000"/>
          </a:avLst>
        </a:prstGeom>
        <a:solidFill>
          <a:schemeClr val="accent3">
            <a:shade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sr-Latn-BA" sz="1600" b="1" kern="1200" dirty="0" smtClean="0">
              <a:latin typeface="Times New Roman" panose="02020603050405020304" pitchFamily="18" charset="0"/>
              <a:cs typeface="Times New Roman" panose="02020603050405020304" pitchFamily="18" charset="0"/>
            </a:rPr>
            <a:t>Podstiče diskusiju i olakšava saradnju među centralnim bankama  podržavajući dijalog s drugim vlastima koji su odgovorni za promovisanje finansijske stabilnosti</a:t>
          </a:r>
          <a:endParaRPr lang="en-GB" sz="1600" b="1" kern="1200" dirty="0">
            <a:latin typeface="Times New Roman" panose="02020603050405020304" pitchFamily="18" charset="0"/>
            <a:cs typeface="Times New Roman" panose="02020603050405020304" pitchFamily="18" charset="0"/>
          </a:endParaRPr>
        </a:p>
      </dsp:txBody>
      <dsp:txXfrm>
        <a:off x="27126" y="27126"/>
        <a:ext cx="5440667" cy="871885"/>
      </dsp:txXfrm>
    </dsp:sp>
    <dsp:sp modelId="{714758A0-7C96-42A5-A08E-EA6456578692}">
      <dsp:nvSpPr>
        <dsp:cNvPr id="0" name=""/>
        <dsp:cNvSpPr/>
      </dsp:nvSpPr>
      <dsp:spPr>
        <a:xfrm>
          <a:off x="489003" y="1054767"/>
          <a:ext cx="6548400" cy="926137"/>
        </a:xfrm>
        <a:prstGeom prst="roundRect">
          <a:avLst>
            <a:gd name="adj" fmla="val 10000"/>
          </a:avLst>
        </a:prstGeom>
        <a:solidFill>
          <a:schemeClr val="accent3">
            <a:shade val="50000"/>
            <a:hueOff val="-154762"/>
            <a:satOff val="-1875"/>
            <a:lumOff val="1698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sr-Latn-BA" sz="1600" b="1" kern="1200" dirty="0" smtClean="0">
              <a:latin typeface="Times New Roman" panose="02020603050405020304" pitchFamily="18" charset="0"/>
              <a:cs typeface="Times New Roman" panose="02020603050405020304" pitchFamily="18" charset="0"/>
            </a:rPr>
            <a:t>Izvršava analizu istraživanja i politike o pitanjima relevantnosti za monetarnu i finansijsku stabilnost za centralne banke u svojim finansijskim transakcijama</a:t>
          </a:r>
          <a:endParaRPr lang="en-GB" sz="1600" b="1" kern="1200" dirty="0">
            <a:latin typeface="Times New Roman" panose="02020603050405020304" pitchFamily="18" charset="0"/>
            <a:cs typeface="Times New Roman" panose="02020603050405020304" pitchFamily="18" charset="0"/>
          </a:endParaRPr>
        </a:p>
      </dsp:txBody>
      <dsp:txXfrm>
        <a:off x="516129" y="1081893"/>
        <a:ext cx="5403155" cy="871885"/>
      </dsp:txXfrm>
    </dsp:sp>
    <dsp:sp modelId="{610D935F-9035-4B34-84DA-175C4AEB2B22}">
      <dsp:nvSpPr>
        <dsp:cNvPr id="0" name=""/>
        <dsp:cNvSpPr/>
      </dsp:nvSpPr>
      <dsp:spPr>
        <a:xfrm>
          <a:off x="978007" y="2109534"/>
          <a:ext cx="6548400" cy="926137"/>
        </a:xfrm>
        <a:prstGeom prst="roundRect">
          <a:avLst>
            <a:gd name="adj" fmla="val 10000"/>
          </a:avLst>
        </a:prstGeom>
        <a:solidFill>
          <a:schemeClr val="accent3">
            <a:shade val="50000"/>
            <a:hueOff val="-309524"/>
            <a:satOff val="-3750"/>
            <a:lumOff val="3397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sr-Latn-BA" sz="1600" b="1" kern="1200" dirty="0" smtClean="0">
              <a:latin typeface="Times New Roman" panose="02020603050405020304" pitchFamily="18" charset="0"/>
              <a:cs typeface="Times New Roman" panose="02020603050405020304" pitchFamily="18" charset="0"/>
            </a:rPr>
            <a:t>Služi kao agent ili povjerenik u vezi sa međunarodnim finansijskim institucijama </a:t>
          </a:r>
          <a:endParaRPr lang="en-GB" sz="1600" b="1" kern="1200" dirty="0">
            <a:latin typeface="Times New Roman" panose="02020603050405020304" pitchFamily="18" charset="0"/>
            <a:cs typeface="Times New Roman" panose="02020603050405020304" pitchFamily="18" charset="0"/>
          </a:endParaRPr>
        </a:p>
      </dsp:txBody>
      <dsp:txXfrm>
        <a:off x="1005133" y="2136660"/>
        <a:ext cx="5403155" cy="871885"/>
      </dsp:txXfrm>
    </dsp:sp>
    <dsp:sp modelId="{5EE07D7B-39CD-4338-9FA7-9A8B858EC802}">
      <dsp:nvSpPr>
        <dsp:cNvPr id="0" name=""/>
        <dsp:cNvSpPr/>
      </dsp:nvSpPr>
      <dsp:spPr>
        <a:xfrm>
          <a:off x="1467011" y="3164301"/>
          <a:ext cx="6548400" cy="926137"/>
        </a:xfrm>
        <a:prstGeom prst="roundRect">
          <a:avLst>
            <a:gd name="adj" fmla="val 10000"/>
          </a:avLst>
        </a:prstGeom>
        <a:solidFill>
          <a:schemeClr val="accent3">
            <a:shade val="50000"/>
            <a:hueOff val="-309524"/>
            <a:satOff val="-3750"/>
            <a:lumOff val="3397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sr-Latn-BA" sz="1600" b="1" kern="1200" dirty="0" smtClean="0">
              <a:latin typeface="Times New Roman" panose="02020603050405020304" pitchFamily="18" charset="0"/>
              <a:cs typeface="Times New Roman" panose="02020603050405020304" pitchFamily="18" charset="0"/>
            </a:rPr>
            <a:t>U sklopu rada u okviru monetarne i finansijske stabilnosti redovno objavljuje povezane analize i međunarodne bankarske i finansijske statistike kao podrška politici, akademsko istraživanjei javnu raspravu</a:t>
          </a:r>
          <a:r>
            <a:rPr lang="en-GB" sz="1600" b="1" kern="1200" dirty="0" smtClean="0">
              <a:latin typeface="Times New Roman" panose="02020603050405020304" pitchFamily="18" charset="0"/>
              <a:cs typeface="Times New Roman" panose="02020603050405020304" pitchFamily="18" charset="0"/>
            </a:rPr>
            <a:t>.</a:t>
          </a:r>
          <a:endParaRPr lang="en-GB" sz="1600" b="1" kern="1200" dirty="0">
            <a:latin typeface="Times New Roman" panose="02020603050405020304" pitchFamily="18" charset="0"/>
            <a:cs typeface="Times New Roman" panose="02020603050405020304" pitchFamily="18" charset="0"/>
          </a:endParaRPr>
        </a:p>
      </dsp:txBody>
      <dsp:txXfrm>
        <a:off x="1494137" y="3191427"/>
        <a:ext cx="5403155" cy="871885"/>
      </dsp:txXfrm>
    </dsp:sp>
    <dsp:sp modelId="{0709A870-8D04-45BF-90EE-44BE1D2B85F1}">
      <dsp:nvSpPr>
        <dsp:cNvPr id="0" name=""/>
        <dsp:cNvSpPr/>
      </dsp:nvSpPr>
      <dsp:spPr>
        <a:xfrm>
          <a:off x="1956015" y="4219068"/>
          <a:ext cx="6548400" cy="926137"/>
        </a:xfrm>
        <a:prstGeom prst="roundRect">
          <a:avLst>
            <a:gd name="adj" fmla="val 10000"/>
          </a:avLst>
        </a:prstGeom>
        <a:solidFill>
          <a:schemeClr val="accent3">
            <a:shade val="50000"/>
            <a:hueOff val="-154762"/>
            <a:satOff val="-1875"/>
            <a:lumOff val="1698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sr-Latn-BA" sz="1600" b="1" kern="1200" dirty="0" smtClean="0">
              <a:latin typeface="Times New Roman" panose="02020603050405020304" pitchFamily="18" charset="0"/>
              <a:cs typeface="Times New Roman" panose="02020603050405020304" pitchFamily="18" charset="0"/>
            </a:rPr>
            <a:t>Što se tiče bankarskih aktivnosti BIS-a njeni klijenti su centralne banke i međunarodne organizacije. Ne prihvata depozite korporativnih klijenata i pojedinaca. </a:t>
          </a:r>
          <a:endParaRPr lang="en-GB" sz="1600" b="1" kern="1200" dirty="0">
            <a:latin typeface="Times New Roman" panose="02020603050405020304" pitchFamily="18" charset="0"/>
            <a:cs typeface="Times New Roman" panose="02020603050405020304" pitchFamily="18" charset="0"/>
          </a:endParaRPr>
        </a:p>
      </dsp:txBody>
      <dsp:txXfrm>
        <a:off x="1983141" y="4246194"/>
        <a:ext cx="5403155" cy="871885"/>
      </dsp:txXfrm>
    </dsp:sp>
    <dsp:sp modelId="{60641AD0-0463-41EF-B1B4-CD1AD5ED36D7}">
      <dsp:nvSpPr>
        <dsp:cNvPr id="0" name=""/>
        <dsp:cNvSpPr/>
      </dsp:nvSpPr>
      <dsp:spPr>
        <a:xfrm>
          <a:off x="5946411" y="676594"/>
          <a:ext cx="601989" cy="601989"/>
        </a:xfrm>
        <a:prstGeom prst="downArrow">
          <a:avLst>
            <a:gd name="adj1" fmla="val 55000"/>
            <a:gd name="adj2" fmla="val 45000"/>
          </a:avLst>
        </a:prstGeom>
        <a:solidFill>
          <a:schemeClr val="bg2">
            <a:lumMod val="50000"/>
            <a:alpha val="90000"/>
          </a:schemeClr>
        </a:solidFill>
        <a:ln w="34925" cap="rnd" cmpd="sng" algn="ctr">
          <a:solidFill>
            <a:srgbClr val="FFFFFF"/>
          </a:solidFill>
          <a:prstDash val="solid"/>
        </a:ln>
        <a:effectLst>
          <a:outerShdw blurRad="317500" dir="2700000" algn="ctr" rotWithShape="0">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en-US" sz="2800" kern="1200"/>
        </a:p>
      </dsp:txBody>
      <dsp:txXfrm>
        <a:off x="6081859" y="676594"/>
        <a:ext cx="331093" cy="452997"/>
      </dsp:txXfrm>
    </dsp:sp>
    <dsp:sp modelId="{57783F59-D409-45D3-A063-D5E96A07DA28}">
      <dsp:nvSpPr>
        <dsp:cNvPr id="0" name=""/>
        <dsp:cNvSpPr/>
      </dsp:nvSpPr>
      <dsp:spPr>
        <a:xfrm>
          <a:off x="6435415" y="1731361"/>
          <a:ext cx="601989" cy="601989"/>
        </a:xfrm>
        <a:prstGeom prst="downArrow">
          <a:avLst>
            <a:gd name="adj1" fmla="val 55000"/>
            <a:gd name="adj2" fmla="val 45000"/>
          </a:avLst>
        </a:prstGeom>
        <a:solidFill>
          <a:schemeClr val="bg2">
            <a:lumMod val="50000"/>
            <a:alpha val="90000"/>
          </a:schemeClr>
        </a:solidFill>
        <a:ln w="34925" cap="rnd" cmpd="sng" algn="ctr">
          <a:solidFill>
            <a:srgbClr val="FFFFFF"/>
          </a:solidFill>
          <a:prstDash val="solid"/>
        </a:ln>
        <a:effectLst>
          <a:outerShdw blurRad="317500" dir="2700000" algn="ctr" rotWithShape="0">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en-US" sz="2800" kern="1200"/>
        </a:p>
      </dsp:txBody>
      <dsp:txXfrm>
        <a:off x="6570863" y="1731361"/>
        <a:ext cx="331093" cy="452997"/>
      </dsp:txXfrm>
    </dsp:sp>
    <dsp:sp modelId="{EEED8FDD-0D3F-4C24-9D7E-D339768C3EB9}">
      <dsp:nvSpPr>
        <dsp:cNvPr id="0" name=""/>
        <dsp:cNvSpPr/>
      </dsp:nvSpPr>
      <dsp:spPr>
        <a:xfrm>
          <a:off x="6924419" y="2770693"/>
          <a:ext cx="601989" cy="601989"/>
        </a:xfrm>
        <a:prstGeom prst="downArrow">
          <a:avLst>
            <a:gd name="adj1" fmla="val 55000"/>
            <a:gd name="adj2" fmla="val 45000"/>
          </a:avLst>
        </a:prstGeom>
        <a:solidFill>
          <a:schemeClr val="bg2">
            <a:lumMod val="50000"/>
            <a:alpha val="90000"/>
          </a:schemeClr>
        </a:solidFill>
        <a:ln w="34925" cap="rnd" cmpd="sng" algn="ctr">
          <a:solidFill>
            <a:srgbClr val="FFFFFF"/>
          </a:solidFill>
          <a:prstDash val="solid"/>
        </a:ln>
        <a:effectLst>
          <a:outerShdw blurRad="317500" dir="2700000" algn="ctr" rotWithShape="0">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en-US" sz="2800" kern="1200"/>
        </a:p>
      </dsp:txBody>
      <dsp:txXfrm>
        <a:off x="7059867" y="2770693"/>
        <a:ext cx="331093" cy="452997"/>
      </dsp:txXfrm>
    </dsp:sp>
    <dsp:sp modelId="{0DBB6675-D6F1-46F0-9D06-8688DA11FF60}">
      <dsp:nvSpPr>
        <dsp:cNvPr id="0" name=""/>
        <dsp:cNvSpPr/>
      </dsp:nvSpPr>
      <dsp:spPr>
        <a:xfrm>
          <a:off x="7413422" y="3835751"/>
          <a:ext cx="601989" cy="601989"/>
        </a:xfrm>
        <a:prstGeom prst="downArrow">
          <a:avLst>
            <a:gd name="adj1" fmla="val 55000"/>
            <a:gd name="adj2" fmla="val 45000"/>
          </a:avLst>
        </a:prstGeom>
        <a:solidFill>
          <a:schemeClr val="bg2">
            <a:lumMod val="50000"/>
            <a:alpha val="90000"/>
          </a:schemeClr>
        </a:solidFill>
        <a:ln w="34925" cap="rnd" cmpd="sng" algn="ctr">
          <a:solidFill>
            <a:srgbClr val="FFFFFF"/>
          </a:solidFill>
          <a:prstDash val="solid"/>
        </a:ln>
        <a:effectLst>
          <a:outerShdw blurRad="317500" dir="2700000" algn="ctr" rotWithShape="0">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en-US" sz="2800" kern="1200"/>
        </a:p>
      </dsp:txBody>
      <dsp:txXfrm>
        <a:off x="7548870" y="3835751"/>
        <a:ext cx="331093" cy="4529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3FC8E9-077E-44C7-AB3A-6C3DBE99A92F}">
      <dsp:nvSpPr>
        <dsp:cNvPr id="0" name=""/>
        <dsp:cNvSpPr/>
      </dsp:nvSpPr>
      <dsp:spPr>
        <a:xfrm>
          <a:off x="0" y="0"/>
          <a:ext cx="6579062" cy="990400"/>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sr-Latn-BA" sz="1600" b="1" kern="1200" dirty="0" smtClean="0">
              <a:latin typeface="Times New Roman" panose="02020603050405020304" pitchFamily="18" charset="0"/>
              <a:cs typeface="Times New Roman" panose="02020603050405020304" pitchFamily="18" charset="0"/>
            </a:rPr>
            <a:t>Nedavno pokrenuta srednjoročna strategija</a:t>
          </a:r>
          <a:r>
            <a:rPr lang="en-GB" sz="1600" b="1" kern="1200" dirty="0" smtClean="0">
              <a:latin typeface="Times New Roman" panose="02020603050405020304" pitchFamily="18" charset="0"/>
              <a:cs typeface="Times New Roman" panose="02020603050405020304" pitchFamily="18" charset="0"/>
            </a:rPr>
            <a:t>, </a:t>
          </a:r>
          <a:r>
            <a:rPr lang="sr-Latn-BA" sz="1600" b="1" kern="1200" dirty="0" smtClean="0">
              <a:latin typeface="Times New Roman" panose="02020603050405020304" pitchFamily="18" charset="0"/>
              <a:cs typeface="Times New Roman" panose="02020603050405020304" pitchFamily="18" charset="0"/>
            </a:rPr>
            <a:t>Inovacija BIS </a:t>
          </a:r>
          <a:r>
            <a:rPr lang="sr-Latn-BA" sz="1600" b="1" i="1" kern="1200" dirty="0" smtClean="0">
              <a:latin typeface="Times New Roman" panose="02020603050405020304" pitchFamily="18" charset="0"/>
              <a:cs typeface="Times New Roman" panose="02020603050405020304" pitchFamily="18" charset="0"/>
            </a:rPr>
            <a:t>2025</a:t>
          </a:r>
          <a:r>
            <a:rPr lang="en-GB" sz="1600" b="1" i="1" kern="1200" dirty="0" smtClean="0">
              <a:latin typeface="Times New Roman" panose="02020603050405020304" pitchFamily="18" charset="0"/>
              <a:cs typeface="Times New Roman" panose="02020603050405020304" pitchFamily="18" charset="0"/>
            </a:rPr>
            <a:t>→ </a:t>
          </a:r>
          <a:r>
            <a:rPr lang="sr-Latn-BA" sz="1600" b="1" kern="1200" dirty="0" smtClean="0">
              <a:latin typeface="Times New Roman" panose="02020603050405020304" pitchFamily="18" charset="0"/>
              <a:cs typeface="Times New Roman" panose="02020603050405020304" pitchFamily="18" charset="0"/>
            </a:rPr>
            <a:t>da se ujedini tehnologija i novi kanali za saradnju da bi </a:t>
          </a:r>
          <a:r>
            <a:rPr lang="en-GB" sz="1600" b="1" kern="1200" dirty="0" smtClean="0">
              <a:latin typeface="Times New Roman" panose="02020603050405020304" pitchFamily="18" charset="0"/>
              <a:cs typeface="Times New Roman" panose="02020603050405020304" pitchFamily="18" charset="0"/>
            </a:rPr>
            <a:t> </a:t>
          </a:r>
          <a:r>
            <a:rPr lang="sr-Latn-BA" sz="1600" b="1" kern="1200" dirty="0" smtClean="0">
              <a:latin typeface="Times New Roman" panose="02020603050405020304" pitchFamily="18" charset="0"/>
              <a:cs typeface="Times New Roman" panose="02020603050405020304" pitchFamily="18" charset="0"/>
            </a:rPr>
            <a:t>služili centralnoj bankarkskoj zajednici u ovom brzom svijetu</a:t>
          </a:r>
          <a:endParaRPr lang="en-GB" sz="1600" b="1" kern="1200" dirty="0">
            <a:latin typeface="Times New Roman" panose="02020603050405020304" pitchFamily="18" charset="0"/>
            <a:cs typeface="Times New Roman" panose="02020603050405020304" pitchFamily="18" charset="0"/>
          </a:endParaRPr>
        </a:p>
      </dsp:txBody>
      <dsp:txXfrm>
        <a:off x="29008" y="29008"/>
        <a:ext cx="5555405" cy="932384"/>
      </dsp:txXfrm>
    </dsp:sp>
    <dsp:sp modelId="{47B578A2-54B7-420A-A72A-59E49DBFE27D}">
      <dsp:nvSpPr>
        <dsp:cNvPr id="0" name=""/>
        <dsp:cNvSpPr/>
      </dsp:nvSpPr>
      <dsp:spPr>
        <a:xfrm>
          <a:off x="1161010" y="1210489"/>
          <a:ext cx="6579062" cy="990400"/>
        </a:xfrm>
        <a:prstGeom prst="roundRect">
          <a:avLst>
            <a:gd name="adj" fmla="val 10000"/>
          </a:avLst>
        </a:prstGeom>
        <a:solidFill>
          <a:schemeClr val="accent3">
            <a:hueOff val="-280837"/>
            <a:satOff val="-7592"/>
            <a:lumOff val="-1568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sr-Latn-BA" sz="1500" b="1" kern="1200" dirty="0" smtClean="0"/>
            <a:t>U </a:t>
          </a:r>
          <a:r>
            <a:rPr lang="sr-Latn-BA" sz="1600" b="1" kern="1200" dirty="0" smtClean="0">
              <a:latin typeface="Times New Roman" panose="02020603050405020304" pitchFamily="18" charset="0"/>
              <a:cs typeface="Times New Roman" panose="02020603050405020304" pitchFamily="18" charset="0"/>
            </a:rPr>
            <a:t>istraživanjima i analizi, bankarskim službama i dijeljenju znanja , BIS kontinuirano inovira i podržava interesne strane u potrazi za monetarnom i finansijskom stabilnosti. </a:t>
          </a:r>
          <a:endParaRPr lang="en-GB" sz="1600" b="1" kern="1200" dirty="0">
            <a:latin typeface="Times New Roman" panose="02020603050405020304" pitchFamily="18" charset="0"/>
            <a:cs typeface="Times New Roman" panose="02020603050405020304" pitchFamily="18" charset="0"/>
          </a:endParaRPr>
        </a:p>
      </dsp:txBody>
      <dsp:txXfrm>
        <a:off x="1190018" y="1239497"/>
        <a:ext cx="4716274" cy="932384"/>
      </dsp:txXfrm>
    </dsp:sp>
    <dsp:sp modelId="{898CC555-6A51-43AA-AB06-F6BD985D39BF}">
      <dsp:nvSpPr>
        <dsp:cNvPr id="0" name=""/>
        <dsp:cNvSpPr/>
      </dsp:nvSpPr>
      <dsp:spPr>
        <a:xfrm>
          <a:off x="5935301" y="778564"/>
          <a:ext cx="643760" cy="643760"/>
        </a:xfrm>
        <a:prstGeom prst="downArrow">
          <a:avLst>
            <a:gd name="adj1" fmla="val 55000"/>
            <a:gd name="adj2" fmla="val 45000"/>
          </a:avLst>
        </a:prstGeom>
        <a:solidFill>
          <a:schemeClr val="accent3">
            <a:tint val="40000"/>
            <a:alpha val="90000"/>
            <a:hueOff val="0"/>
            <a:satOff val="0"/>
            <a:lumOff val="0"/>
            <a:alphaOff val="0"/>
          </a:schemeClr>
        </a:solidFill>
        <a:ln w="19050"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en-US" sz="3000" kern="1200"/>
        </a:p>
      </dsp:txBody>
      <dsp:txXfrm>
        <a:off x="6080147" y="778564"/>
        <a:ext cx="354068" cy="4844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5420F5-97F4-4A10-B6D0-2D57AEF9A536}">
      <dsp:nvSpPr>
        <dsp:cNvPr id="0" name=""/>
        <dsp:cNvSpPr/>
      </dsp:nvSpPr>
      <dsp:spPr>
        <a:xfrm>
          <a:off x="0" y="258615"/>
          <a:ext cx="5892800" cy="58436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sr-Latn-BA" sz="1600" kern="1200" dirty="0" smtClean="0"/>
            <a:t>Promovisanje </a:t>
          </a:r>
          <a:r>
            <a:rPr lang="en-GB" sz="1600" kern="1200" dirty="0" smtClean="0"/>
            <a:t> </a:t>
          </a:r>
          <a:r>
            <a:rPr lang="sr-Latn-BA" sz="1600" kern="1200" dirty="0" smtClean="0"/>
            <a:t>globalne monetarne i finansijske stabilnosti putem međunarodne saradnje</a:t>
          </a:r>
          <a:endParaRPr lang="en-GB" sz="1600" kern="1200" dirty="0"/>
        </a:p>
      </dsp:txBody>
      <dsp:txXfrm>
        <a:off x="17115" y="275730"/>
        <a:ext cx="5858570" cy="55013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715D24-2AC6-408F-B4FA-29C62973085C}" type="datetimeFigureOut">
              <a:rPr lang="en-GB" smtClean="0"/>
              <a:t>31/01/2021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06C13E-9C2D-4985-8DE2-50AB3499FBCA}" type="slidenum">
              <a:rPr lang="en-GB" smtClean="0"/>
              <a:t>‹#›</a:t>
            </a:fld>
            <a:endParaRPr lang="en-GB"/>
          </a:p>
        </p:txBody>
      </p:sp>
    </p:spTree>
    <p:extLst>
      <p:ext uri="{BB962C8B-B14F-4D97-AF65-F5344CB8AC3E}">
        <p14:creationId xmlns:p14="http://schemas.microsoft.com/office/powerpoint/2010/main" val="1611334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1167BC-7972-4CB4-9200-F853611014CA}"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1/31/2021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714130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7EE02EE-4498-41BE-A354-A13C0C5355C8}"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1/31/2021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22955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A51A3A-F488-4768-A9F0-0F3959A92872}"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1/31/2021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5FCBEF">
                    <a:lumMod val="60000"/>
                    <a:lumOff val="40000"/>
                  </a:srgbClr>
                </a:solidFill>
                <a:effectLst/>
                <a:uLnTx/>
                <a:uFillTx/>
                <a:latin typeface="Arial"/>
                <a:ea typeface="+mn-ea"/>
                <a:cs typeface="+mn-cs"/>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5FCBEF">
                    <a:lumMod val="60000"/>
                    <a:lumOff val="40000"/>
                  </a:srgbClr>
                </a:solidFill>
                <a:effectLst/>
                <a:uLnTx/>
                <a:uFillTx/>
                <a:latin typeface="Arial"/>
                <a:ea typeface="+mn-ea"/>
                <a:cs typeface="+mn-cs"/>
              </a:rPr>
              <a:t>”</a:t>
            </a:r>
          </a:p>
        </p:txBody>
      </p:sp>
    </p:spTree>
    <p:extLst>
      <p:ext uri="{BB962C8B-B14F-4D97-AF65-F5344CB8AC3E}">
        <p14:creationId xmlns:p14="http://schemas.microsoft.com/office/powerpoint/2010/main" val="3657445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D6FCDF-EB04-4BCA-A7E0-EFE990DDB9A1}"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1/31/2021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5698659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E30E51-8926-4FF9-99C0-86CDBFDAF08A}"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1/31/2021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5FCBEF">
                    <a:lumMod val="60000"/>
                    <a:lumOff val="40000"/>
                  </a:srgbClr>
                </a:solidFill>
                <a:effectLst/>
                <a:uLnTx/>
                <a:uFillTx/>
                <a:latin typeface="Arial"/>
                <a:ea typeface="+mn-ea"/>
                <a:cs typeface="+mn-cs"/>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5FCBEF">
                    <a:lumMod val="60000"/>
                    <a:lumOff val="40000"/>
                  </a:srgbClr>
                </a:solidFill>
                <a:effectLst/>
                <a:uLnTx/>
                <a:uFillTx/>
                <a:latin typeface="Arial"/>
                <a:ea typeface="+mn-ea"/>
                <a:cs typeface="+mn-cs"/>
              </a:rPr>
              <a:t>”</a:t>
            </a:r>
          </a:p>
        </p:txBody>
      </p:sp>
    </p:spTree>
    <p:extLst>
      <p:ext uri="{BB962C8B-B14F-4D97-AF65-F5344CB8AC3E}">
        <p14:creationId xmlns:p14="http://schemas.microsoft.com/office/powerpoint/2010/main" val="17901928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8FCC328-6EA3-4AAD-A60D-F794B09910E5}"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1/31/2021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43764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B2D2470-B70B-41DB-92E0-00E998FA7278}"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1/31/2021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4609970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1B01D62-3C5A-44EA-83B0-811BD02260FC}"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1/31/2021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74829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7D19299-DC19-4154-8890-2A390A5A4A36}"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1/31/2021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099986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53A089-338B-4981-81B4-0C42B689B7D4}"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1/31/2021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703442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A731751-1927-495A-B3ED-9702D385A7FB}"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1/31/2021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554023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C0B29C-17E4-4CE6-BB08-C98426C06A21}"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1/31/2021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041798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B519812-87B8-449D-B732-A52EE61ADF1B}"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1/31/2021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113343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E2AF2A1-F94A-490D-AA71-7A2831CB34B2}"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1/31/2021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267169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B975C5-28A8-47F1-83FD-9CFB22A22D21}"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1/31/2021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615630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156DC2-D70B-41F7-9F36-3EA761FDDF93}"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1/31/2021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714721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689A570B-0F52-4365-A829-9A7619E80A15}"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1/31/2021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5971461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image" Target="../media/image13.jpg"/><Relationship Id="rId3" Type="http://schemas.openxmlformats.org/officeDocument/2006/relationships/diagramLayout" Target="../diagrams/layout2.xml"/><Relationship Id="rId7" Type="http://schemas.openxmlformats.org/officeDocument/2006/relationships/diagramData" Target="../diagrams/data3.xml"/><Relationship Id="rId12" Type="http://schemas.openxmlformats.org/officeDocument/2006/relationships/image" Target="../media/image12.jp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2.wmf"/></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7.xml"/><Relationship Id="rId5" Type="http://schemas.openxmlformats.org/officeDocument/2006/relationships/image" Target="../media/image13.jpg"/><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1.jpe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5764" y="3636085"/>
            <a:ext cx="7056582" cy="1265185"/>
          </a:xfrm>
        </p:spPr>
        <p:txBody>
          <a:bodyPr/>
          <a:lstStyle/>
          <a:p>
            <a:pPr algn="ctr"/>
            <a:r>
              <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MEĐUNARODNE FINANSIJE</a:t>
            </a:r>
            <a:r>
              <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rPr>
              <a:t/>
            </a:r>
            <a:br>
              <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rPr>
            </a:br>
            <a:endParaRPr lang="en-GB" sz="30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625784" y="4722859"/>
            <a:ext cx="6198185" cy="933251"/>
          </a:xfrm>
        </p:spPr>
        <p:txBody>
          <a:bodyPr>
            <a:noAutofit/>
          </a:bodyPr>
          <a:lstStyle/>
          <a:p>
            <a:pPr>
              <a:spcBef>
                <a:spcPts val="0"/>
              </a:spcBef>
            </a:pPr>
            <a:endParaRPr lang="sr-Latn-BA"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spcBef>
                <a:spcPts val="0"/>
              </a:spcBef>
            </a:pPr>
            <a:endParaRPr lang="sr-Latn-BA" b="1" dirty="0">
              <a:solidFill>
                <a:schemeClr val="tx1">
                  <a:lumMod val="65000"/>
                  <a:lumOff val="35000"/>
                </a:schemeClr>
              </a:solidFill>
              <a:latin typeface="Times New Roman" panose="02020603050405020304" pitchFamily="18" charset="0"/>
              <a:cs typeface="Times New Roman" panose="02020603050405020304" pitchFamily="18" charset="0"/>
            </a:endParaRPr>
          </a:p>
          <a:p>
            <a:pPr>
              <a:spcBef>
                <a:spcPts val="0"/>
              </a:spcBef>
            </a:pPr>
            <a:r>
              <a:rPr lang="sr-Latn-BA" b="1" dirty="0" smtClean="0">
                <a:solidFill>
                  <a:schemeClr val="tx1">
                    <a:lumMod val="65000"/>
                    <a:lumOff val="35000"/>
                  </a:schemeClr>
                </a:solidFill>
                <a:latin typeface="Times New Roman" panose="02020603050405020304" pitchFamily="18" charset="0"/>
                <a:cs typeface="Times New Roman" panose="02020603050405020304" pitchFamily="18" charset="0"/>
              </a:rPr>
              <a:t>mr Dragana Vujičić-Stefanović, </a:t>
            </a:r>
          </a:p>
          <a:p>
            <a:pPr>
              <a:spcBef>
                <a:spcPts val="0"/>
              </a:spcBef>
            </a:pPr>
            <a:r>
              <a:rPr lang="sr-Latn-BA"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a:t>
            </a:r>
            <a:endParaRPr lang="sr-Latn-BA" b="1" dirty="0" smtClean="0">
              <a:solidFill>
                <a:schemeClr val="accent2">
                  <a:lumMod val="75000"/>
                </a:schemeClr>
              </a:solidFill>
              <a:latin typeface="Times New Roman" panose="02020603050405020304" pitchFamily="18" charset="0"/>
              <a:cs typeface="Times New Roman" panose="02020603050405020304" pitchFamily="18" charset="0"/>
            </a:endParaRPr>
          </a:p>
          <a:p>
            <a:pPr algn="ctr"/>
            <a:endParaRPr lang="sr-Latn-BA" b="1" dirty="0">
              <a:solidFill>
                <a:schemeClr val="bg2">
                  <a:lumMod val="50000"/>
                </a:schemeClr>
              </a:solidFill>
              <a:latin typeface="Times New Roman" panose="02020603050405020304" pitchFamily="18" charset="0"/>
              <a:cs typeface="Times New Roman" panose="02020603050405020304" pitchFamily="18" charset="0"/>
            </a:endParaRPr>
          </a:p>
          <a:p>
            <a:pPr algn="ctr"/>
            <a:r>
              <a:rPr lang="sr-Latn-BA" b="1" dirty="0" smtClean="0">
                <a:solidFill>
                  <a:schemeClr val="bg2">
                    <a:lumMod val="50000"/>
                  </a:schemeClr>
                </a:solidFill>
                <a:latin typeface="Times New Roman" panose="02020603050405020304" pitchFamily="18" charset="0"/>
                <a:cs typeface="Times New Roman" panose="02020603050405020304" pitchFamily="18" charset="0"/>
              </a:rPr>
              <a:t>školska</a:t>
            </a:r>
            <a:r>
              <a:rPr lang="sr-Cyrl-BA" b="1" dirty="0" smtClean="0">
                <a:solidFill>
                  <a:schemeClr val="bg2">
                    <a:lumMod val="50000"/>
                  </a:schemeClr>
                </a:solidFill>
                <a:latin typeface="Times New Roman" panose="02020603050405020304" pitchFamily="18" charset="0"/>
                <a:cs typeface="Times New Roman" panose="02020603050405020304" pitchFamily="18" charset="0"/>
              </a:rPr>
              <a:t> 2020/2021</a:t>
            </a:r>
            <a:endParaRPr lang="en-GB" b="1" dirty="0">
              <a:solidFill>
                <a:schemeClr val="bg2">
                  <a:lumMod val="50000"/>
                </a:schemeClr>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7266" y="2277967"/>
            <a:ext cx="1793577" cy="1476081"/>
          </a:xfrm>
          <a:prstGeom prst="rect">
            <a:avLst/>
          </a:prstGeom>
        </p:spPr>
      </p:pic>
      <p:sp>
        <p:nvSpPr>
          <p:cNvPr id="10" name="Subtitle 2"/>
          <p:cNvSpPr txBox="1">
            <a:spLocks/>
          </p:cNvSpPr>
          <p:nvPr/>
        </p:nvSpPr>
        <p:spPr>
          <a:xfrm>
            <a:off x="323850" y="308031"/>
            <a:ext cx="7778496" cy="1129812"/>
          </a:xfrm>
          <a:prstGeom prst="rect">
            <a:avLst/>
          </a:prstGeom>
        </p:spPr>
        <p:txBody>
          <a:bodyPr vert="horz" lIns="0" rIns="18288">
            <a:norm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endParaRPr lang="sr-Latn-BA" sz="2800" b="1" dirty="0">
              <a:ln w="3175">
                <a:noFill/>
              </a:ln>
              <a:latin typeface="Times New Roman" pitchFamily="18" charset="0"/>
              <a:cs typeface="Times New Roman" pitchFamily="18" charset="0"/>
            </a:endParaRPr>
          </a:p>
        </p:txBody>
      </p:sp>
      <p:pic>
        <p:nvPicPr>
          <p:cNvPr id="11" name="Picture 10" descr="Ekonomski_fakultet_memorandum-01"/>
          <p:cNvPicPr/>
          <p:nvPr/>
        </p:nvPicPr>
        <p:blipFill>
          <a:blip r:embed="rId3"/>
          <a:srcRect l="19667" t="3636" r="20273" b="88020"/>
          <a:stretch>
            <a:fillRect/>
          </a:stretch>
        </p:blipFill>
        <p:spPr bwMode="auto">
          <a:xfrm>
            <a:off x="1278044" y="223851"/>
            <a:ext cx="5870108" cy="954995"/>
          </a:xfrm>
          <a:prstGeom prst="rect">
            <a:avLst/>
          </a:prstGeom>
          <a:noFill/>
          <a:ln w="9525">
            <a:noFill/>
            <a:miter lim="800000"/>
            <a:headEnd/>
            <a:tailEnd/>
          </a:ln>
        </p:spPr>
      </p:pic>
      <p:sp>
        <p:nvSpPr>
          <p:cNvPr id="7" name="Title 1"/>
          <p:cNvSpPr txBox="1">
            <a:spLocks/>
          </p:cNvSpPr>
          <p:nvPr/>
        </p:nvSpPr>
        <p:spPr>
          <a:xfrm>
            <a:off x="1187624" y="2913660"/>
            <a:ext cx="2489642" cy="72242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rPr>
              <a:t>Vježbe VIII</a:t>
            </a:r>
            <a:endParaRPr lang="en-GB" sz="30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63954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2579069981"/>
              </p:ext>
            </p:extLst>
          </p:nvPr>
        </p:nvGraphicFramePr>
        <p:xfrm>
          <a:off x="544945" y="1412776"/>
          <a:ext cx="7740073" cy="22008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extLst>
              <p:ext uri="{D42A27DB-BD31-4B8C-83A1-F6EECF244321}">
                <p14:modId xmlns:p14="http://schemas.microsoft.com/office/powerpoint/2010/main" val="2200385281"/>
              </p:ext>
            </p:extLst>
          </p:nvPr>
        </p:nvGraphicFramePr>
        <p:xfrm>
          <a:off x="2318327" y="3682840"/>
          <a:ext cx="5892800" cy="11015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Down Arrow 7"/>
          <p:cNvSpPr/>
          <p:nvPr/>
        </p:nvSpPr>
        <p:spPr>
          <a:xfrm>
            <a:off x="7379855" y="3543730"/>
            <a:ext cx="646545" cy="5149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01672" y="5037078"/>
            <a:ext cx="2487346" cy="1429071"/>
          </a:xfrm>
          <a:prstGeom prst="rect">
            <a:avLst/>
          </a:prstGeom>
        </p:spPr>
      </p:pic>
      <p:pic>
        <p:nvPicPr>
          <p:cNvPr id="10" name="Picture 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597236" y="4981660"/>
            <a:ext cx="2429164" cy="1484489"/>
          </a:xfrm>
          <a:prstGeom prst="rect">
            <a:avLst/>
          </a:prstGeom>
        </p:spPr>
      </p:pic>
      <p:pic>
        <p:nvPicPr>
          <p:cNvPr id="11" name="Picture 1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27614" y="5935647"/>
            <a:ext cx="1066054" cy="877343"/>
          </a:xfrm>
          <a:prstGeom prst="rect">
            <a:avLst/>
          </a:prstGeom>
        </p:spPr>
      </p:pic>
      <p:sp>
        <p:nvSpPr>
          <p:cNvPr id="12" name="Wave 11"/>
          <p:cNvSpPr/>
          <p:nvPr/>
        </p:nvSpPr>
        <p:spPr>
          <a:xfrm>
            <a:off x="451106" y="4858327"/>
            <a:ext cx="1784094" cy="757382"/>
          </a:xfrm>
          <a:prstGeom prst="wav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2 regionalne kancelarije </a:t>
            </a:r>
            <a:endParaRPr lang="en-GB" dirty="0">
              <a:solidFill>
                <a:schemeClr val="tx1"/>
              </a:solidFill>
            </a:endParaRPr>
          </a:p>
        </p:txBody>
      </p:sp>
      <p:sp>
        <p:nvSpPr>
          <p:cNvPr id="13" name="Rounded Rectangle 12"/>
          <p:cNvSpPr/>
          <p:nvPr/>
        </p:nvSpPr>
        <p:spPr>
          <a:xfrm>
            <a:off x="2501672" y="4680783"/>
            <a:ext cx="2487346" cy="356295"/>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BIS Asian Office HongKong SAR</a:t>
            </a:r>
            <a:endParaRPr lang="en-GB" sz="1200" dirty="0">
              <a:solidFill>
                <a:schemeClr val="tx1"/>
              </a:solidFill>
            </a:endParaRPr>
          </a:p>
        </p:txBody>
      </p:sp>
      <p:sp>
        <p:nvSpPr>
          <p:cNvPr id="14" name="Rounded Rectangle 13"/>
          <p:cNvSpPr/>
          <p:nvPr/>
        </p:nvSpPr>
        <p:spPr>
          <a:xfrm>
            <a:off x="5568145" y="4643580"/>
            <a:ext cx="2487346" cy="393498"/>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BIS Americas  Office Mexico City, Mexico</a:t>
            </a:r>
            <a:endParaRPr lang="en-GB" sz="1200" dirty="0">
              <a:solidFill>
                <a:schemeClr val="tx1"/>
              </a:solidFill>
            </a:endParaRPr>
          </a:p>
        </p:txBody>
      </p:sp>
      <p:sp>
        <p:nvSpPr>
          <p:cNvPr id="15" name="Rounded Rectangle 14"/>
          <p:cNvSpPr/>
          <p:nvPr/>
        </p:nvSpPr>
        <p:spPr>
          <a:xfrm>
            <a:off x="275725" y="329282"/>
            <a:ext cx="79277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BIS- Banka za međunarodne obračune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59898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275725" y="329282"/>
            <a:ext cx="79277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BIS - Banka za međunarodne obračune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275725" y="1782250"/>
            <a:ext cx="4008243" cy="12867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Opšti sastanak (General Meeting) </a:t>
            </a:r>
          </a:p>
          <a:p>
            <a:pPr marL="285750" indent="-285750" algn="just">
              <a:buFont typeface="Wingdings" panose="05000000000000000000" pitchFamily="2" charset="2"/>
              <a:buChar char="§"/>
            </a:pP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Odbor direktora (Board of Directors)</a:t>
            </a:r>
          </a:p>
          <a:p>
            <a:pPr marL="285750" indent="-285750" algn="just">
              <a:buFont typeface="Wingdings" panose="05000000000000000000" pitchFamily="2" charset="2"/>
              <a:buChar char="§"/>
            </a:pP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Uprava (Management). </a:t>
            </a:r>
            <a:endPar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431409" y="1340768"/>
            <a:ext cx="1872208" cy="4320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Organi BIS-a</a:t>
            </a:r>
            <a:endParaRPr lang="en-GB" dirty="0"/>
          </a:p>
        </p:txBody>
      </p:sp>
      <p:sp>
        <p:nvSpPr>
          <p:cNvPr id="6" name="Rounded Rectangle 5"/>
          <p:cNvSpPr/>
          <p:nvPr/>
        </p:nvSpPr>
        <p:spPr>
          <a:xfrm>
            <a:off x="4572000" y="1124744"/>
            <a:ext cx="3744416" cy="194421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b="1" i="1" dirty="0" smtClean="0">
                <a:solidFill>
                  <a:schemeClr val="tx1"/>
                </a:solidFill>
                <a:latin typeface="Times New Roman" panose="02020603050405020304" pitchFamily="18" charset="0"/>
                <a:cs typeface="Times New Roman" panose="02020603050405020304" pitchFamily="18" charset="0"/>
              </a:rPr>
              <a:t>Odbor direktora čine:</a:t>
            </a:r>
          </a:p>
          <a:p>
            <a:pPr algn="just"/>
            <a:r>
              <a:rPr lang="sr-Latn-BA" dirty="0">
                <a:solidFill>
                  <a:schemeClr val="tx1"/>
                </a:solidFill>
                <a:latin typeface="Times New Roman" panose="02020603050405020304" pitchFamily="18" charset="0"/>
                <a:cs typeface="Times New Roman" panose="02020603050405020304" pitchFamily="18" charset="0"/>
              </a:rPr>
              <a:t>G</a:t>
            </a:r>
            <a:r>
              <a:rPr lang="sr-Latn-BA" dirty="0" smtClean="0">
                <a:solidFill>
                  <a:schemeClr val="tx1"/>
                </a:solidFill>
                <a:latin typeface="Times New Roman" panose="02020603050405020304" pitchFamily="18" charset="0"/>
                <a:cs typeface="Times New Roman" panose="02020603050405020304" pitchFamily="18" charset="0"/>
              </a:rPr>
              <a:t>uverneri centralnih banaka 6 zemalja: Sad, Njemačke, Francuske, V.Britanije, Italije i Belgije koji imenuju još po jednog člana iste nacionalnosti.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7" name="Striped Right Arrow 6"/>
          <p:cNvSpPr/>
          <p:nvPr/>
        </p:nvSpPr>
        <p:spPr>
          <a:xfrm>
            <a:off x="4175520" y="2096852"/>
            <a:ext cx="432048" cy="2880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p:cNvSpPr txBox="1">
            <a:spLocks/>
          </p:cNvSpPr>
          <p:nvPr/>
        </p:nvSpPr>
        <p:spPr>
          <a:xfrm>
            <a:off x="231356" y="3212976"/>
            <a:ext cx="7972118" cy="12867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Statut predviđa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mogućnost da se u Odboru izaberu i guverneri drugih centralnih banaka, ali ne više od 9. </a:t>
            </a:r>
          </a:p>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Odbor direktora bira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Predsjedavajućeg i Predsjednika Banke.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Od 1948.godine obe funkcije obavlja ista  ličnost.   </a:t>
            </a:r>
          </a:p>
        </p:txBody>
      </p:sp>
      <p:sp>
        <p:nvSpPr>
          <p:cNvPr id="9" name="Rounded Rectangle 8"/>
          <p:cNvSpPr/>
          <p:nvPr/>
        </p:nvSpPr>
        <p:spPr>
          <a:xfrm>
            <a:off x="4566774" y="4491505"/>
            <a:ext cx="3744416" cy="575383"/>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b="1" i="1" dirty="0" smtClean="0">
                <a:solidFill>
                  <a:schemeClr val="tx1"/>
                </a:solidFill>
                <a:latin typeface="Times New Roman" panose="02020603050405020304" pitchFamily="18" charset="0"/>
                <a:cs typeface="Times New Roman" panose="02020603050405020304" pitchFamily="18" charset="0"/>
              </a:rPr>
              <a:t>Centralna banka centralnih banaka </a:t>
            </a:r>
            <a:endParaRPr lang="en-GB" dirty="0">
              <a:solidFill>
                <a:schemeClr val="tx1"/>
              </a:solidFill>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rotWithShape="1">
          <a:blip r:embed="rId2" cstate="print">
            <a:extLst>
              <a:ext uri="{28A0092B-C50C-407E-A947-70E740481C1C}">
                <a14:useLocalDpi xmlns:a14="http://schemas.microsoft.com/office/drawing/2010/main" val="0"/>
              </a:ext>
            </a:extLst>
          </a:blip>
          <a:srcRect l="9051" t="30750" r="58662" b="29000"/>
          <a:stretch/>
        </p:blipFill>
        <p:spPr>
          <a:xfrm>
            <a:off x="611560" y="4491505"/>
            <a:ext cx="1512168" cy="604152"/>
          </a:xfrm>
          <a:prstGeom prst="rect">
            <a:avLst/>
          </a:prstGeom>
        </p:spPr>
      </p:pic>
      <p:sp>
        <p:nvSpPr>
          <p:cNvPr id="12" name="Striped Right Arrow 11"/>
          <p:cNvSpPr/>
          <p:nvPr/>
        </p:nvSpPr>
        <p:spPr>
          <a:xfrm>
            <a:off x="2279846" y="4635180"/>
            <a:ext cx="2220146" cy="30598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
          <p:cNvSpPr txBox="1">
            <a:spLocks/>
          </p:cNvSpPr>
          <p:nvPr/>
        </p:nvSpPr>
        <p:spPr>
          <a:xfrm>
            <a:off x="513933" y="5278876"/>
            <a:ext cx="7972118" cy="12867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U okviru BIS-a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nacionalne centralne banke saradjuju u mnogim oblastima</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između ostalog i u poslovima sa zlatom. BIS banka je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posebno aktivna u radu grupe razvijenih zemalja G-20. </a:t>
            </a:r>
          </a:p>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Bila je angažovana u mnogim akcijama čiji je cilj stabilizacija međunarodnog fin.sistema. </a:t>
            </a:r>
          </a:p>
        </p:txBody>
      </p:sp>
    </p:spTree>
    <p:extLst>
      <p:ext uri="{BB962C8B-B14F-4D97-AF65-F5344CB8AC3E}">
        <p14:creationId xmlns:p14="http://schemas.microsoft.com/office/powerpoint/2010/main" val="318580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251520" y="145772"/>
            <a:ext cx="79277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BIS - Banka za međunarodne obračune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27950" t="24334" r="20600" b="17334"/>
          <a:stretch/>
        </p:blipFill>
        <p:spPr>
          <a:xfrm rot="5400000">
            <a:off x="-739310" y="2259590"/>
            <a:ext cx="5222020" cy="2808312"/>
          </a:xfrm>
          <a:prstGeom prst="rect">
            <a:avLst/>
          </a:prstGeom>
        </p:spPr>
      </p:pic>
      <p:sp>
        <p:nvSpPr>
          <p:cNvPr id="7" name="Rounded Rectangle 6"/>
          <p:cNvSpPr/>
          <p:nvPr/>
        </p:nvSpPr>
        <p:spPr>
          <a:xfrm>
            <a:off x="3707904" y="1268760"/>
            <a:ext cx="5077071" cy="871934"/>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b="1" i="1" dirty="0" smtClean="0">
                <a:solidFill>
                  <a:schemeClr val="tx1"/>
                </a:solidFill>
                <a:latin typeface="Times New Roman" panose="02020603050405020304" pitchFamily="18" charset="0"/>
                <a:cs typeface="Times New Roman" panose="02020603050405020304" pitchFamily="18" charset="0"/>
              </a:rPr>
              <a:t>Bazelski odbor za nadzor banaka</a:t>
            </a:r>
          </a:p>
          <a:p>
            <a:pPr algn="just"/>
            <a:r>
              <a:rPr lang="sr-Latn-BA" dirty="0" smtClean="0">
                <a:solidFill>
                  <a:schemeClr val="tx1"/>
                </a:solidFill>
                <a:latin typeface="Times New Roman" panose="02020603050405020304" pitchFamily="18" charset="0"/>
                <a:cs typeface="Times New Roman" panose="02020603050405020304" pitchFamily="18" charset="0"/>
              </a:rPr>
              <a:t>Razvija globalne regulatorne standarade za banke i traži jačanje mikro-makroprudencijalnog nadzora.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0" name="Rounded Rectangle 9"/>
          <p:cNvSpPr/>
          <p:nvPr/>
        </p:nvSpPr>
        <p:spPr>
          <a:xfrm>
            <a:off x="3723583" y="2324441"/>
            <a:ext cx="5077071" cy="871934"/>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b="1" i="1" dirty="0" smtClean="0">
                <a:solidFill>
                  <a:schemeClr val="tx1"/>
                </a:solidFill>
                <a:latin typeface="Times New Roman" panose="02020603050405020304" pitchFamily="18" charset="0"/>
                <a:cs typeface="Times New Roman" panose="02020603050405020304" pitchFamily="18" charset="0"/>
              </a:rPr>
              <a:t>Komitet o globalnom finansijskom sistemu </a:t>
            </a:r>
          </a:p>
          <a:p>
            <a:pPr algn="just"/>
            <a:r>
              <a:rPr lang="sr-Latn-BA" dirty="0" smtClean="0">
                <a:solidFill>
                  <a:schemeClr val="tx1"/>
                </a:solidFill>
                <a:latin typeface="Times New Roman" panose="02020603050405020304" pitchFamily="18" charset="0"/>
                <a:cs typeface="Times New Roman" panose="02020603050405020304" pitchFamily="18" charset="0"/>
              </a:rPr>
              <a:t>Prati i analizira pitanja koja se tiču finansijskih tržišta i sistema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3779912" y="3362872"/>
            <a:ext cx="5077071" cy="134479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b="1" i="1" dirty="0" smtClean="0">
                <a:solidFill>
                  <a:schemeClr val="tx1"/>
                </a:solidFill>
                <a:latin typeface="Times New Roman" panose="02020603050405020304" pitchFamily="18" charset="0"/>
                <a:cs typeface="Times New Roman" panose="02020603050405020304" pitchFamily="18" charset="0"/>
              </a:rPr>
              <a:t>Odbor za plaćanja i tržišne infrastrukture </a:t>
            </a:r>
          </a:p>
          <a:p>
            <a:pPr algn="just"/>
            <a:r>
              <a:rPr lang="sr-Latn-BA" dirty="0" smtClean="0">
                <a:solidFill>
                  <a:schemeClr val="tx1"/>
                </a:solidFill>
                <a:latin typeface="Times New Roman" panose="02020603050405020304" pitchFamily="18" charset="0"/>
                <a:cs typeface="Times New Roman" panose="02020603050405020304" pitchFamily="18" charset="0"/>
              </a:rPr>
              <a:t>Uspostavlja i promoviše globalne regulatorne /nadzorne standarde za plaćanje, poravnanje, i druge trž.infrastrukture, te prati i analizira razvoj u tim oblastima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4" name="Rounded Rectangle 13"/>
          <p:cNvSpPr/>
          <p:nvPr/>
        </p:nvSpPr>
        <p:spPr>
          <a:xfrm>
            <a:off x="3779912" y="4818814"/>
            <a:ext cx="5077071" cy="842434"/>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b="1" i="1" dirty="0" smtClean="0">
                <a:solidFill>
                  <a:schemeClr val="tx1"/>
                </a:solidFill>
                <a:latin typeface="Times New Roman" panose="02020603050405020304" pitchFamily="18" charset="0"/>
                <a:cs typeface="Times New Roman" panose="02020603050405020304" pitchFamily="18" charset="0"/>
              </a:rPr>
              <a:t>Odbor za tržišta</a:t>
            </a:r>
          </a:p>
          <a:p>
            <a:pPr algn="just"/>
            <a:r>
              <a:rPr lang="sr-Latn-BA" dirty="0" smtClean="0">
                <a:solidFill>
                  <a:schemeClr val="tx1"/>
                </a:solidFill>
                <a:latin typeface="Times New Roman" panose="02020603050405020304" pitchFamily="18" charset="0"/>
                <a:cs typeface="Times New Roman" panose="02020603050405020304" pitchFamily="18" charset="0"/>
              </a:rPr>
              <a:t>Prati razvoj događaja na finansijskim tržištima i njihove implikacije za operacije centralne banke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6" name="Rounded Rectangle 15"/>
          <p:cNvSpPr/>
          <p:nvPr/>
        </p:nvSpPr>
        <p:spPr>
          <a:xfrm>
            <a:off x="3779912" y="5772400"/>
            <a:ext cx="5077071" cy="842434"/>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b="1" i="1" dirty="0" smtClean="0">
                <a:solidFill>
                  <a:schemeClr val="tx1"/>
                </a:solidFill>
                <a:latin typeface="Times New Roman" panose="02020603050405020304" pitchFamily="18" charset="0"/>
                <a:cs typeface="Times New Roman" panose="02020603050405020304" pitchFamily="18" charset="0"/>
              </a:rPr>
              <a:t>Irving Fisherov odbor </a:t>
            </a:r>
          </a:p>
          <a:p>
            <a:pPr algn="just"/>
            <a:r>
              <a:rPr lang="sr-Latn-BA" dirty="0" smtClean="0">
                <a:solidFill>
                  <a:schemeClr val="tx1"/>
                </a:solidFill>
                <a:latin typeface="Times New Roman" panose="02020603050405020304" pitchFamily="18" charset="0"/>
                <a:cs typeface="Times New Roman" panose="02020603050405020304" pitchFamily="18" charset="0"/>
              </a:rPr>
              <a:t>Adresira statistička pitanja koja se odnose na ekonomsku, monetarnu i finansijsku stabilnost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7" name="Rounded Rectangle 16"/>
          <p:cNvSpPr/>
          <p:nvPr/>
        </p:nvSpPr>
        <p:spPr>
          <a:xfrm>
            <a:off x="3762868" y="872913"/>
            <a:ext cx="1872208" cy="322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BIS odbori</a:t>
            </a:r>
            <a:endParaRPr lang="en-GB" dirty="0"/>
          </a:p>
        </p:txBody>
      </p:sp>
    </p:spTree>
    <p:extLst>
      <p:ext uri="{BB962C8B-B14F-4D97-AF65-F5344CB8AC3E}">
        <p14:creationId xmlns:p14="http://schemas.microsoft.com/office/powerpoint/2010/main" val="3156883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Title 1"/>
          <p:cNvSpPr txBox="1">
            <a:spLocks/>
          </p:cNvSpPr>
          <p:nvPr/>
        </p:nvSpPr>
        <p:spPr>
          <a:xfrm>
            <a:off x="268490" y="1248801"/>
            <a:ext cx="8335957" cy="12867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Bis asocijacije (udruženja) su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uključena u međunarodnu saradnju u oblasti finansijske stabilnosti</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i imaju svoje sekratarijate u BIS-u, ali imaju i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odvojeni pravni identitet i</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strukturu upravljanja i izvještavaju svoje članove. </a:t>
            </a:r>
          </a:p>
        </p:txBody>
      </p:sp>
      <p:sp>
        <p:nvSpPr>
          <p:cNvPr id="5" name="Rounded Rectangle 4"/>
          <p:cNvSpPr/>
          <p:nvPr/>
        </p:nvSpPr>
        <p:spPr>
          <a:xfrm>
            <a:off x="251520" y="145772"/>
            <a:ext cx="79277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BIS - Banka za međunarodne obračune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323528" y="908720"/>
            <a:ext cx="1872208" cy="322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BIS asocijacije </a:t>
            </a:r>
            <a:endParaRPr lang="en-GB" dirty="0"/>
          </a:p>
        </p:txBody>
      </p:sp>
      <p:sp>
        <p:nvSpPr>
          <p:cNvPr id="8" name="Rounded Rectangle 7"/>
          <p:cNvSpPr/>
          <p:nvPr/>
        </p:nvSpPr>
        <p:spPr>
          <a:xfrm>
            <a:off x="530536" y="2515284"/>
            <a:ext cx="8064895" cy="1201748"/>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b="1" i="1" dirty="0" smtClean="0">
                <a:solidFill>
                  <a:schemeClr val="tx1"/>
                </a:solidFill>
                <a:latin typeface="Times New Roman" panose="02020603050405020304" pitchFamily="18" charset="0"/>
                <a:cs typeface="Times New Roman" panose="02020603050405020304" pitchFamily="18" charset="0"/>
              </a:rPr>
              <a:t>Odbor za finansijsku stabilnost </a:t>
            </a:r>
          </a:p>
          <a:p>
            <a:pPr algn="just"/>
            <a:r>
              <a:rPr lang="sr-Latn-BA" dirty="0" smtClean="0">
                <a:solidFill>
                  <a:schemeClr val="tx1"/>
                </a:solidFill>
                <a:latin typeface="Times New Roman" panose="02020603050405020304" pitchFamily="18" charset="0"/>
                <a:cs typeface="Times New Roman" panose="02020603050405020304" pitchFamily="18" charset="0"/>
              </a:rPr>
              <a:t>Koordinira rad nacionalnih vlasti, i međunarodnih standarda u razvoju i promicanju provođenja efektivnih regulatornih, nadzornih, i drugih politika finansijskog sektora u interesu globalne finansijske stabilnosti.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0" name="Rounded Rectangle 9"/>
          <p:cNvSpPr/>
          <p:nvPr/>
        </p:nvSpPr>
        <p:spPr>
          <a:xfrm>
            <a:off x="539552" y="3819495"/>
            <a:ext cx="8064895" cy="104034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b="1" i="1" dirty="0" smtClean="0">
                <a:solidFill>
                  <a:schemeClr val="tx1"/>
                </a:solidFill>
                <a:latin typeface="Times New Roman" panose="02020603050405020304" pitchFamily="18" charset="0"/>
                <a:cs typeface="Times New Roman" panose="02020603050405020304" pitchFamily="18" charset="0"/>
              </a:rPr>
              <a:t>Međunarodno udruženje osiguravača depozita</a:t>
            </a:r>
          </a:p>
          <a:p>
            <a:pPr algn="just"/>
            <a:r>
              <a:rPr lang="sr-Latn-BA" dirty="0" smtClean="0">
                <a:solidFill>
                  <a:schemeClr val="tx1"/>
                </a:solidFill>
                <a:latin typeface="Times New Roman" panose="02020603050405020304" pitchFamily="18" charset="0"/>
                <a:cs typeface="Times New Roman" panose="02020603050405020304" pitchFamily="18" charset="0"/>
              </a:rPr>
              <a:t>Postavlja globalne standarde za sisteme osiguranja depozita i promoviše saradnju na osiguranju depozita i aranžmana za rješavanje banaka.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554854" y="4997492"/>
            <a:ext cx="8064895" cy="104034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b="1" i="1" dirty="0" smtClean="0">
                <a:solidFill>
                  <a:schemeClr val="tx1"/>
                </a:solidFill>
                <a:latin typeface="Times New Roman" panose="02020603050405020304" pitchFamily="18" charset="0"/>
                <a:cs typeface="Times New Roman" panose="02020603050405020304" pitchFamily="18" charset="0"/>
              </a:rPr>
              <a:t>M</a:t>
            </a:r>
            <a:r>
              <a:rPr lang="sr-Latn-BA" b="1" i="1" dirty="0">
                <a:solidFill>
                  <a:schemeClr val="tx1"/>
                </a:solidFill>
                <a:latin typeface="Times New Roman" panose="02020603050405020304" pitchFamily="18" charset="0"/>
                <a:cs typeface="Times New Roman" panose="02020603050405020304" pitchFamily="18" charset="0"/>
              </a:rPr>
              <a:t>e</a:t>
            </a:r>
            <a:r>
              <a:rPr lang="sr-Latn-BA" b="1" i="1" dirty="0" smtClean="0">
                <a:solidFill>
                  <a:schemeClr val="tx1"/>
                </a:solidFill>
                <a:latin typeface="Times New Roman" panose="02020603050405020304" pitchFamily="18" charset="0"/>
                <a:cs typeface="Times New Roman" panose="02020603050405020304" pitchFamily="18" charset="0"/>
              </a:rPr>
              <a:t>đunarodna asocijacija za nadzor osiguranja </a:t>
            </a:r>
          </a:p>
          <a:p>
            <a:pPr algn="just"/>
            <a:r>
              <a:rPr lang="sr-Latn-BA" dirty="0" smtClean="0">
                <a:solidFill>
                  <a:schemeClr val="tx1"/>
                </a:solidFill>
                <a:latin typeface="Times New Roman" panose="02020603050405020304" pitchFamily="18" charset="0"/>
                <a:cs typeface="Times New Roman" panose="02020603050405020304" pitchFamily="18" charset="0"/>
              </a:rPr>
              <a:t>Postavlja globalne standarde za sektor osiguranja, kako bi promovisala efikasan i globlano konzistentan nadzor u korist i zaštitu uloženika osiguranja i doprinosi globalnoj finansijskoj stabilnosti.  </a:t>
            </a:r>
            <a:endParaRPr lang="en-GB"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1465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251520" y="145772"/>
            <a:ext cx="79277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BIS - Banka za međunarodne obračune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323528" y="908720"/>
            <a:ext cx="2880320" cy="3600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Finansijske informacije </a:t>
            </a:r>
            <a:endParaRPr lang="en-GB"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9050" t="6252" r="14563" b="5250"/>
          <a:stretch/>
        </p:blipFill>
        <p:spPr>
          <a:xfrm>
            <a:off x="683568" y="2593340"/>
            <a:ext cx="7920880" cy="38370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itle 1"/>
          <p:cNvSpPr txBox="1">
            <a:spLocks/>
          </p:cNvSpPr>
          <p:nvPr/>
        </p:nvSpPr>
        <p:spPr>
          <a:xfrm>
            <a:off x="268490" y="1248801"/>
            <a:ext cx="8335957" cy="30799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Ukupna bilansa aktiva BIS-a na 31.03.2020. godine iznosi 308,5 milijardi SDR. </a:t>
            </a:r>
          </a:p>
        </p:txBody>
      </p:sp>
      <p:sp>
        <p:nvSpPr>
          <p:cNvPr id="8" name="Title 1"/>
          <p:cNvSpPr txBox="1">
            <a:spLocks/>
          </p:cNvSpPr>
          <p:nvPr/>
        </p:nvSpPr>
        <p:spPr>
          <a:xfrm>
            <a:off x="476029" y="1962431"/>
            <a:ext cx="8335957" cy="30799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u="sng" dirty="0" smtClean="0">
                <a:solidFill>
                  <a:schemeClr val="tx1">
                    <a:lumMod val="65000"/>
                    <a:lumOff val="35000"/>
                  </a:schemeClr>
                </a:solidFill>
                <a:latin typeface="Times New Roman" panose="02020603050405020304" pitchFamily="18" charset="0"/>
                <a:cs typeface="Times New Roman" panose="02020603050405020304" pitchFamily="18" charset="0"/>
              </a:rPr>
              <a:t>Depoziti</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a:t>
            </a:r>
          </a:p>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Depoziti u valuti, prvenstveno centralnih banaka, čini najveći udio u depozitima Banke.  </a:t>
            </a:r>
          </a:p>
        </p:txBody>
      </p:sp>
    </p:spTree>
    <p:extLst>
      <p:ext uri="{BB962C8B-B14F-4D97-AF65-F5344CB8AC3E}">
        <p14:creationId xmlns:p14="http://schemas.microsoft.com/office/powerpoint/2010/main" val="2065302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251520" y="145772"/>
            <a:ext cx="79277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BIS - Banka za međunarodne obračune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20267" t="6251" r="19096" b="9751"/>
          <a:stretch/>
        </p:blipFill>
        <p:spPr>
          <a:xfrm>
            <a:off x="351046" y="3212976"/>
            <a:ext cx="8136904" cy="3543894"/>
          </a:xfrm>
          <a:prstGeom prst="rect">
            <a:avLst/>
          </a:prstGeom>
          <a:ln>
            <a:noFill/>
          </a:ln>
          <a:effectLst>
            <a:outerShdw blurRad="292100" dist="139700" dir="2700000" algn="tl" rotWithShape="0">
              <a:srgbClr val="333333">
                <a:alpha val="65000"/>
              </a:srgbClr>
            </a:outerShdw>
          </a:effectLst>
        </p:spPr>
      </p:pic>
      <p:sp>
        <p:nvSpPr>
          <p:cNvPr id="5" name="Title 1"/>
          <p:cNvSpPr txBox="1">
            <a:spLocks/>
          </p:cNvSpPr>
          <p:nvPr/>
        </p:nvSpPr>
        <p:spPr>
          <a:xfrm>
            <a:off x="251520" y="826355"/>
            <a:ext cx="8335957" cy="30799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Većina imovine koju BIS ima sastoji se od vladinih kvazi papira, plus ulaganja komercijalnima bankama međunarodnog stava (uključujući i obrnute ugovore o kupovini).</a:t>
            </a:r>
          </a:p>
        </p:txBody>
      </p:sp>
      <p:sp>
        <p:nvSpPr>
          <p:cNvPr id="6" name="Title 1"/>
          <p:cNvSpPr txBox="1">
            <a:spLocks/>
          </p:cNvSpPr>
          <p:nvPr/>
        </p:nvSpPr>
        <p:spPr>
          <a:xfrm>
            <a:off x="428114" y="1710265"/>
            <a:ext cx="8335957" cy="30799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u="sng" dirty="0" smtClean="0">
                <a:solidFill>
                  <a:schemeClr val="tx1">
                    <a:lumMod val="65000"/>
                    <a:lumOff val="35000"/>
                  </a:schemeClr>
                </a:solidFill>
                <a:latin typeface="Times New Roman" panose="02020603050405020304" pitchFamily="18" charset="0"/>
                <a:cs typeface="Times New Roman" panose="02020603050405020304" pitchFamily="18" charset="0"/>
              </a:rPr>
              <a:t>Aktiva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a:t>
            </a:r>
          </a:p>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Ukupnu imovinu BIS-a na dan 31.03.2020. činilo je 34% vladinih i drugih vr.papira, uključujući mjenice trezora, 17% gotovina i got.ekvivalenti, 18% obrnuti ugovori (prvenstveno sa suvjerenim obveznicama kao kolateral), 21% krediti i druga sredstva, te 10% zlatnih i zltnih zajmova). .  </a:t>
            </a:r>
          </a:p>
        </p:txBody>
      </p:sp>
    </p:spTree>
    <p:extLst>
      <p:ext uri="{BB962C8B-B14F-4D97-AF65-F5344CB8AC3E}">
        <p14:creationId xmlns:p14="http://schemas.microsoft.com/office/powerpoint/2010/main" val="2334991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28209" y="1899025"/>
            <a:ext cx="7927749" cy="326640"/>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Regulativa međunarodnog bankarstva...od Bazela I ka Bazelu III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7614" y="5935647"/>
            <a:ext cx="1066054" cy="877343"/>
          </a:xfrm>
          <a:prstGeom prst="rect">
            <a:avLst/>
          </a:prstGeom>
        </p:spPr>
      </p:pic>
      <mc:AlternateContent xmlns:mc="http://schemas.openxmlformats.org/markup-compatibility/2006" xmlns:a14="http://schemas.microsoft.com/office/drawing/2010/main">
        <mc:Choice Requires="a14">
          <p:sp>
            <p:nvSpPr>
              <p:cNvPr id="4" name="TextBox 3"/>
              <p:cNvSpPr txBox="1"/>
              <p:nvPr/>
            </p:nvSpPr>
            <p:spPr>
              <a:xfrm>
                <a:off x="588041" y="2276872"/>
                <a:ext cx="7967917" cy="4957704"/>
              </a:xfrm>
              <a:prstGeom prst="rect">
                <a:avLst/>
              </a:prstGeom>
              <a:noFill/>
            </p:spPr>
            <p:txBody>
              <a:bodyPr wrap="square" rtlCol="0">
                <a:spAutoFit/>
              </a:bodyPr>
              <a:lstStyle/>
              <a:p>
                <a:pPr marL="285750" indent="-285750">
                  <a:buFont typeface="Wingdings" panose="05000000000000000000" pitchFamily="2" charset="2"/>
                  <a:buChar char="§"/>
                </a:pPr>
                <a:r>
                  <a:rPr lang="sr-Latn-BA" b="1" i="1" dirty="0" smtClean="0">
                    <a:latin typeface="Times New Roman" panose="02020603050405020304" pitchFamily="18" charset="0"/>
                    <a:cs typeface="Times New Roman" panose="02020603050405020304" pitchFamily="18" charset="0"/>
                  </a:rPr>
                  <a:t>1974 – osnovan Bazelski komitet</a:t>
                </a:r>
              </a:p>
              <a:p>
                <a:pPr marL="285750" indent="-285750">
                  <a:buFont typeface="Wingdings" panose="05000000000000000000" pitchFamily="2" charset="2"/>
                  <a:buChar char="§"/>
                </a:pPr>
                <a:r>
                  <a:rPr lang="sr-Latn-BA" b="1" i="1" dirty="0" smtClean="0">
                    <a:latin typeface="Times New Roman" panose="02020603050405020304" pitchFamily="18" charset="0"/>
                    <a:cs typeface="Times New Roman" panose="02020603050405020304" pitchFamily="18" charset="0"/>
                  </a:rPr>
                  <a:t>1975 – </a:t>
                </a:r>
                <a:r>
                  <a:rPr lang="sr-Latn-BA" i="1" dirty="0" smtClean="0">
                    <a:latin typeface="Times New Roman" panose="02020603050405020304" pitchFamily="18" charset="0"/>
                    <a:cs typeface="Times New Roman" panose="02020603050405020304" pitchFamily="18" charset="0"/>
                  </a:rPr>
                  <a:t>u cilju boljeg bankadazora poslovanja velikih grupacija, tj.bolje globalne kontrole banaka u Bazelskom komitetu postignut sporazum  - </a:t>
                </a:r>
                <a:r>
                  <a:rPr lang="sr-Latn-BA" b="1" i="1" dirty="0" smtClean="0">
                    <a:latin typeface="Times New Roman" panose="02020603050405020304" pitchFamily="18" charset="0"/>
                    <a:cs typeface="Times New Roman" panose="02020603050405020304" pitchFamily="18" charset="0"/>
                  </a:rPr>
                  <a:t>Konkordat:</a:t>
                </a:r>
              </a:p>
              <a:p>
                <a:pPr marL="285750" indent="-285750">
                  <a:buFont typeface="Wingdings" panose="05000000000000000000" pitchFamily="2" charset="2"/>
                  <a:buChar char="ü"/>
                </a:pPr>
                <a:r>
                  <a:rPr lang="sr-Latn-BA" i="1" dirty="0" smtClean="0">
                    <a:latin typeface="Times New Roman" panose="02020603050405020304" pitchFamily="18" charset="0"/>
                    <a:cs typeface="Times New Roman" panose="02020603050405020304" pitchFamily="18" charset="0"/>
                  </a:rPr>
                  <a:t>Podjelio odgovornost za nadzor između zemalja iz kojih dolaze velike grupacije i zemalja u kojim se nalaze </a:t>
                </a:r>
              </a:p>
              <a:p>
                <a:pPr marL="285750" indent="-285750">
                  <a:buFont typeface="Wingdings" panose="05000000000000000000" pitchFamily="2" charset="2"/>
                  <a:buChar char="ü"/>
                </a:pPr>
                <a:r>
                  <a:rPr lang="sr-Latn-BA" i="1" dirty="0" smtClean="0">
                    <a:latin typeface="Times New Roman" panose="02020603050405020304" pitchFamily="18" charset="0"/>
                    <a:cs typeface="Times New Roman" panose="02020603050405020304" pitchFamily="18" charset="0"/>
                  </a:rPr>
                  <a:t>Obaveza razmjene informacije između regulatornih tjela </a:t>
                </a:r>
              </a:p>
              <a:p>
                <a:pPr marL="285750" indent="-285750">
                  <a:buFont typeface="Wingdings" panose="05000000000000000000" pitchFamily="2" charset="2"/>
                  <a:buChar char="ü"/>
                </a:pPr>
                <a:r>
                  <a:rPr lang="sr-Latn-BA" i="1" dirty="0" smtClean="0">
                    <a:latin typeface="Times New Roman" panose="02020603050405020304" pitchFamily="18" charset="0"/>
                    <a:cs typeface="Times New Roman" panose="02020603050405020304" pitchFamily="18" charset="0"/>
                  </a:rPr>
                  <a:t>Komitet potvrdio predlog da regulatorna tjela sprovode nadzor nad aktivom filijala inostranih banaka </a:t>
                </a:r>
              </a:p>
              <a:p>
                <a:pPr marL="285750" indent="-285750">
                  <a:buFont typeface="Wingdings" panose="05000000000000000000" pitchFamily="2" charset="2"/>
                  <a:buChar char="ü"/>
                </a:pPr>
                <a:r>
                  <a:rPr lang="sr-Latn-BA" b="1" i="1" dirty="0" smtClean="0">
                    <a:latin typeface="Times New Roman" panose="02020603050405020304" pitchFamily="18" charset="0"/>
                    <a:cs typeface="Times New Roman" panose="02020603050405020304" pitchFamily="18" charset="0"/>
                  </a:rPr>
                  <a:t>1988</a:t>
                </a:r>
                <a:r>
                  <a:rPr lang="sr-Latn-BA" i="1" dirty="0" smtClean="0">
                    <a:latin typeface="Times New Roman" panose="02020603050405020304" pitchFamily="18" charset="0"/>
                    <a:cs typeface="Times New Roman" panose="02020603050405020304" pitchFamily="18" charset="0"/>
                  </a:rPr>
                  <a:t>.god. Komitet predložio  </a:t>
                </a:r>
                <a:r>
                  <a:rPr lang="sr-Latn-BA" b="1" i="1" dirty="0" smtClean="0">
                    <a:latin typeface="Times New Roman" panose="02020603050405020304" pitchFamily="18" charset="0"/>
                    <a:cs typeface="Times New Roman" panose="02020603050405020304" pitchFamily="18" charset="0"/>
                  </a:rPr>
                  <a:t>mehanizam za mjerenje adekvatnosti kapitala</a:t>
                </a:r>
                <a:r>
                  <a:rPr lang="sr-Latn-BA" i="1" dirty="0" smtClean="0">
                    <a:latin typeface="Times New Roman" panose="02020603050405020304" pitchFamily="18" charset="0"/>
                    <a:cs typeface="Times New Roman" panose="02020603050405020304" pitchFamily="18" charset="0"/>
                  </a:rPr>
                  <a:t>, banaka, koji je dopunjen 2004.godine.</a:t>
                </a:r>
              </a:p>
              <a:p>
                <a:r>
                  <a:rPr lang="sr-Latn-BA" i="1" dirty="0" smtClean="0">
                    <a:latin typeface="Times New Roman" panose="02020603050405020304" pitchFamily="18" charset="0"/>
                    <a:cs typeface="Times New Roman" panose="02020603050405020304" pitchFamily="18" charset="0"/>
                  </a:rPr>
                  <a:t>         * preporučena adekvatnost kapitala </a:t>
                </a:r>
                <a:r>
                  <a:rPr lang="sr-Latn-BA" b="1" i="1" dirty="0" smtClean="0">
                    <a:latin typeface="Times New Roman" panose="02020603050405020304" pitchFamily="18" charset="0"/>
                    <a:cs typeface="Times New Roman" panose="02020603050405020304" pitchFamily="18" charset="0"/>
                  </a:rPr>
                  <a:t>8%</a:t>
                </a:r>
                <a:r>
                  <a:rPr lang="sr-Latn-BA" i="1"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sr-Latn-BA" i="1" smtClean="0">
                            <a:latin typeface="Cambria Math" panose="02040503050406030204" pitchFamily="18" charset="0"/>
                            <a:cs typeface="Times New Roman" panose="02020603050405020304" pitchFamily="18" charset="0"/>
                          </a:rPr>
                        </m:ctrlPr>
                      </m:fPr>
                      <m:num>
                        <m:r>
                          <a:rPr lang="sr-Latn-BA" b="0" i="1" smtClean="0">
                            <a:latin typeface="Cambria Math" panose="02040503050406030204" pitchFamily="18" charset="0"/>
                            <a:cs typeface="Times New Roman" panose="02020603050405020304" pitchFamily="18" charset="0"/>
                          </a:rPr>
                          <m:t>𝑠𝑟𝑒𝑑𝑠𝑡𝑣𝑎</m:t>
                        </m:r>
                        <m:r>
                          <a:rPr lang="sr-Latn-BA" b="0" i="1" smtClean="0">
                            <a:latin typeface="Cambria Math" panose="02040503050406030204" pitchFamily="18" charset="0"/>
                            <a:cs typeface="Times New Roman" panose="02020603050405020304" pitchFamily="18" charset="0"/>
                          </a:rPr>
                          <m:t> </m:t>
                        </m:r>
                        <m:r>
                          <a:rPr lang="sr-Latn-BA" b="0" i="1" smtClean="0">
                            <a:latin typeface="Cambria Math" panose="02040503050406030204" pitchFamily="18" charset="0"/>
                            <a:cs typeface="Times New Roman" panose="02020603050405020304" pitchFamily="18" charset="0"/>
                          </a:rPr>
                          <m:t>𝑖𝑙𝑖</m:t>
                        </m:r>
                        <m:r>
                          <a:rPr lang="sr-Latn-BA" b="0" i="1" smtClean="0">
                            <a:latin typeface="Cambria Math" panose="02040503050406030204" pitchFamily="18" charset="0"/>
                            <a:cs typeface="Times New Roman" panose="02020603050405020304" pitchFamily="18" charset="0"/>
                          </a:rPr>
                          <m:t> </m:t>
                        </m:r>
                        <m:r>
                          <a:rPr lang="sr-Latn-BA" b="0" i="1" smtClean="0">
                            <a:latin typeface="Cambria Math" panose="02040503050406030204" pitchFamily="18" charset="0"/>
                            <a:cs typeface="Times New Roman" panose="02020603050405020304" pitchFamily="18" charset="0"/>
                          </a:rPr>
                          <m:t>𝑎𝑘𝑐𝑖𝑗𝑒</m:t>
                        </m:r>
                        <m:r>
                          <a:rPr lang="sr-Latn-BA" b="0" i="1" smtClean="0">
                            <a:latin typeface="Cambria Math" panose="02040503050406030204" pitchFamily="18" charset="0"/>
                            <a:cs typeface="Times New Roman" panose="02020603050405020304" pitchFamily="18" charset="0"/>
                          </a:rPr>
                          <m:t> </m:t>
                        </m:r>
                      </m:num>
                      <m:den>
                        <m:r>
                          <a:rPr lang="sr-Latn-BA" b="0" i="1" smtClean="0">
                            <a:latin typeface="Cambria Math" panose="02040503050406030204" pitchFamily="18" charset="0"/>
                            <a:cs typeface="Times New Roman" panose="02020603050405020304" pitchFamily="18" charset="0"/>
                          </a:rPr>
                          <m:t>𝑣𝑟𝑒𝑑𝑛𝑜𝑠𝑡</m:t>
                        </m:r>
                        <m:r>
                          <a:rPr lang="sr-Latn-BA" b="0" i="1" smtClean="0">
                            <a:latin typeface="Cambria Math" panose="02040503050406030204" pitchFamily="18" charset="0"/>
                            <a:cs typeface="Times New Roman" panose="02020603050405020304" pitchFamily="18" charset="0"/>
                          </a:rPr>
                          <m:t> </m:t>
                        </m:r>
                        <m:r>
                          <a:rPr lang="sr-Latn-BA" b="0" i="1" smtClean="0">
                            <a:latin typeface="Cambria Math" panose="02040503050406030204" pitchFamily="18" charset="0"/>
                            <a:cs typeface="Times New Roman" panose="02020603050405020304" pitchFamily="18" charset="0"/>
                          </a:rPr>
                          <m:t>𝑑𝑒𝑝𝑜𝑧𝑖𝑡𝑎</m:t>
                        </m:r>
                        <m:r>
                          <a:rPr lang="sr-Latn-BA" b="0" i="1" smtClean="0">
                            <a:latin typeface="Cambria Math" panose="02040503050406030204" pitchFamily="18" charset="0"/>
                            <a:cs typeface="Times New Roman" panose="02020603050405020304" pitchFamily="18" charset="0"/>
                          </a:rPr>
                          <m:t> </m:t>
                        </m:r>
                        <m:r>
                          <a:rPr lang="sr-Latn-BA" b="0" i="1" smtClean="0">
                            <a:latin typeface="Cambria Math" panose="02040503050406030204" pitchFamily="18" charset="0"/>
                            <a:cs typeface="Times New Roman" panose="02020603050405020304" pitchFamily="18" charset="0"/>
                          </a:rPr>
                          <m:t>𝑖</m:t>
                        </m:r>
                        <m:r>
                          <a:rPr lang="sr-Latn-BA" b="0" i="1" smtClean="0">
                            <a:latin typeface="Cambria Math" panose="02040503050406030204" pitchFamily="18" charset="0"/>
                            <a:cs typeface="Times New Roman" panose="02020603050405020304" pitchFamily="18" charset="0"/>
                          </a:rPr>
                          <m:t> </m:t>
                        </m:r>
                        <m:r>
                          <a:rPr lang="sr-Latn-BA" b="0" i="1" smtClean="0">
                            <a:latin typeface="Cambria Math" panose="02040503050406030204" pitchFamily="18" charset="0"/>
                            <a:cs typeface="Times New Roman" panose="02020603050405020304" pitchFamily="18" charset="0"/>
                          </a:rPr>
                          <m:t>𝑜𝑠𝑡</m:t>
                        </m:r>
                        <m:r>
                          <a:rPr lang="sr-Latn-BA" b="0" i="1" smtClean="0">
                            <a:latin typeface="Cambria Math" panose="02040503050406030204" pitchFamily="18" charset="0"/>
                            <a:cs typeface="Times New Roman" panose="02020603050405020304" pitchFamily="18" charset="0"/>
                          </a:rPr>
                          <m:t>. </m:t>
                        </m:r>
                        <m:r>
                          <a:rPr lang="sr-Latn-BA" b="0" i="1" smtClean="0">
                            <a:latin typeface="Cambria Math" panose="02040503050406030204" pitchFamily="18" charset="0"/>
                            <a:cs typeface="Times New Roman" panose="02020603050405020304" pitchFamily="18" charset="0"/>
                          </a:rPr>
                          <m:t>𝑜𝑏𝑎𝑣𝑒𝑧𝑎</m:t>
                        </m:r>
                      </m:den>
                    </m:f>
                  </m:oMath>
                </a14:m>
                <a:r>
                  <a:rPr lang="sr-Latn-BA" i="1" dirty="0" smtClean="0">
                    <a:latin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ü"/>
                </a:pPr>
                <a:r>
                  <a:rPr lang="sr-Latn-BA" i="1" dirty="0" smtClean="0">
                    <a:latin typeface="Times New Roman" panose="02020603050405020304" pitchFamily="18" charset="0"/>
                    <a:cs typeface="Times New Roman" panose="02020603050405020304" pitchFamily="18" charset="0"/>
                  </a:rPr>
                  <a:t>Banke koje su imale &lt; stopu adekvatnosti kapitala od preporučene → bile su u obavezi da:</a:t>
                </a:r>
              </a:p>
              <a:p>
                <a:r>
                  <a:rPr lang="sr-Latn-BA" i="1" dirty="0">
                    <a:latin typeface="Times New Roman" panose="02020603050405020304" pitchFamily="18" charset="0"/>
                    <a:cs typeface="Times New Roman" panose="02020603050405020304" pitchFamily="18" charset="0"/>
                  </a:rPr>
                  <a:t> </a:t>
                </a:r>
                <a:r>
                  <a:rPr lang="sr-Latn-BA" i="1" dirty="0" smtClean="0">
                    <a:latin typeface="Times New Roman" panose="02020603050405020304" pitchFamily="18" charset="0"/>
                    <a:cs typeface="Times New Roman" panose="02020603050405020304" pitchFamily="18" charset="0"/>
                  </a:rPr>
                  <a:t>                  a)  izvrše dokapitalizaciju (emituju akcije i prikupe potreban kapital)</a:t>
                </a:r>
              </a:p>
              <a:p>
                <a:r>
                  <a:rPr lang="sr-Latn-BA" i="1" dirty="0">
                    <a:latin typeface="Times New Roman" panose="02020603050405020304" pitchFamily="18" charset="0"/>
                    <a:cs typeface="Times New Roman" panose="02020603050405020304" pitchFamily="18" charset="0"/>
                  </a:rPr>
                  <a:t> </a:t>
                </a:r>
                <a:r>
                  <a:rPr lang="sr-Latn-BA" i="1" dirty="0" smtClean="0">
                    <a:latin typeface="Times New Roman" panose="02020603050405020304" pitchFamily="18" charset="0"/>
                    <a:cs typeface="Times New Roman" panose="02020603050405020304" pitchFamily="18" charset="0"/>
                  </a:rPr>
                  <a:t>                  b) smanje svoje obaveze, kako bi ispunile standarde BIS-a.  </a:t>
                </a:r>
              </a:p>
              <a:p>
                <a:endParaRPr lang="sr-Latn-BA" i="1" dirty="0" smtClean="0">
                  <a:latin typeface="Times New Roman" panose="02020603050405020304" pitchFamily="18" charset="0"/>
                  <a:cs typeface="Times New Roman" panose="02020603050405020304" pitchFamily="18" charset="0"/>
                </a:endParaRPr>
              </a:p>
              <a:p>
                <a:endParaRPr lang="en-GB" b="1" i="1" dirty="0">
                  <a:latin typeface="Times New Roman" panose="02020603050405020304" pitchFamily="18" charset="0"/>
                  <a:cs typeface="Times New Roman" panose="02020603050405020304" pitchFamily="18"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588041" y="2276872"/>
                <a:ext cx="7967917" cy="4957704"/>
              </a:xfrm>
              <a:prstGeom prst="rect">
                <a:avLst/>
              </a:prstGeom>
              <a:blipFill>
                <a:blip r:embed="rId3"/>
                <a:stretch>
                  <a:fillRect l="-459" t="-738" r="-459"/>
                </a:stretch>
              </a:blipFill>
            </p:spPr>
            <p:txBody>
              <a:bodyPr/>
              <a:lstStyle/>
              <a:p>
                <a:r>
                  <a:rPr lang="en-GB">
                    <a:noFill/>
                  </a:rPr>
                  <a:t> </a:t>
                </a:r>
              </a:p>
            </p:txBody>
          </p:sp>
        </mc:Fallback>
      </mc:AlternateContent>
      <p:sp>
        <p:nvSpPr>
          <p:cNvPr id="5" name="Rounded Rectangle 4"/>
          <p:cNvSpPr/>
          <p:nvPr/>
        </p:nvSpPr>
        <p:spPr>
          <a:xfrm>
            <a:off x="395536" y="138326"/>
            <a:ext cx="79277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BIS - Banka za međunarodne obračune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6" name="Horizontal Scroll 5"/>
          <p:cNvSpPr/>
          <p:nvPr/>
        </p:nvSpPr>
        <p:spPr>
          <a:xfrm>
            <a:off x="527614" y="760947"/>
            <a:ext cx="2820250" cy="513788"/>
          </a:xfrm>
          <a:prstGeom prst="horizontalScroll">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Bazeski komitet </a:t>
            </a:r>
            <a:endParaRPr lang="en-GB" dirty="0"/>
          </a:p>
        </p:txBody>
      </p:sp>
      <p:sp>
        <p:nvSpPr>
          <p:cNvPr id="8" name="Title 1"/>
          <p:cNvSpPr txBox="1">
            <a:spLocks/>
          </p:cNvSpPr>
          <p:nvPr/>
        </p:nvSpPr>
        <p:spPr>
          <a:xfrm>
            <a:off x="424104" y="1218037"/>
            <a:ext cx="8335957" cy="30799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The Basel Committee on Bankin Supervision (BSBS) – primarni globalni standard za regulaciju banaka. </a:t>
            </a:r>
          </a:p>
        </p:txBody>
      </p:sp>
    </p:spTree>
    <p:extLst>
      <p:ext uri="{BB962C8B-B14F-4D97-AF65-F5344CB8AC3E}">
        <p14:creationId xmlns:p14="http://schemas.microsoft.com/office/powerpoint/2010/main" val="31012664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51106" y="679807"/>
            <a:ext cx="7927749" cy="309181"/>
          </a:xfrm>
          <a:prstGeom prst="roundRect">
            <a:avLst/>
          </a:prstGeom>
          <a:solidFill>
            <a:schemeClr val="bg2">
              <a:lumMod val="75000"/>
            </a:schemeClr>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Regulativa međunarodnog bankarstva...od Bazela I ka Bazelu III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7614" y="5935647"/>
            <a:ext cx="1066054" cy="877343"/>
          </a:xfrm>
          <a:prstGeom prst="rect">
            <a:avLst/>
          </a:prstGeom>
        </p:spPr>
      </p:pic>
      <p:sp>
        <p:nvSpPr>
          <p:cNvPr id="4" name="Vertical Scroll 3"/>
          <p:cNvSpPr/>
          <p:nvPr/>
        </p:nvSpPr>
        <p:spPr>
          <a:xfrm>
            <a:off x="561081" y="1545477"/>
            <a:ext cx="2216727" cy="674255"/>
          </a:xfrm>
          <a:prstGeom prst="verticalScroll">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solidFill>
                  <a:schemeClr val="tx1"/>
                </a:solidFill>
              </a:rPr>
              <a:t>BAZEL I </a:t>
            </a:r>
            <a:endParaRPr lang="en-GB" b="1" dirty="0">
              <a:solidFill>
                <a:schemeClr val="tx1"/>
              </a:solidFill>
            </a:endParaRPr>
          </a:p>
        </p:txBody>
      </p:sp>
      <p:sp>
        <p:nvSpPr>
          <p:cNvPr id="5" name="TextBox 4"/>
          <p:cNvSpPr txBox="1"/>
          <p:nvPr/>
        </p:nvSpPr>
        <p:spPr>
          <a:xfrm>
            <a:off x="3896272" y="4046348"/>
            <a:ext cx="4753582" cy="1477328"/>
          </a:xfrm>
          <a:prstGeom prst="rect">
            <a:avLst/>
          </a:prstGeom>
          <a:noFill/>
        </p:spPr>
        <p:txBody>
          <a:bodyPr wrap="square" rtlCol="0">
            <a:spAutoFit/>
          </a:bodyPr>
          <a:lstStyle/>
          <a:p>
            <a:pPr marL="285750" indent="-285750">
              <a:buFont typeface="Wingdings" panose="05000000000000000000" pitchFamily="2" charset="2"/>
              <a:buChar char="§"/>
            </a:pPr>
            <a:r>
              <a:rPr lang="sr-Latn-BA" i="1" dirty="0" smtClean="0">
                <a:latin typeface="Times New Roman" panose="02020603050405020304" pitchFamily="18" charset="0"/>
                <a:cs typeface="Times New Roman" panose="02020603050405020304" pitchFamily="18" charset="0"/>
              </a:rPr>
              <a:t>Osnovna karakterisitka Bazela I:</a:t>
            </a:r>
          </a:p>
          <a:p>
            <a:r>
              <a:rPr lang="sr-Latn-BA" i="1" dirty="0" smtClean="0">
                <a:latin typeface="Times New Roman" panose="02020603050405020304" pitchFamily="18" charset="0"/>
                <a:cs typeface="Times New Roman" panose="02020603050405020304" pitchFamily="18" charset="0"/>
              </a:rPr>
              <a:t>Obaveza banaka da posjeduju kapital (adekvatnost kapitala u iznosu koji varira u zavisnosti od prepoznatog rizika u porfoliju bankarskih zajmova) </a:t>
            </a:r>
          </a:p>
        </p:txBody>
      </p:sp>
      <p:sp>
        <p:nvSpPr>
          <p:cNvPr id="7" name="Oval 6"/>
          <p:cNvSpPr/>
          <p:nvPr/>
        </p:nvSpPr>
        <p:spPr>
          <a:xfrm>
            <a:off x="2744341" y="2115128"/>
            <a:ext cx="2317186" cy="825018"/>
          </a:xfrm>
          <a:prstGeom prst="ellipse">
            <a:avLst/>
          </a:prstGeom>
          <a:solidFill>
            <a:schemeClr val="bg1">
              <a:lumMod val="8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solidFill>
              </a:rPr>
              <a:t>Garancija izvršenja obaveza</a:t>
            </a:r>
            <a:endParaRPr lang="en-GB" sz="1600" dirty="0">
              <a:solidFill>
                <a:schemeClr val="tx1"/>
              </a:solidFill>
            </a:endParaRPr>
          </a:p>
        </p:txBody>
      </p:sp>
      <p:sp>
        <p:nvSpPr>
          <p:cNvPr id="8" name="Oval 7"/>
          <p:cNvSpPr/>
          <p:nvPr/>
        </p:nvSpPr>
        <p:spPr>
          <a:xfrm>
            <a:off x="3626413" y="2940146"/>
            <a:ext cx="2589659" cy="825018"/>
          </a:xfrm>
          <a:prstGeom prst="ellipse">
            <a:avLst/>
          </a:prstGeom>
          <a:solidFill>
            <a:schemeClr val="bg1">
              <a:lumMod val="8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solidFill>
              </a:rPr>
              <a:t>Rezerva u slučaju neočekivanih  gubitaka </a:t>
            </a:r>
            <a:endParaRPr lang="en-GB" sz="1600" dirty="0">
              <a:solidFill>
                <a:schemeClr val="tx1"/>
              </a:solidFill>
            </a:endParaRPr>
          </a:p>
        </p:txBody>
      </p:sp>
      <p:sp>
        <p:nvSpPr>
          <p:cNvPr id="9" name="Oval 8"/>
          <p:cNvSpPr/>
          <p:nvPr/>
        </p:nvSpPr>
        <p:spPr>
          <a:xfrm>
            <a:off x="5178123" y="2115128"/>
            <a:ext cx="2317186" cy="825018"/>
          </a:xfrm>
          <a:prstGeom prst="ellipse">
            <a:avLst/>
          </a:prstGeom>
          <a:solidFill>
            <a:schemeClr val="bg1">
              <a:lumMod val="8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solidFill>
              </a:rPr>
              <a:t>Podizanje povjerenja na viši nivo </a:t>
            </a:r>
            <a:endParaRPr lang="en-GB" sz="1600" dirty="0">
              <a:solidFill>
                <a:schemeClr val="tx1"/>
              </a:solidFill>
            </a:endParaRPr>
          </a:p>
        </p:txBody>
      </p:sp>
      <p:sp>
        <p:nvSpPr>
          <p:cNvPr id="10" name="Oval 9"/>
          <p:cNvSpPr/>
          <p:nvPr/>
        </p:nvSpPr>
        <p:spPr>
          <a:xfrm>
            <a:off x="6332668" y="2940146"/>
            <a:ext cx="2317186" cy="825018"/>
          </a:xfrm>
          <a:prstGeom prst="ellipse">
            <a:avLst/>
          </a:prstGeom>
          <a:solidFill>
            <a:schemeClr val="bg1">
              <a:lumMod val="8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solidFill>
              </a:rPr>
              <a:t>Sticanje višeg kreditnog rejtinga </a:t>
            </a:r>
            <a:endParaRPr lang="en-GB" sz="1600" dirty="0">
              <a:solidFill>
                <a:schemeClr val="tx1"/>
              </a:solidFill>
            </a:endParaRPr>
          </a:p>
        </p:txBody>
      </p:sp>
      <p:sp>
        <p:nvSpPr>
          <p:cNvPr id="11" name="Flowchart: Extract 10"/>
          <p:cNvSpPr/>
          <p:nvPr/>
        </p:nvSpPr>
        <p:spPr>
          <a:xfrm>
            <a:off x="527613" y="1032982"/>
            <a:ext cx="2250195" cy="480291"/>
          </a:xfrm>
          <a:prstGeom prst="flowChartExtra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t>Sporazum</a:t>
            </a:r>
            <a:endParaRPr lang="en-GB" sz="1600" b="1" dirty="0"/>
          </a:p>
        </p:txBody>
      </p:sp>
      <p:sp>
        <p:nvSpPr>
          <p:cNvPr id="12" name="Striped Right Arrow 11"/>
          <p:cNvSpPr/>
          <p:nvPr/>
        </p:nvSpPr>
        <p:spPr>
          <a:xfrm rot="5400000">
            <a:off x="1280196" y="2416272"/>
            <a:ext cx="791806" cy="60096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Flowchart: Alternate Process 12"/>
          <p:cNvSpPr/>
          <p:nvPr/>
        </p:nvSpPr>
        <p:spPr>
          <a:xfrm>
            <a:off x="605687" y="3151913"/>
            <a:ext cx="2127514" cy="618837"/>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AKTIVA BANAKA </a:t>
            </a:r>
            <a:endParaRPr lang="en-GB" dirty="0"/>
          </a:p>
        </p:txBody>
      </p:sp>
      <p:sp>
        <p:nvSpPr>
          <p:cNvPr id="14" name="Oval 13"/>
          <p:cNvSpPr/>
          <p:nvPr/>
        </p:nvSpPr>
        <p:spPr>
          <a:xfrm>
            <a:off x="45242" y="4169484"/>
            <a:ext cx="1015399" cy="569703"/>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rPr>
              <a:t>A1</a:t>
            </a:r>
            <a:endParaRPr lang="en-GB" sz="1600" b="1" dirty="0">
              <a:solidFill>
                <a:schemeClr val="tx1"/>
              </a:solidFill>
            </a:endParaRPr>
          </a:p>
        </p:txBody>
      </p:sp>
      <p:sp>
        <p:nvSpPr>
          <p:cNvPr id="15" name="Oval 14"/>
          <p:cNvSpPr/>
          <p:nvPr/>
        </p:nvSpPr>
        <p:spPr>
          <a:xfrm>
            <a:off x="867917" y="4197416"/>
            <a:ext cx="1015399" cy="569703"/>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rPr>
              <a:t>A2</a:t>
            </a:r>
            <a:endParaRPr lang="en-GB" sz="1600" b="1" dirty="0">
              <a:solidFill>
                <a:schemeClr val="tx1"/>
              </a:solidFill>
            </a:endParaRPr>
          </a:p>
        </p:txBody>
      </p:sp>
      <p:sp>
        <p:nvSpPr>
          <p:cNvPr id="16" name="Oval 15"/>
          <p:cNvSpPr/>
          <p:nvPr/>
        </p:nvSpPr>
        <p:spPr>
          <a:xfrm>
            <a:off x="1717998" y="4213478"/>
            <a:ext cx="1015399" cy="569703"/>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rPr>
              <a:t>A3</a:t>
            </a:r>
            <a:endParaRPr lang="en-GB" sz="1600" b="1" dirty="0">
              <a:solidFill>
                <a:schemeClr val="tx1"/>
              </a:solidFill>
            </a:endParaRPr>
          </a:p>
        </p:txBody>
      </p:sp>
      <p:sp>
        <p:nvSpPr>
          <p:cNvPr id="17" name="Oval 16"/>
          <p:cNvSpPr/>
          <p:nvPr/>
        </p:nvSpPr>
        <p:spPr>
          <a:xfrm>
            <a:off x="2540673" y="4231014"/>
            <a:ext cx="1015399" cy="569703"/>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rPr>
              <a:t>A4</a:t>
            </a:r>
            <a:endParaRPr lang="en-GB" sz="1600" b="1" dirty="0">
              <a:solidFill>
                <a:schemeClr val="tx1"/>
              </a:solidFill>
            </a:endParaRPr>
          </a:p>
        </p:txBody>
      </p:sp>
      <p:sp>
        <p:nvSpPr>
          <p:cNvPr id="18" name="Rounded Rectangle 17"/>
          <p:cNvSpPr/>
          <p:nvPr/>
        </p:nvSpPr>
        <p:spPr>
          <a:xfrm>
            <a:off x="100732" y="4783181"/>
            <a:ext cx="3278981" cy="353174"/>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Kategorije rizika </a:t>
            </a:r>
            <a:endParaRPr lang="en-GB" dirty="0"/>
          </a:p>
        </p:txBody>
      </p:sp>
      <p:sp>
        <p:nvSpPr>
          <p:cNvPr id="19" name="Right Brace 18"/>
          <p:cNvSpPr/>
          <p:nvPr/>
        </p:nvSpPr>
        <p:spPr>
          <a:xfrm rot="5400000">
            <a:off x="1644130" y="3634840"/>
            <a:ext cx="204568" cy="3266597"/>
          </a:xfrm>
          <a:prstGeom prst="rightBrace">
            <a:avLst>
              <a:gd name="adj1" fmla="val 8333"/>
              <a:gd name="adj2" fmla="val 49435"/>
            </a:avLst>
          </a:prstGeom>
          <a:ln w="28575"/>
        </p:spPr>
        <p:style>
          <a:lnRef idx="1">
            <a:schemeClr val="accent5"/>
          </a:lnRef>
          <a:fillRef idx="0">
            <a:schemeClr val="accent5"/>
          </a:fillRef>
          <a:effectRef idx="0">
            <a:schemeClr val="accent5"/>
          </a:effectRef>
          <a:fontRef idx="minor">
            <a:schemeClr val="tx1"/>
          </a:fontRef>
        </p:style>
        <p:txBody>
          <a:bodyPr rtlCol="0" anchor="ctr"/>
          <a:lstStyle/>
          <a:p>
            <a:pPr algn="ctr"/>
            <a:endParaRPr lang="en-GB"/>
          </a:p>
        </p:txBody>
      </p:sp>
      <p:sp>
        <p:nvSpPr>
          <p:cNvPr id="20" name="Rounded Rectangle 19"/>
          <p:cNvSpPr/>
          <p:nvPr/>
        </p:nvSpPr>
        <p:spPr>
          <a:xfrm>
            <a:off x="451106" y="5365941"/>
            <a:ext cx="2852100" cy="309941"/>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rgbClr val="FF0000"/>
                </a:solidFill>
              </a:rPr>
              <a:t>Ponder rizika od 0% do 100% </a:t>
            </a:r>
            <a:endParaRPr lang="en-GB" sz="1600" dirty="0">
              <a:solidFill>
                <a:srgbClr val="FF0000"/>
              </a:solidFill>
            </a:endParaRPr>
          </a:p>
        </p:txBody>
      </p:sp>
      <p:sp>
        <p:nvSpPr>
          <p:cNvPr id="21" name="Down Arrow 20"/>
          <p:cNvSpPr/>
          <p:nvPr/>
        </p:nvSpPr>
        <p:spPr>
          <a:xfrm>
            <a:off x="1308603" y="3786812"/>
            <a:ext cx="326750" cy="545882"/>
          </a:xfrm>
          <a:prstGeom prst="downArrow">
            <a:avLst/>
          </a:prstGeom>
          <a:solidFill>
            <a:schemeClr val="bg1">
              <a:lumMod val="6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Down Arrow 23"/>
          <p:cNvSpPr/>
          <p:nvPr/>
        </p:nvSpPr>
        <p:spPr>
          <a:xfrm rot="1911274">
            <a:off x="585787" y="3754185"/>
            <a:ext cx="325025" cy="634469"/>
          </a:xfrm>
          <a:prstGeom prst="downArrow">
            <a:avLst/>
          </a:prstGeom>
          <a:solidFill>
            <a:schemeClr val="bg1">
              <a:lumMod val="6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Down Arrow 24"/>
          <p:cNvSpPr/>
          <p:nvPr/>
        </p:nvSpPr>
        <p:spPr>
          <a:xfrm>
            <a:off x="2006080" y="3776931"/>
            <a:ext cx="326750" cy="545882"/>
          </a:xfrm>
          <a:prstGeom prst="downArrow">
            <a:avLst/>
          </a:prstGeom>
          <a:solidFill>
            <a:schemeClr val="bg1">
              <a:lumMod val="6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Down Arrow 25"/>
          <p:cNvSpPr/>
          <p:nvPr/>
        </p:nvSpPr>
        <p:spPr>
          <a:xfrm rot="19926336">
            <a:off x="2580805" y="3746025"/>
            <a:ext cx="304791" cy="627455"/>
          </a:xfrm>
          <a:prstGeom prst="downArrow">
            <a:avLst/>
          </a:prstGeom>
          <a:solidFill>
            <a:schemeClr val="bg1">
              <a:lumMod val="6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p:cNvSpPr txBox="1"/>
          <p:nvPr/>
        </p:nvSpPr>
        <p:spPr>
          <a:xfrm>
            <a:off x="2777808" y="1594824"/>
            <a:ext cx="5247728" cy="369332"/>
          </a:xfrm>
          <a:prstGeom prst="rect">
            <a:avLst/>
          </a:prstGeom>
          <a:noFill/>
        </p:spPr>
        <p:txBody>
          <a:bodyPr wrap="square" rtlCol="0">
            <a:spAutoFit/>
          </a:bodyPr>
          <a:lstStyle/>
          <a:p>
            <a:pPr marL="285750" indent="-285750">
              <a:buFont typeface="Wingdings" panose="05000000000000000000" pitchFamily="2" charset="2"/>
              <a:buChar char="§"/>
            </a:pPr>
            <a:r>
              <a:rPr lang="sr-Latn-BA" b="1" i="1" dirty="0" smtClean="0">
                <a:latin typeface="Times New Roman" panose="02020603050405020304" pitchFamily="18" charset="0"/>
                <a:cs typeface="Times New Roman" panose="02020603050405020304" pitchFamily="18" charset="0"/>
              </a:rPr>
              <a:t>Minimalan kapital služi za:</a:t>
            </a:r>
          </a:p>
        </p:txBody>
      </p:sp>
      <p:sp>
        <p:nvSpPr>
          <p:cNvPr id="28" name="Rounded Rectangle 27"/>
          <p:cNvSpPr/>
          <p:nvPr/>
        </p:nvSpPr>
        <p:spPr>
          <a:xfrm>
            <a:off x="442837" y="172971"/>
            <a:ext cx="7927749" cy="400647"/>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BIS - Banka za međunarodne obračune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82203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7614" y="5935647"/>
            <a:ext cx="1066054" cy="877343"/>
          </a:xfrm>
          <a:prstGeom prst="rect">
            <a:avLst/>
          </a:prstGeom>
        </p:spPr>
      </p:pic>
      <p:sp>
        <p:nvSpPr>
          <p:cNvPr id="3" name="Rounded Rectangle 2"/>
          <p:cNvSpPr/>
          <p:nvPr/>
        </p:nvSpPr>
        <p:spPr>
          <a:xfrm>
            <a:off x="450989" y="882379"/>
            <a:ext cx="7927749" cy="287980"/>
          </a:xfrm>
          <a:prstGeom prst="roundRect">
            <a:avLst/>
          </a:prstGeom>
          <a:solidFill>
            <a:schemeClr val="bg2">
              <a:lumMod val="75000"/>
            </a:schemeClr>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Regulativa međunarodnog bankarstva...od Bazela I ka Bazelu III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Rounded Rectangle 3"/>
              <p:cNvSpPr/>
              <p:nvPr/>
            </p:nvSpPr>
            <p:spPr>
              <a:xfrm>
                <a:off x="527614" y="1311564"/>
                <a:ext cx="4201404" cy="683491"/>
              </a:xfrm>
              <a:prstGeom prst="round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Adekvatnost kapitala k =</a:t>
                </a:r>
                <a14:m>
                  <m:oMath xmlns:m="http://schemas.openxmlformats.org/officeDocument/2006/math">
                    <m:f>
                      <m:fPr>
                        <m:ctrlPr>
                          <a:rPr lang="sr-Latn-BA" sz="2400" b="1" i="1" smtClean="0">
                            <a:latin typeface="Cambria Math" panose="02040503050406030204" pitchFamily="18" charset="0"/>
                          </a:rPr>
                        </m:ctrlPr>
                      </m:fPr>
                      <m:num>
                        <m:r>
                          <a:rPr lang="sr-Latn-BA" sz="2400" b="1" i="1" smtClean="0">
                            <a:latin typeface="Cambria Math" panose="02040503050406030204" pitchFamily="18" charset="0"/>
                          </a:rPr>
                          <m:t>𝑲</m:t>
                        </m:r>
                      </m:num>
                      <m:den>
                        <m:r>
                          <a:rPr lang="sr-Latn-BA" sz="2400" b="1" i="1" smtClean="0">
                            <a:latin typeface="Cambria Math" panose="02040503050406030204" pitchFamily="18" charset="0"/>
                          </a:rPr>
                          <m:t>𝑲𝑹</m:t>
                        </m:r>
                      </m:den>
                    </m:f>
                    <m:r>
                      <a:rPr lang="sr-Latn-BA" sz="2400" b="1" i="1" smtClean="0">
                        <a:latin typeface="Cambria Math" panose="02040503050406030204" pitchFamily="18" charset="0"/>
                        <a:ea typeface="Cambria Math" panose="02040503050406030204" pitchFamily="18" charset="0"/>
                      </a:rPr>
                      <m:t>≥</m:t>
                    </m:r>
                    <m:r>
                      <a:rPr lang="sr-Latn-BA" sz="2400" b="1" i="1" smtClean="0">
                        <a:latin typeface="Cambria Math" panose="02040503050406030204" pitchFamily="18" charset="0"/>
                        <a:ea typeface="Cambria Math" panose="02040503050406030204" pitchFamily="18" charset="0"/>
                      </a:rPr>
                      <m:t>𝟎</m:t>
                    </m:r>
                    <m:r>
                      <a:rPr lang="sr-Latn-BA" sz="2400" b="1" i="1" smtClean="0">
                        <a:latin typeface="Cambria Math" panose="02040503050406030204" pitchFamily="18" charset="0"/>
                        <a:ea typeface="Cambria Math" panose="02040503050406030204" pitchFamily="18" charset="0"/>
                      </a:rPr>
                      <m:t>,</m:t>
                    </m:r>
                    <m:r>
                      <a:rPr lang="sr-Latn-BA" sz="2400" b="1" i="1" smtClean="0">
                        <a:latin typeface="Cambria Math" panose="02040503050406030204" pitchFamily="18" charset="0"/>
                        <a:ea typeface="Cambria Math" panose="02040503050406030204" pitchFamily="18" charset="0"/>
                      </a:rPr>
                      <m:t>𝟎𝟖</m:t>
                    </m:r>
                  </m:oMath>
                </a14:m>
                <a:r>
                  <a:rPr lang="sr-Latn-BA" sz="2400" b="1" dirty="0" smtClean="0">
                    <a:cs typeface="Times New Roman" panose="02020603050405020304" pitchFamily="18" charset="0"/>
                  </a:rPr>
                  <a:t> </a:t>
                </a:r>
                <a:endParaRPr lang="en-GB" sz="2400" b="1" dirty="0">
                  <a:cs typeface="Times New Roman" panose="02020603050405020304" pitchFamily="18" charset="0"/>
                </a:endParaRPr>
              </a:p>
            </p:txBody>
          </p:sp>
        </mc:Choice>
        <mc:Fallback xmlns="">
          <p:sp>
            <p:nvSpPr>
              <p:cNvPr id="4" name="Rounded Rectangle 3"/>
              <p:cNvSpPr>
                <a:spLocks noRot="1" noChangeAspect="1" noMove="1" noResize="1" noEditPoints="1" noAdjustHandles="1" noChangeArrowheads="1" noChangeShapeType="1" noTextEdit="1"/>
              </p:cNvSpPr>
              <p:nvPr/>
            </p:nvSpPr>
            <p:spPr>
              <a:xfrm>
                <a:off x="527614" y="1311564"/>
                <a:ext cx="4201404" cy="683491"/>
              </a:xfrm>
              <a:prstGeom prst="roundRect">
                <a:avLst/>
              </a:prstGeom>
              <a:blipFill>
                <a:blip r:embed="rId3"/>
                <a:stretch>
                  <a:fillRect/>
                </a:stretch>
              </a:blipFill>
            </p:spPr>
            <p:txBody>
              <a:bodyPr/>
              <a:lstStyle/>
              <a:p>
                <a:r>
                  <a:rPr lang="en-GB">
                    <a:noFill/>
                  </a:rPr>
                  <a:t> </a:t>
                </a:r>
              </a:p>
            </p:txBody>
          </p:sp>
        </mc:Fallback>
      </mc:AlternateContent>
      <p:sp>
        <p:nvSpPr>
          <p:cNvPr id="6" name="TextBox 5"/>
          <p:cNvSpPr txBox="1"/>
          <p:nvPr/>
        </p:nvSpPr>
        <p:spPr>
          <a:xfrm>
            <a:off x="527613" y="3324831"/>
            <a:ext cx="7851241" cy="923330"/>
          </a:xfrm>
          <a:prstGeom prst="rect">
            <a:avLst/>
          </a:prstGeom>
          <a:noFill/>
        </p:spPr>
        <p:txBody>
          <a:bodyPr wrap="square" rtlCol="0">
            <a:spAutoFit/>
          </a:bodyPr>
          <a:lstStyle/>
          <a:p>
            <a:pPr marL="285750" indent="-285750">
              <a:buFont typeface="Wingdings" panose="05000000000000000000" pitchFamily="2" charset="2"/>
              <a:buChar char="§"/>
            </a:pPr>
            <a:r>
              <a:rPr lang="sr-Latn-BA" b="1" i="1" dirty="0" smtClean="0">
                <a:latin typeface="Times New Roman" panose="02020603050405020304" pitchFamily="18" charset="0"/>
                <a:cs typeface="Times New Roman" panose="02020603050405020304" pitchFamily="18" charset="0"/>
              </a:rPr>
              <a:t>1996.god. dopuna Bazel sporazuma </a:t>
            </a:r>
            <a:r>
              <a:rPr lang="sr-Latn-BA" i="1" dirty="0" smtClean="0">
                <a:latin typeface="Times New Roman" panose="02020603050405020304" pitchFamily="18" charset="0"/>
                <a:cs typeface="Times New Roman" panose="02020603050405020304" pitchFamily="18" charset="0"/>
              </a:rPr>
              <a:t>....→                                   uslijed otvorene devizne pozicije, trgovine dužničkim instrumentima, akcijama, berzanskim proizvodima, i opcijama. </a:t>
            </a:r>
          </a:p>
        </p:txBody>
      </p:sp>
      <p:sp>
        <p:nvSpPr>
          <p:cNvPr id="7" name="Down Arrow 6"/>
          <p:cNvSpPr/>
          <p:nvPr/>
        </p:nvSpPr>
        <p:spPr>
          <a:xfrm>
            <a:off x="626531" y="2044219"/>
            <a:ext cx="434110" cy="720436"/>
          </a:xfrm>
          <a:prstGeom prst="downArrow">
            <a:avLst/>
          </a:prstGeom>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369454" y="2654140"/>
            <a:ext cx="1782618" cy="498763"/>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Bazel I </a:t>
            </a:r>
            <a:endParaRPr lang="en-GB" dirty="0"/>
          </a:p>
        </p:txBody>
      </p:sp>
      <p:sp>
        <p:nvSpPr>
          <p:cNvPr id="9" name="Down Arrow 8"/>
          <p:cNvSpPr/>
          <p:nvPr/>
        </p:nvSpPr>
        <p:spPr>
          <a:xfrm rot="20007482">
            <a:off x="2192093" y="2543334"/>
            <a:ext cx="434110" cy="720436"/>
          </a:xfrm>
          <a:prstGeom prst="downArrow">
            <a:avLst/>
          </a:prstGeom>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2904977" y="2764654"/>
            <a:ext cx="1782618" cy="498763"/>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rgbClr val="FF0000"/>
                </a:solidFill>
              </a:rPr>
              <a:t>Kreditni rizik </a:t>
            </a:r>
            <a:endParaRPr lang="en-GB" sz="1600" dirty="0">
              <a:solidFill>
                <a:srgbClr val="FF0000"/>
              </a:solidFill>
            </a:endParaRPr>
          </a:p>
        </p:txBody>
      </p:sp>
      <p:sp>
        <p:nvSpPr>
          <p:cNvPr id="11" name="TextBox 10"/>
          <p:cNvSpPr txBox="1"/>
          <p:nvPr/>
        </p:nvSpPr>
        <p:spPr>
          <a:xfrm>
            <a:off x="4980681" y="1436377"/>
            <a:ext cx="3550574" cy="1200329"/>
          </a:xfrm>
          <a:prstGeom prst="rect">
            <a:avLst/>
          </a:prstGeom>
          <a:noFill/>
        </p:spPr>
        <p:txBody>
          <a:bodyPr wrap="square" rtlCol="0">
            <a:spAutoFit/>
          </a:bodyPr>
          <a:lstStyle/>
          <a:p>
            <a:pPr marL="285750" indent="-285750">
              <a:buFont typeface="Wingdings" panose="05000000000000000000" pitchFamily="2" charset="2"/>
              <a:buChar char="§"/>
            </a:pPr>
            <a:r>
              <a:rPr lang="sr-Latn-BA" i="1" dirty="0" smtClean="0">
                <a:latin typeface="Times New Roman" panose="02020603050405020304" pitchFamily="18" charset="0"/>
                <a:cs typeface="Times New Roman" panose="02020603050405020304" pitchFamily="18" charset="0"/>
              </a:rPr>
              <a:t>K= zahtevani iznos kapitala </a:t>
            </a:r>
          </a:p>
          <a:p>
            <a:pPr marL="285750" indent="-285750">
              <a:buFont typeface="Wingdings" panose="05000000000000000000" pitchFamily="2" charset="2"/>
              <a:buChar char="§"/>
            </a:pPr>
            <a:r>
              <a:rPr lang="sr-Latn-BA" i="1" dirty="0" smtClean="0">
                <a:latin typeface="Times New Roman" panose="02020603050405020304" pitchFamily="18" charset="0"/>
                <a:cs typeface="Times New Roman" panose="02020603050405020304" pitchFamily="18" charset="0"/>
              </a:rPr>
              <a:t>KR= mjera kreditnog rizika utvrđena pomoću ponderisane vrijednosti aktive (zajmova)  </a:t>
            </a:r>
          </a:p>
        </p:txBody>
      </p:sp>
      <p:sp>
        <p:nvSpPr>
          <p:cNvPr id="12" name="Oval 11"/>
          <p:cNvSpPr/>
          <p:nvPr/>
        </p:nvSpPr>
        <p:spPr>
          <a:xfrm>
            <a:off x="4828280" y="3195400"/>
            <a:ext cx="1782618" cy="498763"/>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rgbClr val="FF0000"/>
                </a:solidFill>
              </a:rPr>
              <a:t>Tržišni </a:t>
            </a:r>
          </a:p>
          <a:p>
            <a:pPr algn="ctr"/>
            <a:r>
              <a:rPr lang="sr-Latn-BA" sz="1600" dirty="0" smtClean="0">
                <a:solidFill>
                  <a:srgbClr val="FF0000"/>
                </a:solidFill>
              </a:rPr>
              <a:t>rizik</a:t>
            </a:r>
            <a:endParaRPr lang="en-GB" sz="1600" dirty="0">
              <a:solidFill>
                <a:srgbClr val="FF0000"/>
              </a:solidFill>
            </a:endParaRPr>
          </a:p>
        </p:txBody>
      </p:sp>
      <p:sp>
        <p:nvSpPr>
          <p:cNvPr id="13" name="Oval 12"/>
          <p:cNvSpPr/>
          <p:nvPr/>
        </p:nvSpPr>
        <p:spPr>
          <a:xfrm>
            <a:off x="470970" y="4233297"/>
            <a:ext cx="1782618" cy="498763"/>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Dopuna Bazel I </a:t>
            </a:r>
            <a:endParaRPr lang="en-GB" dirty="0"/>
          </a:p>
        </p:txBody>
      </p:sp>
      <p:sp>
        <p:nvSpPr>
          <p:cNvPr id="14" name="TextBox 13"/>
          <p:cNvSpPr txBox="1"/>
          <p:nvPr/>
        </p:nvSpPr>
        <p:spPr>
          <a:xfrm>
            <a:off x="527613" y="4810709"/>
            <a:ext cx="7851241" cy="1200329"/>
          </a:xfrm>
          <a:prstGeom prst="rect">
            <a:avLst/>
          </a:prstGeom>
          <a:noFill/>
        </p:spPr>
        <p:txBody>
          <a:bodyPr wrap="square" rtlCol="0">
            <a:spAutoFit/>
          </a:bodyPr>
          <a:lstStyle/>
          <a:p>
            <a:pPr marL="285750" indent="-285750">
              <a:buFont typeface="Wingdings" panose="05000000000000000000" pitchFamily="2" charset="2"/>
              <a:buChar char="§"/>
            </a:pPr>
            <a:r>
              <a:rPr lang="sr-Latn-BA" i="1" dirty="0" smtClean="0">
                <a:latin typeface="Times New Roman" panose="02020603050405020304" pitchFamily="18" charset="0"/>
                <a:cs typeface="Times New Roman" panose="02020603050405020304" pitchFamily="18" charset="0"/>
              </a:rPr>
              <a:t>Dozvoljava </a:t>
            </a:r>
            <a:r>
              <a:rPr lang="sr-Latn-BA" b="1" i="1" dirty="0" smtClean="0">
                <a:latin typeface="Times New Roman" panose="02020603050405020304" pitchFamily="18" charset="0"/>
                <a:cs typeface="Times New Roman" panose="02020603050405020304" pitchFamily="18" charset="0"/>
              </a:rPr>
              <a:t>interne modele </a:t>
            </a:r>
            <a:r>
              <a:rPr lang="sr-Latn-BA" i="1" dirty="0" smtClean="0">
                <a:latin typeface="Times New Roman" panose="02020603050405020304" pitchFamily="18" charset="0"/>
                <a:cs typeface="Times New Roman" panose="02020603050405020304" pitchFamily="18" charset="0"/>
              </a:rPr>
              <a:t>za mjerenje regulatornog kapitala, kao </a:t>
            </a:r>
            <a:r>
              <a:rPr lang="sr-Latn-BA" b="1" i="1" dirty="0" smtClean="0">
                <a:latin typeface="Times New Roman" panose="02020603050405020304" pitchFamily="18" charset="0"/>
                <a:cs typeface="Times New Roman" panose="02020603050405020304" pitchFamily="18" charset="0"/>
              </a:rPr>
              <a:t>alternative standardnim metodama. </a:t>
            </a:r>
          </a:p>
          <a:p>
            <a:pPr marL="285750" indent="-285750">
              <a:buFont typeface="Wingdings" panose="05000000000000000000" pitchFamily="2" charset="2"/>
              <a:buChar char="§"/>
            </a:pPr>
            <a:r>
              <a:rPr lang="sr-Latn-BA" i="1" dirty="0" smtClean="0">
                <a:latin typeface="Times New Roman" panose="02020603050405020304" pitchFamily="18" charset="0"/>
                <a:cs typeface="Times New Roman" panose="02020603050405020304" pitchFamily="18" charset="0"/>
              </a:rPr>
              <a:t>Ovi metodi se zasnivaju na tehnici poznatoj kao </a:t>
            </a:r>
            <a:r>
              <a:rPr lang="sr-Latn-BA" b="1" i="1" dirty="0" smtClean="0">
                <a:latin typeface="Times New Roman" panose="02020603050405020304" pitchFamily="18" charset="0"/>
                <a:cs typeface="Times New Roman" panose="02020603050405020304" pitchFamily="18" charset="0"/>
              </a:rPr>
              <a:t>VAR (value at risk) analiza </a:t>
            </a:r>
            <a:r>
              <a:rPr lang="sr-Latn-BA" i="1" dirty="0" smtClean="0">
                <a:latin typeface="Times New Roman" panose="02020603050405020304" pitchFamily="18" charset="0"/>
                <a:cs typeface="Times New Roman" panose="02020603050405020304" pitchFamily="18" charset="0"/>
              </a:rPr>
              <a:t>(vrednost rizika , odnosno mjera rizika specifičnog portfolia fin.aktive).</a:t>
            </a:r>
          </a:p>
        </p:txBody>
      </p:sp>
      <p:sp>
        <p:nvSpPr>
          <p:cNvPr id="15" name="Rounded Rectangle 14"/>
          <p:cNvSpPr/>
          <p:nvPr/>
        </p:nvSpPr>
        <p:spPr>
          <a:xfrm>
            <a:off x="442837" y="172971"/>
            <a:ext cx="7927749" cy="537480"/>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BIS - Banka za međunarodne obračune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30444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39360" y="819019"/>
            <a:ext cx="7927749" cy="393931"/>
          </a:xfrm>
          <a:prstGeom prst="roundRect">
            <a:avLst/>
          </a:prstGeom>
          <a:solidFill>
            <a:schemeClr val="bg2">
              <a:lumMod val="75000"/>
            </a:schemeClr>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Regulativa međunarodnog bankarstva...od Bazela I ka Bazelu III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7614" y="5935647"/>
            <a:ext cx="1066054" cy="877343"/>
          </a:xfrm>
          <a:prstGeom prst="rect">
            <a:avLst/>
          </a:prstGeom>
        </p:spPr>
      </p:pic>
      <mc:AlternateContent xmlns:mc="http://schemas.openxmlformats.org/markup-compatibility/2006" xmlns:a14="http://schemas.microsoft.com/office/drawing/2010/main">
        <mc:Choice Requires="a14">
          <p:sp>
            <p:nvSpPr>
              <p:cNvPr id="4" name="Rounded Rectangle 3"/>
              <p:cNvSpPr/>
              <p:nvPr/>
            </p:nvSpPr>
            <p:spPr>
              <a:xfrm>
                <a:off x="527613" y="1311564"/>
                <a:ext cx="4737113" cy="683491"/>
              </a:xfrm>
              <a:prstGeom prst="round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Adekvatnost kapitala k =</a:t>
                </a:r>
                <a14:m>
                  <m:oMath xmlns:m="http://schemas.openxmlformats.org/officeDocument/2006/math">
                    <m:f>
                      <m:fPr>
                        <m:ctrlPr>
                          <a:rPr lang="sr-Latn-BA" sz="2400" b="1" i="1" smtClean="0">
                            <a:latin typeface="Cambria Math" panose="02040503050406030204" pitchFamily="18" charset="0"/>
                          </a:rPr>
                        </m:ctrlPr>
                      </m:fPr>
                      <m:num>
                        <m:r>
                          <a:rPr lang="sr-Latn-BA" sz="2400" b="1" i="1" smtClean="0">
                            <a:latin typeface="Cambria Math" panose="02040503050406030204" pitchFamily="18" charset="0"/>
                          </a:rPr>
                          <m:t>𝑲</m:t>
                        </m:r>
                      </m:num>
                      <m:den>
                        <m:r>
                          <a:rPr lang="sr-Latn-BA" sz="2400" b="1" i="1" smtClean="0">
                            <a:latin typeface="Cambria Math" panose="02040503050406030204" pitchFamily="18" charset="0"/>
                          </a:rPr>
                          <m:t>𝑲𝑹</m:t>
                        </m:r>
                        <m:r>
                          <a:rPr lang="sr-Latn-BA" sz="2400" b="1" i="1" smtClean="0">
                            <a:solidFill>
                              <a:srgbClr val="FF0000"/>
                            </a:solidFill>
                            <a:latin typeface="Cambria Math" panose="02040503050406030204" pitchFamily="18" charset="0"/>
                          </a:rPr>
                          <m:t>+</m:t>
                        </m:r>
                        <m:r>
                          <a:rPr lang="sr-Latn-BA" sz="2400" b="1" i="1" smtClean="0">
                            <a:solidFill>
                              <a:srgbClr val="FF0000"/>
                            </a:solidFill>
                            <a:latin typeface="Cambria Math" panose="02040503050406030204" pitchFamily="18" charset="0"/>
                          </a:rPr>
                          <m:t>𝑻𝑹</m:t>
                        </m:r>
                      </m:den>
                    </m:f>
                    <m:r>
                      <a:rPr lang="sr-Latn-BA" sz="2400" b="1" i="1" smtClean="0">
                        <a:latin typeface="Cambria Math" panose="02040503050406030204" pitchFamily="18" charset="0"/>
                        <a:ea typeface="Cambria Math" panose="02040503050406030204" pitchFamily="18" charset="0"/>
                      </a:rPr>
                      <m:t>≥</m:t>
                    </m:r>
                    <m:r>
                      <a:rPr lang="sr-Latn-BA" sz="2400" b="1" i="1" smtClean="0">
                        <a:latin typeface="Cambria Math" panose="02040503050406030204" pitchFamily="18" charset="0"/>
                        <a:ea typeface="Cambria Math" panose="02040503050406030204" pitchFamily="18" charset="0"/>
                      </a:rPr>
                      <m:t>𝟎</m:t>
                    </m:r>
                    <m:r>
                      <a:rPr lang="sr-Latn-BA" sz="2400" b="1" i="1" smtClean="0">
                        <a:latin typeface="Cambria Math" panose="02040503050406030204" pitchFamily="18" charset="0"/>
                        <a:ea typeface="Cambria Math" panose="02040503050406030204" pitchFamily="18" charset="0"/>
                      </a:rPr>
                      <m:t>,</m:t>
                    </m:r>
                    <m:r>
                      <a:rPr lang="sr-Latn-BA" sz="2400" b="1" i="1" smtClean="0">
                        <a:latin typeface="Cambria Math" panose="02040503050406030204" pitchFamily="18" charset="0"/>
                        <a:ea typeface="Cambria Math" panose="02040503050406030204" pitchFamily="18" charset="0"/>
                      </a:rPr>
                      <m:t>𝟎𝟖</m:t>
                    </m:r>
                  </m:oMath>
                </a14:m>
                <a:r>
                  <a:rPr lang="sr-Latn-BA" sz="2400" b="1" dirty="0" smtClean="0">
                    <a:cs typeface="Times New Roman" panose="02020603050405020304" pitchFamily="18" charset="0"/>
                  </a:rPr>
                  <a:t> </a:t>
                </a:r>
                <a:endParaRPr lang="en-GB" sz="2400" b="1" dirty="0">
                  <a:cs typeface="Times New Roman" panose="02020603050405020304" pitchFamily="18" charset="0"/>
                </a:endParaRPr>
              </a:p>
            </p:txBody>
          </p:sp>
        </mc:Choice>
        <mc:Fallback xmlns="">
          <p:sp>
            <p:nvSpPr>
              <p:cNvPr id="4" name="Rounded Rectangle 3"/>
              <p:cNvSpPr>
                <a:spLocks noRot="1" noChangeAspect="1" noMove="1" noResize="1" noEditPoints="1" noAdjustHandles="1" noChangeArrowheads="1" noChangeShapeType="1" noTextEdit="1"/>
              </p:cNvSpPr>
              <p:nvPr/>
            </p:nvSpPr>
            <p:spPr>
              <a:xfrm>
                <a:off x="527613" y="1311564"/>
                <a:ext cx="4737113" cy="683491"/>
              </a:xfrm>
              <a:prstGeom prst="roundRect">
                <a:avLst/>
              </a:prstGeom>
              <a:blipFill>
                <a:blip r:embed="rId3"/>
                <a:stretch>
                  <a:fillRect/>
                </a:stretch>
              </a:blipFill>
            </p:spPr>
            <p:txBody>
              <a:bodyPr/>
              <a:lstStyle/>
              <a:p>
                <a:r>
                  <a:rPr lang="en-GB">
                    <a:noFill/>
                  </a:rPr>
                  <a:t> </a:t>
                </a:r>
              </a:p>
            </p:txBody>
          </p:sp>
        </mc:Fallback>
      </mc:AlternateContent>
      <p:sp>
        <p:nvSpPr>
          <p:cNvPr id="5" name="TextBox 4"/>
          <p:cNvSpPr txBox="1"/>
          <p:nvPr/>
        </p:nvSpPr>
        <p:spPr>
          <a:xfrm>
            <a:off x="451105" y="2164857"/>
            <a:ext cx="7927749" cy="646331"/>
          </a:xfrm>
          <a:prstGeom prst="rect">
            <a:avLst/>
          </a:prstGeom>
          <a:noFill/>
        </p:spPr>
        <p:txBody>
          <a:bodyPr wrap="square" rtlCol="0">
            <a:spAutoFit/>
          </a:bodyPr>
          <a:lstStyle/>
          <a:p>
            <a:pPr marL="285750" indent="-285750">
              <a:buFont typeface="Wingdings" panose="05000000000000000000" pitchFamily="2" charset="2"/>
              <a:buChar char="§"/>
            </a:pPr>
            <a:r>
              <a:rPr lang="sr-Latn-BA" i="1" dirty="0" smtClean="0">
                <a:latin typeface="Times New Roman" panose="02020603050405020304" pitchFamily="18" charset="0"/>
                <a:cs typeface="Times New Roman" panose="02020603050405020304" pitchFamily="18" charset="0"/>
              </a:rPr>
              <a:t>Tr= tržišni rizik izmjeren kao VAR sas određenom vjerovatnoćom u određenom vremenskom periodu. </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920" y="2811188"/>
            <a:ext cx="2418996" cy="1071707"/>
          </a:xfrm>
          <a:prstGeom prst="rect">
            <a:avLst/>
          </a:prstGeom>
        </p:spPr>
      </p:pic>
      <p:sp>
        <p:nvSpPr>
          <p:cNvPr id="7" name="TextBox 6"/>
          <p:cNvSpPr txBox="1"/>
          <p:nvPr/>
        </p:nvSpPr>
        <p:spPr>
          <a:xfrm>
            <a:off x="2376887" y="2980990"/>
            <a:ext cx="3635986" cy="369332"/>
          </a:xfrm>
          <a:prstGeom prst="rect">
            <a:avLst/>
          </a:prstGeom>
          <a:solidFill>
            <a:schemeClr val="bg2">
              <a:lumMod val="90000"/>
            </a:schemeClr>
          </a:solidFill>
        </p:spPr>
        <p:style>
          <a:lnRef idx="2">
            <a:schemeClr val="accent6"/>
          </a:lnRef>
          <a:fillRef idx="1">
            <a:schemeClr val="lt1"/>
          </a:fillRef>
          <a:effectRef idx="0">
            <a:schemeClr val="accent6"/>
          </a:effectRef>
          <a:fontRef idx="minor">
            <a:schemeClr val="dk1"/>
          </a:fontRef>
        </p:style>
        <p:txBody>
          <a:bodyPr wrap="square" rtlCol="0">
            <a:spAutoFit/>
          </a:bodyPr>
          <a:lstStyle/>
          <a:p>
            <a:pPr marL="285750" indent="-285750">
              <a:buFont typeface="Wingdings" panose="05000000000000000000" pitchFamily="2" charset="2"/>
              <a:buChar char="§"/>
            </a:pPr>
            <a:r>
              <a:rPr lang="sr-Latn-BA" i="1" dirty="0" smtClean="0">
                <a:latin typeface="Times New Roman" panose="02020603050405020304" pitchFamily="18" charset="0"/>
                <a:cs typeface="Times New Roman" panose="02020603050405020304" pitchFamily="18" charset="0"/>
              </a:rPr>
              <a:t>Rastuća uloga tržišta u nastajanju</a:t>
            </a:r>
          </a:p>
        </p:txBody>
      </p:sp>
      <p:sp>
        <p:nvSpPr>
          <p:cNvPr id="8" name="TextBox 7"/>
          <p:cNvSpPr txBox="1"/>
          <p:nvPr/>
        </p:nvSpPr>
        <p:spPr>
          <a:xfrm>
            <a:off x="2815613" y="3431942"/>
            <a:ext cx="5293913" cy="369332"/>
          </a:xfrm>
          <a:prstGeom prst="rect">
            <a:avLst/>
          </a:prstGeom>
          <a:solidFill>
            <a:schemeClr val="bg2">
              <a:lumMod val="90000"/>
            </a:schemeClr>
          </a:solidFill>
        </p:spPr>
        <p:style>
          <a:lnRef idx="2">
            <a:schemeClr val="accent6"/>
          </a:lnRef>
          <a:fillRef idx="1">
            <a:schemeClr val="lt1"/>
          </a:fillRef>
          <a:effectRef idx="0">
            <a:schemeClr val="accent6"/>
          </a:effectRef>
          <a:fontRef idx="minor">
            <a:schemeClr val="dk1"/>
          </a:fontRef>
        </p:style>
        <p:txBody>
          <a:bodyPr wrap="square" rtlCol="0">
            <a:spAutoFit/>
          </a:bodyPr>
          <a:lstStyle/>
          <a:p>
            <a:r>
              <a:rPr lang="sr-Latn-BA" i="1" dirty="0" smtClean="0">
                <a:latin typeface="Times New Roman" panose="02020603050405020304" pitchFamily="18" charset="0"/>
                <a:cs typeface="Times New Roman" panose="02020603050405020304" pitchFamily="18" charset="0"/>
              </a:rPr>
              <a:t>Sve veći priliv kapitala iz ind.razvijenih zemalja </a:t>
            </a:r>
          </a:p>
        </p:txBody>
      </p:sp>
      <p:sp>
        <p:nvSpPr>
          <p:cNvPr id="9" name="TextBox 8"/>
          <p:cNvSpPr txBox="1"/>
          <p:nvPr/>
        </p:nvSpPr>
        <p:spPr>
          <a:xfrm>
            <a:off x="372595" y="3899888"/>
            <a:ext cx="2509149" cy="646331"/>
          </a:xfrm>
          <a:prstGeom prst="rect">
            <a:avLst/>
          </a:prstGeom>
          <a:solidFill>
            <a:schemeClr val="bg2">
              <a:lumMod val="90000"/>
            </a:schemeClr>
          </a:solidFill>
        </p:spPr>
        <p:style>
          <a:lnRef idx="2">
            <a:schemeClr val="accent6"/>
          </a:lnRef>
          <a:fillRef idx="1">
            <a:schemeClr val="lt1"/>
          </a:fillRef>
          <a:effectRef idx="0">
            <a:schemeClr val="accent6"/>
          </a:effectRef>
          <a:fontRef idx="minor">
            <a:schemeClr val="dk1"/>
          </a:fontRef>
        </p:style>
        <p:txBody>
          <a:bodyPr wrap="square" rtlCol="0">
            <a:spAutoFit/>
          </a:bodyPr>
          <a:lstStyle/>
          <a:p>
            <a:r>
              <a:rPr lang="sr-Latn-BA" i="1" dirty="0" smtClean="0">
                <a:latin typeface="Times New Roman" panose="02020603050405020304" pitchFamily="18" charset="0"/>
                <a:cs typeface="Times New Roman" panose="02020603050405020304" pitchFamily="18" charset="0"/>
              </a:rPr>
              <a:t>Slaba razvijenost fin. institucija</a:t>
            </a:r>
          </a:p>
        </p:txBody>
      </p:sp>
      <p:sp>
        <p:nvSpPr>
          <p:cNvPr id="10" name="TextBox 9"/>
          <p:cNvSpPr txBox="1"/>
          <p:nvPr/>
        </p:nvSpPr>
        <p:spPr>
          <a:xfrm>
            <a:off x="372595" y="4676971"/>
            <a:ext cx="2509151" cy="369332"/>
          </a:xfrm>
          <a:prstGeom prst="rect">
            <a:avLst/>
          </a:prstGeom>
          <a:solidFill>
            <a:schemeClr val="bg2">
              <a:lumMod val="90000"/>
            </a:schemeClr>
          </a:solidFill>
        </p:spPr>
        <p:style>
          <a:lnRef idx="2">
            <a:schemeClr val="accent6"/>
          </a:lnRef>
          <a:fillRef idx="1">
            <a:schemeClr val="lt1"/>
          </a:fillRef>
          <a:effectRef idx="0">
            <a:schemeClr val="accent6"/>
          </a:effectRef>
          <a:fontRef idx="minor">
            <a:schemeClr val="dk1"/>
          </a:fontRef>
        </p:style>
        <p:txBody>
          <a:bodyPr wrap="square" rtlCol="0">
            <a:spAutoFit/>
          </a:bodyPr>
          <a:lstStyle/>
          <a:p>
            <a:r>
              <a:rPr lang="sr-Latn-BA" i="1" dirty="0" smtClean="0">
                <a:latin typeface="Times New Roman" panose="02020603050405020304" pitchFamily="18" charset="0"/>
                <a:cs typeface="Times New Roman" panose="02020603050405020304" pitchFamily="18" charset="0"/>
              </a:rPr>
              <a:t>Ranjivost fin.institucija </a:t>
            </a:r>
          </a:p>
        </p:txBody>
      </p:sp>
      <p:sp>
        <p:nvSpPr>
          <p:cNvPr id="11" name="Right Brace 10"/>
          <p:cNvSpPr/>
          <p:nvPr/>
        </p:nvSpPr>
        <p:spPr>
          <a:xfrm>
            <a:off x="2920964" y="3887642"/>
            <a:ext cx="230909" cy="1068772"/>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 name="TextBox 11"/>
          <p:cNvSpPr txBox="1"/>
          <p:nvPr/>
        </p:nvSpPr>
        <p:spPr>
          <a:xfrm>
            <a:off x="3191092" y="3879093"/>
            <a:ext cx="1950349" cy="1200329"/>
          </a:xfrm>
          <a:prstGeom prst="rect">
            <a:avLst/>
          </a:prstGeom>
          <a:solidFill>
            <a:schemeClr val="bg2">
              <a:lumMod val="90000"/>
            </a:schemeClr>
          </a:solidFill>
        </p:spPr>
        <p:style>
          <a:lnRef idx="2">
            <a:schemeClr val="accent6"/>
          </a:lnRef>
          <a:fillRef idx="1">
            <a:schemeClr val="lt1"/>
          </a:fillRef>
          <a:effectRef idx="0">
            <a:schemeClr val="accent6"/>
          </a:effectRef>
          <a:fontRef idx="minor">
            <a:schemeClr val="dk1"/>
          </a:fontRef>
        </p:style>
        <p:txBody>
          <a:bodyPr wrap="square" rtlCol="0">
            <a:spAutoFit/>
          </a:bodyPr>
          <a:lstStyle/>
          <a:p>
            <a:r>
              <a:rPr lang="sr-Latn-BA" i="1" dirty="0" smtClean="0">
                <a:latin typeface="Times New Roman" panose="02020603050405020304" pitchFamily="18" charset="0"/>
                <a:cs typeface="Times New Roman" panose="02020603050405020304" pitchFamily="18" charset="0"/>
              </a:rPr>
              <a:t>Fin.institucija u zemljama sa tržištem u nastajanju </a:t>
            </a:r>
          </a:p>
        </p:txBody>
      </p:sp>
      <p:sp>
        <p:nvSpPr>
          <p:cNvPr id="13" name="Right Brace 12"/>
          <p:cNvSpPr/>
          <p:nvPr/>
        </p:nvSpPr>
        <p:spPr>
          <a:xfrm>
            <a:off x="5236205" y="3924148"/>
            <a:ext cx="230909" cy="1068772"/>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Explosion 2 13"/>
          <p:cNvSpPr/>
          <p:nvPr/>
        </p:nvSpPr>
        <p:spPr>
          <a:xfrm>
            <a:off x="5695617" y="3879093"/>
            <a:ext cx="3069692" cy="823250"/>
          </a:xfrm>
          <a:prstGeom prst="irregularSeal2">
            <a:avLst/>
          </a:prstGeom>
          <a:solidFill>
            <a:schemeClr val="bg2">
              <a:lumMod val="90000"/>
            </a:schemeClr>
          </a:solid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rPr>
              <a:t>Veliki poremećaji </a:t>
            </a:r>
            <a:endParaRPr lang="en-GB" sz="1600" b="1" dirty="0">
              <a:solidFill>
                <a:schemeClr val="tx1"/>
              </a:solidFill>
            </a:endParaRPr>
          </a:p>
        </p:txBody>
      </p:sp>
      <p:sp>
        <p:nvSpPr>
          <p:cNvPr id="15" name="TextBox 14"/>
          <p:cNvSpPr txBox="1"/>
          <p:nvPr/>
        </p:nvSpPr>
        <p:spPr>
          <a:xfrm>
            <a:off x="6437706" y="4623588"/>
            <a:ext cx="1585514" cy="369332"/>
          </a:xfrm>
          <a:prstGeom prst="rect">
            <a:avLst/>
          </a:prstGeom>
          <a:noFill/>
        </p:spPr>
        <p:txBody>
          <a:bodyPr wrap="square" rtlCol="0">
            <a:spAutoFit/>
          </a:bodyPr>
          <a:lstStyle/>
          <a:p>
            <a:r>
              <a:rPr lang="sr-Latn-BA" i="1" dirty="0" smtClean="0">
                <a:latin typeface="Times New Roman" panose="02020603050405020304" pitchFamily="18" charset="0"/>
                <a:cs typeface="Times New Roman" panose="02020603050405020304" pitchFamily="18" charset="0"/>
              </a:rPr>
              <a:t>1997-1999.</a:t>
            </a:r>
          </a:p>
        </p:txBody>
      </p:sp>
      <p:sp>
        <p:nvSpPr>
          <p:cNvPr id="16" name="TextBox 15"/>
          <p:cNvSpPr txBox="1"/>
          <p:nvPr/>
        </p:nvSpPr>
        <p:spPr>
          <a:xfrm>
            <a:off x="5906635" y="4885833"/>
            <a:ext cx="2647656" cy="369332"/>
          </a:xfrm>
          <a:prstGeom prst="rect">
            <a:avLst/>
          </a:prstGeom>
          <a:noFill/>
        </p:spPr>
        <p:txBody>
          <a:bodyPr wrap="square" rtlCol="0">
            <a:spAutoFit/>
          </a:bodyPr>
          <a:lstStyle/>
          <a:p>
            <a:r>
              <a:rPr lang="sr-Latn-BA" i="1" dirty="0" smtClean="0">
                <a:latin typeface="Times New Roman" panose="02020603050405020304" pitchFamily="18" charset="0"/>
                <a:cs typeface="Times New Roman" panose="02020603050405020304" pitchFamily="18" charset="0"/>
              </a:rPr>
              <a:t>Azijska finansijska kriza </a:t>
            </a:r>
          </a:p>
        </p:txBody>
      </p:sp>
      <p:sp>
        <p:nvSpPr>
          <p:cNvPr id="17" name="TextBox 16"/>
          <p:cNvSpPr txBox="1"/>
          <p:nvPr/>
        </p:nvSpPr>
        <p:spPr>
          <a:xfrm>
            <a:off x="372595" y="5136648"/>
            <a:ext cx="8181696" cy="646331"/>
          </a:xfrm>
          <a:prstGeom prst="rect">
            <a:avLst/>
          </a:prstGeom>
          <a:noFill/>
        </p:spPr>
        <p:txBody>
          <a:bodyPr wrap="square" rtlCol="0">
            <a:spAutoFit/>
          </a:bodyPr>
          <a:lstStyle/>
          <a:p>
            <a:r>
              <a:rPr lang="sr-Latn-BA" i="1" dirty="0" smtClean="0">
                <a:latin typeface="Times New Roman" panose="02020603050405020304" pitchFamily="18" charset="0"/>
                <a:cs typeface="Times New Roman" panose="02020603050405020304" pitchFamily="18" charset="0"/>
              </a:rPr>
              <a:t>Slabiji mehanizmi nadgledanja bankarskog poslovanja, rač. Standarda i standarda revizija </a:t>
            </a:r>
          </a:p>
        </p:txBody>
      </p:sp>
      <p:sp>
        <p:nvSpPr>
          <p:cNvPr id="18" name="TextBox 17"/>
          <p:cNvSpPr txBox="1"/>
          <p:nvPr/>
        </p:nvSpPr>
        <p:spPr>
          <a:xfrm>
            <a:off x="3962866" y="5682978"/>
            <a:ext cx="4591425" cy="646331"/>
          </a:xfrm>
          <a:prstGeom prst="rect">
            <a:avLst/>
          </a:prstGeom>
          <a:noFill/>
        </p:spPr>
        <p:txBody>
          <a:bodyPr wrap="square" rtlCol="0">
            <a:spAutoFit/>
          </a:bodyPr>
          <a:lstStyle/>
          <a:p>
            <a:r>
              <a:rPr lang="sr-Latn-BA" i="1" dirty="0" smtClean="0">
                <a:latin typeface="Times New Roman" panose="02020603050405020304" pitchFamily="18" charset="0"/>
                <a:cs typeface="Times New Roman" panose="02020603050405020304" pitchFamily="18" charset="0"/>
              </a:rPr>
              <a:t>1997.god.-Bazelski komitet usvojio “Osnovni principi efektivnog nadzora banaka“</a:t>
            </a:r>
          </a:p>
        </p:txBody>
      </p:sp>
      <p:sp>
        <p:nvSpPr>
          <p:cNvPr id="20" name="Bent-Up Arrow 19"/>
          <p:cNvSpPr/>
          <p:nvPr/>
        </p:nvSpPr>
        <p:spPr>
          <a:xfrm rot="5400000">
            <a:off x="1581440" y="5505541"/>
            <a:ext cx="737787" cy="646331"/>
          </a:xfrm>
          <a:prstGeom prst="bentUpArrow">
            <a:avLst/>
          </a:prstGeom>
          <a:solidFill>
            <a:schemeClr val="bg2">
              <a:lumMod val="90000"/>
            </a:schemeClr>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Horizontal Scroll 20"/>
          <p:cNvSpPr/>
          <p:nvPr/>
        </p:nvSpPr>
        <p:spPr>
          <a:xfrm>
            <a:off x="2438497" y="5826680"/>
            <a:ext cx="1359371" cy="476793"/>
          </a:xfrm>
          <a:prstGeom prst="horizontalScroll">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t>Inicijativa</a:t>
            </a:r>
            <a:endParaRPr lang="en-GB" sz="1600" b="1" dirty="0"/>
          </a:p>
        </p:txBody>
      </p:sp>
      <p:sp>
        <p:nvSpPr>
          <p:cNvPr id="22" name="Rounded Rectangle 21"/>
          <p:cNvSpPr/>
          <p:nvPr/>
        </p:nvSpPr>
        <p:spPr>
          <a:xfrm>
            <a:off x="442837" y="172971"/>
            <a:ext cx="7927749" cy="537480"/>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BIS - Banka za međunarodne obračune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03077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a:t>
            </a:fld>
            <a:endParaRPr lang="en-US" dirty="0"/>
          </a:p>
        </p:txBody>
      </p:sp>
      <p:sp>
        <p:nvSpPr>
          <p:cNvPr id="3" name="AutoShape 2" descr="Image result for kontakt"/>
          <p:cNvSpPr>
            <a:spLocks noChangeAspect="1" noChangeArrowheads="1"/>
          </p:cNvSpPr>
          <p:nvPr/>
        </p:nvSpPr>
        <p:spPr bwMode="auto">
          <a:xfrm>
            <a:off x="63500" y="-661988"/>
            <a:ext cx="3228975" cy="1381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4" descr="Image result for kontakt"/>
          <p:cNvSpPr>
            <a:spLocks noChangeAspect="1" noChangeArrowheads="1"/>
          </p:cNvSpPr>
          <p:nvPr/>
        </p:nvSpPr>
        <p:spPr bwMode="auto">
          <a:xfrm>
            <a:off x="215900" y="-509588"/>
            <a:ext cx="3228975" cy="1381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6" descr="Image result for kontakt"/>
          <p:cNvSpPr>
            <a:spLocks noChangeAspect="1" noChangeArrowheads="1"/>
          </p:cNvSpPr>
          <p:nvPr/>
        </p:nvSpPr>
        <p:spPr bwMode="auto">
          <a:xfrm>
            <a:off x="368300" y="-357188"/>
            <a:ext cx="3228975" cy="1381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itle 1"/>
          <p:cNvSpPr txBox="1">
            <a:spLocks/>
          </p:cNvSpPr>
          <p:nvPr/>
        </p:nvSpPr>
        <p:spPr>
          <a:xfrm>
            <a:off x="1209617" y="3129500"/>
            <a:ext cx="5728903" cy="662522"/>
          </a:xfrm>
          <a:prstGeom prst="rect">
            <a:avLst/>
          </a:prstGeom>
          <a:solidFill>
            <a:schemeClr val="bg2">
              <a:lumMod val="90000"/>
            </a:schemeClr>
          </a:solidFill>
          <a:ln w="12700">
            <a:noFill/>
          </a:ln>
          <a:effectLst/>
          <a:scene3d>
            <a:camera prst="orthographicFront">
              <a:rot lat="0" lon="0" rev="0"/>
            </a:camera>
            <a:lightRig rig="glow" dir="t">
              <a:rot lat="0" lon="0" rev="14100000"/>
            </a:lightRig>
          </a:scene3d>
          <a:sp3d prstMaterial="softEdge">
            <a:bevelT w="127000" prst="artDeco"/>
          </a:sp3d>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2000" b="1" dirty="0" smtClean="0">
                <a:solidFill>
                  <a:schemeClr val="tx1">
                    <a:lumMod val="65000"/>
                    <a:lumOff val="35000"/>
                  </a:schemeClr>
                </a:solidFill>
                <a:latin typeface="Times New Roman" panose="02020603050405020304" pitchFamily="18" charset="0"/>
                <a:cs typeface="Times New Roman" panose="02020603050405020304" pitchFamily="18" charset="0"/>
              </a:rPr>
              <a:t>Termin vježbi:   utorak: 17:00-19:00h</a:t>
            </a:r>
          </a:p>
          <a:p>
            <a:pPr algn="just"/>
            <a:r>
              <a:rPr lang="sr-Latn-BA" sz="2000" b="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2000" b="1" dirty="0" smtClean="0">
                <a:solidFill>
                  <a:schemeClr val="tx1">
                    <a:lumMod val="65000"/>
                    <a:lumOff val="35000"/>
                  </a:schemeClr>
                </a:solidFill>
                <a:latin typeface="Times New Roman" panose="02020603050405020304" pitchFamily="18" charset="0"/>
                <a:cs typeface="Times New Roman" panose="02020603050405020304" pitchFamily="18" charset="0"/>
              </a:rPr>
              <a:t>                           srijeda: 17:00-19:00h</a:t>
            </a:r>
          </a:p>
          <a:p>
            <a:pPr algn="just"/>
            <a:endParaRPr lang="sr-Latn-BA" sz="20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2000" b="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20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p>
        </p:txBody>
      </p:sp>
      <p:pic>
        <p:nvPicPr>
          <p:cNvPr id="8" name="Picture 7"/>
          <p:cNvPicPr>
            <a:picLocks noChangeAspect="1"/>
          </p:cNvPicPr>
          <p:nvPr/>
        </p:nvPicPr>
        <p:blipFill rotWithShape="1">
          <a:blip r:embed="rId2"/>
          <a:srcRect l="32841" t="53683" r="48389" b="5862"/>
          <a:stretch/>
        </p:blipFill>
        <p:spPr>
          <a:xfrm rot="18569290">
            <a:off x="1426708" y="3764252"/>
            <a:ext cx="502559" cy="463325"/>
          </a:xfrm>
          <a:prstGeom prst="rect">
            <a:avLst/>
          </a:prstGeom>
        </p:spPr>
      </p:pic>
      <p:pic>
        <p:nvPicPr>
          <p:cNvPr id="10" name="Picture 9"/>
          <p:cNvPicPr>
            <a:picLocks noChangeAspect="1"/>
          </p:cNvPicPr>
          <p:nvPr/>
        </p:nvPicPr>
        <p:blipFill rotWithShape="1">
          <a:blip r:embed="rId2"/>
          <a:srcRect l="14897" t="56944" r="67404" b="-392"/>
          <a:stretch/>
        </p:blipFill>
        <p:spPr>
          <a:xfrm>
            <a:off x="1389767" y="5577046"/>
            <a:ext cx="442207" cy="464317"/>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7104" y="4605278"/>
            <a:ext cx="353283" cy="559026"/>
          </a:xfrm>
          <a:prstGeom prst="rect">
            <a:avLst/>
          </a:prstGeom>
        </p:spPr>
      </p:pic>
      <p:sp>
        <p:nvSpPr>
          <p:cNvPr id="12" name="Title 1"/>
          <p:cNvSpPr txBox="1">
            <a:spLocks/>
          </p:cNvSpPr>
          <p:nvPr/>
        </p:nvSpPr>
        <p:spPr>
          <a:xfrm>
            <a:off x="961695" y="2541661"/>
            <a:ext cx="6224745" cy="72242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MEĐUNARODNE FINANSIJE</a:t>
            </a:r>
            <a: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t/>
            </a:r>
            <a:b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br>
            <a:endParaRPr lang="en-GB" sz="30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pic>
        <p:nvPicPr>
          <p:cNvPr id="13" name="Picture 12" descr="Ekonomski_fakultet_memorandum-01"/>
          <p:cNvPicPr/>
          <p:nvPr/>
        </p:nvPicPr>
        <p:blipFill>
          <a:blip r:embed="rId4"/>
          <a:srcRect l="19667" t="3636" r="20273" b="88020"/>
          <a:stretch>
            <a:fillRect/>
          </a:stretch>
        </p:blipFill>
        <p:spPr bwMode="auto">
          <a:xfrm>
            <a:off x="1377789" y="270607"/>
            <a:ext cx="5599113" cy="1039596"/>
          </a:xfrm>
          <a:prstGeom prst="rect">
            <a:avLst/>
          </a:prstGeom>
          <a:noFill/>
          <a:ln w="9525">
            <a:noFill/>
            <a:miter lim="800000"/>
            <a:headEnd/>
            <a:tailEnd/>
          </a:ln>
        </p:spPr>
      </p:pic>
      <p:sp>
        <p:nvSpPr>
          <p:cNvPr id="14" name="Title 1"/>
          <p:cNvSpPr txBox="1">
            <a:spLocks/>
          </p:cNvSpPr>
          <p:nvPr/>
        </p:nvSpPr>
        <p:spPr>
          <a:xfrm>
            <a:off x="2169247" y="3792022"/>
            <a:ext cx="5466628" cy="40778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2000" dirty="0" smtClean="0">
                <a:solidFill>
                  <a:schemeClr val="tx1">
                    <a:lumMod val="65000"/>
                    <a:lumOff val="35000"/>
                  </a:schemeClr>
                </a:solidFill>
                <a:latin typeface="Times New Roman" panose="02020603050405020304" pitchFamily="18" charset="0"/>
                <a:cs typeface="Times New Roman" panose="02020603050405020304" pitchFamily="18" charset="0"/>
              </a:rPr>
              <a:t>Email: dragana.vujicic-stefanovic@ef.unibl.org</a:t>
            </a:r>
          </a:p>
        </p:txBody>
      </p:sp>
      <p:sp>
        <p:nvSpPr>
          <p:cNvPr id="15" name="Title 1"/>
          <p:cNvSpPr txBox="1">
            <a:spLocks/>
          </p:cNvSpPr>
          <p:nvPr/>
        </p:nvSpPr>
        <p:spPr>
          <a:xfrm>
            <a:off x="2169247" y="4502481"/>
            <a:ext cx="5466628" cy="99112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2000" dirty="0" smtClean="0">
                <a:solidFill>
                  <a:schemeClr val="tx1">
                    <a:lumMod val="65000"/>
                    <a:lumOff val="35000"/>
                  </a:schemeClr>
                </a:solidFill>
                <a:latin typeface="Times New Roman" panose="02020603050405020304" pitchFamily="18" charset="0"/>
                <a:cs typeface="Times New Roman" panose="02020603050405020304" pitchFamily="18" charset="0"/>
              </a:rPr>
              <a:t>Konsultacije: </a:t>
            </a:r>
            <a:r>
              <a:rPr lang="sr-Latn-BA" sz="2000" dirty="0">
                <a:solidFill>
                  <a:schemeClr val="tx1">
                    <a:lumMod val="65000"/>
                    <a:lumOff val="35000"/>
                  </a:schemeClr>
                </a:solidFill>
                <a:latin typeface="Times New Roman" panose="02020603050405020304" pitchFamily="18" charset="0"/>
                <a:cs typeface="Times New Roman" panose="02020603050405020304" pitchFamily="18" charset="0"/>
              </a:rPr>
              <a:t>K</a:t>
            </a:r>
            <a:r>
              <a:rPr lang="sr-Latn-BA" sz="2000" dirty="0" smtClean="0">
                <a:solidFill>
                  <a:schemeClr val="tx1">
                    <a:lumMod val="65000"/>
                    <a:lumOff val="35000"/>
                  </a:schemeClr>
                </a:solidFill>
                <a:latin typeface="Times New Roman" panose="02020603050405020304" pitchFamily="18" charset="0"/>
                <a:cs typeface="Times New Roman" panose="02020603050405020304" pitchFamily="18" charset="0"/>
              </a:rPr>
              <a:t>abinet br. 304, III sprat  </a:t>
            </a:r>
          </a:p>
          <a:p>
            <a:pPr algn="just"/>
            <a:r>
              <a:rPr lang="sr-Latn-BA" sz="20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2000" dirty="0" smtClean="0">
                <a:solidFill>
                  <a:schemeClr val="tx1">
                    <a:lumMod val="65000"/>
                    <a:lumOff val="35000"/>
                  </a:schemeClr>
                </a:solidFill>
                <a:latin typeface="Times New Roman" panose="02020603050405020304" pitchFamily="18" charset="0"/>
                <a:cs typeface="Times New Roman" panose="02020603050405020304" pitchFamily="18" charset="0"/>
              </a:rPr>
              <a:t>                     utorak:  17:00-19:00h</a:t>
            </a:r>
          </a:p>
          <a:p>
            <a:pPr algn="just"/>
            <a:r>
              <a:rPr lang="sr-Latn-BA" sz="200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2000" smtClean="0">
                <a:solidFill>
                  <a:schemeClr val="tx1">
                    <a:lumMod val="65000"/>
                    <a:lumOff val="35000"/>
                  </a:schemeClr>
                </a:solidFill>
                <a:latin typeface="Times New Roman" panose="02020603050405020304" pitchFamily="18" charset="0"/>
                <a:cs typeface="Times New Roman" panose="02020603050405020304" pitchFamily="18" charset="0"/>
              </a:rPr>
              <a:t>                     srijeda   </a:t>
            </a:r>
            <a:r>
              <a:rPr lang="sr-Latn-BA" sz="2000" dirty="0" smtClean="0">
                <a:solidFill>
                  <a:schemeClr val="tx1">
                    <a:lumMod val="65000"/>
                    <a:lumOff val="35000"/>
                  </a:schemeClr>
                </a:solidFill>
                <a:latin typeface="Times New Roman" panose="02020603050405020304" pitchFamily="18" charset="0"/>
                <a:cs typeface="Times New Roman" panose="02020603050405020304" pitchFamily="18" charset="0"/>
              </a:rPr>
              <a:t>17:00 -19:00h</a:t>
            </a:r>
          </a:p>
        </p:txBody>
      </p:sp>
      <p:sp>
        <p:nvSpPr>
          <p:cNvPr id="16" name="Title 1"/>
          <p:cNvSpPr txBox="1">
            <a:spLocks/>
          </p:cNvSpPr>
          <p:nvPr/>
        </p:nvSpPr>
        <p:spPr>
          <a:xfrm>
            <a:off x="2200997" y="5615717"/>
            <a:ext cx="4927767" cy="407783"/>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2000" dirty="0" smtClean="0">
                <a:solidFill>
                  <a:schemeClr val="tx1">
                    <a:lumMod val="65000"/>
                    <a:lumOff val="35000"/>
                  </a:schemeClr>
                </a:solidFill>
                <a:latin typeface="Times New Roman" panose="02020603050405020304" pitchFamily="18" charset="0"/>
                <a:cs typeface="Times New Roman" panose="02020603050405020304" pitchFamily="18" charset="0"/>
              </a:rPr>
              <a:t>+ 387 51 430 052   </a:t>
            </a:r>
          </a:p>
        </p:txBody>
      </p:sp>
    </p:spTree>
    <p:extLst>
      <p:ext uri="{BB962C8B-B14F-4D97-AF65-F5344CB8AC3E}">
        <p14:creationId xmlns:p14="http://schemas.microsoft.com/office/powerpoint/2010/main" val="17361636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7614" y="5935647"/>
            <a:ext cx="1066054" cy="877343"/>
          </a:xfrm>
          <a:prstGeom prst="rect">
            <a:avLst/>
          </a:prstGeom>
        </p:spPr>
      </p:pic>
      <p:sp>
        <p:nvSpPr>
          <p:cNvPr id="3" name="Rounded Rectangle 2"/>
          <p:cNvSpPr/>
          <p:nvPr/>
        </p:nvSpPr>
        <p:spPr>
          <a:xfrm>
            <a:off x="450863" y="1008224"/>
            <a:ext cx="7927749" cy="332627"/>
          </a:xfrm>
          <a:prstGeom prst="roundRect">
            <a:avLst/>
          </a:prstGeom>
          <a:solidFill>
            <a:schemeClr val="bg2">
              <a:lumMod val="75000"/>
            </a:schemeClr>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Regulativa međunarodnog bankarstva...od Bazela I ka Bazelu III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2196779" y="1892429"/>
            <a:ext cx="6061101" cy="646331"/>
          </a:xfrm>
          <a:prstGeom prst="rect">
            <a:avLst/>
          </a:prstGeom>
          <a:noFill/>
        </p:spPr>
        <p:txBody>
          <a:bodyPr wrap="square" rtlCol="0">
            <a:spAutoFit/>
          </a:bodyPr>
          <a:lstStyle/>
          <a:p>
            <a:r>
              <a:rPr lang="sr-Latn-BA" i="1" dirty="0" smtClean="0">
                <a:latin typeface="Times New Roman" panose="02020603050405020304" pitchFamily="18" charset="0"/>
                <a:cs typeface="Times New Roman" panose="02020603050405020304" pitchFamily="18" charset="0"/>
              </a:rPr>
              <a:t>2006.Godine revidirani su standardi </a:t>
            </a:r>
          </a:p>
          <a:p>
            <a:r>
              <a:rPr lang="sr-Latn-BA" i="1" dirty="0" smtClean="0">
                <a:latin typeface="Times New Roman" panose="02020603050405020304" pitchFamily="18" charset="0"/>
                <a:cs typeface="Times New Roman" panose="02020603050405020304" pitchFamily="18" charset="0"/>
              </a:rPr>
              <a:t>Bazeslki komitet iMMF nadziru njihovo sprovođenje</a:t>
            </a:r>
          </a:p>
        </p:txBody>
      </p:sp>
      <p:sp>
        <p:nvSpPr>
          <p:cNvPr id="5" name="Down Arrow 4"/>
          <p:cNvSpPr/>
          <p:nvPr/>
        </p:nvSpPr>
        <p:spPr>
          <a:xfrm>
            <a:off x="1134993" y="1741733"/>
            <a:ext cx="665018" cy="369455"/>
          </a:xfrm>
          <a:prstGeom prst="downArrow">
            <a:avLst/>
          </a:prstGeom>
          <a:solidFill>
            <a:schemeClr val="bg2">
              <a:lumMod val="90000"/>
            </a:schemeClr>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Vertical Scroll 5"/>
          <p:cNvSpPr/>
          <p:nvPr/>
        </p:nvSpPr>
        <p:spPr>
          <a:xfrm>
            <a:off x="451106" y="2056970"/>
            <a:ext cx="1644073" cy="905164"/>
          </a:xfrm>
          <a:prstGeom prst="verticalScroll">
            <a:avLst/>
          </a:prstGeom>
          <a:solidFill>
            <a:schemeClr val="bg2">
              <a:lumMod val="90000"/>
            </a:schemeClr>
          </a:solidFill>
          <a:effectLst>
            <a:outerShdw blurRad="76200" dist="12700" dir="8100000" sy="-23000" kx="8004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smtClean="0">
                <a:solidFill>
                  <a:schemeClr val="tx1"/>
                </a:solidFill>
              </a:rPr>
              <a:t>25 PRINCIPA ZA POTPUNI NADZOR BANAKA </a:t>
            </a:r>
            <a:endParaRPr lang="en-GB" sz="1400" b="1" dirty="0">
              <a:solidFill>
                <a:schemeClr val="tx1"/>
              </a:solidFill>
            </a:endParaRPr>
          </a:p>
        </p:txBody>
      </p:sp>
      <p:sp>
        <p:nvSpPr>
          <p:cNvPr id="7" name="TextBox 6"/>
          <p:cNvSpPr txBox="1"/>
          <p:nvPr/>
        </p:nvSpPr>
        <p:spPr>
          <a:xfrm>
            <a:off x="603506" y="1401924"/>
            <a:ext cx="7806203" cy="369332"/>
          </a:xfrm>
          <a:prstGeom prst="rect">
            <a:avLst/>
          </a:prstGeom>
          <a:noFill/>
        </p:spPr>
        <p:txBody>
          <a:bodyPr wrap="square" rtlCol="0">
            <a:spAutoFit/>
          </a:bodyPr>
          <a:lstStyle/>
          <a:p>
            <a:r>
              <a:rPr lang="sr-Latn-BA" i="1" dirty="0" smtClean="0">
                <a:latin typeface="Times New Roman" panose="02020603050405020304" pitchFamily="18" charset="0"/>
                <a:cs typeface="Times New Roman" panose="02020603050405020304" pitchFamily="18" charset="0"/>
              </a:rPr>
              <a:t>“Osnovni principi efektivnog nadzora banaka“</a:t>
            </a:r>
            <a:r>
              <a:rPr lang="sr-Latn-BA" i="1" dirty="0">
                <a:latin typeface="Times New Roman" panose="02020603050405020304" pitchFamily="18" charset="0"/>
                <a:cs typeface="Times New Roman" panose="02020603050405020304" pitchFamily="18" charset="0"/>
              </a:rPr>
              <a:t>1997.god.-Bazelski komitet usvojio </a:t>
            </a:r>
            <a:endParaRPr lang="sr-Latn-BA" i="1" dirty="0" smtClean="0">
              <a:latin typeface="Times New Roman" panose="02020603050405020304" pitchFamily="18" charset="0"/>
              <a:cs typeface="Times New Roman" panose="02020603050405020304" pitchFamily="18" charset="0"/>
            </a:endParaRPr>
          </a:p>
        </p:txBody>
      </p:sp>
      <p:sp>
        <p:nvSpPr>
          <p:cNvPr id="8" name="Rounded Rectangle 7"/>
          <p:cNvSpPr/>
          <p:nvPr/>
        </p:nvSpPr>
        <p:spPr>
          <a:xfrm>
            <a:off x="603506" y="3138773"/>
            <a:ext cx="1761003" cy="545538"/>
          </a:xfrm>
          <a:prstGeom prst="roundRect">
            <a:avLst/>
          </a:prstGeom>
          <a:solidFill>
            <a:srgbClr val="FBE1D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solidFill>
              </a:rPr>
              <a:t>Fin.inovacije u bankarstvu </a:t>
            </a:r>
            <a:endParaRPr lang="en-GB" sz="1600" dirty="0">
              <a:solidFill>
                <a:schemeClr val="tx1"/>
              </a:solidFill>
            </a:endParaRPr>
          </a:p>
        </p:txBody>
      </p:sp>
      <p:sp>
        <p:nvSpPr>
          <p:cNvPr id="9" name="Rounded Rectangle 8"/>
          <p:cNvSpPr/>
          <p:nvPr/>
        </p:nvSpPr>
        <p:spPr>
          <a:xfrm>
            <a:off x="603505" y="3730547"/>
            <a:ext cx="1761004" cy="545538"/>
          </a:xfrm>
          <a:prstGeom prst="roundRect">
            <a:avLst/>
          </a:prstGeom>
          <a:solidFill>
            <a:srgbClr val="FBE1D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solidFill>
              </a:rPr>
              <a:t>Širenje Sekjuritizacija </a:t>
            </a:r>
            <a:endParaRPr lang="en-GB" sz="1600" dirty="0">
              <a:solidFill>
                <a:schemeClr val="tx1"/>
              </a:solidFill>
            </a:endParaRPr>
          </a:p>
        </p:txBody>
      </p:sp>
      <p:sp>
        <p:nvSpPr>
          <p:cNvPr id="10" name="Rounded Rectangle 9"/>
          <p:cNvSpPr/>
          <p:nvPr/>
        </p:nvSpPr>
        <p:spPr>
          <a:xfrm>
            <a:off x="599283" y="4351829"/>
            <a:ext cx="1736437" cy="526568"/>
          </a:xfrm>
          <a:prstGeom prst="roundRect">
            <a:avLst/>
          </a:prstGeom>
          <a:solidFill>
            <a:srgbClr val="FBE1D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solidFill>
              </a:rPr>
              <a:t>Razvoj trž.fin.derivata</a:t>
            </a:r>
            <a:endParaRPr lang="en-GB" sz="1600" dirty="0">
              <a:solidFill>
                <a:schemeClr val="tx1"/>
              </a:solidFill>
            </a:endParaRPr>
          </a:p>
        </p:txBody>
      </p:sp>
      <p:sp>
        <p:nvSpPr>
          <p:cNvPr id="11" name="Right Brace 10"/>
          <p:cNvSpPr/>
          <p:nvPr/>
        </p:nvSpPr>
        <p:spPr>
          <a:xfrm rot="5400000">
            <a:off x="1348508" y="4108283"/>
            <a:ext cx="295564" cy="1782618"/>
          </a:xfrm>
          <a:prstGeom prst="rightBrace">
            <a:avLst/>
          </a:prstGeom>
          <a:ln w="28575">
            <a:solidFill>
              <a:srgbClr val="FF996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 name="Striped Right Arrow 11"/>
          <p:cNvSpPr/>
          <p:nvPr/>
        </p:nvSpPr>
        <p:spPr>
          <a:xfrm rot="5400000">
            <a:off x="-493574" y="3974372"/>
            <a:ext cx="1888874" cy="193080"/>
          </a:xfrm>
          <a:prstGeom prst="stripedRightArrow">
            <a:avLst/>
          </a:prstGeom>
          <a:solidFill>
            <a:schemeClr val="bg2">
              <a:lumMod val="90000"/>
            </a:schemeClr>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ounded Rectangle 12"/>
          <p:cNvSpPr/>
          <p:nvPr/>
        </p:nvSpPr>
        <p:spPr>
          <a:xfrm>
            <a:off x="515760" y="5186742"/>
            <a:ext cx="1848749" cy="499981"/>
          </a:xfrm>
          <a:prstGeom prst="roundRect">
            <a:avLst/>
          </a:prstGeom>
          <a:solidFill>
            <a:schemeClr val="bg1">
              <a:lumMod val="95000"/>
            </a:schemeClr>
          </a:solidFill>
          <a:ln>
            <a:solidFill>
              <a:srgbClr val="FF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smtClean="0">
                <a:solidFill>
                  <a:schemeClr val="tx1"/>
                </a:solidFill>
              </a:rPr>
              <a:t>Otežavaju kontrolu ukupnih fin.tokova </a:t>
            </a:r>
            <a:endParaRPr lang="en-GB" sz="1400" b="1" dirty="0">
              <a:solidFill>
                <a:schemeClr val="tx1"/>
              </a:solidFill>
            </a:endParaRPr>
          </a:p>
        </p:txBody>
      </p:sp>
      <p:sp>
        <p:nvSpPr>
          <p:cNvPr id="14" name="TextBox 13"/>
          <p:cNvSpPr txBox="1"/>
          <p:nvPr/>
        </p:nvSpPr>
        <p:spPr>
          <a:xfrm>
            <a:off x="2589325" y="2757143"/>
            <a:ext cx="6061101" cy="369332"/>
          </a:xfrm>
          <a:prstGeom prst="rect">
            <a:avLst/>
          </a:prstGeom>
          <a:noFill/>
        </p:spPr>
        <p:txBody>
          <a:bodyPr wrap="square" rtlCol="0">
            <a:spAutoFit/>
          </a:bodyPr>
          <a:lstStyle/>
          <a:p>
            <a:r>
              <a:rPr lang="sr-Latn-BA" i="1" dirty="0" smtClean="0">
                <a:latin typeface="Times New Roman" panose="02020603050405020304" pitchFamily="18" charset="0"/>
                <a:cs typeface="Times New Roman" panose="02020603050405020304" pitchFamily="18" charset="0"/>
              </a:rPr>
              <a:t>Svjedoci razmjera sekjuritizacije.....</a:t>
            </a:r>
          </a:p>
        </p:txBody>
      </p:sp>
      <p:sp>
        <p:nvSpPr>
          <p:cNvPr id="15" name="Oval 14"/>
          <p:cNvSpPr/>
          <p:nvPr/>
        </p:nvSpPr>
        <p:spPr>
          <a:xfrm>
            <a:off x="2826327" y="3138773"/>
            <a:ext cx="2595418" cy="1359336"/>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solidFill>
              </a:rPr>
              <a:t>Obim inostranih potraživanja banaka 5 najrazvijenih zemalja  </a:t>
            </a:r>
            <a:endParaRPr lang="en-GB" sz="1600" dirty="0">
              <a:solidFill>
                <a:schemeClr val="tx1"/>
              </a:solidFill>
            </a:endParaRPr>
          </a:p>
        </p:txBody>
      </p:sp>
      <p:sp>
        <p:nvSpPr>
          <p:cNvPr id="16" name="Oval 15"/>
          <p:cNvSpPr/>
          <p:nvPr/>
        </p:nvSpPr>
        <p:spPr>
          <a:xfrm>
            <a:off x="5562011" y="3328168"/>
            <a:ext cx="1458774" cy="392958"/>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6.300 mlrd.</a:t>
            </a:r>
            <a:r>
              <a:rPr lang="sr-Latn-BA" sz="1400" dirty="0" smtClean="0">
                <a:solidFill>
                  <a:schemeClr val="tx1"/>
                </a:solidFill>
                <a:latin typeface="Times New Roman" panose="02020603050405020304" pitchFamily="18" charset="0"/>
                <a:cs typeface="Times New Roman" panose="02020603050405020304" pitchFamily="18" charset="0"/>
              </a:rPr>
              <a:t>$</a:t>
            </a:r>
            <a:endParaRPr lang="en-GB" sz="1400" dirty="0">
              <a:solidFill>
                <a:schemeClr val="tx1"/>
              </a:solidFill>
            </a:endParaRPr>
          </a:p>
        </p:txBody>
      </p:sp>
      <p:sp>
        <p:nvSpPr>
          <p:cNvPr id="17" name="Oval 16"/>
          <p:cNvSpPr/>
          <p:nvPr/>
        </p:nvSpPr>
        <p:spPr>
          <a:xfrm>
            <a:off x="7116742" y="3327317"/>
            <a:ext cx="1458774" cy="392958"/>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22.000 mlrd.</a:t>
            </a:r>
            <a:r>
              <a:rPr lang="sr-Latn-BA" sz="1400" dirty="0" smtClean="0">
                <a:solidFill>
                  <a:schemeClr val="tx1"/>
                </a:solidFill>
                <a:latin typeface="Times New Roman" panose="02020603050405020304" pitchFamily="18" charset="0"/>
                <a:cs typeface="Times New Roman" panose="02020603050405020304" pitchFamily="18" charset="0"/>
              </a:rPr>
              <a:t>$</a:t>
            </a:r>
            <a:endParaRPr lang="en-GB" sz="1400" dirty="0">
              <a:solidFill>
                <a:schemeClr val="tx1"/>
              </a:solidFill>
            </a:endParaRPr>
          </a:p>
        </p:txBody>
      </p:sp>
      <p:sp>
        <p:nvSpPr>
          <p:cNvPr id="18" name="Round Same Side Corner Rectangle 17"/>
          <p:cNvSpPr/>
          <p:nvPr/>
        </p:nvSpPr>
        <p:spPr>
          <a:xfrm>
            <a:off x="5648733" y="3949607"/>
            <a:ext cx="1362817" cy="242609"/>
          </a:xfrm>
          <a:prstGeom prst="round2SameRect">
            <a:avLst/>
          </a:prstGeom>
          <a:solidFill>
            <a:schemeClr val="bg1"/>
          </a:solid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solidFill>
              </a:rPr>
              <a:t>2000.god.</a:t>
            </a:r>
            <a:r>
              <a:rPr lang="sr-Latn-BA" dirty="0" smtClean="0"/>
              <a:t>. </a:t>
            </a:r>
            <a:endParaRPr lang="en-GB" dirty="0"/>
          </a:p>
        </p:txBody>
      </p:sp>
      <p:sp>
        <p:nvSpPr>
          <p:cNvPr id="19" name="Round Same Side Corner Rectangle 18"/>
          <p:cNvSpPr/>
          <p:nvPr/>
        </p:nvSpPr>
        <p:spPr>
          <a:xfrm>
            <a:off x="7116742" y="3949607"/>
            <a:ext cx="1362817" cy="242609"/>
          </a:xfrm>
          <a:prstGeom prst="round2SameRect">
            <a:avLst/>
          </a:prstGeom>
          <a:solidFill>
            <a:schemeClr val="bg1"/>
          </a:solid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solidFill>
              </a:rPr>
              <a:t>2008.god.</a:t>
            </a:r>
            <a:r>
              <a:rPr lang="sr-Latn-BA" dirty="0" smtClean="0"/>
              <a:t>. </a:t>
            </a:r>
            <a:endParaRPr lang="en-GB" dirty="0"/>
          </a:p>
        </p:txBody>
      </p:sp>
      <p:sp>
        <p:nvSpPr>
          <p:cNvPr id="20" name="Down Arrow 19"/>
          <p:cNvSpPr/>
          <p:nvPr/>
        </p:nvSpPr>
        <p:spPr>
          <a:xfrm>
            <a:off x="6071844" y="3745002"/>
            <a:ext cx="514004" cy="328484"/>
          </a:xfrm>
          <a:prstGeom prst="downArrow">
            <a:avLst/>
          </a:prstGeom>
          <a:solidFill>
            <a:schemeClr val="bg2">
              <a:lumMod val="90000"/>
            </a:schemeClr>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Down Arrow 20"/>
          <p:cNvSpPr/>
          <p:nvPr/>
        </p:nvSpPr>
        <p:spPr>
          <a:xfrm>
            <a:off x="7559334" y="3730547"/>
            <a:ext cx="477632" cy="299393"/>
          </a:xfrm>
          <a:prstGeom prst="downArrow">
            <a:avLst/>
          </a:prstGeom>
          <a:solidFill>
            <a:schemeClr val="bg2">
              <a:lumMod val="90000"/>
            </a:schemeClr>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ound Same Side Corner Rectangle 22"/>
          <p:cNvSpPr/>
          <p:nvPr/>
        </p:nvSpPr>
        <p:spPr>
          <a:xfrm>
            <a:off x="3442627" y="4730505"/>
            <a:ext cx="1979118" cy="848259"/>
          </a:xfrm>
          <a:prstGeom prst="round2SameRect">
            <a:avLst/>
          </a:prstGeom>
          <a:solidFill>
            <a:schemeClr val="bg1"/>
          </a:solid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solidFill>
              </a:rPr>
              <a:t>Potraživanja ovih banaka prema tržištu u nastajanju </a:t>
            </a:r>
            <a:endParaRPr lang="en-GB" dirty="0"/>
          </a:p>
        </p:txBody>
      </p:sp>
      <p:sp>
        <p:nvSpPr>
          <p:cNvPr id="24" name="Oval 23"/>
          <p:cNvSpPr/>
          <p:nvPr/>
        </p:nvSpPr>
        <p:spPr>
          <a:xfrm>
            <a:off x="5599459" y="4741393"/>
            <a:ext cx="1458774" cy="392958"/>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4.000 mlrd.</a:t>
            </a:r>
            <a:r>
              <a:rPr lang="sr-Latn-BA" sz="1400" dirty="0" smtClean="0">
                <a:solidFill>
                  <a:schemeClr val="tx1"/>
                </a:solidFill>
                <a:latin typeface="Times New Roman" panose="02020603050405020304" pitchFamily="18" charset="0"/>
                <a:cs typeface="Times New Roman" panose="02020603050405020304" pitchFamily="18" charset="0"/>
              </a:rPr>
              <a:t>$</a:t>
            </a:r>
            <a:endParaRPr lang="en-GB" sz="1400" dirty="0">
              <a:solidFill>
                <a:schemeClr val="tx1"/>
              </a:solidFill>
            </a:endParaRPr>
          </a:p>
        </p:txBody>
      </p:sp>
      <p:sp>
        <p:nvSpPr>
          <p:cNvPr id="25" name="Round Same Side Corner Rectangle 24"/>
          <p:cNvSpPr/>
          <p:nvPr/>
        </p:nvSpPr>
        <p:spPr>
          <a:xfrm>
            <a:off x="5706304" y="5209764"/>
            <a:ext cx="1362817" cy="242609"/>
          </a:xfrm>
          <a:prstGeom prst="round2SameRect">
            <a:avLst/>
          </a:prstGeom>
          <a:solidFill>
            <a:schemeClr val="bg1"/>
          </a:solid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solidFill>
              </a:rPr>
              <a:t>2008.god.</a:t>
            </a:r>
            <a:r>
              <a:rPr lang="sr-Latn-BA" dirty="0" smtClean="0"/>
              <a:t>. </a:t>
            </a:r>
            <a:endParaRPr lang="en-GB" dirty="0"/>
          </a:p>
        </p:txBody>
      </p:sp>
      <p:sp>
        <p:nvSpPr>
          <p:cNvPr id="26" name="Down Arrow 25"/>
          <p:cNvSpPr/>
          <p:nvPr/>
        </p:nvSpPr>
        <p:spPr>
          <a:xfrm>
            <a:off x="5266950" y="5626432"/>
            <a:ext cx="665018" cy="369455"/>
          </a:xfrm>
          <a:prstGeom prst="downArrow">
            <a:avLst/>
          </a:prstGeom>
          <a:solidFill>
            <a:schemeClr val="bg2">
              <a:lumMod val="90000"/>
            </a:schemeClr>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p:cNvSpPr txBox="1"/>
          <p:nvPr/>
        </p:nvSpPr>
        <p:spPr>
          <a:xfrm>
            <a:off x="2767057" y="5912856"/>
            <a:ext cx="6061101" cy="369332"/>
          </a:xfrm>
          <a:prstGeom prst="rect">
            <a:avLst/>
          </a:prstGeom>
          <a:noFill/>
        </p:spPr>
        <p:txBody>
          <a:bodyPr wrap="square" rtlCol="0">
            <a:spAutoFit/>
          </a:bodyPr>
          <a:lstStyle/>
          <a:p>
            <a:r>
              <a:rPr lang="sr-Latn-BA" i="1" dirty="0" smtClean="0">
                <a:latin typeface="Times New Roman" panose="02020603050405020304" pitchFamily="18" charset="0"/>
                <a:cs typeface="Times New Roman" panose="02020603050405020304" pitchFamily="18" charset="0"/>
              </a:rPr>
              <a:t>??? Regulisanje trgovine derivatima </a:t>
            </a:r>
          </a:p>
        </p:txBody>
      </p:sp>
      <p:sp>
        <p:nvSpPr>
          <p:cNvPr id="28" name="Rounded Rectangle 27"/>
          <p:cNvSpPr/>
          <p:nvPr/>
        </p:nvSpPr>
        <p:spPr>
          <a:xfrm>
            <a:off x="406286" y="227749"/>
            <a:ext cx="7927749" cy="537480"/>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BIS - Banka za međunarodne obračune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57397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47899" y="773902"/>
            <a:ext cx="7927749" cy="347636"/>
          </a:xfrm>
          <a:prstGeom prst="roundRect">
            <a:avLst/>
          </a:prstGeom>
          <a:solidFill>
            <a:schemeClr val="bg2">
              <a:lumMod val="75000"/>
            </a:schemeClr>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Regulativa međunarodnog bankarstva... Bazela II</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1878" y="5913065"/>
            <a:ext cx="1066054" cy="877343"/>
          </a:xfrm>
          <a:prstGeom prst="rect">
            <a:avLst/>
          </a:prstGeom>
        </p:spPr>
      </p:pic>
      <p:sp>
        <p:nvSpPr>
          <p:cNvPr id="4" name="TextBox 3"/>
          <p:cNvSpPr txBox="1"/>
          <p:nvPr/>
        </p:nvSpPr>
        <p:spPr>
          <a:xfrm>
            <a:off x="511878" y="1130658"/>
            <a:ext cx="7806203" cy="646331"/>
          </a:xfrm>
          <a:prstGeom prst="rect">
            <a:avLst/>
          </a:prstGeom>
          <a:noFill/>
        </p:spPr>
        <p:txBody>
          <a:bodyPr wrap="square" rtlCol="0">
            <a:spAutoFit/>
          </a:bodyPr>
          <a:lstStyle/>
          <a:p>
            <a:r>
              <a:rPr lang="sr-Latn-BA" b="1" i="1" dirty="0" smtClean="0">
                <a:latin typeface="Times New Roman" panose="02020603050405020304" pitchFamily="18" charset="0"/>
                <a:cs typeface="Times New Roman" panose="02020603050405020304" pitchFamily="18" charset="0"/>
              </a:rPr>
              <a:t>Bazel II </a:t>
            </a:r>
            <a:r>
              <a:rPr lang="sr-Latn-BA" i="1" dirty="0" smtClean="0">
                <a:latin typeface="Times New Roman" panose="02020603050405020304" pitchFamily="18" charset="0"/>
                <a:cs typeface="Times New Roman" panose="02020603050405020304" pitchFamily="18" charset="0"/>
              </a:rPr>
              <a:t>– novi sporazum o kapitalu, koji je nastao zbog brojnih kritika Bazela I i promjena bankarskog okruženja (2005/2006).</a:t>
            </a:r>
          </a:p>
        </p:txBody>
      </p:sp>
      <p:sp>
        <p:nvSpPr>
          <p:cNvPr id="5" name="Down Arrow 4"/>
          <p:cNvSpPr/>
          <p:nvPr/>
        </p:nvSpPr>
        <p:spPr>
          <a:xfrm>
            <a:off x="7739849" y="1564553"/>
            <a:ext cx="452582" cy="424872"/>
          </a:xfrm>
          <a:prstGeom prst="downArrow">
            <a:avLst/>
          </a:prstGeom>
          <a:solidFill>
            <a:schemeClr val="bg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1337797" y="1903148"/>
            <a:ext cx="7806203" cy="646331"/>
          </a:xfrm>
          <a:prstGeom prst="rect">
            <a:avLst/>
          </a:prstGeom>
          <a:noFill/>
        </p:spPr>
        <p:txBody>
          <a:bodyPr wrap="square" rtlCol="0">
            <a:spAutoFit/>
          </a:bodyPr>
          <a:lstStyle/>
          <a:p>
            <a:r>
              <a:rPr lang="sr-Latn-BA" i="1" dirty="0" smtClean="0">
                <a:latin typeface="Times New Roman" panose="02020603050405020304" pitchFamily="18" charset="0"/>
                <a:cs typeface="Times New Roman" panose="02020603050405020304" pitchFamily="18" charset="0"/>
              </a:rPr>
              <a:t>Da obuhvati tržišne inovacije i fundamentalne promjene u bankarsvu, kako bi smanjio raskorak između regulatornog i ekonomskog kapitala. </a:t>
            </a:r>
          </a:p>
        </p:txBody>
      </p:sp>
      <p:sp>
        <p:nvSpPr>
          <p:cNvPr id="7" name="Oval 6"/>
          <p:cNvSpPr/>
          <p:nvPr/>
        </p:nvSpPr>
        <p:spPr>
          <a:xfrm>
            <a:off x="511878" y="1978797"/>
            <a:ext cx="810183" cy="510218"/>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smtClean="0"/>
              <a:t>Cilj: </a:t>
            </a:r>
            <a:endParaRPr lang="en-GB" sz="1400" b="1" dirty="0"/>
          </a:p>
        </p:txBody>
      </p:sp>
      <mc:AlternateContent xmlns:mc="http://schemas.openxmlformats.org/markup-compatibility/2006" xmlns:a14="http://schemas.microsoft.com/office/drawing/2010/main">
        <mc:Choice Requires="a14">
          <p:sp>
            <p:nvSpPr>
              <p:cNvPr id="8" name="Rounded Rectangle 7"/>
              <p:cNvSpPr/>
              <p:nvPr/>
            </p:nvSpPr>
            <p:spPr>
              <a:xfrm>
                <a:off x="511878" y="2564950"/>
                <a:ext cx="5171223" cy="737691"/>
              </a:xfrm>
              <a:prstGeom prst="round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Adekvatnost kapitala k =</a:t>
                </a:r>
                <a14:m>
                  <m:oMath xmlns:m="http://schemas.openxmlformats.org/officeDocument/2006/math">
                    <m:f>
                      <m:fPr>
                        <m:ctrlPr>
                          <a:rPr lang="sr-Latn-BA" sz="2400" b="1" i="1" smtClean="0">
                            <a:latin typeface="Cambria Math" panose="02040503050406030204" pitchFamily="18" charset="0"/>
                          </a:rPr>
                        </m:ctrlPr>
                      </m:fPr>
                      <m:num>
                        <m:r>
                          <a:rPr lang="sr-Latn-BA" sz="2400" b="1" i="1" smtClean="0">
                            <a:latin typeface="Cambria Math" panose="02040503050406030204" pitchFamily="18" charset="0"/>
                          </a:rPr>
                          <m:t>𝑲</m:t>
                        </m:r>
                      </m:num>
                      <m:den>
                        <m:r>
                          <a:rPr lang="sr-Latn-BA" sz="2400" b="1" i="1" smtClean="0">
                            <a:solidFill>
                              <a:schemeClr val="bg1"/>
                            </a:solidFill>
                            <a:latin typeface="Cambria Math" panose="02040503050406030204" pitchFamily="18" charset="0"/>
                          </a:rPr>
                          <m:t>𝑲𝑹</m:t>
                        </m:r>
                        <m:r>
                          <a:rPr lang="sr-Latn-BA" sz="2400" b="1" i="1" smtClean="0">
                            <a:solidFill>
                              <a:schemeClr val="bg1"/>
                            </a:solidFill>
                            <a:latin typeface="Cambria Math" panose="02040503050406030204" pitchFamily="18" charset="0"/>
                          </a:rPr>
                          <m:t>+</m:t>
                        </m:r>
                        <m:r>
                          <a:rPr lang="sr-Latn-BA" sz="2400" b="1" i="1" smtClean="0">
                            <a:solidFill>
                              <a:schemeClr val="bg1"/>
                            </a:solidFill>
                            <a:latin typeface="Cambria Math" panose="02040503050406030204" pitchFamily="18" charset="0"/>
                          </a:rPr>
                          <m:t>𝑻𝑹</m:t>
                        </m:r>
                        <m:r>
                          <a:rPr lang="sr-Latn-BA" sz="2400" b="1" i="1" smtClean="0">
                            <a:solidFill>
                              <a:srgbClr val="FF0000"/>
                            </a:solidFill>
                            <a:latin typeface="Cambria Math" panose="02040503050406030204" pitchFamily="18" charset="0"/>
                          </a:rPr>
                          <m:t>+</m:t>
                        </m:r>
                        <m:r>
                          <a:rPr lang="sr-Latn-BA" sz="2400" b="1" i="1" smtClean="0">
                            <a:solidFill>
                              <a:srgbClr val="FF0000"/>
                            </a:solidFill>
                            <a:latin typeface="Cambria Math" panose="02040503050406030204" pitchFamily="18" charset="0"/>
                          </a:rPr>
                          <m:t>𝟎</m:t>
                        </m:r>
                        <m:r>
                          <a:rPr lang="sr-Latn-BA" sz="2400" b="1" i="1" smtClean="0">
                            <a:solidFill>
                              <a:srgbClr val="FF0000"/>
                            </a:solidFill>
                            <a:latin typeface="Cambria Math" panose="02040503050406030204" pitchFamily="18" charset="0"/>
                          </a:rPr>
                          <m:t>𝑹</m:t>
                        </m:r>
                      </m:den>
                    </m:f>
                    <m:r>
                      <a:rPr lang="sr-Latn-BA" sz="2400" b="1" i="1" smtClean="0">
                        <a:latin typeface="Cambria Math" panose="02040503050406030204" pitchFamily="18" charset="0"/>
                        <a:ea typeface="Cambria Math" panose="02040503050406030204" pitchFamily="18" charset="0"/>
                      </a:rPr>
                      <m:t>≥</m:t>
                    </m:r>
                    <m:r>
                      <a:rPr lang="sr-Latn-BA" sz="2400" b="1" i="1" smtClean="0">
                        <a:latin typeface="Cambria Math" panose="02040503050406030204" pitchFamily="18" charset="0"/>
                        <a:ea typeface="Cambria Math" panose="02040503050406030204" pitchFamily="18" charset="0"/>
                      </a:rPr>
                      <m:t>𝟎</m:t>
                    </m:r>
                    <m:r>
                      <a:rPr lang="sr-Latn-BA" sz="2400" b="1" i="1" smtClean="0">
                        <a:latin typeface="Cambria Math" panose="02040503050406030204" pitchFamily="18" charset="0"/>
                        <a:ea typeface="Cambria Math" panose="02040503050406030204" pitchFamily="18" charset="0"/>
                      </a:rPr>
                      <m:t>,</m:t>
                    </m:r>
                    <m:r>
                      <a:rPr lang="sr-Latn-BA" sz="2400" b="1" i="1" smtClean="0">
                        <a:latin typeface="Cambria Math" panose="02040503050406030204" pitchFamily="18" charset="0"/>
                        <a:ea typeface="Cambria Math" panose="02040503050406030204" pitchFamily="18" charset="0"/>
                      </a:rPr>
                      <m:t>𝟎𝟖</m:t>
                    </m:r>
                  </m:oMath>
                </a14:m>
                <a:r>
                  <a:rPr lang="sr-Latn-BA" sz="2400" b="1" dirty="0" smtClean="0">
                    <a:cs typeface="Times New Roman" panose="02020603050405020304" pitchFamily="18" charset="0"/>
                  </a:rPr>
                  <a:t> </a:t>
                </a:r>
                <a:endParaRPr lang="en-GB" sz="2400" b="1" dirty="0">
                  <a:cs typeface="Times New Roman" panose="02020603050405020304" pitchFamily="18" charset="0"/>
                </a:endParaRPr>
              </a:p>
            </p:txBody>
          </p:sp>
        </mc:Choice>
        <mc:Fallback xmlns="">
          <p:sp>
            <p:nvSpPr>
              <p:cNvPr id="8" name="Rounded Rectangle 7"/>
              <p:cNvSpPr>
                <a:spLocks noRot="1" noChangeAspect="1" noMove="1" noResize="1" noEditPoints="1" noAdjustHandles="1" noChangeArrowheads="1" noChangeShapeType="1" noTextEdit="1"/>
              </p:cNvSpPr>
              <p:nvPr/>
            </p:nvSpPr>
            <p:spPr>
              <a:xfrm>
                <a:off x="511878" y="2564950"/>
                <a:ext cx="5171223" cy="737691"/>
              </a:xfrm>
              <a:prstGeom prst="roundRect">
                <a:avLst/>
              </a:prstGeom>
              <a:blipFill>
                <a:blip r:embed="rId3"/>
                <a:stretch>
                  <a:fillRect/>
                </a:stretch>
              </a:blipFill>
            </p:spPr>
            <p:txBody>
              <a:bodyPr/>
              <a:lstStyle/>
              <a:p>
                <a:r>
                  <a:rPr lang="en-GB">
                    <a:noFill/>
                  </a:rPr>
                  <a:t> </a:t>
                </a:r>
              </a:p>
            </p:txBody>
          </p:sp>
        </mc:Fallback>
      </mc:AlternateContent>
      <p:sp>
        <p:nvSpPr>
          <p:cNvPr id="9" name="TextBox 8"/>
          <p:cNvSpPr txBox="1"/>
          <p:nvPr/>
        </p:nvSpPr>
        <p:spPr>
          <a:xfrm>
            <a:off x="5622329" y="2520200"/>
            <a:ext cx="3550574" cy="923330"/>
          </a:xfrm>
          <a:prstGeom prst="rect">
            <a:avLst/>
          </a:prstGeom>
          <a:noFill/>
        </p:spPr>
        <p:txBody>
          <a:bodyPr wrap="square" rtlCol="0">
            <a:spAutoFit/>
          </a:bodyPr>
          <a:lstStyle/>
          <a:p>
            <a:pPr marL="285750" indent="-285750">
              <a:buFont typeface="Wingdings" panose="05000000000000000000" pitchFamily="2" charset="2"/>
              <a:buChar char="§"/>
            </a:pPr>
            <a:r>
              <a:rPr lang="sr-Latn-BA" i="1" dirty="0" smtClean="0">
                <a:latin typeface="Times New Roman" panose="02020603050405020304" pitchFamily="18" charset="0"/>
                <a:cs typeface="Times New Roman" panose="02020603050405020304" pitchFamily="18" charset="0"/>
              </a:rPr>
              <a:t>OR-operativni rizik izmjeren kao VAR sa nivoom povjerenja od 99,9%.   </a:t>
            </a:r>
          </a:p>
        </p:txBody>
      </p:sp>
      <p:sp>
        <p:nvSpPr>
          <p:cNvPr id="11" name="Vertical Scroll 10"/>
          <p:cNvSpPr/>
          <p:nvPr/>
        </p:nvSpPr>
        <p:spPr>
          <a:xfrm>
            <a:off x="3490746" y="3889391"/>
            <a:ext cx="2216727" cy="479663"/>
          </a:xfrm>
          <a:prstGeom prst="verticalScroll">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solidFill>
                  <a:schemeClr val="tx1"/>
                </a:solidFill>
              </a:rPr>
              <a:t>BAZEL II </a:t>
            </a:r>
            <a:endParaRPr lang="en-GB" b="1" dirty="0">
              <a:solidFill>
                <a:schemeClr val="tx1"/>
              </a:solidFill>
            </a:endParaRPr>
          </a:p>
        </p:txBody>
      </p:sp>
      <p:sp>
        <p:nvSpPr>
          <p:cNvPr id="12" name="Flowchart: Extract 11"/>
          <p:cNvSpPr/>
          <p:nvPr/>
        </p:nvSpPr>
        <p:spPr>
          <a:xfrm>
            <a:off x="3474013" y="3333165"/>
            <a:ext cx="2250195" cy="480291"/>
          </a:xfrm>
          <a:prstGeom prst="flowChartExtra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t>Sporazum</a:t>
            </a:r>
            <a:endParaRPr lang="en-GB" sz="1600" b="1" dirty="0"/>
          </a:p>
        </p:txBody>
      </p:sp>
      <p:sp>
        <p:nvSpPr>
          <p:cNvPr id="13" name="Oval 12"/>
          <p:cNvSpPr/>
          <p:nvPr/>
        </p:nvSpPr>
        <p:spPr>
          <a:xfrm>
            <a:off x="1514764" y="4505732"/>
            <a:ext cx="1339273" cy="3239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I stub</a:t>
            </a:r>
            <a:endParaRPr lang="en-GB" dirty="0"/>
          </a:p>
        </p:txBody>
      </p:sp>
      <p:sp>
        <p:nvSpPr>
          <p:cNvPr id="14" name="Oval 13"/>
          <p:cNvSpPr/>
          <p:nvPr/>
        </p:nvSpPr>
        <p:spPr>
          <a:xfrm>
            <a:off x="3901625" y="4426032"/>
            <a:ext cx="1339273" cy="3239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II stub</a:t>
            </a:r>
            <a:endParaRPr lang="en-GB" dirty="0"/>
          </a:p>
        </p:txBody>
      </p:sp>
      <p:sp>
        <p:nvSpPr>
          <p:cNvPr id="15" name="Oval 14"/>
          <p:cNvSpPr/>
          <p:nvPr/>
        </p:nvSpPr>
        <p:spPr>
          <a:xfrm>
            <a:off x="6727979" y="4343743"/>
            <a:ext cx="1339273" cy="3239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III stub</a:t>
            </a:r>
            <a:endParaRPr lang="en-GB" dirty="0"/>
          </a:p>
        </p:txBody>
      </p:sp>
      <p:sp>
        <p:nvSpPr>
          <p:cNvPr id="16" name="Rounded Rectangle 15"/>
          <p:cNvSpPr/>
          <p:nvPr/>
        </p:nvSpPr>
        <p:spPr>
          <a:xfrm>
            <a:off x="1152499" y="4831886"/>
            <a:ext cx="1884218" cy="672987"/>
          </a:xfrm>
          <a:prstGeom prst="roundRect">
            <a:avLst/>
          </a:prstGeom>
          <a:solidFill>
            <a:schemeClr val="bg1">
              <a:lumMod val="7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t>Min.regulatorna adekvatnost kapitala </a:t>
            </a:r>
            <a:endParaRPr lang="en-GB" sz="1400" dirty="0"/>
          </a:p>
        </p:txBody>
      </p:sp>
      <p:sp>
        <p:nvSpPr>
          <p:cNvPr id="17" name="Rounded Rectangle 16"/>
          <p:cNvSpPr/>
          <p:nvPr/>
        </p:nvSpPr>
        <p:spPr>
          <a:xfrm>
            <a:off x="3657000" y="4759130"/>
            <a:ext cx="1884218" cy="672987"/>
          </a:xfrm>
          <a:prstGeom prst="roundRect">
            <a:avLst/>
          </a:prstGeom>
          <a:solidFill>
            <a:schemeClr val="bg1">
              <a:lumMod val="7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t>Proces nadgledanja (supervizija)</a:t>
            </a:r>
            <a:endParaRPr lang="en-GB" sz="1400" dirty="0"/>
          </a:p>
        </p:txBody>
      </p:sp>
      <p:sp>
        <p:nvSpPr>
          <p:cNvPr id="18" name="Rounded Rectangle 17"/>
          <p:cNvSpPr/>
          <p:nvPr/>
        </p:nvSpPr>
        <p:spPr>
          <a:xfrm>
            <a:off x="6518463" y="4667721"/>
            <a:ext cx="1884218" cy="672987"/>
          </a:xfrm>
          <a:prstGeom prst="roundRect">
            <a:avLst/>
          </a:prstGeom>
          <a:solidFill>
            <a:schemeClr val="bg1">
              <a:lumMod val="7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t>Tržišna disciplina (transparentnost)</a:t>
            </a:r>
            <a:endParaRPr lang="en-GB" sz="1400" dirty="0"/>
          </a:p>
        </p:txBody>
      </p:sp>
      <p:sp>
        <p:nvSpPr>
          <p:cNvPr id="19" name="Rounded Rectangle 18"/>
          <p:cNvSpPr/>
          <p:nvPr/>
        </p:nvSpPr>
        <p:spPr>
          <a:xfrm>
            <a:off x="1219200" y="5580557"/>
            <a:ext cx="1817517" cy="26272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Kreditni rizik </a:t>
            </a:r>
            <a:endParaRPr lang="en-GB" sz="1400" dirty="0">
              <a:solidFill>
                <a:schemeClr val="tx1"/>
              </a:solidFill>
            </a:endParaRPr>
          </a:p>
        </p:txBody>
      </p:sp>
      <p:sp>
        <p:nvSpPr>
          <p:cNvPr id="20" name="Rounded Rectangle 19"/>
          <p:cNvSpPr/>
          <p:nvPr/>
        </p:nvSpPr>
        <p:spPr>
          <a:xfrm>
            <a:off x="1185849" y="5913065"/>
            <a:ext cx="1817517" cy="26272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Tržišni  rizik </a:t>
            </a:r>
            <a:endParaRPr lang="en-GB" sz="1400" dirty="0">
              <a:solidFill>
                <a:schemeClr val="tx1"/>
              </a:solidFill>
            </a:endParaRPr>
          </a:p>
        </p:txBody>
      </p:sp>
      <p:sp>
        <p:nvSpPr>
          <p:cNvPr id="21" name="Rounded Rectangle 20"/>
          <p:cNvSpPr/>
          <p:nvPr/>
        </p:nvSpPr>
        <p:spPr>
          <a:xfrm>
            <a:off x="1185849" y="6220373"/>
            <a:ext cx="1817517" cy="26272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Operativni rizik </a:t>
            </a:r>
            <a:endParaRPr lang="en-GB" sz="1400" dirty="0">
              <a:solidFill>
                <a:schemeClr val="tx1"/>
              </a:solidFill>
            </a:endParaRPr>
          </a:p>
        </p:txBody>
      </p:sp>
      <p:sp>
        <p:nvSpPr>
          <p:cNvPr id="22" name="Bent Arrow 21"/>
          <p:cNvSpPr/>
          <p:nvPr/>
        </p:nvSpPr>
        <p:spPr>
          <a:xfrm flipH="1">
            <a:off x="1832054" y="4097540"/>
            <a:ext cx="295564" cy="377668"/>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Oval 22"/>
          <p:cNvSpPr/>
          <p:nvPr/>
        </p:nvSpPr>
        <p:spPr>
          <a:xfrm>
            <a:off x="498549" y="3932727"/>
            <a:ext cx="1261504" cy="436327"/>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Bazel I</a:t>
            </a:r>
            <a:endParaRPr lang="en-GB" sz="1400" dirty="0">
              <a:solidFill>
                <a:schemeClr val="tx1"/>
              </a:solidFill>
            </a:endParaRPr>
          </a:p>
        </p:txBody>
      </p:sp>
      <p:sp>
        <p:nvSpPr>
          <p:cNvPr id="24" name="Rounded Rectangle 23"/>
          <p:cNvSpPr/>
          <p:nvPr/>
        </p:nvSpPr>
        <p:spPr>
          <a:xfrm>
            <a:off x="400419" y="143816"/>
            <a:ext cx="7927749" cy="52668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BIS - Banka za međunarodne obračune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88148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90332" y="742892"/>
            <a:ext cx="7927749" cy="347621"/>
          </a:xfrm>
          <a:prstGeom prst="roundRect">
            <a:avLst/>
          </a:prstGeom>
          <a:solidFill>
            <a:schemeClr val="bg2">
              <a:lumMod val="75000"/>
            </a:schemeClr>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Regulativa međunarodnog bankarstva...od Bazela II ka Bazelu III</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1878" y="5913065"/>
            <a:ext cx="1066054" cy="877343"/>
          </a:xfrm>
          <a:prstGeom prst="rect">
            <a:avLst/>
          </a:prstGeom>
        </p:spPr>
      </p:pic>
      <p:sp>
        <p:nvSpPr>
          <p:cNvPr id="4" name="TextBox 3"/>
          <p:cNvSpPr txBox="1"/>
          <p:nvPr/>
        </p:nvSpPr>
        <p:spPr>
          <a:xfrm>
            <a:off x="511878" y="1130658"/>
            <a:ext cx="7806203" cy="1477328"/>
          </a:xfrm>
          <a:prstGeom prst="rect">
            <a:avLst/>
          </a:prstGeom>
          <a:noFill/>
        </p:spPr>
        <p:txBody>
          <a:bodyPr wrap="square" rtlCol="0">
            <a:spAutoFit/>
          </a:bodyPr>
          <a:lstStyle/>
          <a:p>
            <a:pPr marL="285750" indent="-285750">
              <a:buFont typeface="Wingdings" panose="05000000000000000000" pitchFamily="2" charset="2"/>
              <a:buChar char="§"/>
            </a:pPr>
            <a:r>
              <a:rPr lang="sr-Latn-BA" b="1" i="1" dirty="0" smtClean="0">
                <a:latin typeface="Times New Roman" panose="02020603050405020304" pitchFamily="18" charset="0"/>
                <a:cs typeface="Times New Roman" panose="02020603050405020304" pitchFamily="18" charset="0"/>
              </a:rPr>
              <a:t>2007. </a:t>
            </a:r>
            <a:r>
              <a:rPr lang="sr-Latn-BA" i="1" dirty="0" smtClean="0">
                <a:latin typeface="Times New Roman" panose="02020603050405020304" pitchFamily="18" charset="0"/>
                <a:cs typeface="Times New Roman" panose="02020603050405020304" pitchFamily="18" charset="0"/>
              </a:rPr>
              <a:t>–Kriza likvidnosti (američkog hipotekarnog tržišta) je pokazala da pravila Bazela II koja treba da pojačaju kontrolu međunarodnog bankarskog sistema imaju manjkavosti. </a:t>
            </a:r>
          </a:p>
          <a:p>
            <a:pPr marL="342900" indent="-342900">
              <a:buFont typeface="Wingdings" panose="05000000000000000000" pitchFamily="2" charset="2"/>
              <a:buChar char="ü"/>
            </a:pPr>
            <a:r>
              <a:rPr lang="sr-Latn-BA" i="1" dirty="0" smtClean="0">
                <a:latin typeface="Times New Roman" panose="02020603050405020304" pitchFamily="18" charset="0"/>
                <a:cs typeface="Times New Roman" panose="02020603050405020304" pitchFamily="18" charset="0"/>
              </a:rPr>
              <a:t>Poslovi rejtingovanja..(Moody, Standard &amp;Poor..) i  ? podizanje rejtinga iznad objektivnog nivoa                </a:t>
            </a:r>
          </a:p>
        </p:txBody>
      </p:sp>
      <p:sp>
        <p:nvSpPr>
          <p:cNvPr id="6" name="Line Callout 2 (No Border) 5"/>
          <p:cNvSpPr/>
          <p:nvPr/>
        </p:nvSpPr>
        <p:spPr>
          <a:xfrm flipH="1">
            <a:off x="778900" y="2608884"/>
            <a:ext cx="1363935" cy="439321"/>
          </a:xfrm>
          <a:prstGeom prst="callout2">
            <a:avLst/>
          </a:prstGeom>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i="1" dirty="0" smtClean="0">
                <a:solidFill>
                  <a:schemeClr val="tx1"/>
                </a:solidFill>
              </a:rPr>
              <a:t>Uzroci</a:t>
            </a:r>
            <a:r>
              <a:rPr lang="sr-Latn-BA" dirty="0" smtClean="0"/>
              <a:t>..</a:t>
            </a:r>
            <a:endParaRPr lang="en-GB" dirty="0"/>
          </a:p>
        </p:txBody>
      </p:sp>
      <p:sp>
        <p:nvSpPr>
          <p:cNvPr id="7" name="Rounded Rectangle 6"/>
          <p:cNvSpPr/>
          <p:nvPr/>
        </p:nvSpPr>
        <p:spPr>
          <a:xfrm>
            <a:off x="2918690" y="2690805"/>
            <a:ext cx="2669309" cy="430778"/>
          </a:xfrm>
          <a:prstGeom prst="roundRect">
            <a:avLst/>
          </a:prstGeom>
          <a:solidFill>
            <a:schemeClr val="bg1"/>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Slabija supervizija </a:t>
            </a:r>
            <a:endParaRPr lang="en-GB" dirty="0">
              <a:solidFill>
                <a:schemeClr val="tx1"/>
              </a:solidFill>
            </a:endParaRPr>
          </a:p>
        </p:txBody>
      </p:sp>
      <p:sp>
        <p:nvSpPr>
          <p:cNvPr id="10" name="Rounded Rectangle 9"/>
          <p:cNvSpPr/>
          <p:nvPr/>
        </p:nvSpPr>
        <p:spPr>
          <a:xfrm>
            <a:off x="2918689" y="3210215"/>
            <a:ext cx="2669310" cy="430778"/>
          </a:xfrm>
          <a:prstGeom prst="roundRect">
            <a:avLst/>
          </a:prstGeom>
          <a:solidFill>
            <a:schemeClr val="bg1"/>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Rejtingovanje agencija</a:t>
            </a:r>
            <a:endParaRPr lang="en-GB" dirty="0">
              <a:solidFill>
                <a:schemeClr val="tx1"/>
              </a:solidFill>
            </a:endParaRPr>
          </a:p>
        </p:txBody>
      </p:sp>
      <p:sp>
        <p:nvSpPr>
          <p:cNvPr id="15" name="Rounded Rectangle 14"/>
          <p:cNvSpPr/>
          <p:nvPr/>
        </p:nvSpPr>
        <p:spPr>
          <a:xfrm>
            <a:off x="2927475" y="3697625"/>
            <a:ext cx="2669310" cy="517433"/>
          </a:xfrm>
          <a:prstGeom prst="roundRect">
            <a:avLst/>
          </a:prstGeom>
          <a:solidFill>
            <a:schemeClr val="bg1"/>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Postojeći mehanizmi regulisanja kapitala </a:t>
            </a:r>
            <a:endParaRPr lang="en-GB" dirty="0">
              <a:solidFill>
                <a:schemeClr val="tx1"/>
              </a:solidFill>
            </a:endParaRPr>
          </a:p>
        </p:txBody>
      </p:sp>
      <p:sp>
        <p:nvSpPr>
          <p:cNvPr id="16" name="Explosion 1 15"/>
          <p:cNvSpPr/>
          <p:nvPr/>
        </p:nvSpPr>
        <p:spPr>
          <a:xfrm>
            <a:off x="6093363" y="3123449"/>
            <a:ext cx="1911927" cy="1344485"/>
          </a:xfrm>
          <a:prstGeom prst="irregularSeal1">
            <a:avLst/>
          </a:prstGeom>
          <a:solidFill>
            <a:schemeClr val="bg1"/>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Panika u bankarstvu </a:t>
            </a:r>
            <a:endParaRPr lang="en-GB" sz="1400" dirty="0">
              <a:solidFill>
                <a:schemeClr val="tx1"/>
              </a:solidFill>
            </a:endParaRPr>
          </a:p>
        </p:txBody>
      </p:sp>
      <p:sp>
        <p:nvSpPr>
          <p:cNvPr id="17" name="Striped Right Arrow 16"/>
          <p:cNvSpPr/>
          <p:nvPr/>
        </p:nvSpPr>
        <p:spPr>
          <a:xfrm>
            <a:off x="5639626" y="3747650"/>
            <a:ext cx="508000" cy="361963"/>
          </a:xfrm>
          <a:prstGeom prst="stripedRightArrow">
            <a:avLst/>
          </a:prstGeom>
          <a:solidFill>
            <a:schemeClr val="bg1">
              <a:lumMod val="6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Connector 17"/>
          <p:cNvCxnSpPr/>
          <p:nvPr/>
        </p:nvCxnSpPr>
        <p:spPr>
          <a:xfrm>
            <a:off x="5612658" y="3747650"/>
            <a:ext cx="484910" cy="291205"/>
          </a:xfrm>
          <a:prstGeom prst="line">
            <a:avLst/>
          </a:prstGeom>
          <a:ln w="19050">
            <a:solidFill>
              <a:srgbClr val="FBBF53"/>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5683085" y="3696171"/>
            <a:ext cx="493321" cy="315176"/>
          </a:xfrm>
          <a:prstGeom prst="line">
            <a:avLst/>
          </a:prstGeom>
          <a:ln w="19050">
            <a:solidFill>
              <a:srgbClr val="FBBF53"/>
            </a:solidFill>
          </a:ln>
        </p:spPr>
        <p:style>
          <a:lnRef idx="1">
            <a:schemeClr val="accent1"/>
          </a:lnRef>
          <a:fillRef idx="0">
            <a:schemeClr val="accent1"/>
          </a:fillRef>
          <a:effectRef idx="0">
            <a:schemeClr val="accent1"/>
          </a:effectRef>
          <a:fontRef idx="minor">
            <a:schemeClr val="tx1"/>
          </a:fontRef>
        </p:style>
      </p:cxnSp>
      <p:sp>
        <p:nvSpPr>
          <p:cNvPr id="22" name="Curved Left Arrow 21"/>
          <p:cNvSpPr/>
          <p:nvPr/>
        </p:nvSpPr>
        <p:spPr>
          <a:xfrm>
            <a:off x="7944099" y="3663216"/>
            <a:ext cx="729673" cy="945208"/>
          </a:xfrm>
          <a:prstGeom prst="curvedLeftArrow">
            <a:avLst>
              <a:gd name="adj1" fmla="val 25000"/>
              <a:gd name="adj2" fmla="val 44578"/>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Oval 22"/>
          <p:cNvSpPr/>
          <p:nvPr/>
        </p:nvSpPr>
        <p:spPr>
          <a:xfrm>
            <a:off x="6214589" y="4301894"/>
            <a:ext cx="1729510" cy="4725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Angažovanje države</a:t>
            </a:r>
            <a:endParaRPr lang="en-GB" sz="1400" dirty="0">
              <a:solidFill>
                <a:schemeClr val="tx1"/>
              </a:solidFill>
            </a:endParaRPr>
          </a:p>
        </p:txBody>
      </p:sp>
      <p:sp>
        <p:nvSpPr>
          <p:cNvPr id="24" name="Rounded Rectangle 23"/>
          <p:cNvSpPr/>
          <p:nvPr/>
        </p:nvSpPr>
        <p:spPr>
          <a:xfrm>
            <a:off x="1044905" y="4349707"/>
            <a:ext cx="2669310" cy="517433"/>
          </a:xfrm>
          <a:prstGeom prst="roundRect">
            <a:avLst/>
          </a:prstGeom>
          <a:solidFill>
            <a:schemeClr val="accent6">
              <a:lumMod val="20000"/>
              <a:lumOff val="80000"/>
            </a:schemeClr>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Potreba poštovavanje kontrole i jačanje stadndarda </a:t>
            </a:r>
            <a:endParaRPr lang="en-GB" sz="1400" dirty="0">
              <a:solidFill>
                <a:schemeClr val="tx1"/>
              </a:solidFill>
            </a:endParaRPr>
          </a:p>
        </p:txBody>
      </p:sp>
      <p:sp>
        <p:nvSpPr>
          <p:cNvPr id="25" name="Rounded Rectangle 24"/>
          <p:cNvSpPr/>
          <p:nvPr/>
        </p:nvSpPr>
        <p:spPr>
          <a:xfrm>
            <a:off x="1044904" y="5231342"/>
            <a:ext cx="1693079" cy="241504"/>
          </a:xfrm>
          <a:prstGeom prst="roundRect">
            <a:avLst/>
          </a:prstGeom>
          <a:solidFill>
            <a:schemeClr val="bg1"/>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Povezanost</a:t>
            </a:r>
            <a:endParaRPr lang="en-GB" sz="1400" dirty="0">
              <a:solidFill>
                <a:schemeClr val="tx1"/>
              </a:solidFill>
            </a:endParaRPr>
          </a:p>
        </p:txBody>
      </p:sp>
      <p:sp>
        <p:nvSpPr>
          <p:cNvPr id="26" name="Rounded Rectangle 25"/>
          <p:cNvSpPr/>
          <p:nvPr/>
        </p:nvSpPr>
        <p:spPr>
          <a:xfrm>
            <a:off x="2879518" y="5152260"/>
            <a:ext cx="1356550" cy="728600"/>
          </a:xfrm>
          <a:prstGeom prst="roundRect">
            <a:avLst/>
          </a:prstGeom>
          <a:solidFill>
            <a:schemeClr val="bg1"/>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finansijskih institucija </a:t>
            </a:r>
            <a:endParaRPr lang="en-GB" sz="1400" dirty="0">
              <a:solidFill>
                <a:schemeClr val="tx1"/>
              </a:solidFill>
            </a:endParaRPr>
          </a:p>
        </p:txBody>
      </p:sp>
      <p:sp>
        <p:nvSpPr>
          <p:cNvPr id="27" name="Rounded Rectangle 26"/>
          <p:cNvSpPr/>
          <p:nvPr/>
        </p:nvSpPr>
        <p:spPr>
          <a:xfrm>
            <a:off x="1044905" y="5527204"/>
            <a:ext cx="1693079" cy="272198"/>
          </a:xfrm>
          <a:prstGeom prst="roundRect">
            <a:avLst/>
          </a:prstGeom>
          <a:solidFill>
            <a:schemeClr val="bg1"/>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Rasprostranjenost </a:t>
            </a:r>
            <a:endParaRPr lang="en-GB" sz="1400" dirty="0">
              <a:solidFill>
                <a:schemeClr val="tx1"/>
              </a:solidFill>
            </a:endParaRPr>
          </a:p>
        </p:txBody>
      </p:sp>
      <p:sp>
        <p:nvSpPr>
          <p:cNvPr id="28" name="Right Arrow 27"/>
          <p:cNvSpPr/>
          <p:nvPr/>
        </p:nvSpPr>
        <p:spPr>
          <a:xfrm>
            <a:off x="4262130" y="5016739"/>
            <a:ext cx="350982" cy="999642"/>
          </a:xfrm>
          <a:prstGeom prst="rightArrow">
            <a:avLst/>
          </a:prstGeom>
          <a:solidFill>
            <a:schemeClr val="bg1">
              <a:lumMod val="6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ounded Rectangle 28"/>
          <p:cNvSpPr/>
          <p:nvPr/>
        </p:nvSpPr>
        <p:spPr>
          <a:xfrm>
            <a:off x="4751964" y="5396617"/>
            <a:ext cx="2009053" cy="249762"/>
          </a:xfrm>
          <a:prstGeom prst="roundRect">
            <a:avLst/>
          </a:prstGeom>
          <a:solidFill>
            <a:schemeClr val="bg1"/>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Prelijevanje krize </a:t>
            </a:r>
            <a:endParaRPr lang="en-GB" sz="1400" dirty="0">
              <a:solidFill>
                <a:schemeClr val="tx1"/>
              </a:solidFill>
            </a:endParaRPr>
          </a:p>
        </p:txBody>
      </p:sp>
      <p:sp>
        <p:nvSpPr>
          <p:cNvPr id="30" name="Oval 29"/>
          <p:cNvSpPr/>
          <p:nvPr/>
        </p:nvSpPr>
        <p:spPr>
          <a:xfrm>
            <a:off x="4990358" y="4886313"/>
            <a:ext cx="1729510" cy="47257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Zemlja A</a:t>
            </a:r>
            <a:endParaRPr lang="en-GB" sz="1400" dirty="0">
              <a:solidFill>
                <a:schemeClr val="tx1"/>
              </a:solidFill>
            </a:endParaRPr>
          </a:p>
        </p:txBody>
      </p:sp>
      <p:sp>
        <p:nvSpPr>
          <p:cNvPr id="31" name="Oval 30"/>
          <p:cNvSpPr/>
          <p:nvPr/>
        </p:nvSpPr>
        <p:spPr>
          <a:xfrm>
            <a:off x="4990358" y="5730690"/>
            <a:ext cx="1729510" cy="47257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Zemlja B</a:t>
            </a:r>
            <a:endParaRPr lang="en-GB" sz="1400" dirty="0">
              <a:solidFill>
                <a:schemeClr val="tx1"/>
              </a:solidFill>
            </a:endParaRPr>
          </a:p>
        </p:txBody>
      </p:sp>
      <p:sp>
        <p:nvSpPr>
          <p:cNvPr id="32" name="Curved Left Arrow 31"/>
          <p:cNvSpPr/>
          <p:nvPr/>
        </p:nvSpPr>
        <p:spPr>
          <a:xfrm>
            <a:off x="6761017" y="5106612"/>
            <a:ext cx="729673" cy="945208"/>
          </a:xfrm>
          <a:prstGeom prst="curvedLeftArrow">
            <a:avLst>
              <a:gd name="adj1" fmla="val 25000"/>
              <a:gd name="adj2" fmla="val 44578"/>
              <a:gd name="adj3" fmla="val 25000"/>
            </a:avLst>
          </a:prstGeom>
          <a:solidFill>
            <a:schemeClr val="bg1">
              <a:lumMod val="95000"/>
            </a:schemeClr>
          </a:solid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3" name="Curved Left Arrow 32"/>
          <p:cNvSpPr/>
          <p:nvPr/>
        </p:nvSpPr>
        <p:spPr>
          <a:xfrm>
            <a:off x="6811401" y="5193456"/>
            <a:ext cx="729673" cy="1374807"/>
          </a:xfrm>
          <a:prstGeom prst="curvedLeftArrow">
            <a:avLst>
              <a:gd name="adj1" fmla="val 25000"/>
              <a:gd name="adj2" fmla="val 44578"/>
              <a:gd name="adj3" fmla="val 25000"/>
            </a:avLst>
          </a:prstGeom>
          <a:solidFill>
            <a:schemeClr val="bg1">
              <a:lumMod val="95000"/>
            </a:schemeClr>
          </a:solid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4" name="Horizontal Scroll 33"/>
          <p:cNvSpPr/>
          <p:nvPr/>
        </p:nvSpPr>
        <p:spPr>
          <a:xfrm>
            <a:off x="1891443" y="6051820"/>
            <a:ext cx="2307062" cy="616835"/>
          </a:xfrm>
          <a:prstGeom prst="horizontalScroll">
            <a:avLst/>
          </a:prstGeom>
          <a:solidFill>
            <a:srgbClr val="FBE1D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Potreba </a:t>
            </a:r>
            <a:r>
              <a:rPr lang="sr-Latn-BA" sz="1400" smtClean="0">
                <a:solidFill>
                  <a:schemeClr val="tx1"/>
                </a:solidFill>
              </a:rPr>
              <a:t>međunarodnog nadgledanja fin.mreža</a:t>
            </a:r>
            <a:endParaRPr lang="en-GB" sz="1400" dirty="0">
              <a:solidFill>
                <a:schemeClr val="tx1"/>
              </a:solidFill>
            </a:endParaRPr>
          </a:p>
        </p:txBody>
      </p:sp>
      <p:sp>
        <p:nvSpPr>
          <p:cNvPr id="35" name="Left Arrow 34"/>
          <p:cNvSpPr/>
          <p:nvPr/>
        </p:nvSpPr>
        <p:spPr>
          <a:xfrm>
            <a:off x="4198506" y="6164632"/>
            <a:ext cx="2587704" cy="438672"/>
          </a:xfrm>
          <a:prstGeom prst="leftArrow">
            <a:avLst/>
          </a:prstGeom>
          <a:solidFill>
            <a:schemeClr val="bg1">
              <a:lumMod val="95000"/>
            </a:schemeClr>
          </a:solid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ounded Rectangle 35"/>
          <p:cNvSpPr/>
          <p:nvPr/>
        </p:nvSpPr>
        <p:spPr>
          <a:xfrm rot="16200000">
            <a:off x="7069953" y="5560575"/>
            <a:ext cx="1385154" cy="342144"/>
          </a:xfrm>
          <a:prstGeom prst="roundRect">
            <a:avLst/>
          </a:prstGeom>
          <a:solidFill>
            <a:schemeClr val="bg1">
              <a:lumMod val="9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Sistemski rizik</a:t>
            </a:r>
            <a:endParaRPr lang="en-GB" sz="1400" dirty="0">
              <a:solidFill>
                <a:schemeClr val="tx1"/>
              </a:solidFill>
            </a:endParaRPr>
          </a:p>
        </p:txBody>
      </p:sp>
      <p:sp>
        <p:nvSpPr>
          <p:cNvPr id="37" name="Rounded Rectangle 36"/>
          <p:cNvSpPr/>
          <p:nvPr/>
        </p:nvSpPr>
        <p:spPr>
          <a:xfrm>
            <a:off x="400419" y="143816"/>
            <a:ext cx="7927749" cy="52668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BIS - Banka za međunarodne obračune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7956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90332" y="817590"/>
            <a:ext cx="7927749" cy="255610"/>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Regulativa međunarodnog bankarstva... Bazel III</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1878" y="5913065"/>
            <a:ext cx="1066054" cy="877343"/>
          </a:xfrm>
          <a:prstGeom prst="rect">
            <a:avLst/>
          </a:prstGeom>
        </p:spPr>
      </p:pic>
      <p:sp>
        <p:nvSpPr>
          <p:cNvPr id="4" name="TextBox 3"/>
          <p:cNvSpPr txBox="1"/>
          <p:nvPr/>
        </p:nvSpPr>
        <p:spPr>
          <a:xfrm>
            <a:off x="511878" y="1130658"/>
            <a:ext cx="7806203" cy="646331"/>
          </a:xfrm>
          <a:prstGeom prst="rect">
            <a:avLst/>
          </a:prstGeom>
          <a:noFill/>
        </p:spPr>
        <p:txBody>
          <a:bodyPr wrap="square" rtlCol="0">
            <a:spAutoFit/>
          </a:bodyPr>
          <a:lstStyle/>
          <a:p>
            <a:pPr marL="285750" indent="-285750">
              <a:buFont typeface="Wingdings" panose="05000000000000000000" pitchFamily="2" charset="2"/>
              <a:buChar char="§"/>
            </a:pPr>
            <a:r>
              <a:rPr lang="sr-Latn-BA" b="1" i="1" dirty="0" smtClean="0">
                <a:latin typeface="Times New Roman" panose="02020603050405020304" pitchFamily="18" charset="0"/>
                <a:cs typeface="Times New Roman" panose="02020603050405020304" pitchFamily="18" charset="0"/>
              </a:rPr>
              <a:t>07/2009. </a:t>
            </a:r>
            <a:r>
              <a:rPr lang="sr-Latn-BA" i="1" dirty="0" smtClean="0">
                <a:latin typeface="Times New Roman" panose="02020603050405020304" pitchFamily="18" charset="0"/>
                <a:cs typeface="Times New Roman" panose="02020603050405020304" pitchFamily="18" charset="0"/>
              </a:rPr>
              <a:t>–Bazelski komitet je usvojio Bazel III – paket mjera za </a:t>
            </a:r>
            <a:r>
              <a:rPr lang="sr-Latn-BA" b="1" i="1" dirty="0" smtClean="0">
                <a:latin typeface="Times New Roman" panose="02020603050405020304" pitchFamily="18" charset="0"/>
                <a:cs typeface="Times New Roman" panose="02020603050405020304" pitchFamily="18" charset="0"/>
              </a:rPr>
              <a:t>pojačan nadzor nad bankama</a:t>
            </a:r>
            <a:r>
              <a:rPr lang="sr-Latn-BA" i="1" dirty="0" smtClean="0">
                <a:latin typeface="Times New Roman" panose="02020603050405020304" pitchFamily="18" charset="0"/>
                <a:cs typeface="Times New Roman" panose="02020603050405020304" pitchFamily="18" charset="0"/>
              </a:rPr>
              <a:t> i kretanjem kapitala u cilju izbjegavanja budućih kriza.  </a:t>
            </a:r>
          </a:p>
        </p:txBody>
      </p:sp>
      <p:sp>
        <p:nvSpPr>
          <p:cNvPr id="5" name="Oval 4"/>
          <p:cNvSpPr/>
          <p:nvPr/>
        </p:nvSpPr>
        <p:spPr>
          <a:xfrm>
            <a:off x="767749" y="1776989"/>
            <a:ext cx="810183" cy="510218"/>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smtClean="0"/>
              <a:t>Cilj: </a:t>
            </a:r>
            <a:endParaRPr lang="en-GB" sz="1400" b="1" dirty="0"/>
          </a:p>
        </p:txBody>
      </p:sp>
      <p:sp>
        <p:nvSpPr>
          <p:cNvPr id="6" name="TextBox 5"/>
          <p:cNvSpPr txBox="1"/>
          <p:nvPr/>
        </p:nvSpPr>
        <p:spPr>
          <a:xfrm>
            <a:off x="1762669" y="1847432"/>
            <a:ext cx="6616186" cy="369332"/>
          </a:xfrm>
          <a:prstGeom prst="rect">
            <a:avLst/>
          </a:prstGeom>
          <a:noFill/>
        </p:spPr>
        <p:txBody>
          <a:bodyPr wrap="square" rtlCol="0">
            <a:spAutoFit/>
          </a:bodyPr>
          <a:lstStyle/>
          <a:p>
            <a:r>
              <a:rPr lang="sr-Latn-BA" i="1" dirty="0" smtClean="0">
                <a:latin typeface="Times New Roman" panose="02020603050405020304" pitchFamily="18" charset="0"/>
                <a:cs typeface="Times New Roman" panose="02020603050405020304" pitchFamily="18" charset="0"/>
              </a:rPr>
              <a:t>Da uvedu nove standarde kako bi se: </a:t>
            </a:r>
          </a:p>
        </p:txBody>
      </p:sp>
      <p:sp>
        <p:nvSpPr>
          <p:cNvPr id="7" name="Rounded Rectangle 6"/>
          <p:cNvSpPr/>
          <p:nvPr/>
        </p:nvSpPr>
        <p:spPr>
          <a:xfrm>
            <a:off x="1833803" y="2287206"/>
            <a:ext cx="1833224" cy="517433"/>
          </a:xfrm>
          <a:prstGeom prst="roundRect">
            <a:avLst/>
          </a:prstGeom>
          <a:solidFill>
            <a:schemeClr val="accent6">
              <a:lumMod val="20000"/>
              <a:lumOff val="80000"/>
            </a:schemeClr>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1.Poboljšali amortizeri kapitala </a:t>
            </a:r>
            <a:endParaRPr lang="en-GB" sz="1400" dirty="0">
              <a:solidFill>
                <a:schemeClr val="tx1"/>
              </a:solidFill>
            </a:endParaRPr>
          </a:p>
        </p:txBody>
      </p:sp>
      <p:sp>
        <p:nvSpPr>
          <p:cNvPr id="8" name="Rounded Rectangle 7"/>
          <p:cNvSpPr/>
          <p:nvPr/>
        </p:nvSpPr>
        <p:spPr>
          <a:xfrm>
            <a:off x="3786723" y="2287207"/>
            <a:ext cx="1973054" cy="517433"/>
          </a:xfrm>
          <a:prstGeom prst="roundRect">
            <a:avLst/>
          </a:prstGeom>
          <a:solidFill>
            <a:schemeClr val="accent6">
              <a:lumMod val="20000"/>
              <a:lumOff val="80000"/>
            </a:schemeClr>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2. Unapredio kvalitet kapitala banaka</a:t>
            </a:r>
            <a:endParaRPr lang="en-GB" sz="1400" dirty="0">
              <a:solidFill>
                <a:schemeClr val="tx1"/>
              </a:solidFill>
            </a:endParaRPr>
          </a:p>
        </p:txBody>
      </p:sp>
      <p:sp>
        <p:nvSpPr>
          <p:cNvPr id="9" name="Rounded Rectangle 8"/>
          <p:cNvSpPr/>
          <p:nvPr/>
        </p:nvSpPr>
        <p:spPr>
          <a:xfrm>
            <a:off x="5879473" y="2287206"/>
            <a:ext cx="1973054" cy="517433"/>
          </a:xfrm>
          <a:prstGeom prst="roundRect">
            <a:avLst/>
          </a:prstGeom>
          <a:solidFill>
            <a:schemeClr val="accent6">
              <a:lumMod val="20000"/>
              <a:lumOff val="80000"/>
            </a:schemeClr>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2. Uveo količnik leveridža</a:t>
            </a:r>
            <a:endParaRPr lang="en-GB" sz="1400" dirty="0">
              <a:solidFill>
                <a:schemeClr val="tx1"/>
              </a:solidFill>
            </a:endParaRPr>
          </a:p>
        </p:txBody>
      </p:sp>
      <p:sp>
        <p:nvSpPr>
          <p:cNvPr id="10" name="TextBox 9"/>
          <p:cNvSpPr txBox="1"/>
          <p:nvPr/>
        </p:nvSpPr>
        <p:spPr>
          <a:xfrm>
            <a:off x="1167660" y="3019493"/>
            <a:ext cx="7806203" cy="646331"/>
          </a:xfrm>
          <a:prstGeom prst="rect">
            <a:avLst/>
          </a:prstGeom>
          <a:noFill/>
        </p:spPr>
        <p:txBody>
          <a:bodyPr wrap="square" rtlCol="0">
            <a:spAutoFit/>
          </a:bodyPr>
          <a:lstStyle/>
          <a:p>
            <a:pPr marL="285750" indent="-285750">
              <a:buFont typeface="Wingdings" panose="05000000000000000000" pitchFamily="2" charset="2"/>
              <a:buChar char="§"/>
            </a:pPr>
            <a:r>
              <a:rPr lang="sr-Latn-BA" dirty="0" smtClean="0">
                <a:latin typeface="Times New Roman" panose="02020603050405020304" pitchFamily="18" charset="0"/>
                <a:cs typeface="Times New Roman" panose="02020603050405020304" pitchFamily="18" charset="0"/>
              </a:rPr>
              <a:t>Bazelski komitet je predvideo da primjena novih standarda počne 01.01.2013.godine.  </a:t>
            </a:r>
          </a:p>
        </p:txBody>
      </p:sp>
      <p:sp>
        <p:nvSpPr>
          <p:cNvPr id="13" name="Rounded Rectangle 12"/>
          <p:cNvSpPr/>
          <p:nvPr/>
        </p:nvSpPr>
        <p:spPr>
          <a:xfrm>
            <a:off x="2750415" y="3607370"/>
            <a:ext cx="1833224" cy="517433"/>
          </a:xfrm>
          <a:prstGeom prst="roundRect">
            <a:avLst/>
          </a:prstGeom>
          <a:solidFill>
            <a:schemeClr val="bg2">
              <a:lumMod val="75000"/>
            </a:schemeClr>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Pravila Bazela III</a:t>
            </a:r>
            <a:endParaRPr lang="en-GB" sz="1400" dirty="0">
              <a:solidFill>
                <a:schemeClr val="tx1"/>
              </a:solidFill>
            </a:endParaRPr>
          </a:p>
        </p:txBody>
      </p:sp>
      <p:sp>
        <p:nvSpPr>
          <p:cNvPr id="14" name="Rounded Rectangle 13"/>
          <p:cNvSpPr/>
          <p:nvPr/>
        </p:nvSpPr>
        <p:spPr>
          <a:xfrm>
            <a:off x="6059055" y="3597767"/>
            <a:ext cx="1833224" cy="517433"/>
          </a:xfrm>
          <a:prstGeom prst="roundRect">
            <a:avLst/>
          </a:prstGeom>
          <a:solidFill>
            <a:schemeClr val="accent6">
              <a:lumMod val="20000"/>
              <a:lumOff val="80000"/>
            </a:schemeClr>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Nacionalno zakonodavdstvo</a:t>
            </a:r>
            <a:endParaRPr lang="en-GB" sz="1400" dirty="0">
              <a:solidFill>
                <a:schemeClr val="tx1"/>
              </a:solidFill>
            </a:endParaRPr>
          </a:p>
        </p:txBody>
      </p:sp>
      <p:sp>
        <p:nvSpPr>
          <p:cNvPr id="15" name="Right Arrow 14"/>
          <p:cNvSpPr/>
          <p:nvPr/>
        </p:nvSpPr>
        <p:spPr>
          <a:xfrm>
            <a:off x="4678444" y="3665825"/>
            <a:ext cx="1285805" cy="381319"/>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ounded Rectangle 15"/>
          <p:cNvSpPr/>
          <p:nvPr/>
        </p:nvSpPr>
        <p:spPr>
          <a:xfrm>
            <a:off x="1953499" y="4324839"/>
            <a:ext cx="1833224" cy="690506"/>
          </a:xfrm>
          <a:prstGeom prst="roundRect">
            <a:avLst/>
          </a:prstGeom>
          <a:solidFill>
            <a:schemeClr val="accent1">
              <a:lumMod val="20000"/>
              <a:lumOff val="80000"/>
            </a:schemeClr>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Min. zahtevi u odnosu na rizičnu aktivu </a:t>
            </a:r>
            <a:endParaRPr lang="en-GB" sz="1400" dirty="0">
              <a:solidFill>
                <a:schemeClr val="tx1"/>
              </a:solidFill>
            </a:endParaRPr>
          </a:p>
        </p:txBody>
      </p:sp>
      <p:sp>
        <p:nvSpPr>
          <p:cNvPr id="17" name="Rounded Rectangle 16"/>
          <p:cNvSpPr/>
          <p:nvPr/>
        </p:nvSpPr>
        <p:spPr>
          <a:xfrm>
            <a:off x="251048" y="5146249"/>
            <a:ext cx="1833224" cy="690506"/>
          </a:xfrm>
          <a:prstGeom prst="roundRect">
            <a:avLst/>
          </a:prstGeom>
          <a:solidFill>
            <a:schemeClr val="bg1">
              <a:lumMod val="95000"/>
            </a:schemeClr>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smtClean="0">
                <a:solidFill>
                  <a:schemeClr val="tx1"/>
                </a:solidFill>
              </a:rPr>
              <a:t>3,5% </a:t>
            </a:r>
            <a:r>
              <a:rPr lang="sr-Latn-BA" sz="1400" dirty="0" smtClean="0">
                <a:solidFill>
                  <a:schemeClr val="tx1"/>
                </a:solidFill>
              </a:rPr>
              <a:t>vlasničkog kapitala u odnosu na rizičnu aktivu</a:t>
            </a:r>
            <a:endParaRPr lang="en-GB" sz="1400" dirty="0">
              <a:solidFill>
                <a:schemeClr val="tx1"/>
              </a:solidFill>
            </a:endParaRPr>
          </a:p>
        </p:txBody>
      </p:sp>
      <p:sp>
        <p:nvSpPr>
          <p:cNvPr id="18" name="Rounded Rectangle 17"/>
          <p:cNvSpPr/>
          <p:nvPr/>
        </p:nvSpPr>
        <p:spPr>
          <a:xfrm>
            <a:off x="2157628" y="5069941"/>
            <a:ext cx="1833224" cy="843123"/>
          </a:xfrm>
          <a:prstGeom prst="roundRect">
            <a:avLst/>
          </a:prstGeom>
          <a:solidFill>
            <a:schemeClr val="bg1">
              <a:lumMod val="95000"/>
            </a:schemeClr>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Min.kapitala u okviru stuba 1 od </a:t>
            </a:r>
            <a:r>
              <a:rPr lang="sr-Latn-BA" sz="1400" b="1" dirty="0" smtClean="0">
                <a:solidFill>
                  <a:schemeClr val="tx1"/>
                </a:solidFill>
              </a:rPr>
              <a:t>4,5%</a:t>
            </a:r>
            <a:r>
              <a:rPr lang="sr-Latn-BA" sz="1400" dirty="0" smtClean="0">
                <a:solidFill>
                  <a:schemeClr val="tx1"/>
                </a:solidFill>
              </a:rPr>
              <a:t> u odnosu na rizičnu aktivu </a:t>
            </a:r>
            <a:endParaRPr lang="en-GB" sz="1400" dirty="0">
              <a:solidFill>
                <a:schemeClr val="tx1"/>
              </a:solidFill>
            </a:endParaRPr>
          </a:p>
        </p:txBody>
      </p:sp>
      <p:sp>
        <p:nvSpPr>
          <p:cNvPr id="19" name="Rounded Rectangle 18"/>
          <p:cNvSpPr/>
          <p:nvPr/>
        </p:nvSpPr>
        <p:spPr>
          <a:xfrm>
            <a:off x="4014880" y="5015344"/>
            <a:ext cx="1833224" cy="897719"/>
          </a:xfrm>
          <a:prstGeom prst="roundRect">
            <a:avLst/>
          </a:prstGeom>
          <a:solidFill>
            <a:schemeClr val="bg1">
              <a:lumMod val="95000"/>
            </a:schemeClr>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Min.ukupnog kapitala od </a:t>
            </a:r>
            <a:r>
              <a:rPr lang="sr-Latn-BA" sz="1400" b="1" dirty="0" smtClean="0">
                <a:solidFill>
                  <a:schemeClr val="tx1"/>
                </a:solidFill>
              </a:rPr>
              <a:t>8% </a:t>
            </a:r>
            <a:r>
              <a:rPr lang="sr-Latn-BA" sz="1400" dirty="0" smtClean="0">
                <a:solidFill>
                  <a:schemeClr val="tx1"/>
                </a:solidFill>
              </a:rPr>
              <a:t>u odnosu na rizičnu aktivu</a:t>
            </a:r>
            <a:endParaRPr lang="en-GB" sz="1400" dirty="0">
              <a:solidFill>
                <a:schemeClr val="tx1"/>
              </a:solidFill>
            </a:endParaRPr>
          </a:p>
        </p:txBody>
      </p:sp>
      <p:sp>
        <p:nvSpPr>
          <p:cNvPr id="20" name="Curved Right Arrow 19"/>
          <p:cNvSpPr/>
          <p:nvPr/>
        </p:nvSpPr>
        <p:spPr>
          <a:xfrm>
            <a:off x="324404" y="2638848"/>
            <a:ext cx="1524023" cy="2031244"/>
          </a:xfrm>
          <a:prstGeom prst="curvedRightArrow">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Rounded Rectangle 20"/>
          <p:cNvSpPr/>
          <p:nvPr/>
        </p:nvSpPr>
        <p:spPr>
          <a:xfrm>
            <a:off x="5142443" y="4314481"/>
            <a:ext cx="3236412" cy="690506"/>
          </a:xfrm>
          <a:prstGeom prst="roundRect">
            <a:avLst/>
          </a:prstGeom>
          <a:solidFill>
            <a:schemeClr val="accent5">
              <a:lumMod val="20000"/>
              <a:lumOff val="80000"/>
            </a:schemeClr>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Zaštita bankarskog sektora u periodima velikog rasta kreditne aktivnosti ili pojave stresa </a:t>
            </a:r>
            <a:endParaRPr lang="en-GB" sz="1400" dirty="0">
              <a:solidFill>
                <a:schemeClr val="tx1"/>
              </a:solidFill>
            </a:endParaRPr>
          </a:p>
        </p:txBody>
      </p:sp>
      <p:sp>
        <p:nvSpPr>
          <p:cNvPr id="22" name="Right Arrow 21"/>
          <p:cNvSpPr/>
          <p:nvPr/>
        </p:nvSpPr>
        <p:spPr>
          <a:xfrm>
            <a:off x="3990852" y="4378428"/>
            <a:ext cx="971993" cy="583327"/>
          </a:xfrm>
          <a:prstGeom prst="rightArrow">
            <a:avLst/>
          </a:prstGeom>
          <a:solidFill>
            <a:schemeClr val="bg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ounded Rectangle 22"/>
          <p:cNvSpPr/>
          <p:nvPr/>
        </p:nvSpPr>
        <p:spPr>
          <a:xfrm>
            <a:off x="400419" y="143816"/>
            <a:ext cx="7927749" cy="52668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BIS - Banka za međunarodne obračune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58504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90332" y="924847"/>
            <a:ext cx="7927749" cy="316630"/>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Regulativa međunarodnog bankarstva... Bazel III</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779733" y="2603687"/>
            <a:ext cx="7806203" cy="1200329"/>
          </a:xfrm>
          <a:prstGeom prst="rect">
            <a:avLst/>
          </a:prstGeom>
          <a:noFill/>
        </p:spPr>
        <p:txBody>
          <a:bodyPr wrap="square" rtlCol="0">
            <a:spAutoFit/>
          </a:bodyPr>
          <a:lstStyle/>
          <a:p>
            <a:pPr marL="285750" indent="-285750">
              <a:buFont typeface="Wingdings" panose="05000000000000000000" pitchFamily="2" charset="2"/>
              <a:buChar char="§"/>
            </a:pPr>
            <a:r>
              <a:rPr lang="sr-Latn-BA" i="1" dirty="0" smtClean="0">
                <a:latin typeface="Times New Roman" panose="02020603050405020304" pitchFamily="18" charset="0"/>
                <a:cs typeface="Times New Roman" panose="02020603050405020304" pitchFamily="18" charset="0"/>
              </a:rPr>
              <a:t>LCR </a:t>
            </a:r>
            <a:r>
              <a:rPr lang="sr-Latn-BA" b="1" i="1" dirty="0" smtClean="0">
                <a:latin typeface="Times New Roman" panose="02020603050405020304" pitchFamily="18" charset="0"/>
                <a:cs typeface="Times New Roman" panose="02020603050405020304" pitchFamily="18" charset="0"/>
              </a:rPr>
              <a:t>omogućava banci preživljavanje </a:t>
            </a:r>
            <a:r>
              <a:rPr lang="sr-Latn-BA" i="1" dirty="0" smtClean="0">
                <a:latin typeface="Times New Roman" panose="02020603050405020304" pitchFamily="18" charset="0"/>
                <a:cs typeface="Times New Roman" panose="02020603050405020304" pitchFamily="18" charset="0"/>
              </a:rPr>
              <a:t>u periodu od 30 dana uslijed eventulanog šoka /stresnog scenarija koji određuje supervizor.</a:t>
            </a:r>
          </a:p>
          <a:p>
            <a:pPr marL="285750" indent="-285750">
              <a:buFont typeface="Wingdings" panose="05000000000000000000" pitchFamily="2" charset="2"/>
              <a:buChar char="§"/>
            </a:pPr>
            <a:r>
              <a:rPr lang="sr-Latn-BA" i="1" dirty="0" smtClean="0">
                <a:latin typeface="Times New Roman" panose="02020603050405020304" pitchFamily="18" charset="0"/>
                <a:cs typeface="Times New Roman" panose="02020603050405020304" pitchFamily="18" charset="0"/>
              </a:rPr>
              <a:t>Smanjuje rizik prelivanja negativnih impulsa iz fin.sektora u u realni sektor privrede. </a:t>
            </a:r>
          </a:p>
        </p:txBody>
      </p:sp>
      <p:sp>
        <p:nvSpPr>
          <p:cNvPr id="4" name="Down Arrow 3"/>
          <p:cNvSpPr/>
          <p:nvPr/>
        </p:nvSpPr>
        <p:spPr>
          <a:xfrm>
            <a:off x="6724073" y="1511734"/>
            <a:ext cx="554182" cy="3509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4"/>
          <p:cNvSpPr/>
          <p:nvPr/>
        </p:nvSpPr>
        <p:spPr>
          <a:xfrm>
            <a:off x="1339273" y="1869322"/>
            <a:ext cx="6978808" cy="517433"/>
          </a:xfrm>
          <a:prstGeom prst="roundRect">
            <a:avLst/>
          </a:prstGeom>
          <a:solidFill>
            <a:schemeClr val="accent6">
              <a:lumMod val="20000"/>
              <a:lumOff val="80000"/>
            </a:schemeClr>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Iznos visoko kvalitetnih likvidnih sredstava dovoljnih za pokriće neto odliva novca u periodu od 30 dana</a:t>
            </a:r>
            <a:endParaRPr lang="en-GB" sz="1400" dirty="0">
              <a:solidFill>
                <a:schemeClr val="tx1"/>
              </a:solidFill>
            </a:endParaRPr>
          </a:p>
        </p:txBody>
      </p:sp>
      <p:sp>
        <p:nvSpPr>
          <p:cNvPr id="6" name="TextBox 5"/>
          <p:cNvSpPr txBox="1"/>
          <p:nvPr/>
        </p:nvSpPr>
        <p:spPr>
          <a:xfrm>
            <a:off x="664278" y="1283058"/>
            <a:ext cx="7806203" cy="369332"/>
          </a:xfrm>
          <a:prstGeom prst="rect">
            <a:avLst/>
          </a:prstGeom>
          <a:noFill/>
        </p:spPr>
        <p:txBody>
          <a:bodyPr wrap="square" rtlCol="0">
            <a:spAutoFit/>
          </a:bodyPr>
          <a:lstStyle/>
          <a:p>
            <a:pPr marL="285750" indent="-285750">
              <a:buFont typeface="Wingdings" panose="05000000000000000000" pitchFamily="2" charset="2"/>
              <a:buChar char="§"/>
            </a:pPr>
            <a:r>
              <a:rPr lang="sr-Latn-BA" b="1" i="1" dirty="0" smtClean="0">
                <a:latin typeface="Times New Roman" panose="02020603050405020304" pitchFamily="18" charset="0"/>
                <a:cs typeface="Times New Roman" panose="02020603050405020304" pitchFamily="18" charset="0"/>
              </a:rPr>
              <a:t>01/2015. </a:t>
            </a:r>
            <a:r>
              <a:rPr lang="sr-Latn-BA" i="1" dirty="0" smtClean="0">
                <a:latin typeface="Times New Roman" panose="02020603050405020304" pitchFamily="18" charset="0"/>
                <a:cs typeface="Times New Roman" panose="02020603050405020304" pitchFamily="18" charset="0"/>
              </a:rPr>
              <a:t>–počinje primjena LCR (eng.Liquidity coverage ratio)</a:t>
            </a:r>
          </a:p>
        </p:txBody>
      </p:sp>
      <p:sp>
        <p:nvSpPr>
          <p:cNvPr id="7" name="Rounded Rectangle 6"/>
          <p:cNvSpPr/>
          <p:nvPr/>
        </p:nvSpPr>
        <p:spPr>
          <a:xfrm>
            <a:off x="779733" y="3762232"/>
            <a:ext cx="2129722" cy="366424"/>
          </a:xfrm>
          <a:prstGeom prst="roundRect">
            <a:avLst/>
          </a:prstGeom>
          <a:solidFill>
            <a:schemeClr val="accent6">
              <a:lumMod val="20000"/>
              <a:lumOff val="80000"/>
            </a:schemeClr>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Monitoring primjene Bazela III 224 banke </a:t>
            </a:r>
            <a:endParaRPr lang="en-GB" sz="1400" dirty="0">
              <a:solidFill>
                <a:schemeClr val="tx1"/>
              </a:solidFill>
            </a:endParaRPr>
          </a:p>
        </p:txBody>
      </p:sp>
      <p:sp>
        <p:nvSpPr>
          <p:cNvPr id="8" name="Oval 7"/>
          <p:cNvSpPr/>
          <p:nvPr/>
        </p:nvSpPr>
        <p:spPr>
          <a:xfrm>
            <a:off x="979839" y="4200294"/>
            <a:ext cx="1729510" cy="47257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2014.</a:t>
            </a:r>
            <a:endParaRPr lang="en-GB" sz="1400" dirty="0">
              <a:solidFill>
                <a:schemeClr val="tx1"/>
              </a:solidFill>
            </a:endParaRPr>
          </a:p>
        </p:txBody>
      </p:sp>
      <p:sp>
        <p:nvSpPr>
          <p:cNvPr id="9" name="Oval 8"/>
          <p:cNvSpPr/>
          <p:nvPr/>
        </p:nvSpPr>
        <p:spPr>
          <a:xfrm>
            <a:off x="3432094" y="3555624"/>
            <a:ext cx="1223033" cy="413216"/>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Grupa 1</a:t>
            </a:r>
            <a:endParaRPr lang="en-GB" sz="1400" dirty="0">
              <a:solidFill>
                <a:schemeClr val="tx1"/>
              </a:solidFill>
            </a:endParaRPr>
          </a:p>
        </p:txBody>
      </p:sp>
      <p:sp>
        <p:nvSpPr>
          <p:cNvPr id="10" name="Oval 9"/>
          <p:cNvSpPr/>
          <p:nvPr/>
        </p:nvSpPr>
        <p:spPr>
          <a:xfrm>
            <a:off x="3404381" y="4110711"/>
            <a:ext cx="1223033" cy="413216"/>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Grupa 2</a:t>
            </a:r>
            <a:endParaRPr lang="en-GB" sz="1400" dirty="0">
              <a:solidFill>
                <a:schemeClr val="tx1"/>
              </a:solidFill>
            </a:endParaRPr>
          </a:p>
        </p:txBody>
      </p:sp>
      <p:sp>
        <p:nvSpPr>
          <p:cNvPr id="11" name="Rounded Rectangle 10"/>
          <p:cNvSpPr/>
          <p:nvPr/>
        </p:nvSpPr>
        <p:spPr>
          <a:xfrm>
            <a:off x="4810205" y="3562064"/>
            <a:ext cx="2129722" cy="366424"/>
          </a:xfrm>
          <a:prstGeom prst="roundRect">
            <a:avLst/>
          </a:prstGeom>
          <a:solidFill>
            <a:schemeClr val="accent6">
              <a:lumMod val="20000"/>
              <a:lumOff val="80000"/>
            </a:schemeClr>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98 međ.aktivnih banaka</a:t>
            </a:r>
            <a:endParaRPr lang="en-GB" sz="1400" dirty="0">
              <a:solidFill>
                <a:schemeClr val="tx1"/>
              </a:solidFill>
            </a:endParaRPr>
          </a:p>
        </p:txBody>
      </p:sp>
      <p:sp>
        <p:nvSpPr>
          <p:cNvPr id="13" name="Oval 12"/>
          <p:cNvSpPr/>
          <p:nvPr/>
        </p:nvSpPr>
        <p:spPr>
          <a:xfrm>
            <a:off x="7122753" y="3562064"/>
            <a:ext cx="1463183" cy="413216"/>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LCR=121%</a:t>
            </a:r>
            <a:endParaRPr lang="en-GB" sz="1400" dirty="0">
              <a:solidFill>
                <a:schemeClr val="tx1"/>
              </a:solidFill>
            </a:endParaRPr>
          </a:p>
        </p:txBody>
      </p:sp>
      <p:sp>
        <p:nvSpPr>
          <p:cNvPr id="14" name="Rounded Rectangle 13"/>
          <p:cNvSpPr/>
          <p:nvPr/>
        </p:nvSpPr>
        <p:spPr>
          <a:xfrm>
            <a:off x="4828677" y="4110711"/>
            <a:ext cx="2129722" cy="441761"/>
          </a:xfrm>
          <a:prstGeom prst="roundRect">
            <a:avLst/>
          </a:prstGeom>
          <a:solidFill>
            <a:schemeClr val="accent6">
              <a:lumMod val="20000"/>
              <a:lumOff val="80000"/>
            </a:schemeClr>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126</a:t>
            </a:r>
            <a:endParaRPr lang="en-GB" sz="1400" dirty="0">
              <a:solidFill>
                <a:schemeClr val="tx1"/>
              </a:solidFill>
            </a:endParaRPr>
          </a:p>
        </p:txBody>
      </p:sp>
      <p:sp>
        <p:nvSpPr>
          <p:cNvPr id="15" name="Oval 14"/>
          <p:cNvSpPr/>
          <p:nvPr/>
        </p:nvSpPr>
        <p:spPr>
          <a:xfrm>
            <a:off x="7086543" y="4128656"/>
            <a:ext cx="1463183" cy="413216"/>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LCR=140%</a:t>
            </a:r>
            <a:endParaRPr lang="en-GB" sz="1400" dirty="0">
              <a:solidFill>
                <a:schemeClr val="tx1"/>
              </a:solidFill>
            </a:endParaRPr>
          </a:p>
        </p:txBody>
      </p:sp>
      <p:sp>
        <p:nvSpPr>
          <p:cNvPr id="16" name="Bent-Up Arrow 15"/>
          <p:cNvSpPr/>
          <p:nvPr/>
        </p:nvSpPr>
        <p:spPr>
          <a:xfrm rot="5400000">
            <a:off x="2596041" y="4298404"/>
            <a:ext cx="805817" cy="60960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ounded Rectangle 16"/>
          <p:cNvSpPr/>
          <p:nvPr/>
        </p:nvSpPr>
        <p:spPr>
          <a:xfrm>
            <a:off x="4288387" y="4814504"/>
            <a:ext cx="2129722" cy="366424"/>
          </a:xfrm>
          <a:prstGeom prst="roundRect">
            <a:avLst/>
          </a:prstGeom>
          <a:solidFill>
            <a:schemeClr val="accent6">
              <a:lumMod val="20000"/>
              <a:lumOff val="80000"/>
            </a:schemeClr>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LCR &gt;100%</a:t>
            </a:r>
            <a:endParaRPr lang="en-GB" sz="1400" dirty="0">
              <a:solidFill>
                <a:schemeClr val="tx1"/>
              </a:solidFill>
            </a:endParaRPr>
          </a:p>
        </p:txBody>
      </p:sp>
      <p:sp>
        <p:nvSpPr>
          <p:cNvPr id="18" name="Oval 17"/>
          <p:cNvSpPr/>
          <p:nvPr/>
        </p:nvSpPr>
        <p:spPr>
          <a:xfrm>
            <a:off x="3344346" y="4768487"/>
            <a:ext cx="747363" cy="413216"/>
          </a:xfrm>
          <a:prstGeom prst="ellipse">
            <a:avLst/>
          </a:prstGeom>
          <a:solidFill>
            <a:schemeClr val="bg1">
              <a:lumMod val="95000"/>
            </a:schemeClr>
          </a:solidFill>
          <a:ln>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80%</a:t>
            </a:r>
            <a:endParaRPr lang="en-GB" sz="1400" dirty="0">
              <a:solidFill>
                <a:schemeClr val="tx1"/>
              </a:solidFill>
            </a:endParaRPr>
          </a:p>
        </p:txBody>
      </p:sp>
      <p:sp>
        <p:nvSpPr>
          <p:cNvPr id="19" name="Oval 18"/>
          <p:cNvSpPr/>
          <p:nvPr/>
        </p:nvSpPr>
        <p:spPr>
          <a:xfrm>
            <a:off x="3344346" y="5281790"/>
            <a:ext cx="747363" cy="413216"/>
          </a:xfrm>
          <a:prstGeom prst="ellipse">
            <a:avLst/>
          </a:prstGeom>
          <a:solidFill>
            <a:schemeClr val="bg1">
              <a:lumMod val="95000"/>
            </a:schemeClr>
          </a:solidFill>
          <a:ln>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96%</a:t>
            </a:r>
            <a:endParaRPr lang="en-GB" sz="1400" dirty="0">
              <a:solidFill>
                <a:schemeClr val="tx1"/>
              </a:solidFill>
            </a:endParaRPr>
          </a:p>
        </p:txBody>
      </p:sp>
      <p:sp>
        <p:nvSpPr>
          <p:cNvPr id="20" name="Rounded Rectangle 19"/>
          <p:cNvSpPr/>
          <p:nvPr/>
        </p:nvSpPr>
        <p:spPr>
          <a:xfrm>
            <a:off x="4288387" y="5328582"/>
            <a:ext cx="2129722" cy="366424"/>
          </a:xfrm>
          <a:prstGeom prst="roundRect">
            <a:avLst/>
          </a:prstGeom>
          <a:solidFill>
            <a:schemeClr val="accent6">
              <a:lumMod val="20000"/>
              <a:lumOff val="80000"/>
            </a:schemeClr>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LCR &gt;600%</a:t>
            </a:r>
            <a:endParaRPr lang="en-GB" sz="1400" dirty="0">
              <a:solidFill>
                <a:schemeClr val="tx1"/>
              </a:solidFill>
            </a:endParaRPr>
          </a:p>
        </p:txBody>
      </p:sp>
      <p:pic>
        <p:nvPicPr>
          <p:cNvPr id="21" name="Pictur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1878" y="5913065"/>
            <a:ext cx="1066054" cy="877343"/>
          </a:xfrm>
          <a:prstGeom prst="rect">
            <a:avLst/>
          </a:prstGeom>
        </p:spPr>
      </p:pic>
      <p:sp>
        <p:nvSpPr>
          <p:cNvPr id="22" name="TextBox 21"/>
          <p:cNvSpPr txBox="1"/>
          <p:nvPr/>
        </p:nvSpPr>
        <p:spPr>
          <a:xfrm>
            <a:off x="1844594" y="5729751"/>
            <a:ext cx="6784563" cy="923330"/>
          </a:xfrm>
          <a:prstGeom prst="rect">
            <a:avLst/>
          </a:prstGeom>
          <a:noFill/>
        </p:spPr>
        <p:txBody>
          <a:bodyPr wrap="square" rtlCol="0">
            <a:spAutoFit/>
          </a:bodyPr>
          <a:lstStyle/>
          <a:p>
            <a:r>
              <a:rPr lang="sr-Latn-BA" b="1" i="1" dirty="0" smtClean="0">
                <a:latin typeface="Times New Roman" panose="02020603050405020304" pitchFamily="18" charset="0"/>
                <a:cs typeface="Times New Roman" panose="02020603050405020304" pitchFamily="18" charset="0"/>
              </a:rPr>
              <a:t>Glavni cilj LCR </a:t>
            </a:r>
            <a:r>
              <a:rPr lang="sr-Latn-BA" i="1" dirty="0" smtClean="0">
                <a:latin typeface="Times New Roman" panose="02020603050405020304" pitchFamily="18" charset="0"/>
                <a:cs typeface="Times New Roman" panose="02020603050405020304" pitchFamily="18" charset="0"/>
              </a:rPr>
              <a:t>jeste da se banke obavežu da drže dovoljno likvidnih sredstava, kako bi u slučaju nepredviđenih okolnosti mogle da zadrže likvidnost. </a:t>
            </a:r>
          </a:p>
        </p:txBody>
      </p:sp>
      <p:sp>
        <p:nvSpPr>
          <p:cNvPr id="23" name="Rounded Rectangle 22"/>
          <p:cNvSpPr/>
          <p:nvPr/>
        </p:nvSpPr>
        <p:spPr>
          <a:xfrm>
            <a:off x="400419" y="143816"/>
            <a:ext cx="7927749" cy="52668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BIS - Banka za međunarodne obračune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28634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1878" y="5913065"/>
            <a:ext cx="1066054" cy="877343"/>
          </a:xfrm>
          <a:prstGeom prst="rect">
            <a:avLst/>
          </a:prstGeom>
        </p:spPr>
      </p:pic>
      <p:sp>
        <p:nvSpPr>
          <p:cNvPr id="3" name="Rounded Rectangle 2"/>
          <p:cNvSpPr/>
          <p:nvPr/>
        </p:nvSpPr>
        <p:spPr>
          <a:xfrm>
            <a:off x="428815" y="875874"/>
            <a:ext cx="7927749" cy="39433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Regulativa međunarodnog bankarstva... Bazel III</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664278" y="1283058"/>
            <a:ext cx="7806203" cy="646331"/>
          </a:xfrm>
          <a:prstGeom prst="rect">
            <a:avLst/>
          </a:prstGeom>
          <a:noFill/>
        </p:spPr>
        <p:txBody>
          <a:bodyPr wrap="square" rtlCol="0">
            <a:spAutoFit/>
          </a:bodyPr>
          <a:lstStyle/>
          <a:p>
            <a:pPr marL="285750" indent="-285750">
              <a:buFont typeface="Wingdings" panose="05000000000000000000" pitchFamily="2" charset="2"/>
              <a:buChar char="§"/>
            </a:pPr>
            <a:r>
              <a:rPr lang="sr-Latn-BA" dirty="0" smtClean="0">
                <a:latin typeface="Times New Roman" panose="02020603050405020304" pitchFamily="18" charset="0"/>
                <a:cs typeface="Times New Roman" panose="02020603050405020304" pitchFamily="18" charset="0"/>
              </a:rPr>
              <a:t>LCR-zahteva </a:t>
            </a:r>
            <a:r>
              <a:rPr lang="sr-Latn-BA" b="1" dirty="0" smtClean="0">
                <a:latin typeface="Times New Roman" panose="02020603050405020304" pitchFamily="18" charset="0"/>
                <a:cs typeface="Times New Roman" panose="02020603050405020304" pitchFamily="18" charset="0"/>
              </a:rPr>
              <a:t>pravila u strukturi visoko likvidnih sredstava </a:t>
            </a:r>
            <a:r>
              <a:rPr lang="sr-Latn-BA" dirty="0" smtClean="0">
                <a:latin typeface="Times New Roman" panose="02020603050405020304" pitchFamily="18" charset="0"/>
                <a:cs typeface="Times New Roman" panose="02020603050405020304" pitchFamily="18" charset="0"/>
              </a:rPr>
              <a:t>(eng.high-quality liquid assets-HQLA)</a:t>
            </a:r>
          </a:p>
        </p:txBody>
      </p:sp>
      <p:sp>
        <p:nvSpPr>
          <p:cNvPr id="5" name="Rounded Rectangle 4"/>
          <p:cNvSpPr/>
          <p:nvPr/>
        </p:nvSpPr>
        <p:spPr>
          <a:xfrm>
            <a:off x="451106" y="2383821"/>
            <a:ext cx="2455677" cy="405227"/>
          </a:xfrm>
          <a:prstGeom prst="roundRect">
            <a:avLst/>
          </a:prstGeom>
          <a:solidFill>
            <a:schemeClr val="bg1"/>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rPr>
              <a:t>Gotovina</a:t>
            </a:r>
            <a:r>
              <a:rPr lang="sr-Latn-BA" sz="1400" dirty="0" smtClean="0">
                <a:solidFill>
                  <a:schemeClr val="tx1"/>
                </a:solidFill>
              </a:rPr>
              <a:t> </a:t>
            </a:r>
            <a:endParaRPr lang="en-GB" sz="1400" dirty="0">
              <a:solidFill>
                <a:schemeClr val="tx1"/>
              </a:solidFill>
            </a:endParaRPr>
          </a:p>
        </p:txBody>
      </p:sp>
      <p:sp>
        <p:nvSpPr>
          <p:cNvPr id="6" name="Rounded Rectangle 5"/>
          <p:cNvSpPr/>
          <p:nvPr/>
        </p:nvSpPr>
        <p:spPr>
          <a:xfrm>
            <a:off x="451105" y="2883557"/>
            <a:ext cx="2455677" cy="405227"/>
          </a:xfrm>
          <a:prstGeom prst="roundRect">
            <a:avLst/>
          </a:prstGeom>
          <a:solidFill>
            <a:schemeClr val="bg1"/>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rPr>
              <a:t>Rezerve kod CB</a:t>
            </a:r>
            <a:endParaRPr lang="en-GB" sz="1400" dirty="0">
              <a:solidFill>
                <a:schemeClr val="tx1"/>
              </a:solidFill>
            </a:endParaRPr>
          </a:p>
        </p:txBody>
      </p:sp>
      <p:sp>
        <p:nvSpPr>
          <p:cNvPr id="7" name="Rounded Rectangle 6"/>
          <p:cNvSpPr/>
          <p:nvPr/>
        </p:nvSpPr>
        <p:spPr>
          <a:xfrm>
            <a:off x="453787" y="3383293"/>
            <a:ext cx="2455677" cy="405227"/>
          </a:xfrm>
          <a:prstGeom prst="roundRect">
            <a:avLst/>
          </a:prstGeom>
          <a:solidFill>
            <a:schemeClr val="bg1"/>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rPr>
              <a:t>Utržive HoV</a:t>
            </a:r>
            <a:endParaRPr lang="en-GB" sz="1400" dirty="0">
              <a:solidFill>
                <a:schemeClr val="tx1"/>
              </a:solidFill>
            </a:endParaRPr>
          </a:p>
        </p:txBody>
      </p:sp>
      <p:sp>
        <p:nvSpPr>
          <p:cNvPr id="8" name="Rounded Rectangle 7"/>
          <p:cNvSpPr/>
          <p:nvPr/>
        </p:nvSpPr>
        <p:spPr>
          <a:xfrm>
            <a:off x="451105" y="3867631"/>
            <a:ext cx="2455677" cy="515134"/>
          </a:xfrm>
          <a:prstGeom prst="roundRect">
            <a:avLst/>
          </a:prstGeom>
          <a:solidFill>
            <a:schemeClr val="bg1"/>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rPr>
              <a:t>Potraživanja koja garantuje država</a:t>
            </a:r>
            <a:endParaRPr lang="en-GB" sz="1400" dirty="0">
              <a:solidFill>
                <a:schemeClr val="tx1"/>
              </a:solidFill>
            </a:endParaRPr>
          </a:p>
        </p:txBody>
      </p:sp>
      <p:sp>
        <p:nvSpPr>
          <p:cNvPr id="9" name="Rounded Rectangle 8"/>
          <p:cNvSpPr/>
          <p:nvPr/>
        </p:nvSpPr>
        <p:spPr>
          <a:xfrm>
            <a:off x="451104" y="4461876"/>
            <a:ext cx="2455677" cy="515134"/>
          </a:xfrm>
          <a:prstGeom prst="roundRect">
            <a:avLst/>
          </a:prstGeom>
          <a:solidFill>
            <a:schemeClr val="bg1"/>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rPr>
              <a:t>...drugo...</a:t>
            </a:r>
            <a:endParaRPr lang="en-GB" sz="1400" dirty="0">
              <a:solidFill>
                <a:schemeClr val="tx1"/>
              </a:solidFill>
            </a:endParaRPr>
          </a:p>
        </p:txBody>
      </p:sp>
      <p:sp>
        <p:nvSpPr>
          <p:cNvPr id="10" name="Oval 9"/>
          <p:cNvSpPr/>
          <p:nvPr/>
        </p:nvSpPr>
        <p:spPr>
          <a:xfrm>
            <a:off x="664278" y="1947502"/>
            <a:ext cx="1894195" cy="413216"/>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solidFill>
                  <a:schemeClr val="tx1"/>
                </a:solidFill>
              </a:rPr>
              <a:t>BLOK 1</a:t>
            </a:r>
            <a:endParaRPr lang="en-GB" b="1" dirty="0">
              <a:solidFill>
                <a:schemeClr val="tx1"/>
              </a:solidFill>
            </a:endParaRPr>
          </a:p>
        </p:txBody>
      </p:sp>
      <p:sp>
        <p:nvSpPr>
          <p:cNvPr id="11" name="Oval 10"/>
          <p:cNvSpPr/>
          <p:nvPr/>
        </p:nvSpPr>
        <p:spPr>
          <a:xfrm>
            <a:off x="4742500" y="1894452"/>
            <a:ext cx="1894195" cy="413216"/>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solidFill>
                  <a:schemeClr val="tx1"/>
                </a:solidFill>
              </a:rPr>
              <a:t>BLOK 2</a:t>
            </a:r>
            <a:endParaRPr lang="en-GB" b="1" dirty="0">
              <a:solidFill>
                <a:schemeClr val="tx1"/>
              </a:solidFill>
            </a:endParaRPr>
          </a:p>
        </p:txBody>
      </p:sp>
      <p:sp>
        <p:nvSpPr>
          <p:cNvPr id="12" name="Oval 11"/>
          <p:cNvSpPr/>
          <p:nvPr/>
        </p:nvSpPr>
        <p:spPr>
          <a:xfrm>
            <a:off x="3116532" y="2383821"/>
            <a:ext cx="1894195" cy="413216"/>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solidFill>
                  <a:schemeClr val="tx1"/>
                </a:solidFill>
              </a:rPr>
              <a:t>Nivo 2A</a:t>
            </a:r>
            <a:endParaRPr lang="en-GB" b="1" dirty="0">
              <a:solidFill>
                <a:schemeClr val="tx1"/>
              </a:solidFill>
            </a:endParaRPr>
          </a:p>
        </p:txBody>
      </p:sp>
      <p:sp>
        <p:nvSpPr>
          <p:cNvPr id="13" name="Oval 12"/>
          <p:cNvSpPr/>
          <p:nvPr/>
        </p:nvSpPr>
        <p:spPr>
          <a:xfrm>
            <a:off x="6484660" y="2384660"/>
            <a:ext cx="1894195" cy="413216"/>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solidFill>
                  <a:schemeClr val="tx1"/>
                </a:solidFill>
              </a:rPr>
              <a:t>Nivo 2B</a:t>
            </a:r>
            <a:endParaRPr lang="en-GB" b="1" dirty="0">
              <a:solidFill>
                <a:schemeClr val="tx1"/>
              </a:solidFill>
            </a:endParaRPr>
          </a:p>
        </p:txBody>
      </p:sp>
      <p:sp>
        <p:nvSpPr>
          <p:cNvPr id="14" name="Notched Right Arrow 13"/>
          <p:cNvSpPr/>
          <p:nvPr/>
        </p:nvSpPr>
        <p:spPr>
          <a:xfrm rot="1963941">
            <a:off x="6010094" y="2333284"/>
            <a:ext cx="558767" cy="414998"/>
          </a:xfrm>
          <a:prstGeom prst="notchedRightArrow">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Notched Right Arrow 14"/>
          <p:cNvSpPr/>
          <p:nvPr/>
        </p:nvSpPr>
        <p:spPr>
          <a:xfrm rot="8027177">
            <a:off x="4853985" y="2333284"/>
            <a:ext cx="558767" cy="414998"/>
          </a:xfrm>
          <a:prstGeom prst="notchedRightArrow">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ounded Rectangle 15"/>
          <p:cNvSpPr/>
          <p:nvPr/>
        </p:nvSpPr>
        <p:spPr>
          <a:xfrm>
            <a:off x="3150804" y="2846242"/>
            <a:ext cx="2206287" cy="442542"/>
          </a:xfrm>
          <a:prstGeom prst="roundRect">
            <a:avLst/>
          </a:prstGeom>
          <a:solidFill>
            <a:schemeClr val="bg1"/>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rPr>
              <a:t>Državne HoV</a:t>
            </a:r>
            <a:endParaRPr lang="en-GB" sz="1400" dirty="0">
              <a:solidFill>
                <a:schemeClr val="tx1"/>
              </a:solidFill>
            </a:endParaRPr>
          </a:p>
        </p:txBody>
      </p:sp>
      <p:sp>
        <p:nvSpPr>
          <p:cNvPr id="17" name="Rounded Rectangle 16"/>
          <p:cNvSpPr/>
          <p:nvPr/>
        </p:nvSpPr>
        <p:spPr>
          <a:xfrm>
            <a:off x="3116532" y="3362162"/>
            <a:ext cx="2206287" cy="442542"/>
          </a:xfrm>
          <a:prstGeom prst="roundRect">
            <a:avLst/>
          </a:prstGeom>
          <a:solidFill>
            <a:schemeClr val="bg1"/>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rPr>
              <a:t>Garantovane obveznice</a:t>
            </a:r>
            <a:endParaRPr lang="en-GB" sz="1400" dirty="0">
              <a:solidFill>
                <a:schemeClr val="tx1"/>
              </a:solidFill>
            </a:endParaRPr>
          </a:p>
        </p:txBody>
      </p:sp>
      <p:sp>
        <p:nvSpPr>
          <p:cNvPr id="18" name="Rounded Rectangle 17"/>
          <p:cNvSpPr/>
          <p:nvPr/>
        </p:nvSpPr>
        <p:spPr>
          <a:xfrm>
            <a:off x="3116531" y="3878082"/>
            <a:ext cx="2206287" cy="442542"/>
          </a:xfrm>
          <a:prstGeom prst="roundRect">
            <a:avLst/>
          </a:prstGeom>
          <a:solidFill>
            <a:schemeClr val="bg1"/>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rPr>
              <a:t>Korporativne dužničke HoV</a:t>
            </a:r>
            <a:endParaRPr lang="en-GB" sz="1400" dirty="0">
              <a:solidFill>
                <a:schemeClr val="tx1"/>
              </a:solidFill>
            </a:endParaRPr>
          </a:p>
        </p:txBody>
      </p:sp>
      <p:sp>
        <p:nvSpPr>
          <p:cNvPr id="19" name="Rounded Rectangle 18"/>
          <p:cNvSpPr/>
          <p:nvPr/>
        </p:nvSpPr>
        <p:spPr>
          <a:xfrm>
            <a:off x="6172568" y="2846241"/>
            <a:ext cx="2206287" cy="682049"/>
          </a:xfrm>
          <a:prstGeom prst="roundRect">
            <a:avLst/>
          </a:prstGeom>
          <a:solidFill>
            <a:schemeClr val="bg1"/>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rPr>
              <a:t>Niže rangirane korporativne obveznice </a:t>
            </a:r>
            <a:endParaRPr lang="en-GB" sz="1400" dirty="0">
              <a:solidFill>
                <a:schemeClr val="tx1"/>
              </a:solidFill>
            </a:endParaRPr>
          </a:p>
        </p:txBody>
      </p:sp>
      <p:sp>
        <p:nvSpPr>
          <p:cNvPr id="20" name="Rounded Rectangle 19"/>
          <p:cNvSpPr/>
          <p:nvPr/>
        </p:nvSpPr>
        <p:spPr>
          <a:xfrm>
            <a:off x="6172568" y="3583433"/>
            <a:ext cx="2206287" cy="442542"/>
          </a:xfrm>
          <a:prstGeom prst="roundRect">
            <a:avLst/>
          </a:prstGeom>
          <a:solidFill>
            <a:schemeClr val="bg1"/>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rPr>
              <a:t>Hipotekarne stambene založnice</a:t>
            </a:r>
            <a:endParaRPr lang="en-GB" sz="1400" dirty="0">
              <a:solidFill>
                <a:schemeClr val="tx1"/>
              </a:solidFill>
            </a:endParaRPr>
          </a:p>
        </p:txBody>
      </p:sp>
      <p:sp>
        <p:nvSpPr>
          <p:cNvPr id="21" name="Rounded Rectangle 20"/>
          <p:cNvSpPr/>
          <p:nvPr/>
        </p:nvSpPr>
        <p:spPr>
          <a:xfrm>
            <a:off x="6172568" y="4125197"/>
            <a:ext cx="2206287" cy="686947"/>
          </a:xfrm>
          <a:prstGeom prst="roundRect">
            <a:avLst/>
          </a:prstGeom>
          <a:solidFill>
            <a:schemeClr val="bg1"/>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rPr>
              <a:t>Akcije koje ispunjavanju određene uslove </a:t>
            </a:r>
            <a:endParaRPr lang="en-GB" sz="1400" dirty="0">
              <a:solidFill>
                <a:schemeClr val="tx1"/>
              </a:solidFill>
            </a:endParaRPr>
          </a:p>
        </p:txBody>
      </p:sp>
      <p:sp>
        <p:nvSpPr>
          <p:cNvPr id="22" name="Down Arrow 21"/>
          <p:cNvSpPr/>
          <p:nvPr/>
        </p:nvSpPr>
        <p:spPr>
          <a:xfrm>
            <a:off x="5661891" y="2329517"/>
            <a:ext cx="280369" cy="33046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ounded Rectangle 22"/>
          <p:cNvSpPr/>
          <p:nvPr/>
        </p:nvSpPr>
        <p:spPr>
          <a:xfrm>
            <a:off x="4790244" y="5626979"/>
            <a:ext cx="2206287" cy="442542"/>
          </a:xfrm>
          <a:prstGeom prst="roundRect">
            <a:avLst/>
          </a:prstGeom>
          <a:solidFill>
            <a:schemeClr val="bg1"/>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rPr>
              <a:t>&lt; od 40% ukupne HQLA</a:t>
            </a:r>
            <a:endParaRPr lang="en-GB" sz="1400" dirty="0">
              <a:solidFill>
                <a:schemeClr val="tx1"/>
              </a:solidFill>
            </a:endParaRPr>
          </a:p>
        </p:txBody>
      </p:sp>
      <p:sp>
        <p:nvSpPr>
          <p:cNvPr id="24" name="Rounded Rectangle 23"/>
          <p:cNvSpPr/>
          <p:nvPr/>
        </p:nvSpPr>
        <p:spPr>
          <a:xfrm>
            <a:off x="7158824" y="5475194"/>
            <a:ext cx="1311657" cy="746112"/>
          </a:xfrm>
          <a:prstGeom prst="roundRect">
            <a:avLst/>
          </a:prstGeom>
          <a:solidFill>
            <a:schemeClr val="bg1"/>
          </a:solidFill>
          <a:ln>
            <a:solidFill>
              <a:srgbClr val="33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rPr>
              <a:t>&lt; od 15% ukupne HQLA</a:t>
            </a:r>
            <a:endParaRPr lang="en-GB" sz="1400" dirty="0">
              <a:solidFill>
                <a:schemeClr val="tx1"/>
              </a:solidFill>
            </a:endParaRPr>
          </a:p>
        </p:txBody>
      </p:sp>
      <p:sp>
        <p:nvSpPr>
          <p:cNvPr id="25" name="Rounded Rectangle 24"/>
          <p:cNvSpPr/>
          <p:nvPr/>
        </p:nvSpPr>
        <p:spPr>
          <a:xfrm>
            <a:off x="400419" y="143816"/>
            <a:ext cx="7927749" cy="52668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BIS - Banka za međunarodne obračune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04139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400419" y="143816"/>
            <a:ext cx="7927749" cy="52668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BIS - Banka za međunarodne obračune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387543" y="908720"/>
            <a:ext cx="4184458" cy="646331"/>
          </a:xfrm>
          <a:prstGeom prst="rect">
            <a:avLst/>
          </a:prstGeom>
          <a:solidFill>
            <a:schemeClr val="accent2">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285750" indent="-285750">
              <a:buFont typeface="Wingdings" panose="05000000000000000000" pitchFamily="2" charset="2"/>
              <a:buChar char="§"/>
            </a:pPr>
            <a:r>
              <a:rPr lang="sr-Latn-BA" dirty="0" smtClean="0">
                <a:latin typeface="Times New Roman" panose="02020603050405020304" pitchFamily="18" charset="0"/>
                <a:cs typeface="Times New Roman" panose="02020603050405020304" pitchFamily="18" charset="0"/>
              </a:rPr>
              <a:t>BIS predstavlja instituciju u okviru koje se ogranizuju:</a:t>
            </a:r>
          </a:p>
        </p:txBody>
      </p:sp>
      <p:sp>
        <p:nvSpPr>
          <p:cNvPr id="5" name="Rounded Rectangle 4"/>
          <p:cNvSpPr/>
          <p:nvPr/>
        </p:nvSpPr>
        <p:spPr>
          <a:xfrm>
            <a:off x="1043608" y="1988840"/>
            <a:ext cx="3528392" cy="576064"/>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Istraživanja o razvoju međ.monetarnog i fin.sistema </a:t>
            </a:r>
            <a:endParaRPr lang="en-GB" dirty="0"/>
          </a:p>
        </p:txBody>
      </p:sp>
      <p:sp>
        <p:nvSpPr>
          <p:cNvPr id="6" name="Rounded Rectangle 5"/>
          <p:cNvSpPr/>
          <p:nvPr/>
        </p:nvSpPr>
        <p:spPr>
          <a:xfrm>
            <a:off x="1043608" y="2708920"/>
            <a:ext cx="3528392" cy="576064"/>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Prikupljaju, analiziraju i objavljuju analize </a:t>
            </a:r>
            <a:endParaRPr lang="en-GB" dirty="0"/>
          </a:p>
        </p:txBody>
      </p:sp>
      <p:sp>
        <p:nvSpPr>
          <p:cNvPr id="7" name="Rounded Rectangle 6"/>
          <p:cNvSpPr/>
          <p:nvPr/>
        </p:nvSpPr>
        <p:spPr>
          <a:xfrm>
            <a:off x="1043608" y="3573016"/>
            <a:ext cx="3528392" cy="576064"/>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Obezbjeđuje tehnička pomoć.</a:t>
            </a:r>
            <a:endParaRPr lang="en-GB" dirty="0"/>
          </a:p>
        </p:txBody>
      </p:sp>
      <p:sp>
        <p:nvSpPr>
          <p:cNvPr id="8" name="Down Arrow 7"/>
          <p:cNvSpPr/>
          <p:nvPr/>
        </p:nvSpPr>
        <p:spPr>
          <a:xfrm>
            <a:off x="3203848" y="1628800"/>
            <a:ext cx="1296144"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Bent Arrow 8"/>
          <p:cNvSpPr/>
          <p:nvPr/>
        </p:nvSpPr>
        <p:spPr>
          <a:xfrm rot="5400000">
            <a:off x="5156550" y="597697"/>
            <a:ext cx="2303196" cy="3040248"/>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Rounded Rectangle 9"/>
          <p:cNvSpPr/>
          <p:nvPr/>
        </p:nvSpPr>
        <p:spPr>
          <a:xfrm>
            <a:off x="5364088" y="3284984"/>
            <a:ext cx="3528392" cy="1224136"/>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U izvjesnim slučajevima BIS daje kredite centralnim bankama</a:t>
            </a:r>
            <a:endParaRPr lang="en-GB" dirty="0"/>
          </a:p>
        </p:txBody>
      </p:sp>
      <p:sp>
        <p:nvSpPr>
          <p:cNvPr id="11" name="Rounded Rectangle 10"/>
          <p:cNvSpPr/>
          <p:nvPr/>
        </p:nvSpPr>
        <p:spPr>
          <a:xfrm>
            <a:off x="5508104" y="5144126"/>
            <a:ext cx="3528392" cy="739775"/>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(po pravilu) na osnovu deponovanog zlatnog pokrića</a:t>
            </a:r>
            <a:endParaRPr lang="en-GB" dirty="0">
              <a:solidFill>
                <a:schemeClr val="tx1"/>
              </a:solidFill>
            </a:endParaRPr>
          </a:p>
        </p:txBody>
      </p:sp>
      <p:sp>
        <p:nvSpPr>
          <p:cNvPr id="12" name="Down Arrow 11"/>
          <p:cNvSpPr/>
          <p:nvPr/>
        </p:nvSpPr>
        <p:spPr>
          <a:xfrm rot="10800000">
            <a:off x="6624228" y="4646603"/>
            <a:ext cx="1296144"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171547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400419" y="143816"/>
            <a:ext cx="7927749" cy="52668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EIB – EVROPSKA INVESTICIONA BANKA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3779912" y="826355"/>
            <a:ext cx="4807565" cy="181055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EIB – Evropska investiciona banka (European Investment Bank) je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osnovana 1957.g</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odine, Rimskim ugovorom istovremeno sa Evropskom ekonomskom zajednicom (članice zajednice su i članice Banke). </a:t>
            </a:r>
          </a:p>
          <a:p>
            <a:pPr marL="285750" indent="-285750" algn="just">
              <a:buFont typeface="Wingdings" panose="05000000000000000000" pitchFamily="2" charset="2"/>
              <a:buChar char="§"/>
            </a:pP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Sjedište EIB je u Luksemburgu</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a:t>
            </a: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2988" t="15001" r="29525" b="27250"/>
          <a:stretch/>
        </p:blipFill>
        <p:spPr>
          <a:xfrm>
            <a:off x="423865" y="839272"/>
            <a:ext cx="3356047" cy="1517117"/>
          </a:xfrm>
          <a:prstGeom prst="rect">
            <a:avLst/>
          </a:prstGeom>
        </p:spPr>
      </p:pic>
      <p:sp>
        <p:nvSpPr>
          <p:cNvPr id="6" name="Title 1"/>
          <p:cNvSpPr txBox="1">
            <a:spLocks/>
          </p:cNvSpPr>
          <p:nvPr/>
        </p:nvSpPr>
        <p:spPr>
          <a:xfrm>
            <a:off x="251520" y="2636912"/>
            <a:ext cx="8335957" cy="368276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Cilj</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neprofitonosnom osnovom doprinosi balansiranom razvoju Zajednice kroz finansiranje projekata koji će doprinijeti: </a:t>
            </a:r>
          </a:p>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  razvoju nerazvijenih regiona,</a:t>
            </a:r>
          </a:p>
          <a:p>
            <a:pPr algn="just"/>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 projekata od zajedničkog interesa za više zemalja članica i </a:t>
            </a:r>
          </a:p>
          <a:p>
            <a:pPr algn="just"/>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  projekata koji obezbjeđuju modernizaciju privrede.  </a:t>
            </a:r>
          </a:p>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Od 1963.godine zajmove odobrava i pridruženim zemljama Afrike, Pacifika i Kariba, zemljama Mediterana, a u novije vrijeme i zemljama Centralne Evrope. </a:t>
            </a:r>
          </a:p>
          <a:p>
            <a:pPr marL="285750" indent="-285750" algn="just">
              <a:buFont typeface="Wingdings" panose="05000000000000000000" pitchFamily="2" charset="2"/>
              <a:buChar char="§"/>
            </a:pPr>
            <a:endPar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Oval 6"/>
          <p:cNvSpPr/>
          <p:nvPr/>
        </p:nvSpPr>
        <p:spPr>
          <a:xfrm>
            <a:off x="827584" y="4797152"/>
            <a:ext cx="1368152"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EIB</a:t>
            </a:r>
            <a:endParaRPr lang="en-GB" dirty="0"/>
          </a:p>
        </p:txBody>
      </p:sp>
      <p:sp>
        <p:nvSpPr>
          <p:cNvPr id="8" name="Rounded Rectangle 7"/>
          <p:cNvSpPr/>
          <p:nvPr/>
        </p:nvSpPr>
        <p:spPr>
          <a:xfrm>
            <a:off x="2267744" y="4925523"/>
            <a:ext cx="3312368" cy="247314"/>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Može se zaduživati na </a:t>
            </a:r>
            <a:endParaRPr lang="en-GB" dirty="0">
              <a:solidFill>
                <a:schemeClr val="tx1"/>
              </a:solidFill>
            </a:endParaRPr>
          </a:p>
        </p:txBody>
      </p:sp>
      <p:sp>
        <p:nvSpPr>
          <p:cNvPr id="10" name="Rounded Rectangle 9"/>
          <p:cNvSpPr/>
          <p:nvPr/>
        </p:nvSpPr>
        <p:spPr>
          <a:xfrm>
            <a:off x="541011" y="6067542"/>
            <a:ext cx="2229330" cy="532658"/>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Iz Budžeta zajednice </a:t>
            </a:r>
            <a:endParaRPr lang="en-GB" dirty="0">
              <a:solidFill>
                <a:schemeClr val="tx1"/>
              </a:solidFill>
            </a:endParaRPr>
          </a:p>
        </p:txBody>
      </p:sp>
      <p:sp>
        <p:nvSpPr>
          <p:cNvPr id="11" name="Down Arrow 10"/>
          <p:cNvSpPr/>
          <p:nvPr/>
        </p:nvSpPr>
        <p:spPr>
          <a:xfrm>
            <a:off x="1511660" y="5358413"/>
            <a:ext cx="288032" cy="6223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ounded Rectangle 11"/>
          <p:cNvSpPr/>
          <p:nvPr/>
        </p:nvSpPr>
        <p:spPr>
          <a:xfrm>
            <a:off x="755576" y="5451126"/>
            <a:ext cx="1800200" cy="295541"/>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Sredstva dobija</a:t>
            </a:r>
            <a:endParaRPr lang="en-GB" dirty="0">
              <a:solidFill>
                <a:schemeClr val="tx1"/>
              </a:solidFill>
            </a:endParaRPr>
          </a:p>
        </p:txBody>
      </p:sp>
      <p:sp>
        <p:nvSpPr>
          <p:cNvPr id="13" name="Right Arrow 12"/>
          <p:cNvSpPr/>
          <p:nvPr/>
        </p:nvSpPr>
        <p:spPr>
          <a:xfrm>
            <a:off x="5621777" y="4887640"/>
            <a:ext cx="628885" cy="2851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ounded Rectangle 13"/>
          <p:cNvSpPr/>
          <p:nvPr/>
        </p:nvSpPr>
        <p:spPr>
          <a:xfrm>
            <a:off x="6304405" y="4844868"/>
            <a:ext cx="2229330" cy="532658"/>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Na finansijskom tržištu </a:t>
            </a:r>
            <a:endParaRPr lang="en-GB" dirty="0">
              <a:solidFill>
                <a:schemeClr val="tx1"/>
              </a:solidFill>
            </a:endParaRPr>
          </a:p>
        </p:txBody>
      </p:sp>
      <p:sp>
        <p:nvSpPr>
          <p:cNvPr id="15" name="Rounded Rectangle 14"/>
          <p:cNvSpPr/>
          <p:nvPr/>
        </p:nvSpPr>
        <p:spPr>
          <a:xfrm>
            <a:off x="6350356" y="5590718"/>
            <a:ext cx="2229330" cy="532658"/>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Privatnom i javnom sektoru </a:t>
            </a:r>
            <a:endParaRPr lang="en-GB" dirty="0">
              <a:solidFill>
                <a:schemeClr val="tx1"/>
              </a:solidFill>
            </a:endParaRPr>
          </a:p>
        </p:txBody>
      </p:sp>
      <p:sp>
        <p:nvSpPr>
          <p:cNvPr id="16" name="Rounded Rectangle 15"/>
          <p:cNvSpPr/>
          <p:nvPr/>
        </p:nvSpPr>
        <p:spPr>
          <a:xfrm>
            <a:off x="3059832" y="5499832"/>
            <a:ext cx="2494052" cy="49367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Odobrava zajmove i daje garancije </a:t>
            </a:r>
            <a:endParaRPr lang="en-GB" dirty="0">
              <a:solidFill>
                <a:schemeClr val="tx1"/>
              </a:solidFill>
            </a:endParaRPr>
          </a:p>
        </p:txBody>
      </p:sp>
      <p:sp>
        <p:nvSpPr>
          <p:cNvPr id="17" name="Right Arrow 16"/>
          <p:cNvSpPr/>
          <p:nvPr/>
        </p:nvSpPr>
        <p:spPr>
          <a:xfrm>
            <a:off x="5635226" y="5598896"/>
            <a:ext cx="628885" cy="2851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663966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400419" y="143816"/>
            <a:ext cx="7927749" cy="52668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EIB – Evropska investiciona banka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401595" y="908720"/>
            <a:ext cx="7954302" cy="316835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Udio zajma EIB u finansiranom projektu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ne može biti iznad 50% projekta</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Zajmovi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mogu glasiti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na neku pojedinačnu valutu ili na evro, zavisno od želje zajmoprimca. </a:t>
            </a:r>
          </a:p>
          <a:p>
            <a:pPr marL="285750" indent="-285750" algn="just">
              <a:buFont typeface="Wingdings" panose="05000000000000000000" pitchFamily="2" charset="2"/>
              <a:buChar char="§"/>
            </a:pP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Kamatna stopa se može utvrditi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pri zaključenju ugovora ili pri isplati svake tranše zajma. </a:t>
            </a:r>
          </a:p>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Primjenjuju se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prvenstveno fiksne kamatne stope</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ali u izvjesnim slučajevima se može predvidjeti i varijabilna kamatna stopa. </a:t>
            </a:r>
          </a:p>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Od 1988.godine se može pri zaključivanju zajmova predvidjeti i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revizija kamatne stope</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za određeni period (obično 4-10 godina), utvrđuje se fiksna kamatna stopa, a za preostalo vrijeme se može ugovoriti nova stopa u skladu sa tadašnjim uslovima. </a:t>
            </a:r>
          </a:p>
        </p:txBody>
      </p:sp>
      <p:sp>
        <p:nvSpPr>
          <p:cNvPr id="5" name="Rounded Rectangle 4"/>
          <p:cNvSpPr/>
          <p:nvPr/>
        </p:nvSpPr>
        <p:spPr>
          <a:xfrm>
            <a:off x="661442" y="4372323"/>
            <a:ext cx="1728192" cy="30367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Iznosi zajmova</a:t>
            </a:r>
            <a:endParaRPr lang="en-GB" dirty="0">
              <a:solidFill>
                <a:schemeClr val="tx1"/>
              </a:solidFill>
            </a:endParaRPr>
          </a:p>
        </p:txBody>
      </p:sp>
      <p:sp>
        <p:nvSpPr>
          <p:cNvPr id="6" name="Title 1"/>
          <p:cNvSpPr txBox="1">
            <a:spLocks/>
          </p:cNvSpPr>
          <p:nvPr/>
        </p:nvSpPr>
        <p:spPr>
          <a:xfrm>
            <a:off x="594849" y="4686516"/>
            <a:ext cx="7954302" cy="131452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Iznos zajmova stalno raste.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Preko 90% iznosa zajmova dato je zemljama Zajednice</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a ostatak zemljama Mediterana, Afrike, Pacifika, Kariba, Centralne i Istočne Evrope. U okviru Zajednice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najviše zajmova je koristila Italija</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,a slede Velika Britanija, Francuska i Španija. </a:t>
            </a:r>
          </a:p>
        </p:txBody>
      </p:sp>
    </p:spTree>
    <p:extLst>
      <p:ext uri="{BB962C8B-B14F-4D97-AF65-F5344CB8AC3E}">
        <p14:creationId xmlns:p14="http://schemas.microsoft.com/office/powerpoint/2010/main" val="36997569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400419" y="143816"/>
            <a:ext cx="7927749" cy="52668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EIB – Evropska investiciona banka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4139952" y="908720"/>
            <a:ext cx="4314421" cy="115212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na osnovu zaključaka Evropskog savjeta iz marta 2000.godine, a u cilju davanja podrške malim i srednim preduzećima, osnovana je: </a:t>
            </a:r>
          </a:p>
        </p:txBody>
      </p:sp>
      <p:sp>
        <p:nvSpPr>
          <p:cNvPr id="5" name="Striped Right Arrow 4"/>
          <p:cNvSpPr/>
          <p:nvPr/>
        </p:nvSpPr>
        <p:spPr>
          <a:xfrm rot="10800000">
            <a:off x="3948345" y="1040579"/>
            <a:ext cx="432048" cy="108012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5"/>
          <p:cNvSpPr/>
          <p:nvPr/>
        </p:nvSpPr>
        <p:spPr>
          <a:xfrm>
            <a:off x="751314" y="1184595"/>
            <a:ext cx="3101227" cy="792088"/>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GRUPA EIB </a:t>
            </a:r>
          </a:p>
          <a:p>
            <a:pPr algn="ctr"/>
            <a:r>
              <a:rPr lang="sr-Latn-BA" dirty="0" smtClean="0"/>
              <a:t>(EIB Group) </a:t>
            </a:r>
            <a:endParaRPr lang="en-GB" dirty="0"/>
          </a:p>
        </p:txBody>
      </p:sp>
      <p:sp>
        <p:nvSpPr>
          <p:cNvPr id="7" name="Rounded Rectangle 6"/>
          <p:cNvSpPr/>
          <p:nvPr/>
        </p:nvSpPr>
        <p:spPr>
          <a:xfrm>
            <a:off x="179512" y="2348880"/>
            <a:ext cx="1800200" cy="576064"/>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EIB</a:t>
            </a:r>
            <a:endParaRPr lang="en-GB" dirty="0">
              <a:solidFill>
                <a:schemeClr val="tx1"/>
              </a:solidFill>
            </a:endParaRPr>
          </a:p>
        </p:txBody>
      </p:sp>
      <p:sp>
        <p:nvSpPr>
          <p:cNvPr id="8" name="Rounded Rectangle 7"/>
          <p:cNvSpPr/>
          <p:nvPr/>
        </p:nvSpPr>
        <p:spPr>
          <a:xfrm>
            <a:off x="2291474" y="2348880"/>
            <a:ext cx="3432654" cy="576064"/>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Evropski investicioni fond – </a:t>
            </a:r>
            <a:r>
              <a:rPr lang="sr-Latn-BA" b="1" dirty="0" smtClean="0">
                <a:solidFill>
                  <a:schemeClr val="tx1"/>
                </a:solidFill>
                <a:latin typeface="Times New Roman" panose="02020603050405020304" pitchFamily="18" charset="0"/>
                <a:cs typeface="Times New Roman" panose="02020603050405020304" pitchFamily="18" charset="0"/>
              </a:rPr>
              <a:t>EIF </a:t>
            </a:r>
          </a:p>
          <a:p>
            <a:pPr algn="ctr"/>
            <a:r>
              <a:rPr lang="sr-Latn-BA" dirty="0" smtClean="0">
                <a:solidFill>
                  <a:schemeClr val="tx1"/>
                </a:solidFill>
                <a:latin typeface="Times New Roman" panose="02020603050405020304" pitchFamily="18" charset="0"/>
                <a:cs typeface="Times New Roman" panose="02020603050405020304" pitchFamily="18" charset="0"/>
              </a:rPr>
              <a:t>(European Investment Fund)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9" name="Down Arrow 8"/>
          <p:cNvSpPr/>
          <p:nvPr/>
        </p:nvSpPr>
        <p:spPr>
          <a:xfrm>
            <a:off x="1403648" y="2060848"/>
            <a:ext cx="432048"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Down Arrow 9"/>
          <p:cNvSpPr/>
          <p:nvPr/>
        </p:nvSpPr>
        <p:spPr>
          <a:xfrm>
            <a:off x="2602407" y="2054751"/>
            <a:ext cx="432048"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1"/>
          <p:cNvSpPr txBox="1">
            <a:spLocks/>
          </p:cNvSpPr>
          <p:nvPr/>
        </p:nvSpPr>
        <p:spPr>
          <a:xfrm>
            <a:off x="2818431" y="3199306"/>
            <a:ext cx="4314421" cy="115212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Najveći akcionari EIF je:</a:t>
            </a:r>
          </a:p>
          <a:p>
            <a:pPr marL="285750" indent="-285750" algn="just">
              <a:buFont typeface="Wingdings" panose="05000000000000000000" pitchFamily="2" charset="2"/>
              <a:buChar char="ü"/>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EIB sa učešćem od 60,5%</a:t>
            </a:r>
          </a:p>
          <a:p>
            <a:pPr marL="285750" indent="-285750" algn="just">
              <a:buFont typeface="Wingdings" panose="05000000000000000000" pitchFamily="2" charset="2"/>
              <a:buChar char="ü"/>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Evropska komisija sa 30%</a:t>
            </a:r>
          </a:p>
          <a:p>
            <a:pPr marL="285750" indent="-285750" algn="just">
              <a:buFont typeface="Wingdings" panose="05000000000000000000" pitchFamily="2" charset="2"/>
              <a:buChar char="ü"/>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Učešće evropskih banaka i drugih fin.istitucija 9,5%.</a:t>
            </a:r>
          </a:p>
        </p:txBody>
      </p:sp>
      <p:sp>
        <p:nvSpPr>
          <p:cNvPr id="12" name="Title 1"/>
          <p:cNvSpPr txBox="1">
            <a:spLocks/>
          </p:cNvSpPr>
          <p:nvPr/>
        </p:nvSpPr>
        <p:spPr>
          <a:xfrm>
            <a:off x="400419" y="4864807"/>
            <a:ext cx="8276037" cy="115212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EIF odobrava srednjoročne i dugoročne zajmove, daje garancije a anagažuje sredstva u vidu preduzetničkog kapitala (zajednička ulaganja). </a:t>
            </a:r>
          </a:p>
        </p:txBody>
      </p:sp>
    </p:spTree>
    <p:extLst>
      <p:ext uri="{BB962C8B-B14F-4D97-AF65-F5344CB8AC3E}">
        <p14:creationId xmlns:p14="http://schemas.microsoft.com/office/powerpoint/2010/main" val="1880116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a:t>
            </a:fld>
            <a:endParaRPr lang="en-US" dirty="0"/>
          </a:p>
        </p:txBody>
      </p:sp>
      <p:sp>
        <p:nvSpPr>
          <p:cNvPr id="3" name="Rounded Rectangle 2"/>
          <p:cNvSpPr/>
          <p:nvPr/>
        </p:nvSpPr>
        <p:spPr>
          <a:xfrm>
            <a:off x="371476" y="190500"/>
            <a:ext cx="8086724" cy="774038"/>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Nakon praktičnih i teorijskih vježbi  kroz tematske oblasti Međunarodinih finansija, studenti će biti u mogućnosti da:</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896072" y="1752849"/>
            <a:ext cx="7562128" cy="409105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ü"/>
            </a:pPr>
            <a:r>
              <a:rPr lang="sr-Latn-BA" sz="1800" b="1" dirty="0" smtClean="0">
                <a:solidFill>
                  <a:schemeClr val="bg2">
                    <a:lumMod val="50000"/>
                  </a:schemeClr>
                </a:solidFill>
                <a:latin typeface="Times New Roman" panose="02020603050405020304" pitchFamily="18" charset="0"/>
                <a:cs typeface="Times New Roman" panose="02020603050405020304" pitchFamily="18" charset="0"/>
              </a:rPr>
              <a:t>Razumiju osnovne komponente međunarodnih finansija, tako da mogu da prate međunarodne finansijske tokove, probleme i krize radi donošenja kvalitetnih poslovnih odluka na mikro i makro planu.</a:t>
            </a:r>
          </a:p>
          <a:p>
            <a:pPr algn="just"/>
            <a:endParaRPr lang="sr-Latn-BA" sz="1800" b="1" dirty="0" smtClean="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800" b="1" dirty="0">
                <a:solidFill>
                  <a:schemeClr val="bg2">
                    <a:lumMod val="50000"/>
                  </a:schemeClr>
                </a:solidFill>
                <a:latin typeface="Times New Roman" panose="02020603050405020304" pitchFamily="18" charset="0"/>
                <a:cs typeface="Times New Roman" panose="02020603050405020304" pitchFamily="18" charset="0"/>
              </a:rPr>
              <a:t>D</a:t>
            </a:r>
            <a:r>
              <a:rPr lang="sr-Latn-BA" sz="1800" b="1" dirty="0" smtClean="0">
                <a:solidFill>
                  <a:schemeClr val="bg2">
                    <a:lumMod val="50000"/>
                  </a:schemeClr>
                </a:solidFill>
                <a:latin typeface="Times New Roman" panose="02020603050405020304" pitchFamily="18" charset="0"/>
                <a:cs typeface="Times New Roman" panose="02020603050405020304" pitchFamily="18" charset="0"/>
              </a:rPr>
              <a:t>efinišu i razumiju devizne kurseve i njihovo formiranje, odnosno teorije deviznog kursa; režime deviznih kurseva; devizno tržište; determinante deviznog kursa u kratkom i dugom roku; evoluciju međunarodnog monetarnog sistema; ekonomsku i monetarnu uniju, međunarodne finansijske institucije, međunarodno kretanje kapitala; valutne krize i špekulativne napade; probleme zaduženosti na međunarodnom nivou; ekonomske i finansijske krize; kreditiranje i osiguranje izvoznih poslova.</a:t>
            </a:r>
          </a:p>
          <a:p>
            <a:pPr algn="just"/>
            <a:endParaRPr lang="sr-Latn-BA" sz="1800" b="1" dirty="0" smtClean="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800" b="1" dirty="0" smtClean="0">
                <a:solidFill>
                  <a:schemeClr val="bg2">
                    <a:lumMod val="50000"/>
                  </a:schemeClr>
                </a:solidFill>
                <a:latin typeface="Times New Roman" panose="02020603050405020304" pitchFamily="18" charset="0"/>
                <a:cs typeface="Times New Roman" panose="02020603050405020304" pitchFamily="18" charset="0"/>
              </a:rPr>
              <a:t>Kroz praktične primjere sagledaju i steknu razumijevanje međunarodnih finansija.   </a:t>
            </a:r>
          </a:p>
          <a:p>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647" y="2828284"/>
            <a:ext cx="352425" cy="414009"/>
          </a:xfrm>
          <a:prstGeom prst="rect">
            <a:avLst/>
          </a:prstGeom>
        </p:spPr>
      </p:pic>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647" y="1768438"/>
            <a:ext cx="352425" cy="414009"/>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47" y="5242752"/>
            <a:ext cx="424262" cy="414009"/>
          </a:xfrm>
          <a:prstGeom prst="rect">
            <a:avLst/>
          </a:prstGeom>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t="-1567" b="60584"/>
          <a:stretch/>
        </p:blipFill>
        <p:spPr>
          <a:xfrm>
            <a:off x="6191250" y="996894"/>
            <a:ext cx="2266950" cy="657225"/>
          </a:xfrm>
          <a:prstGeom prst="rect">
            <a:avLst/>
          </a:prstGeom>
        </p:spPr>
      </p:pic>
    </p:spTree>
    <p:extLst>
      <p:ext uri="{BB962C8B-B14F-4D97-AF65-F5344CB8AC3E}">
        <p14:creationId xmlns:p14="http://schemas.microsoft.com/office/powerpoint/2010/main" val="2471793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4" name="Rounded Rectangle 3"/>
          <p:cNvSpPr/>
          <p:nvPr/>
        </p:nvSpPr>
        <p:spPr>
          <a:xfrm>
            <a:off x="400419" y="143816"/>
            <a:ext cx="7927749" cy="52668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EIB – Evropska investiciona banka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539552" y="961368"/>
            <a:ext cx="7788616" cy="115212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EIB  je najveća multilateralna finansijska institucija na svijetu. </a:t>
            </a:r>
          </a:p>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Podržava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projekte koji promovišu prioritete i ciljeve Evropske unije.</a:t>
            </a:r>
          </a:p>
          <a:p>
            <a:pPr marL="285750" indent="-285750" algn="just">
              <a:buFont typeface="Wingdings" panose="05000000000000000000" pitchFamily="2" charset="2"/>
              <a:buChar char="§"/>
            </a:pPr>
            <a:endPar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EIB je usmjerana na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finansiranje sledećih područja</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a:t>
            </a: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9050" r="9838" b="13251"/>
          <a:stretch/>
        </p:blipFill>
        <p:spPr>
          <a:xfrm>
            <a:off x="539552" y="2445570"/>
            <a:ext cx="8218950" cy="39556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741601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4" name="Title 1"/>
          <p:cNvSpPr txBox="1">
            <a:spLocks/>
          </p:cNvSpPr>
          <p:nvPr/>
        </p:nvSpPr>
        <p:spPr>
          <a:xfrm>
            <a:off x="410083" y="1700808"/>
            <a:ext cx="4305933" cy="115212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Krediti za javni sektor</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a:t>
            </a:r>
          </a:p>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Počinju od 25 miliona Eur entitetima javnog sektora, za finansiranje jednog velikog investicionog projekta ili investicionog programa, usklađeni sa jednim ili više prioriteta EIB-a  </a:t>
            </a:r>
          </a:p>
        </p:txBody>
      </p:sp>
      <p:sp>
        <p:nvSpPr>
          <p:cNvPr id="5" name="Title 1"/>
          <p:cNvSpPr txBox="1">
            <a:spLocks/>
          </p:cNvSpPr>
          <p:nvPr/>
        </p:nvSpPr>
        <p:spPr>
          <a:xfrm>
            <a:off x="377171" y="3396812"/>
            <a:ext cx="4179573" cy="115212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Krediti za privatni  sektor</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a:t>
            </a:r>
          </a:p>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Krediti entitetima privatnog sektora za finansiranje projekata ili investicionih programa usklađeni sa jednim ili više prioriteta EIB-a. Ti proizvodi uključuju dugovanja i hibridna finansiranja duga za projektne finansije. </a:t>
            </a:r>
          </a:p>
        </p:txBody>
      </p:sp>
      <p:sp>
        <p:nvSpPr>
          <p:cNvPr id="7" name="Rounded Rectangle 6"/>
          <p:cNvSpPr/>
          <p:nvPr/>
        </p:nvSpPr>
        <p:spPr>
          <a:xfrm>
            <a:off x="400419" y="143816"/>
            <a:ext cx="7927749" cy="52668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EIB – Evropska investiciona banka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410083" y="1444202"/>
            <a:ext cx="1800200" cy="295541"/>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i="1" dirty="0" smtClean="0">
                <a:solidFill>
                  <a:schemeClr val="tx1"/>
                </a:solidFill>
              </a:rPr>
              <a:t>Krediti </a:t>
            </a:r>
            <a:endParaRPr lang="en-GB" b="1" i="1" dirty="0">
              <a:solidFill>
                <a:schemeClr val="tx1"/>
              </a:solidFill>
            </a:endParaRPr>
          </a:p>
        </p:txBody>
      </p:sp>
      <p:sp>
        <p:nvSpPr>
          <p:cNvPr id="9" name="Rounded Rectangle 8"/>
          <p:cNvSpPr/>
          <p:nvPr/>
        </p:nvSpPr>
        <p:spPr>
          <a:xfrm>
            <a:off x="430298" y="900249"/>
            <a:ext cx="2773549" cy="31420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dirty="0" smtClean="0">
                <a:solidFill>
                  <a:schemeClr val="tx1"/>
                </a:solidFill>
              </a:rPr>
              <a:t>EIB podržava: </a:t>
            </a:r>
            <a:endParaRPr lang="en-GB" dirty="0">
              <a:solidFill>
                <a:schemeClr val="tx1"/>
              </a:solidFill>
            </a:endParaRPr>
          </a:p>
        </p:txBody>
      </p:sp>
      <p:sp>
        <p:nvSpPr>
          <p:cNvPr id="10" name="Rounded Rectangle 9"/>
          <p:cNvSpPr/>
          <p:nvPr/>
        </p:nvSpPr>
        <p:spPr>
          <a:xfrm>
            <a:off x="5004048" y="1312895"/>
            <a:ext cx="1800200" cy="295541"/>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i="1" dirty="0" smtClean="0">
                <a:solidFill>
                  <a:schemeClr val="tx1"/>
                </a:solidFill>
              </a:rPr>
              <a:t>Garancije </a:t>
            </a:r>
            <a:endParaRPr lang="en-GB" b="1" i="1" dirty="0">
              <a:solidFill>
                <a:schemeClr val="tx1"/>
              </a:solidFill>
            </a:endParaRPr>
          </a:p>
        </p:txBody>
      </p:sp>
      <p:sp>
        <p:nvSpPr>
          <p:cNvPr id="11" name="Title 1"/>
          <p:cNvSpPr txBox="1">
            <a:spLocks/>
          </p:cNvSpPr>
          <p:nvPr/>
        </p:nvSpPr>
        <p:spPr>
          <a:xfrm>
            <a:off x="5118613" y="2877997"/>
            <a:ext cx="3903099" cy="68329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Strateški razvoj</a:t>
            </a:r>
          </a:p>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Razvoj tržišta</a:t>
            </a:r>
          </a:p>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Razvoj projekata </a:t>
            </a:r>
          </a:p>
        </p:txBody>
      </p:sp>
      <p:sp>
        <p:nvSpPr>
          <p:cNvPr id="13" name="Rounded Rectangle 12"/>
          <p:cNvSpPr/>
          <p:nvPr/>
        </p:nvSpPr>
        <p:spPr>
          <a:xfrm>
            <a:off x="4985149" y="2565988"/>
            <a:ext cx="2610544" cy="286948"/>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i="1" dirty="0" smtClean="0">
                <a:solidFill>
                  <a:schemeClr val="tx1"/>
                </a:solidFill>
              </a:rPr>
              <a:t>Savjetodavne službe</a:t>
            </a:r>
            <a:endParaRPr lang="en-GB" b="1" i="1" dirty="0">
              <a:solidFill>
                <a:schemeClr val="tx1"/>
              </a:solidFill>
            </a:endParaRPr>
          </a:p>
        </p:txBody>
      </p:sp>
      <p:sp>
        <p:nvSpPr>
          <p:cNvPr id="14" name="Title 1"/>
          <p:cNvSpPr txBox="1">
            <a:spLocks/>
          </p:cNvSpPr>
          <p:nvPr/>
        </p:nvSpPr>
        <p:spPr>
          <a:xfrm>
            <a:off x="5005764" y="1637917"/>
            <a:ext cx="3903099" cy="68329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Garancije za podršku SME i cap.investicije </a:t>
            </a:r>
          </a:p>
        </p:txBody>
      </p:sp>
      <p:sp>
        <p:nvSpPr>
          <p:cNvPr id="16" name="Rounded Rectangle 15"/>
          <p:cNvSpPr/>
          <p:nvPr/>
        </p:nvSpPr>
        <p:spPr>
          <a:xfrm>
            <a:off x="5004048" y="4018972"/>
            <a:ext cx="3456384" cy="33837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b="1" i="1" dirty="0" smtClean="0">
                <a:solidFill>
                  <a:schemeClr val="tx1"/>
                </a:solidFill>
              </a:rPr>
              <a:t>Mandati i partnerstva</a:t>
            </a:r>
            <a:endParaRPr lang="en-GB" b="1" i="1" dirty="0">
              <a:solidFill>
                <a:schemeClr val="tx1"/>
              </a:solidFill>
            </a:endParaRPr>
          </a:p>
        </p:txBody>
      </p:sp>
      <p:sp>
        <p:nvSpPr>
          <p:cNvPr id="17" name="Title 1"/>
          <p:cNvSpPr txBox="1">
            <a:spLocks/>
          </p:cNvSpPr>
          <p:nvPr/>
        </p:nvSpPr>
        <p:spPr>
          <a:xfrm>
            <a:off x="4983189" y="4467206"/>
            <a:ext cx="3477243" cy="158614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Finansije EU za inovaore </a:t>
            </a:r>
          </a:p>
          <a:p>
            <a:pPr marL="285750" indent="-285750">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Partnerstva donatora </a:t>
            </a:r>
          </a:p>
          <a:p>
            <a:pPr marL="285750" indent="-285750">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Evropski strukturni i investicioni fondovi (ESIF)-finansijski instrumenti </a:t>
            </a:r>
          </a:p>
        </p:txBody>
      </p:sp>
      <p:graphicFrame>
        <p:nvGraphicFramePr>
          <p:cNvPr id="20" name="Object 19"/>
          <p:cNvGraphicFramePr>
            <a:graphicFrameLocks noChangeAspect="1"/>
          </p:cNvGraphicFramePr>
          <p:nvPr>
            <p:extLst>
              <p:ext uri="{D42A27DB-BD31-4B8C-83A1-F6EECF244321}">
                <p14:modId xmlns:p14="http://schemas.microsoft.com/office/powerpoint/2010/main" val="1096606746"/>
              </p:ext>
            </p:extLst>
          </p:nvPr>
        </p:nvGraphicFramePr>
        <p:xfrm>
          <a:off x="3338046" y="5579246"/>
          <a:ext cx="914400" cy="792163"/>
        </p:xfrm>
        <a:graphic>
          <a:graphicData uri="http://schemas.openxmlformats.org/presentationml/2006/ole">
            <mc:AlternateContent xmlns:mc="http://schemas.openxmlformats.org/markup-compatibility/2006">
              <mc:Choice xmlns:v="urn:schemas-microsoft-com:vml" Requires="v">
                <p:oleObj spid="_x0000_s1033" name="Worksheet" showAsIcon="1" r:id="rId3" imgW="914400" imgH="792360" progId="Excel.Sheet.8">
                  <p:embed/>
                </p:oleObj>
              </mc:Choice>
              <mc:Fallback>
                <p:oleObj name="Worksheet" showAsIcon="1" r:id="rId3" imgW="914400" imgH="792360" progId="Excel.Sheet.8">
                  <p:embed/>
                  <p:pic>
                    <p:nvPicPr>
                      <p:cNvPr id="0" name=""/>
                      <p:cNvPicPr/>
                      <p:nvPr/>
                    </p:nvPicPr>
                    <p:blipFill>
                      <a:blip r:embed="rId4"/>
                      <a:stretch>
                        <a:fillRect/>
                      </a:stretch>
                    </p:blipFill>
                    <p:spPr>
                      <a:xfrm>
                        <a:off x="3338046" y="5579246"/>
                        <a:ext cx="914400" cy="792163"/>
                      </a:xfrm>
                      <a:prstGeom prst="rect">
                        <a:avLst/>
                      </a:prstGeom>
                    </p:spPr>
                  </p:pic>
                </p:oleObj>
              </mc:Fallback>
            </mc:AlternateContent>
          </a:graphicData>
        </a:graphic>
      </p:graphicFrame>
      <p:sp>
        <p:nvSpPr>
          <p:cNvPr id="21" name="Rounded Rectangle 20"/>
          <p:cNvSpPr/>
          <p:nvPr/>
        </p:nvSpPr>
        <p:spPr>
          <a:xfrm>
            <a:off x="377171" y="5827556"/>
            <a:ext cx="2466637" cy="37845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i="1" dirty="0" smtClean="0">
                <a:solidFill>
                  <a:schemeClr val="tx1"/>
                </a:solidFill>
              </a:rPr>
              <a:t>Krediti EIB BiH </a:t>
            </a:r>
            <a:endParaRPr lang="en-GB" b="1" i="1" dirty="0">
              <a:solidFill>
                <a:schemeClr val="tx1"/>
              </a:solidFill>
            </a:endParaRPr>
          </a:p>
        </p:txBody>
      </p:sp>
      <p:sp>
        <p:nvSpPr>
          <p:cNvPr id="22" name="Right Arrow 21"/>
          <p:cNvSpPr/>
          <p:nvPr/>
        </p:nvSpPr>
        <p:spPr>
          <a:xfrm>
            <a:off x="2908800" y="5769713"/>
            <a:ext cx="216023" cy="4941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997347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16925" t="11501" r="54725" b="9751"/>
          <a:stretch/>
        </p:blipFill>
        <p:spPr>
          <a:xfrm>
            <a:off x="323528" y="1124744"/>
            <a:ext cx="2592288" cy="4464496"/>
          </a:xfrm>
          <a:prstGeom prst="rect">
            <a:avLst/>
          </a:prstGeom>
        </p:spPr>
      </p:pic>
      <p:sp>
        <p:nvSpPr>
          <p:cNvPr id="5" name="Rounded Rectangle 4"/>
          <p:cNvSpPr/>
          <p:nvPr/>
        </p:nvSpPr>
        <p:spPr>
          <a:xfrm>
            <a:off x="323528" y="829203"/>
            <a:ext cx="1800200" cy="295541"/>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i="1" dirty="0" smtClean="0">
                <a:solidFill>
                  <a:schemeClr val="tx1"/>
                </a:solidFill>
              </a:rPr>
              <a:t>Projekti: </a:t>
            </a:r>
            <a:endParaRPr lang="en-GB" b="1" i="1" dirty="0">
              <a:solidFill>
                <a:schemeClr val="tx1"/>
              </a:solidFill>
            </a:endParaRPr>
          </a:p>
        </p:txBody>
      </p:sp>
      <p:sp>
        <p:nvSpPr>
          <p:cNvPr id="6" name="Rounded Rectangle 5"/>
          <p:cNvSpPr/>
          <p:nvPr/>
        </p:nvSpPr>
        <p:spPr>
          <a:xfrm>
            <a:off x="400419" y="143816"/>
            <a:ext cx="7927749" cy="52668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EIB – Evropska investiciona banka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7" name="Rounded Rectangle 6"/>
          <p:cNvSpPr/>
          <p:nvPr/>
        </p:nvSpPr>
        <p:spPr>
          <a:xfrm>
            <a:off x="3203848" y="1124744"/>
            <a:ext cx="2734254" cy="576064"/>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Poljoprivreda, hrana i ruralni razvoj</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3209672" y="1812712"/>
            <a:ext cx="2728430" cy="36004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Digitalna ekonomija</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9" name="Rounded Rectangle 8"/>
          <p:cNvSpPr/>
          <p:nvPr/>
        </p:nvSpPr>
        <p:spPr>
          <a:xfrm>
            <a:off x="3251200" y="2284656"/>
            <a:ext cx="2686902" cy="36004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Edukacija i obrazovanje</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0" name="Rounded Rectangle 9"/>
          <p:cNvSpPr/>
          <p:nvPr/>
        </p:nvSpPr>
        <p:spPr>
          <a:xfrm>
            <a:off x="3251200" y="2769856"/>
            <a:ext cx="2686902" cy="36004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Energija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1" name="Rounded Rectangle 10"/>
          <p:cNvSpPr/>
          <p:nvPr/>
        </p:nvSpPr>
        <p:spPr>
          <a:xfrm>
            <a:off x="3251200" y="3240692"/>
            <a:ext cx="2686902" cy="36004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Šumarstvo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6084168" y="1119338"/>
            <a:ext cx="2734254" cy="393283"/>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Regionalni razvoj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3" name="Rounded Rectangle 12"/>
          <p:cNvSpPr/>
          <p:nvPr/>
        </p:nvSpPr>
        <p:spPr>
          <a:xfrm>
            <a:off x="6108966" y="1585671"/>
            <a:ext cx="2734254" cy="338151"/>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Transport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4" name="Rounded Rectangle 13"/>
          <p:cNvSpPr/>
          <p:nvPr/>
        </p:nvSpPr>
        <p:spPr>
          <a:xfrm>
            <a:off x="6084168" y="2068527"/>
            <a:ext cx="2734254" cy="43225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Upravljanje vodama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5" name="Rounded Rectangle 14"/>
          <p:cNvSpPr/>
          <p:nvPr/>
        </p:nvSpPr>
        <p:spPr>
          <a:xfrm>
            <a:off x="6107844" y="2644696"/>
            <a:ext cx="2686902" cy="36004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Zdravstvo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6" name="Left Brace 15"/>
          <p:cNvSpPr/>
          <p:nvPr/>
        </p:nvSpPr>
        <p:spPr>
          <a:xfrm>
            <a:off x="2915816" y="1226408"/>
            <a:ext cx="288032" cy="2287683"/>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8" name="Rounded Rectangle 17"/>
          <p:cNvSpPr/>
          <p:nvPr/>
        </p:nvSpPr>
        <p:spPr>
          <a:xfrm>
            <a:off x="3194432" y="4688290"/>
            <a:ext cx="5779472" cy="88709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i="1" dirty="0" smtClean="0">
                <a:solidFill>
                  <a:schemeClr val="tx1"/>
                </a:solidFill>
                <a:latin typeface="Times New Roman" panose="02020603050405020304" pitchFamily="18" charset="0"/>
                <a:cs typeface="Times New Roman" panose="02020603050405020304" pitchFamily="18" charset="0"/>
              </a:rPr>
              <a:t>Covid 19 – </a:t>
            </a:r>
            <a:r>
              <a:rPr lang="sr-Latn-BA" dirty="0" smtClean="0">
                <a:solidFill>
                  <a:schemeClr val="tx1"/>
                </a:solidFill>
                <a:latin typeface="Times New Roman" panose="02020603050405020304" pitchFamily="18" charset="0"/>
                <a:cs typeface="Times New Roman" panose="02020603050405020304" pitchFamily="18" charset="0"/>
              </a:rPr>
              <a:t>EIB naporno radi sa svim partnerima kako bi osigurala da  njen odgovor na pandemiju korona virusa bude što uspješniji. EIB pruža podršku unutar i izvan EU.  </a:t>
            </a:r>
            <a:endParaRPr lang="en-GB"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76316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400417" y="313193"/>
            <a:ext cx="7927749" cy="52668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EIB – Evropska investiciona banka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303112" y="4906762"/>
            <a:ext cx="8122357" cy="115212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Info o projektima EIB-a: </a:t>
            </a:r>
          </a:p>
          <a:p>
            <a:pPr algn="just"/>
            <a:endPar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4325" t="27251" r="1177" b="34250"/>
          <a:stretch/>
        </p:blipFill>
        <p:spPr>
          <a:xfrm>
            <a:off x="303112" y="2726904"/>
            <a:ext cx="8640960" cy="13759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ounded Rectangle 5"/>
          <p:cNvSpPr/>
          <p:nvPr/>
        </p:nvSpPr>
        <p:spPr>
          <a:xfrm>
            <a:off x="2915816" y="2262737"/>
            <a:ext cx="2734254" cy="36004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solidFill>
                  <a:schemeClr val="tx1"/>
                </a:solidFill>
                <a:latin typeface="Times New Roman" panose="02020603050405020304" pitchFamily="18" charset="0"/>
                <a:cs typeface="Times New Roman" panose="02020603050405020304" pitchFamily="18" charset="0"/>
              </a:rPr>
              <a:t>EIB u brojkama</a:t>
            </a:r>
            <a:endParaRPr lang="en-GB" b="1" dirty="0">
              <a:solidFill>
                <a:schemeClr val="tx1"/>
              </a:solidFill>
              <a:latin typeface="Times New Roman" panose="02020603050405020304" pitchFamily="18" charset="0"/>
              <a:cs typeface="Times New Roman" panose="02020603050405020304" pitchFamily="18" charset="0"/>
            </a:endParaRPr>
          </a:p>
        </p:txBody>
      </p:sp>
      <p:sp>
        <p:nvSpPr>
          <p:cNvPr id="7" name="Rectangle 6"/>
          <p:cNvSpPr/>
          <p:nvPr/>
        </p:nvSpPr>
        <p:spPr>
          <a:xfrm>
            <a:off x="3289567" y="5927043"/>
            <a:ext cx="4572000" cy="369332"/>
          </a:xfrm>
          <a:prstGeom prst="rect">
            <a:avLst/>
          </a:prstGeom>
          <a:solidFill>
            <a:schemeClr val="accent6">
              <a:lumMod val="20000"/>
              <a:lumOff val="80000"/>
            </a:schemeClr>
          </a:solidFill>
        </p:spPr>
        <p:txBody>
          <a:bodyPr>
            <a:spAutoFit/>
          </a:bodyPr>
          <a:lstStyle/>
          <a:p>
            <a:r>
              <a:rPr lang="en-GB" b="1" i="1" dirty="0"/>
              <a:t>https</a:t>
            </a:r>
            <a:r>
              <a:rPr lang="en-GB" b="1" i="1" dirty="0" smtClean="0"/>
              <a:t>://www.eib.org/en/projects/</a:t>
            </a:r>
            <a:endParaRPr lang="en-GB" b="1" i="1" dirty="0"/>
          </a:p>
        </p:txBody>
      </p:sp>
      <p:sp>
        <p:nvSpPr>
          <p:cNvPr id="8" name="Title 1"/>
          <p:cNvSpPr txBox="1">
            <a:spLocks/>
          </p:cNvSpPr>
          <p:nvPr/>
        </p:nvSpPr>
        <p:spPr>
          <a:xfrm>
            <a:off x="529233" y="1364625"/>
            <a:ext cx="8122357" cy="115212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EIB pruža finansije i stručnu podršku za zdrave i održive investicijske projekte širom svijeta </a:t>
            </a:r>
          </a:p>
          <a:p>
            <a:pPr algn="just"/>
            <a:endPar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9" name="Bent Arrow 8"/>
          <p:cNvSpPr/>
          <p:nvPr/>
        </p:nvSpPr>
        <p:spPr>
          <a:xfrm rot="5400000">
            <a:off x="3904299" y="4384735"/>
            <a:ext cx="903354" cy="216024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4358790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400417" y="313193"/>
            <a:ext cx="7927749" cy="52668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EBRD – EVROPSKA BANKA ZA OBNOVU I RAZVOJ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4697204" y="952451"/>
            <a:ext cx="4007582" cy="115212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Evropska banka za obnovu i razvoj (European Bank for Reconstruction and Development) </a:t>
            </a:r>
          </a:p>
          <a:p>
            <a:pPr marL="285750" indent="-285750" algn="just">
              <a:buFont typeface="Wingdings" panose="05000000000000000000" pitchFamily="2" charset="2"/>
              <a:buChar char="§"/>
            </a:pP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Osnovana maja 1990.godine</a:t>
            </a:r>
          </a:p>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Počela sa radom 1991.godine </a:t>
            </a:r>
          </a:p>
          <a:p>
            <a:pPr marL="285750" indent="-285750" algn="just">
              <a:buFont typeface="Wingdings" panose="05000000000000000000" pitchFamily="2" charset="2"/>
              <a:buChar char="§"/>
            </a:pP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Sjedište u Londo</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nu </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r="35594" b="84195"/>
          <a:stretch/>
        </p:blipFill>
        <p:spPr>
          <a:xfrm>
            <a:off x="433953" y="1052736"/>
            <a:ext cx="4430043" cy="1440160"/>
          </a:xfrm>
          <a:prstGeom prst="rect">
            <a:avLst/>
          </a:prstGeom>
        </p:spPr>
      </p:pic>
      <p:sp>
        <p:nvSpPr>
          <p:cNvPr id="6" name="Title 1"/>
          <p:cNvSpPr txBox="1">
            <a:spLocks/>
          </p:cNvSpPr>
          <p:nvPr/>
        </p:nvSpPr>
        <p:spPr>
          <a:xfrm>
            <a:off x="611646" y="2708920"/>
            <a:ext cx="8093139" cy="136815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Cilj osnivanja EBRS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da se u zemljama Centralne i Istočne Evrope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podstakne prelazak na otvorenu tržišnu privredu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i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pomogne njihovo uključivanje u međunarodnu ekonomiju</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uz „posebnu brigu o jačanju demokratskih institucija, poštovanju ljudskih prava i politici očuvanja čovjekove okoline“. </a:t>
            </a:r>
          </a:p>
          <a:p>
            <a:pPr algn="just"/>
            <a:endPar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856414" y="4077072"/>
            <a:ext cx="4007582" cy="115212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Banka ima 61 članicu uključujući 2 institucije: </a:t>
            </a:r>
          </a:p>
        </p:txBody>
      </p:sp>
      <p:sp>
        <p:nvSpPr>
          <p:cNvPr id="8" name="Oval 7"/>
          <p:cNvSpPr/>
          <p:nvPr/>
        </p:nvSpPr>
        <p:spPr>
          <a:xfrm>
            <a:off x="1043608" y="4725144"/>
            <a:ext cx="1440160" cy="504056"/>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EU</a:t>
            </a:r>
            <a:endParaRPr lang="en-GB" dirty="0">
              <a:solidFill>
                <a:schemeClr val="tx1"/>
              </a:solidFill>
            </a:endParaRPr>
          </a:p>
        </p:txBody>
      </p:sp>
      <p:sp>
        <p:nvSpPr>
          <p:cNvPr id="9" name="Oval 8"/>
          <p:cNvSpPr/>
          <p:nvPr/>
        </p:nvSpPr>
        <p:spPr>
          <a:xfrm>
            <a:off x="2728536" y="4710008"/>
            <a:ext cx="1440160" cy="504056"/>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EIB</a:t>
            </a:r>
            <a:endParaRPr lang="en-GB" dirty="0">
              <a:solidFill>
                <a:schemeClr val="tx1"/>
              </a:solidFill>
            </a:endParaRPr>
          </a:p>
        </p:txBody>
      </p:sp>
      <p:sp>
        <p:nvSpPr>
          <p:cNvPr id="10" name="Title 1"/>
          <p:cNvSpPr txBox="1">
            <a:spLocks/>
          </p:cNvSpPr>
          <p:nvPr/>
        </p:nvSpPr>
        <p:spPr>
          <a:xfrm>
            <a:off x="894410" y="5445224"/>
            <a:ext cx="7133974" cy="115212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Članice Banke su i neke vanevropske zemlje (npr. SAD i Japan), ali je uslov da budu članice MMF-a. </a:t>
            </a:r>
          </a:p>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Osnovni upisani kapital iznosi 10 mlrd.. ECU, od čega je 30% uplaćeno u 5 godišnjih rata, </a:t>
            </a:r>
          </a:p>
        </p:txBody>
      </p:sp>
      <p:sp>
        <p:nvSpPr>
          <p:cNvPr id="11" name="Right Arrow 10"/>
          <p:cNvSpPr/>
          <p:nvPr/>
        </p:nvSpPr>
        <p:spPr>
          <a:xfrm>
            <a:off x="4921900" y="4103856"/>
            <a:ext cx="356076"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ounded Rectangle 11"/>
          <p:cNvSpPr/>
          <p:nvPr/>
        </p:nvSpPr>
        <p:spPr>
          <a:xfrm>
            <a:off x="5364088" y="4077072"/>
            <a:ext cx="3168352"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latin typeface="Times New Roman" panose="02020603050405020304" pitchFamily="18" charset="0"/>
                <a:cs typeface="Times New Roman" panose="02020603050405020304" pitchFamily="18" charset="0"/>
              </a:rPr>
              <a:t>EBRD se može zaduživati na svjetskom finansijskom tržištu </a:t>
            </a: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23317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400417" y="313193"/>
            <a:ext cx="7927749" cy="52668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EBRD – Evropska banka za obnovu i razvoj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79512" y="980728"/>
            <a:ext cx="2880320" cy="325697"/>
          </a:xfrm>
          <a:prstGeom prst="rect">
            <a:avLst/>
          </a:prstGeom>
          <a:solidFill>
            <a:schemeClr val="accent3">
              <a:lumMod val="40000"/>
              <a:lumOff val="6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EBRD odobrava kredite: </a:t>
            </a:r>
          </a:p>
        </p:txBody>
      </p:sp>
      <p:sp>
        <p:nvSpPr>
          <p:cNvPr id="5" name="Rounded Rectangle 4"/>
          <p:cNvSpPr/>
          <p:nvPr/>
        </p:nvSpPr>
        <p:spPr>
          <a:xfrm>
            <a:off x="971600" y="1376772"/>
            <a:ext cx="3096344" cy="36004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Vladama pojedinih zamalja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7" name="Rounded Rectangle 6"/>
          <p:cNvSpPr/>
          <p:nvPr/>
        </p:nvSpPr>
        <p:spPr>
          <a:xfrm>
            <a:off x="971600" y="1885497"/>
            <a:ext cx="3096344" cy="36004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Lokalnim vlastima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971600" y="2394222"/>
            <a:ext cx="3096344" cy="36004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Vladama pojedinih zamalja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9" name="Rounded Rectangle 8"/>
          <p:cNvSpPr/>
          <p:nvPr/>
        </p:nvSpPr>
        <p:spPr>
          <a:xfrm>
            <a:off x="975544" y="2902947"/>
            <a:ext cx="3096344" cy="36004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Privatnim firmama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0" name="Bent Arrow 9"/>
          <p:cNvSpPr/>
          <p:nvPr/>
        </p:nvSpPr>
        <p:spPr>
          <a:xfrm rot="5400000">
            <a:off x="4464461" y="-367866"/>
            <a:ext cx="787275" cy="3681458"/>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Oval 10"/>
          <p:cNvSpPr/>
          <p:nvPr/>
        </p:nvSpPr>
        <p:spPr>
          <a:xfrm>
            <a:off x="4835218" y="1811154"/>
            <a:ext cx="1609458" cy="508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latin typeface="Times New Roman" panose="02020603050405020304" pitchFamily="18" charset="0"/>
                <a:cs typeface="Times New Roman" panose="02020603050405020304" pitchFamily="18" charset="0"/>
              </a:rPr>
              <a:t>Direktno </a:t>
            </a:r>
            <a:endParaRPr lang="en-GB" dirty="0">
              <a:latin typeface="Times New Roman" panose="02020603050405020304" pitchFamily="18" charset="0"/>
              <a:cs typeface="Times New Roman" panose="02020603050405020304" pitchFamily="18" charset="0"/>
            </a:endParaRPr>
          </a:p>
        </p:txBody>
      </p:sp>
      <p:sp>
        <p:nvSpPr>
          <p:cNvPr id="12" name="Oval 11"/>
          <p:cNvSpPr/>
          <p:nvPr/>
        </p:nvSpPr>
        <p:spPr>
          <a:xfrm>
            <a:off x="6584178" y="1591856"/>
            <a:ext cx="2060769" cy="11379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latin typeface="Times New Roman" panose="02020603050405020304" pitchFamily="18" charset="0"/>
                <a:cs typeface="Times New Roman" panose="02020603050405020304" pitchFamily="18" charset="0"/>
              </a:rPr>
              <a:t>Posredstvom </a:t>
            </a:r>
          </a:p>
          <a:p>
            <a:pPr algn="ctr"/>
            <a:r>
              <a:rPr lang="sr-Latn-BA" dirty="0">
                <a:latin typeface="Times New Roman" panose="02020603050405020304" pitchFamily="18" charset="0"/>
                <a:cs typeface="Times New Roman" panose="02020603050405020304" pitchFamily="18" charset="0"/>
              </a:rPr>
              <a:t>d</a:t>
            </a:r>
            <a:r>
              <a:rPr lang="sr-Latn-BA" dirty="0" smtClean="0">
                <a:latin typeface="Times New Roman" panose="02020603050405020304" pitchFamily="18" charset="0"/>
                <a:cs typeface="Times New Roman" panose="02020603050405020304" pitchFamily="18" charset="0"/>
              </a:rPr>
              <a:t>omaćih </a:t>
            </a:r>
          </a:p>
          <a:p>
            <a:pPr algn="ctr"/>
            <a:r>
              <a:rPr lang="sr-Latn-BA" dirty="0">
                <a:latin typeface="Times New Roman" panose="02020603050405020304" pitchFamily="18" charset="0"/>
                <a:cs typeface="Times New Roman" panose="02020603050405020304" pitchFamily="18" charset="0"/>
              </a:rPr>
              <a:t>f</a:t>
            </a:r>
            <a:r>
              <a:rPr lang="sr-Latn-BA" dirty="0" smtClean="0">
                <a:latin typeface="Times New Roman" panose="02020603050405020304" pitchFamily="18" charset="0"/>
                <a:cs typeface="Times New Roman" panose="02020603050405020304" pitchFamily="18" charset="0"/>
              </a:rPr>
              <a:t>in.</a:t>
            </a:r>
          </a:p>
          <a:p>
            <a:pPr algn="ctr"/>
            <a:r>
              <a:rPr lang="sr-Latn-BA" dirty="0" smtClean="0">
                <a:latin typeface="Times New Roman" panose="02020603050405020304" pitchFamily="18" charset="0"/>
                <a:cs typeface="Times New Roman" panose="02020603050405020304" pitchFamily="18" charset="0"/>
              </a:rPr>
              <a:t>institucija</a:t>
            </a:r>
            <a:endParaRPr lang="en-GB" dirty="0">
              <a:latin typeface="Times New Roman" panose="02020603050405020304" pitchFamily="18" charset="0"/>
              <a:cs typeface="Times New Roman" panose="02020603050405020304" pitchFamily="18" charset="0"/>
            </a:endParaRPr>
          </a:p>
        </p:txBody>
      </p:sp>
      <p:sp>
        <p:nvSpPr>
          <p:cNvPr id="14" name="Down Arrow 13"/>
          <p:cNvSpPr/>
          <p:nvPr/>
        </p:nvSpPr>
        <p:spPr>
          <a:xfrm>
            <a:off x="2123728" y="3333334"/>
            <a:ext cx="605609" cy="3820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ounded Rectangle 14"/>
          <p:cNvSpPr/>
          <p:nvPr/>
        </p:nvSpPr>
        <p:spPr>
          <a:xfrm>
            <a:off x="575556" y="3785718"/>
            <a:ext cx="1836204" cy="57938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Srednjim preduzećima</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6" name="Rounded Rectangle 15"/>
          <p:cNvSpPr/>
          <p:nvPr/>
        </p:nvSpPr>
        <p:spPr>
          <a:xfrm>
            <a:off x="2519772" y="3807970"/>
            <a:ext cx="1692188" cy="557134"/>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Malim preduzećima</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251520" y="4435451"/>
            <a:ext cx="2880320" cy="325697"/>
          </a:xfrm>
          <a:prstGeom prst="rect">
            <a:avLst/>
          </a:prstGeom>
          <a:solidFill>
            <a:schemeClr val="accent3">
              <a:lumMod val="40000"/>
              <a:lumOff val="6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EBRD daje garancije </a:t>
            </a:r>
          </a:p>
        </p:txBody>
      </p:sp>
      <p:sp>
        <p:nvSpPr>
          <p:cNvPr id="18" name="Title 1"/>
          <p:cNvSpPr txBox="1">
            <a:spLocks/>
          </p:cNvSpPr>
          <p:nvPr/>
        </p:nvSpPr>
        <p:spPr>
          <a:xfrm>
            <a:off x="251520" y="4952107"/>
            <a:ext cx="2880320" cy="704733"/>
          </a:xfrm>
          <a:prstGeom prst="rect">
            <a:avLst/>
          </a:prstGeom>
          <a:solidFill>
            <a:schemeClr val="accent3">
              <a:lumMod val="40000"/>
              <a:lumOff val="6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EBRD pruža savjete pri ulaganju kapitala </a:t>
            </a:r>
          </a:p>
        </p:txBody>
      </p:sp>
      <p:sp>
        <p:nvSpPr>
          <p:cNvPr id="19" name="Title 1"/>
          <p:cNvSpPr txBox="1">
            <a:spLocks/>
          </p:cNvSpPr>
          <p:nvPr/>
        </p:nvSpPr>
        <p:spPr>
          <a:xfrm>
            <a:off x="3923928" y="4421272"/>
            <a:ext cx="4896544" cy="115212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EBRD u poslovanju saradjuje sa IFC – Međunarodnom finansijskom korporacijom. </a:t>
            </a:r>
          </a:p>
        </p:txBody>
      </p:sp>
    </p:spTree>
    <p:extLst>
      <p:ext uri="{BB962C8B-B14F-4D97-AF65-F5344CB8AC3E}">
        <p14:creationId xmlns:p14="http://schemas.microsoft.com/office/powerpoint/2010/main" val="18320632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400417" y="332656"/>
            <a:ext cx="7927749" cy="52668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EBRD – Evropska banka za obnovu i razvoj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283174" y="1017824"/>
            <a:ext cx="8162234" cy="95173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Sposobnost upravljanja rizicima omogućava EBRD-u da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uzme projekte višeg rizika i osigura dugoročnije finansiranje</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od većine drugih komercijalnih banaka.</a:t>
            </a:r>
          </a:p>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Triple A credit rating – trostruki kreditni rejting AAA održava prednost kapitalne pozicije EBRD-a, snažne institucije i izuzetno robusnih profila finansijskog rizika.  </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34539" t="21005" r="12962" b="26802"/>
          <a:stretch/>
        </p:blipFill>
        <p:spPr>
          <a:xfrm>
            <a:off x="426592" y="4860019"/>
            <a:ext cx="2736305" cy="1224136"/>
          </a:xfrm>
          <a:prstGeom prst="rect">
            <a:avLst/>
          </a:prstGeom>
        </p:spPr>
      </p:pic>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24801" t="11501" r="12988" b="22000"/>
          <a:stretch/>
        </p:blipFill>
        <p:spPr>
          <a:xfrm>
            <a:off x="3717242" y="3111649"/>
            <a:ext cx="2915627" cy="1342499"/>
          </a:xfrm>
          <a:prstGeom prst="rect">
            <a:avLst/>
          </a:prstGeom>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19288" t="13250" r="13775" b="20250"/>
          <a:stretch/>
        </p:blipFill>
        <p:spPr>
          <a:xfrm>
            <a:off x="426592" y="3094015"/>
            <a:ext cx="2683953" cy="1199081"/>
          </a:xfrm>
          <a:prstGeom prst="rect">
            <a:avLst/>
          </a:prstGeom>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l="20863" t="6250" r="21651" b="20250"/>
          <a:stretch/>
        </p:blipFill>
        <p:spPr>
          <a:xfrm>
            <a:off x="3726721" y="4948354"/>
            <a:ext cx="2906147" cy="1284307"/>
          </a:xfrm>
          <a:prstGeom prst="rect">
            <a:avLst/>
          </a:prstGeom>
        </p:spPr>
      </p:pic>
      <p:sp>
        <p:nvSpPr>
          <p:cNvPr id="11" name="Rounded Rectangle 10"/>
          <p:cNvSpPr/>
          <p:nvPr/>
        </p:nvSpPr>
        <p:spPr>
          <a:xfrm>
            <a:off x="400417" y="2406460"/>
            <a:ext cx="2736305" cy="50071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i="1" dirty="0" smtClean="0">
                <a:solidFill>
                  <a:schemeClr val="tx1"/>
                </a:solidFill>
                <a:latin typeface="Times New Roman" panose="02020603050405020304" pitchFamily="18" charset="0"/>
                <a:cs typeface="Times New Roman" panose="02020603050405020304" pitchFamily="18" charset="0"/>
              </a:rPr>
              <a:t>Ključne teme EBRD-a: </a:t>
            </a:r>
            <a:endParaRPr lang="en-GB" b="1" i="1" dirty="0">
              <a:solidFill>
                <a:schemeClr val="tx1"/>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396008" y="4332043"/>
            <a:ext cx="2736305" cy="36004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Infrastruktura: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3" name="Rounded Rectangle 12"/>
          <p:cNvSpPr/>
          <p:nvPr/>
        </p:nvSpPr>
        <p:spPr>
          <a:xfrm>
            <a:off x="437536" y="6135186"/>
            <a:ext cx="2736305" cy="36004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Mali biznis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4" name="Rounded Rectangle 13"/>
          <p:cNvSpPr/>
          <p:nvPr/>
        </p:nvSpPr>
        <p:spPr>
          <a:xfrm>
            <a:off x="3689881" y="4431456"/>
            <a:ext cx="2970351" cy="36004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Transformacija (Chernobyl)</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5" name="Rounded Rectangle 14"/>
          <p:cNvSpPr/>
          <p:nvPr/>
        </p:nvSpPr>
        <p:spPr>
          <a:xfrm>
            <a:off x="3708371" y="6135186"/>
            <a:ext cx="2924497" cy="36004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Reakcija na izbjegličku krizu </a:t>
            </a:r>
            <a:endParaRPr lang="en-GB"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82546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400417" y="332656"/>
            <a:ext cx="7927749" cy="52668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EBRD – Evropska banka za obnovu i razvoj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79512" y="980728"/>
            <a:ext cx="3456384" cy="325697"/>
          </a:xfrm>
          <a:prstGeom prst="rect">
            <a:avLst/>
          </a:prstGeom>
          <a:solidFill>
            <a:schemeClr val="accent3">
              <a:lumMod val="40000"/>
              <a:lumOff val="6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EBRD finansijski projekti : </a:t>
            </a:r>
          </a:p>
        </p:txBody>
      </p:sp>
      <p:sp>
        <p:nvSpPr>
          <p:cNvPr id="5" name="Rounded Rectangle 4"/>
          <p:cNvSpPr/>
          <p:nvPr/>
        </p:nvSpPr>
        <p:spPr>
          <a:xfrm>
            <a:off x="179512" y="1687090"/>
            <a:ext cx="1584176" cy="36004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Krediti</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0" name="Title 1"/>
          <p:cNvSpPr txBox="1">
            <a:spLocks/>
          </p:cNvSpPr>
          <p:nvPr/>
        </p:nvSpPr>
        <p:spPr>
          <a:xfrm>
            <a:off x="497277" y="1995562"/>
            <a:ext cx="8259572" cy="115212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Krediti za veće projekte (3 </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miliona </a:t>
            </a:r>
            <a:r>
              <a:rPr lang="en-GB"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- 250 miliona </a:t>
            </a:r>
            <a:r>
              <a:rPr lang="en-GB"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
            </a:pP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Krediti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EBRD-a </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projektima privatnog sektora obično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počinju </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od min.3 miliona -250 miliona eura. Prosječan iznos je 25 miliona eura</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Krediti su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struktuirani sa visokim stepenom fleksibilnosti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za obezbjeđenje profila zajmova koji odgovaraju klijentu i potrebama projekta. Ovaj pristup određuje svaku valutu za kredit i formulu kamate. </a:t>
            </a:r>
          </a:p>
          <a:p>
            <a:pPr marL="285750" indent="-285750" algn="just">
              <a:buFont typeface="Wingdings" panose="05000000000000000000" pitchFamily="2" charset="2"/>
              <a:buChar char="§"/>
            </a:pP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Osnova za kredit je očekivani novčani tok projekta i sposobnost klijenta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da otplati kredit u dogovorenom periodu. Kreditni rizik može u potpunosti uzeti Banka ili može biti djelimično sindiciran na tržište.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Kredit se može osigurati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imovinom zajmoprimca ili se može pretvoriti u dionice i biti povezan sa equity-om. Potpuni detalji se pregovaraju sa klijentom od slučaja do slučaja.   </a:t>
            </a:r>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8245443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400417" y="332656"/>
            <a:ext cx="7927749" cy="52668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EBRD – Evropska banka za obnovu i razvoj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473693" y="1124744"/>
            <a:ext cx="1584176" cy="36004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Kapital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399137" y="1469152"/>
            <a:ext cx="8162234" cy="368804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EBRD ulaže u rasponu od 2 miliona eura – 100 miliona eura u projekte privatnog sektora. </a:t>
            </a:r>
          </a:p>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Očekuje povrat tržišne stope od svojih kaitalnih investicija. Ulaže u manjinske pozicije kod kapitalnih ulaganja.</a:t>
            </a:r>
          </a:p>
          <a:p>
            <a:pPr marL="285750" indent="-285750" algn="just">
              <a:buFont typeface="Wingdings" panose="05000000000000000000" pitchFamily="2" charset="2"/>
              <a:buChar char="§"/>
            </a:pP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Uslovi</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uslovi ulaganja EBRD-a zavise od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rizika i perspektive povrata sredstava</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povezanih sa svakim projektom. Na njih utiče finansijska i vlasnička struktura projektne kompanije. Kako Banka ima ograničene kapitalne resurse,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ne uzima dugoročne equity investicije ili kontrolu interesa</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Niti preuzima direktnu odgovornost za upravljanje projektom.</a:t>
            </a:r>
          </a:p>
          <a:p>
            <a:pPr marL="285750" indent="-285750" algn="just">
              <a:buFont typeface="Wingdings" panose="05000000000000000000" pitchFamily="2" charset="2"/>
              <a:buChar char="§"/>
            </a:pP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Kapitalni  fondovi za manja preduzeća –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kako bi preduzetnicima i malim firmama pružio veći pristup finansijama,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EBRD podržava finansijske posrednike</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kao što su lokalne komercijalne banke, mikro poslovne banke, equity fondovi i objekti za lizing.</a:t>
            </a:r>
          </a:p>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Podržavaju investicije uključujući i poslove start –up, proširenja i akvizicije.     </a:t>
            </a:r>
          </a:p>
        </p:txBody>
      </p:sp>
    </p:spTree>
    <p:extLst>
      <p:ext uri="{BB962C8B-B14F-4D97-AF65-F5344CB8AC3E}">
        <p14:creationId xmlns:p14="http://schemas.microsoft.com/office/powerpoint/2010/main" val="5075369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66365" t="3500" r="387" b="30001"/>
          <a:stretch/>
        </p:blipFill>
        <p:spPr>
          <a:xfrm>
            <a:off x="4716016" y="1630734"/>
            <a:ext cx="3725088" cy="47757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Rounded Rectangle 3"/>
          <p:cNvSpPr/>
          <p:nvPr/>
        </p:nvSpPr>
        <p:spPr>
          <a:xfrm>
            <a:off x="400417" y="332656"/>
            <a:ext cx="7927749" cy="52668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EBRD – Evropska banka za obnovu i razvoj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473693" y="1124744"/>
            <a:ext cx="4098308" cy="36004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i="1" dirty="0" smtClean="0">
                <a:solidFill>
                  <a:schemeClr val="tx1"/>
                </a:solidFill>
                <a:latin typeface="Times New Roman" panose="02020603050405020304" pitchFamily="18" charset="0"/>
                <a:cs typeface="Times New Roman" panose="02020603050405020304" pitchFamily="18" charset="0"/>
              </a:rPr>
              <a:t>Bosna i Hercegovina i EBRD </a:t>
            </a:r>
            <a:endParaRPr lang="en-GB" b="1" i="1" dirty="0">
              <a:solidFill>
                <a:schemeClr val="tx1"/>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323528" y="1844824"/>
            <a:ext cx="3956839" cy="368804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E</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BRD u BiH se fokusira na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podršku restruktuiranosti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i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širenju lokalnog privatnog sektora,</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usmjereno na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šire regionalno tržište</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i podrška efikasnije i održivije upotrebe resursa uz nastavak koordinacije aktivnosti EBRD-a sa partnerima EU i  IFI.</a:t>
            </a:r>
          </a:p>
          <a:p>
            <a:pPr marL="285750" indent="-285750" algn="just">
              <a:buFont typeface="Wingdings" panose="05000000000000000000" pitchFamily="2" charset="2"/>
              <a:buChar char="§"/>
            </a:pPr>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Kreditni rizik može u potpunosti preuzeti EBRD ili može djelimično sindicirati.  </a:t>
            </a:r>
          </a:p>
        </p:txBody>
      </p:sp>
    </p:spTree>
    <p:extLst>
      <p:ext uri="{BB962C8B-B14F-4D97-AF65-F5344CB8AC3E}">
        <p14:creationId xmlns:p14="http://schemas.microsoft.com/office/powerpoint/2010/main" val="1067583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160616171"/>
              </p:ext>
            </p:extLst>
          </p:nvPr>
        </p:nvGraphicFramePr>
        <p:xfrm>
          <a:off x="228600" y="604765"/>
          <a:ext cx="8629650" cy="6301018"/>
        </p:xfrm>
        <a:graphic>
          <a:graphicData uri="http://schemas.openxmlformats.org/drawingml/2006/table">
            <a:tbl>
              <a:tblPr firstRow="1" firstCol="1" bandRow="1">
                <a:tableStyleId>{5C22544A-7EE6-4342-B048-85BDC9FD1C3A}</a:tableStyleId>
              </a:tblPr>
              <a:tblGrid>
                <a:gridCol w="743000">
                  <a:extLst>
                    <a:ext uri="{9D8B030D-6E8A-4147-A177-3AD203B41FA5}">
                      <a16:colId xmlns:a16="http://schemas.microsoft.com/office/drawing/2014/main" val="2938092434"/>
                    </a:ext>
                  </a:extLst>
                </a:gridCol>
                <a:gridCol w="914350">
                  <a:extLst>
                    <a:ext uri="{9D8B030D-6E8A-4147-A177-3AD203B41FA5}">
                      <a16:colId xmlns:a16="http://schemas.microsoft.com/office/drawing/2014/main" val="1255712054"/>
                    </a:ext>
                  </a:extLst>
                </a:gridCol>
                <a:gridCol w="953986">
                  <a:extLst>
                    <a:ext uri="{9D8B030D-6E8A-4147-A177-3AD203B41FA5}">
                      <a16:colId xmlns:a16="http://schemas.microsoft.com/office/drawing/2014/main" val="1370693274"/>
                    </a:ext>
                  </a:extLst>
                </a:gridCol>
                <a:gridCol w="6018314">
                  <a:extLst>
                    <a:ext uri="{9D8B030D-6E8A-4147-A177-3AD203B41FA5}">
                      <a16:colId xmlns:a16="http://schemas.microsoft.com/office/drawing/2014/main" val="1977580359"/>
                    </a:ext>
                  </a:extLst>
                </a:gridCol>
              </a:tblGrid>
              <a:tr h="192078">
                <a:tc>
                  <a:txBody>
                    <a:bodyPr/>
                    <a:lstStyle/>
                    <a:p>
                      <a:pPr algn="ctr">
                        <a:spcAft>
                          <a:spcPts val="0"/>
                        </a:spcAft>
                      </a:pPr>
                      <a:r>
                        <a:rPr lang="sr-Cyrl-BA" sz="1400" dirty="0">
                          <a:effectLst/>
                        </a:rPr>
                        <a:t>Седмица</a:t>
                      </a:r>
                      <a:endParaRPr lang="en-GB"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4">
                        <a:lumMod val="60000"/>
                        <a:lumOff val="40000"/>
                      </a:schemeClr>
                    </a:solidFill>
                  </a:tcPr>
                </a:tc>
                <a:tc>
                  <a:txBody>
                    <a:bodyPr/>
                    <a:lstStyle/>
                    <a:p>
                      <a:pPr algn="ctr">
                        <a:spcAft>
                          <a:spcPts val="0"/>
                        </a:spcAft>
                      </a:pPr>
                      <a:r>
                        <a:rPr lang="sr-Cyrl-BA" sz="1400" dirty="0">
                          <a:effectLst/>
                        </a:rPr>
                        <a:t>Вјежба</a:t>
                      </a:r>
                      <a:endParaRPr lang="en-GB"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4">
                        <a:lumMod val="60000"/>
                        <a:lumOff val="40000"/>
                      </a:schemeClr>
                    </a:solidFill>
                  </a:tcPr>
                </a:tc>
                <a:tc>
                  <a:txBody>
                    <a:bodyPr/>
                    <a:lstStyle/>
                    <a:p>
                      <a:pPr algn="ctr">
                        <a:spcAft>
                          <a:spcPts val="0"/>
                        </a:spcAft>
                      </a:pPr>
                      <a:r>
                        <a:rPr lang="sr-Cyrl-BA" sz="1400" dirty="0">
                          <a:effectLst/>
                        </a:rPr>
                        <a:t>Тип вјежбе</a:t>
                      </a:r>
                      <a:endParaRPr lang="en-GB"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4">
                        <a:lumMod val="60000"/>
                        <a:lumOff val="40000"/>
                      </a:schemeClr>
                    </a:solidFill>
                  </a:tcPr>
                </a:tc>
                <a:tc>
                  <a:txBody>
                    <a:bodyPr/>
                    <a:lstStyle/>
                    <a:p>
                      <a:pPr marL="36195">
                        <a:spcAft>
                          <a:spcPts val="0"/>
                        </a:spcAft>
                      </a:pPr>
                      <a:r>
                        <a:rPr lang="sr-Cyrl-BA" sz="1400" dirty="0">
                          <a:effectLst/>
                        </a:rPr>
                        <a:t>Тематска јединица</a:t>
                      </a:r>
                      <a:endParaRPr lang="en-GB"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4">
                        <a:lumMod val="60000"/>
                        <a:lumOff val="40000"/>
                      </a:schemeClr>
                    </a:solidFill>
                  </a:tcPr>
                </a:tc>
                <a:extLst>
                  <a:ext uri="{0D108BD9-81ED-4DB2-BD59-A6C34878D82A}">
                    <a16:rowId xmlns:a16="http://schemas.microsoft.com/office/drawing/2014/main" val="2239368531"/>
                  </a:ext>
                </a:extLst>
              </a:tr>
              <a:tr h="960391">
                <a:tc>
                  <a:txBody>
                    <a:bodyPr/>
                    <a:lstStyle/>
                    <a:p>
                      <a:pPr algn="ctr">
                        <a:spcAft>
                          <a:spcPts val="0"/>
                        </a:spcAft>
                      </a:pPr>
                      <a:r>
                        <a:rPr lang="sr-Latn-BA" sz="1200" dirty="0">
                          <a:solidFill>
                            <a:schemeClr val="tx1"/>
                          </a:solidFill>
                          <a:effectLst/>
                        </a:rPr>
                        <a:t>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dirty="0">
                          <a:effectLst/>
                        </a:rPr>
                        <a:t>В1</a:t>
                      </a:r>
                      <a:endParaRPr lang="en-GB" sz="1200" dirty="0">
                        <a:effectLst/>
                      </a:endParaRPr>
                    </a:p>
                    <a:p>
                      <a:pPr algn="ctr">
                        <a:spcAft>
                          <a:spcPts val="0"/>
                        </a:spcAft>
                      </a:pPr>
                      <a:r>
                        <a:rPr lang="sr-Cyrl-BA" sz="1200" dirty="0">
                          <a:effectLst/>
                        </a:rPr>
                        <a:t>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dirty="0" smtClean="0">
                          <a:effectLst/>
                        </a:rPr>
                        <a:t>ТВ/ПВ</a:t>
                      </a:r>
                      <a:endParaRPr lang="en-GB" sz="1200" dirty="0" smtClean="0">
                        <a:effectLst/>
                        <a:latin typeface="Times New Roman" panose="02020603050405020304" pitchFamily="18" charset="0"/>
                        <a:ea typeface="Calibri" panose="020F0502020204030204" pitchFamily="34" charset="0"/>
                        <a:cs typeface="Times New Roman" panose="02020603050405020304" pitchFamily="18" charset="0"/>
                      </a:endParaRPr>
                    </a:p>
                    <a:p>
                      <a:endParaRPr lang="en-GB" dirty="0"/>
                    </a:p>
                  </a:txBody>
                  <a:tcPr marL="0" marR="0" marT="0" marB="0" anchor="ctr">
                    <a:solidFill>
                      <a:schemeClr val="bg2"/>
                    </a:solidFill>
                  </a:tcPr>
                </a:tc>
                <a:tc>
                  <a:txBody>
                    <a:bodyPr/>
                    <a:lstStyle/>
                    <a:p>
                      <a:pPr marL="0" lvl="0" indent="0">
                        <a:spcAft>
                          <a:spcPts val="0"/>
                        </a:spcAft>
                        <a:buFont typeface="Times New Roman" panose="02020603050405020304" pitchFamily="18" charset="0"/>
                        <a:buNone/>
                      </a:pPr>
                      <a:r>
                        <a:rPr lang="sr-Cyrl-BA" sz="1200" dirty="0">
                          <a:effectLst/>
                        </a:rPr>
                        <a:t>Уводне вјежбе. </a:t>
                      </a:r>
                      <a:endParaRPr lang="en-GB" sz="1200" dirty="0">
                        <a:effectLst/>
                      </a:endParaRPr>
                    </a:p>
                    <a:p>
                      <a:pPr marL="0" lvl="0" indent="0">
                        <a:spcAft>
                          <a:spcPts val="0"/>
                        </a:spcAft>
                        <a:buFont typeface="Times New Roman" panose="02020603050405020304" pitchFamily="18" charset="0"/>
                        <a:buNone/>
                      </a:pPr>
                      <a:r>
                        <a:rPr lang="sr-Cyrl-BA" sz="1200" dirty="0">
                          <a:effectLst/>
                        </a:rPr>
                        <a:t>Појам девизног курса</a:t>
                      </a:r>
                      <a:r>
                        <a:rPr lang="sr-Latn-BA" sz="1200" dirty="0">
                          <a:effectLst/>
                        </a:rPr>
                        <a:t>, </a:t>
                      </a:r>
                      <a:r>
                        <a:rPr lang="sr-Cyrl-BA" sz="1200" dirty="0">
                          <a:effectLst/>
                        </a:rPr>
                        <a:t>његова улога и значај у међународном финансирању. Директно/индиректно нотирање.  Девизно тржиште. Израчунавање промјене девизног курса (депресијација и апресијација код директног и индиректног нотирања).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533043799"/>
                  </a:ext>
                </a:extLst>
              </a:tr>
              <a:tr h="576234">
                <a:tc>
                  <a:txBody>
                    <a:bodyPr/>
                    <a:lstStyle/>
                    <a:p>
                      <a:pPr algn="ctr">
                        <a:spcAft>
                          <a:spcPts val="0"/>
                        </a:spcAft>
                      </a:pPr>
                      <a:r>
                        <a:rPr lang="sr-Latn-BA" sz="1200" dirty="0">
                          <a:solidFill>
                            <a:schemeClr val="tx1"/>
                          </a:solidFill>
                          <a:effectLst/>
                        </a:rPr>
                        <a:t>II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dirty="0">
                          <a:effectLst/>
                        </a:rPr>
                        <a:t>В2</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dk1"/>
                          </a:solidFill>
                          <a:effectLst/>
                          <a:latin typeface="+mn-lt"/>
                          <a:ea typeface="+mn-ea"/>
                          <a:cs typeface="+mn-cs"/>
                        </a:rPr>
                        <a:t>ТВ/ПВ</a:t>
                      </a:r>
                      <a:endParaRPr lang="en-GB" sz="1200" kern="1200" dirty="0" smtClean="0">
                        <a:solidFill>
                          <a:schemeClr val="dk1"/>
                        </a:solidFill>
                        <a:effectLst/>
                        <a:latin typeface="+mn-lt"/>
                        <a:ea typeface="+mn-ea"/>
                        <a:cs typeface="+mn-cs"/>
                      </a:endParaRPr>
                    </a:p>
                    <a:p>
                      <a:endParaRPr lang="en-GB" dirty="0"/>
                    </a:p>
                  </a:txBody>
                  <a:tcPr marL="0" marR="0" marT="0" marB="0" anchor="ctr">
                    <a:solidFill>
                      <a:schemeClr val="bg2"/>
                    </a:solidFill>
                  </a:tcPr>
                </a:tc>
                <a:tc>
                  <a:txBody>
                    <a:bodyPr/>
                    <a:lstStyle/>
                    <a:p>
                      <a:pPr marL="36195">
                        <a:spcAft>
                          <a:spcPts val="0"/>
                        </a:spcAft>
                      </a:pPr>
                      <a:r>
                        <a:rPr lang="sr-Cyrl-BA" sz="1200" dirty="0">
                          <a:effectLst/>
                        </a:rPr>
                        <a:t>Формирање девизних курсева, утицај промјене девизног курса на увоз и извоз.  Маршал –Лернерова теорема. Форвард премија и форвард дисконт. Непокревни и покривени каматни паритет.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939203386"/>
                  </a:ext>
                </a:extLst>
              </a:tr>
              <a:tr h="576234">
                <a:tc>
                  <a:txBody>
                    <a:bodyPr/>
                    <a:lstStyle/>
                    <a:p>
                      <a:pPr algn="ctr">
                        <a:spcAft>
                          <a:spcPts val="0"/>
                        </a:spcAft>
                      </a:pPr>
                      <a:r>
                        <a:rPr lang="sr-Latn-BA" sz="1200" dirty="0">
                          <a:solidFill>
                            <a:schemeClr val="tx1"/>
                          </a:solidFill>
                          <a:effectLst/>
                        </a:rPr>
                        <a:t>III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algn="ctr">
                        <a:spcAft>
                          <a:spcPts val="0"/>
                        </a:spcAft>
                      </a:pPr>
                      <a:r>
                        <a:rPr lang="sr-Cyrl-BA" sz="1200" dirty="0">
                          <a:effectLst/>
                        </a:rPr>
                        <a:t>В3</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algn="ctr">
                        <a:spcAft>
                          <a:spcPts val="0"/>
                        </a:spcAft>
                      </a:pPr>
                      <a:r>
                        <a:rPr lang="en-US" sz="1200" dirty="0">
                          <a:effectLst/>
                        </a:rPr>
                        <a:t>ТВ/ПВ</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a:spcAft>
                          <a:spcPts val="0"/>
                        </a:spcAft>
                      </a:pPr>
                      <a:r>
                        <a:rPr lang="sr-Cyrl-BA" sz="1200" dirty="0">
                          <a:effectLst/>
                        </a:rPr>
                        <a:t>Врсте девизних курсева (номинални и реални девизни курс, ефективни девизни кус, фиксни и флуктуирајући девизни курс, и др.). </a:t>
                      </a:r>
                      <a:endParaRPr lang="en-GB" sz="1200" dirty="0">
                        <a:effectLst/>
                      </a:endParaRPr>
                    </a:p>
                    <a:p>
                      <a:pPr>
                        <a:spcAft>
                          <a:spcPts val="0"/>
                        </a:spcAft>
                      </a:pPr>
                      <a:r>
                        <a:rPr lang="sr-Cyrl-BA" sz="1200" dirty="0">
                          <a:effectLst/>
                        </a:rPr>
                        <a:t>Режими девизних курсева и немогуће тројство.</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extLst>
                  <a:ext uri="{0D108BD9-81ED-4DB2-BD59-A6C34878D82A}">
                    <a16:rowId xmlns:a16="http://schemas.microsoft.com/office/drawing/2014/main" val="556687604"/>
                  </a:ext>
                </a:extLst>
              </a:tr>
              <a:tr h="768313">
                <a:tc>
                  <a:txBody>
                    <a:bodyPr/>
                    <a:lstStyle/>
                    <a:p>
                      <a:pPr algn="ctr">
                        <a:spcAft>
                          <a:spcPts val="0"/>
                        </a:spcAft>
                      </a:pPr>
                      <a:r>
                        <a:rPr lang="sr-Latn-BA" sz="1200" dirty="0">
                          <a:solidFill>
                            <a:schemeClr val="tx1"/>
                          </a:solidFill>
                          <a:effectLst/>
                        </a:rPr>
                        <a:t>IV</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algn="ctr">
                        <a:spcAft>
                          <a:spcPts val="0"/>
                        </a:spcAft>
                      </a:pPr>
                      <a:r>
                        <a:rPr lang="sr-Cyrl-BA" sz="1200" dirty="0">
                          <a:effectLst/>
                        </a:rPr>
                        <a:t>В4</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algn="ctr">
                        <a:spcAft>
                          <a:spcPts val="0"/>
                        </a:spcAft>
                      </a:pPr>
                      <a:r>
                        <a:rPr lang="en-US" sz="1200" dirty="0">
                          <a:effectLst/>
                        </a:rPr>
                        <a:t>ТВ/ПВ</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marL="36195">
                        <a:spcAft>
                          <a:spcPts val="0"/>
                        </a:spcAft>
                      </a:pPr>
                      <a:r>
                        <a:rPr lang="sr-Cyrl-BA" sz="1200" dirty="0">
                          <a:effectLst/>
                        </a:rPr>
                        <a:t>Детерминанте нивоа девизних курсева-теорије о девизном курсу. Теорија паритета куповних снага: закон једне цијене, </a:t>
                      </a:r>
                      <a:r>
                        <a:rPr lang="sr-Latn-BA" sz="1200" dirty="0">
                          <a:effectLst/>
                        </a:rPr>
                        <a:t>Big max index, </a:t>
                      </a:r>
                      <a:r>
                        <a:rPr lang="sr-Cyrl-BA" sz="1200" dirty="0">
                          <a:effectLst/>
                        </a:rPr>
                        <a:t> апсолутна теорија ПКС, релативна теорија ПКС. </a:t>
                      </a:r>
                      <a:endParaRPr lang="en-GB" sz="1200" dirty="0">
                        <a:effectLst/>
                      </a:endParaRPr>
                    </a:p>
                    <a:p>
                      <a:pPr marL="36195">
                        <a:spcAft>
                          <a:spcPts val="0"/>
                        </a:spcAft>
                      </a:pPr>
                      <a:r>
                        <a:rPr lang="sr-Cyrl-BA" sz="1200" dirty="0">
                          <a:effectLst/>
                        </a:rPr>
                        <a:t>Монетарна теорија детерминисања нивоа девизног курса.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extLst>
                  <a:ext uri="{0D108BD9-81ED-4DB2-BD59-A6C34878D82A}">
                    <a16:rowId xmlns:a16="http://schemas.microsoft.com/office/drawing/2014/main" val="2766728229"/>
                  </a:ext>
                </a:extLst>
              </a:tr>
              <a:tr h="576234">
                <a:tc>
                  <a:txBody>
                    <a:bodyPr/>
                    <a:lstStyle/>
                    <a:p>
                      <a:pPr algn="ctr">
                        <a:spcAft>
                          <a:spcPts val="0"/>
                        </a:spcAft>
                      </a:pPr>
                      <a:r>
                        <a:rPr lang="sr-Latn-BA" sz="1200" dirty="0">
                          <a:solidFill>
                            <a:schemeClr val="tx1"/>
                          </a:solidFill>
                          <a:effectLst/>
                        </a:rPr>
                        <a:t>V</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algn="ctr">
                        <a:spcAft>
                          <a:spcPts val="0"/>
                        </a:spcAft>
                      </a:pPr>
                      <a:r>
                        <a:rPr lang="sr-Cyrl-BA" sz="1200" dirty="0">
                          <a:effectLst/>
                        </a:rPr>
                        <a:t>В5</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algn="ctr">
                        <a:spcAft>
                          <a:spcPts val="0"/>
                        </a:spcAft>
                      </a:pPr>
                      <a:r>
                        <a:rPr lang="en-US" sz="1200" dirty="0">
                          <a:effectLst/>
                        </a:rPr>
                        <a:t>ТВ/ПВ</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marL="36195">
                        <a:spcAft>
                          <a:spcPts val="0"/>
                        </a:spcAft>
                      </a:pPr>
                      <a:r>
                        <a:rPr lang="sr-Latn-BA" sz="1200" dirty="0">
                          <a:effectLst/>
                        </a:rPr>
                        <a:t>Overshooting</a:t>
                      </a:r>
                      <a:r>
                        <a:rPr lang="sr-Cyrl-BA" sz="1200" dirty="0">
                          <a:effectLst/>
                        </a:rPr>
                        <a:t>-одговор на осцилације девизних курсева на девизном тржишту. Портфолио приступ детерминисању девизног курса. Међународни монетарни систем. Монетарна унија: теорија оптималног валутног подручја.</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extLst>
                  <a:ext uri="{0D108BD9-81ED-4DB2-BD59-A6C34878D82A}">
                    <a16:rowId xmlns:a16="http://schemas.microsoft.com/office/drawing/2014/main" val="1690632666"/>
                  </a:ext>
                </a:extLst>
              </a:tr>
              <a:tr h="192078">
                <a:tc>
                  <a:txBody>
                    <a:bodyPr/>
                    <a:lstStyle/>
                    <a:p>
                      <a:pPr algn="ctr">
                        <a:spcAft>
                          <a:spcPts val="0"/>
                        </a:spcAft>
                      </a:pPr>
                      <a:r>
                        <a:rPr lang="sr-Latn-BA" sz="1200" dirty="0">
                          <a:solidFill>
                            <a:schemeClr val="tx1"/>
                          </a:solidFill>
                          <a:effectLst/>
                        </a:rPr>
                        <a:t>VI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F9E0AD"/>
                    </a:solidFill>
                  </a:tcPr>
                </a:tc>
                <a:tc>
                  <a:txBody>
                    <a:bodyPr/>
                    <a:lstStyle/>
                    <a:p>
                      <a:pPr algn="ctr">
                        <a:spcAft>
                          <a:spcPts val="0"/>
                        </a:spcAft>
                      </a:pPr>
                      <a:r>
                        <a:rPr lang="sr-Cyrl-BA" sz="1200" dirty="0">
                          <a:effectLst/>
                        </a:rPr>
                        <a:t>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F9E0AD"/>
                    </a:solidFill>
                  </a:tcPr>
                </a:tc>
                <a:tc>
                  <a:txBody>
                    <a:bodyPr/>
                    <a:lstStyle/>
                    <a:p>
                      <a:pPr algn="ctr">
                        <a:spcAft>
                          <a:spcPts val="0"/>
                        </a:spcAft>
                      </a:pPr>
                      <a:r>
                        <a:rPr lang="en-US" sz="1200" dirty="0">
                          <a:effectLst/>
                        </a:rPr>
                        <a:t>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F9E0AD"/>
                    </a:solidFill>
                  </a:tcPr>
                </a:tc>
                <a:tc>
                  <a:txBody>
                    <a:bodyPr/>
                    <a:lstStyle/>
                    <a:p>
                      <a:pPr marL="36195">
                        <a:spcAft>
                          <a:spcPts val="0"/>
                        </a:spcAft>
                      </a:pPr>
                      <a:r>
                        <a:rPr lang="sr-Cyrl-BA" sz="1200">
                          <a:effectLst/>
                        </a:rPr>
                        <a:t>Први </a:t>
                      </a:r>
                      <a:r>
                        <a:rPr lang="sr-Cyrl-BA" sz="1200" smtClean="0">
                          <a:effectLst/>
                        </a:rPr>
                        <a:t>колоквијум</a:t>
                      </a:r>
                      <a:r>
                        <a:rPr lang="sr-Latn-BA" sz="1200" smtClean="0">
                          <a:effectLst/>
                        </a:rPr>
                        <a:t> (19.12.2020)</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F9E0AD"/>
                    </a:solidFill>
                  </a:tcPr>
                </a:tc>
                <a:extLst>
                  <a:ext uri="{0D108BD9-81ED-4DB2-BD59-A6C34878D82A}">
                    <a16:rowId xmlns:a16="http://schemas.microsoft.com/office/drawing/2014/main" val="1564124491"/>
                  </a:ext>
                </a:extLst>
              </a:tr>
              <a:tr h="192078">
                <a:tc>
                  <a:txBody>
                    <a:bodyPr/>
                    <a:lstStyle/>
                    <a:p>
                      <a:pPr algn="ctr">
                        <a:spcAft>
                          <a:spcPts val="0"/>
                        </a:spcAft>
                      </a:pPr>
                      <a:r>
                        <a:rPr lang="sr-Latn-BA" sz="1200" dirty="0">
                          <a:solidFill>
                            <a:schemeClr val="tx1"/>
                          </a:solidFill>
                          <a:effectLst/>
                        </a:rPr>
                        <a:t>VII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dirty="0">
                          <a:effectLst/>
                        </a:rPr>
                        <a:t>В6</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en-US" sz="1200" dirty="0">
                          <a:effectLst/>
                        </a:rPr>
                        <a:t>ТВ/ПВ</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marL="36195">
                        <a:spcAft>
                          <a:spcPts val="0"/>
                        </a:spcAft>
                      </a:pPr>
                      <a:r>
                        <a:rPr lang="sr-Cyrl-BA" sz="1200" dirty="0">
                          <a:effectLst/>
                        </a:rPr>
                        <a:t>Европска монетарна унија.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1804314137"/>
                  </a:ext>
                </a:extLst>
              </a:tr>
              <a:tr h="428161">
                <a:tc>
                  <a:txBody>
                    <a:bodyPr/>
                    <a:lstStyle/>
                    <a:p>
                      <a:pPr algn="ctr">
                        <a:spcAft>
                          <a:spcPts val="0"/>
                        </a:spcAft>
                      </a:pPr>
                      <a:r>
                        <a:rPr lang="sr-Latn-BA" sz="1200" dirty="0">
                          <a:solidFill>
                            <a:schemeClr val="tx1"/>
                          </a:solidFill>
                          <a:effectLst/>
                        </a:rPr>
                        <a:t>VIII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dirty="0">
                          <a:effectLst/>
                        </a:rPr>
                        <a:t>В7</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en-US" sz="1200">
                          <a:effectLst/>
                        </a:rPr>
                        <a:t>ТВ/ПВ</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marL="36195">
                        <a:spcAft>
                          <a:spcPts val="0"/>
                        </a:spcAft>
                      </a:pPr>
                      <a:r>
                        <a:rPr lang="sr-Cyrl-BA" sz="1200" dirty="0">
                          <a:effectLst/>
                        </a:rPr>
                        <a:t>Међународно тржиште капитала:облици међународног кретања капитала и савремене тенденције. Евротржиште.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2947533135"/>
                  </a:ext>
                </a:extLst>
              </a:tr>
              <a:tr h="260029">
                <a:tc>
                  <a:txBody>
                    <a:bodyPr/>
                    <a:lstStyle/>
                    <a:p>
                      <a:pPr algn="ctr">
                        <a:spcAft>
                          <a:spcPts val="0"/>
                        </a:spcAft>
                      </a:pPr>
                      <a:r>
                        <a:rPr lang="sr-Latn-BA" sz="1200" dirty="0">
                          <a:solidFill>
                            <a:schemeClr val="tx1"/>
                          </a:solidFill>
                          <a:effectLst/>
                        </a:rPr>
                        <a:t> </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a:effectLst/>
                        </a:rPr>
                        <a:t> </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en-US" sz="1200" dirty="0">
                          <a:effectLst/>
                        </a:rPr>
                        <a:t>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marL="36195">
                        <a:spcAft>
                          <a:spcPts val="0"/>
                        </a:spcAft>
                      </a:pPr>
                      <a:r>
                        <a:rPr lang="sr-Cyrl-BA" sz="1200" dirty="0">
                          <a:solidFill>
                            <a:srgbClr val="FF0000"/>
                          </a:solidFill>
                          <a:effectLst/>
                        </a:rPr>
                        <a:t>Државни празник </a:t>
                      </a:r>
                      <a:endParaRPr lang="en-GB"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3855236985"/>
                  </a:ext>
                </a:extLst>
              </a:tr>
              <a:tr h="192078">
                <a:tc>
                  <a:txBody>
                    <a:bodyPr/>
                    <a:lstStyle/>
                    <a:p>
                      <a:pPr algn="ctr">
                        <a:spcAft>
                          <a:spcPts val="0"/>
                        </a:spcAft>
                      </a:pPr>
                      <a:r>
                        <a:rPr lang="sr-Latn-BA" sz="1200" dirty="0">
                          <a:solidFill>
                            <a:schemeClr val="tx1"/>
                          </a:solidFill>
                          <a:effectLst/>
                        </a:rPr>
                        <a:t>IX</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dirty="0">
                          <a:effectLst/>
                        </a:rPr>
                        <a:t>В8</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en-US" sz="1200" dirty="0">
                          <a:effectLst/>
                        </a:rPr>
                        <a:t>ТВ/ПВ</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marL="36195">
                        <a:spcAft>
                          <a:spcPts val="0"/>
                        </a:spcAft>
                      </a:pPr>
                      <a:r>
                        <a:rPr lang="sr-Cyrl-BA" sz="1200" dirty="0">
                          <a:effectLst/>
                        </a:rPr>
                        <a:t>Свјетска банка и њене афилијације.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3020658569"/>
                  </a:ext>
                </a:extLst>
              </a:tr>
              <a:tr h="384156">
                <a:tc>
                  <a:txBody>
                    <a:bodyPr/>
                    <a:lstStyle/>
                    <a:p>
                      <a:pPr algn="ctr">
                        <a:spcAft>
                          <a:spcPts val="0"/>
                        </a:spcAft>
                      </a:pPr>
                      <a:r>
                        <a:rPr lang="sr-Latn-BA" sz="1200" dirty="0">
                          <a:solidFill>
                            <a:schemeClr val="tx1"/>
                          </a:solidFill>
                          <a:effectLst/>
                        </a:rPr>
                        <a:t>X</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dirty="0">
                          <a:effectLst/>
                        </a:rPr>
                        <a:t>В9</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en-US" sz="1200" dirty="0">
                          <a:effectLst/>
                        </a:rPr>
                        <a:t>ТВ/ПВ</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marL="36195">
                        <a:spcAft>
                          <a:spcPts val="0"/>
                        </a:spcAft>
                      </a:pPr>
                      <a:r>
                        <a:rPr lang="sr-Cyrl-BA" sz="1200" dirty="0">
                          <a:effectLst/>
                        </a:rPr>
                        <a:t>Проблем међународне задужености и дужничке кризе. </a:t>
                      </a:r>
                      <a:endParaRPr lang="en-GB" sz="1200" dirty="0">
                        <a:effectLst/>
                      </a:endParaRPr>
                    </a:p>
                    <a:p>
                      <a:pPr marL="36195">
                        <a:spcAft>
                          <a:spcPts val="0"/>
                        </a:spcAft>
                      </a:pPr>
                      <a:r>
                        <a:rPr lang="sr-Cyrl-BA" sz="1200" dirty="0">
                          <a:effectLst/>
                        </a:rPr>
                        <a:t>Презентације семинарских радова.</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3244201508"/>
                  </a:ext>
                </a:extLst>
              </a:tr>
              <a:tr h="576234">
                <a:tc>
                  <a:txBody>
                    <a:bodyPr/>
                    <a:lstStyle/>
                    <a:p>
                      <a:pPr algn="ctr">
                        <a:spcAft>
                          <a:spcPts val="0"/>
                        </a:spcAft>
                      </a:pPr>
                      <a:r>
                        <a:rPr lang="sr-Latn-BA" sz="1200" dirty="0">
                          <a:solidFill>
                            <a:schemeClr val="tx1"/>
                          </a:solidFill>
                          <a:effectLst/>
                        </a:rPr>
                        <a:t>XI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a:effectLst/>
                        </a:rPr>
                        <a:t>В10</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en-US" sz="1200">
                          <a:effectLst/>
                        </a:rPr>
                        <a:t>ТВ/ПВ</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bg2"/>
                    </a:solidFill>
                  </a:tcPr>
                </a:tc>
                <a:tc>
                  <a:txBody>
                    <a:bodyPr/>
                    <a:lstStyle/>
                    <a:p>
                      <a:pPr marL="36195">
                        <a:spcAft>
                          <a:spcPts val="0"/>
                        </a:spcAft>
                      </a:pPr>
                      <a:r>
                        <a:rPr lang="sr-Cyrl-BA" sz="1200" dirty="0">
                          <a:effectLst/>
                        </a:rPr>
                        <a:t>Валутне кризе и шпекулативни напади. Улога ММФ-а у рјешавању проблема дужничких криза.  </a:t>
                      </a:r>
                      <a:endParaRPr lang="en-GB" sz="1200" dirty="0">
                        <a:effectLst/>
                      </a:endParaRPr>
                    </a:p>
                    <a:p>
                      <a:pPr marL="36195">
                        <a:spcAft>
                          <a:spcPts val="0"/>
                        </a:spcAft>
                      </a:pPr>
                      <a:r>
                        <a:rPr lang="sr-Cyrl-BA" sz="1200" dirty="0">
                          <a:effectLst/>
                        </a:rPr>
                        <a:t>Презентације семинарских радова.</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2629076357"/>
                  </a:ext>
                </a:extLst>
              </a:tr>
              <a:tr h="192078">
                <a:tc>
                  <a:txBody>
                    <a:bodyPr/>
                    <a:lstStyle/>
                    <a:p>
                      <a:pPr algn="ctr">
                        <a:spcAft>
                          <a:spcPts val="0"/>
                        </a:spcAft>
                      </a:pPr>
                      <a:r>
                        <a:rPr lang="sr-Latn-BA" sz="1200" dirty="0">
                          <a:solidFill>
                            <a:schemeClr val="tx1"/>
                          </a:solidFill>
                          <a:effectLst/>
                        </a:rPr>
                        <a:t>XII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F9E0AD"/>
                    </a:solidFill>
                  </a:tcPr>
                </a:tc>
                <a:tc>
                  <a:txBody>
                    <a:bodyPr/>
                    <a:lstStyle/>
                    <a:p>
                      <a:pPr>
                        <a:spcAft>
                          <a:spcPts val="0"/>
                        </a:spcAft>
                      </a:pPr>
                      <a:r>
                        <a:rPr lang="sr-Cyrl-BA" sz="1200" dirty="0">
                          <a:effectLst/>
                        </a:rPr>
                        <a:t>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F9E0AD"/>
                    </a:solidFill>
                  </a:tcPr>
                </a:tc>
                <a:tc>
                  <a:txBody>
                    <a:bodyPr/>
                    <a:lstStyle/>
                    <a:p>
                      <a:pPr algn="ctr">
                        <a:spcAft>
                          <a:spcPts val="0"/>
                        </a:spcAft>
                      </a:pPr>
                      <a:r>
                        <a:rPr lang="en-US" sz="1200" dirty="0">
                          <a:effectLst/>
                        </a:rPr>
                        <a:t>ТВ/ПВ</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F9E0AD"/>
                    </a:solidFill>
                  </a:tcPr>
                </a:tc>
                <a:tc>
                  <a:txBody>
                    <a:bodyPr/>
                    <a:lstStyle/>
                    <a:p>
                      <a:pPr marL="36195">
                        <a:spcAft>
                          <a:spcPts val="0"/>
                        </a:spcAft>
                      </a:pPr>
                      <a:r>
                        <a:rPr lang="sr-Cyrl-BA" sz="1200" dirty="0">
                          <a:effectLst/>
                        </a:rPr>
                        <a:t>Други колоквијум </a:t>
                      </a:r>
                      <a:r>
                        <a:rPr lang="sr-Latn-BA" sz="1200" dirty="0" smtClean="0">
                          <a:effectLst/>
                        </a:rPr>
                        <a:t>(06.02.2021.)</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F9E0AD"/>
                    </a:solidFill>
                  </a:tcPr>
                </a:tc>
                <a:extLst>
                  <a:ext uri="{0D108BD9-81ED-4DB2-BD59-A6C34878D82A}">
                    <a16:rowId xmlns:a16="http://schemas.microsoft.com/office/drawing/2014/main" val="365275395"/>
                  </a:ext>
                </a:extLst>
              </a:tr>
            </a:tbl>
          </a:graphicData>
        </a:graphic>
      </p:graphicFrame>
      <p:sp>
        <p:nvSpPr>
          <p:cNvPr id="7" name="Rounded Rectangle 6"/>
          <p:cNvSpPr/>
          <p:nvPr/>
        </p:nvSpPr>
        <p:spPr>
          <a:xfrm>
            <a:off x="228600" y="87237"/>
            <a:ext cx="8505825" cy="439140"/>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PLAN I RASPORED VJEŽBI</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26102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23273" y="3129396"/>
            <a:ext cx="8442036" cy="19089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4800" b="1" i="1" dirty="0" smtClean="0">
                <a:solidFill>
                  <a:schemeClr val="tx2">
                    <a:lumMod val="60000"/>
                    <a:lumOff val="40000"/>
                  </a:schemeClr>
                </a:solidFill>
                <a:latin typeface="Times New Roman" panose="02020603050405020304" pitchFamily="18" charset="0"/>
                <a:cs typeface="Times New Roman" panose="02020603050405020304" pitchFamily="18" charset="0"/>
              </a:rPr>
              <a:t>Hvala na pažnji. </a:t>
            </a:r>
            <a:endParaRPr lang="en-GB" sz="4800" b="1" i="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930" y="5139978"/>
            <a:ext cx="1793577" cy="1476081"/>
          </a:xfrm>
          <a:prstGeom prst="rect">
            <a:avLst/>
          </a:prstGeom>
        </p:spPr>
      </p:pic>
      <p:sp>
        <p:nvSpPr>
          <p:cNvPr id="3" name="Slide Number Placeholder 2"/>
          <p:cNvSpPr>
            <a:spLocks noGrp="1"/>
          </p:cNvSpPr>
          <p:nvPr>
            <p:ph type="sldNum" sz="quarter" idx="12"/>
          </p:nvPr>
        </p:nvSpPr>
        <p:spPr/>
        <p:txBody>
          <a:bodyPr/>
          <a:lstStyle/>
          <a:p>
            <a:fld id="{6D22F896-40B5-4ADD-8801-0D06FADFA095}" type="slidenum">
              <a:rPr lang="en-US" smtClean="0"/>
              <a:t>40</a:t>
            </a:fld>
            <a:endParaRPr lang="en-US" dirty="0"/>
          </a:p>
        </p:txBody>
      </p:sp>
      <p:pic>
        <p:nvPicPr>
          <p:cNvPr id="6" name="Picture 5" descr="Ekonomski_fakultet_memorandum-01"/>
          <p:cNvPicPr/>
          <p:nvPr/>
        </p:nvPicPr>
        <p:blipFill>
          <a:blip r:embed="rId3"/>
          <a:srcRect l="19667" t="3636" r="20273" b="88020"/>
          <a:stretch>
            <a:fillRect/>
          </a:stretch>
        </p:blipFill>
        <p:spPr bwMode="auto">
          <a:xfrm>
            <a:off x="1278044" y="223851"/>
            <a:ext cx="5870108" cy="954995"/>
          </a:xfrm>
          <a:prstGeom prst="rect">
            <a:avLst/>
          </a:prstGeom>
          <a:noFill/>
          <a:ln w="9525">
            <a:noFill/>
            <a:miter lim="800000"/>
            <a:headEnd/>
            <a:tailEnd/>
          </a:ln>
        </p:spPr>
      </p:pic>
    </p:spTree>
    <p:extLst>
      <p:ext uri="{BB962C8B-B14F-4D97-AF65-F5344CB8AC3E}">
        <p14:creationId xmlns:p14="http://schemas.microsoft.com/office/powerpoint/2010/main" val="23673592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827584" y="3593125"/>
            <a:ext cx="7983202" cy="203272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sr-Latn-BA" sz="2400" b="1" dirty="0" smtClean="0">
              <a:solidFill>
                <a:schemeClr val="bg2">
                  <a:lumMod val="50000"/>
                </a:schemeClr>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sr-Latn-BA" sz="2400" b="1" dirty="0" smtClean="0">
                <a:solidFill>
                  <a:schemeClr val="bg2">
                    <a:lumMod val="50000"/>
                  </a:schemeClr>
                </a:solidFill>
                <a:latin typeface="Times New Roman" panose="02020603050405020304" pitchFamily="18" charset="0"/>
                <a:cs typeface="Times New Roman" panose="02020603050405020304" pitchFamily="18" charset="0"/>
              </a:rPr>
              <a:t>BIS- Banka za međunarodne obračune </a:t>
            </a:r>
          </a:p>
          <a:p>
            <a:pPr marL="342900" indent="-342900">
              <a:buFont typeface="Wingdings" panose="05000000000000000000" pitchFamily="2" charset="2"/>
              <a:buChar char="§"/>
            </a:pPr>
            <a:r>
              <a:rPr lang="sr-Latn-BA" sz="2400" b="1" dirty="0" smtClean="0">
                <a:solidFill>
                  <a:schemeClr val="bg2">
                    <a:lumMod val="50000"/>
                  </a:schemeClr>
                </a:solidFill>
                <a:latin typeface="Times New Roman" panose="02020603050405020304" pitchFamily="18" charset="0"/>
                <a:cs typeface="Times New Roman" panose="02020603050405020304" pitchFamily="18" charset="0"/>
              </a:rPr>
              <a:t>EIB – Evropska investiciona banka</a:t>
            </a:r>
          </a:p>
          <a:p>
            <a:pPr marL="342900" indent="-342900">
              <a:buFont typeface="Wingdings" panose="05000000000000000000" pitchFamily="2" charset="2"/>
              <a:buChar char="§"/>
            </a:pPr>
            <a:r>
              <a:rPr lang="sr-Latn-BA" sz="2400" b="1" dirty="0" smtClean="0">
                <a:solidFill>
                  <a:schemeClr val="bg2">
                    <a:lumMod val="50000"/>
                  </a:schemeClr>
                </a:solidFill>
                <a:latin typeface="Times New Roman" panose="02020603050405020304" pitchFamily="18" charset="0"/>
                <a:cs typeface="Times New Roman" panose="02020603050405020304" pitchFamily="18" charset="0"/>
              </a:rPr>
              <a:t>EBRD- Evropska banka za obnovu i razvoj </a:t>
            </a:r>
            <a:endParaRPr lang="sr-Latn-BA" sz="2400" b="1" dirty="0">
              <a:solidFill>
                <a:schemeClr val="bg2">
                  <a:lumMod val="75000"/>
                </a:schemeClr>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6D22F896-40B5-4ADD-8801-0D06FADFA095}" type="slidenum">
              <a:rPr lang="en-US" smtClean="0"/>
              <a:t>5</a:t>
            </a:fld>
            <a:endParaRPr lang="en-US" dirty="0"/>
          </a:p>
        </p:txBody>
      </p:sp>
      <p:sp>
        <p:nvSpPr>
          <p:cNvPr id="7" name="Rounded Rectangle 6"/>
          <p:cNvSpPr/>
          <p:nvPr/>
        </p:nvSpPr>
        <p:spPr>
          <a:xfrm>
            <a:off x="174036" y="349062"/>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MEĐUNARODNE FINANSIJE</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1010447" y="2902302"/>
            <a:ext cx="7800339"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    </a:t>
            </a:r>
            <a:r>
              <a:rPr lang="sr-Latn-BA" b="1" dirty="0">
                <a:solidFill>
                  <a:schemeClr val="tx2">
                    <a:lumMod val="60000"/>
                    <a:lumOff val="40000"/>
                  </a:schemeClr>
                </a:solidFill>
                <a:latin typeface="Times New Roman" panose="02020603050405020304" pitchFamily="18" charset="0"/>
                <a:cs typeface="Times New Roman" panose="02020603050405020304" pitchFamily="18" charset="0"/>
              </a:rPr>
              <a:t>Vježbe VIII</a:t>
            </a:r>
          </a:p>
          <a:p>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     </a:t>
            </a:r>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r>
              <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p>
          <a:p>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371" y="2831140"/>
            <a:ext cx="1366442" cy="1124557"/>
          </a:xfrm>
          <a:prstGeom prst="rect">
            <a:avLst/>
          </a:prstGeom>
        </p:spPr>
      </p:pic>
      <p:sp>
        <p:nvSpPr>
          <p:cNvPr id="12" name="Title 1"/>
          <p:cNvSpPr txBox="1">
            <a:spLocks/>
          </p:cNvSpPr>
          <p:nvPr/>
        </p:nvSpPr>
        <p:spPr>
          <a:xfrm>
            <a:off x="5396585" y="5870227"/>
            <a:ext cx="3121458"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r Dragana-Vujičić Stefanović, </a:t>
            </a:r>
          </a:p>
          <a:p>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8699" y="3472066"/>
            <a:ext cx="318488" cy="395034"/>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7010" y="3489357"/>
            <a:ext cx="318488" cy="395034"/>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0211" y="3473534"/>
            <a:ext cx="318488" cy="395034"/>
          </a:xfrm>
          <a:prstGeom prst="rect">
            <a:avLst/>
          </a:prstGeom>
        </p:spPr>
      </p:pic>
    </p:spTree>
    <p:extLst>
      <p:ext uri="{BB962C8B-B14F-4D97-AF65-F5344CB8AC3E}">
        <p14:creationId xmlns:p14="http://schemas.microsoft.com/office/powerpoint/2010/main" val="17885235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300978" y="320047"/>
            <a:ext cx="8529242" cy="54263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BIS – BANKA ZA MEĐUNARODNE OBRAČUNE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3275856" y="1237608"/>
            <a:ext cx="5400600" cy="260563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BIS (Bank for International Settlements) – Banka za međunarodne obračune je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osnovana 1930.godine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na konfereneciji u Holandiji.</a:t>
            </a:r>
          </a:p>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Sjedište BIS-a je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u Bazelu</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u Švajcarskoj. Njeno osnivanje je povezano sa tzv. Jangovim planom (Young Plan) iz 1930.godine, kojim je trebalo da se olakša plaćanje reparacija koje je Njemačka dugovala poslije I svjetskog rata na osnovu Versajskog ugovora. </a:t>
            </a:r>
          </a:p>
          <a:p>
            <a:pPr marL="285750" indent="-285750" algn="just">
              <a:buFont typeface="Wingdings" panose="05000000000000000000" pitchFamily="2" charset="2"/>
              <a:buChar char="§"/>
            </a:pPr>
            <a:endPar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300978" y="3380302"/>
            <a:ext cx="1872208" cy="4320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Misija BIS-a  </a:t>
            </a:r>
            <a:endParaRPr lang="en-GB" dirty="0"/>
          </a:p>
        </p:txBody>
      </p:sp>
      <p:sp>
        <p:nvSpPr>
          <p:cNvPr id="7" name="Title 1"/>
          <p:cNvSpPr txBox="1">
            <a:spLocks/>
          </p:cNvSpPr>
          <p:nvPr/>
        </p:nvSpPr>
        <p:spPr>
          <a:xfrm>
            <a:off x="275106" y="3844513"/>
            <a:ext cx="8401349" cy="9086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Da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služi centralnim bankama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u njihovoj potrazi za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monetarnom i finansijskom stabilnosti,</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da podstiče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međunarodnu saradnju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u tim oblastima, i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da djeluje kao banka za centralne banke. </a:t>
            </a:r>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l="9051" t="30750" r="58662" b="29000"/>
          <a:stretch/>
        </p:blipFill>
        <p:spPr>
          <a:xfrm>
            <a:off x="275107" y="1237608"/>
            <a:ext cx="2952328" cy="1656184"/>
          </a:xfrm>
          <a:prstGeom prst="rect">
            <a:avLst/>
          </a:prstGeom>
        </p:spPr>
      </p:pic>
      <p:sp>
        <p:nvSpPr>
          <p:cNvPr id="9" name="Title 1"/>
          <p:cNvSpPr txBox="1">
            <a:spLocks/>
          </p:cNvSpPr>
          <p:nvPr/>
        </p:nvSpPr>
        <p:spPr>
          <a:xfrm>
            <a:off x="288041" y="4846276"/>
            <a:ext cx="8375478" cy="15602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Pri osnivanju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akcije su bile na javnoj prodaji</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što je omogućeno i privatnicima da budu akcionari. Privatni vlasnici akcija posjedovali su 14% akcijskog kapitala, ali nisu imali pravo da prisustvuju sjednicama organa Banke niti su imali pravo glasa. Januara 2001. na vanrednoj sjednici Opšteg sastanka, usvojen je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amandman na statut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kojim se ograničava pravo posjedovanja akcija samo na centralne banke,  a privatnim vlasnicima su isplaćene kompenzacije. </a:t>
            </a:r>
          </a:p>
          <a:p>
            <a:pPr marL="285750" indent="-285750" algn="just">
              <a:buFont typeface="Wingdings" panose="05000000000000000000" pitchFamily="2" charset="2"/>
              <a:buChar char="§"/>
            </a:pPr>
            <a:endPar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l="9051" t="30750" r="58662" b="29000"/>
          <a:stretch/>
        </p:blipFill>
        <p:spPr>
          <a:xfrm>
            <a:off x="275106" y="1237608"/>
            <a:ext cx="2952328" cy="1656184"/>
          </a:xfrm>
          <a:prstGeom prst="rect">
            <a:avLst/>
          </a:prstGeom>
        </p:spPr>
      </p:pic>
    </p:spTree>
    <p:extLst>
      <p:ext uri="{BB962C8B-B14F-4D97-AF65-F5344CB8AC3E}">
        <p14:creationId xmlns:p14="http://schemas.microsoft.com/office/powerpoint/2010/main" val="4143265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
        <p:nvSpPr>
          <p:cNvPr id="3" name="Rounded Rectangle 2"/>
          <p:cNvSpPr/>
          <p:nvPr/>
        </p:nvSpPr>
        <p:spPr>
          <a:xfrm>
            <a:off x="300978" y="320047"/>
            <a:ext cx="8529242" cy="54263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BIS – Banka za međunarodne obračune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300978" y="1237608"/>
            <a:ext cx="8087446" cy="348753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Upisani kapital Banke je bio 1.500 miliona zlatnih franaka</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podjeljen na 600.000 akcija čija je nominalna vrijednost od po 2.500 zlatnih franaka. Vrijednost zlatnog franka = je švajcarskom franku iz vremena kada je BIS osnovana: 0,29 grama čistog zlata. </a:t>
            </a:r>
          </a:p>
          <a:p>
            <a:pPr marL="285750" indent="-285750" algn="just">
              <a:buFont typeface="Wingdings" panose="05000000000000000000" pitchFamily="2" charset="2"/>
              <a:buChar char="§"/>
            </a:pP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Sve do aprila 2003</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godine,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bilansi Banke iskazivani su u zlatnim francima</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a za preračunavanje aktive i pasive iskazane u različitim valutama korišćen je tržišni kurs tih valuta prema američkom dolaru, do se dolar obračunavao po fiksnom kursu od 208 dolara za finu uncu zlata, što je oko 1,94 dolara za jedan zlatni franak. </a:t>
            </a:r>
          </a:p>
          <a:p>
            <a:pPr marL="285750" indent="-285750" algn="just">
              <a:buFont typeface="Wingdings" panose="05000000000000000000" pitchFamily="2" charset="2"/>
              <a:buChar char="§"/>
            </a:pP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Od aprila 2003.  bilansi se iskazuju u specijalnim pravima vučenja</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5" name="Rounded Rectangle 4"/>
          <p:cNvSpPr/>
          <p:nvPr/>
        </p:nvSpPr>
        <p:spPr>
          <a:xfrm>
            <a:off x="467544" y="4529195"/>
            <a:ext cx="7920880" cy="1512168"/>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b="1" u="sng" dirty="0" smtClean="0">
                <a:solidFill>
                  <a:schemeClr val="tx1"/>
                </a:solidFill>
                <a:latin typeface="Times New Roman" panose="02020603050405020304" pitchFamily="18" charset="0"/>
                <a:cs typeface="Times New Roman" panose="02020603050405020304" pitchFamily="18" charset="0"/>
              </a:rPr>
              <a:t>Zadatak</a:t>
            </a:r>
            <a:r>
              <a:rPr lang="sr-Latn-BA" dirty="0" smtClean="0">
                <a:solidFill>
                  <a:schemeClr val="tx1"/>
                </a:solidFill>
                <a:latin typeface="Times New Roman" panose="02020603050405020304" pitchFamily="18" charset="0"/>
                <a:cs typeface="Times New Roman" panose="02020603050405020304" pitchFamily="18" charset="0"/>
              </a:rPr>
              <a:t> je bio da obezbjedi </a:t>
            </a:r>
            <a:r>
              <a:rPr lang="sr-Latn-BA" b="1" i="1" dirty="0" smtClean="0">
                <a:solidFill>
                  <a:schemeClr val="tx1"/>
                </a:solidFill>
                <a:latin typeface="Times New Roman" panose="02020603050405020304" pitchFamily="18" charset="0"/>
                <a:cs typeface="Times New Roman" panose="02020603050405020304" pitchFamily="18" charset="0"/>
              </a:rPr>
              <a:t>saradnju između centralnih banaka zemalja članica </a:t>
            </a:r>
            <a:r>
              <a:rPr lang="sr-Latn-BA" dirty="0" smtClean="0">
                <a:solidFill>
                  <a:schemeClr val="tx1"/>
                </a:solidFill>
                <a:latin typeface="Times New Roman" panose="02020603050405020304" pitchFamily="18" charset="0"/>
                <a:cs typeface="Times New Roman" panose="02020603050405020304" pitchFamily="18" charset="0"/>
              </a:rPr>
              <a:t>i da brine </a:t>
            </a:r>
            <a:r>
              <a:rPr lang="sr-Latn-BA" b="1" i="1" dirty="0" smtClean="0">
                <a:solidFill>
                  <a:schemeClr val="tx1"/>
                </a:solidFill>
                <a:latin typeface="Times New Roman" panose="02020603050405020304" pitchFamily="18" charset="0"/>
                <a:cs typeface="Times New Roman" panose="02020603050405020304" pitchFamily="18" charset="0"/>
              </a:rPr>
              <a:t>o stabilnosti međunarodnog finansijskog sistema</a:t>
            </a:r>
            <a:r>
              <a:rPr lang="sr-Latn-BA" dirty="0" smtClean="0">
                <a:solidFill>
                  <a:schemeClr val="tx1"/>
                </a:solidFill>
                <a:latin typeface="Times New Roman" panose="02020603050405020304" pitchFamily="18" charset="0"/>
                <a:cs typeface="Times New Roman" panose="02020603050405020304" pitchFamily="18" charset="0"/>
              </a:rPr>
              <a:t>. </a:t>
            </a:r>
          </a:p>
          <a:p>
            <a:pPr algn="just"/>
            <a:r>
              <a:rPr lang="sr-Latn-BA" dirty="0" smtClean="0">
                <a:solidFill>
                  <a:schemeClr val="tx1"/>
                </a:solidFill>
                <a:latin typeface="Times New Roman" panose="02020603050405020304" pitchFamily="18" charset="0"/>
                <a:cs typeface="Times New Roman" panose="02020603050405020304" pitchFamily="18" charset="0"/>
              </a:rPr>
              <a:t>U njenom radu učestvuju centralne banke i međunarodne finansijske institucije. Važna uloga ogledala se u ulozi </a:t>
            </a:r>
            <a:r>
              <a:rPr lang="sr-Latn-BA" b="1" i="1" dirty="0" smtClean="0">
                <a:solidFill>
                  <a:schemeClr val="tx1"/>
                </a:solidFill>
                <a:latin typeface="Times New Roman" panose="02020603050405020304" pitchFamily="18" charset="0"/>
                <a:cs typeface="Times New Roman" panose="02020603050405020304" pitchFamily="18" charset="0"/>
              </a:rPr>
              <a:t>agenta</a:t>
            </a:r>
            <a:r>
              <a:rPr lang="sr-Latn-BA" dirty="0" smtClean="0">
                <a:solidFill>
                  <a:schemeClr val="tx1"/>
                </a:solidFill>
                <a:latin typeface="Times New Roman" panose="02020603050405020304" pitchFamily="18" charset="0"/>
                <a:cs typeface="Times New Roman" panose="02020603050405020304" pitchFamily="18" charset="0"/>
              </a:rPr>
              <a:t> proko kojeg se odvijaju međunarodni finansijski aranžmani.  </a:t>
            </a:r>
            <a:endParaRPr lang="en-GB"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6063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0938" y="1099419"/>
            <a:ext cx="5297135" cy="369332"/>
          </a:xfrm>
          <a:prstGeom prst="rect">
            <a:avLst/>
          </a:prstGeom>
          <a:noFill/>
        </p:spPr>
        <p:txBody>
          <a:bodyPr wrap="square" rtlCol="0">
            <a:spAutoFit/>
          </a:bodyPr>
          <a:lstStyle/>
          <a:p>
            <a:r>
              <a:rPr lang="sr-Latn-BA" b="1" i="1" dirty="0" smtClean="0">
                <a:latin typeface="Times New Roman" panose="02020603050405020304" pitchFamily="18" charset="0"/>
                <a:cs typeface="Times New Roman" panose="02020603050405020304" pitchFamily="18" charset="0"/>
              </a:rPr>
              <a:t>BIS (Bank for International Settlements)...danas </a:t>
            </a:r>
            <a:endParaRPr lang="en-GB" b="1" i="1" dirty="0">
              <a:latin typeface="Times New Roman" panose="02020603050405020304" pitchFamily="18" charset="0"/>
              <a:cs typeface="Times New Roman" panose="02020603050405020304" pitchFamily="18" charset="0"/>
            </a:endParaRPr>
          </a:p>
        </p:txBody>
      </p:sp>
      <p:sp>
        <p:nvSpPr>
          <p:cNvPr id="3" name="Rounded Rectangle 2"/>
          <p:cNvSpPr/>
          <p:nvPr/>
        </p:nvSpPr>
        <p:spPr>
          <a:xfrm>
            <a:off x="275725" y="329282"/>
            <a:ext cx="79277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BIS - Banka za međunarodne obračune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111" y="1695495"/>
            <a:ext cx="2132894" cy="22999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7111" y="5787946"/>
            <a:ext cx="1191362" cy="980469"/>
          </a:xfrm>
          <a:prstGeom prst="rect">
            <a:avLst/>
          </a:prstGeom>
        </p:spPr>
      </p:pic>
      <p:sp>
        <p:nvSpPr>
          <p:cNvPr id="6" name="TextBox 5"/>
          <p:cNvSpPr txBox="1"/>
          <p:nvPr/>
        </p:nvSpPr>
        <p:spPr>
          <a:xfrm>
            <a:off x="2840661" y="1526211"/>
            <a:ext cx="5876693" cy="3416320"/>
          </a:xfrm>
          <a:prstGeom prst="rect">
            <a:avLst/>
          </a:prstGeom>
          <a:noFill/>
        </p:spPr>
        <p:txBody>
          <a:bodyPr wrap="square" rtlCol="0">
            <a:spAutoFit/>
          </a:bodyPr>
          <a:lstStyle/>
          <a:p>
            <a:pPr marL="285750" indent="-285750">
              <a:buFont typeface="Courier New" panose="02070309020205020404" pitchFamily="49" charset="0"/>
              <a:buChar char="o"/>
            </a:pPr>
            <a:r>
              <a:rPr lang="sr-Latn-BA" b="1" i="1" dirty="0" smtClean="0">
                <a:latin typeface="Times New Roman" panose="02020603050405020304" pitchFamily="18" charset="0"/>
                <a:cs typeface="Times New Roman" panose="02020603050405020304" pitchFamily="18" charset="0"/>
              </a:rPr>
              <a:t>Najzanačajniji međunarodni forum za koordinaciju </a:t>
            </a:r>
            <a:r>
              <a:rPr lang="sr-Latn-BA" i="1" dirty="0" smtClean="0">
                <a:latin typeface="Times New Roman" panose="02020603050405020304" pitchFamily="18" charset="0"/>
                <a:cs typeface="Times New Roman" panose="02020603050405020304" pitchFamily="18" charset="0"/>
              </a:rPr>
              <a:t>između institucija koje regulišu bankarski sektor u različitim zemljama </a:t>
            </a:r>
          </a:p>
          <a:p>
            <a:pPr marL="285750" indent="-285750">
              <a:buFont typeface="Courier New" panose="02070309020205020404" pitchFamily="49" charset="0"/>
              <a:buChar char="o"/>
            </a:pPr>
            <a:r>
              <a:rPr lang="sr-Latn-BA" b="1" i="1" dirty="0" smtClean="0">
                <a:latin typeface="Times New Roman" panose="02020603050405020304" pitchFamily="18" charset="0"/>
                <a:cs typeface="Times New Roman" panose="02020603050405020304" pitchFamily="18" charset="0"/>
              </a:rPr>
              <a:t>Misija</a:t>
            </a:r>
            <a:r>
              <a:rPr lang="sr-Latn-BA" i="1" dirty="0" smtClean="0">
                <a:latin typeface="Times New Roman" panose="02020603050405020304" pitchFamily="18" charset="0"/>
                <a:cs typeface="Times New Roman" panose="02020603050405020304" pitchFamily="18" charset="0"/>
              </a:rPr>
              <a:t> </a:t>
            </a:r>
            <a:r>
              <a:rPr lang="sr-Latn-BA" i="1" dirty="0">
                <a:latin typeface="Times New Roman" panose="02020603050405020304" pitchFamily="18" charset="0"/>
                <a:cs typeface="Times New Roman" panose="02020603050405020304" pitchFamily="18" charset="0"/>
              </a:rPr>
              <a:t>je da </a:t>
            </a:r>
            <a:r>
              <a:rPr lang="sr-Latn-BA" i="1" dirty="0" smtClean="0">
                <a:latin typeface="Times New Roman" panose="02020603050405020304" pitchFamily="18" charset="0"/>
                <a:cs typeface="Times New Roman" panose="02020603050405020304" pitchFamily="18" charset="0"/>
              </a:rPr>
              <a:t>služi centralnim bankama </a:t>
            </a:r>
            <a:r>
              <a:rPr lang="sr-Latn-BA" i="1" dirty="0">
                <a:latin typeface="Times New Roman" panose="02020603050405020304" pitchFamily="18" charset="0"/>
                <a:cs typeface="Times New Roman" panose="02020603050405020304" pitchFamily="18" charset="0"/>
              </a:rPr>
              <a:t>u njihovom </a:t>
            </a:r>
            <a:r>
              <a:rPr lang="sr-Latn-BA" i="1" dirty="0" smtClean="0">
                <a:latin typeface="Times New Roman" panose="02020603050405020304" pitchFamily="18" charset="0"/>
                <a:cs typeface="Times New Roman" panose="02020603050405020304" pitchFamily="18" charset="0"/>
              </a:rPr>
              <a:t>podsticanju / regulisanju  monetarne </a:t>
            </a:r>
            <a:r>
              <a:rPr lang="sr-Latn-BA" i="1" dirty="0">
                <a:latin typeface="Times New Roman" panose="02020603050405020304" pitchFamily="18" charset="0"/>
                <a:cs typeface="Times New Roman" panose="02020603050405020304" pitchFamily="18" charset="0"/>
              </a:rPr>
              <a:t>i </a:t>
            </a:r>
            <a:r>
              <a:rPr lang="sr-Latn-BA" i="1" dirty="0" smtClean="0">
                <a:latin typeface="Times New Roman" panose="02020603050405020304" pitchFamily="18" charset="0"/>
                <a:cs typeface="Times New Roman" panose="02020603050405020304" pitchFamily="18" charset="0"/>
              </a:rPr>
              <a:t>finansijske </a:t>
            </a:r>
            <a:r>
              <a:rPr lang="sr-Latn-BA" i="1" dirty="0">
                <a:latin typeface="Times New Roman" panose="02020603050405020304" pitchFamily="18" charset="0"/>
                <a:cs typeface="Times New Roman" panose="02020603050405020304" pitchFamily="18" charset="0"/>
              </a:rPr>
              <a:t>stabilnosti, </a:t>
            </a:r>
            <a:r>
              <a:rPr lang="sr-Latn-BA" i="1" dirty="0" smtClean="0">
                <a:latin typeface="Times New Roman" panose="02020603050405020304" pitchFamily="18" charset="0"/>
                <a:cs typeface="Times New Roman" panose="02020603050405020304" pitchFamily="18" charset="0"/>
              </a:rPr>
              <a:t>u cilju međunarodne saradnje </a:t>
            </a:r>
            <a:r>
              <a:rPr lang="sr-Latn-BA" i="1" dirty="0">
                <a:latin typeface="Times New Roman" panose="02020603050405020304" pitchFamily="18" charset="0"/>
                <a:cs typeface="Times New Roman" panose="02020603050405020304" pitchFamily="18" charset="0"/>
              </a:rPr>
              <a:t>u tim oblastima i da </a:t>
            </a:r>
            <a:r>
              <a:rPr lang="sr-Latn-BA" i="1" dirty="0" smtClean="0">
                <a:latin typeface="Times New Roman" panose="02020603050405020304" pitchFamily="18" charset="0"/>
                <a:cs typeface="Times New Roman" panose="02020603050405020304" pitchFamily="18" charset="0"/>
              </a:rPr>
              <a:t>djeluje </a:t>
            </a:r>
            <a:r>
              <a:rPr lang="sr-Latn-BA" i="1" dirty="0">
                <a:latin typeface="Times New Roman" panose="02020603050405020304" pitchFamily="18" charset="0"/>
                <a:cs typeface="Times New Roman" panose="02020603050405020304" pitchFamily="18" charset="0"/>
              </a:rPr>
              <a:t>kao banka za centralne banke.</a:t>
            </a:r>
          </a:p>
          <a:p>
            <a:pPr marL="285750" indent="-285750">
              <a:buFont typeface="Courier New" panose="02070309020205020404" pitchFamily="49" charset="0"/>
              <a:buChar char="o"/>
            </a:pPr>
            <a:r>
              <a:rPr lang="sr-Latn-BA" b="1" dirty="0" smtClean="0">
                <a:latin typeface="Times New Roman" panose="02020603050405020304" pitchFamily="18" charset="0"/>
                <a:cs typeface="Times New Roman" panose="02020603050405020304" pitchFamily="18" charset="0"/>
              </a:rPr>
              <a:t>Osnovan </a:t>
            </a:r>
            <a:r>
              <a:rPr lang="sr-Latn-BA" b="1" dirty="0">
                <a:latin typeface="Times New Roman" panose="02020603050405020304" pitchFamily="18" charset="0"/>
                <a:cs typeface="Times New Roman" panose="02020603050405020304" pitchFamily="18" charset="0"/>
              </a:rPr>
              <a:t>u 1930</a:t>
            </a:r>
            <a:r>
              <a:rPr lang="sr-Latn-BA" i="1" dirty="0">
                <a:latin typeface="Times New Roman" panose="02020603050405020304" pitchFamily="18" charset="0"/>
                <a:cs typeface="Times New Roman" panose="02020603050405020304" pitchFamily="18" charset="0"/>
              </a:rPr>
              <a:t>, BIS je u vlasništvu </a:t>
            </a:r>
            <a:r>
              <a:rPr lang="sr-Latn-BA" b="1" dirty="0">
                <a:latin typeface="Times New Roman" panose="02020603050405020304" pitchFamily="18" charset="0"/>
                <a:cs typeface="Times New Roman" panose="02020603050405020304" pitchFamily="18" charset="0"/>
              </a:rPr>
              <a:t>60 centralnih banaka</a:t>
            </a:r>
            <a:r>
              <a:rPr lang="sr-Latn-BA" i="1" dirty="0">
                <a:latin typeface="Times New Roman" panose="02020603050405020304" pitchFamily="18" charset="0"/>
                <a:cs typeface="Times New Roman" panose="02020603050405020304" pitchFamily="18" charset="0"/>
              </a:rPr>
              <a:t>, </a:t>
            </a:r>
            <a:r>
              <a:rPr lang="sr-Latn-BA" dirty="0">
                <a:latin typeface="Times New Roman" panose="02020603050405020304" pitchFamily="18" charset="0"/>
                <a:cs typeface="Times New Roman" panose="02020603050405020304" pitchFamily="18" charset="0"/>
              </a:rPr>
              <a:t>koje predstavljaju zemlje iz cijelog svijeta koje zajednički predstavljaju oko 95% svjetskog BDP-a.</a:t>
            </a:r>
          </a:p>
          <a:p>
            <a:pPr marL="285750" indent="-285750">
              <a:buFont typeface="Courier New" panose="02070309020205020404" pitchFamily="49" charset="0"/>
              <a:buChar char="o"/>
            </a:pPr>
            <a:r>
              <a:rPr lang="sr-Latn-BA" dirty="0">
                <a:latin typeface="Times New Roman" panose="02020603050405020304" pitchFamily="18" charset="0"/>
                <a:cs typeface="Times New Roman" panose="02020603050405020304" pitchFamily="18" charset="0"/>
              </a:rPr>
              <a:t> Njegov glavni sjedište  je u Basel-u, Švicarska.</a:t>
            </a:r>
          </a:p>
          <a:p>
            <a:pPr marL="285750" indent="-285750">
              <a:buFont typeface="Courier New" panose="02070309020205020404" pitchFamily="49" charset="0"/>
              <a:buChar char="o"/>
            </a:pPr>
            <a:endParaRPr lang="en-GB" i="1"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01672" y="5037078"/>
            <a:ext cx="2487346" cy="1429071"/>
          </a:xfrm>
          <a:prstGeom prst="rect">
            <a:avLst/>
          </a:prstGeom>
        </p:spPr>
      </p:pic>
      <p:sp>
        <p:nvSpPr>
          <p:cNvPr id="8" name="Rounded Rectangle 7"/>
          <p:cNvSpPr/>
          <p:nvPr/>
        </p:nvSpPr>
        <p:spPr>
          <a:xfrm>
            <a:off x="2501672" y="4680783"/>
            <a:ext cx="2487346" cy="356295"/>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BIS Asian Office HongKong SAR</a:t>
            </a:r>
            <a:endParaRPr lang="en-GB" sz="1200" dirty="0">
              <a:solidFill>
                <a:schemeClr val="tx1"/>
              </a:solidFill>
            </a:endParaRP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68145" y="4981660"/>
            <a:ext cx="2429164" cy="1484489"/>
          </a:xfrm>
          <a:prstGeom prst="rect">
            <a:avLst/>
          </a:prstGeom>
        </p:spPr>
      </p:pic>
      <p:sp>
        <p:nvSpPr>
          <p:cNvPr id="10" name="Rounded Rectangle 9"/>
          <p:cNvSpPr/>
          <p:nvPr/>
        </p:nvSpPr>
        <p:spPr>
          <a:xfrm>
            <a:off x="5568145" y="4643580"/>
            <a:ext cx="2487346" cy="393498"/>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BIS Americas  Office Mexico City, Mexico</a:t>
            </a:r>
            <a:endParaRPr lang="en-GB" sz="1200" dirty="0">
              <a:solidFill>
                <a:schemeClr val="tx1"/>
              </a:solidFill>
            </a:endParaRPr>
          </a:p>
        </p:txBody>
      </p:sp>
      <p:sp>
        <p:nvSpPr>
          <p:cNvPr id="11" name="Wave 10"/>
          <p:cNvSpPr/>
          <p:nvPr/>
        </p:nvSpPr>
        <p:spPr>
          <a:xfrm>
            <a:off x="451106" y="4858327"/>
            <a:ext cx="1442349" cy="757382"/>
          </a:xfrm>
          <a:prstGeom prst="wav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solidFill>
              </a:rPr>
              <a:t>2 reginalne kancelarije </a:t>
            </a:r>
            <a:endParaRPr lang="en-GB" sz="1600" dirty="0">
              <a:solidFill>
                <a:schemeClr val="tx1"/>
              </a:solidFill>
            </a:endParaRPr>
          </a:p>
        </p:txBody>
      </p:sp>
    </p:spTree>
    <p:extLst>
      <p:ext uri="{BB962C8B-B14F-4D97-AF65-F5344CB8AC3E}">
        <p14:creationId xmlns:p14="http://schemas.microsoft.com/office/powerpoint/2010/main" val="35360361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1727" y="866789"/>
            <a:ext cx="8037107" cy="369332"/>
          </a:xfrm>
          <a:prstGeom prst="rect">
            <a:avLst/>
          </a:prstGeom>
          <a:noFill/>
        </p:spPr>
        <p:txBody>
          <a:bodyPr wrap="square" rtlCol="0">
            <a:spAutoFit/>
          </a:bodyPr>
          <a:lstStyle/>
          <a:p>
            <a:pPr marL="285750" indent="-285750">
              <a:buFont typeface="Wingdings" panose="05000000000000000000" pitchFamily="2" charset="2"/>
              <a:buChar char="§"/>
            </a:pPr>
            <a:r>
              <a:rPr lang="sr-Latn-BA" b="1" i="1" dirty="0" smtClean="0">
                <a:latin typeface="Times New Roman" panose="02020603050405020304" pitchFamily="18" charset="0"/>
                <a:cs typeface="Times New Roman" panose="02020603050405020304" pitchFamily="18" charset="0"/>
              </a:rPr>
              <a:t>BIS....nadležnosti </a:t>
            </a:r>
            <a:endParaRPr lang="en-GB" b="1" i="1" dirty="0">
              <a:latin typeface="Times New Roman" panose="02020603050405020304" pitchFamily="18" charset="0"/>
              <a:cs typeface="Times New Roman" panose="02020603050405020304" pitchFamily="18" charset="0"/>
            </a:endParaRPr>
          </a:p>
        </p:txBody>
      </p:sp>
      <p:graphicFrame>
        <p:nvGraphicFramePr>
          <p:cNvPr id="9" name="Diagram 8"/>
          <p:cNvGraphicFramePr/>
          <p:nvPr>
            <p:extLst>
              <p:ext uri="{D42A27DB-BD31-4B8C-83A1-F6EECF244321}">
                <p14:modId xmlns:p14="http://schemas.microsoft.com/office/powerpoint/2010/main" val="1201919947"/>
              </p:ext>
            </p:extLst>
          </p:nvPr>
        </p:nvGraphicFramePr>
        <p:xfrm>
          <a:off x="460072" y="1236122"/>
          <a:ext cx="8504416" cy="51452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7111" y="5787946"/>
            <a:ext cx="1191362" cy="980469"/>
          </a:xfrm>
          <a:prstGeom prst="rect">
            <a:avLst/>
          </a:prstGeom>
        </p:spPr>
      </p:pic>
      <p:sp>
        <p:nvSpPr>
          <p:cNvPr id="6" name="Rounded Rectangle 5"/>
          <p:cNvSpPr/>
          <p:nvPr/>
        </p:nvSpPr>
        <p:spPr>
          <a:xfrm>
            <a:off x="275725" y="329282"/>
            <a:ext cx="79277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dirty="0" smtClean="0">
                <a:solidFill>
                  <a:schemeClr val="bg2">
                    <a:lumMod val="25000"/>
                  </a:schemeClr>
                </a:solidFill>
                <a:latin typeface="Times New Roman" panose="02020603050405020304" pitchFamily="18" charset="0"/>
                <a:cs typeface="Times New Roman" panose="02020603050405020304" pitchFamily="18" charset="0"/>
              </a:rPr>
              <a:t>BIS - Banka za međunarodne obračune </a:t>
            </a:r>
            <a:endParaRPr lang="en-GB" sz="2000" b="1"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5591764"/>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4546</TotalTime>
  <Words>3961</Words>
  <Application>Microsoft Office PowerPoint</Application>
  <PresentationFormat>On-screen Show (4:3)</PresentationFormat>
  <Paragraphs>515</Paragraphs>
  <Slides>40</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51" baseType="lpstr">
      <vt:lpstr>Arial</vt:lpstr>
      <vt:lpstr>Calibri</vt:lpstr>
      <vt:lpstr>Cambria Math</vt:lpstr>
      <vt:lpstr>Courier New</vt:lpstr>
      <vt:lpstr>Times New Roman</vt:lpstr>
      <vt:lpstr>Trebuchet MS</vt:lpstr>
      <vt:lpstr>Wingdings</vt:lpstr>
      <vt:lpstr>Wingdings 2</vt:lpstr>
      <vt:lpstr>Wingdings 3</vt:lpstr>
      <vt:lpstr>Facet</vt:lpstr>
      <vt:lpstr>Worksheet</vt:lpstr>
      <vt:lpstr>MEĐUNARODNE FINANSIJE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SVJETSKA BANKA</dc:title>
  <dc:creator>User</dc:creator>
  <cp:lastModifiedBy>Dragana Vujičić</cp:lastModifiedBy>
  <cp:revision>160</cp:revision>
  <dcterms:created xsi:type="dcterms:W3CDTF">2020-12-26T12:44:54Z</dcterms:created>
  <dcterms:modified xsi:type="dcterms:W3CDTF">2021-01-31T10:44:26Z</dcterms:modified>
</cp:coreProperties>
</file>