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92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5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98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49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3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8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29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3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6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13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3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DBF81F3-1E61-4DEA-A2EA-1A8255DDCAE3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8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4F18-8812-4402-B681-A5622611C0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LOMBARDNI ZAJAM i potrošački kredit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87FE6-B497-40AF-A25D-66858A49E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785064"/>
          </a:xfrm>
        </p:spPr>
        <p:txBody>
          <a:bodyPr>
            <a:normAutofit/>
          </a:bodyPr>
          <a:lstStyle/>
          <a:p>
            <a:r>
              <a:rPr lang="sr-Latn-BA" dirty="0"/>
              <a:t>Vježbe 5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F612EE3-D52E-4EF3-A11C-D0D0F48B5B4F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64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06314" y="1348154"/>
                <a:ext cx="10550769" cy="537796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=?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=0,08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=1.176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150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−6)∙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150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en-150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+…+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−6)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6314" y="1348154"/>
                <a:ext cx="10550769" cy="53779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438149" y="257908"/>
            <a:ext cx="11087100" cy="1274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/>
              <a:t>Primjer</a:t>
            </a:r>
            <a:r>
              <a:rPr lang="en-US" sz="2000" dirty="0"/>
              <a:t>: </a:t>
            </a:r>
            <a:r>
              <a:rPr lang="en-US" sz="2000" dirty="0" err="1"/>
              <a:t>Potrošački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 je </a:t>
            </a:r>
            <a:r>
              <a:rPr lang="en-US" sz="2000" dirty="0" err="1"/>
              <a:t>odobren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period od 24 </a:t>
            </a:r>
            <a:r>
              <a:rPr lang="en-US" sz="2000" dirty="0" err="1"/>
              <a:t>mjeseca</a:t>
            </a:r>
            <a:r>
              <a:rPr lang="en-US" sz="2000" dirty="0"/>
              <a:t>. </a:t>
            </a:r>
            <a:r>
              <a:rPr lang="en-US" sz="2000" dirty="0" err="1"/>
              <a:t>Kredit</a:t>
            </a:r>
            <a:r>
              <a:rPr lang="en-US" sz="2000" dirty="0"/>
              <a:t> se </a:t>
            </a:r>
            <a:r>
              <a:rPr lang="en-US" sz="2000" dirty="0" err="1"/>
              <a:t>otplaćuje</a:t>
            </a:r>
            <a:r>
              <a:rPr lang="en-US" sz="2000" dirty="0"/>
              <a:t> </a:t>
            </a:r>
            <a:r>
              <a:rPr lang="en-US" sz="2000" dirty="0" err="1"/>
              <a:t>jednakim</a:t>
            </a:r>
            <a:r>
              <a:rPr lang="en-US" sz="2000" dirty="0"/>
              <a:t> </a:t>
            </a:r>
            <a:r>
              <a:rPr lang="en-US" sz="2000" dirty="0" err="1"/>
              <a:t>dekurzivnim</a:t>
            </a:r>
            <a:r>
              <a:rPr lang="en-US" sz="2000" dirty="0"/>
              <a:t> </a:t>
            </a:r>
            <a:r>
              <a:rPr lang="en-US" sz="2000" dirty="0" err="1"/>
              <a:t>mjesečnim</a:t>
            </a:r>
            <a:r>
              <a:rPr lang="en-US" sz="2000" dirty="0"/>
              <a:t> </a:t>
            </a:r>
            <a:r>
              <a:rPr lang="en-US" sz="2000" dirty="0" err="1"/>
              <a:t>ratama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8%. </a:t>
            </a:r>
            <a:r>
              <a:rPr lang="en-US" sz="2000" dirty="0" err="1"/>
              <a:t>Koliki</a:t>
            </a:r>
            <a:r>
              <a:rPr lang="en-US" sz="2000" dirty="0"/>
              <a:t> je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mjesečne</a:t>
            </a:r>
            <a:r>
              <a:rPr lang="en-US" sz="2000" dirty="0"/>
              <a:t> rate, a </a:t>
            </a:r>
            <a:r>
              <a:rPr lang="en-US" sz="2000" dirty="0" err="1"/>
              <a:t>kolika</a:t>
            </a:r>
            <a:r>
              <a:rPr lang="en-US" sz="2000" dirty="0"/>
              <a:t>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odobrenog</a:t>
            </a:r>
            <a:r>
              <a:rPr lang="en-US" sz="2000" dirty="0"/>
              <a:t> </a:t>
            </a:r>
            <a:r>
              <a:rPr lang="en-US" sz="2000" dirty="0" err="1"/>
              <a:t>kredita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zbir</a:t>
            </a:r>
            <a:r>
              <a:rPr lang="en-US" sz="2000" dirty="0"/>
              <a:t> </a:t>
            </a:r>
            <a:r>
              <a:rPr lang="en-US" sz="2000" dirty="0" err="1"/>
              <a:t>kamata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prvih</a:t>
            </a:r>
            <a:r>
              <a:rPr lang="en-US" sz="2000" dirty="0"/>
              <a:t> 7 </a:t>
            </a:r>
            <a:r>
              <a:rPr lang="en-US" sz="2000" dirty="0" err="1"/>
              <a:t>mjeseci</a:t>
            </a:r>
            <a:r>
              <a:rPr lang="en-US" sz="2000" dirty="0"/>
              <a:t> 1.176 </a:t>
            </a:r>
            <a:r>
              <a:rPr lang="en-US" sz="2000" dirty="0" err="1"/>
              <a:t>n.j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54875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007" y="430823"/>
                <a:ext cx="10884877" cy="6216161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1176=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150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24−6</m:t>
                              </m:r>
                            </m:e>
                          </m: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=24∙1.200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28.800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=2.400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1.200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2.400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007" y="430823"/>
                <a:ext cx="10884877" cy="62161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66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0EFDA8-1EEB-4DEF-B866-241D6528C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084" y="439616"/>
            <a:ext cx="11016762" cy="1389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</a:t>
            </a:r>
            <a:r>
              <a:rPr lang="en-US" sz="2000" dirty="0" err="1"/>
              <a:t>Odobren</a:t>
            </a:r>
            <a:r>
              <a:rPr lang="en-US" sz="2000" dirty="0"/>
              <a:t> je </a:t>
            </a:r>
            <a:r>
              <a:rPr lang="en-US" sz="2000" dirty="0" err="1"/>
              <a:t>potrošački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 u </a:t>
            </a:r>
            <a:r>
              <a:rPr lang="en-US" sz="2000" dirty="0" err="1"/>
              <a:t>iznosu</a:t>
            </a:r>
            <a:r>
              <a:rPr lang="en-US" sz="2000" dirty="0"/>
              <a:t> od 16.000 KM,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učešće</a:t>
            </a:r>
            <a:r>
              <a:rPr lang="en-US" sz="2000" dirty="0"/>
              <a:t> u </a:t>
            </a:r>
            <a:r>
              <a:rPr lang="en-US" sz="2000" dirty="0" err="1"/>
              <a:t>gotovu</a:t>
            </a:r>
            <a:r>
              <a:rPr lang="en-US" sz="2000" dirty="0"/>
              <a:t> od 30%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8%. </a:t>
            </a:r>
            <a:r>
              <a:rPr lang="en-US" sz="2000" dirty="0" err="1"/>
              <a:t>Kredit</a:t>
            </a:r>
            <a:r>
              <a:rPr lang="en-US" sz="2000" dirty="0"/>
              <a:t> se </a:t>
            </a:r>
            <a:r>
              <a:rPr lang="en-US" sz="2000" dirty="0" err="1"/>
              <a:t>otplaćuje</a:t>
            </a:r>
            <a:r>
              <a:rPr lang="en-US" sz="2000" dirty="0"/>
              <a:t> u 8 </a:t>
            </a:r>
            <a:r>
              <a:rPr lang="en-US" sz="2000" dirty="0" err="1"/>
              <a:t>jednakih</a:t>
            </a:r>
            <a:r>
              <a:rPr lang="en-US" sz="2000" dirty="0"/>
              <a:t> </a:t>
            </a:r>
            <a:r>
              <a:rPr lang="en-US" sz="2000" dirty="0" err="1"/>
              <a:t>dekurzivnih</a:t>
            </a:r>
            <a:r>
              <a:rPr lang="en-US" sz="2000" dirty="0"/>
              <a:t> rata. </a:t>
            </a:r>
            <a:r>
              <a:rPr lang="en-US" sz="2000" dirty="0" err="1"/>
              <a:t>Dužnik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dospijeća</a:t>
            </a:r>
            <a:r>
              <a:rPr lang="en-US" sz="2000" dirty="0"/>
              <a:t> </a:t>
            </a:r>
            <a:r>
              <a:rPr lang="en-US" sz="2000" dirty="0" err="1"/>
              <a:t>šeste</a:t>
            </a:r>
            <a:r>
              <a:rPr lang="en-US" sz="2000" dirty="0"/>
              <a:t> rate </a:t>
            </a:r>
            <a:r>
              <a:rPr lang="en-US" sz="2000" dirty="0" err="1"/>
              <a:t>želi</a:t>
            </a:r>
            <a:r>
              <a:rPr lang="en-US" sz="2000" dirty="0"/>
              <a:t> da u </a:t>
            </a:r>
            <a:r>
              <a:rPr lang="en-US" sz="2000" dirty="0" err="1"/>
              <a:t>potpunosti</a:t>
            </a:r>
            <a:r>
              <a:rPr lang="en-US" sz="2000" dirty="0"/>
              <a:t> </a:t>
            </a:r>
            <a:r>
              <a:rPr lang="en-US" sz="2000" dirty="0" err="1"/>
              <a:t>zatvori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. </a:t>
            </a:r>
            <a:r>
              <a:rPr lang="en-US" sz="2000" dirty="0" err="1"/>
              <a:t>Koliko</a:t>
            </a:r>
            <a:r>
              <a:rPr lang="en-US" sz="2000" dirty="0"/>
              <a:t> </a:t>
            </a:r>
            <a:r>
              <a:rPr lang="en-US" sz="2000" dirty="0" err="1"/>
              <a:t>dužnik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da </a:t>
            </a:r>
            <a:r>
              <a:rPr lang="en-US" sz="2000" dirty="0" err="1"/>
              <a:t>plati</a:t>
            </a:r>
            <a:r>
              <a:rPr lang="en-US" sz="2000" dirty="0"/>
              <a:t> </a:t>
            </a:r>
            <a:r>
              <a:rPr lang="en-US" sz="2000" dirty="0" err="1"/>
              <a:t>povjeriocu</a:t>
            </a:r>
            <a:r>
              <a:rPr lang="en-US" sz="2000" dirty="0"/>
              <a:t> tog dana?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2C19F4-DA29-46F2-9F3E-3E25F7B84161}"/>
                  </a:ext>
                </a:extLst>
              </p:cNvPr>
              <p:cNvSpPr txBox="1"/>
              <p:nvPr/>
            </p:nvSpPr>
            <p:spPr>
              <a:xfrm>
                <a:off x="589084" y="1899139"/>
                <a:ext cx="10585939" cy="4578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=0,7∙16.000=11.200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=0,08</m:t>
                      </m:r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11.200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=1.400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1.200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=336</m:t>
                      </m:r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=1400+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336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=1.442</m:t>
                      </m:r>
                    </m:oMath>
                  </m:oMathPara>
                </a14:m>
                <a:endParaRPr lang="en-US" dirty="0"/>
              </a:p>
              <a:p>
                <a:pPr algn="ctr"/>
                <a:endParaRPr lang="en-US" dirty="0"/>
              </a:p>
              <a:p>
                <a:r>
                  <a:rPr lang="en-US" dirty="0"/>
                  <a:t>    </a:t>
                </a:r>
                <a:r>
                  <a:rPr lang="en-US" dirty="0" err="1"/>
                  <a:t>Ukupno</a:t>
                </a:r>
                <a:r>
                  <a:rPr lang="en-US" dirty="0"/>
                  <a:t> </a:t>
                </a:r>
                <a:r>
                  <a:rPr lang="en-US" dirty="0" err="1"/>
                  <a:t>zaduženje</a:t>
                </a:r>
                <a:r>
                  <a:rPr lang="en-US" dirty="0"/>
                  <a:t> (m*a)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plaćene</a:t>
                </a:r>
                <a:r>
                  <a:rPr lang="en-US" dirty="0"/>
                  <a:t> rate ((n-1)*a)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kamata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bonifikaciju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sSub>
                          <m:sSubPr>
                            <m:ctrlPr>
                              <a:rPr lang="en-1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=  </a:t>
                </a:r>
                <a:r>
                  <a:rPr lang="en-US" dirty="0" err="1"/>
                  <a:t>Iznos</a:t>
                </a:r>
                <a:r>
                  <a:rPr lang="en-US" dirty="0"/>
                  <a:t> </a:t>
                </a:r>
                <a:r>
                  <a:rPr lang="en-US" dirty="0" err="1"/>
                  <a:t>koji</a:t>
                </a:r>
                <a:r>
                  <a:rPr lang="en-US" dirty="0"/>
                  <a:t> se </a:t>
                </a:r>
                <a:r>
                  <a:rPr lang="en-US" dirty="0" err="1"/>
                  <a:t>plaća</a:t>
                </a:r>
                <a:r>
                  <a:rPr lang="en-US" dirty="0"/>
                  <a:t> u </a:t>
                </a:r>
                <a:r>
                  <a:rPr lang="en-US" dirty="0" err="1"/>
                  <a:t>trenutku</a:t>
                </a:r>
                <a:r>
                  <a:rPr lang="en-US" dirty="0"/>
                  <a:t> </a:t>
                </a:r>
                <a:r>
                  <a:rPr lang="en-US" dirty="0" err="1"/>
                  <a:t>likvidacije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2C19F4-DA29-46F2-9F3E-3E25F7B84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84" y="1899139"/>
                <a:ext cx="10585939" cy="4578176"/>
              </a:xfrm>
              <a:prstGeom prst="rect">
                <a:avLst/>
              </a:prstGeom>
              <a:blipFill>
                <a:blip r:embed="rId2"/>
                <a:stretch>
                  <a:fillRect l="-518" b="-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3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35C4A1A-850B-478D-9711-D4C3473B1A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008" y="1213338"/>
                <a:ext cx="10533184" cy="36400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=6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+1)∙(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1400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+1)∙(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=28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Ukupno</a:t>
                </a:r>
                <a:r>
                  <a:rPr lang="en-US" dirty="0"/>
                  <a:t> </a:t>
                </a:r>
                <a:r>
                  <a:rPr lang="en-US" dirty="0" err="1"/>
                  <a:t>zaduženje</a:t>
                </a:r>
                <a:r>
                  <a:rPr lang="en-US" dirty="0"/>
                  <a:t> (m*a)			8*1442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plaćene</a:t>
                </a:r>
                <a:r>
                  <a:rPr lang="en-US" dirty="0"/>
                  <a:t> rate ((n-1)*a)		       - (6-1)*1442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 err="1"/>
                  <a:t>kamata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bonifikaciju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=6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sSub>
                          <m:sSubPr>
                            <m:ctrlPr>
                              <a:rPr lang="en-1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) 		-     28</a:t>
                </a:r>
              </a:p>
              <a:p>
                <a:pPr marL="0" indent="0">
                  <a:buNone/>
                </a:pPr>
                <a:r>
                  <a:rPr lang="en-US" b="1" dirty="0"/>
                  <a:t>= </a:t>
                </a:r>
                <a:r>
                  <a:rPr lang="en-US" b="1" dirty="0" err="1"/>
                  <a:t>Iznos</a:t>
                </a:r>
                <a:r>
                  <a:rPr lang="en-US" b="1" dirty="0"/>
                  <a:t> koji se </a:t>
                </a:r>
                <a:r>
                  <a:rPr lang="en-US" b="1" dirty="0" err="1"/>
                  <a:t>plaća</a:t>
                </a:r>
                <a:r>
                  <a:rPr lang="en-US" b="1" dirty="0"/>
                  <a:t> u </a:t>
                </a:r>
                <a:r>
                  <a:rPr lang="en-US" b="1" dirty="0" err="1"/>
                  <a:t>trenutku</a:t>
                </a:r>
                <a:r>
                  <a:rPr lang="en-US" b="1" dirty="0"/>
                  <a:t> </a:t>
                </a:r>
                <a:r>
                  <a:rPr lang="en-US" b="1" dirty="0" err="1"/>
                  <a:t>likvidacije</a:t>
                </a:r>
                <a:r>
                  <a:rPr lang="en-US" b="1" dirty="0"/>
                  <a:t>	  4.298</a:t>
                </a:r>
                <a:r>
                  <a:rPr lang="sr-Latn-BA" b="1" dirty="0"/>
                  <a:t> KM</a:t>
                </a:r>
                <a:endParaRPr lang="en-US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35C4A1A-850B-478D-9711-D4C3473B1A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008" y="1213338"/>
                <a:ext cx="10533184" cy="3640016"/>
              </a:xfrm>
              <a:blipFill>
                <a:blip r:embed="rId2"/>
                <a:stretch>
                  <a:fillRect l="-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236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C9F2A-8035-47FC-9DAC-952E7E26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Lombardni zajam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CB69-AFEF-4B5E-A672-CE0362C82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1325"/>
            <a:ext cx="7729728" cy="3101983"/>
          </a:xfrm>
        </p:spPr>
        <p:txBody>
          <a:bodyPr>
            <a:normAutofit/>
          </a:bodyPr>
          <a:lstStyle/>
          <a:p>
            <a:r>
              <a:rPr lang="sr-Latn-BA" sz="2000" dirty="0"/>
              <a:t>Kratkoročni zajam koji se odobrava na bazi zaloga robe (hartije od vrijednosti, plemeniti metali itd)</a:t>
            </a:r>
          </a:p>
          <a:p>
            <a:r>
              <a:rPr lang="sr-Latn-BA" sz="2000" dirty="0"/>
              <a:t>Iznos zajma je manji od vrijednosti založene robe, najčešće 50-90% vrijednosti</a:t>
            </a:r>
          </a:p>
          <a:p>
            <a:r>
              <a:rPr lang="sr-Latn-BA" sz="2000" dirty="0"/>
              <a:t>Period otplate do godinu dana (obično 3 mjeseca), prost obračun kamate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292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385A3-EC0C-487A-8A45-F4EFBF809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6525" y="894084"/>
            <a:ext cx="8933342" cy="14531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BA" sz="2000" b="1" dirty="0"/>
              <a:t>Primjer</a:t>
            </a:r>
            <a:r>
              <a:rPr lang="sr-Latn-BA" sz="2000" dirty="0"/>
              <a:t>:  Banka je doznačila dužniku lombardni zajam na osnovu založene robe vrijednosti 150.000 KM, pri čemu je stopa zajma 70% i rok vraćanja 3 mjeseca. Kamatna stopa je 10%, provizija 1‰, trošak obrade kredita 100 KM. Koliko je dužnik dobio u gotovu?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7341A-2520-4321-B74E-EE42C0E0F018}"/>
                  </a:ext>
                </a:extLst>
              </p:cNvPr>
              <p:cNvSpPr txBox="1"/>
              <p:nvPr/>
            </p:nvSpPr>
            <p:spPr>
              <a:xfrm>
                <a:off x="3799001" y="2926173"/>
                <a:ext cx="4345757" cy="2822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=150.000∙0,70=105.000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=105.000∙0,1∙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=2.625</m:t>
                      </m:r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=102.375</m:t>
                      </m:r>
                    </m:oMath>
                  </m:oMathPara>
                </a14:m>
                <a:endParaRPr lang="sr-Latn-BA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=102.375∙0,001=102,38</m:t>
                      </m:r>
                    </m:oMath>
                  </m:oMathPara>
                </a14:m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sr-Latn-BA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𝑰𝒔𝒑𝒍𝒂𝒕𝒂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𝟏𝟎𝟐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𝟏𝟕𝟐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7341A-2520-4321-B74E-EE42C0E0F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001" y="2926173"/>
                <a:ext cx="4345757" cy="2822952"/>
              </a:xfrm>
              <a:prstGeom prst="rect">
                <a:avLst/>
              </a:prstGeom>
              <a:blipFill>
                <a:blip r:embed="rId2"/>
                <a:stretch>
                  <a:fillRect l="-701" b="-17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543CCA-3494-4A38-916F-1E3B94B630CB}"/>
              </a:ext>
            </a:extLst>
          </p:cNvPr>
          <p:cNvCxnSpPr>
            <a:cxnSpLocks/>
          </p:cNvCxnSpPr>
          <p:nvPr/>
        </p:nvCxnSpPr>
        <p:spPr>
          <a:xfrm>
            <a:off x="3799001" y="4015818"/>
            <a:ext cx="38649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FDDECA7-EB10-47B2-BB95-89684B734EAE}"/>
              </a:ext>
            </a:extLst>
          </p:cNvPr>
          <p:cNvCxnSpPr>
            <a:cxnSpLocks/>
          </p:cNvCxnSpPr>
          <p:nvPr/>
        </p:nvCxnSpPr>
        <p:spPr>
          <a:xfrm>
            <a:off x="3799001" y="5214593"/>
            <a:ext cx="38649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70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C338F-2F50-41DD-92F6-7012C386B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363" y="772998"/>
            <a:ext cx="10520313" cy="1055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Preduzeću je 15.02. na račun na ime lombardnog zajma uplaćeno 13.426,38 KM, sa rokom vraćanja od 3 mjeseca. Kamatna stopa je 11,2%, a troškovi obrade zajma su 23 KM. Kolika je vrijednost založene robe, ako je stopa zajma 72%?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491991A-6040-4464-9DB6-E1F7F1CDE1A4}"/>
                  </a:ext>
                </a:extLst>
              </p:cNvPr>
              <p:cNvSpPr txBox="1"/>
              <p:nvPr/>
            </p:nvSpPr>
            <p:spPr>
              <a:xfrm>
                <a:off x="1112363" y="2898742"/>
                <a:ext cx="4345757" cy="2517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∙0,72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0,72∙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0,112∙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89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=13.449,38</m:t>
                      </m:r>
                    </m:oMath>
                  </m:oMathPara>
                </a14:m>
                <a:endParaRPr lang="sr-Latn-BA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=23</m:t>
                      </m:r>
                    </m:oMath>
                  </m:oMathPara>
                </a14:m>
                <a:endParaRPr lang="sr-Latn-BA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𝐼𝑠𝑝𝑙𝑎𝑡𝑎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=13.426,38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491991A-6040-4464-9DB6-E1F7F1CDE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363" y="2898742"/>
                <a:ext cx="4345757" cy="2517228"/>
              </a:xfrm>
              <a:prstGeom prst="rect">
                <a:avLst/>
              </a:prstGeom>
              <a:blipFill>
                <a:blip r:embed="rId2"/>
                <a:stretch>
                  <a:fillRect l="-561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D07437-5F3A-4350-807E-88860C484E3D}"/>
              </a:ext>
            </a:extLst>
          </p:cNvPr>
          <p:cNvCxnSpPr>
            <a:cxnSpLocks/>
          </p:cNvCxnSpPr>
          <p:nvPr/>
        </p:nvCxnSpPr>
        <p:spPr>
          <a:xfrm>
            <a:off x="1046374" y="3959258"/>
            <a:ext cx="318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DEDF19-825E-4148-81EA-FCB74D02D7F4}"/>
              </a:ext>
            </a:extLst>
          </p:cNvPr>
          <p:cNvCxnSpPr>
            <a:cxnSpLocks/>
          </p:cNvCxnSpPr>
          <p:nvPr/>
        </p:nvCxnSpPr>
        <p:spPr>
          <a:xfrm>
            <a:off x="1046374" y="4894083"/>
            <a:ext cx="318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690B6C-09B1-42FC-9820-964053198883}"/>
                  </a:ext>
                </a:extLst>
              </p:cNvPr>
              <p:cNvSpPr txBox="1"/>
              <p:nvPr/>
            </p:nvSpPr>
            <p:spPr>
              <a:xfrm>
                <a:off x="6193409" y="3620157"/>
                <a:ext cx="4433650" cy="1074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=13.449,38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∙0,72−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∙0,72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0,112∙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89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13.449,38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𝟐𝟏𝟏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690B6C-09B1-42FC-9820-964053198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409" y="3620157"/>
                <a:ext cx="4433650" cy="1074397"/>
              </a:xfrm>
              <a:prstGeom prst="rect">
                <a:avLst/>
              </a:prstGeom>
              <a:blipFill>
                <a:blip r:embed="rId3"/>
                <a:stretch>
                  <a:fillRect l="-1926" b="-1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rrow: Up 7">
            <a:extLst>
              <a:ext uri="{FF2B5EF4-FFF2-40B4-BE49-F238E27FC236}">
                <a16:creationId xmlns:a16="http://schemas.microsoft.com/office/drawing/2014/main" id="{A25E76F0-AD8E-406B-8D5F-33307C4271B0}"/>
              </a:ext>
            </a:extLst>
          </p:cNvPr>
          <p:cNvSpPr/>
          <p:nvPr/>
        </p:nvSpPr>
        <p:spPr>
          <a:xfrm>
            <a:off x="5250730" y="2898742"/>
            <a:ext cx="122548" cy="25172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9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715FB-969B-492B-BC75-2F2DA9497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7" y="207391"/>
            <a:ext cx="10539167" cy="744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</a:t>
            </a:r>
            <a:r>
              <a:rPr lang="sr-Latn-BA" sz="2000" dirty="0"/>
              <a:t>: Lombardni zajam od 48.600 KM dospijeva 15.12. Kamatna stopa je 9%, a zatezna kamatna stopa 3%. Koliko će dužnik platiti na ime otplate zajma, ako ga reguliše 25.12?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43A21-0F94-4695-8A5E-19C0001BCA3D}"/>
              </a:ext>
            </a:extLst>
          </p:cNvPr>
          <p:cNvSpPr txBox="1"/>
          <p:nvPr/>
        </p:nvSpPr>
        <p:spPr>
          <a:xfrm>
            <a:off x="744717" y="1027521"/>
            <a:ext cx="8908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Dužnik plaća 25.12:</a:t>
            </a:r>
          </a:p>
          <a:p>
            <a:endParaRPr lang="sr-Latn-BA" dirty="0"/>
          </a:p>
          <a:p>
            <a:r>
              <a:rPr lang="sr-Latn-BA" dirty="0"/>
              <a:t>Otplatu						48.600</a:t>
            </a:r>
          </a:p>
          <a:p>
            <a:r>
              <a:rPr lang="sr-Latn-BA" dirty="0"/>
              <a:t>Zateznu kamatu (12%, 10 dana)	    162</a:t>
            </a:r>
          </a:p>
          <a:p>
            <a:endParaRPr lang="sr-Latn-BA" dirty="0"/>
          </a:p>
          <a:p>
            <a:r>
              <a:rPr lang="sr-Latn-BA" b="1" dirty="0"/>
              <a:t>UKUPNO					48.762</a:t>
            </a:r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D63DCD-0563-4DAA-AB00-321A35A34793}"/>
              </a:ext>
            </a:extLst>
          </p:cNvPr>
          <p:cNvSpPr txBox="1">
            <a:spLocks/>
          </p:cNvSpPr>
          <p:nvPr/>
        </p:nvSpPr>
        <p:spPr>
          <a:xfrm>
            <a:off x="633167" y="2989237"/>
            <a:ext cx="10539167" cy="1054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sz="2000" b="1" dirty="0"/>
              <a:t>Primjer</a:t>
            </a:r>
            <a:r>
              <a:rPr lang="sr-Latn-BA" sz="2000" dirty="0"/>
              <a:t>: Banka je 15.04. doznačila zajam na osnovu založene robe vrijednosti 54.800 KM, stopa zajma 75%, rok vraćanja 4 mjeseca. Kamatna stopa do 20.05. iznosi 5%, a nadalje 6%, provizija 2‰, trošak obrade 120 KM. Koliko je uplaćeno na račun dužnika?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C816B5-04F6-4BAB-9753-3A8C7A7FF21C}"/>
                  </a:ext>
                </a:extLst>
              </p:cNvPr>
              <p:cNvSpPr txBox="1"/>
              <p:nvPr/>
            </p:nvSpPr>
            <p:spPr>
              <a:xfrm>
                <a:off x="3480061" y="4250857"/>
                <a:ext cx="434575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=54.800∙0,75=41.100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=759,74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=40.340,26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=40.340,26∙0,002=80,61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=120</m:t>
                      </m:r>
                    </m:oMath>
                  </m:oMathPara>
                </a14:m>
                <a:endParaRPr lang="sr-Latn-BA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𝑰𝒔𝒑𝒍𝒂𝒕𝒂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𝟏𝟎𝟑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C816B5-04F6-4BAB-9753-3A8C7A7FF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061" y="4250857"/>
                <a:ext cx="4345757" cy="2308324"/>
              </a:xfrm>
              <a:prstGeom prst="rect">
                <a:avLst/>
              </a:prstGeom>
              <a:blipFill>
                <a:blip r:embed="rId2"/>
                <a:stretch>
                  <a:fillRect l="-561" b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91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2EFD0-F101-43F1-8813-E4F7683B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POTROŠAČKI KREDIT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758603-149F-43CB-B02E-CAC0471F3B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31136" y="2638044"/>
                <a:ext cx="7729728" cy="3734476"/>
              </a:xfrm>
            </p:spPr>
            <p:txBody>
              <a:bodyPr/>
              <a:lstStyle/>
              <a:p>
                <a:r>
                  <a:rPr lang="sr-Latn-BA" dirty="0"/>
                  <a:t>Namjenski kredit za kupovinu trajnih potrošačkih dobara</a:t>
                </a:r>
              </a:p>
              <a:p>
                <a:r>
                  <a:rPr lang="sr-Latn-BA" dirty="0"/>
                  <a:t>Dužnik u jednakim vremenskim intervalima povjeriocu vraća određene izn</a:t>
                </a:r>
                <a:r>
                  <a:rPr lang="en-US" dirty="0" err="1"/>
                  <a:t>ose</a:t>
                </a:r>
                <a:r>
                  <a:rPr lang="sr-Latn-BA" dirty="0"/>
                  <a:t>, koji se sastoje od otplate i kamate. </a:t>
                </a:r>
              </a:p>
              <a:p>
                <a:r>
                  <a:rPr lang="sr-Latn-BA" dirty="0"/>
                  <a:t>Bitni pomjovi:</a:t>
                </a:r>
              </a:p>
              <a:p>
                <a:pPr marL="228600" lvl="1" indent="0">
                  <a:buNone/>
                </a:pPr>
                <a:r>
                  <a:rPr lang="sr-Latn-BA" dirty="0"/>
                  <a:t>Mjesečna rata (a) – iznos koji dužnik vraća svaki mjesec </a:t>
                </a:r>
              </a:p>
              <a:p>
                <a:pPr marL="228600" lvl="1" indent="0">
                  <a:buNone/>
                </a:pPr>
                <a:r>
                  <a:rPr lang="sr-Latn-BA" dirty="0"/>
                  <a:t>Mjesečna otplata (b) – dio otplate glavnice sadržan u rati</a:t>
                </a:r>
              </a:p>
              <a:p>
                <a:pPr marL="228600" lvl="1" indent="0">
                  <a:buNone/>
                </a:pPr>
                <a:r>
                  <a:rPr lang="sr-Latn-BA" dirty="0"/>
                  <a:t>Mjesečna kamata (I) – dio kamate sadržan u rati</a:t>
                </a:r>
              </a:p>
              <a:p>
                <a:pPr marL="228600" lvl="1" indent="0">
                  <a:buNone/>
                </a:pPr>
                <a:endParaRPr lang="sr-Latn-BA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758603-149F-43CB-B02E-CAC0471F3B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31136" y="2638044"/>
                <a:ext cx="7729728" cy="3734476"/>
              </a:xfrm>
              <a:blipFill>
                <a:blip r:embed="rId2"/>
                <a:stretch>
                  <a:fillRect l="-473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13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09A39-6FC6-4638-AE0E-99DBA8BEB5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6518" y="986553"/>
                <a:ext cx="10803118" cy="4411925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pPr marL="0" indent="0" algn="ctr">
                  <a:buNone/>
                </a:pPr>
                <a:r>
                  <a:rPr lang="en-US" sz="2000" dirty="0"/>
                  <a:t>(K - </a:t>
                </a:r>
                <a:r>
                  <a:rPr lang="en-US" sz="2000" dirty="0" err="1"/>
                  <a:t>iznos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kredita</a:t>
                </a:r>
                <a:r>
                  <a:rPr lang="en-US" sz="2000" dirty="0"/>
                  <a:t>; m - </a:t>
                </a:r>
                <a:r>
                  <a:rPr lang="en-US" sz="2000" dirty="0" err="1"/>
                  <a:t>broj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mjeseci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otplate</a:t>
                </a:r>
                <a:r>
                  <a:rPr lang="en-US" sz="2000" dirty="0"/>
                  <a:t>)</a:t>
                </a:r>
              </a:p>
              <a:p>
                <a:pPr marL="0" indent="0" algn="ctr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150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150" sz="24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</m:nary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150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nary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  <a:p>
                <a:pPr marL="0" indent="0" algn="ctr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09A39-6FC6-4638-AE0E-99DBA8BEB5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6518" y="986553"/>
                <a:ext cx="10803118" cy="44119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354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13238" y="231532"/>
            <a:ext cx="11087100" cy="795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/>
              <a:t>Primjer</a:t>
            </a:r>
            <a:r>
              <a:rPr lang="en-US" sz="2000" dirty="0"/>
              <a:t>: </a:t>
            </a:r>
            <a:r>
              <a:rPr lang="en-US" sz="2000" dirty="0" err="1"/>
              <a:t>Potrošački</a:t>
            </a:r>
            <a:r>
              <a:rPr lang="en-US" sz="2000" dirty="0"/>
              <a:t> </a:t>
            </a:r>
            <a:r>
              <a:rPr lang="en-US" sz="2000" dirty="0" err="1"/>
              <a:t>zajam</a:t>
            </a:r>
            <a:r>
              <a:rPr lang="en-US" sz="2000" dirty="0"/>
              <a:t> od 6.000 KM je </a:t>
            </a:r>
            <a:r>
              <a:rPr lang="en-US" sz="2000" dirty="0" err="1"/>
              <a:t>odobren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12 </a:t>
            </a:r>
            <a:r>
              <a:rPr lang="en-US" sz="2000" dirty="0" err="1"/>
              <a:t>mjeseci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10%. </a:t>
            </a:r>
            <a:r>
              <a:rPr lang="en-US" sz="2000" dirty="0" err="1"/>
              <a:t>Izraditi</a:t>
            </a:r>
            <a:r>
              <a:rPr lang="en-US" sz="2000" dirty="0"/>
              <a:t> </a:t>
            </a:r>
            <a:r>
              <a:rPr lang="en-US" sz="2000" dirty="0" err="1"/>
              <a:t>amortizacioni</a:t>
            </a:r>
            <a:r>
              <a:rPr lang="en-US" sz="2000" dirty="0"/>
              <a:t> plan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bazi</a:t>
            </a:r>
            <a:r>
              <a:rPr lang="en-US" sz="2000" dirty="0"/>
              <a:t> </a:t>
            </a:r>
            <a:r>
              <a:rPr lang="en-US" sz="2000" dirty="0" err="1"/>
              <a:t>planirane</a:t>
            </a:r>
            <a:r>
              <a:rPr lang="en-US" sz="2000" dirty="0"/>
              <a:t> </a:t>
            </a:r>
            <a:r>
              <a:rPr lang="en-US" sz="2000" dirty="0" err="1"/>
              <a:t>kamate</a:t>
            </a:r>
            <a:r>
              <a:rPr lang="en-US" sz="20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5386123"/>
                  </p:ext>
                </p:extLst>
              </p:nvPr>
            </p:nvGraphicFramePr>
            <p:xfrm>
              <a:off x="1636205" y="1026696"/>
              <a:ext cx="8641166" cy="5588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06433">
                      <a:extLst>
                        <a:ext uri="{9D8B030D-6E8A-4147-A177-3AD203B41FA5}">
                          <a16:colId xmlns:a16="http://schemas.microsoft.com/office/drawing/2014/main" val="612915421"/>
                        </a:ext>
                      </a:extLst>
                    </a:gridCol>
                    <a:gridCol w="2063646">
                      <a:extLst>
                        <a:ext uri="{9D8B030D-6E8A-4147-A177-3AD203B41FA5}">
                          <a16:colId xmlns:a16="http://schemas.microsoft.com/office/drawing/2014/main" val="3179182674"/>
                        </a:ext>
                      </a:extLst>
                    </a:gridCol>
                    <a:gridCol w="2114621">
                      <a:extLst>
                        <a:ext uri="{9D8B030D-6E8A-4147-A177-3AD203B41FA5}">
                          <a16:colId xmlns:a16="http://schemas.microsoft.com/office/drawing/2014/main" val="1883246137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1862513761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346333095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Mjeseci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Ostatak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duga</a:t>
                          </a:r>
                          <a:r>
                            <a:rPr lang="en-US" dirty="0"/>
                            <a:t> (K)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Kamata</a:t>
                          </a:r>
                          <a:r>
                            <a:rPr lang="en-US" dirty="0"/>
                            <a:t> (I, 10%)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Otplata</a:t>
                          </a:r>
                          <a:r>
                            <a:rPr lang="en-US" dirty="0"/>
                            <a:t> (b)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Rata (a=</a:t>
                          </a:r>
                          <a:r>
                            <a:rPr lang="en-US" dirty="0" err="1"/>
                            <a:t>b+I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8017585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6.000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52517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5.500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550.00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777922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5.000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45.83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545.83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54821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4.500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41.67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541.67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8106204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4.000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37.50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537.50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58690458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3.500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33.33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533.33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272795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3.000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29.17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529.17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439777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2.500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25.00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0029735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2.000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520.83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45481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1.500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516.67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184845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10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1.000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512.50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352175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11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508.33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7087229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latin typeface="+mn-lt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504.17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6510902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𝜮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>
                              <a:latin typeface="+mn-lt"/>
                            </a:rPr>
                            <a:t>6.000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6325.00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8228716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5386123"/>
                  </p:ext>
                </p:extLst>
              </p:nvPr>
            </p:nvGraphicFramePr>
            <p:xfrm>
              <a:off x="1636205" y="1026696"/>
              <a:ext cx="8641166" cy="5588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06433">
                      <a:extLst>
                        <a:ext uri="{9D8B030D-6E8A-4147-A177-3AD203B41FA5}">
                          <a16:colId xmlns:a16="http://schemas.microsoft.com/office/drawing/2014/main" val="612915421"/>
                        </a:ext>
                      </a:extLst>
                    </a:gridCol>
                    <a:gridCol w="2063646">
                      <a:extLst>
                        <a:ext uri="{9D8B030D-6E8A-4147-A177-3AD203B41FA5}">
                          <a16:colId xmlns:a16="http://schemas.microsoft.com/office/drawing/2014/main" val="3179182674"/>
                        </a:ext>
                      </a:extLst>
                    </a:gridCol>
                    <a:gridCol w="2114621">
                      <a:extLst>
                        <a:ext uri="{9D8B030D-6E8A-4147-A177-3AD203B41FA5}">
                          <a16:colId xmlns:a16="http://schemas.microsoft.com/office/drawing/2014/main" val="1883246137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1862513761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346333095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Mjeseci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Ostatak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duga</a:t>
                          </a:r>
                          <a:r>
                            <a:rPr lang="en-US" dirty="0" smtClean="0"/>
                            <a:t> (K)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Kamata</a:t>
                          </a:r>
                          <a:r>
                            <a:rPr lang="en-US" dirty="0" smtClean="0"/>
                            <a:t> (I, 10%)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Otplata</a:t>
                          </a:r>
                          <a:r>
                            <a:rPr lang="en-US" dirty="0" smtClean="0"/>
                            <a:t> (b)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Rata (a=</a:t>
                          </a:r>
                          <a:r>
                            <a:rPr lang="en-US" dirty="0" err="1" smtClean="0"/>
                            <a:t>b+I</a:t>
                          </a:r>
                          <a:r>
                            <a:rPr lang="en-US" dirty="0" smtClean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8017585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6.000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52517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</a:t>
                          </a:r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550.00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777922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45.83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545.83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54821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41.67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541.67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8106204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37.50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537.50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58690458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33.33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533.33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272795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6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29.17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529.17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439777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7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25.00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0029735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8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520.83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45481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9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516.67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184845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512.50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352175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11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508.33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7087229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12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504.17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65109025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6" t="-1320000" r="-762424" b="-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+mn-lt"/>
                            </a:rPr>
                            <a:t>6.000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6325.00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8228716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49608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577" y="791308"/>
            <a:ext cx="11087100" cy="12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en-US" sz="2000" dirty="0"/>
              <a:t>: </a:t>
            </a:r>
            <a:r>
              <a:rPr lang="en-US" sz="2000" dirty="0" err="1"/>
              <a:t>Odobren</a:t>
            </a:r>
            <a:r>
              <a:rPr lang="en-US" sz="2000" dirty="0"/>
              <a:t> je </a:t>
            </a:r>
            <a:r>
              <a:rPr lang="en-US" sz="2000" dirty="0" err="1"/>
              <a:t>potrošački</a:t>
            </a:r>
            <a:r>
              <a:rPr lang="en-US" sz="2000" dirty="0"/>
              <a:t> </a:t>
            </a:r>
            <a:r>
              <a:rPr lang="en-US" sz="2000" dirty="0" err="1"/>
              <a:t>kredit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u </a:t>
            </a:r>
            <a:r>
              <a:rPr lang="en-US" sz="2000" dirty="0" err="1"/>
              <a:t>vrijednosti</a:t>
            </a:r>
            <a:r>
              <a:rPr lang="en-US" sz="2000" dirty="0"/>
              <a:t> od 30.000 KM. </a:t>
            </a:r>
            <a:r>
              <a:rPr lang="en-US" sz="2000" dirty="0" err="1"/>
              <a:t>Kredit</a:t>
            </a:r>
            <a:r>
              <a:rPr lang="en-US" sz="2000" dirty="0"/>
              <a:t> se </a:t>
            </a:r>
            <a:r>
              <a:rPr lang="en-US" sz="2000" dirty="0" err="1"/>
              <a:t>otplaćuje</a:t>
            </a:r>
            <a:r>
              <a:rPr lang="en-US" sz="2000" dirty="0"/>
              <a:t> u </a:t>
            </a:r>
            <a:r>
              <a:rPr lang="en-US" sz="2000" dirty="0" err="1"/>
              <a:t>roku</a:t>
            </a:r>
            <a:r>
              <a:rPr lang="en-US" sz="2000" dirty="0"/>
              <a:t> od 18 </a:t>
            </a:r>
            <a:r>
              <a:rPr lang="en-US" sz="2000" dirty="0" err="1"/>
              <a:t>mjeseci</a:t>
            </a:r>
            <a:r>
              <a:rPr lang="en-US" sz="2000" dirty="0"/>
              <a:t> </a:t>
            </a:r>
            <a:r>
              <a:rPr lang="en-US" sz="2000" dirty="0" err="1"/>
              <a:t>jednakim</a:t>
            </a:r>
            <a:r>
              <a:rPr lang="en-US" sz="2000" dirty="0"/>
              <a:t> </a:t>
            </a:r>
            <a:r>
              <a:rPr lang="en-US" sz="2000" dirty="0" err="1"/>
              <a:t>mjesečnim</a:t>
            </a:r>
            <a:r>
              <a:rPr lang="en-US" sz="2000" dirty="0"/>
              <a:t> </a:t>
            </a:r>
            <a:r>
              <a:rPr lang="en-US" sz="2000" dirty="0" err="1"/>
              <a:t>dekurzivnim</a:t>
            </a:r>
            <a:r>
              <a:rPr lang="en-US" sz="2000" dirty="0"/>
              <a:t> </a:t>
            </a:r>
            <a:r>
              <a:rPr lang="en-US" sz="2000" dirty="0" err="1"/>
              <a:t>ratama</a:t>
            </a:r>
            <a:r>
              <a:rPr lang="en-US" sz="2000" dirty="0"/>
              <a:t>,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12%.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mjesečne</a:t>
            </a:r>
            <a:r>
              <a:rPr lang="en-US" sz="2000" dirty="0"/>
              <a:t> rate.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0207" y="2602523"/>
                <a:ext cx="4950070" cy="2917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30.000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=1.666,67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</m:oMath>
                  </m:oMathPara>
                </a14:m>
                <a:endParaRPr lang="en-US" dirty="0"/>
              </a:p>
              <a:p>
                <a:pPr algn="ctr"/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30.000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0,12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(18+1)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=2.850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=1.667,67+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2.850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𝟖𝟐𝟓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207" y="2602523"/>
                <a:ext cx="4950070" cy="29174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047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2088</TotalTime>
  <Words>1005</Words>
  <Application>Microsoft Office PowerPoint</Application>
  <PresentationFormat>Widescreen</PresentationFormat>
  <Paragraphs>176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 Math</vt:lpstr>
      <vt:lpstr>Gill Sans MT</vt:lpstr>
      <vt:lpstr>Parcel</vt:lpstr>
      <vt:lpstr>LOMBARDNI ZAJAM i potrošački kredit</vt:lpstr>
      <vt:lpstr>Lombardni zajam</vt:lpstr>
      <vt:lpstr>PowerPoint Presentation</vt:lpstr>
      <vt:lpstr>PowerPoint Presentation</vt:lpstr>
      <vt:lpstr>PowerPoint Presentation</vt:lpstr>
      <vt:lpstr>POTROŠAČKI KREDIT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LOMBARDNI ZAJAM</dc:title>
  <dc:creator>Marić, Milica</dc:creator>
  <cp:lastModifiedBy>Marić, Milica</cp:lastModifiedBy>
  <cp:revision>37</cp:revision>
  <dcterms:created xsi:type="dcterms:W3CDTF">2023-03-19T11:37:14Z</dcterms:created>
  <dcterms:modified xsi:type="dcterms:W3CDTF">2024-03-28T07:56:36Z</dcterms:modified>
</cp:coreProperties>
</file>