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4128" r:id="rId1"/>
  </p:sldMasterIdLst>
  <p:notesMasterIdLst>
    <p:notesMasterId r:id="rId33"/>
  </p:notesMasterIdLst>
  <p:sldIdLst>
    <p:sldId id="317" r:id="rId2"/>
    <p:sldId id="358" r:id="rId3"/>
    <p:sldId id="361" r:id="rId4"/>
    <p:sldId id="370" r:id="rId5"/>
    <p:sldId id="363" r:id="rId6"/>
    <p:sldId id="362" r:id="rId7"/>
    <p:sldId id="371" r:id="rId8"/>
    <p:sldId id="359" r:id="rId9"/>
    <p:sldId id="373" r:id="rId10"/>
    <p:sldId id="374" r:id="rId11"/>
    <p:sldId id="277" r:id="rId12"/>
    <p:sldId id="281" r:id="rId13"/>
    <p:sldId id="282" r:id="rId14"/>
    <p:sldId id="284" r:id="rId15"/>
    <p:sldId id="376" r:id="rId16"/>
    <p:sldId id="380" r:id="rId17"/>
    <p:sldId id="378" r:id="rId18"/>
    <p:sldId id="381" r:id="rId19"/>
    <p:sldId id="291" r:id="rId20"/>
    <p:sldId id="299" r:id="rId21"/>
    <p:sldId id="300" r:id="rId22"/>
    <p:sldId id="301" r:id="rId23"/>
    <p:sldId id="302" r:id="rId24"/>
    <p:sldId id="303" r:id="rId25"/>
    <p:sldId id="304" r:id="rId26"/>
    <p:sldId id="365" r:id="rId27"/>
    <p:sldId id="369" r:id="rId28"/>
    <p:sldId id="364" r:id="rId29"/>
    <p:sldId id="368" r:id="rId30"/>
    <p:sldId id="366" r:id="rId31"/>
    <p:sldId id="382" r:id="rId32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>
      <p:cViewPr varScale="1">
        <p:scale>
          <a:sx n="106" d="100"/>
          <a:sy n="106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90C84B6-9EE8-6649-83A5-55E220BFF1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F3602C-EA99-AC4D-9CC4-26B7C63A246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3354BA0-AABA-0E46-9E29-8EB24D1FD2D7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DB85D7A-CA0D-C04E-9480-FA6BE45C1F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B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CD42D06-B01A-4D46-83A5-458C3D2A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B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608EE9-CF46-3240-BA9F-B5F7923E5B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6516B6-4C67-AB48-BFB0-6303B9DD5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26B593A-3D15-FA4D-BD40-E0230A3CCF51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D0FFB3A0-1A41-0F4F-80CF-913FAB8857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FC1F195-FA7F-414F-8019-E599C6E53A39}" type="slidenum">
              <a:rPr lang="en-US" altLang="sr-Latn-R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sr-Latn-R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66915FE-F719-784A-B5D3-518BF17328E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2F47DF7B-9289-3745-B506-FC3214F51C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BE7D7D45-43D2-7047-BB60-8CA70D16B5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F1798DE5-D575-F549-AC44-EF11D8E6B5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48B1C8BA-70BD-5849-BD55-841FD817C4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CE174F2-F763-7F4B-B25C-9FA30E117245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EBD90DE5-8F25-CE45-A3F8-235218140C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40D9CF96-5191-664F-AF77-7C229E30E4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F41090DC-04C4-294D-9E4A-0F2B4FB34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0E5AEF-BAEE-5246-80AF-9C83CA006BB7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AD5132A6-52DD-CA44-B2C1-FC89939FE4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E4CB67EE-5EBF-4044-9A12-A422BA75CA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8289483C-4352-654B-812E-F28CB9C0C6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2A81BB-0D80-F149-BDDF-211EAC1E044C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B0C231DE-F57D-5E44-8B35-67552511B1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DDFC377F-FE9D-324F-BA2C-6CEAAF440D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B3CDDFCF-1D50-3F4E-8EC4-98FD718F72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8C33C1-15A4-DA4A-A027-8A925C41F1EC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E4A104BF-0219-7B42-BAAD-0E9641D6F3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848C685D-360F-104C-B8FF-B92E3B79A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E231B5CC-45C9-2648-A7C2-11AB7BF24D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BA764C-3DF3-DA48-88F2-B21FB8320CC5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3350658E-FC5E-E341-872C-F7B7C3D5E5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800AE7-5E39-3540-91EA-2A2FE50AE513}" type="slidenum">
              <a:rPr lang="en-US" altLang="sr-Latn-R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sr-Latn-R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8DC1415C-57B0-C84D-8092-343A5CFD0F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66D8AEFA-4500-8045-ABC1-F7A8BA3A0E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sr-Latn-R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6F7088FB-E0C2-ED49-9C5A-65917A700E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81C5F024-8FBF-2748-940C-4DA0C6159F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C5040743-BE30-5E4B-BEB4-E2073BCD4E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270D41-8260-1E49-914A-88983FD9875F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FC7154-A24C-EF42-B35B-F86EB84ADE10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4D0411-F9DB-2B43-8E25-282040858A00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BE3B94-9B89-ED48-9007-900C2CA86549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2E655EC0-A423-BE4C-B364-1F70EC5387F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F796391-188F-B844-A881-2100575FC2AD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FCD4D083-2433-E341-AC33-6ECFE972D6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B7CE047-4F82-0049-8C84-FF1B96F53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409DA-2BB1-7641-A6C5-4DF16989F34D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7054A6F-95E6-F148-A638-E9F007FF3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7C66F44-8B0E-3344-B3CA-14170A1F4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D757840C-4023-F349-A174-760631EE3107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65205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CD5AB-25A6-EA47-A462-820E1C8E4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7BDF3-0DAC-0146-A11F-84C11725ED37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FC40-B45B-6E42-81BD-2323CB391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C82D8-CF9B-DF4A-8DBF-4449A6A9F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547EB-9FA1-8F44-9F3B-56F00D5452CE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4216692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0C8DD-2E4C-3D4C-B2E6-9BD80D52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31F22-E3CA-DD4C-BE76-0721794905D8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B271B-8299-D845-B168-AE70C8E90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223A8-AF93-1641-9450-0106258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51717-88D3-D74D-88D9-E1342C85A2F7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23673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554F5-0472-EA45-A7C0-7C21632C5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139E8-3AE1-064A-9B50-569E73151A2E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A109C-8D58-854D-A10A-CC4F8B249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500F5-7F5F-C649-A3A8-6D7C73E48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B0FC4-A166-CC41-B450-BE27B6D8E7E0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52544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AF139B-CBE5-AB4A-85C2-3FAE6FDF3C12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B2A62EDD-6019-EE4A-A902-9845B4C3880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2F4809C-C58C-634E-AC87-481A435598D0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5ADEA3B3-EA3D-E54A-8065-74E875131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63943D5-404C-6749-911B-A889538A6B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35FBE97-56DF-F242-91D7-260199FD14B0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3B61D50-0A1D-A541-8487-6AEF43AE8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A850FAD-797E-0B43-B4BE-8C49DF189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D1AD3A39-0A9C-324A-B837-36C676511FA9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606297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6C984E-96BC-9D49-AF29-8E74C4E44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E67F7-AD69-8B44-AD4A-76D35811CA62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FF8884-E710-F94D-9919-8FB84C80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3F0809-7807-4244-93B1-4A9C3E0F0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3010-F119-E94B-A71C-618718F455DB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68663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C1FDB8D-969F-894A-969D-21A59DCC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0F1C3-B954-5A4B-A10B-68D8863816E9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7A2259E-9678-234F-8211-EC58E492F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72D98D2-914A-6C41-8D6A-B6C7C90BE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E3D2D-5416-7A4C-8A82-C0A59CE732C2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380079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21D9285-5386-6D42-B483-2A35D9E02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34E72-4CD9-0345-8BB5-9C09CD27478C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4FEDB98-623B-B34D-9CA7-B93DA38A6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E2D084-1805-7F45-A212-551CAE9DE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748BA-87B2-7E47-9AAC-F26C9D0F7677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16172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0DD6AAD-6F34-E04F-BFCB-297A0925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61134-13CC-FB48-A71C-4A69F696B01F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304250E-5B7A-0345-953D-2FA0A4492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6D17BD4-983D-3440-A675-E4F7EDB99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BFA06-4D7F-894D-9010-CCD7EB048FC1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329460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7BB7BE3-5890-D74F-A807-A043D2C20E9B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3C2505FE-C6D9-0343-859B-1FCB6D297C49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599EBD0-96A5-C545-897E-A69314C527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4A9FDDD6-FAD4-384B-BBB1-5F58C197424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4945DFC-F6F5-6642-A280-14A4A136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FEA83-253B-7B45-A0E5-F877998DDC75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D2C639C-51FB-024E-9D01-05C6A0C27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82512BF-E589-B14A-B68D-C4BD820CE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8E841-337F-0542-8C5F-8D670C736235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801294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5ED1400-4144-E041-B5E2-193E48555C51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B018F5C3-3056-0C43-9688-CFE9C4FFB56E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CACDCA-B255-D448-A381-F3DEB06DC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B1178AEA-BDDE-AB40-A291-8ABF6E8900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11BE5D83-4B75-C141-8389-6212BB5C0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9F397-CED5-024E-A009-D35045C4E6BE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7B0D599-3738-D440-9026-D00E43F7FC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FA4EB-A5BD-BA47-AAEB-1A6FE97077CD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687704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356C1D24-50C0-4041-9C16-671CA5095E03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EABB5BE-ADEA-4844-96DA-AD181C7FB5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89D9F3BE-B1CB-EB4D-B3DC-4D6B562F58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0E2305-556E-0441-A293-422774B3E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8B82615E-3E7E-3C44-9D7E-B625936725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39BD5-6437-AD49-B68E-E6F7EEBDF9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B7312F-7227-5A47-AE6E-259BF2FE3362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ED4572-8BB4-0A48-9BC5-A17049669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11C89-47FB-8E4B-BDDD-8E2E77737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DB67B77-E459-BD4C-B5EF-8793FF0A1804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159" r:id="rId2"/>
    <p:sldLayoutId id="2147484167" r:id="rId3"/>
    <p:sldLayoutId id="2147484160" r:id="rId4"/>
    <p:sldLayoutId id="2147484161" r:id="rId5"/>
    <p:sldLayoutId id="2147484162" r:id="rId6"/>
    <p:sldLayoutId id="2147484163" r:id="rId7"/>
    <p:sldLayoutId id="2147484168" r:id="rId8"/>
    <p:sldLayoutId id="2147484169" r:id="rId9"/>
    <p:sldLayoutId id="2147484164" r:id="rId10"/>
    <p:sldLayoutId id="214748416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2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2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3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34.emf"/><Relationship Id="rId4" Type="http://schemas.openxmlformats.org/officeDocument/2006/relationships/image" Target="../media/image31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9A3EE-A39D-3745-892D-7EF752349E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MAKSIMIZACIJA PROFITA KOD MONOPOLA</a:t>
            </a:r>
            <a:endParaRPr lang="sr-Latn-BA" dirty="0"/>
          </a:p>
        </p:txBody>
      </p:sp>
    </p:spTree>
  </p:cSld>
  <p:clrMapOvr>
    <a:masterClrMapping/>
  </p:clrMapOvr>
  <p:transition spd="slow" advTm="554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01A9858-0B13-B24E-8B09-52C9C4CDEB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pic>
        <p:nvPicPr>
          <p:cNvPr id="20483" name="Content Placeholder 1">
            <a:extLst>
              <a:ext uri="{FF2B5EF4-FFF2-40B4-BE49-F238E27FC236}">
                <a16:creationId xmlns:a16="http://schemas.microsoft.com/office/drawing/2014/main" id="{CAE5ED0B-DB08-6B4B-A16D-1F270BE2A3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7900" y="1484313"/>
            <a:ext cx="4002088" cy="3581400"/>
          </a:xfrm>
        </p:spPr>
      </p:pic>
      <p:sp>
        <p:nvSpPr>
          <p:cNvPr id="15364" name="Rectangle 4">
            <a:extLst>
              <a:ext uri="{FF2B5EF4-FFF2-40B4-BE49-F238E27FC236}">
                <a16:creationId xmlns:a16="http://schemas.microsoft.com/office/drawing/2014/main" id="{3D9EC3BD-9C0A-1C45-AFCF-E3BA99218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708275"/>
            <a:ext cx="8226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US" altLang="sr-Latn-RS" sz="2800">
              <a:latin typeface="Tahoma" panose="020B0604030504040204" pitchFamily="34" charset="0"/>
            </a:endParaRPr>
          </a:p>
        </p:txBody>
      </p:sp>
      <p:sp>
        <p:nvSpPr>
          <p:cNvPr id="20485" name="TextBox 6">
            <a:extLst>
              <a:ext uri="{FF2B5EF4-FFF2-40B4-BE49-F238E27FC236}">
                <a16:creationId xmlns:a16="http://schemas.microsoft.com/office/drawing/2014/main" id="{7F741D2F-2BCC-644D-881E-EED72CD62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484313"/>
            <a:ext cx="4227512" cy="4156075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Uopštena formula za funkciju cijene u slučaju monopola glasi:</a:t>
            </a: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P=a-b*Q</a:t>
            </a:r>
          </a:p>
          <a:p>
            <a:pPr eaLnBrk="1" hangingPunct="1"/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Odgovarajući prikaz MR glasi:</a:t>
            </a: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MR=(TR)</a:t>
            </a:r>
            <a:r>
              <a:rPr lang="en-GB" altLang="sr-Latn-RS" sz="22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=(P*Q)</a:t>
            </a:r>
            <a:r>
              <a:rPr lang="en-GB" altLang="sr-Latn-RS" sz="22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MR=(a*Q-b*Q</a:t>
            </a:r>
            <a:r>
              <a:rPr lang="sr-Latn-BA" altLang="sr-Latn-RS" sz="22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sr-Latn-RS" sz="22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MR=a-2*b*Q</a:t>
            </a:r>
          </a:p>
          <a:p>
            <a:pPr eaLnBrk="1" hangingPunct="1"/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Prema tome, MR polazi sa istog nivoa na vertikalnoj osi kao i P i ima dvostruko manji nagib od P.</a:t>
            </a:r>
            <a:endParaRPr lang="sr-Latn-BA" altLang="sr-Latn-RS"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50145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8FEA696-26E5-A944-9B27-DF2DCBC545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0005" y="22385"/>
            <a:ext cx="8229600" cy="1143000"/>
          </a:xfrm>
        </p:spPr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dirty="0"/>
              <a:t>Uslov maksimizacije profita monopoliste</a:t>
            </a:r>
            <a:endParaRPr lang="en-US" sz="4000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9745588-920E-DF49-8379-0176E51BD30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1933" y="1124744"/>
            <a:ext cx="9005745" cy="5328592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44" r="-135"/>
            </a:stretch>
          </a:blipFill>
          <a:extLst/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>
                <a:noFill/>
              </a:rPr>
              <a:t> </a:t>
            </a:r>
          </a:p>
        </p:txBody>
      </p:sp>
    </p:spTree>
    <p:custDataLst>
      <p:tags r:id="rId1"/>
    </p:custDataLst>
  </p:cSld>
  <p:clrMapOvr>
    <a:masterClrMapping/>
  </p:clrMapOvr>
  <p:transition spd="slow" advTm="48649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C7BCBDB-5FE3-F04D-A07C-0776507A37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E6320B42-A20D-6A42-9ADF-2D39B684B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Uslov maksimizacije profita - odrediti koju će količinu monopolista prodavati na osnovu presjeka MC i MR krive</a:t>
            </a:r>
            <a:endParaRPr lang="en-US" altLang="sr-Latn-RS"/>
          </a:p>
        </p:txBody>
      </p:sp>
      <p:pic>
        <p:nvPicPr>
          <p:cNvPr id="23556" name="Picture 3">
            <a:extLst>
              <a:ext uri="{FF2B5EF4-FFF2-40B4-BE49-F238E27FC236}">
                <a16:creationId xmlns:a16="http://schemas.microsoft.com/office/drawing/2014/main" id="{6644B146-23CA-5D4E-BB4A-AB0C84CA6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2708275"/>
            <a:ext cx="63373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4228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F7BB31A-C916-F14A-A66D-55ABAFDF26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2CDE943-60B1-3B42-A513-0C2F71ABC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Za Q za koje vrijedi MR=MC odrediti monopolsku cijenu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sr-Latn-BA" altLang="sr-Latn-RS" sz="3200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3200">
                <a:latin typeface="Arial" panose="020B0604020202020204" pitchFamily="34" charset="0"/>
                <a:cs typeface="Arial" panose="020B0604020202020204" pitchFamily="34" charset="0"/>
              </a:rPr>
              <a:t>Odrediti ATC za optimalni obim prodaje Q za koji vrijedi MR=MC</a:t>
            </a:r>
          </a:p>
          <a:p>
            <a:pPr eaLnBrk="1" hangingPunct="1"/>
            <a:r>
              <a:rPr lang="hr-HR" altLang="sr-Latn-RS" sz="3200"/>
              <a:t>Odrediti dobit (gubitak) kod monopoliste oduzimanjem od 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3200">
                <a:latin typeface="Arial" panose="020B0604020202020204" pitchFamily="34" charset="0"/>
                <a:cs typeface="Arial" panose="020B0604020202020204" pitchFamily="34" charset="0"/>
              </a:rPr>
              <a:t>i ATC</a:t>
            </a:r>
            <a:r>
              <a:rPr lang="hr-HR" altLang="sr-Latn-RS" sz="3200"/>
              <a:t>– površina pravougaonika čija je dužina Q a širina 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/>
              <a:t>-ATC </a:t>
            </a:r>
            <a:endParaRPr lang="en-US" altLang="sr-Latn-RS" sz="3200"/>
          </a:p>
          <a:p>
            <a:pPr eaLnBrk="1" hangingPunct="1"/>
            <a:endParaRPr lang="sr-Latn-BA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hr-HR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55754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3E545F6-D7BF-A442-8089-A64B32895E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769613D-8FD6-E343-8DC0-D0682DCA8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supernormalan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&gt;ATC</a:t>
            </a:r>
          </a:p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=ATC</a:t>
            </a:r>
          </a:p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subnormalan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&lt;ATC</a:t>
            </a:r>
            <a:endParaRPr lang="en-US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4" name="Picture 2" descr="3d people word text max profit">
            <a:extLst>
              <a:ext uri="{FF2B5EF4-FFF2-40B4-BE49-F238E27FC236}">
                <a16:creationId xmlns:a16="http://schemas.microsoft.com/office/drawing/2014/main" id="{0F498BF4-12D5-E744-9FB6-65729036A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4797425"/>
            <a:ext cx="324008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3219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2C88AD-946E-3B42-BBF0-76F3573FA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21602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4400" dirty="0"/>
              <a:t>Ostvarivanje dobiti u monopolu</a:t>
            </a:r>
            <a:br>
              <a:rPr lang="sr-Latn-BA" sz="4400" dirty="0"/>
            </a:br>
            <a:br>
              <a:rPr lang="sr-Latn-BA" sz="4400" dirty="0"/>
            </a:br>
            <a:endParaRPr lang="sr-Latn-BA" dirty="0"/>
          </a:p>
        </p:txBody>
      </p:sp>
      <p:pic>
        <p:nvPicPr>
          <p:cNvPr id="26627" name="Content Placeholder 3">
            <a:extLst>
              <a:ext uri="{FF2B5EF4-FFF2-40B4-BE49-F238E27FC236}">
                <a16:creationId xmlns:a16="http://schemas.microsoft.com/office/drawing/2014/main" id="{587229DA-C580-CE43-82E1-9BF4BD57DD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1606550"/>
            <a:ext cx="6840538" cy="5041900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FCAFB9-6E2D-5A47-9A68-71AF04CCAA33}"/>
              </a:ext>
            </a:extLst>
          </p:cNvPr>
          <p:cNvCxnSpPr/>
          <p:nvPr/>
        </p:nvCxnSpPr>
        <p:spPr>
          <a:xfrm flipV="1">
            <a:off x="2771775" y="3608388"/>
            <a:ext cx="0" cy="28098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190DD23-DE1E-C243-B79C-187A92DE8AED}"/>
              </a:ext>
            </a:extLst>
          </p:cNvPr>
          <p:cNvCxnSpPr/>
          <p:nvPr/>
        </p:nvCxnSpPr>
        <p:spPr>
          <a:xfrm flipV="1">
            <a:off x="1195388" y="3632200"/>
            <a:ext cx="577850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C29118-EDBC-C345-AA0F-97A73776E5F7}"/>
              </a:ext>
            </a:extLst>
          </p:cNvPr>
          <p:cNvCxnSpPr/>
          <p:nvPr/>
        </p:nvCxnSpPr>
        <p:spPr>
          <a:xfrm flipV="1">
            <a:off x="1668463" y="3630613"/>
            <a:ext cx="576262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AC16740-EE57-DD44-93AB-D2ABBB8EE180}"/>
              </a:ext>
            </a:extLst>
          </p:cNvPr>
          <p:cNvCxnSpPr/>
          <p:nvPr/>
        </p:nvCxnSpPr>
        <p:spPr>
          <a:xfrm flipV="1">
            <a:off x="2149475" y="3630613"/>
            <a:ext cx="576263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5C787A5-EEAC-2946-AD37-208617B34F1B}"/>
              </a:ext>
            </a:extLst>
          </p:cNvPr>
          <p:cNvCxnSpPr/>
          <p:nvPr/>
        </p:nvCxnSpPr>
        <p:spPr>
          <a:xfrm flipH="1">
            <a:off x="2254250" y="2917825"/>
            <a:ext cx="922338" cy="892175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633" name="TextBox 13">
            <a:extLst>
              <a:ext uri="{FF2B5EF4-FFF2-40B4-BE49-F238E27FC236}">
                <a16:creationId xmlns:a16="http://schemas.microsoft.com/office/drawing/2014/main" id="{BB6261F7-2DDF-224B-93B9-C3F48F9A2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2527300"/>
            <a:ext cx="1911350" cy="3698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&gt;0</a:t>
            </a:r>
          </a:p>
        </p:txBody>
      </p:sp>
      <p:sp>
        <p:nvSpPr>
          <p:cNvPr id="26634" name="Rectangle 1">
            <a:extLst>
              <a:ext uri="{FF2B5EF4-FFF2-40B4-BE49-F238E27FC236}">
                <a16:creationId xmlns:a16="http://schemas.microsoft.com/office/drawing/2014/main" id="{935DCCD2-7E6D-2A43-8EDD-7BFA08969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106488"/>
            <a:ext cx="889158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7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Monopolista ostvaruje supernormalan profit – </a:t>
            </a:r>
            <a:r>
              <a:rPr lang="hr-HR" altLang="sr-Latn-RS" sz="27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7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27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&gt;ATC</a:t>
            </a:r>
            <a:endParaRPr lang="en-US" altLang="sr-Latn-R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121588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3A830-F713-C146-8CFC-32F77E5A4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918" y="348916"/>
            <a:ext cx="8229600" cy="63408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4400" dirty="0"/>
              <a:t>Normalan profit kod monopola</a:t>
            </a:r>
            <a:br>
              <a:rPr lang="sr-Latn-BA" sz="4400" dirty="0"/>
            </a:br>
            <a:endParaRPr lang="sr-Latn-BA" dirty="0"/>
          </a:p>
        </p:txBody>
      </p:sp>
      <p:pic>
        <p:nvPicPr>
          <p:cNvPr id="27651" name="Content Placeholder 3">
            <a:extLst>
              <a:ext uri="{FF2B5EF4-FFF2-40B4-BE49-F238E27FC236}">
                <a16:creationId xmlns:a16="http://schemas.microsoft.com/office/drawing/2014/main" id="{F02A85AE-52A4-2B41-B6FC-02F0011D30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088" y="1536700"/>
            <a:ext cx="7129462" cy="5060950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E21F9B-A1B5-604F-8F64-7D9DCF0FA88F}"/>
              </a:ext>
            </a:extLst>
          </p:cNvPr>
          <p:cNvCxnSpPr/>
          <p:nvPr/>
        </p:nvCxnSpPr>
        <p:spPr>
          <a:xfrm>
            <a:off x="3203575" y="3789363"/>
            <a:ext cx="0" cy="23764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653" name="TextBox 6">
            <a:extLst>
              <a:ext uri="{FF2B5EF4-FFF2-40B4-BE49-F238E27FC236}">
                <a16:creationId xmlns:a16="http://schemas.microsoft.com/office/drawing/2014/main" id="{453DC82B-D60E-5A48-93A1-EFB023D84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450" y="3189288"/>
            <a:ext cx="1936750" cy="36988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1A9178E-13FA-B044-834E-E39D02780300}"/>
              </a:ext>
            </a:extLst>
          </p:cNvPr>
          <p:cNvCxnSpPr/>
          <p:nvPr/>
        </p:nvCxnSpPr>
        <p:spPr>
          <a:xfrm flipH="1">
            <a:off x="2890838" y="3586163"/>
            <a:ext cx="1176337" cy="825500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F83988F-6AE6-5644-B9A5-B8C2882A34A6}"/>
              </a:ext>
            </a:extLst>
          </p:cNvPr>
          <p:cNvCxnSpPr/>
          <p:nvPr/>
        </p:nvCxnSpPr>
        <p:spPr>
          <a:xfrm>
            <a:off x="1331913" y="5373688"/>
            <a:ext cx="936625" cy="792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BFBD1C0-721D-6D47-9D28-43F05B7D7CA2}"/>
              </a:ext>
            </a:extLst>
          </p:cNvPr>
          <p:cNvCxnSpPr/>
          <p:nvPr/>
        </p:nvCxnSpPr>
        <p:spPr>
          <a:xfrm>
            <a:off x="1331913" y="4581525"/>
            <a:ext cx="1871662" cy="1439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44ABB2-A091-0341-85B8-E38B8782A794}"/>
              </a:ext>
            </a:extLst>
          </p:cNvPr>
          <p:cNvCxnSpPr/>
          <p:nvPr/>
        </p:nvCxnSpPr>
        <p:spPr>
          <a:xfrm>
            <a:off x="1547813" y="3789363"/>
            <a:ext cx="1655762" cy="1152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74AD3CB-46A2-9148-9E32-95DB248E4B4D}"/>
              </a:ext>
            </a:extLst>
          </p:cNvPr>
          <p:cNvCxnSpPr/>
          <p:nvPr/>
        </p:nvCxnSpPr>
        <p:spPr>
          <a:xfrm flipV="1">
            <a:off x="1908175" y="5516563"/>
            <a:ext cx="1295400" cy="649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77DCB82-63E5-9847-9A17-A58686FB5E21}"/>
              </a:ext>
            </a:extLst>
          </p:cNvPr>
          <p:cNvCxnSpPr/>
          <p:nvPr/>
        </p:nvCxnSpPr>
        <p:spPr>
          <a:xfrm flipV="1">
            <a:off x="1331913" y="4581525"/>
            <a:ext cx="1871662" cy="1008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ACB0A7-860C-5C4C-8328-55977F4D876B}"/>
              </a:ext>
            </a:extLst>
          </p:cNvPr>
          <p:cNvCxnSpPr/>
          <p:nvPr/>
        </p:nvCxnSpPr>
        <p:spPr>
          <a:xfrm flipV="1">
            <a:off x="1312863" y="3825875"/>
            <a:ext cx="16129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1" name="Rectangle 18">
            <a:extLst>
              <a:ext uri="{FF2B5EF4-FFF2-40B4-BE49-F238E27FC236}">
                <a16:creationId xmlns:a16="http://schemas.microsoft.com/office/drawing/2014/main" id="{3426DE6E-B69A-9941-91DE-DCF7D0BE9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631825"/>
            <a:ext cx="91265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Monopolista može ostvariti nultni profit kada je </a:t>
            </a:r>
            <a:r>
              <a:rPr lang="hr-HR" altLang="sr-Latn-RS" sz="27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7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=ATC  ⇒ P funkcija se prikazuje kao tangenta na krivu ATC</a:t>
            </a:r>
          </a:p>
        </p:txBody>
      </p:sp>
    </p:spTree>
  </p:cSld>
  <p:clrMapOvr>
    <a:masterClrMapping/>
  </p:clrMapOvr>
  <p:transition spd="slow" advTm="148525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CFECC-BC97-194A-8DDA-D586CECB2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92447"/>
            <a:ext cx="8867328" cy="65293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3600" dirty="0"/>
              <a:t>Ostvarivanje gubitka kod monopola</a:t>
            </a:r>
            <a:br>
              <a:rPr lang="sr-Latn-BA" sz="3600" dirty="0"/>
            </a:br>
            <a:endParaRPr lang="sr-Latn-BA" sz="3600" dirty="0"/>
          </a:p>
        </p:txBody>
      </p:sp>
      <p:pic>
        <p:nvPicPr>
          <p:cNvPr id="29699" name="Content Placeholder 3">
            <a:extLst>
              <a:ext uri="{FF2B5EF4-FFF2-40B4-BE49-F238E27FC236}">
                <a16:creationId xmlns:a16="http://schemas.microsoft.com/office/drawing/2014/main" id="{0AE98710-E369-DB46-ADCD-D7890931A9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1989138"/>
            <a:ext cx="7200900" cy="3671887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ADF63E-4728-DA4C-9EA3-293FA33C1055}"/>
              </a:ext>
            </a:extLst>
          </p:cNvPr>
          <p:cNvCxnSpPr/>
          <p:nvPr/>
        </p:nvCxnSpPr>
        <p:spPr>
          <a:xfrm>
            <a:off x="2468563" y="3554413"/>
            <a:ext cx="19050" cy="20351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0F8446E-43C0-7B44-99ED-FEBA29060EAF}"/>
              </a:ext>
            </a:extLst>
          </p:cNvPr>
          <p:cNvCxnSpPr/>
          <p:nvPr/>
        </p:nvCxnSpPr>
        <p:spPr>
          <a:xfrm flipH="1">
            <a:off x="1655763" y="3427413"/>
            <a:ext cx="655637" cy="427037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702" name="TextBox 9">
            <a:extLst>
              <a:ext uri="{FF2B5EF4-FFF2-40B4-BE49-F238E27FC236}">
                <a16:creationId xmlns:a16="http://schemas.microsoft.com/office/drawing/2014/main" id="{7F0BBEF0-9019-C844-962D-589D6B2BA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338" y="3032125"/>
            <a:ext cx="1909762" cy="3698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&lt;0</a:t>
            </a:r>
          </a:p>
        </p:txBody>
      </p:sp>
      <p:sp>
        <p:nvSpPr>
          <p:cNvPr id="29703" name="Rectangle 2">
            <a:extLst>
              <a:ext uri="{FF2B5EF4-FFF2-40B4-BE49-F238E27FC236}">
                <a16:creationId xmlns:a16="http://schemas.microsoft.com/office/drawing/2014/main" id="{F0E5E1EC-A545-7E40-A3AA-857B4E399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860425"/>
            <a:ext cx="8569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I monopolista može ostvariti kratkoročno podnošljiv gubitak – AVC&lt;</a:t>
            </a:r>
            <a:r>
              <a:rPr lang="hr-HR" altLang="sr-Latn-RS" sz="27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7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&lt;ATC</a:t>
            </a:r>
            <a:endParaRPr lang="en-US" altLang="sr-Latn-R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19240B-A0B5-FF47-A8EF-BC99EA6C07C4}"/>
              </a:ext>
            </a:extLst>
          </p:cNvPr>
          <p:cNvCxnSpPr/>
          <p:nvPr/>
        </p:nvCxnSpPr>
        <p:spPr>
          <a:xfrm flipV="1">
            <a:off x="900113" y="3789363"/>
            <a:ext cx="503237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9764C9-79F9-5842-A8A2-7B33E6A1DDE2}"/>
              </a:ext>
            </a:extLst>
          </p:cNvPr>
          <p:cNvCxnSpPr/>
          <p:nvPr/>
        </p:nvCxnSpPr>
        <p:spPr>
          <a:xfrm flipV="1">
            <a:off x="1412875" y="3789363"/>
            <a:ext cx="495300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301FA2-6410-0043-AA39-0D7B43B87671}"/>
              </a:ext>
            </a:extLst>
          </p:cNvPr>
          <p:cNvCxnSpPr/>
          <p:nvPr/>
        </p:nvCxnSpPr>
        <p:spPr>
          <a:xfrm flipV="1">
            <a:off x="1960563" y="3860800"/>
            <a:ext cx="350837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223142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D41A6-6525-7546-8AE1-57025BDD1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63310"/>
            <a:ext cx="915536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4400" dirty="0"/>
              <a:t>Zatvaranje preduzeća monopoliste</a:t>
            </a:r>
            <a:br>
              <a:rPr lang="sr-Latn-BA" sz="4400" dirty="0"/>
            </a:br>
            <a:endParaRPr lang="sr-Latn-BA" dirty="0"/>
          </a:p>
        </p:txBody>
      </p:sp>
      <p:pic>
        <p:nvPicPr>
          <p:cNvPr id="30723" name="Content Placeholder 9">
            <a:extLst>
              <a:ext uri="{FF2B5EF4-FFF2-40B4-BE49-F238E27FC236}">
                <a16:creationId xmlns:a16="http://schemas.microsoft.com/office/drawing/2014/main" id="{F3A2BC63-771E-8142-96FA-138743581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288" y="1993900"/>
            <a:ext cx="8280400" cy="4891088"/>
          </a:xfrm>
          <a:ln>
            <a:solidFill>
              <a:schemeClr val="accent1"/>
            </a:solidFill>
            <a:miter lim="800000"/>
            <a:headEnd/>
            <a:tailEnd/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4A31BF4-33E9-D04B-9EEB-2D5F1A017692}"/>
              </a:ext>
            </a:extLst>
          </p:cNvPr>
          <p:cNvCxnSpPr/>
          <p:nvPr/>
        </p:nvCxnSpPr>
        <p:spPr>
          <a:xfrm flipH="1">
            <a:off x="2195513" y="1989138"/>
            <a:ext cx="792162" cy="576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73DAF8-853A-E549-9D41-5D407E32575E}"/>
              </a:ext>
            </a:extLst>
          </p:cNvPr>
          <p:cNvCxnSpPr/>
          <p:nvPr/>
        </p:nvCxnSpPr>
        <p:spPr>
          <a:xfrm>
            <a:off x="2124075" y="2901950"/>
            <a:ext cx="0" cy="376713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85760A-109F-4342-9748-279D9A2CE834}"/>
              </a:ext>
            </a:extLst>
          </p:cNvPr>
          <p:cNvCxnSpPr/>
          <p:nvPr/>
        </p:nvCxnSpPr>
        <p:spPr>
          <a:xfrm flipH="1">
            <a:off x="1587500" y="3633788"/>
            <a:ext cx="815975" cy="655637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727" name="TextBox 14">
            <a:extLst>
              <a:ext uri="{FF2B5EF4-FFF2-40B4-BE49-F238E27FC236}">
                <a16:creationId xmlns:a16="http://schemas.microsoft.com/office/drawing/2014/main" id="{C0E05FBB-39B3-EF4B-B7AC-D66FD67E6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2513" y="3043238"/>
            <a:ext cx="1800225" cy="64611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&lt;0</a:t>
            </a:r>
          </a:p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Pf=TFC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E2ACAE3-4967-054C-ACBD-1A5E2FBD0C88}"/>
              </a:ext>
            </a:extLst>
          </p:cNvPr>
          <p:cNvCxnSpPr/>
          <p:nvPr/>
        </p:nvCxnSpPr>
        <p:spPr>
          <a:xfrm flipV="1">
            <a:off x="933450" y="2901950"/>
            <a:ext cx="86360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35C4E0-D2A4-294D-BC1A-2E2A0B7AA61C}"/>
              </a:ext>
            </a:extLst>
          </p:cNvPr>
          <p:cNvCxnSpPr/>
          <p:nvPr/>
        </p:nvCxnSpPr>
        <p:spPr>
          <a:xfrm flipV="1">
            <a:off x="904875" y="3089275"/>
            <a:ext cx="1204913" cy="909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B85BAD-D83D-D743-9324-515026DBC71B}"/>
              </a:ext>
            </a:extLst>
          </p:cNvPr>
          <p:cNvCxnSpPr/>
          <p:nvPr/>
        </p:nvCxnSpPr>
        <p:spPr>
          <a:xfrm flipV="1">
            <a:off x="904875" y="3630613"/>
            <a:ext cx="1231900" cy="950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35C4718-C0C7-FB4E-95C9-105A5F034CF3}"/>
              </a:ext>
            </a:extLst>
          </p:cNvPr>
          <p:cNvCxnSpPr/>
          <p:nvPr/>
        </p:nvCxnSpPr>
        <p:spPr>
          <a:xfrm flipV="1">
            <a:off x="1447800" y="4214813"/>
            <a:ext cx="647700" cy="503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2" name="Rectangle 12">
            <a:extLst>
              <a:ext uri="{FF2B5EF4-FFF2-40B4-BE49-F238E27FC236}">
                <a16:creationId xmlns:a16="http://schemas.microsoft.com/office/drawing/2014/main" id="{4C630CB5-5A86-FE43-965C-280525F07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463" y="820738"/>
            <a:ext cx="9424988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I monopolista može ostvariti gubitak koji signalizira neophodnost zatvaranja preduzeća – </a:t>
            </a:r>
            <a:r>
              <a:rPr lang="hr-HR" altLang="sr-Latn-RS" sz="24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4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2400">
                <a:latin typeface="Arial" panose="020B0604020202020204" pitchFamily="34" charset="0"/>
                <a:cs typeface="Arial" panose="020B0604020202020204" pitchFamily="34" charset="0"/>
              </a:rPr>
              <a:t>=AV</a:t>
            </a: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C ⇒ P funkcija se prikazuje kao tangenta na krivu ATC</a:t>
            </a:r>
            <a:endParaRPr lang="en-US" altLang="sr-Latn-R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236037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EB4D83C-8061-B34C-981C-FCB05C5E9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8788" y="313050"/>
            <a:ext cx="8226425" cy="723275"/>
          </a:xfr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</a:t>
            </a:r>
            <a:endParaRPr lang="en-US" dirty="0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01AFC1D-12C5-1943-900A-AE45F5B5F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6500"/>
            <a:ext cx="8229600" cy="4452938"/>
          </a:xfrm>
        </p:spPr>
        <p:txBody>
          <a:bodyPr>
            <a:spAutoFit/>
          </a:bodyPr>
          <a:lstStyle/>
          <a:p>
            <a:pPr eaLnBrk="1" hangingPunct="1"/>
            <a:r>
              <a:rPr lang="sr-Latn-BA" altLang="sr-Latn-RS"/>
              <a:t>Savršena konkurencija  - P=MR=MC</a:t>
            </a:r>
          </a:p>
          <a:p>
            <a:pPr eaLnBrk="1" hangingPunct="1"/>
            <a:r>
              <a:rPr lang="sr-Latn-BA" altLang="sr-Latn-RS"/>
              <a:t>Monopol – MR&lt;P</a:t>
            </a:r>
          </a:p>
          <a:p>
            <a:pPr eaLnBrk="1" hangingPunct="1"/>
            <a:r>
              <a:rPr lang="sr-Latn-BA" altLang="sr-Latn-RS"/>
              <a:t>Savršena konkurencija – maksimizacija pf se postiže povećanjem Q sve dok P=MC</a:t>
            </a:r>
          </a:p>
          <a:p>
            <a:pPr eaLnBrk="1" hangingPunct="1"/>
            <a:r>
              <a:rPr lang="sr-Latn-BA" altLang="sr-Latn-RS"/>
              <a:t>Monopol – maksimizacija pf se postiže povećanje Q sve dok MR=MC te stoga Q</a:t>
            </a:r>
            <a:r>
              <a:rPr lang="sr-Latn-BA" altLang="sr-Latn-RS" baseline="-25000"/>
              <a:t>M</a:t>
            </a:r>
            <a:r>
              <a:rPr lang="sr-Latn-BA" altLang="sr-Latn-RS"/>
              <a:t> će biti na nižem nivou od Q</a:t>
            </a:r>
            <a:r>
              <a:rPr lang="sr-Latn-BA" altLang="sr-Latn-RS" baseline="-25000"/>
              <a:t>PC</a:t>
            </a:r>
            <a:r>
              <a:rPr lang="sr-Latn-BA" altLang="sr-Latn-RS"/>
              <a:t> </a:t>
            </a:r>
          </a:p>
          <a:p>
            <a:pPr eaLnBrk="1" hangingPunct="1"/>
            <a:r>
              <a:rPr lang="sr-Latn-BA" altLang="sr-Latn-RS"/>
              <a:t>Savršena konkurencija i monopol – zatvaranje preduzeća u kratkom roku ukoliko P≤AVC za sve nivoe Q</a:t>
            </a:r>
            <a:r>
              <a:rPr lang="en-US" altLang="sr-Latn-RS"/>
              <a:t>.</a:t>
            </a:r>
            <a:endParaRPr lang="hr-HR" altLang="sr-Latn-RS"/>
          </a:p>
        </p:txBody>
      </p:sp>
    </p:spTree>
  </p:cSld>
  <p:clrMapOvr>
    <a:masterClrMapping/>
  </p:clrMapOvr>
  <p:transition advTm="63765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C5E39F1-9E97-3B43-AC76-52E08D5F32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44563"/>
            <a:ext cx="7772400" cy="701675"/>
          </a:xfr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00000"/>
                </a:solidFill>
              </a:rPr>
              <a:t>Profit</a:t>
            </a:r>
          </a:p>
        </p:txBody>
      </p:sp>
      <p:pic>
        <p:nvPicPr>
          <p:cNvPr id="8195" name="Picture 7" descr="tf4">
            <a:extLst>
              <a:ext uri="{FF2B5EF4-FFF2-40B4-BE49-F238E27FC236}">
                <a16:creationId xmlns:a16="http://schemas.microsoft.com/office/drawing/2014/main" id="{A31EC5D8-A9CC-6D46-BAF5-DD8E2F77B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685925"/>
            <a:ext cx="77724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705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7">
            <a:extLst>
              <a:ext uri="{FF2B5EF4-FFF2-40B4-BE49-F238E27FC236}">
                <a16:creationId xmlns:a16="http://schemas.microsoft.com/office/drawing/2014/main" id="{51256384-426B-194F-9324-05C869DEA0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82575"/>
          <a:ext cx="8915400" cy="646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6" name="Visio" r:id="rId3" imgW="5905500" imgH="4292600" progId="Visio.Drawing.11">
                  <p:embed/>
                </p:oleObj>
              </mc:Choice>
              <mc:Fallback>
                <p:oleObj name="Visio" r:id="rId3" imgW="5905500" imgH="4292600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2575"/>
                        <a:ext cx="8915400" cy="646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795" name="Audio 1">
            <a:hlinkClick r:id="" action="ppaction://media"/>
            <a:extLst>
              <a:ext uri="{FF2B5EF4-FFF2-40B4-BE49-F238E27FC236}">
                <a16:creationId xmlns:a16="http://schemas.microsoft.com/office/drawing/2014/main" id="{D7BBEB18-8B57-9E43-8121-42CD6065EA9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348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6">
            <a:extLst>
              <a:ext uri="{FF2B5EF4-FFF2-40B4-BE49-F238E27FC236}">
                <a16:creationId xmlns:a16="http://schemas.microsoft.com/office/drawing/2014/main" id="{7DE62366-E81D-E242-AC68-65FA357F12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533400"/>
          <a:ext cx="2057400" cy="10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name="Equation" r:id="rId3" imgW="28092400" imgH="14630400" progId="Equation.3">
                  <p:embed/>
                </p:oleObj>
              </mc:Choice>
              <mc:Fallback>
                <p:oleObj name="Equation" r:id="rId3" imgW="28092400" imgH="14630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33400"/>
                        <a:ext cx="2057400" cy="1071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19" name="Object 7">
            <a:extLst>
              <a:ext uri="{FF2B5EF4-FFF2-40B4-BE49-F238E27FC236}">
                <a16:creationId xmlns:a16="http://schemas.microsoft.com/office/drawing/2014/main" id="{B962B785-2C0E-D54A-8891-830942AF76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685800"/>
          <a:ext cx="2133600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" name="Equation" r:id="rId5" imgW="26911300" imgH="14630400" progId="Equation.3">
                  <p:embed/>
                </p:oleObj>
              </mc:Choice>
              <mc:Fallback>
                <p:oleObj name="Equation" r:id="rId5" imgW="26911300" imgH="14630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685800"/>
                        <a:ext cx="2133600" cy="1160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0" name="Object 8">
            <a:extLst>
              <a:ext uri="{FF2B5EF4-FFF2-40B4-BE49-F238E27FC236}">
                <a16:creationId xmlns:a16="http://schemas.microsoft.com/office/drawing/2014/main" id="{A4C707E5-164F-564B-A800-20AB3A9C2A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1828800"/>
          <a:ext cx="3657600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name="Equation" r:id="rId7" imgW="43891200" imgH="15798800" progId="Equation.3">
                  <p:embed/>
                </p:oleObj>
              </mc:Choice>
              <mc:Fallback>
                <p:oleObj name="Equation" r:id="rId7" imgW="43891200" imgH="1579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828800"/>
                        <a:ext cx="3657600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Rectangle 9">
            <a:extLst>
              <a:ext uri="{FF2B5EF4-FFF2-40B4-BE49-F238E27FC236}">
                <a16:creationId xmlns:a16="http://schemas.microsoft.com/office/drawing/2014/main" id="{2E7A33F8-5115-2D4F-BDA2-0734C8878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8600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A - maksimalni profit 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sp>
        <p:nvSpPr>
          <p:cNvPr id="34822" name="Rectangle 10">
            <a:extLst>
              <a:ext uri="{FF2B5EF4-FFF2-40B4-BE49-F238E27FC236}">
                <a16:creationId xmlns:a16="http://schemas.microsoft.com/office/drawing/2014/main" id="{5E46662A-45F6-C041-9B84-6F0A25EC8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048000"/>
            <a:ext cx="3732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D - zatvaranje preduzeća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34823" name="Object 15">
            <a:extLst>
              <a:ext uri="{FF2B5EF4-FFF2-40B4-BE49-F238E27FC236}">
                <a16:creationId xmlns:a16="http://schemas.microsoft.com/office/drawing/2014/main" id="{446D2159-7BAA-534D-9297-C9FD3A7CE4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4981575"/>
          <a:ext cx="4572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Equation" r:id="rId9" imgW="52666900" imgH="9944100" progId="Equation.3">
                  <p:embed/>
                </p:oleObj>
              </mc:Choice>
              <mc:Fallback>
                <p:oleObj name="Equation" r:id="rId9" imgW="52666900" imgH="9944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981575"/>
                        <a:ext cx="4572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4" name="Object 19">
            <a:extLst>
              <a:ext uri="{FF2B5EF4-FFF2-40B4-BE49-F238E27FC236}">
                <a16:creationId xmlns:a16="http://schemas.microsoft.com/office/drawing/2014/main" id="{1521C1AE-D351-C544-90CC-48646AF152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1168400"/>
          <a:ext cx="3200400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Equation" r:id="rId11" imgW="42125900" imgH="25742900" progId="Equation.3">
                  <p:embed/>
                </p:oleObj>
              </mc:Choice>
              <mc:Fallback>
                <p:oleObj name="Equation" r:id="rId11" imgW="42125900" imgH="257429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168400"/>
                        <a:ext cx="3200400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5" name="Object 20">
            <a:extLst>
              <a:ext uri="{FF2B5EF4-FFF2-40B4-BE49-F238E27FC236}">
                <a16:creationId xmlns:a16="http://schemas.microsoft.com/office/drawing/2014/main" id="{101D74A1-BE43-9844-AACD-06CF995871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32438" y="3530600"/>
          <a:ext cx="2163762" cy="279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name="Equation" r:id="rId13" imgW="28092400" imgH="36283900" progId="Equation.3">
                  <p:embed/>
                </p:oleObj>
              </mc:Choice>
              <mc:Fallback>
                <p:oleObj name="Equation" r:id="rId13" imgW="28092400" imgH="362839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2438" y="3530600"/>
                        <a:ext cx="2163762" cy="279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66133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9" name="Rectangle 7">
            <a:extLst>
              <a:ext uri="{FF2B5EF4-FFF2-40B4-BE49-F238E27FC236}">
                <a16:creationId xmlns:a16="http://schemas.microsoft.com/office/drawing/2014/main" id="{E838CD75-E26D-8B42-AF47-37E53F7E19DC}"/>
              </a:ext>
            </a:extLst>
          </p:cNvPr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5867400" y="1371600"/>
            <a:ext cx="3276600" cy="533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čke C i B – nultni profit </a:t>
            </a:r>
            <a:endParaRPr 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35843" name="Rectangle 18">
            <a:extLst>
              <a:ext uri="{FF2B5EF4-FFF2-40B4-BE49-F238E27FC236}">
                <a16:creationId xmlns:a16="http://schemas.microsoft.com/office/drawing/2014/main" id="{83BC514D-3009-A84C-B885-C935EB267932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5902325" y="1600200"/>
          <a:ext cx="3241675" cy="217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6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18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2325" y="1600200"/>
                        <a:ext cx="3241675" cy="21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Rectangle 19">
            <a:extLst>
              <a:ext uri="{FF2B5EF4-FFF2-40B4-BE49-F238E27FC236}">
                <a16:creationId xmlns:a16="http://schemas.microsoft.com/office/drawing/2014/main" id="{7C2E861C-7F90-0F4C-B8D5-FA90DC6E7D42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0" y="3946525"/>
          <a:ext cx="3241675" cy="217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7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19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46525"/>
                        <a:ext cx="3241675" cy="21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25">
            <a:extLst>
              <a:ext uri="{FF2B5EF4-FFF2-40B4-BE49-F238E27FC236}">
                <a16:creationId xmlns:a16="http://schemas.microsoft.com/office/drawing/2014/main" id="{E2631052-AC66-9E4E-9B11-08F3083C30AE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0" y="76200"/>
          <a:ext cx="5867400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8" name="Equation" r:id="rId5" imgW="59982100" imgH="114693700" progId="Equation.3">
                  <p:embed/>
                </p:oleObj>
              </mc:Choice>
              <mc:Fallback>
                <p:oleObj name="Equation" r:id="rId5" imgW="59982100" imgH="1146937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6200"/>
                        <a:ext cx="5867400" cy="647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32123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4">
            <a:extLst>
              <a:ext uri="{FF2B5EF4-FFF2-40B4-BE49-F238E27FC236}">
                <a16:creationId xmlns:a16="http://schemas.microsoft.com/office/drawing/2014/main" id="{CB472BBA-45A5-2D45-ABB3-42CAADC039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557213"/>
          <a:ext cx="8229600" cy="596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Visio" r:id="rId3" imgW="5511800" imgH="4000500" progId="Visio.Drawing.11">
                  <p:embed/>
                </p:oleObj>
              </mc:Choice>
              <mc:Fallback>
                <p:oleObj name="Visio" r:id="rId3" imgW="5511800" imgH="4000500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57213"/>
                        <a:ext cx="8229600" cy="596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165587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>
            <a:extLst>
              <a:ext uri="{FF2B5EF4-FFF2-40B4-BE49-F238E27FC236}">
                <a16:creationId xmlns:a16="http://schemas.microsoft.com/office/drawing/2014/main" id="{CB8E57A6-4E7D-9A4C-828F-5F2BC8405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8600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A - maksimalni profit 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sp>
        <p:nvSpPr>
          <p:cNvPr id="37891" name="Rectangle 6">
            <a:extLst>
              <a:ext uri="{FF2B5EF4-FFF2-40B4-BE49-F238E27FC236}">
                <a16:creationId xmlns:a16="http://schemas.microsoft.com/office/drawing/2014/main" id="{F8901E58-3A5C-C943-8B2E-D5F9A393A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048000"/>
            <a:ext cx="3732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D - zatvaranje preduzeća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37892" name="Object 11">
            <a:extLst>
              <a:ext uri="{FF2B5EF4-FFF2-40B4-BE49-F238E27FC236}">
                <a16:creationId xmlns:a16="http://schemas.microsoft.com/office/drawing/2014/main" id="{6E16B508-E9AD-0341-B81A-1E97834517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566738"/>
          <a:ext cx="1905000" cy="9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8" name="Equation" r:id="rId3" imgW="28092400" imgH="14630400" progId="Equation.3">
                  <p:embed/>
                </p:oleObj>
              </mc:Choice>
              <mc:Fallback>
                <p:oleObj name="Equation" r:id="rId3" imgW="28092400" imgH="14630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66738"/>
                        <a:ext cx="1905000" cy="99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12">
            <a:extLst>
              <a:ext uri="{FF2B5EF4-FFF2-40B4-BE49-F238E27FC236}">
                <a16:creationId xmlns:a16="http://schemas.microsoft.com/office/drawing/2014/main" id="{CDBBF3CF-1A68-0B42-964A-053FAB9A6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685800"/>
          <a:ext cx="1752600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9" name="Equation" r:id="rId5" imgW="24866600" imgH="14630400" progId="Equation.3">
                  <p:embed/>
                </p:oleObj>
              </mc:Choice>
              <mc:Fallback>
                <p:oleObj name="Equation" r:id="rId5" imgW="24866600" imgH="14630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685800"/>
                        <a:ext cx="1752600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14">
            <a:extLst>
              <a:ext uri="{FF2B5EF4-FFF2-40B4-BE49-F238E27FC236}">
                <a16:creationId xmlns:a16="http://schemas.microsoft.com/office/drawing/2014/main" id="{EDCBB929-6806-3C49-BB01-DA14D5761C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1931988"/>
          <a:ext cx="30480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0" name="Equation" r:id="rId7" imgW="40081200" imgH="15798800" progId="Equation.3">
                  <p:embed/>
                </p:oleObj>
              </mc:Choice>
              <mc:Fallback>
                <p:oleObj name="Equation" r:id="rId7" imgW="40081200" imgH="157988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931988"/>
                        <a:ext cx="30480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15">
            <a:extLst>
              <a:ext uri="{FF2B5EF4-FFF2-40B4-BE49-F238E27FC236}">
                <a16:creationId xmlns:a16="http://schemas.microsoft.com/office/drawing/2014/main" id="{70D3936E-71A0-6449-8422-235E0A5722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762000"/>
          <a:ext cx="3429000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1" name="Equation" r:id="rId9" imgW="42125900" imgH="20485100" progId="Equation.3">
                  <p:embed/>
                </p:oleObj>
              </mc:Choice>
              <mc:Fallback>
                <p:oleObj name="Equation" r:id="rId9" imgW="42125900" imgH="20485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762000"/>
                        <a:ext cx="3429000" cy="166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6" name="Object 16">
            <a:extLst>
              <a:ext uri="{FF2B5EF4-FFF2-40B4-BE49-F238E27FC236}">
                <a16:creationId xmlns:a16="http://schemas.microsoft.com/office/drawing/2014/main" id="{7DC487F0-E20C-354E-B58F-1C29B1E5D6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29288" y="3505200"/>
          <a:ext cx="2347912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2" name="Equation" r:id="rId11" imgW="27495500" imgH="35699700" progId="Equation.3">
                  <p:embed/>
                </p:oleObj>
              </mc:Choice>
              <mc:Fallback>
                <p:oleObj name="Equation" r:id="rId11" imgW="27495500" imgH="356997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9288" y="3505200"/>
                        <a:ext cx="2347912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17">
            <a:extLst>
              <a:ext uri="{FF2B5EF4-FFF2-40B4-BE49-F238E27FC236}">
                <a16:creationId xmlns:a16="http://schemas.microsoft.com/office/drawing/2014/main" id="{34B4C04B-D11F-C14A-A68C-6465FF1DB4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4343400"/>
          <a:ext cx="38100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name="Equation" r:id="rId13" imgW="46228000" imgH="9944100" progId="Equation.3">
                  <p:embed/>
                </p:oleObj>
              </mc:Choice>
              <mc:Fallback>
                <p:oleObj name="Equation" r:id="rId13" imgW="46228000" imgH="99441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43400"/>
                        <a:ext cx="381000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18524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3A172F68-601A-BD45-AACB-8789AC9F993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19800" y="2835275"/>
            <a:ext cx="3124200" cy="1431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čke C i B – nulti profit 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38915" name="Rectangle 3">
            <a:extLst>
              <a:ext uri="{FF2B5EF4-FFF2-40B4-BE49-F238E27FC236}">
                <a16:creationId xmlns:a16="http://schemas.microsoft.com/office/drawing/2014/main" id="{5DA05116-FEF2-BF43-89DB-5AC3D5690B7E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9144000" y="2689225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8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2689225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Rectangle 4">
            <a:extLst>
              <a:ext uri="{FF2B5EF4-FFF2-40B4-BE49-F238E27FC236}">
                <a16:creationId xmlns:a16="http://schemas.microsoft.com/office/drawing/2014/main" id="{75DDCCCB-46D3-D340-A047-065D18847CF7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9144000" y="503713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9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4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503713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7" name="Object 7">
            <a:extLst>
              <a:ext uri="{FF2B5EF4-FFF2-40B4-BE49-F238E27FC236}">
                <a16:creationId xmlns:a16="http://schemas.microsoft.com/office/drawing/2014/main" id="{9057DB1A-E0DB-4743-982D-6ED68A1040D0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0" y="381000"/>
          <a:ext cx="51816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0" name="Equation" r:id="rId5" imgW="66116200" imgH="114693700" progId="Equation.3">
                  <p:embed/>
                </p:oleObj>
              </mc:Choice>
              <mc:Fallback>
                <p:oleObj name="Equation" r:id="rId5" imgW="66116200" imgH="1146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1000"/>
                        <a:ext cx="5181600" cy="617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7804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CBBDA-C17F-9D4B-BBB5-1A3076E94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Efikasnost u monopolu</a:t>
            </a:r>
            <a:endParaRPr lang="en-US" dirty="0"/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0D966358-8F84-154F-8CD0-60438511F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Alokativna efikasnost  (P=MC)</a:t>
            </a:r>
          </a:p>
          <a:p>
            <a:pPr eaLnBrk="1" hangingPunct="1">
              <a:buFont typeface="Wingdings 3" pitchFamily="2" charset="2"/>
              <a:buNone/>
            </a:pPr>
            <a:endParaRPr lang="sr-Latn-BA" altLang="sr-Latn-RS"/>
          </a:p>
          <a:p>
            <a:pPr eaLnBrk="1" hangingPunct="1"/>
            <a:r>
              <a:rPr lang="sr-Latn-BA" altLang="sr-Latn-RS"/>
              <a:t>Produktivna efikasnost (P=ATC</a:t>
            </a:r>
            <a:r>
              <a:rPr lang="sr-Latn-BA" altLang="sr-Latn-RS" baseline="-25000"/>
              <a:t>min</a:t>
            </a:r>
            <a:r>
              <a:rPr lang="sr-Latn-BA" altLang="sr-Latn-RS"/>
              <a:t>)</a:t>
            </a:r>
          </a:p>
          <a:p>
            <a:pPr eaLnBrk="1" hangingPunct="1">
              <a:buFont typeface="Wingdings 3" pitchFamily="2" charset="2"/>
              <a:buNone/>
            </a:pPr>
            <a:endParaRPr lang="sr-Latn-BA" altLang="sr-Latn-RS"/>
          </a:p>
          <a:p>
            <a:pPr eaLnBrk="1" hangingPunct="1"/>
            <a:r>
              <a:rPr lang="sr-Latn-BA" altLang="sr-Latn-RS"/>
              <a:t>Preduzeća u savršenoj konkurenciju su alokativno </a:t>
            </a:r>
            <a:r>
              <a:rPr lang="en-US" altLang="sr-Latn-RS"/>
              <a:t>i</a:t>
            </a:r>
            <a:r>
              <a:rPr lang="sr-Latn-BA" altLang="sr-Latn-RS"/>
              <a:t> produktivno efikasna</a:t>
            </a:r>
          </a:p>
          <a:p>
            <a:pPr eaLnBrk="1" hangingPunct="1"/>
            <a:endParaRPr lang="sr-Latn-BA" altLang="sr-Latn-RS"/>
          </a:p>
          <a:p>
            <a:pPr eaLnBrk="1" hangingPunct="1"/>
            <a:r>
              <a:rPr lang="sr-Latn-BA" altLang="sr-Latn-RS"/>
              <a:t>Da li </a:t>
            </a:r>
            <a:r>
              <a:rPr lang="en-US" altLang="sr-Latn-RS"/>
              <a:t>u</a:t>
            </a:r>
            <a:r>
              <a:rPr lang="sr-Latn-BA" altLang="sr-Latn-RS"/>
              <a:t> monopolu </a:t>
            </a:r>
            <a:r>
              <a:rPr lang="en-US" altLang="sr-Latn-RS"/>
              <a:t>postoji </a:t>
            </a:r>
            <a:r>
              <a:rPr lang="sr-Latn-BA" altLang="sr-Latn-RS"/>
              <a:t>produktivn</a:t>
            </a:r>
            <a:r>
              <a:rPr lang="en-US" altLang="sr-Latn-RS"/>
              <a:t>a</a:t>
            </a:r>
            <a:r>
              <a:rPr lang="sr-Latn-BA" altLang="sr-Latn-RS"/>
              <a:t> i alokativn</a:t>
            </a:r>
            <a:r>
              <a:rPr lang="en-US" altLang="sr-Latn-RS"/>
              <a:t>a</a:t>
            </a:r>
            <a:r>
              <a:rPr lang="sr-Latn-BA" altLang="sr-Latn-RS"/>
              <a:t> efikasn</a:t>
            </a:r>
            <a:r>
              <a:rPr lang="en-US" altLang="sr-Latn-RS"/>
              <a:t>ost</a:t>
            </a:r>
            <a:r>
              <a:rPr lang="sr-Latn-BA" altLang="sr-Latn-RS"/>
              <a:t>?</a:t>
            </a:r>
            <a:endParaRPr lang="en-US" altLang="sr-Latn-RS"/>
          </a:p>
        </p:txBody>
      </p:sp>
    </p:spTree>
  </p:cSld>
  <p:clrMapOvr>
    <a:masterClrMapping/>
  </p:clrMapOvr>
  <p:transition spd="slow" advTm="31704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886CC6-0B46-7A48-8529-27E663E08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Alokativna efikasnost</a:t>
            </a:r>
            <a:endParaRPr lang="en-US" dirty="0"/>
          </a:p>
        </p:txBody>
      </p:sp>
      <p:sp>
        <p:nvSpPr>
          <p:cNvPr id="40963" name="Content Placeholder 1">
            <a:extLst>
              <a:ext uri="{FF2B5EF4-FFF2-40B4-BE49-F238E27FC236}">
                <a16:creationId xmlns:a16="http://schemas.microsoft.com/office/drawing/2014/main" id="{285FE576-0CD8-C240-9B81-CAC1E8D52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Alokativna efikasnost se postiže u slučaju kada se sa datim nivoom autputa maksimizira blagostanje (korisnost) potrošača i ostvaruje najveći potrošački višak</a:t>
            </a:r>
          </a:p>
          <a:p>
            <a:pPr eaLnBrk="1" hangingPunct="1"/>
            <a:r>
              <a:rPr lang="sr-Latn-BA" altLang="sr-Latn-RS"/>
              <a:t>Alokativna efikasnost – MB=MC</a:t>
            </a:r>
          </a:p>
          <a:p>
            <a:pPr eaLnBrk="1" hangingPunct="1"/>
            <a:r>
              <a:rPr lang="sr-Latn-BA" altLang="sr-Latn-RS"/>
              <a:t>Alokativna efikasnost u slučaju firme – P=MC</a:t>
            </a:r>
          </a:p>
          <a:p>
            <a:pPr eaLnBrk="1" hangingPunct="1">
              <a:buFont typeface="Wingdings 3" pitchFamily="2" charset="2"/>
              <a:buNone/>
            </a:pPr>
            <a:endParaRPr lang="en-US" altLang="sr-Latn-RS"/>
          </a:p>
        </p:txBody>
      </p:sp>
    </p:spTree>
  </p:cSld>
  <p:clrMapOvr>
    <a:masterClrMapping/>
  </p:clrMapOvr>
  <p:transition spd="slow" advTm="2913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06D8C-F99F-1C4E-AF55-FAFABCC04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Alokativna efikasnost u monopolu</a:t>
            </a:r>
            <a:endParaRPr lang="en-US" dirty="0"/>
          </a:p>
        </p:txBody>
      </p:sp>
      <p:sp>
        <p:nvSpPr>
          <p:cNvPr id="41987" name="Content Placeholder 3">
            <a:extLst>
              <a:ext uri="{FF2B5EF4-FFF2-40B4-BE49-F238E27FC236}">
                <a16:creationId xmlns:a16="http://schemas.microsoft.com/office/drawing/2014/main" id="{BBADA8EE-B551-B241-8665-69AE37AD0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063" y="1285875"/>
            <a:ext cx="7686675" cy="1341438"/>
          </a:xfrm>
        </p:spPr>
        <p:txBody>
          <a:bodyPr/>
          <a:lstStyle/>
          <a:p>
            <a:pPr eaLnBrk="1" hangingPunct="1"/>
            <a:r>
              <a:rPr lang="sr-Latn-BA" altLang="sr-Latn-RS"/>
              <a:t>U savršenoj konkurenciji – resursi efikasno raspodjeljeni na proizvode – Pareto optimum</a:t>
            </a:r>
          </a:p>
          <a:p>
            <a:pPr eaLnBrk="1" hangingPunct="1"/>
            <a:r>
              <a:rPr lang="sr-Latn-BA" altLang="sr-Latn-RS"/>
              <a:t>U monopolu – za Qm P&gt;MC – nedovoljna alokativna efikasnost</a:t>
            </a:r>
            <a:endParaRPr lang="en-US" altLang="sr-Latn-RS"/>
          </a:p>
        </p:txBody>
      </p:sp>
      <p:pic>
        <p:nvPicPr>
          <p:cNvPr id="41988" name="Picture 2">
            <a:extLst>
              <a:ext uri="{FF2B5EF4-FFF2-40B4-BE49-F238E27FC236}">
                <a16:creationId xmlns:a16="http://schemas.microsoft.com/office/drawing/2014/main" id="{2723A4F6-F1AB-A34D-AAE5-CE6EF438FBB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4213" y="2924175"/>
            <a:ext cx="7886700" cy="3744913"/>
          </a:xfrm>
          <a:noFill/>
        </p:spPr>
      </p:pic>
    </p:spTree>
  </p:cSld>
  <p:clrMapOvr>
    <a:masterClrMapping/>
  </p:clrMapOvr>
  <p:transition spd="slow" advTm="133186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52A8B18-C074-8C41-B6DB-54E2D08D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Produktivna efikasnost</a:t>
            </a:r>
            <a:endParaRPr lang="en-US" dirty="0"/>
          </a:p>
        </p:txBody>
      </p:sp>
      <p:sp>
        <p:nvSpPr>
          <p:cNvPr id="43011" name="Content Placeholder 7">
            <a:extLst>
              <a:ext uri="{FF2B5EF4-FFF2-40B4-BE49-F238E27FC236}">
                <a16:creationId xmlns:a16="http://schemas.microsoft.com/office/drawing/2014/main" id="{B695F6D1-DD8A-D148-BEA7-E0611DC3F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Produktivna efikasnost se postiže pri proizvodnji autputa sa najnižim troškovima – P jednaka minimalnim prosječnim troškovima</a:t>
            </a:r>
          </a:p>
          <a:p>
            <a:pPr eaLnBrk="1" hangingPunct="1"/>
            <a:r>
              <a:rPr lang="sr-Latn-BA" altLang="sr-Latn-RS"/>
              <a:t>Da li preduzeće postiže produktivnu efikasnost? </a:t>
            </a:r>
            <a:r>
              <a:rPr lang="sr-Latn-BA" altLang="sr-Latn-RS">
                <a:cs typeface="Lucida Sans Unicode" panose="020B0602030504020204" pitchFamily="34" charset="0"/>
              </a:rPr>
              <a:t>⇒ poređenje P i AC</a:t>
            </a:r>
            <a:r>
              <a:rPr lang="sr-Latn-BA" altLang="sr-Latn-RS" baseline="-25000">
                <a:cs typeface="Lucida Sans Unicode" panose="020B0602030504020204" pitchFamily="34" charset="0"/>
              </a:rPr>
              <a:t>min</a:t>
            </a:r>
            <a:r>
              <a:rPr lang="sr-Latn-BA" altLang="sr-Latn-RS">
                <a:cs typeface="Lucida Sans Unicode" panose="020B0602030504020204" pitchFamily="34" charset="0"/>
              </a:rPr>
              <a:t> autputa</a:t>
            </a:r>
          </a:p>
          <a:p>
            <a:pPr eaLnBrk="1" hangingPunct="1"/>
            <a:r>
              <a:rPr lang="sr-Latn-BA" altLang="sr-Latn-RS"/>
              <a:t>U savršenoj konkurenciji – u kratkom roku </a:t>
            </a:r>
          </a:p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                                            ne postoji p.e. </a:t>
            </a:r>
            <a:r>
              <a:rPr lang="sr-Latn-BA" altLang="sr-Latn-RS" sz="4000">
                <a:solidFill>
                  <a:srgbClr val="FF0000"/>
                </a:solidFill>
              </a:rPr>
              <a:t>?</a:t>
            </a:r>
          </a:p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                                            u dugom roku      </a:t>
            </a:r>
          </a:p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                                            postoji p.e.</a:t>
            </a:r>
          </a:p>
          <a:p>
            <a:pPr eaLnBrk="1" hangingPunct="1">
              <a:buFont typeface="Wingdings 3" pitchFamily="2" charset="2"/>
              <a:buNone/>
            </a:pPr>
            <a:endParaRPr lang="en-US" altLang="sr-Latn-RS"/>
          </a:p>
        </p:txBody>
      </p:sp>
    </p:spTree>
  </p:cSld>
  <p:clrMapOvr>
    <a:masterClrMapping/>
  </p:clrMapOvr>
  <p:transition spd="slow" advTm="32043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820A50-502D-BC43-9D3C-B5E6D58D0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Karakteristike monopola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8EE6799-5175-7E47-9B28-EB2125A2915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625" y="1714500"/>
          <a:ext cx="8429625" cy="4213225"/>
        </p:xfrm>
        <a:graphic>
          <a:graphicData uri="http://schemas.openxmlformats.org/drawingml/2006/table">
            <a:tbl>
              <a:tblPr/>
              <a:tblGrid>
                <a:gridCol w="421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4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Broj preduzeća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Samo jedno preduzeće, preduzeće=industrija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Vrsta proizvoda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Jedinstven proizvod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Barijere ulasku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Značajne barijere ulasku u industriju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Mogućnost formiranja cijene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Promjene u tražnji dovode do promjene cijena⇒price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m</a:t>
                      </a: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aker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1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Efikasnost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Ne postiže se alokativna niti produktivna efikasnost u dugom roku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 advTm="49493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70EED-16BB-ED46-BC41-A39B19EB5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686800" cy="108424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Produktivna efikasnost u monopolu</a:t>
            </a:r>
            <a:endParaRPr lang="en-US" dirty="0"/>
          </a:p>
        </p:txBody>
      </p:sp>
      <p:sp>
        <p:nvSpPr>
          <p:cNvPr id="53251" name="Content Placeholder 4">
            <a:extLst>
              <a:ext uri="{FF2B5EF4-FFF2-40B4-BE49-F238E27FC236}">
                <a16:creationId xmlns:a16="http://schemas.microsoft.com/office/drawing/2014/main" id="{447FD8CE-55D8-7B44-A027-79DBC28DE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063" y="1285875"/>
            <a:ext cx="8248650" cy="1135063"/>
          </a:xfrm>
        </p:spPr>
        <p:txBody>
          <a:bodyPr rtlCol="0">
            <a:normAutofit fontScale="92500" lnSpcReduction="20000"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U savršenoj konkurenciji – za Q</a:t>
            </a:r>
            <a:r>
              <a:rPr lang="sr-Latn-BA" altLang="sr-Latn-RS" baseline="-25000"/>
              <a:t>1</a:t>
            </a:r>
            <a:r>
              <a:rPr lang="sr-Latn-BA" altLang="sr-Latn-RS"/>
              <a:t> P=ATC</a:t>
            </a:r>
            <a:r>
              <a:rPr lang="sr-Latn-BA" altLang="sr-Latn-RS" baseline="-25000"/>
              <a:t>min</a:t>
            </a:r>
            <a:r>
              <a:rPr lang="sr-Latn-BA" altLang="sr-Latn-RS"/>
              <a:t> – produktivna efikasnost, u suprotnom gubici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U monopolu – za Q</a:t>
            </a:r>
            <a:r>
              <a:rPr lang="sr-Latn-BA" altLang="sr-Latn-RS" baseline="-25000"/>
              <a:t>2</a:t>
            </a:r>
            <a:r>
              <a:rPr lang="sr-Latn-BA" altLang="sr-Latn-RS"/>
              <a:t> ATC&gt;ATC</a:t>
            </a:r>
            <a:r>
              <a:rPr lang="sr-Latn-BA" altLang="sr-Latn-RS" baseline="-25000"/>
              <a:t>min</a:t>
            </a:r>
            <a:r>
              <a:rPr lang="sr-Latn-BA" altLang="sr-Latn-RS"/>
              <a:t> – nije produktivno efikasan te prodaje po P iznad ATC</a:t>
            </a:r>
            <a:r>
              <a:rPr lang="sr-Latn-BA" altLang="sr-Latn-RS" baseline="-25000"/>
              <a:t>min</a:t>
            </a:r>
            <a:endParaRPr lang="en-US" altLang="sr-Latn-RS" baseline="-25000"/>
          </a:p>
        </p:txBody>
      </p:sp>
      <p:pic>
        <p:nvPicPr>
          <p:cNvPr id="44036" name="Picture 2">
            <a:extLst>
              <a:ext uri="{FF2B5EF4-FFF2-40B4-BE49-F238E27FC236}">
                <a16:creationId xmlns:a16="http://schemas.microsoft.com/office/drawing/2014/main" id="{B7CB39C3-CDF1-C248-AE8A-ACC398B89C7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7338" y="2924175"/>
            <a:ext cx="8856662" cy="3673475"/>
          </a:xfrm>
          <a:noFill/>
        </p:spPr>
      </p:pic>
      <p:sp>
        <p:nvSpPr>
          <p:cNvPr id="44037" name="TextBox 2">
            <a:extLst>
              <a:ext uri="{FF2B5EF4-FFF2-40B4-BE49-F238E27FC236}">
                <a16:creationId xmlns:a16="http://schemas.microsoft.com/office/drawing/2014/main" id="{4A624D74-E329-B546-8C17-2710DF3FC08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0" y="4614863"/>
            <a:ext cx="608013" cy="292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en-US" sz="1300">
                <a:latin typeface="Arial" panose="020B0604020202020204" pitchFamily="34" charset="0"/>
                <a:cs typeface="Arial" panose="020B0604020202020204" pitchFamily="34" charset="0"/>
              </a:rPr>
              <a:t>ATC</a:t>
            </a:r>
          </a:p>
        </p:txBody>
      </p:sp>
      <p:sp>
        <p:nvSpPr>
          <p:cNvPr id="44038" name="TextBox 5">
            <a:extLst>
              <a:ext uri="{FF2B5EF4-FFF2-40B4-BE49-F238E27FC236}">
                <a16:creationId xmlns:a16="http://schemas.microsoft.com/office/drawing/2014/main" id="{6FABE437-A99B-F844-B184-C36F9182FF2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6875463" y="5726113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en-US" sz="1400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</a:p>
        </p:txBody>
      </p:sp>
    </p:spTree>
  </p:cSld>
  <p:clrMapOvr>
    <a:masterClrMapping/>
  </p:clrMapOvr>
  <p:transition spd="slow" advTm="4452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A42C592-4480-114A-9A2E-061BBF4898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dirty="0"/>
              <a:t>Hvala na pažnji!</a:t>
            </a:r>
          </a:p>
        </p:txBody>
      </p:sp>
    </p:spTree>
  </p:cSld>
  <p:clrMapOvr>
    <a:masterClrMapping/>
  </p:clrMapOvr>
  <p:transition spd="slow" advTm="224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9F0AD-392C-D143-B5D1-92829EAB3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99" y="89884"/>
            <a:ext cx="8939336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 i TR monopoliste vs savršenog konkurenta</a:t>
            </a:r>
          </a:p>
        </p:txBody>
      </p:sp>
      <p:sp>
        <p:nvSpPr>
          <p:cNvPr id="14339" name="Text Placeholder 2">
            <a:extLst>
              <a:ext uri="{FF2B5EF4-FFF2-40B4-BE49-F238E27FC236}">
                <a16:creationId xmlns:a16="http://schemas.microsoft.com/office/drawing/2014/main" id="{BC2A23B5-7E2F-A042-966F-245BC21D0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25" y="5516563"/>
            <a:ext cx="4337050" cy="1258887"/>
          </a:xfrm>
          <a:ln>
            <a:headEnd/>
            <a:tailEnd/>
          </a:ln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TR savršenog konkurenta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(ravnotežna P* u kratkom roku vrijedi za savr.kon.)</a:t>
            </a:r>
          </a:p>
        </p:txBody>
      </p:sp>
      <p:pic>
        <p:nvPicPr>
          <p:cNvPr id="11268" name="Content Placeholder 6">
            <a:extLst>
              <a:ext uri="{FF2B5EF4-FFF2-40B4-BE49-F238E27FC236}">
                <a16:creationId xmlns:a16="http://schemas.microsoft.com/office/drawing/2014/main" id="{1C16F0C4-2CB3-6044-9ECD-E71DE201C5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750" y="1414463"/>
            <a:ext cx="4221163" cy="39211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Placeholder 3">
            <a:extLst>
              <a:ext uri="{FF2B5EF4-FFF2-40B4-BE49-F238E27FC236}">
                <a16:creationId xmlns:a16="http://schemas.microsoft.com/office/drawing/2014/main" id="{BDC3C286-A191-204D-85D0-3346E0C060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68813" y="5516563"/>
            <a:ext cx="4662487" cy="1258887"/>
          </a:xfrm>
          <a:ln>
            <a:headEnd/>
            <a:tailEnd/>
          </a:ln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TR monopoliste (TR</a:t>
            </a:r>
            <a:r>
              <a:rPr lang="sr-Latn-BA" altLang="sr-Latn-RS" baseline="-25000"/>
              <a:t>max</a:t>
            </a:r>
            <a:r>
              <a:rPr lang="sr-Latn-BA" altLang="sr-Latn-RS"/>
              <a:t> kada vrijedi jedinična elastičnost tražnje </a:t>
            </a:r>
            <a:r>
              <a:rPr lang="en-GB" altLang="sr-Latn-RS"/>
              <a:t>|</a:t>
            </a:r>
            <a:r>
              <a:rPr lang="sr-Latn-BA" altLang="sr-Latn-RS"/>
              <a:t>E</a:t>
            </a:r>
            <a:r>
              <a:rPr lang="sr-Latn-BA" altLang="sr-Latn-RS" baseline="-25000"/>
              <a:t>d</a:t>
            </a:r>
            <a:r>
              <a:rPr lang="en-GB" altLang="sr-Latn-RS"/>
              <a:t>|</a:t>
            </a:r>
            <a:r>
              <a:rPr lang="sr-Latn-BA" altLang="sr-Latn-RS"/>
              <a:t>=1)</a:t>
            </a:r>
          </a:p>
        </p:txBody>
      </p:sp>
      <p:pic>
        <p:nvPicPr>
          <p:cNvPr id="11270" name="Content Placeholder 7">
            <a:extLst>
              <a:ext uri="{FF2B5EF4-FFF2-40B4-BE49-F238E27FC236}">
                <a16:creationId xmlns:a16="http://schemas.microsoft.com/office/drawing/2014/main" id="{0338AA11-C07C-3D45-9802-C22133572B8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75188" y="957263"/>
            <a:ext cx="4249737" cy="4559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9">
            <a:extLst>
              <a:ext uri="{FF2B5EF4-FFF2-40B4-BE49-F238E27FC236}">
                <a16:creationId xmlns:a16="http://schemas.microsoft.com/office/drawing/2014/main" id="{1CE22680-DC84-0340-AA06-EBEABA892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8990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&gt;1</a:t>
            </a:r>
          </a:p>
        </p:txBody>
      </p:sp>
      <p:sp>
        <p:nvSpPr>
          <p:cNvPr id="11272" name="TextBox 11">
            <a:extLst>
              <a:ext uri="{FF2B5EF4-FFF2-40B4-BE49-F238E27FC236}">
                <a16:creationId xmlns:a16="http://schemas.microsoft.com/office/drawing/2014/main" id="{33ED6A15-EE4B-5D46-AB27-7A5498860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775" y="5113338"/>
            <a:ext cx="719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=1</a:t>
            </a:r>
          </a:p>
        </p:txBody>
      </p:sp>
      <p:sp>
        <p:nvSpPr>
          <p:cNvPr id="11273" name="TextBox 12">
            <a:extLst>
              <a:ext uri="{FF2B5EF4-FFF2-40B4-BE49-F238E27FC236}">
                <a16:creationId xmlns:a16="http://schemas.microsoft.com/office/drawing/2014/main" id="{C54CFBD7-7CEF-8340-84CF-62695E8C4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4819650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&lt;1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3F349CC-A5CF-3741-99DE-ACE9D3D6F3D1}"/>
              </a:ext>
            </a:extLst>
          </p:cNvPr>
          <p:cNvCxnSpPr/>
          <p:nvPr/>
        </p:nvCxnSpPr>
        <p:spPr>
          <a:xfrm flipH="1">
            <a:off x="6711950" y="1212850"/>
            <a:ext cx="642938" cy="433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275" name="TextBox 15">
            <a:extLst>
              <a:ext uri="{FF2B5EF4-FFF2-40B4-BE49-F238E27FC236}">
                <a16:creationId xmlns:a16="http://schemas.microsoft.com/office/drawing/2014/main" id="{7E5E0F61-2661-794A-A4AC-7EAEEE0ED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4888" y="922338"/>
            <a:ext cx="720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=1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38D5C69-A4A0-0E41-9DF0-362CA6B7954A}"/>
              </a:ext>
            </a:extLst>
          </p:cNvPr>
          <p:cNvCxnSpPr/>
          <p:nvPr/>
        </p:nvCxnSpPr>
        <p:spPr>
          <a:xfrm flipH="1">
            <a:off x="6711950" y="1327150"/>
            <a:ext cx="812800" cy="1381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FD84AC0-8734-AB46-844A-499A9B3195D8}"/>
              </a:ext>
            </a:extLst>
          </p:cNvPr>
          <p:cNvCxnSpPr/>
          <p:nvPr/>
        </p:nvCxnSpPr>
        <p:spPr>
          <a:xfrm flipV="1">
            <a:off x="6588125" y="4899025"/>
            <a:ext cx="0" cy="288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205035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0F980-018D-8F4D-BFF4-F3664D472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Elastičnost tražnje i TR</a:t>
            </a:r>
            <a:endParaRPr lang="en-US" dirty="0"/>
          </a:p>
        </p:txBody>
      </p:sp>
      <p:sp>
        <p:nvSpPr>
          <p:cNvPr id="13315" name="Content Placeholder 4">
            <a:extLst>
              <a:ext uri="{FF2B5EF4-FFF2-40B4-BE49-F238E27FC236}">
                <a16:creationId xmlns:a16="http://schemas.microsoft.com/office/drawing/2014/main" id="{E713BC7D-A13E-C64F-8D35-8278CC3F8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444625"/>
            <a:ext cx="7467600" cy="1298575"/>
          </a:xfrm>
        </p:spPr>
        <p:txBody>
          <a:bodyPr/>
          <a:lstStyle/>
          <a:p>
            <a:pPr eaLnBrk="1" hangingPunct="1"/>
            <a:r>
              <a:rPr lang="sr-Latn-BA" altLang="en-US"/>
              <a:t>Elastična tražnja – smanjenje cijena uzrokuje rast TR</a:t>
            </a:r>
          </a:p>
          <a:p>
            <a:pPr eaLnBrk="1" hangingPunct="1"/>
            <a:r>
              <a:rPr lang="sr-Latn-BA" altLang="en-US"/>
              <a:t>Neelastična tražnja – smanjenje cijena uzrokuje pad TR</a:t>
            </a:r>
          </a:p>
        </p:txBody>
      </p:sp>
      <p:pic>
        <p:nvPicPr>
          <p:cNvPr id="13316" name="Picture 2">
            <a:extLst>
              <a:ext uri="{FF2B5EF4-FFF2-40B4-BE49-F238E27FC236}">
                <a16:creationId xmlns:a16="http://schemas.microsoft.com/office/drawing/2014/main" id="{376782CC-E176-054F-B2BD-9887B1915E7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0600" y="2590800"/>
            <a:ext cx="7235825" cy="3962400"/>
          </a:xfrm>
        </p:spPr>
      </p:pic>
      <p:pic>
        <p:nvPicPr>
          <p:cNvPr id="13317" name="Audio 2">
            <a:hlinkClick r:id="" action="ppaction://media"/>
            <a:extLst>
              <a:ext uri="{FF2B5EF4-FFF2-40B4-BE49-F238E27FC236}">
                <a16:creationId xmlns:a16="http://schemas.microsoft.com/office/drawing/2014/main" id="{BBD6ED2A-7B4E-8D41-8198-D01B4D010F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3988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3B331-B326-E14D-ACEA-289F78F4D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Elastičnost tražnje i MR</a:t>
            </a:r>
            <a:endParaRPr lang="en-US" dirty="0"/>
          </a:p>
        </p:txBody>
      </p:sp>
      <p:sp>
        <p:nvSpPr>
          <p:cNvPr id="14339" name="Content Placeholder 4">
            <a:extLst>
              <a:ext uri="{FF2B5EF4-FFF2-40B4-BE49-F238E27FC236}">
                <a16:creationId xmlns:a16="http://schemas.microsoft.com/office/drawing/2014/main" id="{1495DEEE-FC52-1E42-A16C-BBC17DD650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1371600"/>
            <a:ext cx="6629400" cy="1450975"/>
          </a:xfrm>
        </p:spPr>
        <p:txBody>
          <a:bodyPr/>
          <a:lstStyle/>
          <a:p>
            <a:pPr eaLnBrk="1" hangingPunct="1"/>
            <a:r>
              <a:rPr lang="sr-Latn-BA" altLang="sr-Latn-RS" sz="2800"/>
              <a:t>MR=P*</a:t>
            </a:r>
            <a:r>
              <a:rPr lang="en-US" altLang="sr-Latn-RS" sz="2800"/>
              <a:t>[</a:t>
            </a:r>
            <a:r>
              <a:rPr lang="sr-Latn-BA" altLang="sr-Latn-RS" sz="2800"/>
              <a:t>(</a:t>
            </a:r>
            <a:r>
              <a:rPr lang="en-US" altLang="sr-Latn-RS" sz="2800"/>
              <a:t>E-1</a:t>
            </a:r>
            <a:r>
              <a:rPr lang="sr-Latn-BA" altLang="sr-Latn-RS" sz="2800"/>
              <a:t>)</a:t>
            </a:r>
            <a:r>
              <a:rPr lang="en-US" altLang="sr-Latn-RS" sz="2800"/>
              <a:t>/E]  (P=MR*(E/E-1))</a:t>
            </a:r>
          </a:p>
          <a:p>
            <a:pPr lvl="1" eaLnBrk="1" hangingPunct="1"/>
            <a:r>
              <a:rPr lang="en-US" altLang="sr-Latn-RS"/>
              <a:t>MR≥0  - elasti</a:t>
            </a:r>
            <a:r>
              <a:rPr lang="sr-Latn-BA" altLang="sr-Latn-RS"/>
              <a:t>čna tražnja</a:t>
            </a:r>
          </a:p>
          <a:p>
            <a:pPr lvl="1" eaLnBrk="1" hangingPunct="1"/>
            <a:r>
              <a:rPr lang="sr-Latn-BA" altLang="sr-Latn-RS"/>
              <a:t>MR&lt;0 – neelastična tražnja</a:t>
            </a:r>
            <a:endParaRPr lang="en-US" altLang="sr-Latn-RS"/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CEC5C521-755B-4348-823F-ECE23CEA26C1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95600"/>
            <a:ext cx="6400800" cy="3532188"/>
          </a:xfrm>
        </p:spPr>
      </p:pic>
      <p:pic>
        <p:nvPicPr>
          <p:cNvPr id="14341" name="Audio 3">
            <a:hlinkClick r:id="" action="ppaction://media"/>
            <a:extLst>
              <a:ext uri="{FF2B5EF4-FFF2-40B4-BE49-F238E27FC236}">
                <a16:creationId xmlns:a16="http://schemas.microsoft.com/office/drawing/2014/main" id="{9B2739F5-8059-3D41-98DB-C09C3724E0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5954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73BAF0-BDAF-4F41-B190-EBE283484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TR, TC i pf monopoliste</a:t>
            </a:r>
          </a:p>
        </p:txBody>
      </p:sp>
      <p:pic>
        <p:nvPicPr>
          <p:cNvPr id="15363" name="Content Placeholder 3">
            <a:extLst>
              <a:ext uri="{FF2B5EF4-FFF2-40B4-BE49-F238E27FC236}">
                <a16:creationId xmlns:a16="http://schemas.microsoft.com/office/drawing/2014/main" id="{5A65256B-9C50-AA40-B1B4-3CE583370E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4300" y="1341438"/>
            <a:ext cx="4638675" cy="3976687"/>
          </a:xfrm>
        </p:spPr>
      </p:pic>
      <p:sp>
        <p:nvSpPr>
          <p:cNvPr id="15364" name="TextBox 4">
            <a:extLst>
              <a:ext uri="{FF2B5EF4-FFF2-40B4-BE49-F238E27FC236}">
                <a16:creationId xmlns:a16="http://schemas.microsoft.com/office/drawing/2014/main" id="{A61C61CD-BB7D-6E4F-93D6-76C0FCA64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41438"/>
            <a:ext cx="3529012" cy="4892675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Razmatranje profita na osnovu odnosa TR i TC pri čemu za Q*=175 udaljenost između TR i TC je najveća (gornji dio slike) i tada je pf maksimalan (donji dio slike). </a:t>
            </a:r>
          </a:p>
          <a:p>
            <a:pPr eaLnBrk="1" hangingPunct="1"/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Može se primijetiti da se Q* pri kome je pf</a:t>
            </a:r>
            <a:r>
              <a:rPr lang="sr-Latn-BA" altLang="sr-Latn-RS" sz="2400" baseline="-25000">
                <a:latin typeface="Arial" panose="020B0604020202020204" pitchFamily="34" charset="0"/>
                <a:cs typeface="Arial" panose="020B0604020202020204" pitchFamily="34" charset="0"/>
              </a:rPr>
              <a:t>max </a:t>
            </a: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 nalazi desno od Q (Q=200) pri kome je TR maksimalno (tačka A).</a:t>
            </a:r>
            <a:endParaRPr lang="sr-Latn-BA" altLang="sr-Latn-RS" sz="24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16C77B-B1EB-F74A-94F0-5C721FA6828B}"/>
              </a:ext>
            </a:extLst>
          </p:cNvPr>
          <p:cNvSpPr txBox="1"/>
          <p:nvPr/>
        </p:nvSpPr>
        <p:spPr>
          <a:xfrm>
            <a:off x="7956550" y="4868863"/>
            <a:ext cx="503238" cy="307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pf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631986-A85B-5644-B3B2-3B796DF53E8D}"/>
              </a:ext>
            </a:extLst>
          </p:cNvPr>
          <p:cNvSpPr/>
          <p:nvPr/>
        </p:nvSpPr>
        <p:spPr>
          <a:xfrm>
            <a:off x="6429375" y="1847850"/>
            <a:ext cx="460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r-Latn-B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D10A06-4084-AF41-8FB9-18C3DEB259BC}"/>
              </a:ext>
            </a:extLst>
          </p:cNvPr>
          <p:cNvSpPr txBox="1"/>
          <p:nvPr/>
        </p:nvSpPr>
        <p:spPr>
          <a:xfrm>
            <a:off x="6418263" y="1462088"/>
            <a:ext cx="4318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D9A1912-F6DE-E54C-A7E9-F5D648329DED}"/>
              </a:ext>
            </a:extLst>
          </p:cNvPr>
          <p:cNvCxnSpPr/>
          <p:nvPr/>
        </p:nvCxnSpPr>
        <p:spPr>
          <a:xfrm flipV="1">
            <a:off x="6418263" y="1884363"/>
            <a:ext cx="25400" cy="2432050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167812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Content Placeholder 5">
            <a:extLst>
              <a:ext uri="{FF2B5EF4-FFF2-40B4-BE49-F238E27FC236}">
                <a16:creationId xmlns:a16="http://schemas.microsoft.com/office/drawing/2014/main" id="{B3463A4C-3223-9F40-90B2-C82042D21C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4663" y="1557338"/>
            <a:ext cx="4833937" cy="4325937"/>
          </a:xfr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FAEE16FE-F83D-A346-81EE-BD42F41A52C1}"/>
              </a:ext>
            </a:extLst>
          </p:cNvPr>
          <p:cNvSpPr txBox="1">
            <a:spLocks noChangeArrowheads="1"/>
          </p:cNvSpPr>
          <p:nvPr/>
        </p:nvSpPr>
        <p:spPr>
          <a:xfrm>
            <a:off x="477058" y="-69981"/>
            <a:ext cx="8472518" cy="1143000"/>
          </a:xfrm>
          <a:prstGeom prst="rect">
            <a:avLst/>
          </a:prstGeom>
        </p:spPr>
        <p:txBody>
          <a:bodyPr lIns="90488" tIns="44450" rIns="90488" bIns="4445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16388" name="TextBox 7">
            <a:extLst>
              <a:ext uri="{FF2B5EF4-FFF2-40B4-BE49-F238E27FC236}">
                <a16:creationId xmlns:a16="http://schemas.microsoft.com/office/drawing/2014/main" id="{7D692ECE-AB88-D049-B6BC-CA67104BC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196975"/>
            <a:ext cx="4008438" cy="4895850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Pravougaonik A (1000$/jed.autputa) pokazuje umanjenje TR nastalo usljed prodaje Q=100 pri novoj, nižoj cijeni P=50$. Pravougaonik B (2500 $/jed.autputa) predstavlja uvećanje TR usljed dodatne prodaje pri novoj, nižoj cijeni P=50$. MR je količnik razlike pravougaonika A i B (1500 $/jed.autputa) i </a:t>
            </a:r>
            <a:r>
              <a:rPr lang="el-GR" altLang="sr-Latn-RS" sz="220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Q. Ovdje MR je jednako 30</a:t>
            </a:r>
            <a:r>
              <a:rPr lang="sr-Latn-BA" altLang="sr-Latn-RS" sz="2000">
                <a:latin typeface="Arial" panose="020B0604020202020204" pitchFamily="34" charset="0"/>
                <a:cs typeface="Arial" panose="020B0604020202020204" pitchFamily="34" charset="0"/>
              </a:rPr>
              <a:t> $/jed.autputa</a:t>
            </a:r>
            <a:r>
              <a:rPr lang="sr-Latn-BA" altLang="sr-Latn-RS" sz="2200" baseline="-25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što je manje od nove, niže cijene P=50$.</a:t>
            </a:r>
          </a:p>
        </p:txBody>
      </p:sp>
      <p:sp>
        <p:nvSpPr>
          <p:cNvPr id="16389" name="TextBox 6">
            <a:extLst>
              <a:ext uri="{FF2B5EF4-FFF2-40B4-BE49-F238E27FC236}">
                <a16:creationId xmlns:a16="http://schemas.microsoft.com/office/drawing/2014/main" id="{F5DB2128-DE36-4641-871A-546539DAF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205038"/>
            <a:ext cx="2303463" cy="738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400">
                <a:latin typeface="Arial" panose="020B0604020202020204" pitchFamily="34" charset="0"/>
                <a:cs typeface="Arial" panose="020B0604020202020204" pitchFamily="34" charset="0"/>
              </a:rPr>
              <a:t>Umanjenje TR zbog prodaje pri nižoj cijeni (P=50)</a:t>
            </a:r>
          </a:p>
        </p:txBody>
      </p:sp>
      <p:sp>
        <p:nvSpPr>
          <p:cNvPr id="16390" name="TextBox 9">
            <a:extLst>
              <a:ext uri="{FF2B5EF4-FFF2-40B4-BE49-F238E27FC236}">
                <a16:creationId xmlns:a16="http://schemas.microsoft.com/office/drawing/2014/main" id="{76BC3801-58E4-464D-B57C-08E8FEF30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3063875"/>
            <a:ext cx="192563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400">
                <a:latin typeface="Arial" panose="020B0604020202020204" pitchFamily="34" charset="0"/>
                <a:cs typeface="Arial" panose="020B0604020202020204" pitchFamily="34" charset="0"/>
              </a:rPr>
              <a:t>Uvećanje TR usljed dodatne prodaje</a:t>
            </a:r>
          </a:p>
        </p:txBody>
      </p:sp>
      <p:sp>
        <p:nvSpPr>
          <p:cNvPr id="16391" name="TextBox 10">
            <a:extLst>
              <a:ext uri="{FF2B5EF4-FFF2-40B4-BE49-F238E27FC236}">
                <a16:creationId xmlns:a16="http://schemas.microsoft.com/office/drawing/2014/main" id="{24C23836-5F70-D346-872D-EF42F6E07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4650" y="3948113"/>
            <a:ext cx="114935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4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400" baseline="-25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</p:cSld>
  <p:clrMapOvr>
    <a:masterClrMapping/>
  </p:clrMapOvr>
  <p:transition spd="slow" advTm="114452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1F0EADE1-B3CA-7447-A936-7A954A522811}"/>
              </a:ext>
            </a:extLst>
          </p:cNvPr>
          <p:cNvSpPr txBox="1">
            <a:spLocks noChangeArrowheads="1"/>
          </p:cNvSpPr>
          <p:nvPr/>
        </p:nvSpPr>
        <p:spPr>
          <a:xfrm>
            <a:off x="477058" y="-69981"/>
            <a:ext cx="8472518" cy="1143000"/>
          </a:xfrm>
          <a:prstGeom prst="rect">
            <a:avLst/>
          </a:prstGeom>
        </p:spPr>
        <p:txBody>
          <a:bodyPr lIns="90488" tIns="44450" rIns="90488" bIns="4445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18435" name="TextBox 7">
            <a:extLst>
              <a:ext uri="{FF2B5EF4-FFF2-40B4-BE49-F238E27FC236}">
                <a16:creationId xmlns:a16="http://schemas.microsoft.com/office/drawing/2014/main" id="{E0AC0A18-D445-C946-9762-41DEF8525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1069975"/>
            <a:ext cx="3673475" cy="4770438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Kada se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nalazi lijevo od tačke M funkcije Q</a:t>
            </a:r>
            <a:r>
              <a:rPr lang="sr-Latn-BA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npr.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),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uvećanje TR usljed dodatne prodaje (pravouganik B) premašuje umanjenje TR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zbog prodaje po nižoj cijeni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pravougaonik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A).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Kada se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nalazi desno tačke M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npr.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uvećanje TR usljed dodatne prodaje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pravougaonik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je manje od umanjenja TR prodaje po novoj, nižoj cijeni. (pravougaonik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C).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U tački M funkcije Q</a:t>
            </a:r>
            <a:r>
              <a:rPr lang="sr-Latn-BA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uvećanje i umanjenje TR je podjednako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što implicira da je MR=0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altLang="sr-Latn-RS"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6" name="Content Placeholder 2">
            <a:extLst>
              <a:ext uri="{FF2B5EF4-FFF2-40B4-BE49-F238E27FC236}">
                <a16:creationId xmlns:a16="http://schemas.microsoft.com/office/drawing/2014/main" id="{C7DF8B50-A3E3-8242-AF38-4584C7078A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5738" y="1700213"/>
            <a:ext cx="5148262" cy="4032250"/>
          </a:xfrm>
        </p:spPr>
      </p:pic>
    </p:spTree>
  </p:cSld>
  <p:clrMapOvr>
    <a:masterClrMapping/>
  </p:clrMapOvr>
  <p:transition spd="slow" advTm="117552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6499</TotalTime>
  <Words>1087</Words>
  <Application>Microsoft Macintosh PowerPoint</Application>
  <PresentationFormat>On-screen Show (4:3)</PresentationFormat>
  <Paragraphs>123</Paragraphs>
  <Slides>31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Rockwell</vt:lpstr>
      <vt:lpstr>Arial</vt:lpstr>
      <vt:lpstr>Rockwell Condensed</vt:lpstr>
      <vt:lpstr>Wingdings</vt:lpstr>
      <vt:lpstr>Calibri</vt:lpstr>
      <vt:lpstr>Lucida Sans Unicode</vt:lpstr>
      <vt:lpstr>Tahoma</vt:lpstr>
      <vt:lpstr>Wingdings 3</vt:lpstr>
      <vt:lpstr>Wood Type</vt:lpstr>
      <vt:lpstr>Microsoft Visio Drawing</vt:lpstr>
      <vt:lpstr>Microsoft Equation 3.0</vt:lpstr>
      <vt:lpstr>MAKSIMIZACIJA PROFITA KOD MONOPOLA</vt:lpstr>
      <vt:lpstr>Profit</vt:lpstr>
      <vt:lpstr>Karakteristike monopola</vt:lpstr>
      <vt:lpstr>P i TR monopoliste vs savršenog konkurenta</vt:lpstr>
      <vt:lpstr>Elastičnost tražnje i TR</vt:lpstr>
      <vt:lpstr>Elastičnost tražnje i MR</vt:lpstr>
      <vt:lpstr>TR, TC i pf monopoliste</vt:lpstr>
      <vt:lpstr>PowerPoint Presentation</vt:lpstr>
      <vt:lpstr>PowerPoint Presentation</vt:lpstr>
      <vt:lpstr>Odnos P i MR kod monopola</vt:lpstr>
      <vt:lpstr>Uslov maksimizacije profita monopoliste</vt:lpstr>
      <vt:lpstr>Profit i monopol</vt:lpstr>
      <vt:lpstr>Profit i monopol</vt:lpstr>
      <vt:lpstr>Profit i monopol</vt:lpstr>
      <vt:lpstr>Ostvarivanje dobiti u monopolu  </vt:lpstr>
      <vt:lpstr>Normalan profit kod monopola </vt:lpstr>
      <vt:lpstr>Ostvarivanje gubitka kod monopola </vt:lpstr>
      <vt:lpstr>Zatvaranje preduzeća monopoliste </vt:lpstr>
      <vt:lpstr>Maksimizacija profita</vt:lpstr>
      <vt:lpstr>PowerPoint Presentation</vt:lpstr>
      <vt:lpstr>PowerPoint Presentation</vt:lpstr>
      <vt:lpstr>Tačke C i B – nultni profit </vt:lpstr>
      <vt:lpstr>PowerPoint Presentation</vt:lpstr>
      <vt:lpstr>PowerPoint Presentation</vt:lpstr>
      <vt:lpstr>Tačke C i B – nulti profit </vt:lpstr>
      <vt:lpstr>Efikasnost u monopolu</vt:lpstr>
      <vt:lpstr>Alokativna efikasnost</vt:lpstr>
      <vt:lpstr>Alokativna efikasnost u monopolu</vt:lpstr>
      <vt:lpstr>Produktivna efikasnost</vt:lpstr>
      <vt:lpstr>Produktivna efikasnost u monopolu</vt:lpstr>
      <vt:lpstr>Hvala na pažnji!</vt:lpstr>
    </vt:vector>
  </TitlesOfParts>
  <Company>Private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Matea ZR</dc:creator>
  <cp:lastModifiedBy>Milan Damjanović</cp:lastModifiedBy>
  <cp:revision>205</cp:revision>
  <dcterms:created xsi:type="dcterms:W3CDTF">2010-10-30T07:33:40Z</dcterms:created>
  <dcterms:modified xsi:type="dcterms:W3CDTF">2026-07-05T14:52:07Z</dcterms:modified>
</cp:coreProperties>
</file>