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351" r:id="rId2"/>
    <p:sldId id="303" r:id="rId3"/>
    <p:sldId id="304" r:id="rId4"/>
    <p:sldId id="308" r:id="rId5"/>
    <p:sldId id="307" r:id="rId6"/>
    <p:sldId id="353" r:id="rId7"/>
    <p:sldId id="354" r:id="rId8"/>
    <p:sldId id="305" r:id="rId9"/>
    <p:sldId id="306" r:id="rId10"/>
    <p:sldId id="343" r:id="rId11"/>
    <p:sldId id="344" r:id="rId12"/>
    <p:sldId id="345" r:id="rId13"/>
    <p:sldId id="348" r:id="rId14"/>
    <p:sldId id="346" r:id="rId15"/>
    <p:sldId id="347" r:id="rId16"/>
    <p:sldId id="349" r:id="rId17"/>
    <p:sldId id="357" r:id="rId18"/>
    <p:sldId id="355" r:id="rId19"/>
    <p:sldId id="31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E35C4-BB8A-4809-AAC2-0C724BF5DDA1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2234B-12C9-4334-8F58-EB030DF5D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7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6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6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1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0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1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956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15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961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3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4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4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4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7086600" cy="3810000"/>
          </a:xfrm>
        </p:spPr>
        <p:txBody>
          <a:bodyPr>
            <a:noAutofit/>
          </a:bodyPr>
          <a:lstStyle/>
          <a:p>
            <a:pPr algn="r">
              <a:lnSpc>
                <a:spcPct val="130000"/>
              </a:lnSpc>
            </a:pPr>
            <a:r>
              <a:rPr lang="sr-Latn-BA" sz="3500" dirty="0">
                <a:solidFill>
                  <a:srgbClr val="00B050"/>
                </a:solidFill>
                <a:latin typeface="Berlin Sans FB Demi" panose="020E0802020502020306" pitchFamily="34" charset="0"/>
              </a:rPr>
              <a:t>֍ </a:t>
            </a:r>
            <a:r>
              <a:rPr lang="sr-Latn-BA" sz="4400" dirty="0">
                <a:solidFill>
                  <a:srgbClr val="00B050"/>
                </a:solidFill>
                <a:latin typeface="Berlin Sans FB Demi" panose="020E0802020502020306" pitchFamily="34" charset="0"/>
              </a:rPr>
              <a:t>Funkcije novca</a:t>
            </a:r>
            <a:br>
              <a:rPr lang="sr-Latn-BA" sz="4400" dirty="0">
                <a:solidFill>
                  <a:srgbClr val="00B050"/>
                </a:solidFill>
                <a:latin typeface="Berlin Sans FB Demi" panose="020E0802020502020306" pitchFamily="34" charset="0"/>
              </a:rPr>
            </a:br>
            <a:r>
              <a:rPr lang="sr-Latn-BA" sz="4400" dirty="0">
                <a:solidFill>
                  <a:srgbClr val="00B050"/>
                </a:solidFill>
                <a:latin typeface="Berlin Sans FB Demi" panose="020E0802020502020306" pitchFamily="34" charset="0"/>
              </a:rPr>
              <a:t> ֍ Glavne svjetske valute</a:t>
            </a:r>
            <a:endParaRPr lang="en-US" sz="4400" dirty="0">
              <a:solidFill>
                <a:srgbClr val="00B05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5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</a:t>
            </a:r>
            <a:r>
              <a:rPr lang="sr-Latn-ME" b="1" dirty="0">
                <a:solidFill>
                  <a:schemeClr val="accent1">
                    <a:lumMod val="50000"/>
                  </a:schemeClr>
                </a:solidFill>
              </a:rPr>
              <a:t>unkcije novca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239000" cy="4441163"/>
          </a:xfrm>
        </p:spPr>
        <p:txBody>
          <a:bodyPr>
            <a:normAutofit/>
          </a:bodyPr>
          <a:lstStyle/>
          <a:p>
            <a:endParaRPr lang="sr-Latn-ME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novca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sredstva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razm</a:t>
            </a:r>
            <a:r>
              <a:rPr lang="sr-Latn-ME" sz="2800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ene</a:t>
            </a:r>
            <a:endParaRPr lang="sr-Latn-M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novca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sr-Latn-ME" sz="2800" dirty="0"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ere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vr</a:t>
            </a:r>
            <a:r>
              <a:rPr lang="sr-Latn-ME" sz="28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ednosti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sr-Latn-M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obračunske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jedinice</a:t>
            </a:r>
            <a:endParaRPr lang="sr-Latn-M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Funkcija novca kao</a:t>
            </a:r>
            <a:r>
              <a:rPr lang="sr-Latn-ME" sz="2800" dirty="0">
                <a:latin typeface="Calibri" panose="020F0502020204030204" pitchFamily="34" charset="0"/>
                <a:cs typeface="Calibri" panose="020F0502020204030204" pitchFamily="34" charset="0"/>
              </a:rPr>
              <a:t> sredstva</a:t>
            </a:r>
            <a:r>
              <a:rPr lang="vi-VN" sz="2800" dirty="0">
                <a:latin typeface="Calibri" panose="020F0502020204030204" pitchFamily="34" charset="0"/>
                <a:cs typeface="Calibri" panose="020F0502020204030204" pitchFamily="34" charset="0"/>
              </a:rPr>
              <a:t> odloženog plaćanja</a:t>
            </a:r>
            <a:endParaRPr lang="sr-Latn-M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Funkcija novca kao zaliha vrijednosti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886" y="3048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novca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sredstva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razm</a:t>
            </a:r>
            <a:r>
              <a:rPr lang="sr-Latn-ME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6705599" cy="4724400"/>
          </a:xfrm>
        </p:spPr>
        <p:txBody>
          <a:bodyPr>
            <a:normAutofit/>
          </a:bodyPr>
          <a:lstStyle/>
          <a:p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Ovu funkciju novac vrši pri kupovini ili prodaji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roba i usluga pri kojoj dolazi do istovremene predaje rob</a:t>
            </a:r>
            <a:r>
              <a:rPr lang="sr-Latn-BA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plaćanja</a:t>
            </a:r>
            <a:endParaRPr lang="sr-Latn-BA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ME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znači da kupac robe za nju u isto vr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vrši plaćanje u novcu, odnosno prodavac robe istovremeno za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robu dobija novac.</a:t>
            </a:r>
            <a:endParaRPr lang="sr-Latn-ME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ME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Omogućava</a:t>
            </a:r>
            <a:r>
              <a:rPr lang="sr-Latn-BA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se izb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egnu poteškoće naturalne razm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ene,</a:t>
            </a:r>
            <a:r>
              <a:rPr lang="sr-Latn-BA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trampe ili bartera i na taj način, u velikoj m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eri, smanje troškovi razm</a:t>
            </a:r>
            <a:r>
              <a:rPr lang="sr-Latn-ME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vi-VN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ene.</a:t>
            </a: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38200"/>
          </a:xfrm>
        </p:spPr>
        <p:txBody>
          <a:bodyPr/>
          <a:lstStyle/>
          <a:p>
            <a:pPr algn="ctr"/>
            <a:r>
              <a:rPr lang="sr-Latn-ME" dirty="0">
                <a:solidFill>
                  <a:schemeClr val="tx1"/>
                </a:solidFill>
              </a:rPr>
              <a:t>Savremeni oblik bartera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7315200" cy="5181600"/>
          </a:xfrm>
        </p:spPr>
        <p:txBody>
          <a:bodyPr>
            <a:noAutofit/>
          </a:bodyPr>
          <a:lstStyle/>
          <a:p>
            <a:pPr marL="0" indent="0" algn="just">
              <a:spcBef>
                <a:spcPct val="0"/>
              </a:spcBef>
              <a:buNone/>
            </a:pPr>
            <a:r>
              <a:rPr lang="sr-Latn-BA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Kao specifična vrsta bartera mogu se tretirati i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pojave d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elimičnog izb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egavanja isplata zarada zaposlenim u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novcu, kako bi se smanjila poreska opterećenja. </a:t>
            </a:r>
            <a:endParaRPr lang="sr-Latn-ME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sr-Latn-ME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 zarada zaposleni mogu dobijati u vidu nekog osiguranja koje za njih poslodavac uplaćuje kod osiguravajućih kompanija.</a:t>
            </a:r>
            <a:endParaRPr lang="sr-Latn-ME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>
              <a:spcBef>
                <a:spcPct val="0"/>
              </a:spcBef>
              <a:buFontTx/>
              <a:buChar char="-"/>
            </a:pPr>
            <a:endParaRPr lang="sr-Latn-ME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Isto tako, zaposleni mogu imati i neke pogodnosti od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svog poslodavca (zaposleni u trgovini popust pri kupovini,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nastavnici besplatno školovanje svoje dece, zaposleni u</a:t>
            </a:r>
            <a:r>
              <a:rPr lang="sr-Latn-ME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transportnim organizacijama popust pri putovanjima i slično), što je takođe svojevrsni oblik bartera.</a:t>
            </a:r>
            <a:endParaRPr lang="sr-Latn-BA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>
              <a:spcBef>
                <a:spcPct val="0"/>
              </a:spcBef>
              <a:buFontTx/>
              <a:buChar char="-"/>
            </a:pPr>
            <a:endParaRPr lang="sr-Latn-BA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just">
              <a:spcBef>
                <a:spcPct val="0"/>
              </a:spcBef>
              <a:buFontTx/>
              <a:buChar char="-"/>
            </a:pPr>
            <a:r>
              <a:rPr lang="sr-Latn-BA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bonovi kao novac</a:t>
            </a:r>
            <a:endParaRPr lang="en-US" sz="20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49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Funkcija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novca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</a:t>
            </a:r>
            <a:r>
              <a:rPr lang="sr-Latn-ME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sr-Latn-B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</a:t>
            </a:r>
            <a:r>
              <a:rPr lang="sr-Latn-ME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ednosti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sr-Latn-ME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obračunsk</a:t>
            </a:r>
            <a:r>
              <a:rPr lang="sr-Latn-B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jedinic</a:t>
            </a:r>
            <a:r>
              <a:rPr lang="sr-Latn-BA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en-US" sz="2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49400"/>
            <a:ext cx="6576313" cy="4491963"/>
          </a:xfrm>
        </p:spPr>
        <p:txBody>
          <a:bodyPr>
            <a:normAutofit fontScale="92500" lnSpcReduction="10000"/>
          </a:bodyPr>
          <a:lstStyle/>
          <a:p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Ova funkcija ispoljava se na taj način što se vr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ednost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svih roba izražava u novcu kao opštem ekvivalentu. </a:t>
            </a:r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To omogućava da se veoma lako mogu uporediti relativne vr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ednosti različitih roba i usluga.</a:t>
            </a:r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200" b="1" dirty="0">
                <a:latin typeface="Calibri" panose="020F0502020204030204" pitchFamily="34" charset="0"/>
                <a:cs typeface="Calibri" panose="020F0502020204030204" pitchFamily="34" charset="0"/>
              </a:rPr>
              <a:t>Vr</a:t>
            </a:r>
            <a:r>
              <a:rPr lang="sr-Latn-ME" sz="2200" b="1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b="1" dirty="0">
                <a:latin typeface="Calibri" panose="020F0502020204030204" pitchFamily="34" charset="0"/>
                <a:cs typeface="Calibri" panose="020F0502020204030204" pitchFamily="34" charset="0"/>
              </a:rPr>
              <a:t>ednost robe izražene u novcu predstavlja njenu c</a:t>
            </a:r>
            <a:r>
              <a:rPr lang="sr-Latn-ME" sz="2200" b="1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b="1" dirty="0">
                <a:latin typeface="Calibri" panose="020F0502020204030204" pitchFamily="34" charset="0"/>
                <a:cs typeface="Calibri" panose="020F0502020204030204" pitchFamily="34" charset="0"/>
              </a:rPr>
              <a:t>enu. </a:t>
            </a:r>
            <a:endParaRPr lang="sr-Latn-M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U ekonomskom sistemu postoji onoliko c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ena koliko ima različitih roba i usluga. Drugim r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ečima svaka roba, odnosno usluga ima svoju c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ij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enu.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62000"/>
          </a:xfrm>
        </p:spPr>
        <p:txBody>
          <a:bodyPr/>
          <a:lstStyle/>
          <a:p>
            <a:r>
              <a:rPr lang="sr-Latn-BA" dirty="0">
                <a:solidFill>
                  <a:schemeClr val="accent1">
                    <a:lumMod val="50000"/>
                  </a:schemeClr>
                </a:solidFill>
              </a:rPr>
              <a:t>Konvertibilnost novca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6705600" cy="4517363"/>
          </a:xfrm>
        </p:spPr>
        <p:txBody>
          <a:bodyPr>
            <a:normAutofit/>
          </a:bodyPr>
          <a:lstStyle/>
          <a:p>
            <a:r>
              <a:rPr lang="sr-Latn-BA" sz="2100" dirty="0">
                <a:solidFill>
                  <a:schemeClr val="tx1"/>
                </a:solidFill>
              </a:rPr>
              <a:t>Vrijednost novca se ne određuje samo na robe već i u odnosu na druge valute</a:t>
            </a:r>
          </a:p>
          <a:p>
            <a:r>
              <a:rPr lang="sr-Latn-BA" sz="2100" dirty="0">
                <a:solidFill>
                  <a:schemeClr val="tx1"/>
                </a:solidFill>
              </a:rPr>
              <a:t>Odnos nacionalne valute prema drugim valutama određuje se preko kursne liste</a:t>
            </a:r>
          </a:p>
          <a:p>
            <a:r>
              <a:rPr lang="sr-Latn-BA" sz="2100" dirty="0">
                <a:solidFill>
                  <a:schemeClr val="tx1"/>
                </a:solidFill>
              </a:rPr>
              <a:t>Privrede koje imaju nisku inflaciju, nizak deficit i nizak javni dug spadaju u kategoriju „jakih valuta“</a:t>
            </a:r>
          </a:p>
          <a:p>
            <a:r>
              <a:rPr lang="sr-Latn-BA" sz="2100" dirty="0">
                <a:solidFill>
                  <a:schemeClr val="tx1"/>
                </a:solidFill>
              </a:rPr>
              <a:t>Konvertibilnost – mogućnost zamjene domaće u valutu druge zemlje</a:t>
            </a:r>
          </a:p>
          <a:p>
            <a:r>
              <a:rPr lang="sr-Latn-BA" sz="2100" dirty="0">
                <a:solidFill>
                  <a:schemeClr val="tx1"/>
                </a:solidFill>
              </a:rPr>
              <a:t>Konvertibilne valute su opštepriznate i prihvaćene</a:t>
            </a:r>
            <a:endParaRPr lang="en-US" sz="2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5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577" y="152400"/>
            <a:ext cx="6347713" cy="381000"/>
          </a:xfrm>
        </p:spPr>
        <p:txBody>
          <a:bodyPr>
            <a:normAutofit/>
          </a:bodyPr>
          <a:lstStyle/>
          <a:p>
            <a:pPr algn="ctr"/>
            <a:r>
              <a:rPr lang="sr-Latn-BA" sz="1800" b="1" dirty="0">
                <a:solidFill>
                  <a:schemeClr val="tx1"/>
                </a:solidFill>
              </a:rPr>
              <a:t>Primjer kursne </a:t>
            </a:r>
            <a:r>
              <a:rPr lang="sr-Latn-BA" sz="1800" b="1">
                <a:solidFill>
                  <a:schemeClr val="tx1"/>
                </a:solidFill>
              </a:rPr>
              <a:t>liste za konvertibilnu marku </a:t>
            </a:r>
            <a:r>
              <a:rPr lang="sr-Latn-BA" sz="1800" b="1" dirty="0">
                <a:solidFill>
                  <a:schemeClr val="tx1"/>
                </a:solidFill>
              </a:rPr>
              <a:t>(BAM)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05" t="7700" r="41185" b="9078"/>
          <a:stretch/>
        </p:blipFill>
        <p:spPr>
          <a:xfrm>
            <a:off x="1398491" y="609600"/>
            <a:ext cx="5109883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2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524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vi-VN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Funkcija novca kao</a:t>
            </a:r>
            <a:r>
              <a:rPr lang="sr-Latn-ME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sredstva</a:t>
            </a:r>
            <a:r>
              <a:rPr lang="vi-VN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odloženog plaćanja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6576313" cy="4364963"/>
          </a:xfrm>
        </p:spPr>
        <p:txBody>
          <a:bodyPr>
            <a:normAutofit/>
          </a:bodyPr>
          <a:lstStyle/>
          <a:p>
            <a:r>
              <a:rPr lang="vi-VN" sz="2200" dirty="0"/>
              <a:t>Funkcija novca kao platežnog sredstva, odnosno kao</a:t>
            </a:r>
            <a:r>
              <a:rPr lang="sr-Latn-ME" sz="2200" dirty="0"/>
              <a:t> </a:t>
            </a:r>
            <a:r>
              <a:rPr lang="vi-VN" sz="2200" dirty="0"/>
              <a:t>sredstva odloženog plaćanja se pojavila kao rezultat kreditnih odnosa.</a:t>
            </a:r>
            <a:endParaRPr lang="sr-Latn-ME" sz="2200" dirty="0"/>
          </a:p>
          <a:p>
            <a:endParaRPr lang="sr-Latn-ME" sz="2200" dirty="0"/>
          </a:p>
          <a:p>
            <a:r>
              <a:rPr lang="vi-VN" sz="2200" dirty="0"/>
              <a:t>Novac se u ovoj funkciji pojavljuje kada se roba</a:t>
            </a:r>
            <a:r>
              <a:rPr lang="sr-Latn-ME" sz="2200" dirty="0"/>
              <a:t> </a:t>
            </a:r>
            <a:r>
              <a:rPr lang="vi-VN" sz="2200" dirty="0"/>
              <a:t>prodaje kupcu u jednom vremenu, a plaćanje nastaje kasnije. </a:t>
            </a:r>
            <a:endParaRPr lang="sr-Latn-ME" sz="2200" dirty="0"/>
          </a:p>
          <a:p>
            <a:endParaRPr lang="sr-Latn-ME" sz="2200" dirty="0"/>
          </a:p>
          <a:p>
            <a:r>
              <a:rPr lang="vi-VN" sz="2200" dirty="0"/>
              <a:t>Radi se o prodaji robe na odloženo plaćanje. U momentu</a:t>
            </a:r>
            <a:r>
              <a:rPr lang="sr-Latn-ME" sz="2200" dirty="0"/>
              <a:t> </a:t>
            </a:r>
            <a:r>
              <a:rPr lang="vi-VN" sz="2200" dirty="0"/>
              <a:t>prodaje novac nije fizički prisutan i ne obavlja funkciju</a:t>
            </a:r>
            <a:r>
              <a:rPr lang="sr-Latn-ME" sz="2200" dirty="0"/>
              <a:t> </a:t>
            </a:r>
            <a:r>
              <a:rPr lang="vi-VN" sz="2200" dirty="0"/>
              <a:t>prometnog sredstva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Funkcija novca kao zaliha vrijednosti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6423913" cy="42887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ME" sz="2200" dirty="0">
                <a:latin typeface="Arial" pitchFamily="34" charset="0"/>
                <a:cs typeface="Arial" pitchFamily="34" charset="0"/>
              </a:rPr>
              <a:t>Za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 prodatu robu ekonomski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subjekti 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novac 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mogu odmah iskorist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iti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 za kupovinu neophodne ro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b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e, ali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i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 da ga čuvaju kao zalihu vr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ij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ednosti kojom će kupovati robu ili plaćati dugove u budućnosti.</a:t>
            </a:r>
            <a:endParaRPr lang="sr-Latn-ME" sz="22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sr-Latn-ME" sz="2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vi-VN" sz="2200" dirty="0">
                <a:latin typeface="Arial" pitchFamily="34" charset="0"/>
                <a:cs typeface="Arial" pitchFamily="34" charset="0"/>
              </a:rPr>
              <a:t>Vremenom je upravo ova funkcija novca bila jedna od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2200" dirty="0">
                <a:latin typeface="Arial" pitchFamily="34" charset="0"/>
                <a:cs typeface="Arial" pitchFamily="34" charset="0"/>
              </a:rPr>
              <a:t>važnih pretpostavki razvoja kreditnih odnosa.</a:t>
            </a:r>
            <a:endParaRPr lang="sr-Latn-ME" sz="2200" dirty="0">
              <a:latin typeface="Arial" pitchFamily="34" charset="0"/>
              <a:cs typeface="Arial" pitchFamily="34" charset="0"/>
            </a:endParaRPr>
          </a:p>
          <a:p>
            <a:endParaRPr lang="sr-Latn-ME" sz="22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200" dirty="0" err="1">
                <a:latin typeface="Arial" pitchFamily="34" charset="0"/>
                <a:cs typeface="Arial" pitchFamily="34" charset="0"/>
              </a:rPr>
              <a:t>Glavna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prednost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držanja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zalihe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vr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ij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ednosti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u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obliku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novca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ogleda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se u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njegovoj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izuzetno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visokoj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likvidnosti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Kod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gotovog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novca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postoji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savršena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likvidnost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jer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se on u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svakom</a:t>
            </a:r>
            <a:r>
              <a:rPr lang="sr-Latn-ME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momentu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može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koristiti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za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kupovinu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roba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347713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sr-Latn-BA" b="1" dirty="0">
                <a:solidFill>
                  <a:schemeClr val="tx1"/>
                </a:solidFill>
              </a:rPr>
              <a:t>Geopolitika i glavne svjetske valute danas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010400" cy="4621210"/>
          </a:xfrm>
        </p:spPr>
        <p:txBody>
          <a:bodyPr>
            <a:noAutofit/>
          </a:bodyPr>
          <a:lstStyle/>
          <a:p>
            <a:r>
              <a:rPr lang="en-US" sz="2000" dirty="0"/>
              <a:t>Kao </a:t>
            </a:r>
            <a:r>
              <a:rPr lang="en-US" sz="2000" dirty="0" err="1"/>
              <a:t>neminovan</a:t>
            </a:r>
            <a:r>
              <a:rPr lang="en-US" sz="2000" dirty="0"/>
              <a:t> </a:t>
            </a:r>
            <a:r>
              <a:rPr lang="en-US" sz="2000" dirty="0" err="1"/>
              <a:t>rezultat</a:t>
            </a:r>
            <a:r>
              <a:rPr lang="en-US" sz="2000" dirty="0"/>
              <a:t> </a:t>
            </a:r>
            <a:r>
              <a:rPr lang="en-US" sz="2000" dirty="0" err="1"/>
              <a:t>međunarodnih</a:t>
            </a:r>
            <a:r>
              <a:rPr lang="en-US" sz="2000" dirty="0"/>
              <a:t> </a:t>
            </a:r>
            <a:r>
              <a:rPr lang="en-US" sz="2000" dirty="0" err="1"/>
              <a:t>ekonomskih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monetarnih</a:t>
            </a:r>
            <a:r>
              <a:rPr lang="en-US" sz="2000" dirty="0"/>
              <a:t> </a:t>
            </a:r>
            <a:r>
              <a:rPr lang="en-US" sz="2000" dirty="0" err="1"/>
              <a:t>integracija</a:t>
            </a:r>
            <a:r>
              <a:rPr lang="en-US" sz="2000" dirty="0"/>
              <a:t>, </a:t>
            </a:r>
            <a:r>
              <a:rPr lang="en-US" sz="2000" dirty="0" err="1"/>
              <a:t>prisutan</a:t>
            </a:r>
            <a:r>
              <a:rPr lang="en-US" sz="2000" dirty="0"/>
              <a:t> je trend </a:t>
            </a:r>
            <a:r>
              <a:rPr lang="en-US" sz="2000" dirty="0" err="1"/>
              <a:t>smanjenja</a:t>
            </a:r>
            <a:r>
              <a:rPr lang="en-US" sz="2000" dirty="0"/>
              <a:t> </a:t>
            </a:r>
            <a:r>
              <a:rPr lang="en-US" sz="2000" dirty="0" err="1"/>
              <a:t>broja</a:t>
            </a:r>
            <a:r>
              <a:rPr lang="en-US" sz="2000" dirty="0"/>
              <a:t> </a:t>
            </a:r>
            <a:r>
              <a:rPr lang="en-US" sz="2000" dirty="0" err="1"/>
              <a:t>nacionalnih</a:t>
            </a:r>
            <a:r>
              <a:rPr lang="en-US" sz="2000" dirty="0"/>
              <a:t> </a:t>
            </a:r>
            <a:r>
              <a:rPr lang="en-US" sz="2000" dirty="0" err="1"/>
              <a:t>valuta</a:t>
            </a:r>
            <a:r>
              <a:rPr lang="en-US" sz="2000" dirty="0"/>
              <a:t> u </a:t>
            </a:r>
            <a:r>
              <a:rPr lang="en-US" sz="2000" dirty="0" err="1"/>
              <a:t>svijetu</a:t>
            </a:r>
            <a:r>
              <a:rPr lang="en-US" sz="2000" dirty="0"/>
              <a:t>. </a:t>
            </a:r>
            <a:endParaRPr lang="sr-Latn-BA" sz="2000" dirty="0"/>
          </a:p>
          <a:p>
            <a:endParaRPr lang="sr-Latn-BA" sz="2000" dirty="0"/>
          </a:p>
          <a:p>
            <a:r>
              <a:rPr lang="en-US" sz="2000" dirty="0" err="1"/>
              <a:t>Domaće</a:t>
            </a:r>
            <a:r>
              <a:rPr lang="en-US" sz="2000" dirty="0"/>
              <a:t> </a:t>
            </a:r>
            <a:r>
              <a:rPr lang="en-US" sz="2000" dirty="0" err="1"/>
              <a:t>valute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važan</a:t>
            </a:r>
            <a:r>
              <a:rPr lang="en-US" sz="2000" dirty="0"/>
              <a:t> element </a:t>
            </a:r>
            <a:r>
              <a:rPr lang="en-US" sz="2000" dirty="0" err="1"/>
              <a:t>nacionalnog</a:t>
            </a:r>
            <a:r>
              <a:rPr lang="en-US" sz="2000" dirty="0"/>
              <a:t> </a:t>
            </a:r>
            <a:r>
              <a:rPr lang="en-US" sz="2000" dirty="0" err="1"/>
              <a:t>suvereniteta</a:t>
            </a:r>
            <a:r>
              <a:rPr lang="en-US" sz="2000" dirty="0"/>
              <a:t> a </a:t>
            </a:r>
            <a:r>
              <a:rPr lang="en-US" sz="2000" dirty="0" err="1"/>
              <a:t>njihova</a:t>
            </a:r>
            <a:r>
              <a:rPr lang="en-US" sz="2000" dirty="0"/>
              <a:t> </a:t>
            </a:r>
            <a:r>
              <a:rPr lang="en-US" sz="2000" dirty="0" err="1"/>
              <a:t>stabilnost</a:t>
            </a:r>
            <a:r>
              <a:rPr lang="en-US" sz="2000" dirty="0"/>
              <a:t> </a:t>
            </a:r>
            <a:r>
              <a:rPr lang="en-US" sz="2000" dirty="0" err="1"/>
              <a:t>omogućava</a:t>
            </a:r>
            <a:r>
              <a:rPr lang="en-US" sz="2000" dirty="0"/>
              <a:t> </a:t>
            </a:r>
            <a:r>
              <a:rPr lang="en-US" sz="2000" dirty="0" err="1"/>
              <a:t>pozitivne</a:t>
            </a:r>
            <a:r>
              <a:rPr lang="en-US" sz="2000" dirty="0"/>
              <a:t> </a:t>
            </a:r>
            <a:r>
              <a:rPr lang="en-US" sz="2000" dirty="0" err="1"/>
              <a:t>efekte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realnu</a:t>
            </a:r>
            <a:r>
              <a:rPr lang="en-US" sz="2000" dirty="0"/>
              <a:t> </a:t>
            </a:r>
            <a:r>
              <a:rPr lang="en-US" sz="2000" dirty="0" err="1"/>
              <a:t>ekonomiju</a:t>
            </a:r>
            <a:r>
              <a:rPr lang="en-US" sz="2000" dirty="0"/>
              <a:t>. </a:t>
            </a:r>
            <a:endParaRPr lang="sr-Latn-BA" sz="2000" dirty="0"/>
          </a:p>
          <a:p>
            <a:endParaRPr lang="sr-Latn-BA" sz="2000" dirty="0"/>
          </a:p>
          <a:p>
            <a:r>
              <a:rPr lang="en-US" sz="2000" dirty="0" err="1"/>
              <a:t>Svaka</a:t>
            </a:r>
            <a:r>
              <a:rPr lang="en-US" sz="2000" dirty="0"/>
              <a:t> </a:t>
            </a:r>
            <a:r>
              <a:rPr lang="en-US" sz="2000" dirty="0" err="1"/>
              <a:t>zemlja</a:t>
            </a:r>
            <a:r>
              <a:rPr lang="en-US" sz="2000" dirty="0"/>
              <a:t> </a:t>
            </a:r>
            <a:r>
              <a:rPr lang="en-US" sz="2000" dirty="0" err="1"/>
              <a:t>nastoji</a:t>
            </a:r>
            <a:r>
              <a:rPr lang="en-US" sz="2000" dirty="0"/>
              <a:t> da </a:t>
            </a:r>
            <a:r>
              <a:rPr lang="en-US" sz="2000" dirty="0" err="1"/>
              <a:t>zadrži</a:t>
            </a:r>
            <a:r>
              <a:rPr lang="en-US" sz="2000" dirty="0"/>
              <a:t> </a:t>
            </a:r>
            <a:r>
              <a:rPr lang="en-US" sz="2000" dirty="0" err="1"/>
              <a:t>suverenitet</a:t>
            </a:r>
            <a:r>
              <a:rPr lang="en-US" sz="2000" dirty="0"/>
              <a:t> </a:t>
            </a:r>
            <a:r>
              <a:rPr lang="en-US" sz="2000" dirty="0" err="1"/>
              <a:t>nad</a:t>
            </a:r>
            <a:r>
              <a:rPr lang="en-US" sz="2000" dirty="0"/>
              <a:t> </a:t>
            </a:r>
            <a:r>
              <a:rPr lang="en-US" sz="2000" dirty="0" err="1"/>
              <a:t>vođenjem</a:t>
            </a:r>
            <a:r>
              <a:rPr lang="en-US" sz="2000" dirty="0"/>
              <a:t> </a:t>
            </a:r>
            <a:r>
              <a:rPr lang="en-US" sz="2000" dirty="0" err="1"/>
              <a:t>monetarne</a:t>
            </a:r>
            <a:r>
              <a:rPr lang="en-US" sz="2000" dirty="0"/>
              <a:t> </a:t>
            </a:r>
            <a:r>
              <a:rPr lang="en-US" sz="2000" dirty="0" err="1"/>
              <a:t>politike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ovlaštenje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izdavanje</a:t>
            </a:r>
            <a:r>
              <a:rPr lang="en-US" sz="2000" dirty="0"/>
              <a:t> </a:t>
            </a:r>
            <a:r>
              <a:rPr lang="en-US" sz="2000" dirty="0" err="1"/>
              <a:t>novca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upravljanje</a:t>
            </a:r>
            <a:r>
              <a:rPr lang="en-US" sz="2000" dirty="0"/>
              <a:t> </a:t>
            </a:r>
            <a:r>
              <a:rPr lang="en-US" sz="2000" dirty="0" err="1"/>
              <a:t>tokovima</a:t>
            </a:r>
            <a:r>
              <a:rPr lang="en-US" sz="2000" dirty="0"/>
              <a:t> </a:t>
            </a:r>
            <a:r>
              <a:rPr lang="en-US" sz="2000" dirty="0" err="1"/>
              <a:t>sredstava</a:t>
            </a:r>
            <a:r>
              <a:rPr lang="en-US" sz="2000" dirty="0"/>
              <a:t>. </a:t>
            </a:r>
            <a:r>
              <a:rPr lang="en-US" sz="2000" dirty="0" err="1"/>
              <a:t>Međutim</a:t>
            </a:r>
            <a:r>
              <a:rPr lang="en-US" sz="2000" dirty="0"/>
              <a:t>, </a:t>
            </a:r>
            <a:r>
              <a:rPr lang="en-US" sz="2000" b="1" dirty="0" err="1"/>
              <a:t>iz</a:t>
            </a:r>
            <a:r>
              <a:rPr lang="en-US" sz="2000" b="1" dirty="0"/>
              <a:t> </a:t>
            </a:r>
            <a:r>
              <a:rPr lang="en-US" sz="2000" b="1" dirty="0" err="1"/>
              <a:t>različitih</a:t>
            </a:r>
            <a:r>
              <a:rPr lang="en-US" sz="2000" b="1" dirty="0"/>
              <a:t> </a:t>
            </a:r>
            <a:r>
              <a:rPr lang="en-US" sz="2000" b="1" dirty="0" err="1"/>
              <a:t>političkih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ekonomskih</a:t>
            </a:r>
            <a:r>
              <a:rPr lang="en-US" sz="2000" b="1" dirty="0"/>
              <a:t> </a:t>
            </a:r>
            <a:r>
              <a:rPr lang="en-US" sz="2000" b="1" dirty="0" err="1"/>
              <a:t>razloga</a:t>
            </a:r>
            <a:r>
              <a:rPr lang="en-US" sz="2000" b="1" dirty="0"/>
              <a:t>, </a:t>
            </a:r>
            <a:r>
              <a:rPr lang="en-US" sz="2000" b="1" dirty="0" err="1"/>
              <a:t>zemlje</a:t>
            </a:r>
            <a:r>
              <a:rPr lang="en-US" sz="2000" b="1" dirty="0"/>
              <a:t> </a:t>
            </a:r>
            <a:r>
              <a:rPr lang="en-US" sz="2000" b="1" dirty="0" err="1"/>
              <a:t>prihvataju</a:t>
            </a:r>
            <a:r>
              <a:rPr lang="en-US" sz="2000" b="1" dirty="0"/>
              <a:t> </a:t>
            </a:r>
            <a:r>
              <a:rPr lang="en-US" sz="2000" b="1" dirty="0" err="1"/>
              <a:t>gubitak</a:t>
            </a:r>
            <a:r>
              <a:rPr lang="en-US" sz="2000" b="1" dirty="0"/>
              <a:t> </a:t>
            </a:r>
            <a:r>
              <a:rPr lang="en-US" sz="2000" b="1" dirty="0" err="1"/>
              <a:t>monetarnog</a:t>
            </a:r>
            <a:r>
              <a:rPr lang="en-US" sz="2000" b="1" dirty="0"/>
              <a:t> </a:t>
            </a:r>
            <a:r>
              <a:rPr lang="en-US" sz="2000" b="1" dirty="0" err="1"/>
              <a:t>suvereniteta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odlučuju</a:t>
            </a:r>
            <a:r>
              <a:rPr lang="en-US" sz="2000" dirty="0"/>
              <a:t> se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različite</a:t>
            </a:r>
            <a:r>
              <a:rPr lang="en-US" sz="2000" dirty="0"/>
              <a:t> </a:t>
            </a:r>
            <a:r>
              <a:rPr lang="en-US" sz="2000" dirty="0" err="1"/>
              <a:t>monetarne</a:t>
            </a:r>
            <a:r>
              <a:rPr lang="en-US" sz="2000" dirty="0"/>
              <a:t> </a:t>
            </a:r>
            <a:r>
              <a:rPr lang="en-US" sz="2000" dirty="0" err="1"/>
              <a:t>integracije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7550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6858000" cy="6248400"/>
          </a:xfrm>
        </p:spPr>
        <p:txBody>
          <a:bodyPr>
            <a:normAutofit lnSpcReduction="10000"/>
          </a:bodyPr>
          <a:lstStyle/>
          <a:p>
            <a:r>
              <a:rPr lang="en-US" sz="2200" dirty="0" err="1"/>
              <a:t>Među</a:t>
            </a:r>
            <a:r>
              <a:rPr lang="en-US" sz="2200" dirty="0"/>
              <a:t> </a:t>
            </a:r>
            <a:r>
              <a:rPr lang="en-US" sz="2200" dirty="0" err="1"/>
              <a:t>faktorima</a:t>
            </a:r>
            <a:r>
              <a:rPr lang="en-US" sz="2200" dirty="0"/>
              <a:t>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određuju</a:t>
            </a:r>
            <a:r>
              <a:rPr lang="en-US" sz="2200" dirty="0"/>
              <a:t> </a:t>
            </a:r>
            <a:r>
              <a:rPr lang="en-US" sz="2200" dirty="0" err="1"/>
              <a:t>međunarodni</a:t>
            </a:r>
            <a:r>
              <a:rPr lang="en-US" sz="2200" dirty="0"/>
              <a:t> status </a:t>
            </a:r>
            <a:r>
              <a:rPr lang="en-US" sz="2200" dirty="0" err="1"/>
              <a:t>valute</a:t>
            </a:r>
            <a:r>
              <a:rPr lang="en-US" sz="2200" dirty="0"/>
              <a:t> </a:t>
            </a:r>
            <a:r>
              <a:rPr lang="en-US" sz="2200" dirty="0" err="1"/>
              <a:t>najčešći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: </a:t>
            </a:r>
            <a:endParaRPr lang="sr-Latn-BA" sz="2200" dirty="0"/>
          </a:p>
          <a:p>
            <a:pPr lvl="1"/>
            <a:r>
              <a:rPr lang="en-US" sz="2200" dirty="0" err="1"/>
              <a:t>veličina</a:t>
            </a:r>
            <a:r>
              <a:rPr lang="en-US" sz="2200" dirty="0"/>
              <a:t> </a:t>
            </a:r>
            <a:r>
              <a:rPr lang="en-US" sz="2200" dirty="0" err="1"/>
              <a:t>zemlje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njeno</a:t>
            </a:r>
            <a:r>
              <a:rPr lang="en-US" sz="2200" dirty="0"/>
              <a:t> </a:t>
            </a:r>
            <a:r>
              <a:rPr lang="en-US" sz="2200" dirty="0" err="1"/>
              <a:t>učešće</a:t>
            </a:r>
            <a:r>
              <a:rPr lang="en-US" sz="2200" dirty="0"/>
              <a:t> u </a:t>
            </a:r>
            <a:r>
              <a:rPr lang="en-US" sz="2200" dirty="0" err="1"/>
              <a:t>međunarodnoj</a:t>
            </a:r>
            <a:r>
              <a:rPr lang="en-US" sz="2200" dirty="0"/>
              <a:t> </a:t>
            </a:r>
            <a:r>
              <a:rPr lang="en-US" sz="2200" dirty="0" err="1"/>
              <a:t>trgovini</a:t>
            </a:r>
            <a:r>
              <a:rPr lang="en-US" sz="2200" dirty="0"/>
              <a:t>;</a:t>
            </a:r>
            <a:endParaRPr lang="sr-Latn-BA" sz="2200" dirty="0"/>
          </a:p>
          <a:p>
            <a:pPr lvl="1"/>
            <a:r>
              <a:rPr lang="en-US" sz="2200" dirty="0" err="1"/>
              <a:t>širina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dubina</a:t>
            </a:r>
            <a:r>
              <a:rPr lang="en-US" sz="2200" dirty="0"/>
              <a:t> </a:t>
            </a:r>
            <a:r>
              <a:rPr lang="en-US" sz="2200" dirty="0" err="1"/>
              <a:t>finansijskog</a:t>
            </a:r>
            <a:r>
              <a:rPr lang="en-US" sz="2200" dirty="0"/>
              <a:t> </a:t>
            </a:r>
            <a:r>
              <a:rPr lang="en-US" sz="2200" dirty="0" err="1"/>
              <a:t>tržišta</a:t>
            </a:r>
            <a:r>
              <a:rPr lang="en-US" sz="2200" dirty="0"/>
              <a:t>; </a:t>
            </a:r>
            <a:endParaRPr lang="sr-Latn-BA" sz="2200" dirty="0"/>
          </a:p>
          <a:p>
            <a:pPr lvl="1"/>
            <a:r>
              <a:rPr lang="en-US" sz="2200" dirty="0" err="1"/>
              <a:t>povjerenje</a:t>
            </a:r>
            <a:r>
              <a:rPr lang="en-US" sz="2200" dirty="0"/>
              <a:t> u </a:t>
            </a:r>
            <a:r>
              <a:rPr lang="en-US" sz="2200" dirty="0" err="1"/>
              <a:t>valutu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endParaRPr lang="sr-Latn-BA" sz="2200" dirty="0"/>
          </a:p>
          <a:p>
            <a:pPr lvl="1"/>
            <a:r>
              <a:rPr lang="sr-Latn-BA" sz="2200" dirty="0"/>
              <a:t>e</a:t>
            </a:r>
            <a:r>
              <a:rPr lang="en-US" sz="2200" dirty="0" err="1"/>
              <a:t>ksternalije</a:t>
            </a:r>
            <a:r>
              <a:rPr lang="sr-Latn-BA" sz="2200" dirty="0"/>
              <a:t>.</a:t>
            </a:r>
          </a:p>
          <a:p>
            <a:pPr marL="457200" lvl="1" indent="0">
              <a:buNone/>
            </a:pPr>
            <a:endParaRPr lang="sr-Latn-BA" sz="2200" dirty="0"/>
          </a:p>
          <a:p>
            <a:pPr marL="457200" lvl="1" indent="0">
              <a:buNone/>
            </a:pPr>
            <a:r>
              <a:rPr lang="en-US" sz="2200" dirty="0"/>
              <a:t>Danas</a:t>
            </a:r>
            <a:r>
              <a:rPr lang="sr-Latn-BA" sz="2200" dirty="0"/>
              <a:t> </a:t>
            </a:r>
            <a:r>
              <a:rPr lang="en-US" sz="2200" dirty="0" err="1"/>
              <a:t>razaznajemo</a:t>
            </a:r>
            <a:r>
              <a:rPr lang="en-US" sz="2200" dirty="0"/>
              <a:t> </a:t>
            </a:r>
            <a:r>
              <a:rPr lang="en-US" sz="2200" dirty="0" err="1"/>
              <a:t>sljedeće</a:t>
            </a:r>
            <a:r>
              <a:rPr lang="en-US" sz="2200" dirty="0"/>
              <a:t> </a:t>
            </a:r>
            <a:r>
              <a:rPr lang="en-US" sz="2200" dirty="0" err="1"/>
              <a:t>glavne</a:t>
            </a:r>
            <a:r>
              <a:rPr lang="en-US" sz="2200" dirty="0"/>
              <a:t> </a:t>
            </a:r>
            <a:r>
              <a:rPr lang="en-US" sz="2200" dirty="0" err="1"/>
              <a:t>svjetske</a:t>
            </a:r>
            <a:r>
              <a:rPr lang="en-US" sz="2200" dirty="0"/>
              <a:t> </a:t>
            </a:r>
            <a:r>
              <a:rPr lang="en-US" sz="2200" dirty="0" err="1"/>
              <a:t>valute</a:t>
            </a:r>
            <a:r>
              <a:rPr lang="en-US" sz="2200" dirty="0"/>
              <a:t>: </a:t>
            </a:r>
            <a:endParaRPr lang="sr-Latn-BA" sz="2200" dirty="0"/>
          </a:p>
          <a:p>
            <a:pPr marL="457200" lvl="1" indent="0">
              <a:buNone/>
            </a:pPr>
            <a:r>
              <a:rPr lang="sr-Latn-BA" sz="2200" dirty="0"/>
              <a:t>	-</a:t>
            </a:r>
            <a:r>
              <a:rPr lang="en-US" sz="2200" dirty="0" err="1"/>
              <a:t>dolar</a:t>
            </a:r>
            <a:r>
              <a:rPr lang="en-US" sz="2200" dirty="0"/>
              <a:t> (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dalje</a:t>
            </a:r>
            <a:r>
              <a:rPr lang="en-US" sz="2200" dirty="0"/>
              <a:t> </a:t>
            </a:r>
            <a:r>
              <a:rPr lang="en-US" sz="2200" dirty="0" err="1"/>
              <a:t>dominantna</a:t>
            </a:r>
            <a:r>
              <a:rPr lang="en-US" sz="2200" dirty="0"/>
              <a:t> </a:t>
            </a:r>
            <a:r>
              <a:rPr lang="en-US" sz="2200" dirty="0" err="1"/>
              <a:t>valuta</a:t>
            </a:r>
            <a:r>
              <a:rPr lang="en-US" sz="2200" dirty="0"/>
              <a:t>), </a:t>
            </a:r>
            <a:endParaRPr lang="sr-Latn-BA" sz="2200" dirty="0"/>
          </a:p>
          <a:p>
            <a:pPr marL="457200" lvl="1" indent="0">
              <a:buNone/>
            </a:pPr>
            <a:r>
              <a:rPr lang="sr-Latn-BA" sz="2200" dirty="0"/>
              <a:t>	-</a:t>
            </a:r>
            <a:r>
              <a:rPr lang="en-US" sz="2200" dirty="0" err="1"/>
              <a:t>evro</a:t>
            </a:r>
            <a:r>
              <a:rPr lang="en-US" sz="2200" dirty="0"/>
              <a:t> (</a:t>
            </a:r>
            <a:r>
              <a:rPr lang="en-US" sz="2200" dirty="0" err="1"/>
              <a:t>koji</a:t>
            </a:r>
            <a:r>
              <a:rPr lang="en-US" sz="2200" dirty="0"/>
              <a:t> je </a:t>
            </a:r>
            <a:r>
              <a:rPr lang="en-US" sz="2200" dirty="0" err="1"/>
              <a:t>zadržao</a:t>
            </a:r>
            <a:r>
              <a:rPr lang="en-US" sz="2200" dirty="0"/>
              <a:t> </a:t>
            </a:r>
            <a:r>
              <a:rPr lang="en-US" sz="2200" dirty="0" err="1"/>
              <a:t>drugo</a:t>
            </a:r>
            <a:r>
              <a:rPr lang="en-US" sz="2200" dirty="0"/>
              <a:t> </a:t>
            </a:r>
            <a:r>
              <a:rPr lang="en-US" sz="2200" dirty="0" err="1"/>
              <a:t>mjesto</a:t>
            </a:r>
            <a:r>
              <a:rPr lang="en-US" sz="2200" dirty="0"/>
              <a:t>), </a:t>
            </a:r>
            <a:endParaRPr lang="sr-Latn-BA" sz="2200" dirty="0"/>
          </a:p>
          <a:p>
            <a:pPr marL="457200" lvl="1" indent="0">
              <a:buNone/>
            </a:pPr>
            <a:r>
              <a:rPr lang="sr-Latn-BA" sz="2200" dirty="0"/>
              <a:t>	-</a:t>
            </a:r>
            <a:r>
              <a:rPr lang="en-US" sz="2200" dirty="0" err="1"/>
              <a:t>udio</a:t>
            </a:r>
            <a:r>
              <a:rPr lang="en-US" sz="2200" dirty="0"/>
              <a:t> </a:t>
            </a:r>
            <a:r>
              <a:rPr lang="en-US" sz="2200" dirty="0" err="1"/>
              <a:t>jena</a:t>
            </a:r>
            <a:r>
              <a:rPr lang="en-US" sz="2200" dirty="0"/>
              <a:t> je </a:t>
            </a:r>
            <a:r>
              <a:rPr lang="en-US" sz="2200" dirty="0" err="1"/>
              <a:t>evidentan</a:t>
            </a:r>
            <a:r>
              <a:rPr lang="en-US" sz="2200" dirty="0"/>
              <a:t>, </a:t>
            </a:r>
            <a:endParaRPr lang="sr-Latn-BA" sz="2200" dirty="0"/>
          </a:p>
          <a:p>
            <a:pPr marL="457200" lvl="1" indent="0">
              <a:buNone/>
            </a:pPr>
            <a:r>
              <a:rPr lang="sr-Latn-BA" sz="2200" dirty="0"/>
              <a:t>	-</a:t>
            </a:r>
            <a:r>
              <a:rPr lang="en-US" sz="2200" dirty="0" err="1"/>
              <a:t>primjetan</a:t>
            </a:r>
            <a:r>
              <a:rPr lang="en-US" sz="2200" dirty="0"/>
              <a:t> </a:t>
            </a:r>
            <a:r>
              <a:rPr lang="sr-Latn-BA" sz="2200" dirty="0"/>
              <a:t>p</a:t>
            </a:r>
            <a:r>
              <a:rPr lang="en-US" sz="2200" dirty="0" err="1"/>
              <a:t>orast</a:t>
            </a:r>
            <a:r>
              <a:rPr lang="en-US" sz="2200" dirty="0"/>
              <a:t> </a:t>
            </a:r>
            <a:r>
              <a:rPr lang="en-US" sz="2200" dirty="0" err="1"/>
              <a:t>udjela</a:t>
            </a:r>
            <a:r>
              <a:rPr lang="en-US" sz="2200" dirty="0"/>
              <a:t> </a:t>
            </a:r>
            <a:r>
              <a:rPr lang="en-US" sz="2200" dirty="0" err="1"/>
              <a:t>kineskog</a:t>
            </a:r>
            <a:r>
              <a:rPr lang="en-US" sz="2200" dirty="0"/>
              <a:t> </a:t>
            </a:r>
            <a:r>
              <a:rPr lang="en-US" sz="2200" dirty="0" err="1"/>
              <a:t>juana</a:t>
            </a:r>
            <a:r>
              <a:rPr lang="en-US" sz="2200" dirty="0"/>
              <a:t> u </a:t>
            </a:r>
            <a:r>
              <a:rPr lang="sr-Latn-BA" sz="2200" dirty="0"/>
              <a:t>	</a:t>
            </a:r>
            <a:r>
              <a:rPr lang="en-US" sz="2200" dirty="0" err="1"/>
              <a:t>vezi</a:t>
            </a:r>
            <a:r>
              <a:rPr lang="en-US" sz="2200" dirty="0"/>
              <a:t> </a:t>
            </a:r>
            <a:r>
              <a:rPr lang="en-US" sz="2200" dirty="0" err="1"/>
              <a:t>sa</a:t>
            </a:r>
            <a:r>
              <a:rPr lang="en-US" sz="2200" dirty="0"/>
              <a:t> </a:t>
            </a:r>
            <a:r>
              <a:rPr lang="sr-Latn-BA" sz="2200" dirty="0"/>
              <a:t>	</a:t>
            </a:r>
            <a:r>
              <a:rPr lang="en-US" sz="2200" dirty="0" err="1"/>
              <a:t>njegovom</a:t>
            </a:r>
            <a:r>
              <a:rPr lang="en-US" sz="2200" dirty="0"/>
              <a:t> </a:t>
            </a:r>
            <a:r>
              <a:rPr lang="en-US" sz="2200" dirty="0" err="1"/>
              <a:t>rastućom</a:t>
            </a:r>
            <a:r>
              <a:rPr lang="en-US" sz="2200" dirty="0"/>
              <a:t> </a:t>
            </a:r>
            <a:r>
              <a:rPr lang="en-US" sz="2200" dirty="0" err="1"/>
              <a:t>ulogom</a:t>
            </a:r>
            <a:r>
              <a:rPr lang="en-US" sz="2200" dirty="0"/>
              <a:t> u </a:t>
            </a:r>
            <a:r>
              <a:rPr lang="en-US" sz="2200" dirty="0" err="1"/>
              <a:t>Aziji</a:t>
            </a:r>
            <a:r>
              <a:rPr lang="en-US" sz="2200" dirty="0"/>
              <a:t> </a:t>
            </a:r>
            <a:r>
              <a:rPr lang="sr-Latn-BA" sz="2200" dirty="0"/>
              <a:t>	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međunarodnom</a:t>
            </a:r>
            <a:r>
              <a:rPr lang="en-US" sz="2200" dirty="0"/>
              <a:t> </a:t>
            </a:r>
            <a:r>
              <a:rPr lang="en-US" sz="2200" dirty="0" err="1"/>
              <a:t>planu</a:t>
            </a:r>
            <a:r>
              <a:rPr lang="en-US" sz="2200" dirty="0"/>
              <a:t>. </a:t>
            </a:r>
          </a:p>
          <a:p>
            <a:pPr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808226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6728713" cy="56603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err="1"/>
              <a:t>Grafikon</a:t>
            </a:r>
            <a:r>
              <a:rPr lang="en-US" b="1" dirty="0"/>
              <a:t> 1.</a:t>
            </a:r>
            <a:r>
              <a:rPr lang="en-US" dirty="0"/>
              <a:t> </a:t>
            </a:r>
            <a:r>
              <a:rPr lang="en-US" dirty="0" err="1"/>
              <a:t>Prikaz</a:t>
            </a:r>
            <a:r>
              <a:rPr lang="en-US" dirty="0"/>
              <a:t> </a:t>
            </a:r>
            <a:r>
              <a:rPr lang="en-US" dirty="0" err="1"/>
              <a:t>najvažnijih</a:t>
            </a:r>
            <a:r>
              <a:rPr lang="en-US" dirty="0"/>
              <a:t> </a:t>
            </a:r>
            <a:r>
              <a:rPr lang="sr-Latn-BA" dirty="0"/>
              <a:t>svjetskih </a:t>
            </a:r>
            <a:r>
              <a:rPr lang="en-US" dirty="0" err="1"/>
              <a:t>valuta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/>
          <a:srcRect l="1104" t="35977" r="46455" b="23247"/>
          <a:stretch/>
        </p:blipFill>
        <p:spPr bwMode="auto">
          <a:xfrm>
            <a:off x="228600" y="1600200"/>
            <a:ext cx="7010400" cy="350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300057"/>
              </p:ext>
            </p:extLst>
          </p:nvPr>
        </p:nvGraphicFramePr>
        <p:xfrm>
          <a:off x="457200" y="5197016"/>
          <a:ext cx="6705600" cy="670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667136331"/>
                    </a:ext>
                  </a:extLst>
                </a:gridCol>
                <a:gridCol w="1361353">
                  <a:extLst>
                    <a:ext uri="{9D8B030D-6E8A-4147-A177-3AD203B41FA5}">
                      <a16:colId xmlns:a16="http://schemas.microsoft.com/office/drawing/2014/main" val="821989160"/>
                    </a:ext>
                  </a:extLst>
                </a:gridCol>
                <a:gridCol w="1305647">
                  <a:extLst>
                    <a:ext uri="{9D8B030D-6E8A-4147-A177-3AD203B41FA5}">
                      <a16:colId xmlns:a16="http://schemas.microsoft.com/office/drawing/2014/main" val="2883885062"/>
                    </a:ext>
                  </a:extLst>
                </a:gridCol>
                <a:gridCol w="1361735">
                  <a:extLst>
                    <a:ext uri="{9D8B030D-6E8A-4147-A177-3AD203B41FA5}">
                      <a16:colId xmlns:a16="http://schemas.microsoft.com/office/drawing/2014/main" val="2150014826"/>
                    </a:ext>
                  </a:extLst>
                </a:gridCol>
                <a:gridCol w="1152865">
                  <a:extLst>
                    <a:ext uri="{9D8B030D-6E8A-4147-A177-3AD203B41FA5}">
                      <a16:colId xmlns:a16="http://schemas.microsoft.com/office/drawing/2014/main" val="2160990291"/>
                    </a:ext>
                  </a:extLst>
                </a:gridCol>
              </a:tblGrid>
              <a:tr h="67038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Međunarodni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dug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Međunarodni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krediti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Devizni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promet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Globalna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valuta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plaćanja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Devizne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rezerve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191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028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6652513" cy="6019800"/>
          </a:xfrm>
        </p:spPr>
        <p:txBody>
          <a:bodyPr>
            <a:normAutofit/>
          </a:bodyPr>
          <a:lstStyle/>
          <a:p>
            <a:pPr algn="just"/>
            <a:r>
              <a:rPr lang="en-US" sz="2100" dirty="0" err="1"/>
              <a:t>Funta</a:t>
            </a:r>
            <a:r>
              <a:rPr lang="en-US" sz="2100" dirty="0"/>
              <a:t> </a:t>
            </a:r>
            <a:r>
              <a:rPr lang="en-US" sz="2100" dirty="0" err="1"/>
              <a:t>sterlinga</a:t>
            </a:r>
            <a:r>
              <a:rPr lang="en-US" sz="2100" dirty="0"/>
              <a:t> </a:t>
            </a:r>
            <a:r>
              <a:rPr lang="en-US" sz="2100" dirty="0" err="1"/>
              <a:t>bila</a:t>
            </a:r>
            <a:r>
              <a:rPr lang="en-US" sz="2100" dirty="0"/>
              <a:t> je </a:t>
            </a:r>
            <a:r>
              <a:rPr lang="en-US" sz="2100" dirty="0" err="1"/>
              <a:t>dominantna</a:t>
            </a:r>
            <a:r>
              <a:rPr lang="en-US" sz="2100" dirty="0"/>
              <a:t> </a:t>
            </a:r>
            <a:r>
              <a:rPr lang="en-US" sz="2100" dirty="0" err="1"/>
              <a:t>svjetska</a:t>
            </a:r>
            <a:r>
              <a:rPr lang="en-US" sz="2100" dirty="0"/>
              <a:t> </a:t>
            </a:r>
            <a:r>
              <a:rPr lang="en-US" sz="2100" dirty="0" err="1"/>
              <a:t>valuta</a:t>
            </a:r>
            <a:r>
              <a:rPr lang="en-US" sz="2100" dirty="0"/>
              <a:t> </a:t>
            </a:r>
            <a:r>
              <a:rPr lang="en-US" sz="2100" dirty="0" err="1"/>
              <a:t>prije</a:t>
            </a:r>
            <a:r>
              <a:rPr lang="en-US" sz="2100" dirty="0"/>
              <a:t> </a:t>
            </a:r>
            <a:r>
              <a:rPr lang="en-US" sz="2100" dirty="0" err="1"/>
              <a:t>Drugog</a:t>
            </a:r>
            <a:r>
              <a:rPr lang="en-US" sz="2100" dirty="0"/>
              <a:t> </a:t>
            </a:r>
            <a:r>
              <a:rPr lang="en-US" sz="2100" dirty="0" err="1"/>
              <a:t>svjetskog</a:t>
            </a:r>
            <a:r>
              <a:rPr lang="en-US" sz="2100" dirty="0"/>
              <a:t> rata </a:t>
            </a:r>
            <a:r>
              <a:rPr lang="en-US" sz="2100" dirty="0" err="1"/>
              <a:t>zahvaljujući</a:t>
            </a:r>
            <a:r>
              <a:rPr lang="en-US" sz="2100" dirty="0"/>
              <a:t> </a:t>
            </a:r>
            <a:r>
              <a:rPr lang="en-US" sz="2100" dirty="0" err="1"/>
              <a:t>globalnoj</a:t>
            </a:r>
            <a:r>
              <a:rPr lang="en-US" sz="2100" dirty="0"/>
              <a:t> </a:t>
            </a:r>
            <a:r>
              <a:rPr lang="en-US" sz="2100" dirty="0" err="1"/>
              <a:t>dominaciji</a:t>
            </a:r>
            <a:r>
              <a:rPr lang="en-US" sz="2100" dirty="0"/>
              <a:t> </a:t>
            </a:r>
            <a:r>
              <a:rPr lang="en-US" sz="2100" dirty="0" err="1"/>
              <a:t>Ujedinjenog</a:t>
            </a:r>
            <a:r>
              <a:rPr lang="en-US" sz="2100" dirty="0"/>
              <a:t> </a:t>
            </a:r>
            <a:r>
              <a:rPr lang="en-US" sz="2100" dirty="0" err="1"/>
              <a:t>Kraljevstva</a:t>
            </a:r>
            <a:r>
              <a:rPr lang="en-US" sz="2100" dirty="0"/>
              <a:t>. </a:t>
            </a:r>
            <a:endParaRPr lang="sr-Latn-BA" sz="2100" dirty="0"/>
          </a:p>
          <a:p>
            <a:pPr algn="just"/>
            <a:endParaRPr lang="sr-Latn-BA" sz="2100" dirty="0"/>
          </a:p>
          <a:p>
            <a:pPr algn="just"/>
            <a:r>
              <a:rPr lang="sr-Latn-BA" sz="2100" dirty="0"/>
              <a:t>F</a:t>
            </a:r>
            <a:r>
              <a:rPr lang="en-US" sz="2100" dirty="0" err="1"/>
              <a:t>ormiranjem</a:t>
            </a:r>
            <a:r>
              <a:rPr lang="en-US" sz="2100" dirty="0"/>
              <a:t> FED-a 1914.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konvertibilnosti</a:t>
            </a:r>
            <a:r>
              <a:rPr lang="en-US" sz="2100" dirty="0"/>
              <a:t> </a:t>
            </a:r>
            <a:r>
              <a:rPr lang="en-US" sz="2100" dirty="0" err="1"/>
              <a:t>dolara</a:t>
            </a:r>
            <a:r>
              <a:rPr lang="en-US" sz="2100" dirty="0"/>
              <a:t> u </a:t>
            </a:r>
            <a:r>
              <a:rPr lang="en-US" sz="2100" dirty="0" err="1"/>
              <a:t>zlato</a:t>
            </a:r>
            <a:r>
              <a:rPr lang="en-US" sz="2100" dirty="0"/>
              <a:t> </a:t>
            </a:r>
            <a:r>
              <a:rPr lang="en-US" sz="2100" dirty="0" err="1"/>
              <a:t>tokom</a:t>
            </a:r>
            <a:r>
              <a:rPr lang="en-US" sz="2100" dirty="0"/>
              <a:t> </a:t>
            </a:r>
            <a:r>
              <a:rPr lang="en-US" sz="2100" dirty="0" err="1"/>
              <a:t>Prvog</a:t>
            </a:r>
            <a:r>
              <a:rPr lang="en-US" sz="2100" dirty="0"/>
              <a:t> </a:t>
            </a:r>
            <a:r>
              <a:rPr lang="en-US" sz="2100" dirty="0" err="1"/>
              <a:t>svjetskog</a:t>
            </a:r>
            <a:r>
              <a:rPr lang="en-US" sz="2100" dirty="0"/>
              <a:t> rata, </a:t>
            </a:r>
            <a:r>
              <a:rPr lang="en-US" sz="2100" dirty="0" err="1"/>
              <a:t>uloga</a:t>
            </a:r>
            <a:r>
              <a:rPr lang="en-US" sz="2100" dirty="0"/>
              <a:t> </a:t>
            </a:r>
            <a:r>
              <a:rPr lang="en-US" sz="2100" dirty="0" err="1"/>
              <a:t>svjetske</a:t>
            </a:r>
            <a:r>
              <a:rPr lang="en-US" sz="2100" dirty="0"/>
              <a:t> </a:t>
            </a:r>
            <a:r>
              <a:rPr lang="en-US" sz="2100" dirty="0" err="1"/>
              <a:t>valute</a:t>
            </a:r>
            <a:r>
              <a:rPr lang="en-US" sz="2100" dirty="0"/>
              <a:t> </a:t>
            </a:r>
            <a:r>
              <a:rPr lang="en-US" sz="2100" dirty="0" err="1"/>
              <a:t>podijeljena</a:t>
            </a:r>
            <a:r>
              <a:rPr lang="en-US" sz="2100" dirty="0"/>
              <a:t> je </a:t>
            </a:r>
            <a:r>
              <a:rPr lang="en-US" sz="2100" dirty="0" err="1"/>
              <a:t>između</a:t>
            </a:r>
            <a:r>
              <a:rPr lang="en-US" sz="2100" dirty="0"/>
              <a:t> </a:t>
            </a:r>
            <a:r>
              <a:rPr lang="en-US" sz="2100" dirty="0" err="1"/>
              <a:t>britanske</a:t>
            </a:r>
            <a:r>
              <a:rPr lang="en-US" sz="2100" dirty="0"/>
              <a:t> </a:t>
            </a:r>
            <a:r>
              <a:rPr lang="en-US" sz="2100" dirty="0" err="1"/>
              <a:t>funte</a:t>
            </a:r>
            <a:r>
              <a:rPr lang="en-US" sz="2100" dirty="0"/>
              <a:t>, </a:t>
            </a:r>
            <a:r>
              <a:rPr lang="en-US" sz="2100" dirty="0" err="1"/>
              <a:t>dolara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francuskog</a:t>
            </a:r>
            <a:r>
              <a:rPr lang="en-US" sz="2100" dirty="0"/>
              <a:t> </a:t>
            </a:r>
            <a:r>
              <a:rPr lang="en-US" sz="2100" dirty="0" err="1"/>
              <a:t>franka</a:t>
            </a:r>
            <a:r>
              <a:rPr lang="en-US" sz="2100" dirty="0"/>
              <a:t> </a:t>
            </a:r>
            <a:endParaRPr lang="sr-Latn-BA" sz="2100" dirty="0"/>
          </a:p>
          <a:p>
            <a:pPr algn="just"/>
            <a:endParaRPr lang="sr-Latn-BA" sz="2100" dirty="0"/>
          </a:p>
          <a:p>
            <a:pPr algn="just"/>
            <a:r>
              <a:rPr lang="en-US" sz="2100" dirty="0" err="1"/>
              <a:t>Bretonvudski</a:t>
            </a:r>
            <a:r>
              <a:rPr lang="en-US" sz="2100" dirty="0"/>
              <a:t> </a:t>
            </a:r>
            <a:r>
              <a:rPr lang="en-US" sz="2100" dirty="0" err="1"/>
              <a:t>sistem</a:t>
            </a:r>
            <a:r>
              <a:rPr lang="en-US" sz="2100" dirty="0"/>
              <a:t> je </a:t>
            </a:r>
            <a:r>
              <a:rPr lang="en-US" sz="2100" dirty="0" err="1"/>
              <a:t>podrazumijevao</a:t>
            </a:r>
            <a:r>
              <a:rPr lang="en-US" sz="2100" dirty="0"/>
              <a:t> da </a:t>
            </a:r>
            <a:r>
              <a:rPr lang="en-US" sz="2100" dirty="0" err="1"/>
              <a:t>dolar</a:t>
            </a:r>
            <a:r>
              <a:rPr lang="en-US" sz="2100" dirty="0"/>
              <a:t> </a:t>
            </a:r>
            <a:r>
              <a:rPr lang="en-US" sz="2100" dirty="0" err="1"/>
              <a:t>treba</a:t>
            </a:r>
            <a:r>
              <a:rPr lang="en-US" sz="2100" dirty="0"/>
              <a:t> da </a:t>
            </a:r>
            <a:r>
              <a:rPr lang="en-US" sz="2100" dirty="0" err="1"/>
              <a:t>bude</a:t>
            </a:r>
            <a:r>
              <a:rPr lang="en-US" sz="2100" dirty="0"/>
              <a:t> </a:t>
            </a:r>
            <a:r>
              <a:rPr lang="en-US" sz="2100" dirty="0" err="1"/>
              <a:t>osnova</a:t>
            </a:r>
            <a:r>
              <a:rPr lang="en-US" sz="2100" dirty="0"/>
              <a:t> </a:t>
            </a:r>
            <a:r>
              <a:rPr lang="en-US" sz="2100" dirty="0" err="1"/>
              <a:t>međunarodne</a:t>
            </a:r>
            <a:r>
              <a:rPr lang="en-US" sz="2100" dirty="0"/>
              <a:t> </a:t>
            </a:r>
            <a:r>
              <a:rPr lang="en-US" sz="2100" dirty="0" err="1"/>
              <a:t>likvidnosti</a:t>
            </a:r>
            <a:r>
              <a:rPr lang="en-US" sz="2100" dirty="0"/>
              <a:t>. To </a:t>
            </a:r>
            <a:r>
              <a:rPr lang="en-US" sz="2100" dirty="0" err="1"/>
              <a:t>znači</a:t>
            </a:r>
            <a:r>
              <a:rPr lang="en-US" sz="2100" dirty="0"/>
              <a:t> da se </a:t>
            </a:r>
            <a:r>
              <a:rPr lang="en-US" sz="2100" dirty="0" err="1"/>
              <a:t>kursevi</a:t>
            </a:r>
            <a:r>
              <a:rPr lang="en-US" sz="2100" dirty="0"/>
              <a:t> </a:t>
            </a:r>
            <a:r>
              <a:rPr lang="en-US" sz="2100" dirty="0" err="1"/>
              <a:t>drugih</a:t>
            </a:r>
            <a:r>
              <a:rPr lang="en-US" sz="2100" dirty="0"/>
              <a:t> </a:t>
            </a:r>
            <a:r>
              <a:rPr lang="en-US" sz="2100" dirty="0" err="1"/>
              <a:t>valuta</a:t>
            </a:r>
            <a:r>
              <a:rPr lang="en-US" sz="2100" dirty="0"/>
              <a:t> </a:t>
            </a:r>
            <a:r>
              <a:rPr lang="en-US" sz="2100" dirty="0" err="1"/>
              <a:t>izražavaju</a:t>
            </a:r>
            <a:r>
              <a:rPr lang="en-US" sz="2100" dirty="0"/>
              <a:t> u </a:t>
            </a:r>
            <a:r>
              <a:rPr lang="en-US" sz="2100" dirty="0" err="1"/>
              <a:t>odnosu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dolar</a:t>
            </a:r>
            <a:r>
              <a:rPr lang="en-US" sz="2100" dirty="0"/>
              <a:t>, </a:t>
            </a:r>
            <a:r>
              <a:rPr lang="en-US" sz="2100" dirty="0" err="1"/>
              <a:t>vrše</a:t>
            </a:r>
            <a:r>
              <a:rPr lang="en-US" sz="2100" dirty="0"/>
              <a:t> se </a:t>
            </a:r>
            <a:r>
              <a:rPr lang="en-US" sz="2100" dirty="0" err="1"/>
              <a:t>međunarodna</a:t>
            </a:r>
            <a:r>
              <a:rPr lang="en-US" sz="2100" dirty="0"/>
              <a:t> </a:t>
            </a:r>
            <a:r>
              <a:rPr lang="en-US" sz="2100" dirty="0" err="1"/>
              <a:t>plaćanja</a:t>
            </a:r>
            <a:r>
              <a:rPr lang="en-US" sz="2100" dirty="0"/>
              <a:t>, </a:t>
            </a:r>
            <a:r>
              <a:rPr lang="en-US" sz="2100" dirty="0" err="1"/>
              <a:t>cijene</a:t>
            </a:r>
            <a:r>
              <a:rPr lang="en-US" sz="2100" dirty="0"/>
              <a:t> se </a:t>
            </a:r>
            <a:r>
              <a:rPr lang="en-US" sz="2100" dirty="0" err="1"/>
              <a:t>obračunavaju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fakturišu</a:t>
            </a:r>
            <a:r>
              <a:rPr lang="en-US" sz="2100" dirty="0"/>
              <a:t> u </a:t>
            </a:r>
            <a:r>
              <a:rPr lang="en-US" sz="2100" dirty="0" err="1"/>
              <a:t>dolarima</a:t>
            </a:r>
            <a:r>
              <a:rPr lang="en-US" sz="2100" dirty="0"/>
              <a:t>, </a:t>
            </a:r>
            <a:r>
              <a:rPr lang="en-US" sz="2100" dirty="0" err="1"/>
              <a:t>dolari</a:t>
            </a:r>
            <a:r>
              <a:rPr lang="en-US" sz="2100" dirty="0"/>
              <a:t> se </a:t>
            </a:r>
            <a:r>
              <a:rPr lang="en-US" sz="2100" dirty="0" err="1"/>
              <a:t>drže</a:t>
            </a:r>
            <a:r>
              <a:rPr lang="en-US" sz="2100" dirty="0"/>
              <a:t> </a:t>
            </a:r>
            <a:r>
              <a:rPr lang="en-US" sz="2100" dirty="0" err="1"/>
              <a:t>kao</a:t>
            </a:r>
            <a:r>
              <a:rPr lang="en-US" sz="2100" dirty="0"/>
              <a:t> </a:t>
            </a:r>
            <a:r>
              <a:rPr lang="en-US" sz="2100" dirty="0" err="1"/>
              <a:t>valutna</a:t>
            </a:r>
            <a:r>
              <a:rPr lang="en-US" sz="2100" dirty="0"/>
              <a:t> </a:t>
            </a:r>
            <a:r>
              <a:rPr lang="en-US" sz="2100" dirty="0" err="1"/>
              <a:t>rezerva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druge</a:t>
            </a:r>
            <a:r>
              <a:rPr lang="en-US" sz="2100" dirty="0"/>
              <a:t> </a:t>
            </a:r>
            <a:r>
              <a:rPr lang="en-US" sz="2100" dirty="0" err="1"/>
              <a:t>valute</a:t>
            </a:r>
            <a:r>
              <a:rPr lang="en-US" sz="2100" dirty="0"/>
              <a:t> </a:t>
            </a:r>
            <a:r>
              <a:rPr lang="en-US" sz="2100" dirty="0" err="1"/>
              <a:t>zemlje</a:t>
            </a:r>
            <a:r>
              <a:rPr lang="en-US" sz="2100" dirty="0"/>
              <a:t>, a </a:t>
            </a:r>
            <a:r>
              <a:rPr lang="en-US" sz="2100" dirty="0" err="1"/>
              <a:t>stranci</a:t>
            </a:r>
            <a:r>
              <a:rPr lang="en-US" sz="2100" dirty="0"/>
              <a:t> </a:t>
            </a:r>
            <a:r>
              <a:rPr lang="en-US" sz="2100" dirty="0" err="1"/>
              <a:t>štede</a:t>
            </a:r>
            <a:r>
              <a:rPr lang="en-US" sz="2100" dirty="0"/>
              <a:t> u </a:t>
            </a:r>
            <a:r>
              <a:rPr lang="en-US" sz="2100" dirty="0" err="1"/>
              <a:t>dolarima</a:t>
            </a:r>
            <a:r>
              <a:rPr lang="en-US" sz="21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00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rchasing power of the dolla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8915400" cy="6738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641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912" y="1219200"/>
            <a:ext cx="6629401" cy="4822163"/>
          </a:xfrm>
        </p:spPr>
        <p:txBody>
          <a:bodyPr/>
          <a:lstStyle/>
          <a:p>
            <a:endParaRPr lang="sr-Latn-BA" dirty="0"/>
          </a:p>
          <a:p>
            <a:r>
              <a:rPr lang="en-US" sz="2200" dirty="0" err="1"/>
              <a:t>Otprilike</a:t>
            </a:r>
            <a:r>
              <a:rPr lang="en-US" sz="2200" dirty="0"/>
              <a:t> 60% </a:t>
            </a:r>
            <a:r>
              <a:rPr lang="en-US" sz="2200" dirty="0" err="1"/>
              <a:t>svjetskih</a:t>
            </a:r>
            <a:r>
              <a:rPr lang="en-US" sz="2200" dirty="0"/>
              <a:t> </a:t>
            </a:r>
            <a:r>
              <a:rPr lang="en-US" sz="2200" dirty="0" err="1"/>
              <a:t>deviznih</a:t>
            </a:r>
            <a:r>
              <a:rPr lang="en-US" sz="2200" dirty="0"/>
              <a:t> </a:t>
            </a:r>
            <a:r>
              <a:rPr lang="en-US" sz="2200" dirty="0" err="1"/>
              <a:t>rezervi</a:t>
            </a:r>
            <a:r>
              <a:rPr lang="en-US" sz="2200" dirty="0"/>
              <a:t> u 2021. </a:t>
            </a:r>
            <a:r>
              <a:rPr lang="en-US" sz="2200" dirty="0" err="1"/>
              <a:t>držano</a:t>
            </a:r>
            <a:r>
              <a:rPr lang="en-US" sz="2200" dirty="0"/>
              <a:t> je u </a:t>
            </a:r>
            <a:r>
              <a:rPr lang="en-US" sz="2200" dirty="0" err="1"/>
              <a:t>dolarima</a:t>
            </a:r>
            <a:r>
              <a:rPr lang="en-US" sz="2200" dirty="0"/>
              <a:t>, a </a:t>
            </a:r>
            <a:r>
              <a:rPr lang="en-US" sz="2200" dirty="0" err="1"/>
              <a:t>većina</a:t>
            </a:r>
            <a:r>
              <a:rPr lang="en-US" sz="2200" dirty="0"/>
              <a:t> </a:t>
            </a:r>
            <a:r>
              <a:rPr lang="en-US" sz="2200" dirty="0" err="1"/>
              <a:t>globalnih</a:t>
            </a:r>
            <a:r>
              <a:rPr lang="en-US" sz="2200" dirty="0"/>
              <a:t> </a:t>
            </a:r>
            <a:r>
              <a:rPr lang="en-US" sz="2200" dirty="0" err="1"/>
              <a:t>finansijskih</a:t>
            </a:r>
            <a:r>
              <a:rPr lang="en-US" sz="2200" dirty="0"/>
              <a:t> </a:t>
            </a:r>
            <a:r>
              <a:rPr lang="en-US" sz="2200" dirty="0" err="1"/>
              <a:t>transakcija</a:t>
            </a:r>
            <a:r>
              <a:rPr lang="en-US" sz="2200" dirty="0"/>
              <a:t>, </a:t>
            </a:r>
            <a:r>
              <a:rPr lang="en-US" sz="2200" dirty="0" err="1"/>
              <a:t>međunarodnog</a:t>
            </a:r>
            <a:r>
              <a:rPr lang="en-US" sz="2200" dirty="0"/>
              <a:t> </a:t>
            </a:r>
            <a:r>
              <a:rPr lang="en-US" sz="2200" dirty="0" err="1"/>
              <a:t>duga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komercijalnih</a:t>
            </a:r>
            <a:r>
              <a:rPr lang="en-US" sz="2200" dirty="0"/>
              <a:t> </a:t>
            </a:r>
            <a:r>
              <a:rPr lang="en-US" sz="2200" dirty="0" err="1"/>
              <a:t>zapisa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denominovani</a:t>
            </a:r>
            <a:r>
              <a:rPr lang="en-US" sz="2200" dirty="0"/>
              <a:t> u </a:t>
            </a:r>
            <a:r>
              <a:rPr lang="en-US" sz="2200" dirty="0" err="1"/>
              <a:t>dolarima</a:t>
            </a:r>
            <a:r>
              <a:rPr lang="en-US" sz="2200" dirty="0"/>
              <a:t>. </a:t>
            </a:r>
            <a:endParaRPr lang="sr-Latn-BA" sz="2200" dirty="0"/>
          </a:p>
          <a:p>
            <a:r>
              <a:rPr lang="en-US" sz="2200" dirty="0"/>
              <a:t>Sa </a:t>
            </a:r>
            <a:r>
              <a:rPr lang="en-US" sz="2200" dirty="0" err="1"/>
              <a:t>daljom</a:t>
            </a:r>
            <a:r>
              <a:rPr lang="en-US" sz="2200" dirty="0"/>
              <a:t> </a:t>
            </a:r>
            <a:r>
              <a:rPr lang="en-US" sz="2200" dirty="0" err="1"/>
              <a:t>globalizacijom</a:t>
            </a:r>
            <a:r>
              <a:rPr lang="en-US" sz="2200" dirty="0"/>
              <a:t> </a:t>
            </a:r>
            <a:r>
              <a:rPr lang="en-US" sz="2200" dirty="0" err="1"/>
              <a:t>trgovine</a:t>
            </a:r>
            <a:r>
              <a:rPr lang="en-US" sz="2200" dirty="0"/>
              <a:t>, </a:t>
            </a:r>
            <a:r>
              <a:rPr lang="en-US" sz="2200" dirty="0" err="1"/>
              <a:t>finansijskih</a:t>
            </a:r>
            <a:r>
              <a:rPr lang="en-US" sz="2200" dirty="0"/>
              <a:t> </a:t>
            </a:r>
            <a:r>
              <a:rPr lang="en-US" sz="2200" dirty="0" err="1"/>
              <a:t>tokova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finansijskih</a:t>
            </a:r>
            <a:r>
              <a:rPr lang="en-US" sz="2200" dirty="0"/>
              <a:t> </a:t>
            </a:r>
            <a:r>
              <a:rPr lang="en-US" sz="2200" dirty="0" err="1"/>
              <a:t>tržišta</a:t>
            </a:r>
            <a:r>
              <a:rPr lang="en-US" sz="2200" dirty="0"/>
              <a:t>, </a:t>
            </a:r>
            <a:r>
              <a:rPr lang="en-US" sz="2200" dirty="0" err="1"/>
              <a:t>dolar</a:t>
            </a:r>
            <a:r>
              <a:rPr lang="en-US" sz="2200" dirty="0"/>
              <a:t> je </a:t>
            </a:r>
            <a:r>
              <a:rPr lang="en-US" sz="2200" dirty="0" err="1"/>
              <a:t>značajno</a:t>
            </a:r>
            <a:r>
              <a:rPr lang="en-US" sz="2200" dirty="0"/>
              <a:t> </a:t>
            </a:r>
            <a:r>
              <a:rPr lang="en-US" sz="2200" dirty="0" err="1"/>
              <a:t>ojačao</a:t>
            </a:r>
            <a:r>
              <a:rPr lang="en-US" sz="2200" dirty="0"/>
              <a:t> </a:t>
            </a:r>
            <a:r>
              <a:rPr lang="en-US" sz="2200" dirty="0" err="1"/>
              <a:t>svoju</a:t>
            </a:r>
            <a:r>
              <a:rPr lang="en-US" sz="2200" dirty="0"/>
              <a:t> </a:t>
            </a:r>
            <a:r>
              <a:rPr lang="en-US" sz="2200" dirty="0" err="1"/>
              <a:t>ulogu</a:t>
            </a:r>
            <a:r>
              <a:rPr lang="en-US" sz="2200" dirty="0"/>
              <a:t> </a:t>
            </a:r>
            <a:r>
              <a:rPr lang="en-US" sz="2200" dirty="0" err="1"/>
              <a:t>sve</a:t>
            </a:r>
            <a:r>
              <a:rPr lang="en-US" sz="2200" dirty="0"/>
              <a:t> do </a:t>
            </a:r>
            <a:r>
              <a:rPr lang="en-US" sz="2200" dirty="0" err="1"/>
              <a:t>danas</a:t>
            </a:r>
            <a:r>
              <a:rPr lang="en-US" sz="2200" dirty="0"/>
              <a:t>. </a:t>
            </a:r>
            <a:endParaRPr lang="sr-Latn-BA" sz="2200" dirty="0"/>
          </a:p>
          <a:p>
            <a:r>
              <a:rPr lang="en-US" sz="2200" dirty="0" err="1"/>
              <a:t>Međutim</a:t>
            </a:r>
            <a:r>
              <a:rPr lang="en-US" sz="2200" dirty="0"/>
              <a:t>, </a:t>
            </a:r>
            <a:r>
              <a:rPr lang="en-US" sz="2200" dirty="0" err="1"/>
              <a:t>uvođenje</a:t>
            </a:r>
            <a:r>
              <a:rPr lang="en-US" sz="2200" dirty="0"/>
              <a:t> </a:t>
            </a:r>
            <a:r>
              <a:rPr lang="en-US" sz="2200" dirty="0" err="1"/>
              <a:t>evra</a:t>
            </a:r>
            <a:r>
              <a:rPr lang="en-US" sz="2200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valute</a:t>
            </a:r>
            <a:r>
              <a:rPr lang="en-US" sz="2200" dirty="0"/>
              <a:t> </a:t>
            </a:r>
            <a:r>
              <a:rPr lang="en-US" sz="2200" dirty="0" err="1"/>
              <a:t>Evropske</a:t>
            </a:r>
            <a:r>
              <a:rPr lang="en-US" sz="2200" dirty="0"/>
              <a:t> </a:t>
            </a:r>
            <a:r>
              <a:rPr lang="en-US" sz="2200" dirty="0" err="1"/>
              <a:t>monetarne</a:t>
            </a:r>
            <a:r>
              <a:rPr lang="en-US" sz="2200" dirty="0"/>
              <a:t> </a:t>
            </a:r>
            <a:r>
              <a:rPr lang="en-US" sz="2200" dirty="0" err="1"/>
              <a:t>unije</a:t>
            </a:r>
            <a:r>
              <a:rPr lang="en-US" sz="2200" dirty="0"/>
              <a:t> </a:t>
            </a:r>
            <a:r>
              <a:rPr lang="en-US" sz="2200" dirty="0" err="1"/>
              <a:t>dovelo</a:t>
            </a:r>
            <a:r>
              <a:rPr lang="en-US" sz="2200" dirty="0"/>
              <a:t> je do </a:t>
            </a:r>
            <a:r>
              <a:rPr lang="en-US" sz="2200" dirty="0" err="1"/>
              <a:t>njegove</a:t>
            </a:r>
            <a:r>
              <a:rPr lang="en-US" sz="2200" dirty="0"/>
              <a:t> </a:t>
            </a:r>
            <a:r>
              <a:rPr lang="en-US" sz="2200" dirty="0" err="1"/>
              <a:t>afirmacije</a:t>
            </a:r>
            <a:r>
              <a:rPr lang="en-US" sz="2200" dirty="0"/>
              <a:t> u </a:t>
            </a:r>
            <a:r>
              <a:rPr lang="en-US" sz="2200" dirty="0" err="1"/>
              <a:t>trgovinskim</a:t>
            </a:r>
            <a:r>
              <a:rPr lang="en-US" sz="2200" dirty="0"/>
              <a:t> </a:t>
            </a:r>
            <a:r>
              <a:rPr lang="en-US" sz="2200" dirty="0" err="1"/>
              <a:t>odnosima</a:t>
            </a:r>
            <a:r>
              <a:rPr lang="en-US" sz="2200" dirty="0"/>
              <a:t> u </a:t>
            </a:r>
            <a:r>
              <a:rPr lang="en-US" sz="2200" dirty="0" err="1"/>
              <a:t>Evropi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svijetu</a:t>
            </a:r>
            <a:r>
              <a:rPr lang="en-US" sz="2200" dirty="0"/>
              <a:t>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7912" y="381000"/>
            <a:ext cx="6629401" cy="609600"/>
          </a:xfrm>
        </p:spPr>
        <p:txBody>
          <a:bodyPr>
            <a:normAutofit/>
          </a:bodyPr>
          <a:lstStyle/>
          <a:p>
            <a:r>
              <a:rPr lang="sr-Latn-BA" sz="2800" b="1" dirty="0">
                <a:solidFill>
                  <a:schemeClr val="tx1"/>
                </a:solidFill>
              </a:rPr>
              <a:t>Dominacija američkog dolara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0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391400" cy="1320800"/>
          </a:xfrm>
        </p:spPr>
        <p:txBody>
          <a:bodyPr/>
          <a:lstStyle/>
          <a:p>
            <a:r>
              <a:rPr lang="sr-Latn-BA" dirty="0"/>
              <a:t>Evropska valuta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30400"/>
            <a:ext cx="7848599" cy="4775200"/>
          </a:xfrm>
        </p:spPr>
        <p:txBody>
          <a:bodyPr/>
          <a:lstStyle/>
          <a:p>
            <a:r>
              <a:rPr lang="sr-Latn-BA" dirty="0"/>
              <a:t>Do uvođenja evropske valute</a:t>
            </a:r>
            <a:r>
              <a:rPr lang="en-US" dirty="0"/>
              <a:t>, </a:t>
            </a:r>
            <a:r>
              <a:rPr lang="en-US" dirty="0" err="1"/>
              <a:t>američki</a:t>
            </a:r>
            <a:r>
              <a:rPr lang="en-US" dirty="0"/>
              <a:t> </a:t>
            </a:r>
            <a:r>
              <a:rPr lang="en-US" dirty="0" err="1"/>
              <a:t>dolar</a:t>
            </a:r>
            <a:r>
              <a:rPr lang="en-US" dirty="0"/>
              <a:t> je </a:t>
            </a:r>
            <a:r>
              <a:rPr lang="en-US" dirty="0" err="1"/>
              <a:t>dugo</a:t>
            </a:r>
            <a:r>
              <a:rPr lang="en-US" dirty="0"/>
              <a:t> </a:t>
            </a:r>
            <a:r>
              <a:rPr lang="en-US" dirty="0" err="1"/>
              <a:t>imao</a:t>
            </a:r>
            <a:r>
              <a:rPr lang="en-US" dirty="0"/>
              <a:t> </a:t>
            </a:r>
            <a:r>
              <a:rPr lang="en-US" dirty="0" err="1"/>
              <a:t>dominantnu</a:t>
            </a:r>
            <a:r>
              <a:rPr lang="en-US" dirty="0"/>
              <a:t> </a:t>
            </a:r>
            <a:r>
              <a:rPr lang="en-US" dirty="0" err="1"/>
              <a:t>poziciju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međunarodnom</a:t>
            </a:r>
            <a:r>
              <a:rPr lang="en-US" dirty="0"/>
              <a:t> </a:t>
            </a:r>
            <a:r>
              <a:rPr lang="en-US" dirty="0" err="1"/>
              <a:t>valutnom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 </a:t>
            </a:r>
            <a:r>
              <a:rPr lang="en-US" dirty="0" err="1"/>
              <a:t>Ipak</a:t>
            </a:r>
            <a:r>
              <a:rPr lang="en-US" dirty="0"/>
              <a:t>, </a:t>
            </a:r>
            <a:r>
              <a:rPr lang="en-US" dirty="0" err="1"/>
              <a:t>stvaranjem</a:t>
            </a:r>
            <a:r>
              <a:rPr lang="en-US" dirty="0"/>
              <a:t> </a:t>
            </a:r>
            <a:r>
              <a:rPr lang="en-US" dirty="0" err="1"/>
              <a:t>evra</a:t>
            </a:r>
            <a:r>
              <a:rPr lang="en-US" dirty="0"/>
              <a:t> </a:t>
            </a:r>
            <a:r>
              <a:rPr lang="en-US" dirty="0" err="1"/>
              <a:t>američki</a:t>
            </a:r>
            <a:r>
              <a:rPr lang="en-US" dirty="0"/>
              <a:t>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dobija</a:t>
            </a:r>
            <a:r>
              <a:rPr lang="en-US" dirty="0"/>
              <a:t> </a:t>
            </a:r>
            <a:r>
              <a:rPr lang="en-US" dirty="0" err="1"/>
              <a:t>značajnu</a:t>
            </a:r>
            <a:r>
              <a:rPr lang="en-US" dirty="0"/>
              <a:t> </a:t>
            </a:r>
            <a:r>
              <a:rPr lang="en-US" dirty="0" err="1"/>
              <a:t>konkurenciju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evidentno</a:t>
            </a:r>
            <a:r>
              <a:rPr lang="en-US" dirty="0"/>
              <a:t> je </a:t>
            </a:r>
            <a:r>
              <a:rPr lang="en-US" dirty="0" err="1"/>
              <a:t>smanjivanje</a:t>
            </a:r>
            <a:r>
              <a:rPr lang="en-US" dirty="0"/>
              <a:t> </a:t>
            </a:r>
            <a:r>
              <a:rPr lang="en-US" dirty="0" err="1"/>
              <a:t>udjela</a:t>
            </a:r>
            <a:r>
              <a:rPr lang="en-US" dirty="0"/>
              <a:t> </a:t>
            </a:r>
            <a:r>
              <a:rPr lang="en-US" dirty="0" err="1"/>
              <a:t>američkih</a:t>
            </a:r>
            <a:r>
              <a:rPr lang="en-US" dirty="0"/>
              <a:t> </a:t>
            </a:r>
            <a:r>
              <a:rPr lang="en-US" dirty="0" err="1"/>
              <a:t>dolara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perspektiva</a:t>
            </a:r>
            <a:r>
              <a:rPr lang="en-US" dirty="0"/>
              <a:t> </a:t>
            </a:r>
            <a:r>
              <a:rPr lang="en-US" dirty="0" err="1"/>
              <a:t>pozicije</a:t>
            </a:r>
            <a:r>
              <a:rPr lang="en-US" dirty="0"/>
              <a:t> </a:t>
            </a:r>
            <a:r>
              <a:rPr lang="en-US" dirty="0" err="1"/>
              <a:t>svjetskih</a:t>
            </a:r>
            <a:r>
              <a:rPr lang="en-US" dirty="0"/>
              <a:t> </a:t>
            </a:r>
            <a:r>
              <a:rPr lang="en-US" dirty="0" err="1"/>
              <a:t>valuta</a:t>
            </a:r>
            <a:r>
              <a:rPr lang="en-US" dirty="0"/>
              <a:t>. </a:t>
            </a:r>
          </a:p>
        </p:txBody>
      </p:sp>
      <p:pic>
        <p:nvPicPr>
          <p:cNvPr id="10" name="Picture 7" descr="Naziv i simbol novčane jedinice | EURO H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3015"/>
            <a:ext cx="1524000" cy="146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32829" r="20976" b="18350"/>
          <a:stretch>
            <a:fillRect/>
          </a:stretch>
        </p:blipFill>
        <p:spPr bwMode="auto">
          <a:xfrm>
            <a:off x="828675" y="4038600"/>
            <a:ext cx="6029325" cy="25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0596" y="3526287"/>
            <a:ext cx="6447599" cy="34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1200"/>
              </a:spcAft>
            </a:pPr>
            <a:r>
              <a:rPr lang="en-US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Slika</a:t>
            </a:r>
            <a:r>
              <a:rPr lang="sr-Latn-B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Evro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kao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međunarodna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valuta</a:t>
            </a:r>
            <a:r>
              <a:rPr lang="sr-Latn-B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r-Latn-BA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ud</a:t>
            </a:r>
            <a:r>
              <a:rPr lang="sr-Latn-BA" sz="1200" dirty="0">
                <a:latin typeface="Arial" panose="020B0604020202020204" pitchFamily="34" charset="0"/>
                <a:cs typeface="Arial" panose="020B0604020202020204" pitchFamily="34" charset="0"/>
              </a:rPr>
              <a:t>io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globalnim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plaćanjima</a:t>
            </a:r>
            <a:r>
              <a:rPr lang="sr-Latn-BA" sz="1200" dirty="0">
                <a:latin typeface="Arial" panose="020B0604020202020204" pitchFamily="34" charset="0"/>
                <a:cs typeface="Arial" panose="020B0604020202020204" pitchFamily="34" charset="0"/>
              </a:rPr>
              <a:t> i rezervna valuta)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587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607" t="29039" r="13579" b="13347"/>
          <a:stretch/>
        </p:blipFill>
        <p:spPr>
          <a:xfrm>
            <a:off x="152400" y="1143000"/>
            <a:ext cx="8763000" cy="54102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5638801" cy="685800"/>
          </a:xfrm>
        </p:spPr>
        <p:txBody>
          <a:bodyPr>
            <a:normAutofit fontScale="90000"/>
          </a:bodyPr>
          <a:lstStyle/>
          <a:p>
            <a:r>
              <a:rPr lang="sr-Latn-BA" dirty="0">
                <a:solidFill>
                  <a:schemeClr val="tx1"/>
                </a:solidFill>
              </a:rPr>
              <a:t>180 različitih valuta u svijetu</a:t>
            </a:r>
            <a:br>
              <a:rPr lang="sr-Latn-BA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89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7083" t="38148" r="39167" b="18889"/>
          <a:stretch/>
        </p:blipFill>
        <p:spPr>
          <a:xfrm>
            <a:off x="4267200" y="472440"/>
            <a:ext cx="2743200" cy="27913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2790182" cy="533400"/>
          </a:xfrm>
        </p:spPr>
        <p:txBody>
          <a:bodyPr/>
          <a:lstStyle/>
          <a:p>
            <a:r>
              <a:rPr lang="sr-Latn-BA" dirty="0">
                <a:solidFill>
                  <a:schemeClr val="tx1"/>
                </a:solidFill>
              </a:rPr>
              <a:t>Zanimljivosti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52400" y="1295401"/>
            <a:ext cx="3886200" cy="685800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sr-Latn-BA" dirty="0"/>
              <a:t>Na novčanicama dominiraju muški likovi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685800" y="3581400"/>
            <a:ext cx="68580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7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sr-Latn-BA" dirty="0"/>
              <a:t>Motivi na novčanicama</a:t>
            </a:r>
          </a:p>
          <a:p>
            <a:pPr marL="285750" indent="-285750">
              <a:buFontTx/>
              <a:buChar char="-"/>
            </a:pPr>
            <a:endParaRPr lang="sr-Latn-BA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1250" t="51481" r="34583" b="21112"/>
          <a:stretch/>
        </p:blipFill>
        <p:spPr>
          <a:xfrm>
            <a:off x="685800" y="4169959"/>
            <a:ext cx="6096000" cy="178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6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/>
              <a:t>H</a:t>
            </a:r>
            <a:r>
              <a:rPr lang="sr-Latn-ME"/>
              <a:t>vala na pažnji!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>
                <a:solidFill>
                  <a:schemeClr val="bg1"/>
                </a:solidFill>
              </a:rPr>
              <a:t>.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1227</TotalTime>
  <Words>943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Berlin Sans FB Demi</vt:lpstr>
      <vt:lpstr>Calibri</vt:lpstr>
      <vt:lpstr>Tahoma</vt:lpstr>
      <vt:lpstr>Times New Roman</vt:lpstr>
      <vt:lpstr>Trebuchet MS</vt:lpstr>
      <vt:lpstr>Wingdings 3</vt:lpstr>
      <vt:lpstr>Facet</vt:lpstr>
      <vt:lpstr>֍ Funkcije novca  ֍ Glavne svjetske valute</vt:lpstr>
      <vt:lpstr>Funkcije novca</vt:lpstr>
      <vt:lpstr>Funkcija novca kao sredstva razmjene</vt:lpstr>
      <vt:lpstr>Savremeni oblik bartera</vt:lpstr>
      <vt:lpstr>Funkcija novca kao mjera vrijednosti odnosno obračunska jedinica</vt:lpstr>
      <vt:lpstr>Konvertibilnost novca</vt:lpstr>
      <vt:lpstr>Primjer kursne liste za konvertibilnu marku (BAM)</vt:lpstr>
      <vt:lpstr>Funkcija novca kao sredstva odloženog plaćanja</vt:lpstr>
      <vt:lpstr>Funkcija novca kao zaliha vrijednosti</vt:lpstr>
      <vt:lpstr>Geopolitika i glavne svjetske valute danas</vt:lpstr>
      <vt:lpstr>PowerPoint Presentation</vt:lpstr>
      <vt:lpstr>PowerPoint Presentation</vt:lpstr>
      <vt:lpstr>PowerPoint Presentation</vt:lpstr>
      <vt:lpstr>PowerPoint Presentation</vt:lpstr>
      <vt:lpstr>Dominacija američkog dolara</vt:lpstr>
      <vt:lpstr>Evropska valuta </vt:lpstr>
      <vt:lpstr>180 različitih valuta u svijetu </vt:lpstr>
      <vt:lpstr>Zanimljivosti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Branka</dc:creator>
  <cp:lastModifiedBy>Branka</cp:lastModifiedBy>
  <cp:revision>220</cp:revision>
  <dcterms:created xsi:type="dcterms:W3CDTF">2006-08-16T00:00:00Z</dcterms:created>
  <dcterms:modified xsi:type="dcterms:W3CDTF">2026-10-06T13:08:52Z</dcterms:modified>
</cp:coreProperties>
</file>