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84" r:id="rId1"/>
  </p:sldMasterIdLst>
  <p:notesMasterIdLst>
    <p:notesMasterId r:id="rId38"/>
  </p:notesMasterIdLst>
  <p:sldIdLst>
    <p:sldId id="317" r:id="rId2"/>
    <p:sldId id="358" r:id="rId3"/>
    <p:sldId id="361" r:id="rId4"/>
    <p:sldId id="370" r:id="rId5"/>
    <p:sldId id="363" r:id="rId6"/>
    <p:sldId id="362" r:id="rId7"/>
    <p:sldId id="371" r:id="rId8"/>
    <p:sldId id="359" r:id="rId9"/>
    <p:sldId id="373" r:id="rId10"/>
    <p:sldId id="273" r:id="rId11"/>
    <p:sldId id="374" r:id="rId12"/>
    <p:sldId id="274" r:id="rId13"/>
    <p:sldId id="277" r:id="rId14"/>
    <p:sldId id="372" r:id="rId15"/>
    <p:sldId id="347" r:id="rId16"/>
    <p:sldId id="281" r:id="rId17"/>
    <p:sldId id="282" r:id="rId18"/>
    <p:sldId id="284" r:id="rId19"/>
    <p:sldId id="376" r:id="rId20"/>
    <p:sldId id="380" r:id="rId21"/>
    <p:sldId id="378" r:id="rId22"/>
    <p:sldId id="381" r:id="rId23"/>
    <p:sldId id="291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65" r:id="rId32"/>
    <p:sldId id="369" r:id="rId33"/>
    <p:sldId id="364" r:id="rId34"/>
    <p:sldId id="368" r:id="rId35"/>
    <p:sldId id="366" r:id="rId36"/>
    <p:sldId id="382" r:id="rId37"/>
  </p:sldIdLst>
  <p:sldSz cx="9144000" cy="6858000" type="screen4x3"/>
  <p:notesSz cx="6858000" cy="9144000"/>
  <p:defaultTextStyle>
    <a:defPPr>
      <a:defRPr lang="sr-Latn-C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>
      <p:cViewPr varScale="1">
        <p:scale>
          <a:sx n="106" d="100"/>
          <a:sy n="106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035D4C-2FD4-DF46-8E59-98160A337C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35F3B2-3AA6-DC43-AB21-93C5D99F82C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7D3E6B-ABEC-DC45-8B45-E00A4F943474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B3BFEE4-F147-B441-B9EC-2382CA35A3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B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33533FE-CA63-5A4E-BC94-B00C2F6C66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B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C9CEC0-26CB-C749-8B35-295DE29B18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BF839F-647A-E943-9275-14FB592F2F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4199CF7-F2E5-5D45-A205-B205ED0CB23F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FC30A43A-D64F-8146-8482-5B25DFDBC5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8A07CC-F12E-2149-A8A7-F04AD59A63E8}" type="slidenum">
              <a:rPr lang="en-US" altLang="sr-Latn-RS" smtClean="0"/>
              <a:pPr>
                <a:spcBef>
                  <a:spcPct val="0"/>
                </a:spcBef>
              </a:pPr>
              <a:t>2</a:t>
            </a:fld>
            <a:endParaRPr lang="en-US" altLang="sr-Latn-R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1B6F22AE-3609-3344-98E4-0D685A58E54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55BC77ED-DD4B-8A46-8B8D-B47BBE2861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C00CA7A6-3895-7C42-AD3F-7B32BEE055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DB129360-968E-5648-BF03-5AD1A57459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6D98B2FF-666A-CE46-B30D-33A4212019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F6C3D31-9B1F-754A-82E9-C2DFF9C59FC7}" type="slidenum">
              <a:rPr lang="sr-Latn-BA" altLang="sr-Latn-RS" smtClean="0">
                <a:latin typeface="Calibri" panose="020F0502020204030204" pitchFamily="34" charset="0"/>
              </a:rPr>
              <a:pPr/>
              <a:t>4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CD4D4670-E731-AD46-8E80-34F91512BE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577ABBBD-0A26-5440-9811-1841090D22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83377E29-6FC1-6E45-9981-D0BB1A9B47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E147462-444D-314A-B854-D00594CC19B8}" type="slidenum">
              <a:rPr lang="sr-Latn-BA" altLang="sr-Latn-RS" smtClean="0">
                <a:latin typeface="Calibri" panose="020F0502020204030204" pitchFamily="34" charset="0"/>
              </a:rPr>
              <a:pPr/>
              <a:t>8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BE23D2D6-07CE-AE4F-98BD-5747E58C4E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5615C635-7EB2-6042-961F-1F4DCCCE45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A0E3695C-0B73-2C42-8BAA-98758E04FB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21B3866-2B38-7241-874C-A47246ED28DD}" type="slidenum">
              <a:rPr lang="sr-Latn-BA" altLang="sr-Latn-RS" smtClean="0">
                <a:latin typeface="Calibri" panose="020F0502020204030204" pitchFamily="34" charset="0"/>
              </a:rPr>
              <a:pPr/>
              <a:t>9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EE6DB9E7-3802-7B45-B09C-886A99E3DC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1EF1F8C0-6902-5543-A178-782828952C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8F8ECA5D-AE44-224C-BF32-576688249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B5DC63C-2BCB-214A-ACC5-E8EE392DFB52}" type="slidenum">
              <a:rPr lang="sr-Latn-BA" altLang="sr-Latn-RS" smtClean="0">
                <a:latin typeface="Calibri" panose="020F0502020204030204" pitchFamily="34" charset="0"/>
              </a:rPr>
              <a:pPr/>
              <a:t>10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A994221E-1B8A-134E-9001-F4E9DCDF2F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E619EC77-2F5D-AA4D-944B-86BE09D437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711587CD-E3E3-AA48-A816-91F9CD7AD8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B26D0B1-45F9-C946-8B30-2E03557A4B91}" type="slidenum">
              <a:rPr lang="sr-Latn-BA" altLang="sr-Latn-RS" smtClean="0">
                <a:latin typeface="Calibri" panose="020F0502020204030204" pitchFamily="34" charset="0"/>
              </a:rPr>
              <a:pPr/>
              <a:t>11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38636C5A-D0C4-3F4A-9409-C789F88AF8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8A93FB0F-364E-554D-A048-D4CD4E471F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57B3F006-5F2F-724F-9847-9E93B4ACA1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BC006E6-12AD-F740-B49A-E254221D66F6}" type="slidenum">
              <a:rPr lang="sr-Latn-BA" altLang="sr-Latn-RS" smtClean="0">
                <a:latin typeface="Calibri" panose="020F0502020204030204" pitchFamily="34" charset="0"/>
              </a:rPr>
              <a:pPr/>
              <a:t>20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36173910-8351-4349-AA74-336AE302D4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972A8F-AA18-EB4D-8250-149C1E4B9E40}" type="slidenum">
              <a:rPr lang="en-US" altLang="sr-Latn-RS" smtClean="0"/>
              <a:pPr>
                <a:spcBef>
                  <a:spcPct val="0"/>
                </a:spcBef>
              </a:pPr>
              <a:t>23</a:t>
            </a:fld>
            <a:endParaRPr lang="en-US" altLang="sr-Latn-RS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D354AE11-05AF-C34C-B968-E73BA337F7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4DBEFD22-7FFE-B940-83E4-1C881F0A6D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sr-Latn-R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79AF1FBD-C325-9F48-9C36-0B79E26204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FFC46DCE-F450-DF4F-9BF2-F8D9ADFD0D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4A7A5870-FE7E-FE45-BFE2-142590FEF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C6B32CD-7168-BF4A-B327-348A9B00D202}" type="slidenum">
              <a:rPr lang="sr-Latn-BA" altLang="sr-Latn-RS" smtClean="0">
                <a:latin typeface="Calibri" panose="020F0502020204030204" pitchFamily="34" charset="0"/>
              </a:rPr>
              <a:pPr/>
              <a:t>35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B546F551-373C-0843-8040-99488006268B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E9A5C7C3-1669-D046-B903-6607EAC597C4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284FEE5-F35F-B144-B36A-8C537AA4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36568157-092B-D542-A4B2-6B1CF58B4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1332767423 h 528"/>
                <a:gd name="T6" fmla="*/ 12001943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E0928B-E0C8-B448-A028-EDDFFF9C0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D2F6A2D-458B-2341-B339-C169B57545C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>
            <a:extLst>
              <a:ext uri="{FF2B5EF4-FFF2-40B4-BE49-F238E27FC236}">
                <a16:creationId xmlns:a16="http://schemas.microsoft.com/office/drawing/2014/main" id="{358E7CA8-34A7-FF41-89E7-FF7B1920E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C0293E9-91ED-5F48-A736-34D57DA73858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2" name="Footer Placeholder 18">
            <a:extLst>
              <a:ext uri="{FF2B5EF4-FFF2-40B4-BE49-F238E27FC236}">
                <a16:creationId xmlns:a16="http://schemas.microsoft.com/office/drawing/2014/main" id="{B8AAD8B6-3133-A04E-AFD8-7C0F619D9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13" name="Slide Number Placeholder 26">
            <a:extLst>
              <a:ext uri="{FF2B5EF4-FFF2-40B4-BE49-F238E27FC236}">
                <a16:creationId xmlns:a16="http://schemas.microsoft.com/office/drawing/2014/main" id="{95F5317A-9D01-E149-8A9C-9DE64C762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026A0E6-3AAE-5844-8A78-A2171732C567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732479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591D47DB-85EC-CB47-981A-6F18160B0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75AC2-EDF4-114D-B31B-03F3068DE446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BA91611C-4CD8-B94A-8C36-742AC6378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325FEA64-8BDF-7B48-AAB0-8D36D09D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E5915-AA25-9A44-A411-5CFC952AAA8E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460419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0165838D-C719-FA49-9EA0-3BC82E145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CA293-D4E9-B948-ABD1-96575ACA4A09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E984EDD4-F683-D04A-869F-A922D5524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CB06A06B-5B18-1B45-A6D2-EDB4597C4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6DA9C-20C9-AC41-B15F-0CCBDBD3AF07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695481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528C3183-FF0D-FB42-9E6C-4161925FE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477EF-59FF-E34A-A427-EE84591D70C6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07A8CF7D-10C1-554A-8E59-4E16B8C76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CDF73813-4C19-3E41-80BD-3D88435B3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E18ED-1E52-6A4B-85A2-838E3692E050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51275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>
            <a:extLst>
              <a:ext uri="{FF2B5EF4-FFF2-40B4-BE49-F238E27FC236}">
                <a16:creationId xmlns:a16="http://schemas.microsoft.com/office/drawing/2014/main" id="{87303A39-1D53-9C42-953D-434352B5B9A8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3559C1D3-4283-7C47-852B-38B8AEFB85A3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2411BBB-8C03-8949-9875-10101636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5BA464-CC8F-C34E-8681-0DE6265D54B2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5D01FEB-367B-E94F-82A3-E1528F6C2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3E18B61-792F-AA4D-9563-67B46C70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8DD68-4351-F74D-84D4-0200F45775B1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660414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CC3E5-E144-C14A-8936-819874358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3A1DF99-9F20-1445-A6AF-B28B826002BD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7EE7D-EFAC-5A47-9AE0-A52BC0BFE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9683C-063D-984B-B611-3801A253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DD51D-078F-1040-91DC-33D319DDABE1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406894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95443E-D3F1-4543-8B2C-099D2F53A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002482-F58C-D742-937C-76540455ADAE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77F02C-7F5C-A140-80C8-376F05B6B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07AC96-67F8-A042-8162-F2D4FE28F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B3220-0ADB-0244-B8D5-E9F29605CA4B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462501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570EFE-ACCD-CF4D-992F-DCA95F654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EE339D-F74B-4E41-942C-71B1A9566322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75D87E-A913-7B4E-8406-3717C84E6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32F87-ECF2-4D40-A4F8-43B1C129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7D3E5-D388-3B4D-9164-0DD965402C03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628323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A23D12A1-8EC6-C345-AA74-391E02D1D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17E75-B5D6-214F-950F-0ECCA07F8E9A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7FA18625-0552-BB41-98BA-5B3EF3427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8540DA25-5B64-964A-B0C3-C92B3058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8BD03-28E3-CC42-9F99-EC9595BC2980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949307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F66FD9-4282-3943-9F9C-294D70513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3392D2-D7C4-3247-9CA3-A1238569165E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3B230-0AE6-5F4F-8F88-EF7835BF7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5E87C-574E-314A-9255-4F867FA0B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B1370-3595-9E40-9039-28FECD31978B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309072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BF56175C-0B40-7E4C-97D1-015D673A4D8D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35CDC87E-E0AD-344D-80DF-AE91EFD4A8A3}"/>
              </a:ext>
            </a:extLst>
          </p:cNvPr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1330642500 h 528"/>
              <a:gd name="T6" fmla="*/ 2091398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470A3E03-ECA7-EF46-A4B1-48E80B88CBE6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6A50B00-D440-BF41-8EC1-B5695EF8C038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>
            <a:extLst>
              <a:ext uri="{FF2B5EF4-FFF2-40B4-BE49-F238E27FC236}">
                <a16:creationId xmlns:a16="http://schemas.microsoft.com/office/drawing/2014/main" id="{AAA12858-3551-7944-B12F-054FB5D37BF4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3B8D46E8-126E-4443-9CF3-843AE054B0F5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69934D94-6627-014A-953A-0C6BF7B3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001399B-23AA-164A-93F9-5C4E4D691043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BFB63FF6-E8B7-D248-8A74-CBDE5BEB8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0BB41E64-30F3-B444-B656-4CA61CBB1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05A23-3DB1-1447-B955-EDC5B9C18305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4251179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1ED53CFE-C502-8F43-B9DC-EBE4CD50D471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7" name="Freeform 11">
            <a:extLst>
              <a:ext uri="{FF2B5EF4-FFF2-40B4-BE49-F238E27FC236}">
                <a16:creationId xmlns:a16="http://schemas.microsoft.com/office/drawing/2014/main" id="{1D9889D0-47AC-4940-A308-C2E50B665DF9}"/>
              </a:ext>
            </a:extLst>
          </p:cNvPr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1330642500 h 528"/>
              <a:gd name="T6" fmla="*/ 2091398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6AC6DFAE-4FF2-204B-BB9A-7A7BC092461C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B61F631-DFA7-C340-8D69-03BBE62CC81C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3A409E47-6550-CE42-B831-8D5477034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>
            <a:extLst>
              <a:ext uri="{FF2B5EF4-FFF2-40B4-BE49-F238E27FC236}">
                <a16:creationId xmlns:a16="http://schemas.microsoft.com/office/drawing/2014/main" id="{8D693A3C-5B44-E949-B0C5-0A9626B7AD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A0416C6-008B-D643-901E-3C5C84103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F77C426-F124-C84F-84AA-8AE277547404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D15E96CD-A331-854E-AA23-B9F387470B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FB25ED06-773A-2848-88C3-8F4520F648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fld id="{CDF7673B-F64F-F04A-90A2-47CEED635863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1" r:id="rId2"/>
    <p:sldLayoutId id="2147484086" r:id="rId3"/>
    <p:sldLayoutId id="2147484087" r:id="rId4"/>
    <p:sldLayoutId id="2147484088" r:id="rId5"/>
    <p:sldLayoutId id="2147484089" r:id="rId6"/>
    <p:sldLayoutId id="2147484082" r:id="rId7"/>
    <p:sldLayoutId id="2147484090" r:id="rId8"/>
    <p:sldLayoutId id="2147484091" r:id="rId9"/>
    <p:sldLayoutId id="2147484083" r:id="rId10"/>
    <p:sldLayoutId id="21474840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2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2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2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image" Target="../media/image4.png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28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png"/><Relationship Id="rId4" Type="http://schemas.openxmlformats.org/officeDocument/2006/relationships/image" Target="../media/image30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3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image" Target="../media/image4.png"/><Relationship Id="rId10" Type="http://schemas.openxmlformats.org/officeDocument/2006/relationships/image" Target="../media/image34.emf"/><Relationship Id="rId4" Type="http://schemas.openxmlformats.org/officeDocument/2006/relationships/image" Target="../media/image31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3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.png"/><Relationship Id="rId4" Type="http://schemas.openxmlformats.org/officeDocument/2006/relationships/image" Target="../media/image38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00F40-D1E0-A14A-AC6D-DF62645F00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MAKSIMIZACIJA PROFITA KOD MONOPOLA</a:t>
            </a:r>
            <a:endParaRPr lang="sr-Latn-BA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4439268-A291-F944-81BF-A27A178327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54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>
            <a:extLst>
              <a:ext uri="{FF2B5EF4-FFF2-40B4-BE49-F238E27FC236}">
                <a16:creationId xmlns:a16="http://schemas.microsoft.com/office/drawing/2014/main" id="{5DF39077-1125-8548-9CFF-0C994AD583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306513"/>
            <a:ext cx="8229600" cy="4525962"/>
          </a:xfrm>
        </p:spPr>
        <p:txBody>
          <a:bodyPr lIns="90488" tIns="44450" rIns="90488" bIns="44450"/>
          <a:lstStyle/>
          <a:p>
            <a:pPr eaLnBrk="1" hangingPunct="1"/>
            <a:r>
              <a:rPr lang="hr-HR" altLang="sr-Latn-RS" sz="2800"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altLang="sr-Latn-RS" sz="2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altLang="sr-Latn-RS" sz="2800">
                <a:latin typeface="Arial" panose="020B0604020202020204" pitchFamily="34" charset="0"/>
                <a:cs typeface="Arial" panose="020B0604020202020204" pitchFamily="34" charset="0"/>
              </a:rPr>
              <a:t>monopolist</a:t>
            </a:r>
            <a:r>
              <a:rPr lang="en-US" altLang="sr-Latn-RS" sz="28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hr-HR" altLang="sr-Latn-RS" sz="2800">
                <a:latin typeface="Arial" panose="020B0604020202020204" pitchFamily="34" charset="0"/>
                <a:cs typeface="Arial" panose="020B0604020202020204" pitchFamily="34" charset="0"/>
              </a:rPr>
              <a:t> povećava</a:t>
            </a:r>
            <a:r>
              <a:rPr lang="en-US" altLang="sr-Latn-RS" sz="2800">
                <a:latin typeface="Arial" panose="020B0604020202020204" pitchFamily="34" charset="0"/>
                <a:cs typeface="Arial" panose="020B0604020202020204" pitchFamily="34" charset="0"/>
              </a:rPr>
              <a:t> broj i</a:t>
            </a:r>
            <a:r>
              <a:rPr lang="sr-Latn-BA" altLang="sr-Latn-RS" sz="280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altLang="sr-Latn-RS" sz="280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sr-Latn-BA" altLang="sr-Latn-RS" sz="280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altLang="sr-Latn-RS" sz="2800">
                <a:latin typeface="Arial" panose="020B0604020202020204" pitchFamily="34" charset="0"/>
                <a:cs typeface="Arial" panose="020B0604020202020204" pitchFamily="34" charset="0"/>
              </a:rPr>
              <a:t>nih proi</a:t>
            </a:r>
            <a:r>
              <a:rPr lang="sr-Latn-BA" altLang="sr-Latn-RS" sz="280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altLang="sr-Latn-RS" sz="2800">
                <a:latin typeface="Arial" panose="020B0604020202020204" pitchFamily="34" charset="0"/>
                <a:cs typeface="Arial" panose="020B0604020202020204" pitchFamily="34" charset="0"/>
              </a:rPr>
              <a:t>voda</a:t>
            </a:r>
            <a:r>
              <a:rPr lang="hr-HR" altLang="sr-Latn-RS" sz="2800">
                <a:latin typeface="Arial" panose="020B0604020202020204" pitchFamily="34" charset="0"/>
                <a:cs typeface="Arial" panose="020B0604020202020204" pitchFamily="34" charset="0"/>
              </a:rPr>
              <a:t>, smanjuje cijene na svim prethodnim jedinicama. </a:t>
            </a:r>
            <a:endParaRPr lang="en-US" altLang="sr-Latn-R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E8A915BC-C04E-7740-990A-83BC7F37F0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5CDFE6AD-A22B-5145-978F-5873C581A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708275"/>
            <a:ext cx="8226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hr-HR" altLang="sr-Latn-RS" sz="2800">
                <a:latin typeface="Arial" panose="020B0604020202020204" pitchFamily="34" charset="0"/>
              </a:rPr>
              <a:t>Kao rezultat toga, granični prihod kod monopola je uvijek ispod cijene</a:t>
            </a:r>
            <a:r>
              <a:rPr lang="en-US" altLang="sr-Latn-RS" sz="2800">
                <a:latin typeface="Arial" panose="020B0604020202020204" pitchFamily="34" charset="0"/>
              </a:rPr>
              <a:t> (P</a:t>
            </a:r>
            <a:r>
              <a:rPr lang="sr-Latn-BA" altLang="sr-Latn-RS" sz="2800">
                <a:latin typeface="Arial" panose="020B0604020202020204" pitchFamily="34" charset="0"/>
              </a:rPr>
              <a:t>&lt;MR</a:t>
            </a:r>
            <a:r>
              <a:rPr lang="en-US" altLang="sr-Latn-RS" sz="2800">
                <a:latin typeface="Arial" panose="020B0604020202020204" pitchFamily="34" charset="0"/>
              </a:rPr>
              <a:t>)</a:t>
            </a:r>
            <a:endParaRPr lang="en-US" altLang="sr-Latn-RS" sz="2800">
              <a:latin typeface="Tahoma" panose="020B0604030504040204" pitchFamily="34" charset="0"/>
            </a:endParaRPr>
          </a:p>
        </p:txBody>
      </p:sp>
      <p:pic>
        <p:nvPicPr>
          <p:cNvPr id="23557" name="Content Placeholder 6">
            <a:extLst>
              <a:ext uri="{FF2B5EF4-FFF2-40B4-BE49-F238E27FC236}">
                <a16:creationId xmlns:a16="http://schemas.microsoft.com/office/drawing/2014/main" id="{CB858E1D-8D10-DD41-A32B-BCCCE287DF34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275" y="3662363"/>
            <a:ext cx="5257800" cy="315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3F21137-7522-2C44-959F-60052256DE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42966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Content Placeholder 1">
            <a:extLst>
              <a:ext uri="{FF2B5EF4-FFF2-40B4-BE49-F238E27FC236}">
                <a16:creationId xmlns:a16="http://schemas.microsoft.com/office/drawing/2014/main" id="{CCC8C838-327E-024E-9DC7-D877557352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97438" y="2039938"/>
            <a:ext cx="4032250" cy="3600450"/>
          </a:xfrm>
        </p:spPr>
      </p:pic>
      <p:sp>
        <p:nvSpPr>
          <p:cNvPr id="15362" name="Rectangle 2">
            <a:extLst>
              <a:ext uri="{FF2B5EF4-FFF2-40B4-BE49-F238E27FC236}">
                <a16:creationId xmlns:a16="http://schemas.microsoft.com/office/drawing/2014/main" id="{191567F0-1580-134F-BCB6-F32A987CF4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DB6E2A43-352D-5948-AE77-28B6D306B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708275"/>
            <a:ext cx="8226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US" altLang="sr-Latn-RS" sz="2800">
              <a:latin typeface="Tahoma" panose="020B0604030504040204" pitchFamily="34" charset="0"/>
            </a:endParaRPr>
          </a:p>
        </p:txBody>
      </p:sp>
      <p:sp>
        <p:nvSpPr>
          <p:cNvPr id="25605" name="TextBox 6">
            <a:extLst>
              <a:ext uri="{FF2B5EF4-FFF2-40B4-BE49-F238E27FC236}">
                <a16:creationId xmlns:a16="http://schemas.microsoft.com/office/drawing/2014/main" id="{C130DDC0-FEA7-7D43-AA02-B3991D45F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484313"/>
            <a:ext cx="4227512" cy="4156075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sr-Latn-RS" sz="2200"/>
              <a:t>Uopštena formula za funkciju cijene u slučaju monopola glasi:</a:t>
            </a:r>
          </a:p>
          <a:p>
            <a:r>
              <a:rPr lang="sr-Latn-BA" altLang="sr-Latn-RS" sz="2200"/>
              <a:t>   P=a-b*Q</a:t>
            </a:r>
          </a:p>
          <a:p>
            <a:endParaRPr lang="sr-Latn-BA" altLang="sr-Latn-RS" sz="2200"/>
          </a:p>
          <a:p>
            <a:r>
              <a:rPr lang="sr-Latn-BA" altLang="sr-Latn-RS" sz="2200"/>
              <a:t>Odgovarajući prikaz MR glasi:</a:t>
            </a:r>
          </a:p>
          <a:p>
            <a:r>
              <a:rPr lang="sr-Latn-BA" altLang="sr-Latn-RS" sz="2200"/>
              <a:t>   MR=(TR)</a:t>
            </a:r>
            <a:r>
              <a:rPr lang="en-GB" altLang="sr-Latn-RS" sz="2200"/>
              <a:t>’</a:t>
            </a:r>
            <a:r>
              <a:rPr lang="sr-Latn-BA" altLang="sr-Latn-RS" sz="2200"/>
              <a:t>=(P*Q)</a:t>
            </a:r>
            <a:r>
              <a:rPr lang="en-GB" altLang="sr-Latn-RS" sz="2200"/>
              <a:t>’</a:t>
            </a:r>
            <a:endParaRPr lang="sr-Latn-BA" altLang="sr-Latn-RS" sz="2200"/>
          </a:p>
          <a:p>
            <a:r>
              <a:rPr lang="sr-Latn-BA" altLang="sr-Latn-RS" sz="2200"/>
              <a:t>   MR=(a*Q-b*Q</a:t>
            </a:r>
            <a:r>
              <a:rPr lang="sr-Latn-BA" altLang="sr-Latn-RS" sz="2200" baseline="30000"/>
              <a:t>2</a:t>
            </a:r>
            <a:r>
              <a:rPr lang="sr-Latn-BA" altLang="sr-Latn-RS" sz="2200"/>
              <a:t>)</a:t>
            </a:r>
            <a:r>
              <a:rPr lang="en-GB" altLang="sr-Latn-RS" sz="2200"/>
              <a:t>’</a:t>
            </a:r>
            <a:endParaRPr lang="sr-Latn-BA" altLang="sr-Latn-RS" sz="2200"/>
          </a:p>
          <a:p>
            <a:r>
              <a:rPr lang="sr-Latn-BA" altLang="sr-Latn-RS" sz="2200"/>
              <a:t>   MR=a-2*b*Q</a:t>
            </a:r>
          </a:p>
          <a:p>
            <a:endParaRPr lang="sr-Latn-BA" altLang="sr-Latn-RS" sz="2200"/>
          </a:p>
          <a:p>
            <a:r>
              <a:rPr lang="sr-Latn-BA" altLang="sr-Latn-RS" sz="2200"/>
              <a:t>Prema tome, MR polazi sa istog nivoa na vertikalnoj osi kao i P i ima dvostruko manji nagib od P.</a:t>
            </a:r>
            <a:endParaRPr lang="sr-Latn-BA" altLang="sr-Latn-RS" sz="190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39F2BB6-D793-A74E-988B-8E8B0251E5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0145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247C05A-7D72-5549-8CC5-B88657E869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41784"/>
            <a:ext cx="8401080" cy="1143000"/>
          </a:xfrm>
        </p:spPr>
        <p:txBody>
          <a:bodyPr lIns="90488" tIns="44450" rIns="90488" bIns="4445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monopolske cijene i količine - numerički</a:t>
            </a:r>
            <a:endParaRPr lang="en-US" dirty="0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ECC93B53-F5F2-6449-8DD8-22C8AF87D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941513"/>
            <a:ext cx="7446962" cy="491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hr-HR" altLang="sr-Latn-RS" sz="2800">
                <a:latin typeface="Arial" panose="020B0604020202020204" pitchFamily="34" charset="0"/>
              </a:rPr>
              <a:t>Da bi maksimizirao profit, monopolista proizvodi outputa na nivou na kojem je granični trošak jednak je graničnom prihodu</a:t>
            </a: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hr-HR" altLang="sr-Latn-R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r>
              <a:rPr lang="hr-HR" altLang="sr-Latn-RS" sz="2800">
                <a:latin typeface="Arial" panose="020B0604020202020204" pitchFamily="34" charset="0"/>
              </a:rPr>
              <a:t>Za nivo proizvodnje pri kome je MR&gt;MC ili MR&lt;MC ostvarivaće se niži profit od maksimalnog profita</a:t>
            </a:r>
            <a:endParaRPr lang="en-US" altLang="sr-Latn-RS" sz="2800">
              <a:latin typeface="Tahoma" panose="020B060403050404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D9BE3D6-4B2D-2E47-A632-15F9F6AFAA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26593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4A1391FC-E3B6-AC4C-A3F3-F0FE640CDDA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1933" y="1124744"/>
            <a:ext cx="9005745" cy="5328592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44" r="-135"/>
            </a:stretch>
          </a:blipFill>
          <a:extLst/>
        </p:spPr>
        <p:txBody>
          <a:bodyPr/>
          <a:lstStyle/>
          <a:p>
            <a:pPr>
              <a:buFont typeface="Wingdings 3" panose="05040102010807070707" pitchFamily="18" charset="2"/>
              <a:buChar char=""/>
              <a:defRPr/>
            </a:pPr>
            <a:r>
              <a:rPr lang="sr-Latn-BA">
                <a:noFill/>
              </a:rPr>
              <a:t> </a:t>
            </a:r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74689775-F431-204A-AEB9-E1F83E1E4C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0005" y="22385"/>
            <a:ext cx="8229600" cy="1143000"/>
          </a:xfrm>
        </p:spPr>
        <p:txBody>
          <a:bodyPr lIns="90488" tIns="44450" rIns="90488" bIns="4445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dirty="0"/>
              <a:t>Uslov maksimizacije profita monopoliste</a:t>
            </a:r>
            <a:endParaRPr lang="en-US" sz="40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F63F13D-582A-8A44-8612-72685F9480F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48649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B6E9D979-C07E-644E-8704-789D993F83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7950" y="1844675"/>
            <a:ext cx="8578850" cy="4392613"/>
          </a:xfrm>
        </p:spPr>
        <p:txBody>
          <a:bodyPr lIns="90488" tIns="44450" rIns="90488" bIns="44450"/>
          <a:lstStyle/>
          <a:p>
            <a:r>
              <a:rPr lang="hr-HR" altLang="sr-Latn-RS"/>
              <a:t>Ako MR&gt;MC, monopolista povećava profit povećanjem proizvodnje</a:t>
            </a:r>
          </a:p>
          <a:p>
            <a:r>
              <a:rPr lang="hr-HR" altLang="sr-Latn-RS"/>
              <a:t>Ako je MR&lt;MC, monopolista smanjuje profit povećanjem proizvodnje </a:t>
            </a:r>
          </a:p>
          <a:p>
            <a:r>
              <a:rPr lang="hr-HR" altLang="sr-Latn-RS"/>
              <a:t>Ako je MC = MR, monopolista maksimizira profit</a:t>
            </a:r>
          </a:p>
          <a:p>
            <a:endParaRPr lang="hr-HR" altLang="sr-Latn-RS"/>
          </a:p>
          <a:p>
            <a:pPr algn="ctr">
              <a:buFont typeface="Wingdings 3" pitchFamily="2" charset="2"/>
              <a:buNone/>
            </a:pPr>
            <a:r>
              <a:rPr lang="hr-HR" altLang="sr-Latn-RS" i="1"/>
              <a:t>Da li nivo outputa pri kome je zadovoljen uslov jednakosti MR i MC predstavlja nivo proizvodnje i prodaje pri kome se ostvaruje maksimalan profit?</a:t>
            </a:r>
          </a:p>
          <a:p>
            <a:pPr eaLnBrk="1" hangingPunct="1"/>
            <a:endParaRPr lang="en-US" altLang="sr-Latn-RS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A2935B9B-20CE-B042-B782-4F29321EA9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dirty="0"/>
              <a:t>MR = MC – uslov maksimizacije profita</a:t>
            </a:r>
            <a:endParaRPr lang="en-US" sz="40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61D50F7-C17C-2147-BA61-4751347E6C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39015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2E1FE3F-F848-A842-92E8-0539E48938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Utvrđivanje monopolske cijene i količine</a:t>
            </a:r>
            <a:endParaRPr lang="en-US" dirty="0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5661DE15-415F-3544-BFC2-10DCBC0ED6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79588" y="3233738"/>
            <a:ext cx="2090737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8ADF0EE1-CC91-054F-8071-1698195654C1}"/>
              </a:ext>
            </a:extLst>
          </p:cNvPr>
          <p:cNvGrpSpPr>
            <a:grpSpLocks/>
          </p:cNvGrpSpPr>
          <p:nvPr/>
        </p:nvGrpSpPr>
        <p:grpSpPr bwMode="auto">
          <a:xfrm>
            <a:off x="2857500" y="1501775"/>
            <a:ext cx="3000375" cy="2822575"/>
            <a:chOff x="2106" y="1299"/>
            <a:chExt cx="1890" cy="1778"/>
          </a:xfrm>
        </p:grpSpPr>
        <p:sp>
          <p:nvSpPr>
            <p:cNvPr id="30786" name="Freeform 5">
              <a:extLst>
                <a:ext uri="{FF2B5EF4-FFF2-40B4-BE49-F238E27FC236}">
                  <a16:creationId xmlns:a16="http://schemas.microsoft.com/office/drawing/2014/main" id="{F74B6D08-26AB-2942-ADE5-AE293F2A4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" y="1456"/>
              <a:ext cx="1617" cy="1621"/>
            </a:xfrm>
            <a:custGeom>
              <a:avLst/>
              <a:gdLst>
                <a:gd name="T0" fmla="*/ 0 w 1489"/>
                <a:gd name="T1" fmla="*/ 1620 h 1789"/>
                <a:gd name="T2" fmla="*/ 51538 w 1489"/>
                <a:gd name="T3" fmla="*/ 1572 h 1789"/>
                <a:gd name="T4" fmla="*/ 98873 w 1489"/>
                <a:gd name="T5" fmla="*/ 1469 h 1789"/>
                <a:gd name="T6" fmla="*/ 141902 w 1489"/>
                <a:gd name="T7" fmla="*/ 1315 h 1789"/>
                <a:gd name="T8" fmla="*/ 181165 w 1489"/>
                <a:gd name="T9" fmla="*/ 1117 h 1789"/>
                <a:gd name="T10" fmla="*/ 216396 w 1489"/>
                <a:gd name="T11" fmla="*/ 881 h 1789"/>
                <a:gd name="T12" fmla="*/ 248192 w 1489"/>
                <a:gd name="T13" fmla="*/ 612 h 1789"/>
                <a:gd name="T14" fmla="*/ 276767 w 1489"/>
                <a:gd name="T15" fmla="*/ 316 h 1789"/>
                <a:gd name="T16" fmla="*/ 301819 w 1489"/>
                <a:gd name="T17" fmla="*/ 0 h 17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89"/>
                <a:gd name="T28" fmla="*/ 0 h 1789"/>
                <a:gd name="T29" fmla="*/ 1489 w 1489"/>
                <a:gd name="T30" fmla="*/ 1789 h 17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89" h="1789">
                  <a:moveTo>
                    <a:pt x="0" y="1788"/>
                  </a:moveTo>
                  <a:lnTo>
                    <a:pt x="254" y="1735"/>
                  </a:lnTo>
                  <a:lnTo>
                    <a:pt x="487" y="1621"/>
                  </a:lnTo>
                  <a:lnTo>
                    <a:pt x="700" y="1451"/>
                  </a:lnTo>
                  <a:lnTo>
                    <a:pt x="893" y="1233"/>
                  </a:lnTo>
                  <a:lnTo>
                    <a:pt x="1067" y="972"/>
                  </a:lnTo>
                  <a:lnTo>
                    <a:pt x="1224" y="675"/>
                  </a:lnTo>
                  <a:lnTo>
                    <a:pt x="1364" y="349"/>
                  </a:lnTo>
                  <a:lnTo>
                    <a:pt x="1488" y="0"/>
                  </a:lnTo>
                </a:path>
              </a:pathLst>
            </a:custGeom>
            <a:noFill/>
            <a:ln w="25400" cap="rnd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B98C0D1D-97D0-5742-A650-90A9798436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9" y="1299"/>
              <a:ext cx="427" cy="289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i="1" dirty="0">
                  <a:solidFill>
                    <a:schemeClr val="tx2">
                      <a:lumMod val="75000"/>
                    </a:schemeClr>
                  </a:solidFill>
                  <a:latin typeface="+mn-lt"/>
                  <a:cs typeface="+mn-cs"/>
                </a:rPr>
                <a:t>MC</a:t>
              </a:r>
            </a:p>
          </p:txBody>
        </p:sp>
      </p:grpSp>
      <p:grpSp>
        <p:nvGrpSpPr>
          <p:cNvPr id="3" name="Group 7">
            <a:extLst>
              <a:ext uri="{FF2B5EF4-FFF2-40B4-BE49-F238E27FC236}">
                <a16:creationId xmlns:a16="http://schemas.microsoft.com/office/drawing/2014/main" id="{3C225A7A-E78B-F548-AD0D-19079D220064}"/>
              </a:ext>
            </a:extLst>
          </p:cNvPr>
          <p:cNvGrpSpPr>
            <a:grpSpLocks/>
          </p:cNvGrpSpPr>
          <p:nvPr/>
        </p:nvGrpSpPr>
        <p:grpSpPr bwMode="auto">
          <a:xfrm>
            <a:off x="1100138" y="1579563"/>
            <a:ext cx="7089775" cy="4064000"/>
            <a:chOff x="999" y="1348"/>
            <a:chExt cx="4466" cy="2560"/>
          </a:xfrm>
        </p:grpSpPr>
        <p:grpSp>
          <p:nvGrpSpPr>
            <p:cNvPr id="30741" name="Group 8">
              <a:extLst>
                <a:ext uri="{FF2B5EF4-FFF2-40B4-BE49-F238E27FC236}">
                  <a16:creationId xmlns:a16="http://schemas.microsoft.com/office/drawing/2014/main" id="{6F193393-8B16-D44B-B81F-D29A6A9436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99" y="1370"/>
              <a:ext cx="435" cy="2538"/>
              <a:chOff x="999" y="1370"/>
              <a:chExt cx="435" cy="2538"/>
            </a:xfrm>
          </p:grpSpPr>
          <p:sp>
            <p:nvSpPr>
              <p:cNvPr id="30776" name="Rectangle 9">
                <a:extLst>
                  <a:ext uri="{FF2B5EF4-FFF2-40B4-BE49-F238E27FC236}">
                    <a16:creationId xmlns:a16="http://schemas.microsoft.com/office/drawing/2014/main" id="{2A1F3AA5-3A71-9746-B84C-DFC26FD9DA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9" y="1778"/>
                <a:ext cx="435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$36</a:t>
                </a:r>
              </a:p>
            </p:txBody>
          </p:sp>
          <p:sp>
            <p:nvSpPr>
              <p:cNvPr id="30777" name="Rectangle 10">
                <a:extLst>
                  <a:ext uri="{FF2B5EF4-FFF2-40B4-BE49-F238E27FC236}">
                    <a16:creationId xmlns:a16="http://schemas.microsoft.com/office/drawing/2014/main" id="{30C2722A-9DC6-9D4D-9DF5-0564810137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" y="2009"/>
                <a:ext cx="328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30</a:t>
                </a:r>
              </a:p>
            </p:txBody>
          </p:sp>
          <p:sp>
            <p:nvSpPr>
              <p:cNvPr id="30778" name="Rectangle 11">
                <a:extLst>
                  <a:ext uri="{FF2B5EF4-FFF2-40B4-BE49-F238E27FC236}">
                    <a16:creationId xmlns:a16="http://schemas.microsoft.com/office/drawing/2014/main" id="{99687368-623F-A74B-9A52-3EF910CF5C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" y="2239"/>
                <a:ext cx="328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24</a:t>
                </a:r>
              </a:p>
            </p:txBody>
          </p:sp>
          <p:sp>
            <p:nvSpPr>
              <p:cNvPr id="30779" name="Rectangle 12">
                <a:extLst>
                  <a:ext uri="{FF2B5EF4-FFF2-40B4-BE49-F238E27FC236}">
                    <a16:creationId xmlns:a16="http://schemas.microsoft.com/office/drawing/2014/main" id="{509D9758-FE19-D141-834B-6B9E1E4604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" y="2469"/>
                <a:ext cx="328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18</a:t>
                </a:r>
              </a:p>
            </p:txBody>
          </p:sp>
          <p:sp>
            <p:nvSpPr>
              <p:cNvPr id="30780" name="Rectangle 13">
                <a:extLst>
                  <a:ext uri="{FF2B5EF4-FFF2-40B4-BE49-F238E27FC236}">
                    <a16:creationId xmlns:a16="http://schemas.microsoft.com/office/drawing/2014/main" id="{CEA9EC48-08D8-264D-B3B8-3A2BCBE44A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" y="2700"/>
                <a:ext cx="328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12</a:t>
                </a:r>
              </a:p>
            </p:txBody>
          </p:sp>
          <p:sp>
            <p:nvSpPr>
              <p:cNvPr id="30781" name="Rectangle 14">
                <a:extLst>
                  <a:ext uri="{FF2B5EF4-FFF2-40B4-BE49-F238E27FC236}">
                    <a16:creationId xmlns:a16="http://schemas.microsoft.com/office/drawing/2014/main" id="{4E6BC6EE-4CF8-DD47-9CC4-E0CD38B28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3" y="2930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6</a:t>
                </a:r>
              </a:p>
            </p:txBody>
          </p:sp>
          <p:sp>
            <p:nvSpPr>
              <p:cNvPr id="30782" name="Rectangle 15">
                <a:extLst>
                  <a:ext uri="{FF2B5EF4-FFF2-40B4-BE49-F238E27FC236}">
                    <a16:creationId xmlns:a16="http://schemas.microsoft.com/office/drawing/2014/main" id="{6BE14D5E-82FC-6C42-878C-FE21424319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3" y="316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0</a:t>
                </a:r>
              </a:p>
            </p:txBody>
          </p:sp>
          <p:sp>
            <p:nvSpPr>
              <p:cNvPr id="30783" name="Rectangle 16">
                <a:extLst>
                  <a:ext uri="{FF2B5EF4-FFF2-40B4-BE49-F238E27FC236}">
                    <a16:creationId xmlns:a16="http://schemas.microsoft.com/office/drawing/2014/main" id="{394D0B66-A1B7-4A48-BAA8-D97CEFC61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13" y="339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6</a:t>
                </a:r>
              </a:p>
            </p:txBody>
          </p:sp>
          <p:sp>
            <p:nvSpPr>
              <p:cNvPr id="30784" name="Rectangle 17">
                <a:extLst>
                  <a:ext uri="{FF2B5EF4-FFF2-40B4-BE49-F238E27FC236}">
                    <a16:creationId xmlns:a16="http://schemas.microsoft.com/office/drawing/2014/main" id="{1F0BEFC2-B577-B140-9B06-AB972520F2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" y="3622"/>
                <a:ext cx="328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12</a:t>
                </a:r>
              </a:p>
            </p:txBody>
          </p:sp>
          <p:sp>
            <p:nvSpPr>
              <p:cNvPr id="30785" name="Rectangle 18">
                <a:extLst>
                  <a:ext uri="{FF2B5EF4-FFF2-40B4-BE49-F238E27FC236}">
                    <a16:creationId xmlns:a16="http://schemas.microsoft.com/office/drawing/2014/main" id="{9EEE727A-4982-4942-9E34-FAE48D8AE5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1" y="1370"/>
                <a:ext cx="222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P</a:t>
                </a:r>
              </a:p>
            </p:txBody>
          </p:sp>
        </p:grpSp>
        <p:grpSp>
          <p:nvGrpSpPr>
            <p:cNvPr id="30742" name="Group 19">
              <a:extLst>
                <a:ext uri="{FF2B5EF4-FFF2-40B4-BE49-F238E27FC236}">
                  <a16:creationId xmlns:a16="http://schemas.microsoft.com/office/drawing/2014/main" id="{4FF10DF8-F8FC-974B-82B8-B12BA7BB8B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21" y="1348"/>
              <a:ext cx="4044" cy="2522"/>
              <a:chOff x="1457" y="1366"/>
              <a:chExt cx="4044" cy="2522"/>
            </a:xfrm>
          </p:grpSpPr>
          <p:sp>
            <p:nvSpPr>
              <p:cNvPr id="30754" name="Line 20">
                <a:extLst>
                  <a:ext uri="{FF2B5EF4-FFF2-40B4-BE49-F238E27FC236}">
                    <a16:creationId xmlns:a16="http://schemas.microsoft.com/office/drawing/2014/main" id="{365E6540-988E-9E4A-927D-2599663E1D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57" y="1366"/>
                <a:ext cx="0" cy="252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55" name="Line 21">
                <a:extLst>
                  <a:ext uri="{FF2B5EF4-FFF2-40B4-BE49-F238E27FC236}">
                    <a16:creationId xmlns:a16="http://schemas.microsoft.com/office/drawing/2014/main" id="{1C50A97A-6F36-F549-A0D4-6A4D542799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1492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56" name="Line 22">
                <a:extLst>
                  <a:ext uri="{FF2B5EF4-FFF2-40B4-BE49-F238E27FC236}">
                    <a16:creationId xmlns:a16="http://schemas.microsoft.com/office/drawing/2014/main" id="{F1F4F652-C2F1-C440-81B0-FFC207D624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1721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57" name="Line 23">
                <a:extLst>
                  <a:ext uri="{FF2B5EF4-FFF2-40B4-BE49-F238E27FC236}">
                    <a16:creationId xmlns:a16="http://schemas.microsoft.com/office/drawing/2014/main" id="{13AC6C08-2624-D345-9EFD-27AB0D59C9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1950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58" name="Line 24">
                <a:extLst>
                  <a:ext uri="{FF2B5EF4-FFF2-40B4-BE49-F238E27FC236}">
                    <a16:creationId xmlns:a16="http://schemas.microsoft.com/office/drawing/2014/main" id="{B46E2027-8301-B649-89D8-A8E9CD30EC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2179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59" name="Line 25">
                <a:extLst>
                  <a:ext uri="{FF2B5EF4-FFF2-40B4-BE49-F238E27FC236}">
                    <a16:creationId xmlns:a16="http://schemas.microsoft.com/office/drawing/2014/main" id="{22AC44EE-629A-4446-AF7E-3894C0E04A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2408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0" name="Line 26">
                <a:extLst>
                  <a:ext uri="{FF2B5EF4-FFF2-40B4-BE49-F238E27FC236}">
                    <a16:creationId xmlns:a16="http://schemas.microsoft.com/office/drawing/2014/main" id="{A75B259C-5504-944A-8F6F-3F8B5EEC3D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2644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1" name="Line 27">
                <a:extLst>
                  <a:ext uri="{FF2B5EF4-FFF2-40B4-BE49-F238E27FC236}">
                    <a16:creationId xmlns:a16="http://schemas.microsoft.com/office/drawing/2014/main" id="{E1B1E500-3385-A841-9584-DEEAFCEF52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2866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2" name="Line 28">
                <a:extLst>
                  <a:ext uri="{FF2B5EF4-FFF2-40B4-BE49-F238E27FC236}">
                    <a16:creationId xmlns:a16="http://schemas.microsoft.com/office/drawing/2014/main" id="{8A5BDB82-2F6A-9247-8B72-56B8DD28F4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3095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3" name="Line 29">
                <a:extLst>
                  <a:ext uri="{FF2B5EF4-FFF2-40B4-BE49-F238E27FC236}">
                    <a16:creationId xmlns:a16="http://schemas.microsoft.com/office/drawing/2014/main" id="{4AE017A7-4A3B-0E41-A929-3AF306FBAC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3324"/>
                <a:ext cx="4033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4" name="Line 30">
                <a:extLst>
                  <a:ext uri="{FF2B5EF4-FFF2-40B4-BE49-F238E27FC236}">
                    <a16:creationId xmlns:a16="http://schemas.microsoft.com/office/drawing/2014/main" id="{84427E52-CAE3-A64F-8DE0-935AA15758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3553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5" name="Line 31">
                <a:extLst>
                  <a:ext uri="{FF2B5EF4-FFF2-40B4-BE49-F238E27FC236}">
                    <a16:creationId xmlns:a16="http://schemas.microsoft.com/office/drawing/2014/main" id="{B88F8EE5-CDED-CE4A-90AF-E4EBB994DE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8" y="3783"/>
                <a:ext cx="48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6" name="Line 32">
                <a:extLst>
                  <a:ext uri="{FF2B5EF4-FFF2-40B4-BE49-F238E27FC236}">
                    <a16:creationId xmlns:a16="http://schemas.microsoft.com/office/drawing/2014/main" id="{1E55C447-93CB-534D-BF5D-3C6C98D24B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11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7" name="Line 33">
                <a:extLst>
                  <a:ext uri="{FF2B5EF4-FFF2-40B4-BE49-F238E27FC236}">
                    <a16:creationId xmlns:a16="http://schemas.microsoft.com/office/drawing/2014/main" id="{6775312C-6452-544D-B40E-119AF96597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42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8" name="Line 34">
                <a:extLst>
                  <a:ext uri="{FF2B5EF4-FFF2-40B4-BE49-F238E27FC236}">
                    <a16:creationId xmlns:a16="http://schemas.microsoft.com/office/drawing/2014/main" id="{CEDB7B0D-5E4A-A144-ADA2-D361F590BC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73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69" name="Line 35">
                <a:extLst>
                  <a:ext uri="{FF2B5EF4-FFF2-40B4-BE49-F238E27FC236}">
                    <a16:creationId xmlns:a16="http://schemas.microsoft.com/office/drawing/2014/main" id="{634F9007-C55A-5749-BBD6-436E93431C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85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70" name="Line 36">
                <a:extLst>
                  <a:ext uri="{FF2B5EF4-FFF2-40B4-BE49-F238E27FC236}">
                    <a16:creationId xmlns:a16="http://schemas.microsoft.com/office/drawing/2014/main" id="{6F13D3CE-2EAC-114D-AD61-9446CE24F6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16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71" name="Line 37">
                <a:extLst>
                  <a:ext uri="{FF2B5EF4-FFF2-40B4-BE49-F238E27FC236}">
                    <a16:creationId xmlns:a16="http://schemas.microsoft.com/office/drawing/2014/main" id="{312314C3-8357-404B-96A3-FC1A97D0D0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46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72" name="Line 38">
                <a:extLst>
                  <a:ext uri="{FF2B5EF4-FFF2-40B4-BE49-F238E27FC236}">
                    <a16:creationId xmlns:a16="http://schemas.microsoft.com/office/drawing/2014/main" id="{23190693-0835-534B-9B0B-85570EC275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72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73" name="Line 39">
                <a:extLst>
                  <a:ext uri="{FF2B5EF4-FFF2-40B4-BE49-F238E27FC236}">
                    <a16:creationId xmlns:a16="http://schemas.microsoft.com/office/drawing/2014/main" id="{F0C381A6-72DC-A943-B675-B924B65C75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98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74" name="Line 40">
                <a:extLst>
                  <a:ext uri="{FF2B5EF4-FFF2-40B4-BE49-F238E27FC236}">
                    <a16:creationId xmlns:a16="http://schemas.microsoft.com/office/drawing/2014/main" id="{192835C7-21A1-C84E-BB64-844311D996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20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75" name="Line 41">
                <a:extLst>
                  <a:ext uri="{FF2B5EF4-FFF2-40B4-BE49-F238E27FC236}">
                    <a16:creationId xmlns:a16="http://schemas.microsoft.com/office/drawing/2014/main" id="{D171938C-8B4A-5642-B628-44423D6E69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15" y="3266"/>
                <a:ext cx="0" cy="68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743" name="Group 42">
              <a:extLst>
                <a:ext uri="{FF2B5EF4-FFF2-40B4-BE49-F238E27FC236}">
                  <a16:creationId xmlns:a16="http://schemas.microsoft.com/office/drawing/2014/main" id="{DA584FEA-7ABD-E441-BC41-00C85ED408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60" y="3303"/>
              <a:ext cx="3182" cy="286"/>
              <a:chOff x="1696" y="3321"/>
              <a:chExt cx="3182" cy="286"/>
            </a:xfrm>
          </p:grpSpPr>
          <p:sp>
            <p:nvSpPr>
              <p:cNvPr id="30744" name="Rectangle 43">
                <a:extLst>
                  <a:ext uri="{FF2B5EF4-FFF2-40B4-BE49-F238E27FC236}">
                    <a16:creationId xmlns:a16="http://schemas.microsoft.com/office/drawing/2014/main" id="{1802E8B3-FAB2-D248-9D5E-B0EC78FAC4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96" y="332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1</a:t>
                </a:r>
              </a:p>
            </p:txBody>
          </p:sp>
          <p:sp>
            <p:nvSpPr>
              <p:cNvPr id="30745" name="Rectangle 44">
                <a:extLst>
                  <a:ext uri="{FF2B5EF4-FFF2-40B4-BE49-F238E27FC236}">
                    <a16:creationId xmlns:a16="http://schemas.microsoft.com/office/drawing/2014/main" id="{64FF02F4-E60C-D64B-8449-5908440FA0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8" y="332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2</a:t>
                </a:r>
              </a:p>
            </p:txBody>
          </p:sp>
          <p:sp>
            <p:nvSpPr>
              <p:cNvPr id="30746" name="Rectangle 45">
                <a:extLst>
                  <a:ext uri="{FF2B5EF4-FFF2-40B4-BE49-F238E27FC236}">
                    <a16:creationId xmlns:a16="http://schemas.microsoft.com/office/drawing/2014/main" id="{C0F3CE7D-1802-F64A-B763-1CC48B1A03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1" y="332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3</a:t>
                </a:r>
              </a:p>
            </p:txBody>
          </p:sp>
          <p:sp>
            <p:nvSpPr>
              <p:cNvPr id="30747" name="Rectangle 46">
                <a:extLst>
                  <a:ext uri="{FF2B5EF4-FFF2-40B4-BE49-F238E27FC236}">
                    <a16:creationId xmlns:a16="http://schemas.microsoft.com/office/drawing/2014/main" id="{4AED7638-0804-5F48-A19D-1687667268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2" y="332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4</a:t>
                </a:r>
              </a:p>
            </p:txBody>
          </p:sp>
          <p:sp>
            <p:nvSpPr>
              <p:cNvPr id="30748" name="Rectangle 47">
                <a:extLst>
                  <a:ext uri="{FF2B5EF4-FFF2-40B4-BE49-F238E27FC236}">
                    <a16:creationId xmlns:a16="http://schemas.microsoft.com/office/drawing/2014/main" id="{07CF1778-C2A4-3C49-9F04-4A328E21BD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3" y="332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5</a:t>
                </a:r>
              </a:p>
            </p:txBody>
          </p:sp>
          <p:sp>
            <p:nvSpPr>
              <p:cNvPr id="30749" name="Rectangle 48">
                <a:extLst>
                  <a:ext uri="{FF2B5EF4-FFF2-40B4-BE49-F238E27FC236}">
                    <a16:creationId xmlns:a16="http://schemas.microsoft.com/office/drawing/2014/main" id="{A33DD934-790F-6140-B6CB-3546150FEC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34" y="332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6</a:t>
                </a:r>
              </a:p>
            </p:txBody>
          </p:sp>
          <p:sp>
            <p:nvSpPr>
              <p:cNvPr id="30750" name="Rectangle 49">
                <a:extLst>
                  <a:ext uri="{FF2B5EF4-FFF2-40B4-BE49-F238E27FC236}">
                    <a16:creationId xmlns:a16="http://schemas.microsoft.com/office/drawing/2014/main" id="{2FEC3AFA-579E-BE46-9065-A72B6B4CCD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1" y="332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7</a:t>
                </a:r>
              </a:p>
            </p:txBody>
          </p:sp>
          <p:sp>
            <p:nvSpPr>
              <p:cNvPr id="30751" name="Rectangle 50">
                <a:extLst>
                  <a:ext uri="{FF2B5EF4-FFF2-40B4-BE49-F238E27FC236}">
                    <a16:creationId xmlns:a16="http://schemas.microsoft.com/office/drawing/2014/main" id="{B54A09AF-221E-AC4E-B422-4268B25378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6" y="332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8</a:t>
                </a:r>
              </a:p>
            </p:txBody>
          </p:sp>
          <p:sp>
            <p:nvSpPr>
              <p:cNvPr id="30752" name="Rectangle 51">
                <a:extLst>
                  <a:ext uri="{FF2B5EF4-FFF2-40B4-BE49-F238E27FC236}">
                    <a16:creationId xmlns:a16="http://schemas.microsoft.com/office/drawing/2014/main" id="{5C69036D-5CFD-0A41-9B73-EDDD3DB5C1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9" y="3321"/>
                <a:ext cx="221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9</a:t>
                </a:r>
              </a:p>
            </p:txBody>
          </p:sp>
          <p:sp>
            <p:nvSpPr>
              <p:cNvPr id="30753" name="Rectangle 52">
                <a:extLst>
                  <a:ext uri="{FF2B5EF4-FFF2-40B4-BE49-F238E27FC236}">
                    <a16:creationId xmlns:a16="http://schemas.microsoft.com/office/drawing/2014/main" id="{00535F43-E4AE-5645-ABED-553F693C03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0" y="3321"/>
                <a:ext cx="328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>
                    <a:solidFill>
                      <a:srgbClr val="000000"/>
                    </a:solidFill>
                  </a:rPr>
                  <a:t>10</a:t>
                </a:r>
              </a:p>
            </p:txBody>
          </p:sp>
        </p:grpSp>
      </p:grpSp>
      <p:grpSp>
        <p:nvGrpSpPr>
          <p:cNvPr id="10" name="Group 53">
            <a:extLst>
              <a:ext uri="{FF2B5EF4-FFF2-40B4-BE49-F238E27FC236}">
                <a16:creationId xmlns:a16="http://schemas.microsoft.com/office/drawing/2014/main" id="{888CF381-2531-F942-AC7B-2582FB868A9B}"/>
              </a:ext>
            </a:extLst>
          </p:cNvPr>
          <p:cNvGrpSpPr>
            <a:grpSpLocks/>
          </p:cNvGrpSpPr>
          <p:nvPr/>
        </p:nvGrpSpPr>
        <p:grpSpPr bwMode="auto">
          <a:xfrm>
            <a:off x="1787525" y="2519363"/>
            <a:ext cx="6245225" cy="2987675"/>
            <a:chOff x="1432" y="1940"/>
            <a:chExt cx="3934" cy="1882"/>
          </a:xfrm>
        </p:grpSpPr>
        <p:grpSp>
          <p:nvGrpSpPr>
            <p:cNvPr id="30735" name="Group 54">
              <a:extLst>
                <a:ext uri="{FF2B5EF4-FFF2-40B4-BE49-F238E27FC236}">
                  <a16:creationId xmlns:a16="http://schemas.microsoft.com/office/drawing/2014/main" id="{9C0EF3E8-D526-434A-A9D4-C5AC4C6D91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2" y="1940"/>
              <a:ext cx="3934" cy="1360"/>
              <a:chOff x="1432" y="1940"/>
              <a:chExt cx="3934" cy="1360"/>
            </a:xfrm>
          </p:grpSpPr>
          <p:sp>
            <p:nvSpPr>
              <p:cNvPr id="30739" name="Line 55">
                <a:extLst>
                  <a:ext uri="{FF2B5EF4-FFF2-40B4-BE49-F238E27FC236}">
                    <a16:creationId xmlns:a16="http://schemas.microsoft.com/office/drawing/2014/main" id="{4D1A1504-FBF3-3C48-853F-369C353D75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2" y="1940"/>
                <a:ext cx="3934" cy="136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40" name="Rectangle 56">
                <a:extLst>
                  <a:ext uri="{FF2B5EF4-FFF2-40B4-BE49-F238E27FC236}">
                    <a16:creationId xmlns:a16="http://schemas.microsoft.com/office/drawing/2014/main" id="{F816900D-3E23-8848-B814-25A714A9CA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9" y="2821"/>
                <a:ext cx="363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sr-Latn-BA" altLang="sr-Latn-RS" sz="2400" i="1">
                    <a:solidFill>
                      <a:srgbClr val="000000"/>
                    </a:solidFill>
                  </a:rPr>
                  <a:t>Q</a:t>
                </a:r>
                <a:r>
                  <a:rPr lang="en-US" altLang="sr-Latn-RS" sz="2400" i="1" baseline="-25000">
                    <a:solidFill>
                      <a:srgbClr val="000000"/>
                    </a:solidFill>
                  </a:rPr>
                  <a:t>D</a:t>
                </a:r>
              </a:p>
            </p:txBody>
          </p:sp>
        </p:grpSp>
        <p:grpSp>
          <p:nvGrpSpPr>
            <p:cNvPr id="30736" name="Group 57">
              <a:extLst>
                <a:ext uri="{FF2B5EF4-FFF2-40B4-BE49-F238E27FC236}">
                  <a16:creationId xmlns:a16="http://schemas.microsoft.com/office/drawing/2014/main" id="{8A41A7D2-9449-3C49-8FC0-5A37E476DE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32" y="1940"/>
              <a:ext cx="2947" cy="1882"/>
              <a:chOff x="1432" y="1940"/>
              <a:chExt cx="2947" cy="1882"/>
            </a:xfrm>
          </p:grpSpPr>
          <p:sp>
            <p:nvSpPr>
              <p:cNvPr id="30737" name="Line 58">
                <a:extLst>
                  <a:ext uri="{FF2B5EF4-FFF2-40B4-BE49-F238E27FC236}">
                    <a16:creationId xmlns:a16="http://schemas.microsoft.com/office/drawing/2014/main" id="{21797C1A-23D8-544E-B501-6C384FEC5A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2" y="1940"/>
                <a:ext cx="2561" cy="1778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738" name="Rectangle 59">
                <a:extLst>
                  <a:ext uri="{FF2B5EF4-FFF2-40B4-BE49-F238E27FC236}">
                    <a16:creationId xmlns:a16="http://schemas.microsoft.com/office/drawing/2014/main" id="{0857748F-857E-AD45-A631-5939530A38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6" y="3536"/>
                <a:ext cx="413" cy="2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2" charset="2"/>
                  <a:buChar char=""/>
                  <a:defRPr sz="27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1pPr>
                <a:lvl2pPr marL="742950" indent="-285750">
                  <a:spcBef>
                    <a:spcPts val="325"/>
                  </a:spcBef>
                  <a:buClr>
                    <a:schemeClr val="accent1"/>
                  </a:buClr>
                  <a:buFont typeface="Verdana" panose="020B0604030504040204" pitchFamily="34" charset="0"/>
                  <a:buChar char="◦"/>
                  <a:defRPr sz="23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2pPr>
                <a:lvl3pPr marL="1143000" indent="-228600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 pitchFamily="2" charset="2"/>
                  <a:buChar char=""/>
                  <a:defRPr sz="21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3pPr>
                <a:lvl4pPr marL="16002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19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4pPr>
                <a:lvl5pPr marL="2057400" indent="-228600">
                  <a:spcBef>
                    <a:spcPts val="350"/>
                  </a:spcBef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5pPr>
                <a:lvl6pPr marL="25146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6pPr>
                <a:lvl7pPr marL="29718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7pPr>
                <a:lvl8pPr marL="34290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8pPr>
                <a:lvl9pPr marL="3886200" indent="-228600" eaLnBrk="0" fontAlgn="base" hangingPunct="0">
                  <a:spcBef>
                    <a:spcPts val="350"/>
                  </a:spcBef>
                  <a:spcAft>
                    <a:spcPct val="0"/>
                  </a:spcAft>
                  <a:buClr>
                    <a:schemeClr val="accent2"/>
                  </a:buClr>
                  <a:buFont typeface="Wingdings 2" pitchFamily="2" charset="2"/>
                  <a:buChar char=""/>
                  <a:defRPr sz="2000">
                    <a:solidFill>
                      <a:schemeClr val="tx1"/>
                    </a:solidFill>
                    <a:latin typeface="Lucida Sans Unicode" panose="020B0602030504020204" pitchFamily="34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sr-Latn-RS" sz="2400" i="1">
                    <a:solidFill>
                      <a:srgbClr val="000000"/>
                    </a:solidFill>
                  </a:rPr>
                  <a:t>MR</a:t>
                </a:r>
              </a:p>
            </p:txBody>
          </p:sp>
        </p:grpSp>
      </p:grpSp>
      <p:grpSp>
        <p:nvGrpSpPr>
          <p:cNvPr id="13" name="Group 60">
            <a:extLst>
              <a:ext uri="{FF2B5EF4-FFF2-40B4-BE49-F238E27FC236}">
                <a16:creationId xmlns:a16="http://schemas.microsoft.com/office/drawing/2014/main" id="{1812CBD5-9126-6B44-9E58-80AAB6EA4C61}"/>
              </a:ext>
            </a:extLst>
          </p:cNvPr>
          <p:cNvGrpSpPr>
            <a:grpSpLocks/>
          </p:cNvGrpSpPr>
          <p:nvPr/>
        </p:nvGrpSpPr>
        <p:grpSpPr bwMode="auto">
          <a:xfrm>
            <a:off x="2700338" y="1843088"/>
            <a:ext cx="2513012" cy="1174750"/>
            <a:chOff x="1686" y="1566"/>
            <a:chExt cx="1645" cy="746"/>
          </a:xfrm>
        </p:grpSpPr>
        <p:sp>
          <p:nvSpPr>
            <p:cNvPr id="30733" name="Rectangle 61">
              <a:extLst>
                <a:ext uri="{FF2B5EF4-FFF2-40B4-BE49-F238E27FC236}">
                  <a16:creationId xmlns:a16="http://schemas.microsoft.com/office/drawing/2014/main" id="{FC129B3E-3401-664F-A1F6-2E087AB9A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6" y="1566"/>
              <a:ext cx="1645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itchFamily="2" charset="2"/>
                <a:buChar char=""/>
                <a:defRPr sz="27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1pPr>
              <a:lvl2pPr marL="742950" indent="-285750">
                <a:spcBef>
                  <a:spcPts val="325"/>
                </a:spcBef>
                <a:buClr>
                  <a:schemeClr val="accent1"/>
                </a:buClr>
                <a:buFont typeface="Verdana" panose="020B0604030504040204" pitchFamily="34" charset="0"/>
                <a:buChar char="◦"/>
                <a:defRPr sz="23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2pPr>
              <a:lvl3pPr marL="1143000" indent="-228600">
                <a:spcBef>
                  <a:spcPts val="350"/>
                </a:spcBef>
                <a:buClr>
                  <a:schemeClr val="accent2"/>
                </a:buClr>
                <a:buSzPct val="100000"/>
                <a:buFont typeface="Wingdings 2" pitchFamily="2" charset="2"/>
                <a:buChar char=""/>
                <a:defRPr sz="21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3pPr>
              <a:lvl4pPr marL="1600200" indent="-228600">
                <a:spcBef>
                  <a:spcPts val="350"/>
                </a:spcBef>
                <a:buClr>
                  <a:schemeClr val="accent2"/>
                </a:buClr>
                <a:buFont typeface="Wingdings 2" pitchFamily="2" charset="2"/>
                <a:buChar char=""/>
                <a:defRPr sz="19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4pPr>
              <a:lvl5pPr marL="2057400" indent="-228600">
                <a:spcBef>
                  <a:spcPts val="350"/>
                </a:spcBef>
                <a:buClr>
                  <a:schemeClr val="accent2"/>
                </a:buClr>
                <a:buFont typeface="Wingdings 2" pitchFamily="2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5pPr>
              <a:lvl6pPr marL="25146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itchFamily="2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6pPr>
              <a:lvl7pPr marL="29718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itchFamily="2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7pPr>
              <a:lvl8pPr marL="34290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itchFamily="2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8pPr>
              <a:lvl9pPr marL="3886200" indent="-228600" eaLnBrk="0" fontAlgn="base" hangingPunct="0">
                <a:spcBef>
                  <a:spcPts val="350"/>
                </a:spcBef>
                <a:spcAft>
                  <a:spcPct val="0"/>
                </a:spcAft>
                <a:buClr>
                  <a:schemeClr val="accent2"/>
                </a:buClr>
                <a:buFont typeface="Wingdings 2" pitchFamily="2" charset="2"/>
                <a:buChar char=""/>
                <a:defRPr sz="2000">
                  <a:solidFill>
                    <a:schemeClr val="tx1"/>
                  </a:solidFill>
                  <a:latin typeface="Lucida Sans Unicode" panose="020B0602030504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sr-Latn-BA" altLang="sr-Latn-RS" sz="2400">
                  <a:solidFill>
                    <a:srgbClr val="000000"/>
                  </a:solidFill>
                </a:rPr>
                <a:t>Monopolistička cijena</a:t>
              </a:r>
              <a:endParaRPr lang="en-US" altLang="sr-Latn-RS" sz="2400">
                <a:solidFill>
                  <a:srgbClr val="000000"/>
                </a:solidFill>
              </a:endParaRPr>
            </a:p>
          </p:txBody>
        </p:sp>
        <p:sp>
          <p:nvSpPr>
            <p:cNvPr id="30734" name="Line 62">
              <a:extLst>
                <a:ext uri="{FF2B5EF4-FFF2-40B4-BE49-F238E27FC236}">
                  <a16:creationId xmlns:a16="http://schemas.microsoft.com/office/drawing/2014/main" id="{31EB6A5A-85B5-254F-A439-5E328B4B36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92" y="2088"/>
              <a:ext cx="77" cy="2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" name="Line 63">
            <a:extLst>
              <a:ext uri="{FF2B5EF4-FFF2-40B4-BE49-F238E27FC236}">
                <a16:creationId xmlns:a16="http://schemas.microsoft.com/office/drawing/2014/main" id="{01F5AEF4-CCEC-9344-A1A7-5A81027031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79850" y="3224213"/>
            <a:ext cx="0" cy="78740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Freeform 64">
            <a:extLst>
              <a:ext uri="{FF2B5EF4-FFF2-40B4-BE49-F238E27FC236}">
                <a16:creationId xmlns:a16="http://schemas.microsoft.com/office/drawing/2014/main" id="{86861AD6-89F7-EA42-9FFF-427DA98B2686}"/>
              </a:ext>
            </a:extLst>
          </p:cNvPr>
          <p:cNvSpPr>
            <a:spLocks/>
          </p:cNvSpPr>
          <p:nvPr/>
        </p:nvSpPr>
        <p:spPr bwMode="auto">
          <a:xfrm>
            <a:off x="3836988" y="3182938"/>
            <a:ext cx="88900" cy="100012"/>
          </a:xfrm>
          <a:custGeom>
            <a:avLst/>
            <a:gdLst>
              <a:gd name="T0" fmla="*/ 0 w 43"/>
              <a:gd name="T1" fmla="*/ 2147483646 h 39"/>
              <a:gd name="T2" fmla="*/ 0 w 43"/>
              <a:gd name="T3" fmla="*/ 2147483646 h 39"/>
              <a:gd name="T4" fmla="*/ 2147483646 w 43"/>
              <a:gd name="T5" fmla="*/ 2147483646 h 39"/>
              <a:gd name="T6" fmla="*/ 2147483646 w 43"/>
              <a:gd name="T7" fmla="*/ 2147483646 h 39"/>
              <a:gd name="T8" fmla="*/ 2147483646 w 43"/>
              <a:gd name="T9" fmla="*/ 2147483646 h 39"/>
              <a:gd name="T10" fmla="*/ 2147483646 w 43"/>
              <a:gd name="T11" fmla="*/ 2147483646 h 39"/>
              <a:gd name="T12" fmla="*/ 2147483646 w 43"/>
              <a:gd name="T13" fmla="*/ 2147483646 h 39"/>
              <a:gd name="T14" fmla="*/ 2147483646 w 43"/>
              <a:gd name="T15" fmla="*/ 0 h 39"/>
              <a:gd name="T16" fmla="*/ 2147483646 w 43"/>
              <a:gd name="T17" fmla="*/ 0 h 39"/>
              <a:gd name="T18" fmla="*/ 2147483646 w 43"/>
              <a:gd name="T19" fmla="*/ 0 h 39"/>
              <a:gd name="T20" fmla="*/ 2147483646 w 43"/>
              <a:gd name="T21" fmla="*/ 2147483646 h 39"/>
              <a:gd name="T22" fmla="*/ 2147483646 w 43"/>
              <a:gd name="T23" fmla="*/ 2147483646 h 39"/>
              <a:gd name="T24" fmla="*/ 2147483646 w 43"/>
              <a:gd name="T25" fmla="*/ 2147483646 h 39"/>
              <a:gd name="T26" fmla="*/ 2147483646 w 43"/>
              <a:gd name="T27" fmla="*/ 2147483646 h 39"/>
              <a:gd name="T28" fmla="*/ 2147483646 w 43"/>
              <a:gd name="T29" fmla="*/ 2147483646 h 39"/>
              <a:gd name="T30" fmla="*/ 2147483646 w 43"/>
              <a:gd name="T31" fmla="*/ 2147483646 h 39"/>
              <a:gd name="T32" fmla="*/ 2147483646 w 43"/>
              <a:gd name="T33" fmla="*/ 2147483646 h 39"/>
              <a:gd name="T34" fmla="*/ 2147483646 w 43"/>
              <a:gd name="T35" fmla="*/ 2147483646 h 39"/>
              <a:gd name="T36" fmla="*/ 2147483646 w 43"/>
              <a:gd name="T37" fmla="*/ 2147483646 h 39"/>
              <a:gd name="T38" fmla="*/ 2147483646 w 43"/>
              <a:gd name="T39" fmla="*/ 2147483646 h 39"/>
              <a:gd name="T40" fmla="*/ 2147483646 w 43"/>
              <a:gd name="T41" fmla="*/ 2147483646 h 39"/>
              <a:gd name="T42" fmla="*/ 2147483646 w 43"/>
              <a:gd name="T43" fmla="*/ 2147483646 h 39"/>
              <a:gd name="T44" fmla="*/ 2147483646 w 43"/>
              <a:gd name="T45" fmla="*/ 2147483646 h 39"/>
              <a:gd name="T46" fmla="*/ 2147483646 w 43"/>
              <a:gd name="T47" fmla="*/ 2147483646 h 39"/>
              <a:gd name="T48" fmla="*/ 2147483646 w 43"/>
              <a:gd name="T49" fmla="*/ 2147483646 h 39"/>
              <a:gd name="T50" fmla="*/ 2147483646 w 43"/>
              <a:gd name="T51" fmla="*/ 2147483646 h 39"/>
              <a:gd name="T52" fmla="*/ 2147483646 w 43"/>
              <a:gd name="T53" fmla="*/ 2147483646 h 39"/>
              <a:gd name="T54" fmla="*/ 2147483646 w 43"/>
              <a:gd name="T55" fmla="*/ 2147483646 h 39"/>
              <a:gd name="T56" fmla="*/ 2147483646 w 43"/>
              <a:gd name="T57" fmla="*/ 2147483646 h 39"/>
              <a:gd name="T58" fmla="*/ 2147483646 w 43"/>
              <a:gd name="T59" fmla="*/ 2147483646 h 39"/>
              <a:gd name="T60" fmla="*/ 2147483646 w 43"/>
              <a:gd name="T61" fmla="*/ 2147483646 h 39"/>
              <a:gd name="T62" fmla="*/ 0 w 43"/>
              <a:gd name="T63" fmla="*/ 2147483646 h 39"/>
              <a:gd name="T64" fmla="*/ 0 w 43"/>
              <a:gd name="T65" fmla="*/ 2147483646 h 3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3"/>
              <a:gd name="T100" fmla="*/ 0 h 39"/>
              <a:gd name="T101" fmla="*/ 43 w 43"/>
              <a:gd name="T102" fmla="*/ 39 h 3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3" h="39">
                <a:moveTo>
                  <a:pt x="0" y="19"/>
                </a:moveTo>
                <a:lnTo>
                  <a:pt x="0" y="15"/>
                </a:lnTo>
                <a:lnTo>
                  <a:pt x="2" y="12"/>
                </a:lnTo>
                <a:lnTo>
                  <a:pt x="4" y="8"/>
                </a:lnTo>
                <a:lnTo>
                  <a:pt x="6" y="6"/>
                </a:lnTo>
                <a:lnTo>
                  <a:pt x="9" y="3"/>
                </a:lnTo>
                <a:lnTo>
                  <a:pt x="13" y="1"/>
                </a:lnTo>
                <a:lnTo>
                  <a:pt x="17" y="0"/>
                </a:lnTo>
                <a:lnTo>
                  <a:pt x="21" y="0"/>
                </a:lnTo>
                <a:lnTo>
                  <a:pt x="25" y="0"/>
                </a:lnTo>
                <a:lnTo>
                  <a:pt x="29" y="1"/>
                </a:lnTo>
                <a:lnTo>
                  <a:pt x="33" y="3"/>
                </a:lnTo>
                <a:lnTo>
                  <a:pt x="36" y="6"/>
                </a:lnTo>
                <a:lnTo>
                  <a:pt x="38" y="8"/>
                </a:lnTo>
                <a:lnTo>
                  <a:pt x="40" y="12"/>
                </a:lnTo>
                <a:lnTo>
                  <a:pt x="42" y="15"/>
                </a:lnTo>
                <a:lnTo>
                  <a:pt x="42" y="19"/>
                </a:lnTo>
                <a:lnTo>
                  <a:pt x="42" y="23"/>
                </a:lnTo>
                <a:lnTo>
                  <a:pt x="40" y="27"/>
                </a:lnTo>
                <a:lnTo>
                  <a:pt x="38" y="30"/>
                </a:lnTo>
                <a:lnTo>
                  <a:pt x="36" y="33"/>
                </a:lnTo>
                <a:lnTo>
                  <a:pt x="33" y="35"/>
                </a:lnTo>
                <a:lnTo>
                  <a:pt x="29" y="37"/>
                </a:lnTo>
                <a:lnTo>
                  <a:pt x="25" y="38"/>
                </a:lnTo>
                <a:lnTo>
                  <a:pt x="21" y="38"/>
                </a:lnTo>
                <a:lnTo>
                  <a:pt x="17" y="38"/>
                </a:lnTo>
                <a:lnTo>
                  <a:pt x="13" y="37"/>
                </a:lnTo>
                <a:lnTo>
                  <a:pt x="9" y="35"/>
                </a:lnTo>
                <a:lnTo>
                  <a:pt x="6" y="33"/>
                </a:lnTo>
                <a:lnTo>
                  <a:pt x="4" y="30"/>
                </a:lnTo>
                <a:lnTo>
                  <a:pt x="2" y="27"/>
                </a:lnTo>
                <a:lnTo>
                  <a:pt x="0" y="23"/>
                </a:lnTo>
                <a:lnTo>
                  <a:pt x="0" y="19"/>
                </a:lnTo>
              </a:path>
            </a:pathLst>
          </a:custGeom>
          <a:solidFill>
            <a:srgbClr val="000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" name="Line 65">
            <a:extLst>
              <a:ext uri="{FF2B5EF4-FFF2-40B4-BE49-F238E27FC236}">
                <a16:creationId xmlns:a16="http://schemas.microsoft.com/office/drawing/2014/main" id="{83ECE830-3149-5540-A848-D30ADB7049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79850" y="3935413"/>
            <a:ext cx="0" cy="639762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Rectangle 18">
            <a:extLst>
              <a:ext uri="{FF2B5EF4-FFF2-40B4-BE49-F238E27FC236}">
                <a16:creationId xmlns:a16="http://schemas.microsoft.com/office/drawing/2014/main" id="{59E37C87-E0CD-B643-A469-56F18F27A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5088" y="4818063"/>
            <a:ext cx="422275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solidFill>
                  <a:srgbClr val="000000"/>
                </a:solidFill>
              </a:rPr>
              <a:t>Q</a:t>
            </a:r>
            <a:endParaRPr lang="en-US" altLang="sr-Latn-RS" sz="2400">
              <a:solidFill>
                <a:srgbClr val="000000"/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7012878-CBBB-C34E-95DC-27DE901DF70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522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>
            <a:extLst>
              <a:ext uri="{FF2B5EF4-FFF2-40B4-BE49-F238E27FC236}">
                <a16:creationId xmlns:a16="http://schemas.microsoft.com/office/drawing/2014/main" id="{E5474AF8-F96D-5148-B047-198E27AEC3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Uslov maksimizacije profita - odrediti koju će količinu monopolista prodavati na osnovu presjeka MC i MR krive</a:t>
            </a:r>
            <a:endParaRPr lang="en-US" altLang="sr-Latn-RS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7CE3BDB4-D6BD-5848-B7BD-5FE8B55B6F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pic>
        <p:nvPicPr>
          <p:cNvPr id="31748" name="Picture 3">
            <a:extLst>
              <a:ext uri="{FF2B5EF4-FFF2-40B4-BE49-F238E27FC236}">
                <a16:creationId xmlns:a16="http://schemas.microsoft.com/office/drawing/2014/main" id="{4F362704-9DCF-7648-B8B2-F4F356330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2708275"/>
            <a:ext cx="63373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1D1BD24-689C-924D-AB85-B75B832C08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4228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20ECD3D9-A197-5E48-84E8-348701AA4B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Za Q za koje vrijedi MR=MC odrediti monopolsku cijenu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sr-Latn-BA" altLang="sr-Latn-RS" sz="3200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3200">
                <a:latin typeface="Arial" panose="020B0604020202020204" pitchFamily="34" charset="0"/>
                <a:cs typeface="Arial" panose="020B0604020202020204" pitchFamily="34" charset="0"/>
              </a:rPr>
              <a:t>Odrediti ATC za optimalni obim prodaje Q za koji vrijedi MR=MC</a:t>
            </a:r>
          </a:p>
          <a:p>
            <a:pPr eaLnBrk="1" hangingPunct="1"/>
            <a:r>
              <a:rPr lang="hr-HR" altLang="sr-Latn-RS" sz="3200"/>
              <a:t>Odrediti dobit (gubitak) kod monopoliste oduzimanjem od 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3200">
                <a:latin typeface="Arial" panose="020B0604020202020204" pitchFamily="34" charset="0"/>
                <a:cs typeface="Arial" panose="020B0604020202020204" pitchFamily="34" charset="0"/>
              </a:rPr>
              <a:t>i ATC</a:t>
            </a:r>
            <a:r>
              <a:rPr lang="hr-HR" altLang="sr-Latn-RS" sz="3200"/>
              <a:t>– površina pravougaonika čija je dužina Q a širina 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/>
              <a:t>-ATC </a:t>
            </a:r>
            <a:endParaRPr lang="en-US" altLang="sr-Latn-RS" sz="3200"/>
          </a:p>
          <a:p>
            <a:pPr eaLnBrk="1" hangingPunct="1"/>
            <a:endParaRPr lang="sr-Latn-BA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hr-HR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DCAF722-BBEA-AC41-B32D-F4527F3E3C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446FCDF-4BD7-3441-B4A1-844A4D84A4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5754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2E0FFB4A-B063-7C41-A2AA-EE3BB812ED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supernormalan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&gt;ATC</a:t>
            </a:r>
          </a:p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=ATC</a:t>
            </a:r>
          </a:p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subnormalan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&lt;ATC</a:t>
            </a:r>
            <a:endParaRPr lang="en-US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0B845FA-D386-9D42-B91C-556A9D085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pic>
        <p:nvPicPr>
          <p:cNvPr id="33796" name="Picture 2" descr="3d people word text max profit">
            <a:extLst>
              <a:ext uri="{FF2B5EF4-FFF2-40B4-BE49-F238E27FC236}">
                <a16:creationId xmlns:a16="http://schemas.microsoft.com/office/drawing/2014/main" id="{1C723252-1FDC-1046-8617-1B5105540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4797425"/>
            <a:ext cx="324008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F04C59D-C4C8-D84B-8947-037EEB3A4D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3219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Content Placeholder 3">
            <a:extLst>
              <a:ext uri="{FF2B5EF4-FFF2-40B4-BE49-F238E27FC236}">
                <a16:creationId xmlns:a16="http://schemas.microsoft.com/office/drawing/2014/main" id="{ABB921B7-24C4-8B43-B01E-49F3E72D4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1606550"/>
            <a:ext cx="6840538" cy="50419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E3A7DF6-3607-C244-B9B4-942DFF4A4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21602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sz="4400" dirty="0"/>
              <a:t>Ostvarivanje dobiti u monopolu</a:t>
            </a:r>
            <a:br>
              <a:rPr lang="sr-Latn-BA" sz="4400" dirty="0"/>
            </a:br>
            <a:br>
              <a:rPr lang="sr-Latn-BA" sz="4400" dirty="0"/>
            </a:br>
            <a:endParaRPr lang="sr-Latn-BA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1113D4-0E3A-3C4F-8787-1652681F3D49}"/>
              </a:ext>
            </a:extLst>
          </p:cNvPr>
          <p:cNvCxnSpPr/>
          <p:nvPr/>
        </p:nvCxnSpPr>
        <p:spPr>
          <a:xfrm flipV="1">
            <a:off x="2771775" y="3608388"/>
            <a:ext cx="0" cy="28098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4AD30A-C67F-C449-83AA-9D45E1823660}"/>
              </a:ext>
            </a:extLst>
          </p:cNvPr>
          <p:cNvCxnSpPr/>
          <p:nvPr/>
        </p:nvCxnSpPr>
        <p:spPr>
          <a:xfrm flipV="1">
            <a:off x="1195388" y="3632200"/>
            <a:ext cx="577850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31BF21-49A6-6147-B0B4-4C07D5C31B32}"/>
              </a:ext>
            </a:extLst>
          </p:cNvPr>
          <p:cNvCxnSpPr/>
          <p:nvPr/>
        </p:nvCxnSpPr>
        <p:spPr>
          <a:xfrm flipV="1">
            <a:off x="1668463" y="3630613"/>
            <a:ext cx="576262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3CD2CD0-6C96-9844-975D-E6D86BACA1EA}"/>
              </a:ext>
            </a:extLst>
          </p:cNvPr>
          <p:cNvCxnSpPr/>
          <p:nvPr/>
        </p:nvCxnSpPr>
        <p:spPr>
          <a:xfrm flipV="1">
            <a:off x="2149475" y="3630613"/>
            <a:ext cx="576263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2379869-C7CA-8849-A0BF-35AC0AE51ED1}"/>
              </a:ext>
            </a:extLst>
          </p:cNvPr>
          <p:cNvCxnSpPr/>
          <p:nvPr/>
        </p:nvCxnSpPr>
        <p:spPr>
          <a:xfrm flipH="1">
            <a:off x="2254250" y="2917825"/>
            <a:ext cx="922338" cy="892175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825" name="TextBox 13">
            <a:extLst>
              <a:ext uri="{FF2B5EF4-FFF2-40B4-BE49-F238E27FC236}">
                <a16:creationId xmlns:a16="http://schemas.microsoft.com/office/drawing/2014/main" id="{A33F764A-030C-364C-B569-E55D12987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2527300"/>
            <a:ext cx="1911350" cy="3698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sr-Latn-BA" altLang="sr-Latn-RS">
                <a:solidFill>
                  <a:srgbClr val="FF0000"/>
                </a:solidFill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</a:rPr>
              <a:t>M</a:t>
            </a:r>
            <a:r>
              <a:rPr lang="sr-Latn-BA" altLang="sr-Latn-RS">
                <a:solidFill>
                  <a:srgbClr val="FF0000"/>
                </a:solidFill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</a:rPr>
              <a:t>M</a:t>
            </a:r>
            <a:r>
              <a:rPr lang="sr-Latn-BA" altLang="sr-Latn-RS">
                <a:solidFill>
                  <a:srgbClr val="FF0000"/>
                </a:solidFill>
              </a:rPr>
              <a:t>&gt;0</a:t>
            </a:r>
          </a:p>
        </p:txBody>
      </p:sp>
      <p:sp>
        <p:nvSpPr>
          <p:cNvPr id="34826" name="Rectangle 1">
            <a:extLst>
              <a:ext uri="{FF2B5EF4-FFF2-40B4-BE49-F238E27FC236}">
                <a16:creationId xmlns:a16="http://schemas.microsoft.com/office/drawing/2014/main" id="{34EEA45C-BF14-1440-8E7B-861CD0108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106488"/>
            <a:ext cx="889158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700">
                <a:solidFill>
                  <a:srgbClr val="000000"/>
                </a:solidFill>
              </a:rPr>
              <a:t>Monopolista ostvaruje supernormalan profit – </a:t>
            </a:r>
            <a:r>
              <a:rPr lang="hr-HR" altLang="sr-Latn-RS" sz="2700"/>
              <a:t>P</a:t>
            </a:r>
            <a:r>
              <a:rPr lang="hr-HR" altLang="sr-Latn-RS" sz="2700" baseline="-25000"/>
              <a:t>M</a:t>
            </a:r>
            <a:r>
              <a:rPr lang="sr-Latn-BA" altLang="sr-Latn-RS" sz="2700">
                <a:solidFill>
                  <a:srgbClr val="000000"/>
                </a:solidFill>
              </a:rPr>
              <a:t>&gt;ATC</a:t>
            </a:r>
            <a:endParaRPr lang="en-US" altLang="sr-Latn-RS" sz="270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4784451-E032-E343-9980-76B2ACAB82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21588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4F5707B-9FF8-AA4F-BB6A-08580824A3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44563"/>
            <a:ext cx="7772400" cy="701675"/>
          </a:xfrm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</a:rPr>
              <a:t>Profit</a:t>
            </a:r>
          </a:p>
        </p:txBody>
      </p:sp>
      <p:pic>
        <p:nvPicPr>
          <p:cNvPr id="11267" name="Picture 7" descr="tf4">
            <a:extLst>
              <a:ext uri="{FF2B5EF4-FFF2-40B4-BE49-F238E27FC236}">
                <a16:creationId xmlns:a16="http://schemas.microsoft.com/office/drawing/2014/main" id="{710681DE-5399-6A4E-846E-97BCA963A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685925"/>
            <a:ext cx="77724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44F15C8-EF17-B74E-AB83-E780D66FB5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705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A804B-CCED-F447-81FD-3115C1930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918" y="348916"/>
            <a:ext cx="8229600" cy="63408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sz="4400" dirty="0"/>
              <a:t>Normalan profit kod monopola</a:t>
            </a:r>
            <a:br>
              <a:rPr lang="sr-Latn-BA" sz="4400" dirty="0"/>
            </a:br>
            <a:endParaRPr lang="sr-Latn-BA" dirty="0"/>
          </a:p>
        </p:txBody>
      </p:sp>
      <p:pic>
        <p:nvPicPr>
          <p:cNvPr id="35843" name="Content Placeholder 3">
            <a:extLst>
              <a:ext uri="{FF2B5EF4-FFF2-40B4-BE49-F238E27FC236}">
                <a16:creationId xmlns:a16="http://schemas.microsoft.com/office/drawing/2014/main" id="{4274ACFA-B2BA-F64E-8B53-A8B30DDF0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088" y="1536700"/>
            <a:ext cx="7129462" cy="5060950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1CC3B3-D950-D947-925C-60E66FC364CE}"/>
              </a:ext>
            </a:extLst>
          </p:cNvPr>
          <p:cNvCxnSpPr/>
          <p:nvPr/>
        </p:nvCxnSpPr>
        <p:spPr>
          <a:xfrm>
            <a:off x="3203575" y="3789363"/>
            <a:ext cx="0" cy="23764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845" name="TextBox 6">
            <a:extLst>
              <a:ext uri="{FF2B5EF4-FFF2-40B4-BE49-F238E27FC236}">
                <a16:creationId xmlns:a16="http://schemas.microsoft.com/office/drawing/2014/main" id="{A72593D7-8994-764D-9300-D6E9C12A4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450" y="3189288"/>
            <a:ext cx="1936750" cy="36988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sr-Latn-BA" altLang="sr-Latn-RS">
                <a:solidFill>
                  <a:srgbClr val="FF0000"/>
                </a:solidFill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</a:rPr>
              <a:t>M</a:t>
            </a:r>
            <a:r>
              <a:rPr lang="sr-Latn-BA" altLang="sr-Latn-RS">
                <a:solidFill>
                  <a:srgbClr val="FF0000"/>
                </a:solidFill>
              </a:rPr>
              <a:t>-ATC</a:t>
            </a:r>
            <a:r>
              <a:rPr lang="sr-Latn-BA" altLang="sr-Latn-RS" baseline="-25000">
                <a:solidFill>
                  <a:srgbClr val="FF0000"/>
                </a:solidFill>
              </a:rPr>
              <a:t>M</a:t>
            </a:r>
            <a:r>
              <a:rPr lang="sr-Latn-BA" altLang="sr-Latn-RS">
                <a:solidFill>
                  <a:srgbClr val="FF0000"/>
                </a:solidFill>
              </a:rPr>
              <a:t>)*Q</a:t>
            </a:r>
            <a:r>
              <a:rPr lang="sr-Latn-BA" altLang="sr-Latn-RS" baseline="-25000">
                <a:solidFill>
                  <a:srgbClr val="FF0000"/>
                </a:solidFill>
              </a:rPr>
              <a:t>M</a:t>
            </a:r>
            <a:r>
              <a:rPr lang="sr-Latn-BA" altLang="sr-Latn-RS">
                <a:solidFill>
                  <a:srgbClr val="FF0000"/>
                </a:solidFill>
              </a:rPr>
              <a:t>=0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9FF6DAF-C688-4347-8C6D-4AD73943EBD3}"/>
              </a:ext>
            </a:extLst>
          </p:cNvPr>
          <p:cNvCxnSpPr/>
          <p:nvPr/>
        </p:nvCxnSpPr>
        <p:spPr>
          <a:xfrm flipH="1">
            <a:off x="2890838" y="3586163"/>
            <a:ext cx="1176337" cy="825500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3F10013-3CF7-794D-A4F6-BBE8E5724ED8}"/>
              </a:ext>
            </a:extLst>
          </p:cNvPr>
          <p:cNvCxnSpPr/>
          <p:nvPr/>
        </p:nvCxnSpPr>
        <p:spPr>
          <a:xfrm>
            <a:off x="1331913" y="5373688"/>
            <a:ext cx="936625" cy="792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D6AE0D-FA11-A249-85A9-7734AFE8D02C}"/>
              </a:ext>
            </a:extLst>
          </p:cNvPr>
          <p:cNvCxnSpPr/>
          <p:nvPr/>
        </p:nvCxnSpPr>
        <p:spPr>
          <a:xfrm>
            <a:off x="1331913" y="4581525"/>
            <a:ext cx="1871662" cy="1439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8DC05A-89AB-A344-AD95-E6249786391A}"/>
              </a:ext>
            </a:extLst>
          </p:cNvPr>
          <p:cNvCxnSpPr/>
          <p:nvPr/>
        </p:nvCxnSpPr>
        <p:spPr>
          <a:xfrm>
            <a:off x="1547813" y="3789363"/>
            <a:ext cx="1655762" cy="1152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033708-A86E-0440-9C28-394ED2043861}"/>
              </a:ext>
            </a:extLst>
          </p:cNvPr>
          <p:cNvCxnSpPr/>
          <p:nvPr/>
        </p:nvCxnSpPr>
        <p:spPr>
          <a:xfrm flipV="1">
            <a:off x="1908175" y="5516563"/>
            <a:ext cx="1295400" cy="649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B23C3C1-3B87-7B47-A7C9-D9FA5A9B496C}"/>
              </a:ext>
            </a:extLst>
          </p:cNvPr>
          <p:cNvCxnSpPr/>
          <p:nvPr/>
        </p:nvCxnSpPr>
        <p:spPr>
          <a:xfrm flipV="1">
            <a:off x="1331913" y="4581525"/>
            <a:ext cx="1871662" cy="1008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96AACF6-012A-D24C-A93C-2746D03C15EE}"/>
              </a:ext>
            </a:extLst>
          </p:cNvPr>
          <p:cNvCxnSpPr/>
          <p:nvPr/>
        </p:nvCxnSpPr>
        <p:spPr>
          <a:xfrm flipV="1">
            <a:off x="1312863" y="3825875"/>
            <a:ext cx="16129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53" name="Rectangle 18">
            <a:extLst>
              <a:ext uri="{FF2B5EF4-FFF2-40B4-BE49-F238E27FC236}">
                <a16:creationId xmlns:a16="http://schemas.microsoft.com/office/drawing/2014/main" id="{D1B3DCA8-7F52-9D4E-ACAF-D2462A1C4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631825"/>
            <a:ext cx="91265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sr-Latn-BA" altLang="sr-Latn-RS" sz="2700"/>
              <a:t>Monopolista može ostvariti nultni profit kada je </a:t>
            </a:r>
            <a:r>
              <a:rPr lang="hr-HR" altLang="sr-Latn-RS" sz="2700"/>
              <a:t>P</a:t>
            </a:r>
            <a:r>
              <a:rPr lang="hr-HR" altLang="sr-Latn-RS" sz="2700" baseline="-25000"/>
              <a:t>M</a:t>
            </a:r>
            <a:r>
              <a:rPr lang="sr-Latn-BA" altLang="sr-Latn-RS" sz="2700"/>
              <a:t>=ATC  ⇒ P funkcija se prikazuje kao tangenta na krivu ATC</a:t>
            </a:r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BF3FF95E-1506-F147-9428-820DB41BE2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48525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8C523-2568-3242-8EA5-D8A7735D2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92447"/>
            <a:ext cx="8867328" cy="65293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3600" dirty="0"/>
              <a:t>Ostvarivanje gubitka kod monopola</a:t>
            </a:r>
            <a:br>
              <a:rPr lang="sr-Latn-BA" sz="3600" dirty="0"/>
            </a:br>
            <a:endParaRPr lang="sr-Latn-BA" sz="3600" dirty="0"/>
          </a:p>
        </p:txBody>
      </p:sp>
      <p:pic>
        <p:nvPicPr>
          <p:cNvPr id="37891" name="Content Placeholder 3">
            <a:extLst>
              <a:ext uri="{FF2B5EF4-FFF2-40B4-BE49-F238E27FC236}">
                <a16:creationId xmlns:a16="http://schemas.microsoft.com/office/drawing/2014/main" id="{D6C969F4-2730-7D41-AB18-CE0BF34356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850" y="1916113"/>
            <a:ext cx="8569325" cy="4486275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436ED34-7B23-D044-B322-F1C7488E0A4A}"/>
              </a:ext>
            </a:extLst>
          </p:cNvPr>
          <p:cNvCxnSpPr/>
          <p:nvPr/>
        </p:nvCxnSpPr>
        <p:spPr>
          <a:xfrm>
            <a:off x="2311400" y="3789363"/>
            <a:ext cx="36513" cy="23399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253EE95-7DCB-5F45-BAF3-AF9DB8D24893}"/>
              </a:ext>
            </a:extLst>
          </p:cNvPr>
          <p:cNvCxnSpPr/>
          <p:nvPr/>
        </p:nvCxnSpPr>
        <p:spPr>
          <a:xfrm flipH="1">
            <a:off x="1763713" y="3392488"/>
            <a:ext cx="936625" cy="661987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894" name="TextBox 9">
            <a:extLst>
              <a:ext uri="{FF2B5EF4-FFF2-40B4-BE49-F238E27FC236}">
                <a16:creationId xmlns:a16="http://schemas.microsoft.com/office/drawing/2014/main" id="{9F6D86D3-979B-AB43-9B11-8DAD5B1A6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338" y="3032125"/>
            <a:ext cx="1909762" cy="3698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sr-Latn-BA" altLang="sr-Latn-RS">
                <a:solidFill>
                  <a:srgbClr val="FF0000"/>
                </a:solidFill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</a:rPr>
              <a:t>M</a:t>
            </a:r>
            <a:r>
              <a:rPr lang="sr-Latn-BA" altLang="sr-Latn-RS">
                <a:solidFill>
                  <a:srgbClr val="FF0000"/>
                </a:solidFill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</a:rPr>
              <a:t>M</a:t>
            </a:r>
            <a:r>
              <a:rPr lang="sr-Latn-BA" altLang="sr-Latn-RS">
                <a:solidFill>
                  <a:srgbClr val="FF0000"/>
                </a:solidFill>
              </a:rPr>
              <a:t>&lt;0</a:t>
            </a:r>
          </a:p>
        </p:txBody>
      </p:sp>
      <p:sp>
        <p:nvSpPr>
          <p:cNvPr id="37895" name="Rectangle 2">
            <a:extLst>
              <a:ext uri="{FF2B5EF4-FFF2-40B4-BE49-F238E27FC236}">
                <a16:creationId xmlns:a16="http://schemas.microsoft.com/office/drawing/2014/main" id="{34DA3691-E216-074B-9744-98EB21531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860425"/>
            <a:ext cx="8569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700"/>
              <a:t>I monopolista može ostvariti kratkoročno podnošljiv gubitak – AVC&lt;</a:t>
            </a:r>
            <a:r>
              <a:rPr lang="hr-HR" altLang="sr-Latn-RS" sz="2700"/>
              <a:t>P</a:t>
            </a:r>
            <a:r>
              <a:rPr lang="hr-HR" altLang="sr-Latn-RS" sz="2700" baseline="-25000"/>
              <a:t>M</a:t>
            </a:r>
            <a:r>
              <a:rPr lang="sr-Latn-BA" altLang="sr-Latn-RS" sz="2700"/>
              <a:t>&lt;ATC</a:t>
            </a:r>
            <a:endParaRPr lang="en-US" altLang="sr-Latn-RS" sz="27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1F449A-A788-4B4E-852C-5C80A8624C35}"/>
              </a:ext>
            </a:extLst>
          </p:cNvPr>
          <p:cNvCxnSpPr/>
          <p:nvPr/>
        </p:nvCxnSpPr>
        <p:spPr>
          <a:xfrm flipV="1">
            <a:off x="900113" y="3789363"/>
            <a:ext cx="503237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649400-5BBA-2E4C-A6A7-C5F5A6E5AD55}"/>
              </a:ext>
            </a:extLst>
          </p:cNvPr>
          <p:cNvCxnSpPr/>
          <p:nvPr/>
        </p:nvCxnSpPr>
        <p:spPr>
          <a:xfrm flipV="1">
            <a:off x="1412875" y="3789363"/>
            <a:ext cx="495300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89696E-37C8-D14A-BA55-9A4B1DDE14BD}"/>
              </a:ext>
            </a:extLst>
          </p:cNvPr>
          <p:cNvCxnSpPr/>
          <p:nvPr/>
        </p:nvCxnSpPr>
        <p:spPr>
          <a:xfrm flipV="1">
            <a:off x="1960563" y="3860800"/>
            <a:ext cx="350837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A87BE2C3-0916-D746-BC4B-02E31C3FBA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23142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F244E-3778-F84F-A4AC-4D7DA216D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63310"/>
            <a:ext cx="915536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sz="4400" dirty="0"/>
              <a:t>Zatvaranje preduzeća monopoliste</a:t>
            </a:r>
            <a:br>
              <a:rPr lang="sr-Latn-BA" sz="4400" dirty="0"/>
            </a:br>
            <a:endParaRPr lang="sr-Latn-BA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1F6053C-B408-8941-8990-7FE08B6CC5DD}"/>
              </a:ext>
            </a:extLst>
          </p:cNvPr>
          <p:cNvCxnSpPr/>
          <p:nvPr/>
        </p:nvCxnSpPr>
        <p:spPr>
          <a:xfrm flipH="1">
            <a:off x="2195513" y="1989138"/>
            <a:ext cx="792162" cy="576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916" name="Content Placeholder 9">
            <a:extLst>
              <a:ext uri="{FF2B5EF4-FFF2-40B4-BE49-F238E27FC236}">
                <a16:creationId xmlns:a16="http://schemas.microsoft.com/office/drawing/2014/main" id="{2332DDE5-7069-CD40-926E-78AF76571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288" y="1993900"/>
            <a:ext cx="8280400" cy="4891088"/>
          </a:xfrm>
          <a:ln>
            <a:solidFill>
              <a:schemeClr val="accent1"/>
            </a:solidFill>
            <a:miter lim="800000"/>
            <a:headEnd/>
            <a:tailEnd/>
          </a:ln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24ED8A-0DE8-6342-8B78-08613A982422}"/>
              </a:ext>
            </a:extLst>
          </p:cNvPr>
          <p:cNvCxnSpPr/>
          <p:nvPr/>
        </p:nvCxnSpPr>
        <p:spPr>
          <a:xfrm>
            <a:off x="2124075" y="2901950"/>
            <a:ext cx="0" cy="376713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0595FD1-445E-EC4A-850C-6B1C598FD542}"/>
              </a:ext>
            </a:extLst>
          </p:cNvPr>
          <p:cNvCxnSpPr/>
          <p:nvPr/>
        </p:nvCxnSpPr>
        <p:spPr>
          <a:xfrm flipH="1">
            <a:off x="1587500" y="3633788"/>
            <a:ext cx="815975" cy="655637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919" name="TextBox 14">
            <a:extLst>
              <a:ext uri="{FF2B5EF4-FFF2-40B4-BE49-F238E27FC236}">
                <a16:creationId xmlns:a16="http://schemas.microsoft.com/office/drawing/2014/main" id="{4F62D0BD-AA95-4140-B8A0-8A569F443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2513" y="3043238"/>
            <a:ext cx="1800225" cy="64611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sr-Latn-BA" altLang="sr-Latn-RS">
                <a:solidFill>
                  <a:srgbClr val="FF0000"/>
                </a:solidFill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</a:rPr>
              <a:t>M</a:t>
            </a:r>
            <a:r>
              <a:rPr lang="sr-Latn-BA" altLang="sr-Latn-RS">
                <a:solidFill>
                  <a:srgbClr val="FF0000"/>
                </a:solidFill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</a:rPr>
              <a:t>M</a:t>
            </a:r>
            <a:r>
              <a:rPr lang="sr-Latn-BA" altLang="sr-Latn-RS">
                <a:solidFill>
                  <a:srgbClr val="FF0000"/>
                </a:solidFill>
              </a:rPr>
              <a:t>&lt;0</a:t>
            </a:r>
          </a:p>
          <a:p>
            <a:pPr algn="ctr"/>
            <a:r>
              <a:rPr lang="sr-Latn-BA" altLang="sr-Latn-RS">
                <a:solidFill>
                  <a:srgbClr val="FF0000"/>
                </a:solidFill>
              </a:rPr>
              <a:t>Pf=TFC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59D193-E611-B24A-9C85-5E7535ED9257}"/>
              </a:ext>
            </a:extLst>
          </p:cNvPr>
          <p:cNvCxnSpPr/>
          <p:nvPr/>
        </p:nvCxnSpPr>
        <p:spPr>
          <a:xfrm flipV="1">
            <a:off x="933450" y="2901950"/>
            <a:ext cx="86360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6B2395-2417-9A4E-B228-4C74399928C9}"/>
              </a:ext>
            </a:extLst>
          </p:cNvPr>
          <p:cNvCxnSpPr/>
          <p:nvPr/>
        </p:nvCxnSpPr>
        <p:spPr>
          <a:xfrm flipV="1">
            <a:off x="904875" y="3089275"/>
            <a:ext cx="1204913" cy="909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96F2D4-A67C-BE4A-86EE-202E7A4623CE}"/>
              </a:ext>
            </a:extLst>
          </p:cNvPr>
          <p:cNvCxnSpPr/>
          <p:nvPr/>
        </p:nvCxnSpPr>
        <p:spPr>
          <a:xfrm flipV="1">
            <a:off x="904875" y="3630613"/>
            <a:ext cx="1231900" cy="950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B4CED14-3698-C648-B453-02203DDD8EA7}"/>
              </a:ext>
            </a:extLst>
          </p:cNvPr>
          <p:cNvCxnSpPr/>
          <p:nvPr/>
        </p:nvCxnSpPr>
        <p:spPr>
          <a:xfrm flipV="1">
            <a:off x="1447800" y="4214813"/>
            <a:ext cx="647700" cy="503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4" name="Rectangle 12">
            <a:extLst>
              <a:ext uri="{FF2B5EF4-FFF2-40B4-BE49-F238E27FC236}">
                <a16:creationId xmlns:a16="http://schemas.microsoft.com/office/drawing/2014/main" id="{759A4842-7130-0D43-86AD-41963AEE1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463" y="820738"/>
            <a:ext cx="9424988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400"/>
              <a:t>I monopolista može ostvariti gubitak koji signalizira neophodnost zatvaranja preduzeća – </a:t>
            </a:r>
            <a:r>
              <a:rPr lang="hr-HR" altLang="sr-Latn-RS" sz="2400"/>
              <a:t>P</a:t>
            </a:r>
            <a:r>
              <a:rPr lang="hr-HR" altLang="sr-Latn-RS" sz="2400" baseline="-25000"/>
              <a:t>M</a:t>
            </a:r>
            <a:r>
              <a:rPr lang="hr-HR" altLang="sr-Latn-RS" sz="2400"/>
              <a:t>=AV</a:t>
            </a:r>
            <a:r>
              <a:rPr lang="sr-Latn-BA" altLang="sr-Latn-RS" sz="2400"/>
              <a:t>C ⇒ P funkcija se prikazuje kao tangenta na krivu ATC</a:t>
            </a:r>
            <a:endParaRPr lang="en-US" altLang="sr-Latn-RS" sz="2400"/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6016EE92-4217-5241-AD9B-C3479463CD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6037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93835111-4DAA-5944-9BE2-AB37E94D1C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06500"/>
            <a:ext cx="8229600" cy="4452938"/>
          </a:xfrm>
        </p:spPr>
        <p:txBody>
          <a:bodyPr>
            <a:spAutoFit/>
          </a:bodyPr>
          <a:lstStyle/>
          <a:p>
            <a:r>
              <a:rPr lang="sr-Latn-BA" altLang="sr-Latn-RS"/>
              <a:t>Savršena konkurencija  - P=MR=MC</a:t>
            </a:r>
          </a:p>
          <a:p>
            <a:r>
              <a:rPr lang="sr-Latn-BA" altLang="sr-Latn-RS"/>
              <a:t>Monopol – MR&lt;P</a:t>
            </a:r>
          </a:p>
          <a:p>
            <a:r>
              <a:rPr lang="sr-Latn-BA" altLang="sr-Latn-RS"/>
              <a:t>Savršena konkurencija – maksimizacija pf se postiže povećanjem Q sve dok P=MC</a:t>
            </a:r>
          </a:p>
          <a:p>
            <a:r>
              <a:rPr lang="sr-Latn-BA" altLang="sr-Latn-RS"/>
              <a:t>Monopol – maksimizacija pf se postiže povećanje Q sve dok MR=MC te stoga Q</a:t>
            </a:r>
            <a:r>
              <a:rPr lang="sr-Latn-BA" altLang="sr-Latn-RS" baseline="-25000"/>
              <a:t>M</a:t>
            </a:r>
            <a:r>
              <a:rPr lang="sr-Latn-BA" altLang="sr-Latn-RS"/>
              <a:t> će biti na nižem nivou od Q</a:t>
            </a:r>
            <a:r>
              <a:rPr lang="sr-Latn-BA" altLang="sr-Latn-RS" baseline="-25000"/>
              <a:t>PC</a:t>
            </a:r>
            <a:r>
              <a:rPr lang="sr-Latn-BA" altLang="sr-Latn-RS"/>
              <a:t> </a:t>
            </a:r>
          </a:p>
          <a:p>
            <a:r>
              <a:rPr lang="sr-Latn-BA" altLang="sr-Latn-RS"/>
              <a:t>Savršena konkurencija i monopol – zatvaranje preduzeća u kratkom roku ukoliko P≤AVC za sve nivoe Q</a:t>
            </a:r>
            <a:r>
              <a:rPr lang="en-US" altLang="sr-Latn-RS"/>
              <a:t>.</a:t>
            </a:r>
            <a:endParaRPr lang="hr-HR" altLang="sr-Latn-RS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725030A9-EEA6-184B-BF51-4F85F98AC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8788" y="313050"/>
            <a:ext cx="8226425" cy="723275"/>
          </a:xfr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</a:t>
            </a: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1D5D9D9-E6A5-BB42-99AA-7C606A82B4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3765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7">
            <a:extLst>
              <a:ext uri="{FF2B5EF4-FFF2-40B4-BE49-F238E27FC236}">
                <a16:creationId xmlns:a16="http://schemas.microsoft.com/office/drawing/2014/main" id="{9A459FB3-20FC-E840-9EA4-D4E4B9B7B3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82575"/>
          <a:ext cx="8915400" cy="646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8" name="Visio" r:id="rId3" imgW="5905500" imgH="4292600" progId="Visio.Drawing.11">
                  <p:embed/>
                </p:oleObj>
              </mc:Choice>
              <mc:Fallback>
                <p:oleObj name="Visio" r:id="rId3" imgW="5905500" imgH="4292600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2575"/>
                        <a:ext cx="8915400" cy="646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98E08FB-43C6-B84A-8820-0D014C93924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348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6">
            <a:extLst>
              <a:ext uri="{FF2B5EF4-FFF2-40B4-BE49-F238E27FC236}">
                <a16:creationId xmlns:a16="http://schemas.microsoft.com/office/drawing/2014/main" id="{952E9A62-83AA-8C45-B410-250E213AC8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533400"/>
          <a:ext cx="2057400" cy="10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9" name="Equation" r:id="rId3" imgW="28092400" imgH="14630400" progId="Equation.3">
                  <p:embed/>
                </p:oleObj>
              </mc:Choice>
              <mc:Fallback>
                <p:oleObj name="Equation" r:id="rId3" imgW="28092400" imgH="14630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33400"/>
                        <a:ext cx="2057400" cy="1071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1" name="Object 7">
            <a:extLst>
              <a:ext uri="{FF2B5EF4-FFF2-40B4-BE49-F238E27FC236}">
                <a16:creationId xmlns:a16="http://schemas.microsoft.com/office/drawing/2014/main" id="{412BA9A7-4DF8-8C41-86E4-5198057AB8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685800"/>
          <a:ext cx="2133600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0" name="Equation" r:id="rId5" imgW="26911300" imgH="14630400" progId="Equation.3">
                  <p:embed/>
                </p:oleObj>
              </mc:Choice>
              <mc:Fallback>
                <p:oleObj name="Equation" r:id="rId5" imgW="26911300" imgH="14630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685800"/>
                        <a:ext cx="2133600" cy="1160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2" name="Object 8">
            <a:extLst>
              <a:ext uri="{FF2B5EF4-FFF2-40B4-BE49-F238E27FC236}">
                <a16:creationId xmlns:a16="http://schemas.microsoft.com/office/drawing/2014/main" id="{A1DB2736-45C3-034F-BFAC-19C2CCF597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1828800"/>
          <a:ext cx="3657600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1" name="Equation" r:id="rId7" imgW="43891200" imgH="15798800" progId="Equation.3">
                  <p:embed/>
                </p:oleObj>
              </mc:Choice>
              <mc:Fallback>
                <p:oleObj name="Equation" r:id="rId7" imgW="43891200" imgH="1579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828800"/>
                        <a:ext cx="3657600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3" name="Rectangle 9">
            <a:extLst>
              <a:ext uri="{FF2B5EF4-FFF2-40B4-BE49-F238E27FC236}">
                <a16:creationId xmlns:a16="http://schemas.microsoft.com/office/drawing/2014/main" id="{0F6F7D45-42D5-5C43-AA37-59E3E61D2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8600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>
                <a:latin typeface="Arial" panose="020B0604020202020204" pitchFamily="34" charset="0"/>
              </a:rPr>
              <a:t>Tačka A - maksimalni profit 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sp>
        <p:nvSpPr>
          <p:cNvPr id="43014" name="Rectangle 10">
            <a:extLst>
              <a:ext uri="{FF2B5EF4-FFF2-40B4-BE49-F238E27FC236}">
                <a16:creationId xmlns:a16="http://schemas.microsoft.com/office/drawing/2014/main" id="{F6DA1E2E-1491-5C43-8A6F-B17A976E9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048000"/>
            <a:ext cx="3732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>
                <a:latin typeface="Arial" panose="020B0604020202020204" pitchFamily="34" charset="0"/>
              </a:rPr>
              <a:t>Tačka D - zatvaranje preduzeća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43015" name="Object 15">
            <a:extLst>
              <a:ext uri="{FF2B5EF4-FFF2-40B4-BE49-F238E27FC236}">
                <a16:creationId xmlns:a16="http://schemas.microsoft.com/office/drawing/2014/main" id="{CAB9E72B-2D6B-8E4C-BAAC-DB2A672308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4981575"/>
          <a:ext cx="4572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2" name="Equation" r:id="rId9" imgW="52666900" imgH="9944100" progId="Equation.3">
                  <p:embed/>
                </p:oleObj>
              </mc:Choice>
              <mc:Fallback>
                <p:oleObj name="Equation" r:id="rId9" imgW="52666900" imgH="9944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981575"/>
                        <a:ext cx="4572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6" name="Object 19">
            <a:extLst>
              <a:ext uri="{FF2B5EF4-FFF2-40B4-BE49-F238E27FC236}">
                <a16:creationId xmlns:a16="http://schemas.microsoft.com/office/drawing/2014/main" id="{80F33D1B-E0B2-C547-ACA6-86F8CDDEA2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1168400"/>
          <a:ext cx="3200400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3" name="Equation" r:id="rId11" imgW="42125900" imgH="25742900" progId="Equation.3">
                  <p:embed/>
                </p:oleObj>
              </mc:Choice>
              <mc:Fallback>
                <p:oleObj name="Equation" r:id="rId11" imgW="42125900" imgH="257429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168400"/>
                        <a:ext cx="3200400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7" name="Object 20">
            <a:extLst>
              <a:ext uri="{FF2B5EF4-FFF2-40B4-BE49-F238E27FC236}">
                <a16:creationId xmlns:a16="http://schemas.microsoft.com/office/drawing/2014/main" id="{312A5452-B749-1C4E-9BBA-AB522E7BFF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32438" y="3530600"/>
          <a:ext cx="2163762" cy="279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4" name="Equation" r:id="rId13" imgW="28092400" imgH="36283900" progId="Equation.3">
                  <p:embed/>
                </p:oleObj>
              </mc:Choice>
              <mc:Fallback>
                <p:oleObj name="Equation" r:id="rId13" imgW="28092400" imgH="362839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2438" y="3530600"/>
                        <a:ext cx="2163762" cy="279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9DA891B-1414-514D-B344-BC2B1CC698D6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6133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9" name="Rectangle 7">
            <a:extLst>
              <a:ext uri="{FF2B5EF4-FFF2-40B4-BE49-F238E27FC236}">
                <a16:creationId xmlns:a16="http://schemas.microsoft.com/office/drawing/2014/main" id="{C815F6D0-670E-2B4C-8D35-D2D7AD5A3763}"/>
              </a:ext>
            </a:extLst>
          </p:cNvPr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5867400" y="1371600"/>
            <a:ext cx="3276600" cy="533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čke C i B – nultni profit </a:t>
            </a:r>
            <a:endParaRPr 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44035" name="Rectangle 18">
            <a:extLst>
              <a:ext uri="{FF2B5EF4-FFF2-40B4-BE49-F238E27FC236}">
                <a16:creationId xmlns:a16="http://schemas.microsoft.com/office/drawing/2014/main" id="{880FDA6D-C24D-D54D-A304-99FB83F52F1A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5902325" y="1600200"/>
          <a:ext cx="3241675" cy="217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9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18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2325" y="1600200"/>
                        <a:ext cx="3241675" cy="21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6" name="Rectangle 19">
            <a:extLst>
              <a:ext uri="{FF2B5EF4-FFF2-40B4-BE49-F238E27FC236}">
                <a16:creationId xmlns:a16="http://schemas.microsoft.com/office/drawing/2014/main" id="{A30D4A2A-AC91-EE43-918D-E289606855CA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0" y="3946525"/>
          <a:ext cx="3241675" cy="217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0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19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46525"/>
                        <a:ext cx="3241675" cy="21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7" name="Object 25">
            <a:extLst>
              <a:ext uri="{FF2B5EF4-FFF2-40B4-BE49-F238E27FC236}">
                <a16:creationId xmlns:a16="http://schemas.microsoft.com/office/drawing/2014/main" id="{C39CB40A-236F-E643-A0E2-88F9F90E56BC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228600" y="76200"/>
          <a:ext cx="5867400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1" name="Equation" r:id="rId5" imgW="59982100" imgH="114693700" progId="Equation.3">
                  <p:embed/>
                </p:oleObj>
              </mc:Choice>
              <mc:Fallback>
                <p:oleObj name="Equation" r:id="rId5" imgW="59982100" imgH="1146937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76200"/>
                        <a:ext cx="5867400" cy="647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4782CE4-846F-2342-87BA-0EF8C9010F5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2123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4">
            <a:extLst>
              <a:ext uri="{FF2B5EF4-FFF2-40B4-BE49-F238E27FC236}">
                <a16:creationId xmlns:a16="http://schemas.microsoft.com/office/drawing/2014/main" id="{6E8545E5-BE47-A347-8966-D01D0F84F3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557213"/>
          <a:ext cx="8229600" cy="596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0" name="Visio" r:id="rId3" imgW="5511800" imgH="4000500" progId="Visio.Drawing.11">
                  <p:embed/>
                </p:oleObj>
              </mc:Choice>
              <mc:Fallback>
                <p:oleObj name="Visio" r:id="rId3" imgW="5511800" imgH="4000500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57213"/>
                        <a:ext cx="8229600" cy="596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83A7CCD-4096-9D48-BE4E-2099827D27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65587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>
            <a:extLst>
              <a:ext uri="{FF2B5EF4-FFF2-40B4-BE49-F238E27FC236}">
                <a16:creationId xmlns:a16="http://schemas.microsoft.com/office/drawing/2014/main" id="{F90B8FDE-FA97-444B-8C98-0AD23B9D6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8600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>
                <a:latin typeface="Arial" panose="020B0604020202020204" pitchFamily="34" charset="0"/>
              </a:rPr>
              <a:t>Tačka A - maksimalni profit 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sp>
        <p:nvSpPr>
          <p:cNvPr id="46083" name="Rectangle 6">
            <a:extLst>
              <a:ext uri="{FF2B5EF4-FFF2-40B4-BE49-F238E27FC236}">
                <a16:creationId xmlns:a16="http://schemas.microsoft.com/office/drawing/2014/main" id="{B5AF5A5E-4ECE-3448-854F-D071DF340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048000"/>
            <a:ext cx="3732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>
                <a:latin typeface="Arial" panose="020B0604020202020204" pitchFamily="34" charset="0"/>
              </a:rPr>
              <a:t>Tačka D - zatvaranje preduzeća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46084" name="Object 11">
            <a:extLst>
              <a:ext uri="{FF2B5EF4-FFF2-40B4-BE49-F238E27FC236}">
                <a16:creationId xmlns:a16="http://schemas.microsoft.com/office/drawing/2014/main" id="{838F65AB-956D-304F-9388-9295C0F4B2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566738"/>
          <a:ext cx="1905000" cy="9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1" name="Equation" r:id="rId3" imgW="28092400" imgH="14630400" progId="Equation.3">
                  <p:embed/>
                </p:oleObj>
              </mc:Choice>
              <mc:Fallback>
                <p:oleObj name="Equation" r:id="rId3" imgW="28092400" imgH="14630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66738"/>
                        <a:ext cx="1905000" cy="99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5" name="Object 12">
            <a:extLst>
              <a:ext uri="{FF2B5EF4-FFF2-40B4-BE49-F238E27FC236}">
                <a16:creationId xmlns:a16="http://schemas.microsoft.com/office/drawing/2014/main" id="{BE28F875-502A-2F45-8BFC-D37A9491D6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685800"/>
          <a:ext cx="1752600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2" name="Equation" r:id="rId5" imgW="24866600" imgH="14630400" progId="Equation.3">
                  <p:embed/>
                </p:oleObj>
              </mc:Choice>
              <mc:Fallback>
                <p:oleObj name="Equation" r:id="rId5" imgW="24866600" imgH="14630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685800"/>
                        <a:ext cx="1752600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6" name="Object 14">
            <a:extLst>
              <a:ext uri="{FF2B5EF4-FFF2-40B4-BE49-F238E27FC236}">
                <a16:creationId xmlns:a16="http://schemas.microsoft.com/office/drawing/2014/main" id="{445E9514-5CEC-4840-9508-AE5CD275C3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1931988"/>
          <a:ext cx="30480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3" name="Equation" r:id="rId7" imgW="40081200" imgH="15798800" progId="Equation.3">
                  <p:embed/>
                </p:oleObj>
              </mc:Choice>
              <mc:Fallback>
                <p:oleObj name="Equation" r:id="rId7" imgW="40081200" imgH="157988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931988"/>
                        <a:ext cx="30480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7" name="Object 15">
            <a:extLst>
              <a:ext uri="{FF2B5EF4-FFF2-40B4-BE49-F238E27FC236}">
                <a16:creationId xmlns:a16="http://schemas.microsoft.com/office/drawing/2014/main" id="{7FEC56F6-A52C-1946-BF87-D3A070627E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762000"/>
          <a:ext cx="3429000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4" name="Equation" r:id="rId9" imgW="42125900" imgH="20485100" progId="Equation.3">
                  <p:embed/>
                </p:oleObj>
              </mc:Choice>
              <mc:Fallback>
                <p:oleObj name="Equation" r:id="rId9" imgW="42125900" imgH="20485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762000"/>
                        <a:ext cx="3429000" cy="166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8" name="Object 16">
            <a:extLst>
              <a:ext uri="{FF2B5EF4-FFF2-40B4-BE49-F238E27FC236}">
                <a16:creationId xmlns:a16="http://schemas.microsoft.com/office/drawing/2014/main" id="{BF434098-D2BF-1746-A000-2F7F2BCEEF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29288" y="3505200"/>
          <a:ext cx="2347912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5" name="Equation" r:id="rId11" imgW="27495500" imgH="35699700" progId="Equation.3">
                  <p:embed/>
                </p:oleObj>
              </mc:Choice>
              <mc:Fallback>
                <p:oleObj name="Equation" r:id="rId11" imgW="27495500" imgH="356997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9288" y="3505200"/>
                        <a:ext cx="2347912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9" name="Object 17">
            <a:extLst>
              <a:ext uri="{FF2B5EF4-FFF2-40B4-BE49-F238E27FC236}">
                <a16:creationId xmlns:a16="http://schemas.microsoft.com/office/drawing/2014/main" id="{9F53EC47-FF21-B748-ABC3-143DB5D54C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4343400"/>
          <a:ext cx="38100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6" name="Equation" r:id="rId13" imgW="46228000" imgH="9944100" progId="Equation.3">
                  <p:embed/>
                </p:oleObj>
              </mc:Choice>
              <mc:Fallback>
                <p:oleObj name="Equation" r:id="rId13" imgW="46228000" imgH="99441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43400"/>
                        <a:ext cx="381000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1DACF63-CCD5-A14A-9CC4-A0246068851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8524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C41C5E1C-C0EB-A646-BE88-94D82861A39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19800" y="2835275"/>
            <a:ext cx="3124200" cy="1431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čke C i B – nultni profit </a:t>
            </a:r>
            <a:endParaRPr 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47107" name="Rectangle 3">
            <a:extLst>
              <a:ext uri="{FF2B5EF4-FFF2-40B4-BE49-F238E27FC236}">
                <a16:creationId xmlns:a16="http://schemas.microsoft.com/office/drawing/2014/main" id="{B648092C-12D6-2341-B327-B6C506531A0C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9144000" y="2689225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1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2689225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8" name="Rectangle 4">
            <a:extLst>
              <a:ext uri="{FF2B5EF4-FFF2-40B4-BE49-F238E27FC236}">
                <a16:creationId xmlns:a16="http://schemas.microsoft.com/office/drawing/2014/main" id="{6B1269FA-6FA6-9C44-A499-395178FB8404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9144000" y="503713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2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4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503713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7">
            <a:extLst>
              <a:ext uri="{FF2B5EF4-FFF2-40B4-BE49-F238E27FC236}">
                <a16:creationId xmlns:a16="http://schemas.microsoft.com/office/drawing/2014/main" id="{E9A485CB-155D-1641-998A-E1391498EB0B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604838" y="381000"/>
          <a:ext cx="51816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3" name="Equation" r:id="rId5" imgW="66116200" imgH="114693700" progId="Equation.3">
                  <p:embed/>
                </p:oleObj>
              </mc:Choice>
              <mc:Fallback>
                <p:oleObj name="Equation" r:id="rId5" imgW="66116200" imgH="1146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838" y="381000"/>
                        <a:ext cx="5181600" cy="617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C0561FD-EAFB-F642-A476-203783C618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7804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A49E5F0-8D94-FD46-848B-1F8914CBC1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625" y="1714500"/>
          <a:ext cx="8429625" cy="4213225"/>
        </p:xfrm>
        <a:graphic>
          <a:graphicData uri="http://schemas.openxmlformats.org/drawingml/2006/table">
            <a:tbl>
              <a:tblPr/>
              <a:tblGrid>
                <a:gridCol w="421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4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Broj preduzeća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Samo jedno preduzeće, preduzeće=industrija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Vrsta proizvoda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Jedinstven proizvod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Barijere ulasku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Značajne barijere ulasku u industriju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Mogućnost formiranja cijene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Promjene u tražnji dovode do promjene cijena⇒price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m</a:t>
                      </a: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aker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1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Efikasnost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Ne postiže se alokativna niti produktivna efikasnost u dugom roku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DF39163-250D-144F-88E3-08B5165CA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Karakteristike monopola</a:t>
            </a: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0B8EEFD-6603-9743-BC8F-4D04368A63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9493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9">
            <a:extLst>
              <a:ext uri="{FF2B5EF4-FFF2-40B4-BE49-F238E27FC236}">
                <a16:creationId xmlns:a16="http://schemas.microsoft.com/office/drawing/2014/main" id="{F10A9961-DDFA-314D-82E1-DEEBFADDEBF6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927100" y="304800"/>
          <a:ext cx="1573213" cy="632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2" name="Equation" r:id="rId3" imgW="30721300" imgH="123469400" progId="Equation.3">
                  <p:embed/>
                </p:oleObj>
              </mc:Choice>
              <mc:Fallback>
                <p:oleObj name="Equation" r:id="rId3" imgW="30721300" imgH="1234694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304800"/>
                        <a:ext cx="1573213" cy="632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9E80775-34E2-9743-B14D-4E37D0848FD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4433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6B5C7-7F4D-464B-9DE0-833A09752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Efikasnost u monopolu</a:t>
            </a:r>
            <a:endParaRPr lang="en-US" dirty="0"/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6E0B0C0D-288C-0243-9693-35AFEEDDE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Alokativna efikasnost  (P=MC)</a:t>
            </a:r>
          </a:p>
          <a:p>
            <a:pPr>
              <a:buFont typeface="Wingdings 3" pitchFamily="2" charset="2"/>
              <a:buNone/>
            </a:pPr>
            <a:endParaRPr lang="sr-Latn-BA" altLang="sr-Latn-RS"/>
          </a:p>
          <a:p>
            <a:r>
              <a:rPr lang="sr-Latn-BA" altLang="sr-Latn-RS"/>
              <a:t>Produktivna efikasnost (P=ATC</a:t>
            </a:r>
            <a:r>
              <a:rPr lang="sr-Latn-BA" altLang="sr-Latn-RS" baseline="-25000"/>
              <a:t>min</a:t>
            </a:r>
            <a:r>
              <a:rPr lang="sr-Latn-BA" altLang="sr-Latn-RS"/>
              <a:t>)</a:t>
            </a:r>
          </a:p>
          <a:p>
            <a:pPr>
              <a:buFont typeface="Wingdings 3" pitchFamily="2" charset="2"/>
              <a:buNone/>
            </a:pPr>
            <a:endParaRPr lang="sr-Latn-BA" altLang="sr-Latn-RS"/>
          </a:p>
          <a:p>
            <a:r>
              <a:rPr lang="sr-Latn-BA" altLang="sr-Latn-RS"/>
              <a:t>Preduzeća u savršenoj konkurenciju su alokativno </a:t>
            </a:r>
            <a:r>
              <a:rPr lang="en-US" altLang="sr-Latn-RS"/>
              <a:t>i</a:t>
            </a:r>
            <a:r>
              <a:rPr lang="sr-Latn-BA" altLang="sr-Latn-RS"/>
              <a:t> produktivno efikasna</a:t>
            </a:r>
          </a:p>
          <a:p>
            <a:endParaRPr lang="sr-Latn-BA" altLang="sr-Latn-RS"/>
          </a:p>
          <a:p>
            <a:r>
              <a:rPr lang="sr-Latn-BA" altLang="sr-Latn-RS"/>
              <a:t>Da li </a:t>
            </a:r>
            <a:r>
              <a:rPr lang="en-US" altLang="sr-Latn-RS"/>
              <a:t>u</a:t>
            </a:r>
            <a:r>
              <a:rPr lang="sr-Latn-BA" altLang="sr-Latn-RS"/>
              <a:t> monopolu </a:t>
            </a:r>
            <a:r>
              <a:rPr lang="en-US" altLang="sr-Latn-RS"/>
              <a:t>postoji </a:t>
            </a:r>
            <a:r>
              <a:rPr lang="sr-Latn-BA" altLang="sr-Latn-RS"/>
              <a:t>produktivn</a:t>
            </a:r>
            <a:r>
              <a:rPr lang="en-US" altLang="sr-Latn-RS"/>
              <a:t>a</a:t>
            </a:r>
            <a:r>
              <a:rPr lang="sr-Latn-BA" altLang="sr-Latn-RS"/>
              <a:t> i alokativn</a:t>
            </a:r>
            <a:r>
              <a:rPr lang="en-US" altLang="sr-Latn-RS"/>
              <a:t>a</a:t>
            </a:r>
            <a:r>
              <a:rPr lang="sr-Latn-BA" altLang="sr-Latn-RS"/>
              <a:t> efikasn</a:t>
            </a:r>
            <a:r>
              <a:rPr lang="en-US" altLang="sr-Latn-RS"/>
              <a:t>ost</a:t>
            </a:r>
            <a:r>
              <a:rPr lang="sr-Latn-BA" altLang="sr-Latn-RS"/>
              <a:t>?</a:t>
            </a:r>
            <a:endParaRPr lang="en-US" altLang="sr-Latn-RS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B0B9518-5AF3-DD4C-91BD-FBEC31B1E7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1704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1">
            <a:extLst>
              <a:ext uri="{FF2B5EF4-FFF2-40B4-BE49-F238E27FC236}">
                <a16:creationId xmlns:a16="http://schemas.microsoft.com/office/drawing/2014/main" id="{33AE7014-C218-D84F-8396-5CA6D8683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Alokativna efikasnost se postiže u slučaju kada se sa datim nivoom autputa maksimizira blagostanje (korisnost) potrošača i ostvaruje najveći potrošački višak</a:t>
            </a:r>
          </a:p>
          <a:p>
            <a:r>
              <a:rPr lang="sr-Latn-BA" altLang="sr-Latn-RS"/>
              <a:t>Alokativna efikasnost – MB=MC</a:t>
            </a:r>
          </a:p>
          <a:p>
            <a:r>
              <a:rPr lang="sr-Latn-BA" altLang="sr-Latn-RS"/>
              <a:t>Alokativna efikasnost u slučaju firme – P=MC</a:t>
            </a:r>
          </a:p>
          <a:p>
            <a:pPr>
              <a:buFont typeface="Wingdings 3" pitchFamily="2" charset="2"/>
              <a:buNone/>
            </a:pPr>
            <a:endParaRPr lang="en-US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851221-461B-454A-86B1-EA141ACB7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Alokativna efikasnost</a:t>
            </a: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45E2D0B-CC6E-2E47-930F-B7D4E109C0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913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045A6-91DD-5F48-8556-4ED57F170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Alokativna efikasnost u monopolu</a:t>
            </a:r>
            <a:endParaRPr lang="en-US" dirty="0"/>
          </a:p>
        </p:txBody>
      </p:sp>
      <p:sp>
        <p:nvSpPr>
          <p:cNvPr id="51203" name="Content Placeholder 3">
            <a:extLst>
              <a:ext uri="{FF2B5EF4-FFF2-40B4-BE49-F238E27FC236}">
                <a16:creationId xmlns:a16="http://schemas.microsoft.com/office/drawing/2014/main" id="{9A8F090D-80FA-C041-9776-25740C1B96CE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00063" y="1285875"/>
            <a:ext cx="7686675" cy="1341438"/>
          </a:xfrm>
          <a:ln>
            <a:prstDash val="solid"/>
          </a:ln>
        </p:spPr>
        <p:txBody>
          <a:bodyPr/>
          <a:lstStyle/>
          <a:p>
            <a:r>
              <a:rPr lang="sr-Latn-BA" altLang="sr-Latn-RS"/>
              <a:t>U savršenoj konkurenciji – resursi efikasno raspodjeljeni na proizvode – Pareto optimum</a:t>
            </a:r>
          </a:p>
          <a:p>
            <a:r>
              <a:rPr lang="sr-Latn-BA" altLang="sr-Latn-RS"/>
              <a:t>U monopolu – za Qm P&gt;MC – nedovoljna alokativna efikasnost</a:t>
            </a:r>
            <a:endParaRPr lang="en-US" altLang="sr-Latn-RS"/>
          </a:p>
        </p:txBody>
      </p:sp>
      <p:pic>
        <p:nvPicPr>
          <p:cNvPr id="51204" name="Picture 2">
            <a:extLst>
              <a:ext uri="{FF2B5EF4-FFF2-40B4-BE49-F238E27FC236}">
                <a16:creationId xmlns:a16="http://schemas.microsoft.com/office/drawing/2014/main" id="{ACF28D9A-7DB1-C740-A217-020E91F9777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4213" y="2924175"/>
            <a:ext cx="7886700" cy="3744913"/>
          </a:xfrm>
          <a:noFill/>
          <a:ln>
            <a:prstDash val="solid"/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FF41E69-CD10-5D4C-94F6-569942C583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33186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7">
            <a:extLst>
              <a:ext uri="{FF2B5EF4-FFF2-40B4-BE49-F238E27FC236}">
                <a16:creationId xmlns:a16="http://schemas.microsoft.com/office/drawing/2014/main" id="{7F487FE8-7D29-D848-8DAB-104F252CB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Produktivna efikasnost se postiže pri proizvodnji autputa sa najnižim troškovima – P jednaka minimalnim prosječnim troškovima</a:t>
            </a:r>
          </a:p>
          <a:p>
            <a:r>
              <a:rPr lang="sr-Latn-BA" altLang="sr-Latn-RS"/>
              <a:t>Da li preduzeće postiže produktivnu efikasnost? </a:t>
            </a:r>
            <a:r>
              <a:rPr lang="sr-Latn-BA" altLang="sr-Latn-RS">
                <a:cs typeface="Lucida Sans Unicode" panose="020B0602030504020204" pitchFamily="34" charset="0"/>
              </a:rPr>
              <a:t>⇒ poređenje P i AC</a:t>
            </a:r>
            <a:r>
              <a:rPr lang="sr-Latn-BA" altLang="sr-Latn-RS" baseline="-25000">
                <a:cs typeface="Lucida Sans Unicode" panose="020B0602030504020204" pitchFamily="34" charset="0"/>
              </a:rPr>
              <a:t>min</a:t>
            </a:r>
            <a:r>
              <a:rPr lang="sr-Latn-BA" altLang="sr-Latn-RS">
                <a:cs typeface="Lucida Sans Unicode" panose="020B0602030504020204" pitchFamily="34" charset="0"/>
              </a:rPr>
              <a:t> autputa</a:t>
            </a:r>
          </a:p>
          <a:p>
            <a:r>
              <a:rPr lang="sr-Latn-BA" altLang="sr-Latn-RS"/>
              <a:t>U savršenoj konkurenciji – u kratkom roku </a:t>
            </a:r>
          </a:p>
          <a:p>
            <a:pPr>
              <a:buFont typeface="Wingdings 3" pitchFamily="2" charset="2"/>
              <a:buNone/>
            </a:pPr>
            <a:r>
              <a:rPr lang="sr-Latn-BA" altLang="sr-Latn-RS"/>
              <a:t>                                            ne postoji p.e. </a:t>
            </a:r>
            <a:r>
              <a:rPr lang="sr-Latn-BA" altLang="sr-Latn-RS" sz="4000">
                <a:solidFill>
                  <a:srgbClr val="FF0000"/>
                </a:solidFill>
              </a:rPr>
              <a:t>?</a:t>
            </a:r>
          </a:p>
          <a:p>
            <a:pPr>
              <a:buFont typeface="Wingdings 3" pitchFamily="2" charset="2"/>
              <a:buNone/>
            </a:pPr>
            <a:r>
              <a:rPr lang="sr-Latn-BA" altLang="sr-Latn-RS"/>
              <a:t>                                            u dugom roku      </a:t>
            </a:r>
          </a:p>
          <a:p>
            <a:pPr>
              <a:buFont typeface="Wingdings 3" pitchFamily="2" charset="2"/>
              <a:buNone/>
            </a:pPr>
            <a:r>
              <a:rPr lang="sr-Latn-BA" altLang="sr-Latn-RS"/>
              <a:t>                                            postoji p.e.</a:t>
            </a:r>
          </a:p>
          <a:p>
            <a:pPr>
              <a:buFont typeface="Wingdings 3" pitchFamily="2" charset="2"/>
              <a:buNone/>
            </a:pPr>
            <a:endParaRPr lang="en-US" altLang="sr-Latn-R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8B59943-B046-7049-A09A-9014472AC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Produktivna efikasnost</a:t>
            </a:r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AE3B4A7-C1DB-8B40-AA67-9D5E9D7C51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32043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55B6E-FAB2-2440-A892-DD74338C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686800" cy="108424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Produktivna efikasnost u monopolu</a:t>
            </a:r>
            <a:endParaRPr lang="en-US" dirty="0"/>
          </a:p>
        </p:txBody>
      </p:sp>
      <p:sp>
        <p:nvSpPr>
          <p:cNvPr id="53251" name="Content Placeholder 4">
            <a:extLst>
              <a:ext uri="{FF2B5EF4-FFF2-40B4-BE49-F238E27FC236}">
                <a16:creationId xmlns:a16="http://schemas.microsoft.com/office/drawing/2014/main" id="{C43C2C9C-0272-654F-9353-24C139D6211C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00063" y="1285875"/>
            <a:ext cx="8248650" cy="1135063"/>
          </a:xfrm>
          <a:ln>
            <a:prstDash val="solid"/>
          </a:ln>
        </p:spPr>
        <p:txBody>
          <a:bodyPr/>
          <a:lstStyle/>
          <a:p>
            <a:r>
              <a:rPr lang="sr-Latn-BA" altLang="sr-Latn-RS"/>
              <a:t>U savršenoj konkurenciji – za Q</a:t>
            </a:r>
            <a:r>
              <a:rPr lang="sr-Latn-BA" altLang="sr-Latn-RS" baseline="-25000"/>
              <a:t>1</a:t>
            </a:r>
            <a:r>
              <a:rPr lang="sr-Latn-BA" altLang="sr-Latn-RS"/>
              <a:t> P=ATC</a:t>
            </a:r>
            <a:r>
              <a:rPr lang="sr-Latn-BA" altLang="sr-Latn-RS" baseline="-25000"/>
              <a:t>min</a:t>
            </a:r>
            <a:r>
              <a:rPr lang="sr-Latn-BA" altLang="sr-Latn-RS"/>
              <a:t> – produktivna efikasnost, u suprotnom gubici</a:t>
            </a:r>
          </a:p>
          <a:p>
            <a:r>
              <a:rPr lang="sr-Latn-BA" altLang="sr-Latn-RS"/>
              <a:t>U monopolu – za Q</a:t>
            </a:r>
            <a:r>
              <a:rPr lang="sr-Latn-BA" altLang="sr-Latn-RS" baseline="-25000"/>
              <a:t>2</a:t>
            </a:r>
            <a:r>
              <a:rPr lang="sr-Latn-BA" altLang="sr-Latn-RS"/>
              <a:t> ATC&gt;ATC</a:t>
            </a:r>
            <a:r>
              <a:rPr lang="sr-Latn-BA" altLang="sr-Latn-RS" baseline="-25000"/>
              <a:t>min</a:t>
            </a:r>
            <a:r>
              <a:rPr lang="sr-Latn-BA" altLang="sr-Latn-RS"/>
              <a:t> – nije produktivno efikasan te prodaje po P iznad ATC</a:t>
            </a:r>
            <a:r>
              <a:rPr lang="sr-Latn-BA" altLang="sr-Latn-RS" baseline="-25000"/>
              <a:t>min</a:t>
            </a:r>
            <a:endParaRPr lang="en-US" altLang="sr-Latn-RS" baseline="-25000"/>
          </a:p>
        </p:txBody>
      </p:sp>
      <p:pic>
        <p:nvPicPr>
          <p:cNvPr id="53252" name="Picture 2">
            <a:extLst>
              <a:ext uri="{FF2B5EF4-FFF2-40B4-BE49-F238E27FC236}">
                <a16:creationId xmlns:a16="http://schemas.microsoft.com/office/drawing/2014/main" id="{611DBC0D-C8F1-0B4C-B266-DE282C19918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7338" y="2924175"/>
            <a:ext cx="8856662" cy="3673475"/>
          </a:xfrm>
          <a:noFill/>
          <a:ln>
            <a:prstDash val="solid"/>
          </a:ln>
        </p:spPr>
      </p:pic>
      <p:sp>
        <p:nvSpPr>
          <p:cNvPr id="53253" name="TextBox 2">
            <a:extLst>
              <a:ext uri="{FF2B5EF4-FFF2-40B4-BE49-F238E27FC236}">
                <a16:creationId xmlns:a16="http://schemas.microsoft.com/office/drawing/2014/main" id="{50D981CD-F45B-FE47-AC2F-F70FFA442BD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0" y="4614863"/>
            <a:ext cx="608013" cy="292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en-US" sz="1300"/>
              <a:t>ATC</a:t>
            </a:r>
          </a:p>
        </p:txBody>
      </p:sp>
      <p:sp>
        <p:nvSpPr>
          <p:cNvPr id="53254" name="TextBox 5">
            <a:extLst>
              <a:ext uri="{FF2B5EF4-FFF2-40B4-BE49-F238E27FC236}">
                <a16:creationId xmlns:a16="http://schemas.microsoft.com/office/drawing/2014/main" id="{4DA01DF7-A465-474B-A5F4-7C64C246913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6875463" y="5726113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en-US" sz="1400"/>
              <a:t>MR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9ED98E6-85EF-5241-922C-F69F201DA5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4452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F5F3E04-9D6B-C54F-92B6-66B7B1BEE4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sr-Latn-BA" dirty="0"/>
              <a:t>Hvala na pažnji!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4D2A1E8D-10F2-7F48-980E-6D024C60D6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24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ADBFA-E3DE-754D-A992-D926F9729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99" y="89884"/>
            <a:ext cx="8939336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P i TR monopoliste vs savršenog konkurenta</a:t>
            </a:r>
          </a:p>
        </p:txBody>
      </p:sp>
      <p:sp>
        <p:nvSpPr>
          <p:cNvPr id="14339" name="Text Placeholder 2">
            <a:extLst>
              <a:ext uri="{FF2B5EF4-FFF2-40B4-BE49-F238E27FC236}">
                <a16:creationId xmlns:a16="http://schemas.microsoft.com/office/drawing/2014/main" id="{4194435A-C00E-5B4B-A3D5-23CB2FA96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25" y="5516563"/>
            <a:ext cx="4337050" cy="1258887"/>
          </a:xfrm>
          <a:ln>
            <a:headEnd/>
            <a:tailEnd/>
          </a:ln>
        </p:spPr>
        <p:txBody>
          <a:bodyPr/>
          <a:lstStyle/>
          <a:p>
            <a:r>
              <a:rPr lang="sr-Latn-BA" altLang="sr-Latn-RS"/>
              <a:t>TR savršenog konkurenta</a:t>
            </a:r>
          </a:p>
          <a:p>
            <a:r>
              <a:rPr lang="sr-Latn-BA" altLang="sr-Latn-RS"/>
              <a:t>(ravnotežna P* u kratkom roku vrijedi za savr.kon.)</a:t>
            </a:r>
          </a:p>
        </p:txBody>
      </p:sp>
      <p:sp>
        <p:nvSpPr>
          <p:cNvPr id="14340" name="Text Placeholder 3">
            <a:extLst>
              <a:ext uri="{FF2B5EF4-FFF2-40B4-BE49-F238E27FC236}">
                <a16:creationId xmlns:a16="http://schemas.microsoft.com/office/drawing/2014/main" id="{E33E30B2-A4B6-3445-B063-4E730825E14C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4468813" y="5516563"/>
            <a:ext cx="4662487" cy="1258887"/>
          </a:xfrm>
          <a:ln>
            <a:headEnd/>
            <a:tailEnd/>
          </a:ln>
        </p:spPr>
        <p:txBody>
          <a:bodyPr/>
          <a:lstStyle/>
          <a:p>
            <a:r>
              <a:rPr lang="sr-Latn-BA" altLang="sr-Latn-RS"/>
              <a:t>TR monopoliste (TR</a:t>
            </a:r>
            <a:r>
              <a:rPr lang="sr-Latn-BA" altLang="sr-Latn-RS" baseline="-25000"/>
              <a:t>max</a:t>
            </a:r>
            <a:r>
              <a:rPr lang="sr-Latn-BA" altLang="sr-Latn-RS"/>
              <a:t> kada vrijedi jedinična elastičnost tražnje </a:t>
            </a:r>
            <a:r>
              <a:rPr lang="en-GB" altLang="sr-Latn-RS"/>
              <a:t>|</a:t>
            </a:r>
            <a:r>
              <a:rPr lang="sr-Latn-BA" altLang="sr-Latn-RS"/>
              <a:t>E</a:t>
            </a:r>
            <a:r>
              <a:rPr lang="sr-Latn-BA" altLang="sr-Latn-RS" baseline="-25000"/>
              <a:t>d</a:t>
            </a:r>
            <a:r>
              <a:rPr lang="en-GB" altLang="sr-Latn-RS"/>
              <a:t>|</a:t>
            </a:r>
            <a:r>
              <a:rPr lang="sr-Latn-BA" altLang="sr-Latn-RS"/>
              <a:t>=1)</a:t>
            </a:r>
          </a:p>
        </p:txBody>
      </p:sp>
      <p:pic>
        <p:nvPicPr>
          <p:cNvPr id="14341" name="Content Placeholder 6">
            <a:extLst>
              <a:ext uri="{FF2B5EF4-FFF2-40B4-BE49-F238E27FC236}">
                <a16:creationId xmlns:a16="http://schemas.microsoft.com/office/drawing/2014/main" id="{E8EC3F8A-95E8-FA4B-B56E-E113E1A66A60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750" y="1414463"/>
            <a:ext cx="4221163" cy="3921125"/>
          </a:xfrm>
          <a:ln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pic>
        <p:nvPicPr>
          <p:cNvPr id="14342" name="Content Placeholder 7">
            <a:extLst>
              <a:ext uri="{FF2B5EF4-FFF2-40B4-BE49-F238E27FC236}">
                <a16:creationId xmlns:a16="http://schemas.microsoft.com/office/drawing/2014/main" id="{11C1516A-EB09-EB4D-9A88-4EDA6ADA5B3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75188" y="957263"/>
            <a:ext cx="4249737" cy="4559300"/>
          </a:xfrm>
          <a:ln>
            <a:prstDash val="solid"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Box 9">
            <a:extLst>
              <a:ext uri="{FF2B5EF4-FFF2-40B4-BE49-F238E27FC236}">
                <a16:creationId xmlns:a16="http://schemas.microsoft.com/office/drawing/2014/main" id="{3EEE17A5-9F91-844A-8735-ABFFE94D9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8990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sr-Latn-RS"/>
              <a:t>|</a:t>
            </a:r>
            <a:r>
              <a:rPr lang="sr-Latn-BA" altLang="sr-Latn-RS"/>
              <a:t>∊</a:t>
            </a:r>
            <a:r>
              <a:rPr lang="en-GB" altLang="sr-Latn-RS"/>
              <a:t>|</a:t>
            </a:r>
            <a:r>
              <a:rPr lang="sr-Latn-BA" altLang="sr-Latn-RS"/>
              <a:t>&gt;1</a:t>
            </a:r>
          </a:p>
        </p:txBody>
      </p:sp>
      <p:sp>
        <p:nvSpPr>
          <p:cNvPr id="14344" name="TextBox 11">
            <a:extLst>
              <a:ext uri="{FF2B5EF4-FFF2-40B4-BE49-F238E27FC236}">
                <a16:creationId xmlns:a16="http://schemas.microsoft.com/office/drawing/2014/main" id="{D0EA0D78-2050-B543-8D28-8C20F55F2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775" y="5113338"/>
            <a:ext cx="719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sr-Latn-RS"/>
              <a:t>|</a:t>
            </a:r>
            <a:r>
              <a:rPr lang="sr-Latn-BA" altLang="sr-Latn-RS"/>
              <a:t>∊</a:t>
            </a:r>
            <a:r>
              <a:rPr lang="en-GB" altLang="sr-Latn-RS"/>
              <a:t>|</a:t>
            </a:r>
            <a:r>
              <a:rPr lang="sr-Latn-BA" altLang="sr-Latn-RS"/>
              <a:t>=1</a:t>
            </a:r>
          </a:p>
        </p:txBody>
      </p:sp>
      <p:sp>
        <p:nvSpPr>
          <p:cNvPr id="14345" name="TextBox 12">
            <a:extLst>
              <a:ext uri="{FF2B5EF4-FFF2-40B4-BE49-F238E27FC236}">
                <a16:creationId xmlns:a16="http://schemas.microsoft.com/office/drawing/2014/main" id="{7DB71EB3-E645-874D-9263-BE983D0F8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4819650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sr-Latn-RS"/>
              <a:t>|</a:t>
            </a:r>
            <a:r>
              <a:rPr lang="sr-Latn-BA" altLang="sr-Latn-RS"/>
              <a:t>∊</a:t>
            </a:r>
            <a:r>
              <a:rPr lang="en-GB" altLang="sr-Latn-RS"/>
              <a:t>|</a:t>
            </a:r>
            <a:r>
              <a:rPr lang="sr-Latn-BA" altLang="sr-Latn-RS"/>
              <a:t>&lt;1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EF689A2-2D05-5E45-A29B-684061767F47}"/>
              </a:ext>
            </a:extLst>
          </p:cNvPr>
          <p:cNvCxnSpPr/>
          <p:nvPr/>
        </p:nvCxnSpPr>
        <p:spPr>
          <a:xfrm flipH="1">
            <a:off x="6711950" y="1212850"/>
            <a:ext cx="642938" cy="433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347" name="TextBox 15">
            <a:extLst>
              <a:ext uri="{FF2B5EF4-FFF2-40B4-BE49-F238E27FC236}">
                <a16:creationId xmlns:a16="http://schemas.microsoft.com/office/drawing/2014/main" id="{28981587-86E0-E843-80F9-2A726E0CE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4888" y="922338"/>
            <a:ext cx="720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sr-Latn-RS"/>
              <a:t>|</a:t>
            </a:r>
            <a:r>
              <a:rPr lang="sr-Latn-BA" altLang="sr-Latn-RS"/>
              <a:t>∊</a:t>
            </a:r>
            <a:r>
              <a:rPr lang="en-GB" altLang="sr-Latn-RS"/>
              <a:t>|</a:t>
            </a:r>
            <a:r>
              <a:rPr lang="sr-Latn-BA" altLang="sr-Latn-RS"/>
              <a:t>=1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51FF0D4-884A-9640-A21B-9C827AFE7682}"/>
              </a:ext>
            </a:extLst>
          </p:cNvPr>
          <p:cNvCxnSpPr/>
          <p:nvPr/>
        </p:nvCxnSpPr>
        <p:spPr>
          <a:xfrm flipH="1">
            <a:off x="6711950" y="1327150"/>
            <a:ext cx="812800" cy="1381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08A2C6B-0C9C-9F4B-AB2E-9324A9974893}"/>
              </a:ext>
            </a:extLst>
          </p:cNvPr>
          <p:cNvCxnSpPr/>
          <p:nvPr/>
        </p:nvCxnSpPr>
        <p:spPr>
          <a:xfrm flipV="1">
            <a:off x="6588125" y="4899025"/>
            <a:ext cx="0" cy="288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022251AB-347E-5746-89EB-95F6963876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05035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B0D9C-7750-3C4D-9DF3-C6D44E5AB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Elastičnost tražnje i TR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CCE2C3-E27C-264E-A04E-A04936708348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57200" y="1444625"/>
            <a:ext cx="7467600" cy="1298575"/>
          </a:xfrm>
        </p:spPr>
        <p:txBody>
          <a:bodyPr>
            <a:normAutofit fontScale="92500" lnSpcReduction="20000"/>
          </a:bodyPr>
          <a:lstStyle/>
          <a:p>
            <a:pPr>
              <a:buFont typeface="Wingdings 3" panose="05040102010807070707" pitchFamily="18" charset="2"/>
              <a:buChar char=""/>
              <a:defRPr/>
            </a:pPr>
            <a:r>
              <a:rPr lang="sr-Latn-BA" dirty="0"/>
              <a:t>Elastična tražnja – smanjenje cijena uzrokuje rast TR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sr-Latn-BA" dirty="0"/>
              <a:t>Neelastična tražnja – smanjenje cijena uzrokuje pad TR</a:t>
            </a:r>
          </a:p>
        </p:txBody>
      </p:sp>
      <p:pic>
        <p:nvPicPr>
          <p:cNvPr id="16388" name="Picture 2">
            <a:extLst>
              <a:ext uri="{FF2B5EF4-FFF2-40B4-BE49-F238E27FC236}">
                <a16:creationId xmlns:a16="http://schemas.microsoft.com/office/drawing/2014/main" id="{19BE8E73-A726-AF4B-ACBD-122485BC88BC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0600" y="2590800"/>
            <a:ext cx="7235825" cy="3962400"/>
          </a:xfrm>
          <a:ln>
            <a:prstDash val="solid"/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434680D-02F3-5E41-90B0-849E2557EA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3988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E7C7F-5AD8-9044-BACC-349A075EB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Elastičnost tražnje i MR</a:t>
            </a:r>
            <a:endParaRPr lang="en-US" dirty="0"/>
          </a:p>
        </p:txBody>
      </p:sp>
      <p:sp>
        <p:nvSpPr>
          <p:cNvPr id="17411" name="Content Placeholder 4">
            <a:extLst>
              <a:ext uri="{FF2B5EF4-FFF2-40B4-BE49-F238E27FC236}">
                <a16:creationId xmlns:a16="http://schemas.microsoft.com/office/drawing/2014/main" id="{725147ED-7E25-3C47-8B9D-E52876BD27A4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85800" y="1371600"/>
            <a:ext cx="6629400" cy="1450975"/>
          </a:xfrm>
          <a:ln>
            <a:prstDash val="solid"/>
          </a:ln>
        </p:spPr>
        <p:txBody>
          <a:bodyPr/>
          <a:lstStyle/>
          <a:p>
            <a:r>
              <a:rPr lang="sr-Latn-BA" altLang="sr-Latn-RS" sz="2800"/>
              <a:t>MR=P*</a:t>
            </a:r>
            <a:r>
              <a:rPr lang="en-US" altLang="sr-Latn-RS" sz="2800"/>
              <a:t>[</a:t>
            </a:r>
            <a:r>
              <a:rPr lang="sr-Latn-BA" altLang="sr-Latn-RS" sz="2800"/>
              <a:t>(</a:t>
            </a:r>
            <a:r>
              <a:rPr lang="en-US" altLang="sr-Latn-RS" sz="2800"/>
              <a:t>E-1</a:t>
            </a:r>
            <a:r>
              <a:rPr lang="sr-Latn-BA" altLang="sr-Latn-RS" sz="2800"/>
              <a:t>)</a:t>
            </a:r>
            <a:r>
              <a:rPr lang="en-US" altLang="sr-Latn-RS" sz="2800"/>
              <a:t>/E]  (P=MR*(E/E-1))</a:t>
            </a:r>
          </a:p>
          <a:p>
            <a:pPr lvl="1"/>
            <a:r>
              <a:rPr lang="en-US" altLang="sr-Latn-RS"/>
              <a:t>MR≥0  - elasti</a:t>
            </a:r>
            <a:r>
              <a:rPr lang="sr-Latn-BA" altLang="sr-Latn-RS"/>
              <a:t>čna tražnja</a:t>
            </a:r>
          </a:p>
          <a:p>
            <a:pPr lvl="1"/>
            <a:r>
              <a:rPr lang="sr-Latn-BA" altLang="sr-Latn-RS"/>
              <a:t>MR&lt;0 – neelastična tražnja</a:t>
            </a:r>
            <a:endParaRPr lang="en-US" altLang="sr-Latn-RS"/>
          </a:p>
        </p:txBody>
      </p:sp>
      <p:pic>
        <p:nvPicPr>
          <p:cNvPr id="17412" name="Picture 2">
            <a:extLst>
              <a:ext uri="{FF2B5EF4-FFF2-40B4-BE49-F238E27FC236}">
                <a16:creationId xmlns:a16="http://schemas.microsoft.com/office/drawing/2014/main" id="{1AA49964-AF27-B543-A2EC-D01D7CBC6F2F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95600"/>
            <a:ext cx="6400800" cy="3532188"/>
          </a:xfrm>
          <a:ln>
            <a:prstDash val="solid"/>
          </a:ln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DEE438B-2435-C148-9417-4CF3CAF231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5954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Content Placeholder 3">
            <a:extLst>
              <a:ext uri="{FF2B5EF4-FFF2-40B4-BE49-F238E27FC236}">
                <a16:creationId xmlns:a16="http://schemas.microsoft.com/office/drawing/2014/main" id="{C771DB8D-0D32-E442-9009-94ECF41020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87763" y="1268413"/>
            <a:ext cx="5445125" cy="532923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6A97333-41EE-E54F-9CDD-FDE8BA42C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sr-Latn-BA" dirty="0"/>
              <a:t>TR, TC i pf monopoliste</a:t>
            </a:r>
          </a:p>
        </p:txBody>
      </p:sp>
      <p:sp>
        <p:nvSpPr>
          <p:cNvPr id="18436" name="TextBox 4">
            <a:extLst>
              <a:ext uri="{FF2B5EF4-FFF2-40B4-BE49-F238E27FC236}">
                <a16:creationId xmlns:a16="http://schemas.microsoft.com/office/drawing/2014/main" id="{CFCD777E-FA50-0245-868F-7F73ED138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41438"/>
            <a:ext cx="3529012" cy="4892675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sr-Latn-RS" sz="2400"/>
              <a:t>Razmatranje profita na osnovu odnosa TR i TC pri čemu za Q*=175 udaljenost između TR i TC je najveća (gornji dio slike) i tada je pf maksimalan (donji dio slike). </a:t>
            </a:r>
          </a:p>
          <a:p>
            <a:r>
              <a:rPr lang="sr-Latn-BA" altLang="sr-Latn-RS" sz="2400"/>
              <a:t>Može se primijetiti da se Q* pri kome je pf</a:t>
            </a:r>
            <a:r>
              <a:rPr lang="sr-Latn-BA" altLang="sr-Latn-RS" sz="2400" baseline="-25000"/>
              <a:t>max </a:t>
            </a:r>
            <a:r>
              <a:rPr lang="sr-Latn-BA" altLang="sr-Latn-RS" sz="2400"/>
              <a:t> nalazi desno od Q (Q=200) pri kome je TR maksimalno (tačka A).</a:t>
            </a:r>
            <a:endParaRPr lang="sr-Latn-BA" altLang="sr-Latn-RS" sz="2400" baseline="-25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3C01A-4F25-2942-9B3F-5AB4AD5EA1B1}"/>
              </a:ext>
            </a:extLst>
          </p:cNvPr>
          <p:cNvSpPr txBox="1"/>
          <p:nvPr/>
        </p:nvSpPr>
        <p:spPr>
          <a:xfrm>
            <a:off x="8553450" y="6165850"/>
            <a:ext cx="431800" cy="3683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pf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085BC8D-C37D-9144-85C6-FFDFFE12B7A1}"/>
              </a:ext>
            </a:extLst>
          </p:cNvPr>
          <p:cNvSpPr/>
          <p:nvPr/>
        </p:nvSpPr>
        <p:spPr>
          <a:xfrm>
            <a:off x="6588125" y="1773238"/>
            <a:ext cx="46038" cy="71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r-Latn-B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9FA857-B65D-164B-8A62-84566B3FF09B}"/>
              </a:ext>
            </a:extLst>
          </p:cNvPr>
          <p:cNvSpPr txBox="1"/>
          <p:nvPr/>
        </p:nvSpPr>
        <p:spPr>
          <a:xfrm>
            <a:off x="6418263" y="1439863"/>
            <a:ext cx="4318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152AC12-359A-EC43-86C5-B28AD6E2BC65}"/>
              </a:ext>
            </a:extLst>
          </p:cNvPr>
          <p:cNvCxnSpPr>
            <a:endCxn id="7" idx="3"/>
          </p:cNvCxnSpPr>
          <p:nvPr/>
        </p:nvCxnSpPr>
        <p:spPr>
          <a:xfrm flipV="1">
            <a:off x="6588125" y="1833563"/>
            <a:ext cx="6350" cy="2027237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25FFE12D-4400-DB48-BCE4-9B124BB274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67812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Content Placeholder 5">
            <a:extLst>
              <a:ext uri="{FF2B5EF4-FFF2-40B4-BE49-F238E27FC236}">
                <a16:creationId xmlns:a16="http://schemas.microsoft.com/office/drawing/2014/main" id="{7359B438-36A2-4949-A2A1-D44518712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4663" y="1557338"/>
            <a:ext cx="4833937" cy="4325937"/>
          </a:xfr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8C08D2D-B478-2549-AAA0-8DECF236BED8}"/>
              </a:ext>
            </a:extLst>
          </p:cNvPr>
          <p:cNvSpPr txBox="1">
            <a:spLocks noChangeArrowheads="1"/>
          </p:cNvSpPr>
          <p:nvPr/>
        </p:nvSpPr>
        <p:spPr>
          <a:xfrm>
            <a:off x="477058" y="-69981"/>
            <a:ext cx="8472518" cy="1143000"/>
          </a:xfrm>
          <a:prstGeom prst="rect">
            <a:avLst/>
          </a:prstGeom>
        </p:spPr>
        <p:txBody>
          <a:bodyPr lIns="90488" tIns="44450" rIns="90488" bIns="4445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19460" name="TextBox 7">
            <a:extLst>
              <a:ext uri="{FF2B5EF4-FFF2-40B4-BE49-F238E27FC236}">
                <a16:creationId xmlns:a16="http://schemas.microsoft.com/office/drawing/2014/main" id="{B20B03D3-C333-0B4C-981B-D84B1F020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196975"/>
            <a:ext cx="4008438" cy="4895850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sr-Latn-RS" sz="2200"/>
              <a:t>Pravougaonik A (1000$/jed.autputa) pokazuje umanjenje TR nastalo usljed prodaje Q=100 pri novoj, nižoj cijeni P=50$. Pravougaonik B (2500 $/jed.autputa) predstavlja uvećanje TR usljed dodatne prodaje pri novoj, nižoj cijeni P=50$. MR je količnik razlike pravougaonika A i B (1500 $/jed.autputa) i </a:t>
            </a:r>
            <a:r>
              <a:rPr lang="el-GR" altLang="sr-Latn-RS" sz="2200"/>
              <a:t>Δ</a:t>
            </a:r>
            <a:r>
              <a:rPr lang="sr-Latn-BA" altLang="sr-Latn-RS" sz="2200"/>
              <a:t>Q. Ovdje MR je jednako 30</a:t>
            </a:r>
            <a:r>
              <a:rPr lang="sr-Latn-BA" altLang="sr-Latn-RS" sz="2000"/>
              <a:t> $/jed.autputa</a:t>
            </a:r>
            <a:r>
              <a:rPr lang="sr-Latn-BA" altLang="sr-Latn-RS" sz="2200" baseline="-25000"/>
              <a:t> </a:t>
            </a:r>
            <a:r>
              <a:rPr lang="sr-Latn-BA" altLang="sr-Latn-RS" sz="2200"/>
              <a:t>što je manje od nove, niže cijene P=50$.</a:t>
            </a:r>
          </a:p>
        </p:txBody>
      </p:sp>
      <p:sp>
        <p:nvSpPr>
          <p:cNvPr id="19461" name="TextBox 6">
            <a:extLst>
              <a:ext uri="{FF2B5EF4-FFF2-40B4-BE49-F238E27FC236}">
                <a16:creationId xmlns:a16="http://schemas.microsoft.com/office/drawing/2014/main" id="{20239DD9-354B-8E47-8177-37FA5BD33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205038"/>
            <a:ext cx="2303463" cy="738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sr-Latn-RS" sz="1400"/>
              <a:t>Umanjenje TR zbog prodaje pri nižoj cijeni (P=50)</a:t>
            </a:r>
          </a:p>
        </p:txBody>
      </p:sp>
      <p:sp>
        <p:nvSpPr>
          <p:cNvPr id="19462" name="TextBox 9">
            <a:extLst>
              <a:ext uri="{FF2B5EF4-FFF2-40B4-BE49-F238E27FC236}">
                <a16:creationId xmlns:a16="http://schemas.microsoft.com/office/drawing/2014/main" id="{C75464C2-69BA-E94C-8EB0-1C35426A1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3063875"/>
            <a:ext cx="192563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sr-Latn-RS" sz="1400"/>
              <a:t>Uvećanje TR usljed dodatne prodaje</a:t>
            </a:r>
          </a:p>
        </p:txBody>
      </p:sp>
      <p:sp>
        <p:nvSpPr>
          <p:cNvPr id="19463" name="TextBox 10">
            <a:extLst>
              <a:ext uri="{FF2B5EF4-FFF2-40B4-BE49-F238E27FC236}">
                <a16:creationId xmlns:a16="http://schemas.microsoft.com/office/drawing/2014/main" id="{E61C346F-0393-0C41-ADF0-8B943BA30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4650" y="3948113"/>
            <a:ext cx="114935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sr-Latn-RS" sz="1400"/>
              <a:t>Q</a:t>
            </a:r>
            <a:r>
              <a:rPr lang="sr-Latn-BA" altLang="sr-Latn-RS" sz="1400" baseline="-25000"/>
              <a:t>D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571F4129-5D3D-FC4A-A695-54024A2F1D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4452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E3DDF742-D5B0-D942-A78A-AC20986A3957}"/>
              </a:ext>
            </a:extLst>
          </p:cNvPr>
          <p:cNvSpPr txBox="1">
            <a:spLocks noChangeArrowheads="1"/>
          </p:cNvSpPr>
          <p:nvPr/>
        </p:nvSpPr>
        <p:spPr>
          <a:xfrm>
            <a:off x="477058" y="-69981"/>
            <a:ext cx="8472518" cy="1143000"/>
          </a:xfrm>
          <a:prstGeom prst="rect">
            <a:avLst/>
          </a:prstGeom>
        </p:spPr>
        <p:txBody>
          <a:bodyPr lIns="90488" tIns="44450" rIns="90488" bIns="4445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21507" name="TextBox 7">
            <a:extLst>
              <a:ext uri="{FF2B5EF4-FFF2-40B4-BE49-F238E27FC236}">
                <a16:creationId xmlns:a16="http://schemas.microsoft.com/office/drawing/2014/main" id="{00EFAD03-6406-F740-B96A-3D0DB5846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1069975"/>
            <a:ext cx="3673475" cy="4770438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sr-Latn-RS" sz="1900"/>
              <a:t>Kada se </a:t>
            </a:r>
            <a:r>
              <a:rPr lang="en-US" altLang="sr-Latn-RS" sz="1900"/>
              <a:t>Q</a:t>
            </a:r>
            <a:r>
              <a:rPr lang="sr-Latn-BA" altLang="sr-Latn-RS" sz="1900"/>
              <a:t> nalazi lijevo od tačke M funkcije Q</a:t>
            </a:r>
            <a:r>
              <a:rPr lang="sr-Latn-BA" altLang="sr-Latn-RS" sz="1900" baseline="-25000"/>
              <a:t>D</a:t>
            </a:r>
            <a:r>
              <a:rPr lang="sr-Latn-BA" altLang="sr-Latn-RS" sz="1900"/>
              <a:t> </a:t>
            </a:r>
            <a:r>
              <a:rPr lang="en-US" altLang="sr-Latn-RS" sz="1900"/>
              <a:t>(</a:t>
            </a:r>
            <a:r>
              <a:rPr lang="sr-Latn-BA" altLang="sr-Latn-RS" sz="1900"/>
              <a:t>npr.</a:t>
            </a:r>
            <a:r>
              <a:rPr lang="en-US" altLang="sr-Latn-RS" sz="1900"/>
              <a:t> Q</a:t>
            </a:r>
            <a:r>
              <a:rPr lang="sr-Latn-BA" altLang="sr-Latn-RS" sz="1900"/>
              <a:t>=</a:t>
            </a:r>
            <a:r>
              <a:rPr lang="en-US" altLang="sr-Latn-RS" sz="1900"/>
              <a:t>Q</a:t>
            </a:r>
            <a:r>
              <a:rPr lang="en-US" altLang="sr-Latn-RS" sz="1900" baseline="-25000"/>
              <a:t>0</a:t>
            </a:r>
            <a:r>
              <a:rPr lang="en-US" altLang="sr-Latn-RS" sz="1900"/>
              <a:t> ),</a:t>
            </a:r>
            <a:r>
              <a:rPr lang="sr-Latn-BA" altLang="sr-Latn-RS" sz="1900"/>
              <a:t> uvećanje TR usljed dodatne prodaje (pravouganik B) premašuje umanjenje TR</a:t>
            </a:r>
            <a:r>
              <a:rPr lang="en-US" altLang="sr-Latn-RS" sz="1900"/>
              <a:t> </a:t>
            </a:r>
            <a:r>
              <a:rPr lang="sr-Latn-BA" altLang="sr-Latn-RS" sz="1900"/>
              <a:t>zbog prodaje po nižoj cijeni </a:t>
            </a:r>
            <a:r>
              <a:rPr lang="en-US" altLang="sr-Latn-RS" sz="1900"/>
              <a:t>(</a:t>
            </a:r>
            <a:r>
              <a:rPr lang="sr-Latn-BA" altLang="sr-Latn-RS" sz="1900"/>
              <a:t>pravougaonik</a:t>
            </a:r>
            <a:r>
              <a:rPr lang="en-US" altLang="sr-Latn-RS" sz="1900"/>
              <a:t> A). </a:t>
            </a:r>
            <a:r>
              <a:rPr lang="sr-Latn-BA" altLang="sr-Latn-RS" sz="1900"/>
              <a:t>Kada se </a:t>
            </a:r>
            <a:r>
              <a:rPr lang="en-US" altLang="sr-Latn-RS" sz="1900"/>
              <a:t>Q</a:t>
            </a:r>
            <a:r>
              <a:rPr lang="sr-Latn-BA" altLang="sr-Latn-RS" sz="1900"/>
              <a:t> nalazi desno tačke M </a:t>
            </a:r>
            <a:r>
              <a:rPr lang="en-US" altLang="sr-Latn-RS" sz="1900"/>
              <a:t>(</a:t>
            </a:r>
            <a:r>
              <a:rPr lang="sr-Latn-BA" altLang="sr-Latn-RS" sz="1900"/>
              <a:t>npr. </a:t>
            </a:r>
            <a:r>
              <a:rPr lang="en-US" altLang="sr-Latn-RS" sz="1900"/>
              <a:t>Q</a:t>
            </a:r>
            <a:r>
              <a:rPr lang="sr-Latn-BA" altLang="sr-Latn-RS" sz="1900"/>
              <a:t>=</a:t>
            </a:r>
            <a:r>
              <a:rPr lang="en-US" altLang="sr-Latn-RS" sz="1900"/>
              <a:t>Q</a:t>
            </a:r>
            <a:r>
              <a:rPr lang="en-US" altLang="sr-Latn-RS" sz="1900" baseline="-25000"/>
              <a:t>1</a:t>
            </a:r>
            <a:r>
              <a:rPr lang="en-US" altLang="sr-Latn-RS" sz="1900"/>
              <a:t>), </a:t>
            </a:r>
            <a:r>
              <a:rPr lang="sr-Latn-BA" altLang="sr-Latn-RS" sz="1900"/>
              <a:t>uvećanje TR usljed dodatne prodaje </a:t>
            </a:r>
            <a:r>
              <a:rPr lang="en-US" altLang="sr-Latn-RS" sz="1900"/>
              <a:t>(</a:t>
            </a:r>
            <a:r>
              <a:rPr lang="sr-Latn-BA" altLang="sr-Latn-RS" sz="1900"/>
              <a:t>pravougaonik </a:t>
            </a:r>
            <a:r>
              <a:rPr lang="en-US" altLang="sr-Latn-RS" sz="1900"/>
              <a:t>D)</a:t>
            </a:r>
            <a:r>
              <a:rPr lang="sr-Latn-BA" altLang="sr-Latn-RS" sz="1900"/>
              <a:t> je manje od umanjenja TR prodaje po novoj, nižoj cijeni. (pravougaonik</a:t>
            </a:r>
            <a:r>
              <a:rPr lang="en-US" altLang="sr-Latn-RS" sz="1900"/>
              <a:t> C). </a:t>
            </a:r>
            <a:r>
              <a:rPr lang="sr-Latn-BA" altLang="sr-Latn-RS" sz="1900"/>
              <a:t>U tački M funkcije Q</a:t>
            </a:r>
            <a:r>
              <a:rPr lang="sr-Latn-BA" altLang="sr-Latn-RS" sz="1900" baseline="-25000"/>
              <a:t>D</a:t>
            </a:r>
            <a:r>
              <a:rPr lang="en-US" altLang="sr-Latn-RS" sz="1900"/>
              <a:t>, </a:t>
            </a:r>
            <a:r>
              <a:rPr lang="sr-Latn-BA" altLang="sr-Latn-RS" sz="1900"/>
              <a:t>uvećanje i umanjenje TR je podjednako</a:t>
            </a:r>
            <a:r>
              <a:rPr lang="en-US" altLang="sr-Latn-RS" sz="1900"/>
              <a:t>, </a:t>
            </a:r>
            <a:r>
              <a:rPr lang="sr-Latn-BA" altLang="sr-Latn-RS" sz="1900"/>
              <a:t>što implicira da je MR=0</a:t>
            </a:r>
            <a:r>
              <a:rPr lang="en-US" altLang="sr-Latn-RS" sz="1900"/>
              <a:t>.</a:t>
            </a:r>
            <a:endParaRPr lang="sr-Latn-BA" altLang="sr-Latn-RS" sz="1900"/>
          </a:p>
        </p:txBody>
      </p:sp>
      <p:pic>
        <p:nvPicPr>
          <p:cNvPr id="21508" name="Content Placeholder 2">
            <a:extLst>
              <a:ext uri="{FF2B5EF4-FFF2-40B4-BE49-F238E27FC236}">
                <a16:creationId xmlns:a16="http://schemas.microsoft.com/office/drawing/2014/main" id="{1120C578-636C-2F4E-B5FD-B56DD782D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5738" y="1700213"/>
            <a:ext cx="5148262" cy="4032250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21EE212-F9C1-F34F-9E34-C274EA36EB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7552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1|0.8|2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1|0.8|0.9|0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6386</TotalTime>
  <Words>1273</Words>
  <Application>Microsoft Macintosh PowerPoint</Application>
  <PresentationFormat>On-screen Show (4:3)</PresentationFormat>
  <Paragraphs>163</Paragraphs>
  <Slides>36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Lucida Sans Unicode</vt:lpstr>
      <vt:lpstr>Wingdings 3</vt:lpstr>
      <vt:lpstr>Verdana</vt:lpstr>
      <vt:lpstr>Wingdings 2</vt:lpstr>
      <vt:lpstr>Calibri</vt:lpstr>
      <vt:lpstr>Tahoma</vt:lpstr>
      <vt:lpstr>Wingdings</vt:lpstr>
      <vt:lpstr>Concourse</vt:lpstr>
      <vt:lpstr>Microsoft Visio Drawing</vt:lpstr>
      <vt:lpstr>Microsoft Equation 3.0</vt:lpstr>
      <vt:lpstr>MAKSIMIZACIJA PROFITA KOD MONOPOLA</vt:lpstr>
      <vt:lpstr>Profit</vt:lpstr>
      <vt:lpstr>Karakteristike monopola</vt:lpstr>
      <vt:lpstr>P i TR monopoliste vs savršenog konkurenta</vt:lpstr>
      <vt:lpstr>Elastičnost tražnje i TR</vt:lpstr>
      <vt:lpstr>Elastičnost tražnje i MR</vt:lpstr>
      <vt:lpstr>TR, TC i pf monopoliste</vt:lpstr>
      <vt:lpstr>PowerPoint Presentation</vt:lpstr>
      <vt:lpstr>PowerPoint Presentation</vt:lpstr>
      <vt:lpstr>Odnos P i MR kod monopola</vt:lpstr>
      <vt:lpstr>Odnos P i MR kod monopola</vt:lpstr>
      <vt:lpstr>Odnos monopolske cijene i količine - numerički</vt:lpstr>
      <vt:lpstr>Uslov maksimizacije profita monopoliste</vt:lpstr>
      <vt:lpstr>MR = MC – uslov maksimizacije profita</vt:lpstr>
      <vt:lpstr>Utvrđivanje monopolske cijene i količine</vt:lpstr>
      <vt:lpstr>Profit i monopol</vt:lpstr>
      <vt:lpstr>Profit i monopol</vt:lpstr>
      <vt:lpstr>Profit i monopol</vt:lpstr>
      <vt:lpstr>Ostvarivanje dobiti u monopolu  </vt:lpstr>
      <vt:lpstr>Normalan profit kod monopola </vt:lpstr>
      <vt:lpstr>Ostvarivanje gubitka kod monopola </vt:lpstr>
      <vt:lpstr>Zatvaranje preduzeća monopoliste </vt:lpstr>
      <vt:lpstr>Maksimizacija profita</vt:lpstr>
      <vt:lpstr>PowerPoint Presentation</vt:lpstr>
      <vt:lpstr>PowerPoint Presentation</vt:lpstr>
      <vt:lpstr>Tačke C i B – nultni profit </vt:lpstr>
      <vt:lpstr>PowerPoint Presentation</vt:lpstr>
      <vt:lpstr>PowerPoint Presentation</vt:lpstr>
      <vt:lpstr>Tačke C i B – nultni profit </vt:lpstr>
      <vt:lpstr>PowerPoint Presentation</vt:lpstr>
      <vt:lpstr>Efikasnost u monopolu</vt:lpstr>
      <vt:lpstr>Alokativna efikasnost</vt:lpstr>
      <vt:lpstr>Alokativna efikasnost u monopolu</vt:lpstr>
      <vt:lpstr>Produktivna efikasnost</vt:lpstr>
      <vt:lpstr>Produktivna efikasnost u monopolu</vt:lpstr>
      <vt:lpstr>Hvala na pažnji!</vt:lpstr>
    </vt:vector>
  </TitlesOfParts>
  <Company>Private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Matea ZR</dc:creator>
  <cp:lastModifiedBy>Milan Damjanović</cp:lastModifiedBy>
  <cp:revision>200</cp:revision>
  <dcterms:created xsi:type="dcterms:W3CDTF">2010-10-30T07:33:40Z</dcterms:created>
  <dcterms:modified xsi:type="dcterms:W3CDTF">2026-07-05T14:32:57Z</dcterms:modified>
</cp:coreProperties>
</file>