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0" r:id="rId5"/>
    <p:sldId id="266" r:id="rId6"/>
    <p:sldId id="267" r:id="rId7"/>
    <p:sldId id="261" r:id="rId8"/>
    <p:sldId id="262" r:id="rId9"/>
    <p:sldId id="263" r:id="rId10"/>
    <p:sldId id="264" r:id="rId11"/>
    <p:sldId id="265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2443619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342461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78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1653750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91624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193221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405942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11910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250309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37169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347072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235627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294843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421136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2961209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1481742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924A-CA2C-465D-ADD0-7BA8E3833CB1}" type="datetimeFigureOut">
              <a:rPr lang="hr-BA" smtClean="0"/>
              <a:pPr/>
              <a:t>23.12.2023.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1A766B-060A-44D0-B8E3-166C3EF441D8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xmlns="" val="271912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s.org/statistics/rpfx22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is.org/statistics/rpfx22.htm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56355-BB19-42E8-BA01-6BA0AF7062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BA" dirty="0"/>
              <a:t>Devizni </a:t>
            </a:r>
            <a:r>
              <a:rPr lang="hr-BA" dirty="0" err="1"/>
              <a:t>kursevi</a:t>
            </a:r>
            <a:r>
              <a:rPr lang="hr-BA" dirty="0"/>
              <a:t> i režimi deviznih </a:t>
            </a:r>
            <a:r>
              <a:rPr lang="hr-BA" dirty="0" err="1"/>
              <a:t>kurseva</a:t>
            </a:r>
            <a:endParaRPr lang="hr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8292B72-7D3B-4033-861A-53E52CE23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83267"/>
          </a:xfrm>
        </p:spPr>
        <p:txBody>
          <a:bodyPr>
            <a:normAutofit lnSpcReduction="10000"/>
          </a:bodyPr>
          <a:lstStyle/>
          <a:p>
            <a:r>
              <a:rPr lang="hr-BA" dirty="0"/>
              <a:t>Literatura: </a:t>
            </a:r>
          </a:p>
          <a:p>
            <a:r>
              <a:rPr lang="hr-BA" dirty="0"/>
              <a:t>1. Gligorić, D. i </a:t>
            </a:r>
            <a:r>
              <a:rPr lang="hr-BA" dirty="0" err="1"/>
              <a:t>Vujanić</a:t>
            </a:r>
            <a:r>
              <a:rPr lang="hr-BA" dirty="0"/>
              <a:t>, V. (2021) Režimi deviznih </a:t>
            </a:r>
            <a:r>
              <a:rPr lang="hr-BA" dirty="0" err="1"/>
              <a:t>kurseva</a:t>
            </a:r>
            <a:r>
              <a:rPr lang="hr-BA" dirty="0"/>
              <a:t> i </a:t>
            </a:r>
            <a:r>
              <a:rPr lang="hr-BA" dirty="0" err="1"/>
              <a:t>spoljna</a:t>
            </a:r>
            <a:r>
              <a:rPr lang="hr-BA" dirty="0"/>
              <a:t> ravnoteža </a:t>
            </a:r>
            <a:r>
              <a:rPr lang="hr-BA" dirty="0" err="1"/>
              <a:t>tranzicionih</a:t>
            </a:r>
            <a:r>
              <a:rPr lang="hr-BA" dirty="0"/>
              <a:t> zemalja</a:t>
            </a:r>
          </a:p>
          <a:p>
            <a:r>
              <a:rPr lang="hr-BA" dirty="0"/>
              <a:t>(poglavlja 1 i 2)</a:t>
            </a:r>
          </a:p>
          <a:p>
            <a:r>
              <a:rPr lang="hr-BA" dirty="0"/>
              <a:t>2. Salvatore, D. (2016) Međunarodna ekonomija. Beograd-CID</a:t>
            </a:r>
            <a:endParaRPr lang="en-US" dirty="0"/>
          </a:p>
          <a:p>
            <a:r>
              <a:rPr lang="en-US" dirty="0"/>
              <a:t>3. Radovan K.</a:t>
            </a:r>
            <a:r>
              <a:rPr lang="sr-Cyrl-BA" dirty="0"/>
              <a:t>(2016). </a:t>
            </a:r>
            <a:r>
              <a:rPr lang="bs-Latn-BA" dirty="0"/>
              <a:t>Međunarodne </a:t>
            </a:r>
            <a:r>
              <a:rPr lang="bs-Latn-BA" dirty="0" err="1"/>
              <a:t>finansije</a:t>
            </a:r>
            <a:r>
              <a:rPr lang="bs-Latn-BA" dirty="0"/>
              <a:t>. Beograd: CID</a:t>
            </a:r>
            <a:endParaRPr lang="hr-BA" dirty="0"/>
          </a:p>
          <a:p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xmlns="" val="1708794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Režimi deviznih </a:t>
            </a:r>
            <a:r>
              <a:rPr lang="hr-BA" dirty="0" err="1"/>
              <a:t>kurseva</a:t>
            </a:r>
            <a:endParaRPr lang="hr-B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839DED6F-B801-41F2-B7B9-6E2032BB1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BA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4D3DFF7D-4FD9-4D1E-9315-309B15DFE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0709644"/>
              </p:ext>
            </p:extLst>
          </p:nvPr>
        </p:nvGraphicFramePr>
        <p:xfrm>
          <a:off x="107950" y="197963"/>
          <a:ext cx="9166052" cy="653277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876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7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83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15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70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370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r-Latn-BA" sz="1600"/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dirty="0"/>
                        <a:t>Režimi deviznog kursa (1998)</a:t>
                      </a:r>
                      <a:endParaRPr lang="en-US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Broj režima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Režimi deviznog kursa (2009)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Broj režim</a:t>
                      </a:r>
                      <a:r>
                        <a:rPr lang="en-US" sz="1500"/>
                        <a:t>a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94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b="1"/>
                        <a:t>Rigidni fiksni režimi</a:t>
                      </a:r>
                      <a:endParaRPr lang="en-US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23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23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698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Bez monetarnog suvereniteta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10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Bez monetarnog suvereniteta (</a:t>
                      </a:r>
                      <a:r>
                        <a:rPr lang="en-US" sz="1500"/>
                        <a:t>dolarizacija</a:t>
                      </a:r>
                      <a:r>
                        <a:rPr lang="sr-Cyrl-BA" sz="1500" baseline="0"/>
                        <a:t> </a:t>
                      </a:r>
                      <a:r>
                        <a:rPr lang="en-US" sz="1500" baseline="0"/>
                        <a:t>i</a:t>
                      </a:r>
                      <a:r>
                        <a:rPr lang="sr-Cyrl-BA" sz="1500" baseline="0"/>
                        <a:t> </a:t>
                      </a:r>
                      <a:r>
                        <a:rPr lang="en-US" sz="1500" baseline="0"/>
                        <a:t>monetarna</a:t>
                      </a:r>
                      <a:r>
                        <a:rPr lang="sr-Cyrl-BA" sz="1500" baseline="0"/>
                        <a:t> </a:t>
                      </a:r>
                      <a:r>
                        <a:rPr lang="en-US" sz="1500" baseline="0"/>
                        <a:t>unija</a:t>
                      </a:r>
                      <a:r>
                        <a:rPr lang="sr-Cyrl-BA" sz="1500" baseline="0"/>
                        <a:t>)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10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55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Valutni odbor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Valutni odbor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3494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b="1"/>
                        <a:t>Mei fiksni režimi</a:t>
                      </a:r>
                      <a:endParaRPr lang="en-US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81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78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55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Konvencionalni </a:t>
                      </a:r>
                      <a:r>
                        <a:rPr lang="sr-Cyrl-BA" sz="1500"/>
                        <a:t> </a:t>
                      </a:r>
                      <a:r>
                        <a:rPr lang="en-US" sz="1500"/>
                        <a:t>fiksni</a:t>
                      </a:r>
                      <a:r>
                        <a:rPr lang="sr-Cyrl-BA" sz="1500"/>
                        <a:t> </a:t>
                      </a:r>
                      <a:r>
                        <a:rPr lang="en-US" sz="1500"/>
                        <a:t>paritet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68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Konvencionalni </a:t>
                      </a:r>
                      <a:r>
                        <a:rPr lang="en-US" sz="1500"/>
                        <a:t>fiksni</a:t>
                      </a:r>
                      <a:r>
                        <a:rPr lang="sr-Cyrl-BA" sz="1500"/>
                        <a:t> </a:t>
                      </a:r>
                      <a:r>
                        <a:rPr lang="en-US" sz="1500"/>
                        <a:t>paritet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45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55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Stabilizovani </a:t>
                      </a:r>
                      <a:r>
                        <a:rPr lang="en-US" sz="1500"/>
                        <a:t>režimi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22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3494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 od kojih su središnji režimi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11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3700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Paritet deviznog kursa sa horizontalnim koridorom 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Paritet deviznog kursa sa horizontalnim koridorom 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55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Puzajući paritet 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8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Puzajući paritet 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5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39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Puzeći koridor (crawling band)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2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Puzeći režim (crawl-like arrangement)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3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3494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b="1"/>
                        <a:t>Fluktuirajući režimi</a:t>
                      </a:r>
                      <a:endParaRPr lang="en-US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84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75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055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dirty="0"/>
                        <a:t>Upravljano fluktuiranje</a:t>
                      </a:r>
                      <a:endParaRPr lang="en-US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44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Fluktuirajući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39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055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BA" sz="1600"/>
                        <a:t> </a:t>
                      </a: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Nezavisno fluktuiranje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40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Slobo</a:t>
                      </a:r>
                      <a:r>
                        <a:rPr lang="en-US" sz="1500"/>
                        <a:t>d</a:t>
                      </a:r>
                      <a:r>
                        <a:rPr lang="sr-Latn-BA" sz="1500"/>
                        <a:t>no fluktuira</a:t>
                      </a:r>
                      <a:r>
                        <a:rPr lang="en-US" sz="1500"/>
                        <a:t>nje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36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06978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b="1"/>
                        <a:t>Drugi rukovo</a:t>
                      </a:r>
                      <a:r>
                        <a:rPr lang="vi-VN" sz="1500" b="1"/>
                        <a:t>đ</a:t>
                      </a:r>
                      <a:r>
                        <a:rPr lang="sr-Latn-BA" sz="1500" b="1"/>
                        <a:t>eni režimi (rezidual)</a:t>
                      </a:r>
                      <a:endParaRPr lang="en-US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12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3494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Ukupno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188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/>
                        <a:t> </a:t>
                      </a:r>
                      <a:endParaRPr lang="en-US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Latn-BA" sz="1500" dirty="0"/>
                        <a:t>188</a:t>
                      </a:r>
                      <a:endParaRPr lang="en-US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359" marR="56359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0514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Izbor režima deviznih </a:t>
            </a:r>
            <a:r>
              <a:rPr lang="hr-BA" dirty="0" err="1"/>
              <a:t>kurseva</a:t>
            </a:r>
            <a:endParaRPr lang="hr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022847" cy="3880773"/>
          </a:xfrm>
        </p:spPr>
        <p:txBody>
          <a:bodyPr/>
          <a:lstStyle/>
          <a:p>
            <a:r>
              <a:rPr lang="hr-BA" dirty="0"/>
              <a:t>Teorija optimalnog valutnog područja</a:t>
            </a:r>
          </a:p>
          <a:p>
            <a:r>
              <a:rPr lang="hr-BA" dirty="0"/>
              <a:t>Političko gledište</a:t>
            </a:r>
          </a:p>
          <a:p>
            <a:r>
              <a:rPr lang="hr-BA" dirty="0" err="1"/>
              <a:t>Finansijsko</a:t>
            </a:r>
            <a:r>
              <a:rPr lang="hr-BA" dirty="0"/>
              <a:t> gledište</a:t>
            </a:r>
          </a:p>
          <a:p>
            <a:r>
              <a:rPr lang="hr-BA" dirty="0"/>
              <a:t>Prednosti i nedostaci primjene pojedinih režima</a:t>
            </a:r>
          </a:p>
        </p:txBody>
      </p:sp>
    </p:spTree>
    <p:extLst>
      <p:ext uri="{BB962C8B-B14F-4D97-AF65-F5344CB8AC3E}">
        <p14:creationId xmlns:p14="http://schemas.microsoft.com/office/powerpoint/2010/main" xmlns="" val="137882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Učešće pojedinih valuta u deviznim rezervama</a:t>
            </a:r>
          </a:p>
        </p:txBody>
      </p:sp>
      <p:pic>
        <p:nvPicPr>
          <p:cNvPr id="4" name="Čuvar mesta za sadržaj 3">
            <a:extLst>
              <a:ext uri="{FF2B5EF4-FFF2-40B4-BE49-F238E27FC236}">
                <a16:creationId xmlns:a16="http://schemas.microsoft.com/office/drawing/2014/main" xmlns="" id="{8A11E79E-CBA3-2E34-18A0-2F64E05AD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250" y="2068945"/>
            <a:ext cx="8035752" cy="439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8225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475" y="0"/>
            <a:ext cx="9725195" cy="1320800"/>
          </a:xfrm>
        </p:spPr>
        <p:txBody>
          <a:bodyPr/>
          <a:lstStyle/>
          <a:p>
            <a:r>
              <a:rPr lang="hr-BA" dirty="0"/>
              <a:t>Nominalni i realni kurs dolara </a:t>
            </a:r>
            <a:br>
              <a:rPr lang="hr-BA" dirty="0"/>
            </a:br>
            <a:r>
              <a:rPr lang="hr-BA" dirty="0"/>
              <a:t>(rast = apresijacija)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FA1CE82A-853B-9674-834E-358CE5E9C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6077" y="1320800"/>
            <a:ext cx="8259097" cy="4962013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2496A941-B776-D1F1-07BD-68E0FD586F97}"/>
              </a:ext>
            </a:extLst>
          </p:cNvPr>
          <p:cNvSpPr txBox="1">
            <a:spLocks/>
          </p:cNvSpPr>
          <p:nvPr/>
        </p:nvSpPr>
        <p:spPr>
          <a:xfrm>
            <a:off x="816077" y="6282813"/>
            <a:ext cx="9725195" cy="6603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BA" sz="2000" dirty="0"/>
              <a:t>Izvor: WTO, World Trade Statistic Review 2023</a:t>
            </a:r>
          </a:p>
        </p:txBody>
      </p:sp>
    </p:spTree>
    <p:extLst>
      <p:ext uri="{BB962C8B-B14F-4D97-AF65-F5344CB8AC3E}">
        <p14:creationId xmlns:p14="http://schemas.microsoft.com/office/powerpoint/2010/main" xmlns="" val="216468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Devizni kurs i devizno tržište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/>
              <a:t>Definicija deviznog kursa</a:t>
            </a:r>
          </a:p>
          <a:p>
            <a:r>
              <a:rPr lang="hr-BA" dirty="0"/>
              <a:t>Devizno tržište</a:t>
            </a:r>
          </a:p>
          <a:p>
            <a:r>
              <a:rPr lang="hr-BA" dirty="0"/>
              <a:t>Učesnici na devizom tržištu</a:t>
            </a:r>
          </a:p>
          <a:p>
            <a:r>
              <a:rPr lang="hr-BA" dirty="0" err="1"/>
              <a:t>Prompni</a:t>
            </a:r>
            <a:r>
              <a:rPr lang="hr-BA" dirty="0"/>
              <a:t>(spot) i terminski (</a:t>
            </a:r>
            <a:r>
              <a:rPr lang="hr-BA" dirty="0" err="1"/>
              <a:t>forward</a:t>
            </a:r>
            <a:r>
              <a:rPr lang="hr-BA" dirty="0"/>
              <a:t>) devizni kursa</a:t>
            </a:r>
          </a:p>
          <a:p>
            <a:r>
              <a:rPr lang="hr-BA" dirty="0" err="1"/>
              <a:t>Hedžing</a:t>
            </a:r>
            <a:endParaRPr lang="hr-BA" dirty="0"/>
          </a:p>
          <a:p>
            <a:r>
              <a:rPr lang="hr-BA" dirty="0"/>
              <a:t>Špekulacije</a:t>
            </a:r>
          </a:p>
          <a:p>
            <a:r>
              <a:rPr lang="hr-BA" dirty="0"/>
              <a:t>Valutni </a:t>
            </a:r>
            <a:r>
              <a:rPr lang="hr-BA" dirty="0" err="1"/>
              <a:t>svopovi</a:t>
            </a:r>
            <a:r>
              <a:rPr lang="hr-BA" dirty="0"/>
              <a:t>, </a:t>
            </a:r>
            <a:r>
              <a:rPr lang="hr-BA" dirty="0" err="1"/>
              <a:t>fjučersi</a:t>
            </a:r>
            <a:r>
              <a:rPr lang="hr-BA" dirty="0"/>
              <a:t>, opcije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dirty="0" smtClean="0"/>
              <a:t>Izvori podataka za promet na deviznom tržištu: BIS.(2022). Triennial Central Bank Survey. Dostupno na: </a:t>
            </a:r>
            <a:r>
              <a:rPr lang="bs-Latn-BA" altLang="en-US" dirty="0" smtClean="0">
                <a:hlinkClick r:id="rId2"/>
              </a:rPr>
              <a:t>https://www.bis.org/statistics/rpfx22.htm</a:t>
            </a:r>
            <a:r>
              <a:rPr lang="en-US" altLang="en-US" dirty="0" smtClean="0"/>
              <a:t> </a:t>
            </a:r>
            <a:endParaRPr lang="bs-Latn-BA" altLang="en-US" smtClean="0"/>
          </a:p>
          <a:p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xmlns="" val="210219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BA" dirty="0"/>
          </a:p>
          <a:p>
            <a:endParaRPr lang="hr-B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45917DA-8463-41C8-A4C0-D959F841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5" y="107950"/>
            <a:ext cx="9641400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9367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bs-Latn-BA" dirty="0"/>
              <a:t>Devizni kurs i devizno tržište</a:t>
            </a:r>
            <a:br>
              <a:rPr lang="bs-Latn-BA" dirty="0"/>
            </a:br>
            <a:r>
              <a:rPr lang="bs-Latn-BA" sz="2100" dirty="0"/>
              <a:t>dnevni promet na deviznom tržištu-struktura</a:t>
            </a:r>
            <a:endParaRPr lang="en-US" dirty="0"/>
          </a:p>
        </p:txBody>
      </p:sp>
      <p:pic>
        <p:nvPicPr>
          <p:cNvPr id="19459" name="Content Placeholder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0051" y="2166939"/>
            <a:ext cx="3627967" cy="3038475"/>
          </a:xfrm>
        </p:spPr>
      </p:pic>
      <p:pic>
        <p:nvPicPr>
          <p:cNvPr id="1946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5885" y="4414839"/>
            <a:ext cx="621876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2884" y="4892675"/>
            <a:ext cx="5848349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960967" y="5483226"/>
            <a:ext cx="10058400" cy="307975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s-Latn-BA" sz="1500" dirty="0"/>
              <a:t>BIS.(2022). </a:t>
            </a:r>
            <a:r>
              <a:rPr lang="bs-Latn-BA" sz="1500" dirty="0" err="1"/>
              <a:t>Triennial</a:t>
            </a:r>
            <a:r>
              <a:rPr lang="bs-Latn-BA" sz="1500" dirty="0"/>
              <a:t> Central Bank </a:t>
            </a:r>
            <a:r>
              <a:rPr lang="bs-Latn-BA" sz="1500" dirty="0" err="1"/>
              <a:t>Survey</a:t>
            </a:r>
            <a:r>
              <a:rPr lang="bs-Latn-BA" sz="1500" dirty="0"/>
              <a:t>. Dostupno na: </a:t>
            </a:r>
            <a:r>
              <a:rPr lang="bs-Latn-BA" sz="1500" dirty="0">
                <a:hlinkClick r:id="rId5"/>
              </a:rPr>
              <a:t>https://www.bis.org/statistics/rpfx22.htm</a:t>
            </a:r>
            <a:r>
              <a:rPr lang="bs-Latn-BA" sz="1500" dirty="0"/>
              <a:t>  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BA" dirty="0"/>
          </a:p>
          <a:p>
            <a:endParaRPr lang="hr-B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45917DA-8463-41C8-A4C0-D959F841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</a:t>
            </a:r>
            <a:r>
              <a:rPr lang="hr-BA" dirty="0"/>
              <a:t>z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hr-BA" dirty="0"/>
              <a:t>(</a:t>
            </a:r>
            <a:r>
              <a:rPr lang="en-US" dirty="0"/>
              <a:t>FX</a:t>
            </a:r>
            <a:r>
              <a:rPr lang="hr-BA" dirty="0"/>
              <a:t>)</a:t>
            </a:r>
            <a:r>
              <a:rPr lang="en-US" dirty="0"/>
              <a:t> </a:t>
            </a:r>
            <a:r>
              <a:rPr lang="en-US" dirty="0" err="1"/>
              <a:t>svop</a:t>
            </a:r>
            <a:endParaRPr lang="hr-BA" dirty="0"/>
          </a:p>
        </p:txBody>
      </p:sp>
      <p:pic>
        <p:nvPicPr>
          <p:cNvPr id="1026" name="Picture 2" descr="What Is Swap In Forex Trading – UnBrick.ID">
            <a:extLst>
              <a:ext uri="{FF2B5EF4-FFF2-40B4-BE49-F238E27FC236}">
                <a16:creationId xmlns:a16="http://schemas.microsoft.com/office/drawing/2014/main" xmlns="" id="{51D7EBE4-EA54-4A35-8EC4-F8EB9D28D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0" t="10408" r="6664" b="37553"/>
          <a:stretch/>
        </p:blipFill>
        <p:spPr bwMode="auto">
          <a:xfrm>
            <a:off x="1201209" y="1930400"/>
            <a:ext cx="6485466" cy="402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5775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BA" dirty="0"/>
          </a:p>
          <a:p>
            <a:endParaRPr lang="hr-B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45917DA-8463-41C8-A4C0-D959F841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Valutni</a:t>
            </a:r>
            <a:r>
              <a:rPr lang="en-US" dirty="0"/>
              <a:t> </a:t>
            </a:r>
            <a:r>
              <a:rPr lang="en-US" dirty="0" err="1"/>
              <a:t>svop</a:t>
            </a:r>
            <a:endParaRPr lang="hr-B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19A0DC3-B082-4D66-A423-0B21FDC41C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3047" t="29722" r="23934" b="35000"/>
          <a:stretch/>
        </p:blipFill>
        <p:spPr>
          <a:xfrm>
            <a:off x="872066" y="1589089"/>
            <a:ext cx="882438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130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Devizni kurs i devizno tržište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4E942C-57D3-44DF-8C44-860FCDA006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3" y="2160589"/>
                <a:ext cx="9022847" cy="388077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hr-BA" dirty="0"/>
                  <a:t>Ponuda i tražnja za novcem (varijable, grafikon)</a:t>
                </a:r>
              </a:p>
              <a:p>
                <a:r>
                  <a:rPr lang="hr-BA" dirty="0"/>
                  <a:t>Odnos kamatne stope i </a:t>
                </a:r>
                <a:r>
                  <a:rPr lang="hr-BA"/>
                  <a:t>deviznog kursa</a:t>
                </a:r>
                <a:endParaRPr lang="hr-BA" dirty="0"/>
              </a:p>
              <a:p>
                <a:r>
                  <a:rPr lang="hr-BA" dirty="0" err="1"/>
                  <a:t>Termisnka</a:t>
                </a:r>
                <a:r>
                  <a:rPr lang="hr-BA" dirty="0"/>
                  <a:t> premija/diskont</a:t>
                </a:r>
              </a:p>
              <a:p>
                <a:r>
                  <a:rPr lang="hr-BA" dirty="0"/>
                  <a:t>Kamatni paritet – nepokriveni</a:t>
                </a:r>
              </a:p>
              <a:p>
                <a:pPr marL="0" indent="0">
                  <a:buNone/>
                </a:pPr>
                <a:r>
                  <a:rPr lang="hr-BA" dirty="0"/>
                  <a:t>                         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r-BA" dirty="0">
                        <a:latin typeface="Cambria Math" panose="02040503050406030204" pitchFamily="18" charset="0"/>
                      </a:rPr>
                      <m:t>i</m:t>
                    </m:r>
                    <m:r>
                      <a:rPr lang="hr-BA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hr-BA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BA" i="1" dirty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hr-BA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hr-BA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hr-BA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r-BA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r-BA" i="1" dirty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hr-BA" dirty="0">
                                <a:latin typeface="Cambria Math" panose="02040503050406030204" pitchFamily="18" charset="0"/>
                              </a:rPr>
                              <m:t>ⅇ</m:t>
                            </m:r>
                          </m:sup>
                        </m:sSup>
                        <m:r>
                          <a:rPr lang="hr-BA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hr-BA" i="1" dirty="0"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hr-BA" i="1" dirty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endParaRPr lang="hr-BA" dirty="0"/>
              </a:p>
              <a:p>
                <a:r>
                  <a:rPr lang="hr-BA" dirty="0"/>
                  <a:t>Kamatni paritet-pokriveni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BA" i="1" dirty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hr-BA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BA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BA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hr-BA" dirty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hr-BA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r-BA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r-BA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BA" i="1" dirty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hr-BA" i="1" dirty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  <m:r>
                            <a:rPr lang="hr-BA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BA" i="1" dirty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hr-BA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hr-BA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pl-PL" dirty="0"/>
                  <a:t>Prinos ulaganja u domaće (1+i) u odnosu na inostrane depozite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d>
                      <m:dPr>
                        <m:ctrlPr>
                          <a:rPr lang="pl-PL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i="0" dirty="0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hr-BA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hr-BA" b="0" i="1" baseline="30000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e>
                    </m:d>
                    <m:r>
                      <a:rPr lang="pl-PL" i="0" dirty="0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pl-PL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hr-BA" b="0" i="0" dirty="0" smtClean="0">
                            <a:latin typeface="Cambria Math" panose="02040503050406030204" pitchFamily="18" charset="0"/>
                          </a:rPr>
                          <m:t>F</m:t>
                        </m:r>
                      </m:sup>
                    </m:sSup>
                  </m:oMath>
                </a14:m>
                <a:endParaRPr lang="hr-BA" dirty="0"/>
              </a:p>
              <a:p>
                <a:pPr marL="0" indent="0">
                  <a:buNone/>
                </a:pPr>
                <a:r>
                  <a:rPr lang="hr-BA" dirty="0"/>
                  <a:t>predstavlja </a:t>
                </a:r>
                <a:r>
                  <a:rPr lang="hr-BA" dirty="0" err="1"/>
                  <a:t>uslov</a:t>
                </a:r>
                <a:r>
                  <a:rPr lang="hr-BA" dirty="0"/>
                  <a:t> ravnoteže na deviznom tržištu</a:t>
                </a:r>
              </a:p>
              <a:p>
                <a:endParaRPr lang="hr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E4E942C-57D3-44DF-8C44-860FCDA006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2160589"/>
                <a:ext cx="9022847" cy="3880773"/>
              </a:xfrm>
              <a:blipFill>
                <a:blip r:embed="rId2" cstate="print"/>
                <a:stretch>
                  <a:fillRect l="-541" t="-1570"/>
                </a:stretch>
              </a:blipFill>
            </p:spPr>
            <p:txBody>
              <a:bodyPr/>
              <a:lstStyle/>
              <a:p>
                <a:r>
                  <a:rPr lang="hr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874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Determinante nivoa deviznih </a:t>
            </a:r>
            <a:r>
              <a:rPr lang="hr-BA" dirty="0" err="1"/>
              <a:t>kurseva</a:t>
            </a:r>
            <a:endParaRPr lang="hr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022847" cy="3880773"/>
          </a:xfrm>
        </p:spPr>
        <p:txBody>
          <a:bodyPr/>
          <a:lstStyle/>
          <a:p>
            <a:r>
              <a:rPr lang="hr-BA" dirty="0" err="1"/>
              <a:t>Platnobilansna</a:t>
            </a:r>
            <a:r>
              <a:rPr lang="hr-BA" dirty="0"/>
              <a:t> teorija</a:t>
            </a:r>
          </a:p>
          <a:p>
            <a:r>
              <a:rPr lang="hr-BA" dirty="0"/>
              <a:t>Teorija pariteta </a:t>
            </a:r>
            <a:r>
              <a:rPr lang="hr-BA" dirty="0" err="1"/>
              <a:t>kupovnh</a:t>
            </a:r>
            <a:r>
              <a:rPr lang="hr-BA" dirty="0"/>
              <a:t> snaga</a:t>
            </a:r>
          </a:p>
          <a:p>
            <a:r>
              <a:rPr lang="hr-BA" dirty="0"/>
              <a:t>Monetarna teorija</a:t>
            </a:r>
          </a:p>
          <a:p>
            <a:r>
              <a:rPr lang="hr-BA" dirty="0"/>
              <a:t>Portfolio teorija</a:t>
            </a:r>
          </a:p>
          <a:p>
            <a:r>
              <a:rPr lang="hr-BA" dirty="0"/>
              <a:t>Premašivanje deviznog kursa</a:t>
            </a:r>
          </a:p>
        </p:txBody>
      </p:sp>
    </p:spTree>
    <p:extLst>
      <p:ext uri="{BB962C8B-B14F-4D97-AF65-F5344CB8AC3E}">
        <p14:creationId xmlns:p14="http://schemas.microsoft.com/office/powerpoint/2010/main" xmlns="" val="31293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35C73-2CB0-4346-930B-C767CDA8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Režimi deviznih </a:t>
            </a:r>
            <a:r>
              <a:rPr lang="hr-BA" dirty="0" err="1"/>
              <a:t>kurseva</a:t>
            </a:r>
            <a:endParaRPr lang="hr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E942C-57D3-44DF-8C44-860FCDA00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022847" cy="3880773"/>
          </a:xfrm>
        </p:spPr>
        <p:txBody>
          <a:bodyPr>
            <a:normAutofit lnSpcReduction="10000"/>
          </a:bodyPr>
          <a:lstStyle/>
          <a:p>
            <a:r>
              <a:rPr lang="hr-BA" dirty="0"/>
              <a:t>Zlatni standard</a:t>
            </a:r>
          </a:p>
          <a:p>
            <a:r>
              <a:rPr lang="hr-BA" dirty="0"/>
              <a:t>Zlatno-devizni standard (</a:t>
            </a:r>
            <a:r>
              <a:rPr lang="hr-BA" dirty="0" err="1"/>
              <a:t>bretnvudski</a:t>
            </a:r>
            <a:r>
              <a:rPr lang="hr-BA" dirty="0"/>
              <a:t>)</a:t>
            </a:r>
          </a:p>
          <a:p>
            <a:r>
              <a:rPr lang="hr-BA" dirty="0"/>
              <a:t>Suvremeni međunarodni monetarni sistem</a:t>
            </a:r>
          </a:p>
          <a:p>
            <a:r>
              <a:rPr lang="hr-BA" dirty="0"/>
              <a:t>Najčešća podjela: </a:t>
            </a:r>
          </a:p>
          <a:p>
            <a:pPr lvl="1"/>
            <a:r>
              <a:rPr lang="hr-BA" dirty="0"/>
              <a:t>čvrsti fiksni, </a:t>
            </a:r>
          </a:p>
          <a:p>
            <a:pPr lvl="1"/>
            <a:r>
              <a:rPr lang="hr-BA" dirty="0"/>
              <a:t>središnji (meki fiksni) i </a:t>
            </a:r>
          </a:p>
          <a:p>
            <a:pPr lvl="1"/>
            <a:r>
              <a:rPr lang="hr-BA" dirty="0" err="1"/>
              <a:t>flukturajući</a:t>
            </a:r>
            <a:r>
              <a:rPr lang="hr-BA" dirty="0"/>
              <a:t> režimi</a:t>
            </a:r>
          </a:p>
          <a:p>
            <a:r>
              <a:rPr lang="hr-BA" dirty="0"/>
              <a:t>de facto (režim koji se zaista implementira) </a:t>
            </a:r>
          </a:p>
          <a:p>
            <a:r>
              <a:rPr lang="hr-BA" dirty="0"/>
              <a:t>de jure (režim koji CB izjavljuje da implementira –primjer  Srbija)</a:t>
            </a:r>
          </a:p>
          <a:p>
            <a:r>
              <a:rPr lang="hr-BA" dirty="0" err="1"/>
              <a:t>Intervancije</a:t>
            </a:r>
            <a:r>
              <a:rPr lang="hr-BA" dirty="0"/>
              <a:t> CB-sterilizacija</a:t>
            </a:r>
          </a:p>
        </p:txBody>
      </p:sp>
    </p:spTree>
    <p:extLst>
      <p:ext uri="{BB962C8B-B14F-4D97-AF65-F5344CB8AC3E}">
        <p14:creationId xmlns:p14="http://schemas.microsoft.com/office/powerpoint/2010/main" xmlns="" val="4675012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391</Words>
  <Application>Microsoft Office PowerPoint</Application>
  <PresentationFormat>Custom</PresentationFormat>
  <Paragraphs>120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Facet</vt:lpstr>
      <vt:lpstr>Devizni kursevi i režimi deviznih kurseva</vt:lpstr>
      <vt:lpstr>Devizni kurs i devizno tržište</vt:lpstr>
      <vt:lpstr>Slide 3</vt:lpstr>
      <vt:lpstr>Devizni kurs i devizno tržište dnevni promet na deviznom tržištu-struktura</vt:lpstr>
      <vt:lpstr>Devizni (FX) svop</vt:lpstr>
      <vt:lpstr>Valutni svop</vt:lpstr>
      <vt:lpstr>Devizni kurs i devizno tržište</vt:lpstr>
      <vt:lpstr>Determinante nivoa deviznih kurseva</vt:lpstr>
      <vt:lpstr>Režimi deviznih kurseva</vt:lpstr>
      <vt:lpstr>Režimi deviznih kurseva</vt:lpstr>
      <vt:lpstr>Izbor režima deviznih kurseva</vt:lpstr>
      <vt:lpstr>Učešće pojedinih valuta u deviznim rezervama</vt:lpstr>
      <vt:lpstr>Nominalni i realni kurs dolara  (rast = apresijacija)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Devizni kursevi i režimi deviznih kurseva</dc:title>
  <dc:creator>DG</dc:creator>
  <cp:lastModifiedBy>user</cp:lastModifiedBy>
  <cp:revision>12</cp:revision>
  <dcterms:created xsi:type="dcterms:W3CDTF">2022-01-19T08:21:17Z</dcterms:created>
  <dcterms:modified xsi:type="dcterms:W3CDTF">2023-12-23T09:54:51Z</dcterms:modified>
</cp:coreProperties>
</file>