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2"/>
    <p:restoredTop sz="94652"/>
  </p:normalViewPr>
  <p:slideViewPr>
    <p:cSldViewPr snapToGrid="0">
      <p:cViewPr varScale="1">
        <p:scale>
          <a:sx n="123" d="100"/>
          <a:sy n="123" d="100"/>
        </p:scale>
        <p:origin x="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B3574-A552-F948-80EC-F9D5AA5D743E}" type="datetimeFigureOut">
              <a:rPr lang="en-US" smtClean="0"/>
              <a:t>5/20/24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90D5A-B16B-B843-8BDC-4473800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81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90D5A-B16B-B843-8BDC-4473800BA8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8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AMORTIZACIJA ZAJMA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10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D553-BB94-4E5C-8FB9-F3A56EFD9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18054"/>
            <a:ext cx="7729728" cy="1188720"/>
          </a:xfrm>
        </p:spPr>
        <p:txBody>
          <a:bodyPr/>
          <a:lstStyle/>
          <a:p>
            <a:r>
              <a:rPr lang="sr-Latn-BA" b="1" dirty="0"/>
              <a:t>Amortizacija zajma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D8E2-CF31-4380-BF33-18A0BDCE0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382" y="2402102"/>
            <a:ext cx="9505235" cy="3915141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sr-Latn-BA" sz="2000" b="1" dirty="0"/>
              <a:t>Model amortizacije sa primarno datim otplatama</a:t>
            </a:r>
          </a:p>
          <a:p>
            <a:r>
              <a:rPr lang="sr-Latn-BA" sz="2000" dirty="0"/>
              <a:t>U svakom periodu se otplaćuje isti dio glavnice (otplata b) i obračunava se kamata za dati period, što daje različite anuitete (a). </a:t>
            </a:r>
          </a:p>
          <a:p>
            <a:endParaRPr lang="sr-Latn-BA" sz="2000" dirty="0"/>
          </a:p>
          <a:p>
            <a:pPr marL="457200" indent="-457200">
              <a:buFont typeface="+mj-lt"/>
              <a:buAutoNum type="arabicPeriod" startAt="2"/>
            </a:pPr>
            <a:r>
              <a:rPr lang="sr-Latn-BA" sz="2000" b="1" dirty="0"/>
              <a:t>Model amortizacije sa primarno datim anuitetima</a:t>
            </a:r>
          </a:p>
          <a:p>
            <a:r>
              <a:rPr lang="sr-Latn-BA" sz="2000" dirty="0"/>
              <a:t>Anuiteti su isti u svakom periodu otplate, a iznosi sadržane otplate i kamate su različiti.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1615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1C0BF-DFAA-4FDE-8C9B-36428877E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926" y="282804"/>
            <a:ext cx="10755984" cy="1828799"/>
          </a:xfrm>
        </p:spPr>
        <p:txBody>
          <a:bodyPr/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Zajam od ... n.j.  potrebno je amortizovati u toku 10 godina polugodišnjim dekurzivnim otplatama uz 4% i polugodišnje kapitalisanje. U toku prve 3 godine otplate iznose po ... n.j, u toku naredne 4 po ... n.j. i nakon toga po 1000 n.j. Potrebno je izraditi amortizacioni plan, ako je otplata prve serije za 50% manja od otplate druge serije i otplata treće serije za 75% manja od otplate druge serije.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AFBE35-1DE7-4971-9A54-ED1DDBC9F504}"/>
                  </a:ext>
                </a:extLst>
              </p:cNvPr>
              <p:cNvSpPr txBox="1"/>
              <p:nvPr/>
            </p:nvSpPr>
            <p:spPr>
              <a:xfrm>
                <a:off x="1689756" y="2327879"/>
                <a:ext cx="6094428" cy="4247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4.000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=6∙2.000+8∙4.000+6∙1.000=50.00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=50.000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0,02=1.000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=2.000+1.000=3.000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=50.000−2.000=48.000</m:t>
                      </m:r>
                    </m:oMath>
                  </m:oMathPara>
                </a14:m>
                <a:endParaRPr lang="sr-Latn-BA" b="0" dirty="0"/>
              </a:p>
              <a:p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=48.000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0,02=960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=2.000+960=2960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=48.000−2.000=46.000</m:t>
                      </m:r>
                    </m:oMath>
                  </m:oMathPara>
                </a14:m>
                <a:endParaRPr lang="sr-Latn-BA" b="0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AFBE35-1DE7-4971-9A54-ED1DDBC9F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756" y="2327879"/>
                <a:ext cx="6094428" cy="4247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769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47F395F-9001-45AA-8226-927E746FB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491662"/>
              </p:ext>
            </p:extLst>
          </p:nvPr>
        </p:nvGraphicFramePr>
        <p:xfrm>
          <a:off x="2136741" y="86939"/>
          <a:ext cx="7918518" cy="668412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378491">
                  <a:extLst>
                    <a:ext uri="{9D8B030D-6E8A-4147-A177-3AD203B41FA5}">
                      <a16:colId xmlns:a16="http://schemas.microsoft.com/office/drawing/2014/main" val="4270662230"/>
                    </a:ext>
                  </a:extLst>
                </a:gridCol>
                <a:gridCol w="1213716">
                  <a:extLst>
                    <a:ext uri="{9D8B030D-6E8A-4147-A177-3AD203B41FA5}">
                      <a16:colId xmlns:a16="http://schemas.microsoft.com/office/drawing/2014/main" val="2846345007"/>
                    </a:ext>
                  </a:extLst>
                </a:gridCol>
                <a:gridCol w="1517144">
                  <a:extLst>
                    <a:ext uri="{9D8B030D-6E8A-4147-A177-3AD203B41FA5}">
                      <a16:colId xmlns:a16="http://schemas.microsoft.com/office/drawing/2014/main" val="224216107"/>
                    </a:ext>
                  </a:extLst>
                </a:gridCol>
                <a:gridCol w="1409476">
                  <a:extLst>
                    <a:ext uri="{9D8B030D-6E8A-4147-A177-3AD203B41FA5}">
                      <a16:colId xmlns:a16="http://schemas.microsoft.com/office/drawing/2014/main" val="3742546902"/>
                    </a:ext>
                  </a:extLst>
                </a:gridCol>
                <a:gridCol w="1399691">
                  <a:extLst>
                    <a:ext uri="{9D8B030D-6E8A-4147-A177-3AD203B41FA5}">
                      <a16:colId xmlns:a16="http://schemas.microsoft.com/office/drawing/2014/main" val="4213634746"/>
                    </a:ext>
                  </a:extLst>
                </a:gridCol>
              </a:tblGrid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Na </a:t>
                      </a:r>
                      <a:r>
                        <a:rPr lang="en-US" sz="1800" b="1" u="none" strike="noStrike" dirty="0" err="1">
                          <a:effectLst/>
                        </a:rPr>
                        <a:t>kraju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polugodišta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Dug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Kamata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Otplata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Anuitet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50262779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50.000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51757079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48.000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3.000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51918728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46.000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960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2.960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21960404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44.000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920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2.920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36388740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42.000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880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2.880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02391403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40.000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840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2.840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090584956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38.000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800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2.800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54179339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34.000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 760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4.000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4.760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994700352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30.000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680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4.680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12902933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26.000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600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4.600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3651213566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520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4.520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69055709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18.000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440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4.440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392726672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360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4.360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275718759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10.000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280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4.280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002191124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6.000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200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4.200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840704265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5.000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120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1.120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450018029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100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1.100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319690739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3.000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379538001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974466594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119747382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76352805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     9.660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  50.000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  59.660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566072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45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7308D-4BF9-4ED2-B04C-54B626E3D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31977"/>
            <a:ext cx="11048215" cy="19890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Zajam od 25.000 n.j. se amortizuje u toku 6 godina uz 6% i polugodišnje kapitalisanje. U toku prve 3 godine, otplate se plaćaju na kraju svake godine, naredne 2 godine polugodišnje, a posljednje godine dvomjesečno. Otplata prve serije je veća od otplate treće za 700%, a otplata treće manja od otplate druge serije za 80%.  Izračunati elemente prvog, četvrtog i desetog reda amortizacionog plana.</a:t>
            </a:r>
          </a:p>
          <a:p>
            <a:pPr marL="0" indent="0">
              <a:buNone/>
            </a:pP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E293A4-D843-4135-85A3-E0E1AD3FF0E3}"/>
                  </a:ext>
                </a:extLst>
              </p:cNvPr>
              <p:cNvSpPr txBox="1"/>
              <p:nvPr/>
            </p:nvSpPr>
            <p:spPr>
              <a:xfrm>
                <a:off x="1001597" y="2130458"/>
                <a:ext cx="851947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25000=3∙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+6∙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=4000;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=2500; 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E293A4-D843-4135-85A3-E0E1AD3FF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597" y="2130458"/>
                <a:ext cx="851947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4DECBC-6EFC-43D1-A402-5B6649E07E4F}"/>
                  </a:ext>
                </a:extLst>
              </p:cNvPr>
              <p:cNvSpPr txBox="1"/>
              <p:nvPr/>
            </p:nvSpPr>
            <p:spPr>
              <a:xfrm>
                <a:off x="530256" y="3299284"/>
                <a:ext cx="5220094" cy="3139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Latn-BA" i="1" dirty="0">
                    <a:latin typeface="Cambria Math" panose="02040503050406030204" pitchFamily="18" charset="0"/>
                  </a:rPr>
                  <a:t>Prvi red:</a:t>
                </a:r>
              </a:p>
              <a:p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3∙1,03+25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1522,5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.000+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1522,5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5.522,5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r>
                  <a:rPr lang="sr-Latn-BA" i="1" dirty="0">
                    <a:latin typeface="Cambria Math" panose="02040503050406030204" pitchFamily="18" charset="0"/>
                  </a:rPr>
                  <a:t>Četvrti red: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390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390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2890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4DECBC-6EFC-43D1-A402-5B6649E07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56" y="3299284"/>
                <a:ext cx="5220094" cy="3139321"/>
              </a:xfrm>
              <a:prstGeom prst="rect">
                <a:avLst/>
              </a:prstGeom>
              <a:blipFill>
                <a:blip r:embed="rId3"/>
                <a:stretch>
                  <a:fillRect l="-1051" t="-1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74754D-FF72-4D6B-AB3D-9693ACBC3250}"/>
                  </a:ext>
                </a:extLst>
              </p:cNvPr>
              <p:cNvSpPr txBox="1"/>
              <p:nvPr/>
            </p:nvSpPr>
            <p:spPr>
              <a:xfrm>
                <a:off x="5916891" y="3289760"/>
                <a:ext cx="5744853" cy="2274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Latn-BA" i="1" dirty="0">
                    <a:latin typeface="Cambria Math" panose="02040503050406030204" pitchFamily="18" charset="0"/>
                  </a:rPr>
                  <a:t>Deseti red:</a:t>
                </a:r>
              </a:p>
              <a:p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0,03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+2.500∙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+2.000∙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575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2.000−500=1.500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74754D-FF72-4D6B-AB3D-9693ACBC3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891" y="3289760"/>
                <a:ext cx="5744853" cy="2274725"/>
              </a:xfrm>
              <a:prstGeom prst="rect">
                <a:avLst/>
              </a:prstGeom>
              <a:blipFill>
                <a:blip r:embed="rId4"/>
                <a:stretch>
                  <a:fillRect l="-955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92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03F0-C896-4CB6-954F-07DF1FD6A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131" y="258661"/>
            <a:ext cx="10312924" cy="1310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 </a:t>
            </a:r>
          </a:p>
          <a:p>
            <a:pPr marL="0" indent="0">
              <a:buNone/>
            </a:pPr>
            <a:r>
              <a:rPr lang="sr-Latn-BA" sz="2000" dirty="0"/>
              <a:t>Zajam od 100.000 n.j. je potrebno amortizovati u roku od 4 godine plaćajući jednake godišnje anticipativne anuitete. Kamata se obračunava po 4% godišnje. Izraditi amortizacioni plan.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987E73-772D-4D1F-9138-4E77E5CC9C43}"/>
                  </a:ext>
                </a:extLst>
              </p:cNvPr>
              <p:cNvSpPr txBox="1"/>
              <p:nvPr/>
            </p:nvSpPr>
            <p:spPr>
              <a:xfrm>
                <a:off x="895545" y="1568987"/>
                <a:ext cx="9407951" cy="26351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=26.489,43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26.489,43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−0=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26.489,43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=100.000−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26.489,43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=73.510,57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=73.510,57∙0,04=2940,42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26.489,43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2940,42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=23549,01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987E73-772D-4D1F-9138-4E77E5CC9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45" y="1568987"/>
                <a:ext cx="9407951" cy="26351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2C053B6D-5975-4F8F-AED5-F946DF409C1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7455069"/>
                  </p:ext>
                </p:extLst>
              </p:nvPr>
            </p:nvGraphicFramePr>
            <p:xfrm>
              <a:off x="1297495" y="3856453"/>
              <a:ext cx="9597010" cy="2865120"/>
            </p:xfrm>
            <a:graphic>
              <a:graphicData uri="http://schemas.openxmlformats.org/drawingml/2006/table">
                <a:tbl>
                  <a:tblPr firstRow="1" bandRow="1">
                    <a:tableStyleId>{68D230F3-CF80-4859-8CE7-A43EE81993B5}</a:tableStyleId>
                  </a:tblPr>
                  <a:tblGrid>
                    <a:gridCol w="1919402">
                      <a:extLst>
                        <a:ext uri="{9D8B030D-6E8A-4147-A177-3AD203B41FA5}">
                          <a16:colId xmlns:a16="http://schemas.microsoft.com/office/drawing/2014/main" val="3342825907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1136247303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4071902448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1748570851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22868739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Na početku godine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Ostatak duga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Kamata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Otplata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Anuitet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64855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100.000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375789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73.510,57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971423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49.961,56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2.940,42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23.549,01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985643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25.470,59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1.998,46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24.490,97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307715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4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1.018,82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25.470,61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320281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5.957,70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100.000,02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105.975,72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3618140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2C053B6D-5975-4F8F-AED5-F946DF409C1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7455069"/>
                  </p:ext>
                </p:extLst>
              </p:nvPr>
            </p:nvGraphicFramePr>
            <p:xfrm>
              <a:off x="1297495" y="3856453"/>
              <a:ext cx="9597010" cy="2865120"/>
            </p:xfrm>
            <a:graphic>
              <a:graphicData uri="http://schemas.openxmlformats.org/drawingml/2006/table">
                <a:tbl>
                  <a:tblPr firstRow="1" bandRow="1">
                    <a:tableStyleId>{68D230F3-CF80-4859-8CE7-A43EE81993B5}</a:tableStyleId>
                  </a:tblPr>
                  <a:tblGrid>
                    <a:gridCol w="1919402">
                      <a:extLst>
                        <a:ext uri="{9D8B030D-6E8A-4147-A177-3AD203B41FA5}">
                          <a16:colId xmlns:a16="http://schemas.microsoft.com/office/drawing/2014/main" val="3342825907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1136247303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4071902448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1748570851"/>
                        </a:ext>
                      </a:extLst>
                    </a:gridCol>
                    <a:gridCol w="1919402">
                      <a:extLst>
                        <a:ext uri="{9D8B030D-6E8A-4147-A177-3AD203B41FA5}">
                          <a16:colId xmlns:a16="http://schemas.microsoft.com/office/drawing/2014/main" val="2286873973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Na početku godine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Ostatak duga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Kamata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Otplata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Anuitet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64855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100.000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375789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73.510,57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971423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49.961,56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2.940,42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23.549,01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985643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25.470,59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1.998,46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24.490,97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307715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4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1.018,82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25.470,61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26.489,43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320281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62" t="-689655" r="-401325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5.957,70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100.000,02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105.975,72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361814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006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28D1E-7CB7-4840-9EB5-BF4FD08B6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86" y="366184"/>
            <a:ext cx="10768427" cy="20565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000" b="1" dirty="0"/>
              <a:t>ZADATAK: </a:t>
            </a:r>
          </a:p>
          <a:p>
            <a:pPr marL="0" indent="0" algn="just">
              <a:buNone/>
            </a:pPr>
            <a:r>
              <a:rPr lang="sr-Latn-BA" sz="2000" dirty="0"/>
              <a:t>Zajam od 120.000 n.j. Potrebno je amortizovati u toku 12 godina i kamatnu stopu od 4% i polugodišnje kapitalisanje. U prve 4 godine plaćaju se tromjesečni anuiteti koji iznose po 3.000 n.j. U toku naredne 4, anuiteti se povećavaju za 5% i plaćaju se polugodišnje, a u toku posljednjih 7 godina anuiteti se plaćaju svake godine po ... n.j. Koliki je anuitet svake serije, ako je anuitet prve za 25% manji od prvog anuiteta druge serije?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21F9F5-AD3D-41B3-A8F1-BF7A1BA268DA}"/>
                  </a:ext>
                </a:extLst>
              </p:cNvPr>
              <p:cNvSpPr txBox="1"/>
              <p:nvPr/>
            </p:nvSpPr>
            <p:spPr>
              <a:xfrm>
                <a:off x="711786" y="2620900"/>
                <a:ext cx="60944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′=0,75∙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′′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3000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′′=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21F9F5-AD3D-41B3-A8F1-BF7A1BA26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86" y="2620900"/>
                <a:ext cx="609442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847086-586D-4DC9-B93A-534624562D49}"/>
                  </a:ext>
                </a:extLst>
              </p:cNvPr>
              <p:cNvSpPr txBox="1"/>
              <p:nvPr/>
            </p:nvSpPr>
            <p:spPr>
              <a:xfrm>
                <a:off x="172431" y="4004818"/>
                <a:ext cx="11847135" cy="1548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120.000=3.000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+4000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1,02−1,05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′′′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  <a:p>
                <a:pPr/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847086-586D-4DC9-B93A-534624562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31" y="4004818"/>
                <a:ext cx="11847135" cy="15483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2060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006" y="430824"/>
            <a:ext cx="10814539" cy="14946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/>
              <a:t>Zajam od 50.000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potrebno</a:t>
            </a:r>
            <a:r>
              <a:rPr lang="en-US" sz="2000" dirty="0"/>
              <a:t> je </a:t>
            </a:r>
            <a:r>
              <a:rPr lang="en-US" sz="2000" dirty="0" err="1"/>
              <a:t>amortizovati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10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2%.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prvih</a:t>
            </a:r>
            <a:r>
              <a:rPr lang="en-US" sz="2000" dirty="0"/>
              <a:t> 5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dekurzivni</a:t>
            </a:r>
            <a:r>
              <a:rPr lang="en-US" sz="2000" dirty="0"/>
              <a:t> </a:t>
            </a:r>
            <a:r>
              <a:rPr lang="en-US" sz="2000" dirty="0" err="1"/>
              <a:t>anuiteti</a:t>
            </a:r>
            <a:r>
              <a:rPr lang="en-US" sz="2000" dirty="0"/>
              <a:t> se </a:t>
            </a:r>
            <a:r>
              <a:rPr lang="en-US" sz="2000" dirty="0" err="1"/>
              <a:t>plaćaju</a:t>
            </a:r>
            <a:r>
              <a:rPr lang="en-US" sz="2000" dirty="0"/>
              <a:t> </a:t>
            </a:r>
            <a:r>
              <a:rPr lang="en-US" sz="2000" dirty="0" err="1"/>
              <a:t>tromjesečno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150" sz="2000" dirty="0"/>
              <a:t>…</a:t>
            </a:r>
            <a:r>
              <a:rPr lang="en-US" sz="2000" dirty="0"/>
              <a:t> </a:t>
            </a:r>
            <a:r>
              <a:rPr lang="en-US" sz="2000" dirty="0" err="1"/>
              <a:t>n.j</a:t>
            </a:r>
            <a:r>
              <a:rPr lang="en-US" sz="2000" dirty="0"/>
              <a:t>, a </a:t>
            </a:r>
            <a:r>
              <a:rPr lang="en-US" sz="2000" dirty="0" err="1"/>
              <a:t>nakon</a:t>
            </a:r>
            <a:r>
              <a:rPr lang="en-US" sz="2000" dirty="0"/>
              <a:t> toga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150" sz="2000" dirty="0"/>
              <a:t>…</a:t>
            </a:r>
            <a:r>
              <a:rPr lang="en-US" sz="2000" dirty="0"/>
              <a:t> </a:t>
            </a:r>
            <a:r>
              <a:rPr lang="en-US" sz="2000" dirty="0" err="1"/>
              <a:t>n.j.</a:t>
            </a:r>
            <a:r>
              <a:rPr lang="en-US" sz="2000" dirty="0"/>
              <a:t> Koliko </a:t>
            </a:r>
            <a:r>
              <a:rPr lang="en-US" sz="2000" dirty="0" err="1"/>
              <a:t>iznose</a:t>
            </a:r>
            <a:r>
              <a:rPr lang="en-US" sz="2000" dirty="0"/>
              <a:t> </a:t>
            </a:r>
            <a:r>
              <a:rPr lang="en-US" sz="2000" dirty="0" err="1"/>
              <a:t>anuiteti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obračunata</a:t>
            </a:r>
            <a:r>
              <a:rPr lang="en-US" sz="2000" dirty="0"/>
              <a:t> </a:t>
            </a:r>
            <a:r>
              <a:rPr lang="en-US" sz="2000" dirty="0" err="1"/>
              <a:t>kamata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970 </a:t>
            </a:r>
            <a:r>
              <a:rPr lang="en-US" sz="2000" dirty="0" err="1"/>
              <a:t>n.j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87039" y="2949460"/>
                <a:ext cx="10365927" cy="8879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970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)∙0,02∙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)∙0,02∙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)∙0,02∙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=1000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039" y="2949460"/>
                <a:ext cx="10365927" cy="8879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21690" y="4776051"/>
                <a:ext cx="10199080" cy="998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1,02−1</m:t>
                              </m:r>
                            </m:e>
                          </m:d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3613,21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90" y="4776051"/>
                <a:ext cx="10199080" cy="998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21690" y="2494839"/>
            <a:ext cx="303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Računamo</a:t>
            </a:r>
            <a:r>
              <a:rPr lang="en-US" dirty="0"/>
              <a:t> </a:t>
            </a:r>
            <a:r>
              <a:rPr lang="en-US" dirty="0" err="1"/>
              <a:t>anuitet</a:t>
            </a:r>
            <a:r>
              <a:rPr lang="en-US" dirty="0"/>
              <a:t> </a:t>
            </a:r>
            <a:r>
              <a:rPr lang="en-US" dirty="0" err="1"/>
              <a:t>prve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1690" y="4327589"/>
            <a:ext cx="381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Računamo</a:t>
            </a:r>
            <a:r>
              <a:rPr lang="en-US" dirty="0"/>
              <a:t> </a:t>
            </a:r>
            <a:r>
              <a:rPr lang="en-US" dirty="0" err="1"/>
              <a:t>anuitet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7250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732" y="210156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/>
              <a:t>Zajam se </a:t>
            </a:r>
            <a:r>
              <a:rPr lang="en-US" sz="2000" dirty="0" err="1"/>
              <a:t>amortizuje</a:t>
            </a:r>
            <a:r>
              <a:rPr lang="en-US" sz="2000" dirty="0"/>
              <a:t> 12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jednakim</a:t>
            </a:r>
            <a:r>
              <a:rPr lang="en-US" sz="2000" dirty="0"/>
              <a:t> </a:t>
            </a:r>
            <a:r>
              <a:rPr lang="en-US" sz="2000" dirty="0" err="1"/>
              <a:t>polugodišnjim</a:t>
            </a:r>
            <a:r>
              <a:rPr lang="en-US" sz="2000" dirty="0"/>
              <a:t> </a:t>
            </a:r>
            <a:r>
              <a:rPr lang="en-US" sz="2000" dirty="0" err="1"/>
              <a:t>dekurzivnim</a:t>
            </a:r>
            <a:r>
              <a:rPr lang="en-US" sz="2000" dirty="0"/>
              <a:t> </a:t>
            </a:r>
            <a:r>
              <a:rPr lang="en-US" sz="2000" dirty="0" err="1"/>
              <a:t>anuitetima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11%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</a:t>
            </a:r>
            <a:r>
              <a:rPr lang="en-US" sz="2000" dirty="0" err="1"/>
              <a:t>Ostatak</a:t>
            </a:r>
            <a:r>
              <a:rPr lang="en-US" sz="2000" dirty="0"/>
              <a:t> </a:t>
            </a:r>
            <a:r>
              <a:rPr lang="en-US" sz="2000" dirty="0" err="1"/>
              <a:t>duga</a:t>
            </a:r>
            <a:r>
              <a:rPr lang="en-US" sz="2000" dirty="0"/>
              <a:t> </a:t>
            </a:r>
            <a:r>
              <a:rPr lang="en-US" sz="2000" dirty="0" err="1"/>
              <a:t>poslije</a:t>
            </a:r>
            <a:r>
              <a:rPr lang="en-US" sz="2000" dirty="0"/>
              <a:t> </a:t>
            </a:r>
            <a:r>
              <a:rPr lang="en-US" sz="2000" dirty="0" err="1"/>
              <a:t>pete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amortizacije</a:t>
            </a:r>
            <a:r>
              <a:rPr lang="en-US" sz="2000" dirty="0"/>
              <a:t> je 50.000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Izračunati</a:t>
            </a:r>
            <a:r>
              <a:rPr lang="en-US" sz="2000" dirty="0"/>
              <a:t>:</a:t>
            </a:r>
          </a:p>
          <a:p>
            <a:pPr marL="457200" indent="-457200" algn="just">
              <a:buAutoNum type="alphaUcParenR"/>
            </a:pPr>
            <a:r>
              <a:rPr lang="en-US" sz="2000" dirty="0" err="1"/>
              <a:t>Ukupan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dugovanja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endParaRPr lang="en-US" sz="2000" dirty="0"/>
          </a:p>
          <a:p>
            <a:pPr marL="457200" indent="-457200" algn="just">
              <a:buAutoNum type="alphaUcParenR"/>
            </a:pPr>
            <a:r>
              <a:rPr lang="en-US" sz="2000" dirty="0" err="1"/>
              <a:t>Elemente</a:t>
            </a:r>
            <a:r>
              <a:rPr lang="en-US" sz="2000" dirty="0"/>
              <a:t> </a:t>
            </a:r>
            <a:r>
              <a:rPr lang="en-US" sz="2000" dirty="0" err="1"/>
              <a:t>pretposljednjeg</a:t>
            </a:r>
            <a:r>
              <a:rPr lang="en-US" sz="2000" dirty="0"/>
              <a:t> </a:t>
            </a:r>
            <a:r>
              <a:rPr lang="en-US" sz="2000" dirty="0" err="1"/>
              <a:t>reda</a:t>
            </a:r>
            <a:r>
              <a:rPr lang="en-US" sz="2000" dirty="0"/>
              <a:t> </a:t>
            </a:r>
            <a:r>
              <a:rPr lang="en-US" sz="2000" dirty="0" err="1"/>
              <a:t>amortizacionog</a:t>
            </a:r>
            <a:r>
              <a:rPr lang="en-US" sz="2000" dirty="0"/>
              <a:t> plana.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13036" y="2872347"/>
                <a:ext cx="10365927" cy="1281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=5.213,96</m:t>
                      </m:r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5.213,96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67.389</m:t>
                      </m:r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36" y="2872347"/>
                <a:ext cx="10365927" cy="1281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21689" y="4696922"/>
                <a:ext cx="10199080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5.213,96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=9.626,63</m:t>
                      </m:r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=9.626,63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0,55=529,46</m:t>
                      </m:r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=4684,49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89" y="4696922"/>
                <a:ext cx="10199080" cy="18158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21689" y="2371481"/>
            <a:ext cx="399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 </a:t>
            </a:r>
            <a:r>
              <a:rPr lang="en-US" b="1" dirty="0" err="1"/>
              <a:t>Ukupan</a:t>
            </a:r>
            <a:r>
              <a:rPr lang="en-US" b="1" dirty="0"/>
              <a:t> </a:t>
            </a:r>
            <a:r>
              <a:rPr lang="en-US" b="1" dirty="0" err="1"/>
              <a:t>iznos</a:t>
            </a:r>
            <a:r>
              <a:rPr lang="en-US" b="1" dirty="0"/>
              <a:t> </a:t>
            </a:r>
            <a:r>
              <a:rPr lang="en-US" b="1" dirty="0" err="1"/>
              <a:t>dugovanja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21689" y="4327590"/>
            <a:ext cx="6475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 </a:t>
            </a:r>
            <a:r>
              <a:rPr lang="en-US" b="1" dirty="0" err="1"/>
              <a:t>Elementi</a:t>
            </a:r>
            <a:r>
              <a:rPr lang="en-US" b="1" dirty="0"/>
              <a:t> </a:t>
            </a:r>
            <a:r>
              <a:rPr lang="en-US" b="1" dirty="0" err="1"/>
              <a:t>pretposljednjeg</a:t>
            </a:r>
            <a:r>
              <a:rPr lang="en-US" b="1" dirty="0"/>
              <a:t> </a:t>
            </a:r>
            <a:r>
              <a:rPr lang="en-US" b="1" dirty="0" err="1"/>
              <a:t>reda</a:t>
            </a:r>
            <a:r>
              <a:rPr lang="en-US" b="1" dirty="0"/>
              <a:t> </a:t>
            </a:r>
            <a:r>
              <a:rPr lang="en-US" b="1" dirty="0" err="1"/>
              <a:t>amortizacionog</a:t>
            </a:r>
            <a:r>
              <a:rPr lang="en-US" b="1" dirty="0"/>
              <a:t> plana</a:t>
            </a:r>
          </a:p>
        </p:txBody>
      </p:sp>
    </p:spTree>
    <p:extLst>
      <p:ext uri="{BB962C8B-B14F-4D97-AF65-F5344CB8AC3E}">
        <p14:creationId xmlns:p14="http://schemas.microsoft.com/office/powerpoint/2010/main" val="251456885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1952</TotalTime>
  <Words>1093</Words>
  <Application>Microsoft Macintosh PowerPoint</Application>
  <PresentationFormat>Widescreen</PresentationFormat>
  <Paragraphs>227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Gill Sans MT</vt:lpstr>
      <vt:lpstr>Parcel</vt:lpstr>
      <vt:lpstr>AMORTIZACIJA ZAJMA</vt:lpstr>
      <vt:lpstr>Amortizacija zajma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 Maric</cp:lastModifiedBy>
  <cp:revision>127</cp:revision>
  <dcterms:created xsi:type="dcterms:W3CDTF">2023-05-02T09:40:58Z</dcterms:created>
  <dcterms:modified xsi:type="dcterms:W3CDTF">2024-05-20T14:41:22Z</dcterms:modified>
</cp:coreProperties>
</file>