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sldIdLst>
    <p:sldId id="256" r:id="rId2"/>
    <p:sldId id="404" r:id="rId3"/>
    <p:sldId id="405" r:id="rId4"/>
    <p:sldId id="258" r:id="rId5"/>
    <p:sldId id="257" r:id="rId6"/>
    <p:sldId id="261" r:id="rId7"/>
    <p:sldId id="259" r:id="rId8"/>
    <p:sldId id="260" r:id="rId9"/>
    <p:sldId id="263" r:id="rId10"/>
    <p:sldId id="264" r:id="rId11"/>
    <p:sldId id="265" r:id="rId12"/>
    <p:sldId id="375" r:id="rId13"/>
    <p:sldId id="266" r:id="rId14"/>
    <p:sldId id="267" r:id="rId15"/>
    <p:sldId id="403" r:id="rId16"/>
    <p:sldId id="376" r:id="rId17"/>
    <p:sldId id="377" r:id="rId18"/>
    <p:sldId id="378" r:id="rId19"/>
    <p:sldId id="379" r:id="rId20"/>
    <p:sldId id="380" r:id="rId21"/>
    <p:sldId id="381" r:id="rId22"/>
    <p:sldId id="406" r:id="rId23"/>
    <p:sldId id="382" r:id="rId24"/>
    <p:sldId id="383" r:id="rId25"/>
    <p:sldId id="384" r:id="rId26"/>
    <p:sldId id="385" r:id="rId27"/>
    <p:sldId id="386" r:id="rId28"/>
    <p:sldId id="387" r:id="rId29"/>
    <p:sldId id="388" r:id="rId30"/>
    <p:sldId id="391" r:id="rId31"/>
    <p:sldId id="392" r:id="rId32"/>
    <p:sldId id="407" r:id="rId33"/>
    <p:sldId id="393" r:id="rId34"/>
    <p:sldId id="389" r:id="rId35"/>
    <p:sldId id="390" r:id="rId36"/>
    <p:sldId id="394" r:id="rId37"/>
    <p:sldId id="395" r:id="rId38"/>
    <p:sldId id="396" r:id="rId39"/>
    <p:sldId id="398" r:id="rId40"/>
    <p:sldId id="399" r:id="rId41"/>
    <p:sldId id="400" r:id="rId42"/>
    <p:sldId id="401" r:id="rId43"/>
    <p:sldId id="402" r:id="rId44"/>
    <p:sldId id="408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2" autoAdjust="0"/>
    <p:restoredTop sz="94664" autoAdjust="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0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83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63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5442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77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792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783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598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54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87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67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15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13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111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43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20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94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3F32B-2595-4860-B41E-2A8B5FB4878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0DA63-CF6A-4366-8E75-F53DAEE7D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44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  <p:sldLayoutId id="2147483885" r:id="rId15"/>
    <p:sldLayoutId id="2147483886" r:id="rId16"/>
    <p:sldLayoutId id="214748388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  <a:alpha val="89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Latn-BA" dirty="0"/>
              <a:t>Istorijski razvoj centralnih banaka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717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485" y="0"/>
            <a:ext cx="10911254" cy="606669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ctr"/>
            <a:r>
              <a:rPr lang="sr-Latn-BA" sz="3000" b="1" dirty="0">
                <a:solidFill>
                  <a:schemeClr val="bg1"/>
                </a:solidFill>
              </a:rPr>
              <a:t/>
            </a:r>
            <a:br>
              <a:rPr lang="sr-Latn-BA" sz="3000" b="1" dirty="0">
                <a:solidFill>
                  <a:schemeClr val="bg1"/>
                </a:solidFill>
              </a:rPr>
            </a:br>
            <a:r>
              <a:rPr lang="sr-Latn-BA" sz="3000" b="1" dirty="0">
                <a:solidFill>
                  <a:schemeClr val="bg1"/>
                </a:solidFill>
              </a:rPr>
              <a:t>ULOGA</a:t>
            </a:r>
            <a:r>
              <a:rPr lang="en-US" sz="3000" b="1" dirty="0">
                <a:solidFill>
                  <a:schemeClr val="bg1"/>
                </a:solidFill>
              </a:rPr>
              <a:t> CENTRALNIH BANAKA U </a:t>
            </a:r>
            <a:r>
              <a:rPr lang="sr-Latn-BA" sz="3000" b="1" dirty="0" smtClean="0">
                <a:solidFill>
                  <a:schemeClr val="bg1"/>
                </a:solidFill>
              </a:rPr>
              <a:t>XIX</a:t>
            </a:r>
            <a:r>
              <a:rPr lang="en-US" sz="3000" b="1" dirty="0" smtClean="0">
                <a:solidFill>
                  <a:schemeClr val="bg1"/>
                </a:solidFill>
              </a:rPr>
              <a:t> </a:t>
            </a:r>
            <a:r>
              <a:rPr lang="en-US" sz="3000" b="1" dirty="0">
                <a:solidFill>
                  <a:schemeClr val="bg1"/>
                </a:solidFill>
              </a:rPr>
              <a:t>VIJEKU</a:t>
            </a:r>
            <a:r>
              <a:rPr lang="en-US" sz="3000" dirty="0">
                <a:solidFill>
                  <a:schemeClr val="bg1"/>
                </a:solidFill>
              </a:rPr>
              <a:t/>
            </a:r>
            <a:br>
              <a:rPr lang="en-US" sz="3000" dirty="0">
                <a:solidFill>
                  <a:schemeClr val="bg1"/>
                </a:solidFill>
              </a:rPr>
            </a:br>
            <a:endParaRPr lang="en-US" sz="3000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9922599"/>
              </p:ext>
            </p:extLst>
          </p:nvPr>
        </p:nvGraphicFramePr>
        <p:xfrm>
          <a:off x="360485" y="606669"/>
          <a:ext cx="10911254" cy="6163407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1688415">
                  <a:extLst>
                    <a:ext uri="{9D8B030D-6E8A-4147-A177-3AD203B41FA5}">
                      <a16:colId xmlns:a16="http://schemas.microsoft.com/office/drawing/2014/main" val="3082124021"/>
                    </a:ext>
                  </a:extLst>
                </a:gridCol>
                <a:gridCol w="1937619">
                  <a:extLst>
                    <a:ext uri="{9D8B030D-6E8A-4147-A177-3AD203B41FA5}">
                      <a16:colId xmlns:a16="http://schemas.microsoft.com/office/drawing/2014/main" val="3089407607"/>
                    </a:ext>
                  </a:extLst>
                </a:gridCol>
                <a:gridCol w="1937619">
                  <a:extLst>
                    <a:ext uri="{9D8B030D-6E8A-4147-A177-3AD203B41FA5}">
                      <a16:colId xmlns:a16="http://schemas.microsoft.com/office/drawing/2014/main" val="2352571056"/>
                    </a:ext>
                  </a:extLst>
                </a:gridCol>
                <a:gridCol w="1783296">
                  <a:extLst>
                    <a:ext uri="{9D8B030D-6E8A-4147-A177-3AD203B41FA5}">
                      <a16:colId xmlns:a16="http://schemas.microsoft.com/office/drawing/2014/main" val="4067859181"/>
                    </a:ext>
                  </a:extLst>
                </a:gridCol>
                <a:gridCol w="3564305">
                  <a:extLst>
                    <a:ext uri="{9D8B030D-6E8A-4147-A177-3AD203B41FA5}">
                      <a16:colId xmlns:a16="http://schemas.microsoft.com/office/drawing/2014/main" val="240033356"/>
                    </a:ext>
                  </a:extLst>
                </a:gridCol>
              </a:tblGrid>
              <a:tr h="21434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600" b="1" dirty="0">
                          <a:solidFill>
                            <a:schemeClr val="tx1"/>
                          </a:solidFill>
                          <a:effectLst/>
                        </a:rPr>
                        <a:t>Banka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600" b="1" dirty="0">
                          <a:solidFill>
                            <a:schemeClr val="tx1"/>
                          </a:solidFill>
                          <a:effectLst/>
                        </a:rPr>
                        <a:t>Preduslovi (obilježja) stvaranja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4157685"/>
                  </a:ext>
                </a:extLst>
              </a:tr>
              <a:tr h="6883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b="1" dirty="0">
                          <a:solidFill>
                            <a:schemeClr val="tx1"/>
                          </a:solidFill>
                          <a:effectLst/>
                        </a:rPr>
                        <a:t>Osnivanje banke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b="1" dirty="0">
                          <a:solidFill>
                            <a:schemeClr val="tx1"/>
                          </a:solidFill>
                          <a:effectLst/>
                        </a:rPr>
                        <a:t>Monopol nad izdavanjem novca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b="1" dirty="0">
                          <a:solidFill>
                            <a:schemeClr val="tx1"/>
                          </a:solidFill>
                          <a:effectLst/>
                        </a:rPr>
                        <a:t>Zajmodavac u krajnjoj instanci</a:t>
                      </a:r>
                      <a:endParaRPr lang="en-US" sz="1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686143"/>
                  </a:ext>
                </a:extLst>
              </a:tr>
              <a:tr h="8573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effectLst/>
                        </a:rPr>
                        <a:t>Riksbank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1668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1897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1890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U početku nije imala funkciju monopolskog izdavanja novčanica</a:t>
                      </a:r>
                      <a:endParaRPr lang="en-US" sz="13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Finansiranje ratova i posljedice pretjerane inflacije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5939195"/>
                  </a:ext>
                </a:extLst>
              </a:tr>
              <a:tr h="9083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Banka </a:t>
                      </a:r>
                      <a:r>
                        <a:rPr lang="en-US" sz="1300" dirty="0" err="1">
                          <a:effectLst/>
                        </a:rPr>
                        <a:t>Engleske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1694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1844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1870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Akcionarsko društvo. Finansiranje tekućih rashoda kraljevstva, finansiranje trgovine i industrije, vojnih rashoda, servisiranja duga. Do kraja 18. vijeka. privatna ustanova.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408839"/>
                  </a:ext>
                </a:extLst>
              </a:tr>
              <a:tr h="6531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Banka Francuske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1800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1848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1880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Stabilizacija valute nakon Francuske revolucije, uravnoteženje javnih finansija, finansiranje ratova, servisiranje duga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954455"/>
                  </a:ext>
                </a:extLst>
              </a:tr>
              <a:tr h="6430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Banka Holandije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1814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1863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1870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Osnovana kao privatna kompanija. Pravo na izdavanje novčanica koje su bile zakonsko sredstvo plaćanja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8404818"/>
                  </a:ext>
                </a:extLst>
              </a:tr>
              <a:tr h="4286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Narodna banka Danske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1818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1818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1880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Osnovana kao privatna banka sa monopolom na devizne transakcije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1039722"/>
                  </a:ext>
                </a:extLst>
              </a:tr>
              <a:tr h="6430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Banka Portugala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1846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1888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1870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Osnovana kao komercijalna banka i emisiona banka. Finansiranje javnih dugova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6565241"/>
                  </a:ext>
                </a:extLst>
              </a:tr>
              <a:tr h="4286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Narodna banka Belgije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1850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1850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1850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Osnovana kao akcionarsko društvo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0879441"/>
                  </a:ext>
                </a:extLst>
              </a:tr>
              <a:tr h="484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Banka Španije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1874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1874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1910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Državno finansiranje, finansijska podrška građanskim i kolonijalnim ratovima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6708740"/>
                  </a:ext>
                </a:extLst>
              </a:tr>
              <a:tr h="2143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Banka Italije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1893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>
                          <a:effectLst/>
                        </a:rPr>
                        <a:t>1926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1880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300" dirty="0">
                          <a:effectLst/>
                        </a:rPr>
                        <a:t>Osnovana kao akcionarsko društvo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5195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4481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629" y="1458686"/>
            <a:ext cx="11945257" cy="5225143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30000"/>
              </a:lnSpc>
              <a:spcAft>
                <a:spcPts val="800"/>
              </a:spcAft>
              <a:tabLst>
                <a:tab pos="1003300" algn="l"/>
              </a:tabLst>
            </a:pP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Prva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banka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Sjedinjenih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Država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osnovana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1791,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mandatom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do 1797.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godine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bila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najvažnija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monetarna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institucija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ranoj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američkoj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ekonomiji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ključno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političko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pitanje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između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federalista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demokratskih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republikanaca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Djelovala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agent za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trezor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SAD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centralnu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banku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utičući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tako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ekonomsku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istoriju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rane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Amerike</a:t>
            </a:r>
            <a:endParaRPr lang="sr-Latn-BA" sz="33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30000"/>
              </a:lnSpc>
              <a:spcAft>
                <a:spcPts val="800"/>
              </a:spcAft>
              <a:buNone/>
              <a:tabLst>
                <a:tab pos="1003300" algn="l"/>
              </a:tabLst>
            </a:pP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Osnovana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je s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ciljem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da:</a:t>
            </a:r>
            <a:endParaRPr lang="sr-Latn-BA" sz="33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800"/>
              </a:spcAft>
              <a:tabLst>
                <a:tab pos="1003300" algn="l"/>
              </a:tabLst>
            </a:pP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Nakon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Američkog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rata za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nezavisnost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država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našla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velikim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dugovima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suočila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finansijskom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nestabilnošću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Banka je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trebala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pomoći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stabilizaciji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ekonomije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povratku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pov</a:t>
            </a:r>
            <a:r>
              <a:rPr lang="sr-Latn-BA" sz="33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3300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erenja</a:t>
            </a:r>
            <a:r>
              <a:rPr lang="en-US" sz="33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američki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finansijski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BA" sz="33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800"/>
              </a:spcAft>
              <a:tabLst>
                <a:tab pos="1003300" algn="l"/>
              </a:tabLst>
            </a:pP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Prije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osnivanja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banke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različite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države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izdavale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svoju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sopstvenu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valutu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rezultiralo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velikom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konfuzijom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nestabilnošću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Banka je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imala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zadatak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uvede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jedinstvenu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valutu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reguliše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njenu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cirkulaciju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BA" sz="33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800"/>
              </a:spcAft>
              <a:tabLst>
                <a:tab pos="1003300" algn="l"/>
              </a:tabLst>
            </a:pP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3. Banka je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obavljala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ulogu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fiskalnog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agenta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vlade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prikupljajući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poreze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ostale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prihode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ih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raspoređivala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prema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potrebama</a:t>
            </a:r>
            <a:r>
              <a:rPr lang="en-US" sz="33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BA" sz="33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677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5967" t="21641" r="36781" b="11712"/>
          <a:stretch/>
        </p:blipFill>
        <p:spPr>
          <a:xfrm>
            <a:off x="352425" y="0"/>
            <a:ext cx="5534024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2852" t="19467" r="33524" b="13032"/>
          <a:stretch/>
        </p:blipFill>
        <p:spPr>
          <a:xfrm>
            <a:off x="6153150" y="0"/>
            <a:ext cx="5895975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02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6AF22-6FF9-5C13-7AC1-6C536AC7C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57" y="1632857"/>
            <a:ext cx="12068629" cy="484707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Krajem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19. </a:t>
            </a:r>
            <a:r>
              <a:rPr lang="en-US" b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vijeka</a:t>
            </a: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mnoge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centralne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banke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postaju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sve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centralizovanije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pod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većom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kontrolom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država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. To je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bilo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djelimično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zbog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potrebe</a:t>
            </a: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za </a:t>
            </a:r>
            <a:r>
              <a:rPr lang="en-US" b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većom</a:t>
            </a: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ekonomskom</a:t>
            </a: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stabilnošću</a:t>
            </a: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</a:t>
            </a: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efikasnijim</a:t>
            </a: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vođenjem</a:t>
            </a: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monetarne</a:t>
            </a: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politike</a:t>
            </a: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. </a:t>
            </a:r>
            <a:endParaRPr lang="sr-Latn-BA" b="1" dirty="0" smtClean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sr-Latn-BA" b="1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Ov</a:t>
            </a:r>
            <a:r>
              <a:rPr lang="sr-Latn-B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</a:t>
            </a:r>
            <a:r>
              <a:rPr lang="en-US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faz</a:t>
            </a:r>
            <a:r>
              <a:rPr lang="sr-Latn-B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</a:t>
            </a:r>
            <a:r>
              <a:rPr lang="en-US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razvoja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postavile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su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temelje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za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modernu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funkciju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centralnih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banaka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,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koje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su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tokom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20.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vijeka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postale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ključne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institucije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za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vođenje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monetarne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politike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održavanje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finansijske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stabilnosti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. </a:t>
            </a:r>
            <a:endParaRPr lang="sr-Latn-BA" dirty="0" smtClean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sr-Latn-BA" dirty="0" smtClean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Century Gothic" panose="020B0502020202020204" pitchFamily="34" charset="0"/>
              </a:rPr>
              <a:t>najvažnija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moderna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funkcija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primjena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monetarne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politike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koja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ima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za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cilj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stabilnost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cijena</a:t>
            </a:r>
            <a:r>
              <a:rPr lang="en-US" sz="2400" b="1" dirty="0">
                <a:latin typeface="Century Gothic" panose="020B0502020202020204" pitchFamily="34" charset="0"/>
              </a:rPr>
              <a:t>, </a:t>
            </a:r>
            <a:r>
              <a:rPr lang="en-US" sz="2400" b="1" dirty="0" err="1">
                <a:latin typeface="Century Gothic" panose="020B0502020202020204" pitchFamily="34" charset="0"/>
              </a:rPr>
              <a:t>visoku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stopu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zaposlenosti</a:t>
            </a:r>
            <a:r>
              <a:rPr lang="en-US" sz="2400" b="1" dirty="0">
                <a:latin typeface="Century Gothic" panose="020B0502020202020204" pitchFamily="34" charset="0"/>
              </a:rPr>
              <a:t>, </a:t>
            </a:r>
            <a:r>
              <a:rPr lang="en-US" sz="2400" b="1" dirty="0" err="1">
                <a:latin typeface="Century Gothic" panose="020B0502020202020204" pitchFamily="34" charset="0"/>
              </a:rPr>
              <a:t>ekonomski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rast</a:t>
            </a:r>
            <a:r>
              <a:rPr lang="en-US" sz="2400" b="1" dirty="0">
                <a:latin typeface="Century Gothic" panose="020B0502020202020204" pitchFamily="34" charset="0"/>
              </a:rPr>
              <a:t>, </a:t>
            </a:r>
            <a:r>
              <a:rPr lang="en-US" sz="2400" b="1" dirty="0" err="1">
                <a:latin typeface="Century Gothic" panose="020B0502020202020204" pitchFamily="34" charset="0"/>
              </a:rPr>
              <a:t>stabilnost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finansijskih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tržišta</a:t>
            </a:r>
            <a:r>
              <a:rPr lang="en-US" sz="2400" b="1" dirty="0">
                <a:latin typeface="Century Gothic" panose="020B0502020202020204" pitchFamily="34" charset="0"/>
              </a:rPr>
              <a:t>, </a:t>
            </a:r>
            <a:r>
              <a:rPr lang="en-US" sz="2400" b="1" dirty="0" err="1">
                <a:latin typeface="Century Gothic" panose="020B0502020202020204" pitchFamily="34" charset="0"/>
              </a:rPr>
              <a:t>itd</a:t>
            </a:r>
            <a:r>
              <a:rPr lang="en-US" sz="2400" b="1" dirty="0">
                <a:latin typeface="Century Gothic" panose="020B0502020202020204" pitchFamily="34" charset="0"/>
              </a:rPr>
              <a:t>. </a:t>
            </a:r>
            <a:endParaRPr lang="sr-Latn-BA" sz="2400" b="1" dirty="0">
              <a:latin typeface="Century Gothic" panose="020B0502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sr-Latn-BA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087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A712E-8B24-3CD3-247F-08F529065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29" y="1635370"/>
            <a:ext cx="11273971" cy="4671088"/>
          </a:xfrm>
        </p:spPr>
        <p:txBody>
          <a:bodyPr>
            <a:normAutofit/>
          </a:bodyPr>
          <a:lstStyle/>
          <a:p>
            <a:pPr algn="just">
              <a:lnSpc>
                <a:spcPct val="140000"/>
              </a:lnSpc>
            </a:pPr>
            <a:r>
              <a:rPr lang="en-US" sz="2000" dirty="0" err="1">
                <a:latin typeface="Century Gothic" panose="020B0502020202020204" pitchFamily="34" charset="0"/>
              </a:rPr>
              <a:t>Međutim</a:t>
            </a:r>
            <a:r>
              <a:rPr lang="en-US" sz="2000" dirty="0">
                <a:latin typeface="Century Gothic" panose="020B0502020202020204" pitchFamily="34" charset="0"/>
              </a:rPr>
              <a:t>, </a:t>
            </a:r>
            <a:r>
              <a:rPr lang="en-US" sz="2000" dirty="0" err="1">
                <a:latin typeface="Century Gothic" panose="020B0502020202020204" pitchFamily="34" charset="0"/>
              </a:rPr>
              <a:t>ključna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promjena</a:t>
            </a:r>
            <a:r>
              <a:rPr lang="en-US" sz="2000" dirty="0">
                <a:latin typeface="Century Gothic" panose="020B0502020202020204" pitchFamily="34" charset="0"/>
              </a:rPr>
              <a:t> se </a:t>
            </a:r>
            <a:r>
              <a:rPr lang="en-US" sz="2000" dirty="0" err="1">
                <a:latin typeface="Century Gothic" panose="020B0502020202020204" pitchFamily="34" charset="0"/>
              </a:rPr>
              <a:t>odnosila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na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transformaciju</a:t>
            </a:r>
            <a:r>
              <a:rPr lang="en-US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ciljeva</a:t>
            </a:r>
            <a:r>
              <a:rPr lang="en-US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, a ne </a:t>
            </a:r>
            <a:r>
              <a:rPr lang="en-US" sz="20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funkcija</a:t>
            </a:r>
            <a:r>
              <a:rPr lang="en-US" sz="2000" dirty="0">
                <a:latin typeface="Century Gothic" panose="020B0502020202020204" pitchFamily="34" charset="0"/>
              </a:rPr>
              <a:t>. Ova </a:t>
            </a:r>
            <a:r>
              <a:rPr lang="en-US" sz="2000" dirty="0" err="1">
                <a:latin typeface="Century Gothic" panose="020B0502020202020204" pitchFamily="34" charset="0"/>
              </a:rPr>
              <a:t>transformacija</a:t>
            </a:r>
            <a:r>
              <a:rPr lang="en-US" sz="2000" dirty="0">
                <a:latin typeface="Century Gothic" panose="020B0502020202020204" pitchFamily="34" charset="0"/>
              </a:rPr>
              <a:t> je </a:t>
            </a:r>
            <a:r>
              <a:rPr lang="en-US" sz="2000" dirty="0" err="1">
                <a:latin typeface="Century Gothic" panose="020B0502020202020204" pitchFamily="34" charset="0"/>
              </a:rPr>
              <a:t>podrazumijevala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i="1" dirty="0" err="1">
                <a:latin typeface="Century Gothic" panose="020B0502020202020204" pitchFamily="34" charset="0"/>
              </a:rPr>
              <a:t>odbacivanje</a:t>
            </a:r>
            <a:r>
              <a:rPr lang="en-US" sz="2000" i="1" dirty="0">
                <a:latin typeface="Century Gothic" panose="020B0502020202020204" pitchFamily="34" charset="0"/>
              </a:rPr>
              <a:t> </a:t>
            </a:r>
            <a:r>
              <a:rPr lang="en-US" sz="2000" i="1" dirty="0" err="1">
                <a:latin typeface="Century Gothic" panose="020B0502020202020204" pitchFamily="34" charset="0"/>
              </a:rPr>
              <a:t>komercijalnih</a:t>
            </a:r>
            <a:r>
              <a:rPr lang="en-US" sz="2000" i="1" dirty="0">
                <a:latin typeface="Century Gothic" panose="020B0502020202020204" pitchFamily="34" charset="0"/>
              </a:rPr>
              <a:t> </a:t>
            </a:r>
            <a:r>
              <a:rPr lang="en-US" sz="2000" i="1" dirty="0" err="1">
                <a:latin typeface="Century Gothic" panose="020B0502020202020204" pitchFamily="34" charset="0"/>
              </a:rPr>
              <a:t>ciljeva</a:t>
            </a:r>
            <a:r>
              <a:rPr lang="en-US" sz="2000" i="1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centralnih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banaka</a:t>
            </a:r>
            <a:r>
              <a:rPr lang="en-US" sz="2000" dirty="0">
                <a:latin typeface="Century Gothic" panose="020B0502020202020204" pitchFamily="34" charset="0"/>
              </a:rPr>
              <a:t>. </a:t>
            </a:r>
            <a:endParaRPr lang="sr-Latn-BA" sz="2000" dirty="0">
              <a:latin typeface="Century Gothic" panose="020B0502020202020204" pitchFamily="34" charset="0"/>
            </a:endParaRPr>
          </a:p>
          <a:p>
            <a:pPr algn="just">
              <a:lnSpc>
                <a:spcPct val="140000"/>
              </a:lnSpc>
            </a:pPr>
            <a:endParaRPr lang="sr-Latn-BA" sz="2000" dirty="0">
              <a:latin typeface="Century Gothic" panose="020B0502020202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en-US" sz="2000" dirty="0" err="1">
                <a:latin typeface="Century Gothic" panose="020B0502020202020204" pitchFamily="34" charset="0"/>
              </a:rPr>
              <a:t>Prije</a:t>
            </a:r>
            <a:r>
              <a:rPr lang="en-US" sz="2000" dirty="0">
                <a:latin typeface="Century Gothic" panose="020B0502020202020204" pitchFamily="34" charset="0"/>
              </a:rPr>
              <a:t> 20. </a:t>
            </a:r>
            <a:r>
              <a:rPr lang="en-US" sz="2000" dirty="0" err="1">
                <a:latin typeface="Century Gothic" panose="020B0502020202020204" pitchFamily="34" charset="0"/>
              </a:rPr>
              <a:t>vijeka</a:t>
            </a:r>
            <a:r>
              <a:rPr lang="en-US" sz="2000" dirty="0">
                <a:latin typeface="Century Gothic" panose="020B0502020202020204" pitchFamily="34" charset="0"/>
              </a:rPr>
              <a:t>, </a:t>
            </a:r>
            <a:r>
              <a:rPr lang="en-US" sz="2000" dirty="0" err="1">
                <a:latin typeface="Century Gothic" panose="020B0502020202020204" pitchFamily="34" charset="0"/>
              </a:rPr>
              <a:t>sve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centralne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banke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su</a:t>
            </a:r>
            <a:r>
              <a:rPr lang="en-US" sz="2000" dirty="0">
                <a:latin typeface="Century Gothic" panose="020B0502020202020204" pitchFamily="34" charset="0"/>
              </a:rPr>
              <a:t> bile </a:t>
            </a:r>
            <a:r>
              <a:rPr lang="en-US" sz="2000" dirty="0" err="1">
                <a:latin typeface="Century Gothic" panose="020B0502020202020204" pitchFamily="34" charset="0"/>
              </a:rPr>
              <a:t>osnovane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kao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i="1" dirty="0" err="1">
                <a:latin typeface="Century Gothic" panose="020B0502020202020204" pitchFamily="34" charset="0"/>
              </a:rPr>
              <a:t>profitne</a:t>
            </a:r>
            <a:r>
              <a:rPr lang="en-US" sz="2000" i="1" dirty="0">
                <a:latin typeface="Century Gothic" panose="020B0502020202020204" pitchFamily="34" charset="0"/>
              </a:rPr>
              <a:t> </a:t>
            </a:r>
            <a:r>
              <a:rPr lang="en-US" sz="2000" i="1" dirty="0" err="1">
                <a:latin typeface="Century Gothic" panose="020B0502020202020204" pitchFamily="34" charset="0"/>
              </a:rPr>
              <a:t>institucije</a:t>
            </a:r>
            <a:r>
              <a:rPr lang="en-US" sz="2000" dirty="0">
                <a:latin typeface="Century Gothic" panose="020B0502020202020204" pitchFamily="34" charset="0"/>
              </a:rPr>
              <a:t>, </a:t>
            </a:r>
            <a:r>
              <a:rPr lang="en-US" sz="2000" dirty="0" err="1">
                <a:latin typeface="Century Gothic" panose="020B0502020202020204" pitchFamily="34" charset="0"/>
              </a:rPr>
              <a:t>što</a:t>
            </a:r>
            <a:r>
              <a:rPr lang="en-US" sz="2000" dirty="0">
                <a:latin typeface="Century Gothic" panose="020B0502020202020204" pitchFamily="34" charset="0"/>
              </a:rPr>
              <a:t> je </a:t>
            </a:r>
            <a:r>
              <a:rPr lang="en-US" sz="2000" dirty="0" err="1">
                <a:latin typeface="Century Gothic" panose="020B0502020202020204" pitchFamily="34" charset="0"/>
              </a:rPr>
              <a:t>stvaralo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jasan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potencijal</a:t>
            </a:r>
            <a:r>
              <a:rPr lang="en-US" sz="2000" dirty="0">
                <a:latin typeface="Century Gothic" panose="020B0502020202020204" pitchFamily="34" charset="0"/>
              </a:rPr>
              <a:t> za </a:t>
            </a:r>
            <a:r>
              <a:rPr lang="en-US" sz="2000" dirty="0" err="1">
                <a:latin typeface="Century Gothic" panose="020B0502020202020204" pitchFamily="34" charset="0"/>
              </a:rPr>
              <a:t>sukob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između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i="1" dirty="0" err="1">
                <a:latin typeface="Century Gothic" panose="020B0502020202020204" pitchFamily="34" charset="0"/>
              </a:rPr>
              <a:t>ciljeva</a:t>
            </a:r>
            <a:r>
              <a:rPr lang="en-US" sz="2000" i="1" dirty="0">
                <a:latin typeface="Century Gothic" panose="020B0502020202020204" pitchFamily="34" charset="0"/>
              </a:rPr>
              <a:t> </a:t>
            </a:r>
            <a:r>
              <a:rPr lang="en-US" sz="2000" i="1" dirty="0" err="1">
                <a:latin typeface="Century Gothic" panose="020B0502020202020204" pitchFamily="34" charset="0"/>
              </a:rPr>
              <a:t>javne</a:t>
            </a:r>
            <a:r>
              <a:rPr lang="en-US" sz="2000" i="1" dirty="0">
                <a:latin typeface="Century Gothic" panose="020B0502020202020204" pitchFamily="34" charset="0"/>
              </a:rPr>
              <a:t> </a:t>
            </a:r>
            <a:r>
              <a:rPr lang="en-US" sz="2000" i="1" dirty="0" err="1">
                <a:latin typeface="Century Gothic" panose="020B0502020202020204" pitchFamily="34" charset="0"/>
              </a:rPr>
              <a:t>politike</a:t>
            </a:r>
            <a:r>
              <a:rPr lang="en-US" sz="2000" i="1" dirty="0">
                <a:latin typeface="Century Gothic" panose="020B0502020202020204" pitchFamily="34" charset="0"/>
              </a:rPr>
              <a:t> </a:t>
            </a:r>
            <a:r>
              <a:rPr lang="en-US" sz="2000" i="1" dirty="0" err="1">
                <a:latin typeface="Century Gothic" panose="020B0502020202020204" pitchFamily="34" charset="0"/>
              </a:rPr>
              <a:t>i</a:t>
            </a:r>
            <a:r>
              <a:rPr lang="en-US" sz="2000" i="1" dirty="0">
                <a:latin typeface="Century Gothic" panose="020B0502020202020204" pitchFamily="34" charset="0"/>
              </a:rPr>
              <a:t> </a:t>
            </a:r>
            <a:r>
              <a:rPr lang="en-US" sz="2000" i="1" dirty="0" err="1">
                <a:latin typeface="Century Gothic" panose="020B0502020202020204" pitchFamily="34" charset="0"/>
              </a:rPr>
              <a:t>finansijskih</a:t>
            </a:r>
            <a:r>
              <a:rPr lang="en-US" sz="2000" i="1" dirty="0">
                <a:latin typeface="Century Gothic" panose="020B0502020202020204" pitchFamily="34" charset="0"/>
              </a:rPr>
              <a:t> </a:t>
            </a:r>
            <a:r>
              <a:rPr lang="en-US" sz="2000" i="1" dirty="0" err="1" smtClean="0">
                <a:latin typeface="Century Gothic" panose="020B0502020202020204" pitchFamily="34" charset="0"/>
              </a:rPr>
              <a:t>interesa</a:t>
            </a:r>
            <a:r>
              <a:rPr lang="sr-Latn-BA" sz="2000" i="1" dirty="0" smtClean="0">
                <a:latin typeface="Century Gothic" panose="020B0502020202020204" pitchFamily="34" charset="0"/>
              </a:rPr>
              <a:t>.</a:t>
            </a:r>
          </a:p>
          <a:p>
            <a:pPr algn="just">
              <a:lnSpc>
                <a:spcPct val="140000"/>
              </a:lnSpc>
            </a:pPr>
            <a:endParaRPr lang="sr-Latn-BA" sz="2000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en-US" sz="2000" dirty="0" err="1" smtClean="0">
                <a:latin typeface="Century Gothic" panose="020B0502020202020204" pitchFamily="34" charset="0"/>
              </a:rPr>
              <a:t>Većina</a:t>
            </a:r>
            <a:r>
              <a:rPr lang="en-US" sz="2000" dirty="0" smtClean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centralnih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banaka</a:t>
            </a:r>
            <a:r>
              <a:rPr lang="en-US" sz="2000" dirty="0">
                <a:latin typeface="Century Gothic" panose="020B0502020202020204" pitchFamily="34" charset="0"/>
              </a:rPr>
              <a:t> se </a:t>
            </a:r>
            <a:r>
              <a:rPr lang="en-US" sz="2000" dirty="0" err="1">
                <a:latin typeface="Century Gothic" panose="020B0502020202020204" pitchFamily="34" charset="0"/>
              </a:rPr>
              <a:t>tokom</a:t>
            </a:r>
            <a:r>
              <a:rPr lang="en-US" sz="2000" dirty="0">
                <a:latin typeface="Century Gothic" panose="020B0502020202020204" pitchFamily="34" charset="0"/>
              </a:rPr>
              <a:t> 19. </a:t>
            </a:r>
            <a:r>
              <a:rPr lang="en-US" sz="2000" dirty="0" err="1">
                <a:latin typeface="Century Gothic" panose="020B0502020202020204" pitchFamily="34" charset="0"/>
              </a:rPr>
              <a:t>vijeka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prestala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baviti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komercijalnim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aktivnostima</a:t>
            </a:r>
            <a:r>
              <a:rPr lang="en-US" sz="2000" dirty="0">
                <a:latin typeface="Century Gothic" panose="020B0502020202020204" pitchFamily="34" charset="0"/>
              </a:rPr>
              <a:t>. </a:t>
            </a:r>
            <a:r>
              <a:rPr lang="en-US" sz="2000" dirty="0" err="1">
                <a:latin typeface="Century Gothic" panose="020B0502020202020204" pitchFamily="34" charset="0"/>
              </a:rPr>
              <a:t>Ipak</a:t>
            </a:r>
            <a:r>
              <a:rPr lang="en-US" sz="2000" dirty="0">
                <a:latin typeface="Century Gothic" panose="020B0502020202020204" pitchFamily="34" charset="0"/>
              </a:rPr>
              <a:t>, Banka </a:t>
            </a:r>
            <a:r>
              <a:rPr lang="en-US" sz="2000" dirty="0" err="1">
                <a:latin typeface="Century Gothic" panose="020B0502020202020204" pitchFamily="34" charset="0"/>
              </a:rPr>
              <a:t>Francuske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i</a:t>
            </a:r>
            <a:r>
              <a:rPr lang="en-US" sz="2000" dirty="0">
                <a:latin typeface="Century Gothic" panose="020B0502020202020204" pitchFamily="34" charset="0"/>
              </a:rPr>
              <a:t> Banka </a:t>
            </a:r>
            <a:r>
              <a:rPr lang="en-US" sz="2000" dirty="0" err="1">
                <a:latin typeface="Century Gothic" panose="020B0502020202020204" pitchFamily="34" charset="0"/>
              </a:rPr>
              <a:t>Holandije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ostale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su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aktivno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uključene</a:t>
            </a:r>
            <a:r>
              <a:rPr lang="en-US" sz="2000" dirty="0">
                <a:latin typeface="Century Gothic" panose="020B0502020202020204" pitchFamily="34" charset="0"/>
              </a:rPr>
              <a:t> u </a:t>
            </a:r>
            <a:r>
              <a:rPr lang="en-US" sz="2000" dirty="0" err="1">
                <a:latin typeface="Century Gothic" panose="020B0502020202020204" pitchFamily="34" charset="0"/>
              </a:rPr>
              <a:t>komercijalne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operacije</a:t>
            </a:r>
            <a:r>
              <a:rPr lang="en-US" sz="2000" dirty="0">
                <a:latin typeface="Century Gothic" panose="020B0502020202020204" pitchFamily="34" charset="0"/>
              </a:rPr>
              <a:t>  </a:t>
            </a:r>
            <a:r>
              <a:rPr lang="en-US" sz="2000" dirty="0" err="1">
                <a:latin typeface="Century Gothic" panose="020B0502020202020204" pitchFamily="34" charset="0"/>
              </a:rPr>
              <a:t>sve</a:t>
            </a:r>
            <a:r>
              <a:rPr lang="en-US" sz="2000" dirty="0">
                <a:latin typeface="Century Gothic" panose="020B0502020202020204" pitchFamily="34" charset="0"/>
              </a:rPr>
              <a:t> do </a:t>
            </a:r>
            <a:r>
              <a:rPr lang="en-US" sz="2000" dirty="0" err="1">
                <a:latin typeface="Century Gothic" panose="020B0502020202020204" pitchFamily="34" charset="0"/>
              </a:rPr>
              <a:t>kraja</a:t>
            </a:r>
            <a:r>
              <a:rPr lang="en-US" sz="2000" dirty="0">
                <a:latin typeface="Century Gothic" panose="020B0502020202020204" pitchFamily="34" charset="0"/>
              </a:rPr>
              <a:t> 19. </a:t>
            </a:r>
            <a:r>
              <a:rPr lang="en-US" sz="2000" dirty="0" err="1">
                <a:latin typeface="Century Gothic" panose="020B0502020202020204" pitchFamily="34" charset="0"/>
              </a:rPr>
              <a:t>vijeka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  <a:endParaRPr lang="sr-Latn-BA" sz="2000" dirty="0">
              <a:latin typeface="Century Gothic" panose="020B0502020202020204" pitchFamily="34" charset="0"/>
            </a:endParaRP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891100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9707" y="3859265"/>
            <a:ext cx="8610600" cy="1293028"/>
          </a:xfrm>
        </p:spPr>
        <p:txBody>
          <a:bodyPr/>
          <a:lstStyle/>
          <a:p>
            <a:r>
              <a:rPr lang="sr-Cyrl-B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САВРЕМЕНЕ ЦЕНТРАЛНЕ БАНКЕ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678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6133" y="228600"/>
            <a:ext cx="7704667" cy="1339442"/>
          </a:xfrm>
        </p:spPr>
        <p:txBody>
          <a:bodyPr/>
          <a:lstStyle/>
          <a:p>
            <a:r>
              <a:rPr lang="sr-Cyrl-BA" dirty="0" smtClean="0"/>
              <a:t>Задаци и циљеви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277" y="1995854"/>
            <a:ext cx="10964008" cy="4343400"/>
          </a:xfrm>
        </p:spPr>
        <p:txBody>
          <a:bodyPr>
            <a:normAutofit fontScale="92500" lnSpcReduction="20000"/>
          </a:bodyPr>
          <a:lstStyle/>
          <a:p>
            <a:r>
              <a:rPr lang="sr-Cyrl-BA" dirty="0" smtClean="0"/>
              <a:t>Првобитни задатак : да кредитира државу у смислу ратних дешавања, а касније финансирање државног буџета</a:t>
            </a:r>
          </a:p>
          <a:p>
            <a:endParaRPr lang="sr-Cyrl-BA" dirty="0"/>
          </a:p>
          <a:p>
            <a:r>
              <a:rPr lang="sr-Cyrl-BA" dirty="0" smtClean="0"/>
              <a:t>Већи број циљева али </a:t>
            </a:r>
            <a:r>
              <a:rPr lang="sr-Cyrl-BA" dirty="0" smtClean="0">
                <a:solidFill>
                  <a:srgbClr val="FF0000"/>
                </a:solidFill>
              </a:rPr>
              <a:t>примарни је стабилизациони циљ </a:t>
            </a:r>
            <a:r>
              <a:rPr lang="sr-Latn-BA" dirty="0" smtClean="0"/>
              <a:t>a </a:t>
            </a:r>
            <a:r>
              <a:rPr lang="sr-Cyrl-BA" dirty="0" smtClean="0"/>
              <a:t>развојни циљеви се препуштају фискалној политици.</a:t>
            </a:r>
            <a:endParaRPr lang="sr-Cyrl-BA" dirty="0" smtClean="0"/>
          </a:p>
          <a:p>
            <a:endParaRPr lang="sr-Cyrl-BA" dirty="0"/>
          </a:p>
          <a:p>
            <a:r>
              <a:rPr lang="sr-Cyrl-BA" dirty="0" smtClean="0">
                <a:solidFill>
                  <a:srgbClr val="FF0000"/>
                </a:solidFill>
              </a:rPr>
              <a:t>Цјеновна и финансијска стабилност</a:t>
            </a:r>
          </a:p>
          <a:p>
            <a:endParaRPr lang="sr-Cyrl-BA" dirty="0">
              <a:solidFill>
                <a:srgbClr val="FF0000"/>
              </a:solidFill>
            </a:endParaRPr>
          </a:p>
          <a:p>
            <a:r>
              <a:rPr lang="ru-RU" b="1" dirty="0"/>
              <a:t>Цјеновна стабилност</a:t>
            </a:r>
            <a:r>
              <a:rPr lang="ru-RU" dirty="0"/>
              <a:t> значи да вриједност новца остаје приближно иста током времена, односно да нема наглих пораста или падова цијена (инфлације или дефлације</a:t>
            </a:r>
            <a:r>
              <a:rPr lang="ru-RU" dirty="0" smtClean="0"/>
              <a:t>).</a:t>
            </a:r>
          </a:p>
          <a:p>
            <a:endParaRPr lang="ru-RU" b="1" dirty="0"/>
          </a:p>
          <a:p>
            <a:r>
              <a:rPr lang="ru-RU" b="1" dirty="0" smtClean="0"/>
              <a:t>Финансијска </a:t>
            </a:r>
            <a:r>
              <a:rPr lang="ru-RU" b="1" dirty="0"/>
              <a:t>стабилност</a:t>
            </a:r>
            <a:r>
              <a:rPr lang="ru-RU" dirty="0"/>
              <a:t> подразумјева да финансијски </a:t>
            </a:r>
            <a:r>
              <a:rPr lang="ru-RU" dirty="0" smtClean="0"/>
              <a:t>систем - </a:t>
            </a:r>
            <a:r>
              <a:rPr lang="ru-RU" dirty="0"/>
              <a:t>банке, тржишта и </a:t>
            </a:r>
            <a:r>
              <a:rPr lang="ru-RU" dirty="0" smtClean="0"/>
              <a:t>институције, </a:t>
            </a:r>
            <a:r>
              <a:rPr lang="ru-RU" dirty="0"/>
              <a:t>функционишу поуздано, без криза које би угрозиле привреду или повјерење грађана.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88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5523" y="563562"/>
            <a:ext cx="7696200" cy="94456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Основне карактеристике централне банке у односу на пословне банке</a:t>
            </a:r>
            <a:endParaRPr lang="en-US" sz="2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032" y="1508124"/>
            <a:ext cx="11465168" cy="5029200"/>
          </a:xfrm>
        </p:spPr>
        <p:txBody>
          <a:bodyPr>
            <a:noAutofit/>
          </a:bodyPr>
          <a:lstStyle/>
          <a:p>
            <a:pPr marL="624078" indent="-457200">
              <a:lnSpc>
                <a:spcPct val="140000"/>
              </a:lnSpc>
              <a:buFont typeface="+mj-lt"/>
              <a:buAutoNum type="arabicPeriod"/>
            </a:pPr>
            <a:r>
              <a:rPr lang="ru-RU" sz="1600" b="1" dirty="0"/>
              <a:t>емисија</a:t>
            </a:r>
            <a:r>
              <a:rPr lang="ru-RU" sz="1600" dirty="0"/>
              <a:t> новчаница и кованог новца; </a:t>
            </a:r>
            <a:endParaRPr lang="en-US" sz="1600" dirty="0"/>
          </a:p>
          <a:p>
            <a:pPr marL="624078" indent="-457200">
              <a:lnSpc>
                <a:spcPct val="140000"/>
              </a:lnSpc>
              <a:buFont typeface="+mj-lt"/>
              <a:buAutoNum type="arabicPeriod"/>
            </a:pPr>
            <a:r>
              <a:rPr lang="ru-RU" sz="1600" b="1" dirty="0"/>
              <a:t>регулисање</a:t>
            </a:r>
            <a:r>
              <a:rPr lang="ru-RU" sz="1600" dirty="0"/>
              <a:t> потенцијала пословних банака и усмјеравање њихове кредитне политике;</a:t>
            </a:r>
            <a:endParaRPr lang="sr-Cyrl-BA" sz="1600" dirty="0"/>
          </a:p>
          <a:p>
            <a:pPr marL="624078" indent="-457200">
              <a:lnSpc>
                <a:spcPct val="140000"/>
              </a:lnSpc>
              <a:buFont typeface="+mj-lt"/>
              <a:buAutoNum type="arabicPeriod"/>
            </a:pPr>
            <a:r>
              <a:rPr lang="ru-RU" sz="1600" b="1" dirty="0"/>
              <a:t>надзор</a:t>
            </a:r>
            <a:r>
              <a:rPr lang="ru-RU" sz="1600" dirty="0"/>
              <a:t> над пословањем банака и других</a:t>
            </a:r>
            <a:r>
              <a:rPr lang="en-US" sz="1600" dirty="0"/>
              <a:t> </a:t>
            </a:r>
            <a:r>
              <a:rPr lang="ru-RU" sz="1600" dirty="0"/>
              <a:t>финансијских</a:t>
            </a:r>
            <a:r>
              <a:rPr lang="sr-Cyrl-BA" sz="1600" dirty="0"/>
              <a:t> </a:t>
            </a:r>
            <a:r>
              <a:rPr lang="ru-RU" sz="1600" dirty="0"/>
              <a:t>организација; </a:t>
            </a:r>
            <a:endParaRPr lang="sr-Cyrl-BA" sz="1600" dirty="0"/>
          </a:p>
          <a:p>
            <a:pPr marL="624078" indent="-457200">
              <a:lnSpc>
                <a:spcPct val="140000"/>
              </a:lnSpc>
              <a:buFont typeface="+mj-lt"/>
              <a:buAutoNum type="arabicPeriod"/>
            </a:pPr>
            <a:r>
              <a:rPr lang="ru-RU" sz="1600" b="1" dirty="0"/>
              <a:t>гарант ликвидности </a:t>
            </a:r>
            <a:r>
              <a:rPr lang="ru-RU" sz="1600" dirty="0"/>
              <a:t>банкарског система  -  посљедње уточиште;</a:t>
            </a:r>
            <a:endParaRPr lang="sr-Cyrl-BA" sz="1600" dirty="0"/>
          </a:p>
          <a:p>
            <a:pPr marL="624078" indent="-457200">
              <a:lnSpc>
                <a:spcPct val="140000"/>
              </a:lnSpc>
              <a:buFont typeface="+mj-lt"/>
              <a:buAutoNum type="arabicPeriod"/>
            </a:pPr>
            <a:r>
              <a:rPr lang="ru-RU" sz="1600" dirty="0" smtClean="0"/>
              <a:t>велика</a:t>
            </a:r>
            <a:r>
              <a:rPr lang="ru-RU" sz="1600" b="1" dirty="0" smtClean="0"/>
              <a:t> </a:t>
            </a:r>
            <a:r>
              <a:rPr lang="ru-RU" sz="1600" b="1" dirty="0"/>
              <a:t>улога државних органа у управљању;</a:t>
            </a:r>
            <a:endParaRPr lang="sr-Cyrl-BA" sz="1600" b="1" dirty="0"/>
          </a:p>
          <a:p>
            <a:pPr marL="624078" indent="-457200">
              <a:lnSpc>
                <a:spcPct val="140000"/>
              </a:lnSpc>
              <a:buFont typeface="+mj-lt"/>
              <a:buAutoNum type="arabicPeriod"/>
            </a:pPr>
            <a:r>
              <a:rPr lang="ru-RU" sz="1600" b="1" dirty="0"/>
              <a:t>непрофитна</a:t>
            </a:r>
            <a:r>
              <a:rPr lang="ru-RU" sz="1600" dirty="0"/>
              <a:t> институција</a:t>
            </a:r>
            <a:endParaRPr lang="sr-Cyrl-BA" sz="1600" dirty="0"/>
          </a:p>
          <a:p>
            <a:pPr marL="624078" indent="-457200">
              <a:lnSpc>
                <a:spcPct val="140000"/>
              </a:lnSpc>
              <a:buFont typeface="+mj-lt"/>
              <a:buAutoNum type="arabicPeriod"/>
            </a:pPr>
            <a:r>
              <a:rPr lang="ru-RU" sz="1600" dirty="0"/>
              <a:t>непостојање директних </a:t>
            </a:r>
            <a:r>
              <a:rPr lang="ru-RU" sz="1600" b="1" dirty="0"/>
              <a:t>кредитних односа </a:t>
            </a:r>
            <a:r>
              <a:rPr lang="ru-RU" sz="1600" dirty="0"/>
              <a:t>са домаћим небанкарским сектором (осим државе, у неким земљама);</a:t>
            </a:r>
            <a:endParaRPr lang="sr-Cyrl-BA" sz="1600" dirty="0"/>
          </a:p>
          <a:p>
            <a:pPr marL="624078" indent="-457200">
              <a:lnSpc>
                <a:spcPct val="140000"/>
              </a:lnSpc>
              <a:buFont typeface="+mj-lt"/>
              <a:buAutoNum type="arabicPeriod"/>
            </a:pPr>
            <a:r>
              <a:rPr lang="ru-RU" sz="1600" dirty="0"/>
              <a:t>дуална институција: </a:t>
            </a:r>
            <a:r>
              <a:rPr lang="ru-RU" sz="1600" b="1" dirty="0"/>
              <a:t>новчана</a:t>
            </a:r>
            <a:r>
              <a:rPr lang="ru-RU" sz="1600" dirty="0"/>
              <a:t> (која формира и регулише новац у оптицају), и </a:t>
            </a:r>
            <a:r>
              <a:rPr lang="ru-RU" sz="1600" b="1" dirty="0"/>
              <a:t>банкарска</a:t>
            </a:r>
            <a:r>
              <a:rPr lang="ru-RU" sz="1600" dirty="0"/>
              <a:t> (која има кредитне и депозитне односе са пословним банкама, иностранством и државом) и</a:t>
            </a:r>
            <a:endParaRPr lang="sr-Cyrl-BA" sz="1600" dirty="0"/>
          </a:p>
          <a:p>
            <a:pPr marL="624078" indent="-457200">
              <a:lnSpc>
                <a:spcPct val="140000"/>
              </a:lnSpc>
              <a:buFont typeface="+mj-lt"/>
              <a:buAutoNum type="arabicPeriod"/>
            </a:pPr>
            <a:r>
              <a:rPr lang="ru-RU" sz="1600" b="1" dirty="0"/>
              <a:t>не постоји конкурентски </a:t>
            </a:r>
            <a:r>
              <a:rPr lang="ru-RU" sz="1600" dirty="0"/>
              <a:t>однос централне и пословних банака.</a:t>
            </a:r>
          </a:p>
          <a:p>
            <a:pPr indent="-457200">
              <a:lnSpc>
                <a:spcPct val="140000"/>
              </a:lnSpc>
            </a:pP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39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/>
              <a:t>ЦБ према типу организације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2745" y="2502879"/>
            <a:ext cx="8458200" cy="2543906"/>
          </a:xfrm>
        </p:spPr>
        <p:txBody>
          <a:bodyPr/>
          <a:lstStyle/>
          <a:p>
            <a:pPr algn="just"/>
            <a:r>
              <a:rPr lang="sr-Latn-CS" dirty="0"/>
              <a:t>У погледу организације можемо разликовати три основна типа централне банке: </a:t>
            </a:r>
            <a:endParaRPr lang="sr-Cyrl-BA" dirty="0" smtClean="0"/>
          </a:p>
          <a:p>
            <a:pPr algn="just"/>
            <a:endParaRPr lang="sr-Cyrl-BA" dirty="0"/>
          </a:p>
          <a:p>
            <a:pPr marL="770382" lvl="1" indent="-514350">
              <a:buAutoNum type="arabicPeriod"/>
            </a:pPr>
            <a:r>
              <a:rPr lang="sr-Latn-CS" dirty="0"/>
              <a:t>јединствена централна банка,</a:t>
            </a:r>
            <a:endParaRPr lang="sr-Cyrl-BA" dirty="0"/>
          </a:p>
          <a:p>
            <a:pPr marL="770382" lvl="1" indent="-514350">
              <a:buAutoNum type="arabicPeriod"/>
            </a:pPr>
            <a:r>
              <a:rPr lang="sr-Latn-CS" dirty="0"/>
              <a:t>сложени систем централних банака </a:t>
            </a:r>
            <a:r>
              <a:rPr lang="sr-Latn-CS" dirty="0" smtClean="0"/>
              <a:t>(FED) и</a:t>
            </a:r>
            <a:endParaRPr lang="en-US" dirty="0"/>
          </a:p>
          <a:p>
            <a:pPr marL="770382" lvl="1" indent="-514350">
              <a:buAutoNum type="arabicPeriod"/>
            </a:pPr>
            <a:r>
              <a:rPr lang="sr-Latn-CS" dirty="0"/>
              <a:t>наднационална централна </a:t>
            </a:r>
            <a:r>
              <a:rPr lang="sr-Latn-CS" dirty="0" smtClean="0"/>
              <a:t>банка (EMU)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53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599" y="990600"/>
            <a:ext cx="9108831" cy="5562600"/>
          </a:xfrm>
        </p:spPr>
        <p:txBody>
          <a:bodyPr>
            <a:normAutofit/>
          </a:bodyPr>
          <a:lstStyle/>
          <a:p>
            <a:r>
              <a:rPr lang="ru-RU" dirty="0"/>
              <a:t>Креатори Закона о федералним резервама </a:t>
            </a:r>
            <a:r>
              <a:rPr lang="ru-RU" dirty="0" smtClean="0"/>
              <a:t>св</a:t>
            </a:r>
            <a:r>
              <a:rPr lang="sr-Latn-BA" dirty="0" smtClean="0"/>
              <a:t>j</a:t>
            </a:r>
            <a:r>
              <a:rPr lang="ru-RU" dirty="0" smtClean="0"/>
              <a:t>есно </a:t>
            </a:r>
            <a:r>
              <a:rPr lang="ru-RU" dirty="0"/>
              <a:t>су одбацили идеју о јединственој централној банци. </a:t>
            </a:r>
            <a:endParaRPr lang="sr-Latn-BA" dirty="0" smtClean="0"/>
          </a:p>
          <a:p>
            <a:endParaRPr lang="sr-Latn-BA" dirty="0"/>
          </a:p>
          <a:p>
            <a:r>
              <a:rPr lang="ru-RU" dirty="0" smtClean="0"/>
              <a:t>Ум</a:t>
            </a:r>
            <a:r>
              <a:rPr lang="sr-Latn-BA" dirty="0" smtClean="0"/>
              <a:t>j</a:t>
            </a:r>
            <a:r>
              <a:rPr lang="ru-RU" dirty="0" smtClean="0"/>
              <a:t>есто </a:t>
            </a:r>
            <a:r>
              <a:rPr lang="ru-RU" dirty="0"/>
              <a:t>тога, успоставили су „систем“ централног банкарства са три кључне карактеристике</a:t>
            </a:r>
            <a:r>
              <a:rPr lang="ru-RU" dirty="0" smtClean="0"/>
              <a:t>:</a:t>
            </a:r>
            <a:endParaRPr lang="sr-Latn-BA" dirty="0" smtClean="0"/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ru-RU" dirty="0" smtClean="0"/>
              <a:t> </a:t>
            </a:r>
            <a:r>
              <a:rPr lang="ru-RU" dirty="0"/>
              <a:t>(1) централни одбор директора, </a:t>
            </a:r>
            <a:endParaRPr lang="sr-Latn-BA" dirty="0" smtClean="0"/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ru-RU" dirty="0" smtClean="0"/>
              <a:t>(</a:t>
            </a:r>
            <a:r>
              <a:rPr lang="ru-RU" dirty="0"/>
              <a:t>2) децентрализовану оперативну структуру која се састоји од 12 резервних банака и </a:t>
            </a:r>
            <a:endParaRPr lang="sr-Latn-BA" dirty="0" smtClean="0"/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ru-RU" dirty="0" smtClean="0"/>
              <a:t>(</a:t>
            </a:r>
            <a:r>
              <a:rPr lang="ru-RU" dirty="0"/>
              <a:t>3) комбинацију јавних и приватних карактеристика. </a:t>
            </a:r>
            <a:endParaRPr lang="ru-RU" dirty="0" smtClean="0"/>
          </a:p>
          <a:p>
            <a:pPr marL="0" indent="0">
              <a:buNone/>
            </a:pPr>
            <a:endParaRPr lang="sr-Latn-BA" dirty="0" smtClean="0"/>
          </a:p>
          <a:p>
            <a:pPr marL="0" indent="0">
              <a:buNone/>
            </a:pPr>
            <a:r>
              <a:rPr lang="ru-RU" dirty="0" smtClean="0"/>
              <a:t>Иако ди</a:t>
            </a:r>
            <a:r>
              <a:rPr lang="sr-Latn-BA" dirty="0" smtClean="0"/>
              <a:t>j</a:t>
            </a:r>
            <a:r>
              <a:rPr lang="ru-RU" dirty="0" smtClean="0"/>
              <a:t>елови </a:t>
            </a:r>
            <a:r>
              <a:rPr lang="ru-RU" dirty="0"/>
              <a:t>система Федералних резерви имају неке сличности са приватним сектором, Федералне резерве су основане са </a:t>
            </a:r>
            <a:r>
              <a:rPr lang="ru-RU" dirty="0" smtClean="0"/>
              <a:t>нам</a:t>
            </a:r>
            <a:r>
              <a:rPr lang="sr-Latn-BA" dirty="0" smtClean="0"/>
              <a:t>j</a:t>
            </a:r>
            <a:r>
              <a:rPr lang="ru-RU" dirty="0" smtClean="0"/>
              <a:t>ером </a:t>
            </a:r>
            <a:r>
              <a:rPr lang="ru-RU" dirty="0"/>
              <a:t>да служе јавном </a:t>
            </a:r>
            <a:r>
              <a:rPr lang="ru-RU" dirty="0" smtClean="0"/>
              <a:t>интересу</a:t>
            </a:r>
            <a:r>
              <a:rPr lang="sr-Latn-BA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75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518189"/>
            <a:ext cx="8610600" cy="1293028"/>
          </a:xfrm>
        </p:spPr>
        <p:txBody>
          <a:bodyPr/>
          <a:lstStyle/>
          <a:p>
            <a:r>
              <a:rPr lang="nn-NO" dirty="0" smtClean="0"/>
              <a:t>Kako </a:t>
            </a:r>
            <a:r>
              <a:rPr lang="nn-NO" dirty="0"/>
              <a:t>je sve </a:t>
            </a:r>
            <a:r>
              <a:rPr lang="nn-NO" dirty="0" smtClean="0"/>
              <a:t>počelo</a:t>
            </a:r>
            <a:r>
              <a:rPr lang="sr-Latn-BA" dirty="0" smtClean="0"/>
              <a:t>?</a:t>
            </a:r>
            <a:r>
              <a:rPr lang="nn-NO" dirty="0" smtClean="0"/>
              <a:t> </a:t>
            </a:r>
            <a:r>
              <a:rPr lang="sr-Latn-BA" dirty="0" smtClean="0"/>
              <a:t/>
            </a:r>
            <a:br>
              <a:rPr lang="sr-Latn-BA" dirty="0" smtClean="0"/>
            </a:br>
            <a:r>
              <a:rPr lang="nn-NO" dirty="0" smtClean="0"/>
              <a:t>zlatar</a:t>
            </a:r>
            <a:r>
              <a:rPr lang="nn-NO" dirty="0"/>
              <a:t>, papir i povjerenje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3749039"/>
          </a:xfrm>
        </p:spPr>
        <p:txBody>
          <a:bodyPr>
            <a:normAutofit/>
          </a:bodyPr>
          <a:lstStyle/>
          <a:p>
            <a:r>
              <a:rPr lang="en-US" dirty="0" err="1" smtClean="0"/>
              <a:t>Zlatar</a:t>
            </a:r>
            <a:r>
              <a:rPr lang="sr-Latn-BA" dirty="0" smtClean="0"/>
              <a:t> </a:t>
            </a:r>
            <a:r>
              <a:rPr lang="en-US" dirty="0" smtClean="0"/>
              <a:t>s</a:t>
            </a:r>
            <a:r>
              <a:rPr lang="sr-Latn-BA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sef</a:t>
            </a:r>
            <a:r>
              <a:rPr lang="sr-Latn-BA" dirty="0" smtClean="0"/>
              <a:t>om - l</a:t>
            </a:r>
            <a:r>
              <a:rPr lang="en-US" dirty="0" err="1" smtClean="0"/>
              <a:t>judi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mu </a:t>
            </a:r>
            <a:r>
              <a:rPr lang="en-US" dirty="0" err="1"/>
              <a:t>donosili</a:t>
            </a:r>
            <a:r>
              <a:rPr lang="en-US" dirty="0"/>
              <a:t> </a:t>
            </a:r>
            <a:r>
              <a:rPr lang="en-US" dirty="0" err="1"/>
              <a:t>zlato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čuvanje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njegovi</a:t>
            </a:r>
            <a:r>
              <a:rPr lang="en-US" dirty="0"/>
              <a:t> </a:t>
            </a:r>
            <a:r>
              <a:rPr lang="en-US" dirty="0" err="1"/>
              <a:t>sefovi</a:t>
            </a:r>
            <a:r>
              <a:rPr lang="en-US" dirty="0"/>
              <a:t>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sigurniji</a:t>
            </a:r>
            <a:r>
              <a:rPr lang="en-US" dirty="0"/>
              <a:t> od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podruma</a:t>
            </a:r>
            <a:r>
              <a:rPr lang="en-US" dirty="0"/>
              <a:t>. </a:t>
            </a:r>
            <a:r>
              <a:rPr lang="en-US" dirty="0" err="1"/>
              <a:t>Zauzvrat</a:t>
            </a:r>
            <a:r>
              <a:rPr lang="en-US" dirty="0"/>
              <a:t> bi </a:t>
            </a:r>
            <a:r>
              <a:rPr lang="en-US" dirty="0" err="1"/>
              <a:t>dobijali</a:t>
            </a:r>
            <a:r>
              <a:rPr lang="en-US" dirty="0"/>
              <a:t> </a:t>
            </a:r>
            <a:r>
              <a:rPr lang="en-US" dirty="0" err="1"/>
              <a:t>komad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 – </a:t>
            </a:r>
            <a:r>
              <a:rPr lang="en-US" dirty="0" err="1"/>
              <a:t>potvrdu</a:t>
            </a:r>
            <a:r>
              <a:rPr lang="en-US" dirty="0"/>
              <a:t> 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određenu</a:t>
            </a:r>
            <a:r>
              <a:rPr lang="en-US" dirty="0"/>
              <a:t> </a:t>
            </a:r>
            <a:r>
              <a:rPr lang="en-US" dirty="0" err="1"/>
              <a:t>količinu</a:t>
            </a:r>
            <a:r>
              <a:rPr lang="en-US" dirty="0"/>
              <a:t> </a:t>
            </a:r>
            <a:r>
              <a:rPr lang="en-US" dirty="0" err="1"/>
              <a:t>zlata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en-US" dirty="0"/>
          </a:p>
          <a:p>
            <a:r>
              <a:rPr lang="en-US" dirty="0" err="1" smtClean="0"/>
              <a:t>ti</a:t>
            </a:r>
            <a:r>
              <a:rPr lang="en-US" dirty="0" smtClean="0"/>
              <a:t> </a:t>
            </a:r>
            <a:r>
              <a:rPr lang="en-US" dirty="0" err="1"/>
              <a:t>papiri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počeli</a:t>
            </a:r>
            <a:r>
              <a:rPr lang="en-US" dirty="0"/>
              <a:t> </a:t>
            </a:r>
            <a:r>
              <a:rPr lang="en-US" dirty="0" err="1"/>
              <a:t>kružiti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novac</a:t>
            </a:r>
            <a:r>
              <a:rPr lang="en-US" dirty="0"/>
              <a:t>.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njima</a:t>
            </a:r>
            <a:r>
              <a:rPr lang="en-US" dirty="0"/>
              <a:t> </a:t>
            </a:r>
            <a:r>
              <a:rPr lang="en-US" dirty="0" err="1"/>
              <a:t>plaćali</a:t>
            </a:r>
            <a:r>
              <a:rPr lang="en-US" dirty="0"/>
              <a:t> </a:t>
            </a:r>
            <a:r>
              <a:rPr lang="en-US" dirty="0" err="1"/>
              <a:t>robu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b="1" dirty="0" err="1"/>
              <a:t>vjerovali</a:t>
            </a:r>
            <a:r>
              <a:rPr lang="en-US" dirty="0"/>
              <a:t> da se u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zamijeniti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zlato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en-US" dirty="0"/>
          </a:p>
          <a:p>
            <a:r>
              <a:rPr lang="sr-Latn-BA" b="1" dirty="0" smtClean="0"/>
              <a:t>Ostatak novca u sefu zlatar počinje da posuđuje i n</a:t>
            </a:r>
            <a:r>
              <a:rPr lang="en-US" b="1" dirty="0" err="1" smtClean="0"/>
              <a:t>asta</a:t>
            </a:r>
            <a:r>
              <a:rPr lang="sr-Latn-BA" b="1" dirty="0" smtClean="0"/>
              <a:t>je </a:t>
            </a:r>
            <a:r>
              <a:rPr lang="en-US" b="1" dirty="0" err="1" smtClean="0"/>
              <a:t>prvo</a:t>
            </a:r>
            <a:r>
              <a:rPr lang="en-US" b="1" dirty="0" smtClean="0"/>
              <a:t> </a:t>
            </a:r>
            <a:r>
              <a:rPr lang="en-US" b="1" dirty="0" err="1"/>
              <a:t>stvaranje</a:t>
            </a:r>
            <a:r>
              <a:rPr lang="en-US" b="1" dirty="0"/>
              <a:t> </a:t>
            </a:r>
            <a:r>
              <a:rPr lang="en-US" b="1" dirty="0" err="1"/>
              <a:t>novca</a:t>
            </a:r>
            <a:r>
              <a:rPr lang="en-US" b="1" dirty="0"/>
              <a:t> „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ničega</a:t>
            </a:r>
            <a:r>
              <a:rPr lang="en-US" b="1" dirty="0" smtClean="0"/>
              <a:t>“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774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4363" y="278423"/>
            <a:ext cx="7704667" cy="1066799"/>
          </a:xfrm>
        </p:spPr>
        <p:txBody>
          <a:bodyPr>
            <a:normAutofit/>
          </a:bodyPr>
          <a:lstStyle/>
          <a:p>
            <a:r>
              <a:rPr lang="ru-RU" sz="2200" dirty="0"/>
              <a:t>Мрежа од 12 банака Федералних резерви</a:t>
            </a:r>
            <a:endParaRPr lang="en-US" sz="2200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2"/>
          <a:srcRect l="22778" t="31879" r="31478" b="14905"/>
          <a:stretch/>
        </p:blipFill>
        <p:spPr bwMode="auto">
          <a:xfrm>
            <a:off x="2312377" y="1055077"/>
            <a:ext cx="8396653" cy="56622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544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697" t="22868" r="23564" b="8528"/>
          <a:stretch/>
        </p:blipFill>
        <p:spPr>
          <a:xfrm>
            <a:off x="1143000" y="260839"/>
            <a:ext cx="9337431" cy="633112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296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057" y="457199"/>
            <a:ext cx="7489966" cy="618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241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567480" y="543047"/>
            <a:ext cx="8229600" cy="944562"/>
          </a:xfr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/>
          <a:lstStyle/>
          <a:p>
            <a:pPr algn="ctr"/>
            <a:r>
              <a:rPr lang="sr-Cyrl-CS" sz="360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ФУНКЦИЈЕ ЦЕНТРАЛНЕ БАНКЕ</a:t>
            </a:r>
            <a:endParaRPr lang="en-US" sz="360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7395" name="Rectangle 3"/>
          <p:cNvSpPr>
            <a:spLocks noGrp="1" noChangeArrowheads="1"/>
          </p:cNvSpPr>
          <p:nvPr>
            <p:ph idx="1"/>
          </p:nvPr>
        </p:nvSpPr>
        <p:spPr>
          <a:xfrm>
            <a:off x="3382108" y="1667609"/>
            <a:ext cx="8020050" cy="4992687"/>
          </a:xfrm>
        </p:spPr>
        <p:txBody>
          <a:bodyPr>
            <a:normAutofit fontScale="85000" lnSpcReduction="20000"/>
          </a:bodyPr>
          <a:lstStyle/>
          <a:p>
            <a:pPr marL="624078" indent="-274320">
              <a:lnSpc>
                <a:spcPct val="140000"/>
              </a:lnSpc>
              <a:buFont typeface="+mj-lt"/>
              <a:buAutoNum type="arabicPeriod"/>
            </a:pPr>
            <a:r>
              <a:rPr lang="sr-Cyrl-CS" b="1" dirty="0"/>
              <a:t>Емисиона функција</a:t>
            </a:r>
            <a:endParaRPr lang="en-GB" b="1" dirty="0"/>
          </a:p>
          <a:p>
            <a:pPr marL="624078" indent="-274320">
              <a:lnSpc>
                <a:spcPct val="140000"/>
              </a:lnSpc>
              <a:buFont typeface="+mj-lt"/>
              <a:buAutoNum type="arabicPeriod"/>
            </a:pPr>
            <a:r>
              <a:rPr lang="sr-Cyrl-CS" b="1" dirty="0"/>
              <a:t>Функција монетарног регулисања</a:t>
            </a:r>
            <a:endParaRPr lang="en-GB" b="1" dirty="0"/>
          </a:p>
          <a:p>
            <a:pPr marL="624078" indent="-274320">
              <a:lnSpc>
                <a:spcPct val="140000"/>
              </a:lnSpc>
              <a:buFont typeface="+mj-lt"/>
              <a:buAutoNum type="arabicPeriod"/>
            </a:pPr>
            <a:r>
              <a:rPr lang="sr-Cyrl-CS" b="1" dirty="0"/>
              <a:t>Функција банке банака</a:t>
            </a:r>
            <a:endParaRPr lang="en-GB" b="1" dirty="0"/>
          </a:p>
          <a:p>
            <a:pPr marL="624078" indent="-274320">
              <a:lnSpc>
                <a:spcPct val="140000"/>
              </a:lnSpc>
              <a:buFont typeface="+mj-lt"/>
              <a:buAutoNum type="arabicPeriod"/>
            </a:pPr>
            <a:r>
              <a:rPr lang="sr-Cyrl-CS" b="1" dirty="0"/>
              <a:t>Функција банкара државе</a:t>
            </a:r>
            <a:r>
              <a:rPr lang="sr-Cyrl-BA" b="1" dirty="0"/>
              <a:t> (</a:t>
            </a:r>
            <a:r>
              <a:rPr lang="sr-Cyrl-CS" b="1" dirty="0"/>
              <a:t>владе</a:t>
            </a:r>
            <a:r>
              <a:rPr lang="sr-Cyrl-BA" b="1" dirty="0" smtClean="0"/>
              <a:t>)</a:t>
            </a:r>
          </a:p>
          <a:p>
            <a:pPr marL="624078" indent="-274320">
              <a:lnSpc>
                <a:spcPct val="140000"/>
              </a:lnSpc>
              <a:buFont typeface="+mj-lt"/>
              <a:buAutoNum type="arabicPeriod"/>
            </a:pPr>
            <a:r>
              <a:rPr lang="sr-Cyrl-BA" b="1" dirty="0"/>
              <a:t> У</a:t>
            </a:r>
            <a:r>
              <a:rPr lang="sr-Cyrl-BA" b="1" dirty="0" smtClean="0"/>
              <a:t>прављање девизним резервама</a:t>
            </a:r>
            <a:endParaRPr lang="en-GB" b="1" dirty="0"/>
          </a:p>
          <a:p>
            <a:pPr marL="624078" indent="-274320">
              <a:lnSpc>
                <a:spcPct val="140000"/>
              </a:lnSpc>
              <a:buFont typeface="+mj-lt"/>
              <a:buAutoNum type="arabicPeriod"/>
            </a:pPr>
            <a:r>
              <a:rPr lang="sr-Cyrl-CS" b="1" dirty="0"/>
              <a:t>Контролна функција (функција банк</a:t>
            </a:r>
            <a:r>
              <a:rPr lang="sr-Cyrl-BA" b="1" dirty="0"/>
              <a:t>а</a:t>
            </a:r>
            <a:r>
              <a:rPr lang="sr-Cyrl-CS" b="1" dirty="0"/>
              <a:t>рског надзора)</a:t>
            </a:r>
            <a:endParaRPr lang="en-GB" b="1" dirty="0"/>
          </a:p>
          <a:p>
            <a:pPr marL="624078" indent="-274320">
              <a:lnSpc>
                <a:spcPct val="140000"/>
              </a:lnSpc>
              <a:buFont typeface="+mj-lt"/>
              <a:buAutoNum type="arabicPeriod"/>
            </a:pPr>
            <a:r>
              <a:rPr lang="sr-Cyrl-CS" b="1" dirty="0"/>
              <a:t>Функција организације платног промета</a:t>
            </a:r>
            <a:endParaRPr lang="en-GB" b="1" dirty="0"/>
          </a:p>
          <a:p>
            <a:pPr marL="624078" indent="-274320">
              <a:lnSpc>
                <a:spcPct val="140000"/>
              </a:lnSpc>
              <a:buFont typeface="+mj-lt"/>
              <a:buAutoNum type="arabicPeriod"/>
            </a:pPr>
            <a:r>
              <a:rPr lang="sr-Cyrl-CS" b="1" dirty="0"/>
              <a:t>Спољноекономска функција</a:t>
            </a:r>
            <a:endParaRPr lang="en-GB" b="1" dirty="0"/>
          </a:p>
          <a:p>
            <a:pPr marL="624078" indent="-274320">
              <a:lnSpc>
                <a:spcPct val="140000"/>
              </a:lnSpc>
              <a:buFont typeface="+mj-lt"/>
              <a:buAutoNum type="arabicPeriod"/>
            </a:pPr>
            <a:r>
              <a:rPr lang="sr-Cyrl-CS" b="1" dirty="0"/>
              <a:t>Развојна функција</a:t>
            </a:r>
            <a:endParaRPr lang="en-GB" b="1" dirty="0"/>
          </a:p>
          <a:p>
            <a:pPr marL="624078" indent="-274320">
              <a:lnSpc>
                <a:spcPct val="140000"/>
              </a:lnSpc>
              <a:buFont typeface="+mj-lt"/>
              <a:buAutoNum type="arabicPeriod"/>
            </a:pPr>
            <a:r>
              <a:rPr lang="sr-Cyrl-CS" b="1" dirty="0"/>
              <a:t>Информационо</a:t>
            </a:r>
            <a:r>
              <a:rPr lang="sr-Cyrl-BA" b="1" dirty="0"/>
              <a:t>-</a:t>
            </a:r>
            <a:r>
              <a:rPr lang="sr-Cyrl-CS" b="1" dirty="0"/>
              <a:t>истраживачка функција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161568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187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187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187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187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187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1873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000" fill="hold"/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0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0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36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000" fill="hold"/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0"/>
                            </p:stCondLst>
                            <p:childTnLst>
                              <p:par>
                                <p:cTn id="39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0"/>
                            </p:stCondLst>
                            <p:childTnLst>
                              <p:par>
                                <p:cTn id="42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000" fill="hold"/>
                                        <p:tgtEl>
                                          <p:spTgt spid="187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8000"/>
                            </p:stCondLst>
                            <p:childTnLst>
                              <p:par>
                                <p:cTn id="48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000" fill="hold"/>
                                        <p:tgtEl>
                                          <p:spTgt spid="187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0"/>
                            </p:stCondLst>
                            <p:childTnLst>
                              <p:par>
                                <p:cTn id="51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2000" fill="hold"/>
                                        <p:tgtEl>
                                          <p:spTgt spid="187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2000"/>
                            </p:stCondLst>
                            <p:childTnLst>
                              <p:par>
                                <p:cTn id="54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000" fill="hold"/>
                                        <p:tgtEl>
                                          <p:spTgt spid="187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4000"/>
                            </p:stCondLst>
                            <p:childTnLst>
                              <p:par>
                                <p:cTn id="57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2000" fill="hold"/>
                                        <p:tgtEl>
                                          <p:spTgt spid="187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6000"/>
                            </p:stCondLst>
                            <p:childTnLst>
                              <p:par>
                                <p:cTn id="60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2000" fill="hold"/>
                                        <p:tgtEl>
                                          <p:spTgt spid="187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8000"/>
                            </p:stCondLst>
                            <p:childTnLst>
                              <p:par>
                                <p:cTn id="63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2000" fill="hold"/>
                                        <p:tgtEl>
                                          <p:spTgt spid="187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0"/>
                            </p:stCondLst>
                            <p:childTnLst>
                              <p:par>
                                <p:cTn id="66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000" fill="hold"/>
                                        <p:tgtEl>
                                          <p:spTgt spid="187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000"/>
                            </p:stCondLst>
                            <p:childTnLst>
                              <p:par>
                                <p:cTn id="69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000" fill="hold"/>
                                        <p:tgtEl>
                                          <p:spTgt spid="187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4000"/>
                            </p:stCondLst>
                            <p:childTnLst>
                              <p:par>
                                <p:cTn id="72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2000" fill="hold"/>
                                        <p:tgtEl>
                                          <p:spTgt spid="187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6000"/>
                            </p:stCondLst>
                            <p:childTnLst>
                              <p:par>
                                <p:cTn id="75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2000" fill="hold"/>
                                        <p:tgtEl>
                                          <p:spTgt spid="1873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1153" y="563562"/>
            <a:ext cx="8229600" cy="1143000"/>
          </a:xfrm>
        </p:spPr>
        <p:txBody>
          <a:bodyPr/>
          <a:lstStyle/>
          <a:p>
            <a:r>
              <a:rPr lang="sr-Cyrl-C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Емисиона функција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4117" y="2010507"/>
            <a:ext cx="9255368" cy="304507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dirty="0"/>
              <a:t>Државе својим законима дају централним банкама</a:t>
            </a:r>
            <a:r>
              <a:rPr lang="ru-RU" dirty="0" smtClean="0"/>
              <a:t>, као </a:t>
            </a:r>
            <a:r>
              <a:rPr lang="ru-RU" dirty="0"/>
              <a:t>својим представницима, </a:t>
            </a:r>
            <a:r>
              <a:rPr lang="ru-RU" b="1" dirty="0"/>
              <a:t>монопол на издавање</a:t>
            </a:r>
            <a:r>
              <a:rPr lang="ru-RU" dirty="0"/>
              <a:t> новчаница и кованог новца. </a:t>
            </a:r>
          </a:p>
          <a:p>
            <a:pPr>
              <a:buNone/>
            </a:pPr>
            <a:endParaRPr lang="ru-RU" dirty="0"/>
          </a:p>
          <a:p>
            <a:pPr algn="just">
              <a:buFontTx/>
              <a:buChar char="-"/>
            </a:pPr>
            <a:r>
              <a:rPr lang="ru-RU" dirty="0"/>
              <a:t>учешће новчаница и кованог новца, у структури новчане масе, стално се смањује и данас у развијеним тржишним привредама износи око 10 </a:t>
            </a:r>
            <a:r>
              <a:rPr lang="sr-Cyrl-BA" dirty="0"/>
              <a:t>процената.</a:t>
            </a:r>
          </a:p>
          <a:p>
            <a:pPr algn="just">
              <a:buFontTx/>
              <a:buChar char="-"/>
            </a:pPr>
            <a:endParaRPr lang="sr-Cyrl-BA" dirty="0"/>
          </a:p>
          <a:p>
            <a:pPr algn="just">
              <a:buFontTx/>
              <a:buChar char="-"/>
            </a:pPr>
            <a:endParaRPr lang="sr-Cyrl-BA" dirty="0"/>
          </a:p>
          <a:p>
            <a:pPr algn="just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46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4469" y="635123"/>
            <a:ext cx="8534400" cy="792162"/>
          </a:xfrm>
        </p:spPr>
        <p:txBody>
          <a:bodyPr>
            <a:normAutofit fontScale="90000"/>
          </a:bodyPr>
          <a:lstStyle/>
          <a:p>
            <a:r>
              <a:rPr lang="sr-Cyrl-BA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2. Функција монетарног регулисања</a:t>
            </a: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4469" y="1987063"/>
            <a:ext cx="9234854" cy="4525963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ru-RU" dirty="0"/>
              <a:t>основна функција централне банке, независно о којој земљи је ријеч. </a:t>
            </a:r>
            <a:endParaRPr lang="en-US" dirty="0"/>
          </a:p>
          <a:p>
            <a:pPr algn="just">
              <a:buFontTx/>
              <a:buChar char="-"/>
            </a:pPr>
            <a:endParaRPr lang="en-US" dirty="0"/>
          </a:p>
          <a:p>
            <a:pPr algn="just">
              <a:buFontTx/>
              <a:buChar char="-"/>
            </a:pPr>
            <a:r>
              <a:rPr lang="ru-RU" dirty="0"/>
              <a:t>Централна банка има кључну улогу у дефинисању и спровођењу монетарне политике која је, један од најважнијих елемената у склопу опште економске поли</a:t>
            </a:r>
            <a:r>
              <a:rPr lang="sr-Cyrl-BA" dirty="0"/>
              <a:t>тике земље.</a:t>
            </a:r>
            <a:endParaRPr lang="en-US" dirty="0"/>
          </a:p>
          <a:p>
            <a:pPr algn="just">
              <a:buFontTx/>
              <a:buChar char="-"/>
            </a:pPr>
            <a:endParaRPr lang="en-US" dirty="0"/>
          </a:p>
          <a:p>
            <a:pPr algn="just">
              <a:buFontTx/>
              <a:buChar char="-"/>
            </a:pPr>
            <a:r>
              <a:rPr lang="ru-RU" dirty="0"/>
              <a:t>начин спровођења монетарног регулисања, у великој мјери, зависи од степена независности централне банке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64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1493" y="1471248"/>
            <a:ext cx="8847992" cy="4059114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У разним земљама примјењује се разноврсна лепеза инструмената, а исти инструменти имају различит значај од државе до државе. Ипак, као основне инструменте монетарног регу</a:t>
            </a:r>
            <a:r>
              <a:rPr lang="sr-Cyrl-BA" dirty="0"/>
              <a:t>лисања можемо навести сљедеће:</a:t>
            </a:r>
          </a:p>
          <a:p>
            <a:pPr algn="just">
              <a:buNone/>
            </a:pPr>
            <a:r>
              <a:rPr lang="ru-RU" dirty="0"/>
              <a:t>		- кредити централне банке пословним банкама,</a:t>
            </a:r>
          </a:p>
          <a:p>
            <a:pPr algn="just">
              <a:buNone/>
            </a:pPr>
            <a:r>
              <a:rPr lang="sr-Cyrl-BA" dirty="0"/>
              <a:t>		- операције на отвореном тржишту,</a:t>
            </a:r>
          </a:p>
          <a:p>
            <a:pPr algn="just">
              <a:buNone/>
            </a:pPr>
            <a:r>
              <a:rPr lang="ru-RU" dirty="0"/>
              <a:t>		- регулисање обавезних резерви банака, 	</a:t>
            </a:r>
          </a:p>
          <a:p>
            <a:pPr algn="just">
              <a:buNone/>
            </a:pPr>
            <a:r>
              <a:rPr lang="ru-RU" dirty="0"/>
              <a:t>		</a:t>
            </a:r>
            <a:r>
              <a:rPr lang="sr-Cyrl-BA" dirty="0"/>
              <a:t>- административне мјере монетарног регулисања.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7399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385" y="746125"/>
            <a:ext cx="8229600" cy="715962"/>
          </a:xfrm>
        </p:spPr>
        <p:txBody>
          <a:bodyPr>
            <a:normAutofit/>
          </a:bodyPr>
          <a:lstStyle/>
          <a:p>
            <a:r>
              <a:rPr lang="sr-Cyrl-B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3. Функција банке банака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9909" y="1705707"/>
            <a:ext cx="10920046" cy="4659923"/>
          </a:xfrm>
        </p:spPr>
        <p:txBody>
          <a:bodyPr>
            <a:noAutofit/>
          </a:bodyPr>
          <a:lstStyle/>
          <a:p>
            <a:pPr algn="just">
              <a:lnSpc>
                <a:spcPct val="160000"/>
              </a:lnSpc>
              <a:spcAft>
                <a:spcPts val="1200"/>
              </a:spcAft>
            </a:pPr>
            <a:r>
              <a:rPr lang="ru-RU" sz="2000" dirty="0" smtClean="0"/>
              <a:t>за </a:t>
            </a:r>
            <a:r>
              <a:rPr lang="ru-RU" sz="2000" dirty="0"/>
              <a:t>разлику од пословних банака, централна банка нема директне односе са сектором привреде и становништва. </a:t>
            </a:r>
            <a:endParaRPr lang="ru-RU" sz="2000" dirty="0" smtClean="0"/>
          </a:p>
          <a:p>
            <a:pPr algn="just">
              <a:lnSpc>
                <a:spcPct val="160000"/>
              </a:lnSpc>
              <a:spcAft>
                <a:spcPts val="1200"/>
              </a:spcAft>
            </a:pPr>
            <a:r>
              <a:rPr lang="ru-RU" sz="2000" b="1" dirty="0" smtClean="0"/>
              <a:t>Њени </a:t>
            </a:r>
            <a:r>
              <a:rPr lang="ru-RU" sz="2000" b="1" dirty="0"/>
              <a:t>главни клијенти су пословне банке </a:t>
            </a:r>
            <a:r>
              <a:rPr lang="ru-RU" sz="2000" dirty="0"/>
              <a:t>које</a:t>
            </a:r>
            <a:r>
              <a:rPr lang="en-US" sz="2000" dirty="0"/>
              <a:t>  </a:t>
            </a:r>
            <a:r>
              <a:rPr lang="ru-RU" sz="2000" dirty="0"/>
              <a:t>су нека врста посредника између централне банке и сектора </a:t>
            </a:r>
            <a:r>
              <a:rPr lang="sr-Cyrl-BA" sz="2000" dirty="0"/>
              <a:t>привреде и становништва</a:t>
            </a:r>
            <a:r>
              <a:rPr lang="sr-Cyrl-BA" sz="2000" dirty="0" smtClean="0"/>
              <a:t>.</a:t>
            </a:r>
          </a:p>
          <a:p>
            <a:pPr algn="just">
              <a:lnSpc>
                <a:spcPct val="160000"/>
              </a:lnSpc>
              <a:spcAft>
                <a:spcPts val="1200"/>
              </a:spcAft>
              <a:buFont typeface="Arial"/>
              <a:buNone/>
            </a:pPr>
            <a:r>
              <a:rPr lang="sr-Cyrl-BA" sz="2000" dirty="0" smtClean="0"/>
              <a:t>На </a:t>
            </a:r>
            <a:r>
              <a:rPr lang="sr-Cyrl-BA" sz="2000" dirty="0"/>
              <a:t>тај начин врши снабдијевање макросисте</a:t>
            </a:r>
            <a:r>
              <a:rPr lang="ru-RU" sz="2000" dirty="0"/>
              <a:t>ма потребном количином новчане масе и на тај начин обезбје</a:t>
            </a:r>
            <a:r>
              <a:rPr lang="sr-Cyrl-BA" sz="2000" dirty="0"/>
              <a:t>ђује његову оптималну ликвидност.</a:t>
            </a:r>
          </a:p>
          <a:p>
            <a:pPr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330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0392" y="1421425"/>
            <a:ext cx="10190284" cy="4636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1. </a:t>
            </a:r>
            <a:r>
              <a:rPr lang="ru-RU" i="1" dirty="0"/>
              <a:t>Стандардни или редовни кредити. </a:t>
            </a:r>
          </a:p>
          <a:p>
            <a:pPr algn="just"/>
            <a:r>
              <a:rPr lang="ru-RU" dirty="0"/>
              <a:t>канал емисије централне банке који је присутан у економски недовољно развијеним земљама и преко овог канала добрим дијелом се обезбјеђује ликвидност макросистема.</a:t>
            </a:r>
            <a:endParaRPr lang="en-US" dirty="0"/>
          </a:p>
          <a:p>
            <a:pPr algn="just">
              <a:buNone/>
            </a:pPr>
            <a:endParaRPr lang="ru-RU" dirty="0"/>
          </a:p>
          <a:p>
            <a:pPr algn="just">
              <a:buNone/>
            </a:pPr>
            <a:r>
              <a:rPr lang="sr-Cyrl-BA" i="1" dirty="0"/>
              <a:t>   2. Кредити за ликвидност</a:t>
            </a:r>
          </a:p>
          <a:p>
            <a:pPr algn="just"/>
            <a:r>
              <a:rPr lang="ru-RU" dirty="0"/>
              <a:t>Да би сачувале своју ликвидност пословне банке имају на располагању четири линије</a:t>
            </a:r>
            <a:r>
              <a:rPr lang="sr-Cyrl-BA" dirty="0"/>
              <a:t> одбране (обавезне резерве, резерве ликвидности, </a:t>
            </a:r>
            <a:r>
              <a:rPr lang="ru-RU" dirty="0"/>
              <a:t>кориштење позајмица на тржишту новца, кредитор посљедњег уточишта  </a:t>
            </a:r>
            <a:r>
              <a:rPr lang="sr-Cyrl-BA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1572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5732" y="563562"/>
            <a:ext cx="7704667" cy="1066799"/>
          </a:xfrm>
        </p:spPr>
        <p:txBody>
          <a:bodyPr>
            <a:normAutofit fontScale="90000"/>
          </a:bodyPr>
          <a:lstStyle/>
          <a:p>
            <a:r>
              <a:rPr lang="sr-Cyrl-B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4. Функција банкара државе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0723" y="1705708"/>
            <a:ext cx="8001000" cy="4724400"/>
          </a:xfrm>
        </p:spPr>
        <p:txBody>
          <a:bodyPr>
            <a:normAutofit/>
          </a:bodyPr>
          <a:lstStyle/>
          <a:p>
            <a:pPr algn="just"/>
            <a:r>
              <a:rPr lang="sr-Cyrl-BA" dirty="0"/>
              <a:t>У функцији бан</a:t>
            </a:r>
            <a:r>
              <a:rPr lang="ru-RU" dirty="0"/>
              <a:t>кара државе, односно владе, централна банка се појављује као њихов </a:t>
            </a:r>
            <a: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благајник, консултант и кредитор.</a:t>
            </a:r>
            <a:endParaRPr lang="en-US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i="1" dirty="0"/>
          </a:p>
          <a:p>
            <a:pPr algn="just"/>
            <a:r>
              <a:rPr lang="ru-RU" dirty="0"/>
              <a:t>У централним банкама многих држава су отворени рачуни владе и њених министарстава, преко којих се врши прилив буџетских прихода и измирење буџетских расхода. </a:t>
            </a:r>
            <a:endParaRPr lang="en-US" dirty="0"/>
          </a:p>
          <a:p>
            <a:pPr algn="just"/>
            <a:endParaRPr lang="ru-RU" dirty="0"/>
          </a:p>
          <a:p>
            <a:pPr algn="just"/>
            <a:r>
              <a:rPr lang="ru-RU" dirty="0"/>
              <a:t>Традиционално се код централне банке налазе златне и девизне резерве земље и преко њих се врше међународни обрачуни.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0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81554"/>
            <a:ext cx="10820400" cy="4337131"/>
          </a:xfrm>
        </p:spPr>
        <p:txBody>
          <a:bodyPr>
            <a:normAutofit/>
          </a:bodyPr>
          <a:lstStyle/>
          <a:p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male </a:t>
            </a:r>
            <a:r>
              <a:rPr lang="en-US" dirty="0" err="1"/>
              <a:t>londonske</a:t>
            </a:r>
            <a:r>
              <a:rPr lang="en-US" dirty="0"/>
              <a:t> </a:t>
            </a:r>
            <a:r>
              <a:rPr lang="en-US" dirty="0" err="1"/>
              <a:t>radionice</a:t>
            </a:r>
            <a:r>
              <a:rPr lang="en-US" dirty="0"/>
              <a:t> </a:t>
            </a:r>
            <a:r>
              <a:rPr lang="en-US" dirty="0" err="1"/>
              <a:t>rođena</a:t>
            </a:r>
            <a:r>
              <a:rPr lang="en-US" dirty="0"/>
              <a:t> je </a:t>
            </a:r>
            <a:r>
              <a:rPr lang="en-US" dirty="0" err="1"/>
              <a:t>ideja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oblikuje</a:t>
            </a:r>
            <a:r>
              <a:rPr lang="en-US" dirty="0"/>
              <a:t> </a:t>
            </a:r>
            <a:r>
              <a:rPr lang="en-US" dirty="0" err="1"/>
              <a:t>svjetsku</a:t>
            </a:r>
            <a:r>
              <a:rPr lang="en-US" dirty="0"/>
              <a:t> </a:t>
            </a:r>
            <a:r>
              <a:rPr lang="en-US" dirty="0" err="1"/>
              <a:t>ekonomiju</a:t>
            </a:r>
            <a:r>
              <a:rPr lang="en-US" dirty="0"/>
              <a:t>: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povjerenja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zovemo</a:t>
            </a:r>
            <a:r>
              <a:rPr lang="en-US" b="1" dirty="0"/>
              <a:t> </a:t>
            </a:r>
            <a:r>
              <a:rPr lang="en-US" b="1" dirty="0" err="1"/>
              <a:t>centralno</a:t>
            </a:r>
            <a:r>
              <a:rPr lang="en-US" b="1" dirty="0"/>
              <a:t> </a:t>
            </a:r>
            <a:r>
              <a:rPr lang="en-US" b="1" dirty="0" err="1"/>
              <a:t>bankarstvo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sr-Latn-BA" dirty="0"/>
          </a:p>
          <a:p>
            <a:r>
              <a:rPr lang="en-US" dirty="0" smtClean="0"/>
              <a:t>Od </a:t>
            </a:r>
            <a:r>
              <a:rPr lang="en-US" dirty="0" err="1"/>
              <a:t>zlatara</a:t>
            </a:r>
            <a:r>
              <a:rPr lang="en-US" dirty="0"/>
              <a:t> do </a:t>
            </a:r>
            <a:r>
              <a:rPr lang="en-US" dirty="0" err="1"/>
              <a:t>centralnih</a:t>
            </a:r>
            <a:r>
              <a:rPr lang="en-US" dirty="0"/>
              <a:t> </a:t>
            </a:r>
            <a:r>
              <a:rPr lang="en-US" dirty="0" err="1"/>
              <a:t>banaka</a:t>
            </a:r>
            <a:r>
              <a:rPr lang="en-US" dirty="0"/>
              <a:t> </a:t>
            </a:r>
            <a:r>
              <a:rPr lang="en-US" dirty="0" err="1" smtClean="0"/>
              <a:t>istorija</a:t>
            </a:r>
            <a:r>
              <a:rPr lang="en-US" dirty="0" smtClean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sr-Latn-BA" dirty="0" smtClean="0"/>
              <a:t>se zasniva na </a:t>
            </a:r>
            <a:r>
              <a:rPr lang="en-US" b="1" dirty="0" err="1" smtClean="0"/>
              <a:t>povjerenj</a:t>
            </a:r>
            <a:r>
              <a:rPr lang="sr-Latn-BA" b="1" dirty="0" smtClean="0"/>
              <a:t>u</a:t>
            </a:r>
            <a:r>
              <a:rPr lang="en-US" b="1" dirty="0" smtClean="0"/>
              <a:t> </a:t>
            </a:r>
            <a:r>
              <a:rPr lang="en-US" b="1" dirty="0" err="1"/>
              <a:t>između</a:t>
            </a:r>
            <a:r>
              <a:rPr lang="en-US" b="1" dirty="0"/>
              <a:t> </a:t>
            </a:r>
            <a:r>
              <a:rPr lang="en-US" b="1" dirty="0" err="1"/>
              <a:t>ljudi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institucija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sr-Latn-BA" dirty="0"/>
          </a:p>
          <a:p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londonskih</a:t>
            </a:r>
            <a:r>
              <a:rPr lang="en-US" dirty="0"/>
              <a:t> </a:t>
            </a:r>
            <a:r>
              <a:rPr lang="en-US" dirty="0" err="1"/>
              <a:t>zlatara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je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shvatalo</a:t>
            </a:r>
            <a:r>
              <a:rPr lang="en-US" dirty="0"/>
              <a:t> da </a:t>
            </a:r>
            <a:r>
              <a:rPr lang="en-US" dirty="0" err="1"/>
              <a:t>papir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jednako</a:t>
            </a:r>
            <a:r>
              <a:rPr lang="en-US" dirty="0"/>
              <a:t> </a:t>
            </a:r>
            <a:r>
              <a:rPr lang="en-US" dirty="0" err="1"/>
              <a:t>vrijedan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zlato</a:t>
            </a:r>
            <a:r>
              <a:rPr lang="en-US" dirty="0"/>
              <a:t> </a:t>
            </a:r>
            <a:r>
              <a:rPr lang="en-US" b="1" dirty="0" err="1" smtClean="0"/>
              <a:t>ako</a:t>
            </a:r>
            <a:r>
              <a:rPr lang="en-US" b="1" dirty="0" smtClean="0"/>
              <a:t> </a:t>
            </a:r>
            <a:r>
              <a:rPr lang="en-US" b="1" dirty="0" err="1"/>
              <a:t>postoji</a:t>
            </a:r>
            <a:r>
              <a:rPr lang="en-US" b="1" dirty="0"/>
              <a:t> </a:t>
            </a:r>
            <a:r>
              <a:rPr lang="en-US" b="1" dirty="0" err="1"/>
              <a:t>povjerenje</a:t>
            </a:r>
            <a:r>
              <a:rPr lang="en-US" dirty="0" smtClean="0"/>
              <a:t>.</a:t>
            </a:r>
            <a:r>
              <a:rPr lang="sr-Latn-BA" dirty="0" smtClean="0"/>
              <a:t> </a:t>
            </a:r>
            <a:r>
              <a:rPr lang="en-US" dirty="0" smtClean="0"/>
              <a:t>Ali </a:t>
            </a:r>
            <a:r>
              <a:rPr lang="en-US" dirty="0"/>
              <a:t>s </a:t>
            </a:r>
            <a:r>
              <a:rPr lang="en-US" dirty="0" err="1"/>
              <a:t>vremenom</a:t>
            </a:r>
            <a:r>
              <a:rPr lang="en-US" dirty="0"/>
              <a:t>,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en-US" dirty="0" err="1"/>
              <a:t>pojavljivale</a:t>
            </a:r>
            <a:r>
              <a:rPr lang="en-US" dirty="0"/>
              <a:t> </a:t>
            </a:r>
            <a:r>
              <a:rPr lang="en-US" dirty="0" err="1"/>
              <a:t>bankarske</a:t>
            </a:r>
            <a:r>
              <a:rPr lang="en-US" dirty="0"/>
              <a:t> </a:t>
            </a:r>
            <a:r>
              <a:rPr lang="en-US" dirty="0" err="1"/>
              <a:t>prevare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panike</a:t>
            </a:r>
            <a:r>
              <a:rPr lang="en-US" dirty="0"/>
              <a:t>, </a:t>
            </a:r>
            <a:r>
              <a:rPr lang="en-US" dirty="0" err="1"/>
              <a:t>postalo</a:t>
            </a:r>
            <a:r>
              <a:rPr lang="en-US" dirty="0"/>
              <a:t> je </a:t>
            </a:r>
            <a:r>
              <a:rPr lang="en-US" dirty="0" err="1"/>
              <a:t>jasno</a:t>
            </a:r>
            <a:r>
              <a:rPr lang="en-US" dirty="0"/>
              <a:t> da je </a:t>
            </a:r>
            <a:r>
              <a:rPr lang="en-US" dirty="0" err="1"/>
              <a:t>potrebna</a:t>
            </a:r>
            <a:r>
              <a:rPr lang="en-US" dirty="0"/>
              <a:t> </a:t>
            </a:r>
            <a:r>
              <a:rPr lang="en-US" b="1" dirty="0" err="1"/>
              <a:t>institucija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čuvati</a:t>
            </a:r>
            <a:r>
              <a:rPr lang="en-US" dirty="0"/>
              <a:t> to </a:t>
            </a:r>
            <a:r>
              <a:rPr lang="en-US" dirty="0" err="1"/>
              <a:t>povjerenje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garant</a:t>
            </a:r>
            <a:r>
              <a:rPr lang="sr-Latn-BA" dirty="0" smtClean="0"/>
              <a:t>ov</a:t>
            </a:r>
            <a:r>
              <a:rPr lang="en-US" dirty="0" err="1" smtClean="0"/>
              <a:t>ati</a:t>
            </a:r>
            <a:r>
              <a:rPr lang="en-US" dirty="0" smtClean="0"/>
              <a:t> </a:t>
            </a:r>
            <a:r>
              <a:rPr lang="en-US" dirty="0" err="1"/>
              <a:t>stabilnost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4547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3671" y="746125"/>
            <a:ext cx="7868791" cy="990599"/>
          </a:xfrm>
        </p:spPr>
        <p:txBody>
          <a:bodyPr>
            <a:normAutofit fontScale="90000"/>
          </a:bodyPr>
          <a:lstStyle/>
          <a:p>
            <a:r>
              <a:rPr lang="sr-Cyrl-B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5. </a:t>
            </a:r>
            <a:r>
              <a:rPr lang="sr-Cyrl-B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Контролна </a:t>
            </a:r>
            <a:r>
              <a:rPr lang="sr-Cyrl-B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функција (надзор)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3672" y="2209800"/>
            <a:ext cx="7704667" cy="401861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Ова </a:t>
            </a:r>
            <a:r>
              <a:rPr lang="ru-RU" dirty="0"/>
              <a:t>функција централне банке реализује се преко праћења (мониторинга), контроле и кориговања пословне активности по</a:t>
            </a:r>
            <a:r>
              <a:rPr lang="sr-Cyrl-BA" dirty="0"/>
              <a:t>словног банкарства</a:t>
            </a:r>
            <a:endParaRPr lang="en-US" dirty="0"/>
          </a:p>
          <a:p>
            <a:pPr algn="just">
              <a:buNone/>
            </a:pPr>
            <a:endParaRPr lang="sr-Cyrl-BA" dirty="0"/>
          </a:p>
          <a:p>
            <a:pPr algn="just"/>
            <a:r>
              <a:rPr lang="sr-Cyrl-BA" dirty="0"/>
              <a:t>издавање (и одузимање) дозвола </a:t>
            </a:r>
            <a:r>
              <a:rPr lang="ru-RU" dirty="0"/>
              <a:t>за рад и обављање одређених врста операција , п</a:t>
            </a:r>
            <a:r>
              <a:rPr lang="sr-Cyrl-BA" dirty="0"/>
              <a:t>ровјера и анализа </a:t>
            </a:r>
            <a:r>
              <a:rPr lang="ru-RU" dirty="0"/>
              <a:t>финансијских извјештаја, прописивање одређених норматива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84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7488" y="696302"/>
            <a:ext cx="8044635" cy="1523999"/>
          </a:xfrm>
        </p:spPr>
        <p:txBody>
          <a:bodyPr>
            <a:normAutofit/>
          </a:bodyPr>
          <a:lstStyle/>
          <a:p>
            <a:r>
              <a:rPr lang="sr-Cyrl-B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6. </a:t>
            </a:r>
            <a:r>
              <a:rPr lang="sr-Cyrl-B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Организација платног промета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1070" y="2370992"/>
            <a:ext cx="8795536" cy="3581400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Платни промет</a:t>
            </a:r>
            <a:r>
              <a:rPr lang="ru-RU" dirty="0"/>
              <a:t> је систем у којем се обављају </a:t>
            </a:r>
            <a:r>
              <a:rPr lang="ru-RU" b="1" dirty="0"/>
              <a:t>све уплате и исплате новца</a:t>
            </a:r>
            <a:r>
              <a:rPr lang="ru-RU" dirty="0"/>
              <a:t> између правних и физичких лица, државе, банака и других институција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Централна </a:t>
            </a:r>
            <a:r>
              <a:rPr lang="ru-RU" dirty="0"/>
              <a:t>банка је обавезна да обезбиједи брзо и ефикасно функционисање платног промета у земљи.</a:t>
            </a:r>
            <a:endParaRPr lang="en-US" dirty="0"/>
          </a:p>
          <a:p>
            <a:pPr algn="just">
              <a:buNone/>
            </a:pPr>
            <a:endParaRPr lang="ru-RU" dirty="0"/>
          </a:p>
          <a:p>
            <a:pPr algn="just"/>
            <a:r>
              <a:rPr lang="ru-RU" dirty="0"/>
              <a:t>Заједно са пословним банкама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805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069" y="1547446"/>
            <a:ext cx="11128131" cy="4774223"/>
          </a:xfrm>
        </p:spPr>
        <p:txBody>
          <a:bodyPr/>
          <a:lstStyle/>
          <a:p>
            <a:pPr algn="just"/>
            <a:r>
              <a:rPr lang="en-US" b="1" dirty="0"/>
              <a:t>SWIFT</a:t>
            </a:r>
            <a:r>
              <a:rPr lang="en-US" dirty="0"/>
              <a:t> </a:t>
            </a:r>
            <a:r>
              <a:rPr lang="sr-Cyrl-BA" dirty="0"/>
              <a:t>је скраћеница </a:t>
            </a:r>
            <a:r>
              <a:rPr lang="sr-Cyrl-BA" dirty="0" smtClean="0"/>
              <a:t>за </a:t>
            </a:r>
            <a:r>
              <a:rPr lang="en-US" b="1" dirty="0" smtClean="0"/>
              <a:t>Society </a:t>
            </a:r>
            <a:r>
              <a:rPr lang="en-US" b="1" dirty="0"/>
              <a:t>for Worldwide Interbank Financial Telecommunication</a:t>
            </a:r>
            <a:r>
              <a:rPr lang="en-US" dirty="0"/>
              <a:t> </a:t>
            </a:r>
            <a:endParaRPr lang="sr-Cyrl-BA" dirty="0" smtClean="0"/>
          </a:p>
          <a:p>
            <a:pPr algn="just"/>
            <a:r>
              <a:rPr lang="sr-Cyrl-BA" dirty="0" smtClean="0"/>
              <a:t>међународна мрежа </a:t>
            </a:r>
            <a:r>
              <a:rPr lang="sr-Cyrl-BA" dirty="0"/>
              <a:t>која омогућава </a:t>
            </a:r>
            <a:r>
              <a:rPr lang="sr-Cyrl-BA" b="1" dirty="0"/>
              <a:t>брз и сигуран пренос финансијских порука</a:t>
            </a:r>
            <a:r>
              <a:rPr lang="sr-Cyrl-BA" dirty="0"/>
              <a:t> између банака широм свијета.</a:t>
            </a:r>
          </a:p>
          <a:p>
            <a:r>
              <a:rPr lang="sr-Cyrl-BA" dirty="0"/>
              <a:t>То није банка, нити систем за пренос новца директно, већ </a:t>
            </a:r>
            <a:r>
              <a:rPr lang="sr-Cyrl-BA" b="1" dirty="0"/>
              <a:t>комуникациона платформа</a:t>
            </a:r>
            <a:r>
              <a:rPr lang="sr-Cyrl-BA" dirty="0"/>
              <a:t> која банке повезује</a:t>
            </a:r>
            <a:r>
              <a:rPr lang="sr-Cyrl-BA" dirty="0" smtClean="0"/>
              <a:t>.</a:t>
            </a:r>
          </a:p>
          <a:p>
            <a:pPr marL="0" indent="0">
              <a:buNone/>
            </a:pPr>
            <a:r>
              <a:rPr lang="sr-Cyrl-BA" dirty="0"/>
              <a:t/>
            </a:r>
            <a:br>
              <a:rPr lang="sr-Cyrl-BA" dirty="0"/>
            </a:br>
            <a:r>
              <a:rPr lang="sr-Cyrl-BA" dirty="0"/>
              <a:t>Преко 11.000 финансијских институција у више од 200 земаља користи </a:t>
            </a:r>
            <a:r>
              <a:rPr lang="en-US" dirty="0"/>
              <a:t>SWIFT </a:t>
            </a:r>
            <a:r>
              <a:rPr lang="sr-Cyrl-BA" dirty="0"/>
              <a:t>да би слале поруке као што су:</a:t>
            </a:r>
          </a:p>
          <a:p>
            <a:r>
              <a:rPr lang="sr-Cyrl-BA" dirty="0"/>
              <a:t>налог за плаћање,</a:t>
            </a:r>
          </a:p>
          <a:p>
            <a:r>
              <a:rPr lang="sr-Cyrl-BA" dirty="0"/>
              <a:t>потврда трансфера,</a:t>
            </a:r>
          </a:p>
          <a:p>
            <a:r>
              <a:rPr lang="sr-Cyrl-BA" dirty="0"/>
              <a:t>обавјештење о уплати или исплати.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4402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266" y="940779"/>
            <a:ext cx="7704667" cy="1295399"/>
          </a:xfrm>
        </p:spPr>
        <p:txBody>
          <a:bodyPr>
            <a:normAutofit/>
          </a:bodyPr>
          <a:lstStyle/>
          <a:p>
            <a:r>
              <a:rPr lang="sr-Cyrl-B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7. </a:t>
            </a:r>
            <a:r>
              <a:rPr lang="sr-Cyrl-B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Спољноекономска функција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266" y="2558561"/>
            <a:ext cx="7598535" cy="3352800"/>
          </a:xfrm>
        </p:spPr>
        <p:txBody>
          <a:bodyPr/>
          <a:lstStyle/>
          <a:p>
            <a:pPr algn="just"/>
            <a:r>
              <a:rPr lang="ru-RU" dirty="0"/>
              <a:t>регулише плаћања и кредитирање према иностранству и управља спољним дуговима, те води рачуна о стабилности девизног курса.</a:t>
            </a:r>
            <a:endParaRPr lang="en-US" dirty="0"/>
          </a:p>
          <a:p>
            <a:pPr algn="just"/>
            <a:endParaRPr lang="en-US" dirty="0"/>
          </a:p>
          <a:p>
            <a:pPr algn="just"/>
            <a:r>
              <a:rPr lang="sr-Cyrl-CS" dirty="0"/>
              <a:t>Управља</a:t>
            </a:r>
            <a:r>
              <a:rPr lang="ru-RU" dirty="0"/>
              <a:t> девизним резервама земље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6472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0387" y="483578"/>
            <a:ext cx="7704667" cy="1219199"/>
          </a:xfrm>
        </p:spPr>
        <p:txBody>
          <a:bodyPr>
            <a:normAutofit fontScale="90000"/>
          </a:bodyPr>
          <a:lstStyle/>
          <a:p>
            <a:r>
              <a:rPr lang="sr-Cyrl-BA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sr-Cyrl-BA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8. </a:t>
            </a:r>
            <a:r>
              <a:rPr lang="sr-Cyrl-BA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Управљање девизним резервама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6134" y="1834661"/>
            <a:ext cx="9319520" cy="4876801"/>
          </a:xfrm>
        </p:spPr>
        <p:txBody>
          <a:bodyPr>
            <a:normAutofit lnSpcReduction="10000"/>
          </a:bodyPr>
          <a:lstStyle/>
          <a:p>
            <a:pPr algn="just"/>
            <a:r>
              <a:rPr lang="sr-Cyrl-BA" dirty="0" smtClean="0"/>
              <a:t>Девизне резерве </a:t>
            </a:r>
            <a:r>
              <a:rPr lang="ru-RU" dirty="0" smtClean="0"/>
              <a:t>су </a:t>
            </a:r>
            <a:r>
              <a:rPr lang="ru-RU" dirty="0"/>
              <a:t>страна </a:t>
            </a:r>
            <a:r>
              <a:rPr lang="ru-RU" dirty="0" smtClean="0"/>
              <a:t>актива/средства </a:t>
            </a:r>
            <a:r>
              <a:rPr lang="ru-RU" dirty="0"/>
              <a:t>која су под контролом монетарних власти и која су на располагању монетарним властима за потребе директног финансирања неравнотежа у платном билансу, индиректног регулисања неравнотежа интервенцијама на девизном тржишту ради утицаја на </a:t>
            </a:r>
            <a:r>
              <a:rPr lang="ru-RU" dirty="0" smtClean="0"/>
              <a:t>курс </a:t>
            </a:r>
            <a:r>
              <a:rPr lang="ru-RU" dirty="0"/>
              <a:t>и за друге сврхе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Девизне </a:t>
            </a:r>
            <a:r>
              <a:rPr lang="ru-RU" dirty="0"/>
              <a:t>резерве државе у ширем смислу чине девизне резерве централне банке и девизне резерве комерцијалних банака.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Они </a:t>
            </a:r>
            <a:r>
              <a:rPr lang="ru-RU" dirty="0"/>
              <a:t>служе, између осталог, за </a:t>
            </a:r>
            <a:r>
              <a:rPr lang="ru-RU" dirty="0" smtClean="0"/>
              <a:t>обезбијеђивање </a:t>
            </a:r>
            <a:r>
              <a:rPr lang="ru-RU" dirty="0"/>
              <a:t>међународне ликвидности земље, остваривање задатака монетарне политике и олакшавање приступа међународним тржиштима капитала.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192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9933" y="1330569"/>
            <a:ext cx="9386929" cy="5254869"/>
          </a:xfrm>
        </p:spPr>
        <p:txBody>
          <a:bodyPr/>
          <a:lstStyle/>
          <a:p>
            <a:r>
              <a:rPr lang="ru-RU" dirty="0"/>
              <a:t>Ниво девизних резерви је </a:t>
            </a:r>
            <a:r>
              <a:rPr lang="ru-RU" b="1" dirty="0"/>
              <a:t>показатељ квалитета економске политике и инвестиционе климе, </a:t>
            </a:r>
            <a:r>
              <a:rPr lang="ru-RU" dirty="0"/>
              <a:t>па је адекватан ниво девизних резерви важан и за одржавање </a:t>
            </a:r>
            <a:r>
              <a:rPr lang="ru-RU" dirty="0" smtClean="0"/>
              <a:t>повјерења </a:t>
            </a:r>
            <a:r>
              <a:rPr lang="ru-RU" dirty="0"/>
              <a:t>међународне јавности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Најчешће девизне резерве чине: долар, евро, монетарно злато, ХОВ итд.</a:t>
            </a:r>
          </a:p>
          <a:p>
            <a:endParaRPr lang="ru-RU" dirty="0"/>
          </a:p>
          <a:p>
            <a:r>
              <a:rPr lang="ru-RU" dirty="0" smtClean="0"/>
              <a:t>У активностима ЦБ данас значајно мјесто заузимају послови управљања девизним резервама, као начина за стицање додатног прихода или управљања расположивим средствима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198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2766" y="516668"/>
            <a:ext cx="7704667" cy="1142999"/>
          </a:xfrm>
        </p:spPr>
        <p:txBody>
          <a:bodyPr/>
          <a:lstStyle/>
          <a:p>
            <a:r>
              <a:rPr lang="sr-Cyrl-B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9. </a:t>
            </a:r>
            <a:r>
              <a:rPr lang="sr-Cyrl-B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Развојна функција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3477" y="1792245"/>
            <a:ext cx="7772400" cy="1371600"/>
          </a:xfrm>
        </p:spPr>
        <p:txBody>
          <a:bodyPr/>
          <a:lstStyle/>
          <a:p>
            <a:r>
              <a:rPr lang="sr-Cyrl-BA" dirty="0"/>
              <a:t>У неразвијеним земљама уз помоћ селективног кредитирања појединих привредних грана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590800" y="3429000"/>
            <a:ext cx="7772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sr-Latn-BA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10</a:t>
            </a:r>
            <a:r>
              <a:rPr lang="sr-Cyrl-BA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. Информационо-истраживачка функција</a:t>
            </a: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590800" y="4724401"/>
            <a:ext cx="7848600" cy="1676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2200" dirty="0"/>
              <a:t>значајна је њихова научно-истраживачка дјелатност и често представљају значајне  информационо-статистичке </a:t>
            </a:r>
            <a:r>
              <a:rPr lang="sr-Cyrl-BA" sz="2200" dirty="0"/>
              <a:t>центре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145416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6748" y="457202"/>
            <a:ext cx="7502768" cy="914399"/>
          </a:xfrm>
        </p:spPr>
        <p:txBody>
          <a:bodyPr/>
          <a:lstStyle/>
          <a:p>
            <a:pPr algn="ctr"/>
            <a:r>
              <a:rPr lang="sr-Cyrl-BA" dirty="0">
                <a:solidFill>
                  <a:schemeClr val="accent1">
                    <a:lumMod val="75000"/>
                  </a:schemeClr>
                </a:solidFill>
              </a:rPr>
              <a:t>Биланс централне банке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2362" y="1547447"/>
            <a:ext cx="8001000" cy="4754563"/>
          </a:xfrm>
        </p:spPr>
        <p:txBody>
          <a:bodyPr>
            <a:normAutofit fontScale="92500"/>
          </a:bodyPr>
          <a:lstStyle/>
          <a:p>
            <a:r>
              <a:rPr lang="sr-Cyrl-BA" i="1" dirty="0"/>
              <a:t>Пасивне операције</a:t>
            </a:r>
            <a:r>
              <a:rPr lang="sr-Cyrl-BA" dirty="0"/>
              <a:t>: емисија готовог новца, пријем депозита банака и депозита државе</a:t>
            </a:r>
          </a:p>
          <a:p>
            <a:pPr>
              <a:buNone/>
            </a:pPr>
            <a:endParaRPr lang="sr-Cyrl-BA" dirty="0"/>
          </a:p>
          <a:p>
            <a:r>
              <a:rPr lang="sr-Cyrl-BA" i="1" dirty="0"/>
              <a:t>Активне операције</a:t>
            </a:r>
            <a:r>
              <a:rPr lang="sr-Cyrl-BA" dirty="0"/>
              <a:t>: кредитни послови са пословним банкама, кредити држави и операције на отвореном и девизном тржишту</a:t>
            </a:r>
            <a:endParaRPr lang="en-US" dirty="0"/>
          </a:p>
          <a:p>
            <a:endParaRPr lang="sr-Cyrl-BA" dirty="0"/>
          </a:p>
          <a:p>
            <a:pPr>
              <a:buNone/>
            </a:pPr>
            <a:r>
              <a:rPr lang="sr-Cyrl-BA" sz="2400" dirty="0"/>
              <a:t>                           Актива</a:t>
            </a:r>
            <a:r>
              <a:rPr lang="en-US" sz="2400" dirty="0"/>
              <a:t>         </a:t>
            </a:r>
            <a:r>
              <a:rPr lang="sr-Cyrl-BA" sz="2400" dirty="0"/>
              <a:t>                  </a:t>
            </a:r>
            <a:r>
              <a:rPr lang="en-US" sz="2400" dirty="0"/>
              <a:t>                  </a:t>
            </a:r>
            <a:r>
              <a:rPr lang="sr-Cyrl-BA" sz="2400" dirty="0"/>
              <a:t>Пасива </a:t>
            </a:r>
            <a:endParaRPr lang="en-US" sz="2400" dirty="0"/>
          </a:p>
          <a:p>
            <a:pPr>
              <a:buNone/>
            </a:pPr>
            <a:endParaRPr lang="sr-Cyrl-BA" sz="2400" dirty="0"/>
          </a:p>
          <a:p>
            <a:pPr>
              <a:buFontTx/>
              <a:buChar char="-"/>
            </a:pPr>
            <a:r>
              <a:rPr lang="sr-Cyrl-BA" sz="2000" dirty="0"/>
              <a:t>Кредити ЦБ пословним банкама     - депозити пословних</a:t>
            </a:r>
            <a:r>
              <a:rPr lang="en-US" sz="2000" dirty="0"/>
              <a:t> </a:t>
            </a:r>
            <a:r>
              <a:rPr lang="sr-Cyrl-BA" sz="2000" dirty="0"/>
              <a:t>банака </a:t>
            </a:r>
          </a:p>
          <a:p>
            <a:pPr>
              <a:buNone/>
            </a:pPr>
            <a:r>
              <a:rPr lang="sr-Cyrl-BA" sz="2000" dirty="0"/>
              <a:t>-    Кредити ЦБ држави                                - депозити државе</a:t>
            </a:r>
          </a:p>
          <a:p>
            <a:pPr>
              <a:buNone/>
            </a:pPr>
            <a:r>
              <a:rPr lang="sr-Cyrl-BA" sz="2000" dirty="0"/>
              <a:t>-  Девизни рачуни ЦБ                                   - готов новац у оптицају</a:t>
            </a:r>
            <a:endParaRPr lang="en-US" sz="20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2362200" y="4648200"/>
            <a:ext cx="762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947511" y="4648200"/>
            <a:ext cx="15997" cy="1653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3553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19300" y="152718"/>
            <a:ext cx="8229600" cy="639762"/>
          </a:xfrm>
        </p:spPr>
        <p:txBody>
          <a:bodyPr>
            <a:normAutofit/>
          </a:bodyPr>
          <a:lstStyle/>
          <a:p>
            <a:r>
              <a:rPr lang="sr-Cyrl-BA" sz="2400" b="1" dirty="0"/>
              <a:t>Консолидовани биланс стања Евросистема</a:t>
            </a:r>
            <a:endParaRPr lang="en-US" sz="24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782672"/>
              </p:ext>
            </p:extLst>
          </p:nvPr>
        </p:nvGraphicFramePr>
        <p:xfrm>
          <a:off x="2511669" y="792480"/>
          <a:ext cx="8127022" cy="5943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063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3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74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АКТИВА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- Злато и потраживања од злата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- Потраживања од резидената ван еврозоне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-Потраживања од резидената еврозоне деноминирана у страној валути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-Потраживања од резидената ван еврозоне изражена у еврима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-Кредитирање кредитним институцијама еврозоне у вези са операцијама монетарне политике деноминованим у еврима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-Остала потраживања од кредитних институција еврозоне деноминирана у еврима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- Хартије од вриједности резидената еврозоне деноминиране у еврима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Државни дуг деноминован у еврима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- Друга имовина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>
                          <a:solidFill>
                            <a:schemeClr val="tx1"/>
                          </a:solidFill>
                        </a:rPr>
                        <a:t>ПАСИВА</a:t>
                      </a:r>
                      <a:endParaRPr lang="sr-Latn-BA" sz="16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sr-Cyrl-BA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- Новац у оптицају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- Обавезе према кредитним институцијама еврозоне које се односе на операције монетарне политике деноминиране у еврима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-Остале обавезе према кредитним институцијама еврозоне деноминиране у еврима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- Издавање дужничких сертификата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- Обавезе према осталим резидентима еврозоне изражене у еврима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- Обавезе према нерезидентима зоне евра изражене у еврима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-Обавезе према резидентима еврозоне деноминиране у страној валути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-Обавезе према резидентима ван еврозоне деноминиране у страној валути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- Специјална права вучења ММФ-а-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- Остале обавезе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3550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D57A4CD6-0765-C28A-CADB-4A26E0B39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795" y="2795955"/>
            <a:ext cx="7704667" cy="1981200"/>
          </a:xfrm>
        </p:spPr>
        <p:txBody>
          <a:bodyPr>
            <a:normAutofit/>
          </a:bodyPr>
          <a:lstStyle/>
          <a:p>
            <a:r>
              <a:rPr lang="sr-Cyrl-BA" sz="3200" b="1" dirty="0">
                <a:solidFill>
                  <a:schemeClr val="accent1">
                    <a:lumMod val="75000"/>
                  </a:schemeClr>
                </a:solidFill>
              </a:rPr>
              <a:t>Независност</a:t>
            </a:r>
            <a:r>
              <a:rPr lang="sr-Latn-ME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r-Cyrl-BA" sz="3200" b="1" dirty="0">
                <a:solidFill>
                  <a:schemeClr val="accent1">
                    <a:lumMod val="75000"/>
                  </a:schemeClr>
                </a:solidFill>
              </a:rPr>
              <a:t>централне банке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6940A3-CFDA-6474-47AD-C44AC5DAA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782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0538"/>
            <a:ext cx="10820400" cy="4548147"/>
          </a:xfrm>
        </p:spPr>
        <p:txBody>
          <a:bodyPr/>
          <a:lstStyle/>
          <a:p>
            <a:pPr algn="just"/>
            <a:r>
              <a:rPr lang="en-US" dirty="0" err="1"/>
              <a:t>Centralne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en-US" dirty="0" err="1"/>
              <a:t>transformisale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bile </a:t>
            </a:r>
            <a:r>
              <a:rPr lang="en-US" dirty="0" err="1"/>
              <a:t>primarno</a:t>
            </a:r>
            <a:r>
              <a:rPr lang="en-US" dirty="0"/>
              <a:t> </a:t>
            </a:r>
            <a:r>
              <a:rPr lang="en-US" dirty="0" err="1"/>
              <a:t>fokusirane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emisiju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finansiranje</a:t>
            </a:r>
            <a:r>
              <a:rPr lang="en-US" dirty="0"/>
              <a:t> </a:t>
            </a:r>
            <a:r>
              <a:rPr lang="en-US" dirty="0" err="1"/>
              <a:t>vlade</a:t>
            </a:r>
            <a:r>
              <a:rPr lang="en-US" dirty="0"/>
              <a:t> u </a:t>
            </a:r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učesnike</a:t>
            </a:r>
            <a:r>
              <a:rPr lang="en-US" dirty="0"/>
              <a:t> u </a:t>
            </a:r>
            <a:r>
              <a:rPr lang="en-US" dirty="0" err="1"/>
              <a:t>osiguravanju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stabilnosti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globalne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izazove</a:t>
            </a:r>
            <a:r>
              <a:rPr lang="en-US" dirty="0"/>
              <a:t>. </a:t>
            </a:r>
            <a:endParaRPr lang="sr-Latn-BA" dirty="0"/>
          </a:p>
          <a:p>
            <a:pPr algn="just"/>
            <a:endParaRPr lang="sr-Latn-BA" dirty="0"/>
          </a:p>
          <a:p>
            <a:pPr algn="just"/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vijekova</a:t>
            </a:r>
            <a:r>
              <a:rPr lang="en-US" dirty="0"/>
              <a:t>, </a:t>
            </a:r>
            <a:r>
              <a:rPr lang="en-US" dirty="0" err="1"/>
              <a:t>centralne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imale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široke</a:t>
            </a:r>
            <a:r>
              <a:rPr lang="en-US" dirty="0"/>
              <a:t> </a:t>
            </a:r>
            <a:r>
              <a:rPr lang="en-US" dirty="0" err="1"/>
              <a:t>uloge</a:t>
            </a:r>
            <a:r>
              <a:rPr lang="en-US" dirty="0"/>
              <a:t> u </a:t>
            </a:r>
            <a:r>
              <a:rPr lang="en-US" dirty="0" err="1" smtClean="0"/>
              <a:t>ekonomiji</a:t>
            </a:r>
            <a:r>
              <a:rPr lang="sr-Latn-BA" dirty="0" smtClean="0"/>
              <a:t> kroz pružanje</a:t>
            </a:r>
            <a:r>
              <a:rPr lang="en-US" dirty="0" smtClean="0"/>
              <a:t>: </a:t>
            </a:r>
            <a:r>
              <a:rPr lang="sr-Latn-BA" dirty="0"/>
              <a:t>		</a:t>
            </a:r>
          </a:p>
          <a:p>
            <a:pPr lvl="2" algn="just"/>
            <a:r>
              <a:rPr lang="en-US" dirty="0" err="1" smtClean="0"/>
              <a:t>fiskaln</a:t>
            </a:r>
            <a:r>
              <a:rPr lang="sr-Latn-BA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podršk</a:t>
            </a:r>
            <a:r>
              <a:rPr lang="sr-Latn-BA" dirty="0" smtClean="0"/>
              <a:t>e</a:t>
            </a:r>
            <a:endParaRPr lang="sr-Latn-BA" dirty="0"/>
          </a:p>
          <a:p>
            <a:pPr lvl="2" algn="just"/>
            <a:r>
              <a:rPr lang="en-US" dirty="0" err="1" smtClean="0"/>
              <a:t>podršk</a:t>
            </a:r>
            <a:r>
              <a:rPr lang="sr-Latn-BA" dirty="0" smtClean="0"/>
              <a:t>e</a:t>
            </a:r>
            <a:r>
              <a:rPr lang="en-US" dirty="0" smtClean="0"/>
              <a:t> </a:t>
            </a:r>
            <a:r>
              <a:rPr lang="en-US" dirty="0" err="1"/>
              <a:t>finansijskoj</a:t>
            </a:r>
            <a:r>
              <a:rPr lang="en-US" dirty="0"/>
              <a:t> </a:t>
            </a:r>
            <a:r>
              <a:rPr lang="en-US" dirty="0" err="1"/>
              <a:t>stabilnosti</a:t>
            </a:r>
            <a:r>
              <a:rPr lang="en-US" dirty="0"/>
              <a:t>,</a:t>
            </a:r>
            <a:endParaRPr lang="sr-Latn-BA" dirty="0"/>
          </a:p>
          <a:p>
            <a:pPr lvl="2" algn="just"/>
            <a:r>
              <a:rPr lang="en-US" dirty="0" err="1" smtClean="0"/>
              <a:t>monetarn</a:t>
            </a:r>
            <a:r>
              <a:rPr lang="sr-Latn-BA" dirty="0" smtClean="0"/>
              <a:t>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sr-Latn-BA" dirty="0"/>
          </a:p>
          <a:p>
            <a:pPr lvl="2"/>
            <a:r>
              <a:rPr lang="en-US" dirty="0" err="1" smtClean="0"/>
              <a:t>makroekonomsk</a:t>
            </a:r>
            <a:r>
              <a:rPr lang="sr-Latn-BA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podršk</a:t>
            </a:r>
            <a:r>
              <a:rPr lang="sr-Latn-BA" dirty="0" smtClean="0"/>
              <a:t>e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6859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1023" y="838201"/>
            <a:ext cx="9407769" cy="5562599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80000"/>
              </a:lnSpc>
            </a:pPr>
            <a:endParaRPr lang="sr-Cyrl-BA" sz="2800" dirty="0"/>
          </a:p>
          <a:p>
            <a:pPr marL="457200" indent="-457200" algn="just">
              <a:lnSpc>
                <a:spcPct val="80000"/>
              </a:lnSpc>
            </a:pPr>
            <a:r>
              <a:rPr lang="sr-Cyrl-BA" sz="2800" dirty="0"/>
              <a:t>Независна </a:t>
            </a:r>
            <a:r>
              <a:rPr lang="sr-Cyrl-CS" sz="2800" dirty="0"/>
              <a:t>ЦБ </a:t>
            </a:r>
            <a:r>
              <a:rPr lang="ru-RU" sz="2800" dirty="0"/>
              <a:t>функциони</a:t>
            </a:r>
            <a:r>
              <a:rPr lang="sr-Cyrl-CS" sz="2800" dirty="0"/>
              <a:t>ш</a:t>
            </a:r>
            <a:r>
              <a:rPr lang="ru-RU" sz="2800" dirty="0"/>
              <a:t>е</a:t>
            </a:r>
            <a:r>
              <a:rPr lang="sr-Cyrl-BA" sz="2800" dirty="0"/>
              <a:t> </a:t>
            </a:r>
            <a:r>
              <a:rPr lang="ru-RU" sz="2800" dirty="0"/>
              <a:t>по правилима која </a:t>
            </a:r>
            <a:r>
              <a:rPr lang="sr-Cyrl-CS" sz="2800" dirty="0"/>
              <a:t>не дозвољавају утицај владе</a:t>
            </a:r>
            <a:r>
              <a:rPr lang="ru-RU" sz="2800" dirty="0"/>
              <a:t> на пословање ЦБ</a:t>
            </a:r>
          </a:p>
          <a:p>
            <a:pPr marL="0" indent="0" algn="just">
              <a:lnSpc>
                <a:spcPct val="80000"/>
              </a:lnSpc>
              <a:buNone/>
            </a:pPr>
            <a:endParaRPr lang="sr-Latn-ME" sz="2800" dirty="0"/>
          </a:p>
          <a:p>
            <a:pPr marL="457200" indent="-457200">
              <a:lnSpc>
                <a:spcPct val="80000"/>
              </a:lnSpc>
            </a:pPr>
            <a:r>
              <a:rPr lang="sr-Cyrl-BA" sz="2800" dirty="0"/>
              <a:t>Значај независности: </a:t>
            </a:r>
          </a:p>
          <a:p>
            <a:pPr marL="914400" lvl="1" indent="-457200">
              <a:lnSpc>
                <a:spcPct val="80000"/>
              </a:lnSpc>
            </a:pPr>
            <a:r>
              <a:rPr lang="sr-Cyrl-CS" dirty="0"/>
              <a:t>Обрнуто пропорционалан однос са инфлацијом – већа независност = нижа инфлација   (нпр. предизборне активности)</a:t>
            </a:r>
            <a:endParaRPr lang="sr-Latn-ME" dirty="0"/>
          </a:p>
          <a:p>
            <a:pPr marL="914400" lvl="1" indent="-457200">
              <a:lnSpc>
                <a:spcPct val="80000"/>
              </a:lnSpc>
            </a:pPr>
            <a:endParaRPr lang="sr-Cyrl-BA" dirty="0"/>
          </a:p>
          <a:p>
            <a:pPr marL="457200" indent="-457200" algn="just">
              <a:lnSpc>
                <a:spcPct val="80000"/>
              </a:lnSpc>
            </a:pPr>
            <a:r>
              <a:rPr lang="sr-Cyrl-BA" sz="2800" b="1" dirty="0"/>
              <a:t>Врсте независности</a:t>
            </a:r>
            <a:r>
              <a:rPr lang="sr-Cyrl-BA" sz="2800" dirty="0"/>
              <a:t>: </a:t>
            </a:r>
          </a:p>
          <a:p>
            <a:pPr marL="914400" lvl="1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BA" b="1" dirty="0" smtClean="0"/>
              <a:t>Политичка </a:t>
            </a:r>
            <a:endParaRPr lang="sr-Cyrl-BA" dirty="0"/>
          </a:p>
          <a:p>
            <a:pPr marL="914400" lvl="1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BA" b="1" dirty="0" smtClean="0"/>
              <a:t>Економска</a:t>
            </a:r>
            <a:endParaRPr lang="sr-Cyrl-BA" dirty="0"/>
          </a:p>
          <a:p>
            <a:pPr marL="914400" lvl="1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BA" b="1" dirty="0" smtClean="0"/>
              <a:t>Кадровска </a:t>
            </a:r>
            <a:r>
              <a:rPr lang="sr-Cyrl-BA" dirty="0" smtClean="0"/>
              <a:t> </a:t>
            </a:r>
            <a:endParaRPr lang="sr-Cyrl-BA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292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462" y="1746152"/>
            <a:ext cx="10820400" cy="442604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Политичка</a:t>
            </a:r>
            <a:r>
              <a:rPr lang="sr-Latn-BA" b="1" dirty="0" smtClean="0"/>
              <a:t> </a:t>
            </a:r>
            <a:r>
              <a:rPr lang="ru-RU" b="1" dirty="0" smtClean="0"/>
              <a:t>независност</a:t>
            </a:r>
            <a:endParaRPr lang="sr-Latn-BA" b="1" dirty="0" smtClean="0"/>
          </a:p>
          <a:p>
            <a:pPr marL="0" indent="0">
              <a:buNone/>
            </a:pPr>
            <a:endParaRPr lang="ru-RU" b="1" dirty="0"/>
          </a:p>
          <a:p>
            <a:r>
              <a:rPr lang="ru-RU" dirty="0"/>
              <a:t>Односи се на </a:t>
            </a:r>
            <a:r>
              <a:rPr lang="ru-RU" b="1" dirty="0"/>
              <a:t>право централне банке да самостално дефинише циљеве монетарне политике</a:t>
            </a:r>
            <a:r>
              <a:rPr lang="ru-RU" dirty="0"/>
              <a:t> (нпр. стабилност </a:t>
            </a:r>
            <a:r>
              <a:rPr lang="ru-RU" dirty="0" smtClean="0"/>
              <a:t>ц</a:t>
            </a:r>
            <a:r>
              <a:rPr lang="sr-Cyrl-BA" dirty="0" smtClean="0"/>
              <a:t>иј</a:t>
            </a:r>
            <a:r>
              <a:rPr lang="ru-RU" dirty="0" smtClean="0"/>
              <a:t>ена</a:t>
            </a:r>
            <a:r>
              <a:rPr lang="ru-RU" dirty="0"/>
              <a:t>, запосленост, курс итд</a:t>
            </a:r>
            <a:r>
              <a:rPr lang="ru-RU" dirty="0" smtClean="0"/>
              <a:t>.).</a:t>
            </a:r>
          </a:p>
          <a:p>
            <a:endParaRPr lang="ru-RU" dirty="0"/>
          </a:p>
          <a:p>
            <a:r>
              <a:rPr lang="ru-RU" dirty="0"/>
              <a:t>Ако влада одређује циљеве, централна банка има мању политичку независност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Циљ: </a:t>
            </a:r>
            <a:r>
              <a:rPr lang="ru-RU" dirty="0" smtClean="0"/>
              <a:t>спријечити </a:t>
            </a:r>
            <a:r>
              <a:rPr lang="ru-RU" dirty="0"/>
              <a:t>политички притисак да се монетарна политика користи у краткорочне, предизборне сврхе.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272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330" y="1842868"/>
            <a:ext cx="10820400" cy="4024125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💰 Економска (оперативна) </a:t>
            </a:r>
            <a:r>
              <a:rPr lang="ru-RU" b="1" dirty="0" smtClean="0"/>
              <a:t>независност</a:t>
            </a:r>
            <a:endParaRPr lang="sr-Latn-BA" b="1" dirty="0" smtClean="0"/>
          </a:p>
          <a:p>
            <a:pPr marL="0" indent="0">
              <a:buNone/>
            </a:pPr>
            <a:endParaRPr lang="ru-RU" b="1" dirty="0"/>
          </a:p>
          <a:p>
            <a:r>
              <a:rPr lang="ru-RU" dirty="0"/>
              <a:t>Односи се на </a:t>
            </a:r>
            <a:r>
              <a:rPr lang="ru-RU" b="1" dirty="0"/>
              <a:t>самосталност у избору инструмената</a:t>
            </a:r>
            <a:r>
              <a:rPr lang="ru-RU" dirty="0"/>
              <a:t> монетарне политике којима се остварују постављени циљеви (нпр. каматне стопе, обавезне резерве, операције на отвореном тржишту</a:t>
            </a:r>
            <a:r>
              <a:rPr lang="ru-RU" dirty="0" smtClean="0"/>
              <a:t>).</a:t>
            </a:r>
          </a:p>
          <a:p>
            <a:endParaRPr lang="ru-RU" dirty="0"/>
          </a:p>
          <a:p>
            <a:r>
              <a:rPr lang="ru-RU" dirty="0"/>
              <a:t>Чак и ако влада дефинише циљ, банка треба сама да одлучује како ће до њега доћи.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4222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👥 Кадровска </a:t>
            </a:r>
            <a:r>
              <a:rPr lang="ru-RU" b="1" dirty="0" smtClean="0"/>
              <a:t>независност</a:t>
            </a:r>
            <a:endParaRPr lang="sr-Latn-BA" b="1" dirty="0" smtClean="0"/>
          </a:p>
          <a:p>
            <a:endParaRPr lang="ru-RU" b="1" dirty="0"/>
          </a:p>
          <a:p>
            <a:r>
              <a:rPr lang="ru-RU" dirty="0"/>
              <a:t>Односи се на </a:t>
            </a:r>
            <a:r>
              <a:rPr lang="ru-RU" b="1" dirty="0"/>
              <a:t>независност у избору и мандату руководства</a:t>
            </a:r>
            <a:r>
              <a:rPr lang="ru-RU" dirty="0"/>
              <a:t> централне банке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Директор(и) и чланови управе имају </a:t>
            </a:r>
            <a:r>
              <a:rPr lang="ru-RU" b="1" dirty="0"/>
              <a:t>дуге мандате</a:t>
            </a:r>
            <a:r>
              <a:rPr lang="ru-RU" dirty="0"/>
              <a:t> и </a:t>
            </a:r>
            <a:r>
              <a:rPr lang="ru-RU" b="1" dirty="0"/>
              <a:t>нису лако </a:t>
            </a:r>
            <a:r>
              <a:rPr lang="ru-RU" b="1" dirty="0" smtClean="0"/>
              <a:t>см</a:t>
            </a:r>
            <a:r>
              <a:rPr lang="sr-Latn-BA" b="1" dirty="0" smtClean="0"/>
              <a:t>j</a:t>
            </a:r>
            <a:r>
              <a:rPr lang="ru-RU" b="1" dirty="0" smtClean="0"/>
              <a:t>енљиви</a:t>
            </a:r>
            <a:r>
              <a:rPr lang="ru-RU" dirty="0"/>
              <a:t>, што смањује политички утицај.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6240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408" y="1710983"/>
            <a:ext cx="10820400" cy="4024125"/>
          </a:xfrm>
        </p:spPr>
        <p:txBody>
          <a:bodyPr/>
          <a:lstStyle/>
          <a:p>
            <a:pPr algn="r"/>
            <a:endParaRPr lang="sr-Cyrl-BA" dirty="0" smtClean="0"/>
          </a:p>
          <a:p>
            <a:pPr algn="r"/>
            <a:endParaRPr lang="sr-Cyrl-BA" dirty="0"/>
          </a:p>
          <a:p>
            <a:pPr algn="r"/>
            <a:endParaRPr lang="sr-Cyrl-BA" dirty="0" smtClean="0"/>
          </a:p>
          <a:p>
            <a:pPr algn="r"/>
            <a:endParaRPr lang="sr-Cyrl-BA" dirty="0"/>
          </a:p>
          <a:p>
            <a:pPr algn="r"/>
            <a:endParaRPr lang="sr-Cyrl-BA" dirty="0" smtClean="0"/>
          </a:p>
          <a:p>
            <a:pPr algn="r"/>
            <a:endParaRPr lang="sr-Cyrl-BA" dirty="0"/>
          </a:p>
          <a:p>
            <a:pPr marL="0" indent="0" algn="r">
              <a:buNone/>
            </a:pPr>
            <a:r>
              <a:rPr lang="sr-Cyrl-BA" sz="4400" dirty="0" smtClean="0"/>
              <a:t>Хвала на пажњи!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1454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Istorijsk</a:t>
            </a:r>
            <a:r>
              <a:rPr lang="sr-Cyrl-BA" dirty="0"/>
              <a:t>i razvoj </a:t>
            </a:r>
            <a:r>
              <a:rPr lang="en-US" dirty="0" err="1"/>
              <a:t>centralnih</a:t>
            </a:r>
            <a:r>
              <a:rPr lang="en-US" dirty="0"/>
              <a:t> </a:t>
            </a:r>
            <a:r>
              <a:rPr lang="en-US" dirty="0" err="1"/>
              <a:t>banaka</a:t>
            </a:r>
            <a:r>
              <a:rPr lang="en-US" dirty="0"/>
              <a:t> </a:t>
            </a:r>
            <a:r>
              <a:rPr lang="en-US" dirty="0" err="1"/>
              <a:t>oblikovale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: one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b="1" dirty="0" err="1"/>
              <a:t>banke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pravne</a:t>
            </a:r>
            <a:r>
              <a:rPr lang="en-US" dirty="0"/>
              <a:t>, </a:t>
            </a:r>
            <a:r>
              <a:rPr lang="en-US" dirty="0" err="1"/>
              <a:t>administrativne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političke</a:t>
            </a:r>
            <a:r>
              <a:rPr lang="en-US" dirty="0"/>
              <a:t> </a:t>
            </a:r>
            <a:r>
              <a:rPr lang="en-US" dirty="0" err="1"/>
              <a:t>načine</a:t>
            </a:r>
            <a:r>
              <a:rPr lang="en-US" dirty="0"/>
              <a:t> </a:t>
            </a:r>
            <a:r>
              <a:rPr lang="sr-Latn-BA" b="1" dirty="0" smtClean="0"/>
              <a:t>povezane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/>
              <a:t>državom</a:t>
            </a:r>
            <a:r>
              <a:rPr lang="en-US" b="1" dirty="0"/>
              <a:t>.</a:t>
            </a:r>
            <a:endParaRPr lang="sr-Latn-BA" b="1" dirty="0"/>
          </a:p>
          <a:p>
            <a:pPr algn="just"/>
            <a:endParaRPr lang="sr-Latn-BA" dirty="0"/>
          </a:p>
          <a:p>
            <a:pPr algn="just"/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ukazuju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to da je </a:t>
            </a:r>
            <a:r>
              <a:rPr lang="en-US" dirty="0" err="1"/>
              <a:t>noviji</a:t>
            </a:r>
            <a:r>
              <a:rPr lang="en-US" dirty="0"/>
              <a:t> </a:t>
            </a:r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 smtClean="0"/>
              <a:t>ilustr</a:t>
            </a:r>
            <a:r>
              <a:rPr lang="sr-Latn-BA" dirty="0" smtClean="0"/>
              <a:t>ov</a:t>
            </a:r>
            <a:r>
              <a:rPr lang="en-US" dirty="0" smtClean="0"/>
              <a:t>an </a:t>
            </a:r>
            <a:r>
              <a:rPr lang="en-US" dirty="0" err="1"/>
              <a:t>činjenicom</a:t>
            </a:r>
            <a:r>
              <a:rPr lang="en-US" dirty="0"/>
              <a:t> da je </a:t>
            </a:r>
            <a:r>
              <a:rPr lang="en-US" dirty="0" err="1"/>
              <a:t>tokom</a:t>
            </a:r>
            <a:r>
              <a:rPr lang="en-US" dirty="0"/>
              <a:t> 1900.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18 </a:t>
            </a:r>
            <a:r>
              <a:rPr lang="en-US" dirty="0" err="1"/>
              <a:t>zemalja</a:t>
            </a:r>
            <a:r>
              <a:rPr lang="en-US" dirty="0"/>
              <a:t> </a:t>
            </a:r>
            <a:r>
              <a:rPr lang="en-US" dirty="0" err="1"/>
              <a:t>imalo</a:t>
            </a:r>
            <a:r>
              <a:rPr lang="en-US" dirty="0"/>
              <a:t> </a:t>
            </a:r>
            <a:r>
              <a:rPr lang="en-US" dirty="0" err="1"/>
              <a:t>centralnu</a:t>
            </a:r>
            <a:r>
              <a:rPr lang="en-US" dirty="0"/>
              <a:t> </a:t>
            </a:r>
            <a:r>
              <a:rPr lang="en-US" dirty="0" err="1"/>
              <a:t>banku</a:t>
            </a:r>
            <a:r>
              <a:rPr lang="en-US" dirty="0"/>
              <a:t>. </a:t>
            </a:r>
            <a:r>
              <a:rPr lang="en-US" dirty="0" err="1"/>
              <a:t>Međutim</a:t>
            </a:r>
            <a:r>
              <a:rPr lang="en-US" dirty="0"/>
              <a:t>, do 1950.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se </a:t>
            </a:r>
            <a:r>
              <a:rPr lang="en-US" dirty="0" err="1"/>
              <a:t>povećao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59, a </a:t>
            </a:r>
            <a:r>
              <a:rPr lang="en-US" dirty="0" err="1"/>
              <a:t>najnoviji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da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174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centralnom</a:t>
            </a:r>
            <a:r>
              <a:rPr lang="en-US" dirty="0"/>
              <a:t> </a:t>
            </a:r>
            <a:r>
              <a:rPr lang="en-US" dirty="0" err="1"/>
              <a:t>bankom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2584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</a:t>
            </a:r>
            <a:r>
              <a:rPr lang="en-US" cap="none" dirty="0" err="1"/>
              <a:t>atumi</a:t>
            </a:r>
            <a:r>
              <a:rPr lang="en-US" cap="none" dirty="0"/>
              <a:t> </a:t>
            </a:r>
            <a:r>
              <a:rPr lang="en-US" cap="none" dirty="0" err="1"/>
              <a:t>osnivanja</a:t>
            </a:r>
            <a:r>
              <a:rPr lang="en-US" cap="none" dirty="0"/>
              <a:t> </a:t>
            </a:r>
            <a:r>
              <a:rPr lang="en-US" cap="none" dirty="0" err="1"/>
              <a:t>centralnih</a:t>
            </a:r>
            <a:r>
              <a:rPr lang="en-US" cap="none" dirty="0"/>
              <a:t> </a:t>
            </a:r>
            <a:r>
              <a:rPr lang="en-US" cap="none" dirty="0" err="1"/>
              <a:t>banaka</a:t>
            </a:r>
            <a:r>
              <a:rPr lang="en-US" cap="none" dirty="0"/>
              <a:t> </a:t>
            </a:r>
            <a:r>
              <a:rPr lang="en-US" cap="none" dirty="0" err="1"/>
              <a:t>kroz</a:t>
            </a:r>
            <a:r>
              <a:rPr lang="en-US" cap="none" dirty="0"/>
              <a:t> </a:t>
            </a:r>
            <a:r>
              <a:rPr lang="en-US" cap="none" dirty="0" err="1"/>
              <a:t>vijekove</a:t>
            </a:r>
            <a:endParaRPr lang="en-US" cap="none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28323" t="36405" r="31452" b="22477"/>
          <a:stretch/>
        </p:blipFill>
        <p:spPr bwMode="auto">
          <a:xfrm>
            <a:off x="1863970" y="2193925"/>
            <a:ext cx="7731508" cy="43123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7955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86858"/>
            <a:ext cx="11201400" cy="4331828"/>
          </a:xfrm>
        </p:spPr>
        <p:txBody>
          <a:bodyPr>
            <a:normAutofit/>
          </a:bodyPr>
          <a:lstStyle/>
          <a:p>
            <a:r>
              <a:rPr lang="en-US" dirty="0" err="1"/>
              <a:t>Istorija</a:t>
            </a:r>
            <a:r>
              <a:rPr lang="en-US" dirty="0"/>
              <a:t> </a:t>
            </a:r>
            <a:r>
              <a:rPr lang="en-US" dirty="0" err="1"/>
              <a:t>centralnog</a:t>
            </a:r>
            <a:r>
              <a:rPr lang="en-US" dirty="0"/>
              <a:t> </a:t>
            </a:r>
            <a:r>
              <a:rPr lang="en-US" dirty="0" err="1"/>
              <a:t>bankarstva</a:t>
            </a:r>
            <a:r>
              <a:rPr lang="en-US" dirty="0"/>
              <a:t> </a:t>
            </a:r>
            <a:r>
              <a:rPr lang="en-US" dirty="0" err="1"/>
              <a:t>seže</a:t>
            </a:r>
            <a:r>
              <a:rPr lang="en-US" dirty="0"/>
              <a:t> u </a:t>
            </a:r>
            <a:r>
              <a:rPr lang="en-US" dirty="0" err="1"/>
              <a:t>sedamnaesti</a:t>
            </a:r>
            <a:r>
              <a:rPr lang="en-US" dirty="0"/>
              <a:t> </a:t>
            </a:r>
            <a:r>
              <a:rPr lang="en-US" dirty="0" err="1"/>
              <a:t>vijek</a:t>
            </a:r>
            <a:r>
              <a:rPr lang="en-US" dirty="0"/>
              <a:t>, </a:t>
            </a:r>
            <a:r>
              <a:rPr lang="en-US" dirty="0" err="1"/>
              <a:t>osnivanjem</a:t>
            </a:r>
            <a:r>
              <a:rPr lang="en-US" dirty="0"/>
              <a:t> </a:t>
            </a:r>
            <a:r>
              <a:rPr lang="en-US" dirty="0" err="1"/>
              <a:t>Amsterdamske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1609. </a:t>
            </a:r>
            <a:r>
              <a:rPr lang="en-US" dirty="0" err="1"/>
              <a:t>godine</a:t>
            </a:r>
            <a:r>
              <a:rPr lang="en-US" dirty="0"/>
              <a:t> 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čega</a:t>
            </a:r>
            <a:r>
              <a:rPr lang="en-US" dirty="0"/>
              <a:t> je </a:t>
            </a:r>
            <a:r>
              <a:rPr lang="en-US" dirty="0" err="1"/>
              <a:t>uslijedilo</a:t>
            </a:r>
            <a:r>
              <a:rPr lang="en-US" dirty="0"/>
              <a:t> </a:t>
            </a:r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/>
              <a:t>švedske</a:t>
            </a:r>
            <a:r>
              <a:rPr lang="en-US" dirty="0"/>
              <a:t> </a:t>
            </a:r>
            <a:r>
              <a:rPr lang="en-US" dirty="0" err="1"/>
              <a:t>Riksbanke</a:t>
            </a:r>
            <a:r>
              <a:rPr lang="en-US" dirty="0"/>
              <a:t> 1668. </a:t>
            </a:r>
            <a:r>
              <a:rPr lang="en-US" dirty="0" err="1"/>
              <a:t>godine</a:t>
            </a:r>
            <a:r>
              <a:rPr lang="en-US" dirty="0"/>
              <a:t>. </a:t>
            </a:r>
            <a:endParaRPr lang="sr-Latn-BA" dirty="0"/>
          </a:p>
          <a:p>
            <a:endParaRPr lang="sr-Latn-BA" dirty="0"/>
          </a:p>
          <a:p>
            <a:pPr algn="just"/>
            <a:r>
              <a:rPr lang="en-US" dirty="0" err="1"/>
              <a:t>Jedna</a:t>
            </a:r>
            <a:r>
              <a:rPr lang="en-US" dirty="0"/>
              <a:t> od </a:t>
            </a:r>
            <a:r>
              <a:rPr lang="en-US" dirty="0" err="1"/>
              <a:t>najpoznatijih</a:t>
            </a:r>
            <a:r>
              <a:rPr lang="en-US" dirty="0"/>
              <a:t> </a:t>
            </a:r>
            <a:r>
              <a:rPr lang="en-US" dirty="0" err="1"/>
              <a:t>centralnih</a:t>
            </a:r>
            <a:r>
              <a:rPr lang="en-US" dirty="0"/>
              <a:t> </a:t>
            </a:r>
            <a:r>
              <a:rPr lang="en-US" dirty="0" err="1"/>
              <a:t>banaka</a:t>
            </a:r>
            <a:r>
              <a:rPr lang="en-US" dirty="0"/>
              <a:t> u </a:t>
            </a:r>
            <a:r>
              <a:rPr lang="en-US" dirty="0" err="1"/>
              <a:t>Evropi</a:t>
            </a:r>
            <a:r>
              <a:rPr lang="en-US" dirty="0"/>
              <a:t>, Banka </a:t>
            </a:r>
            <a:r>
              <a:rPr lang="en-US" dirty="0" err="1"/>
              <a:t>Engleske</a:t>
            </a:r>
            <a:r>
              <a:rPr lang="en-US" dirty="0"/>
              <a:t>, </a:t>
            </a:r>
            <a:r>
              <a:rPr lang="en-US" dirty="0" err="1"/>
              <a:t>osnovana</a:t>
            </a:r>
            <a:r>
              <a:rPr lang="en-US" dirty="0"/>
              <a:t> je 1694.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ciljem</a:t>
            </a:r>
            <a:r>
              <a:rPr lang="en-US" dirty="0"/>
              <a:t> </a:t>
            </a:r>
            <a:r>
              <a:rPr lang="en-US" dirty="0" err="1"/>
              <a:t>kupovine</a:t>
            </a:r>
            <a:r>
              <a:rPr lang="en-US" dirty="0"/>
              <a:t> </a:t>
            </a:r>
            <a:r>
              <a:rPr lang="en-US" dirty="0" err="1"/>
              <a:t>državnog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 </a:t>
            </a:r>
            <a:r>
              <a:rPr lang="en-US" dirty="0" err="1"/>
              <a:t>kraljeve</a:t>
            </a:r>
            <a:r>
              <a:rPr lang="en-US" dirty="0"/>
              <a:t> </a:t>
            </a:r>
            <a:r>
              <a:rPr lang="en-US" dirty="0" err="1"/>
              <a:t>vojne</a:t>
            </a:r>
            <a:r>
              <a:rPr lang="en-US" dirty="0"/>
              <a:t> </a:t>
            </a:r>
            <a:r>
              <a:rPr lang="en-US" dirty="0" err="1" smtClean="0"/>
              <a:t>kampanje</a:t>
            </a:r>
            <a:r>
              <a:rPr lang="sr-Latn-BA" dirty="0" smtClean="0"/>
              <a:t> (</a:t>
            </a:r>
            <a:r>
              <a:rPr lang="en-US" dirty="0" err="1" smtClean="0"/>
              <a:t>kredit</a:t>
            </a:r>
            <a:r>
              <a:rPr lang="sr-Latn-BA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kralju</a:t>
            </a:r>
            <a:r>
              <a:rPr lang="en-US" dirty="0"/>
              <a:t> u </a:t>
            </a:r>
            <a:r>
              <a:rPr lang="en-US" dirty="0" err="1"/>
              <a:t>zamjenu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izdaje</a:t>
            </a:r>
            <a:r>
              <a:rPr lang="en-US" dirty="0"/>
              <a:t> </a:t>
            </a:r>
            <a:r>
              <a:rPr lang="en-US" dirty="0" err="1" smtClean="0"/>
              <a:t>novac</a:t>
            </a:r>
            <a:r>
              <a:rPr lang="sr-Latn-BA" dirty="0" smtClean="0"/>
              <a:t> - </a:t>
            </a:r>
            <a:r>
              <a:rPr lang="en-US" dirty="0" err="1" smtClean="0"/>
              <a:t>spoj</a:t>
            </a:r>
            <a:r>
              <a:rPr lang="en-US" dirty="0" smtClean="0"/>
              <a:t> </a:t>
            </a:r>
            <a:r>
              <a:rPr lang="en-US" dirty="0" err="1"/>
              <a:t>privatnog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 smtClean="0"/>
              <a:t>moći</a:t>
            </a:r>
            <a:r>
              <a:rPr lang="sr-Latn-BA" dirty="0" smtClean="0"/>
              <a:t>).</a:t>
            </a:r>
            <a:endParaRPr lang="sr-Latn-BA" dirty="0"/>
          </a:p>
          <a:p>
            <a:pPr algn="just"/>
            <a:endParaRPr lang="sr-Latn-BA" dirty="0"/>
          </a:p>
          <a:p>
            <a:pPr algn="just"/>
            <a:r>
              <a:rPr lang="en-US" dirty="0" err="1"/>
              <a:t>Osnivanje</a:t>
            </a:r>
            <a:r>
              <a:rPr lang="en-US" dirty="0"/>
              <a:t> Banque de France 1800.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imalo</a:t>
            </a:r>
            <a:r>
              <a:rPr lang="en-US" dirty="0"/>
              <a:t> 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stabilizaciju</a:t>
            </a:r>
            <a:r>
              <a:rPr lang="en-US" dirty="0"/>
              <a:t> </a:t>
            </a:r>
            <a:r>
              <a:rPr lang="en-US" dirty="0" err="1"/>
              <a:t>hiperinflacije</a:t>
            </a:r>
            <a:r>
              <a:rPr lang="en-US" dirty="0"/>
              <a:t> </a:t>
            </a:r>
            <a:r>
              <a:rPr lang="en-US" dirty="0" err="1"/>
              <a:t>papirnog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pomoć</a:t>
            </a:r>
            <a:r>
              <a:rPr lang="en-US" dirty="0"/>
              <a:t> </a:t>
            </a:r>
            <a:r>
              <a:rPr lang="en-US" dirty="0" err="1"/>
              <a:t>vladinim</a:t>
            </a:r>
            <a:r>
              <a:rPr lang="en-US" dirty="0"/>
              <a:t> </a:t>
            </a:r>
            <a:r>
              <a:rPr lang="en-US" dirty="0" err="1"/>
              <a:t>finansijama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431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2819394"/>
              </p:ext>
            </p:extLst>
          </p:nvPr>
        </p:nvGraphicFramePr>
        <p:xfrm>
          <a:off x="175846" y="729762"/>
          <a:ext cx="11900039" cy="57653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27301">
                  <a:extLst>
                    <a:ext uri="{9D8B030D-6E8A-4147-A177-3AD203B41FA5}">
                      <a16:colId xmlns:a16="http://schemas.microsoft.com/office/drawing/2014/main" val="1480377852"/>
                    </a:ext>
                  </a:extLst>
                </a:gridCol>
                <a:gridCol w="5972738">
                  <a:extLst>
                    <a:ext uri="{9D8B030D-6E8A-4147-A177-3AD203B41FA5}">
                      <a16:colId xmlns:a16="http://schemas.microsoft.com/office/drawing/2014/main" val="2073674850"/>
                    </a:ext>
                  </a:extLst>
                </a:gridCol>
              </a:tblGrid>
              <a:tr h="45002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1003300" algn="l"/>
                        </a:tabLst>
                      </a:pPr>
                      <a:r>
                        <a:rPr lang="en-US" sz="1400" dirty="0" err="1">
                          <a:effectLst/>
                        </a:rPr>
                        <a:t>Riksbank</a:t>
                      </a:r>
                      <a:r>
                        <a:rPr lang="en-US" sz="1400" dirty="0">
                          <a:effectLst/>
                        </a:rPr>
                        <a:t> of Sweden, 1656.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1003300" algn="l"/>
                        </a:tabLst>
                      </a:pPr>
                      <a:r>
                        <a:rPr lang="en-US" sz="1400" dirty="0">
                          <a:effectLst/>
                        </a:rPr>
                        <a:t>Bank of England, 1694.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5885849"/>
                  </a:ext>
                </a:extLst>
              </a:tr>
              <a:tr h="5315351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1003300" algn="l"/>
                        </a:tabLst>
                      </a:pP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1003300" algn="l"/>
                        </a:tabLst>
                      </a:pP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2062735"/>
                  </a:ext>
                </a:extLst>
              </a:tr>
            </a:tbl>
          </a:graphicData>
        </a:graphic>
      </p:graphicFrame>
      <p:pic>
        <p:nvPicPr>
          <p:cNvPr id="1026" name="Picture 3" descr="The Riksbank's first office at Järntorget in the Old Town in Stockhol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12" y="1538654"/>
            <a:ext cx="5660380" cy="459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4" descr="27 July 1694: the Bank of England is created by Royal Charter | MoneyWee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" t="-10121" r="-507" b="-17481"/>
          <a:stretch/>
        </p:blipFill>
        <p:spPr bwMode="auto">
          <a:xfrm>
            <a:off x="6186072" y="1345224"/>
            <a:ext cx="5730764" cy="528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229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686" y="1371600"/>
            <a:ext cx="11317514" cy="5240215"/>
          </a:xfrm>
        </p:spPr>
        <p:txBody>
          <a:bodyPr>
            <a:normAutofit lnSpcReduction="10000"/>
          </a:bodyPr>
          <a:lstStyle/>
          <a:p>
            <a:pPr algn="just"/>
            <a:endParaRPr lang="sr-Latn-BA" dirty="0"/>
          </a:p>
          <a:p>
            <a:pPr algn="just"/>
            <a:r>
              <a:rPr lang="en-US" dirty="0" err="1"/>
              <a:t>Osnovane</a:t>
            </a:r>
            <a:r>
              <a:rPr lang="sr-Latn-BA" dirty="0"/>
              <a:t> su</a:t>
            </a:r>
            <a:r>
              <a:rPr lang="en-US" dirty="0"/>
              <a:t> </a:t>
            </a:r>
            <a:r>
              <a:rPr lang="en-US" dirty="0" err="1"/>
              <a:t>prvenstveno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stabilizacije</a:t>
            </a:r>
            <a:r>
              <a:rPr lang="en-US" dirty="0"/>
              <a:t> valuta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inflacije</a:t>
            </a:r>
            <a:r>
              <a:rPr lang="en-US" dirty="0"/>
              <a:t>, </a:t>
            </a:r>
            <a:r>
              <a:rPr lang="en-US" dirty="0" err="1"/>
              <a:t>regulisanja</a:t>
            </a:r>
            <a:r>
              <a:rPr lang="en-US" dirty="0"/>
              <a:t> </a:t>
            </a:r>
            <a:r>
              <a:rPr lang="en-US" dirty="0" err="1"/>
              <a:t>novčanih</a:t>
            </a:r>
            <a:r>
              <a:rPr lang="en-US" dirty="0"/>
              <a:t> </a:t>
            </a:r>
            <a:r>
              <a:rPr lang="en-US" dirty="0" err="1"/>
              <a:t>tokova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agenata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/>
              <a:t>. </a:t>
            </a:r>
            <a:endParaRPr lang="sr-Latn-BA" dirty="0"/>
          </a:p>
          <a:p>
            <a:pPr algn="just"/>
            <a:endParaRPr lang="sr-Latn-BA" dirty="0"/>
          </a:p>
          <a:p>
            <a:pPr algn="just"/>
            <a:r>
              <a:rPr lang="en-US" dirty="0"/>
              <a:t>To je </a:t>
            </a:r>
            <a:r>
              <a:rPr lang="en-US" dirty="0" err="1" smtClean="0"/>
              <a:t>uključivalo</a:t>
            </a:r>
            <a:r>
              <a:rPr lang="sr-Latn-BA" dirty="0" smtClean="0"/>
              <a:t>:</a:t>
            </a:r>
          </a:p>
          <a:p>
            <a:pPr lvl="1" algn="just"/>
            <a:r>
              <a:rPr lang="en-US" dirty="0" err="1" smtClean="0"/>
              <a:t>kontrolu</a:t>
            </a:r>
            <a:r>
              <a:rPr lang="en-US" dirty="0" smtClean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spr</a:t>
            </a:r>
            <a:r>
              <a:rPr lang="sr-Latn-BA" dirty="0"/>
              <a:t>ij</a:t>
            </a:r>
            <a:r>
              <a:rPr lang="en-US" dirty="0" err="1"/>
              <a:t>ečila</a:t>
            </a:r>
            <a:r>
              <a:rPr lang="en-US" dirty="0"/>
              <a:t> </a:t>
            </a:r>
            <a:r>
              <a:rPr lang="en-US" dirty="0" err="1"/>
              <a:t>inflacija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očuvala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 smtClean="0"/>
              <a:t>valute</a:t>
            </a:r>
            <a:r>
              <a:rPr lang="en-US" dirty="0" smtClean="0"/>
              <a:t>,</a:t>
            </a:r>
            <a:endParaRPr lang="sr-Latn-BA" dirty="0" smtClean="0"/>
          </a:p>
          <a:p>
            <a:pPr lvl="1" algn="just"/>
            <a:r>
              <a:rPr lang="en-US" dirty="0" err="1" smtClean="0"/>
              <a:t>obezbijeđenje</a:t>
            </a:r>
            <a:r>
              <a:rPr lang="en-US" dirty="0" smtClean="0"/>
              <a:t> </a:t>
            </a:r>
            <a:r>
              <a:rPr lang="en-US" dirty="0" err="1"/>
              <a:t>kredita</a:t>
            </a:r>
            <a:r>
              <a:rPr lang="en-US" dirty="0"/>
              <a:t> </a:t>
            </a:r>
            <a:r>
              <a:rPr lang="en-US" dirty="0" err="1"/>
              <a:t>vladi</a:t>
            </a:r>
            <a:r>
              <a:rPr lang="en-US" dirty="0"/>
              <a:t> za </a:t>
            </a:r>
            <a:r>
              <a:rPr lang="en-US" dirty="0" err="1"/>
              <a:t>finansiranje</a:t>
            </a:r>
            <a:r>
              <a:rPr lang="en-US" dirty="0"/>
              <a:t> </a:t>
            </a:r>
            <a:r>
              <a:rPr lang="en-US" dirty="0" err="1"/>
              <a:t>državnih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, </a:t>
            </a:r>
            <a:endParaRPr lang="sr-Latn-BA" dirty="0" smtClean="0"/>
          </a:p>
          <a:p>
            <a:pPr lvl="1" algn="just"/>
            <a:r>
              <a:rPr lang="sr-Latn-BA" dirty="0"/>
              <a:t>z</a:t>
            </a:r>
            <a:r>
              <a:rPr lang="sr-Latn-BA" dirty="0" smtClean="0"/>
              <a:t>a v</a:t>
            </a:r>
            <a:r>
              <a:rPr lang="en-US" dirty="0" err="1" smtClean="0"/>
              <a:t>ojne</a:t>
            </a:r>
            <a:r>
              <a:rPr lang="en-US" dirty="0" smtClean="0"/>
              <a:t>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infrastrukturne</a:t>
            </a:r>
            <a:r>
              <a:rPr lang="en-US" dirty="0"/>
              <a:t> </a:t>
            </a:r>
            <a:r>
              <a:rPr lang="en-US" dirty="0" err="1"/>
              <a:t>projekte</a:t>
            </a:r>
            <a:r>
              <a:rPr lang="en-US" dirty="0"/>
              <a:t>, </a:t>
            </a:r>
            <a:endParaRPr lang="sr-Latn-BA" dirty="0" smtClean="0"/>
          </a:p>
          <a:p>
            <a:pPr lvl="1" algn="just"/>
            <a:r>
              <a:rPr lang="en-US" dirty="0" err="1" smtClean="0"/>
              <a:t>čuvanje</a:t>
            </a:r>
            <a:r>
              <a:rPr lang="en-US" dirty="0" smtClean="0"/>
              <a:t> </a:t>
            </a:r>
            <a:r>
              <a:rPr lang="en-US" dirty="0" err="1"/>
              <a:t>državnih</a:t>
            </a:r>
            <a:r>
              <a:rPr lang="en-US" dirty="0"/>
              <a:t> </a:t>
            </a:r>
            <a:r>
              <a:rPr lang="en-US" dirty="0" err="1"/>
              <a:t>zlatnih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deviznih</a:t>
            </a:r>
            <a:r>
              <a:rPr lang="en-US" dirty="0"/>
              <a:t> </a:t>
            </a:r>
            <a:r>
              <a:rPr lang="en-US" dirty="0" err="1"/>
              <a:t>rezervi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pomoglo</a:t>
            </a:r>
            <a:r>
              <a:rPr lang="en-US" dirty="0"/>
              <a:t> u </a:t>
            </a:r>
            <a:r>
              <a:rPr lang="en-US" dirty="0" err="1"/>
              <a:t>održavanju</a:t>
            </a:r>
            <a:r>
              <a:rPr lang="en-US" dirty="0"/>
              <a:t> </a:t>
            </a:r>
            <a:r>
              <a:rPr lang="en-US" dirty="0" err="1"/>
              <a:t>povjerenja</a:t>
            </a:r>
            <a:r>
              <a:rPr lang="en-US" dirty="0"/>
              <a:t> u </a:t>
            </a:r>
            <a:r>
              <a:rPr lang="en-US" dirty="0" err="1"/>
              <a:t>nacionalnu</a:t>
            </a:r>
            <a:r>
              <a:rPr lang="en-US" dirty="0"/>
              <a:t> </a:t>
            </a:r>
            <a:r>
              <a:rPr lang="en-US" dirty="0" err="1"/>
              <a:t>valutu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stabilnosti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</a:t>
            </a:r>
            <a:endParaRPr lang="sr-Latn-BA" dirty="0"/>
          </a:p>
          <a:p>
            <a:pPr algn="just"/>
            <a:endParaRPr lang="sr-Latn-BA" dirty="0"/>
          </a:p>
          <a:p>
            <a:pPr algn="just"/>
            <a:r>
              <a:rPr lang="en-US" dirty="0" err="1"/>
              <a:t>Vremenom</a:t>
            </a:r>
            <a:r>
              <a:rPr lang="en-US" dirty="0"/>
              <a:t>, </a:t>
            </a:r>
            <a:r>
              <a:rPr lang="en-US" dirty="0" err="1"/>
              <a:t>centralne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dobijaju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veću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obim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nadzor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bankarskim</a:t>
            </a:r>
            <a:r>
              <a:rPr lang="en-US" dirty="0"/>
              <a:t> </a:t>
            </a:r>
            <a:r>
              <a:rPr lang="en-US" dirty="0" err="1"/>
              <a:t>sektorom</a:t>
            </a:r>
            <a:r>
              <a:rPr lang="en-US" dirty="0"/>
              <a:t>, </a:t>
            </a:r>
            <a:r>
              <a:rPr lang="en-US" dirty="0" err="1"/>
              <a:t>održavanje</a:t>
            </a:r>
            <a:r>
              <a:rPr lang="en-US" dirty="0"/>
              <a:t> </a:t>
            </a:r>
            <a:r>
              <a:rPr lang="en-US" dirty="0" err="1"/>
              <a:t>stabilnosti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sprovođenje</a:t>
            </a:r>
            <a:r>
              <a:rPr lang="en-US" dirty="0"/>
              <a:t> </a:t>
            </a:r>
            <a:r>
              <a:rPr lang="en-US" dirty="0" err="1"/>
              <a:t>monetarne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postigli</a:t>
            </a:r>
            <a:r>
              <a:rPr lang="en-US" dirty="0"/>
              <a:t> </a:t>
            </a:r>
            <a:r>
              <a:rPr lang="en-US" dirty="0" err="1"/>
              <a:t>različiti</a:t>
            </a:r>
            <a:r>
              <a:rPr lang="en-US" dirty="0"/>
              <a:t> </a:t>
            </a:r>
            <a:r>
              <a:rPr lang="en-US" dirty="0" err="1"/>
              <a:t>ekonomski</a:t>
            </a:r>
            <a:r>
              <a:rPr lang="en-US" dirty="0"/>
              <a:t>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stabilan</a:t>
            </a:r>
            <a:r>
              <a:rPr lang="en-US" dirty="0"/>
              <a:t> </a:t>
            </a:r>
            <a:r>
              <a:rPr lang="en-US" dirty="0" err="1"/>
              <a:t>rast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niska</a:t>
            </a:r>
            <a:r>
              <a:rPr lang="en-US" dirty="0"/>
              <a:t> </a:t>
            </a:r>
            <a:r>
              <a:rPr lang="en-US" dirty="0" err="1"/>
              <a:t>nezaposlenost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767363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508</TotalTime>
  <Words>2473</Words>
  <Application>Microsoft Office PowerPoint</Application>
  <PresentationFormat>Widescreen</PresentationFormat>
  <Paragraphs>316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Arial</vt:lpstr>
      <vt:lpstr>Calibri</vt:lpstr>
      <vt:lpstr>Century Gothic</vt:lpstr>
      <vt:lpstr>Times New Roman</vt:lpstr>
      <vt:lpstr>Wingdings</vt:lpstr>
      <vt:lpstr>Vapor Trail</vt:lpstr>
      <vt:lpstr>Istorijski razvoj centralnih banaka</vt:lpstr>
      <vt:lpstr>Kako je sve počelo?  zlatar, papir i povjerenje</vt:lpstr>
      <vt:lpstr>PowerPoint Presentation</vt:lpstr>
      <vt:lpstr>PowerPoint Presentation</vt:lpstr>
      <vt:lpstr>PowerPoint Presentation</vt:lpstr>
      <vt:lpstr>Datumi osnivanja centralnih banaka kroz vijekove</vt:lpstr>
      <vt:lpstr>PowerPoint Presentation</vt:lpstr>
      <vt:lpstr>PowerPoint Presentation</vt:lpstr>
      <vt:lpstr>PowerPoint Presentation</vt:lpstr>
      <vt:lpstr> ULOGA CENTRALNIH BANAKA U XIX VIJEKU </vt:lpstr>
      <vt:lpstr>PowerPoint Presentation</vt:lpstr>
      <vt:lpstr>PowerPoint Presentation</vt:lpstr>
      <vt:lpstr>PowerPoint Presentation</vt:lpstr>
      <vt:lpstr>PowerPoint Presentation</vt:lpstr>
      <vt:lpstr>САВРЕМЕНЕ ЦЕНТРАЛНЕ БАНКЕ</vt:lpstr>
      <vt:lpstr>Задаци и циљеви</vt:lpstr>
      <vt:lpstr>Основне карактеристике централне банке у односу на пословне банке</vt:lpstr>
      <vt:lpstr>ЦБ према типу организације</vt:lpstr>
      <vt:lpstr>PowerPoint Presentation</vt:lpstr>
      <vt:lpstr>Мрежа од 12 банака Федералних резерви</vt:lpstr>
      <vt:lpstr>PowerPoint Presentation</vt:lpstr>
      <vt:lpstr>PowerPoint Presentation</vt:lpstr>
      <vt:lpstr>ФУНКЦИЈЕ ЦЕНТРАЛНЕ БАНКЕ</vt:lpstr>
      <vt:lpstr>1. Емисиона функција</vt:lpstr>
      <vt:lpstr>2. Функција монетарног регулисања</vt:lpstr>
      <vt:lpstr>PowerPoint Presentation</vt:lpstr>
      <vt:lpstr>3. Функција банке банака</vt:lpstr>
      <vt:lpstr>PowerPoint Presentation</vt:lpstr>
      <vt:lpstr>4. Функција банкара државе</vt:lpstr>
      <vt:lpstr>5. Контролна функција (надзор)</vt:lpstr>
      <vt:lpstr>6. Организација платног промета</vt:lpstr>
      <vt:lpstr>PowerPoint Presentation</vt:lpstr>
      <vt:lpstr>7. Спољноекономска функција</vt:lpstr>
      <vt:lpstr> 8. Управљање девизним резервама </vt:lpstr>
      <vt:lpstr>PowerPoint Presentation</vt:lpstr>
      <vt:lpstr>9. Развојна функција</vt:lpstr>
      <vt:lpstr>Биланс централне банке</vt:lpstr>
      <vt:lpstr>Консолидовани биланс стања Евросистема</vt:lpstr>
      <vt:lpstr>Независност централне банке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Istorijski razvoj centralnih banaka</dc:title>
  <dc:creator>Branka</dc:creator>
  <cp:lastModifiedBy>Branka</cp:lastModifiedBy>
  <cp:revision>75</cp:revision>
  <dcterms:created xsi:type="dcterms:W3CDTF">2024-10-14T06:32:37Z</dcterms:created>
  <dcterms:modified xsi:type="dcterms:W3CDTF">2025-10-20T10:05:58Z</dcterms:modified>
</cp:coreProperties>
</file>