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6" r:id="rId1"/>
  </p:sldMasterIdLst>
  <p:sldIdLst>
    <p:sldId id="256" r:id="rId2"/>
    <p:sldId id="262" r:id="rId3"/>
    <p:sldId id="265" r:id="rId4"/>
    <p:sldId id="266" r:id="rId5"/>
    <p:sldId id="267" r:id="rId6"/>
    <p:sldId id="270" r:id="rId7"/>
    <p:sldId id="277" r:id="rId8"/>
    <p:sldId id="278" r:id="rId9"/>
    <p:sldId id="279" r:id="rId10"/>
    <p:sldId id="27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36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071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375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33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30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98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611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089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712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295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00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6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459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430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93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969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157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5C3F30D-5773-47CF-B8FC-F293EB7BAD1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212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  <p:sldLayoutId id="2147484049" r:id="rId13"/>
    <p:sldLayoutId id="2147484050" r:id="rId14"/>
    <p:sldLayoutId id="2147484051" r:id="rId15"/>
    <p:sldLayoutId id="2147484052" r:id="rId16"/>
    <p:sldLayoutId id="21474840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9684" y="1292467"/>
            <a:ext cx="8572007" cy="3033349"/>
          </a:xfrm>
        </p:spPr>
        <p:txBody>
          <a:bodyPr>
            <a:normAutofit/>
          </a:bodyPr>
          <a:lstStyle/>
          <a:p>
            <a:pPr algn="ctr"/>
            <a:r>
              <a:rPr lang="sr-Latn-BA" b="1" dirty="0" smtClean="0"/>
              <a:t>Instrumenti monetarnog regulisanja CBBH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5245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sr-Latn-BA" dirty="0" smtClean="0"/>
              <a:t>Hvala na pažnji!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412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885092"/>
          </a:xfrm>
        </p:spPr>
        <p:txBody>
          <a:bodyPr/>
          <a:lstStyle/>
          <a:p>
            <a:pPr algn="ctr"/>
            <a:r>
              <a:rPr lang="en-US" b="1" dirty="0" err="1" smtClean="0"/>
              <a:t>Obavezna</a:t>
            </a:r>
            <a:r>
              <a:rPr lang="sr-Latn-BA" b="1" dirty="0" smtClean="0"/>
              <a:t> </a:t>
            </a:r>
            <a:r>
              <a:rPr lang="en-US" b="1" dirty="0" err="1" smtClean="0"/>
              <a:t>rezerva</a:t>
            </a:r>
            <a:r>
              <a:rPr lang="sr-Latn-BA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562" y="1670537"/>
            <a:ext cx="11649807" cy="4976447"/>
          </a:xfrm>
        </p:spPr>
        <p:txBody>
          <a:bodyPr>
            <a:normAutofit/>
          </a:bodyPr>
          <a:lstStyle/>
          <a:p>
            <a:pPr algn="just"/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Jedini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instrument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monetarne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politike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Centralna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Bosne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Hercegovine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raspolaganju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obavezna</a:t>
            </a:r>
            <a:r>
              <a:rPr lang="en-US" sz="22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rezerva</a:t>
            </a:r>
            <a:r>
              <a:rPr lang="en-US" sz="22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BA" sz="2200" b="1" i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i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Obavezna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jedan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indirektnih</a:t>
            </a:r>
            <a:r>
              <a:rPr lang="en-US" sz="22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instrumenata</a:t>
            </a:r>
            <a:r>
              <a:rPr lang="en-US" sz="22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monetarne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politike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Ekonomski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rast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nije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jedan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ciljeva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indirektnih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instrumenata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monetarne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politike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Glavna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prednost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poređenju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direktnim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instrumentima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je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efikasnija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monetarna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kontrola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druge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strane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nisu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naročito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efikasni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uticaju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ponudu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novca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slučaju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valutnog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odbora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nemaju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uticaja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184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78169"/>
            <a:ext cx="11746523" cy="4871775"/>
          </a:xfrm>
        </p:spPr>
        <p:txBody>
          <a:bodyPr>
            <a:noAutofit/>
          </a:bodyPr>
          <a:lstStyle/>
          <a:p>
            <a:pPr algn="just"/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izvori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finansiranja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svega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bankarski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depoziti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izuzetno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kratkoročni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transakcioni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depoziti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viđenju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ne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može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dozvoliti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da se ova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sredstva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plasiraju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znatno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duži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To bi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dovelo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neprihvatljivo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visokog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rizika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deponenti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ne bi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mogli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dobiju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svoja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sredstva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zaht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barem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ne bez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značajnih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troškova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samu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nedostatku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alternative,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kratkoročne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izvore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sredstava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značajnoj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mjeri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držale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računima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Centralne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Bosne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Hercegovine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vidu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viška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nad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obavezn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rezerv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55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8085" y="324480"/>
            <a:ext cx="7958331" cy="1077229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b="1" dirty="0" smtClean="0"/>
              <a:t>Monetarno regulisanje putem o</a:t>
            </a:r>
            <a:r>
              <a:rPr lang="en-US" b="1" dirty="0" err="1" smtClean="0"/>
              <a:t>bavezn</a:t>
            </a:r>
            <a:r>
              <a:rPr lang="sr-Latn-BA" b="1" dirty="0" smtClean="0"/>
              <a:t>ih</a:t>
            </a:r>
            <a:r>
              <a:rPr lang="en-US" b="1" dirty="0" smtClean="0"/>
              <a:t> </a:t>
            </a:r>
            <a:r>
              <a:rPr lang="en-US" b="1" dirty="0" err="1" smtClean="0"/>
              <a:t>rezerv</a:t>
            </a:r>
            <a:r>
              <a:rPr lang="sr-Latn-BA" b="1" dirty="0" smtClean="0"/>
              <a:t>i</a:t>
            </a:r>
            <a:r>
              <a:rPr lang="en-US" b="1" dirty="0" smtClean="0"/>
              <a:t> </a:t>
            </a:r>
            <a:r>
              <a:rPr lang="en-US" b="1" dirty="0" err="1"/>
              <a:t>CBBiH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77" y="1682838"/>
            <a:ext cx="11649808" cy="4656415"/>
          </a:xfrm>
        </p:spPr>
        <p:txBody>
          <a:bodyPr>
            <a:normAutofit/>
          </a:bodyPr>
          <a:lstStyle/>
          <a:p>
            <a:pPr algn="just"/>
            <a:r>
              <a:rPr lang="sr-Latn-BA" sz="2200" b="1" dirty="0">
                <a:latin typeface="Arial" panose="020B0604020202020204" pitchFamily="34" charset="0"/>
                <a:cs typeface="Arial" panose="020B0604020202020204" pitchFamily="34" charset="0"/>
              </a:rPr>
              <a:t>Obavezna rezerva je instrument monetarne politike </a:t>
            </a:r>
            <a:r>
              <a:rPr lang="sr-Latn-BA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Centralne banke Bosne i Hercegovine kojim se komercijalne banke, u skladu sa članom 36. Zakona o Centralnoj banci Bosne i Hercegovine</a:t>
            </a:r>
            <a:r>
              <a:rPr lang="sr-Latn-BA" sz="2200" b="1" dirty="0">
                <a:latin typeface="Arial" panose="020B0604020202020204" pitchFamily="34" charset="0"/>
                <a:cs typeface="Arial" panose="020B0604020202020204" pitchFamily="34" charset="0"/>
              </a:rPr>
              <a:t>, obavezuju da dio depozita drže na računu rezervi kod Centralne banke Bosne i Hercegovine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Osnovica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obračun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obavezne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trenutno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iznosi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približno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2,8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milijardi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KM. </a:t>
            </a:r>
            <a:endParaRPr lang="sr-Latn-B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Dakle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radi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se o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sredstvima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banaka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odnosno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štediša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drže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depozite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poslovnih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banaka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građana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preduzeća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države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sr-Latn-B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17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4638"/>
            <a:ext cx="11975123" cy="6304085"/>
          </a:xfrm>
        </p:spPr>
        <p:txBody>
          <a:bodyPr>
            <a:normAutofit/>
          </a:bodyPr>
          <a:lstStyle/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dugi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niz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godina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drže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značajna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sredstva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iznad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propisanog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nivoa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BA" sz="2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Osnovni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razlog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zašto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komercijalne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drže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značajna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sredstva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iznad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nivoa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obavezne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podzakonski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akti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entitetskih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agencija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bankarstvo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nalažu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povećanje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likvidnosti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banaka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BA" sz="2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Trenutno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stanje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aktive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iznad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obavezne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iznosi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oko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3,4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milijarde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KM,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znači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komercijalne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Bosni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Hercegovini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trenutno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drže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računima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Centralne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oko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6,2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milijarde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BA" sz="2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BA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početka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2020.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danas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prosječna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obavezna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iznosila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je 2,7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milijardi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KM,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dok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višak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obavezne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iznosio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2,8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milijardi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KM. </a:t>
            </a:r>
          </a:p>
        </p:txBody>
      </p:sp>
    </p:spTree>
    <p:extLst>
      <p:ext uri="{BB962C8B-B14F-4D97-AF65-F5344CB8AC3E}">
        <p14:creationId xmlns:p14="http://schemas.microsoft.com/office/powerpoint/2010/main" val="504157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8830" y="105507"/>
            <a:ext cx="7958331" cy="756139"/>
          </a:xfrm>
        </p:spPr>
        <p:txBody>
          <a:bodyPr/>
          <a:lstStyle/>
          <a:p>
            <a:pPr algn="ctr"/>
            <a:r>
              <a:rPr lang="en-US" b="1" dirty="0" err="1"/>
              <a:t>Računi</a:t>
            </a:r>
            <a:r>
              <a:rPr lang="en-US" b="1" dirty="0"/>
              <a:t> </a:t>
            </a:r>
            <a:r>
              <a:rPr lang="en-US" b="1" dirty="0" err="1"/>
              <a:t>rezervi</a:t>
            </a:r>
            <a:r>
              <a:rPr lang="en-US" b="1" dirty="0"/>
              <a:t> </a:t>
            </a:r>
            <a:r>
              <a:rPr lang="en-US" b="1" dirty="0" err="1"/>
              <a:t>kod</a:t>
            </a:r>
            <a:r>
              <a:rPr lang="en-US" b="1" dirty="0"/>
              <a:t> </a:t>
            </a:r>
            <a:r>
              <a:rPr lang="en-US" b="1" dirty="0" err="1" smtClean="0"/>
              <a:t>CBBiH</a:t>
            </a:r>
            <a:r>
              <a:rPr lang="sr-Latn-BA" b="1" dirty="0" smtClean="0"/>
              <a:t> 2022.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883" y="2488224"/>
            <a:ext cx="11632223" cy="42027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pl-PL" sz="2500" dirty="0" smtClean="0"/>
          </a:p>
          <a:p>
            <a:pPr marL="0" indent="0" algn="just">
              <a:buNone/>
            </a:pPr>
            <a:endParaRPr lang="pl-PL" sz="2500" dirty="0"/>
          </a:p>
          <a:p>
            <a:pPr marL="0" indent="0" algn="just">
              <a:buNone/>
            </a:pPr>
            <a:endParaRPr lang="pl-PL" sz="2500" dirty="0" smtClean="0"/>
          </a:p>
          <a:p>
            <a:pPr marL="0" indent="0" algn="just">
              <a:buNone/>
            </a:pPr>
            <a:endParaRPr lang="pl-PL" sz="2500" dirty="0" smtClean="0"/>
          </a:p>
          <a:p>
            <a:pPr marL="0" indent="0" algn="just">
              <a:buNone/>
            </a:pPr>
            <a:endParaRPr lang="pl-PL" sz="2500" dirty="0"/>
          </a:p>
          <a:p>
            <a:pPr marL="0" indent="0" algn="just">
              <a:buNone/>
            </a:pPr>
            <a:endParaRPr lang="pl-PL" sz="2500" dirty="0" smtClean="0"/>
          </a:p>
          <a:p>
            <a:pPr marL="0" indent="0" algn="just">
              <a:buNone/>
            </a:pPr>
            <a:endParaRPr lang="pl-PL" sz="2500" dirty="0"/>
          </a:p>
          <a:p>
            <a:pPr marL="0" indent="0" algn="just">
              <a:buNone/>
            </a:pPr>
            <a:r>
              <a:rPr lang="pl-PL" sz="2500" dirty="0" smtClean="0"/>
              <a:t>U </a:t>
            </a:r>
            <a:r>
              <a:rPr lang="pl-PL" sz="2500" dirty="0"/>
              <a:t>toku 2024. godine, CBBiH nije mijenjala </a:t>
            </a:r>
            <a:r>
              <a:rPr lang="pl-PL" sz="2500" dirty="0" smtClean="0"/>
              <a:t>stopu obavezne </a:t>
            </a:r>
            <a:r>
              <a:rPr lang="pl-PL" sz="2500" dirty="0"/>
              <a:t>rezerve, niti obuhvatnost osnovice za </a:t>
            </a:r>
            <a:r>
              <a:rPr lang="pl-PL" sz="2500" dirty="0" smtClean="0"/>
              <a:t>obračun obavezne </a:t>
            </a:r>
            <a:r>
              <a:rPr lang="pl-PL" sz="2500" dirty="0"/>
              <a:t>rezerve</a:t>
            </a:r>
            <a:r>
              <a:rPr lang="pl-PL" sz="2500" dirty="0" smtClean="0"/>
              <a:t>.</a:t>
            </a:r>
          </a:p>
          <a:p>
            <a:pPr marL="0" indent="0" algn="just">
              <a:buNone/>
            </a:pPr>
            <a:endParaRPr lang="pl-PL" sz="2500" dirty="0" smtClean="0"/>
          </a:p>
          <a:p>
            <a:pPr marL="0" indent="0" algn="just">
              <a:buNone/>
            </a:pPr>
            <a:r>
              <a:rPr lang="pl-PL" sz="2500" dirty="0" smtClean="0"/>
              <a:t> </a:t>
            </a:r>
            <a:r>
              <a:rPr lang="pl-PL" sz="2500" dirty="0"/>
              <a:t>Stopa obavezne rezerve je </a:t>
            </a:r>
            <a:r>
              <a:rPr lang="pl-PL" sz="2500" dirty="0" smtClean="0"/>
              <a:t>zadržana </a:t>
            </a:r>
            <a:r>
              <a:rPr lang="en-US" sz="2500" dirty="0" err="1" smtClean="0"/>
              <a:t>na</a:t>
            </a:r>
            <a:r>
              <a:rPr lang="en-US" sz="2500" dirty="0" smtClean="0"/>
              <a:t> </a:t>
            </a:r>
            <a:r>
              <a:rPr lang="en-US" sz="2500" dirty="0">
                <a:solidFill>
                  <a:srgbClr val="FFFF00"/>
                </a:solidFill>
              </a:rPr>
              <a:t>10%</a:t>
            </a:r>
            <a:r>
              <a:rPr lang="en-US" sz="2500" dirty="0"/>
              <a:t>, </a:t>
            </a:r>
            <a:r>
              <a:rPr lang="en-US" sz="2500" dirty="0" err="1"/>
              <a:t>i</a:t>
            </a:r>
            <a:r>
              <a:rPr lang="en-US" sz="2500" dirty="0"/>
              <a:t> </a:t>
            </a:r>
            <a:r>
              <a:rPr lang="en-US" sz="2500" dirty="0" err="1"/>
              <a:t>primjenjuje</a:t>
            </a:r>
            <a:r>
              <a:rPr lang="en-US" sz="2500" dirty="0"/>
              <a:t> se </a:t>
            </a:r>
            <a:r>
              <a:rPr lang="en-US" sz="2500" dirty="0" err="1"/>
              <a:t>na</a:t>
            </a:r>
            <a:r>
              <a:rPr lang="en-US" sz="2500" dirty="0"/>
              <a:t> </a:t>
            </a:r>
            <a:r>
              <a:rPr lang="en-US" sz="2500" dirty="0" err="1"/>
              <a:t>svu</a:t>
            </a:r>
            <a:r>
              <a:rPr lang="en-US" sz="2500" dirty="0"/>
              <a:t> </a:t>
            </a:r>
            <a:r>
              <a:rPr lang="en-US" sz="2500" dirty="0" err="1"/>
              <a:t>domaću</a:t>
            </a:r>
            <a:r>
              <a:rPr lang="en-US" sz="2500" dirty="0"/>
              <a:t> </a:t>
            </a:r>
            <a:r>
              <a:rPr lang="en-US" sz="2500" dirty="0" err="1"/>
              <a:t>i</a:t>
            </a:r>
            <a:r>
              <a:rPr lang="en-US" sz="2500" dirty="0"/>
              <a:t> </a:t>
            </a:r>
            <a:r>
              <a:rPr lang="en-US" sz="2500" dirty="0" err="1"/>
              <a:t>stranu</a:t>
            </a:r>
            <a:r>
              <a:rPr lang="en-US" sz="2500" dirty="0"/>
              <a:t> </a:t>
            </a:r>
            <a:r>
              <a:rPr lang="en-US" sz="2500" dirty="0" err="1" smtClean="0"/>
              <a:t>pasivu</a:t>
            </a:r>
            <a:r>
              <a:rPr lang="sr-Latn-BA" sz="2500" dirty="0" smtClean="0"/>
              <a:t> </a:t>
            </a:r>
            <a:r>
              <a:rPr lang="pl-PL" sz="2500" dirty="0" smtClean="0"/>
              <a:t>banaka</a:t>
            </a:r>
            <a:r>
              <a:rPr lang="pl-PL" sz="2500" dirty="0"/>
              <a:t>. </a:t>
            </a:r>
            <a:endParaRPr lang="pl-PL" sz="2500" dirty="0" smtClean="0"/>
          </a:p>
          <a:p>
            <a:pPr marL="0" indent="0" algn="just">
              <a:buNone/>
            </a:pPr>
            <a:endParaRPr lang="pl-PL" sz="2500" dirty="0"/>
          </a:p>
          <a:p>
            <a:pPr marL="0" indent="0" algn="just">
              <a:buNone/>
            </a:pPr>
            <a:r>
              <a:rPr lang="pl-PL" sz="2500" dirty="0" smtClean="0"/>
              <a:t>Na </a:t>
            </a:r>
            <a:r>
              <a:rPr lang="pl-PL" sz="2500" dirty="0"/>
              <a:t>sredstva obavezne rezerve po osnovu </a:t>
            </a:r>
            <a:r>
              <a:rPr lang="pl-PL" sz="2500" dirty="0" smtClean="0"/>
              <a:t>osnovice u </a:t>
            </a:r>
            <a:r>
              <a:rPr lang="pl-PL" sz="2500" dirty="0"/>
              <a:t>domaćoj valuti KM, komercijalnim bankama se </a:t>
            </a:r>
            <a:r>
              <a:rPr lang="pl-PL" sz="2500" dirty="0" smtClean="0"/>
              <a:t>plaća naknada </a:t>
            </a:r>
            <a:r>
              <a:rPr lang="pl-PL" sz="2500" dirty="0"/>
              <a:t>po stopi od 50 baznih poena (0,50%), na </a:t>
            </a:r>
            <a:r>
              <a:rPr lang="pl-PL" sz="2500" dirty="0" smtClean="0"/>
              <a:t>sredstva obavezne </a:t>
            </a:r>
            <a:r>
              <a:rPr lang="pl-PL" sz="2500" dirty="0"/>
              <a:t>rezerve po osnovu osnovice u stranim </a:t>
            </a:r>
            <a:r>
              <a:rPr lang="pl-PL" sz="2500" dirty="0" smtClean="0"/>
              <a:t>valutama </a:t>
            </a:r>
            <a:r>
              <a:rPr lang="en-US" sz="2500" dirty="0" err="1" smtClean="0"/>
              <a:t>i</a:t>
            </a:r>
            <a:r>
              <a:rPr lang="en-US" sz="2500" dirty="0" smtClean="0"/>
              <a:t> </a:t>
            </a:r>
            <a:r>
              <a:rPr lang="en-US" sz="2500" dirty="0"/>
              <a:t>u </a:t>
            </a:r>
            <a:r>
              <a:rPr lang="en-US" sz="2500" dirty="0" err="1"/>
              <a:t>domaćoj</a:t>
            </a:r>
            <a:r>
              <a:rPr lang="en-US" sz="2500" dirty="0"/>
              <a:t> </a:t>
            </a:r>
            <a:r>
              <a:rPr lang="en-US" sz="2500" dirty="0" err="1"/>
              <a:t>valuti</a:t>
            </a:r>
            <a:r>
              <a:rPr lang="en-US" sz="2500" dirty="0"/>
              <a:t> s </a:t>
            </a:r>
            <a:r>
              <a:rPr lang="en-US" sz="2500" dirty="0" err="1"/>
              <a:t>valutnom</a:t>
            </a:r>
            <a:r>
              <a:rPr lang="en-US" sz="2500" dirty="0"/>
              <a:t> </a:t>
            </a:r>
            <a:r>
              <a:rPr lang="en-US" sz="2500" dirty="0" err="1"/>
              <a:t>klauzulom</a:t>
            </a:r>
            <a:r>
              <a:rPr lang="en-US" sz="2500" dirty="0"/>
              <a:t> - </a:t>
            </a:r>
            <a:r>
              <a:rPr lang="en-US" sz="2500" dirty="0" err="1"/>
              <a:t>plaća</a:t>
            </a:r>
            <a:r>
              <a:rPr lang="en-US" sz="2500" dirty="0"/>
              <a:t> </a:t>
            </a:r>
            <a:r>
              <a:rPr lang="en-US" sz="2500" dirty="0" smtClean="0"/>
              <a:t>se</a:t>
            </a:r>
            <a:r>
              <a:rPr lang="sr-Latn-BA" sz="2500" dirty="0" smtClean="0"/>
              <a:t> </a:t>
            </a:r>
            <a:r>
              <a:rPr lang="pl-PL" sz="2500" dirty="0" smtClean="0"/>
              <a:t>naknada </a:t>
            </a:r>
            <a:r>
              <a:rPr lang="pl-PL" sz="2500" dirty="0"/>
              <a:t>po stopi od 30 baznih poena (0,30%). </a:t>
            </a:r>
            <a:endParaRPr lang="pl-PL" sz="2500" dirty="0" smtClean="0"/>
          </a:p>
          <a:p>
            <a:pPr marL="0" indent="0" algn="just">
              <a:buNone/>
            </a:pPr>
            <a:endParaRPr lang="pl-PL" sz="2500" dirty="0"/>
          </a:p>
          <a:p>
            <a:pPr marL="0" indent="0" algn="just">
              <a:buNone/>
            </a:pPr>
            <a:r>
              <a:rPr lang="pl-PL" sz="2500" dirty="0" smtClean="0"/>
              <a:t>Na sredstva </a:t>
            </a:r>
            <a:r>
              <a:rPr lang="en-US" sz="2500" dirty="0" err="1" smtClean="0"/>
              <a:t>iznad</a:t>
            </a:r>
            <a:r>
              <a:rPr lang="en-US" sz="2500" dirty="0" smtClean="0"/>
              <a:t> </a:t>
            </a:r>
            <a:r>
              <a:rPr lang="en-US" sz="2500" dirty="0" err="1"/>
              <a:t>obavezne</a:t>
            </a:r>
            <a:r>
              <a:rPr lang="en-US" sz="2500" dirty="0"/>
              <a:t> </a:t>
            </a:r>
            <a:r>
              <a:rPr lang="en-US" sz="2500" dirty="0" err="1"/>
              <a:t>rezerve</a:t>
            </a:r>
            <a:r>
              <a:rPr lang="en-US" sz="2500" dirty="0"/>
              <a:t>, </a:t>
            </a:r>
            <a:r>
              <a:rPr lang="en-US" sz="2500" dirty="0" err="1"/>
              <a:t>naknada</a:t>
            </a:r>
            <a:r>
              <a:rPr lang="en-US" sz="2500" dirty="0"/>
              <a:t> se ne </a:t>
            </a:r>
            <a:r>
              <a:rPr lang="en-US" sz="2500" dirty="0" err="1" smtClean="0"/>
              <a:t>obračunava</a:t>
            </a:r>
            <a:r>
              <a:rPr lang="sr-Latn-BA" sz="2500" dirty="0" smtClean="0"/>
              <a:t> </a:t>
            </a:r>
          </a:p>
          <a:p>
            <a:pPr marL="0" indent="0" algn="just">
              <a:buNone/>
            </a:pPr>
            <a:endParaRPr lang="sr-Latn-BA" sz="2500" dirty="0"/>
          </a:p>
          <a:p>
            <a:pPr marL="0" indent="0" algn="just">
              <a:buNone/>
            </a:pPr>
            <a:endParaRPr lang="sr-Latn-BA" sz="2500" dirty="0" smtClean="0"/>
          </a:p>
          <a:p>
            <a:pPr marL="0" indent="0" algn="just">
              <a:buNone/>
            </a:pPr>
            <a:endParaRPr lang="sr-Latn-BA" sz="2500" dirty="0" smtClean="0"/>
          </a:p>
          <a:p>
            <a:pPr marL="0" indent="0" algn="just">
              <a:buNone/>
            </a:pPr>
            <a:endParaRPr lang="sr-Latn-BA" sz="2500" dirty="0"/>
          </a:p>
          <a:p>
            <a:pPr marL="0" indent="0" algn="just">
              <a:buNone/>
            </a:pPr>
            <a:endParaRPr lang="sr-Latn-BA" sz="2500" dirty="0" smtClean="0"/>
          </a:p>
          <a:p>
            <a:pPr marL="0" indent="0" algn="just">
              <a:buNone/>
            </a:pPr>
            <a:endParaRPr lang="sr-Latn-BA" sz="2500" dirty="0"/>
          </a:p>
          <a:p>
            <a:pPr marL="0" indent="0" algn="just">
              <a:buNone/>
            </a:pPr>
            <a:endParaRPr lang="sr-Latn-BA" sz="2500" dirty="0" smtClean="0"/>
          </a:p>
          <a:p>
            <a:pPr marL="0" indent="0" algn="just">
              <a:buNone/>
            </a:pPr>
            <a:endParaRPr lang="sr-Latn-BA" sz="2500" dirty="0"/>
          </a:p>
          <a:p>
            <a:pPr marL="0" indent="0" algn="just">
              <a:buNone/>
            </a:pPr>
            <a:endParaRPr lang="sr-Latn-BA" sz="2500" dirty="0" smtClean="0"/>
          </a:p>
          <a:p>
            <a:pPr marL="0" indent="0" algn="just">
              <a:buNone/>
            </a:pPr>
            <a:endParaRPr lang="sr-Latn-BA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497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502" t="14474" r="3197" b="7840"/>
          <a:stretch/>
        </p:blipFill>
        <p:spPr>
          <a:xfrm>
            <a:off x="2406087" y="870438"/>
            <a:ext cx="6649990" cy="524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064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" y="276225"/>
            <a:ext cx="11868150" cy="6353175"/>
          </a:xfrm>
        </p:spPr>
        <p:txBody>
          <a:bodyPr>
            <a:normAutofit/>
          </a:bodyPr>
          <a:lstStyle/>
          <a:p>
            <a:r>
              <a:rPr lang="en-US" sz="2300" dirty="0" err="1"/>
              <a:t>Snažan</a:t>
            </a:r>
            <a:r>
              <a:rPr lang="en-US" sz="2300" dirty="0"/>
              <a:t> </a:t>
            </a:r>
            <a:r>
              <a:rPr lang="en-US" sz="2300" dirty="0" err="1" smtClean="0"/>
              <a:t>rast</a:t>
            </a:r>
            <a:r>
              <a:rPr lang="sr-Latn-BA" sz="2300" dirty="0" smtClean="0"/>
              <a:t> </a:t>
            </a:r>
            <a:r>
              <a:rPr lang="pl-PL" sz="2300" dirty="0" smtClean="0"/>
              <a:t>depozita </a:t>
            </a:r>
            <a:r>
              <a:rPr lang="pl-PL" sz="2300" dirty="0"/>
              <a:t>domaćih sektora i dalje je dominantan </a:t>
            </a:r>
            <a:r>
              <a:rPr lang="pl-PL" sz="2300" dirty="0" smtClean="0"/>
              <a:t>faktor rasta </a:t>
            </a:r>
            <a:r>
              <a:rPr lang="pl-PL" sz="2300" dirty="0"/>
              <a:t>osnovice za obračun obavezne rezerve. </a:t>
            </a:r>
            <a:endParaRPr lang="pl-PL" sz="2300" dirty="0" smtClean="0"/>
          </a:p>
          <a:p>
            <a:r>
              <a:rPr lang="pl-PL" sz="2300" dirty="0" smtClean="0"/>
              <a:t>Osnovica za </a:t>
            </a:r>
            <a:r>
              <a:rPr lang="en-US" sz="2300" dirty="0" err="1" smtClean="0"/>
              <a:t>obračun</a:t>
            </a:r>
            <a:r>
              <a:rPr lang="en-US" sz="2300" dirty="0" smtClean="0"/>
              <a:t> </a:t>
            </a:r>
            <a:r>
              <a:rPr lang="en-US" sz="2300" dirty="0" err="1"/>
              <a:t>obavezne</a:t>
            </a:r>
            <a:r>
              <a:rPr lang="en-US" sz="2300" dirty="0"/>
              <a:t> </a:t>
            </a:r>
            <a:r>
              <a:rPr lang="en-US" sz="2300" dirty="0" err="1"/>
              <a:t>rezerve</a:t>
            </a:r>
            <a:r>
              <a:rPr lang="en-US" sz="2300" dirty="0"/>
              <a:t>, </a:t>
            </a:r>
            <a:r>
              <a:rPr lang="en-US" sz="2300" dirty="0" err="1"/>
              <a:t>na</a:t>
            </a:r>
            <a:r>
              <a:rPr lang="en-US" sz="2300" dirty="0"/>
              <a:t> </a:t>
            </a:r>
            <a:r>
              <a:rPr lang="en-US" sz="2300" dirty="0" err="1"/>
              <a:t>kraju</a:t>
            </a:r>
            <a:r>
              <a:rPr lang="en-US" sz="2300" dirty="0"/>
              <a:t> </a:t>
            </a:r>
            <a:r>
              <a:rPr lang="en-US" sz="2300" dirty="0" err="1"/>
              <a:t>izvještajnog</a:t>
            </a:r>
            <a:r>
              <a:rPr lang="en-US" sz="2300" dirty="0"/>
              <a:t> </a:t>
            </a:r>
            <a:r>
              <a:rPr lang="en-US" sz="2300" dirty="0" err="1"/>
              <a:t>perioda</a:t>
            </a:r>
            <a:r>
              <a:rPr lang="en-US" sz="2300" dirty="0" smtClean="0"/>
              <a:t>,</a:t>
            </a:r>
            <a:r>
              <a:rPr lang="sr-Latn-BA" sz="2300" dirty="0" smtClean="0"/>
              <a:t> </a:t>
            </a:r>
            <a:r>
              <a:rPr lang="pl-PL" sz="2300" dirty="0" smtClean="0"/>
              <a:t>iznosila </a:t>
            </a:r>
            <a:r>
              <a:rPr lang="pl-PL" sz="2300" dirty="0"/>
              <a:t>je 35,71 milijardi KM, a u odnosu na isti </a:t>
            </a:r>
            <a:r>
              <a:rPr lang="pl-PL" sz="2300" dirty="0" smtClean="0"/>
              <a:t>period prošle </a:t>
            </a:r>
            <a:r>
              <a:rPr lang="pl-PL" sz="2300" dirty="0"/>
              <a:t>godine veća je za 2,8 milijardi KM. </a:t>
            </a:r>
            <a:endParaRPr lang="pl-PL" sz="2300" dirty="0" smtClean="0"/>
          </a:p>
          <a:p>
            <a:r>
              <a:rPr lang="pl-PL" sz="2300" dirty="0" smtClean="0"/>
              <a:t>U strukturi osnovice </a:t>
            </a:r>
            <a:r>
              <a:rPr lang="pl-PL" sz="2300" dirty="0"/>
              <a:t>dominira osnovica u KM sa učešćem od </a:t>
            </a:r>
            <a:r>
              <a:rPr lang="pl-PL" sz="2300" dirty="0" smtClean="0"/>
              <a:t>preko </a:t>
            </a:r>
            <a:r>
              <a:rPr lang="en-US" sz="2300" dirty="0" smtClean="0"/>
              <a:t>59</a:t>
            </a:r>
            <a:r>
              <a:rPr lang="en-US" sz="2300" dirty="0"/>
              <a:t>% </a:t>
            </a:r>
            <a:r>
              <a:rPr lang="en-US" sz="2300" dirty="0" err="1"/>
              <a:t>na</a:t>
            </a:r>
            <a:r>
              <a:rPr lang="en-US" sz="2300" dirty="0"/>
              <a:t> </a:t>
            </a:r>
            <a:r>
              <a:rPr lang="en-US" sz="2300" dirty="0" err="1"/>
              <a:t>kraju</a:t>
            </a:r>
            <a:r>
              <a:rPr lang="en-US" sz="2300" dirty="0"/>
              <a:t> </a:t>
            </a:r>
            <a:r>
              <a:rPr lang="en-US" sz="2300" dirty="0" err="1"/>
              <a:t>posljednjeg</a:t>
            </a:r>
            <a:r>
              <a:rPr lang="en-US" sz="2300" dirty="0"/>
              <a:t> </a:t>
            </a:r>
            <a:r>
              <a:rPr lang="en-US" sz="2300" dirty="0" err="1"/>
              <a:t>obračunskog</a:t>
            </a:r>
            <a:r>
              <a:rPr lang="en-US" sz="2300" dirty="0"/>
              <a:t> </a:t>
            </a:r>
            <a:r>
              <a:rPr lang="en-US" sz="2300" dirty="0" err="1"/>
              <a:t>perioda</a:t>
            </a:r>
            <a:r>
              <a:rPr lang="en-US" sz="2300" dirty="0"/>
              <a:t> 2024</a:t>
            </a:r>
            <a:r>
              <a:rPr lang="en-US" sz="2300" dirty="0" smtClean="0"/>
              <a:t>.</a:t>
            </a:r>
            <a:r>
              <a:rPr lang="sr-Latn-BA" sz="2300" dirty="0" smtClean="0"/>
              <a:t> </a:t>
            </a:r>
            <a:r>
              <a:rPr lang="en-US" sz="2300" dirty="0" err="1" smtClean="0"/>
              <a:t>godine</a:t>
            </a:r>
            <a:r>
              <a:rPr lang="en-US" sz="2300" dirty="0" smtClean="0"/>
              <a:t>.</a:t>
            </a:r>
            <a:r>
              <a:rPr lang="sr-Latn-BA" sz="2300" dirty="0" smtClean="0"/>
              <a:t> </a:t>
            </a:r>
          </a:p>
          <a:p>
            <a:endParaRPr lang="sr-Latn-BA" sz="2300" dirty="0"/>
          </a:p>
          <a:p>
            <a:r>
              <a:rPr lang="pl-PL" sz="2300" dirty="0"/>
              <a:t>Ukupna sredstva na računima rezervi kod CBBiH na </a:t>
            </a:r>
            <a:r>
              <a:rPr lang="pl-PL" sz="2300" dirty="0" smtClean="0"/>
              <a:t>kraju </a:t>
            </a:r>
            <a:r>
              <a:rPr lang="it-IT" sz="2300" dirty="0" smtClean="0"/>
              <a:t>decembra </a:t>
            </a:r>
            <a:r>
              <a:rPr lang="it-IT" sz="2300" dirty="0"/>
              <a:t>2024. godine iznosila su 6,20 milijardi KM </a:t>
            </a:r>
            <a:r>
              <a:rPr lang="it-IT" sz="2300" dirty="0" smtClean="0"/>
              <a:t>i</a:t>
            </a:r>
            <a:r>
              <a:rPr lang="sr-Latn-BA" sz="2300" dirty="0" smtClean="0"/>
              <a:t> </a:t>
            </a:r>
            <a:r>
              <a:rPr lang="pl-PL" sz="2300" dirty="0" smtClean="0"/>
              <a:t>manja </a:t>
            </a:r>
            <a:r>
              <a:rPr lang="pl-PL" sz="2300" dirty="0"/>
              <a:t>su za svega 8,4 miliona KM u odnosu na </a:t>
            </a:r>
            <a:r>
              <a:rPr lang="pl-PL" sz="2300" dirty="0" smtClean="0"/>
              <a:t>posljednji </a:t>
            </a:r>
            <a:r>
              <a:rPr lang="en-US" sz="2300" dirty="0" err="1" smtClean="0"/>
              <a:t>obračunski</a:t>
            </a:r>
            <a:r>
              <a:rPr lang="en-US" sz="2300" dirty="0" smtClean="0"/>
              <a:t> </a:t>
            </a:r>
            <a:r>
              <a:rPr lang="en-US" sz="2300" dirty="0"/>
              <a:t>period 2023. </a:t>
            </a:r>
            <a:r>
              <a:rPr lang="en-US" sz="2300" dirty="0" err="1"/>
              <a:t>godine</a:t>
            </a:r>
            <a:r>
              <a:rPr lang="en-US" sz="2300" dirty="0"/>
              <a:t>. </a:t>
            </a:r>
            <a:endParaRPr lang="sr-Latn-BA" sz="2300" dirty="0" smtClean="0"/>
          </a:p>
          <a:p>
            <a:r>
              <a:rPr lang="en-US" sz="2300" dirty="0" err="1" smtClean="0"/>
              <a:t>Posljedično</a:t>
            </a:r>
            <a:r>
              <a:rPr lang="en-US" sz="2300" dirty="0"/>
              <a:t>, </a:t>
            </a:r>
            <a:r>
              <a:rPr lang="en-US" sz="2300" dirty="0" err="1" smtClean="0"/>
              <a:t>implicitna</a:t>
            </a:r>
            <a:r>
              <a:rPr lang="sr-Latn-BA" sz="2300" dirty="0" smtClean="0"/>
              <a:t> </a:t>
            </a:r>
            <a:r>
              <a:rPr lang="pl-PL" sz="2300" dirty="0" smtClean="0"/>
              <a:t>stopa </a:t>
            </a:r>
            <a:r>
              <a:rPr lang="pl-PL" sz="2300" dirty="0"/>
              <a:t>obavezne rezerve manja je za 1,1% i na </a:t>
            </a:r>
            <a:r>
              <a:rPr lang="pl-PL" sz="2300" dirty="0" smtClean="0"/>
              <a:t>kraju </a:t>
            </a:r>
            <a:r>
              <a:rPr lang="en-US" sz="2300" dirty="0" err="1" smtClean="0"/>
              <a:t>posljednjeg</a:t>
            </a:r>
            <a:r>
              <a:rPr lang="en-US" sz="2300" dirty="0" smtClean="0"/>
              <a:t> </a:t>
            </a:r>
            <a:r>
              <a:rPr lang="en-US" sz="2300" dirty="0" err="1"/>
              <a:t>obračunskog</a:t>
            </a:r>
            <a:r>
              <a:rPr lang="en-US" sz="2300" dirty="0"/>
              <a:t> </a:t>
            </a:r>
            <a:r>
              <a:rPr lang="en-US" sz="2300" dirty="0" err="1"/>
              <a:t>perioda</a:t>
            </a:r>
            <a:r>
              <a:rPr lang="en-US" sz="2300" dirty="0"/>
              <a:t> 2024. </a:t>
            </a:r>
            <a:r>
              <a:rPr lang="en-US" sz="2300" dirty="0" err="1"/>
              <a:t>godine</a:t>
            </a:r>
            <a:r>
              <a:rPr lang="en-US" sz="2300" dirty="0"/>
              <a:t> </a:t>
            </a:r>
            <a:r>
              <a:rPr lang="en-US" sz="2300" dirty="0" err="1"/>
              <a:t>iznosila</a:t>
            </a:r>
            <a:r>
              <a:rPr lang="en-US" sz="2300" dirty="0"/>
              <a:t> </a:t>
            </a:r>
            <a:r>
              <a:rPr lang="en-US" sz="2300" dirty="0" smtClean="0"/>
              <a:t>je</a:t>
            </a:r>
            <a:r>
              <a:rPr lang="sr-Latn-BA" sz="2300" dirty="0" smtClean="0"/>
              <a:t> </a:t>
            </a:r>
            <a:r>
              <a:rPr lang="pl-PL" sz="2300" dirty="0" smtClean="0"/>
              <a:t>17,3%.</a:t>
            </a:r>
          </a:p>
          <a:p>
            <a:endParaRPr lang="pl-PL" sz="2300" dirty="0"/>
          </a:p>
          <a:p>
            <a:r>
              <a:rPr lang="pl-PL" sz="2300" dirty="0" smtClean="0"/>
              <a:t> </a:t>
            </a:r>
            <a:r>
              <a:rPr lang="pl-PL" sz="2300" dirty="0"/>
              <a:t>Na kraju decembra prosječna </a:t>
            </a:r>
            <a:r>
              <a:rPr lang="pl-PL" sz="2300" dirty="0" smtClean="0"/>
              <a:t>sredstva </a:t>
            </a:r>
            <a:r>
              <a:rPr lang="en-US" sz="2300" dirty="0" err="1" smtClean="0"/>
              <a:t>iznad</a:t>
            </a:r>
            <a:r>
              <a:rPr lang="en-US" sz="2300" dirty="0" smtClean="0"/>
              <a:t> </a:t>
            </a:r>
            <a:r>
              <a:rPr lang="en-US" sz="2300" dirty="0" err="1"/>
              <a:t>obavezne</a:t>
            </a:r>
            <a:r>
              <a:rPr lang="en-US" sz="2300" dirty="0"/>
              <a:t> </a:t>
            </a:r>
            <a:r>
              <a:rPr lang="en-US" sz="2300" dirty="0" err="1"/>
              <a:t>rezerve</a:t>
            </a:r>
            <a:r>
              <a:rPr lang="en-US" sz="2300" dirty="0"/>
              <a:t> </a:t>
            </a:r>
            <a:r>
              <a:rPr lang="en-US" sz="2300" dirty="0" err="1"/>
              <a:t>iznosila</a:t>
            </a:r>
            <a:r>
              <a:rPr lang="en-US" sz="2300" dirty="0"/>
              <a:t> </a:t>
            </a:r>
            <a:r>
              <a:rPr lang="en-US" sz="2300" dirty="0" err="1"/>
              <a:t>su</a:t>
            </a:r>
            <a:r>
              <a:rPr lang="en-US" sz="2300" dirty="0"/>
              <a:t> 2,62 </a:t>
            </a:r>
            <a:r>
              <a:rPr lang="en-US" sz="2300" dirty="0" err="1"/>
              <a:t>milijarde</a:t>
            </a:r>
            <a:r>
              <a:rPr lang="en-US" sz="2300" dirty="0"/>
              <a:t> KM.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580452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1979" t="22963" r="8645" b="11852"/>
          <a:stretch/>
        </p:blipFill>
        <p:spPr>
          <a:xfrm>
            <a:off x="390525" y="0"/>
            <a:ext cx="7200900" cy="6705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248649" y="991285"/>
            <a:ext cx="3876675" cy="487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500" b="1" dirty="0" err="1" smtClean="0">
                <a:solidFill>
                  <a:srgbClr val="FFFF00"/>
                </a:solidFill>
              </a:rPr>
              <a:t>Implicitna</a:t>
            </a:r>
            <a:r>
              <a:rPr lang="en-US" sz="2500" b="1" dirty="0" smtClean="0">
                <a:solidFill>
                  <a:srgbClr val="FFFF00"/>
                </a:solidFill>
              </a:rPr>
              <a:t> </a:t>
            </a:r>
            <a:r>
              <a:rPr lang="en-US" sz="2500" b="1" dirty="0" err="1" smtClean="0">
                <a:solidFill>
                  <a:srgbClr val="FFFF00"/>
                </a:solidFill>
              </a:rPr>
              <a:t>stopa</a:t>
            </a:r>
            <a:r>
              <a:rPr lang="en-US" sz="2500" b="1" dirty="0" smtClean="0">
                <a:solidFill>
                  <a:srgbClr val="FFFF00"/>
                </a:solidFill>
              </a:rPr>
              <a:t> </a:t>
            </a:r>
            <a:r>
              <a:rPr lang="en-US" sz="2500" b="1" dirty="0" err="1" smtClean="0">
                <a:solidFill>
                  <a:srgbClr val="FFFF00"/>
                </a:solidFill>
              </a:rPr>
              <a:t>obavezne</a:t>
            </a:r>
            <a:r>
              <a:rPr lang="en-US" sz="2500" b="1" dirty="0" smtClean="0">
                <a:solidFill>
                  <a:srgbClr val="FFFF00"/>
                </a:solidFill>
              </a:rPr>
              <a:t> </a:t>
            </a:r>
            <a:r>
              <a:rPr lang="en-US" sz="2500" b="1" dirty="0" err="1" smtClean="0">
                <a:solidFill>
                  <a:srgbClr val="FFFF00"/>
                </a:solidFill>
              </a:rPr>
              <a:t>rezerve</a:t>
            </a:r>
            <a:r>
              <a:rPr lang="en-US" sz="2500" b="1" dirty="0" smtClean="0">
                <a:solidFill>
                  <a:srgbClr val="FFFF00"/>
                </a:solidFill>
              </a:rPr>
              <a:t> </a:t>
            </a:r>
            <a:r>
              <a:rPr lang="en-US" sz="2500" b="1" dirty="0" err="1" smtClean="0">
                <a:solidFill>
                  <a:srgbClr val="FFFF00"/>
                </a:solidFill>
              </a:rPr>
              <a:t>predstavlja</a:t>
            </a:r>
            <a:r>
              <a:rPr lang="en-US" sz="2500" b="1" dirty="0" smtClean="0">
                <a:solidFill>
                  <a:srgbClr val="FFFF00"/>
                </a:solidFill>
              </a:rPr>
              <a:t> </a:t>
            </a:r>
            <a:r>
              <a:rPr lang="en-US" sz="2500" b="1" dirty="0" err="1" smtClean="0">
                <a:solidFill>
                  <a:srgbClr val="FFFF00"/>
                </a:solidFill>
              </a:rPr>
              <a:t>odnos</a:t>
            </a:r>
            <a:r>
              <a:rPr lang="en-US" sz="2500" b="1" dirty="0" smtClean="0">
                <a:solidFill>
                  <a:srgbClr val="FFFF00"/>
                </a:solidFill>
              </a:rPr>
              <a:t> </a:t>
            </a:r>
            <a:r>
              <a:rPr lang="en-US" sz="2500" b="1" dirty="0" err="1" smtClean="0">
                <a:solidFill>
                  <a:srgbClr val="FFFF00"/>
                </a:solidFill>
              </a:rPr>
              <a:t>između</a:t>
            </a:r>
            <a:r>
              <a:rPr lang="en-US" sz="2500" b="1" dirty="0" smtClean="0">
                <a:solidFill>
                  <a:srgbClr val="FFFF00"/>
                </a:solidFill>
              </a:rPr>
              <a:t> </a:t>
            </a:r>
            <a:r>
              <a:rPr lang="en-US" sz="2500" b="1" dirty="0" err="1" smtClean="0">
                <a:solidFill>
                  <a:srgbClr val="FFFF00"/>
                </a:solidFill>
              </a:rPr>
              <a:t>ukupnog</a:t>
            </a:r>
            <a:r>
              <a:rPr lang="en-US" sz="2500" b="1" dirty="0" smtClean="0">
                <a:solidFill>
                  <a:srgbClr val="FFFF00"/>
                </a:solidFill>
              </a:rPr>
              <a:t> </a:t>
            </a:r>
            <a:r>
              <a:rPr lang="en-US" sz="2500" b="1" dirty="0" err="1" smtClean="0">
                <a:solidFill>
                  <a:srgbClr val="FFFF00"/>
                </a:solidFill>
              </a:rPr>
              <a:t>iznosa</a:t>
            </a:r>
            <a:r>
              <a:rPr lang="en-US" sz="2500" b="1" dirty="0" smtClean="0">
                <a:solidFill>
                  <a:srgbClr val="FFFF00"/>
                </a:solidFill>
              </a:rPr>
              <a:t> </a:t>
            </a:r>
            <a:r>
              <a:rPr lang="en-US" sz="2500" b="1" dirty="0" err="1" smtClean="0">
                <a:solidFill>
                  <a:srgbClr val="FFFF00"/>
                </a:solidFill>
              </a:rPr>
              <a:t>obavezne</a:t>
            </a:r>
            <a:r>
              <a:rPr lang="en-US" sz="2500" b="1" dirty="0" smtClean="0">
                <a:solidFill>
                  <a:srgbClr val="FFFF00"/>
                </a:solidFill>
              </a:rPr>
              <a:t> </a:t>
            </a:r>
            <a:r>
              <a:rPr lang="en-US" sz="2500" b="1" dirty="0" err="1" smtClean="0">
                <a:solidFill>
                  <a:srgbClr val="FFFF00"/>
                </a:solidFill>
              </a:rPr>
              <a:t>rezerve</a:t>
            </a:r>
            <a:r>
              <a:rPr lang="en-US" sz="2500" b="1" dirty="0" smtClean="0">
                <a:solidFill>
                  <a:srgbClr val="FFFF00"/>
                </a:solidFill>
              </a:rPr>
              <a:t> </a:t>
            </a:r>
            <a:r>
              <a:rPr lang="en-US" sz="2500" b="1" dirty="0" err="1" smtClean="0">
                <a:solidFill>
                  <a:srgbClr val="FFFF00"/>
                </a:solidFill>
              </a:rPr>
              <a:t>i</a:t>
            </a:r>
            <a:r>
              <a:rPr lang="en-US" sz="2500" b="1" dirty="0" smtClean="0">
                <a:solidFill>
                  <a:srgbClr val="FFFF00"/>
                </a:solidFill>
              </a:rPr>
              <a:t> </a:t>
            </a:r>
            <a:r>
              <a:rPr lang="pl-PL" sz="2500" b="1" dirty="0">
                <a:solidFill>
                  <a:srgbClr val="FFFF00"/>
                </a:solidFill>
              </a:rPr>
              <a:t>ukupne baze na koju se ta rezerva </a:t>
            </a:r>
            <a:r>
              <a:rPr lang="pl-PL" sz="2500" b="1" dirty="0" smtClean="0">
                <a:solidFill>
                  <a:srgbClr val="FFFF00"/>
                </a:solidFill>
              </a:rPr>
              <a:t>obračunava.</a:t>
            </a:r>
          </a:p>
          <a:p>
            <a:pPr algn="r"/>
            <a:endParaRPr lang="pl-PL" sz="2500" b="1" dirty="0">
              <a:solidFill>
                <a:srgbClr val="FFFF00"/>
              </a:solidFill>
            </a:endParaRPr>
          </a:p>
          <a:p>
            <a:pPr algn="r"/>
            <a:r>
              <a:rPr lang="sr-Latn-BA" sz="2500" b="1" dirty="0" smtClean="0"/>
              <a:t>O</a:t>
            </a:r>
            <a:r>
              <a:rPr lang="en-US" sz="2500" b="1" dirty="0" err="1" smtClean="0"/>
              <a:t>dražava</a:t>
            </a:r>
            <a:r>
              <a:rPr lang="en-US" sz="2500" b="1" dirty="0" smtClean="0"/>
              <a:t> </a:t>
            </a:r>
            <a:r>
              <a:rPr lang="en-US" sz="2500" b="1" dirty="0" err="1"/>
              <a:t>ponašanje</a:t>
            </a:r>
            <a:r>
              <a:rPr lang="en-US" sz="2500" b="1" dirty="0"/>
              <a:t> </a:t>
            </a:r>
            <a:r>
              <a:rPr lang="en-US" sz="2500" b="1" dirty="0" err="1"/>
              <a:t>banaka</a:t>
            </a:r>
            <a:r>
              <a:rPr lang="en-US" sz="2500" b="1" dirty="0"/>
              <a:t> – </a:t>
            </a:r>
            <a:r>
              <a:rPr lang="en-US" sz="2500" b="1" dirty="0" err="1"/>
              <a:t>koliko</a:t>
            </a:r>
            <a:r>
              <a:rPr lang="en-US" sz="2500" b="1" dirty="0"/>
              <a:t> </a:t>
            </a:r>
            <a:r>
              <a:rPr lang="en-US" sz="2500" b="1" dirty="0" err="1"/>
              <a:t>likvidnosti</a:t>
            </a:r>
            <a:r>
              <a:rPr lang="en-US" sz="2500" b="1" dirty="0"/>
              <a:t> </a:t>
            </a:r>
            <a:r>
              <a:rPr lang="en-US" sz="2500" b="1" dirty="0" err="1"/>
              <a:t>dobrovoljno</a:t>
            </a:r>
            <a:r>
              <a:rPr lang="en-US" sz="2500" b="1" dirty="0"/>
              <a:t> </a:t>
            </a:r>
            <a:r>
              <a:rPr lang="en-US" sz="2500" b="1" dirty="0" err="1"/>
              <a:t>drže</a:t>
            </a:r>
            <a:r>
              <a:rPr lang="en-US" sz="2500" b="1" dirty="0"/>
              <a:t> </a:t>
            </a:r>
            <a:r>
              <a:rPr lang="en-US" sz="2500" b="1" dirty="0" err="1"/>
              <a:t>iznad</a:t>
            </a:r>
            <a:r>
              <a:rPr lang="en-US" sz="2500" b="1" dirty="0"/>
              <a:t> </a:t>
            </a:r>
            <a:r>
              <a:rPr lang="en-US" sz="2500" b="1" dirty="0" err="1"/>
              <a:t>minimuma</a:t>
            </a:r>
            <a:r>
              <a:rPr lang="en-US" sz="2500" b="1" dirty="0"/>
              <a:t>.</a:t>
            </a:r>
            <a:endParaRPr lang="pl-PL" sz="2500" b="1" dirty="0" smtClean="0">
              <a:solidFill>
                <a:srgbClr val="FFFF00"/>
              </a:solidFill>
            </a:endParaRPr>
          </a:p>
          <a:p>
            <a:pPr algn="r"/>
            <a:endParaRPr lang="pl-PL" dirty="0">
              <a:solidFill>
                <a:srgbClr val="FFFF00"/>
              </a:solidFill>
            </a:endParaRPr>
          </a:p>
          <a:p>
            <a:pPr algn="r"/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7065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196</TotalTime>
  <Words>660</Words>
  <Application>Microsoft Office PowerPoint</Application>
  <PresentationFormat>Widescreen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Celestial</vt:lpstr>
      <vt:lpstr>Instrumenti monetarnog regulisanja CBBH</vt:lpstr>
      <vt:lpstr>Obavezna rezerva </vt:lpstr>
      <vt:lpstr>PowerPoint Presentation</vt:lpstr>
      <vt:lpstr>Monetarno regulisanje putem obaveznih rezervi CBBiH</vt:lpstr>
      <vt:lpstr>PowerPoint Presentation</vt:lpstr>
      <vt:lpstr>Računi rezervi kod CBBiH 2022.</vt:lpstr>
      <vt:lpstr>PowerPoint Presentation</vt:lpstr>
      <vt:lpstr>PowerPoint Presentation</vt:lpstr>
      <vt:lpstr>PowerPoint Presentation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Branka</dc:creator>
  <cp:lastModifiedBy>Branka</cp:lastModifiedBy>
  <cp:revision>55</cp:revision>
  <dcterms:created xsi:type="dcterms:W3CDTF">2023-10-31T12:43:17Z</dcterms:created>
  <dcterms:modified xsi:type="dcterms:W3CDTF">2025-11-05T12:26:02Z</dcterms:modified>
</cp:coreProperties>
</file>