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94" r:id="rId3"/>
    <p:sldId id="295" r:id="rId4"/>
    <p:sldId id="296" r:id="rId5"/>
    <p:sldId id="297" r:id="rId6"/>
    <p:sldId id="298" r:id="rId7"/>
    <p:sldId id="299" r:id="rId8"/>
    <p:sldId id="300" r:id="rId9"/>
    <p:sldId id="301" r:id="rId10"/>
    <p:sldId id="302" r:id="rId11"/>
    <p:sldId id="303" r:id="rId12"/>
    <p:sldId id="268" r:id="rId13"/>
  </p:sldIdLst>
  <p:sldSz cx="9144000" cy="5143500" type="screen16x9"/>
  <p:notesSz cx="6858000" cy="9144000"/>
  <p:embeddedFontLst>
    <p:embeddedFont>
      <p:font typeface="Oswald" panose="020B0604020202020204" charset="0"/>
      <p:regular r:id="rId15"/>
      <p:bold r:id="rId16"/>
    </p:embeddedFont>
    <p:embeddedFont>
      <p:font typeface="Segoe UI Light" panose="020B0502040204020203" pitchFamily="34" charset="0"/>
      <p:regular r:id="rId17"/>
      <p:italic r:id="rId18"/>
    </p:embeddedFont>
    <p:embeddedFont>
      <p:font typeface="Cambria" panose="02040503050406030204" pitchFamily="18" charset="0"/>
      <p:regular r:id="rId19"/>
      <p:bold r:id="rId20"/>
      <p:italic r:id="rId21"/>
      <p:boldItalic r:id="rId22"/>
    </p:embeddedFont>
    <p:embeddedFont>
      <p:font typeface="Source Sans Pro" panose="020B0604020202020204" charset="0"/>
      <p:regular r:id="rId23"/>
      <p:bold r:id="rId24"/>
      <p:italic r:id="rId25"/>
      <p:boldItalic r:id="rId26"/>
    </p:embeddedFont>
    <p:embeddedFont>
      <p:font typeface="Segoe UI Black" panose="020B0A02040204020203" pitchFamily="34" charset="0"/>
      <p:bold r:id="rId27"/>
      <p:boldItalic r:id="rId28"/>
    </p:embeddedFont>
    <p:embeddedFont>
      <p:font typeface="Cambria Math" panose="02040503050406030204" pitchFamily="18" charset="0"/>
      <p:regular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D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057B260-235A-4DA7-9D08-349C70A2B37C}">
  <a:tblStyle styleId="{B057B260-235A-4DA7-9D08-349C70A2B37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>
      <p:cViewPr varScale="1">
        <p:scale>
          <a:sx n="116" d="100"/>
          <a:sy n="116" d="100"/>
        </p:scale>
        <p:origin x="518" y="67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2461097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7555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"/>
          <p:cNvSpPr/>
          <p:nvPr/>
        </p:nvSpPr>
        <p:spPr>
          <a:xfrm>
            <a:off x="-26775" y="2008375"/>
            <a:ext cx="9210650" cy="3172625"/>
          </a:xfrm>
          <a:custGeom>
            <a:avLst/>
            <a:gdLst/>
            <a:ahLst/>
            <a:cxnLst/>
            <a:rect l="l" t="t" r="r" b="b"/>
            <a:pathLst>
              <a:path w="368426" h="126905" extrusionOk="0">
                <a:moveTo>
                  <a:pt x="309" y="263"/>
                </a:moveTo>
                <a:lnTo>
                  <a:pt x="16502" y="11294"/>
                </a:lnTo>
                <a:lnTo>
                  <a:pt x="31551" y="5122"/>
                </a:lnTo>
                <a:lnTo>
                  <a:pt x="62412" y="4991"/>
                </a:lnTo>
                <a:lnTo>
                  <a:pt x="77652" y="0"/>
                </a:lnTo>
                <a:lnTo>
                  <a:pt x="92892" y="13527"/>
                </a:lnTo>
                <a:lnTo>
                  <a:pt x="107942" y="21276"/>
                </a:lnTo>
                <a:lnTo>
                  <a:pt x="122991" y="21145"/>
                </a:lnTo>
                <a:lnTo>
                  <a:pt x="138993" y="10375"/>
                </a:lnTo>
                <a:lnTo>
                  <a:pt x="154043" y="7880"/>
                </a:lnTo>
                <a:lnTo>
                  <a:pt x="168711" y="2349"/>
                </a:lnTo>
                <a:lnTo>
                  <a:pt x="184332" y="14841"/>
                </a:lnTo>
                <a:lnTo>
                  <a:pt x="199572" y="15274"/>
                </a:lnTo>
                <a:lnTo>
                  <a:pt x="214622" y="25085"/>
                </a:lnTo>
                <a:lnTo>
                  <a:pt x="230052" y="25085"/>
                </a:lnTo>
                <a:lnTo>
                  <a:pt x="246054" y="20094"/>
                </a:lnTo>
                <a:lnTo>
                  <a:pt x="261104" y="20094"/>
                </a:lnTo>
                <a:lnTo>
                  <a:pt x="275391" y="11426"/>
                </a:lnTo>
                <a:lnTo>
                  <a:pt x="291584" y="16810"/>
                </a:lnTo>
                <a:lnTo>
                  <a:pt x="305871" y="8143"/>
                </a:lnTo>
                <a:lnTo>
                  <a:pt x="336732" y="8012"/>
                </a:lnTo>
                <a:lnTo>
                  <a:pt x="351782" y="11294"/>
                </a:lnTo>
                <a:lnTo>
                  <a:pt x="367593" y="2758"/>
                </a:lnTo>
                <a:lnTo>
                  <a:pt x="368426" y="126905"/>
                </a:lnTo>
                <a:lnTo>
                  <a:pt x="0" y="12636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35" name="Google Shape;35;p2"/>
          <p:cNvSpPr/>
          <p:nvPr/>
        </p:nvSpPr>
        <p:spPr>
          <a:xfrm>
            <a:off x="-26775" y="2139700"/>
            <a:ext cx="9210650" cy="3041300"/>
          </a:xfrm>
          <a:custGeom>
            <a:avLst/>
            <a:gdLst/>
            <a:ahLst/>
            <a:cxnLst/>
            <a:rect l="l" t="t" r="r" b="b"/>
            <a:pathLst>
              <a:path w="368426" h="121652" extrusionOk="0">
                <a:moveTo>
                  <a:pt x="309" y="5516"/>
                </a:moveTo>
                <a:lnTo>
                  <a:pt x="16692" y="11214"/>
                </a:lnTo>
                <a:lnTo>
                  <a:pt x="47172" y="11214"/>
                </a:lnTo>
                <a:lnTo>
                  <a:pt x="62412" y="6843"/>
                </a:lnTo>
                <a:lnTo>
                  <a:pt x="77652" y="16156"/>
                </a:lnTo>
                <a:lnTo>
                  <a:pt x="92892" y="16156"/>
                </a:lnTo>
                <a:lnTo>
                  <a:pt x="107370" y="11214"/>
                </a:lnTo>
                <a:lnTo>
                  <a:pt x="122610" y="8173"/>
                </a:lnTo>
                <a:lnTo>
                  <a:pt x="138612" y="8173"/>
                </a:lnTo>
                <a:lnTo>
                  <a:pt x="153852" y="10834"/>
                </a:lnTo>
                <a:lnTo>
                  <a:pt x="168711" y="7603"/>
                </a:lnTo>
                <a:lnTo>
                  <a:pt x="183951" y="12734"/>
                </a:lnTo>
                <a:lnTo>
                  <a:pt x="199572" y="20527"/>
                </a:lnTo>
                <a:lnTo>
                  <a:pt x="214050" y="15205"/>
                </a:lnTo>
                <a:lnTo>
                  <a:pt x="229671" y="15205"/>
                </a:lnTo>
                <a:lnTo>
                  <a:pt x="245292" y="5892"/>
                </a:lnTo>
                <a:lnTo>
                  <a:pt x="260532" y="11214"/>
                </a:lnTo>
                <a:lnTo>
                  <a:pt x="275772" y="11214"/>
                </a:lnTo>
                <a:lnTo>
                  <a:pt x="291012" y="6843"/>
                </a:lnTo>
                <a:lnTo>
                  <a:pt x="321492" y="6843"/>
                </a:lnTo>
                <a:lnTo>
                  <a:pt x="336732" y="15966"/>
                </a:lnTo>
                <a:lnTo>
                  <a:pt x="351210" y="12734"/>
                </a:lnTo>
                <a:lnTo>
                  <a:pt x="367593" y="0"/>
                </a:lnTo>
                <a:lnTo>
                  <a:pt x="368426" y="121652"/>
                </a:lnTo>
                <a:lnTo>
                  <a:pt x="0" y="121652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36" name="Google Shape;36;p2"/>
          <p:cNvSpPr/>
          <p:nvPr/>
        </p:nvSpPr>
        <p:spPr>
          <a:xfrm rot="8100000">
            <a:off x="1847981" y="18145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 rot="8100000">
            <a:off x="6038981" y="20984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 rot="8100000">
            <a:off x="7181981" y="21317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2"/>
          <p:cNvGrpSpPr/>
          <p:nvPr/>
        </p:nvGrpSpPr>
        <p:grpSpPr>
          <a:xfrm>
            <a:off x="-9525" y="2024075"/>
            <a:ext cx="9167825" cy="595300"/>
            <a:chOff x="-9525" y="4462475"/>
            <a:chExt cx="9167825" cy="595300"/>
          </a:xfrm>
        </p:grpSpPr>
        <p:sp>
          <p:nvSpPr>
            <p:cNvPr id="40" name="Google Shape;40;p2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1" name="Google Shape;41;p2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2" name="Google Shape;42;p2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43" name="Google Shape;43;p2"/>
          <p:cNvGrpSpPr/>
          <p:nvPr/>
        </p:nvGrpSpPr>
        <p:grpSpPr>
          <a:xfrm>
            <a:off x="-42837" y="2005088"/>
            <a:ext cx="9229575" cy="642787"/>
            <a:chOff x="-42837" y="4443488"/>
            <a:chExt cx="9229575" cy="642787"/>
          </a:xfrm>
        </p:grpSpPr>
        <p:sp>
          <p:nvSpPr>
            <p:cNvPr id="44" name="Google Shape;44;p2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" name="Google Shape;69;p2"/>
          <p:cNvSpPr/>
          <p:nvPr/>
        </p:nvSpPr>
        <p:spPr>
          <a:xfrm>
            <a:off x="2990700" y="21478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1085700" y="24335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4895700" y="20776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 rot="8100000">
            <a:off x="8699949" y="18907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 txBox="1">
            <a:spLocks noGrp="1"/>
          </p:cNvSpPr>
          <p:nvPr>
            <p:ph type="ctrTitle"/>
          </p:nvPr>
        </p:nvSpPr>
        <p:spPr>
          <a:xfrm>
            <a:off x="2847975" y="3363425"/>
            <a:ext cx="56103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6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6"/>
          <p:cNvSpPr txBox="1">
            <a:spLocks noGrp="1"/>
          </p:cNvSpPr>
          <p:nvPr>
            <p:ph type="body" idx="1"/>
          </p:nvPr>
        </p:nvSpPr>
        <p:spPr>
          <a:xfrm>
            <a:off x="1131500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6" name="Google Shape;206;p6"/>
          <p:cNvSpPr txBox="1">
            <a:spLocks noGrp="1"/>
          </p:cNvSpPr>
          <p:nvPr>
            <p:ph type="body" idx="2"/>
          </p:nvPr>
        </p:nvSpPr>
        <p:spPr>
          <a:xfrm>
            <a:off x="4672563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7" name="Google Shape;207;p6"/>
          <p:cNvSpPr/>
          <p:nvPr/>
        </p:nvSpPr>
        <p:spPr>
          <a:xfrm>
            <a:off x="-28575" y="4446775"/>
            <a:ext cx="9191625" cy="712478"/>
          </a:xfrm>
          <a:custGeom>
            <a:avLst/>
            <a:gdLst/>
            <a:ahLst/>
            <a:cxnLst/>
            <a:rect l="l" t="t" r="r" b="b"/>
            <a:pathLst>
              <a:path w="367665" h="41339" extrusionOk="0">
                <a:moveTo>
                  <a:pt x="381" y="381"/>
                </a:moveTo>
                <a:lnTo>
                  <a:pt x="16574" y="16383"/>
                </a:lnTo>
                <a:lnTo>
                  <a:pt x="31623" y="7430"/>
                </a:lnTo>
                <a:lnTo>
                  <a:pt x="62484" y="7239"/>
                </a:lnTo>
                <a:lnTo>
                  <a:pt x="77724" y="0"/>
                </a:lnTo>
                <a:lnTo>
                  <a:pt x="92964" y="19622"/>
                </a:lnTo>
                <a:lnTo>
                  <a:pt x="108014" y="30861"/>
                </a:lnTo>
                <a:lnTo>
                  <a:pt x="123063" y="30671"/>
                </a:lnTo>
                <a:lnTo>
                  <a:pt x="139065" y="15050"/>
                </a:lnTo>
                <a:lnTo>
                  <a:pt x="154115" y="11430"/>
                </a:lnTo>
                <a:lnTo>
                  <a:pt x="168783" y="3408"/>
                </a:lnTo>
                <a:lnTo>
                  <a:pt x="184404" y="21527"/>
                </a:lnTo>
                <a:lnTo>
                  <a:pt x="199644" y="22155"/>
                </a:lnTo>
                <a:lnTo>
                  <a:pt x="214694" y="36386"/>
                </a:lnTo>
                <a:lnTo>
                  <a:pt x="230124" y="36386"/>
                </a:lnTo>
                <a:lnTo>
                  <a:pt x="246126" y="29147"/>
                </a:lnTo>
                <a:lnTo>
                  <a:pt x="261176" y="29147"/>
                </a:lnTo>
                <a:lnTo>
                  <a:pt x="275463" y="16574"/>
                </a:lnTo>
                <a:lnTo>
                  <a:pt x="291656" y="24384"/>
                </a:lnTo>
                <a:lnTo>
                  <a:pt x="305943" y="11811"/>
                </a:lnTo>
                <a:lnTo>
                  <a:pt x="336804" y="11621"/>
                </a:lnTo>
                <a:lnTo>
                  <a:pt x="351854" y="16383"/>
                </a:lnTo>
                <a:lnTo>
                  <a:pt x="367665" y="4001"/>
                </a:lnTo>
                <a:lnTo>
                  <a:pt x="367284" y="41339"/>
                </a:lnTo>
                <a:lnTo>
                  <a:pt x="0" y="4133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208" name="Google Shape;208;p6"/>
          <p:cNvSpPr/>
          <p:nvPr/>
        </p:nvSpPr>
        <p:spPr>
          <a:xfrm>
            <a:off x="-28575" y="4578111"/>
            <a:ext cx="9191625" cy="584439"/>
          </a:xfrm>
          <a:custGeom>
            <a:avLst/>
            <a:gdLst/>
            <a:ahLst/>
            <a:cxnLst/>
            <a:rect l="l" t="t" r="r" b="b"/>
            <a:pathLst>
              <a:path w="367665" h="33910" extrusionOk="0">
                <a:moveTo>
                  <a:pt x="381" y="8001"/>
                </a:moveTo>
                <a:lnTo>
                  <a:pt x="16764" y="16266"/>
                </a:lnTo>
                <a:lnTo>
                  <a:pt x="47244" y="16266"/>
                </a:lnTo>
                <a:lnTo>
                  <a:pt x="62484" y="9925"/>
                </a:lnTo>
                <a:lnTo>
                  <a:pt x="77724" y="23434"/>
                </a:lnTo>
                <a:lnTo>
                  <a:pt x="92964" y="23434"/>
                </a:lnTo>
                <a:lnTo>
                  <a:pt x="107442" y="16266"/>
                </a:lnTo>
                <a:lnTo>
                  <a:pt x="122682" y="11855"/>
                </a:lnTo>
                <a:lnTo>
                  <a:pt x="138684" y="11855"/>
                </a:lnTo>
                <a:lnTo>
                  <a:pt x="153924" y="15714"/>
                </a:lnTo>
                <a:lnTo>
                  <a:pt x="168783" y="11028"/>
                </a:lnTo>
                <a:lnTo>
                  <a:pt x="184023" y="18471"/>
                </a:lnTo>
                <a:lnTo>
                  <a:pt x="199644" y="29775"/>
                </a:lnTo>
                <a:lnTo>
                  <a:pt x="214122" y="22055"/>
                </a:lnTo>
                <a:lnTo>
                  <a:pt x="229743" y="22055"/>
                </a:lnTo>
                <a:lnTo>
                  <a:pt x="245364" y="8546"/>
                </a:lnTo>
                <a:lnTo>
                  <a:pt x="260604" y="16266"/>
                </a:lnTo>
                <a:lnTo>
                  <a:pt x="275844" y="16266"/>
                </a:lnTo>
                <a:lnTo>
                  <a:pt x="291084" y="9925"/>
                </a:lnTo>
                <a:lnTo>
                  <a:pt x="321564" y="9925"/>
                </a:lnTo>
                <a:lnTo>
                  <a:pt x="336804" y="23158"/>
                </a:lnTo>
                <a:lnTo>
                  <a:pt x="351282" y="18471"/>
                </a:lnTo>
                <a:lnTo>
                  <a:pt x="367665" y="0"/>
                </a:lnTo>
                <a:lnTo>
                  <a:pt x="367665" y="33910"/>
                </a:lnTo>
                <a:lnTo>
                  <a:pt x="0" y="33910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209" name="Google Shape;209;p6"/>
          <p:cNvSpPr/>
          <p:nvPr/>
        </p:nvSpPr>
        <p:spPr>
          <a:xfrm rot="8100000">
            <a:off x="1847981" y="42529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6"/>
          <p:cNvSpPr/>
          <p:nvPr/>
        </p:nvSpPr>
        <p:spPr>
          <a:xfrm rot="8100000">
            <a:off x="6038981" y="45368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6"/>
          <p:cNvSpPr/>
          <p:nvPr/>
        </p:nvSpPr>
        <p:spPr>
          <a:xfrm rot="8100000">
            <a:off x="7181981" y="45701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2" name="Google Shape;212;p6"/>
          <p:cNvGrpSpPr/>
          <p:nvPr/>
        </p:nvGrpSpPr>
        <p:grpSpPr>
          <a:xfrm>
            <a:off x="-9525" y="4462475"/>
            <a:ext cx="9167825" cy="595300"/>
            <a:chOff x="-9525" y="4462475"/>
            <a:chExt cx="9167825" cy="595300"/>
          </a:xfrm>
        </p:grpSpPr>
        <p:sp>
          <p:nvSpPr>
            <p:cNvPr id="213" name="Google Shape;213;p6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4" name="Google Shape;214;p6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5" name="Google Shape;215;p6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216" name="Google Shape;216;p6"/>
          <p:cNvGrpSpPr/>
          <p:nvPr/>
        </p:nvGrpSpPr>
        <p:grpSpPr>
          <a:xfrm>
            <a:off x="-42837" y="4443488"/>
            <a:ext cx="9229575" cy="642787"/>
            <a:chOff x="-42837" y="4443488"/>
            <a:chExt cx="9229575" cy="642787"/>
          </a:xfrm>
        </p:grpSpPr>
        <p:sp>
          <p:nvSpPr>
            <p:cNvPr id="217" name="Google Shape;217;p6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6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6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6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6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6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6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6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6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6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6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6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6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6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6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6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6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6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6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6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6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6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6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2" name="Google Shape;242;p6"/>
          <p:cNvSpPr/>
          <p:nvPr/>
        </p:nvSpPr>
        <p:spPr>
          <a:xfrm>
            <a:off x="2990700" y="45862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6"/>
          <p:cNvSpPr/>
          <p:nvPr/>
        </p:nvSpPr>
        <p:spPr>
          <a:xfrm>
            <a:off x="1085700" y="48719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6"/>
          <p:cNvSpPr/>
          <p:nvPr/>
        </p:nvSpPr>
        <p:spPr>
          <a:xfrm>
            <a:off x="4895700" y="45160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6"/>
          <p:cNvSpPr/>
          <p:nvPr/>
        </p:nvSpPr>
        <p:spPr>
          <a:xfrm rot="8100000">
            <a:off x="8699949" y="43291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6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381000" y="7"/>
            <a:ext cx="8382000" cy="5162348"/>
            <a:chOff x="381000" y="-18750"/>
            <a:chExt cx="8382000" cy="5181000"/>
          </a:xfrm>
        </p:grpSpPr>
        <p:cxnSp>
          <p:nvCxnSpPr>
            <p:cNvPr id="7" name="Google Shape;7;p1"/>
            <p:cNvCxnSpPr/>
            <p:nvPr/>
          </p:nvCxnSpPr>
          <p:spPr>
            <a:xfrm>
              <a:off x="76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" name="Google Shape;8;p1"/>
            <p:cNvCxnSpPr/>
            <p:nvPr/>
          </p:nvCxnSpPr>
          <p:spPr>
            <a:xfrm>
              <a:off x="152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" name="Google Shape;9;p1"/>
            <p:cNvCxnSpPr/>
            <p:nvPr/>
          </p:nvCxnSpPr>
          <p:spPr>
            <a:xfrm>
              <a:off x="228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" name="Google Shape;10;p1"/>
            <p:cNvCxnSpPr/>
            <p:nvPr/>
          </p:nvCxnSpPr>
          <p:spPr>
            <a:xfrm>
              <a:off x="304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1"/>
            <p:cNvCxnSpPr/>
            <p:nvPr/>
          </p:nvCxnSpPr>
          <p:spPr>
            <a:xfrm>
              <a:off x="381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1"/>
            <p:cNvCxnSpPr/>
            <p:nvPr/>
          </p:nvCxnSpPr>
          <p:spPr>
            <a:xfrm>
              <a:off x="457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1"/>
            <p:cNvCxnSpPr/>
            <p:nvPr/>
          </p:nvCxnSpPr>
          <p:spPr>
            <a:xfrm>
              <a:off x="533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1"/>
            <p:cNvCxnSpPr/>
            <p:nvPr/>
          </p:nvCxnSpPr>
          <p:spPr>
            <a:xfrm>
              <a:off x="609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1"/>
            <p:cNvCxnSpPr/>
            <p:nvPr/>
          </p:nvCxnSpPr>
          <p:spPr>
            <a:xfrm>
              <a:off x="685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1"/>
            <p:cNvCxnSpPr/>
            <p:nvPr/>
          </p:nvCxnSpPr>
          <p:spPr>
            <a:xfrm>
              <a:off x="762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1"/>
            <p:cNvCxnSpPr/>
            <p:nvPr/>
          </p:nvCxnSpPr>
          <p:spPr>
            <a:xfrm>
              <a:off x="838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1"/>
            <p:cNvCxnSpPr/>
            <p:nvPr/>
          </p:nvCxnSpPr>
          <p:spPr>
            <a:xfrm>
              <a:off x="38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1"/>
            <p:cNvCxnSpPr/>
            <p:nvPr/>
          </p:nvCxnSpPr>
          <p:spPr>
            <a:xfrm>
              <a:off x="114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1"/>
            <p:cNvCxnSpPr/>
            <p:nvPr/>
          </p:nvCxnSpPr>
          <p:spPr>
            <a:xfrm>
              <a:off x="190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1"/>
            <p:cNvCxnSpPr/>
            <p:nvPr/>
          </p:nvCxnSpPr>
          <p:spPr>
            <a:xfrm>
              <a:off x="266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1"/>
            <p:cNvCxnSpPr/>
            <p:nvPr/>
          </p:nvCxnSpPr>
          <p:spPr>
            <a:xfrm>
              <a:off x="342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1"/>
            <p:cNvCxnSpPr/>
            <p:nvPr/>
          </p:nvCxnSpPr>
          <p:spPr>
            <a:xfrm>
              <a:off x="419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1"/>
            <p:cNvCxnSpPr/>
            <p:nvPr/>
          </p:nvCxnSpPr>
          <p:spPr>
            <a:xfrm>
              <a:off x="495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1"/>
            <p:cNvCxnSpPr/>
            <p:nvPr/>
          </p:nvCxnSpPr>
          <p:spPr>
            <a:xfrm>
              <a:off x="571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1"/>
            <p:cNvCxnSpPr/>
            <p:nvPr/>
          </p:nvCxnSpPr>
          <p:spPr>
            <a:xfrm>
              <a:off x="647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1"/>
            <p:cNvCxnSpPr/>
            <p:nvPr/>
          </p:nvCxnSpPr>
          <p:spPr>
            <a:xfrm>
              <a:off x="723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1"/>
            <p:cNvCxnSpPr/>
            <p:nvPr/>
          </p:nvCxnSpPr>
          <p:spPr>
            <a:xfrm>
              <a:off x="800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1"/>
            <p:cNvCxnSpPr/>
            <p:nvPr/>
          </p:nvCxnSpPr>
          <p:spPr>
            <a:xfrm>
              <a:off x="876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</p:grpSp>
      <p:sp>
        <p:nvSpPr>
          <p:cNvPr id="30" name="Google Shape;30;p1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1" name="Google Shape;31;p1"/>
          <p:cNvSpPr txBox="1">
            <a:spLocks noGrp="1"/>
          </p:cNvSpPr>
          <p:nvPr>
            <p:ph type="body" idx="1"/>
          </p:nvPr>
        </p:nvSpPr>
        <p:spPr>
          <a:xfrm>
            <a:off x="1075850" y="1540175"/>
            <a:ext cx="6996600" cy="19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2000"/>
              <a:buFont typeface="Source Sans Pro"/>
              <a:buChar char="◉"/>
              <a:defRPr sz="20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32" name="Google Shape;32;p1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3"/>
          <p:cNvSpPr txBox="1">
            <a:spLocks noGrp="1"/>
          </p:cNvSpPr>
          <p:nvPr>
            <p:ph type="ctrTitle"/>
          </p:nvPr>
        </p:nvSpPr>
        <p:spPr>
          <a:xfrm>
            <a:off x="0" y="2952750"/>
            <a:ext cx="9144000" cy="13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4400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Arial" pitchFamily="34" charset="0"/>
              </a:rPr>
              <a:t>STATISTIKA PROIZVODNJE</a:t>
            </a:r>
            <a:endParaRPr b="0" dirty="0">
              <a:solidFill>
                <a:schemeClr val="bg1"/>
              </a:solidFill>
              <a:latin typeface="Segoe UI Light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3" name="Google Shape;478;p15"/>
          <p:cNvSpPr txBox="1">
            <a:spLocks/>
          </p:cNvSpPr>
          <p:nvPr/>
        </p:nvSpPr>
        <p:spPr>
          <a:xfrm>
            <a:off x="2250300" y="514350"/>
            <a:ext cx="5369700" cy="11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54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Oswald"/>
                <a:sym typeface="Oswald"/>
              </a:rPr>
              <a:t>EKONOMSKA STATISTIKA</a:t>
            </a:r>
            <a:endParaRPr kumimoji="0" lang="en-US" sz="66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Oswald"/>
              <a:sym typeface="Oswald"/>
            </a:endParaRPr>
          </a:p>
        </p:txBody>
      </p:sp>
      <p:sp>
        <p:nvSpPr>
          <p:cNvPr id="4" name="Google Shape;464;p13"/>
          <p:cNvSpPr txBox="1">
            <a:spLocks/>
          </p:cNvSpPr>
          <p:nvPr/>
        </p:nvSpPr>
        <p:spPr>
          <a:xfrm>
            <a:off x="152400" y="4229100"/>
            <a:ext cx="3581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tabLst/>
              <a:defRPr/>
            </a:pPr>
            <a:r>
              <a:rPr lang="en-US" sz="2000" b="1" dirty="0" err="1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Bojan</a:t>
            </a:r>
            <a:r>
              <a:rPr lang="en-US" sz="2000" b="1" dirty="0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Kresojevi</a:t>
            </a:r>
            <a:r>
              <a:rPr lang="sr-Latn-BA" sz="2000" b="1" dirty="0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ć, asistent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tabLst/>
              <a:defRPr/>
            </a:pPr>
            <a:r>
              <a:rPr lang="en-US" sz="2000" dirty="0" err="1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bojan.kresojevic</a:t>
            </a:r>
            <a:r>
              <a:rPr lang="sr-Latn-BA" sz="2000" dirty="0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@ef.unibl.org</a:t>
            </a:r>
            <a:endParaRPr kumimoji="0" lang="sr-Latn-BA" sz="18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Light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78900" y="819150"/>
            <a:ext cx="7772400" cy="3048000"/>
          </a:xfrm>
        </p:spPr>
        <p:txBody>
          <a:bodyPr/>
          <a:lstStyle/>
          <a:p>
            <a:pPr marL="114300" indent="0">
              <a:buNone/>
            </a:pPr>
            <a:r>
              <a:rPr lang="it-IT" dirty="0"/>
              <a:t>5.	Dati su podaci o proizvodnji:</a:t>
            </a: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 smtClean="0"/>
          </a:p>
          <a:p>
            <a:pPr marL="114300" lvl="0" indent="0">
              <a:buNone/>
            </a:pPr>
            <a:endParaRPr lang="sr-Latn-RS" dirty="0" smtClean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  <a:p>
            <a:pPr marL="114300" indent="0">
              <a:buNone/>
            </a:pPr>
            <a:r>
              <a:rPr lang="en-US" dirty="0" err="1"/>
              <a:t>Odrediti</a:t>
            </a:r>
            <a:r>
              <a:rPr lang="en-US" dirty="0"/>
              <a:t> </a:t>
            </a:r>
            <a:r>
              <a:rPr lang="en-US" dirty="0" err="1"/>
              <a:t>grupni</a:t>
            </a:r>
            <a:r>
              <a:rPr lang="en-US" dirty="0"/>
              <a:t> </a:t>
            </a:r>
            <a:r>
              <a:rPr lang="en-US" dirty="0" err="1"/>
              <a:t>indeks</a:t>
            </a:r>
            <a:r>
              <a:rPr lang="en-US" dirty="0"/>
              <a:t> </a:t>
            </a:r>
            <a:r>
              <a:rPr lang="en-US" dirty="0" err="1"/>
              <a:t>fizičkog</a:t>
            </a:r>
            <a:r>
              <a:rPr lang="en-US" dirty="0"/>
              <a:t> </a:t>
            </a:r>
            <a:r>
              <a:rPr lang="en-US" dirty="0" err="1"/>
              <a:t>obima</a:t>
            </a:r>
            <a:r>
              <a:rPr lang="en-US" dirty="0"/>
              <a:t> </a:t>
            </a:r>
            <a:r>
              <a:rPr lang="en-US" dirty="0" err="1"/>
              <a:t>proizvodnje</a:t>
            </a:r>
            <a:r>
              <a:rPr lang="en-US" dirty="0"/>
              <a:t>, </a:t>
            </a:r>
          </a:p>
          <a:p>
            <a:pPr lvl="0"/>
            <a:r>
              <a:rPr lang="en-US" dirty="0" err="1"/>
              <a:t>ako</a:t>
            </a:r>
            <a:r>
              <a:rPr lang="en-US" dirty="0"/>
              <a:t> je </a:t>
            </a:r>
            <a:r>
              <a:rPr lang="en-US" dirty="0" err="1"/>
              <a:t>vrijednost</a:t>
            </a:r>
            <a:r>
              <a:rPr lang="en-US" dirty="0"/>
              <a:t> </a:t>
            </a:r>
            <a:r>
              <a:rPr lang="en-US" dirty="0" err="1"/>
              <a:t>proizvodnje</a:t>
            </a:r>
            <a:r>
              <a:rPr lang="en-US" dirty="0"/>
              <a:t> u </a:t>
            </a:r>
            <a:r>
              <a:rPr lang="en-US" dirty="0" err="1"/>
              <a:t>baznom</a:t>
            </a:r>
            <a:r>
              <a:rPr lang="en-US" dirty="0"/>
              <a:t> period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proizvoda</a:t>
            </a:r>
            <a:r>
              <a:rPr lang="en-US" dirty="0"/>
              <a:t> A </a:t>
            </a:r>
            <a:r>
              <a:rPr lang="en-US" dirty="0" err="1"/>
              <a:t>veća</a:t>
            </a:r>
            <a:r>
              <a:rPr lang="en-US" dirty="0"/>
              <a:t>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proizvoda</a:t>
            </a:r>
            <a:r>
              <a:rPr lang="en-US" dirty="0"/>
              <a:t> B </a:t>
            </a:r>
            <a:r>
              <a:rPr lang="en-US" dirty="0" err="1"/>
              <a:t>za</a:t>
            </a:r>
            <a:r>
              <a:rPr lang="en-US" dirty="0"/>
              <a:t> 15%, B </a:t>
            </a:r>
            <a:r>
              <a:rPr lang="en-US" dirty="0" err="1"/>
              <a:t>manja</a:t>
            </a:r>
            <a:r>
              <a:rPr lang="en-US" dirty="0"/>
              <a:t> od C </a:t>
            </a:r>
            <a:r>
              <a:rPr lang="en-US" dirty="0" err="1"/>
              <a:t>za</a:t>
            </a:r>
            <a:r>
              <a:rPr lang="en-US" dirty="0"/>
              <a:t> 20%;</a:t>
            </a:r>
          </a:p>
          <a:p>
            <a:pPr lvl="0"/>
            <a:r>
              <a:rPr lang="en-US" dirty="0" err="1"/>
              <a:t>ako</a:t>
            </a:r>
            <a:r>
              <a:rPr lang="en-US" dirty="0"/>
              <a:t> je </a:t>
            </a:r>
            <a:r>
              <a:rPr lang="en-US" dirty="0" err="1"/>
              <a:t>vrijednost</a:t>
            </a:r>
            <a:r>
              <a:rPr lang="en-US" dirty="0"/>
              <a:t> </a:t>
            </a:r>
            <a:r>
              <a:rPr lang="en-US" dirty="0" err="1"/>
              <a:t>proizvodnje</a:t>
            </a:r>
            <a:r>
              <a:rPr lang="en-US" dirty="0"/>
              <a:t> u </a:t>
            </a:r>
            <a:r>
              <a:rPr lang="en-US" dirty="0" err="1"/>
              <a:t>tekućem</a:t>
            </a:r>
            <a:r>
              <a:rPr lang="en-US" dirty="0"/>
              <a:t> period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proizvoda</a:t>
            </a:r>
            <a:r>
              <a:rPr lang="en-US" dirty="0"/>
              <a:t> A </a:t>
            </a:r>
            <a:r>
              <a:rPr lang="en-US" dirty="0" err="1"/>
              <a:t>manja</a:t>
            </a:r>
            <a:r>
              <a:rPr lang="en-US" dirty="0"/>
              <a:t>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proizvoda</a:t>
            </a:r>
            <a:r>
              <a:rPr lang="en-US" dirty="0"/>
              <a:t> B </a:t>
            </a:r>
            <a:r>
              <a:rPr lang="en-US" dirty="0" err="1"/>
              <a:t>za</a:t>
            </a:r>
            <a:r>
              <a:rPr lang="en-US" dirty="0"/>
              <a:t> 10%, B </a:t>
            </a:r>
            <a:r>
              <a:rPr lang="en-US" dirty="0" err="1"/>
              <a:t>veća</a:t>
            </a:r>
            <a:r>
              <a:rPr lang="en-US" dirty="0"/>
              <a:t> od C </a:t>
            </a:r>
            <a:r>
              <a:rPr lang="en-US" dirty="0" err="1"/>
              <a:t>za</a:t>
            </a:r>
            <a:r>
              <a:rPr lang="en-US" dirty="0"/>
              <a:t> 5%.</a:t>
            </a:r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r>
              <a:rPr lang="sr-Latn-RS" dirty="0" smtClean="0"/>
              <a:t>5. </a:t>
            </a:r>
            <a:r>
              <a:rPr lang="sr-Latn-RS" dirty="0" smtClean="0"/>
              <a:t>ZADATAK</a:t>
            </a:r>
            <a:endParaRPr lang="sr-Latn-R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1464826"/>
              </p:ext>
            </p:extLst>
          </p:nvPr>
        </p:nvGraphicFramePr>
        <p:xfrm>
          <a:off x="2286000" y="1611630"/>
          <a:ext cx="3704590" cy="731520"/>
        </p:xfrm>
        <a:graphic>
          <a:graphicData uri="http://schemas.openxmlformats.org/drawingml/2006/table">
            <a:tbl>
              <a:tblPr firstRow="1" firstCol="1" bandRow="1">
                <a:tableStyleId>{B057B260-235A-4DA7-9D08-349C70A2B37C}</a:tableStyleId>
              </a:tblPr>
              <a:tblGrid>
                <a:gridCol w="1052830">
                  <a:extLst>
                    <a:ext uri="{9D8B030D-6E8A-4147-A177-3AD203B41FA5}">
                      <a16:colId xmlns:a16="http://schemas.microsoft.com/office/drawing/2014/main" val="3805782566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14342322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Proizvod 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Individualni  indeksi (q1/qo)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64369678"/>
                  </a:ext>
                </a:extLst>
              </a:tr>
              <a:tr h="1301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1,15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73001666"/>
                  </a:ext>
                </a:extLst>
              </a:tr>
              <a:tr h="1301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1,2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95711239"/>
                  </a:ext>
                </a:extLst>
              </a:tr>
              <a:tr h="1301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0,98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801091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161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 lang="en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78900" y="819150"/>
                <a:ext cx="7772400" cy="3048000"/>
              </a:xfrm>
            </p:spPr>
            <p:txBody>
              <a:bodyPr/>
              <a:lstStyle/>
              <a:p>
                <a:pPr lvl="0">
                  <a:buAutoNum type="alphaLcParenR"/>
                </a:pPr>
                <a:r>
                  <a:rPr lang="en-US" dirty="0" smtClean="0"/>
                  <a:t>Grupni </a:t>
                </a:r>
                <a:r>
                  <a:rPr lang="en-US" dirty="0" err="1" smtClean="0"/>
                  <a:t>indeks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fizičkog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obima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proizvodnje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predstavlja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ponderisanu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aritmetičku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sredinu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individualnih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indeksa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fizičkog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obima</a:t>
                </a:r>
                <a:r>
                  <a:rPr lang="en-US" dirty="0" smtClean="0"/>
                  <a:t>. Ponder je </a:t>
                </a:r>
                <a:r>
                  <a:rPr lang="en-US" dirty="0" err="1" smtClean="0"/>
                  <a:t>vrijednost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iz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baznog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perioda</a:t>
                </a:r>
                <a:endParaRPr lang="en-US" dirty="0" smtClean="0"/>
              </a:p>
              <a:p>
                <a:pPr marL="114300" lvl="0" indent="0">
                  <a:buNone/>
                </a:pPr>
                <a:endParaRPr lang="sr-Latn-BA" dirty="0" smtClean="0"/>
              </a:p>
              <a:p>
                <a:pPr marL="114300" lvl="0" indent="0">
                  <a:buNone/>
                </a:pPr>
                <a:endParaRPr lang="sr-Latn-BA" dirty="0" smtClean="0"/>
              </a:p>
              <a:p>
                <a:pPr marL="114300" indent="0">
                  <a:buNone/>
                </a:pPr>
                <a:endParaRPr lang="en-US" dirty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 smtClean="0"/>
              </a:p>
              <a:p>
                <a:pPr marL="114300" lvl="0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𝑂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𝐺</m:t>
                        </m:r>
                      </m:sup>
                    </m:sSub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</m:e>
                    </m:nary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1,1022</m:t>
                    </m:r>
                  </m:oMath>
                </a14:m>
                <a:r>
                  <a:rPr lang="en-US" b="0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	,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e>
                    </m:nary>
                  </m:oMath>
                </a14:m>
                <a:endParaRPr lang="en-US" b="0" dirty="0" smtClean="0"/>
              </a:p>
              <a:p>
                <a:pPr marL="114300" lvl="0" indent="0">
                  <a:buNone/>
                </a:pPr>
                <a:r>
                  <a:rPr lang="en-US" dirty="0" err="1" smtClean="0"/>
                  <a:t>Indeks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fizičkog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obima</a:t>
                </a:r>
                <a:r>
                  <a:rPr lang="en-US" dirty="0" smtClean="0"/>
                  <a:t> je 1,1022 (</a:t>
                </a:r>
                <a:r>
                  <a:rPr lang="en-US" dirty="0" err="1" smtClean="0"/>
                  <a:t>ili</a:t>
                </a:r>
                <a:r>
                  <a:rPr lang="en-US" dirty="0" smtClean="0"/>
                  <a:t> 110,22 %)</a:t>
                </a:r>
              </a:p>
              <a:p>
                <a:pPr marL="114300" lvl="0" indent="0">
                  <a:buNone/>
                </a:pPr>
                <a:r>
                  <a:rPr lang="en-US" dirty="0" smtClean="0"/>
                  <a:t>b) </a:t>
                </a:r>
                <a:r>
                  <a:rPr lang="en-US" dirty="0" err="1" smtClean="0"/>
                  <a:t>Uraditi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samostalno</a:t>
                </a:r>
                <a:endParaRPr lang="sr-Latn-RS" dirty="0"/>
              </a:p>
            </p:txBody>
          </p:sp>
        </mc:Choice>
        <mc:Fallback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78900" y="819150"/>
                <a:ext cx="7772400" cy="3048000"/>
              </a:xfrm>
              <a:blipFill>
                <a:blip r:embed="rId2"/>
                <a:stretch>
                  <a:fillRect b="-2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43000" y="138839"/>
            <a:ext cx="6996600" cy="715800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470406"/>
              </p:ext>
            </p:extLst>
          </p:nvPr>
        </p:nvGraphicFramePr>
        <p:xfrm>
          <a:off x="1828800" y="1884644"/>
          <a:ext cx="3937000" cy="952500"/>
        </p:xfrm>
        <a:graphic>
          <a:graphicData uri="http://schemas.openxmlformats.org/drawingml/2006/table">
            <a:tbl>
              <a:tblPr firstRow="1" firstCol="1" bandRow="1">
                <a:tableStyleId>{B057B260-235A-4DA7-9D08-349C70A2B37C}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423158556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62555998"/>
                    </a:ext>
                  </a:extLst>
                </a:gridCol>
                <a:gridCol w="977900">
                  <a:extLst>
                    <a:ext uri="{9D8B030D-6E8A-4147-A177-3AD203B41FA5}">
                      <a16:colId xmlns:a16="http://schemas.microsoft.com/office/drawing/2014/main" val="319179611"/>
                    </a:ext>
                  </a:extLst>
                </a:gridCol>
                <a:gridCol w="965200">
                  <a:extLst>
                    <a:ext uri="{9D8B030D-6E8A-4147-A177-3AD203B41FA5}">
                      <a16:colId xmlns:a16="http://schemas.microsoft.com/office/drawing/2014/main" val="3722816887"/>
                    </a:ext>
                  </a:extLst>
                </a:gridCol>
                <a:gridCol w="774700">
                  <a:extLst>
                    <a:ext uri="{9D8B030D-6E8A-4147-A177-3AD203B41FA5}">
                      <a16:colId xmlns:a16="http://schemas.microsoft.com/office/drawing/2014/main" val="2796828205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Proizv.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q1/qo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p0q0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f (udio)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(q1/qo)*f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228355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1,15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1,15B=0,92C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0,338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0,3890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20532019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B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1,2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0,8C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0,294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0,3529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2073473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C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0,98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C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0,368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0,3603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1525214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2,72C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>
                          <a:effectLst/>
                        </a:rPr>
                        <a:t>1,000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1,1022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856307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516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 smtClean="0">
                <a:latin typeface="Segoe UI Black" pitchFamily="34" charset="0"/>
                <a:ea typeface="Segoe UI Black" pitchFamily="34" charset="0"/>
              </a:rPr>
              <a:t>Hvala na pažnji!</a:t>
            </a:r>
            <a:endParaRPr lang="en-US" dirty="0">
              <a:latin typeface="Segoe UI Black" pitchFamily="34" charset="0"/>
              <a:ea typeface="Segoe UI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78900" y="819150"/>
            <a:ext cx="7772400" cy="3048000"/>
          </a:xfrm>
        </p:spPr>
        <p:txBody>
          <a:bodyPr/>
          <a:lstStyle/>
          <a:p>
            <a:pPr marL="114300" lvl="0" indent="0">
              <a:buNone/>
            </a:pPr>
            <a:r>
              <a:rPr lang="sr-Cyrl-CS" dirty="0"/>
              <a:t>Dati su podaci o kretanju indeksa proizvodnje u nekom preduzeću u periodu </a:t>
            </a:r>
            <a:r>
              <a:rPr lang="en-US" dirty="0"/>
              <a:t>200</a:t>
            </a:r>
            <a:r>
              <a:rPr lang="sr-Cyrl-CS" dirty="0"/>
              <a:t>0-</a:t>
            </a:r>
            <a:r>
              <a:rPr lang="en-US" dirty="0"/>
              <a:t>200</a:t>
            </a:r>
            <a:r>
              <a:rPr lang="sr-Cyrl-CS" dirty="0"/>
              <a:t>5</a:t>
            </a:r>
            <a:r>
              <a:rPr lang="sr-Latn-CS" dirty="0"/>
              <a:t>.</a:t>
            </a:r>
            <a:r>
              <a:rPr lang="sr-Cyrl-CS" dirty="0"/>
              <a:t> godina:</a:t>
            </a: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 smtClean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  <a:p>
            <a:pPr marL="114300" indent="0">
              <a:buNone/>
            </a:pPr>
            <a:r>
              <a:rPr lang="sr-Cyrl-CS" dirty="0"/>
              <a:t>Indeks proizvodnje za period 19</a:t>
            </a:r>
            <a:r>
              <a:rPr lang="en-US" dirty="0"/>
              <a:t>9</a:t>
            </a:r>
            <a:r>
              <a:rPr lang="sr-Cyrl-CS" dirty="0"/>
              <a:t>3-</a:t>
            </a:r>
            <a:r>
              <a:rPr lang="en-US" dirty="0"/>
              <a:t>2001</a:t>
            </a:r>
            <a:r>
              <a:rPr lang="sr-Cyrl-CS" dirty="0"/>
              <a:t> iznosio je 94. Izračunati indeks proizvodnje za period 19</a:t>
            </a:r>
            <a:r>
              <a:rPr lang="en-US" dirty="0"/>
              <a:t>9</a:t>
            </a:r>
            <a:r>
              <a:rPr lang="sr-Cyrl-CS" dirty="0"/>
              <a:t>3-20</a:t>
            </a:r>
            <a:r>
              <a:rPr lang="en-US" dirty="0"/>
              <a:t>1</a:t>
            </a:r>
            <a:r>
              <a:rPr lang="sr-Cyrl-CS" dirty="0"/>
              <a:t>0. godina, ako je indeks proizvodnje za period </a:t>
            </a:r>
            <a:r>
              <a:rPr lang="en-US" dirty="0"/>
              <a:t>200</a:t>
            </a:r>
            <a:r>
              <a:rPr lang="sr-Cyrl-CS" dirty="0"/>
              <a:t>4-20</a:t>
            </a:r>
            <a:r>
              <a:rPr lang="en-US" dirty="0"/>
              <a:t>1</a:t>
            </a:r>
            <a:r>
              <a:rPr lang="sr-Cyrl-CS" dirty="0"/>
              <a:t>0. godina iznosio 103!</a:t>
            </a:r>
            <a:endParaRPr lang="en-U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r>
              <a:rPr lang="sr-Latn-RS" dirty="0" smtClean="0"/>
              <a:t>1. ZADATAK</a:t>
            </a:r>
            <a:endParaRPr lang="sr-Latn-R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076324" y="2226786"/>
          <a:ext cx="6996115" cy="548640"/>
        </p:xfrm>
        <a:graphic>
          <a:graphicData uri="http://schemas.openxmlformats.org/drawingml/2006/table">
            <a:tbl>
              <a:tblPr>
                <a:tableStyleId>{B057B260-235A-4DA7-9D08-349C70A2B37C}</a:tableStyleId>
              </a:tblPr>
              <a:tblGrid>
                <a:gridCol w="999445">
                  <a:extLst>
                    <a:ext uri="{9D8B030D-6E8A-4147-A177-3AD203B41FA5}">
                      <a16:colId xmlns:a16="http://schemas.microsoft.com/office/drawing/2014/main" val="1885796939"/>
                    </a:ext>
                  </a:extLst>
                </a:gridCol>
                <a:gridCol w="999445">
                  <a:extLst>
                    <a:ext uri="{9D8B030D-6E8A-4147-A177-3AD203B41FA5}">
                      <a16:colId xmlns:a16="http://schemas.microsoft.com/office/drawing/2014/main" val="3584191832"/>
                    </a:ext>
                  </a:extLst>
                </a:gridCol>
                <a:gridCol w="999445">
                  <a:extLst>
                    <a:ext uri="{9D8B030D-6E8A-4147-A177-3AD203B41FA5}">
                      <a16:colId xmlns:a16="http://schemas.microsoft.com/office/drawing/2014/main" val="2674116044"/>
                    </a:ext>
                  </a:extLst>
                </a:gridCol>
                <a:gridCol w="999445">
                  <a:extLst>
                    <a:ext uri="{9D8B030D-6E8A-4147-A177-3AD203B41FA5}">
                      <a16:colId xmlns:a16="http://schemas.microsoft.com/office/drawing/2014/main" val="4206000307"/>
                    </a:ext>
                  </a:extLst>
                </a:gridCol>
                <a:gridCol w="999445">
                  <a:extLst>
                    <a:ext uri="{9D8B030D-6E8A-4147-A177-3AD203B41FA5}">
                      <a16:colId xmlns:a16="http://schemas.microsoft.com/office/drawing/2014/main" val="1491816365"/>
                    </a:ext>
                  </a:extLst>
                </a:gridCol>
                <a:gridCol w="999445">
                  <a:extLst>
                    <a:ext uri="{9D8B030D-6E8A-4147-A177-3AD203B41FA5}">
                      <a16:colId xmlns:a16="http://schemas.microsoft.com/office/drawing/2014/main" val="2277444819"/>
                    </a:ext>
                  </a:extLst>
                </a:gridCol>
                <a:gridCol w="999445">
                  <a:extLst>
                    <a:ext uri="{9D8B030D-6E8A-4147-A177-3AD203B41FA5}">
                      <a16:colId xmlns:a16="http://schemas.microsoft.com/office/drawing/2014/main" val="3771216304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Godina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2000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2001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2002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2003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2004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2005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6837267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Lančani indeks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101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104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99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98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102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dirty="0">
                          <a:effectLst/>
                        </a:rPr>
                        <a:t>105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674412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020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 lang="en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78900" y="819150"/>
                <a:ext cx="7772400" cy="3048000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BA" dirty="0" smtClean="0"/>
                  <a:t>Bazni indeks za period 1993-2010. iznosi:</a:t>
                </a:r>
              </a:p>
              <a:p>
                <a:pPr marL="114300" lvl="0" indent="0">
                  <a:buNone/>
                </a:pPr>
                <a:endParaRPr lang="sr-Latn-BA" dirty="0" smtClean="0"/>
              </a:p>
              <a:p>
                <a:pPr marL="114300" lv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1993</m:t>
                          </m:r>
                        </m:sub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2010</m:t>
                          </m:r>
                        </m:sup>
                      </m:sSubSup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1993</m:t>
                              </m:r>
                            </m:sub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01</m:t>
                              </m:r>
                            </m:sup>
                          </m:sSubSup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2001</m:t>
                              </m:r>
                            </m:sub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200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200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bSup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200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200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bSup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200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sup>
                          </m:sSubSup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sr-Latn-BA" dirty="0" smtClean="0"/>
              </a:p>
              <a:p>
                <a:pPr marL="114300" lvl="0" indent="0" algn="just">
                  <a:buNone/>
                </a:pPr>
                <a:endParaRPr lang="en-US" dirty="0"/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1993</m:t>
                          </m:r>
                        </m:sub>
                        <m: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2010</m:t>
                          </m:r>
                        </m:sup>
                      </m:sSubSup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94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99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98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102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103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=95,81</m:t>
                      </m:r>
                    </m:oMath>
                  </m:oMathPara>
                </a14:m>
                <a:endParaRPr lang="en-US" dirty="0" smtClean="0"/>
              </a:p>
              <a:p>
                <a:pPr marL="114300" lvl="0" indent="0">
                  <a:buNone/>
                </a:pPr>
                <a:endParaRPr lang="en-US" dirty="0"/>
              </a:p>
              <a:p>
                <a:pPr marL="114300" lvl="0" indent="0">
                  <a:buNone/>
                </a:pPr>
                <a:r>
                  <a:rPr lang="en-US" dirty="0" err="1" smtClean="0"/>
                  <a:t>Bazni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indeks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za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posmatrani</a:t>
                </a:r>
                <a:r>
                  <a:rPr lang="en-US" dirty="0" smtClean="0"/>
                  <a:t> period je 95,81.</a:t>
                </a:r>
                <a:endParaRPr lang="en-US" dirty="0"/>
              </a:p>
              <a:p>
                <a:pPr marL="114300" indent="0">
                  <a:buNone/>
                </a:pPr>
                <a:endParaRPr lang="en-US" dirty="0"/>
              </a:p>
              <a:p>
                <a:pPr marL="114300" indent="0">
                  <a:buNone/>
                </a:pPr>
                <a:endParaRPr lang="en-US" dirty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 smtClean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/>
              </a:p>
            </p:txBody>
          </p:sp>
        </mc:Choice>
        <mc:Fallback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78900" y="819150"/>
                <a:ext cx="7772400" cy="3048000"/>
              </a:xfrm>
              <a:blipFill>
                <a:blip r:embed="rId2"/>
                <a:stretch>
                  <a:fillRect b="-4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43000" y="138839"/>
            <a:ext cx="6996600" cy="715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935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78900" y="819150"/>
            <a:ext cx="7772400" cy="3048000"/>
          </a:xfrm>
        </p:spPr>
        <p:txBody>
          <a:bodyPr/>
          <a:lstStyle/>
          <a:p>
            <a:pPr marL="114300" lvl="0" indent="0">
              <a:buNone/>
            </a:pPr>
            <a:r>
              <a:rPr lang="sr-Cyrl-CS" dirty="0"/>
              <a:t>Dati su podaci o kretanju društvenog proizvoda i investicija u osnovna sredstva u periodu 1998-2004</a:t>
            </a:r>
            <a:r>
              <a:rPr lang="sr-Latn-CS" dirty="0"/>
              <a:t>.</a:t>
            </a:r>
            <a:r>
              <a:rPr lang="sr-Cyrl-CS" dirty="0"/>
              <a:t> godina:</a:t>
            </a:r>
            <a:endParaRPr lang="en-US" dirty="0"/>
          </a:p>
          <a:p>
            <a:pPr marL="114300" indent="0">
              <a:buNone/>
            </a:pPr>
            <a:endParaRPr lang="sr-Latn-BA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 smtClean="0"/>
          </a:p>
          <a:p>
            <a:pPr marL="114300" indent="0">
              <a:buNone/>
            </a:pPr>
            <a:r>
              <a:rPr lang="sr-Cyrl-CS" dirty="0"/>
              <a:t>Indeks </a:t>
            </a:r>
            <a:r>
              <a:rPr lang="sr-Latn-BA" dirty="0" smtClean="0"/>
              <a:t>BDP-a </a:t>
            </a:r>
            <a:r>
              <a:rPr lang="sr-Cyrl-CS" dirty="0" smtClean="0"/>
              <a:t>u </a:t>
            </a:r>
            <a:r>
              <a:rPr lang="sr-Cyrl-CS" dirty="0"/>
              <a:t>periodu 2002-2005. godina iznosio je 104, a indeks investicija </a:t>
            </a:r>
            <a:r>
              <a:rPr lang="sr-Cyrl-CS" dirty="0" smtClean="0"/>
              <a:t>95.</a:t>
            </a:r>
            <a:r>
              <a:rPr lang="sr-Latn-BA" dirty="0"/>
              <a:t> </a:t>
            </a:r>
            <a:r>
              <a:rPr lang="sr-Cyrl-CS" dirty="0" smtClean="0"/>
              <a:t>Izračunati </a:t>
            </a:r>
            <a:r>
              <a:rPr lang="sr-Cyrl-CS" dirty="0"/>
              <a:t>kapitalni koeficijent u 2005 godini, ako je isti u 1997. godini iznosio 1080!</a:t>
            </a:r>
            <a:endParaRPr lang="en-US" dirty="0"/>
          </a:p>
          <a:p>
            <a:pPr marL="114300" lvl="0" indent="0">
              <a:buNone/>
            </a:pPr>
            <a:endParaRPr lang="sr-Latn-RS" dirty="0" smtClean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r>
              <a:rPr lang="sr-Latn-RS" dirty="0" smtClean="0"/>
              <a:t>2. </a:t>
            </a:r>
            <a:r>
              <a:rPr lang="sr-Latn-RS" dirty="0" smtClean="0"/>
              <a:t>ZADATAK</a:t>
            </a:r>
            <a:endParaRPr lang="sr-Latn-R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5632805"/>
              </p:ext>
            </p:extLst>
          </p:nvPr>
        </p:nvGraphicFramePr>
        <p:xfrm>
          <a:off x="914400" y="1733550"/>
          <a:ext cx="6996114" cy="914400"/>
        </p:xfrm>
        <a:graphic>
          <a:graphicData uri="http://schemas.openxmlformats.org/drawingml/2006/table">
            <a:tbl>
              <a:tblPr>
                <a:tableStyleId>{B057B260-235A-4DA7-9D08-349C70A2B37C}</a:tableStyleId>
              </a:tblPr>
              <a:tblGrid>
                <a:gridCol w="1166019">
                  <a:extLst>
                    <a:ext uri="{9D8B030D-6E8A-4147-A177-3AD203B41FA5}">
                      <a16:colId xmlns:a16="http://schemas.microsoft.com/office/drawing/2014/main" val="289025654"/>
                    </a:ext>
                  </a:extLst>
                </a:gridCol>
                <a:gridCol w="1166019">
                  <a:extLst>
                    <a:ext uri="{9D8B030D-6E8A-4147-A177-3AD203B41FA5}">
                      <a16:colId xmlns:a16="http://schemas.microsoft.com/office/drawing/2014/main" val="1268301319"/>
                    </a:ext>
                  </a:extLst>
                </a:gridCol>
                <a:gridCol w="1166019">
                  <a:extLst>
                    <a:ext uri="{9D8B030D-6E8A-4147-A177-3AD203B41FA5}">
                      <a16:colId xmlns:a16="http://schemas.microsoft.com/office/drawing/2014/main" val="2060507683"/>
                    </a:ext>
                  </a:extLst>
                </a:gridCol>
                <a:gridCol w="1166019">
                  <a:extLst>
                    <a:ext uri="{9D8B030D-6E8A-4147-A177-3AD203B41FA5}">
                      <a16:colId xmlns:a16="http://schemas.microsoft.com/office/drawing/2014/main" val="2254511711"/>
                    </a:ext>
                  </a:extLst>
                </a:gridCol>
                <a:gridCol w="1166019">
                  <a:extLst>
                    <a:ext uri="{9D8B030D-6E8A-4147-A177-3AD203B41FA5}">
                      <a16:colId xmlns:a16="http://schemas.microsoft.com/office/drawing/2014/main" val="2892200501"/>
                    </a:ext>
                  </a:extLst>
                </a:gridCol>
                <a:gridCol w="1166019">
                  <a:extLst>
                    <a:ext uri="{9D8B030D-6E8A-4147-A177-3AD203B41FA5}">
                      <a16:colId xmlns:a16="http://schemas.microsoft.com/office/drawing/2014/main" val="543973293"/>
                    </a:ext>
                  </a:extLst>
                </a:gridCol>
              </a:tblGrid>
              <a:tr h="18288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Opis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Lančani indeksi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7440543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1998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1999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2000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2001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2002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6530202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Investicije u OS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100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99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98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97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99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9873842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BA" sz="1200" dirty="0" smtClean="0">
                          <a:effectLst/>
                        </a:rPr>
                        <a:t>BDP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104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103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98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103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dirty="0">
                          <a:effectLst/>
                        </a:rPr>
                        <a:t>100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853486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002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 lang="en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78900" y="819150"/>
                <a:ext cx="7772400" cy="3048000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BA" dirty="0" smtClean="0"/>
                  <a:t>Kapitalni koef.:</a:t>
                </a:r>
              </a:p>
              <a:p>
                <a:pPr marL="114300" lvl="0" indent="0">
                  <a:buNone/>
                </a:pPr>
                <a:endParaRPr lang="sr-Latn-BA" dirty="0" smtClean="0"/>
              </a:p>
              <a:p>
                <a:pPr marL="114300" lv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𝑂𝑠𝑛𝑜𝑣𝑛𝑎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𝑠𝑟𝑒𝑑𝑠𝑡𝑣𝑎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𝐵𝐷𝑃</m:t>
                          </m:r>
                        </m:den>
                      </m:f>
                    </m:oMath>
                  </m:oMathPara>
                </a14:m>
                <a:endParaRPr lang="sr-Latn-BA" b="0" dirty="0" smtClean="0"/>
              </a:p>
              <a:p>
                <a:pPr marL="114300" lvl="0" indent="0" algn="just">
                  <a:buNone/>
                </a:pPr>
                <a:endParaRPr lang="sr-Latn-BA" b="0" dirty="0" smtClean="0"/>
              </a:p>
              <a:p>
                <a:pPr marL="114300" lv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2005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2005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1∙0,99∙0,98∙0,97∙0,99∙0,95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1,04∙1,03∙0,98∙1,03∙1∙1,04</m:t>
                          </m:r>
                        </m:den>
                      </m:f>
                    </m:oMath>
                  </m:oMathPara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=1.080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0,885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1,126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=850,01</m:t>
                      </m:r>
                    </m:oMath>
                  </m:oMathPara>
                </a14:m>
              </a:p>
              <a:p>
                <a:pPr marL="114300" lvl="0" indent="0" algn="just">
                  <a:buNone/>
                </a:pPr>
                <a:endParaRPr lang="en-US" dirty="0" smtClean="0"/>
              </a:p>
              <a:p>
                <a:pPr marL="114300" lvl="0" indent="0" algn="just">
                  <a:buNone/>
                </a:pPr>
                <a:endParaRPr lang="en-US" dirty="0"/>
              </a:p>
              <a:p>
                <a:pPr marL="114300" lvl="0" indent="0" algn="just">
                  <a:buNone/>
                </a:pPr>
                <a:r>
                  <a:rPr lang="en-US" dirty="0" err="1" smtClean="0"/>
                  <a:t>Kapitalni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koef</a:t>
                </a:r>
                <a:r>
                  <a:rPr lang="en-US" dirty="0" smtClean="0"/>
                  <a:t>. u 2005. </a:t>
                </a:r>
                <a:r>
                  <a:rPr lang="en-US" dirty="0" err="1" smtClean="0"/>
                  <a:t>godini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iznosi</a:t>
                </a:r>
                <a:r>
                  <a:rPr lang="en-US" dirty="0" smtClean="0"/>
                  <a:t> 850,01.</a:t>
                </a:r>
                <a:endParaRPr lang="en-US" dirty="0"/>
              </a:p>
              <a:p>
                <a:pPr marL="114300" indent="0">
                  <a:buNone/>
                </a:pPr>
                <a:endParaRPr lang="en-US" dirty="0"/>
              </a:p>
              <a:p>
                <a:pPr marL="114300" indent="0">
                  <a:buNone/>
                </a:pPr>
                <a:endParaRPr lang="en-US" dirty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 smtClean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/>
              </a:p>
            </p:txBody>
          </p:sp>
        </mc:Choice>
        <mc:Fallback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78900" y="819150"/>
                <a:ext cx="7772400" cy="3048000"/>
              </a:xfrm>
              <a:blipFill>
                <a:blip r:embed="rId2"/>
                <a:stretch>
                  <a:fillRect b="-184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43000" y="138839"/>
            <a:ext cx="6996600" cy="715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21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78900" y="819150"/>
            <a:ext cx="7772400" cy="3048000"/>
          </a:xfrm>
        </p:spPr>
        <p:txBody>
          <a:bodyPr/>
          <a:lstStyle/>
          <a:p>
            <a:pPr marL="114300" lvl="0" indent="0">
              <a:buNone/>
            </a:pPr>
            <a:r>
              <a:rPr lang="en-US" dirty="0" err="1" smtClean="0"/>
              <a:t>Dati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podaci</a:t>
            </a:r>
            <a:r>
              <a:rPr lang="en-US" dirty="0"/>
              <a:t> o </a:t>
            </a:r>
            <a:r>
              <a:rPr lang="en-US" dirty="0" err="1"/>
              <a:t>kretanju</a:t>
            </a:r>
            <a:r>
              <a:rPr lang="en-US" dirty="0"/>
              <a:t> </a:t>
            </a:r>
            <a:r>
              <a:rPr lang="sr-Latn-BA" dirty="0" smtClean="0"/>
              <a:t>bruto domaćeg proizvoda </a:t>
            </a:r>
            <a:r>
              <a:rPr lang="en-US" dirty="0" smtClean="0"/>
              <a:t>(</a:t>
            </a:r>
            <a:r>
              <a:rPr lang="sr-Latn-BA" dirty="0" smtClean="0"/>
              <a:t>BD</a:t>
            </a:r>
            <a:r>
              <a:rPr lang="en-US" dirty="0" smtClean="0"/>
              <a:t>P</a:t>
            </a:r>
            <a:r>
              <a:rPr lang="en-US" dirty="0"/>
              <a:t>)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broja</a:t>
            </a:r>
            <a:r>
              <a:rPr lang="en-US" dirty="0"/>
              <a:t> </a:t>
            </a:r>
            <a:r>
              <a:rPr lang="en-US" dirty="0" err="1"/>
              <a:t>stanovnika</a:t>
            </a:r>
            <a:r>
              <a:rPr lang="en-US" dirty="0"/>
              <a:t> u </a:t>
            </a:r>
            <a:r>
              <a:rPr lang="en-US" dirty="0" err="1"/>
              <a:t>periodu</a:t>
            </a:r>
            <a:r>
              <a:rPr lang="en-US" dirty="0"/>
              <a:t> 1998-2002. </a:t>
            </a:r>
            <a:r>
              <a:rPr lang="en-US" dirty="0" err="1"/>
              <a:t>godina</a:t>
            </a:r>
            <a:r>
              <a:rPr lang="en-US" dirty="0"/>
              <a:t>:</a:t>
            </a:r>
            <a:endParaRPr lang="sr-Latn-BA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 smtClean="0"/>
          </a:p>
          <a:p>
            <a:pPr marL="114300" indent="0">
              <a:buNone/>
            </a:pPr>
            <a:r>
              <a:rPr lang="sr-Cyrl-CS" dirty="0"/>
              <a:t>Izračunati </a:t>
            </a:r>
            <a:r>
              <a:rPr lang="sr-Latn-BA" dirty="0" smtClean="0"/>
              <a:t>BD</a:t>
            </a:r>
            <a:r>
              <a:rPr lang="sr-Cyrl-CS" dirty="0" smtClean="0"/>
              <a:t>P </a:t>
            </a:r>
            <a:r>
              <a:rPr lang="sr-Cyrl-CS" dirty="0"/>
              <a:t>po glavi stanovnika u 2002 godini, ako je isti u 1997. godini iznosio 980 dolara po glavi stanovnika.</a:t>
            </a:r>
            <a:endParaRPr lang="en-US" dirty="0"/>
          </a:p>
          <a:p>
            <a:pPr marL="114300" lvl="0" indent="0">
              <a:buNone/>
            </a:pPr>
            <a:endParaRPr lang="sr-Latn-RS" dirty="0" smtClean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r>
              <a:rPr lang="sr-Latn-RS" dirty="0" smtClean="0"/>
              <a:t>3. </a:t>
            </a:r>
            <a:r>
              <a:rPr lang="sr-Latn-RS" dirty="0" smtClean="0"/>
              <a:t>ZADATAK</a:t>
            </a:r>
            <a:endParaRPr lang="sr-Latn-R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410492"/>
              </p:ext>
            </p:extLst>
          </p:nvPr>
        </p:nvGraphicFramePr>
        <p:xfrm>
          <a:off x="838200" y="1733550"/>
          <a:ext cx="6996114" cy="731520"/>
        </p:xfrm>
        <a:graphic>
          <a:graphicData uri="http://schemas.openxmlformats.org/drawingml/2006/table">
            <a:tbl>
              <a:tblPr>
                <a:tableStyleId>{B057B260-235A-4DA7-9D08-349C70A2B37C}</a:tableStyleId>
              </a:tblPr>
              <a:tblGrid>
                <a:gridCol w="1166019">
                  <a:extLst>
                    <a:ext uri="{9D8B030D-6E8A-4147-A177-3AD203B41FA5}">
                      <a16:colId xmlns:a16="http://schemas.microsoft.com/office/drawing/2014/main" val="3233005297"/>
                    </a:ext>
                  </a:extLst>
                </a:gridCol>
                <a:gridCol w="1166019">
                  <a:extLst>
                    <a:ext uri="{9D8B030D-6E8A-4147-A177-3AD203B41FA5}">
                      <a16:colId xmlns:a16="http://schemas.microsoft.com/office/drawing/2014/main" val="4222444377"/>
                    </a:ext>
                  </a:extLst>
                </a:gridCol>
                <a:gridCol w="1166019">
                  <a:extLst>
                    <a:ext uri="{9D8B030D-6E8A-4147-A177-3AD203B41FA5}">
                      <a16:colId xmlns:a16="http://schemas.microsoft.com/office/drawing/2014/main" val="2533303380"/>
                    </a:ext>
                  </a:extLst>
                </a:gridCol>
                <a:gridCol w="1166019">
                  <a:extLst>
                    <a:ext uri="{9D8B030D-6E8A-4147-A177-3AD203B41FA5}">
                      <a16:colId xmlns:a16="http://schemas.microsoft.com/office/drawing/2014/main" val="1840273297"/>
                    </a:ext>
                  </a:extLst>
                </a:gridCol>
                <a:gridCol w="1166019">
                  <a:extLst>
                    <a:ext uri="{9D8B030D-6E8A-4147-A177-3AD203B41FA5}">
                      <a16:colId xmlns:a16="http://schemas.microsoft.com/office/drawing/2014/main" val="2622897970"/>
                    </a:ext>
                  </a:extLst>
                </a:gridCol>
                <a:gridCol w="1166019">
                  <a:extLst>
                    <a:ext uri="{9D8B030D-6E8A-4147-A177-3AD203B41FA5}">
                      <a16:colId xmlns:a16="http://schemas.microsoft.com/office/drawing/2014/main" val="3565291516"/>
                    </a:ext>
                  </a:extLst>
                </a:gridCol>
              </a:tblGrid>
              <a:tr h="18288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Opis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Lančani indeksi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613553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1998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1999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2000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2001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2002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3390605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Latn-BA" sz="1200" dirty="0" smtClean="0">
                          <a:effectLst/>
                        </a:rPr>
                        <a:t>BD</a:t>
                      </a:r>
                      <a:r>
                        <a:rPr lang="sr-Cyrl-CS" sz="1200" dirty="0" smtClean="0">
                          <a:effectLst/>
                        </a:rPr>
                        <a:t>P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104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103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98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103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100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410222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Stanovninštvo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100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99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98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97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dirty="0">
                          <a:effectLst/>
                        </a:rPr>
                        <a:t>99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985797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1806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 lang="en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78900" y="819150"/>
                <a:ext cx="7772400" cy="3048000"/>
              </a:xfrm>
            </p:spPr>
            <p:txBody>
              <a:bodyPr/>
              <a:lstStyle/>
              <a:p>
                <a:pPr marL="114300" lvl="0" indent="0">
                  <a:buNone/>
                </a:pPr>
                <a:endParaRPr lang="sr-Latn-BA" b="0" dirty="0" smtClean="0"/>
              </a:p>
              <a:p>
                <a:pPr marL="114300" lvl="0" indent="0" algn="just">
                  <a:buNone/>
                </a:pPr>
                <a:endParaRPr lang="sr-Latn-BA" b="0" dirty="0" smtClean="0"/>
              </a:p>
              <a:p>
                <a:pPr marL="114300" lv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𝐵𝐷𝑃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2005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𝐵𝐷𝑃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1997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1,04∙1,03∙0,98∙1,03∙1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1∙0,99∙0,98∙0,97∙0,99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=980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1,081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0,932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=1.137,34</m:t>
                      </m:r>
                    </m:oMath>
                  </m:oMathPara>
                </a14:m>
                <a:endParaRPr lang="en-US" dirty="0" smtClean="0"/>
              </a:p>
              <a:p>
                <a:pPr marL="114300" lvl="0" indent="0" algn="just">
                  <a:buNone/>
                </a:pPr>
                <a:endParaRPr lang="en-US" dirty="0"/>
              </a:p>
              <a:p>
                <a:pPr marL="114300" lvl="0" indent="0" algn="just">
                  <a:buNone/>
                </a:pPr>
                <a:r>
                  <a:rPr lang="en-US" dirty="0" smtClean="0"/>
                  <a:t>BDP </a:t>
                </a:r>
                <a:r>
                  <a:rPr lang="en-US" dirty="0" err="1" smtClean="0"/>
                  <a:t>po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glavi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stanovnika</a:t>
                </a:r>
                <a:r>
                  <a:rPr lang="en-US" dirty="0" smtClean="0"/>
                  <a:t> u 2005. </a:t>
                </a:r>
                <a:r>
                  <a:rPr lang="en-US" dirty="0" err="1" smtClean="0"/>
                  <a:t>godini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iznosi</a:t>
                </a:r>
                <a:r>
                  <a:rPr lang="en-US" dirty="0" smtClean="0"/>
                  <a:t> 1.137,34 USD.</a:t>
                </a:r>
                <a:endParaRPr lang="en-US" dirty="0"/>
              </a:p>
              <a:p>
                <a:pPr marL="114300" indent="0">
                  <a:buNone/>
                </a:pPr>
                <a:endParaRPr lang="en-US" dirty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 smtClean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/>
              </a:p>
            </p:txBody>
          </p:sp>
        </mc:Choice>
        <mc:Fallback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78900" y="819150"/>
                <a:ext cx="7772400" cy="30480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43000" y="138839"/>
            <a:ext cx="6996600" cy="715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38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 lang="en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78900" y="819150"/>
            <a:ext cx="7772400" cy="3048000"/>
          </a:xfrm>
        </p:spPr>
        <p:txBody>
          <a:bodyPr/>
          <a:lstStyle/>
          <a:p>
            <a:pPr marL="114300" indent="0">
              <a:buNone/>
            </a:pPr>
            <a:r>
              <a:rPr lang="sr-Cyrl-CS" dirty="0"/>
              <a:t>Dati su podaci o društvenom proizvodu i aktivnim osnovnim sredstvima za jednu opštinu</a:t>
            </a:r>
            <a:r>
              <a:rPr lang="sr-Cyrl-CS" dirty="0" smtClean="0"/>
              <a:t>.</a:t>
            </a:r>
            <a:endParaRPr lang="sr-Latn-BA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 smtClean="0"/>
          </a:p>
          <a:p>
            <a:pPr marL="114300" indent="0">
              <a:buNone/>
            </a:pPr>
            <a:r>
              <a:rPr lang="sr-Cyrl-CS" dirty="0"/>
              <a:t>Izračunati marginalni kapitalni koeficijent za posmatrani period!</a:t>
            </a:r>
            <a:endParaRPr lang="en-US" dirty="0"/>
          </a:p>
          <a:p>
            <a:pPr marL="114300" lvl="0" indent="0">
              <a:buNone/>
            </a:pPr>
            <a:endParaRPr lang="sr-Latn-RS" dirty="0" smtClean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  <a:p>
            <a:pPr lvl="0">
              <a:buFont typeface="Wingdings" panose="05000000000000000000" pitchFamily="2" charset="2"/>
              <a:buChar char="q"/>
            </a:pPr>
            <a:endParaRPr lang="sr-Latn-R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6996600" cy="715800"/>
          </a:xfrm>
        </p:spPr>
        <p:txBody>
          <a:bodyPr/>
          <a:lstStyle/>
          <a:p>
            <a:r>
              <a:rPr lang="sr-Latn-RS" dirty="0" smtClean="0"/>
              <a:t>4. </a:t>
            </a:r>
            <a:r>
              <a:rPr lang="sr-Latn-RS" dirty="0" smtClean="0"/>
              <a:t>ZADATAK</a:t>
            </a:r>
            <a:endParaRPr lang="sr-Latn-R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0732020"/>
              </p:ext>
            </p:extLst>
          </p:nvPr>
        </p:nvGraphicFramePr>
        <p:xfrm>
          <a:off x="2057400" y="1733550"/>
          <a:ext cx="3773170" cy="731520"/>
        </p:xfrm>
        <a:graphic>
          <a:graphicData uri="http://schemas.openxmlformats.org/drawingml/2006/table">
            <a:tbl>
              <a:tblPr>
                <a:tableStyleId>{B057B260-235A-4DA7-9D08-349C70A2B37C}</a:tableStyleId>
              </a:tblPr>
              <a:tblGrid>
                <a:gridCol w="712470">
                  <a:extLst>
                    <a:ext uri="{9D8B030D-6E8A-4147-A177-3AD203B41FA5}">
                      <a16:colId xmlns:a16="http://schemas.microsoft.com/office/drawing/2014/main" val="3966508090"/>
                    </a:ext>
                  </a:extLst>
                </a:gridCol>
                <a:gridCol w="712470">
                  <a:extLst>
                    <a:ext uri="{9D8B030D-6E8A-4147-A177-3AD203B41FA5}">
                      <a16:colId xmlns:a16="http://schemas.microsoft.com/office/drawing/2014/main" val="1028979708"/>
                    </a:ext>
                  </a:extLst>
                </a:gridCol>
                <a:gridCol w="868045">
                  <a:extLst>
                    <a:ext uri="{9D8B030D-6E8A-4147-A177-3AD203B41FA5}">
                      <a16:colId xmlns:a16="http://schemas.microsoft.com/office/drawing/2014/main" val="481444605"/>
                    </a:ext>
                  </a:extLst>
                </a:gridCol>
                <a:gridCol w="669925">
                  <a:extLst>
                    <a:ext uri="{9D8B030D-6E8A-4147-A177-3AD203B41FA5}">
                      <a16:colId xmlns:a16="http://schemas.microsoft.com/office/drawing/2014/main" val="3125944858"/>
                    </a:ext>
                  </a:extLst>
                </a:gridCol>
                <a:gridCol w="810260">
                  <a:extLst>
                    <a:ext uri="{9D8B030D-6E8A-4147-A177-3AD203B41FA5}">
                      <a16:colId xmlns:a16="http://schemas.microsoft.com/office/drawing/2014/main" val="17864907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CS" sz="1200" dirty="0" smtClean="0">
                          <a:effectLst/>
                        </a:rPr>
                        <a:t>Inv</a:t>
                      </a:r>
                      <a:r>
                        <a:rPr lang="sr-Latn-BA" sz="1200" dirty="0" smtClean="0">
                          <a:effectLst/>
                        </a:rPr>
                        <a:t>e</a:t>
                      </a:r>
                      <a:r>
                        <a:rPr lang="sr-Cyrl-CS" sz="1200" dirty="0" smtClean="0">
                          <a:effectLst/>
                        </a:rPr>
                        <a:t>sticije </a:t>
                      </a:r>
                      <a:r>
                        <a:rPr lang="sr-Cyrl-CS" sz="1200" dirty="0">
                          <a:effectLst/>
                        </a:rPr>
                        <a:t>u osnovna sredstva</a:t>
                      </a:r>
                      <a:r>
                        <a:rPr lang="sr-Latn-CS" sz="1200" dirty="0">
                          <a:effectLst/>
                        </a:rPr>
                        <a:t> (IOS)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Društveni proizvod</a:t>
                      </a:r>
                      <a:r>
                        <a:rPr lang="sr-Latn-CS" sz="1200">
                          <a:effectLst/>
                        </a:rPr>
                        <a:t> (BDP)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80493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Godina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2001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2002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2001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2002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891177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Iznos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25</a:t>
                      </a:r>
                      <a:r>
                        <a:rPr lang="sr-Latn-CS" sz="1200">
                          <a:effectLst/>
                        </a:rPr>
                        <a:t>.</a:t>
                      </a:r>
                      <a:r>
                        <a:rPr lang="sr-Cyrl-CS" sz="1200">
                          <a:effectLst/>
                        </a:rPr>
                        <a:t>670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25</a:t>
                      </a:r>
                      <a:r>
                        <a:rPr lang="sr-Latn-CS" sz="1200">
                          <a:effectLst/>
                        </a:rPr>
                        <a:t>.</a:t>
                      </a:r>
                      <a:r>
                        <a:rPr lang="sr-Cyrl-CS" sz="1200">
                          <a:effectLst/>
                        </a:rPr>
                        <a:t>800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>
                          <a:effectLst/>
                        </a:rPr>
                        <a:t>20</a:t>
                      </a:r>
                      <a:r>
                        <a:rPr lang="sr-Latn-CS" sz="1200">
                          <a:effectLst/>
                        </a:rPr>
                        <a:t>.</a:t>
                      </a:r>
                      <a:r>
                        <a:rPr lang="sr-Cyrl-CS" sz="1200">
                          <a:effectLst/>
                        </a:rPr>
                        <a:t>110</a:t>
                      </a:r>
                      <a:endParaRPr lang="en-US" sz="12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r-Cyrl-CS" sz="1200" dirty="0">
                          <a:effectLst/>
                        </a:rPr>
                        <a:t>22</a:t>
                      </a:r>
                      <a:r>
                        <a:rPr lang="sr-Latn-CS" sz="1200" dirty="0">
                          <a:effectLst/>
                        </a:rPr>
                        <a:t>.</a:t>
                      </a:r>
                      <a:r>
                        <a:rPr lang="sr-Cyrl-CS" sz="1200" dirty="0">
                          <a:effectLst/>
                        </a:rPr>
                        <a:t>450</a:t>
                      </a:r>
                      <a:endParaRPr lang="en-US" sz="12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005571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9668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 lang="en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Placeholder 5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78900" y="819150"/>
                <a:ext cx="7772400" cy="3048000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BA" dirty="0" smtClean="0"/>
                  <a:t>Marginalni kapitalni koef.:</a:t>
                </a:r>
              </a:p>
              <a:p>
                <a:pPr marL="114300" lvl="0" indent="0">
                  <a:buNone/>
                </a:pPr>
                <a:endParaRPr lang="sr-Latn-BA" dirty="0" smtClean="0"/>
              </a:p>
              <a:p>
                <a:pPr marL="11430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𝑀𝐾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𝑂𝑆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𝐵𝐷𝑃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𝐵𝐷𝑃</m:t>
                          </m:r>
                        </m:den>
                      </m:f>
                    </m:oMath>
                  </m:oMathPara>
                </a14:m>
                <a:endParaRPr lang="sr-Latn-BA" b="0" dirty="0" smtClean="0"/>
              </a:p>
              <a:p>
                <a:pPr marL="114300" lvl="0" indent="0" algn="just">
                  <a:buNone/>
                </a:pPr>
                <a:endParaRPr lang="sr-Latn-BA" b="0" dirty="0" smtClean="0"/>
              </a:p>
              <a:p>
                <a:pPr marL="114300" lv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𝑀𝐾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2001−2002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𝑂𝑆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2002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𝑂𝑆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200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𝐵𝐷𝑃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2002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𝐵𝐷𝑃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200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25800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25670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2450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20110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=0,3824</m:t>
                      </m:r>
                    </m:oMath>
                  </m:oMathPara>
                </a14:m>
                <a:endParaRPr lang="en-US" b="0" dirty="0" smtClean="0"/>
              </a:p>
              <a:p>
                <a:pPr marL="114300" lvl="0" indent="0" algn="just">
                  <a:buNone/>
                </a:pPr>
                <a:endParaRPr lang="en-US" dirty="0" smtClean="0"/>
              </a:p>
              <a:p>
                <a:pPr marL="114300" lvl="0" indent="0" algn="just">
                  <a:buNone/>
                </a:pPr>
                <a:r>
                  <a:rPr lang="en-US" dirty="0" err="1" smtClean="0"/>
                  <a:t>Marginalni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kapitalni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koef</a:t>
                </a:r>
                <a:r>
                  <a:rPr lang="en-US" dirty="0" smtClean="0"/>
                  <a:t>. u </a:t>
                </a:r>
                <a:r>
                  <a:rPr lang="en-US" dirty="0" err="1" smtClean="0"/>
                  <a:t>posmatranoj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godini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iznosi</a:t>
                </a:r>
                <a:r>
                  <a:rPr lang="en-US" dirty="0" smtClean="0"/>
                  <a:t> 0,3824.</a:t>
                </a:r>
                <a:endParaRPr lang="en-US" dirty="0"/>
              </a:p>
              <a:p>
                <a:pPr marL="114300" indent="0">
                  <a:buNone/>
                </a:pPr>
                <a:endParaRPr lang="en-US" dirty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 smtClean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/>
              </a:p>
              <a:p>
                <a:pPr lvl="0">
                  <a:buFont typeface="Wingdings" panose="05000000000000000000" pitchFamily="2" charset="2"/>
                  <a:buChar char="q"/>
                </a:pPr>
                <a:endParaRPr lang="sr-Latn-RS" dirty="0"/>
              </a:p>
            </p:txBody>
          </p:sp>
        </mc:Choice>
        <mc:Fallback>
          <p:sp>
            <p:nvSpPr>
              <p:cNvPr id="6" name="Tex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78900" y="819150"/>
                <a:ext cx="7772400" cy="3048000"/>
              </a:xfrm>
              <a:blipFill>
                <a:blip r:embed="rId2"/>
                <a:stretch>
                  <a:fillRect b="-8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43000" y="138839"/>
            <a:ext cx="6996600" cy="715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0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Quince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14368</TotalTime>
  <Words>396</Words>
  <Application>Microsoft Office PowerPoint</Application>
  <PresentationFormat>On-screen Show (16:9)</PresentationFormat>
  <Paragraphs>196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Oswald</vt:lpstr>
      <vt:lpstr>Segoe UI Light</vt:lpstr>
      <vt:lpstr>Cambria</vt:lpstr>
      <vt:lpstr>Wingdings</vt:lpstr>
      <vt:lpstr>Source Sans Pro</vt:lpstr>
      <vt:lpstr>Segoe UI Black</vt:lpstr>
      <vt:lpstr>Cambria Math</vt:lpstr>
      <vt:lpstr>Arial</vt:lpstr>
      <vt:lpstr>Times New Roman</vt:lpstr>
      <vt:lpstr>CTimesRoman</vt:lpstr>
      <vt:lpstr>Quince template</vt:lpstr>
      <vt:lpstr>STATISTIKA PROIZVODNJE</vt:lpstr>
      <vt:lpstr>1. ZADATAK</vt:lpstr>
      <vt:lpstr>PowerPoint Presentation</vt:lpstr>
      <vt:lpstr>2. ZADATAK</vt:lpstr>
      <vt:lpstr>PowerPoint Presentation</vt:lpstr>
      <vt:lpstr>3. ZADATAK</vt:lpstr>
      <vt:lpstr>PowerPoint Presentation</vt:lpstr>
      <vt:lpstr>4. ZADATAK</vt:lpstr>
      <vt:lpstr>PowerPoint Presentation</vt:lpstr>
      <vt:lpstr>5. ZADATAK</vt:lpstr>
      <vt:lpstr>PowerPoint Presentation</vt:lpstr>
      <vt:lpstr>Hvala na pažnji!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STATISTIKA</dc:title>
  <dc:creator>User</dc:creator>
  <cp:lastModifiedBy>Windows User</cp:lastModifiedBy>
  <cp:revision>116</cp:revision>
  <dcterms:modified xsi:type="dcterms:W3CDTF">2019-12-02T10:16:25Z</dcterms:modified>
</cp:coreProperties>
</file>