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4"/>
  </p:notesMasterIdLst>
  <p:handoutMasterIdLst>
    <p:handoutMasterId r:id="rId15"/>
  </p:handoutMasterIdLst>
  <p:sldIdLst>
    <p:sldId id="259" r:id="rId2"/>
    <p:sldId id="260" r:id="rId3"/>
    <p:sldId id="267" r:id="rId4"/>
    <p:sldId id="273" r:id="rId5"/>
    <p:sldId id="274" r:id="rId6"/>
    <p:sldId id="261" r:id="rId7"/>
    <p:sldId id="268" r:id="rId8"/>
    <p:sldId id="271" r:id="rId9"/>
    <p:sldId id="262" r:id="rId10"/>
    <p:sldId id="263" r:id="rId11"/>
    <p:sldId id="269" r:id="rId12"/>
    <p:sldId id="270" r:id="rId13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B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E3ABD2-AAA9-4F6E-A718-CAA0D72A0173}" type="datetimeFigureOut">
              <a:rPr lang="sr-Latn-BA" smtClean="0"/>
              <a:t>22.10.2025</a:t>
            </a:fld>
            <a:endParaRPr lang="sr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91CFB0-06FC-43F7-B8E1-09DF8B6B7655}" type="slidenum">
              <a:rPr lang="sr-Latn-BA" smtClean="0"/>
              <a:t>‹#›</a:t>
            </a:fld>
            <a:endParaRPr lang="sr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B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441EDF-09F8-4A3B-98C0-47DF112BF2E9}" type="datetimeFigureOut">
              <a:rPr lang="sr-Latn-BA" smtClean="0"/>
              <a:t>22.10.2025</a:t>
            </a:fld>
            <a:endParaRPr lang="sr-Latn-B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Latn-B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E5E098-A55B-4C31-AFFF-B600FB189BD8}" type="slidenum">
              <a:rPr lang="sr-Latn-BA" smtClean="0"/>
              <a:t>‹#›</a:t>
            </a:fld>
            <a:endParaRPr lang="sr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5E098-A55B-4C31-AFFF-B600FB189BD8}" type="slidenum">
              <a:rPr lang="sr-Latn-BA" smtClean="0"/>
              <a:t>1</a:t>
            </a:fld>
            <a:endParaRPr lang="sr-Latn-B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FF3CB6F2-FC30-4E54-8072-145A72563AF1}" type="datetime1">
              <a:rPr lang="sr-Latn-BA" smtClean="0"/>
              <a:t>22.10.2025</a:t>
            </a:fld>
            <a:endParaRPr lang="sr-Latn-B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sr-Latn-BA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E8010-73D4-4D57-BDF9-9DF663767666}" type="datetime1">
              <a:rPr lang="sr-Latn-BA" smtClean="0"/>
              <a:t>22.10.2025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ED138-6629-44E9-BC9F-EE9E91CD7266}" type="datetime1">
              <a:rPr lang="sr-Latn-BA" smtClean="0"/>
              <a:t>22.10.2025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DAB7CF6-C74D-44F1-BE97-794579794B21}" type="datetime1">
              <a:rPr lang="sr-Latn-BA" smtClean="0"/>
              <a:t>22.10.2025</a:t>
            </a:fld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sr-Latn-B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350460D7-AE38-410A-8F3A-7FFF55048D77}" type="datetime1">
              <a:rPr lang="sr-Latn-BA" smtClean="0"/>
              <a:t>22.10.2025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sr-Latn-BA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338E0-9298-4818-BC15-55AC807F26D4}" type="datetime1">
              <a:rPr lang="sr-Latn-BA" smtClean="0"/>
              <a:t>22.10.2025</a:t>
            </a:fld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3494F-B202-43DE-8A32-81013A59BBC9}" type="datetime1">
              <a:rPr lang="sr-Latn-BA" smtClean="0"/>
              <a:t>22.10.2025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50C0BF1-0578-4CD7-80D6-301979E46DE6}" type="datetime1">
              <a:rPr lang="sr-Latn-BA" smtClean="0"/>
              <a:t>22.10.2025</a:t>
            </a:fld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sr-Latn-B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E77C3-9D52-4293-9778-5F9AB7278152}" type="datetime1">
              <a:rPr lang="sr-Latn-BA" smtClean="0"/>
              <a:t>22.10.2025</a:t>
            </a:fld>
            <a:endParaRPr lang="sr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0C4079E-A1AA-4F55-961B-0546FE789B9A}" type="datetime1">
              <a:rPr lang="sr-Latn-BA" smtClean="0"/>
              <a:t>22.10.2025</a:t>
            </a:fld>
            <a:endParaRPr lang="sr-Latn-BA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sr-Latn-B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E16B96D-1CC8-4919-9DFB-D45714058B35}" type="datetime1">
              <a:rPr lang="sr-Latn-BA" smtClean="0"/>
              <a:t>22.10.2025</a:t>
            </a:fld>
            <a:endParaRPr lang="sr-Latn-BA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sr-Latn-B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D963AF3-CFCF-4113-8C0F-6C83B84192CD}" type="datetime1">
              <a:rPr lang="sr-Latn-BA" smtClean="0"/>
              <a:t>22.10.2025</a:t>
            </a:fld>
            <a:endParaRPr lang="sr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sr-Latn-BA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responsibilityreports.com/Company/starbucks-corp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ETIKA I MORALNE ODGOVORNOSTI U POSLOVNOM OKRUŽENJU</a:t>
            </a: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sr-Latn-BA" b="1" dirty="0" err="1" smtClean="0">
                <a:latin typeface="Times New Roman" pitchFamily="18" charset="0"/>
                <a:cs typeface="Times New Roman" pitchFamily="18" charset="0"/>
              </a:rPr>
              <a:t>Doc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. dr Svetlana </a:t>
            </a:r>
            <a:r>
              <a:rPr lang="sr-Latn-BA" b="1" dirty="0" err="1" smtClean="0">
                <a:latin typeface="Times New Roman" pitchFamily="18" charset="0"/>
                <a:cs typeface="Times New Roman" pitchFamily="18" charset="0"/>
              </a:rPr>
              <a:t>Sabljić</a:t>
            </a: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굆。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260648"/>
            <a:ext cx="5688632" cy="1319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1</a:t>
            </a:fld>
            <a:endParaRPr lang="sr-Latn-B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Upravljačka </a:t>
            </a:r>
            <a:br>
              <a:rPr lang="sr-Latn-BA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etika</a:t>
            </a:r>
            <a:endParaRPr lang="sr-Latn-BA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r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Etika se bavi internim vrijednostima koje su dio organizacijske kulture i oblikuje odluke u vezi s društvenom odgovornošću u odnosu na spoljašnju okolinu.</a:t>
            </a:r>
          </a:p>
          <a:p>
            <a:r>
              <a:rPr lang="sr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Corporate Social Responsibility – CSR </a:t>
            </a:r>
            <a:endParaRPr lang="sr-Latn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Country-by-Country Reporting – CbCR </a:t>
            </a:r>
            <a:endParaRPr lang="sr-Latn-B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sr-Latn-B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sr-Latn-BA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https://www.responsibilityreports.com/Company/starbucks-corp</a:t>
            </a:r>
            <a:r>
              <a:rPr lang="sr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sr-Latn-BA" dirty="0"/>
          </a:p>
        </p:txBody>
      </p:sp>
      <p:pic>
        <p:nvPicPr>
          <p:cNvPr id="5" name="Picture 3" descr="굆。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260648"/>
            <a:ext cx="440506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10</a:t>
            </a:fld>
            <a:endParaRPr lang="sr-Latn-B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7467600" cy="1301006"/>
          </a:xfrm>
        </p:spPr>
        <p:txBody>
          <a:bodyPr>
            <a:normAutofit fontScale="90000"/>
          </a:bodyPr>
          <a:lstStyle/>
          <a:p>
            <a:pPr lvl="0"/>
            <a:r>
              <a:rPr lang="sr-Latn-BA" b="1" dirty="0" smtClean="0"/>
              <a:t/>
            </a:r>
            <a:br>
              <a:rPr lang="sr-Latn-BA" b="1" dirty="0" smtClean="0"/>
            </a:br>
            <a:r>
              <a:rPr lang="sr-Latn-BA" b="1" dirty="0" smtClean="0"/>
              <a:t/>
            </a:r>
            <a:br>
              <a:rPr lang="sr-Latn-BA" b="1" dirty="0" smtClean="0"/>
            </a:br>
            <a:r>
              <a:rPr lang="sr-Latn-BA" b="1" dirty="0" smtClean="0"/>
              <a:t/>
            </a:r>
            <a:br>
              <a:rPr lang="sr-Latn-BA" b="1" dirty="0" smtClean="0"/>
            </a:br>
            <a:r>
              <a:rPr lang="sr-Latn-BA" b="1" dirty="0" smtClean="0"/>
              <a:t/>
            </a:r>
            <a:br>
              <a:rPr lang="sr-Latn-BA" b="1" dirty="0" smtClean="0"/>
            </a:br>
            <a:r>
              <a:rPr lang="sr-Latn-BA" b="1" dirty="0" smtClean="0"/>
              <a:t/>
            </a:r>
            <a:br>
              <a:rPr lang="sr-Latn-BA" b="1" dirty="0" smtClean="0"/>
            </a:br>
            <a:r>
              <a:rPr lang="sr-Latn-BA" b="1" dirty="0" smtClean="0"/>
              <a:t/>
            </a:r>
            <a:br>
              <a:rPr lang="sr-Latn-BA" b="1" dirty="0" smtClean="0"/>
            </a:b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oslovna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etika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sr-Latn-BA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konkurentska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sr-Latn-BA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prednost</a:t>
            </a:r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endParaRPr lang="sr-Latn-BA" dirty="0" smtClean="0"/>
          </a:p>
          <a:p>
            <a:pPr algn="just"/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Istraživanja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pokazuju da etički poslovni modeli mogu postati konkurentska prednost. Kompanije koje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njeguju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etičke standarde privlače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lojalne klijente, motivisane zaposlene i investitore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koji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cijene vrijednost transparentnosti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održivosti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Viglioni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et al., 2021;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Akron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et al., 2023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/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Suprotno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tome, skandali povezani sa korupcijom ili neetičkim praksama mogu dugoročno ugroziti poslovanje.</a:t>
            </a:r>
          </a:p>
          <a:p>
            <a:pPr>
              <a:buNone/>
            </a:pPr>
            <a:endParaRPr lang="sr-Latn-BA" dirty="0"/>
          </a:p>
        </p:txBody>
      </p:sp>
      <p:pic>
        <p:nvPicPr>
          <p:cNvPr id="4" name="Picture 3" descr="굆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260648"/>
            <a:ext cx="440506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11</a:t>
            </a:fld>
            <a:endParaRPr lang="sr-Latn-B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Zaključak</a:t>
            </a:r>
            <a:endParaRPr lang="sr-Latn-BA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211144" cy="4873752"/>
          </a:xfrm>
        </p:spPr>
        <p:txBody>
          <a:bodyPr/>
          <a:lstStyle/>
          <a:p>
            <a:pPr algn="just"/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Menadžeri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i zaposleni moraju balansirati između profita i principa, donoseći odluke koje poštuju zakon, društvene norme i osnovne ljudske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vrijednosti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Firmama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koje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uspješno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integrišu etiku u svoje poslovanje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prijeti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manji rizik od pravnih i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reputacionih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problema, a povećava se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povjerenje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klijenata, zaposlenih i šire zajednice, što dugoročno doprinosi održivom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uspjehu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endParaRPr lang="sr-Latn-B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12</a:t>
            </a:fld>
            <a:endParaRPr lang="sr-Latn-BA"/>
          </a:p>
        </p:txBody>
      </p:sp>
      <p:pic>
        <p:nvPicPr>
          <p:cNvPr id="6" name="Picture 5" descr="굆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260648"/>
            <a:ext cx="440506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ETIKA I MORAL</a:t>
            </a:r>
            <a:endParaRPr lang="sr-Latn-BA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pPr algn="just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Poslovna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etika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moral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predstavljaju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ključne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komponente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savremenog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poslovanja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Etika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biznisu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bavi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principima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normama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usmjeravaju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ponašanje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firmi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menadžera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zaposlenih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reflektuje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lične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vrijednosti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uvjerenja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pojedinaca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Boatright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2013; Ferrell,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Fraedrich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Ferrell, 2020).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 descr="굆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260648"/>
            <a:ext cx="440506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2</a:t>
            </a:fld>
            <a:endParaRPr lang="sr-Latn-B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ETIKA I MORAL</a:t>
            </a:r>
            <a:endParaRPr lang="sr-Latn-BA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6995120" cy="4873752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globalizovanom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ekonomskom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okruženju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gdje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kompanije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posluju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različitim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kulturnim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institucionalnim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kontekstima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poštovanje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etičkih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standarda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postaje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sve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važnije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samo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zbog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pravnih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obaveza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već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zbog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reputacije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povjerenja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klijenata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dugoročne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održivosti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poslovanja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(Carroll &amp;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Buchholtz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2014).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Savremeni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poslovni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svijet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suočava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brojnim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izazovima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od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korupcije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neetičkog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marketinga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zanemarivanja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socijalne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odgovornosti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pitanja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zaštite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životne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sredine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takvom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kontekstu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etički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principijelan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pristup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poslovanju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više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moralna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kategorija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strateški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imperativ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uspjeh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Viglioni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al., 2021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 descr="굆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260648"/>
            <a:ext cx="440506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3</a:t>
            </a:fld>
            <a:endParaRPr lang="sr-Latn-B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283152" cy="4873752"/>
          </a:xfrm>
        </p:spPr>
        <p:txBody>
          <a:bodyPr>
            <a:normAutofit/>
          </a:bodyPr>
          <a:lstStyle/>
          <a:p>
            <a:pPr algn="just"/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Etika i moral su dvije usko povezane, ali ipak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distinktne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sfere ljudskog ponašanja i prosuđivanja. Moral predstavlja skup vrijednosti, normi i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uvjerenja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koje pojedinac ili društvo internalizuju i koje oblikuju njihovo shvatanje onoga što je ispravno i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pogrešno.</a:t>
            </a:r>
          </a:p>
          <a:p>
            <a:pPr algn="just"/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Etika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, s druge strane, je sistematska refleksija o tim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vrijednostima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i pravilima; ona nastoji analizirati, opravdati i primijeniti moralne principe u konkretnim situacijama. Drugim riječima, dok moral pruža unutrašnju orijentaciju i osjećaj obaveze, etika je racionalni okvir koji pomaže razumjeti, kritički sagledati i primijeniti moralne norme. </a:t>
            </a:r>
          </a:p>
          <a:p>
            <a:pPr algn="just"/>
            <a:endParaRPr lang="sr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4</a:t>
            </a:fld>
            <a:endParaRPr lang="sr-Latn-BA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ETIKA I MORAL</a:t>
            </a:r>
            <a:endParaRPr lang="sr-Latn-BA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 descr="굆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260648"/>
            <a:ext cx="440506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283152" cy="4873752"/>
          </a:xfrm>
        </p:spPr>
        <p:txBody>
          <a:bodyPr/>
          <a:lstStyle/>
          <a:p>
            <a:pPr algn="just"/>
            <a:endParaRPr lang="sr-Latn-BA" dirty="0" smtClean="0"/>
          </a:p>
          <a:p>
            <a:pPr algn="just"/>
            <a:endParaRPr lang="sr-Latn-BA" dirty="0" smtClean="0"/>
          </a:p>
          <a:p>
            <a:pPr algn="just"/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Odnos između etike i morala je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komplementaran: moral nudi praktični vodič svakodnevnog ponašanja, a etika omogućava promišljeno i dosljedno oblikovanje tih moralnih principa u složenim životnim i profesionalnim kontekstima.</a:t>
            </a:r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5</a:t>
            </a:fld>
            <a:endParaRPr lang="sr-Latn-BA"/>
          </a:p>
        </p:txBody>
      </p:sp>
      <p:pic>
        <p:nvPicPr>
          <p:cNvPr id="5" name="Picture 3" descr="굆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260648"/>
            <a:ext cx="440506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ETIKA I MORAL</a:t>
            </a:r>
            <a:endParaRPr lang="sr-Latn-BA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Ključni principi </a:t>
            </a:r>
            <a:b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poslovne etike</a:t>
            </a:r>
            <a:endParaRPr lang="sr-Latn-BA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355160" cy="4873752"/>
          </a:xfrm>
        </p:spPr>
        <p:txBody>
          <a:bodyPr/>
          <a:lstStyle/>
          <a:p>
            <a:pPr lvl="0" algn="just"/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Poštenje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Transparentno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iskreno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komuniciranje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relevantnim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akterima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Pravednost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Ravnoteža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između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interesa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različitih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onemogućavanje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nepoštenih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praksi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Odgovornost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Preuzimanje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odgovornosti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odluke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njihove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edice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Održiva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poslovna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praksa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Poštovanje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životne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zajednice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sr-Latn-BA" dirty="0"/>
          </a:p>
        </p:txBody>
      </p:sp>
      <p:pic>
        <p:nvPicPr>
          <p:cNvPr id="5" name="Picture 3" descr="굆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260648"/>
            <a:ext cx="440506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6</a:t>
            </a:fld>
            <a:endParaRPr lang="sr-Latn-B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Eti</a:t>
            </a:r>
            <a:r>
              <a:rPr lang="sr-Latn-BA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čk</a:t>
            </a:r>
            <a:r>
              <a:rPr lang="sr-Latn-BA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dileme </a:t>
            </a:r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b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savremenom poslovanju</a:t>
            </a:r>
            <a:endParaRPr lang="sr-Latn-BA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283152" cy="4873752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praksi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firme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često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nailaze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situacije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zahtijevaju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balans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između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profita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etičkih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Ovo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ogleda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u: </a:t>
            </a:r>
          </a:p>
          <a:p>
            <a:pPr algn="just"/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Korupcija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mito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kompanije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posluju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državama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slabim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institucionalnim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okvirom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odluka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li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odbiti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mito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može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ključna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Viglioni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al., 2021). </a:t>
            </a:r>
          </a:p>
          <a:p>
            <a:pPr algn="just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Marketing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oglašavanje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Etika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nalaže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istinito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predstavljanje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proizvoda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komercijalni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pritisak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ponekad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preuveličavanja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manipulacije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(Ferrell,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Fraedrich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Ferrell, 2020). </a:t>
            </a:r>
          </a:p>
          <a:p>
            <a:pPr algn="just"/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Odnos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prema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zaposlenima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Pravilna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naknada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uslovi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zaposlenih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etički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imperativ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Boatright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2013). </a:t>
            </a:r>
          </a:p>
          <a:p>
            <a:pPr algn="just"/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Društvena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odgovornost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Firmama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očekuje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doprinos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društvu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kroz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CSR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inicijative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zaštitu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životne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sredine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inkluzivnost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(Carroll &amp;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Buchholtz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2014).</a:t>
            </a:r>
          </a:p>
        </p:txBody>
      </p:sp>
      <p:pic>
        <p:nvPicPr>
          <p:cNvPr id="5" name="Picture 3" descr="굆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260648"/>
            <a:ext cx="3756992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7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xmlns="" val="390275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sr-Latn-BA" dirty="0" smtClean="0"/>
          </a:p>
          <a:p>
            <a:pPr>
              <a:buNone/>
            </a:pPr>
            <a:endParaRPr lang="sr-Latn-BA" dirty="0" smtClean="0"/>
          </a:p>
          <a:p>
            <a:pPr>
              <a:buNone/>
            </a:pPr>
            <a:endParaRPr lang="sr-Latn-BA" dirty="0" smtClean="0"/>
          </a:p>
          <a:p>
            <a:pPr algn="ctr">
              <a:buNone/>
            </a:pPr>
            <a:r>
              <a:rPr lang="sr-Latn-BA" dirty="0" smtClean="0"/>
              <a:t> </a:t>
            </a:r>
            <a:r>
              <a:rPr lang="sr-Latn-BA" dirty="0" smtClean="0"/>
              <a:t> 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Ove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dileme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često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otvaraju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pitanja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li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profit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postignut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etički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vrijednosti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prioritetne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odlučivanju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sr-Latn-BA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BA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Eti</a:t>
            </a:r>
            <a:r>
              <a:rPr lang="sr-Latn-BA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čk</a:t>
            </a:r>
            <a:r>
              <a:rPr lang="sr-Latn-BA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dileme </a:t>
            </a:r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b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savremenom poslovanju</a:t>
            </a:r>
            <a:endParaRPr lang="sr-Latn-BA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 descr="굆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260648"/>
            <a:ext cx="3756992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8</a:t>
            </a:fld>
            <a:endParaRPr lang="sr-Latn-B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Upravljačka </a:t>
            </a:r>
            <a:b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etika</a:t>
            </a:r>
            <a:endParaRPr lang="sr-Latn-BA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6995120" cy="4873752"/>
          </a:xfrm>
        </p:spPr>
        <p:txBody>
          <a:bodyPr/>
          <a:lstStyle/>
          <a:p>
            <a:pPr algn="just"/>
            <a:endParaRPr lang="sr-Latn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sr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Primjena </a:t>
            </a:r>
            <a:r>
              <a:rPr lang="sr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etičkog ponašanja štiti kompaniju, ali i zaposlene.</a:t>
            </a:r>
          </a:p>
          <a:p>
            <a:pPr algn="just"/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Povećana primjena etike u rukovođenju motivisana je zahtjevima i očekivanjima društva da biznis postupa savjesno i spriječi moguće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štete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sr-Latn-BA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r-Latn-BA" dirty="0">
                <a:latin typeface="Times New Roman" pitchFamily="18" charset="0"/>
                <a:cs typeface="Times New Roman" pitchFamily="18" charset="0"/>
              </a:rPr>
              <a:t>Rukovodstvo treba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donositi </a:t>
            </a:r>
            <a:r>
              <a:rPr lang="sr-Latn-BA" dirty="0">
                <a:latin typeface="Times New Roman" pitchFamily="18" charset="0"/>
                <a:cs typeface="Times New Roman" pitchFamily="18" charset="0"/>
              </a:rPr>
              <a:t>odluke u skladu s ličnim moralom.</a:t>
            </a:r>
          </a:p>
          <a:p>
            <a:pPr marL="0" indent="0" algn="just">
              <a:buNone/>
            </a:pPr>
            <a:endParaRPr lang="sr-Latn-BA" dirty="0"/>
          </a:p>
        </p:txBody>
      </p:sp>
      <p:pic>
        <p:nvPicPr>
          <p:cNvPr id="5" name="Picture 3" descr="굆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260648"/>
            <a:ext cx="4189040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9</a:t>
            </a:fld>
            <a:endParaRPr lang="sr-Latn-B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180</TotalTime>
  <Words>708</Words>
  <Application>Microsoft Office PowerPoint</Application>
  <PresentationFormat>On-screen Show (4:3)</PresentationFormat>
  <Paragraphs>69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Oriel</vt:lpstr>
      <vt:lpstr>Slide 1</vt:lpstr>
      <vt:lpstr>ETIKA I MORAL</vt:lpstr>
      <vt:lpstr>ETIKA I MORAL</vt:lpstr>
      <vt:lpstr>ETIKA I MORAL</vt:lpstr>
      <vt:lpstr>ETIKA I MORAL</vt:lpstr>
      <vt:lpstr>Ključni principi  poslovne etike</vt:lpstr>
      <vt:lpstr>Etičke dileme u savremenom poslovanju</vt:lpstr>
      <vt:lpstr>Etičke dileme u savremenom poslovanju</vt:lpstr>
      <vt:lpstr>Upravljačka  etika</vt:lpstr>
      <vt:lpstr>Upravljačka  etika</vt:lpstr>
      <vt:lpstr>      Poslovna etika i  konkurentska  prednost</vt:lpstr>
      <vt:lpstr>Zaključak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Etika u finansijskom izvještavanju</dc:title>
  <dc:creator>Svetlana</dc:creator>
  <cp:lastModifiedBy>Svetlana</cp:lastModifiedBy>
  <cp:revision>18</cp:revision>
  <dcterms:created xsi:type="dcterms:W3CDTF">2024-11-27T09:19:32Z</dcterms:created>
  <dcterms:modified xsi:type="dcterms:W3CDTF">2025-10-22T08:39:21Z</dcterms:modified>
</cp:coreProperties>
</file>