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02" r:id="rId1"/>
  </p:sldMasterIdLst>
  <p:notesMasterIdLst>
    <p:notesMasterId r:id="rId18"/>
  </p:notesMasterIdLst>
  <p:sldIdLst>
    <p:sldId id="256" r:id="rId2"/>
    <p:sldId id="269" r:id="rId3"/>
    <p:sldId id="272" r:id="rId4"/>
    <p:sldId id="274" r:id="rId5"/>
    <p:sldId id="276" r:id="rId6"/>
    <p:sldId id="279" r:id="rId7"/>
    <p:sldId id="281" r:id="rId8"/>
    <p:sldId id="282" r:id="rId9"/>
    <p:sldId id="283" r:id="rId10"/>
    <p:sldId id="286" r:id="rId11"/>
    <p:sldId id="284" r:id="rId12"/>
    <p:sldId id="287" r:id="rId13"/>
    <p:sldId id="288" r:id="rId14"/>
    <p:sldId id="289" r:id="rId15"/>
    <p:sldId id="291" r:id="rId16"/>
    <p:sldId id="292" r:id="rId17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9"/>
    </p:embeddedFont>
    <p:embeddedFont>
      <p:font typeface="Oswald" panose="00000500000000000000" pitchFamily="2" charset="0"/>
      <p:regular r:id="rId20"/>
      <p:bold r:id="rId21"/>
    </p:embeddedFont>
    <p:embeddedFont>
      <p:font typeface="Segoe UI Black" panose="020B0A02040204020203" pitchFamily="34" charset="0"/>
      <p:bold r:id="rId22"/>
      <p:boldItalic r:id="rId23"/>
    </p:embeddedFont>
    <p:embeddedFont>
      <p:font typeface="Segoe UI Light" panose="020B0502040204020203" pitchFamily="34" charset="0"/>
      <p:regular r:id="rId24"/>
      <p:italic r:id="rId25"/>
    </p:embeddedFont>
    <p:embeddedFont>
      <p:font typeface="Source Sans Pro" panose="020B0503030403020204" pitchFamily="3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78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965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5676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64420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78;p15">
            <a:extLst>
              <a:ext uri="{FF2B5EF4-FFF2-40B4-BE49-F238E27FC236}">
                <a16:creationId xmlns:a16="http://schemas.microsoft.com/office/drawing/2014/main" id="{0FF2B92E-17A7-4388-876A-43C80DB2269B}"/>
              </a:ext>
            </a:extLst>
          </p:cNvPr>
          <p:cNvSpPr txBox="1">
            <a:spLocks/>
          </p:cNvSpPr>
          <p:nvPr/>
        </p:nvSpPr>
        <p:spPr>
          <a:xfrm>
            <a:off x="841248" y="285750"/>
            <a:ext cx="7461504" cy="1114618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B0F0">
                    <a:alpha val="60000"/>
                  </a:srgbClr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B0F0">
                  <a:alpha val="60000"/>
                </a:srgbClr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9" name="Google Shape;464;p13">
            <a:extLst>
              <a:ext uri="{FF2B5EF4-FFF2-40B4-BE49-F238E27FC236}">
                <a16:creationId xmlns:a16="http://schemas.microsoft.com/office/drawing/2014/main" id="{F1190356-56B7-4A22-8166-7D237BB56A2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34390" y="2724150"/>
            <a:ext cx="7475220" cy="2643792"/>
          </a:xfrm>
          <a:prstGeom prst="rect">
            <a:avLst/>
          </a:prstGeom>
        </p:spPr>
        <p:txBody>
          <a:bodyPr spcFirstLastPara="1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STRUKTURE</a:t>
            </a:r>
            <a:br>
              <a:rPr lang="en-US" dirty="0"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r>
              <a:rPr lang="en-US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STANOVNI</a:t>
            </a:r>
            <a: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ŠTVA</a:t>
            </a:r>
            <a:b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lang="sr-Latn-BA" b="0" dirty="0"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CC41802-7FB5-4D43-8427-01D0FE9D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699" y="1333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971550"/>
            <a:ext cx="7425275" cy="3552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kretanju sklopljenih i razvedenih brakova za jednu opštinu: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indent="0">
              <a:buNone/>
            </a:pPr>
            <a:r>
              <a:rPr lang="sr-Latn-BA" dirty="0"/>
              <a:t>Izračunati stope divorcijaliteta i nupcijaliteta za 2002. godinu?</a:t>
            </a:r>
            <a:endParaRPr lang="en-U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594630"/>
              </p:ext>
            </p:extLst>
          </p:nvPr>
        </p:nvGraphicFramePr>
        <p:xfrm>
          <a:off x="1524000" y="1840230"/>
          <a:ext cx="5735227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631348">
                  <a:extLst>
                    <a:ext uri="{9D8B030D-6E8A-4147-A177-3AD203B41FA5}">
                      <a16:colId xmlns:a16="http://schemas.microsoft.com/office/drawing/2014/main" val="3973714088"/>
                    </a:ext>
                  </a:extLst>
                </a:gridCol>
                <a:gridCol w="1247802">
                  <a:extLst>
                    <a:ext uri="{9D8B030D-6E8A-4147-A177-3AD203B41FA5}">
                      <a16:colId xmlns:a16="http://schemas.microsoft.com/office/drawing/2014/main" val="1914446375"/>
                    </a:ext>
                  </a:extLst>
                </a:gridCol>
                <a:gridCol w="2042976">
                  <a:extLst>
                    <a:ext uri="{9D8B030D-6E8A-4147-A177-3AD203B41FA5}">
                      <a16:colId xmlns:a16="http://schemas.microsoft.com/office/drawing/2014/main" val="4258679629"/>
                    </a:ext>
                  </a:extLst>
                </a:gridCol>
                <a:gridCol w="1813101">
                  <a:extLst>
                    <a:ext uri="{9D8B030D-6E8A-4147-A177-3AD203B41FA5}">
                      <a16:colId xmlns:a16="http://schemas.microsoft.com/office/drawing/2014/main" val="4140423820"/>
                    </a:ext>
                  </a:extLst>
                </a:gridCol>
              </a:tblGrid>
              <a:tr h="3549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Prosječan broj stanovnika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Broj sklopljenih brakova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Broj razvedenih brakova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8205092"/>
                  </a:ext>
                </a:extLst>
              </a:tr>
              <a:tr h="113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24500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238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43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1125086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24300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51510" algn="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223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55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2879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07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285750"/>
                <a:ext cx="8229600" cy="38862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divorcijaliteta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razvedenih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2002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24300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∙1000=2,26‰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nupcijaliteta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sklopljenih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2002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24300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=9,18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285750"/>
                <a:ext cx="8229600" cy="3886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870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2581B91-90BF-4764-BA8C-2B578B082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63" y="2095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4.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3263" y="1428750"/>
            <a:ext cx="7425275" cy="2104200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dirty="0"/>
              <a:t>U 2003. godini stopa nupcijaliteta u nekom mjestu iznosila je 5 promila, a broj sklopljenih brakova bio je 160. Stopa divorcijaliteta je 0,5 promila.</a:t>
            </a:r>
            <a:endParaRPr lang="en-US" dirty="0"/>
          </a:p>
          <a:p>
            <a:pPr marL="114300" indent="0" algn="just">
              <a:buNone/>
            </a:pPr>
            <a:r>
              <a:rPr lang="sr-Latn-BA" dirty="0"/>
              <a:t>U kojoj će godini broj razvoda iznositi 20% od broja sklopljenih brakova, ako bi se broj razvoda povećavao za 10%, a broj sklopljenih brakova smanjivao godišnje za 15%?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1732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07913" y="514350"/>
                <a:ext cx="8328174" cy="37044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/>
                  <a:t>Potrebno je prvo izračunati broj stanovnika, a zatim broj razvoda.</a:t>
                </a:r>
                <a:endParaRPr lang="en-US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Broj stanovnika se dobije dijeljenjem broja sklopljenih brakova i stope nupcijaliteta: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𝐵𝑟𝑜𝑗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𝑠𝑡𝑎𝑛𝑜𝑣𝑛𝑖𝑘𝑎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∙1000=32000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Broj razvoda se dobije množenjem stope divorcijaliteta i broja stanovnika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𝐵𝑟𝑜𝑗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𝑟𝑎𝑧𝑣𝑜𝑑𝑎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32000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07913" y="514350"/>
                <a:ext cx="8328174" cy="3704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0231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27600" y="133350"/>
                <a:ext cx="8534399" cy="3933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Projekcija broja brakova: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Projekcija broja razvoda</a:t>
                </a: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i="1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27600" y="133350"/>
                <a:ext cx="8534399" cy="3933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61B83E-E9EE-4B2C-8D18-D65359C4DF6E}"/>
                  </a:ext>
                </a:extLst>
              </p:cNvPr>
              <p:cNvSpPr txBox="1"/>
              <p:nvPr/>
            </p:nvSpPr>
            <p:spPr>
              <a:xfrm>
                <a:off x="327600" y="2038350"/>
                <a:ext cx="7620000" cy="2905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:r>
                  <a:rPr lang="sr-Latn-BA" dirty="0"/>
                  <a:t>Uslov je da broj razvoda u odnosu na broj brakova bude 20%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sPre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1,1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r>
                  <a:rPr lang="sr-Latn-BA" dirty="0"/>
                  <a:t>Sređivanjem jednačine dobijamo</a:t>
                </a:r>
              </a:p>
              <a:p>
                <a:pPr marL="114300" indent="0" algn="ctr">
                  <a:buNone/>
                </a:pPr>
                <a:r>
                  <a:rPr lang="sr-Latn-BA" b="0" dirty="0"/>
                  <a:t>0,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2=0,1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1,1</m:t>
                                </m:r>
                              </m:num>
                              <m:den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Dijeljenjem sa 0,1 dobijamo:</a:t>
                </a:r>
              </a:p>
              <a:p>
                <a:pPr marL="114300" indent="0" algn="ctr">
                  <a:buNone/>
                </a:pPr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1,2941</m:t>
                            </m:r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BA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61B83E-E9EE-4B2C-8D18-D65359C4D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00" y="2038350"/>
                <a:ext cx="7620000" cy="2905732"/>
              </a:xfrm>
              <a:prstGeom prst="rect">
                <a:avLst/>
              </a:prstGeom>
              <a:blipFill>
                <a:blip r:embed="rId3"/>
                <a:stretch>
                  <a:fillRect t="-1258" b="-2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184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47700" y="361950"/>
                <a:ext cx="7848599" cy="40854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Logaritmovanjem dobijamo: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·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1,2941</m:t>
                              </m:r>
                            </m:e>
                          </m:d>
                        </m:e>
                      </m:fun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sr-Latn-BA" b="0" dirty="0"/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</a:t>
                </a:r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0,111974 = 0,30103</a:t>
                </a:r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2,6884</a:t>
                </a:r>
                <a:r>
                  <a:rPr lang="sr-Latn-BA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3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Provjera: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21,296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98,26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=0,217≈0,2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47700" y="361950"/>
                <a:ext cx="7848599" cy="4085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3075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9393251-50F1-4F15-9AB9-540E2170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941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5.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09325"/>
            <a:ext cx="78486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Procenat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gradskih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domaćinstava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bivšoj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Jugoslaviji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(SFRJ) se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kretao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kao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sljedećoj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tabeli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:</a:t>
            </a:r>
            <a:endParaRPr kumimoji="0" lang="sr-Latn-R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sr-Latn-RS" altLang="en-US" sz="1400" dirty="0"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lang="sr-Latn-RS" altLang="en-US" sz="1400" dirty="0"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sr-Latn-R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sr-Latn-R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Odrediti: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lang="sr-Latn-BA" altLang="en-US" sz="1400" dirty="0"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Godinu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kada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će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%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gradskih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domaćinstava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iznositi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50%,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nastavi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ova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tendencija</a:t>
            </a:r>
            <a:r>
              <a:rPr kumimoji="0" lang="sr-Latn-BA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(stopa rasta)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;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14300" algn="l"/>
              </a:tabLst>
            </a:pPr>
            <a:r>
              <a:rPr kumimoji="0" lang="sr-Latn-BA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Očekivani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%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gradskog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domaćinstva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 u 2011.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godini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Source Sans Pro" panose="020B050303040302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Source Sans Pro" panose="020B05030304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202776"/>
              </p:ext>
            </p:extLst>
          </p:nvPr>
        </p:nvGraphicFramePr>
        <p:xfrm>
          <a:off x="1981200" y="2266950"/>
          <a:ext cx="5219702" cy="36576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83137">
                  <a:extLst>
                    <a:ext uri="{9D8B030D-6E8A-4147-A177-3AD203B41FA5}">
                      <a16:colId xmlns:a16="http://schemas.microsoft.com/office/drawing/2014/main" val="3333796948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828253522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2929220014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543998588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1388035963"/>
                    </a:ext>
                  </a:extLst>
                </a:gridCol>
                <a:gridCol w="847313">
                  <a:extLst>
                    <a:ext uri="{9D8B030D-6E8A-4147-A177-3AD203B41FA5}">
                      <a16:colId xmlns:a16="http://schemas.microsoft.com/office/drawing/2014/main" val="358994193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Godina 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1953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1961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1971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1981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1991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32907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%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4.6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8.3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12.7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>
                          <a:effectLst/>
                        </a:rPr>
                        <a:t>22.8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CS" sz="1200" dirty="0">
                          <a:effectLst/>
                        </a:rPr>
                        <a:t>30.5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439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98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1.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819150"/>
            <a:ext cx="7772400" cy="6858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/>
              <a:t>Dati su bazni indeksi starenja za 2004. godinu:</a:t>
            </a: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218197"/>
              </p:ext>
            </p:extLst>
          </p:nvPr>
        </p:nvGraphicFramePr>
        <p:xfrm>
          <a:off x="1295400" y="1608300"/>
          <a:ext cx="5105400" cy="58245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2543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2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907">
                <a:tc>
                  <a:txBody>
                    <a:bodyPr/>
                    <a:lstStyle/>
                    <a:p>
                      <a:pPr marL="0" marR="330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Indeks starenja </a:t>
                      </a:r>
                      <a:r>
                        <a:rPr lang="sr-Cyrl-CS" sz="1200">
                          <a:effectLst/>
                        </a:rPr>
                        <a:t>(1953=100)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457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Indeks starenja </a:t>
                      </a:r>
                      <a:r>
                        <a:rPr lang="sr-Cyrl-CS" sz="1200">
                          <a:effectLst/>
                        </a:rPr>
                        <a:t>(2001=100)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43">
                <a:tc>
                  <a:txBody>
                    <a:bodyPr/>
                    <a:lstStyle/>
                    <a:p>
                      <a:pPr marL="0" marR="6299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129</a:t>
                      </a:r>
                      <a:endParaRPr lang="sr-Latn-R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2992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sr-Latn-R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685801" y="2419350"/>
            <a:ext cx="7772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/>
            <a:endParaRPr lang="sr-Latn-RS" dirty="0"/>
          </a:p>
          <a:p>
            <a:pPr marL="114300" lvl="0" indent="0">
              <a:buNone/>
            </a:pPr>
            <a:r>
              <a:rPr lang="sr-Latn-RS" b="1" dirty="0"/>
              <a:t>Indeks starenja </a:t>
            </a:r>
            <a:r>
              <a:rPr lang="sr-Latn-RS" dirty="0"/>
              <a:t>predstavlja mjerilo starosne strukture stanovništva.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r>
              <a:rPr lang="sr-Latn-RS" dirty="0"/>
              <a:t>Dobija se kao odnos broja lica starijih od 60 godina i broja lica mlađih od 20 godina, pomnoženih sa 100.</a:t>
            </a:r>
          </a:p>
          <a:p>
            <a:pPr marL="114300" lvl="0"/>
            <a:r>
              <a:rPr lang="sr-Latn-R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497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1" y="666750"/>
                <a:ext cx="8175774" cy="3552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/>
                  <a:t>a) Izračunati promjenu indeksa starenja u periodu 1953 – 2001 godina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=125,24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b="1" dirty="0"/>
              </a:p>
              <a:p>
                <a:pPr marL="114300" indent="0">
                  <a:buNone/>
                </a:pPr>
                <a:r>
                  <a:rPr lang="sr-Latn-RS" dirty="0"/>
                  <a:t>Ukupna promjena je 25,24% u periodu 1953-2001.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1" y="666750"/>
                <a:ext cx="8175774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6290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209550"/>
                <a:ext cx="8023374" cy="3552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b) Koliko se prosječno godišnje mijenjao indeks starenja stanovništva u ovom periodu (1953 – 2001)?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Formula za prosječnu stopu rasta, kod baznih indeksa, glasi: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209550"/>
                <a:ext cx="8023374" cy="3552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BB4B4B-6C58-4397-AD99-B213EEE7229E}"/>
                  </a:ext>
                </a:extLst>
              </p:cNvPr>
              <p:cNvSpPr txBox="1"/>
              <p:nvPr/>
            </p:nvSpPr>
            <p:spPr>
              <a:xfrm>
                <a:off x="1219200" y="2987620"/>
                <a:ext cx="7010400" cy="15478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=0,47%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Prosječna godišnja promjena indeksa starenja iznosi 0,47%.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BB4B4B-6C58-4397-AD99-B213EEE72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987620"/>
                <a:ext cx="7010400" cy="1547860"/>
              </a:xfrm>
              <a:prstGeom prst="rect">
                <a:avLst/>
              </a:prstGeom>
              <a:blipFill>
                <a:blip r:embed="rId3"/>
                <a:stretch>
                  <a:fillRect b="-5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069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361950"/>
                <a:ext cx="8175775" cy="4191000"/>
              </a:xfrm>
            </p:spPr>
            <p:txBody>
              <a:bodyPr>
                <a:normAutofit fontScale="92500" lnSpcReduction="10000"/>
              </a:bodyPr>
              <a:lstStyle/>
              <a:p>
                <a:pPr marL="114300" lvl="0" indent="0">
                  <a:buNone/>
                </a:pPr>
                <a:r>
                  <a:rPr lang="sr-Latn-BA" dirty="0"/>
                  <a:t>c) Koliki je indeks starenja u 2001. godini, ako je u 1953-oj iznosio 44.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1,254=55,1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Indeks starenja u 2001. iznosi 55,1.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361950"/>
                <a:ext cx="8175775" cy="4191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1767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4285A96-484F-4BAD-95EB-86966442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699" y="133350"/>
            <a:ext cx="6996600" cy="715800"/>
          </a:xfrm>
        </p:spPr>
        <p:txBody>
          <a:bodyPr>
            <a:normAutofit/>
          </a:bodyPr>
          <a:lstStyle/>
          <a:p>
            <a:pPr algn="ctr"/>
            <a:r>
              <a:rPr lang="sr-Latn-RS" dirty="0"/>
              <a:t>Zadatak 2.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362" y="971550"/>
            <a:ext cx="7425275" cy="28662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starosnim grupama u jednoj zemlji:</a:t>
            </a:r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indent="0">
              <a:buNone/>
            </a:pPr>
            <a:r>
              <a:rPr lang="sr-Latn-RS" dirty="0">
                <a:ea typeface="Cambria Math" panose="02040503050406030204" pitchFamily="18" charset="0"/>
              </a:rPr>
              <a:t>a) Izračunati indeks starenja za 2004. godinu</a:t>
            </a:r>
          </a:p>
          <a:p>
            <a:pPr marL="114300" indent="0">
              <a:buNone/>
            </a:pPr>
            <a:endParaRPr lang="sr-Latn-RS" dirty="0">
              <a:ea typeface="Cambria Math" panose="02040503050406030204" pitchFamily="18" charset="0"/>
            </a:endParaRP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365416"/>
              </p:ext>
            </p:extLst>
          </p:nvPr>
        </p:nvGraphicFramePr>
        <p:xfrm>
          <a:off x="1600200" y="1657350"/>
          <a:ext cx="4250690" cy="548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1666240">
                  <a:extLst>
                    <a:ext uri="{9D8B030D-6E8A-4147-A177-3AD203B41FA5}">
                      <a16:colId xmlns:a16="http://schemas.microsoft.com/office/drawing/2014/main" val="694786165"/>
                    </a:ext>
                  </a:extLst>
                </a:gridCol>
                <a:gridCol w="1167765">
                  <a:extLst>
                    <a:ext uri="{9D8B030D-6E8A-4147-A177-3AD203B41FA5}">
                      <a16:colId xmlns:a16="http://schemas.microsoft.com/office/drawing/2014/main" val="3165551961"/>
                    </a:ext>
                  </a:extLst>
                </a:gridCol>
                <a:gridCol w="1416685">
                  <a:extLst>
                    <a:ext uri="{9D8B030D-6E8A-4147-A177-3AD203B41FA5}">
                      <a16:colId xmlns:a16="http://schemas.microsoft.com/office/drawing/2014/main" val="1139170785"/>
                    </a:ext>
                  </a:extLst>
                </a:gridCol>
              </a:tblGrid>
              <a:tr h="160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Godina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1994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796601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Stanovništvo (60+)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2.150.000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2.250.000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3138840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Stanovništvo (0-20)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6.250.000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6.040.000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51198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0F4502-695E-40BD-9BCD-72B567D85A63}"/>
                  </a:ext>
                </a:extLst>
              </p:cNvPr>
              <p:cNvSpPr txBox="1"/>
              <p:nvPr/>
            </p:nvSpPr>
            <p:spPr>
              <a:xfrm>
                <a:off x="609600" y="3428125"/>
                <a:ext cx="7179310" cy="665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(2004)=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2.250.000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=37,25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0F4502-695E-40BD-9BCD-72B567D85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428125"/>
                <a:ext cx="7179310" cy="6653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4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438150"/>
                <a:ext cx="8305799" cy="38862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b) Izračunati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:r>
                  <a:rPr lang="en-US" dirty="0" err="1">
                    <a:ea typeface="Cambria Math" panose="02040503050406030204" pitchFamily="18" charset="0"/>
                  </a:rPr>
                  <a:t>godinu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:r>
                  <a:rPr lang="sr-Latn-BA" dirty="0">
                    <a:ea typeface="Cambria Math" panose="02040503050406030204" pitchFamily="18" charset="0"/>
                  </a:rPr>
                  <a:t>u kojoj će indeks starenja iznositi 40% ako se nastavi ispoljena tendencija.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Geomestrijska stopa rasta kod indeksa starenja identična je formuli kod originalnih podataka:</a:t>
                </a: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438150"/>
                <a:ext cx="8305799" cy="3886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6469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3400" y="285750"/>
                <a:ext cx="8305800" cy="42672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Formula za projekciju na osnovu geometrijske stope rasta je:</a:t>
                </a:r>
                <a:endParaRPr lang="sr-Latn-R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en-US" dirty="0" err="1">
                    <a:ea typeface="Cambria Math" panose="02040503050406030204" pitchFamily="18" charset="0"/>
                  </a:rPr>
                  <a:t>Uvr</a:t>
                </a:r>
                <a:r>
                  <a:rPr lang="sr-Latn-BA" dirty="0">
                    <a:ea typeface="Cambria Math" panose="02040503050406030204" pitchFamily="18" charset="0"/>
                  </a:rPr>
                  <a:t>štavanjem u formulu dobijamo</a:t>
                </a:r>
                <a:r>
                  <a:rPr lang="sr-Latn-RS" dirty="0"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 algn="ctr">
                  <a:buNone/>
                </a:pPr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37,25·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</m:t>
                                </m:r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Dijeljenjem sa 37,25 se dobija: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1,0738=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1,008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3400" y="285750"/>
                <a:ext cx="8305800" cy="4267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637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3400" y="361950"/>
                <a:ext cx="8077200" cy="4191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Logaritmovanjem prethodnog izraza se dobija: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1,0738</m:t>
                            </m:r>
                          </m:e>
                        </m:d>
                      </m:e>
                    </m:func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sr-Latn-BA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,008</m:t>
                            </m:r>
                          </m:e>
                        </m:d>
                      </m:e>
                    </m:func>
                  </m:oMath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0,0309234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0,00346</m:t>
                        </m:r>
                      </m:den>
                    </m:f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8,937</a:t>
                </a:r>
                <a:r>
                  <a:rPr lang="sr-Latn-BA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9</a:t>
                </a:r>
              </a:p>
              <a:p>
                <a:pPr marL="114300" indent="0" algn="ctr">
                  <a:buNone/>
                </a:pPr>
                <a:endParaRPr lang="sr-Latn-BA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dirty="0"/>
                  <a:t>Za 9 godina će indeks starenja dostići nivo od 40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Provjera: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37,25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0,8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=40,02≈40</m:t>
                      </m:r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3400" y="361950"/>
                <a:ext cx="8077200" cy="4191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545764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390CA52-C64F-4FE8-9C2B-93198D6038DB}" vid="{97387B5A-D44B-4F75-AB61-8EAF4A2F65F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1181</TotalTime>
  <Words>742</Words>
  <Application>Microsoft Office PowerPoint</Application>
  <PresentationFormat>On-screen Show (16:9)</PresentationFormat>
  <Paragraphs>196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Segoe UI Light</vt:lpstr>
      <vt:lpstr>CTimesRoman</vt:lpstr>
      <vt:lpstr>Times New Roman</vt:lpstr>
      <vt:lpstr>Source Sans Pro</vt:lpstr>
      <vt:lpstr>Segoe UI Black</vt:lpstr>
      <vt:lpstr>Oswald</vt:lpstr>
      <vt:lpstr>Arial</vt:lpstr>
      <vt:lpstr>Cambria Math</vt:lpstr>
      <vt:lpstr>Theme2</vt:lpstr>
      <vt:lpstr>STRUKTURE STANOVNIŠTVA </vt:lpstr>
      <vt:lpstr>Zadatak 1.</vt:lpstr>
      <vt:lpstr>PowerPoint Presentation</vt:lpstr>
      <vt:lpstr>PowerPoint Presentation</vt:lpstr>
      <vt:lpstr>PowerPoint Presentation</vt:lpstr>
      <vt:lpstr>Zadatak 2.</vt:lpstr>
      <vt:lpstr>PowerPoint Presentation</vt:lpstr>
      <vt:lpstr>PowerPoint Presentation</vt:lpstr>
      <vt:lpstr>PowerPoint Presentation</vt:lpstr>
      <vt:lpstr>Zadatak 3.</vt:lpstr>
      <vt:lpstr>PowerPoint Presentation</vt:lpstr>
      <vt:lpstr>Zadatak 4.</vt:lpstr>
      <vt:lpstr>PowerPoint Presentation</vt:lpstr>
      <vt:lpstr>PowerPoint Presentation</vt:lpstr>
      <vt:lpstr>PowerPoint Presentation</vt:lpstr>
      <vt:lpstr>Zadatak 5.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Marić, Milica</cp:lastModifiedBy>
  <cp:revision>58</cp:revision>
  <dcterms:modified xsi:type="dcterms:W3CDTF">2021-11-08T07:36:47Z</dcterms:modified>
</cp:coreProperties>
</file>