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 snapToGrid="0">
      <p:cViewPr varScale="1">
        <p:scale>
          <a:sx n="81" d="100"/>
          <a:sy n="81" d="100"/>
        </p:scale>
        <p:origin x="96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42612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26303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0190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101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50182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6000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6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2565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04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6205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03739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ADA6DA1-6122-43BA-B019-98DFC5D2D569}" type="datetimeFigureOut">
              <a:rPr lang="sr-Latn-BA" smtClean="0"/>
              <a:t>7.12.2022.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61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3CD9-1549-33F0-4600-B691502069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STATISTIČKO OBUHVATANJE KAPACITETA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011D571-2A3B-8F57-6543-7F07E990BB10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2770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77413" y="2120081"/>
                <a:ext cx="10191135" cy="2617838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Stopa rasta marginalnog kapitalnog koeficijenta</a:t>
                </a:r>
              </a:p>
              <a:p>
                <a:pPr marL="342900" indent="-342900">
                  <a:buFont typeface="+mj-lt"/>
                  <a:buAutoNum type="alphaLcParenR" startAt="2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0,977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,094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77413" y="2120081"/>
                <a:ext cx="10191135" cy="2617838"/>
              </a:xfrm>
              <a:blipFill>
                <a:blip r:embed="rId2"/>
                <a:stretch>
                  <a:fillRect l="-718" t="-163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0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2AC56-C87E-9FB9-11BA-01DA31AFF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666" y="360579"/>
            <a:ext cx="7312667" cy="882546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5480D-1CDB-7C01-FD62-A03DBF47C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852" y="1563329"/>
            <a:ext cx="9264838" cy="50490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kapacitetu jednog preduzeća: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Dati su i podaci o korištenju kapaciteta za preduzeće u cjelini: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</a:t>
            </a:r>
          </a:p>
          <a:p>
            <a:pPr marL="0" indent="0">
              <a:buNone/>
            </a:pPr>
            <a:r>
              <a:rPr lang="sr-Latn-BA" sz="2000" dirty="0"/>
              <a:t>a) Prosječnu moguću proizvodnju po radnom satu, te prosječnu ostvarenu proizvodnju po radnom satu.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DCEAB3-67B2-0849-2767-2E5D9288F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3916"/>
              </p:ext>
            </p:extLst>
          </p:nvPr>
        </p:nvGraphicFramePr>
        <p:xfrm>
          <a:off x="1730455" y="1979459"/>
          <a:ext cx="8128002" cy="17483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</a:tblGrid>
              <a:tr h="64411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2E337D1-B241-5B5E-F9BB-EA0BECE49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548184"/>
              </p:ext>
            </p:extLst>
          </p:nvPr>
        </p:nvGraphicFramePr>
        <p:xfrm>
          <a:off x="1836579" y="4552991"/>
          <a:ext cx="7915754" cy="74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31219">
                  <a:extLst>
                    <a:ext uri="{9D8B030D-6E8A-4147-A177-3AD203B41FA5}">
                      <a16:colId xmlns:a16="http://schemas.microsoft.com/office/drawing/2014/main" val="1384288710"/>
                    </a:ext>
                  </a:extLst>
                </a:gridCol>
                <a:gridCol w="1996494">
                  <a:extLst>
                    <a:ext uri="{9D8B030D-6E8A-4147-A177-3AD203B41FA5}">
                      <a16:colId xmlns:a16="http://schemas.microsoft.com/office/drawing/2014/main" val="140647680"/>
                    </a:ext>
                  </a:extLst>
                </a:gridCol>
                <a:gridCol w="2125763">
                  <a:extLst>
                    <a:ext uri="{9D8B030D-6E8A-4147-A177-3AD203B41FA5}">
                      <a16:colId xmlns:a16="http://schemas.microsoft.com/office/drawing/2014/main" val="197732015"/>
                    </a:ext>
                  </a:extLst>
                </a:gridCol>
                <a:gridCol w="2562278">
                  <a:extLst>
                    <a:ext uri="{9D8B030D-6E8A-4147-A177-3AD203B41FA5}">
                      <a16:colId xmlns:a16="http://schemas.microsoft.com/office/drawing/2014/main" val="1144961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sati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Proizvedeno komada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497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275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5.650.000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36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44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Prosječno ostvarena i moguća proizvodnja po radnom satu</a:t>
                </a: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Prosječno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moguća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𝒌𝒐𝒎𝒂𝒅𝒂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Prosječna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ostvarena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𝒌𝒐𝒎𝒂𝒅𝒂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  <a:blipFill>
                <a:blip r:embed="rId2"/>
                <a:stretch>
                  <a:fillRect l="-643" t="-67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CA52E2-3E98-202A-8E34-DDC063FC9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4254"/>
              </p:ext>
            </p:extLst>
          </p:nvPr>
        </p:nvGraphicFramePr>
        <p:xfrm>
          <a:off x="408357" y="870457"/>
          <a:ext cx="11375285" cy="20116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02940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22473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194619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681316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  <a:gridCol w="1622323">
                  <a:extLst>
                    <a:ext uri="{9D8B030D-6E8A-4147-A177-3AD203B41FA5}">
                      <a16:colId xmlns:a16="http://schemas.microsoft.com/office/drawing/2014/main" val="1877323610"/>
                    </a:ext>
                  </a:extLst>
                </a:gridCol>
                <a:gridCol w="1579892">
                  <a:extLst>
                    <a:ext uri="{9D8B030D-6E8A-4147-A177-3AD203B41FA5}">
                      <a16:colId xmlns:a16="http://schemas.microsoft.com/office/drawing/2014/main" val="1352139328"/>
                    </a:ext>
                  </a:extLst>
                </a:gridCol>
              </a:tblGrid>
              <a:tr h="86547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 - </a:t>
                      </a:r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x</a:t>
                      </a:r>
                      <a:r>
                        <a:rPr lang="sr-Latn-BA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Moguće vrijeme 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(f=1*2*3*4)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Moguća proizvodnja (x*f)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89.600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1.792.000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36.750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1.102.500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259.200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9.072.000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9EC3897-9B05-D34F-CA8F-F5F018AD54F0}"/>
              </a:ext>
            </a:extLst>
          </p:cNvPr>
          <p:cNvSpPr txBox="1"/>
          <p:nvPr/>
        </p:nvSpPr>
        <p:spPr>
          <a:xfrm>
            <a:off x="8790357" y="2882137"/>
            <a:ext cx="117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385.550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2D9F34-A9DE-CB46-7BBB-DA2EAECC8070}"/>
              </a:ext>
            </a:extLst>
          </p:cNvPr>
          <p:cNvSpPr txBox="1"/>
          <p:nvPr/>
        </p:nvSpPr>
        <p:spPr>
          <a:xfrm>
            <a:off x="10257343" y="2882137"/>
            <a:ext cx="147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11.966.500</a:t>
            </a:r>
          </a:p>
        </p:txBody>
      </p:sp>
    </p:spTree>
    <p:extLst>
      <p:ext uri="{BB962C8B-B14F-4D97-AF65-F5344CB8AC3E}">
        <p14:creationId xmlns:p14="http://schemas.microsoft.com/office/powerpoint/2010/main" val="4282035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Koeficijente ekstenzivnog, intenzivnog i integralnog iskorištenja kapaciteta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𝑂𝑠𝑡𝑣𝑎𝑟𝑒𝑛𝑜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𝟓𝟓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26,34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𝒊𝒏𝒕</m:t>
                          </m:r>
                        </m:sub>
                      </m:sSub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sub>
                          </m:sSub>
                          <m:r>
                            <a:rPr lang="sr-Latn-BA" sz="2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7,2=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55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∙84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sr-Latn-BA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  <a:blipFill>
                <a:blip r:embed="rId2"/>
                <a:stretch>
                  <a:fillRect l="-633" t="-684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70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Za koliko bi se morala povećati ostvarena proizvodnja da bi se koeficijent intenzivnog iskorištenja kapaciteta povećao na 85%?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=85%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𝑝𝑜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𝑠𝑎𝑡𝑢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=26,384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26,384=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=5.659.368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∆=5.659.368−</m:t>
                      </m:r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5.650.000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𝟑𝟔𝟖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i="1" dirty="0">
                    <a:solidFill>
                      <a:schemeClr val="tx1"/>
                    </a:solidFill>
                  </a:rPr>
                  <a:t>Tumačenje?</a:t>
                </a: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  <a:blipFill>
                <a:blip r:embed="rId2"/>
                <a:stretch>
                  <a:fillRect l="-640" t="-666" b="-19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45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996CB-C8B4-1665-2046-BAA3AEC4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9C81F-38FD-A398-89F2-C291BF6E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845" y="2933012"/>
            <a:ext cx="9700309" cy="2553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200" dirty="0"/>
              <a:t>Koeficijent ekstenzivnog iskorištenja kapaciteta je iznosio 70% u 2016. godini, a koeficinet integralnog iskorištenja kapaciteta 60%. Koeficijent ekstenzivnog iskorištenja kapaciteta se povećavao prosječno godišnje 1% do 2020. godine, a koeficijent integralnog kapaciteta se smanjivao za 2% godišnje.</a:t>
            </a:r>
          </a:p>
          <a:p>
            <a:pPr marL="0" indent="0" algn="just">
              <a:buNone/>
            </a:pPr>
            <a:r>
              <a:rPr lang="sr-Latn-BA" sz="2200" dirty="0"/>
              <a:t>Izračunati koeficijent intenzivnog iskorištenja kapaciteta za 2020. godinu.</a:t>
            </a:r>
          </a:p>
        </p:txBody>
      </p:sp>
    </p:spTree>
    <p:extLst>
      <p:ext uri="{BB962C8B-B14F-4D97-AF65-F5344CB8AC3E}">
        <p14:creationId xmlns:p14="http://schemas.microsoft.com/office/powerpoint/2010/main" val="227028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𝑖𝑛𝑡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𝑖𝑛𝑡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:endParaRPr lang="sr-Latn-BA" sz="22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𝑖𝑛𝑡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,2016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,2016</m:t>
                              </m:r>
                            </m:sub>
                          </m:sSub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70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=86%</m:t>
                      </m:r>
                    </m:oMath>
                  </m:oMathPara>
                </a14:m>
                <a:endParaRPr lang="sr-Latn-BA" sz="2200" b="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𝑖𝑛𝑡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70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sz="2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=76%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b="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  <a:blipFill>
                <a:blip r:embed="rId2"/>
                <a:stretch>
                  <a:fillRect l="-16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75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578A-360E-4D18-A21A-9E5035893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10731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494C4-0C67-2C12-8DE4-706287ABA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2403986"/>
            <a:ext cx="10913806" cy="4218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200" dirty="0"/>
              <a:t>Dati su sljedeći podaci za 2010. godinu:</a:t>
            </a:r>
          </a:p>
          <a:p>
            <a:r>
              <a:rPr lang="sr-Latn-BA" sz="2200" dirty="0"/>
              <a:t>Osnovna sredstva (u milionima KM) = 350</a:t>
            </a:r>
          </a:p>
          <a:p>
            <a:r>
              <a:rPr lang="sr-Latn-BA" sz="2200" dirty="0"/>
              <a:t>Bruto domaći proizvod, BDP (u milionima KM) = 200</a:t>
            </a:r>
          </a:p>
          <a:p>
            <a:pPr marL="0" indent="0">
              <a:buNone/>
            </a:pPr>
            <a:r>
              <a:rPr lang="sr-Latn-BA" sz="2200" dirty="0"/>
              <a:t>Stopa investicija (rast osnovnih sredstava) je 5%, a stopa rasta BDP-a je 8% godišnje.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r>
              <a:rPr lang="sr-Latn-BA" sz="2200" dirty="0"/>
              <a:t>Izračunati:</a:t>
            </a:r>
          </a:p>
          <a:p>
            <a:pPr marL="457200" indent="-457200">
              <a:buAutoNum type="alphaLcParenR"/>
            </a:pPr>
            <a:r>
              <a:rPr lang="sr-Latn-BA" sz="2200" dirty="0"/>
              <a:t>Marginalni kapitalni koeficijent za 2015. godinu;</a:t>
            </a:r>
          </a:p>
          <a:p>
            <a:pPr marL="457200" indent="-457200">
              <a:buAutoNum type="alphaLcParenR"/>
            </a:pPr>
            <a:r>
              <a:rPr lang="sr-Latn-BA" sz="2200" dirty="0"/>
              <a:t>Stopu rasta marginalnog kapitalnog koeficijenta u ovom periodu. </a:t>
            </a:r>
          </a:p>
        </p:txBody>
      </p:sp>
    </p:spTree>
    <p:extLst>
      <p:ext uri="{BB962C8B-B14F-4D97-AF65-F5344CB8AC3E}">
        <p14:creationId xmlns:p14="http://schemas.microsoft.com/office/powerpoint/2010/main" val="1157337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FEF70-9373-30C9-2FAF-B562FBB7B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4466" y="376084"/>
                <a:ext cx="11867534" cy="59297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200" b="1" i="1" dirty="0">
                    <a:solidFill>
                      <a:schemeClr val="accent1"/>
                    </a:solidFill>
                  </a:rPr>
                  <a:t>a) Marginalni kapitalni koeficijent u 2015. godini</a:t>
                </a:r>
              </a:p>
              <a:p>
                <a:pPr marL="0" indent="0">
                  <a:buNone/>
                </a:pPr>
                <a:endParaRPr lang="sr-Latn-BA" sz="22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sz="22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 smtClean="0"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22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dirty="0"/>
                  <a:t>Marginalni kapitalni koeficijent u 2011: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𝟎𝟗𝟒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sz="2000" dirty="0"/>
                  <a:t>Marginalni kapitalni koeficijent u 2015: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𝟗𝟕𝟕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FEF70-9373-30C9-2FAF-B562FBB7B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4466" y="376084"/>
                <a:ext cx="11867534" cy="5929714"/>
              </a:xfrm>
              <a:blipFill>
                <a:blip r:embed="rId2"/>
                <a:stretch>
                  <a:fillRect l="-668" t="-72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59985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363</TotalTime>
  <Words>547</Words>
  <Application>Microsoft Office PowerPoint</Application>
  <PresentationFormat>Widescreen</PresentationFormat>
  <Paragraphs>158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Cambria Math</vt:lpstr>
      <vt:lpstr>Gill Sans MT</vt:lpstr>
      <vt:lpstr>Parcel</vt:lpstr>
      <vt:lpstr>STATISTIČKO OBUHVATANJE KAPACITETA</vt:lpstr>
      <vt:lpstr>ZADATAK 1</vt:lpstr>
      <vt:lpstr>PowerPoint Presentation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STATISTIČKO OBUHVATANJE KAPACITETA</dc:title>
  <dc:creator>Marić, Milica</dc:creator>
  <cp:lastModifiedBy>Marić, Milica</cp:lastModifiedBy>
  <cp:revision>19</cp:revision>
  <dcterms:created xsi:type="dcterms:W3CDTF">2022-12-05T08:42:51Z</dcterms:created>
  <dcterms:modified xsi:type="dcterms:W3CDTF">2022-12-07T08:45:31Z</dcterms:modified>
</cp:coreProperties>
</file>