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2"/>
  </p:notes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2" r:id="rId18"/>
    <p:sldId id="290" r:id="rId19"/>
    <p:sldId id="291" r:id="rId20"/>
    <p:sldId id="29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2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984" userDrawn="1">
          <p15:clr>
            <a:srgbClr val="A4A3A4"/>
          </p15:clr>
        </p15:guide>
        <p15:guide id="4" orient="horz" pos="24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CEF5"/>
    <a:srgbClr val="A3FFFF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52" autoAdjust="0"/>
  </p:normalViewPr>
  <p:slideViewPr>
    <p:cSldViewPr snapToGrid="0" showGuides="1">
      <p:cViewPr varScale="1">
        <p:scale>
          <a:sx n="113" d="100"/>
          <a:sy n="113" d="100"/>
        </p:scale>
        <p:origin x="456" y="168"/>
      </p:cViewPr>
      <p:guideLst>
        <p:guide orient="horz" pos="912"/>
        <p:guide pos="3840"/>
        <p:guide orient="horz" pos="3984"/>
        <p:guide orient="horz" pos="24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3AE28F-F60F-4E82-8110-CAD7D8F62CA8}" type="doc">
      <dgm:prSet loTypeId="urn:microsoft.com/office/officeart/2005/8/layout/orgChart1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sr-Latn-RS"/>
        </a:p>
      </dgm:t>
    </dgm:pt>
    <dgm:pt modelId="{659525C9-07C4-4D5D-BCCB-5B11D776451B}">
      <dgm:prSet phldrT="[Text]"/>
      <dgm:spPr/>
      <dgm:t>
        <a:bodyPr/>
        <a:lstStyle/>
        <a:p>
          <a:r>
            <a:rPr lang="sr-Latn-CS"/>
            <a:t>REGRESIONA I KORELACIONA ANALIZA</a:t>
          </a:r>
          <a:endParaRPr lang="sr-Latn-RS"/>
        </a:p>
      </dgm:t>
    </dgm:pt>
    <dgm:pt modelId="{3FE4D06A-D27A-47DE-BF40-371041476BB6}" type="parTrans" cxnId="{7B3AB927-C24E-4EF3-8252-D478435C8C76}">
      <dgm:prSet/>
      <dgm:spPr/>
      <dgm:t>
        <a:bodyPr/>
        <a:lstStyle/>
        <a:p>
          <a:endParaRPr lang="sr-Latn-RS"/>
        </a:p>
      </dgm:t>
    </dgm:pt>
    <dgm:pt modelId="{F841143B-E9F9-4DD5-9DCA-0CDFE0CE4F22}" type="sibTrans" cxnId="{7B3AB927-C24E-4EF3-8252-D478435C8C76}">
      <dgm:prSet/>
      <dgm:spPr/>
      <dgm:t>
        <a:bodyPr/>
        <a:lstStyle/>
        <a:p>
          <a:endParaRPr lang="sr-Latn-RS"/>
        </a:p>
      </dgm:t>
    </dgm:pt>
    <dgm:pt modelId="{29BCAEED-3EF9-482E-ACB6-35A3FE93868F}">
      <dgm:prSet phldrT="[Text]"/>
      <dgm:spPr/>
      <dgm:t>
        <a:bodyPr/>
        <a:lstStyle/>
        <a:p>
          <a:r>
            <a:rPr lang="en-GB"/>
            <a:t>PROSTA</a:t>
          </a:r>
          <a:endParaRPr lang="sr-Latn-RS"/>
        </a:p>
      </dgm:t>
    </dgm:pt>
    <dgm:pt modelId="{E2CB320D-80D6-40AF-B40C-C9EB4C0659CD}" type="parTrans" cxnId="{48B507B9-AC40-4551-906C-98E9B5EAA328}">
      <dgm:prSet/>
      <dgm:spPr/>
      <dgm:t>
        <a:bodyPr/>
        <a:lstStyle/>
        <a:p>
          <a:endParaRPr lang="sr-Latn-RS"/>
        </a:p>
      </dgm:t>
    </dgm:pt>
    <dgm:pt modelId="{8BC6EABE-2DF7-479D-B23A-45FA3C03F649}" type="sibTrans" cxnId="{48B507B9-AC40-4551-906C-98E9B5EAA328}">
      <dgm:prSet/>
      <dgm:spPr/>
      <dgm:t>
        <a:bodyPr/>
        <a:lstStyle/>
        <a:p>
          <a:endParaRPr lang="sr-Latn-RS"/>
        </a:p>
      </dgm:t>
    </dgm:pt>
    <dgm:pt modelId="{75A56D2E-EBBC-4A92-9D5A-4FC42008721C}">
      <dgm:prSet phldrT="[Text]"/>
      <dgm:spPr/>
      <dgm:t>
        <a:bodyPr/>
        <a:lstStyle/>
        <a:p>
          <a:r>
            <a:rPr lang="en-GB"/>
            <a:t>VI</a:t>
          </a:r>
          <a:r>
            <a:rPr lang="sr-Latn-RS"/>
            <a:t>ŠESTRUKA</a:t>
          </a:r>
        </a:p>
      </dgm:t>
    </dgm:pt>
    <dgm:pt modelId="{83EBD0B1-ECDD-4F88-A3BE-CF3BFFF654AF}" type="parTrans" cxnId="{58B838ED-6DF7-4997-8EC4-0878F6E7D989}">
      <dgm:prSet/>
      <dgm:spPr/>
      <dgm:t>
        <a:bodyPr/>
        <a:lstStyle/>
        <a:p>
          <a:endParaRPr lang="sr-Latn-RS"/>
        </a:p>
      </dgm:t>
    </dgm:pt>
    <dgm:pt modelId="{8182E756-7B50-49E0-B9AC-DDCCFBD53650}" type="sibTrans" cxnId="{58B838ED-6DF7-4997-8EC4-0878F6E7D989}">
      <dgm:prSet/>
      <dgm:spPr/>
      <dgm:t>
        <a:bodyPr/>
        <a:lstStyle/>
        <a:p>
          <a:endParaRPr lang="sr-Latn-RS"/>
        </a:p>
      </dgm:t>
    </dgm:pt>
    <dgm:pt modelId="{BF4556A9-AA60-49E2-AD22-472F8AC7F922}" type="pres">
      <dgm:prSet presAssocID="{513AE28F-F60F-4E82-8110-CAD7D8F62CA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0285D55-1719-4FF1-9F09-B847E378CD62}" type="pres">
      <dgm:prSet presAssocID="{659525C9-07C4-4D5D-BCCB-5B11D776451B}" presName="hierRoot1" presStyleCnt="0">
        <dgm:presLayoutVars>
          <dgm:hierBranch val="init"/>
        </dgm:presLayoutVars>
      </dgm:prSet>
      <dgm:spPr/>
    </dgm:pt>
    <dgm:pt modelId="{6DD1281A-783B-4BF6-ADFE-10547FB46051}" type="pres">
      <dgm:prSet presAssocID="{659525C9-07C4-4D5D-BCCB-5B11D776451B}" presName="rootComposite1" presStyleCnt="0"/>
      <dgm:spPr/>
    </dgm:pt>
    <dgm:pt modelId="{A08B285E-275E-4640-888A-FAA739D34714}" type="pres">
      <dgm:prSet presAssocID="{659525C9-07C4-4D5D-BCCB-5B11D776451B}" presName="rootText1" presStyleLbl="node0" presStyleIdx="0" presStyleCnt="1">
        <dgm:presLayoutVars>
          <dgm:chPref val="3"/>
        </dgm:presLayoutVars>
      </dgm:prSet>
      <dgm:spPr/>
    </dgm:pt>
    <dgm:pt modelId="{E6CAA33A-6048-47A7-AAE2-3AF3DD01D69F}" type="pres">
      <dgm:prSet presAssocID="{659525C9-07C4-4D5D-BCCB-5B11D776451B}" presName="rootConnector1" presStyleLbl="node1" presStyleIdx="0" presStyleCnt="0"/>
      <dgm:spPr/>
    </dgm:pt>
    <dgm:pt modelId="{17472F00-CCA4-414C-ACDA-1742F0E544CC}" type="pres">
      <dgm:prSet presAssocID="{659525C9-07C4-4D5D-BCCB-5B11D776451B}" presName="hierChild2" presStyleCnt="0"/>
      <dgm:spPr/>
    </dgm:pt>
    <dgm:pt modelId="{FCE08717-23A7-4C15-9A29-FE9BDE0B7D39}" type="pres">
      <dgm:prSet presAssocID="{E2CB320D-80D6-40AF-B40C-C9EB4C0659CD}" presName="Name37" presStyleLbl="parChTrans1D2" presStyleIdx="0" presStyleCnt="2"/>
      <dgm:spPr/>
    </dgm:pt>
    <dgm:pt modelId="{6079E627-3F18-4576-998F-FD728E543085}" type="pres">
      <dgm:prSet presAssocID="{29BCAEED-3EF9-482E-ACB6-35A3FE93868F}" presName="hierRoot2" presStyleCnt="0">
        <dgm:presLayoutVars>
          <dgm:hierBranch val="init"/>
        </dgm:presLayoutVars>
      </dgm:prSet>
      <dgm:spPr/>
    </dgm:pt>
    <dgm:pt modelId="{0EA187D2-222E-461F-AE38-6CC5EC952659}" type="pres">
      <dgm:prSet presAssocID="{29BCAEED-3EF9-482E-ACB6-35A3FE93868F}" presName="rootComposite" presStyleCnt="0"/>
      <dgm:spPr/>
    </dgm:pt>
    <dgm:pt modelId="{D086780A-387A-4592-9C9C-597DF9B6E2AB}" type="pres">
      <dgm:prSet presAssocID="{29BCAEED-3EF9-482E-ACB6-35A3FE93868F}" presName="rootText" presStyleLbl="node2" presStyleIdx="0" presStyleCnt="2">
        <dgm:presLayoutVars>
          <dgm:chPref val="3"/>
        </dgm:presLayoutVars>
      </dgm:prSet>
      <dgm:spPr/>
    </dgm:pt>
    <dgm:pt modelId="{358E6B29-286E-4E1A-8054-67D5035F618B}" type="pres">
      <dgm:prSet presAssocID="{29BCAEED-3EF9-482E-ACB6-35A3FE93868F}" presName="rootConnector" presStyleLbl="node2" presStyleIdx="0" presStyleCnt="2"/>
      <dgm:spPr/>
    </dgm:pt>
    <dgm:pt modelId="{88A956AE-7E44-45D2-AB68-F5A3A993B9E7}" type="pres">
      <dgm:prSet presAssocID="{29BCAEED-3EF9-482E-ACB6-35A3FE93868F}" presName="hierChild4" presStyleCnt="0"/>
      <dgm:spPr/>
    </dgm:pt>
    <dgm:pt modelId="{44D5802A-46AF-4533-B023-9D5D399DD118}" type="pres">
      <dgm:prSet presAssocID="{29BCAEED-3EF9-482E-ACB6-35A3FE93868F}" presName="hierChild5" presStyleCnt="0"/>
      <dgm:spPr/>
    </dgm:pt>
    <dgm:pt modelId="{A9E570DC-845B-48B0-8E23-FB3E7CA50C64}" type="pres">
      <dgm:prSet presAssocID="{83EBD0B1-ECDD-4F88-A3BE-CF3BFFF654AF}" presName="Name37" presStyleLbl="parChTrans1D2" presStyleIdx="1" presStyleCnt="2"/>
      <dgm:spPr/>
    </dgm:pt>
    <dgm:pt modelId="{44882E5D-4AE7-44DE-ACF2-2901AC606BD4}" type="pres">
      <dgm:prSet presAssocID="{75A56D2E-EBBC-4A92-9D5A-4FC42008721C}" presName="hierRoot2" presStyleCnt="0">
        <dgm:presLayoutVars>
          <dgm:hierBranch val="init"/>
        </dgm:presLayoutVars>
      </dgm:prSet>
      <dgm:spPr/>
    </dgm:pt>
    <dgm:pt modelId="{C4CF2C70-F527-46FB-BBC3-F447C0915EFE}" type="pres">
      <dgm:prSet presAssocID="{75A56D2E-EBBC-4A92-9D5A-4FC42008721C}" presName="rootComposite" presStyleCnt="0"/>
      <dgm:spPr/>
    </dgm:pt>
    <dgm:pt modelId="{FF36E1BE-ECB6-473D-8062-2247063BDD62}" type="pres">
      <dgm:prSet presAssocID="{75A56D2E-EBBC-4A92-9D5A-4FC42008721C}" presName="rootText" presStyleLbl="node2" presStyleIdx="1" presStyleCnt="2">
        <dgm:presLayoutVars>
          <dgm:chPref val="3"/>
        </dgm:presLayoutVars>
      </dgm:prSet>
      <dgm:spPr/>
    </dgm:pt>
    <dgm:pt modelId="{D1676901-BF2B-43AB-92D6-F6A1BD7612BD}" type="pres">
      <dgm:prSet presAssocID="{75A56D2E-EBBC-4A92-9D5A-4FC42008721C}" presName="rootConnector" presStyleLbl="node2" presStyleIdx="1" presStyleCnt="2"/>
      <dgm:spPr/>
    </dgm:pt>
    <dgm:pt modelId="{317B147C-4DDC-4471-A4EB-E4FC458E0058}" type="pres">
      <dgm:prSet presAssocID="{75A56D2E-EBBC-4A92-9D5A-4FC42008721C}" presName="hierChild4" presStyleCnt="0"/>
      <dgm:spPr/>
    </dgm:pt>
    <dgm:pt modelId="{AFEB1ABF-571A-49B4-94F9-F8642E5D4C01}" type="pres">
      <dgm:prSet presAssocID="{75A56D2E-EBBC-4A92-9D5A-4FC42008721C}" presName="hierChild5" presStyleCnt="0"/>
      <dgm:spPr/>
    </dgm:pt>
    <dgm:pt modelId="{385F67EC-502D-489C-8320-181C5247ADEB}" type="pres">
      <dgm:prSet presAssocID="{659525C9-07C4-4D5D-BCCB-5B11D776451B}" presName="hierChild3" presStyleCnt="0"/>
      <dgm:spPr/>
    </dgm:pt>
  </dgm:ptLst>
  <dgm:cxnLst>
    <dgm:cxn modelId="{1EA0C309-2D7A-4346-BC08-CA926FCF6A24}" type="presOf" srcId="{83EBD0B1-ECDD-4F88-A3BE-CF3BFFF654AF}" destId="{A9E570DC-845B-48B0-8E23-FB3E7CA50C64}" srcOrd="0" destOrd="0" presId="urn:microsoft.com/office/officeart/2005/8/layout/orgChart1"/>
    <dgm:cxn modelId="{94C20E0C-8698-4143-8242-A3C6BB42DF2C}" type="presOf" srcId="{75A56D2E-EBBC-4A92-9D5A-4FC42008721C}" destId="{FF36E1BE-ECB6-473D-8062-2247063BDD62}" srcOrd="0" destOrd="0" presId="urn:microsoft.com/office/officeart/2005/8/layout/orgChart1"/>
    <dgm:cxn modelId="{7B3AB927-C24E-4EF3-8252-D478435C8C76}" srcId="{513AE28F-F60F-4E82-8110-CAD7D8F62CA8}" destId="{659525C9-07C4-4D5D-BCCB-5B11D776451B}" srcOrd="0" destOrd="0" parTransId="{3FE4D06A-D27A-47DE-BF40-371041476BB6}" sibTransId="{F841143B-E9F9-4DD5-9DCA-0CDFE0CE4F22}"/>
    <dgm:cxn modelId="{E993C032-0A85-491A-94F3-13AC2F349417}" type="presOf" srcId="{29BCAEED-3EF9-482E-ACB6-35A3FE93868F}" destId="{358E6B29-286E-4E1A-8054-67D5035F618B}" srcOrd="1" destOrd="0" presId="urn:microsoft.com/office/officeart/2005/8/layout/orgChart1"/>
    <dgm:cxn modelId="{81627143-58C1-4EDE-9099-5070B8D0F87D}" type="presOf" srcId="{E2CB320D-80D6-40AF-B40C-C9EB4C0659CD}" destId="{FCE08717-23A7-4C15-9A29-FE9BDE0B7D39}" srcOrd="0" destOrd="0" presId="urn:microsoft.com/office/officeart/2005/8/layout/orgChart1"/>
    <dgm:cxn modelId="{36FDE156-71A5-4176-ACB9-7CA119F73464}" type="presOf" srcId="{659525C9-07C4-4D5D-BCCB-5B11D776451B}" destId="{A08B285E-275E-4640-888A-FAA739D34714}" srcOrd="0" destOrd="0" presId="urn:microsoft.com/office/officeart/2005/8/layout/orgChart1"/>
    <dgm:cxn modelId="{A7F03873-06CE-4A65-BD08-55F3A07938A0}" type="presOf" srcId="{75A56D2E-EBBC-4A92-9D5A-4FC42008721C}" destId="{D1676901-BF2B-43AB-92D6-F6A1BD7612BD}" srcOrd="1" destOrd="0" presId="urn:microsoft.com/office/officeart/2005/8/layout/orgChart1"/>
    <dgm:cxn modelId="{48B507B9-AC40-4551-906C-98E9B5EAA328}" srcId="{659525C9-07C4-4D5D-BCCB-5B11D776451B}" destId="{29BCAEED-3EF9-482E-ACB6-35A3FE93868F}" srcOrd="0" destOrd="0" parTransId="{E2CB320D-80D6-40AF-B40C-C9EB4C0659CD}" sibTransId="{8BC6EABE-2DF7-479D-B23A-45FA3C03F649}"/>
    <dgm:cxn modelId="{86F93AD6-F468-4703-9D28-5579A5480E9D}" type="presOf" srcId="{659525C9-07C4-4D5D-BCCB-5B11D776451B}" destId="{E6CAA33A-6048-47A7-AAE2-3AF3DD01D69F}" srcOrd="1" destOrd="0" presId="urn:microsoft.com/office/officeart/2005/8/layout/orgChart1"/>
    <dgm:cxn modelId="{D0F544DD-5A35-4FBB-9F4E-BA4CB19E9DF1}" type="presOf" srcId="{513AE28F-F60F-4E82-8110-CAD7D8F62CA8}" destId="{BF4556A9-AA60-49E2-AD22-472F8AC7F922}" srcOrd="0" destOrd="0" presId="urn:microsoft.com/office/officeart/2005/8/layout/orgChart1"/>
    <dgm:cxn modelId="{58B838ED-6DF7-4997-8EC4-0878F6E7D989}" srcId="{659525C9-07C4-4D5D-BCCB-5B11D776451B}" destId="{75A56D2E-EBBC-4A92-9D5A-4FC42008721C}" srcOrd="1" destOrd="0" parTransId="{83EBD0B1-ECDD-4F88-A3BE-CF3BFFF654AF}" sibTransId="{8182E756-7B50-49E0-B9AC-DDCCFBD53650}"/>
    <dgm:cxn modelId="{BAAB07F4-2660-40AD-BE15-BDDDE8C20914}" type="presOf" srcId="{29BCAEED-3EF9-482E-ACB6-35A3FE93868F}" destId="{D086780A-387A-4592-9C9C-597DF9B6E2AB}" srcOrd="0" destOrd="0" presId="urn:microsoft.com/office/officeart/2005/8/layout/orgChart1"/>
    <dgm:cxn modelId="{AED1EED6-E05E-4790-81EB-37D0E7CA3A67}" type="presParOf" srcId="{BF4556A9-AA60-49E2-AD22-472F8AC7F922}" destId="{D0285D55-1719-4FF1-9F09-B847E378CD62}" srcOrd="0" destOrd="0" presId="urn:microsoft.com/office/officeart/2005/8/layout/orgChart1"/>
    <dgm:cxn modelId="{E15B3D89-9D7A-4A0E-8804-3DACF99A01E7}" type="presParOf" srcId="{D0285D55-1719-4FF1-9F09-B847E378CD62}" destId="{6DD1281A-783B-4BF6-ADFE-10547FB46051}" srcOrd="0" destOrd="0" presId="urn:microsoft.com/office/officeart/2005/8/layout/orgChart1"/>
    <dgm:cxn modelId="{3C3EE111-4DC5-4C5B-97C2-C57B54B296BC}" type="presParOf" srcId="{6DD1281A-783B-4BF6-ADFE-10547FB46051}" destId="{A08B285E-275E-4640-888A-FAA739D34714}" srcOrd="0" destOrd="0" presId="urn:microsoft.com/office/officeart/2005/8/layout/orgChart1"/>
    <dgm:cxn modelId="{7CB6DD51-CC6F-4B80-AED1-F7AB52A844C6}" type="presParOf" srcId="{6DD1281A-783B-4BF6-ADFE-10547FB46051}" destId="{E6CAA33A-6048-47A7-AAE2-3AF3DD01D69F}" srcOrd="1" destOrd="0" presId="urn:microsoft.com/office/officeart/2005/8/layout/orgChart1"/>
    <dgm:cxn modelId="{98A35308-ECCA-426E-B473-153EC5461CCD}" type="presParOf" srcId="{D0285D55-1719-4FF1-9F09-B847E378CD62}" destId="{17472F00-CCA4-414C-ACDA-1742F0E544CC}" srcOrd="1" destOrd="0" presId="urn:microsoft.com/office/officeart/2005/8/layout/orgChart1"/>
    <dgm:cxn modelId="{CCEC8C53-2C87-48D2-9A39-E6709FEECE13}" type="presParOf" srcId="{17472F00-CCA4-414C-ACDA-1742F0E544CC}" destId="{FCE08717-23A7-4C15-9A29-FE9BDE0B7D39}" srcOrd="0" destOrd="0" presId="urn:microsoft.com/office/officeart/2005/8/layout/orgChart1"/>
    <dgm:cxn modelId="{6C6AA7BF-B92B-428C-AF03-5596E9DE69F6}" type="presParOf" srcId="{17472F00-CCA4-414C-ACDA-1742F0E544CC}" destId="{6079E627-3F18-4576-998F-FD728E543085}" srcOrd="1" destOrd="0" presId="urn:microsoft.com/office/officeart/2005/8/layout/orgChart1"/>
    <dgm:cxn modelId="{B2CED89B-AB49-43C3-83C5-FD7B5038269A}" type="presParOf" srcId="{6079E627-3F18-4576-998F-FD728E543085}" destId="{0EA187D2-222E-461F-AE38-6CC5EC952659}" srcOrd="0" destOrd="0" presId="urn:microsoft.com/office/officeart/2005/8/layout/orgChart1"/>
    <dgm:cxn modelId="{6FD6DAF3-F84F-4972-8E11-CD977552EF24}" type="presParOf" srcId="{0EA187D2-222E-461F-AE38-6CC5EC952659}" destId="{D086780A-387A-4592-9C9C-597DF9B6E2AB}" srcOrd="0" destOrd="0" presId="urn:microsoft.com/office/officeart/2005/8/layout/orgChart1"/>
    <dgm:cxn modelId="{710E2B18-685D-4E07-93FC-FB9EA2121962}" type="presParOf" srcId="{0EA187D2-222E-461F-AE38-6CC5EC952659}" destId="{358E6B29-286E-4E1A-8054-67D5035F618B}" srcOrd="1" destOrd="0" presId="urn:microsoft.com/office/officeart/2005/8/layout/orgChart1"/>
    <dgm:cxn modelId="{86B4A348-72F1-4CF0-9A5D-F15408CF1743}" type="presParOf" srcId="{6079E627-3F18-4576-998F-FD728E543085}" destId="{88A956AE-7E44-45D2-AB68-F5A3A993B9E7}" srcOrd="1" destOrd="0" presId="urn:microsoft.com/office/officeart/2005/8/layout/orgChart1"/>
    <dgm:cxn modelId="{24B144D5-F741-456C-9978-FAC4536EE56F}" type="presParOf" srcId="{6079E627-3F18-4576-998F-FD728E543085}" destId="{44D5802A-46AF-4533-B023-9D5D399DD118}" srcOrd="2" destOrd="0" presId="urn:microsoft.com/office/officeart/2005/8/layout/orgChart1"/>
    <dgm:cxn modelId="{3507B062-15F7-49B4-AA6A-5A5CD4E5919F}" type="presParOf" srcId="{17472F00-CCA4-414C-ACDA-1742F0E544CC}" destId="{A9E570DC-845B-48B0-8E23-FB3E7CA50C64}" srcOrd="2" destOrd="0" presId="urn:microsoft.com/office/officeart/2005/8/layout/orgChart1"/>
    <dgm:cxn modelId="{E21C0597-ED70-4616-9602-ED5FC7E6E176}" type="presParOf" srcId="{17472F00-CCA4-414C-ACDA-1742F0E544CC}" destId="{44882E5D-4AE7-44DE-ACF2-2901AC606BD4}" srcOrd="3" destOrd="0" presId="urn:microsoft.com/office/officeart/2005/8/layout/orgChart1"/>
    <dgm:cxn modelId="{BF63205F-39F9-4770-A3C8-192B12591A45}" type="presParOf" srcId="{44882E5D-4AE7-44DE-ACF2-2901AC606BD4}" destId="{C4CF2C70-F527-46FB-BBC3-F447C0915EFE}" srcOrd="0" destOrd="0" presId="urn:microsoft.com/office/officeart/2005/8/layout/orgChart1"/>
    <dgm:cxn modelId="{F387FFF4-96CA-466F-B3CD-92A9B6550959}" type="presParOf" srcId="{C4CF2C70-F527-46FB-BBC3-F447C0915EFE}" destId="{FF36E1BE-ECB6-473D-8062-2247063BDD62}" srcOrd="0" destOrd="0" presId="urn:microsoft.com/office/officeart/2005/8/layout/orgChart1"/>
    <dgm:cxn modelId="{2A583346-8E38-4845-93DF-C4D04A1DCD4F}" type="presParOf" srcId="{C4CF2C70-F527-46FB-BBC3-F447C0915EFE}" destId="{D1676901-BF2B-43AB-92D6-F6A1BD7612BD}" srcOrd="1" destOrd="0" presId="urn:microsoft.com/office/officeart/2005/8/layout/orgChart1"/>
    <dgm:cxn modelId="{1DA9845C-FEEA-423D-903A-71C0E7C005BE}" type="presParOf" srcId="{44882E5D-4AE7-44DE-ACF2-2901AC606BD4}" destId="{317B147C-4DDC-4471-A4EB-E4FC458E0058}" srcOrd="1" destOrd="0" presId="urn:microsoft.com/office/officeart/2005/8/layout/orgChart1"/>
    <dgm:cxn modelId="{A07E4B59-FCA3-4280-B9CF-516A2B271ED0}" type="presParOf" srcId="{44882E5D-4AE7-44DE-ACF2-2901AC606BD4}" destId="{AFEB1ABF-571A-49B4-94F9-F8642E5D4C01}" srcOrd="2" destOrd="0" presId="urn:microsoft.com/office/officeart/2005/8/layout/orgChart1"/>
    <dgm:cxn modelId="{E93BBFFF-FF9F-429B-A7DD-146D60A0E493}" type="presParOf" srcId="{D0285D55-1719-4FF1-9F09-B847E378CD62}" destId="{385F67EC-502D-489C-8320-181C5247ADE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E570DC-845B-48B0-8E23-FB3E7CA50C64}">
      <dsp:nvSpPr>
        <dsp:cNvPr id="0" name=""/>
        <dsp:cNvSpPr/>
      </dsp:nvSpPr>
      <dsp:spPr>
        <a:xfrm>
          <a:off x="4187065" y="1266664"/>
          <a:ext cx="1532211" cy="5318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921"/>
              </a:lnTo>
              <a:lnTo>
                <a:pt x="1532211" y="265921"/>
              </a:lnTo>
              <a:lnTo>
                <a:pt x="1532211" y="5318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E08717-23A7-4C15-9A29-FE9BDE0B7D39}">
      <dsp:nvSpPr>
        <dsp:cNvPr id="0" name=""/>
        <dsp:cNvSpPr/>
      </dsp:nvSpPr>
      <dsp:spPr>
        <a:xfrm>
          <a:off x="2654853" y="1266664"/>
          <a:ext cx="1532211" cy="531842"/>
        </a:xfrm>
        <a:custGeom>
          <a:avLst/>
          <a:gdLst/>
          <a:ahLst/>
          <a:cxnLst/>
          <a:rect l="0" t="0" r="0" b="0"/>
          <a:pathLst>
            <a:path>
              <a:moveTo>
                <a:pt x="1532211" y="0"/>
              </a:moveTo>
              <a:lnTo>
                <a:pt x="1532211" y="265921"/>
              </a:lnTo>
              <a:lnTo>
                <a:pt x="0" y="265921"/>
              </a:lnTo>
              <a:lnTo>
                <a:pt x="0" y="5318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8B285E-275E-4640-888A-FAA739D34714}">
      <dsp:nvSpPr>
        <dsp:cNvPr id="0" name=""/>
        <dsp:cNvSpPr/>
      </dsp:nvSpPr>
      <dsp:spPr>
        <a:xfrm>
          <a:off x="2920774" y="374"/>
          <a:ext cx="2532581" cy="126629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CS" sz="2900" kern="1200"/>
            <a:t>REGRESIONA I KORELACIONA ANALIZA</a:t>
          </a:r>
          <a:endParaRPr lang="sr-Latn-RS" sz="2900" kern="1200"/>
        </a:p>
      </dsp:txBody>
      <dsp:txXfrm>
        <a:off x="2920774" y="374"/>
        <a:ext cx="2532581" cy="1266290"/>
      </dsp:txXfrm>
    </dsp:sp>
    <dsp:sp modelId="{D086780A-387A-4592-9C9C-597DF9B6E2AB}">
      <dsp:nvSpPr>
        <dsp:cNvPr id="0" name=""/>
        <dsp:cNvSpPr/>
      </dsp:nvSpPr>
      <dsp:spPr>
        <a:xfrm>
          <a:off x="1388562" y="1798507"/>
          <a:ext cx="2532581" cy="126629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PROSTA</a:t>
          </a:r>
          <a:endParaRPr lang="sr-Latn-RS" sz="2900" kern="1200"/>
        </a:p>
      </dsp:txBody>
      <dsp:txXfrm>
        <a:off x="1388562" y="1798507"/>
        <a:ext cx="2532581" cy="1266290"/>
      </dsp:txXfrm>
    </dsp:sp>
    <dsp:sp modelId="{FF36E1BE-ECB6-473D-8062-2247063BDD62}">
      <dsp:nvSpPr>
        <dsp:cNvPr id="0" name=""/>
        <dsp:cNvSpPr/>
      </dsp:nvSpPr>
      <dsp:spPr>
        <a:xfrm>
          <a:off x="4452986" y="1798507"/>
          <a:ext cx="2532581" cy="126629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/>
            <a:t>VI</a:t>
          </a:r>
          <a:r>
            <a:rPr lang="sr-Latn-RS" sz="2900" kern="1200"/>
            <a:t>ŠESTRUKA</a:t>
          </a:r>
        </a:p>
      </dsp:txBody>
      <dsp:txXfrm>
        <a:off x="4452986" y="1798507"/>
        <a:ext cx="2532581" cy="12662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7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4" Type="http://schemas.openxmlformats.org/officeDocument/2006/relationships/image" Target="../media/image3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4" Type="http://schemas.openxmlformats.org/officeDocument/2006/relationships/image" Target="../media/image41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5.wmf"/><Relationship Id="rId3" Type="http://schemas.openxmlformats.org/officeDocument/2006/relationships/image" Target="../media/image45.wmf"/><Relationship Id="rId7" Type="http://schemas.openxmlformats.org/officeDocument/2006/relationships/image" Target="../media/image49.wmf"/><Relationship Id="rId12" Type="http://schemas.openxmlformats.org/officeDocument/2006/relationships/image" Target="../media/image54.wmf"/><Relationship Id="rId17" Type="http://schemas.openxmlformats.org/officeDocument/2006/relationships/image" Target="../media/image59.wmf"/><Relationship Id="rId2" Type="http://schemas.openxmlformats.org/officeDocument/2006/relationships/image" Target="../media/image44.wmf"/><Relationship Id="rId16" Type="http://schemas.openxmlformats.org/officeDocument/2006/relationships/image" Target="../media/image58.wmf"/><Relationship Id="rId1" Type="http://schemas.openxmlformats.org/officeDocument/2006/relationships/image" Target="../media/image43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57.wmf"/><Relationship Id="rId10" Type="http://schemas.openxmlformats.org/officeDocument/2006/relationships/image" Target="../media/image52.wmf"/><Relationship Id="rId4" Type="http://schemas.openxmlformats.org/officeDocument/2006/relationships/image" Target="../media/image46.wmf"/><Relationship Id="rId9" Type="http://schemas.openxmlformats.org/officeDocument/2006/relationships/image" Target="../media/image51.wmf"/><Relationship Id="rId14" Type="http://schemas.openxmlformats.org/officeDocument/2006/relationships/image" Target="../media/image56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B000E-1A2E-4D2B-BADE-37753AB93090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226AB8-ACBE-42E6-92F5-667EDDCD96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577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58863" y="457200"/>
            <a:ext cx="4740275" cy="2667000"/>
          </a:xfrm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996375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BD421-E477-405A-91D4-9468DE9BE4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024F0D-0F00-4C64-975C-BD7D4FE0E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D0E03-CFD6-4610-88AC-17F03CE8E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4536D-CBA9-4A34-85D3-481BD129E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1F8E3-036A-45B8-BF1F-BEF0C559E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74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6B1F3-61FB-4FDC-814D-EEC1C1FC3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2403B0-8D7F-4489-AB72-C346C8870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FC9304-E5BD-4F3E-ADB0-974FEBCDE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38AD29-D9CD-42D8-9604-C47996EE9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2C394-EF43-405B-9653-70AAB909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45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D1E61D-2F00-41ED-8D92-7CAEB9A5A5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647491-5142-48CA-9664-F5082D450F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4576D-BE01-4BB5-A9F4-7DE4814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10CA14-AD61-4101-9143-F7884378C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8B885-CFEA-4882-BBEA-C5F142089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66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C47AB-DC6F-40F0-B4FB-9C0850EE0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0939C5-683A-4FDC-A8CF-5F35848AD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1FB5F0-A7AB-4ACB-91A6-4B836F174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BCE02-CEFC-4D30-BBB0-23CE2CB5B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F49760-3E16-4F16-B710-C85178E29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80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EE07D-6026-47C0-975A-7E493011B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00015-2956-4E1F-B05F-214F1DE24E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56B43-C1CB-4618-B91B-AAAEEB401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688E39-E80F-4C18-9C2A-69886B822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4C5964-5187-4195-8EAF-85D18DC4F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1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7B990-ED8C-4AAA-8241-C4881B138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612F2-9E33-44D3-80E2-578C5440A7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8F7B21-660D-43B3-9151-B40C9ABCD7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326A10-CB05-4418-9338-CB55A7059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40335-9BE1-42D1-A30D-C3232BD3E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E95C68-4307-4B03-8921-74DB10410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20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EBEC8-AC56-429B-89C3-BB6A0E6E3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3866BA-F48C-4383-B119-81B349676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89F967-CBBC-414E-9DC3-136707A8D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05A60-FBC4-40AC-9F71-0FAD9CD7A6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F92BA-75D6-44F9-A1C8-BCFBF6FF6E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93CDDC-3537-4692-BE83-87B2A82A7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37B9E1-D5EA-4054-8D92-F930B3696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98A038-7CD6-4715-9FDA-7194E6BCA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03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65FAF-B698-49B0-B197-FD64C97AF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3E3F44-F1D6-40F7-9A7D-0542C4A9C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48CC28-3F4A-42A0-B211-4BA085ADC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3B6C99-6764-43D0-84AE-52C83494F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76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79C79D-3B8A-4FA9-BC4A-63E3EF10A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730E35-44DB-4FED-9E24-5BBE5D9DA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CDC42F-3337-4692-B53C-A55290487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42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07D58-952D-44D7-9911-60544C9F5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BC150-9914-4A82-84CF-B3708B975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4A7C02-9C7E-401F-BABE-D3028FF18C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D6080A-4623-4F4C-B5BF-7E9E7531F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9B1D15-0BD5-4F6E-A265-BD1F2F361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764D4-AA29-4DF8-A501-E2B904E9C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85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4D526-F53C-446D-8D7C-8A73C2A6A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41CC3D-D32B-4629-85B8-E779A4105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517242-BF08-4A5E-ABD7-483896CAE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B2B8E4-DF23-4701-B28A-B9E5700B3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6DE909-4588-4CF5-B2FA-B76312433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A005E-65C2-4007-815C-52F23809F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373118-F27D-412D-B19A-2DB8C8101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537CCC-B536-48B0-B893-63FFC2EBD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E552F-73E7-48CE-AAB3-E947C535D5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40B4F-2015-4E9F-BCB3-E0BFA4AF9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10C3C-BBD3-4864-98E4-5D7B08A627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80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24slides.com/?utm_campaign=mp&amp;utm_medium=ppt&amp;utm_source=pptlink&amp;utm_content=&amp;utm_term=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20.wmf"/><Relationship Id="rId3" Type="http://schemas.openxmlformats.org/officeDocument/2006/relationships/image" Target="../media/image22.png"/><Relationship Id="rId7" Type="http://schemas.openxmlformats.org/officeDocument/2006/relationships/image" Target="../media/image17.wmf"/><Relationship Id="rId12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19.wmf"/><Relationship Id="rId5" Type="http://schemas.openxmlformats.org/officeDocument/2006/relationships/image" Target="../media/image7.wmf"/><Relationship Id="rId15" Type="http://schemas.openxmlformats.org/officeDocument/2006/relationships/image" Target="../media/image21.wmf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18.wmf"/><Relationship Id="rId14" Type="http://schemas.openxmlformats.org/officeDocument/2006/relationships/oleObject" Target="../embeddings/oleObject10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oleObject" Target="../embeddings/oleObject11.bin"/><Relationship Id="rId7" Type="http://schemas.openxmlformats.org/officeDocument/2006/relationships/image" Target="../media/image2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3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image" Target="../media/image31.png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30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17.bin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29.wmf"/><Relationship Id="rId4" Type="http://schemas.openxmlformats.org/officeDocument/2006/relationships/image" Target="../media/image26.wmf"/><Relationship Id="rId9" Type="http://schemas.openxmlformats.org/officeDocument/2006/relationships/oleObject" Target="../embeddings/oleObject16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13" Type="http://schemas.microsoft.com/office/2007/relationships/hdphoto" Target="../media/hdphoto3.wdp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3.wmf"/><Relationship Id="rId11" Type="http://schemas.openxmlformats.org/officeDocument/2006/relationships/image" Target="../media/image36.png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35.wmf"/><Relationship Id="rId4" Type="http://schemas.openxmlformats.org/officeDocument/2006/relationships/image" Target="../media/image32.wmf"/><Relationship Id="rId9" Type="http://schemas.openxmlformats.org/officeDocument/2006/relationships/oleObject" Target="../embeddings/oleObject21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image" Target="../media/image42.png"/><Relationship Id="rId7" Type="http://schemas.openxmlformats.org/officeDocument/2006/relationships/image" Target="../media/image39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3.bin"/><Relationship Id="rId11" Type="http://schemas.openxmlformats.org/officeDocument/2006/relationships/image" Target="../media/image41.wmf"/><Relationship Id="rId5" Type="http://schemas.openxmlformats.org/officeDocument/2006/relationships/image" Target="../media/image38.wmf"/><Relationship Id="rId10" Type="http://schemas.openxmlformats.org/officeDocument/2006/relationships/oleObject" Target="../embeddings/oleObject25.bin"/><Relationship Id="rId4" Type="http://schemas.openxmlformats.org/officeDocument/2006/relationships/oleObject" Target="../embeddings/oleObject22.bin"/><Relationship Id="rId9" Type="http://schemas.openxmlformats.org/officeDocument/2006/relationships/image" Target="../media/image40.wmf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33.bin"/><Relationship Id="rId26" Type="http://schemas.openxmlformats.org/officeDocument/2006/relationships/oleObject" Target="../embeddings/oleObject37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41.bin"/><Relationship Id="rId7" Type="http://schemas.openxmlformats.org/officeDocument/2006/relationships/image" Target="../media/image44.wmf"/><Relationship Id="rId12" Type="http://schemas.openxmlformats.org/officeDocument/2006/relationships/oleObject" Target="../embeddings/oleObject30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57.wmf"/><Relationship Id="rId38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32.bin"/><Relationship Id="rId20" Type="http://schemas.openxmlformats.org/officeDocument/2006/relationships/oleObject" Target="../embeddings/oleObject34.bin"/><Relationship Id="rId29" Type="http://schemas.openxmlformats.org/officeDocument/2006/relationships/image" Target="../media/image55.wmf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46.wmf"/><Relationship Id="rId24" Type="http://schemas.openxmlformats.org/officeDocument/2006/relationships/oleObject" Target="../embeddings/oleObject36.bin"/><Relationship Id="rId32" Type="http://schemas.openxmlformats.org/officeDocument/2006/relationships/oleObject" Target="../embeddings/oleObject40.bin"/><Relationship Id="rId37" Type="http://schemas.openxmlformats.org/officeDocument/2006/relationships/image" Target="../media/image59.wmf"/><Relationship Id="rId5" Type="http://schemas.openxmlformats.org/officeDocument/2006/relationships/image" Target="../media/image43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38.bin"/><Relationship Id="rId36" Type="http://schemas.openxmlformats.org/officeDocument/2006/relationships/oleObject" Target="../embeddings/oleObject42.bin"/><Relationship Id="rId10" Type="http://schemas.openxmlformats.org/officeDocument/2006/relationships/oleObject" Target="../embeddings/oleObject29.bin"/><Relationship Id="rId19" Type="http://schemas.openxmlformats.org/officeDocument/2006/relationships/image" Target="../media/image50.wmf"/><Relationship Id="rId31" Type="http://schemas.openxmlformats.org/officeDocument/2006/relationships/image" Target="../media/image56.wmf"/><Relationship Id="rId4" Type="http://schemas.openxmlformats.org/officeDocument/2006/relationships/oleObject" Target="../embeddings/oleObject26.bin"/><Relationship Id="rId9" Type="http://schemas.openxmlformats.org/officeDocument/2006/relationships/image" Target="../media/image45.wmf"/><Relationship Id="rId14" Type="http://schemas.openxmlformats.org/officeDocument/2006/relationships/oleObject" Target="../embeddings/oleObject31.bin"/><Relationship Id="rId22" Type="http://schemas.openxmlformats.org/officeDocument/2006/relationships/oleObject" Target="../embeddings/oleObject35.bin"/><Relationship Id="rId27" Type="http://schemas.openxmlformats.org/officeDocument/2006/relationships/image" Target="../media/image54.wmf"/><Relationship Id="rId30" Type="http://schemas.openxmlformats.org/officeDocument/2006/relationships/oleObject" Target="../embeddings/oleObject39.bin"/><Relationship Id="rId35" Type="http://schemas.openxmlformats.org/officeDocument/2006/relationships/image" Target="../media/image58.wmf"/><Relationship Id="rId8" Type="http://schemas.openxmlformats.org/officeDocument/2006/relationships/oleObject" Target="../embeddings/oleObject28.bin"/><Relationship Id="rId3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3.png"/><Relationship Id="rId7" Type="http://schemas.openxmlformats.org/officeDocument/2006/relationships/image" Target="../media/image62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44.bin"/><Relationship Id="rId5" Type="http://schemas.openxmlformats.org/officeDocument/2006/relationships/image" Target="../media/image61.wmf"/><Relationship Id="rId4" Type="http://schemas.openxmlformats.org/officeDocument/2006/relationships/oleObject" Target="../embeddings/oleObject43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7.png"/><Relationship Id="rId5" Type="http://schemas.openxmlformats.org/officeDocument/2006/relationships/image" Target="../media/image65.wmf"/><Relationship Id="rId4" Type="http://schemas.openxmlformats.org/officeDocument/2006/relationships/oleObject" Target="../embeddings/oleObject45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wmf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4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9.wmf"/><Relationship Id="rId5" Type="http://schemas.openxmlformats.org/officeDocument/2006/relationships/oleObject" Target="../embeddings/oleObject47.bin"/><Relationship Id="rId4" Type="http://schemas.openxmlformats.org/officeDocument/2006/relationships/image" Target="../media/image68.wmf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11" Type="http://schemas.openxmlformats.org/officeDocument/2006/relationships/image" Target="../media/image7.wmf"/><Relationship Id="rId5" Type="http://schemas.openxmlformats.org/officeDocument/2006/relationships/image" Target="../media/image9.png"/><Relationship Id="rId10" Type="http://schemas.openxmlformats.org/officeDocument/2006/relationships/oleObject" Target="../embeddings/oleObject2.bin"/><Relationship Id="rId4" Type="http://schemas.microsoft.com/office/2007/relationships/hdphoto" Target="../media/hdphoto2.wdp"/><Relationship Id="rId9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3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AC4DC87-4412-47EA-869B-E290F40E52A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Balanced scorecard slide 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016AF48-2AA8-4B78-82AB-CE8B9E71F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917" y="1164462"/>
            <a:ext cx="7023100" cy="3454400"/>
          </a:xfrm>
          <a:prstGeom prst="rect">
            <a:avLst/>
          </a:prstGeom>
          <a:solidFill>
            <a:srgbClr val="33CCCC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999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100" y="1415534"/>
            <a:ext cx="78456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52488">
              <a:defRPr/>
            </a:pPr>
            <a:r>
              <a:rPr lang="sr-Latn-CS" sz="5400" b="1" cap="all">
                <a:solidFill>
                  <a:schemeClr val="bg1"/>
                </a:solidFill>
                <a:latin typeface="+mj-lt"/>
              </a:rPr>
              <a:t>Regresiona i korelaciona analiza</a:t>
            </a:r>
            <a:endParaRPr lang="en-US" sz="5400" b="1" cap="all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Rectangle 10">
            <a:hlinkClick r:id="rId4"/>
            <a:extLst>
              <a:ext uri="{FF2B5EF4-FFF2-40B4-BE49-F238E27FC236}">
                <a16:creationId xmlns:a16="http://schemas.microsoft.com/office/drawing/2014/main" id="{FD739A43-7308-4A45-800C-2B124CABF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53071" y="4171787"/>
            <a:ext cx="2627290" cy="773700"/>
          </a:xfrm>
          <a:prstGeom prst="rect">
            <a:avLst/>
          </a:prstGeom>
          <a:solidFill>
            <a:srgbClr val="A2DC44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  <a:spcBef>
                <a:spcPct val="40000"/>
              </a:spcBef>
            </a:pPr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</a:rPr>
              <a:t>POGLAVLJE</a:t>
            </a:r>
            <a:r>
              <a:rPr lang="en-US" sz="2000" b="1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  <a:r>
              <a:rPr lang="sr-Latn-RS" sz="2400" b="1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64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 cstate="email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6298" y="709926"/>
            <a:ext cx="4234375" cy="2432519"/>
          </a:xfrm>
          <a:prstGeom prst="rect">
            <a:avLst/>
          </a:prstGeom>
        </p:spPr>
      </p:pic>
      <p:sp>
        <p:nvSpPr>
          <p:cNvPr id="3080" name="Rectangle 2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3081" name="Rectangle 14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3082" name="Rectangle 15"/>
          <p:cNvSpPr>
            <a:spLocks noChangeArrowheads="1"/>
          </p:cNvSpPr>
          <p:nvPr/>
        </p:nvSpPr>
        <p:spPr bwMode="auto">
          <a:xfrm>
            <a:off x="0" y="249551"/>
            <a:ext cx="56324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269875" eaLnBrk="0" hangingPunct="0">
              <a:tabLst>
                <a:tab pos="31511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31511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31511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31511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31511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511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511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511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511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>
                <a:latin typeface="Perpetua" panose="02020502060401020303" pitchFamily="18" charset="0"/>
                <a:cs typeface="Times New Roman" panose="02020603050405020304" pitchFamily="18" charset="0"/>
              </a:rPr>
              <a:t>n – veličina uzorka, broj parova podataka</a:t>
            </a:r>
          </a:p>
        </p:txBody>
      </p:sp>
      <p:graphicFrame>
        <p:nvGraphicFramePr>
          <p:cNvPr id="307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8504710"/>
              </p:ext>
            </p:extLst>
          </p:nvPr>
        </p:nvGraphicFramePr>
        <p:xfrm>
          <a:off x="7637114" y="1084251"/>
          <a:ext cx="3230563" cy="1525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0" name="Equation" r:id="rId4" imgW="1459866" imgH="761669" progId="Equation.3">
                  <p:embed/>
                </p:oleObj>
              </mc:Choice>
              <mc:Fallback>
                <p:oleObj name="Equation" r:id="rId4" imgW="1459866" imgH="76166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37114" y="1084251"/>
                        <a:ext cx="3230563" cy="1525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141673"/>
              </p:ext>
            </p:extLst>
          </p:nvPr>
        </p:nvGraphicFramePr>
        <p:xfrm>
          <a:off x="7637114" y="4770296"/>
          <a:ext cx="14478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1" name="Equation" r:id="rId6" imgW="685800" imgH="431800" progId="Equation.3">
                  <p:embed/>
                </p:oleObj>
              </mc:Choice>
              <mc:Fallback>
                <p:oleObj name="Equation" r:id="rId6" imgW="6858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37114" y="4770296"/>
                        <a:ext cx="144780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9709880"/>
              </p:ext>
            </p:extLst>
          </p:nvPr>
        </p:nvGraphicFramePr>
        <p:xfrm>
          <a:off x="7637114" y="3042367"/>
          <a:ext cx="41148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2" name="Equation" r:id="rId8" imgW="2197100" imgH="635000" progId="Equation.3">
                  <p:embed/>
                </p:oleObj>
              </mc:Choice>
              <mc:Fallback>
                <p:oleObj name="Equation" r:id="rId8" imgW="2197100" imgH="635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37114" y="3042367"/>
                        <a:ext cx="4114800" cy="1295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631752"/>
              </p:ext>
            </p:extLst>
          </p:nvPr>
        </p:nvGraphicFramePr>
        <p:xfrm>
          <a:off x="342161" y="1194014"/>
          <a:ext cx="6741219" cy="4222761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{08FB837D-C827-4EFA-A057-4D05807E0F7C}</a:tableStyleId>
              </a:tblPr>
              <a:tblGrid>
                <a:gridCol w="2304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7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96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96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581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/>
                        <a:t>Ostvareni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promet</a:t>
                      </a:r>
                      <a:endParaRPr lang="en-US" sz="2000" dirty="0"/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(000 KM.)- </a:t>
                      </a:r>
                      <a:r>
                        <a:rPr lang="sl-SI" sz="2000" dirty="0"/>
                        <a:t>y</a:t>
                      </a:r>
                      <a:endParaRPr lang="en-US" sz="2000" b="1" dirty="0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/>
                        <a:t>Troškovi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reklame</a:t>
                      </a:r>
                      <a:endParaRPr lang="en-US" sz="2000" dirty="0"/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(000 KM.) - x</a:t>
                      </a:r>
                      <a:endParaRPr lang="en-US" sz="2000" b="1" dirty="0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1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01040" algn="dec"/>
                        </a:tabLst>
                      </a:pPr>
                      <a:r>
                        <a:rPr lang="en-US" sz="2000" dirty="0"/>
                        <a:t>60</a:t>
                      </a:r>
                      <a:endParaRPr lang="en-US" sz="2000" b="1" dirty="0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01040" algn="dec"/>
                        </a:tabLst>
                      </a:pPr>
                      <a:r>
                        <a:rPr lang="en-US" sz="2000" dirty="0"/>
                        <a:t>5</a:t>
                      </a:r>
                      <a:endParaRPr lang="en-US" sz="2000" b="1" dirty="0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00050" algn="dec"/>
                        </a:tabLst>
                      </a:pPr>
                      <a:r>
                        <a:rPr lang="en-US" sz="2000" dirty="0"/>
                        <a:t>300</a:t>
                      </a:r>
                      <a:endParaRPr lang="en-US" sz="2000" b="1" dirty="0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00050" algn="dec"/>
                        </a:tabLst>
                      </a:pPr>
                      <a:r>
                        <a:rPr lang="en-US" sz="2000" dirty="0"/>
                        <a:t>25</a:t>
                      </a:r>
                      <a:endParaRPr lang="en-US" sz="2000" b="1" dirty="0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41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01040" algn="dec"/>
                        </a:tabLst>
                      </a:pPr>
                      <a:r>
                        <a:rPr lang="en-US" sz="2000"/>
                        <a:t>120</a:t>
                      </a:r>
                      <a:endParaRPr lang="en-US" sz="2000" b="1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01040" algn="dec"/>
                        </a:tabLst>
                      </a:pPr>
                      <a:r>
                        <a:rPr lang="en-US" sz="2000"/>
                        <a:t>10</a:t>
                      </a:r>
                      <a:endParaRPr lang="en-US" sz="2000" b="1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00050" algn="dec"/>
                        </a:tabLst>
                      </a:pPr>
                      <a:r>
                        <a:rPr lang="en-US" sz="2000"/>
                        <a:t>1200</a:t>
                      </a:r>
                      <a:endParaRPr lang="en-US" sz="2000" b="1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00050" algn="dec"/>
                        </a:tabLst>
                      </a:pPr>
                      <a:r>
                        <a:rPr lang="en-US" sz="2000" dirty="0"/>
                        <a:t>100</a:t>
                      </a:r>
                      <a:endParaRPr lang="en-US" sz="2000" b="1" dirty="0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1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01040" algn="dec"/>
                        </a:tabLst>
                      </a:pPr>
                      <a:r>
                        <a:rPr lang="en-US" sz="2000" dirty="0"/>
                        <a:t>140</a:t>
                      </a:r>
                      <a:endParaRPr lang="en-US" sz="2000" b="1" dirty="0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01040" algn="dec"/>
                        </a:tabLst>
                      </a:pPr>
                      <a:r>
                        <a:rPr lang="en-US" sz="2000"/>
                        <a:t>16</a:t>
                      </a:r>
                      <a:endParaRPr lang="en-US" sz="2000" b="1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00050" algn="dec"/>
                        </a:tabLst>
                      </a:pPr>
                      <a:r>
                        <a:rPr lang="en-US" sz="2000"/>
                        <a:t>2240</a:t>
                      </a:r>
                      <a:endParaRPr lang="en-US" sz="2000" b="1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00050" algn="dec"/>
                        </a:tabLst>
                      </a:pPr>
                      <a:r>
                        <a:rPr lang="en-US" sz="2000"/>
                        <a:t>256</a:t>
                      </a:r>
                      <a:endParaRPr lang="en-US" sz="2000" b="1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41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01040" algn="dec"/>
                        </a:tabLst>
                      </a:pPr>
                      <a:r>
                        <a:rPr lang="en-US" sz="2000"/>
                        <a:t>180</a:t>
                      </a:r>
                      <a:endParaRPr lang="en-US" sz="2000" b="1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01040" algn="dec"/>
                        </a:tabLst>
                      </a:pPr>
                      <a:r>
                        <a:rPr lang="en-US" sz="2000"/>
                        <a:t>21</a:t>
                      </a:r>
                      <a:endParaRPr lang="en-US" sz="2000" b="1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00050" algn="dec"/>
                        </a:tabLst>
                      </a:pPr>
                      <a:r>
                        <a:rPr lang="en-US" sz="2000"/>
                        <a:t>3780</a:t>
                      </a:r>
                      <a:endParaRPr lang="en-US" sz="2000" b="1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00050" algn="dec"/>
                        </a:tabLst>
                      </a:pPr>
                      <a:r>
                        <a:rPr lang="en-US" sz="2000"/>
                        <a:t>441</a:t>
                      </a:r>
                      <a:endParaRPr lang="en-US" sz="2000" b="1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41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01040" algn="dec"/>
                        </a:tabLst>
                      </a:pPr>
                      <a:r>
                        <a:rPr lang="en-US" sz="2000"/>
                        <a:t>200</a:t>
                      </a:r>
                      <a:endParaRPr lang="en-US" sz="2000" b="1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01040" algn="dec"/>
                        </a:tabLst>
                      </a:pPr>
                      <a:r>
                        <a:rPr lang="en-US" sz="2000"/>
                        <a:t>25</a:t>
                      </a:r>
                      <a:endParaRPr lang="en-US" sz="2000" b="1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00050" algn="dec"/>
                        </a:tabLst>
                      </a:pPr>
                      <a:r>
                        <a:rPr lang="en-US" sz="2000" dirty="0"/>
                        <a:t>5000</a:t>
                      </a:r>
                      <a:endParaRPr lang="en-US" sz="2000" b="1" dirty="0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00050" algn="dec"/>
                        </a:tabLst>
                      </a:pPr>
                      <a:r>
                        <a:rPr lang="en-US" sz="2000"/>
                        <a:t>625</a:t>
                      </a:r>
                      <a:endParaRPr lang="en-US" sz="2000" b="1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41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01040" algn="dec"/>
                        </a:tabLst>
                      </a:pPr>
                      <a:r>
                        <a:rPr lang="en-US" sz="2000"/>
                        <a:t>250</a:t>
                      </a:r>
                      <a:endParaRPr lang="en-US" sz="2000" b="1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01040" algn="dec"/>
                        </a:tabLst>
                      </a:pPr>
                      <a:r>
                        <a:rPr lang="en-US" sz="2000"/>
                        <a:t>30</a:t>
                      </a:r>
                      <a:endParaRPr lang="en-US" sz="2000" b="1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00050" algn="dec"/>
                        </a:tabLst>
                      </a:pPr>
                      <a:r>
                        <a:rPr lang="en-US" sz="2000"/>
                        <a:t>7500</a:t>
                      </a:r>
                      <a:endParaRPr lang="en-US" sz="2000" b="1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00050" algn="dec"/>
                        </a:tabLst>
                      </a:pPr>
                      <a:r>
                        <a:rPr lang="en-US" sz="2000"/>
                        <a:t>900</a:t>
                      </a:r>
                      <a:endParaRPr lang="en-US" sz="2000" b="1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41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01040" algn="dec"/>
                        </a:tabLst>
                      </a:pPr>
                      <a:r>
                        <a:rPr lang="en-US" sz="2000"/>
                        <a:t>300</a:t>
                      </a:r>
                      <a:endParaRPr lang="en-US" sz="2000" b="1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01040" algn="dec"/>
                        </a:tabLst>
                      </a:pPr>
                      <a:r>
                        <a:rPr lang="en-US" sz="2000"/>
                        <a:t>38</a:t>
                      </a:r>
                      <a:endParaRPr lang="en-US" sz="2000" b="1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00050" algn="dec"/>
                        </a:tabLst>
                      </a:pPr>
                      <a:r>
                        <a:rPr lang="en-US" sz="2000"/>
                        <a:t>11400</a:t>
                      </a:r>
                      <a:endParaRPr lang="en-US" sz="2000" b="1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00050" algn="dec"/>
                        </a:tabLst>
                      </a:pPr>
                      <a:r>
                        <a:rPr lang="en-US" sz="2000"/>
                        <a:t>1444</a:t>
                      </a:r>
                      <a:endParaRPr lang="en-US" sz="2000" b="1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790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01040" algn="dec"/>
                        </a:tabLst>
                      </a:pPr>
                      <a:r>
                        <a:rPr lang="en-US" sz="2000"/>
                        <a:t>1250</a:t>
                      </a:r>
                      <a:endParaRPr lang="en-US" sz="2000" b="1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01040" algn="dec"/>
                        </a:tabLst>
                      </a:pPr>
                      <a:r>
                        <a:rPr lang="en-US" sz="2000"/>
                        <a:t>145</a:t>
                      </a:r>
                      <a:endParaRPr lang="en-US" sz="2000" b="1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00050" algn="dec"/>
                        </a:tabLst>
                      </a:pPr>
                      <a:r>
                        <a:rPr lang="en-US" sz="2000"/>
                        <a:t>31420</a:t>
                      </a:r>
                      <a:endParaRPr lang="en-US" sz="2000" b="1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00050" algn="dec"/>
                        </a:tabLst>
                      </a:pPr>
                      <a:r>
                        <a:rPr lang="en-US" sz="2000" dirty="0"/>
                        <a:t>3791</a:t>
                      </a:r>
                      <a:endParaRPr lang="en-US" sz="2000" b="1" dirty="0">
                        <a:latin typeface="+mn-lt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307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5314351"/>
              </p:ext>
            </p:extLst>
          </p:nvPr>
        </p:nvGraphicFramePr>
        <p:xfrm>
          <a:off x="5365750" y="1537013"/>
          <a:ext cx="533400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3" name="Equation" r:id="rId10" imgW="304536" imgH="164957" progId="Equation.3">
                  <p:embed/>
                </p:oleObj>
              </mc:Choice>
              <mc:Fallback>
                <p:oleObj name="Equation" r:id="rId10" imgW="304536" imgH="16495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750" y="1537013"/>
                        <a:ext cx="533400" cy="238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2164952"/>
              </p:ext>
            </p:extLst>
          </p:nvPr>
        </p:nvGraphicFramePr>
        <p:xfrm>
          <a:off x="6521287" y="1503675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4" name="Equation" r:id="rId12" imgW="190417" imgH="203112" progId="Equation.3">
                  <p:embed/>
                </p:oleObj>
              </mc:Choice>
              <mc:Fallback>
                <p:oleObj name="Equation" r:id="rId12" imgW="190417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1287" y="1503675"/>
                        <a:ext cx="3048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2564715"/>
              </p:ext>
            </p:extLst>
          </p:nvPr>
        </p:nvGraphicFramePr>
        <p:xfrm>
          <a:off x="2088345" y="5763758"/>
          <a:ext cx="3810805" cy="5849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5" name="Equation" r:id="rId14" imgW="1422400" imgH="228600" progId="Equation.3">
                  <p:embed/>
                </p:oleObj>
              </mc:Choice>
              <mc:Fallback>
                <p:oleObj name="Equation" r:id="rId14" imgW="1422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8345" y="5763758"/>
                        <a:ext cx="3810805" cy="5849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6229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Rounded 4">
            <a:extLst>
              <a:ext uri="{FF2B5EF4-FFF2-40B4-BE49-F238E27FC236}">
                <a16:creationId xmlns:a16="http://schemas.microsoft.com/office/drawing/2014/main" id="{D88C3CC7-FF16-4EE6-8784-43FED74DD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4157931" y="-3966088"/>
            <a:ext cx="1227384" cy="9543244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CE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57578" y="218897"/>
            <a:ext cx="874685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>
              <a:defRPr/>
            </a:pPr>
            <a:r>
              <a:rPr lang="en-US" sz="2400" b="1" dirty="0" err="1"/>
              <a:t>Testiranje</a:t>
            </a:r>
            <a:r>
              <a:rPr lang="en-US" sz="2400" b="1" dirty="0"/>
              <a:t> </a:t>
            </a:r>
            <a:r>
              <a:rPr lang="en-US" sz="2400" b="1" dirty="0" err="1"/>
              <a:t>značajnosti</a:t>
            </a:r>
            <a:r>
              <a:rPr lang="en-US" sz="2400" b="1" dirty="0"/>
              <a:t> </a:t>
            </a:r>
            <a:r>
              <a:rPr lang="en-US" sz="2400" b="1" dirty="0" err="1"/>
              <a:t>dobijenih</a:t>
            </a:r>
            <a:r>
              <a:rPr lang="en-US" sz="2400" b="1" dirty="0"/>
              <a:t> </a:t>
            </a:r>
            <a:r>
              <a:rPr lang="en-US" sz="2400" b="1" dirty="0" err="1"/>
              <a:t>parametara</a:t>
            </a:r>
            <a:r>
              <a:rPr lang="en-US" sz="2400" b="1" dirty="0"/>
              <a:t> b</a:t>
            </a:r>
            <a:r>
              <a:rPr lang="en-US" sz="2400" b="1" baseline="-25000" dirty="0"/>
              <a:t>0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b</a:t>
            </a:r>
            <a:r>
              <a:rPr lang="en-US" sz="2400" b="1" baseline="-25000" dirty="0"/>
              <a:t>1</a:t>
            </a:r>
            <a:r>
              <a:rPr lang="en-US" sz="2400" dirty="0"/>
              <a:t> </a:t>
            </a:r>
            <a:r>
              <a:rPr lang="en-US" sz="2400" dirty="0" err="1"/>
              <a:t>uz</a:t>
            </a:r>
            <a:r>
              <a:rPr lang="en-US" sz="2400" dirty="0"/>
              <a:t> 95% </a:t>
            </a:r>
            <a:r>
              <a:rPr lang="en-US" sz="2400" dirty="0" err="1"/>
              <a:t>pouzdanosti</a:t>
            </a:r>
            <a:r>
              <a:rPr lang="en-US" sz="2400" dirty="0"/>
              <a:t> </a:t>
            </a:r>
            <a:r>
              <a:rPr lang="en-US" sz="2400" dirty="0" err="1"/>
              <a:t>predstavlja</a:t>
            </a:r>
            <a:r>
              <a:rPr lang="en-US" sz="2400" dirty="0"/>
              <a:t> </a:t>
            </a:r>
            <a:r>
              <a:rPr lang="en-US" sz="2400" dirty="0" err="1"/>
              <a:t>testiranje</a:t>
            </a:r>
            <a:r>
              <a:rPr lang="en-US" sz="2400" dirty="0"/>
              <a:t> </a:t>
            </a:r>
            <a:r>
              <a:rPr lang="en-US" sz="2400" dirty="0" err="1"/>
              <a:t>značajnosti</a:t>
            </a:r>
            <a:r>
              <a:rPr lang="en-US" sz="2400" dirty="0"/>
              <a:t> </a:t>
            </a:r>
            <a:r>
              <a:rPr lang="en-US" sz="2400" dirty="0" err="1"/>
              <a:t>postojanja</a:t>
            </a:r>
            <a:r>
              <a:rPr lang="en-US" sz="2400" dirty="0"/>
              <a:t> </a:t>
            </a:r>
            <a:r>
              <a:rPr lang="en-US" sz="2400" dirty="0" err="1"/>
              <a:t>ustanovljene</a:t>
            </a:r>
            <a:r>
              <a:rPr lang="en-US" sz="2400" dirty="0"/>
              <a:t> </a:t>
            </a:r>
            <a:r>
              <a:rPr lang="en-US" sz="2400" dirty="0" err="1"/>
              <a:t>linearne</a:t>
            </a:r>
            <a:r>
              <a:rPr lang="en-US" sz="2400" dirty="0"/>
              <a:t> </a:t>
            </a:r>
            <a:r>
              <a:rPr lang="en-US" sz="2400" dirty="0" err="1"/>
              <a:t>regresione</a:t>
            </a:r>
            <a:r>
              <a:rPr lang="en-US" sz="2400" dirty="0"/>
              <a:t> </a:t>
            </a:r>
            <a:r>
              <a:rPr lang="en-US" sz="2400" dirty="0" err="1"/>
              <a:t>veze</a:t>
            </a:r>
            <a:r>
              <a:rPr lang="sr-Latn-CS" sz="2400" dirty="0"/>
              <a:t>:</a:t>
            </a:r>
            <a:endParaRPr lang="en-US" sz="2400" dirty="0"/>
          </a:p>
        </p:txBody>
      </p:sp>
      <p:graphicFrame>
        <p:nvGraphicFramePr>
          <p:cNvPr id="4098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7247796"/>
              </p:ext>
            </p:extLst>
          </p:nvPr>
        </p:nvGraphicFramePr>
        <p:xfrm>
          <a:off x="2073275" y="1966914"/>
          <a:ext cx="28956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1" name="Equation" r:id="rId3" imgW="1866900" imgH="457200" progId="Equation.3">
                  <p:embed/>
                </p:oleObj>
              </mc:Choice>
              <mc:Fallback>
                <p:oleObj name="Equation" r:id="rId3" imgW="18669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3275" y="1966914"/>
                        <a:ext cx="289560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10"/>
          <p:cNvGraphicFramePr>
            <a:graphicFrameLocks noChangeAspect="1"/>
          </p:cNvGraphicFramePr>
          <p:nvPr/>
        </p:nvGraphicFramePr>
        <p:xfrm>
          <a:off x="6565900" y="2076450"/>
          <a:ext cx="3589338" cy="207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2" name="Picture" r:id="rId5" imgW="1894840" imgH="990600" progId="Word.Picture.8">
                  <p:embed/>
                </p:oleObj>
              </mc:Choice>
              <mc:Fallback>
                <p:oleObj name="Picture" r:id="rId5" imgW="1894840" imgH="99060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5900" y="2076450"/>
                        <a:ext cx="3589338" cy="2078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73275" y="2624138"/>
            <a:ext cx="7805151" cy="401126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8511" y="5119556"/>
            <a:ext cx="1977980" cy="197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60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Top Corners Rounded 4">
            <a:extLst>
              <a:ext uri="{FF2B5EF4-FFF2-40B4-BE49-F238E27FC236}">
                <a16:creationId xmlns:a16="http://schemas.microsoft.com/office/drawing/2014/main" id="{D88C3CC7-FF16-4EE6-8784-43FED74DD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3840163" y="-184237"/>
            <a:ext cx="1200150" cy="890485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CE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27" name="Rectangle 2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5128" name="Rectangle 7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5129" name="Rectangle 10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5130" name="Rectangle 11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5131" name="Rectangle 13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5132" name="Rectangle 15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5133" name="Rectangle 17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5134" name="Rectangle 17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5122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7116005"/>
              </p:ext>
            </p:extLst>
          </p:nvPr>
        </p:nvGraphicFramePr>
        <p:xfrm>
          <a:off x="890544" y="422276"/>
          <a:ext cx="8054975" cy="142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2" name="Equation" r:id="rId3" imgW="4445000" imgH="749300" progId="Equation.3">
                  <p:embed/>
                </p:oleObj>
              </mc:Choice>
              <mc:Fallback>
                <p:oleObj name="Equation" r:id="rId3" imgW="4445000" imgH="749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0544" y="422276"/>
                        <a:ext cx="8054975" cy="1425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6807389"/>
              </p:ext>
            </p:extLst>
          </p:nvPr>
        </p:nvGraphicFramePr>
        <p:xfrm>
          <a:off x="1119981" y="1997794"/>
          <a:ext cx="8021637" cy="136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3" name="Equation" r:id="rId5" imgW="3365500" imgH="711200" progId="Equation.3">
                  <p:embed/>
                </p:oleObj>
              </mc:Choice>
              <mc:Fallback>
                <p:oleObj name="Equation" r:id="rId5" imgW="33655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9981" y="1997794"/>
                        <a:ext cx="8021637" cy="1365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1554806"/>
              </p:ext>
            </p:extLst>
          </p:nvPr>
        </p:nvGraphicFramePr>
        <p:xfrm>
          <a:off x="853281" y="3564435"/>
          <a:ext cx="533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4" name="Equation" r:id="rId7" imgW="203112" imgH="241195" progId="Equation.3">
                  <p:embed/>
                </p:oleObj>
              </mc:Choice>
              <mc:Fallback>
                <p:oleObj name="Equation" r:id="rId7" imgW="203112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281" y="3564435"/>
                        <a:ext cx="5334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5" name="Rectangle 10"/>
          <p:cNvSpPr>
            <a:spLocks noChangeArrowheads="1"/>
          </p:cNvSpPr>
          <p:nvPr/>
        </p:nvSpPr>
        <p:spPr bwMode="auto">
          <a:xfrm>
            <a:off x="1408201" y="3673283"/>
            <a:ext cx="5181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>
                <a:latin typeface="Perpetua" panose="02020502060401020303" pitchFamily="18" charset="0"/>
                <a:cs typeface="Times New Roman" panose="02020603050405020304" pitchFamily="18" charset="0"/>
              </a:rPr>
              <a:t>- standardna greška ocjene odsječka b</a:t>
            </a:r>
            <a:r>
              <a:rPr lang="en-US" baseline="-30000">
                <a:latin typeface="Perpetua" panose="02020502060401020303" pitchFamily="18" charset="0"/>
                <a:cs typeface="Times New Roman" panose="02020603050405020304" pitchFamily="18" charset="0"/>
              </a:rPr>
              <a:t>0</a:t>
            </a:r>
            <a:endParaRPr lang="en-US">
              <a:latin typeface="Perpetua" panose="02020502060401020303" pitchFamily="18" charset="0"/>
            </a:endParaRPr>
          </a:p>
        </p:txBody>
      </p:sp>
      <p:graphicFrame>
        <p:nvGraphicFramePr>
          <p:cNvPr id="5125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4349261"/>
              </p:ext>
            </p:extLst>
          </p:nvPr>
        </p:nvGraphicFramePr>
        <p:xfrm>
          <a:off x="874801" y="4156250"/>
          <a:ext cx="533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5" name="Equation" r:id="rId9" imgW="190417" imgH="241195" progId="Equation.3">
                  <p:embed/>
                </p:oleObj>
              </mc:Choice>
              <mc:Fallback>
                <p:oleObj name="Equation" r:id="rId9" imgW="190417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4801" y="4156250"/>
                        <a:ext cx="5334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6" name="Rectangle 13"/>
          <p:cNvSpPr>
            <a:spLocks noChangeArrowheads="1"/>
          </p:cNvSpPr>
          <p:nvPr/>
        </p:nvSpPr>
        <p:spPr bwMode="auto">
          <a:xfrm>
            <a:off x="1386681" y="4268188"/>
            <a:ext cx="4800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>
                <a:latin typeface="Perpetua" panose="02020502060401020303" pitchFamily="18" charset="0"/>
                <a:cs typeface="Times New Roman" panose="02020603050405020304" pitchFamily="18" charset="0"/>
              </a:rPr>
              <a:t>- standardna greška ocjene odsječka b</a:t>
            </a:r>
            <a:r>
              <a:rPr lang="en-US" baseline="-30000">
                <a:latin typeface="Perpetua" panose="02020502060401020303" pitchFamily="18" charset="0"/>
                <a:cs typeface="Times New Roman" panose="02020603050405020304" pitchFamily="18" charset="0"/>
              </a:rPr>
              <a:t>1</a:t>
            </a:r>
            <a:endParaRPr lang="en-US">
              <a:latin typeface="Perpetua" panose="02020502060401020303" pitchFamily="18" charset="0"/>
            </a:endParaRPr>
          </a:p>
        </p:txBody>
      </p:sp>
      <p:graphicFrame>
        <p:nvGraphicFramePr>
          <p:cNvPr id="512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2149348"/>
              </p:ext>
            </p:extLst>
          </p:nvPr>
        </p:nvGraphicFramePr>
        <p:xfrm>
          <a:off x="2528888" y="5442097"/>
          <a:ext cx="3822700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6" name="Equation" r:id="rId11" imgW="1651000" imgH="241300" progId="Equation.3">
                  <p:embed/>
                </p:oleObj>
              </mc:Choice>
              <mc:Fallback>
                <p:oleObj name="Equation" r:id="rId11" imgW="1651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8888" y="5442097"/>
                        <a:ext cx="3822700" cy="603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16"/>
          <p:cNvSpPr>
            <a:spLocks noChangeArrowheads="1"/>
          </p:cNvSpPr>
          <p:nvPr/>
        </p:nvSpPr>
        <p:spPr bwMode="auto">
          <a:xfrm>
            <a:off x="6544771" y="5543667"/>
            <a:ext cx="3200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sr-Latn-CS" sz="2000" b="1" dirty="0">
                <a:ea typeface="Times New Roman" pitchFamily="18" charset="0"/>
                <a:cs typeface="Arial" pitchFamily="34" charset="0"/>
              </a:rPr>
              <a:t>  </a:t>
            </a:r>
            <a:r>
              <a:rPr lang="en-US" sz="2000" b="1" dirty="0" err="1">
                <a:ea typeface="Times New Roman" pitchFamily="18" charset="0"/>
                <a:cs typeface="Arial" pitchFamily="34" charset="0"/>
              </a:rPr>
              <a:t>Odbacujemo</a:t>
            </a:r>
            <a:r>
              <a:rPr lang="en-US" sz="2000" b="1" dirty="0">
                <a:ea typeface="Times New Roman" pitchFamily="18" charset="0"/>
                <a:cs typeface="Arial" pitchFamily="34" charset="0"/>
              </a:rPr>
              <a:t> H</a:t>
            </a:r>
            <a:r>
              <a:rPr lang="en-US" sz="2000" b="1" baseline="-30000" dirty="0">
                <a:ea typeface="Times New Roman" pitchFamily="18" charset="0"/>
                <a:cs typeface="Arial" pitchFamily="34" charset="0"/>
              </a:rPr>
              <a:t>0</a:t>
            </a:r>
            <a:endParaRPr lang="en-US" sz="2000" b="1" dirty="0"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3" cstate="email">
            <a:clrChange>
              <a:clrFrom>
                <a:srgbClr val="040404">
                  <a:alpha val="5882"/>
                </a:srgbClr>
              </a:clrFrom>
              <a:clrTo>
                <a:srgbClr val="040404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2764" y="4268188"/>
            <a:ext cx="2539236" cy="253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92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: Top Corners Rounded 4">
            <a:extLst>
              <a:ext uri="{FF2B5EF4-FFF2-40B4-BE49-F238E27FC236}">
                <a16:creationId xmlns:a16="http://schemas.microsoft.com/office/drawing/2014/main" id="{D88C3CC7-FF16-4EE6-8784-43FED74DD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5495925" y="-5071236"/>
            <a:ext cx="1200150" cy="1219199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01" name="Rectangle 3"/>
          <p:cNvSpPr>
            <a:spLocks noChangeArrowheads="1"/>
          </p:cNvSpPr>
          <p:nvPr/>
        </p:nvSpPr>
        <p:spPr bwMode="auto">
          <a:xfrm>
            <a:off x="154546" y="424688"/>
            <a:ext cx="115523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>
              <a:defRPr/>
            </a:pPr>
            <a:r>
              <a:rPr lang="en-US" sz="2400" b="1" dirty="0" err="1"/>
              <a:t>Standardna</a:t>
            </a:r>
            <a:r>
              <a:rPr lang="en-US" sz="2400" b="1" dirty="0"/>
              <a:t> </a:t>
            </a:r>
            <a:r>
              <a:rPr lang="en-US" sz="2400" b="1" dirty="0" err="1"/>
              <a:t>greška</a:t>
            </a:r>
            <a:r>
              <a:rPr lang="en-US" sz="2400" b="1" dirty="0"/>
              <a:t> </a:t>
            </a:r>
            <a:r>
              <a:rPr lang="en-US" sz="2400" b="1" dirty="0" err="1"/>
              <a:t>regresije</a:t>
            </a:r>
            <a:r>
              <a:rPr lang="en-US" sz="2400" b="1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apsolutna</a:t>
            </a:r>
            <a:r>
              <a:rPr lang="en-US" sz="2400" dirty="0"/>
              <a:t> </a:t>
            </a:r>
            <a:r>
              <a:rPr lang="en-US" sz="2400" dirty="0" err="1"/>
              <a:t>mjera</a:t>
            </a:r>
            <a:r>
              <a:rPr lang="en-US" sz="2400" dirty="0"/>
              <a:t> </a:t>
            </a:r>
            <a:r>
              <a:rPr lang="en-US" sz="2400" dirty="0" err="1"/>
              <a:t>varijacija</a:t>
            </a:r>
            <a:r>
              <a:rPr lang="en-US" sz="2400" dirty="0"/>
              <a:t> </a:t>
            </a:r>
            <a:r>
              <a:rPr lang="en-US" sz="2400" dirty="0" err="1"/>
              <a:t>empirijskih</a:t>
            </a:r>
            <a:r>
              <a:rPr lang="en-US" sz="2400" dirty="0"/>
              <a:t> </a:t>
            </a:r>
            <a:r>
              <a:rPr lang="en-US" sz="2400" dirty="0" err="1"/>
              <a:t>podataka</a:t>
            </a:r>
            <a:r>
              <a:rPr lang="en-US" sz="2400" dirty="0"/>
              <a:t> </a:t>
            </a:r>
            <a:r>
              <a:rPr lang="en-US" sz="2400" dirty="0" err="1"/>
              <a:t>od</a:t>
            </a:r>
            <a:r>
              <a:rPr lang="en-US" sz="2400" dirty="0"/>
              <a:t> </a:t>
            </a:r>
            <a:r>
              <a:rPr lang="en-US" sz="2400" dirty="0" err="1"/>
              <a:t>regresione</a:t>
            </a:r>
            <a:r>
              <a:rPr lang="en-US" sz="2400" dirty="0"/>
              <a:t> </a:t>
            </a:r>
            <a:r>
              <a:rPr lang="en-US" sz="2400" dirty="0" err="1"/>
              <a:t>linije</a:t>
            </a:r>
            <a:r>
              <a:rPr lang="en-US" sz="2400" dirty="0"/>
              <a:t> </a:t>
            </a:r>
            <a:r>
              <a:rPr lang="en-US" sz="2400" dirty="0" err="1"/>
              <a:t>uzorka</a:t>
            </a:r>
            <a:r>
              <a:rPr lang="en-US" sz="2400" dirty="0"/>
              <a:t> </a:t>
            </a:r>
            <a:r>
              <a:rPr lang="en-US" sz="2400" dirty="0" err="1"/>
              <a:t>predstavlja</a:t>
            </a:r>
            <a:r>
              <a:rPr lang="en-US" sz="2400" dirty="0"/>
              <a:t> </a:t>
            </a:r>
            <a:r>
              <a:rPr lang="en-US" sz="2400" dirty="0" err="1"/>
              <a:t>ocjenu</a:t>
            </a:r>
            <a:r>
              <a:rPr lang="en-US" sz="2400" dirty="0"/>
              <a:t> </a:t>
            </a:r>
            <a:r>
              <a:rPr lang="en-US" sz="2400" dirty="0" err="1"/>
              <a:t>varijanse</a:t>
            </a:r>
            <a:r>
              <a:rPr lang="en-US" sz="2400" dirty="0"/>
              <a:t> </a:t>
            </a:r>
            <a:r>
              <a:rPr lang="en-US" sz="2400" dirty="0" err="1"/>
              <a:t>greške</a:t>
            </a:r>
            <a:r>
              <a:rPr lang="en-US" sz="2400" dirty="0"/>
              <a:t> (</a:t>
            </a:r>
            <a:r>
              <a:rPr lang="en-US" sz="2400" dirty="0" err="1"/>
              <a:t>korijen</a:t>
            </a:r>
            <a:r>
              <a:rPr lang="en-US" sz="2400" dirty="0"/>
              <a:t> </a:t>
            </a:r>
            <a:r>
              <a:rPr lang="en-US" sz="2400" dirty="0" err="1"/>
              <a:t>te</a:t>
            </a:r>
            <a:r>
              <a:rPr lang="en-US" sz="2400" dirty="0"/>
              <a:t> </a:t>
            </a:r>
            <a:r>
              <a:rPr lang="en-US" sz="2400" dirty="0" err="1"/>
              <a:t>ocjene</a:t>
            </a:r>
            <a:r>
              <a:rPr lang="en-US" sz="2400" dirty="0"/>
              <a:t>)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dobije</a:t>
            </a:r>
            <a:r>
              <a:rPr lang="en-US" sz="2400" dirty="0"/>
              <a:t> se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odnos</a:t>
            </a:r>
            <a:r>
              <a:rPr lang="en-US" sz="2400" dirty="0"/>
              <a:t> </a:t>
            </a:r>
            <a:r>
              <a:rPr lang="en-US" sz="2400" dirty="0" err="1"/>
              <a:t>sume</a:t>
            </a:r>
            <a:r>
              <a:rPr lang="en-US" sz="2400" dirty="0"/>
              <a:t> </a:t>
            </a:r>
            <a:r>
              <a:rPr lang="en-US" sz="2400" dirty="0" err="1"/>
              <a:t>kvadrata</a:t>
            </a:r>
            <a:r>
              <a:rPr lang="en-US" sz="2400" dirty="0"/>
              <a:t> </a:t>
            </a:r>
            <a:r>
              <a:rPr lang="en-US" sz="2400" dirty="0" err="1"/>
              <a:t>odstupanja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broja</a:t>
            </a:r>
            <a:r>
              <a:rPr lang="en-US" sz="2400" dirty="0"/>
              <a:t> </a:t>
            </a:r>
            <a:r>
              <a:rPr lang="en-US" sz="2400" dirty="0" err="1"/>
              <a:t>stepeni</a:t>
            </a:r>
            <a:r>
              <a:rPr lang="en-US" sz="2400" dirty="0"/>
              <a:t> </a:t>
            </a:r>
            <a:r>
              <a:rPr lang="en-US" sz="2400" dirty="0" err="1"/>
              <a:t>slobode</a:t>
            </a:r>
            <a:r>
              <a:rPr lang="en-US" sz="2400" dirty="0"/>
              <a:t>:</a:t>
            </a:r>
          </a:p>
        </p:txBody>
      </p:sp>
      <p:sp>
        <p:nvSpPr>
          <p:cNvPr id="6151" name="Rectangle 5"/>
          <p:cNvSpPr>
            <a:spLocks noChangeArrowheads="1"/>
          </p:cNvSpPr>
          <p:nvPr/>
        </p:nvSpPr>
        <p:spPr bwMode="auto">
          <a:xfrm>
            <a:off x="1752600" y="783595"/>
            <a:ext cx="22313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100">
                <a:cs typeface="Times New Roman" panose="02020603050405020304" pitchFamily="18" charset="0"/>
              </a:rPr>
              <a:t>.</a:t>
            </a:r>
            <a:endParaRPr lang="en-US">
              <a:cs typeface="Times New Roman" panose="02020603050405020304" pitchFamily="18" charset="0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6153" name="Rectangle 12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6146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3620314"/>
              </p:ext>
            </p:extLst>
          </p:nvPr>
        </p:nvGraphicFramePr>
        <p:xfrm>
          <a:off x="359569" y="1983746"/>
          <a:ext cx="49530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0" name="Equation" r:id="rId3" imgW="2705100" imgH="482600" progId="Equation.3">
                  <p:embed/>
                </p:oleObj>
              </mc:Choice>
              <mc:Fallback>
                <p:oleObj name="Equation" r:id="rId3" imgW="27051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569" y="1983746"/>
                        <a:ext cx="495300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4" name="Rectangle 14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6147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6285074"/>
              </p:ext>
            </p:extLst>
          </p:nvPr>
        </p:nvGraphicFramePr>
        <p:xfrm>
          <a:off x="453232" y="3076256"/>
          <a:ext cx="4859337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1" name="Equation" r:id="rId5" imgW="2590560" imgH="482400" progId="Equation.3">
                  <p:embed/>
                </p:oleObj>
              </mc:Choice>
              <mc:Fallback>
                <p:oleObj name="Equation" r:id="rId5" imgW="259056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232" y="3076256"/>
                        <a:ext cx="4859337" cy="1008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5" name="Rectangle 17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6148" name="Object 6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9059500"/>
              </p:ext>
            </p:extLst>
          </p:nvPr>
        </p:nvGraphicFramePr>
        <p:xfrm>
          <a:off x="5312569" y="5872094"/>
          <a:ext cx="2181225" cy="37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" name="Equation" r:id="rId7" imgW="1193760" imgH="203040" progId="Equation.3">
                  <p:embed/>
                </p:oleObj>
              </mc:Choice>
              <mc:Fallback>
                <p:oleObj name="Equation" r:id="rId7" imgW="11937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2569" y="5872094"/>
                        <a:ext cx="2181225" cy="37306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Object 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446820"/>
              </p:ext>
            </p:extLst>
          </p:nvPr>
        </p:nvGraphicFramePr>
        <p:xfrm>
          <a:off x="9066011" y="5872094"/>
          <a:ext cx="2319338" cy="37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3" name="Equation" r:id="rId9" imgW="1269720" imgH="203040" progId="Equation.3">
                  <p:embed/>
                </p:oleObj>
              </mc:Choice>
              <mc:Fallback>
                <p:oleObj name="Equation" r:id="rId9" imgW="12697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66011" y="5872094"/>
                        <a:ext cx="2319338" cy="37306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11" cstate="email">
            <a:duotone>
              <a:prstClr val="black"/>
              <a:srgbClr val="00999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1087" y="3882164"/>
            <a:ext cx="3145809" cy="217646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0377" y="3882164"/>
            <a:ext cx="3145809" cy="2176461"/>
          </a:xfrm>
          <a:prstGeom prst="rect">
            <a:avLst/>
          </a:prstGeom>
        </p:spPr>
      </p:pic>
      <p:sp>
        <p:nvSpPr>
          <p:cNvPr id="110" name="Rectangle 109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34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 cstate="email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6562" y="1171391"/>
            <a:ext cx="7998417" cy="1263785"/>
          </a:xfrm>
          <a:prstGeom prst="rect">
            <a:avLst/>
          </a:prstGeom>
        </p:spPr>
      </p:pic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7175" name="Rectangle 9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7176" name="Rectangle 12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7177" name="Rectangle 15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7178" name="Rectangle 17"/>
          <p:cNvSpPr>
            <a:spLocks noChangeArrowheads="1"/>
          </p:cNvSpPr>
          <p:nvPr/>
        </p:nvSpPr>
        <p:spPr bwMode="auto">
          <a:xfrm>
            <a:off x="275017" y="318146"/>
            <a:ext cx="90213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b="1">
                <a:latin typeface="+mn-lt"/>
                <a:cs typeface="Times New Roman" panose="02020603050405020304" pitchFamily="18" charset="0"/>
              </a:rPr>
              <a:t>Ocjena prosječne vrijednosti</a:t>
            </a:r>
            <a:r>
              <a:rPr lang="en-US">
                <a:latin typeface="+mn-lt"/>
                <a:cs typeface="Times New Roman" panose="02020603050405020304" pitchFamily="18" charset="0"/>
              </a:rPr>
              <a:t> obima ostvarenog prometa za troškove rekalame od 35.000 KM (odnosi se na ocjenu u osnovnom skupu):</a:t>
            </a:r>
          </a:p>
        </p:txBody>
      </p:sp>
      <p:sp>
        <p:nvSpPr>
          <p:cNvPr id="7179" name="Rectangle 19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7170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4850077"/>
              </p:ext>
            </p:extLst>
          </p:nvPr>
        </p:nvGraphicFramePr>
        <p:xfrm>
          <a:off x="3200400" y="1418768"/>
          <a:ext cx="60960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4" name="Equation" r:id="rId4" imgW="2667000" imgH="254000" progId="Equation.3">
                  <p:embed/>
                </p:oleObj>
              </mc:Choice>
              <mc:Fallback>
                <p:oleObj name="Equation" r:id="rId4" imgW="26670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1418768"/>
                        <a:ext cx="6096000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1606172"/>
              </p:ext>
            </p:extLst>
          </p:nvPr>
        </p:nvGraphicFramePr>
        <p:xfrm>
          <a:off x="1325250" y="2435176"/>
          <a:ext cx="5257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5" name="Equation" r:id="rId6" imgW="2120900" imgH="241300" progId="Equation.3">
                  <p:embed/>
                </p:oleObj>
              </mc:Choice>
              <mc:Fallback>
                <p:oleObj name="Equation" r:id="rId6" imgW="21209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5250" y="2435176"/>
                        <a:ext cx="52578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4388220"/>
              </p:ext>
            </p:extLst>
          </p:nvPr>
        </p:nvGraphicFramePr>
        <p:xfrm>
          <a:off x="1325250" y="2871900"/>
          <a:ext cx="4776788" cy="232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6" name="Equation" r:id="rId8" imgW="2273040" imgH="1041120" progId="Equation.3">
                  <p:embed/>
                </p:oleObj>
              </mc:Choice>
              <mc:Fallback>
                <p:oleObj name="Equation" r:id="rId8" imgW="2273040" imgH="1041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5250" y="2871900"/>
                        <a:ext cx="4776788" cy="2327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9275134"/>
              </p:ext>
            </p:extLst>
          </p:nvPr>
        </p:nvGraphicFramePr>
        <p:xfrm>
          <a:off x="1325250" y="5357425"/>
          <a:ext cx="78486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7" name="Equation" r:id="rId10" imgW="3644900" imgH="482600" progId="Equation.3">
                  <p:embed/>
                </p:oleObj>
              </mc:Choice>
              <mc:Fallback>
                <p:oleObj name="Equation" r:id="rId10" imgW="36449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5250" y="5357425"/>
                        <a:ext cx="7848600" cy="1066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Flowchart: Document 1"/>
          <p:cNvSpPr/>
          <p:nvPr/>
        </p:nvSpPr>
        <p:spPr>
          <a:xfrm>
            <a:off x="849738" y="2422574"/>
            <a:ext cx="10504600" cy="4361458"/>
          </a:xfrm>
          <a:prstGeom prst="flowChartDocument">
            <a:avLst/>
          </a:prstGeom>
          <a:noFill/>
          <a:ln w="76200">
            <a:gradFill>
              <a:gsLst>
                <a:gs pos="0">
                  <a:srgbClr val="009999"/>
                </a:gs>
                <a:gs pos="74000">
                  <a:srgbClr val="92D050"/>
                </a:gs>
                <a:gs pos="83000">
                  <a:srgbClr val="A3FFFF"/>
                </a:gs>
                <a:gs pos="100000">
                  <a:srgbClr val="A3FF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9157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67634"/>
            <a:ext cx="3386714" cy="5585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388" y="301311"/>
            <a:ext cx="2706688" cy="544512"/>
          </a:xfrm>
        </p:spPr>
        <p:txBody>
          <a:bodyPr/>
          <a:lstStyle/>
          <a:p>
            <a:pPr algn="just">
              <a:defRPr/>
            </a:pPr>
            <a:r>
              <a:rPr lang="sr-Latn-CS" sz="2400" dirty="0">
                <a:latin typeface="+mn-lt"/>
              </a:rPr>
              <a:t>Inverzni model je...</a:t>
            </a:r>
            <a:endParaRPr lang="en-US" sz="2400" dirty="0">
              <a:latin typeface="+mn-lt"/>
            </a:endParaRPr>
          </a:p>
        </p:txBody>
      </p:sp>
      <p:sp>
        <p:nvSpPr>
          <p:cNvPr id="8212" name="Rectangle 2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819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2691664"/>
              </p:ext>
            </p:extLst>
          </p:nvPr>
        </p:nvGraphicFramePr>
        <p:xfrm>
          <a:off x="2947987" y="5048548"/>
          <a:ext cx="6510338" cy="98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6" name="Equation" r:id="rId4" imgW="3060360" imgH="431640" progId="Equation.3">
                  <p:embed/>
                </p:oleObj>
              </mc:Choice>
              <mc:Fallback>
                <p:oleObj name="Equation" r:id="rId4" imgW="30603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7987" y="5048548"/>
                        <a:ext cx="6510338" cy="982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3" name="Rectangle 4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2066925" y="1243013"/>
          <a:ext cx="6096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7" name="Equation" r:id="rId6" imgW="304668" imgH="228501" progId="Equation.3">
                  <p:embed/>
                </p:oleObj>
              </mc:Choice>
              <mc:Fallback>
                <p:oleObj name="Equation" r:id="rId6" imgW="304668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6925" y="1243013"/>
                        <a:ext cx="6096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4" name="Rectangle 6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8196" name="Object 5"/>
          <p:cNvGraphicFramePr>
            <a:graphicFrameLocks noChangeAspect="1"/>
          </p:cNvGraphicFramePr>
          <p:nvPr/>
        </p:nvGraphicFramePr>
        <p:xfrm>
          <a:off x="2676526" y="1014413"/>
          <a:ext cx="1393825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8" name="Equation" r:id="rId8" imgW="660240" imgH="457200" progId="Equation.3">
                  <p:embed/>
                </p:oleObj>
              </mc:Choice>
              <mc:Fallback>
                <p:oleObj name="Equation" r:id="rId8" imgW="66024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6526" y="1014413"/>
                        <a:ext cx="1393825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5" name="Rectangle 8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8197" name="Object 7"/>
          <p:cNvGraphicFramePr>
            <a:graphicFrameLocks noChangeAspect="1"/>
          </p:cNvGraphicFramePr>
          <p:nvPr/>
        </p:nvGraphicFramePr>
        <p:xfrm>
          <a:off x="4352925" y="1014413"/>
          <a:ext cx="5334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9" name="Equation" r:id="rId10" imgW="279400" imgH="457200" progId="Equation.3">
                  <p:embed/>
                </p:oleObj>
              </mc:Choice>
              <mc:Fallback>
                <p:oleObj name="Equation" r:id="rId10" imgW="2794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2925" y="1014413"/>
                        <a:ext cx="53340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6" name="Rectangle 10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8198" name="Object 9"/>
          <p:cNvGraphicFramePr>
            <a:graphicFrameLocks noChangeAspect="1"/>
          </p:cNvGraphicFramePr>
          <p:nvPr/>
        </p:nvGraphicFramePr>
        <p:xfrm>
          <a:off x="4962525" y="1243013"/>
          <a:ext cx="457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40" name="Equation" r:id="rId12" imgW="203112" imgH="228501" progId="Equation.3">
                  <p:embed/>
                </p:oleObj>
              </mc:Choice>
              <mc:Fallback>
                <p:oleObj name="Equation" r:id="rId12" imgW="203112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2525" y="1243013"/>
                        <a:ext cx="4572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7" name="Rectangle 13"/>
          <p:cNvSpPr>
            <a:spLocks noChangeArrowheads="1"/>
          </p:cNvSpPr>
          <p:nvPr/>
        </p:nvSpPr>
        <p:spPr bwMode="auto">
          <a:xfrm>
            <a:off x="4048125" y="1243014"/>
            <a:ext cx="228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/>
              <a:t>+</a:t>
            </a:r>
          </a:p>
        </p:txBody>
      </p:sp>
      <p:sp>
        <p:nvSpPr>
          <p:cNvPr id="8218" name="Rectangle 12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8199" name="Object 11"/>
          <p:cNvGraphicFramePr>
            <a:graphicFrameLocks noChangeAspect="1"/>
          </p:cNvGraphicFramePr>
          <p:nvPr/>
        </p:nvGraphicFramePr>
        <p:xfrm>
          <a:off x="6410325" y="1243013"/>
          <a:ext cx="2438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41" name="Equation" r:id="rId14" imgW="1016000" imgH="241300" progId="Equation.3">
                  <p:embed/>
                </p:oleObj>
              </mc:Choice>
              <mc:Fallback>
                <p:oleObj name="Equation" r:id="rId14" imgW="1016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0325" y="1243013"/>
                        <a:ext cx="24384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9" name="Rectangle 14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8200" name="Object 13"/>
          <p:cNvGraphicFramePr>
            <a:graphicFrameLocks noChangeAspect="1"/>
          </p:cNvGraphicFramePr>
          <p:nvPr/>
        </p:nvGraphicFramePr>
        <p:xfrm>
          <a:off x="3286125" y="2157413"/>
          <a:ext cx="304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42" name="Equation" r:id="rId16" imgW="165028" imgH="228501" progId="Equation.3">
                  <p:embed/>
                </p:oleObj>
              </mc:Choice>
              <mc:Fallback>
                <p:oleObj name="Equation" r:id="rId16" imgW="165028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25" y="2157413"/>
                        <a:ext cx="3048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20" name="Rectangle 16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8201" name="Object 15"/>
          <p:cNvGraphicFramePr>
            <a:graphicFrameLocks noChangeAspect="1"/>
          </p:cNvGraphicFramePr>
          <p:nvPr/>
        </p:nvGraphicFramePr>
        <p:xfrm>
          <a:off x="4429125" y="2157413"/>
          <a:ext cx="2286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43" name="Equation" r:id="rId18" imgW="152268" imgH="215713" progId="Equation.3">
                  <p:embed/>
                </p:oleObj>
              </mc:Choice>
              <mc:Fallback>
                <p:oleObj name="Equation" r:id="rId18" imgW="152268" imgH="2157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5" y="2157413"/>
                        <a:ext cx="2286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21" name="Line 18"/>
          <p:cNvSpPr>
            <a:spLocks noChangeShapeType="1"/>
          </p:cNvSpPr>
          <p:nvPr/>
        </p:nvSpPr>
        <p:spPr bwMode="auto">
          <a:xfrm>
            <a:off x="4581525" y="2005013"/>
            <a:ext cx="0" cy="1825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8222" name="Line 19"/>
          <p:cNvSpPr>
            <a:spLocks noChangeShapeType="1"/>
          </p:cNvSpPr>
          <p:nvPr/>
        </p:nvSpPr>
        <p:spPr bwMode="auto">
          <a:xfrm>
            <a:off x="3438525" y="2005013"/>
            <a:ext cx="0" cy="1825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8223" name="Rectangle 21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8202" name="Object 20"/>
          <p:cNvGraphicFramePr>
            <a:graphicFrameLocks noChangeAspect="1"/>
          </p:cNvGraphicFramePr>
          <p:nvPr/>
        </p:nvGraphicFramePr>
        <p:xfrm>
          <a:off x="6486525" y="1928813"/>
          <a:ext cx="29718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44" name="Equation" r:id="rId20" imgW="1409700" imgH="228600" progId="Equation.3">
                  <p:embed/>
                </p:oleObj>
              </mc:Choice>
              <mc:Fallback>
                <p:oleObj name="Equation" r:id="rId20" imgW="14097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6525" y="1928813"/>
                        <a:ext cx="29718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24" name="Rectangle 23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8203" name="Object 22"/>
          <p:cNvGraphicFramePr>
            <a:graphicFrameLocks noChangeAspect="1"/>
          </p:cNvGraphicFramePr>
          <p:nvPr/>
        </p:nvGraphicFramePr>
        <p:xfrm>
          <a:off x="6486525" y="2995613"/>
          <a:ext cx="21336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45" name="Equation" r:id="rId22" imgW="952087" imgH="253890" progId="Equation.3">
                  <p:embed/>
                </p:oleObj>
              </mc:Choice>
              <mc:Fallback>
                <p:oleObj name="Equation" r:id="rId22" imgW="952087" imgH="25389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6525" y="2995613"/>
                        <a:ext cx="21336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25" name="Rectangle 25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8204" name="Object 24"/>
          <p:cNvGraphicFramePr>
            <a:graphicFrameLocks noChangeAspect="1"/>
          </p:cNvGraphicFramePr>
          <p:nvPr/>
        </p:nvGraphicFramePr>
        <p:xfrm>
          <a:off x="6562725" y="3681413"/>
          <a:ext cx="281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46" name="Equation" r:id="rId24" imgW="1422400" imgH="228600" progId="Equation.3">
                  <p:embed/>
                </p:oleObj>
              </mc:Choice>
              <mc:Fallback>
                <p:oleObj name="Equation" r:id="rId24" imgW="1422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2725" y="3681413"/>
                        <a:ext cx="28194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26" name="Rectangle 27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8205" name="Object 26"/>
          <p:cNvGraphicFramePr>
            <a:graphicFrameLocks noChangeAspect="1"/>
          </p:cNvGraphicFramePr>
          <p:nvPr/>
        </p:nvGraphicFramePr>
        <p:xfrm>
          <a:off x="2066925" y="3071813"/>
          <a:ext cx="457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47" name="Equation" r:id="rId26" imgW="304668" imgH="228501" progId="Equation.3">
                  <p:embed/>
                </p:oleObj>
              </mc:Choice>
              <mc:Fallback>
                <p:oleObj name="Equation" r:id="rId26" imgW="304668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6925" y="3071813"/>
                        <a:ext cx="4572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27" name="Rectangle 29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8206" name="Object 28"/>
          <p:cNvGraphicFramePr>
            <a:graphicFrameLocks noChangeAspect="1"/>
          </p:cNvGraphicFramePr>
          <p:nvPr/>
        </p:nvGraphicFramePr>
        <p:xfrm>
          <a:off x="2524125" y="2919413"/>
          <a:ext cx="16002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48" name="Equation" r:id="rId28" imgW="685800" imgH="482600" progId="Equation.3">
                  <p:embed/>
                </p:oleObj>
              </mc:Choice>
              <mc:Fallback>
                <p:oleObj name="Equation" r:id="rId28" imgW="6858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4125" y="2919413"/>
                        <a:ext cx="160020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28" name="Rectangle 31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8207" name="Object 30"/>
          <p:cNvGraphicFramePr>
            <a:graphicFrameLocks noChangeAspect="1"/>
          </p:cNvGraphicFramePr>
          <p:nvPr/>
        </p:nvGraphicFramePr>
        <p:xfrm>
          <a:off x="4429125" y="2919413"/>
          <a:ext cx="5334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49" name="Equation" r:id="rId30" imgW="279279" imgH="482391" progId="Equation.3">
                  <p:embed/>
                </p:oleObj>
              </mc:Choice>
              <mc:Fallback>
                <p:oleObj name="Equation" r:id="rId30" imgW="279279" imgH="48239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5" y="2919413"/>
                        <a:ext cx="53340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29" name="Rectangle 33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8208" name="Object 32"/>
          <p:cNvGraphicFramePr>
            <a:graphicFrameLocks noChangeAspect="1"/>
          </p:cNvGraphicFramePr>
          <p:nvPr/>
        </p:nvGraphicFramePr>
        <p:xfrm>
          <a:off x="5038725" y="3071813"/>
          <a:ext cx="381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50" name="Equation" r:id="rId32" imgW="215806" imgH="228501" progId="Equation.3">
                  <p:embed/>
                </p:oleObj>
              </mc:Choice>
              <mc:Fallback>
                <p:oleObj name="Equation" r:id="rId32" imgW="215806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8725" y="3071813"/>
                        <a:ext cx="3810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30" name="Rectangle 37"/>
          <p:cNvSpPr>
            <a:spLocks noChangeArrowheads="1"/>
          </p:cNvSpPr>
          <p:nvPr/>
        </p:nvSpPr>
        <p:spPr bwMode="auto">
          <a:xfrm>
            <a:off x="4048126" y="3148014"/>
            <a:ext cx="1873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/>
              <a:t>+</a:t>
            </a:r>
          </a:p>
        </p:txBody>
      </p:sp>
      <p:sp>
        <p:nvSpPr>
          <p:cNvPr id="8231" name="Rectangle 35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8209" name="Object 34"/>
          <p:cNvGraphicFramePr>
            <a:graphicFrameLocks noChangeAspect="1"/>
          </p:cNvGraphicFramePr>
          <p:nvPr/>
        </p:nvGraphicFramePr>
        <p:xfrm>
          <a:off x="3362325" y="4062413"/>
          <a:ext cx="381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51" name="Equation" r:id="rId34" imgW="164957" imgH="241091" progId="Equation.3">
                  <p:embed/>
                </p:oleObj>
              </mc:Choice>
              <mc:Fallback>
                <p:oleObj name="Equation" r:id="rId34" imgW="164957" imgH="24109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2325" y="4062413"/>
                        <a:ext cx="3810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32" name="Rectangle 37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8210" name="Object 36"/>
          <p:cNvGraphicFramePr>
            <a:graphicFrameLocks noChangeAspect="1"/>
          </p:cNvGraphicFramePr>
          <p:nvPr/>
        </p:nvGraphicFramePr>
        <p:xfrm>
          <a:off x="4505325" y="4062413"/>
          <a:ext cx="381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52" name="Equation" r:id="rId36" imgW="152334" imgH="228501" progId="Equation.3">
                  <p:embed/>
                </p:oleObj>
              </mc:Choice>
              <mc:Fallback>
                <p:oleObj name="Equation" r:id="rId36" imgW="152334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5325" y="4062413"/>
                        <a:ext cx="3810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33" name="Line 38"/>
          <p:cNvSpPr>
            <a:spLocks noChangeShapeType="1"/>
          </p:cNvSpPr>
          <p:nvPr/>
        </p:nvSpPr>
        <p:spPr bwMode="auto">
          <a:xfrm>
            <a:off x="4657725" y="3910013"/>
            <a:ext cx="0" cy="1841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8234" name="Line 39"/>
          <p:cNvSpPr>
            <a:spLocks noChangeShapeType="1"/>
          </p:cNvSpPr>
          <p:nvPr/>
        </p:nvSpPr>
        <p:spPr bwMode="auto">
          <a:xfrm>
            <a:off x="3514725" y="3910013"/>
            <a:ext cx="0" cy="1841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8235" name="Rectangle 43"/>
          <p:cNvSpPr>
            <a:spLocks noChangeArrowheads="1"/>
          </p:cNvSpPr>
          <p:nvPr/>
        </p:nvSpPr>
        <p:spPr bwMode="auto">
          <a:xfrm>
            <a:off x="6410325" y="1852613"/>
            <a:ext cx="3048000" cy="533400"/>
          </a:xfrm>
          <a:prstGeom prst="rect">
            <a:avLst/>
          </a:prstGeom>
          <a:noFill/>
          <a:ln w="28575" algn="ctr">
            <a:solidFill>
              <a:srgbClr val="0099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8236" name="Rectangle 44"/>
          <p:cNvSpPr>
            <a:spLocks noChangeArrowheads="1"/>
          </p:cNvSpPr>
          <p:nvPr/>
        </p:nvSpPr>
        <p:spPr bwMode="auto">
          <a:xfrm>
            <a:off x="6410325" y="3605213"/>
            <a:ext cx="3124200" cy="533400"/>
          </a:xfrm>
          <a:prstGeom prst="rect">
            <a:avLst/>
          </a:prstGeom>
          <a:noFill/>
          <a:ln w="28575" algn="ctr">
            <a:solidFill>
              <a:srgbClr val="0099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8237" name="Rectangle 46"/>
          <p:cNvSpPr>
            <a:spLocks noChangeArrowheads="1"/>
          </p:cNvSpPr>
          <p:nvPr/>
        </p:nvSpPr>
        <p:spPr bwMode="auto">
          <a:xfrm>
            <a:off x="2676525" y="1014413"/>
            <a:ext cx="1447800" cy="914400"/>
          </a:xfrm>
          <a:prstGeom prst="rect">
            <a:avLst/>
          </a:prstGeom>
          <a:noFill/>
          <a:ln w="9525" algn="ctr">
            <a:solidFill>
              <a:srgbClr val="0099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8238" name="Rectangle 47"/>
          <p:cNvSpPr>
            <a:spLocks noChangeArrowheads="1"/>
          </p:cNvSpPr>
          <p:nvPr/>
        </p:nvSpPr>
        <p:spPr bwMode="auto">
          <a:xfrm>
            <a:off x="4276725" y="1014413"/>
            <a:ext cx="685800" cy="914400"/>
          </a:xfrm>
          <a:prstGeom prst="rect">
            <a:avLst/>
          </a:prstGeom>
          <a:noFill/>
          <a:ln w="9525" algn="ctr">
            <a:solidFill>
              <a:srgbClr val="0099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8239" name="Rectangle 48"/>
          <p:cNvSpPr>
            <a:spLocks noChangeArrowheads="1"/>
          </p:cNvSpPr>
          <p:nvPr/>
        </p:nvSpPr>
        <p:spPr bwMode="auto">
          <a:xfrm>
            <a:off x="2524125" y="2843213"/>
            <a:ext cx="1600200" cy="990600"/>
          </a:xfrm>
          <a:prstGeom prst="rect">
            <a:avLst/>
          </a:prstGeom>
          <a:noFill/>
          <a:ln w="9525" algn="ctr">
            <a:solidFill>
              <a:srgbClr val="0099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8240" name="Rectangle 49"/>
          <p:cNvSpPr>
            <a:spLocks noChangeArrowheads="1"/>
          </p:cNvSpPr>
          <p:nvPr/>
        </p:nvSpPr>
        <p:spPr bwMode="auto">
          <a:xfrm>
            <a:off x="4276725" y="2843213"/>
            <a:ext cx="762000" cy="1066800"/>
          </a:xfrm>
          <a:prstGeom prst="rect">
            <a:avLst/>
          </a:prstGeom>
          <a:noFill/>
          <a:ln w="9525" algn="ctr">
            <a:solidFill>
              <a:srgbClr val="0099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3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4020" y="4793860"/>
            <a:ext cx="1977980" cy="197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31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Top Corners Rounded 4">
            <a:extLst>
              <a:ext uri="{FF2B5EF4-FFF2-40B4-BE49-F238E27FC236}">
                <a16:creationId xmlns:a16="http://schemas.microsoft.com/office/drawing/2014/main" id="{D88C3CC7-FF16-4EE6-8784-43FED74DD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4853493" y="-4661652"/>
            <a:ext cx="1355965" cy="1106295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CE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email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0769" y="1696335"/>
            <a:ext cx="7492381" cy="1750249"/>
          </a:xfrm>
          <a:prstGeom prst="rect">
            <a:avLst/>
          </a:prstGeom>
        </p:spPr>
      </p:pic>
      <p:sp>
        <p:nvSpPr>
          <p:cNvPr id="9220" name="Title 1"/>
          <p:cNvSpPr>
            <a:spLocks noGrp="1"/>
          </p:cNvSpPr>
          <p:nvPr>
            <p:ph type="title"/>
          </p:nvPr>
        </p:nvSpPr>
        <p:spPr bwMode="auto">
          <a:xfrm>
            <a:off x="163513" y="340371"/>
            <a:ext cx="10564588" cy="1237604"/>
          </a:xfr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en-US" sz="2400">
                <a:latin typeface="+mn-lt"/>
              </a:rPr>
              <a:t>Koeficijent korelacije predstavlja stepen i smjer međusobne povezanosti posmatranih pojava ostvarenog prometa i troškova reklame (Pearson-ov koeficijent proste linearne korelacije):</a:t>
            </a:r>
          </a:p>
        </p:txBody>
      </p:sp>
      <p:sp>
        <p:nvSpPr>
          <p:cNvPr id="9221" name="Rectangle 2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9218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8662159"/>
              </p:ext>
            </p:extLst>
          </p:nvPr>
        </p:nvGraphicFramePr>
        <p:xfrm>
          <a:off x="2404672" y="1952455"/>
          <a:ext cx="6082270" cy="3167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0" name="Equation" r:id="rId4" imgW="2692080" imgH="1422360" progId="Equation.3">
                  <p:embed/>
                </p:oleObj>
              </mc:Choice>
              <mc:Fallback>
                <p:oleObj name="Equation" r:id="rId4" imgW="2692080" imgH="1422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4672" y="1952455"/>
                        <a:ext cx="6082270" cy="316781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2" name="Rectangle 5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921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9431853"/>
              </p:ext>
            </p:extLst>
          </p:nvPr>
        </p:nvGraphicFramePr>
        <p:xfrm>
          <a:off x="2334250" y="5435142"/>
          <a:ext cx="6394450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1" name="Equation" r:id="rId6" imgW="2324100" imgH="279400" progId="Equation.3">
                  <p:embed/>
                </p:oleObj>
              </mc:Choice>
              <mc:Fallback>
                <p:oleObj name="Equation" r:id="rId6" imgW="23241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4250" y="5435142"/>
                        <a:ext cx="6394450" cy="658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3" name="Rectangle 8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4020" y="4793860"/>
            <a:ext cx="1977980" cy="197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16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1" y="309490"/>
            <a:ext cx="11488615" cy="615505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80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Top Corners Rounded 4">
            <a:extLst>
              <a:ext uri="{FF2B5EF4-FFF2-40B4-BE49-F238E27FC236}">
                <a16:creationId xmlns:a16="http://schemas.microsoft.com/office/drawing/2014/main" id="{D88C3CC7-FF16-4EE6-8784-43FED74DD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6050991" y="132791"/>
            <a:ext cx="1300631" cy="10981386"/>
          </a:xfrm>
          <a:prstGeom prst="round2SameRect">
            <a:avLst>
              <a:gd name="adj1" fmla="val 47029"/>
              <a:gd name="adj2" fmla="val 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email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669" y="1721644"/>
            <a:ext cx="5200958" cy="1634397"/>
          </a:xfrm>
          <a:prstGeom prst="rect">
            <a:avLst/>
          </a:prstGeom>
        </p:spPr>
      </p:pic>
      <p:graphicFrame>
        <p:nvGraphicFramePr>
          <p:cNvPr id="10242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2848284"/>
              </p:ext>
            </p:extLst>
          </p:nvPr>
        </p:nvGraphicFramePr>
        <p:xfrm>
          <a:off x="2184891" y="1956852"/>
          <a:ext cx="5524203" cy="2168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8" name="Equation" r:id="rId4" imgW="2311200" imgH="939600" progId="Equation.3">
                  <p:embed/>
                </p:oleObj>
              </mc:Choice>
              <mc:Fallback>
                <p:oleObj name="Equation" r:id="rId4" imgW="2311200" imgH="93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4891" y="1956852"/>
                        <a:ext cx="5524203" cy="21682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62947" y="5021061"/>
            <a:ext cx="10476717" cy="12160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400" u="sng" dirty="0" err="1">
                <a:latin typeface="+mn-lt"/>
              </a:rPr>
              <a:t>Zaključak</a:t>
            </a:r>
            <a:r>
              <a:rPr lang="en-US" sz="2400" u="sng" dirty="0">
                <a:latin typeface="+mn-lt"/>
              </a:rPr>
              <a:t>:</a:t>
            </a:r>
            <a:r>
              <a:rPr lang="en-US" sz="2400" dirty="0">
                <a:latin typeface="+mn-lt"/>
              </a:rPr>
              <a:t>  98,75% </a:t>
            </a:r>
            <a:r>
              <a:rPr lang="en-US" sz="2400" dirty="0" err="1">
                <a:latin typeface="+mn-lt"/>
              </a:rPr>
              <a:t>varijabiliteta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obima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ostvarenog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prometa</a:t>
            </a:r>
            <a:r>
              <a:rPr lang="en-US" sz="2400" dirty="0">
                <a:latin typeface="+mn-lt"/>
              </a:rPr>
              <a:t> je </a:t>
            </a:r>
            <a:r>
              <a:rPr lang="en-US" sz="2400" dirty="0" err="1">
                <a:latin typeface="+mn-lt"/>
              </a:rPr>
              <a:t>objašnjeno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troškovima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reklame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dok</a:t>
            </a:r>
            <a:r>
              <a:rPr lang="en-US" sz="2400" dirty="0">
                <a:latin typeface="+mn-lt"/>
              </a:rPr>
              <a:t> je </a:t>
            </a:r>
            <a:r>
              <a:rPr lang="en-US" sz="2400" dirty="0" err="1">
                <a:latin typeface="+mn-lt"/>
              </a:rPr>
              <a:t>ostatak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varijabiliteta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nastao</a:t>
            </a:r>
            <a:r>
              <a:rPr lang="en-US" sz="2400" dirty="0">
                <a:latin typeface="+mn-lt"/>
              </a:rPr>
              <a:t> pod </a:t>
            </a:r>
            <a:r>
              <a:rPr lang="en-US" sz="2400" dirty="0" err="1">
                <a:latin typeface="+mn-lt"/>
              </a:rPr>
              <a:t>uticajem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nekontrolisanih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faktora</a:t>
            </a:r>
            <a:r>
              <a:rPr lang="en-US" sz="2400" dirty="0">
                <a:latin typeface="+mn-lt"/>
              </a:rPr>
              <a:t>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38506" y="89931"/>
            <a:ext cx="8304212" cy="868363"/>
          </a:xfrm>
          <a:prstGeom prst="rect">
            <a:avLst/>
          </a:prstGeom>
        </p:spPr>
        <p:txBody>
          <a:bodyPr anchor="b"/>
          <a:lstStyle/>
          <a:p>
            <a:pPr>
              <a:defRPr/>
            </a:pPr>
            <a:r>
              <a:rPr lang="en-US" sz="2400" b="1" dirty="0" err="1">
                <a:ea typeface="+mj-ea"/>
                <a:cs typeface="+mj-cs"/>
              </a:rPr>
              <a:t>Koeficijent</a:t>
            </a:r>
            <a:r>
              <a:rPr lang="en-US" sz="2400" dirty="0">
                <a:ea typeface="+mj-ea"/>
                <a:cs typeface="+mj-cs"/>
              </a:rPr>
              <a:t> </a:t>
            </a:r>
            <a:r>
              <a:rPr lang="sr-Latn-CS" sz="2400" b="1" dirty="0">
                <a:ea typeface="+mj-ea"/>
                <a:cs typeface="+mj-cs"/>
              </a:rPr>
              <a:t>determinacije pokazuje udio varijabiliteta koji je objašnjen modelom...</a:t>
            </a:r>
            <a:endParaRPr lang="en-US" sz="2400" dirty="0">
              <a:ea typeface="+mj-ea"/>
              <a:cs typeface="+mj-cs"/>
            </a:endParaRPr>
          </a:p>
        </p:txBody>
      </p:sp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3641312" y="853281"/>
            <a:ext cx="1498600" cy="461665"/>
          </a:xfrm>
          <a:prstGeom prst="rect">
            <a:avLst/>
          </a:prstGeom>
          <a:noFill/>
          <a:ln w="38100">
            <a:solidFill>
              <a:srgbClr val="009999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b="1" dirty="0"/>
              <a:t>0 &lt; r</a:t>
            </a:r>
            <a:r>
              <a:rPr lang="en-US" sz="2400" b="1" baseline="30000" dirty="0"/>
              <a:t>2</a:t>
            </a:r>
            <a:r>
              <a:rPr lang="en-US" sz="2400" b="1" dirty="0"/>
              <a:t> &lt; 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982676" y="524112"/>
            <a:ext cx="2185166" cy="218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31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Top Corners Rounded 4">
            <a:extLst>
              <a:ext uri="{FF2B5EF4-FFF2-40B4-BE49-F238E27FC236}">
                <a16:creationId xmlns:a16="http://schemas.microsoft.com/office/drawing/2014/main" id="{D88C3CC7-FF16-4EE6-8784-43FED74DD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6376471" y="611027"/>
            <a:ext cx="1319373" cy="1031168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CE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: Top Corners Rounded 4">
            <a:extLst>
              <a:ext uri="{FF2B5EF4-FFF2-40B4-BE49-F238E27FC236}">
                <a16:creationId xmlns:a16="http://schemas.microsoft.com/office/drawing/2014/main" id="{D88C3CC7-FF16-4EE6-8784-43FED74DD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3953088" y="-3138826"/>
            <a:ext cx="851461" cy="8757637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CE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69" name="Rectangle 1"/>
          <p:cNvSpPr>
            <a:spLocks noChangeArrowheads="1"/>
          </p:cNvSpPr>
          <p:nvPr/>
        </p:nvSpPr>
        <p:spPr bwMode="auto">
          <a:xfrm>
            <a:off x="248723" y="77183"/>
            <a:ext cx="80772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b="1">
                <a:latin typeface="+mj-lt"/>
                <a:cs typeface="Times New Roman" panose="02020603050405020304" pitchFamily="18" charset="0"/>
              </a:rPr>
              <a:t>Testiranje</a:t>
            </a:r>
            <a:r>
              <a:rPr lang="sr-Latn-CS" b="1">
                <a:latin typeface="+mj-lt"/>
                <a:cs typeface="Times New Roman" panose="02020603050405020304" pitchFamily="18" charset="0"/>
              </a:rPr>
              <a:t> koeficijent korelacije – </a:t>
            </a:r>
            <a:r>
              <a:rPr lang="en-US" b="1">
                <a:latin typeface="+mj-lt"/>
                <a:cs typeface="Times New Roman" panose="02020603050405020304" pitchFamily="18" charset="0"/>
              </a:rPr>
              <a:t>r</a:t>
            </a:r>
            <a:r>
              <a:rPr lang="sr-Latn-CS" b="1">
                <a:latin typeface="+mj-lt"/>
                <a:cs typeface="Times New Roman" panose="02020603050405020304" pitchFamily="18" charset="0"/>
              </a:rPr>
              <a:t> </a:t>
            </a:r>
            <a:r>
              <a:rPr lang="en-US">
                <a:latin typeface="+mj-lt"/>
                <a:cs typeface="Times New Roman" panose="02020603050405020304" pitchFamily="18" charset="0"/>
              </a:rPr>
              <a:t> </a:t>
            </a:r>
            <a:endParaRPr lang="sr-Latn-RS">
              <a:latin typeface="+mj-lt"/>
              <a:cs typeface="Times New Roman" panose="02020603050405020304" pitchFamily="18" charset="0"/>
            </a:endParaRPr>
          </a:p>
          <a:p>
            <a:pPr algn="just" eaLnBrk="1" hangingPunct="1"/>
            <a:endParaRPr lang="en-US">
              <a:latin typeface="+mj-lt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US">
                <a:latin typeface="+mn-lt"/>
                <a:cs typeface="Times New Roman" panose="02020603050405020304" pitchFamily="18" charset="0"/>
              </a:rPr>
              <a:t>predstavlja testiranje značajnosti ocjene koeficijenta proste linearne korelacije između posmatrane 2 promjenjive:</a:t>
            </a:r>
          </a:p>
        </p:txBody>
      </p:sp>
      <p:sp>
        <p:nvSpPr>
          <p:cNvPr id="11270" name="Rectangle 3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2146300" y="1855788"/>
          <a:ext cx="18288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4" name="Equation" r:id="rId3" imgW="685800" imgH="457200" progId="Equation.3">
                  <p:embed/>
                </p:oleObj>
              </mc:Choice>
              <mc:Fallback>
                <p:oleObj name="Equation" r:id="rId3" imgW="6858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6300" y="1855788"/>
                        <a:ext cx="182880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1" name="Rectangle 5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1126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989433"/>
              </p:ext>
            </p:extLst>
          </p:nvPr>
        </p:nvGraphicFramePr>
        <p:xfrm>
          <a:off x="6327015" y="2078833"/>
          <a:ext cx="2881313" cy="54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5" name="Picture" r:id="rId5" imgW="1324440" imgH="266760" progId="Word.Picture.8">
                  <p:embed/>
                </p:oleObj>
              </mc:Choice>
              <mc:Fallback>
                <p:oleObj name="Picture" r:id="rId5" imgW="1324440" imgH="26676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7015" y="2078833"/>
                        <a:ext cx="2881313" cy="541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2" name="Rectangle 7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graphicFrame>
        <p:nvGraphicFramePr>
          <p:cNvPr id="11268" name="Object 1"/>
          <p:cNvGraphicFramePr>
            <a:graphicFrameLocks noChangeAspect="1"/>
          </p:cNvGraphicFramePr>
          <p:nvPr/>
        </p:nvGraphicFramePr>
        <p:xfrm>
          <a:off x="2146300" y="3087688"/>
          <a:ext cx="5957888" cy="1401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6" name="Equation" r:id="rId7" imgW="2565400" imgH="660400" progId="Equation.3">
                  <p:embed/>
                </p:oleObj>
              </mc:Choice>
              <mc:Fallback>
                <p:oleObj name="Equation" r:id="rId7" imgW="2565400" imgH="660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6300" y="3087688"/>
                        <a:ext cx="5957888" cy="1401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3" name="Rectangle 6"/>
          <p:cNvSpPr>
            <a:spLocks noChangeArrowheads="1"/>
          </p:cNvSpPr>
          <p:nvPr/>
        </p:nvSpPr>
        <p:spPr bwMode="auto">
          <a:xfrm rot="10800000" flipV="1">
            <a:off x="2433435" y="5107184"/>
            <a:ext cx="973347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>
                <a:latin typeface="+mn-lt"/>
                <a:cs typeface="Times New Roman" panose="02020603050405020304" pitchFamily="18" charset="0"/>
              </a:rPr>
              <a:t>Odbacujemo H</a:t>
            </a:r>
            <a:r>
              <a:rPr lang="en-US" baseline="-30000">
                <a:latin typeface="+mn-lt"/>
                <a:cs typeface="Times New Roman" panose="02020603050405020304" pitchFamily="18" charset="0"/>
              </a:rPr>
              <a:t>0</a:t>
            </a:r>
            <a:r>
              <a:rPr lang="en-US">
                <a:latin typeface="+mn-lt"/>
                <a:cs typeface="Times New Roman" panose="02020603050405020304" pitchFamily="18" charset="0"/>
              </a:rPr>
              <a:t> i zaključujemo uz 5% rizika da u osnovnom skupu postoji značajna linearna regresiona veza, odnosno dobijeni koeficijent korelacije koji pokazuje direktnu međuzavisnost je statistički značajan.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48042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1534" y="371521"/>
            <a:ext cx="1977980" cy="197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1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 descr="This image is a computer monitor. ">
            <a:extLst>
              <a:ext uri="{FF2B5EF4-FFF2-40B4-BE49-F238E27FC236}">
                <a16:creationId xmlns:a16="http://schemas.microsoft.com/office/drawing/2014/main" id="{A5E46F62-3B87-4BE3-BA72-D0DA40B802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1150199" y="751459"/>
            <a:ext cx="9961093" cy="5868282"/>
            <a:chOff x="2332041" y="1664133"/>
            <a:chExt cx="4233864" cy="3411539"/>
          </a:xfrm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15D0301A-F875-4AC8-A99B-85C526E30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804" y="4581959"/>
              <a:ext cx="1438276" cy="455613"/>
            </a:xfrm>
            <a:custGeom>
              <a:avLst/>
              <a:gdLst>
                <a:gd name="T0" fmla="*/ 3037 w 3628"/>
                <a:gd name="T1" fmla="*/ 0 h 1149"/>
                <a:gd name="T2" fmla="*/ 1837 w 3628"/>
                <a:gd name="T3" fmla="*/ 0 h 1149"/>
                <a:gd name="T4" fmla="*/ 1792 w 3628"/>
                <a:gd name="T5" fmla="*/ 0 h 1149"/>
                <a:gd name="T6" fmla="*/ 591 w 3628"/>
                <a:gd name="T7" fmla="*/ 0 h 1149"/>
                <a:gd name="T8" fmla="*/ 592 w 3628"/>
                <a:gd name="T9" fmla="*/ 108 h 1149"/>
                <a:gd name="T10" fmla="*/ 594 w 3628"/>
                <a:gd name="T11" fmla="*/ 214 h 1149"/>
                <a:gd name="T12" fmla="*/ 598 w 3628"/>
                <a:gd name="T13" fmla="*/ 317 h 1149"/>
                <a:gd name="T14" fmla="*/ 600 w 3628"/>
                <a:gd name="T15" fmla="*/ 419 h 1149"/>
                <a:gd name="T16" fmla="*/ 600 w 3628"/>
                <a:gd name="T17" fmla="*/ 468 h 1149"/>
                <a:gd name="T18" fmla="*/ 599 w 3628"/>
                <a:gd name="T19" fmla="*/ 516 h 1149"/>
                <a:gd name="T20" fmla="*/ 597 w 3628"/>
                <a:gd name="T21" fmla="*/ 564 h 1149"/>
                <a:gd name="T22" fmla="*/ 594 w 3628"/>
                <a:gd name="T23" fmla="*/ 610 h 1149"/>
                <a:gd name="T24" fmla="*/ 590 w 3628"/>
                <a:gd name="T25" fmla="*/ 654 h 1149"/>
                <a:gd name="T26" fmla="*/ 584 w 3628"/>
                <a:gd name="T27" fmla="*/ 698 h 1149"/>
                <a:gd name="T28" fmla="*/ 576 w 3628"/>
                <a:gd name="T29" fmla="*/ 740 h 1149"/>
                <a:gd name="T30" fmla="*/ 567 w 3628"/>
                <a:gd name="T31" fmla="*/ 780 h 1149"/>
                <a:gd name="T32" fmla="*/ 554 w 3628"/>
                <a:gd name="T33" fmla="*/ 820 h 1149"/>
                <a:gd name="T34" fmla="*/ 540 w 3628"/>
                <a:gd name="T35" fmla="*/ 857 h 1149"/>
                <a:gd name="T36" fmla="*/ 524 w 3628"/>
                <a:gd name="T37" fmla="*/ 892 h 1149"/>
                <a:gd name="T38" fmla="*/ 504 w 3628"/>
                <a:gd name="T39" fmla="*/ 925 h 1149"/>
                <a:gd name="T40" fmla="*/ 482 w 3628"/>
                <a:gd name="T41" fmla="*/ 958 h 1149"/>
                <a:gd name="T42" fmla="*/ 458 w 3628"/>
                <a:gd name="T43" fmla="*/ 986 h 1149"/>
                <a:gd name="T44" fmla="*/ 429 w 3628"/>
                <a:gd name="T45" fmla="*/ 1014 h 1149"/>
                <a:gd name="T46" fmla="*/ 398 w 3628"/>
                <a:gd name="T47" fmla="*/ 1039 h 1149"/>
                <a:gd name="T48" fmla="*/ 363 w 3628"/>
                <a:gd name="T49" fmla="*/ 1062 h 1149"/>
                <a:gd name="T50" fmla="*/ 323 w 3628"/>
                <a:gd name="T51" fmla="*/ 1081 h 1149"/>
                <a:gd name="T52" fmla="*/ 281 w 3628"/>
                <a:gd name="T53" fmla="*/ 1100 h 1149"/>
                <a:gd name="T54" fmla="*/ 233 w 3628"/>
                <a:gd name="T55" fmla="*/ 1115 h 1149"/>
                <a:gd name="T56" fmla="*/ 182 w 3628"/>
                <a:gd name="T57" fmla="*/ 1128 h 1149"/>
                <a:gd name="T58" fmla="*/ 127 w 3628"/>
                <a:gd name="T59" fmla="*/ 1137 h 1149"/>
                <a:gd name="T60" fmla="*/ 66 w 3628"/>
                <a:gd name="T61" fmla="*/ 1144 h 1149"/>
                <a:gd name="T62" fmla="*/ 0 w 3628"/>
                <a:gd name="T63" fmla="*/ 1149 h 1149"/>
                <a:gd name="T64" fmla="*/ 1792 w 3628"/>
                <a:gd name="T65" fmla="*/ 1149 h 1149"/>
                <a:gd name="T66" fmla="*/ 1837 w 3628"/>
                <a:gd name="T67" fmla="*/ 1149 h 1149"/>
                <a:gd name="T68" fmla="*/ 3628 w 3628"/>
                <a:gd name="T69" fmla="*/ 1149 h 1149"/>
                <a:gd name="T70" fmla="*/ 3563 w 3628"/>
                <a:gd name="T71" fmla="*/ 1144 h 1149"/>
                <a:gd name="T72" fmla="*/ 3503 w 3628"/>
                <a:gd name="T73" fmla="*/ 1137 h 1149"/>
                <a:gd name="T74" fmla="*/ 3446 w 3628"/>
                <a:gd name="T75" fmla="*/ 1128 h 1149"/>
                <a:gd name="T76" fmla="*/ 3395 w 3628"/>
                <a:gd name="T77" fmla="*/ 1115 h 1149"/>
                <a:gd name="T78" fmla="*/ 3349 w 3628"/>
                <a:gd name="T79" fmla="*/ 1100 h 1149"/>
                <a:gd name="T80" fmla="*/ 3306 w 3628"/>
                <a:gd name="T81" fmla="*/ 1081 h 1149"/>
                <a:gd name="T82" fmla="*/ 3266 w 3628"/>
                <a:gd name="T83" fmla="*/ 1062 h 1149"/>
                <a:gd name="T84" fmla="*/ 3231 w 3628"/>
                <a:gd name="T85" fmla="*/ 1039 h 1149"/>
                <a:gd name="T86" fmla="*/ 3199 w 3628"/>
                <a:gd name="T87" fmla="*/ 1014 h 1149"/>
                <a:gd name="T88" fmla="*/ 3172 w 3628"/>
                <a:gd name="T89" fmla="*/ 986 h 1149"/>
                <a:gd name="T90" fmla="*/ 3146 w 3628"/>
                <a:gd name="T91" fmla="*/ 958 h 1149"/>
                <a:gd name="T92" fmla="*/ 3124 w 3628"/>
                <a:gd name="T93" fmla="*/ 925 h 1149"/>
                <a:gd name="T94" fmla="*/ 3104 w 3628"/>
                <a:gd name="T95" fmla="*/ 892 h 1149"/>
                <a:gd name="T96" fmla="*/ 3088 w 3628"/>
                <a:gd name="T97" fmla="*/ 857 h 1149"/>
                <a:gd name="T98" fmla="*/ 3074 w 3628"/>
                <a:gd name="T99" fmla="*/ 820 h 1149"/>
                <a:gd name="T100" fmla="*/ 3063 w 3628"/>
                <a:gd name="T101" fmla="*/ 780 h 1149"/>
                <a:gd name="T102" fmla="*/ 3053 w 3628"/>
                <a:gd name="T103" fmla="*/ 740 h 1149"/>
                <a:gd name="T104" fmla="*/ 3045 w 3628"/>
                <a:gd name="T105" fmla="*/ 698 h 1149"/>
                <a:gd name="T106" fmla="*/ 3040 w 3628"/>
                <a:gd name="T107" fmla="*/ 654 h 1149"/>
                <a:gd name="T108" fmla="*/ 3035 w 3628"/>
                <a:gd name="T109" fmla="*/ 610 h 1149"/>
                <a:gd name="T110" fmla="*/ 3031 w 3628"/>
                <a:gd name="T111" fmla="*/ 564 h 1149"/>
                <a:gd name="T112" fmla="*/ 3030 w 3628"/>
                <a:gd name="T113" fmla="*/ 516 h 1149"/>
                <a:gd name="T114" fmla="*/ 3029 w 3628"/>
                <a:gd name="T115" fmla="*/ 468 h 1149"/>
                <a:gd name="T116" fmla="*/ 3029 w 3628"/>
                <a:gd name="T117" fmla="*/ 419 h 1149"/>
                <a:gd name="T118" fmla="*/ 3030 w 3628"/>
                <a:gd name="T119" fmla="*/ 317 h 1149"/>
                <a:gd name="T120" fmla="*/ 3034 w 3628"/>
                <a:gd name="T121" fmla="*/ 214 h 1149"/>
                <a:gd name="T122" fmla="*/ 3036 w 3628"/>
                <a:gd name="T123" fmla="*/ 108 h 1149"/>
                <a:gd name="T124" fmla="*/ 3037 w 3628"/>
                <a:gd name="T125" fmla="*/ 0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28" h="1149">
                  <a:moveTo>
                    <a:pt x="3037" y="0"/>
                  </a:moveTo>
                  <a:lnTo>
                    <a:pt x="1837" y="0"/>
                  </a:lnTo>
                  <a:lnTo>
                    <a:pt x="1792" y="0"/>
                  </a:lnTo>
                  <a:lnTo>
                    <a:pt x="591" y="0"/>
                  </a:lnTo>
                  <a:lnTo>
                    <a:pt x="592" y="108"/>
                  </a:lnTo>
                  <a:lnTo>
                    <a:pt x="594" y="214"/>
                  </a:lnTo>
                  <a:lnTo>
                    <a:pt x="598" y="317"/>
                  </a:lnTo>
                  <a:lnTo>
                    <a:pt x="600" y="419"/>
                  </a:lnTo>
                  <a:lnTo>
                    <a:pt x="600" y="468"/>
                  </a:lnTo>
                  <a:lnTo>
                    <a:pt x="599" y="516"/>
                  </a:lnTo>
                  <a:lnTo>
                    <a:pt x="597" y="564"/>
                  </a:lnTo>
                  <a:lnTo>
                    <a:pt x="594" y="610"/>
                  </a:lnTo>
                  <a:lnTo>
                    <a:pt x="590" y="654"/>
                  </a:lnTo>
                  <a:lnTo>
                    <a:pt x="584" y="698"/>
                  </a:lnTo>
                  <a:lnTo>
                    <a:pt x="576" y="740"/>
                  </a:lnTo>
                  <a:lnTo>
                    <a:pt x="567" y="780"/>
                  </a:lnTo>
                  <a:lnTo>
                    <a:pt x="554" y="820"/>
                  </a:lnTo>
                  <a:lnTo>
                    <a:pt x="540" y="857"/>
                  </a:lnTo>
                  <a:lnTo>
                    <a:pt x="524" y="892"/>
                  </a:lnTo>
                  <a:lnTo>
                    <a:pt x="504" y="925"/>
                  </a:lnTo>
                  <a:lnTo>
                    <a:pt x="482" y="958"/>
                  </a:lnTo>
                  <a:lnTo>
                    <a:pt x="458" y="986"/>
                  </a:lnTo>
                  <a:lnTo>
                    <a:pt x="429" y="1014"/>
                  </a:lnTo>
                  <a:lnTo>
                    <a:pt x="398" y="1039"/>
                  </a:lnTo>
                  <a:lnTo>
                    <a:pt x="363" y="1062"/>
                  </a:lnTo>
                  <a:lnTo>
                    <a:pt x="323" y="1081"/>
                  </a:lnTo>
                  <a:lnTo>
                    <a:pt x="281" y="1100"/>
                  </a:lnTo>
                  <a:lnTo>
                    <a:pt x="233" y="1115"/>
                  </a:lnTo>
                  <a:lnTo>
                    <a:pt x="182" y="1128"/>
                  </a:lnTo>
                  <a:lnTo>
                    <a:pt x="127" y="1137"/>
                  </a:lnTo>
                  <a:lnTo>
                    <a:pt x="66" y="1144"/>
                  </a:lnTo>
                  <a:lnTo>
                    <a:pt x="0" y="1149"/>
                  </a:lnTo>
                  <a:lnTo>
                    <a:pt x="1792" y="1149"/>
                  </a:lnTo>
                  <a:lnTo>
                    <a:pt x="1837" y="1149"/>
                  </a:lnTo>
                  <a:lnTo>
                    <a:pt x="3628" y="1149"/>
                  </a:lnTo>
                  <a:lnTo>
                    <a:pt x="3563" y="1144"/>
                  </a:lnTo>
                  <a:lnTo>
                    <a:pt x="3503" y="1137"/>
                  </a:lnTo>
                  <a:lnTo>
                    <a:pt x="3446" y="1128"/>
                  </a:lnTo>
                  <a:lnTo>
                    <a:pt x="3395" y="1115"/>
                  </a:lnTo>
                  <a:lnTo>
                    <a:pt x="3349" y="1100"/>
                  </a:lnTo>
                  <a:lnTo>
                    <a:pt x="3306" y="1081"/>
                  </a:lnTo>
                  <a:lnTo>
                    <a:pt x="3266" y="1062"/>
                  </a:lnTo>
                  <a:lnTo>
                    <a:pt x="3231" y="1039"/>
                  </a:lnTo>
                  <a:lnTo>
                    <a:pt x="3199" y="1014"/>
                  </a:lnTo>
                  <a:lnTo>
                    <a:pt x="3172" y="986"/>
                  </a:lnTo>
                  <a:lnTo>
                    <a:pt x="3146" y="958"/>
                  </a:lnTo>
                  <a:lnTo>
                    <a:pt x="3124" y="925"/>
                  </a:lnTo>
                  <a:lnTo>
                    <a:pt x="3104" y="892"/>
                  </a:lnTo>
                  <a:lnTo>
                    <a:pt x="3088" y="857"/>
                  </a:lnTo>
                  <a:lnTo>
                    <a:pt x="3074" y="820"/>
                  </a:lnTo>
                  <a:lnTo>
                    <a:pt x="3063" y="780"/>
                  </a:lnTo>
                  <a:lnTo>
                    <a:pt x="3053" y="740"/>
                  </a:lnTo>
                  <a:lnTo>
                    <a:pt x="3045" y="698"/>
                  </a:lnTo>
                  <a:lnTo>
                    <a:pt x="3040" y="654"/>
                  </a:lnTo>
                  <a:lnTo>
                    <a:pt x="3035" y="610"/>
                  </a:lnTo>
                  <a:lnTo>
                    <a:pt x="3031" y="564"/>
                  </a:lnTo>
                  <a:lnTo>
                    <a:pt x="3030" y="516"/>
                  </a:lnTo>
                  <a:lnTo>
                    <a:pt x="3029" y="468"/>
                  </a:lnTo>
                  <a:lnTo>
                    <a:pt x="3029" y="419"/>
                  </a:lnTo>
                  <a:lnTo>
                    <a:pt x="3030" y="317"/>
                  </a:lnTo>
                  <a:lnTo>
                    <a:pt x="3034" y="214"/>
                  </a:lnTo>
                  <a:lnTo>
                    <a:pt x="3036" y="108"/>
                  </a:lnTo>
                  <a:lnTo>
                    <a:pt x="303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77000">
                  <a:schemeClr val="bg1">
                    <a:lumMod val="85000"/>
                  </a:schemeClr>
                </a:gs>
                <a:gs pos="37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ED37527-DF87-40A3-B11B-EBD5E87E3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4280" y="5034396"/>
              <a:ext cx="1457326" cy="41276"/>
            </a:xfrm>
            <a:custGeom>
              <a:avLst/>
              <a:gdLst>
                <a:gd name="T0" fmla="*/ 53 w 3673"/>
                <a:gd name="T1" fmla="*/ 0 h 105"/>
                <a:gd name="T2" fmla="*/ 3621 w 3673"/>
                <a:gd name="T3" fmla="*/ 0 h 105"/>
                <a:gd name="T4" fmla="*/ 3631 w 3673"/>
                <a:gd name="T5" fmla="*/ 2 h 105"/>
                <a:gd name="T6" fmla="*/ 3640 w 3673"/>
                <a:gd name="T7" fmla="*/ 5 h 105"/>
                <a:gd name="T8" fmla="*/ 3650 w 3673"/>
                <a:gd name="T9" fmla="*/ 10 h 105"/>
                <a:gd name="T10" fmla="*/ 3658 w 3673"/>
                <a:gd name="T11" fmla="*/ 15 h 105"/>
                <a:gd name="T12" fmla="*/ 3664 w 3673"/>
                <a:gd name="T13" fmla="*/ 24 h 105"/>
                <a:gd name="T14" fmla="*/ 3668 w 3673"/>
                <a:gd name="T15" fmla="*/ 33 h 105"/>
                <a:gd name="T16" fmla="*/ 3672 w 3673"/>
                <a:gd name="T17" fmla="*/ 42 h 105"/>
                <a:gd name="T18" fmla="*/ 3673 w 3673"/>
                <a:gd name="T19" fmla="*/ 53 h 105"/>
                <a:gd name="T20" fmla="*/ 3673 w 3673"/>
                <a:gd name="T21" fmla="*/ 53 h 105"/>
                <a:gd name="T22" fmla="*/ 3672 w 3673"/>
                <a:gd name="T23" fmla="*/ 63 h 105"/>
                <a:gd name="T24" fmla="*/ 3668 w 3673"/>
                <a:gd name="T25" fmla="*/ 73 h 105"/>
                <a:gd name="T26" fmla="*/ 3664 w 3673"/>
                <a:gd name="T27" fmla="*/ 81 h 105"/>
                <a:gd name="T28" fmla="*/ 3658 w 3673"/>
                <a:gd name="T29" fmla="*/ 90 h 105"/>
                <a:gd name="T30" fmla="*/ 3650 w 3673"/>
                <a:gd name="T31" fmla="*/ 95 h 105"/>
                <a:gd name="T32" fmla="*/ 3640 w 3673"/>
                <a:gd name="T33" fmla="*/ 100 h 105"/>
                <a:gd name="T34" fmla="*/ 3631 w 3673"/>
                <a:gd name="T35" fmla="*/ 103 h 105"/>
                <a:gd name="T36" fmla="*/ 3621 w 3673"/>
                <a:gd name="T37" fmla="*/ 105 h 105"/>
                <a:gd name="T38" fmla="*/ 53 w 3673"/>
                <a:gd name="T39" fmla="*/ 105 h 105"/>
                <a:gd name="T40" fmla="*/ 42 w 3673"/>
                <a:gd name="T41" fmla="*/ 103 h 105"/>
                <a:gd name="T42" fmla="*/ 32 w 3673"/>
                <a:gd name="T43" fmla="*/ 100 h 105"/>
                <a:gd name="T44" fmla="*/ 24 w 3673"/>
                <a:gd name="T45" fmla="*/ 95 h 105"/>
                <a:gd name="T46" fmla="*/ 16 w 3673"/>
                <a:gd name="T47" fmla="*/ 90 h 105"/>
                <a:gd name="T48" fmla="*/ 9 w 3673"/>
                <a:gd name="T49" fmla="*/ 81 h 105"/>
                <a:gd name="T50" fmla="*/ 4 w 3673"/>
                <a:gd name="T51" fmla="*/ 73 h 105"/>
                <a:gd name="T52" fmla="*/ 2 w 3673"/>
                <a:gd name="T53" fmla="*/ 63 h 105"/>
                <a:gd name="T54" fmla="*/ 0 w 3673"/>
                <a:gd name="T55" fmla="*/ 53 h 105"/>
                <a:gd name="T56" fmla="*/ 0 w 3673"/>
                <a:gd name="T57" fmla="*/ 53 h 105"/>
                <a:gd name="T58" fmla="*/ 2 w 3673"/>
                <a:gd name="T59" fmla="*/ 42 h 105"/>
                <a:gd name="T60" fmla="*/ 4 w 3673"/>
                <a:gd name="T61" fmla="*/ 33 h 105"/>
                <a:gd name="T62" fmla="*/ 9 w 3673"/>
                <a:gd name="T63" fmla="*/ 24 h 105"/>
                <a:gd name="T64" fmla="*/ 16 w 3673"/>
                <a:gd name="T65" fmla="*/ 15 h 105"/>
                <a:gd name="T66" fmla="*/ 24 w 3673"/>
                <a:gd name="T67" fmla="*/ 10 h 105"/>
                <a:gd name="T68" fmla="*/ 32 w 3673"/>
                <a:gd name="T69" fmla="*/ 5 h 105"/>
                <a:gd name="T70" fmla="*/ 42 w 3673"/>
                <a:gd name="T71" fmla="*/ 2 h 105"/>
                <a:gd name="T72" fmla="*/ 53 w 3673"/>
                <a:gd name="T7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73" h="105">
                  <a:moveTo>
                    <a:pt x="53" y="0"/>
                  </a:moveTo>
                  <a:lnTo>
                    <a:pt x="3621" y="0"/>
                  </a:lnTo>
                  <a:lnTo>
                    <a:pt x="3631" y="2"/>
                  </a:lnTo>
                  <a:lnTo>
                    <a:pt x="3640" y="5"/>
                  </a:lnTo>
                  <a:lnTo>
                    <a:pt x="3650" y="10"/>
                  </a:lnTo>
                  <a:lnTo>
                    <a:pt x="3658" y="15"/>
                  </a:lnTo>
                  <a:lnTo>
                    <a:pt x="3664" y="24"/>
                  </a:lnTo>
                  <a:lnTo>
                    <a:pt x="3668" y="33"/>
                  </a:lnTo>
                  <a:lnTo>
                    <a:pt x="3672" y="42"/>
                  </a:lnTo>
                  <a:lnTo>
                    <a:pt x="3673" y="53"/>
                  </a:lnTo>
                  <a:lnTo>
                    <a:pt x="3673" y="53"/>
                  </a:lnTo>
                  <a:lnTo>
                    <a:pt x="3672" y="63"/>
                  </a:lnTo>
                  <a:lnTo>
                    <a:pt x="3668" y="73"/>
                  </a:lnTo>
                  <a:lnTo>
                    <a:pt x="3664" y="81"/>
                  </a:lnTo>
                  <a:lnTo>
                    <a:pt x="3658" y="90"/>
                  </a:lnTo>
                  <a:lnTo>
                    <a:pt x="3650" y="95"/>
                  </a:lnTo>
                  <a:lnTo>
                    <a:pt x="3640" y="100"/>
                  </a:lnTo>
                  <a:lnTo>
                    <a:pt x="3631" y="103"/>
                  </a:lnTo>
                  <a:lnTo>
                    <a:pt x="3621" y="105"/>
                  </a:lnTo>
                  <a:lnTo>
                    <a:pt x="53" y="105"/>
                  </a:lnTo>
                  <a:lnTo>
                    <a:pt x="42" y="103"/>
                  </a:lnTo>
                  <a:lnTo>
                    <a:pt x="32" y="100"/>
                  </a:lnTo>
                  <a:lnTo>
                    <a:pt x="24" y="95"/>
                  </a:lnTo>
                  <a:lnTo>
                    <a:pt x="16" y="90"/>
                  </a:lnTo>
                  <a:lnTo>
                    <a:pt x="9" y="81"/>
                  </a:lnTo>
                  <a:lnTo>
                    <a:pt x="4" y="73"/>
                  </a:lnTo>
                  <a:lnTo>
                    <a:pt x="2" y="63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2" y="42"/>
                  </a:lnTo>
                  <a:lnTo>
                    <a:pt x="4" y="33"/>
                  </a:lnTo>
                  <a:lnTo>
                    <a:pt x="9" y="24"/>
                  </a:lnTo>
                  <a:lnTo>
                    <a:pt x="16" y="15"/>
                  </a:lnTo>
                  <a:lnTo>
                    <a:pt x="24" y="10"/>
                  </a:lnTo>
                  <a:lnTo>
                    <a:pt x="32" y="5"/>
                  </a:lnTo>
                  <a:lnTo>
                    <a:pt x="42" y="2"/>
                  </a:lnTo>
                  <a:lnTo>
                    <a:pt x="53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65000"/>
                  </a:schemeClr>
                </a:gs>
                <a:gs pos="44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4813714F-1AD5-4974-91F1-D9DA0482C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935289"/>
            </a:xfrm>
            <a:custGeom>
              <a:avLst/>
              <a:gdLst>
                <a:gd name="T0" fmla="*/ 10459 w 10666"/>
                <a:gd name="T1" fmla="*/ 0 h 7397"/>
                <a:gd name="T2" fmla="*/ 10500 w 10666"/>
                <a:gd name="T3" fmla="*/ 5 h 7397"/>
                <a:gd name="T4" fmla="*/ 10539 w 10666"/>
                <a:gd name="T5" fmla="*/ 16 h 7397"/>
                <a:gd name="T6" fmla="*/ 10575 w 10666"/>
                <a:gd name="T7" fmla="*/ 36 h 7397"/>
                <a:gd name="T8" fmla="*/ 10605 w 10666"/>
                <a:gd name="T9" fmla="*/ 61 h 7397"/>
                <a:gd name="T10" fmla="*/ 10630 w 10666"/>
                <a:gd name="T11" fmla="*/ 91 h 7397"/>
                <a:gd name="T12" fmla="*/ 10650 w 10666"/>
                <a:gd name="T13" fmla="*/ 127 h 7397"/>
                <a:gd name="T14" fmla="*/ 10661 w 10666"/>
                <a:gd name="T15" fmla="*/ 166 h 7397"/>
                <a:gd name="T16" fmla="*/ 10666 w 10666"/>
                <a:gd name="T17" fmla="*/ 207 h 7397"/>
                <a:gd name="T18" fmla="*/ 10665 w 10666"/>
                <a:gd name="T19" fmla="*/ 7211 h 7397"/>
                <a:gd name="T20" fmla="*/ 10657 w 10666"/>
                <a:gd name="T21" fmla="*/ 7251 h 7397"/>
                <a:gd name="T22" fmla="*/ 10641 w 10666"/>
                <a:gd name="T23" fmla="*/ 7288 h 7397"/>
                <a:gd name="T24" fmla="*/ 10619 w 10666"/>
                <a:gd name="T25" fmla="*/ 7321 h 7397"/>
                <a:gd name="T26" fmla="*/ 10591 w 10666"/>
                <a:gd name="T27" fmla="*/ 7350 h 7397"/>
                <a:gd name="T28" fmla="*/ 10557 w 10666"/>
                <a:gd name="T29" fmla="*/ 7372 h 7397"/>
                <a:gd name="T30" fmla="*/ 10520 w 10666"/>
                <a:gd name="T31" fmla="*/ 7388 h 7397"/>
                <a:gd name="T32" fmla="*/ 10480 w 10666"/>
                <a:gd name="T33" fmla="*/ 7396 h 7397"/>
                <a:gd name="T34" fmla="*/ 207 w 10666"/>
                <a:gd name="T35" fmla="*/ 7397 h 7397"/>
                <a:gd name="T36" fmla="*/ 165 w 10666"/>
                <a:gd name="T37" fmla="*/ 7393 h 7397"/>
                <a:gd name="T38" fmla="*/ 126 w 10666"/>
                <a:gd name="T39" fmla="*/ 7381 h 7397"/>
                <a:gd name="T40" fmla="*/ 91 w 10666"/>
                <a:gd name="T41" fmla="*/ 7361 h 7397"/>
                <a:gd name="T42" fmla="*/ 60 w 10666"/>
                <a:gd name="T43" fmla="*/ 7336 h 7397"/>
                <a:gd name="T44" fmla="*/ 34 w 10666"/>
                <a:gd name="T45" fmla="*/ 7306 h 7397"/>
                <a:gd name="T46" fmla="*/ 16 w 10666"/>
                <a:gd name="T47" fmla="*/ 7270 h 7397"/>
                <a:gd name="T48" fmla="*/ 3 w 10666"/>
                <a:gd name="T49" fmla="*/ 7232 h 7397"/>
                <a:gd name="T50" fmla="*/ 0 w 10666"/>
                <a:gd name="T51" fmla="*/ 7190 h 7397"/>
                <a:gd name="T52" fmla="*/ 1 w 10666"/>
                <a:gd name="T53" fmla="*/ 186 h 7397"/>
                <a:gd name="T54" fmla="*/ 9 w 10666"/>
                <a:gd name="T55" fmla="*/ 146 h 7397"/>
                <a:gd name="T56" fmla="*/ 24 w 10666"/>
                <a:gd name="T57" fmla="*/ 109 h 7397"/>
                <a:gd name="T58" fmla="*/ 47 w 10666"/>
                <a:gd name="T59" fmla="*/ 75 h 7397"/>
                <a:gd name="T60" fmla="*/ 75 w 10666"/>
                <a:gd name="T61" fmla="*/ 47 h 7397"/>
                <a:gd name="T62" fmla="*/ 108 w 10666"/>
                <a:gd name="T63" fmla="*/ 25 h 7397"/>
                <a:gd name="T64" fmla="*/ 146 w 10666"/>
                <a:gd name="T65" fmla="*/ 9 h 7397"/>
                <a:gd name="T66" fmla="*/ 186 w 10666"/>
                <a:gd name="T67" fmla="*/ 1 h 7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666" h="7397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7190"/>
                  </a:lnTo>
                  <a:lnTo>
                    <a:pt x="10665" y="7211"/>
                  </a:lnTo>
                  <a:lnTo>
                    <a:pt x="10661" y="7232"/>
                  </a:lnTo>
                  <a:lnTo>
                    <a:pt x="10657" y="7251"/>
                  </a:lnTo>
                  <a:lnTo>
                    <a:pt x="10650" y="7270"/>
                  </a:lnTo>
                  <a:lnTo>
                    <a:pt x="10641" y="7288"/>
                  </a:lnTo>
                  <a:lnTo>
                    <a:pt x="10630" y="7306"/>
                  </a:lnTo>
                  <a:lnTo>
                    <a:pt x="10619" y="7321"/>
                  </a:lnTo>
                  <a:lnTo>
                    <a:pt x="10605" y="7336"/>
                  </a:lnTo>
                  <a:lnTo>
                    <a:pt x="10591" y="7350"/>
                  </a:lnTo>
                  <a:lnTo>
                    <a:pt x="10575" y="7361"/>
                  </a:lnTo>
                  <a:lnTo>
                    <a:pt x="10557" y="7372"/>
                  </a:lnTo>
                  <a:lnTo>
                    <a:pt x="10539" y="7381"/>
                  </a:lnTo>
                  <a:lnTo>
                    <a:pt x="10520" y="7388"/>
                  </a:lnTo>
                  <a:lnTo>
                    <a:pt x="10500" y="7393"/>
                  </a:lnTo>
                  <a:lnTo>
                    <a:pt x="10480" y="7396"/>
                  </a:lnTo>
                  <a:lnTo>
                    <a:pt x="10459" y="7397"/>
                  </a:lnTo>
                  <a:lnTo>
                    <a:pt x="207" y="7397"/>
                  </a:lnTo>
                  <a:lnTo>
                    <a:pt x="186" y="7396"/>
                  </a:lnTo>
                  <a:lnTo>
                    <a:pt x="165" y="7393"/>
                  </a:lnTo>
                  <a:lnTo>
                    <a:pt x="146" y="7388"/>
                  </a:lnTo>
                  <a:lnTo>
                    <a:pt x="126" y="7381"/>
                  </a:lnTo>
                  <a:lnTo>
                    <a:pt x="108" y="7372"/>
                  </a:lnTo>
                  <a:lnTo>
                    <a:pt x="91" y="7361"/>
                  </a:lnTo>
                  <a:lnTo>
                    <a:pt x="75" y="7350"/>
                  </a:lnTo>
                  <a:lnTo>
                    <a:pt x="60" y="7336"/>
                  </a:lnTo>
                  <a:lnTo>
                    <a:pt x="47" y="7321"/>
                  </a:lnTo>
                  <a:lnTo>
                    <a:pt x="34" y="7306"/>
                  </a:lnTo>
                  <a:lnTo>
                    <a:pt x="24" y="7288"/>
                  </a:lnTo>
                  <a:lnTo>
                    <a:pt x="16" y="7270"/>
                  </a:lnTo>
                  <a:lnTo>
                    <a:pt x="9" y="7251"/>
                  </a:lnTo>
                  <a:lnTo>
                    <a:pt x="3" y="7232"/>
                  </a:lnTo>
                  <a:lnTo>
                    <a:pt x="1" y="7211"/>
                  </a:lnTo>
                  <a:lnTo>
                    <a:pt x="0" y="7190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4C423E08-144C-4952-B156-DA2D5ABC0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554289"/>
            </a:xfrm>
            <a:custGeom>
              <a:avLst/>
              <a:gdLst>
                <a:gd name="T0" fmla="*/ 207 w 10666"/>
                <a:gd name="T1" fmla="*/ 0 h 6436"/>
                <a:gd name="T2" fmla="*/ 10459 w 10666"/>
                <a:gd name="T3" fmla="*/ 0 h 6436"/>
                <a:gd name="T4" fmla="*/ 10480 w 10666"/>
                <a:gd name="T5" fmla="*/ 1 h 6436"/>
                <a:gd name="T6" fmla="*/ 10500 w 10666"/>
                <a:gd name="T7" fmla="*/ 5 h 6436"/>
                <a:gd name="T8" fmla="*/ 10520 w 10666"/>
                <a:gd name="T9" fmla="*/ 9 h 6436"/>
                <a:gd name="T10" fmla="*/ 10539 w 10666"/>
                <a:gd name="T11" fmla="*/ 16 h 6436"/>
                <a:gd name="T12" fmla="*/ 10557 w 10666"/>
                <a:gd name="T13" fmla="*/ 25 h 6436"/>
                <a:gd name="T14" fmla="*/ 10575 w 10666"/>
                <a:gd name="T15" fmla="*/ 36 h 6436"/>
                <a:gd name="T16" fmla="*/ 10591 w 10666"/>
                <a:gd name="T17" fmla="*/ 47 h 6436"/>
                <a:gd name="T18" fmla="*/ 10605 w 10666"/>
                <a:gd name="T19" fmla="*/ 61 h 6436"/>
                <a:gd name="T20" fmla="*/ 10619 w 10666"/>
                <a:gd name="T21" fmla="*/ 75 h 6436"/>
                <a:gd name="T22" fmla="*/ 10630 w 10666"/>
                <a:gd name="T23" fmla="*/ 91 h 6436"/>
                <a:gd name="T24" fmla="*/ 10641 w 10666"/>
                <a:gd name="T25" fmla="*/ 109 h 6436"/>
                <a:gd name="T26" fmla="*/ 10650 w 10666"/>
                <a:gd name="T27" fmla="*/ 127 h 6436"/>
                <a:gd name="T28" fmla="*/ 10657 w 10666"/>
                <a:gd name="T29" fmla="*/ 146 h 6436"/>
                <a:gd name="T30" fmla="*/ 10661 w 10666"/>
                <a:gd name="T31" fmla="*/ 166 h 6436"/>
                <a:gd name="T32" fmla="*/ 10665 w 10666"/>
                <a:gd name="T33" fmla="*/ 186 h 6436"/>
                <a:gd name="T34" fmla="*/ 10666 w 10666"/>
                <a:gd name="T35" fmla="*/ 207 h 6436"/>
                <a:gd name="T36" fmla="*/ 10666 w 10666"/>
                <a:gd name="T37" fmla="*/ 6436 h 6436"/>
                <a:gd name="T38" fmla="*/ 0 w 10666"/>
                <a:gd name="T39" fmla="*/ 6436 h 6436"/>
                <a:gd name="T40" fmla="*/ 0 w 10666"/>
                <a:gd name="T41" fmla="*/ 207 h 6436"/>
                <a:gd name="T42" fmla="*/ 1 w 10666"/>
                <a:gd name="T43" fmla="*/ 186 h 6436"/>
                <a:gd name="T44" fmla="*/ 3 w 10666"/>
                <a:gd name="T45" fmla="*/ 166 h 6436"/>
                <a:gd name="T46" fmla="*/ 9 w 10666"/>
                <a:gd name="T47" fmla="*/ 146 h 6436"/>
                <a:gd name="T48" fmla="*/ 16 w 10666"/>
                <a:gd name="T49" fmla="*/ 127 h 6436"/>
                <a:gd name="T50" fmla="*/ 24 w 10666"/>
                <a:gd name="T51" fmla="*/ 109 h 6436"/>
                <a:gd name="T52" fmla="*/ 34 w 10666"/>
                <a:gd name="T53" fmla="*/ 91 h 6436"/>
                <a:gd name="T54" fmla="*/ 47 w 10666"/>
                <a:gd name="T55" fmla="*/ 75 h 6436"/>
                <a:gd name="T56" fmla="*/ 60 w 10666"/>
                <a:gd name="T57" fmla="*/ 61 h 6436"/>
                <a:gd name="T58" fmla="*/ 75 w 10666"/>
                <a:gd name="T59" fmla="*/ 47 h 6436"/>
                <a:gd name="T60" fmla="*/ 91 w 10666"/>
                <a:gd name="T61" fmla="*/ 36 h 6436"/>
                <a:gd name="T62" fmla="*/ 108 w 10666"/>
                <a:gd name="T63" fmla="*/ 25 h 6436"/>
                <a:gd name="T64" fmla="*/ 126 w 10666"/>
                <a:gd name="T65" fmla="*/ 16 h 6436"/>
                <a:gd name="T66" fmla="*/ 146 w 10666"/>
                <a:gd name="T67" fmla="*/ 9 h 6436"/>
                <a:gd name="T68" fmla="*/ 165 w 10666"/>
                <a:gd name="T69" fmla="*/ 5 h 6436"/>
                <a:gd name="T70" fmla="*/ 186 w 10666"/>
                <a:gd name="T71" fmla="*/ 1 h 6436"/>
                <a:gd name="T72" fmla="*/ 207 w 10666"/>
                <a:gd name="T73" fmla="*/ 0 h 6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666" h="6436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6436"/>
                  </a:lnTo>
                  <a:lnTo>
                    <a:pt x="0" y="6436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3F5727D7-920D-4B05-948A-3311BD193D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222408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9E156F93-7C54-4A3A-88CA-E18A2B928C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412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A5233A5F-BE59-4773-9C92-63D4F33CA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1553" y="3986647"/>
              <a:ext cx="1874839" cy="66675"/>
            </a:xfrm>
            <a:custGeom>
              <a:avLst/>
              <a:gdLst>
                <a:gd name="T0" fmla="*/ 112 w 4724"/>
                <a:gd name="T1" fmla="*/ 0 h 169"/>
                <a:gd name="T2" fmla="*/ 4569 w 4724"/>
                <a:gd name="T3" fmla="*/ 0 h 169"/>
                <a:gd name="T4" fmla="*/ 4724 w 4724"/>
                <a:gd name="T5" fmla="*/ 169 h 169"/>
                <a:gd name="T6" fmla="*/ 0 w 4724"/>
                <a:gd name="T7" fmla="*/ 169 h 169"/>
                <a:gd name="T8" fmla="*/ 112 w 4724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24" h="169">
                  <a:moveTo>
                    <a:pt x="112" y="0"/>
                  </a:moveTo>
                  <a:lnTo>
                    <a:pt x="4569" y="0"/>
                  </a:lnTo>
                  <a:lnTo>
                    <a:pt x="4724" y="169"/>
                  </a:lnTo>
                  <a:lnTo>
                    <a:pt x="0" y="169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BDB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24">
              <a:extLst>
                <a:ext uri="{FF2B5EF4-FFF2-40B4-BE49-F238E27FC236}">
                  <a16:creationId xmlns:a16="http://schemas.microsoft.com/office/drawing/2014/main" id="{66092582-D255-4F27-9E20-FC7D75126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8630" y="1664133"/>
              <a:ext cx="2327275" cy="2503490"/>
            </a:xfrm>
            <a:custGeom>
              <a:avLst/>
              <a:gdLst>
                <a:gd name="T0" fmla="*/ 3815 w 5865"/>
                <a:gd name="T1" fmla="*/ 0 h 6311"/>
                <a:gd name="T2" fmla="*/ 5660 w 5865"/>
                <a:gd name="T3" fmla="*/ 0 h 6311"/>
                <a:gd name="T4" fmla="*/ 5681 w 5865"/>
                <a:gd name="T5" fmla="*/ 1 h 6311"/>
                <a:gd name="T6" fmla="*/ 5702 w 5865"/>
                <a:gd name="T7" fmla="*/ 4 h 6311"/>
                <a:gd name="T8" fmla="*/ 5721 w 5865"/>
                <a:gd name="T9" fmla="*/ 9 h 6311"/>
                <a:gd name="T10" fmla="*/ 5740 w 5865"/>
                <a:gd name="T11" fmla="*/ 16 h 6311"/>
                <a:gd name="T12" fmla="*/ 5758 w 5865"/>
                <a:gd name="T13" fmla="*/ 24 h 6311"/>
                <a:gd name="T14" fmla="*/ 5775 w 5865"/>
                <a:gd name="T15" fmla="*/ 34 h 6311"/>
                <a:gd name="T16" fmla="*/ 5791 w 5865"/>
                <a:gd name="T17" fmla="*/ 46 h 6311"/>
                <a:gd name="T18" fmla="*/ 5805 w 5865"/>
                <a:gd name="T19" fmla="*/ 60 h 6311"/>
                <a:gd name="T20" fmla="*/ 5819 w 5865"/>
                <a:gd name="T21" fmla="*/ 74 h 6311"/>
                <a:gd name="T22" fmla="*/ 5830 w 5865"/>
                <a:gd name="T23" fmla="*/ 90 h 6311"/>
                <a:gd name="T24" fmla="*/ 5841 w 5865"/>
                <a:gd name="T25" fmla="*/ 106 h 6311"/>
                <a:gd name="T26" fmla="*/ 5849 w 5865"/>
                <a:gd name="T27" fmla="*/ 125 h 6311"/>
                <a:gd name="T28" fmla="*/ 5856 w 5865"/>
                <a:gd name="T29" fmla="*/ 143 h 6311"/>
                <a:gd name="T30" fmla="*/ 5861 w 5865"/>
                <a:gd name="T31" fmla="*/ 163 h 6311"/>
                <a:gd name="T32" fmla="*/ 5864 w 5865"/>
                <a:gd name="T33" fmla="*/ 182 h 6311"/>
                <a:gd name="T34" fmla="*/ 5865 w 5865"/>
                <a:gd name="T35" fmla="*/ 203 h 6311"/>
                <a:gd name="T36" fmla="*/ 5865 w 5865"/>
                <a:gd name="T37" fmla="*/ 6311 h 6311"/>
                <a:gd name="T38" fmla="*/ 0 w 5865"/>
                <a:gd name="T39" fmla="*/ 6311 h 6311"/>
                <a:gd name="T40" fmla="*/ 3815 w 5865"/>
                <a:gd name="T41" fmla="*/ 0 h 6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865" h="6311">
                  <a:moveTo>
                    <a:pt x="3815" y="0"/>
                  </a:moveTo>
                  <a:lnTo>
                    <a:pt x="5660" y="0"/>
                  </a:lnTo>
                  <a:lnTo>
                    <a:pt x="5681" y="1"/>
                  </a:lnTo>
                  <a:lnTo>
                    <a:pt x="5702" y="4"/>
                  </a:lnTo>
                  <a:lnTo>
                    <a:pt x="5721" y="9"/>
                  </a:lnTo>
                  <a:lnTo>
                    <a:pt x="5740" y="16"/>
                  </a:lnTo>
                  <a:lnTo>
                    <a:pt x="5758" y="24"/>
                  </a:lnTo>
                  <a:lnTo>
                    <a:pt x="5775" y="34"/>
                  </a:lnTo>
                  <a:lnTo>
                    <a:pt x="5791" y="46"/>
                  </a:lnTo>
                  <a:lnTo>
                    <a:pt x="5805" y="60"/>
                  </a:lnTo>
                  <a:lnTo>
                    <a:pt x="5819" y="74"/>
                  </a:lnTo>
                  <a:lnTo>
                    <a:pt x="5830" y="90"/>
                  </a:lnTo>
                  <a:lnTo>
                    <a:pt x="5841" y="106"/>
                  </a:lnTo>
                  <a:lnTo>
                    <a:pt x="5849" y="125"/>
                  </a:lnTo>
                  <a:lnTo>
                    <a:pt x="5856" y="143"/>
                  </a:lnTo>
                  <a:lnTo>
                    <a:pt x="5861" y="163"/>
                  </a:lnTo>
                  <a:lnTo>
                    <a:pt x="5864" y="182"/>
                  </a:lnTo>
                  <a:lnTo>
                    <a:pt x="5865" y="203"/>
                  </a:lnTo>
                  <a:lnTo>
                    <a:pt x="5865" y="6311"/>
                  </a:lnTo>
                  <a:lnTo>
                    <a:pt x="0" y="6311"/>
                  </a:lnTo>
                  <a:lnTo>
                    <a:pt x="3815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36000"/>
                  </a:schemeClr>
                </a:gs>
                <a:gs pos="50000">
                  <a:schemeClr val="bg1">
                    <a:alpha val="13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1724446" y="1330771"/>
            <a:ext cx="8720320" cy="2925763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sr-Latn-CS" sz="3200" b="1">
                <a:solidFill>
                  <a:schemeClr val="bg1">
                    <a:lumMod val="95000"/>
                  </a:schemeClr>
                </a:solidFill>
              </a:rPr>
              <a:t>Šta ćemo znati nakon ovog poglavlja?</a:t>
            </a:r>
            <a:endParaRPr lang="en-US" sz="320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40000"/>
              </a:spcBef>
            </a:pPr>
            <a:r>
              <a:rPr lang="sr-Latn-CS">
                <a:solidFill>
                  <a:schemeClr val="bg1">
                    <a:lumMod val="95000"/>
                  </a:schemeClr>
                </a:solidFill>
              </a:rPr>
              <a:t>Shvatiti razliku između funkcionalne i stohastičke veze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</a:pPr>
            <a:r>
              <a:rPr lang="sr-Latn-CS">
                <a:solidFill>
                  <a:schemeClr val="bg1">
                    <a:lumMod val="95000"/>
                  </a:schemeClr>
                </a:solidFill>
              </a:rPr>
              <a:t>Objasniti ulogu regresionog modela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</a:pPr>
            <a:r>
              <a:rPr lang="sr-Latn-CS">
                <a:solidFill>
                  <a:schemeClr val="bg1">
                    <a:lumMod val="95000"/>
                  </a:schemeClr>
                </a:solidFill>
              </a:rPr>
              <a:t>Standardna greška regresije (uloga i značaj)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</a:pPr>
            <a:r>
              <a:rPr lang="sr-Latn-CS">
                <a:solidFill>
                  <a:schemeClr val="bg1">
                    <a:lumMod val="95000"/>
                  </a:schemeClr>
                </a:solidFill>
              </a:rPr>
              <a:t>Koristiti koeficijent korelacije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12879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821" y="4388036"/>
            <a:ext cx="1977980" cy="197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50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016AF48-2AA8-4B78-82AB-CE8B9E71F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701800"/>
            <a:ext cx="12192000" cy="3454400"/>
          </a:xfrm>
          <a:prstGeom prst="rect">
            <a:avLst/>
          </a:prstGeom>
          <a:solidFill>
            <a:srgbClr val="33CCC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1C5C4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C4CCBA-12AD-4433-A381-A03661E3D927}"/>
              </a:ext>
            </a:extLst>
          </p:cNvPr>
          <p:cNvSpPr txBox="1"/>
          <p:nvPr/>
        </p:nvSpPr>
        <p:spPr>
          <a:xfrm>
            <a:off x="2726151" y="2761639"/>
            <a:ext cx="7576948" cy="9233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sr-Latn-RS" sz="6000" b="1">
                <a:solidFill>
                  <a:schemeClr val="bg1"/>
                </a:solidFill>
                <a:latin typeface="+mj-lt"/>
              </a:rPr>
              <a:t>HVALA </a:t>
            </a:r>
            <a:r>
              <a:rPr lang="sr-Latn-RS" sz="6000">
                <a:solidFill>
                  <a:schemeClr val="bg1"/>
                </a:solidFill>
                <a:latin typeface="+mj-lt"/>
              </a:rPr>
              <a:t>NA PAŽNJI!</a:t>
            </a:r>
            <a:endParaRPr lang="en-US" sz="6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E347D20-83CF-4765-A959-68F510CE97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/>
              <a:t>Balanced scorecard slide 10</a:t>
            </a:r>
          </a:p>
        </p:txBody>
      </p:sp>
    </p:spTree>
    <p:extLst>
      <p:ext uri="{BB962C8B-B14F-4D97-AF65-F5344CB8AC3E}">
        <p14:creationId xmlns:p14="http://schemas.microsoft.com/office/powerpoint/2010/main" val="288467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187924062"/>
              </p:ext>
            </p:extLst>
          </p:nvPr>
        </p:nvGraphicFramePr>
        <p:xfrm>
          <a:off x="-403212" y="260960"/>
          <a:ext cx="8374130" cy="3065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1207266" y="3740625"/>
            <a:ext cx="21773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sr-Latn-CS" sz="2400">
                <a:solidFill>
                  <a:srgbClr val="0070C0"/>
                </a:solidFill>
              </a:rPr>
              <a:t>Prilikom istraživanja međusobnih veza dvije promjenljive</a:t>
            </a:r>
            <a:endParaRPr lang="en-US" sz="240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67255" y="3740625"/>
            <a:ext cx="20460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sr-Latn-CS" sz="2400">
                <a:solidFill>
                  <a:srgbClr val="0070C0"/>
                </a:solidFill>
              </a:rPr>
              <a:t>Prilikom istraživanja međusobnih veza više promjenljivih</a:t>
            </a:r>
            <a:endParaRPr lang="en-US" sz="2400">
              <a:solidFill>
                <a:srgbClr val="0070C0"/>
              </a:solidFill>
            </a:endParaRPr>
          </a:p>
        </p:txBody>
      </p:sp>
      <p:sp>
        <p:nvSpPr>
          <p:cNvPr id="5" name="Teardrop 4"/>
          <p:cNvSpPr/>
          <p:nvPr/>
        </p:nvSpPr>
        <p:spPr>
          <a:xfrm>
            <a:off x="746975" y="3695893"/>
            <a:ext cx="2511380" cy="2202286"/>
          </a:xfrm>
          <a:prstGeom prst="teardrop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15" name="Teardrop 14"/>
          <p:cNvSpPr/>
          <p:nvPr/>
        </p:nvSpPr>
        <p:spPr>
          <a:xfrm flipH="1">
            <a:off x="4367255" y="3740625"/>
            <a:ext cx="2511380" cy="2202286"/>
          </a:xfrm>
          <a:prstGeom prst="teardrop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7535" y="1095404"/>
            <a:ext cx="3380698" cy="38199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9823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2"/>
          <p:cNvSpPr>
            <a:spLocks noGrp="1" noChangeArrowheads="1"/>
          </p:cNvSpPr>
          <p:nvPr>
            <p:ph type="title"/>
          </p:nvPr>
        </p:nvSpPr>
        <p:spPr>
          <a:xfrm>
            <a:off x="2110147" y="0"/>
            <a:ext cx="8183563" cy="105251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sr-Latn-CS" sz="3200" b="1" cap="all" dirty="0">
                <a:solidFill>
                  <a:schemeClr val="tx1"/>
                </a:solidFill>
                <a:effectLst/>
              </a:rPr>
              <a:t>Prosta linearna regresija</a:t>
            </a:r>
            <a:endParaRPr lang="en-US" sz="3200" b="1" cap="all" dirty="0">
              <a:solidFill>
                <a:schemeClr val="tx1"/>
              </a:solidFill>
              <a:effectLst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" y="1170256"/>
            <a:ext cx="8487176" cy="2899468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sr-Latn-CS" sz="2400"/>
              <a:t>Jednačina koja pokazuje odnos između dvije varijable data je na sljedeći način:</a:t>
            </a:r>
          </a:p>
          <a:p>
            <a:pPr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endParaRPr lang="en-US" sz="24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400"/>
              <a:t>				Y = </a:t>
            </a:r>
            <a:r>
              <a:rPr lang="el-GR" sz="2400">
                <a:cs typeface="Arial" panose="020B0604020202020204" pitchFamily="34" charset="0"/>
              </a:rPr>
              <a:t>β</a:t>
            </a:r>
            <a:r>
              <a:rPr lang="en-US" sz="2400" baseline="-25000">
                <a:cs typeface="Arial" panose="020B0604020202020204" pitchFamily="34" charset="0"/>
              </a:rPr>
              <a:t>0</a:t>
            </a:r>
            <a:r>
              <a:rPr lang="en-US" sz="2400">
                <a:cs typeface="Arial" panose="020B0604020202020204" pitchFamily="34" charset="0"/>
              </a:rPr>
              <a:t> +</a:t>
            </a:r>
            <a:r>
              <a:rPr lang="el-GR" sz="2400">
                <a:cs typeface="Arial" panose="020B0604020202020204" pitchFamily="34" charset="0"/>
              </a:rPr>
              <a:t> β</a:t>
            </a:r>
            <a:r>
              <a:rPr lang="en-US" sz="2400" baseline="-25000">
                <a:cs typeface="Arial" panose="020B0604020202020204" pitchFamily="34" charset="0"/>
              </a:rPr>
              <a:t>1</a:t>
            </a:r>
            <a:r>
              <a:rPr lang="en-US" sz="2400">
                <a:cs typeface="Arial" panose="020B0604020202020204" pitchFamily="34" charset="0"/>
              </a:rPr>
              <a:t>X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sz="2400"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400">
                <a:cs typeface="Arial" panose="020B0604020202020204" pitchFamily="34" charset="0"/>
              </a:rPr>
              <a:t>   </a:t>
            </a:r>
            <a:r>
              <a:rPr lang="sr-Latn-CS" sz="2400">
                <a:cs typeface="Arial" panose="020B0604020202020204" pitchFamily="34" charset="0"/>
              </a:rPr>
              <a:t>gdje </a:t>
            </a:r>
            <a:r>
              <a:rPr lang="en-US" sz="2400">
                <a:cs typeface="Arial" panose="020B0604020202020204" pitchFamily="34" charset="0"/>
              </a:rPr>
              <a:t>	</a:t>
            </a:r>
            <a:r>
              <a:rPr lang="sr-Latn-CS" sz="2400">
                <a:cs typeface="Arial" panose="020B0604020202020204" pitchFamily="34" charset="0"/>
              </a:rPr>
              <a:t>	</a:t>
            </a:r>
            <a:r>
              <a:rPr lang="en-US" sz="2400">
                <a:cs typeface="Arial" panose="020B0604020202020204" pitchFamily="34" charset="0"/>
              </a:rPr>
              <a:t>Y </a:t>
            </a:r>
            <a:r>
              <a:rPr lang="sr-Latn-CS" sz="2400">
                <a:cs typeface="Arial" panose="020B0604020202020204" pitchFamily="34" charset="0"/>
              </a:rPr>
              <a:t>predstavlja zavisnu varijablu,</a:t>
            </a:r>
            <a:r>
              <a:rPr lang="en-US" sz="2400">
                <a:cs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sz="2400">
                <a:cs typeface="Arial" panose="020B0604020202020204" pitchFamily="34" charset="0"/>
              </a:rPr>
              <a:t>									</a:t>
            </a:r>
            <a:endParaRPr lang="el-GR" sz="2400"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3245" y="1463424"/>
            <a:ext cx="5346655" cy="38286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372" y="3377734"/>
            <a:ext cx="515155" cy="1954120"/>
          </a:xfrm>
          <a:prstGeom prst="rect">
            <a:avLst/>
          </a:prstGeom>
        </p:spPr>
      </p:pic>
      <p:sp>
        <p:nvSpPr>
          <p:cNvPr id="21504" name="Rectangle 21503"/>
          <p:cNvSpPr/>
          <p:nvPr/>
        </p:nvSpPr>
        <p:spPr>
          <a:xfrm>
            <a:off x="1963081" y="4106096"/>
            <a:ext cx="4142544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>
                <a:cs typeface="Arial" panose="020B0604020202020204" pitchFamily="34" charset="0"/>
              </a:rPr>
              <a:t>X </a:t>
            </a:r>
            <a:r>
              <a:rPr lang="sr-Latn-CS" sz="2400">
                <a:cs typeface="Arial" panose="020B0604020202020204" pitchFamily="34" charset="0"/>
              </a:rPr>
              <a:t>predstavlja nezavisnu varijablu</a:t>
            </a:r>
            <a:endParaRPr lang="en-US" sz="2400">
              <a:cs typeface="Arial" panose="020B0604020202020204" pitchFamily="34" charset="0"/>
            </a:endParaRPr>
          </a:p>
        </p:txBody>
      </p:sp>
      <p:sp>
        <p:nvSpPr>
          <p:cNvPr id="21505" name="Rectangle 21504"/>
          <p:cNvSpPr/>
          <p:nvPr/>
        </p:nvSpPr>
        <p:spPr>
          <a:xfrm>
            <a:off x="1963081" y="4912949"/>
            <a:ext cx="2621230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l-GR" sz="2400">
                <a:cs typeface="Arial" panose="020B0604020202020204" pitchFamily="34" charset="0"/>
              </a:rPr>
              <a:t>β</a:t>
            </a:r>
            <a:r>
              <a:rPr lang="en-US" sz="2400" baseline="-25000">
                <a:cs typeface="Arial" panose="020B0604020202020204" pitchFamily="34" charset="0"/>
              </a:rPr>
              <a:t>0</a:t>
            </a:r>
            <a:r>
              <a:rPr lang="en-US" sz="2400">
                <a:cs typeface="Arial" panose="020B0604020202020204" pitchFamily="34" charset="0"/>
              </a:rPr>
              <a:t> </a:t>
            </a:r>
            <a:r>
              <a:rPr lang="sr-Latn-CS" sz="2400">
                <a:cs typeface="Arial" panose="020B0604020202020204" pitchFamily="34" charset="0"/>
              </a:rPr>
              <a:t>odsječak na</a:t>
            </a:r>
            <a:r>
              <a:rPr lang="en-US" sz="2400">
                <a:cs typeface="Arial" panose="020B0604020202020204" pitchFamily="34" charset="0"/>
              </a:rPr>
              <a:t> Y-</a:t>
            </a:r>
            <a:r>
              <a:rPr lang="sr-Latn-CS" sz="2400">
                <a:cs typeface="Arial" panose="020B0604020202020204" pitchFamily="34" charset="0"/>
              </a:rPr>
              <a:t>osi</a:t>
            </a:r>
            <a:endParaRPr lang="en-US" sz="2400">
              <a:cs typeface="Arial" panose="020B0604020202020204" pitchFamily="34" charset="0"/>
            </a:endParaRPr>
          </a:p>
        </p:txBody>
      </p:sp>
      <p:sp>
        <p:nvSpPr>
          <p:cNvPr id="21506" name="Rectangle 21505"/>
          <p:cNvSpPr/>
          <p:nvPr/>
        </p:nvSpPr>
        <p:spPr>
          <a:xfrm>
            <a:off x="1963081" y="5719802"/>
            <a:ext cx="1196161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l-GR" sz="2400">
                <a:cs typeface="Arial" panose="020B0604020202020204" pitchFamily="34" charset="0"/>
              </a:rPr>
              <a:t>β</a:t>
            </a:r>
            <a:r>
              <a:rPr lang="en-US" sz="2400" baseline="-25000">
                <a:cs typeface="Arial" panose="020B0604020202020204" pitchFamily="34" charset="0"/>
              </a:rPr>
              <a:t>1</a:t>
            </a:r>
            <a:r>
              <a:rPr lang="en-US" sz="2400">
                <a:cs typeface="Arial" panose="020B0604020202020204" pitchFamily="34" charset="0"/>
              </a:rPr>
              <a:t> </a:t>
            </a:r>
            <a:r>
              <a:rPr lang="sr-Latn-CS" sz="2400">
                <a:cs typeface="Arial" panose="020B0604020202020204" pitchFamily="34" charset="0"/>
              </a:rPr>
              <a:t>nagib</a:t>
            </a:r>
            <a:endParaRPr lang="el-GR" sz="2400">
              <a:cs typeface="Arial" panose="020B0604020202020204" pitchFamily="34" charset="0"/>
            </a:endParaRPr>
          </a:p>
        </p:txBody>
      </p:sp>
      <p:sp>
        <p:nvSpPr>
          <p:cNvPr id="87" name="Diamond 86">
            <a:extLst>
              <a:ext uri="{FF2B5EF4-FFF2-40B4-BE49-F238E27FC236}">
                <a16:creationId xmlns:a16="http://schemas.microsoft.com/office/drawing/2014/main" id="{428797F2-A3E5-4A66-9ADE-53005BF2C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53632" y="5687741"/>
            <a:ext cx="480633" cy="376826"/>
          </a:xfrm>
          <a:prstGeom prst="diamond">
            <a:avLst/>
          </a:prstGeom>
          <a:solidFill>
            <a:srgbClr val="27CE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8" name="Group 87" descr="This image is an icon coins and paper money. ">
            <a:extLst>
              <a:ext uri="{FF2B5EF4-FFF2-40B4-BE49-F238E27FC236}">
                <a16:creationId xmlns:a16="http://schemas.microsoft.com/office/drawing/2014/main" id="{6D205CE3-4876-4539-B106-24A988A06D0B}"/>
              </a:ext>
            </a:extLst>
          </p:cNvPr>
          <p:cNvGrpSpPr/>
          <p:nvPr/>
        </p:nvGrpSpPr>
        <p:grpSpPr>
          <a:xfrm>
            <a:off x="1409541" y="5807950"/>
            <a:ext cx="168813" cy="162280"/>
            <a:chOff x="3746500" y="1344613"/>
            <a:chExt cx="285750" cy="287338"/>
          </a:xfrm>
          <a:solidFill>
            <a:schemeClr val="bg1"/>
          </a:solidFill>
          <a:effectLst/>
        </p:grpSpPr>
        <p:sp>
          <p:nvSpPr>
            <p:cNvPr id="89" name="Freeform 497">
              <a:extLst>
                <a:ext uri="{FF2B5EF4-FFF2-40B4-BE49-F238E27FC236}">
                  <a16:creationId xmlns:a16="http://schemas.microsoft.com/office/drawing/2014/main" id="{11C8E758-EBBC-4356-8771-1364C410B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6500" y="1344613"/>
              <a:ext cx="285750" cy="182563"/>
            </a:xfrm>
            <a:custGeom>
              <a:avLst/>
              <a:gdLst>
                <a:gd name="T0" fmla="*/ 0 w 903"/>
                <a:gd name="T1" fmla="*/ 0 h 573"/>
                <a:gd name="T2" fmla="*/ 0 w 903"/>
                <a:gd name="T3" fmla="*/ 467 h 573"/>
                <a:gd name="T4" fmla="*/ 1 w 903"/>
                <a:gd name="T5" fmla="*/ 459 h 573"/>
                <a:gd name="T6" fmla="*/ 2 w 903"/>
                <a:gd name="T7" fmla="*/ 453 h 573"/>
                <a:gd name="T8" fmla="*/ 5 w 903"/>
                <a:gd name="T9" fmla="*/ 446 h 573"/>
                <a:gd name="T10" fmla="*/ 8 w 903"/>
                <a:gd name="T11" fmla="*/ 440 h 573"/>
                <a:gd name="T12" fmla="*/ 12 w 903"/>
                <a:gd name="T13" fmla="*/ 434 h 573"/>
                <a:gd name="T14" fmla="*/ 18 w 903"/>
                <a:gd name="T15" fmla="*/ 428 h 573"/>
                <a:gd name="T16" fmla="*/ 23 w 903"/>
                <a:gd name="T17" fmla="*/ 423 h 573"/>
                <a:gd name="T18" fmla="*/ 30 w 903"/>
                <a:gd name="T19" fmla="*/ 419 h 573"/>
                <a:gd name="T20" fmla="*/ 30 w 903"/>
                <a:gd name="T21" fmla="*/ 30 h 573"/>
                <a:gd name="T22" fmla="*/ 873 w 903"/>
                <a:gd name="T23" fmla="*/ 30 h 573"/>
                <a:gd name="T24" fmla="*/ 873 w 903"/>
                <a:gd name="T25" fmla="*/ 543 h 573"/>
                <a:gd name="T26" fmla="*/ 481 w 903"/>
                <a:gd name="T27" fmla="*/ 543 h 573"/>
                <a:gd name="T28" fmla="*/ 481 w 903"/>
                <a:gd name="T29" fmla="*/ 573 h 573"/>
                <a:gd name="T30" fmla="*/ 903 w 903"/>
                <a:gd name="T31" fmla="*/ 573 h 573"/>
                <a:gd name="T32" fmla="*/ 903 w 903"/>
                <a:gd name="T33" fmla="*/ 0 h 573"/>
                <a:gd name="T34" fmla="*/ 0 w 903"/>
                <a:gd name="T35" fmla="*/ 0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3" h="573">
                  <a:moveTo>
                    <a:pt x="0" y="0"/>
                  </a:moveTo>
                  <a:lnTo>
                    <a:pt x="0" y="467"/>
                  </a:lnTo>
                  <a:lnTo>
                    <a:pt x="1" y="459"/>
                  </a:lnTo>
                  <a:lnTo>
                    <a:pt x="2" y="453"/>
                  </a:lnTo>
                  <a:lnTo>
                    <a:pt x="5" y="446"/>
                  </a:lnTo>
                  <a:lnTo>
                    <a:pt x="8" y="440"/>
                  </a:lnTo>
                  <a:lnTo>
                    <a:pt x="12" y="434"/>
                  </a:lnTo>
                  <a:lnTo>
                    <a:pt x="18" y="428"/>
                  </a:lnTo>
                  <a:lnTo>
                    <a:pt x="23" y="423"/>
                  </a:lnTo>
                  <a:lnTo>
                    <a:pt x="30" y="419"/>
                  </a:lnTo>
                  <a:lnTo>
                    <a:pt x="30" y="30"/>
                  </a:lnTo>
                  <a:lnTo>
                    <a:pt x="873" y="30"/>
                  </a:lnTo>
                  <a:lnTo>
                    <a:pt x="873" y="543"/>
                  </a:lnTo>
                  <a:lnTo>
                    <a:pt x="481" y="543"/>
                  </a:lnTo>
                  <a:lnTo>
                    <a:pt x="481" y="573"/>
                  </a:lnTo>
                  <a:lnTo>
                    <a:pt x="903" y="573"/>
                  </a:lnTo>
                  <a:lnTo>
                    <a:pt x="90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90" name="Freeform 498">
              <a:extLst>
                <a:ext uri="{FF2B5EF4-FFF2-40B4-BE49-F238E27FC236}">
                  <a16:creationId xmlns:a16="http://schemas.microsoft.com/office/drawing/2014/main" id="{E116885A-F6E8-44C4-BD85-ADCD0E8ADF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75075" y="1373188"/>
              <a:ext cx="228600" cy="125413"/>
            </a:xfrm>
            <a:custGeom>
              <a:avLst/>
              <a:gdLst>
                <a:gd name="T0" fmla="*/ 330 w 723"/>
                <a:gd name="T1" fmla="*/ 283 h 392"/>
                <a:gd name="T2" fmla="*/ 295 w 723"/>
                <a:gd name="T3" fmla="*/ 263 h 392"/>
                <a:gd name="T4" fmla="*/ 269 w 723"/>
                <a:gd name="T5" fmla="*/ 232 h 392"/>
                <a:gd name="T6" fmla="*/ 257 w 723"/>
                <a:gd name="T7" fmla="*/ 192 h 392"/>
                <a:gd name="T8" fmla="*/ 260 w 723"/>
                <a:gd name="T9" fmla="*/ 151 h 392"/>
                <a:gd name="T10" fmla="*/ 281 w 723"/>
                <a:gd name="T11" fmla="*/ 115 h 392"/>
                <a:gd name="T12" fmla="*/ 312 w 723"/>
                <a:gd name="T13" fmla="*/ 90 h 392"/>
                <a:gd name="T14" fmla="*/ 350 w 723"/>
                <a:gd name="T15" fmla="*/ 77 h 392"/>
                <a:gd name="T16" fmla="*/ 392 w 723"/>
                <a:gd name="T17" fmla="*/ 81 h 392"/>
                <a:gd name="T18" fmla="*/ 429 w 723"/>
                <a:gd name="T19" fmla="*/ 100 h 392"/>
                <a:gd name="T20" fmla="*/ 454 w 723"/>
                <a:gd name="T21" fmla="*/ 131 h 392"/>
                <a:gd name="T22" fmla="*/ 466 w 723"/>
                <a:gd name="T23" fmla="*/ 171 h 392"/>
                <a:gd name="T24" fmla="*/ 462 w 723"/>
                <a:gd name="T25" fmla="*/ 213 h 392"/>
                <a:gd name="T26" fmla="*/ 443 w 723"/>
                <a:gd name="T27" fmla="*/ 248 h 392"/>
                <a:gd name="T28" fmla="*/ 412 w 723"/>
                <a:gd name="T29" fmla="*/ 274 h 392"/>
                <a:gd name="T30" fmla="*/ 372 w 723"/>
                <a:gd name="T31" fmla="*/ 287 h 392"/>
                <a:gd name="T32" fmla="*/ 96 w 723"/>
                <a:gd name="T33" fmla="*/ 151 h 392"/>
                <a:gd name="T34" fmla="*/ 68 w 723"/>
                <a:gd name="T35" fmla="*/ 131 h 392"/>
                <a:gd name="T36" fmla="*/ 61 w 723"/>
                <a:gd name="T37" fmla="*/ 97 h 392"/>
                <a:gd name="T38" fmla="*/ 80 w 723"/>
                <a:gd name="T39" fmla="*/ 69 h 392"/>
                <a:gd name="T40" fmla="*/ 114 w 723"/>
                <a:gd name="T41" fmla="*/ 63 h 392"/>
                <a:gd name="T42" fmla="*/ 143 w 723"/>
                <a:gd name="T43" fmla="*/ 81 h 392"/>
                <a:gd name="T44" fmla="*/ 150 w 723"/>
                <a:gd name="T45" fmla="*/ 115 h 392"/>
                <a:gd name="T46" fmla="*/ 131 w 723"/>
                <a:gd name="T47" fmla="*/ 144 h 392"/>
                <a:gd name="T48" fmla="*/ 106 w 723"/>
                <a:gd name="T49" fmla="*/ 152 h 392"/>
                <a:gd name="T50" fmla="*/ 642 w 723"/>
                <a:gd name="T51" fmla="*/ 249 h 392"/>
                <a:gd name="T52" fmla="*/ 661 w 723"/>
                <a:gd name="T53" fmla="*/ 278 h 392"/>
                <a:gd name="T54" fmla="*/ 655 w 723"/>
                <a:gd name="T55" fmla="*/ 313 h 392"/>
                <a:gd name="T56" fmla="*/ 626 w 723"/>
                <a:gd name="T57" fmla="*/ 331 h 392"/>
                <a:gd name="T58" fmla="*/ 592 w 723"/>
                <a:gd name="T59" fmla="*/ 324 h 392"/>
                <a:gd name="T60" fmla="*/ 573 w 723"/>
                <a:gd name="T61" fmla="*/ 297 h 392"/>
                <a:gd name="T62" fmla="*/ 580 w 723"/>
                <a:gd name="T63" fmla="*/ 262 h 392"/>
                <a:gd name="T64" fmla="*/ 608 w 723"/>
                <a:gd name="T65" fmla="*/ 243 h 392"/>
                <a:gd name="T66" fmla="*/ 669 w 723"/>
                <a:gd name="T67" fmla="*/ 392 h 392"/>
                <a:gd name="T68" fmla="*/ 691 w 723"/>
                <a:gd name="T69" fmla="*/ 386 h 392"/>
                <a:gd name="T70" fmla="*/ 709 w 723"/>
                <a:gd name="T71" fmla="*/ 371 h 392"/>
                <a:gd name="T72" fmla="*/ 720 w 723"/>
                <a:gd name="T73" fmla="*/ 350 h 392"/>
                <a:gd name="T74" fmla="*/ 723 w 723"/>
                <a:gd name="T75" fmla="*/ 62 h 392"/>
                <a:gd name="T76" fmla="*/ 718 w 723"/>
                <a:gd name="T77" fmla="*/ 38 h 392"/>
                <a:gd name="T78" fmla="*/ 705 w 723"/>
                <a:gd name="T79" fmla="*/ 19 h 392"/>
                <a:gd name="T80" fmla="*/ 686 w 723"/>
                <a:gd name="T81" fmla="*/ 6 h 392"/>
                <a:gd name="T82" fmla="*/ 663 w 723"/>
                <a:gd name="T83" fmla="*/ 2 h 392"/>
                <a:gd name="T84" fmla="*/ 43 w 723"/>
                <a:gd name="T85" fmla="*/ 4 h 392"/>
                <a:gd name="T86" fmla="*/ 22 w 723"/>
                <a:gd name="T87" fmla="*/ 14 h 392"/>
                <a:gd name="T88" fmla="*/ 7 w 723"/>
                <a:gd name="T89" fmla="*/ 33 h 392"/>
                <a:gd name="T90" fmla="*/ 1 w 723"/>
                <a:gd name="T91" fmla="*/ 55 h 392"/>
                <a:gd name="T92" fmla="*/ 46 w 723"/>
                <a:gd name="T93" fmla="*/ 294 h 392"/>
                <a:gd name="T94" fmla="*/ 151 w 723"/>
                <a:gd name="T95" fmla="*/ 287 h 392"/>
                <a:gd name="T96" fmla="*/ 244 w 723"/>
                <a:gd name="T97" fmla="*/ 293 h 392"/>
                <a:gd name="T98" fmla="*/ 326 w 723"/>
                <a:gd name="T99" fmla="*/ 312 h 392"/>
                <a:gd name="T100" fmla="*/ 373 w 723"/>
                <a:gd name="T101" fmla="*/ 337 h 392"/>
                <a:gd name="T102" fmla="*/ 389 w 723"/>
                <a:gd name="T103" fmla="*/ 362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23" h="392">
                  <a:moveTo>
                    <a:pt x="361" y="287"/>
                  </a:moveTo>
                  <a:lnTo>
                    <a:pt x="350" y="287"/>
                  </a:lnTo>
                  <a:lnTo>
                    <a:pt x="341" y="285"/>
                  </a:lnTo>
                  <a:lnTo>
                    <a:pt x="330" y="283"/>
                  </a:lnTo>
                  <a:lnTo>
                    <a:pt x="320" y="278"/>
                  </a:lnTo>
                  <a:lnTo>
                    <a:pt x="312" y="274"/>
                  </a:lnTo>
                  <a:lnTo>
                    <a:pt x="302" y="269"/>
                  </a:lnTo>
                  <a:lnTo>
                    <a:pt x="295" y="263"/>
                  </a:lnTo>
                  <a:lnTo>
                    <a:pt x="287" y="256"/>
                  </a:lnTo>
                  <a:lnTo>
                    <a:pt x="281" y="248"/>
                  </a:lnTo>
                  <a:lnTo>
                    <a:pt x="274" y="241"/>
                  </a:lnTo>
                  <a:lnTo>
                    <a:pt x="269" y="232"/>
                  </a:lnTo>
                  <a:lnTo>
                    <a:pt x="265" y="223"/>
                  </a:lnTo>
                  <a:lnTo>
                    <a:pt x="260" y="213"/>
                  </a:lnTo>
                  <a:lnTo>
                    <a:pt x="258" y="203"/>
                  </a:lnTo>
                  <a:lnTo>
                    <a:pt x="257" y="192"/>
                  </a:lnTo>
                  <a:lnTo>
                    <a:pt x="256" y="182"/>
                  </a:lnTo>
                  <a:lnTo>
                    <a:pt x="257" y="171"/>
                  </a:lnTo>
                  <a:lnTo>
                    <a:pt x="258" y="160"/>
                  </a:lnTo>
                  <a:lnTo>
                    <a:pt x="260" y="151"/>
                  </a:lnTo>
                  <a:lnTo>
                    <a:pt x="265" y="141"/>
                  </a:lnTo>
                  <a:lnTo>
                    <a:pt x="269" y="131"/>
                  </a:lnTo>
                  <a:lnTo>
                    <a:pt x="274" y="123"/>
                  </a:lnTo>
                  <a:lnTo>
                    <a:pt x="281" y="115"/>
                  </a:lnTo>
                  <a:lnTo>
                    <a:pt x="287" y="108"/>
                  </a:lnTo>
                  <a:lnTo>
                    <a:pt x="295" y="100"/>
                  </a:lnTo>
                  <a:lnTo>
                    <a:pt x="302" y="95"/>
                  </a:lnTo>
                  <a:lnTo>
                    <a:pt x="312" y="90"/>
                  </a:lnTo>
                  <a:lnTo>
                    <a:pt x="320" y="84"/>
                  </a:lnTo>
                  <a:lnTo>
                    <a:pt x="330" y="81"/>
                  </a:lnTo>
                  <a:lnTo>
                    <a:pt x="341" y="79"/>
                  </a:lnTo>
                  <a:lnTo>
                    <a:pt x="350" y="77"/>
                  </a:lnTo>
                  <a:lnTo>
                    <a:pt x="361" y="77"/>
                  </a:lnTo>
                  <a:lnTo>
                    <a:pt x="372" y="77"/>
                  </a:lnTo>
                  <a:lnTo>
                    <a:pt x="383" y="79"/>
                  </a:lnTo>
                  <a:lnTo>
                    <a:pt x="392" y="81"/>
                  </a:lnTo>
                  <a:lnTo>
                    <a:pt x="403" y="84"/>
                  </a:lnTo>
                  <a:lnTo>
                    <a:pt x="412" y="90"/>
                  </a:lnTo>
                  <a:lnTo>
                    <a:pt x="420" y="95"/>
                  </a:lnTo>
                  <a:lnTo>
                    <a:pt x="429" y="100"/>
                  </a:lnTo>
                  <a:lnTo>
                    <a:pt x="436" y="108"/>
                  </a:lnTo>
                  <a:lnTo>
                    <a:pt x="443" y="115"/>
                  </a:lnTo>
                  <a:lnTo>
                    <a:pt x="449" y="123"/>
                  </a:lnTo>
                  <a:lnTo>
                    <a:pt x="454" y="131"/>
                  </a:lnTo>
                  <a:lnTo>
                    <a:pt x="459" y="141"/>
                  </a:lnTo>
                  <a:lnTo>
                    <a:pt x="462" y="151"/>
                  </a:lnTo>
                  <a:lnTo>
                    <a:pt x="465" y="160"/>
                  </a:lnTo>
                  <a:lnTo>
                    <a:pt x="466" y="171"/>
                  </a:lnTo>
                  <a:lnTo>
                    <a:pt x="467" y="182"/>
                  </a:lnTo>
                  <a:lnTo>
                    <a:pt x="466" y="192"/>
                  </a:lnTo>
                  <a:lnTo>
                    <a:pt x="465" y="203"/>
                  </a:lnTo>
                  <a:lnTo>
                    <a:pt x="462" y="213"/>
                  </a:lnTo>
                  <a:lnTo>
                    <a:pt x="459" y="223"/>
                  </a:lnTo>
                  <a:lnTo>
                    <a:pt x="454" y="232"/>
                  </a:lnTo>
                  <a:lnTo>
                    <a:pt x="449" y="241"/>
                  </a:lnTo>
                  <a:lnTo>
                    <a:pt x="443" y="248"/>
                  </a:lnTo>
                  <a:lnTo>
                    <a:pt x="436" y="256"/>
                  </a:lnTo>
                  <a:lnTo>
                    <a:pt x="429" y="263"/>
                  </a:lnTo>
                  <a:lnTo>
                    <a:pt x="420" y="269"/>
                  </a:lnTo>
                  <a:lnTo>
                    <a:pt x="412" y="274"/>
                  </a:lnTo>
                  <a:lnTo>
                    <a:pt x="403" y="278"/>
                  </a:lnTo>
                  <a:lnTo>
                    <a:pt x="392" y="283"/>
                  </a:lnTo>
                  <a:lnTo>
                    <a:pt x="383" y="285"/>
                  </a:lnTo>
                  <a:lnTo>
                    <a:pt x="372" y="287"/>
                  </a:lnTo>
                  <a:lnTo>
                    <a:pt x="361" y="287"/>
                  </a:lnTo>
                  <a:lnTo>
                    <a:pt x="361" y="287"/>
                  </a:lnTo>
                  <a:close/>
                  <a:moveTo>
                    <a:pt x="106" y="152"/>
                  </a:moveTo>
                  <a:lnTo>
                    <a:pt x="96" y="151"/>
                  </a:lnTo>
                  <a:lnTo>
                    <a:pt x="88" y="149"/>
                  </a:lnTo>
                  <a:lnTo>
                    <a:pt x="80" y="144"/>
                  </a:lnTo>
                  <a:lnTo>
                    <a:pt x="74" y="139"/>
                  </a:lnTo>
                  <a:lnTo>
                    <a:pt x="68" y="131"/>
                  </a:lnTo>
                  <a:lnTo>
                    <a:pt x="64" y="124"/>
                  </a:lnTo>
                  <a:lnTo>
                    <a:pt x="61" y="115"/>
                  </a:lnTo>
                  <a:lnTo>
                    <a:pt x="61" y="107"/>
                  </a:lnTo>
                  <a:lnTo>
                    <a:pt x="61" y="97"/>
                  </a:lnTo>
                  <a:lnTo>
                    <a:pt x="64" y="88"/>
                  </a:lnTo>
                  <a:lnTo>
                    <a:pt x="68" y="81"/>
                  </a:lnTo>
                  <a:lnTo>
                    <a:pt x="74" y="74"/>
                  </a:lnTo>
                  <a:lnTo>
                    <a:pt x="80" y="69"/>
                  </a:lnTo>
                  <a:lnTo>
                    <a:pt x="88" y="65"/>
                  </a:lnTo>
                  <a:lnTo>
                    <a:pt x="96" y="63"/>
                  </a:lnTo>
                  <a:lnTo>
                    <a:pt x="106" y="62"/>
                  </a:lnTo>
                  <a:lnTo>
                    <a:pt x="114" y="63"/>
                  </a:lnTo>
                  <a:lnTo>
                    <a:pt x="123" y="65"/>
                  </a:lnTo>
                  <a:lnTo>
                    <a:pt x="131" y="69"/>
                  </a:lnTo>
                  <a:lnTo>
                    <a:pt x="137" y="74"/>
                  </a:lnTo>
                  <a:lnTo>
                    <a:pt x="143" y="81"/>
                  </a:lnTo>
                  <a:lnTo>
                    <a:pt x="147" y="88"/>
                  </a:lnTo>
                  <a:lnTo>
                    <a:pt x="150" y="97"/>
                  </a:lnTo>
                  <a:lnTo>
                    <a:pt x="151" y="107"/>
                  </a:lnTo>
                  <a:lnTo>
                    <a:pt x="150" y="115"/>
                  </a:lnTo>
                  <a:lnTo>
                    <a:pt x="148" y="124"/>
                  </a:lnTo>
                  <a:lnTo>
                    <a:pt x="143" y="131"/>
                  </a:lnTo>
                  <a:lnTo>
                    <a:pt x="137" y="139"/>
                  </a:lnTo>
                  <a:lnTo>
                    <a:pt x="131" y="144"/>
                  </a:lnTo>
                  <a:lnTo>
                    <a:pt x="123" y="149"/>
                  </a:lnTo>
                  <a:lnTo>
                    <a:pt x="114" y="151"/>
                  </a:lnTo>
                  <a:lnTo>
                    <a:pt x="106" y="152"/>
                  </a:lnTo>
                  <a:lnTo>
                    <a:pt x="106" y="152"/>
                  </a:lnTo>
                  <a:close/>
                  <a:moveTo>
                    <a:pt x="617" y="242"/>
                  </a:moveTo>
                  <a:lnTo>
                    <a:pt x="626" y="243"/>
                  </a:lnTo>
                  <a:lnTo>
                    <a:pt x="635" y="245"/>
                  </a:lnTo>
                  <a:lnTo>
                    <a:pt x="642" y="249"/>
                  </a:lnTo>
                  <a:lnTo>
                    <a:pt x="650" y="255"/>
                  </a:lnTo>
                  <a:lnTo>
                    <a:pt x="655" y="262"/>
                  </a:lnTo>
                  <a:lnTo>
                    <a:pt x="659" y="270"/>
                  </a:lnTo>
                  <a:lnTo>
                    <a:pt x="661" y="278"/>
                  </a:lnTo>
                  <a:lnTo>
                    <a:pt x="663" y="287"/>
                  </a:lnTo>
                  <a:lnTo>
                    <a:pt x="661" y="297"/>
                  </a:lnTo>
                  <a:lnTo>
                    <a:pt x="659" y="305"/>
                  </a:lnTo>
                  <a:lnTo>
                    <a:pt x="655" y="313"/>
                  </a:lnTo>
                  <a:lnTo>
                    <a:pt x="650" y="319"/>
                  </a:lnTo>
                  <a:lnTo>
                    <a:pt x="642" y="324"/>
                  </a:lnTo>
                  <a:lnTo>
                    <a:pt x="635" y="329"/>
                  </a:lnTo>
                  <a:lnTo>
                    <a:pt x="626" y="331"/>
                  </a:lnTo>
                  <a:lnTo>
                    <a:pt x="617" y="332"/>
                  </a:lnTo>
                  <a:lnTo>
                    <a:pt x="608" y="331"/>
                  </a:lnTo>
                  <a:lnTo>
                    <a:pt x="600" y="329"/>
                  </a:lnTo>
                  <a:lnTo>
                    <a:pt x="592" y="324"/>
                  </a:lnTo>
                  <a:lnTo>
                    <a:pt x="585" y="319"/>
                  </a:lnTo>
                  <a:lnTo>
                    <a:pt x="580" y="313"/>
                  </a:lnTo>
                  <a:lnTo>
                    <a:pt x="576" y="305"/>
                  </a:lnTo>
                  <a:lnTo>
                    <a:pt x="573" y="297"/>
                  </a:lnTo>
                  <a:lnTo>
                    <a:pt x="572" y="287"/>
                  </a:lnTo>
                  <a:lnTo>
                    <a:pt x="573" y="278"/>
                  </a:lnTo>
                  <a:lnTo>
                    <a:pt x="576" y="270"/>
                  </a:lnTo>
                  <a:lnTo>
                    <a:pt x="580" y="262"/>
                  </a:lnTo>
                  <a:lnTo>
                    <a:pt x="585" y="255"/>
                  </a:lnTo>
                  <a:lnTo>
                    <a:pt x="592" y="249"/>
                  </a:lnTo>
                  <a:lnTo>
                    <a:pt x="600" y="245"/>
                  </a:lnTo>
                  <a:lnTo>
                    <a:pt x="608" y="243"/>
                  </a:lnTo>
                  <a:lnTo>
                    <a:pt x="617" y="242"/>
                  </a:lnTo>
                  <a:close/>
                  <a:moveTo>
                    <a:pt x="391" y="392"/>
                  </a:moveTo>
                  <a:lnTo>
                    <a:pt x="663" y="392"/>
                  </a:lnTo>
                  <a:lnTo>
                    <a:pt x="669" y="392"/>
                  </a:lnTo>
                  <a:lnTo>
                    <a:pt x="674" y="391"/>
                  </a:lnTo>
                  <a:lnTo>
                    <a:pt x="681" y="390"/>
                  </a:lnTo>
                  <a:lnTo>
                    <a:pt x="686" y="388"/>
                  </a:lnTo>
                  <a:lnTo>
                    <a:pt x="691" y="386"/>
                  </a:lnTo>
                  <a:lnTo>
                    <a:pt x="697" y="382"/>
                  </a:lnTo>
                  <a:lnTo>
                    <a:pt x="701" y="379"/>
                  </a:lnTo>
                  <a:lnTo>
                    <a:pt x="705" y="375"/>
                  </a:lnTo>
                  <a:lnTo>
                    <a:pt x="709" y="371"/>
                  </a:lnTo>
                  <a:lnTo>
                    <a:pt x="713" y="366"/>
                  </a:lnTo>
                  <a:lnTo>
                    <a:pt x="715" y="361"/>
                  </a:lnTo>
                  <a:lnTo>
                    <a:pt x="718" y="356"/>
                  </a:lnTo>
                  <a:lnTo>
                    <a:pt x="720" y="350"/>
                  </a:lnTo>
                  <a:lnTo>
                    <a:pt x="721" y="345"/>
                  </a:lnTo>
                  <a:lnTo>
                    <a:pt x="723" y="338"/>
                  </a:lnTo>
                  <a:lnTo>
                    <a:pt x="723" y="332"/>
                  </a:lnTo>
                  <a:lnTo>
                    <a:pt x="723" y="62"/>
                  </a:lnTo>
                  <a:lnTo>
                    <a:pt x="723" y="55"/>
                  </a:lnTo>
                  <a:lnTo>
                    <a:pt x="721" y="49"/>
                  </a:lnTo>
                  <a:lnTo>
                    <a:pt x="720" y="43"/>
                  </a:lnTo>
                  <a:lnTo>
                    <a:pt x="718" y="38"/>
                  </a:lnTo>
                  <a:lnTo>
                    <a:pt x="715" y="33"/>
                  </a:lnTo>
                  <a:lnTo>
                    <a:pt x="713" y="27"/>
                  </a:lnTo>
                  <a:lnTo>
                    <a:pt x="709" y="23"/>
                  </a:lnTo>
                  <a:lnTo>
                    <a:pt x="705" y="19"/>
                  </a:lnTo>
                  <a:lnTo>
                    <a:pt x="701" y="14"/>
                  </a:lnTo>
                  <a:lnTo>
                    <a:pt x="697" y="11"/>
                  </a:lnTo>
                  <a:lnTo>
                    <a:pt x="691" y="8"/>
                  </a:lnTo>
                  <a:lnTo>
                    <a:pt x="686" y="6"/>
                  </a:lnTo>
                  <a:lnTo>
                    <a:pt x="681" y="4"/>
                  </a:lnTo>
                  <a:lnTo>
                    <a:pt x="674" y="3"/>
                  </a:lnTo>
                  <a:lnTo>
                    <a:pt x="669" y="2"/>
                  </a:lnTo>
                  <a:lnTo>
                    <a:pt x="663" y="2"/>
                  </a:lnTo>
                  <a:lnTo>
                    <a:pt x="61" y="0"/>
                  </a:lnTo>
                  <a:lnTo>
                    <a:pt x="54" y="2"/>
                  </a:lnTo>
                  <a:lnTo>
                    <a:pt x="48" y="3"/>
                  </a:lnTo>
                  <a:lnTo>
                    <a:pt x="43" y="4"/>
                  </a:lnTo>
                  <a:lnTo>
                    <a:pt x="37" y="6"/>
                  </a:lnTo>
                  <a:lnTo>
                    <a:pt x="32" y="8"/>
                  </a:lnTo>
                  <a:lnTo>
                    <a:pt x="27" y="11"/>
                  </a:lnTo>
                  <a:lnTo>
                    <a:pt x="22" y="14"/>
                  </a:lnTo>
                  <a:lnTo>
                    <a:pt x="18" y="19"/>
                  </a:lnTo>
                  <a:lnTo>
                    <a:pt x="14" y="23"/>
                  </a:lnTo>
                  <a:lnTo>
                    <a:pt x="10" y="27"/>
                  </a:lnTo>
                  <a:lnTo>
                    <a:pt x="7" y="33"/>
                  </a:lnTo>
                  <a:lnTo>
                    <a:pt x="5" y="38"/>
                  </a:lnTo>
                  <a:lnTo>
                    <a:pt x="3" y="43"/>
                  </a:lnTo>
                  <a:lnTo>
                    <a:pt x="2" y="49"/>
                  </a:lnTo>
                  <a:lnTo>
                    <a:pt x="1" y="55"/>
                  </a:lnTo>
                  <a:lnTo>
                    <a:pt x="0" y="62"/>
                  </a:lnTo>
                  <a:lnTo>
                    <a:pt x="0" y="304"/>
                  </a:lnTo>
                  <a:lnTo>
                    <a:pt x="22" y="299"/>
                  </a:lnTo>
                  <a:lnTo>
                    <a:pt x="46" y="294"/>
                  </a:lnTo>
                  <a:lnTo>
                    <a:pt x="68" y="291"/>
                  </a:lnTo>
                  <a:lnTo>
                    <a:pt x="90" y="290"/>
                  </a:lnTo>
                  <a:lnTo>
                    <a:pt x="126" y="288"/>
                  </a:lnTo>
                  <a:lnTo>
                    <a:pt x="151" y="287"/>
                  </a:lnTo>
                  <a:lnTo>
                    <a:pt x="172" y="288"/>
                  </a:lnTo>
                  <a:lnTo>
                    <a:pt x="206" y="289"/>
                  </a:lnTo>
                  <a:lnTo>
                    <a:pt x="225" y="291"/>
                  </a:lnTo>
                  <a:lnTo>
                    <a:pt x="244" y="293"/>
                  </a:lnTo>
                  <a:lnTo>
                    <a:pt x="266" y="297"/>
                  </a:lnTo>
                  <a:lnTo>
                    <a:pt x="286" y="300"/>
                  </a:lnTo>
                  <a:lnTo>
                    <a:pt x="306" y="305"/>
                  </a:lnTo>
                  <a:lnTo>
                    <a:pt x="326" y="312"/>
                  </a:lnTo>
                  <a:lnTo>
                    <a:pt x="344" y="318"/>
                  </a:lnTo>
                  <a:lnTo>
                    <a:pt x="360" y="327"/>
                  </a:lnTo>
                  <a:lnTo>
                    <a:pt x="366" y="332"/>
                  </a:lnTo>
                  <a:lnTo>
                    <a:pt x="373" y="337"/>
                  </a:lnTo>
                  <a:lnTo>
                    <a:pt x="378" y="343"/>
                  </a:lnTo>
                  <a:lnTo>
                    <a:pt x="383" y="349"/>
                  </a:lnTo>
                  <a:lnTo>
                    <a:pt x="387" y="356"/>
                  </a:lnTo>
                  <a:lnTo>
                    <a:pt x="389" y="362"/>
                  </a:lnTo>
                  <a:lnTo>
                    <a:pt x="391" y="369"/>
                  </a:lnTo>
                  <a:lnTo>
                    <a:pt x="391" y="377"/>
                  </a:lnTo>
                  <a:lnTo>
                    <a:pt x="391" y="3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91" name="Freeform 499">
              <a:extLst>
                <a:ext uri="{FF2B5EF4-FFF2-40B4-BE49-F238E27FC236}">
                  <a16:creationId xmlns:a16="http://schemas.microsoft.com/office/drawing/2014/main" id="{BF723C2A-68AB-402A-BD7B-74F250598C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6025" y="1598613"/>
              <a:ext cx="133350" cy="33338"/>
            </a:xfrm>
            <a:custGeom>
              <a:avLst/>
              <a:gdLst>
                <a:gd name="T0" fmla="*/ 0 w 421"/>
                <a:gd name="T1" fmla="*/ 44 h 104"/>
                <a:gd name="T2" fmla="*/ 2 w 421"/>
                <a:gd name="T3" fmla="*/ 52 h 104"/>
                <a:gd name="T4" fmla="*/ 5 w 421"/>
                <a:gd name="T5" fmla="*/ 56 h 104"/>
                <a:gd name="T6" fmla="*/ 6 w 421"/>
                <a:gd name="T7" fmla="*/ 59 h 104"/>
                <a:gd name="T8" fmla="*/ 11 w 421"/>
                <a:gd name="T9" fmla="*/ 65 h 104"/>
                <a:gd name="T10" fmla="*/ 13 w 421"/>
                <a:gd name="T11" fmla="*/ 65 h 104"/>
                <a:gd name="T12" fmla="*/ 31 w 421"/>
                <a:gd name="T13" fmla="*/ 76 h 104"/>
                <a:gd name="T14" fmla="*/ 32 w 421"/>
                <a:gd name="T15" fmla="*/ 77 h 104"/>
                <a:gd name="T16" fmla="*/ 41 w 421"/>
                <a:gd name="T17" fmla="*/ 80 h 104"/>
                <a:gd name="T18" fmla="*/ 45 w 421"/>
                <a:gd name="T19" fmla="*/ 81 h 104"/>
                <a:gd name="T20" fmla="*/ 53 w 421"/>
                <a:gd name="T21" fmla="*/ 84 h 104"/>
                <a:gd name="T22" fmla="*/ 61 w 421"/>
                <a:gd name="T23" fmla="*/ 86 h 104"/>
                <a:gd name="T24" fmla="*/ 66 w 421"/>
                <a:gd name="T25" fmla="*/ 87 h 104"/>
                <a:gd name="T26" fmla="*/ 98 w 421"/>
                <a:gd name="T27" fmla="*/ 95 h 104"/>
                <a:gd name="T28" fmla="*/ 133 w 421"/>
                <a:gd name="T29" fmla="*/ 99 h 104"/>
                <a:gd name="T30" fmla="*/ 197 w 421"/>
                <a:gd name="T31" fmla="*/ 104 h 104"/>
                <a:gd name="T32" fmla="*/ 211 w 421"/>
                <a:gd name="T33" fmla="*/ 104 h 104"/>
                <a:gd name="T34" fmla="*/ 225 w 421"/>
                <a:gd name="T35" fmla="*/ 104 h 104"/>
                <a:gd name="T36" fmla="*/ 289 w 421"/>
                <a:gd name="T37" fmla="*/ 99 h 104"/>
                <a:gd name="T38" fmla="*/ 322 w 421"/>
                <a:gd name="T39" fmla="*/ 95 h 104"/>
                <a:gd name="T40" fmla="*/ 356 w 421"/>
                <a:gd name="T41" fmla="*/ 87 h 104"/>
                <a:gd name="T42" fmla="*/ 360 w 421"/>
                <a:gd name="T43" fmla="*/ 86 h 104"/>
                <a:gd name="T44" fmla="*/ 368 w 421"/>
                <a:gd name="T45" fmla="*/ 84 h 104"/>
                <a:gd name="T46" fmla="*/ 376 w 421"/>
                <a:gd name="T47" fmla="*/ 81 h 104"/>
                <a:gd name="T48" fmla="*/ 379 w 421"/>
                <a:gd name="T49" fmla="*/ 80 h 104"/>
                <a:gd name="T50" fmla="*/ 390 w 421"/>
                <a:gd name="T51" fmla="*/ 77 h 104"/>
                <a:gd name="T52" fmla="*/ 391 w 421"/>
                <a:gd name="T53" fmla="*/ 76 h 104"/>
                <a:gd name="T54" fmla="*/ 409 w 421"/>
                <a:gd name="T55" fmla="*/ 65 h 104"/>
                <a:gd name="T56" fmla="*/ 409 w 421"/>
                <a:gd name="T57" fmla="*/ 65 h 104"/>
                <a:gd name="T58" fmla="*/ 416 w 421"/>
                <a:gd name="T59" fmla="*/ 59 h 104"/>
                <a:gd name="T60" fmla="*/ 417 w 421"/>
                <a:gd name="T61" fmla="*/ 56 h 104"/>
                <a:gd name="T62" fmla="*/ 420 w 421"/>
                <a:gd name="T63" fmla="*/ 52 h 104"/>
                <a:gd name="T64" fmla="*/ 421 w 421"/>
                <a:gd name="T65" fmla="*/ 44 h 104"/>
                <a:gd name="T66" fmla="*/ 410 w 421"/>
                <a:gd name="T67" fmla="*/ 4 h 104"/>
                <a:gd name="T68" fmla="*/ 386 w 421"/>
                <a:gd name="T69" fmla="*/ 10 h 104"/>
                <a:gd name="T70" fmla="*/ 344 w 421"/>
                <a:gd name="T71" fmla="*/ 19 h 104"/>
                <a:gd name="T72" fmla="*/ 284 w 421"/>
                <a:gd name="T73" fmla="*/ 25 h 104"/>
                <a:gd name="T74" fmla="*/ 231 w 421"/>
                <a:gd name="T75" fmla="*/ 28 h 104"/>
                <a:gd name="T76" fmla="*/ 191 w 421"/>
                <a:gd name="T77" fmla="*/ 28 h 104"/>
                <a:gd name="T78" fmla="*/ 138 w 421"/>
                <a:gd name="T79" fmla="*/ 25 h 104"/>
                <a:gd name="T80" fmla="*/ 78 w 421"/>
                <a:gd name="T81" fmla="*/ 19 h 104"/>
                <a:gd name="T82" fmla="*/ 35 w 421"/>
                <a:gd name="T83" fmla="*/ 10 h 104"/>
                <a:gd name="T84" fmla="*/ 10 w 421"/>
                <a:gd name="T85" fmla="*/ 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21" h="104">
                  <a:moveTo>
                    <a:pt x="0" y="0"/>
                  </a:moveTo>
                  <a:lnTo>
                    <a:pt x="0" y="44"/>
                  </a:lnTo>
                  <a:lnTo>
                    <a:pt x="1" y="48"/>
                  </a:lnTo>
                  <a:lnTo>
                    <a:pt x="2" y="52"/>
                  </a:lnTo>
                  <a:lnTo>
                    <a:pt x="3" y="54"/>
                  </a:lnTo>
                  <a:lnTo>
                    <a:pt x="5" y="56"/>
                  </a:lnTo>
                  <a:lnTo>
                    <a:pt x="5" y="57"/>
                  </a:lnTo>
                  <a:lnTo>
                    <a:pt x="6" y="59"/>
                  </a:lnTo>
                  <a:lnTo>
                    <a:pt x="8" y="62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13" y="65"/>
                  </a:lnTo>
                  <a:lnTo>
                    <a:pt x="20" y="70"/>
                  </a:lnTo>
                  <a:lnTo>
                    <a:pt x="31" y="76"/>
                  </a:lnTo>
                  <a:lnTo>
                    <a:pt x="31" y="76"/>
                  </a:lnTo>
                  <a:lnTo>
                    <a:pt x="32" y="77"/>
                  </a:lnTo>
                  <a:lnTo>
                    <a:pt x="36" y="79"/>
                  </a:lnTo>
                  <a:lnTo>
                    <a:pt x="41" y="80"/>
                  </a:lnTo>
                  <a:lnTo>
                    <a:pt x="44" y="81"/>
                  </a:lnTo>
                  <a:lnTo>
                    <a:pt x="45" y="81"/>
                  </a:lnTo>
                  <a:lnTo>
                    <a:pt x="49" y="83"/>
                  </a:lnTo>
                  <a:lnTo>
                    <a:pt x="53" y="84"/>
                  </a:lnTo>
                  <a:lnTo>
                    <a:pt x="58" y="85"/>
                  </a:lnTo>
                  <a:lnTo>
                    <a:pt x="61" y="86"/>
                  </a:lnTo>
                  <a:lnTo>
                    <a:pt x="64" y="87"/>
                  </a:lnTo>
                  <a:lnTo>
                    <a:pt x="66" y="87"/>
                  </a:lnTo>
                  <a:lnTo>
                    <a:pt x="82" y="92"/>
                  </a:lnTo>
                  <a:lnTo>
                    <a:pt x="98" y="95"/>
                  </a:lnTo>
                  <a:lnTo>
                    <a:pt x="115" y="97"/>
                  </a:lnTo>
                  <a:lnTo>
                    <a:pt x="133" y="99"/>
                  </a:lnTo>
                  <a:lnTo>
                    <a:pt x="166" y="102"/>
                  </a:lnTo>
                  <a:lnTo>
                    <a:pt x="197" y="104"/>
                  </a:lnTo>
                  <a:lnTo>
                    <a:pt x="203" y="104"/>
                  </a:lnTo>
                  <a:lnTo>
                    <a:pt x="211" y="104"/>
                  </a:lnTo>
                  <a:lnTo>
                    <a:pt x="217" y="104"/>
                  </a:lnTo>
                  <a:lnTo>
                    <a:pt x="225" y="104"/>
                  </a:lnTo>
                  <a:lnTo>
                    <a:pt x="255" y="102"/>
                  </a:lnTo>
                  <a:lnTo>
                    <a:pt x="289" y="99"/>
                  </a:lnTo>
                  <a:lnTo>
                    <a:pt x="306" y="97"/>
                  </a:lnTo>
                  <a:lnTo>
                    <a:pt x="322" y="95"/>
                  </a:lnTo>
                  <a:lnTo>
                    <a:pt x="340" y="92"/>
                  </a:lnTo>
                  <a:lnTo>
                    <a:pt x="356" y="87"/>
                  </a:lnTo>
                  <a:lnTo>
                    <a:pt x="358" y="87"/>
                  </a:lnTo>
                  <a:lnTo>
                    <a:pt x="360" y="86"/>
                  </a:lnTo>
                  <a:lnTo>
                    <a:pt x="364" y="85"/>
                  </a:lnTo>
                  <a:lnTo>
                    <a:pt x="368" y="84"/>
                  </a:lnTo>
                  <a:lnTo>
                    <a:pt x="372" y="83"/>
                  </a:lnTo>
                  <a:lnTo>
                    <a:pt x="376" y="81"/>
                  </a:lnTo>
                  <a:lnTo>
                    <a:pt x="378" y="81"/>
                  </a:lnTo>
                  <a:lnTo>
                    <a:pt x="379" y="80"/>
                  </a:lnTo>
                  <a:lnTo>
                    <a:pt x="385" y="79"/>
                  </a:lnTo>
                  <a:lnTo>
                    <a:pt x="390" y="77"/>
                  </a:lnTo>
                  <a:lnTo>
                    <a:pt x="390" y="76"/>
                  </a:lnTo>
                  <a:lnTo>
                    <a:pt x="391" y="76"/>
                  </a:lnTo>
                  <a:lnTo>
                    <a:pt x="401" y="70"/>
                  </a:lnTo>
                  <a:lnTo>
                    <a:pt x="409" y="65"/>
                  </a:lnTo>
                  <a:lnTo>
                    <a:pt x="409" y="65"/>
                  </a:lnTo>
                  <a:lnTo>
                    <a:pt x="409" y="65"/>
                  </a:lnTo>
                  <a:lnTo>
                    <a:pt x="413" y="62"/>
                  </a:lnTo>
                  <a:lnTo>
                    <a:pt x="416" y="59"/>
                  </a:lnTo>
                  <a:lnTo>
                    <a:pt x="417" y="57"/>
                  </a:lnTo>
                  <a:lnTo>
                    <a:pt x="417" y="56"/>
                  </a:lnTo>
                  <a:lnTo>
                    <a:pt x="419" y="54"/>
                  </a:lnTo>
                  <a:lnTo>
                    <a:pt x="420" y="52"/>
                  </a:lnTo>
                  <a:lnTo>
                    <a:pt x="421" y="48"/>
                  </a:lnTo>
                  <a:lnTo>
                    <a:pt x="421" y="44"/>
                  </a:lnTo>
                  <a:lnTo>
                    <a:pt x="421" y="0"/>
                  </a:lnTo>
                  <a:lnTo>
                    <a:pt x="410" y="4"/>
                  </a:lnTo>
                  <a:lnTo>
                    <a:pt x="399" y="7"/>
                  </a:lnTo>
                  <a:lnTo>
                    <a:pt x="386" y="10"/>
                  </a:lnTo>
                  <a:lnTo>
                    <a:pt x="373" y="13"/>
                  </a:lnTo>
                  <a:lnTo>
                    <a:pt x="344" y="19"/>
                  </a:lnTo>
                  <a:lnTo>
                    <a:pt x="314" y="23"/>
                  </a:lnTo>
                  <a:lnTo>
                    <a:pt x="284" y="25"/>
                  </a:lnTo>
                  <a:lnTo>
                    <a:pt x="256" y="27"/>
                  </a:lnTo>
                  <a:lnTo>
                    <a:pt x="231" y="28"/>
                  </a:lnTo>
                  <a:lnTo>
                    <a:pt x="211" y="28"/>
                  </a:lnTo>
                  <a:lnTo>
                    <a:pt x="191" y="28"/>
                  </a:lnTo>
                  <a:lnTo>
                    <a:pt x="166" y="27"/>
                  </a:lnTo>
                  <a:lnTo>
                    <a:pt x="138" y="25"/>
                  </a:lnTo>
                  <a:lnTo>
                    <a:pt x="108" y="23"/>
                  </a:lnTo>
                  <a:lnTo>
                    <a:pt x="78" y="19"/>
                  </a:lnTo>
                  <a:lnTo>
                    <a:pt x="49" y="13"/>
                  </a:lnTo>
                  <a:lnTo>
                    <a:pt x="35" y="10"/>
                  </a:lnTo>
                  <a:lnTo>
                    <a:pt x="22" y="7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92" name="Freeform 500">
              <a:extLst>
                <a:ext uri="{FF2B5EF4-FFF2-40B4-BE49-F238E27FC236}">
                  <a16:creationId xmlns:a16="http://schemas.microsoft.com/office/drawing/2014/main" id="{8CCE3DC2-BC96-4CB2-BA52-FB839C44EB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6025" y="1474788"/>
              <a:ext cx="133350" cy="28575"/>
            </a:xfrm>
            <a:custGeom>
              <a:avLst/>
              <a:gdLst>
                <a:gd name="T0" fmla="*/ 420 w 420"/>
                <a:gd name="T1" fmla="*/ 58 h 90"/>
                <a:gd name="T2" fmla="*/ 419 w 420"/>
                <a:gd name="T3" fmla="*/ 55 h 90"/>
                <a:gd name="T4" fmla="*/ 418 w 420"/>
                <a:gd name="T5" fmla="*/ 50 h 90"/>
                <a:gd name="T6" fmla="*/ 416 w 420"/>
                <a:gd name="T7" fmla="*/ 47 h 90"/>
                <a:gd name="T8" fmla="*/ 413 w 420"/>
                <a:gd name="T9" fmla="*/ 44 h 90"/>
                <a:gd name="T10" fmla="*/ 406 w 420"/>
                <a:gd name="T11" fmla="*/ 37 h 90"/>
                <a:gd name="T12" fmla="*/ 397 w 420"/>
                <a:gd name="T13" fmla="*/ 32 h 90"/>
                <a:gd name="T14" fmla="*/ 386 w 420"/>
                <a:gd name="T15" fmla="*/ 27 h 90"/>
                <a:gd name="T16" fmla="*/ 374 w 420"/>
                <a:gd name="T17" fmla="*/ 22 h 90"/>
                <a:gd name="T18" fmla="*/ 360 w 420"/>
                <a:gd name="T19" fmla="*/ 18 h 90"/>
                <a:gd name="T20" fmla="*/ 345 w 420"/>
                <a:gd name="T21" fmla="*/ 14 h 90"/>
                <a:gd name="T22" fmla="*/ 313 w 420"/>
                <a:gd name="T23" fmla="*/ 9 h 90"/>
                <a:gd name="T24" fmla="*/ 277 w 420"/>
                <a:gd name="T25" fmla="*/ 3 h 90"/>
                <a:gd name="T26" fmla="*/ 243 w 420"/>
                <a:gd name="T27" fmla="*/ 1 h 90"/>
                <a:gd name="T28" fmla="*/ 210 w 420"/>
                <a:gd name="T29" fmla="*/ 0 h 90"/>
                <a:gd name="T30" fmla="*/ 172 w 420"/>
                <a:gd name="T31" fmla="*/ 1 h 90"/>
                <a:gd name="T32" fmla="*/ 133 w 420"/>
                <a:gd name="T33" fmla="*/ 4 h 90"/>
                <a:gd name="T34" fmla="*/ 113 w 420"/>
                <a:gd name="T35" fmla="*/ 7 h 90"/>
                <a:gd name="T36" fmla="*/ 94 w 420"/>
                <a:gd name="T37" fmla="*/ 11 h 90"/>
                <a:gd name="T38" fmla="*/ 76 w 420"/>
                <a:gd name="T39" fmla="*/ 14 h 90"/>
                <a:gd name="T40" fmla="*/ 59 w 420"/>
                <a:gd name="T41" fmla="*/ 18 h 90"/>
                <a:gd name="T42" fmla="*/ 59 w 420"/>
                <a:gd name="T43" fmla="*/ 18 h 90"/>
                <a:gd name="T44" fmla="*/ 55 w 420"/>
                <a:gd name="T45" fmla="*/ 19 h 90"/>
                <a:gd name="T46" fmla="*/ 52 w 420"/>
                <a:gd name="T47" fmla="*/ 20 h 90"/>
                <a:gd name="T48" fmla="*/ 48 w 420"/>
                <a:gd name="T49" fmla="*/ 21 h 90"/>
                <a:gd name="T50" fmla="*/ 44 w 420"/>
                <a:gd name="T51" fmla="*/ 22 h 90"/>
                <a:gd name="T52" fmla="*/ 43 w 420"/>
                <a:gd name="T53" fmla="*/ 24 h 90"/>
                <a:gd name="T54" fmla="*/ 40 w 420"/>
                <a:gd name="T55" fmla="*/ 24 h 90"/>
                <a:gd name="T56" fmla="*/ 35 w 420"/>
                <a:gd name="T57" fmla="*/ 26 h 90"/>
                <a:gd name="T58" fmla="*/ 31 w 420"/>
                <a:gd name="T59" fmla="*/ 28 h 90"/>
                <a:gd name="T60" fmla="*/ 30 w 420"/>
                <a:gd name="T61" fmla="*/ 28 h 90"/>
                <a:gd name="T62" fmla="*/ 30 w 420"/>
                <a:gd name="T63" fmla="*/ 28 h 90"/>
                <a:gd name="T64" fmla="*/ 19 w 420"/>
                <a:gd name="T65" fmla="*/ 33 h 90"/>
                <a:gd name="T66" fmla="*/ 12 w 420"/>
                <a:gd name="T67" fmla="*/ 40 h 90"/>
                <a:gd name="T68" fmla="*/ 10 w 420"/>
                <a:gd name="T69" fmla="*/ 40 h 90"/>
                <a:gd name="T70" fmla="*/ 10 w 420"/>
                <a:gd name="T71" fmla="*/ 40 h 90"/>
                <a:gd name="T72" fmla="*/ 7 w 420"/>
                <a:gd name="T73" fmla="*/ 43 h 90"/>
                <a:gd name="T74" fmla="*/ 5 w 420"/>
                <a:gd name="T75" fmla="*/ 46 h 90"/>
                <a:gd name="T76" fmla="*/ 4 w 420"/>
                <a:gd name="T77" fmla="*/ 47 h 90"/>
                <a:gd name="T78" fmla="*/ 4 w 420"/>
                <a:gd name="T79" fmla="*/ 48 h 90"/>
                <a:gd name="T80" fmla="*/ 2 w 420"/>
                <a:gd name="T81" fmla="*/ 50 h 90"/>
                <a:gd name="T82" fmla="*/ 1 w 420"/>
                <a:gd name="T83" fmla="*/ 52 h 90"/>
                <a:gd name="T84" fmla="*/ 0 w 420"/>
                <a:gd name="T85" fmla="*/ 56 h 90"/>
                <a:gd name="T86" fmla="*/ 0 w 420"/>
                <a:gd name="T87" fmla="*/ 58 h 90"/>
                <a:gd name="T88" fmla="*/ 8 w 420"/>
                <a:gd name="T89" fmla="*/ 63 h 90"/>
                <a:gd name="T90" fmla="*/ 22 w 420"/>
                <a:gd name="T91" fmla="*/ 68 h 90"/>
                <a:gd name="T92" fmla="*/ 43 w 420"/>
                <a:gd name="T93" fmla="*/ 74 h 90"/>
                <a:gd name="T94" fmla="*/ 67 w 420"/>
                <a:gd name="T95" fmla="*/ 78 h 90"/>
                <a:gd name="T96" fmla="*/ 96 w 420"/>
                <a:gd name="T97" fmla="*/ 84 h 90"/>
                <a:gd name="T98" fmla="*/ 131 w 420"/>
                <a:gd name="T99" fmla="*/ 87 h 90"/>
                <a:gd name="T100" fmla="*/ 168 w 420"/>
                <a:gd name="T101" fmla="*/ 90 h 90"/>
                <a:gd name="T102" fmla="*/ 210 w 420"/>
                <a:gd name="T103" fmla="*/ 90 h 90"/>
                <a:gd name="T104" fmla="*/ 251 w 420"/>
                <a:gd name="T105" fmla="*/ 90 h 90"/>
                <a:gd name="T106" fmla="*/ 289 w 420"/>
                <a:gd name="T107" fmla="*/ 87 h 90"/>
                <a:gd name="T108" fmla="*/ 323 w 420"/>
                <a:gd name="T109" fmla="*/ 84 h 90"/>
                <a:gd name="T110" fmla="*/ 353 w 420"/>
                <a:gd name="T111" fmla="*/ 78 h 90"/>
                <a:gd name="T112" fmla="*/ 377 w 420"/>
                <a:gd name="T113" fmla="*/ 74 h 90"/>
                <a:gd name="T114" fmla="*/ 398 w 420"/>
                <a:gd name="T115" fmla="*/ 68 h 90"/>
                <a:gd name="T116" fmla="*/ 412 w 420"/>
                <a:gd name="T117" fmla="*/ 62 h 90"/>
                <a:gd name="T118" fmla="*/ 420 w 420"/>
                <a:gd name="T119" fmla="*/ 5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20" h="90">
                  <a:moveTo>
                    <a:pt x="420" y="58"/>
                  </a:moveTo>
                  <a:lnTo>
                    <a:pt x="419" y="55"/>
                  </a:lnTo>
                  <a:lnTo>
                    <a:pt x="418" y="50"/>
                  </a:lnTo>
                  <a:lnTo>
                    <a:pt x="416" y="47"/>
                  </a:lnTo>
                  <a:lnTo>
                    <a:pt x="413" y="44"/>
                  </a:lnTo>
                  <a:lnTo>
                    <a:pt x="406" y="37"/>
                  </a:lnTo>
                  <a:lnTo>
                    <a:pt x="397" y="32"/>
                  </a:lnTo>
                  <a:lnTo>
                    <a:pt x="386" y="27"/>
                  </a:lnTo>
                  <a:lnTo>
                    <a:pt x="374" y="22"/>
                  </a:lnTo>
                  <a:lnTo>
                    <a:pt x="360" y="18"/>
                  </a:lnTo>
                  <a:lnTo>
                    <a:pt x="345" y="14"/>
                  </a:lnTo>
                  <a:lnTo>
                    <a:pt x="313" y="9"/>
                  </a:lnTo>
                  <a:lnTo>
                    <a:pt x="277" y="3"/>
                  </a:lnTo>
                  <a:lnTo>
                    <a:pt x="243" y="1"/>
                  </a:lnTo>
                  <a:lnTo>
                    <a:pt x="210" y="0"/>
                  </a:lnTo>
                  <a:lnTo>
                    <a:pt x="172" y="1"/>
                  </a:lnTo>
                  <a:lnTo>
                    <a:pt x="133" y="4"/>
                  </a:lnTo>
                  <a:lnTo>
                    <a:pt x="113" y="7"/>
                  </a:lnTo>
                  <a:lnTo>
                    <a:pt x="94" y="11"/>
                  </a:lnTo>
                  <a:lnTo>
                    <a:pt x="76" y="14"/>
                  </a:lnTo>
                  <a:lnTo>
                    <a:pt x="59" y="18"/>
                  </a:lnTo>
                  <a:lnTo>
                    <a:pt x="59" y="18"/>
                  </a:lnTo>
                  <a:lnTo>
                    <a:pt x="55" y="19"/>
                  </a:lnTo>
                  <a:lnTo>
                    <a:pt x="52" y="20"/>
                  </a:lnTo>
                  <a:lnTo>
                    <a:pt x="48" y="21"/>
                  </a:lnTo>
                  <a:lnTo>
                    <a:pt x="44" y="22"/>
                  </a:lnTo>
                  <a:lnTo>
                    <a:pt x="43" y="24"/>
                  </a:lnTo>
                  <a:lnTo>
                    <a:pt x="40" y="24"/>
                  </a:lnTo>
                  <a:lnTo>
                    <a:pt x="35" y="26"/>
                  </a:lnTo>
                  <a:lnTo>
                    <a:pt x="31" y="28"/>
                  </a:lnTo>
                  <a:lnTo>
                    <a:pt x="30" y="28"/>
                  </a:lnTo>
                  <a:lnTo>
                    <a:pt x="30" y="28"/>
                  </a:lnTo>
                  <a:lnTo>
                    <a:pt x="19" y="33"/>
                  </a:lnTo>
                  <a:lnTo>
                    <a:pt x="12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7" y="43"/>
                  </a:lnTo>
                  <a:lnTo>
                    <a:pt x="5" y="46"/>
                  </a:lnTo>
                  <a:lnTo>
                    <a:pt x="4" y="47"/>
                  </a:lnTo>
                  <a:lnTo>
                    <a:pt x="4" y="48"/>
                  </a:lnTo>
                  <a:lnTo>
                    <a:pt x="2" y="50"/>
                  </a:lnTo>
                  <a:lnTo>
                    <a:pt x="1" y="52"/>
                  </a:lnTo>
                  <a:lnTo>
                    <a:pt x="0" y="56"/>
                  </a:lnTo>
                  <a:lnTo>
                    <a:pt x="0" y="58"/>
                  </a:lnTo>
                  <a:lnTo>
                    <a:pt x="8" y="63"/>
                  </a:lnTo>
                  <a:lnTo>
                    <a:pt x="22" y="68"/>
                  </a:lnTo>
                  <a:lnTo>
                    <a:pt x="43" y="74"/>
                  </a:lnTo>
                  <a:lnTo>
                    <a:pt x="67" y="78"/>
                  </a:lnTo>
                  <a:lnTo>
                    <a:pt x="96" y="84"/>
                  </a:lnTo>
                  <a:lnTo>
                    <a:pt x="131" y="87"/>
                  </a:lnTo>
                  <a:lnTo>
                    <a:pt x="168" y="90"/>
                  </a:lnTo>
                  <a:lnTo>
                    <a:pt x="210" y="90"/>
                  </a:lnTo>
                  <a:lnTo>
                    <a:pt x="251" y="90"/>
                  </a:lnTo>
                  <a:lnTo>
                    <a:pt x="289" y="87"/>
                  </a:lnTo>
                  <a:lnTo>
                    <a:pt x="323" y="84"/>
                  </a:lnTo>
                  <a:lnTo>
                    <a:pt x="353" y="78"/>
                  </a:lnTo>
                  <a:lnTo>
                    <a:pt x="377" y="74"/>
                  </a:lnTo>
                  <a:lnTo>
                    <a:pt x="398" y="68"/>
                  </a:lnTo>
                  <a:lnTo>
                    <a:pt x="412" y="62"/>
                  </a:lnTo>
                  <a:lnTo>
                    <a:pt x="420" y="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93" name="Freeform 501">
              <a:extLst>
                <a:ext uri="{FF2B5EF4-FFF2-40B4-BE49-F238E27FC236}">
                  <a16:creationId xmlns:a16="http://schemas.microsoft.com/office/drawing/2014/main" id="{45F53EB3-4D70-48ED-B816-5993B8842D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6025" y="1503363"/>
              <a:ext cx="133350" cy="23813"/>
            </a:xfrm>
            <a:custGeom>
              <a:avLst/>
              <a:gdLst>
                <a:gd name="T0" fmla="*/ 0 w 421"/>
                <a:gd name="T1" fmla="*/ 0 h 75"/>
                <a:gd name="T2" fmla="*/ 0 w 421"/>
                <a:gd name="T3" fmla="*/ 42 h 75"/>
                <a:gd name="T4" fmla="*/ 8 w 421"/>
                <a:gd name="T5" fmla="*/ 46 h 75"/>
                <a:gd name="T6" fmla="*/ 22 w 421"/>
                <a:gd name="T7" fmla="*/ 52 h 75"/>
                <a:gd name="T8" fmla="*/ 43 w 421"/>
                <a:gd name="T9" fmla="*/ 57 h 75"/>
                <a:gd name="T10" fmla="*/ 67 w 421"/>
                <a:gd name="T11" fmla="*/ 62 h 75"/>
                <a:gd name="T12" fmla="*/ 97 w 421"/>
                <a:gd name="T13" fmla="*/ 68 h 75"/>
                <a:gd name="T14" fmla="*/ 130 w 421"/>
                <a:gd name="T15" fmla="*/ 71 h 75"/>
                <a:gd name="T16" fmla="*/ 169 w 421"/>
                <a:gd name="T17" fmla="*/ 74 h 75"/>
                <a:gd name="T18" fmla="*/ 211 w 421"/>
                <a:gd name="T19" fmla="*/ 75 h 75"/>
                <a:gd name="T20" fmla="*/ 253 w 421"/>
                <a:gd name="T21" fmla="*/ 74 h 75"/>
                <a:gd name="T22" fmla="*/ 290 w 421"/>
                <a:gd name="T23" fmla="*/ 71 h 75"/>
                <a:gd name="T24" fmla="*/ 325 w 421"/>
                <a:gd name="T25" fmla="*/ 68 h 75"/>
                <a:gd name="T26" fmla="*/ 355 w 421"/>
                <a:gd name="T27" fmla="*/ 62 h 75"/>
                <a:gd name="T28" fmla="*/ 379 w 421"/>
                <a:gd name="T29" fmla="*/ 57 h 75"/>
                <a:gd name="T30" fmla="*/ 399 w 421"/>
                <a:gd name="T31" fmla="*/ 52 h 75"/>
                <a:gd name="T32" fmla="*/ 414 w 421"/>
                <a:gd name="T33" fmla="*/ 46 h 75"/>
                <a:gd name="T34" fmla="*/ 421 w 421"/>
                <a:gd name="T35" fmla="*/ 42 h 75"/>
                <a:gd name="T36" fmla="*/ 421 w 421"/>
                <a:gd name="T37" fmla="*/ 0 h 75"/>
                <a:gd name="T38" fmla="*/ 410 w 421"/>
                <a:gd name="T39" fmla="*/ 4 h 75"/>
                <a:gd name="T40" fmla="*/ 399 w 421"/>
                <a:gd name="T41" fmla="*/ 8 h 75"/>
                <a:gd name="T42" fmla="*/ 386 w 421"/>
                <a:gd name="T43" fmla="*/ 12 h 75"/>
                <a:gd name="T44" fmla="*/ 373 w 421"/>
                <a:gd name="T45" fmla="*/ 14 h 75"/>
                <a:gd name="T46" fmla="*/ 344 w 421"/>
                <a:gd name="T47" fmla="*/ 19 h 75"/>
                <a:gd name="T48" fmla="*/ 314 w 421"/>
                <a:gd name="T49" fmla="*/ 24 h 75"/>
                <a:gd name="T50" fmla="*/ 284 w 421"/>
                <a:gd name="T51" fmla="*/ 27 h 75"/>
                <a:gd name="T52" fmla="*/ 256 w 421"/>
                <a:gd name="T53" fmla="*/ 28 h 75"/>
                <a:gd name="T54" fmla="*/ 231 w 421"/>
                <a:gd name="T55" fmla="*/ 29 h 75"/>
                <a:gd name="T56" fmla="*/ 211 w 421"/>
                <a:gd name="T57" fmla="*/ 30 h 75"/>
                <a:gd name="T58" fmla="*/ 191 w 421"/>
                <a:gd name="T59" fmla="*/ 29 h 75"/>
                <a:gd name="T60" fmla="*/ 166 w 421"/>
                <a:gd name="T61" fmla="*/ 28 h 75"/>
                <a:gd name="T62" fmla="*/ 138 w 421"/>
                <a:gd name="T63" fmla="*/ 27 h 75"/>
                <a:gd name="T64" fmla="*/ 108 w 421"/>
                <a:gd name="T65" fmla="*/ 24 h 75"/>
                <a:gd name="T66" fmla="*/ 78 w 421"/>
                <a:gd name="T67" fmla="*/ 19 h 75"/>
                <a:gd name="T68" fmla="*/ 49 w 421"/>
                <a:gd name="T69" fmla="*/ 15 h 75"/>
                <a:gd name="T70" fmla="*/ 35 w 421"/>
                <a:gd name="T71" fmla="*/ 12 h 75"/>
                <a:gd name="T72" fmla="*/ 22 w 421"/>
                <a:gd name="T73" fmla="*/ 8 h 75"/>
                <a:gd name="T74" fmla="*/ 10 w 421"/>
                <a:gd name="T75" fmla="*/ 4 h 75"/>
                <a:gd name="T76" fmla="*/ 0 w 421"/>
                <a:gd name="T77" fmla="*/ 0 h 75"/>
                <a:gd name="T78" fmla="*/ 0 w 421"/>
                <a:gd name="T79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21" h="75">
                  <a:moveTo>
                    <a:pt x="0" y="0"/>
                  </a:moveTo>
                  <a:lnTo>
                    <a:pt x="0" y="42"/>
                  </a:lnTo>
                  <a:lnTo>
                    <a:pt x="8" y="46"/>
                  </a:lnTo>
                  <a:lnTo>
                    <a:pt x="22" y="52"/>
                  </a:lnTo>
                  <a:lnTo>
                    <a:pt x="43" y="57"/>
                  </a:lnTo>
                  <a:lnTo>
                    <a:pt x="67" y="62"/>
                  </a:lnTo>
                  <a:lnTo>
                    <a:pt x="97" y="68"/>
                  </a:lnTo>
                  <a:lnTo>
                    <a:pt x="130" y="71"/>
                  </a:lnTo>
                  <a:lnTo>
                    <a:pt x="169" y="74"/>
                  </a:lnTo>
                  <a:lnTo>
                    <a:pt x="211" y="75"/>
                  </a:lnTo>
                  <a:lnTo>
                    <a:pt x="253" y="74"/>
                  </a:lnTo>
                  <a:lnTo>
                    <a:pt x="290" y="71"/>
                  </a:lnTo>
                  <a:lnTo>
                    <a:pt x="325" y="68"/>
                  </a:lnTo>
                  <a:lnTo>
                    <a:pt x="355" y="62"/>
                  </a:lnTo>
                  <a:lnTo>
                    <a:pt x="379" y="57"/>
                  </a:lnTo>
                  <a:lnTo>
                    <a:pt x="399" y="52"/>
                  </a:lnTo>
                  <a:lnTo>
                    <a:pt x="414" y="46"/>
                  </a:lnTo>
                  <a:lnTo>
                    <a:pt x="421" y="42"/>
                  </a:lnTo>
                  <a:lnTo>
                    <a:pt x="421" y="0"/>
                  </a:lnTo>
                  <a:lnTo>
                    <a:pt x="410" y="4"/>
                  </a:lnTo>
                  <a:lnTo>
                    <a:pt x="399" y="8"/>
                  </a:lnTo>
                  <a:lnTo>
                    <a:pt x="386" y="12"/>
                  </a:lnTo>
                  <a:lnTo>
                    <a:pt x="373" y="14"/>
                  </a:lnTo>
                  <a:lnTo>
                    <a:pt x="344" y="19"/>
                  </a:lnTo>
                  <a:lnTo>
                    <a:pt x="314" y="24"/>
                  </a:lnTo>
                  <a:lnTo>
                    <a:pt x="284" y="27"/>
                  </a:lnTo>
                  <a:lnTo>
                    <a:pt x="256" y="28"/>
                  </a:lnTo>
                  <a:lnTo>
                    <a:pt x="231" y="29"/>
                  </a:lnTo>
                  <a:lnTo>
                    <a:pt x="211" y="30"/>
                  </a:lnTo>
                  <a:lnTo>
                    <a:pt x="191" y="29"/>
                  </a:lnTo>
                  <a:lnTo>
                    <a:pt x="166" y="28"/>
                  </a:lnTo>
                  <a:lnTo>
                    <a:pt x="138" y="27"/>
                  </a:lnTo>
                  <a:lnTo>
                    <a:pt x="108" y="24"/>
                  </a:lnTo>
                  <a:lnTo>
                    <a:pt x="78" y="19"/>
                  </a:lnTo>
                  <a:lnTo>
                    <a:pt x="49" y="15"/>
                  </a:lnTo>
                  <a:lnTo>
                    <a:pt x="35" y="12"/>
                  </a:lnTo>
                  <a:lnTo>
                    <a:pt x="22" y="8"/>
                  </a:lnTo>
                  <a:lnTo>
                    <a:pt x="1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94" name="Freeform 502">
              <a:extLst>
                <a:ext uri="{FF2B5EF4-FFF2-40B4-BE49-F238E27FC236}">
                  <a16:creationId xmlns:a16="http://schemas.microsoft.com/office/drawing/2014/main" id="{40645D42-F2CB-4C6A-B678-6C2669FFC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6025" y="1574800"/>
              <a:ext cx="133350" cy="23813"/>
            </a:xfrm>
            <a:custGeom>
              <a:avLst/>
              <a:gdLst>
                <a:gd name="T0" fmla="*/ 0 w 421"/>
                <a:gd name="T1" fmla="*/ 0 h 75"/>
                <a:gd name="T2" fmla="*/ 0 w 421"/>
                <a:gd name="T3" fmla="*/ 42 h 75"/>
                <a:gd name="T4" fmla="*/ 8 w 421"/>
                <a:gd name="T5" fmla="*/ 48 h 75"/>
                <a:gd name="T6" fmla="*/ 22 w 421"/>
                <a:gd name="T7" fmla="*/ 53 h 75"/>
                <a:gd name="T8" fmla="*/ 43 w 421"/>
                <a:gd name="T9" fmla="*/ 58 h 75"/>
                <a:gd name="T10" fmla="*/ 67 w 421"/>
                <a:gd name="T11" fmla="*/ 64 h 75"/>
                <a:gd name="T12" fmla="*/ 97 w 421"/>
                <a:gd name="T13" fmla="*/ 68 h 75"/>
                <a:gd name="T14" fmla="*/ 130 w 421"/>
                <a:gd name="T15" fmla="*/ 72 h 75"/>
                <a:gd name="T16" fmla="*/ 169 w 421"/>
                <a:gd name="T17" fmla="*/ 74 h 75"/>
                <a:gd name="T18" fmla="*/ 211 w 421"/>
                <a:gd name="T19" fmla="*/ 75 h 75"/>
                <a:gd name="T20" fmla="*/ 253 w 421"/>
                <a:gd name="T21" fmla="*/ 74 h 75"/>
                <a:gd name="T22" fmla="*/ 290 w 421"/>
                <a:gd name="T23" fmla="*/ 72 h 75"/>
                <a:gd name="T24" fmla="*/ 325 w 421"/>
                <a:gd name="T25" fmla="*/ 68 h 75"/>
                <a:gd name="T26" fmla="*/ 355 w 421"/>
                <a:gd name="T27" fmla="*/ 64 h 75"/>
                <a:gd name="T28" fmla="*/ 379 w 421"/>
                <a:gd name="T29" fmla="*/ 58 h 75"/>
                <a:gd name="T30" fmla="*/ 399 w 421"/>
                <a:gd name="T31" fmla="*/ 53 h 75"/>
                <a:gd name="T32" fmla="*/ 414 w 421"/>
                <a:gd name="T33" fmla="*/ 48 h 75"/>
                <a:gd name="T34" fmla="*/ 421 w 421"/>
                <a:gd name="T35" fmla="*/ 42 h 75"/>
                <a:gd name="T36" fmla="*/ 421 w 421"/>
                <a:gd name="T37" fmla="*/ 0 h 75"/>
                <a:gd name="T38" fmla="*/ 410 w 421"/>
                <a:gd name="T39" fmla="*/ 5 h 75"/>
                <a:gd name="T40" fmla="*/ 399 w 421"/>
                <a:gd name="T41" fmla="*/ 9 h 75"/>
                <a:gd name="T42" fmla="*/ 386 w 421"/>
                <a:gd name="T43" fmla="*/ 12 h 75"/>
                <a:gd name="T44" fmla="*/ 373 w 421"/>
                <a:gd name="T45" fmla="*/ 15 h 75"/>
                <a:gd name="T46" fmla="*/ 344 w 421"/>
                <a:gd name="T47" fmla="*/ 21 h 75"/>
                <a:gd name="T48" fmla="*/ 314 w 421"/>
                <a:gd name="T49" fmla="*/ 24 h 75"/>
                <a:gd name="T50" fmla="*/ 284 w 421"/>
                <a:gd name="T51" fmla="*/ 27 h 75"/>
                <a:gd name="T52" fmla="*/ 256 w 421"/>
                <a:gd name="T53" fmla="*/ 29 h 75"/>
                <a:gd name="T54" fmla="*/ 231 w 421"/>
                <a:gd name="T55" fmla="*/ 30 h 75"/>
                <a:gd name="T56" fmla="*/ 211 w 421"/>
                <a:gd name="T57" fmla="*/ 30 h 75"/>
                <a:gd name="T58" fmla="*/ 191 w 421"/>
                <a:gd name="T59" fmla="*/ 30 h 75"/>
                <a:gd name="T60" fmla="*/ 166 w 421"/>
                <a:gd name="T61" fmla="*/ 29 h 75"/>
                <a:gd name="T62" fmla="*/ 138 w 421"/>
                <a:gd name="T63" fmla="*/ 27 h 75"/>
                <a:gd name="T64" fmla="*/ 108 w 421"/>
                <a:gd name="T65" fmla="*/ 24 h 75"/>
                <a:gd name="T66" fmla="*/ 78 w 421"/>
                <a:gd name="T67" fmla="*/ 21 h 75"/>
                <a:gd name="T68" fmla="*/ 49 w 421"/>
                <a:gd name="T69" fmla="*/ 15 h 75"/>
                <a:gd name="T70" fmla="*/ 35 w 421"/>
                <a:gd name="T71" fmla="*/ 12 h 75"/>
                <a:gd name="T72" fmla="*/ 22 w 421"/>
                <a:gd name="T73" fmla="*/ 9 h 75"/>
                <a:gd name="T74" fmla="*/ 10 w 421"/>
                <a:gd name="T75" fmla="*/ 5 h 75"/>
                <a:gd name="T76" fmla="*/ 0 w 421"/>
                <a:gd name="T77" fmla="*/ 1 h 75"/>
                <a:gd name="T78" fmla="*/ 0 w 421"/>
                <a:gd name="T79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21" h="75">
                  <a:moveTo>
                    <a:pt x="0" y="0"/>
                  </a:moveTo>
                  <a:lnTo>
                    <a:pt x="0" y="42"/>
                  </a:lnTo>
                  <a:lnTo>
                    <a:pt x="8" y="48"/>
                  </a:lnTo>
                  <a:lnTo>
                    <a:pt x="22" y="53"/>
                  </a:lnTo>
                  <a:lnTo>
                    <a:pt x="43" y="58"/>
                  </a:lnTo>
                  <a:lnTo>
                    <a:pt x="67" y="64"/>
                  </a:lnTo>
                  <a:lnTo>
                    <a:pt x="97" y="68"/>
                  </a:lnTo>
                  <a:lnTo>
                    <a:pt x="130" y="72"/>
                  </a:lnTo>
                  <a:lnTo>
                    <a:pt x="169" y="74"/>
                  </a:lnTo>
                  <a:lnTo>
                    <a:pt x="211" y="75"/>
                  </a:lnTo>
                  <a:lnTo>
                    <a:pt x="253" y="74"/>
                  </a:lnTo>
                  <a:lnTo>
                    <a:pt x="290" y="72"/>
                  </a:lnTo>
                  <a:lnTo>
                    <a:pt x="325" y="68"/>
                  </a:lnTo>
                  <a:lnTo>
                    <a:pt x="355" y="64"/>
                  </a:lnTo>
                  <a:lnTo>
                    <a:pt x="379" y="58"/>
                  </a:lnTo>
                  <a:lnTo>
                    <a:pt x="399" y="53"/>
                  </a:lnTo>
                  <a:lnTo>
                    <a:pt x="414" y="48"/>
                  </a:lnTo>
                  <a:lnTo>
                    <a:pt x="421" y="42"/>
                  </a:lnTo>
                  <a:lnTo>
                    <a:pt x="421" y="0"/>
                  </a:lnTo>
                  <a:lnTo>
                    <a:pt x="410" y="5"/>
                  </a:lnTo>
                  <a:lnTo>
                    <a:pt x="399" y="9"/>
                  </a:lnTo>
                  <a:lnTo>
                    <a:pt x="386" y="12"/>
                  </a:lnTo>
                  <a:lnTo>
                    <a:pt x="373" y="15"/>
                  </a:lnTo>
                  <a:lnTo>
                    <a:pt x="344" y="21"/>
                  </a:lnTo>
                  <a:lnTo>
                    <a:pt x="314" y="24"/>
                  </a:lnTo>
                  <a:lnTo>
                    <a:pt x="284" y="27"/>
                  </a:lnTo>
                  <a:lnTo>
                    <a:pt x="256" y="29"/>
                  </a:lnTo>
                  <a:lnTo>
                    <a:pt x="231" y="30"/>
                  </a:lnTo>
                  <a:lnTo>
                    <a:pt x="211" y="30"/>
                  </a:lnTo>
                  <a:lnTo>
                    <a:pt x="191" y="30"/>
                  </a:lnTo>
                  <a:lnTo>
                    <a:pt x="166" y="29"/>
                  </a:lnTo>
                  <a:lnTo>
                    <a:pt x="138" y="27"/>
                  </a:lnTo>
                  <a:lnTo>
                    <a:pt x="108" y="24"/>
                  </a:lnTo>
                  <a:lnTo>
                    <a:pt x="78" y="21"/>
                  </a:lnTo>
                  <a:lnTo>
                    <a:pt x="49" y="15"/>
                  </a:lnTo>
                  <a:lnTo>
                    <a:pt x="35" y="12"/>
                  </a:lnTo>
                  <a:lnTo>
                    <a:pt x="22" y="9"/>
                  </a:lnTo>
                  <a:lnTo>
                    <a:pt x="10" y="5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95" name="Freeform 503">
              <a:extLst>
                <a:ext uri="{FF2B5EF4-FFF2-40B4-BE49-F238E27FC236}">
                  <a16:creationId xmlns:a16="http://schemas.microsoft.com/office/drawing/2014/main" id="{64966824-90E7-4B8A-865E-6DCE71404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6025" y="1550988"/>
              <a:ext cx="133350" cy="23813"/>
            </a:xfrm>
            <a:custGeom>
              <a:avLst/>
              <a:gdLst>
                <a:gd name="T0" fmla="*/ 0 w 421"/>
                <a:gd name="T1" fmla="*/ 0 h 75"/>
                <a:gd name="T2" fmla="*/ 0 w 421"/>
                <a:gd name="T3" fmla="*/ 42 h 75"/>
                <a:gd name="T4" fmla="*/ 8 w 421"/>
                <a:gd name="T5" fmla="*/ 47 h 75"/>
                <a:gd name="T6" fmla="*/ 22 w 421"/>
                <a:gd name="T7" fmla="*/ 53 h 75"/>
                <a:gd name="T8" fmla="*/ 43 w 421"/>
                <a:gd name="T9" fmla="*/ 58 h 75"/>
                <a:gd name="T10" fmla="*/ 67 w 421"/>
                <a:gd name="T11" fmla="*/ 64 h 75"/>
                <a:gd name="T12" fmla="*/ 97 w 421"/>
                <a:gd name="T13" fmla="*/ 68 h 75"/>
                <a:gd name="T14" fmla="*/ 130 w 421"/>
                <a:gd name="T15" fmla="*/ 72 h 75"/>
                <a:gd name="T16" fmla="*/ 169 w 421"/>
                <a:gd name="T17" fmla="*/ 74 h 75"/>
                <a:gd name="T18" fmla="*/ 211 w 421"/>
                <a:gd name="T19" fmla="*/ 75 h 75"/>
                <a:gd name="T20" fmla="*/ 253 w 421"/>
                <a:gd name="T21" fmla="*/ 74 h 75"/>
                <a:gd name="T22" fmla="*/ 290 w 421"/>
                <a:gd name="T23" fmla="*/ 72 h 75"/>
                <a:gd name="T24" fmla="*/ 325 w 421"/>
                <a:gd name="T25" fmla="*/ 68 h 75"/>
                <a:gd name="T26" fmla="*/ 355 w 421"/>
                <a:gd name="T27" fmla="*/ 64 h 75"/>
                <a:gd name="T28" fmla="*/ 379 w 421"/>
                <a:gd name="T29" fmla="*/ 58 h 75"/>
                <a:gd name="T30" fmla="*/ 399 w 421"/>
                <a:gd name="T31" fmla="*/ 53 h 75"/>
                <a:gd name="T32" fmla="*/ 414 w 421"/>
                <a:gd name="T33" fmla="*/ 47 h 75"/>
                <a:gd name="T34" fmla="*/ 421 w 421"/>
                <a:gd name="T35" fmla="*/ 42 h 75"/>
                <a:gd name="T36" fmla="*/ 421 w 421"/>
                <a:gd name="T37" fmla="*/ 0 h 75"/>
                <a:gd name="T38" fmla="*/ 410 w 421"/>
                <a:gd name="T39" fmla="*/ 5 h 75"/>
                <a:gd name="T40" fmla="*/ 399 w 421"/>
                <a:gd name="T41" fmla="*/ 9 h 75"/>
                <a:gd name="T42" fmla="*/ 386 w 421"/>
                <a:gd name="T43" fmla="*/ 12 h 75"/>
                <a:gd name="T44" fmla="*/ 373 w 421"/>
                <a:gd name="T45" fmla="*/ 15 h 75"/>
                <a:gd name="T46" fmla="*/ 344 w 421"/>
                <a:gd name="T47" fmla="*/ 21 h 75"/>
                <a:gd name="T48" fmla="*/ 314 w 421"/>
                <a:gd name="T49" fmla="*/ 24 h 75"/>
                <a:gd name="T50" fmla="*/ 284 w 421"/>
                <a:gd name="T51" fmla="*/ 27 h 75"/>
                <a:gd name="T52" fmla="*/ 256 w 421"/>
                <a:gd name="T53" fmla="*/ 29 h 75"/>
                <a:gd name="T54" fmla="*/ 231 w 421"/>
                <a:gd name="T55" fmla="*/ 30 h 75"/>
                <a:gd name="T56" fmla="*/ 211 w 421"/>
                <a:gd name="T57" fmla="*/ 30 h 75"/>
                <a:gd name="T58" fmla="*/ 191 w 421"/>
                <a:gd name="T59" fmla="*/ 30 h 75"/>
                <a:gd name="T60" fmla="*/ 166 w 421"/>
                <a:gd name="T61" fmla="*/ 29 h 75"/>
                <a:gd name="T62" fmla="*/ 138 w 421"/>
                <a:gd name="T63" fmla="*/ 27 h 75"/>
                <a:gd name="T64" fmla="*/ 108 w 421"/>
                <a:gd name="T65" fmla="*/ 24 h 75"/>
                <a:gd name="T66" fmla="*/ 78 w 421"/>
                <a:gd name="T67" fmla="*/ 21 h 75"/>
                <a:gd name="T68" fmla="*/ 49 w 421"/>
                <a:gd name="T69" fmla="*/ 15 h 75"/>
                <a:gd name="T70" fmla="*/ 35 w 421"/>
                <a:gd name="T71" fmla="*/ 12 h 75"/>
                <a:gd name="T72" fmla="*/ 22 w 421"/>
                <a:gd name="T73" fmla="*/ 9 h 75"/>
                <a:gd name="T74" fmla="*/ 10 w 421"/>
                <a:gd name="T75" fmla="*/ 5 h 75"/>
                <a:gd name="T76" fmla="*/ 0 w 421"/>
                <a:gd name="T7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21" h="75">
                  <a:moveTo>
                    <a:pt x="0" y="0"/>
                  </a:moveTo>
                  <a:lnTo>
                    <a:pt x="0" y="42"/>
                  </a:lnTo>
                  <a:lnTo>
                    <a:pt x="8" y="47"/>
                  </a:lnTo>
                  <a:lnTo>
                    <a:pt x="22" y="53"/>
                  </a:lnTo>
                  <a:lnTo>
                    <a:pt x="43" y="58"/>
                  </a:lnTo>
                  <a:lnTo>
                    <a:pt x="67" y="64"/>
                  </a:lnTo>
                  <a:lnTo>
                    <a:pt x="97" y="68"/>
                  </a:lnTo>
                  <a:lnTo>
                    <a:pt x="130" y="72"/>
                  </a:lnTo>
                  <a:lnTo>
                    <a:pt x="169" y="74"/>
                  </a:lnTo>
                  <a:lnTo>
                    <a:pt x="211" y="75"/>
                  </a:lnTo>
                  <a:lnTo>
                    <a:pt x="253" y="74"/>
                  </a:lnTo>
                  <a:lnTo>
                    <a:pt x="290" y="72"/>
                  </a:lnTo>
                  <a:lnTo>
                    <a:pt x="325" y="68"/>
                  </a:lnTo>
                  <a:lnTo>
                    <a:pt x="355" y="64"/>
                  </a:lnTo>
                  <a:lnTo>
                    <a:pt x="379" y="58"/>
                  </a:lnTo>
                  <a:lnTo>
                    <a:pt x="399" y="53"/>
                  </a:lnTo>
                  <a:lnTo>
                    <a:pt x="414" y="47"/>
                  </a:lnTo>
                  <a:lnTo>
                    <a:pt x="421" y="42"/>
                  </a:lnTo>
                  <a:lnTo>
                    <a:pt x="421" y="0"/>
                  </a:lnTo>
                  <a:lnTo>
                    <a:pt x="410" y="5"/>
                  </a:lnTo>
                  <a:lnTo>
                    <a:pt x="399" y="9"/>
                  </a:lnTo>
                  <a:lnTo>
                    <a:pt x="386" y="12"/>
                  </a:lnTo>
                  <a:lnTo>
                    <a:pt x="373" y="15"/>
                  </a:lnTo>
                  <a:lnTo>
                    <a:pt x="344" y="21"/>
                  </a:lnTo>
                  <a:lnTo>
                    <a:pt x="314" y="24"/>
                  </a:lnTo>
                  <a:lnTo>
                    <a:pt x="284" y="27"/>
                  </a:lnTo>
                  <a:lnTo>
                    <a:pt x="256" y="29"/>
                  </a:lnTo>
                  <a:lnTo>
                    <a:pt x="231" y="30"/>
                  </a:lnTo>
                  <a:lnTo>
                    <a:pt x="211" y="30"/>
                  </a:lnTo>
                  <a:lnTo>
                    <a:pt x="191" y="30"/>
                  </a:lnTo>
                  <a:lnTo>
                    <a:pt x="166" y="29"/>
                  </a:lnTo>
                  <a:lnTo>
                    <a:pt x="138" y="27"/>
                  </a:lnTo>
                  <a:lnTo>
                    <a:pt x="108" y="24"/>
                  </a:lnTo>
                  <a:lnTo>
                    <a:pt x="78" y="21"/>
                  </a:lnTo>
                  <a:lnTo>
                    <a:pt x="49" y="15"/>
                  </a:lnTo>
                  <a:lnTo>
                    <a:pt x="35" y="12"/>
                  </a:lnTo>
                  <a:lnTo>
                    <a:pt x="22" y="9"/>
                  </a:lnTo>
                  <a:lnTo>
                    <a:pt x="1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96" name="Freeform 504">
              <a:extLst>
                <a:ext uri="{FF2B5EF4-FFF2-40B4-BE49-F238E27FC236}">
                  <a16:creationId xmlns:a16="http://schemas.microsoft.com/office/drawing/2014/main" id="{80ED3752-E23E-4EA7-A6B8-F8609DBFD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6025" y="1527175"/>
              <a:ext cx="133350" cy="23813"/>
            </a:xfrm>
            <a:custGeom>
              <a:avLst/>
              <a:gdLst>
                <a:gd name="T0" fmla="*/ 0 w 421"/>
                <a:gd name="T1" fmla="*/ 0 h 75"/>
                <a:gd name="T2" fmla="*/ 0 w 421"/>
                <a:gd name="T3" fmla="*/ 42 h 75"/>
                <a:gd name="T4" fmla="*/ 8 w 421"/>
                <a:gd name="T5" fmla="*/ 46 h 75"/>
                <a:gd name="T6" fmla="*/ 22 w 421"/>
                <a:gd name="T7" fmla="*/ 52 h 75"/>
                <a:gd name="T8" fmla="*/ 43 w 421"/>
                <a:gd name="T9" fmla="*/ 58 h 75"/>
                <a:gd name="T10" fmla="*/ 67 w 421"/>
                <a:gd name="T11" fmla="*/ 63 h 75"/>
                <a:gd name="T12" fmla="*/ 97 w 421"/>
                <a:gd name="T13" fmla="*/ 68 h 75"/>
                <a:gd name="T14" fmla="*/ 130 w 421"/>
                <a:gd name="T15" fmla="*/ 72 h 75"/>
                <a:gd name="T16" fmla="*/ 169 w 421"/>
                <a:gd name="T17" fmla="*/ 74 h 75"/>
                <a:gd name="T18" fmla="*/ 211 w 421"/>
                <a:gd name="T19" fmla="*/ 75 h 75"/>
                <a:gd name="T20" fmla="*/ 253 w 421"/>
                <a:gd name="T21" fmla="*/ 74 h 75"/>
                <a:gd name="T22" fmla="*/ 290 w 421"/>
                <a:gd name="T23" fmla="*/ 72 h 75"/>
                <a:gd name="T24" fmla="*/ 325 w 421"/>
                <a:gd name="T25" fmla="*/ 68 h 75"/>
                <a:gd name="T26" fmla="*/ 355 w 421"/>
                <a:gd name="T27" fmla="*/ 63 h 75"/>
                <a:gd name="T28" fmla="*/ 379 w 421"/>
                <a:gd name="T29" fmla="*/ 58 h 75"/>
                <a:gd name="T30" fmla="*/ 399 w 421"/>
                <a:gd name="T31" fmla="*/ 52 h 75"/>
                <a:gd name="T32" fmla="*/ 414 w 421"/>
                <a:gd name="T33" fmla="*/ 47 h 75"/>
                <a:gd name="T34" fmla="*/ 421 w 421"/>
                <a:gd name="T35" fmla="*/ 42 h 75"/>
                <a:gd name="T36" fmla="*/ 421 w 421"/>
                <a:gd name="T37" fmla="*/ 0 h 75"/>
                <a:gd name="T38" fmla="*/ 410 w 421"/>
                <a:gd name="T39" fmla="*/ 4 h 75"/>
                <a:gd name="T40" fmla="*/ 399 w 421"/>
                <a:gd name="T41" fmla="*/ 9 h 75"/>
                <a:gd name="T42" fmla="*/ 386 w 421"/>
                <a:gd name="T43" fmla="*/ 12 h 75"/>
                <a:gd name="T44" fmla="*/ 373 w 421"/>
                <a:gd name="T45" fmla="*/ 15 h 75"/>
                <a:gd name="T46" fmla="*/ 344 w 421"/>
                <a:gd name="T47" fmla="*/ 19 h 75"/>
                <a:gd name="T48" fmla="*/ 314 w 421"/>
                <a:gd name="T49" fmla="*/ 24 h 75"/>
                <a:gd name="T50" fmla="*/ 284 w 421"/>
                <a:gd name="T51" fmla="*/ 27 h 75"/>
                <a:gd name="T52" fmla="*/ 256 w 421"/>
                <a:gd name="T53" fmla="*/ 29 h 75"/>
                <a:gd name="T54" fmla="*/ 231 w 421"/>
                <a:gd name="T55" fmla="*/ 29 h 75"/>
                <a:gd name="T56" fmla="*/ 211 w 421"/>
                <a:gd name="T57" fmla="*/ 30 h 75"/>
                <a:gd name="T58" fmla="*/ 191 w 421"/>
                <a:gd name="T59" fmla="*/ 29 h 75"/>
                <a:gd name="T60" fmla="*/ 166 w 421"/>
                <a:gd name="T61" fmla="*/ 28 h 75"/>
                <a:gd name="T62" fmla="*/ 138 w 421"/>
                <a:gd name="T63" fmla="*/ 27 h 75"/>
                <a:gd name="T64" fmla="*/ 108 w 421"/>
                <a:gd name="T65" fmla="*/ 24 h 75"/>
                <a:gd name="T66" fmla="*/ 78 w 421"/>
                <a:gd name="T67" fmla="*/ 19 h 75"/>
                <a:gd name="T68" fmla="*/ 49 w 421"/>
                <a:gd name="T69" fmla="*/ 15 h 75"/>
                <a:gd name="T70" fmla="*/ 35 w 421"/>
                <a:gd name="T71" fmla="*/ 12 h 75"/>
                <a:gd name="T72" fmla="*/ 22 w 421"/>
                <a:gd name="T73" fmla="*/ 9 h 75"/>
                <a:gd name="T74" fmla="*/ 10 w 421"/>
                <a:gd name="T75" fmla="*/ 4 h 75"/>
                <a:gd name="T76" fmla="*/ 0 w 421"/>
                <a:gd name="T7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21" h="75">
                  <a:moveTo>
                    <a:pt x="0" y="0"/>
                  </a:moveTo>
                  <a:lnTo>
                    <a:pt x="0" y="42"/>
                  </a:lnTo>
                  <a:lnTo>
                    <a:pt x="8" y="46"/>
                  </a:lnTo>
                  <a:lnTo>
                    <a:pt x="22" y="52"/>
                  </a:lnTo>
                  <a:lnTo>
                    <a:pt x="43" y="58"/>
                  </a:lnTo>
                  <a:lnTo>
                    <a:pt x="67" y="63"/>
                  </a:lnTo>
                  <a:lnTo>
                    <a:pt x="97" y="68"/>
                  </a:lnTo>
                  <a:lnTo>
                    <a:pt x="130" y="72"/>
                  </a:lnTo>
                  <a:lnTo>
                    <a:pt x="169" y="74"/>
                  </a:lnTo>
                  <a:lnTo>
                    <a:pt x="211" y="75"/>
                  </a:lnTo>
                  <a:lnTo>
                    <a:pt x="253" y="74"/>
                  </a:lnTo>
                  <a:lnTo>
                    <a:pt x="290" y="72"/>
                  </a:lnTo>
                  <a:lnTo>
                    <a:pt x="325" y="68"/>
                  </a:lnTo>
                  <a:lnTo>
                    <a:pt x="355" y="63"/>
                  </a:lnTo>
                  <a:lnTo>
                    <a:pt x="379" y="58"/>
                  </a:lnTo>
                  <a:lnTo>
                    <a:pt x="399" y="52"/>
                  </a:lnTo>
                  <a:lnTo>
                    <a:pt x="414" y="47"/>
                  </a:lnTo>
                  <a:lnTo>
                    <a:pt x="421" y="42"/>
                  </a:lnTo>
                  <a:lnTo>
                    <a:pt x="421" y="0"/>
                  </a:lnTo>
                  <a:lnTo>
                    <a:pt x="410" y="4"/>
                  </a:lnTo>
                  <a:lnTo>
                    <a:pt x="399" y="9"/>
                  </a:lnTo>
                  <a:lnTo>
                    <a:pt x="386" y="12"/>
                  </a:lnTo>
                  <a:lnTo>
                    <a:pt x="373" y="15"/>
                  </a:lnTo>
                  <a:lnTo>
                    <a:pt x="344" y="19"/>
                  </a:lnTo>
                  <a:lnTo>
                    <a:pt x="314" y="24"/>
                  </a:lnTo>
                  <a:lnTo>
                    <a:pt x="284" y="27"/>
                  </a:lnTo>
                  <a:lnTo>
                    <a:pt x="256" y="29"/>
                  </a:lnTo>
                  <a:lnTo>
                    <a:pt x="231" y="29"/>
                  </a:lnTo>
                  <a:lnTo>
                    <a:pt x="211" y="30"/>
                  </a:lnTo>
                  <a:lnTo>
                    <a:pt x="191" y="29"/>
                  </a:lnTo>
                  <a:lnTo>
                    <a:pt x="166" y="28"/>
                  </a:lnTo>
                  <a:lnTo>
                    <a:pt x="138" y="27"/>
                  </a:lnTo>
                  <a:lnTo>
                    <a:pt x="108" y="24"/>
                  </a:lnTo>
                  <a:lnTo>
                    <a:pt x="78" y="19"/>
                  </a:lnTo>
                  <a:lnTo>
                    <a:pt x="49" y="15"/>
                  </a:lnTo>
                  <a:lnTo>
                    <a:pt x="35" y="12"/>
                  </a:lnTo>
                  <a:lnTo>
                    <a:pt x="22" y="9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97" name="Group 96" descr="This image is an icon coins and paper money. ">
            <a:extLst>
              <a:ext uri="{FF2B5EF4-FFF2-40B4-BE49-F238E27FC236}">
                <a16:creationId xmlns:a16="http://schemas.microsoft.com/office/drawing/2014/main" id="{6D205CE3-4876-4539-B106-24A988A06D0B}"/>
              </a:ext>
            </a:extLst>
          </p:cNvPr>
          <p:cNvGrpSpPr/>
          <p:nvPr/>
        </p:nvGrpSpPr>
        <p:grpSpPr>
          <a:xfrm>
            <a:off x="10692845" y="2481621"/>
            <a:ext cx="275209" cy="276737"/>
            <a:chOff x="3746500" y="1344613"/>
            <a:chExt cx="285750" cy="287338"/>
          </a:xfrm>
          <a:solidFill>
            <a:srgbClr val="27CEF5"/>
          </a:solidFill>
          <a:effectLst/>
        </p:grpSpPr>
        <p:sp>
          <p:nvSpPr>
            <p:cNvPr id="98" name="Freeform 497">
              <a:extLst>
                <a:ext uri="{FF2B5EF4-FFF2-40B4-BE49-F238E27FC236}">
                  <a16:creationId xmlns:a16="http://schemas.microsoft.com/office/drawing/2014/main" id="{11C8E758-EBBC-4356-8771-1364C410B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6500" y="1344613"/>
              <a:ext cx="285750" cy="182563"/>
            </a:xfrm>
            <a:custGeom>
              <a:avLst/>
              <a:gdLst>
                <a:gd name="T0" fmla="*/ 0 w 903"/>
                <a:gd name="T1" fmla="*/ 0 h 573"/>
                <a:gd name="T2" fmla="*/ 0 w 903"/>
                <a:gd name="T3" fmla="*/ 467 h 573"/>
                <a:gd name="T4" fmla="*/ 1 w 903"/>
                <a:gd name="T5" fmla="*/ 459 h 573"/>
                <a:gd name="T6" fmla="*/ 2 w 903"/>
                <a:gd name="T7" fmla="*/ 453 h 573"/>
                <a:gd name="T8" fmla="*/ 5 w 903"/>
                <a:gd name="T9" fmla="*/ 446 h 573"/>
                <a:gd name="T10" fmla="*/ 8 w 903"/>
                <a:gd name="T11" fmla="*/ 440 h 573"/>
                <a:gd name="T12" fmla="*/ 12 w 903"/>
                <a:gd name="T13" fmla="*/ 434 h 573"/>
                <a:gd name="T14" fmla="*/ 18 w 903"/>
                <a:gd name="T15" fmla="*/ 428 h 573"/>
                <a:gd name="T16" fmla="*/ 23 w 903"/>
                <a:gd name="T17" fmla="*/ 423 h 573"/>
                <a:gd name="T18" fmla="*/ 30 w 903"/>
                <a:gd name="T19" fmla="*/ 419 h 573"/>
                <a:gd name="T20" fmla="*/ 30 w 903"/>
                <a:gd name="T21" fmla="*/ 30 h 573"/>
                <a:gd name="T22" fmla="*/ 873 w 903"/>
                <a:gd name="T23" fmla="*/ 30 h 573"/>
                <a:gd name="T24" fmla="*/ 873 w 903"/>
                <a:gd name="T25" fmla="*/ 543 h 573"/>
                <a:gd name="T26" fmla="*/ 481 w 903"/>
                <a:gd name="T27" fmla="*/ 543 h 573"/>
                <a:gd name="T28" fmla="*/ 481 w 903"/>
                <a:gd name="T29" fmla="*/ 573 h 573"/>
                <a:gd name="T30" fmla="*/ 903 w 903"/>
                <a:gd name="T31" fmla="*/ 573 h 573"/>
                <a:gd name="T32" fmla="*/ 903 w 903"/>
                <a:gd name="T33" fmla="*/ 0 h 573"/>
                <a:gd name="T34" fmla="*/ 0 w 903"/>
                <a:gd name="T35" fmla="*/ 0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3" h="573">
                  <a:moveTo>
                    <a:pt x="0" y="0"/>
                  </a:moveTo>
                  <a:lnTo>
                    <a:pt x="0" y="467"/>
                  </a:lnTo>
                  <a:lnTo>
                    <a:pt x="1" y="459"/>
                  </a:lnTo>
                  <a:lnTo>
                    <a:pt x="2" y="453"/>
                  </a:lnTo>
                  <a:lnTo>
                    <a:pt x="5" y="446"/>
                  </a:lnTo>
                  <a:lnTo>
                    <a:pt x="8" y="440"/>
                  </a:lnTo>
                  <a:lnTo>
                    <a:pt x="12" y="434"/>
                  </a:lnTo>
                  <a:lnTo>
                    <a:pt x="18" y="428"/>
                  </a:lnTo>
                  <a:lnTo>
                    <a:pt x="23" y="423"/>
                  </a:lnTo>
                  <a:lnTo>
                    <a:pt x="30" y="419"/>
                  </a:lnTo>
                  <a:lnTo>
                    <a:pt x="30" y="30"/>
                  </a:lnTo>
                  <a:lnTo>
                    <a:pt x="873" y="30"/>
                  </a:lnTo>
                  <a:lnTo>
                    <a:pt x="873" y="543"/>
                  </a:lnTo>
                  <a:lnTo>
                    <a:pt x="481" y="543"/>
                  </a:lnTo>
                  <a:lnTo>
                    <a:pt x="481" y="573"/>
                  </a:lnTo>
                  <a:lnTo>
                    <a:pt x="903" y="573"/>
                  </a:lnTo>
                  <a:lnTo>
                    <a:pt x="90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99" name="Freeform 498">
              <a:extLst>
                <a:ext uri="{FF2B5EF4-FFF2-40B4-BE49-F238E27FC236}">
                  <a16:creationId xmlns:a16="http://schemas.microsoft.com/office/drawing/2014/main" id="{E116885A-F6E8-44C4-BD85-ADCD0E8ADF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75075" y="1373188"/>
              <a:ext cx="228600" cy="125413"/>
            </a:xfrm>
            <a:custGeom>
              <a:avLst/>
              <a:gdLst>
                <a:gd name="T0" fmla="*/ 330 w 723"/>
                <a:gd name="T1" fmla="*/ 283 h 392"/>
                <a:gd name="T2" fmla="*/ 295 w 723"/>
                <a:gd name="T3" fmla="*/ 263 h 392"/>
                <a:gd name="T4" fmla="*/ 269 w 723"/>
                <a:gd name="T5" fmla="*/ 232 h 392"/>
                <a:gd name="T6" fmla="*/ 257 w 723"/>
                <a:gd name="T7" fmla="*/ 192 h 392"/>
                <a:gd name="T8" fmla="*/ 260 w 723"/>
                <a:gd name="T9" fmla="*/ 151 h 392"/>
                <a:gd name="T10" fmla="*/ 281 w 723"/>
                <a:gd name="T11" fmla="*/ 115 h 392"/>
                <a:gd name="T12" fmla="*/ 312 w 723"/>
                <a:gd name="T13" fmla="*/ 90 h 392"/>
                <a:gd name="T14" fmla="*/ 350 w 723"/>
                <a:gd name="T15" fmla="*/ 77 h 392"/>
                <a:gd name="T16" fmla="*/ 392 w 723"/>
                <a:gd name="T17" fmla="*/ 81 h 392"/>
                <a:gd name="T18" fmla="*/ 429 w 723"/>
                <a:gd name="T19" fmla="*/ 100 h 392"/>
                <a:gd name="T20" fmla="*/ 454 w 723"/>
                <a:gd name="T21" fmla="*/ 131 h 392"/>
                <a:gd name="T22" fmla="*/ 466 w 723"/>
                <a:gd name="T23" fmla="*/ 171 h 392"/>
                <a:gd name="T24" fmla="*/ 462 w 723"/>
                <a:gd name="T25" fmla="*/ 213 h 392"/>
                <a:gd name="T26" fmla="*/ 443 w 723"/>
                <a:gd name="T27" fmla="*/ 248 h 392"/>
                <a:gd name="T28" fmla="*/ 412 w 723"/>
                <a:gd name="T29" fmla="*/ 274 h 392"/>
                <a:gd name="T30" fmla="*/ 372 w 723"/>
                <a:gd name="T31" fmla="*/ 287 h 392"/>
                <a:gd name="T32" fmla="*/ 96 w 723"/>
                <a:gd name="T33" fmla="*/ 151 h 392"/>
                <a:gd name="T34" fmla="*/ 68 w 723"/>
                <a:gd name="T35" fmla="*/ 131 h 392"/>
                <a:gd name="T36" fmla="*/ 61 w 723"/>
                <a:gd name="T37" fmla="*/ 97 h 392"/>
                <a:gd name="T38" fmla="*/ 80 w 723"/>
                <a:gd name="T39" fmla="*/ 69 h 392"/>
                <a:gd name="T40" fmla="*/ 114 w 723"/>
                <a:gd name="T41" fmla="*/ 63 h 392"/>
                <a:gd name="T42" fmla="*/ 143 w 723"/>
                <a:gd name="T43" fmla="*/ 81 h 392"/>
                <a:gd name="T44" fmla="*/ 150 w 723"/>
                <a:gd name="T45" fmla="*/ 115 h 392"/>
                <a:gd name="T46" fmla="*/ 131 w 723"/>
                <a:gd name="T47" fmla="*/ 144 h 392"/>
                <a:gd name="T48" fmla="*/ 106 w 723"/>
                <a:gd name="T49" fmla="*/ 152 h 392"/>
                <a:gd name="T50" fmla="*/ 642 w 723"/>
                <a:gd name="T51" fmla="*/ 249 h 392"/>
                <a:gd name="T52" fmla="*/ 661 w 723"/>
                <a:gd name="T53" fmla="*/ 278 h 392"/>
                <a:gd name="T54" fmla="*/ 655 w 723"/>
                <a:gd name="T55" fmla="*/ 313 h 392"/>
                <a:gd name="T56" fmla="*/ 626 w 723"/>
                <a:gd name="T57" fmla="*/ 331 h 392"/>
                <a:gd name="T58" fmla="*/ 592 w 723"/>
                <a:gd name="T59" fmla="*/ 324 h 392"/>
                <a:gd name="T60" fmla="*/ 573 w 723"/>
                <a:gd name="T61" fmla="*/ 297 h 392"/>
                <a:gd name="T62" fmla="*/ 580 w 723"/>
                <a:gd name="T63" fmla="*/ 262 h 392"/>
                <a:gd name="T64" fmla="*/ 608 w 723"/>
                <a:gd name="T65" fmla="*/ 243 h 392"/>
                <a:gd name="T66" fmla="*/ 669 w 723"/>
                <a:gd name="T67" fmla="*/ 392 h 392"/>
                <a:gd name="T68" fmla="*/ 691 w 723"/>
                <a:gd name="T69" fmla="*/ 386 h 392"/>
                <a:gd name="T70" fmla="*/ 709 w 723"/>
                <a:gd name="T71" fmla="*/ 371 h 392"/>
                <a:gd name="T72" fmla="*/ 720 w 723"/>
                <a:gd name="T73" fmla="*/ 350 h 392"/>
                <a:gd name="T74" fmla="*/ 723 w 723"/>
                <a:gd name="T75" fmla="*/ 62 h 392"/>
                <a:gd name="T76" fmla="*/ 718 w 723"/>
                <a:gd name="T77" fmla="*/ 38 h 392"/>
                <a:gd name="T78" fmla="*/ 705 w 723"/>
                <a:gd name="T79" fmla="*/ 19 h 392"/>
                <a:gd name="T80" fmla="*/ 686 w 723"/>
                <a:gd name="T81" fmla="*/ 6 h 392"/>
                <a:gd name="T82" fmla="*/ 663 w 723"/>
                <a:gd name="T83" fmla="*/ 2 h 392"/>
                <a:gd name="T84" fmla="*/ 43 w 723"/>
                <a:gd name="T85" fmla="*/ 4 h 392"/>
                <a:gd name="T86" fmla="*/ 22 w 723"/>
                <a:gd name="T87" fmla="*/ 14 h 392"/>
                <a:gd name="T88" fmla="*/ 7 w 723"/>
                <a:gd name="T89" fmla="*/ 33 h 392"/>
                <a:gd name="T90" fmla="*/ 1 w 723"/>
                <a:gd name="T91" fmla="*/ 55 h 392"/>
                <a:gd name="T92" fmla="*/ 46 w 723"/>
                <a:gd name="T93" fmla="*/ 294 h 392"/>
                <a:gd name="T94" fmla="*/ 151 w 723"/>
                <a:gd name="T95" fmla="*/ 287 h 392"/>
                <a:gd name="T96" fmla="*/ 244 w 723"/>
                <a:gd name="T97" fmla="*/ 293 h 392"/>
                <a:gd name="T98" fmla="*/ 326 w 723"/>
                <a:gd name="T99" fmla="*/ 312 h 392"/>
                <a:gd name="T100" fmla="*/ 373 w 723"/>
                <a:gd name="T101" fmla="*/ 337 h 392"/>
                <a:gd name="T102" fmla="*/ 389 w 723"/>
                <a:gd name="T103" fmla="*/ 362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23" h="392">
                  <a:moveTo>
                    <a:pt x="361" y="287"/>
                  </a:moveTo>
                  <a:lnTo>
                    <a:pt x="350" y="287"/>
                  </a:lnTo>
                  <a:lnTo>
                    <a:pt x="341" y="285"/>
                  </a:lnTo>
                  <a:lnTo>
                    <a:pt x="330" y="283"/>
                  </a:lnTo>
                  <a:lnTo>
                    <a:pt x="320" y="278"/>
                  </a:lnTo>
                  <a:lnTo>
                    <a:pt x="312" y="274"/>
                  </a:lnTo>
                  <a:lnTo>
                    <a:pt x="302" y="269"/>
                  </a:lnTo>
                  <a:lnTo>
                    <a:pt x="295" y="263"/>
                  </a:lnTo>
                  <a:lnTo>
                    <a:pt x="287" y="256"/>
                  </a:lnTo>
                  <a:lnTo>
                    <a:pt x="281" y="248"/>
                  </a:lnTo>
                  <a:lnTo>
                    <a:pt x="274" y="241"/>
                  </a:lnTo>
                  <a:lnTo>
                    <a:pt x="269" y="232"/>
                  </a:lnTo>
                  <a:lnTo>
                    <a:pt x="265" y="223"/>
                  </a:lnTo>
                  <a:lnTo>
                    <a:pt x="260" y="213"/>
                  </a:lnTo>
                  <a:lnTo>
                    <a:pt x="258" y="203"/>
                  </a:lnTo>
                  <a:lnTo>
                    <a:pt x="257" y="192"/>
                  </a:lnTo>
                  <a:lnTo>
                    <a:pt x="256" y="182"/>
                  </a:lnTo>
                  <a:lnTo>
                    <a:pt x="257" y="171"/>
                  </a:lnTo>
                  <a:lnTo>
                    <a:pt x="258" y="160"/>
                  </a:lnTo>
                  <a:lnTo>
                    <a:pt x="260" y="151"/>
                  </a:lnTo>
                  <a:lnTo>
                    <a:pt x="265" y="141"/>
                  </a:lnTo>
                  <a:lnTo>
                    <a:pt x="269" y="131"/>
                  </a:lnTo>
                  <a:lnTo>
                    <a:pt x="274" y="123"/>
                  </a:lnTo>
                  <a:lnTo>
                    <a:pt x="281" y="115"/>
                  </a:lnTo>
                  <a:lnTo>
                    <a:pt x="287" y="108"/>
                  </a:lnTo>
                  <a:lnTo>
                    <a:pt x="295" y="100"/>
                  </a:lnTo>
                  <a:lnTo>
                    <a:pt x="302" y="95"/>
                  </a:lnTo>
                  <a:lnTo>
                    <a:pt x="312" y="90"/>
                  </a:lnTo>
                  <a:lnTo>
                    <a:pt x="320" y="84"/>
                  </a:lnTo>
                  <a:lnTo>
                    <a:pt x="330" y="81"/>
                  </a:lnTo>
                  <a:lnTo>
                    <a:pt x="341" y="79"/>
                  </a:lnTo>
                  <a:lnTo>
                    <a:pt x="350" y="77"/>
                  </a:lnTo>
                  <a:lnTo>
                    <a:pt x="361" y="77"/>
                  </a:lnTo>
                  <a:lnTo>
                    <a:pt x="372" y="77"/>
                  </a:lnTo>
                  <a:lnTo>
                    <a:pt x="383" y="79"/>
                  </a:lnTo>
                  <a:lnTo>
                    <a:pt x="392" y="81"/>
                  </a:lnTo>
                  <a:lnTo>
                    <a:pt x="403" y="84"/>
                  </a:lnTo>
                  <a:lnTo>
                    <a:pt x="412" y="90"/>
                  </a:lnTo>
                  <a:lnTo>
                    <a:pt x="420" y="95"/>
                  </a:lnTo>
                  <a:lnTo>
                    <a:pt x="429" y="100"/>
                  </a:lnTo>
                  <a:lnTo>
                    <a:pt x="436" y="108"/>
                  </a:lnTo>
                  <a:lnTo>
                    <a:pt x="443" y="115"/>
                  </a:lnTo>
                  <a:lnTo>
                    <a:pt x="449" y="123"/>
                  </a:lnTo>
                  <a:lnTo>
                    <a:pt x="454" y="131"/>
                  </a:lnTo>
                  <a:lnTo>
                    <a:pt x="459" y="141"/>
                  </a:lnTo>
                  <a:lnTo>
                    <a:pt x="462" y="151"/>
                  </a:lnTo>
                  <a:lnTo>
                    <a:pt x="465" y="160"/>
                  </a:lnTo>
                  <a:lnTo>
                    <a:pt x="466" y="171"/>
                  </a:lnTo>
                  <a:lnTo>
                    <a:pt x="467" y="182"/>
                  </a:lnTo>
                  <a:lnTo>
                    <a:pt x="466" y="192"/>
                  </a:lnTo>
                  <a:lnTo>
                    <a:pt x="465" y="203"/>
                  </a:lnTo>
                  <a:lnTo>
                    <a:pt x="462" y="213"/>
                  </a:lnTo>
                  <a:lnTo>
                    <a:pt x="459" y="223"/>
                  </a:lnTo>
                  <a:lnTo>
                    <a:pt x="454" y="232"/>
                  </a:lnTo>
                  <a:lnTo>
                    <a:pt x="449" y="241"/>
                  </a:lnTo>
                  <a:lnTo>
                    <a:pt x="443" y="248"/>
                  </a:lnTo>
                  <a:lnTo>
                    <a:pt x="436" y="256"/>
                  </a:lnTo>
                  <a:lnTo>
                    <a:pt x="429" y="263"/>
                  </a:lnTo>
                  <a:lnTo>
                    <a:pt x="420" y="269"/>
                  </a:lnTo>
                  <a:lnTo>
                    <a:pt x="412" y="274"/>
                  </a:lnTo>
                  <a:lnTo>
                    <a:pt x="403" y="278"/>
                  </a:lnTo>
                  <a:lnTo>
                    <a:pt x="392" y="283"/>
                  </a:lnTo>
                  <a:lnTo>
                    <a:pt x="383" y="285"/>
                  </a:lnTo>
                  <a:lnTo>
                    <a:pt x="372" y="287"/>
                  </a:lnTo>
                  <a:lnTo>
                    <a:pt x="361" y="287"/>
                  </a:lnTo>
                  <a:lnTo>
                    <a:pt x="361" y="287"/>
                  </a:lnTo>
                  <a:close/>
                  <a:moveTo>
                    <a:pt x="106" y="152"/>
                  </a:moveTo>
                  <a:lnTo>
                    <a:pt x="96" y="151"/>
                  </a:lnTo>
                  <a:lnTo>
                    <a:pt x="88" y="149"/>
                  </a:lnTo>
                  <a:lnTo>
                    <a:pt x="80" y="144"/>
                  </a:lnTo>
                  <a:lnTo>
                    <a:pt x="74" y="139"/>
                  </a:lnTo>
                  <a:lnTo>
                    <a:pt x="68" y="131"/>
                  </a:lnTo>
                  <a:lnTo>
                    <a:pt x="64" y="124"/>
                  </a:lnTo>
                  <a:lnTo>
                    <a:pt x="61" y="115"/>
                  </a:lnTo>
                  <a:lnTo>
                    <a:pt x="61" y="107"/>
                  </a:lnTo>
                  <a:lnTo>
                    <a:pt x="61" y="97"/>
                  </a:lnTo>
                  <a:lnTo>
                    <a:pt x="64" y="88"/>
                  </a:lnTo>
                  <a:lnTo>
                    <a:pt x="68" y="81"/>
                  </a:lnTo>
                  <a:lnTo>
                    <a:pt x="74" y="74"/>
                  </a:lnTo>
                  <a:lnTo>
                    <a:pt x="80" y="69"/>
                  </a:lnTo>
                  <a:lnTo>
                    <a:pt x="88" y="65"/>
                  </a:lnTo>
                  <a:lnTo>
                    <a:pt x="96" y="63"/>
                  </a:lnTo>
                  <a:lnTo>
                    <a:pt x="106" y="62"/>
                  </a:lnTo>
                  <a:lnTo>
                    <a:pt x="114" y="63"/>
                  </a:lnTo>
                  <a:lnTo>
                    <a:pt x="123" y="65"/>
                  </a:lnTo>
                  <a:lnTo>
                    <a:pt x="131" y="69"/>
                  </a:lnTo>
                  <a:lnTo>
                    <a:pt x="137" y="74"/>
                  </a:lnTo>
                  <a:lnTo>
                    <a:pt x="143" y="81"/>
                  </a:lnTo>
                  <a:lnTo>
                    <a:pt x="147" y="88"/>
                  </a:lnTo>
                  <a:lnTo>
                    <a:pt x="150" y="97"/>
                  </a:lnTo>
                  <a:lnTo>
                    <a:pt x="151" y="107"/>
                  </a:lnTo>
                  <a:lnTo>
                    <a:pt x="150" y="115"/>
                  </a:lnTo>
                  <a:lnTo>
                    <a:pt x="148" y="124"/>
                  </a:lnTo>
                  <a:lnTo>
                    <a:pt x="143" y="131"/>
                  </a:lnTo>
                  <a:lnTo>
                    <a:pt x="137" y="139"/>
                  </a:lnTo>
                  <a:lnTo>
                    <a:pt x="131" y="144"/>
                  </a:lnTo>
                  <a:lnTo>
                    <a:pt x="123" y="149"/>
                  </a:lnTo>
                  <a:lnTo>
                    <a:pt x="114" y="151"/>
                  </a:lnTo>
                  <a:lnTo>
                    <a:pt x="106" y="152"/>
                  </a:lnTo>
                  <a:lnTo>
                    <a:pt x="106" y="152"/>
                  </a:lnTo>
                  <a:close/>
                  <a:moveTo>
                    <a:pt x="617" y="242"/>
                  </a:moveTo>
                  <a:lnTo>
                    <a:pt x="626" y="243"/>
                  </a:lnTo>
                  <a:lnTo>
                    <a:pt x="635" y="245"/>
                  </a:lnTo>
                  <a:lnTo>
                    <a:pt x="642" y="249"/>
                  </a:lnTo>
                  <a:lnTo>
                    <a:pt x="650" y="255"/>
                  </a:lnTo>
                  <a:lnTo>
                    <a:pt x="655" y="262"/>
                  </a:lnTo>
                  <a:lnTo>
                    <a:pt x="659" y="270"/>
                  </a:lnTo>
                  <a:lnTo>
                    <a:pt x="661" y="278"/>
                  </a:lnTo>
                  <a:lnTo>
                    <a:pt x="663" y="287"/>
                  </a:lnTo>
                  <a:lnTo>
                    <a:pt x="661" y="297"/>
                  </a:lnTo>
                  <a:lnTo>
                    <a:pt x="659" y="305"/>
                  </a:lnTo>
                  <a:lnTo>
                    <a:pt x="655" y="313"/>
                  </a:lnTo>
                  <a:lnTo>
                    <a:pt x="650" y="319"/>
                  </a:lnTo>
                  <a:lnTo>
                    <a:pt x="642" y="324"/>
                  </a:lnTo>
                  <a:lnTo>
                    <a:pt x="635" y="329"/>
                  </a:lnTo>
                  <a:lnTo>
                    <a:pt x="626" y="331"/>
                  </a:lnTo>
                  <a:lnTo>
                    <a:pt x="617" y="332"/>
                  </a:lnTo>
                  <a:lnTo>
                    <a:pt x="608" y="331"/>
                  </a:lnTo>
                  <a:lnTo>
                    <a:pt x="600" y="329"/>
                  </a:lnTo>
                  <a:lnTo>
                    <a:pt x="592" y="324"/>
                  </a:lnTo>
                  <a:lnTo>
                    <a:pt x="585" y="319"/>
                  </a:lnTo>
                  <a:lnTo>
                    <a:pt x="580" y="313"/>
                  </a:lnTo>
                  <a:lnTo>
                    <a:pt x="576" y="305"/>
                  </a:lnTo>
                  <a:lnTo>
                    <a:pt x="573" y="297"/>
                  </a:lnTo>
                  <a:lnTo>
                    <a:pt x="572" y="287"/>
                  </a:lnTo>
                  <a:lnTo>
                    <a:pt x="573" y="278"/>
                  </a:lnTo>
                  <a:lnTo>
                    <a:pt x="576" y="270"/>
                  </a:lnTo>
                  <a:lnTo>
                    <a:pt x="580" y="262"/>
                  </a:lnTo>
                  <a:lnTo>
                    <a:pt x="585" y="255"/>
                  </a:lnTo>
                  <a:lnTo>
                    <a:pt x="592" y="249"/>
                  </a:lnTo>
                  <a:lnTo>
                    <a:pt x="600" y="245"/>
                  </a:lnTo>
                  <a:lnTo>
                    <a:pt x="608" y="243"/>
                  </a:lnTo>
                  <a:lnTo>
                    <a:pt x="617" y="242"/>
                  </a:lnTo>
                  <a:close/>
                  <a:moveTo>
                    <a:pt x="391" y="392"/>
                  </a:moveTo>
                  <a:lnTo>
                    <a:pt x="663" y="392"/>
                  </a:lnTo>
                  <a:lnTo>
                    <a:pt x="669" y="392"/>
                  </a:lnTo>
                  <a:lnTo>
                    <a:pt x="674" y="391"/>
                  </a:lnTo>
                  <a:lnTo>
                    <a:pt x="681" y="390"/>
                  </a:lnTo>
                  <a:lnTo>
                    <a:pt x="686" y="388"/>
                  </a:lnTo>
                  <a:lnTo>
                    <a:pt x="691" y="386"/>
                  </a:lnTo>
                  <a:lnTo>
                    <a:pt x="697" y="382"/>
                  </a:lnTo>
                  <a:lnTo>
                    <a:pt x="701" y="379"/>
                  </a:lnTo>
                  <a:lnTo>
                    <a:pt x="705" y="375"/>
                  </a:lnTo>
                  <a:lnTo>
                    <a:pt x="709" y="371"/>
                  </a:lnTo>
                  <a:lnTo>
                    <a:pt x="713" y="366"/>
                  </a:lnTo>
                  <a:lnTo>
                    <a:pt x="715" y="361"/>
                  </a:lnTo>
                  <a:lnTo>
                    <a:pt x="718" y="356"/>
                  </a:lnTo>
                  <a:lnTo>
                    <a:pt x="720" y="350"/>
                  </a:lnTo>
                  <a:lnTo>
                    <a:pt x="721" y="345"/>
                  </a:lnTo>
                  <a:lnTo>
                    <a:pt x="723" y="338"/>
                  </a:lnTo>
                  <a:lnTo>
                    <a:pt x="723" y="332"/>
                  </a:lnTo>
                  <a:lnTo>
                    <a:pt x="723" y="62"/>
                  </a:lnTo>
                  <a:lnTo>
                    <a:pt x="723" y="55"/>
                  </a:lnTo>
                  <a:lnTo>
                    <a:pt x="721" y="49"/>
                  </a:lnTo>
                  <a:lnTo>
                    <a:pt x="720" y="43"/>
                  </a:lnTo>
                  <a:lnTo>
                    <a:pt x="718" y="38"/>
                  </a:lnTo>
                  <a:lnTo>
                    <a:pt x="715" y="33"/>
                  </a:lnTo>
                  <a:lnTo>
                    <a:pt x="713" y="27"/>
                  </a:lnTo>
                  <a:lnTo>
                    <a:pt x="709" y="23"/>
                  </a:lnTo>
                  <a:lnTo>
                    <a:pt x="705" y="19"/>
                  </a:lnTo>
                  <a:lnTo>
                    <a:pt x="701" y="14"/>
                  </a:lnTo>
                  <a:lnTo>
                    <a:pt x="697" y="11"/>
                  </a:lnTo>
                  <a:lnTo>
                    <a:pt x="691" y="8"/>
                  </a:lnTo>
                  <a:lnTo>
                    <a:pt x="686" y="6"/>
                  </a:lnTo>
                  <a:lnTo>
                    <a:pt x="681" y="4"/>
                  </a:lnTo>
                  <a:lnTo>
                    <a:pt x="674" y="3"/>
                  </a:lnTo>
                  <a:lnTo>
                    <a:pt x="669" y="2"/>
                  </a:lnTo>
                  <a:lnTo>
                    <a:pt x="663" y="2"/>
                  </a:lnTo>
                  <a:lnTo>
                    <a:pt x="61" y="0"/>
                  </a:lnTo>
                  <a:lnTo>
                    <a:pt x="54" y="2"/>
                  </a:lnTo>
                  <a:lnTo>
                    <a:pt x="48" y="3"/>
                  </a:lnTo>
                  <a:lnTo>
                    <a:pt x="43" y="4"/>
                  </a:lnTo>
                  <a:lnTo>
                    <a:pt x="37" y="6"/>
                  </a:lnTo>
                  <a:lnTo>
                    <a:pt x="32" y="8"/>
                  </a:lnTo>
                  <a:lnTo>
                    <a:pt x="27" y="11"/>
                  </a:lnTo>
                  <a:lnTo>
                    <a:pt x="22" y="14"/>
                  </a:lnTo>
                  <a:lnTo>
                    <a:pt x="18" y="19"/>
                  </a:lnTo>
                  <a:lnTo>
                    <a:pt x="14" y="23"/>
                  </a:lnTo>
                  <a:lnTo>
                    <a:pt x="10" y="27"/>
                  </a:lnTo>
                  <a:lnTo>
                    <a:pt x="7" y="33"/>
                  </a:lnTo>
                  <a:lnTo>
                    <a:pt x="5" y="38"/>
                  </a:lnTo>
                  <a:lnTo>
                    <a:pt x="3" y="43"/>
                  </a:lnTo>
                  <a:lnTo>
                    <a:pt x="2" y="49"/>
                  </a:lnTo>
                  <a:lnTo>
                    <a:pt x="1" y="55"/>
                  </a:lnTo>
                  <a:lnTo>
                    <a:pt x="0" y="62"/>
                  </a:lnTo>
                  <a:lnTo>
                    <a:pt x="0" y="304"/>
                  </a:lnTo>
                  <a:lnTo>
                    <a:pt x="22" y="299"/>
                  </a:lnTo>
                  <a:lnTo>
                    <a:pt x="46" y="294"/>
                  </a:lnTo>
                  <a:lnTo>
                    <a:pt x="68" y="291"/>
                  </a:lnTo>
                  <a:lnTo>
                    <a:pt x="90" y="290"/>
                  </a:lnTo>
                  <a:lnTo>
                    <a:pt x="126" y="288"/>
                  </a:lnTo>
                  <a:lnTo>
                    <a:pt x="151" y="287"/>
                  </a:lnTo>
                  <a:lnTo>
                    <a:pt x="172" y="288"/>
                  </a:lnTo>
                  <a:lnTo>
                    <a:pt x="206" y="289"/>
                  </a:lnTo>
                  <a:lnTo>
                    <a:pt x="225" y="291"/>
                  </a:lnTo>
                  <a:lnTo>
                    <a:pt x="244" y="293"/>
                  </a:lnTo>
                  <a:lnTo>
                    <a:pt x="266" y="297"/>
                  </a:lnTo>
                  <a:lnTo>
                    <a:pt x="286" y="300"/>
                  </a:lnTo>
                  <a:lnTo>
                    <a:pt x="306" y="305"/>
                  </a:lnTo>
                  <a:lnTo>
                    <a:pt x="326" y="312"/>
                  </a:lnTo>
                  <a:lnTo>
                    <a:pt x="344" y="318"/>
                  </a:lnTo>
                  <a:lnTo>
                    <a:pt x="360" y="327"/>
                  </a:lnTo>
                  <a:lnTo>
                    <a:pt x="366" y="332"/>
                  </a:lnTo>
                  <a:lnTo>
                    <a:pt x="373" y="337"/>
                  </a:lnTo>
                  <a:lnTo>
                    <a:pt x="378" y="343"/>
                  </a:lnTo>
                  <a:lnTo>
                    <a:pt x="383" y="349"/>
                  </a:lnTo>
                  <a:lnTo>
                    <a:pt x="387" y="356"/>
                  </a:lnTo>
                  <a:lnTo>
                    <a:pt x="389" y="362"/>
                  </a:lnTo>
                  <a:lnTo>
                    <a:pt x="391" y="369"/>
                  </a:lnTo>
                  <a:lnTo>
                    <a:pt x="391" y="377"/>
                  </a:lnTo>
                  <a:lnTo>
                    <a:pt x="391" y="3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0" name="Freeform 499">
              <a:extLst>
                <a:ext uri="{FF2B5EF4-FFF2-40B4-BE49-F238E27FC236}">
                  <a16:creationId xmlns:a16="http://schemas.microsoft.com/office/drawing/2014/main" id="{BF723C2A-68AB-402A-BD7B-74F250598C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6025" y="1598613"/>
              <a:ext cx="133350" cy="33338"/>
            </a:xfrm>
            <a:custGeom>
              <a:avLst/>
              <a:gdLst>
                <a:gd name="T0" fmla="*/ 0 w 421"/>
                <a:gd name="T1" fmla="*/ 44 h 104"/>
                <a:gd name="T2" fmla="*/ 2 w 421"/>
                <a:gd name="T3" fmla="*/ 52 h 104"/>
                <a:gd name="T4" fmla="*/ 5 w 421"/>
                <a:gd name="T5" fmla="*/ 56 h 104"/>
                <a:gd name="T6" fmla="*/ 6 w 421"/>
                <a:gd name="T7" fmla="*/ 59 h 104"/>
                <a:gd name="T8" fmla="*/ 11 w 421"/>
                <a:gd name="T9" fmla="*/ 65 h 104"/>
                <a:gd name="T10" fmla="*/ 13 w 421"/>
                <a:gd name="T11" fmla="*/ 65 h 104"/>
                <a:gd name="T12" fmla="*/ 31 w 421"/>
                <a:gd name="T13" fmla="*/ 76 h 104"/>
                <a:gd name="T14" fmla="*/ 32 w 421"/>
                <a:gd name="T15" fmla="*/ 77 h 104"/>
                <a:gd name="T16" fmla="*/ 41 w 421"/>
                <a:gd name="T17" fmla="*/ 80 h 104"/>
                <a:gd name="T18" fmla="*/ 45 w 421"/>
                <a:gd name="T19" fmla="*/ 81 h 104"/>
                <a:gd name="T20" fmla="*/ 53 w 421"/>
                <a:gd name="T21" fmla="*/ 84 h 104"/>
                <a:gd name="T22" fmla="*/ 61 w 421"/>
                <a:gd name="T23" fmla="*/ 86 h 104"/>
                <a:gd name="T24" fmla="*/ 66 w 421"/>
                <a:gd name="T25" fmla="*/ 87 h 104"/>
                <a:gd name="T26" fmla="*/ 98 w 421"/>
                <a:gd name="T27" fmla="*/ 95 h 104"/>
                <a:gd name="T28" fmla="*/ 133 w 421"/>
                <a:gd name="T29" fmla="*/ 99 h 104"/>
                <a:gd name="T30" fmla="*/ 197 w 421"/>
                <a:gd name="T31" fmla="*/ 104 h 104"/>
                <a:gd name="T32" fmla="*/ 211 w 421"/>
                <a:gd name="T33" fmla="*/ 104 h 104"/>
                <a:gd name="T34" fmla="*/ 225 w 421"/>
                <a:gd name="T35" fmla="*/ 104 h 104"/>
                <a:gd name="T36" fmla="*/ 289 w 421"/>
                <a:gd name="T37" fmla="*/ 99 h 104"/>
                <a:gd name="T38" fmla="*/ 322 w 421"/>
                <a:gd name="T39" fmla="*/ 95 h 104"/>
                <a:gd name="T40" fmla="*/ 356 w 421"/>
                <a:gd name="T41" fmla="*/ 87 h 104"/>
                <a:gd name="T42" fmla="*/ 360 w 421"/>
                <a:gd name="T43" fmla="*/ 86 h 104"/>
                <a:gd name="T44" fmla="*/ 368 w 421"/>
                <a:gd name="T45" fmla="*/ 84 h 104"/>
                <a:gd name="T46" fmla="*/ 376 w 421"/>
                <a:gd name="T47" fmla="*/ 81 h 104"/>
                <a:gd name="T48" fmla="*/ 379 w 421"/>
                <a:gd name="T49" fmla="*/ 80 h 104"/>
                <a:gd name="T50" fmla="*/ 390 w 421"/>
                <a:gd name="T51" fmla="*/ 77 h 104"/>
                <a:gd name="T52" fmla="*/ 391 w 421"/>
                <a:gd name="T53" fmla="*/ 76 h 104"/>
                <a:gd name="T54" fmla="*/ 409 w 421"/>
                <a:gd name="T55" fmla="*/ 65 h 104"/>
                <a:gd name="T56" fmla="*/ 409 w 421"/>
                <a:gd name="T57" fmla="*/ 65 h 104"/>
                <a:gd name="T58" fmla="*/ 416 w 421"/>
                <a:gd name="T59" fmla="*/ 59 h 104"/>
                <a:gd name="T60" fmla="*/ 417 w 421"/>
                <a:gd name="T61" fmla="*/ 56 h 104"/>
                <a:gd name="T62" fmla="*/ 420 w 421"/>
                <a:gd name="T63" fmla="*/ 52 h 104"/>
                <a:gd name="T64" fmla="*/ 421 w 421"/>
                <a:gd name="T65" fmla="*/ 44 h 104"/>
                <a:gd name="T66" fmla="*/ 410 w 421"/>
                <a:gd name="T67" fmla="*/ 4 h 104"/>
                <a:gd name="T68" fmla="*/ 386 w 421"/>
                <a:gd name="T69" fmla="*/ 10 h 104"/>
                <a:gd name="T70" fmla="*/ 344 w 421"/>
                <a:gd name="T71" fmla="*/ 19 h 104"/>
                <a:gd name="T72" fmla="*/ 284 w 421"/>
                <a:gd name="T73" fmla="*/ 25 h 104"/>
                <a:gd name="T74" fmla="*/ 231 w 421"/>
                <a:gd name="T75" fmla="*/ 28 h 104"/>
                <a:gd name="T76" fmla="*/ 191 w 421"/>
                <a:gd name="T77" fmla="*/ 28 h 104"/>
                <a:gd name="T78" fmla="*/ 138 w 421"/>
                <a:gd name="T79" fmla="*/ 25 h 104"/>
                <a:gd name="T80" fmla="*/ 78 w 421"/>
                <a:gd name="T81" fmla="*/ 19 h 104"/>
                <a:gd name="T82" fmla="*/ 35 w 421"/>
                <a:gd name="T83" fmla="*/ 10 h 104"/>
                <a:gd name="T84" fmla="*/ 10 w 421"/>
                <a:gd name="T85" fmla="*/ 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21" h="104">
                  <a:moveTo>
                    <a:pt x="0" y="0"/>
                  </a:moveTo>
                  <a:lnTo>
                    <a:pt x="0" y="44"/>
                  </a:lnTo>
                  <a:lnTo>
                    <a:pt x="1" y="48"/>
                  </a:lnTo>
                  <a:lnTo>
                    <a:pt x="2" y="52"/>
                  </a:lnTo>
                  <a:lnTo>
                    <a:pt x="3" y="54"/>
                  </a:lnTo>
                  <a:lnTo>
                    <a:pt x="5" y="56"/>
                  </a:lnTo>
                  <a:lnTo>
                    <a:pt x="5" y="57"/>
                  </a:lnTo>
                  <a:lnTo>
                    <a:pt x="6" y="59"/>
                  </a:lnTo>
                  <a:lnTo>
                    <a:pt x="8" y="62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13" y="65"/>
                  </a:lnTo>
                  <a:lnTo>
                    <a:pt x="20" y="70"/>
                  </a:lnTo>
                  <a:lnTo>
                    <a:pt x="31" y="76"/>
                  </a:lnTo>
                  <a:lnTo>
                    <a:pt x="31" y="76"/>
                  </a:lnTo>
                  <a:lnTo>
                    <a:pt x="32" y="77"/>
                  </a:lnTo>
                  <a:lnTo>
                    <a:pt x="36" y="79"/>
                  </a:lnTo>
                  <a:lnTo>
                    <a:pt x="41" y="80"/>
                  </a:lnTo>
                  <a:lnTo>
                    <a:pt x="44" y="81"/>
                  </a:lnTo>
                  <a:lnTo>
                    <a:pt x="45" y="81"/>
                  </a:lnTo>
                  <a:lnTo>
                    <a:pt x="49" y="83"/>
                  </a:lnTo>
                  <a:lnTo>
                    <a:pt x="53" y="84"/>
                  </a:lnTo>
                  <a:lnTo>
                    <a:pt x="58" y="85"/>
                  </a:lnTo>
                  <a:lnTo>
                    <a:pt x="61" y="86"/>
                  </a:lnTo>
                  <a:lnTo>
                    <a:pt x="64" y="87"/>
                  </a:lnTo>
                  <a:lnTo>
                    <a:pt x="66" y="87"/>
                  </a:lnTo>
                  <a:lnTo>
                    <a:pt x="82" y="92"/>
                  </a:lnTo>
                  <a:lnTo>
                    <a:pt x="98" y="95"/>
                  </a:lnTo>
                  <a:lnTo>
                    <a:pt x="115" y="97"/>
                  </a:lnTo>
                  <a:lnTo>
                    <a:pt x="133" y="99"/>
                  </a:lnTo>
                  <a:lnTo>
                    <a:pt x="166" y="102"/>
                  </a:lnTo>
                  <a:lnTo>
                    <a:pt x="197" y="104"/>
                  </a:lnTo>
                  <a:lnTo>
                    <a:pt x="203" y="104"/>
                  </a:lnTo>
                  <a:lnTo>
                    <a:pt x="211" y="104"/>
                  </a:lnTo>
                  <a:lnTo>
                    <a:pt x="217" y="104"/>
                  </a:lnTo>
                  <a:lnTo>
                    <a:pt x="225" y="104"/>
                  </a:lnTo>
                  <a:lnTo>
                    <a:pt x="255" y="102"/>
                  </a:lnTo>
                  <a:lnTo>
                    <a:pt x="289" y="99"/>
                  </a:lnTo>
                  <a:lnTo>
                    <a:pt x="306" y="97"/>
                  </a:lnTo>
                  <a:lnTo>
                    <a:pt x="322" y="95"/>
                  </a:lnTo>
                  <a:lnTo>
                    <a:pt x="340" y="92"/>
                  </a:lnTo>
                  <a:lnTo>
                    <a:pt x="356" y="87"/>
                  </a:lnTo>
                  <a:lnTo>
                    <a:pt x="358" y="87"/>
                  </a:lnTo>
                  <a:lnTo>
                    <a:pt x="360" y="86"/>
                  </a:lnTo>
                  <a:lnTo>
                    <a:pt x="364" y="85"/>
                  </a:lnTo>
                  <a:lnTo>
                    <a:pt x="368" y="84"/>
                  </a:lnTo>
                  <a:lnTo>
                    <a:pt x="372" y="83"/>
                  </a:lnTo>
                  <a:lnTo>
                    <a:pt x="376" y="81"/>
                  </a:lnTo>
                  <a:lnTo>
                    <a:pt x="378" y="81"/>
                  </a:lnTo>
                  <a:lnTo>
                    <a:pt x="379" y="80"/>
                  </a:lnTo>
                  <a:lnTo>
                    <a:pt x="385" y="79"/>
                  </a:lnTo>
                  <a:lnTo>
                    <a:pt x="390" y="77"/>
                  </a:lnTo>
                  <a:lnTo>
                    <a:pt x="390" y="76"/>
                  </a:lnTo>
                  <a:lnTo>
                    <a:pt x="391" y="76"/>
                  </a:lnTo>
                  <a:lnTo>
                    <a:pt x="401" y="70"/>
                  </a:lnTo>
                  <a:lnTo>
                    <a:pt x="409" y="65"/>
                  </a:lnTo>
                  <a:lnTo>
                    <a:pt x="409" y="65"/>
                  </a:lnTo>
                  <a:lnTo>
                    <a:pt x="409" y="65"/>
                  </a:lnTo>
                  <a:lnTo>
                    <a:pt x="413" y="62"/>
                  </a:lnTo>
                  <a:lnTo>
                    <a:pt x="416" y="59"/>
                  </a:lnTo>
                  <a:lnTo>
                    <a:pt x="417" y="57"/>
                  </a:lnTo>
                  <a:lnTo>
                    <a:pt x="417" y="56"/>
                  </a:lnTo>
                  <a:lnTo>
                    <a:pt x="419" y="54"/>
                  </a:lnTo>
                  <a:lnTo>
                    <a:pt x="420" y="52"/>
                  </a:lnTo>
                  <a:lnTo>
                    <a:pt x="421" y="48"/>
                  </a:lnTo>
                  <a:lnTo>
                    <a:pt x="421" y="44"/>
                  </a:lnTo>
                  <a:lnTo>
                    <a:pt x="421" y="0"/>
                  </a:lnTo>
                  <a:lnTo>
                    <a:pt x="410" y="4"/>
                  </a:lnTo>
                  <a:lnTo>
                    <a:pt x="399" y="7"/>
                  </a:lnTo>
                  <a:lnTo>
                    <a:pt x="386" y="10"/>
                  </a:lnTo>
                  <a:lnTo>
                    <a:pt x="373" y="13"/>
                  </a:lnTo>
                  <a:lnTo>
                    <a:pt x="344" y="19"/>
                  </a:lnTo>
                  <a:lnTo>
                    <a:pt x="314" y="23"/>
                  </a:lnTo>
                  <a:lnTo>
                    <a:pt x="284" y="25"/>
                  </a:lnTo>
                  <a:lnTo>
                    <a:pt x="256" y="27"/>
                  </a:lnTo>
                  <a:lnTo>
                    <a:pt x="231" y="28"/>
                  </a:lnTo>
                  <a:lnTo>
                    <a:pt x="211" y="28"/>
                  </a:lnTo>
                  <a:lnTo>
                    <a:pt x="191" y="28"/>
                  </a:lnTo>
                  <a:lnTo>
                    <a:pt x="166" y="27"/>
                  </a:lnTo>
                  <a:lnTo>
                    <a:pt x="138" y="25"/>
                  </a:lnTo>
                  <a:lnTo>
                    <a:pt x="108" y="23"/>
                  </a:lnTo>
                  <a:lnTo>
                    <a:pt x="78" y="19"/>
                  </a:lnTo>
                  <a:lnTo>
                    <a:pt x="49" y="13"/>
                  </a:lnTo>
                  <a:lnTo>
                    <a:pt x="35" y="10"/>
                  </a:lnTo>
                  <a:lnTo>
                    <a:pt x="22" y="7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1" name="Freeform 500">
              <a:extLst>
                <a:ext uri="{FF2B5EF4-FFF2-40B4-BE49-F238E27FC236}">
                  <a16:creationId xmlns:a16="http://schemas.microsoft.com/office/drawing/2014/main" id="{8CCE3DC2-BC96-4CB2-BA52-FB839C44EB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6025" y="1474788"/>
              <a:ext cx="133350" cy="28575"/>
            </a:xfrm>
            <a:custGeom>
              <a:avLst/>
              <a:gdLst>
                <a:gd name="T0" fmla="*/ 420 w 420"/>
                <a:gd name="T1" fmla="*/ 58 h 90"/>
                <a:gd name="T2" fmla="*/ 419 w 420"/>
                <a:gd name="T3" fmla="*/ 55 h 90"/>
                <a:gd name="T4" fmla="*/ 418 w 420"/>
                <a:gd name="T5" fmla="*/ 50 h 90"/>
                <a:gd name="T6" fmla="*/ 416 w 420"/>
                <a:gd name="T7" fmla="*/ 47 h 90"/>
                <a:gd name="T8" fmla="*/ 413 w 420"/>
                <a:gd name="T9" fmla="*/ 44 h 90"/>
                <a:gd name="T10" fmla="*/ 406 w 420"/>
                <a:gd name="T11" fmla="*/ 37 h 90"/>
                <a:gd name="T12" fmla="*/ 397 w 420"/>
                <a:gd name="T13" fmla="*/ 32 h 90"/>
                <a:gd name="T14" fmla="*/ 386 w 420"/>
                <a:gd name="T15" fmla="*/ 27 h 90"/>
                <a:gd name="T16" fmla="*/ 374 w 420"/>
                <a:gd name="T17" fmla="*/ 22 h 90"/>
                <a:gd name="T18" fmla="*/ 360 w 420"/>
                <a:gd name="T19" fmla="*/ 18 h 90"/>
                <a:gd name="T20" fmla="*/ 345 w 420"/>
                <a:gd name="T21" fmla="*/ 14 h 90"/>
                <a:gd name="T22" fmla="*/ 313 w 420"/>
                <a:gd name="T23" fmla="*/ 9 h 90"/>
                <a:gd name="T24" fmla="*/ 277 w 420"/>
                <a:gd name="T25" fmla="*/ 3 h 90"/>
                <a:gd name="T26" fmla="*/ 243 w 420"/>
                <a:gd name="T27" fmla="*/ 1 h 90"/>
                <a:gd name="T28" fmla="*/ 210 w 420"/>
                <a:gd name="T29" fmla="*/ 0 h 90"/>
                <a:gd name="T30" fmla="*/ 172 w 420"/>
                <a:gd name="T31" fmla="*/ 1 h 90"/>
                <a:gd name="T32" fmla="*/ 133 w 420"/>
                <a:gd name="T33" fmla="*/ 4 h 90"/>
                <a:gd name="T34" fmla="*/ 113 w 420"/>
                <a:gd name="T35" fmla="*/ 7 h 90"/>
                <a:gd name="T36" fmla="*/ 94 w 420"/>
                <a:gd name="T37" fmla="*/ 11 h 90"/>
                <a:gd name="T38" fmla="*/ 76 w 420"/>
                <a:gd name="T39" fmla="*/ 14 h 90"/>
                <a:gd name="T40" fmla="*/ 59 w 420"/>
                <a:gd name="T41" fmla="*/ 18 h 90"/>
                <a:gd name="T42" fmla="*/ 59 w 420"/>
                <a:gd name="T43" fmla="*/ 18 h 90"/>
                <a:gd name="T44" fmla="*/ 55 w 420"/>
                <a:gd name="T45" fmla="*/ 19 h 90"/>
                <a:gd name="T46" fmla="*/ 52 w 420"/>
                <a:gd name="T47" fmla="*/ 20 h 90"/>
                <a:gd name="T48" fmla="*/ 48 w 420"/>
                <a:gd name="T49" fmla="*/ 21 h 90"/>
                <a:gd name="T50" fmla="*/ 44 w 420"/>
                <a:gd name="T51" fmla="*/ 22 h 90"/>
                <a:gd name="T52" fmla="*/ 43 w 420"/>
                <a:gd name="T53" fmla="*/ 24 h 90"/>
                <a:gd name="T54" fmla="*/ 40 w 420"/>
                <a:gd name="T55" fmla="*/ 24 h 90"/>
                <a:gd name="T56" fmla="*/ 35 w 420"/>
                <a:gd name="T57" fmla="*/ 26 h 90"/>
                <a:gd name="T58" fmla="*/ 31 w 420"/>
                <a:gd name="T59" fmla="*/ 28 h 90"/>
                <a:gd name="T60" fmla="*/ 30 w 420"/>
                <a:gd name="T61" fmla="*/ 28 h 90"/>
                <a:gd name="T62" fmla="*/ 30 w 420"/>
                <a:gd name="T63" fmla="*/ 28 h 90"/>
                <a:gd name="T64" fmla="*/ 19 w 420"/>
                <a:gd name="T65" fmla="*/ 33 h 90"/>
                <a:gd name="T66" fmla="*/ 12 w 420"/>
                <a:gd name="T67" fmla="*/ 40 h 90"/>
                <a:gd name="T68" fmla="*/ 10 w 420"/>
                <a:gd name="T69" fmla="*/ 40 h 90"/>
                <a:gd name="T70" fmla="*/ 10 w 420"/>
                <a:gd name="T71" fmla="*/ 40 h 90"/>
                <a:gd name="T72" fmla="*/ 7 w 420"/>
                <a:gd name="T73" fmla="*/ 43 h 90"/>
                <a:gd name="T74" fmla="*/ 5 w 420"/>
                <a:gd name="T75" fmla="*/ 46 h 90"/>
                <a:gd name="T76" fmla="*/ 4 w 420"/>
                <a:gd name="T77" fmla="*/ 47 h 90"/>
                <a:gd name="T78" fmla="*/ 4 w 420"/>
                <a:gd name="T79" fmla="*/ 48 h 90"/>
                <a:gd name="T80" fmla="*/ 2 w 420"/>
                <a:gd name="T81" fmla="*/ 50 h 90"/>
                <a:gd name="T82" fmla="*/ 1 w 420"/>
                <a:gd name="T83" fmla="*/ 52 h 90"/>
                <a:gd name="T84" fmla="*/ 0 w 420"/>
                <a:gd name="T85" fmla="*/ 56 h 90"/>
                <a:gd name="T86" fmla="*/ 0 w 420"/>
                <a:gd name="T87" fmla="*/ 58 h 90"/>
                <a:gd name="T88" fmla="*/ 8 w 420"/>
                <a:gd name="T89" fmla="*/ 63 h 90"/>
                <a:gd name="T90" fmla="*/ 22 w 420"/>
                <a:gd name="T91" fmla="*/ 68 h 90"/>
                <a:gd name="T92" fmla="*/ 43 w 420"/>
                <a:gd name="T93" fmla="*/ 74 h 90"/>
                <a:gd name="T94" fmla="*/ 67 w 420"/>
                <a:gd name="T95" fmla="*/ 78 h 90"/>
                <a:gd name="T96" fmla="*/ 96 w 420"/>
                <a:gd name="T97" fmla="*/ 84 h 90"/>
                <a:gd name="T98" fmla="*/ 131 w 420"/>
                <a:gd name="T99" fmla="*/ 87 h 90"/>
                <a:gd name="T100" fmla="*/ 168 w 420"/>
                <a:gd name="T101" fmla="*/ 90 h 90"/>
                <a:gd name="T102" fmla="*/ 210 w 420"/>
                <a:gd name="T103" fmla="*/ 90 h 90"/>
                <a:gd name="T104" fmla="*/ 251 w 420"/>
                <a:gd name="T105" fmla="*/ 90 h 90"/>
                <a:gd name="T106" fmla="*/ 289 w 420"/>
                <a:gd name="T107" fmla="*/ 87 h 90"/>
                <a:gd name="T108" fmla="*/ 323 w 420"/>
                <a:gd name="T109" fmla="*/ 84 h 90"/>
                <a:gd name="T110" fmla="*/ 353 w 420"/>
                <a:gd name="T111" fmla="*/ 78 h 90"/>
                <a:gd name="T112" fmla="*/ 377 w 420"/>
                <a:gd name="T113" fmla="*/ 74 h 90"/>
                <a:gd name="T114" fmla="*/ 398 w 420"/>
                <a:gd name="T115" fmla="*/ 68 h 90"/>
                <a:gd name="T116" fmla="*/ 412 w 420"/>
                <a:gd name="T117" fmla="*/ 62 h 90"/>
                <a:gd name="T118" fmla="*/ 420 w 420"/>
                <a:gd name="T119" fmla="*/ 5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20" h="90">
                  <a:moveTo>
                    <a:pt x="420" y="58"/>
                  </a:moveTo>
                  <a:lnTo>
                    <a:pt x="419" y="55"/>
                  </a:lnTo>
                  <a:lnTo>
                    <a:pt x="418" y="50"/>
                  </a:lnTo>
                  <a:lnTo>
                    <a:pt x="416" y="47"/>
                  </a:lnTo>
                  <a:lnTo>
                    <a:pt x="413" y="44"/>
                  </a:lnTo>
                  <a:lnTo>
                    <a:pt x="406" y="37"/>
                  </a:lnTo>
                  <a:lnTo>
                    <a:pt x="397" y="32"/>
                  </a:lnTo>
                  <a:lnTo>
                    <a:pt x="386" y="27"/>
                  </a:lnTo>
                  <a:lnTo>
                    <a:pt x="374" y="22"/>
                  </a:lnTo>
                  <a:lnTo>
                    <a:pt x="360" y="18"/>
                  </a:lnTo>
                  <a:lnTo>
                    <a:pt x="345" y="14"/>
                  </a:lnTo>
                  <a:lnTo>
                    <a:pt x="313" y="9"/>
                  </a:lnTo>
                  <a:lnTo>
                    <a:pt x="277" y="3"/>
                  </a:lnTo>
                  <a:lnTo>
                    <a:pt x="243" y="1"/>
                  </a:lnTo>
                  <a:lnTo>
                    <a:pt x="210" y="0"/>
                  </a:lnTo>
                  <a:lnTo>
                    <a:pt x="172" y="1"/>
                  </a:lnTo>
                  <a:lnTo>
                    <a:pt x="133" y="4"/>
                  </a:lnTo>
                  <a:lnTo>
                    <a:pt x="113" y="7"/>
                  </a:lnTo>
                  <a:lnTo>
                    <a:pt x="94" y="11"/>
                  </a:lnTo>
                  <a:lnTo>
                    <a:pt x="76" y="14"/>
                  </a:lnTo>
                  <a:lnTo>
                    <a:pt x="59" y="18"/>
                  </a:lnTo>
                  <a:lnTo>
                    <a:pt x="59" y="18"/>
                  </a:lnTo>
                  <a:lnTo>
                    <a:pt x="55" y="19"/>
                  </a:lnTo>
                  <a:lnTo>
                    <a:pt x="52" y="20"/>
                  </a:lnTo>
                  <a:lnTo>
                    <a:pt x="48" y="21"/>
                  </a:lnTo>
                  <a:lnTo>
                    <a:pt x="44" y="22"/>
                  </a:lnTo>
                  <a:lnTo>
                    <a:pt x="43" y="24"/>
                  </a:lnTo>
                  <a:lnTo>
                    <a:pt x="40" y="24"/>
                  </a:lnTo>
                  <a:lnTo>
                    <a:pt x="35" y="26"/>
                  </a:lnTo>
                  <a:lnTo>
                    <a:pt x="31" y="28"/>
                  </a:lnTo>
                  <a:lnTo>
                    <a:pt x="30" y="28"/>
                  </a:lnTo>
                  <a:lnTo>
                    <a:pt x="30" y="28"/>
                  </a:lnTo>
                  <a:lnTo>
                    <a:pt x="19" y="33"/>
                  </a:lnTo>
                  <a:lnTo>
                    <a:pt x="12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7" y="43"/>
                  </a:lnTo>
                  <a:lnTo>
                    <a:pt x="5" y="46"/>
                  </a:lnTo>
                  <a:lnTo>
                    <a:pt x="4" y="47"/>
                  </a:lnTo>
                  <a:lnTo>
                    <a:pt x="4" y="48"/>
                  </a:lnTo>
                  <a:lnTo>
                    <a:pt x="2" y="50"/>
                  </a:lnTo>
                  <a:lnTo>
                    <a:pt x="1" y="52"/>
                  </a:lnTo>
                  <a:lnTo>
                    <a:pt x="0" y="56"/>
                  </a:lnTo>
                  <a:lnTo>
                    <a:pt x="0" y="58"/>
                  </a:lnTo>
                  <a:lnTo>
                    <a:pt x="8" y="63"/>
                  </a:lnTo>
                  <a:lnTo>
                    <a:pt x="22" y="68"/>
                  </a:lnTo>
                  <a:lnTo>
                    <a:pt x="43" y="74"/>
                  </a:lnTo>
                  <a:lnTo>
                    <a:pt x="67" y="78"/>
                  </a:lnTo>
                  <a:lnTo>
                    <a:pt x="96" y="84"/>
                  </a:lnTo>
                  <a:lnTo>
                    <a:pt x="131" y="87"/>
                  </a:lnTo>
                  <a:lnTo>
                    <a:pt x="168" y="90"/>
                  </a:lnTo>
                  <a:lnTo>
                    <a:pt x="210" y="90"/>
                  </a:lnTo>
                  <a:lnTo>
                    <a:pt x="251" y="90"/>
                  </a:lnTo>
                  <a:lnTo>
                    <a:pt x="289" y="87"/>
                  </a:lnTo>
                  <a:lnTo>
                    <a:pt x="323" y="84"/>
                  </a:lnTo>
                  <a:lnTo>
                    <a:pt x="353" y="78"/>
                  </a:lnTo>
                  <a:lnTo>
                    <a:pt x="377" y="74"/>
                  </a:lnTo>
                  <a:lnTo>
                    <a:pt x="398" y="68"/>
                  </a:lnTo>
                  <a:lnTo>
                    <a:pt x="412" y="62"/>
                  </a:lnTo>
                  <a:lnTo>
                    <a:pt x="420" y="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2" name="Freeform 501">
              <a:extLst>
                <a:ext uri="{FF2B5EF4-FFF2-40B4-BE49-F238E27FC236}">
                  <a16:creationId xmlns:a16="http://schemas.microsoft.com/office/drawing/2014/main" id="{45F53EB3-4D70-48ED-B816-5993B8842D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6025" y="1503363"/>
              <a:ext cx="133350" cy="23813"/>
            </a:xfrm>
            <a:custGeom>
              <a:avLst/>
              <a:gdLst>
                <a:gd name="T0" fmla="*/ 0 w 421"/>
                <a:gd name="T1" fmla="*/ 0 h 75"/>
                <a:gd name="T2" fmla="*/ 0 w 421"/>
                <a:gd name="T3" fmla="*/ 42 h 75"/>
                <a:gd name="T4" fmla="*/ 8 w 421"/>
                <a:gd name="T5" fmla="*/ 46 h 75"/>
                <a:gd name="T6" fmla="*/ 22 w 421"/>
                <a:gd name="T7" fmla="*/ 52 h 75"/>
                <a:gd name="T8" fmla="*/ 43 w 421"/>
                <a:gd name="T9" fmla="*/ 57 h 75"/>
                <a:gd name="T10" fmla="*/ 67 w 421"/>
                <a:gd name="T11" fmla="*/ 62 h 75"/>
                <a:gd name="T12" fmla="*/ 97 w 421"/>
                <a:gd name="T13" fmla="*/ 68 h 75"/>
                <a:gd name="T14" fmla="*/ 130 w 421"/>
                <a:gd name="T15" fmla="*/ 71 h 75"/>
                <a:gd name="T16" fmla="*/ 169 w 421"/>
                <a:gd name="T17" fmla="*/ 74 h 75"/>
                <a:gd name="T18" fmla="*/ 211 w 421"/>
                <a:gd name="T19" fmla="*/ 75 h 75"/>
                <a:gd name="T20" fmla="*/ 253 w 421"/>
                <a:gd name="T21" fmla="*/ 74 h 75"/>
                <a:gd name="T22" fmla="*/ 290 w 421"/>
                <a:gd name="T23" fmla="*/ 71 h 75"/>
                <a:gd name="T24" fmla="*/ 325 w 421"/>
                <a:gd name="T25" fmla="*/ 68 h 75"/>
                <a:gd name="T26" fmla="*/ 355 w 421"/>
                <a:gd name="T27" fmla="*/ 62 h 75"/>
                <a:gd name="T28" fmla="*/ 379 w 421"/>
                <a:gd name="T29" fmla="*/ 57 h 75"/>
                <a:gd name="T30" fmla="*/ 399 w 421"/>
                <a:gd name="T31" fmla="*/ 52 h 75"/>
                <a:gd name="T32" fmla="*/ 414 w 421"/>
                <a:gd name="T33" fmla="*/ 46 h 75"/>
                <a:gd name="T34" fmla="*/ 421 w 421"/>
                <a:gd name="T35" fmla="*/ 42 h 75"/>
                <a:gd name="T36" fmla="*/ 421 w 421"/>
                <a:gd name="T37" fmla="*/ 0 h 75"/>
                <a:gd name="T38" fmla="*/ 410 w 421"/>
                <a:gd name="T39" fmla="*/ 4 h 75"/>
                <a:gd name="T40" fmla="*/ 399 w 421"/>
                <a:gd name="T41" fmla="*/ 8 h 75"/>
                <a:gd name="T42" fmla="*/ 386 w 421"/>
                <a:gd name="T43" fmla="*/ 12 h 75"/>
                <a:gd name="T44" fmla="*/ 373 w 421"/>
                <a:gd name="T45" fmla="*/ 14 h 75"/>
                <a:gd name="T46" fmla="*/ 344 w 421"/>
                <a:gd name="T47" fmla="*/ 19 h 75"/>
                <a:gd name="T48" fmla="*/ 314 w 421"/>
                <a:gd name="T49" fmla="*/ 24 h 75"/>
                <a:gd name="T50" fmla="*/ 284 w 421"/>
                <a:gd name="T51" fmla="*/ 27 h 75"/>
                <a:gd name="T52" fmla="*/ 256 w 421"/>
                <a:gd name="T53" fmla="*/ 28 h 75"/>
                <a:gd name="T54" fmla="*/ 231 w 421"/>
                <a:gd name="T55" fmla="*/ 29 h 75"/>
                <a:gd name="T56" fmla="*/ 211 w 421"/>
                <a:gd name="T57" fmla="*/ 30 h 75"/>
                <a:gd name="T58" fmla="*/ 191 w 421"/>
                <a:gd name="T59" fmla="*/ 29 h 75"/>
                <a:gd name="T60" fmla="*/ 166 w 421"/>
                <a:gd name="T61" fmla="*/ 28 h 75"/>
                <a:gd name="T62" fmla="*/ 138 w 421"/>
                <a:gd name="T63" fmla="*/ 27 h 75"/>
                <a:gd name="T64" fmla="*/ 108 w 421"/>
                <a:gd name="T65" fmla="*/ 24 h 75"/>
                <a:gd name="T66" fmla="*/ 78 w 421"/>
                <a:gd name="T67" fmla="*/ 19 h 75"/>
                <a:gd name="T68" fmla="*/ 49 w 421"/>
                <a:gd name="T69" fmla="*/ 15 h 75"/>
                <a:gd name="T70" fmla="*/ 35 w 421"/>
                <a:gd name="T71" fmla="*/ 12 h 75"/>
                <a:gd name="T72" fmla="*/ 22 w 421"/>
                <a:gd name="T73" fmla="*/ 8 h 75"/>
                <a:gd name="T74" fmla="*/ 10 w 421"/>
                <a:gd name="T75" fmla="*/ 4 h 75"/>
                <a:gd name="T76" fmla="*/ 0 w 421"/>
                <a:gd name="T77" fmla="*/ 0 h 75"/>
                <a:gd name="T78" fmla="*/ 0 w 421"/>
                <a:gd name="T79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21" h="75">
                  <a:moveTo>
                    <a:pt x="0" y="0"/>
                  </a:moveTo>
                  <a:lnTo>
                    <a:pt x="0" y="42"/>
                  </a:lnTo>
                  <a:lnTo>
                    <a:pt x="8" y="46"/>
                  </a:lnTo>
                  <a:lnTo>
                    <a:pt x="22" y="52"/>
                  </a:lnTo>
                  <a:lnTo>
                    <a:pt x="43" y="57"/>
                  </a:lnTo>
                  <a:lnTo>
                    <a:pt x="67" y="62"/>
                  </a:lnTo>
                  <a:lnTo>
                    <a:pt x="97" y="68"/>
                  </a:lnTo>
                  <a:lnTo>
                    <a:pt x="130" y="71"/>
                  </a:lnTo>
                  <a:lnTo>
                    <a:pt x="169" y="74"/>
                  </a:lnTo>
                  <a:lnTo>
                    <a:pt x="211" y="75"/>
                  </a:lnTo>
                  <a:lnTo>
                    <a:pt x="253" y="74"/>
                  </a:lnTo>
                  <a:lnTo>
                    <a:pt x="290" y="71"/>
                  </a:lnTo>
                  <a:lnTo>
                    <a:pt x="325" y="68"/>
                  </a:lnTo>
                  <a:lnTo>
                    <a:pt x="355" y="62"/>
                  </a:lnTo>
                  <a:lnTo>
                    <a:pt x="379" y="57"/>
                  </a:lnTo>
                  <a:lnTo>
                    <a:pt x="399" y="52"/>
                  </a:lnTo>
                  <a:lnTo>
                    <a:pt x="414" y="46"/>
                  </a:lnTo>
                  <a:lnTo>
                    <a:pt x="421" y="42"/>
                  </a:lnTo>
                  <a:lnTo>
                    <a:pt x="421" y="0"/>
                  </a:lnTo>
                  <a:lnTo>
                    <a:pt x="410" y="4"/>
                  </a:lnTo>
                  <a:lnTo>
                    <a:pt x="399" y="8"/>
                  </a:lnTo>
                  <a:lnTo>
                    <a:pt x="386" y="12"/>
                  </a:lnTo>
                  <a:lnTo>
                    <a:pt x="373" y="14"/>
                  </a:lnTo>
                  <a:lnTo>
                    <a:pt x="344" y="19"/>
                  </a:lnTo>
                  <a:lnTo>
                    <a:pt x="314" y="24"/>
                  </a:lnTo>
                  <a:lnTo>
                    <a:pt x="284" y="27"/>
                  </a:lnTo>
                  <a:lnTo>
                    <a:pt x="256" y="28"/>
                  </a:lnTo>
                  <a:lnTo>
                    <a:pt x="231" y="29"/>
                  </a:lnTo>
                  <a:lnTo>
                    <a:pt x="211" y="30"/>
                  </a:lnTo>
                  <a:lnTo>
                    <a:pt x="191" y="29"/>
                  </a:lnTo>
                  <a:lnTo>
                    <a:pt x="166" y="28"/>
                  </a:lnTo>
                  <a:lnTo>
                    <a:pt x="138" y="27"/>
                  </a:lnTo>
                  <a:lnTo>
                    <a:pt x="108" y="24"/>
                  </a:lnTo>
                  <a:lnTo>
                    <a:pt x="78" y="19"/>
                  </a:lnTo>
                  <a:lnTo>
                    <a:pt x="49" y="15"/>
                  </a:lnTo>
                  <a:lnTo>
                    <a:pt x="35" y="12"/>
                  </a:lnTo>
                  <a:lnTo>
                    <a:pt x="22" y="8"/>
                  </a:lnTo>
                  <a:lnTo>
                    <a:pt x="1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3" name="Freeform 502">
              <a:extLst>
                <a:ext uri="{FF2B5EF4-FFF2-40B4-BE49-F238E27FC236}">
                  <a16:creationId xmlns:a16="http://schemas.microsoft.com/office/drawing/2014/main" id="{40645D42-F2CB-4C6A-B678-6C2669FFC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6025" y="1574800"/>
              <a:ext cx="133350" cy="23813"/>
            </a:xfrm>
            <a:custGeom>
              <a:avLst/>
              <a:gdLst>
                <a:gd name="T0" fmla="*/ 0 w 421"/>
                <a:gd name="T1" fmla="*/ 0 h 75"/>
                <a:gd name="T2" fmla="*/ 0 w 421"/>
                <a:gd name="T3" fmla="*/ 42 h 75"/>
                <a:gd name="T4" fmla="*/ 8 w 421"/>
                <a:gd name="T5" fmla="*/ 48 h 75"/>
                <a:gd name="T6" fmla="*/ 22 w 421"/>
                <a:gd name="T7" fmla="*/ 53 h 75"/>
                <a:gd name="T8" fmla="*/ 43 w 421"/>
                <a:gd name="T9" fmla="*/ 58 h 75"/>
                <a:gd name="T10" fmla="*/ 67 w 421"/>
                <a:gd name="T11" fmla="*/ 64 h 75"/>
                <a:gd name="T12" fmla="*/ 97 w 421"/>
                <a:gd name="T13" fmla="*/ 68 h 75"/>
                <a:gd name="T14" fmla="*/ 130 w 421"/>
                <a:gd name="T15" fmla="*/ 72 h 75"/>
                <a:gd name="T16" fmla="*/ 169 w 421"/>
                <a:gd name="T17" fmla="*/ 74 h 75"/>
                <a:gd name="T18" fmla="*/ 211 w 421"/>
                <a:gd name="T19" fmla="*/ 75 h 75"/>
                <a:gd name="T20" fmla="*/ 253 w 421"/>
                <a:gd name="T21" fmla="*/ 74 h 75"/>
                <a:gd name="T22" fmla="*/ 290 w 421"/>
                <a:gd name="T23" fmla="*/ 72 h 75"/>
                <a:gd name="T24" fmla="*/ 325 w 421"/>
                <a:gd name="T25" fmla="*/ 68 h 75"/>
                <a:gd name="T26" fmla="*/ 355 w 421"/>
                <a:gd name="T27" fmla="*/ 64 h 75"/>
                <a:gd name="T28" fmla="*/ 379 w 421"/>
                <a:gd name="T29" fmla="*/ 58 h 75"/>
                <a:gd name="T30" fmla="*/ 399 w 421"/>
                <a:gd name="T31" fmla="*/ 53 h 75"/>
                <a:gd name="T32" fmla="*/ 414 w 421"/>
                <a:gd name="T33" fmla="*/ 48 h 75"/>
                <a:gd name="T34" fmla="*/ 421 w 421"/>
                <a:gd name="T35" fmla="*/ 42 h 75"/>
                <a:gd name="T36" fmla="*/ 421 w 421"/>
                <a:gd name="T37" fmla="*/ 0 h 75"/>
                <a:gd name="T38" fmla="*/ 410 w 421"/>
                <a:gd name="T39" fmla="*/ 5 h 75"/>
                <a:gd name="T40" fmla="*/ 399 w 421"/>
                <a:gd name="T41" fmla="*/ 9 h 75"/>
                <a:gd name="T42" fmla="*/ 386 w 421"/>
                <a:gd name="T43" fmla="*/ 12 h 75"/>
                <a:gd name="T44" fmla="*/ 373 w 421"/>
                <a:gd name="T45" fmla="*/ 15 h 75"/>
                <a:gd name="T46" fmla="*/ 344 w 421"/>
                <a:gd name="T47" fmla="*/ 21 h 75"/>
                <a:gd name="T48" fmla="*/ 314 w 421"/>
                <a:gd name="T49" fmla="*/ 24 h 75"/>
                <a:gd name="T50" fmla="*/ 284 w 421"/>
                <a:gd name="T51" fmla="*/ 27 h 75"/>
                <a:gd name="T52" fmla="*/ 256 w 421"/>
                <a:gd name="T53" fmla="*/ 29 h 75"/>
                <a:gd name="T54" fmla="*/ 231 w 421"/>
                <a:gd name="T55" fmla="*/ 30 h 75"/>
                <a:gd name="T56" fmla="*/ 211 w 421"/>
                <a:gd name="T57" fmla="*/ 30 h 75"/>
                <a:gd name="T58" fmla="*/ 191 w 421"/>
                <a:gd name="T59" fmla="*/ 30 h 75"/>
                <a:gd name="T60" fmla="*/ 166 w 421"/>
                <a:gd name="T61" fmla="*/ 29 h 75"/>
                <a:gd name="T62" fmla="*/ 138 w 421"/>
                <a:gd name="T63" fmla="*/ 27 h 75"/>
                <a:gd name="T64" fmla="*/ 108 w 421"/>
                <a:gd name="T65" fmla="*/ 24 h 75"/>
                <a:gd name="T66" fmla="*/ 78 w 421"/>
                <a:gd name="T67" fmla="*/ 21 h 75"/>
                <a:gd name="T68" fmla="*/ 49 w 421"/>
                <a:gd name="T69" fmla="*/ 15 h 75"/>
                <a:gd name="T70" fmla="*/ 35 w 421"/>
                <a:gd name="T71" fmla="*/ 12 h 75"/>
                <a:gd name="T72" fmla="*/ 22 w 421"/>
                <a:gd name="T73" fmla="*/ 9 h 75"/>
                <a:gd name="T74" fmla="*/ 10 w 421"/>
                <a:gd name="T75" fmla="*/ 5 h 75"/>
                <a:gd name="T76" fmla="*/ 0 w 421"/>
                <a:gd name="T77" fmla="*/ 1 h 75"/>
                <a:gd name="T78" fmla="*/ 0 w 421"/>
                <a:gd name="T79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21" h="75">
                  <a:moveTo>
                    <a:pt x="0" y="0"/>
                  </a:moveTo>
                  <a:lnTo>
                    <a:pt x="0" y="42"/>
                  </a:lnTo>
                  <a:lnTo>
                    <a:pt x="8" y="48"/>
                  </a:lnTo>
                  <a:lnTo>
                    <a:pt x="22" y="53"/>
                  </a:lnTo>
                  <a:lnTo>
                    <a:pt x="43" y="58"/>
                  </a:lnTo>
                  <a:lnTo>
                    <a:pt x="67" y="64"/>
                  </a:lnTo>
                  <a:lnTo>
                    <a:pt x="97" y="68"/>
                  </a:lnTo>
                  <a:lnTo>
                    <a:pt x="130" y="72"/>
                  </a:lnTo>
                  <a:lnTo>
                    <a:pt x="169" y="74"/>
                  </a:lnTo>
                  <a:lnTo>
                    <a:pt x="211" y="75"/>
                  </a:lnTo>
                  <a:lnTo>
                    <a:pt x="253" y="74"/>
                  </a:lnTo>
                  <a:lnTo>
                    <a:pt x="290" y="72"/>
                  </a:lnTo>
                  <a:lnTo>
                    <a:pt x="325" y="68"/>
                  </a:lnTo>
                  <a:lnTo>
                    <a:pt x="355" y="64"/>
                  </a:lnTo>
                  <a:lnTo>
                    <a:pt x="379" y="58"/>
                  </a:lnTo>
                  <a:lnTo>
                    <a:pt x="399" y="53"/>
                  </a:lnTo>
                  <a:lnTo>
                    <a:pt x="414" y="48"/>
                  </a:lnTo>
                  <a:lnTo>
                    <a:pt x="421" y="42"/>
                  </a:lnTo>
                  <a:lnTo>
                    <a:pt x="421" y="0"/>
                  </a:lnTo>
                  <a:lnTo>
                    <a:pt x="410" y="5"/>
                  </a:lnTo>
                  <a:lnTo>
                    <a:pt x="399" y="9"/>
                  </a:lnTo>
                  <a:lnTo>
                    <a:pt x="386" y="12"/>
                  </a:lnTo>
                  <a:lnTo>
                    <a:pt x="373" y="15"/>
                  </a:lnTo>
                  <a:lnTo>
                    <a:pt x="344" y="21"/>
                  </a:lnTo>
                  <a:lnTo>
                    <a:pt x="314" y="24"/>
                  </a:lnTo>
                  <a:lnTo>
                    <a:pt x="284" y="27"/>
                  </a:lnTo>
                  <a:lnTo>
                    <a:pt x="256" y="29"/>
                  </a:lnTo>
                  <a:lnTo>
                    <a:pt x="231" y="30"/>
                  </a:lnTo>
                  <a:lnTo>
                    <a:pt x="211" y="30"/>
                  </a:lnTo>
                  <a:lnTo>
                    <a:pt x="191" y="30"/>
                  </a:lnTo>
                  <a:lnTo>
                    <a:pt x="166" y="29"/>
                  </a:lnTo>
                  <a:lnTo>
                    <a:pt x="138" y="27"/>
                  </a:lnTo>
                  <a:lnTo>
                    <a:pt x="108" y="24"/>
                  </a:lnTo>
                  <a:lnTo>
                    <a:pt x="78" y="21"/>
                  </a:lnTo>
                  <a:lnTo>
                    <a:pt x="49" y="15"/>
                  </a:lnTo>
                  <a:lnTo>
                    <a:pt x="35" y="12"/>
                  </a:lnTo>
                  <a:lnTo>
                    <a:pt x="22" y="9"/>
                  </a:lnTo>
                  <a:lnTo>
                    <a:pt x="10" y="5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4" name="Freeform 503">
              <a:extLst>
                <a:ext uri="{FF2B5EF4-FFF2-40B4-BE49-F238E27FC236}">
                  <a16:creationId xmlns:a16="http://schemas.microsoft.com/office/drawing/2014/main" id="{64966824-90E7-4B8A-865E-6DCE71404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6025" y="1550988"/>
              <a:ext cx="133350" cy="23813"/>
            </a:xfrm>
            <a:custGeom>
              <a:avLst/>
              <a:gdLst>
                <a:gd name="T0" fmla="*/ 0 w 421"/>
                <a:gd name="T1" fmla="*/ 0 h 75"/>
                <a:gd name="T2" fmla="*/ 0 w 421"/>
                <a:gd name="T3" fmla="*/ 42 h 75"/>
                <a:gd name="T4" fmla="*/ 8 w 421"/>
                <a:gd name="T5" fmla="*/ 47 h 75"/>
                <a:gd name="T6" fmla="*/ 22 w 421"/>
                <a:gd name="T7" fmla="*/ 53 h 75"/>
                <a:gd name="T8" fmla="*/ 43 w 421"/>
                <a:gd name="T9" fmla="*/ 58 h 75"/>
                <a:gd name="T10" fmla="*/ 67 w 421"/>
                <a:gd name="T11" fmla="*/ 64 h 75"/>
                <a:gd name="T12" fmla="*/ 97 w 421"/>
                <a:gd name="T13" fmla="*/ 68 h 75"/>
                <a:gd name="T14" fmla="*/ 130 w 421"/>
                <a:gd name="T15" fmla="*/ 72 h 75"/>
                <a:gd name="T16" fmla="*/ 169 w 421"/>
                <a:gd name="T17" fmla="*/ 74 h 75"/>
                <a:gd name="T18" fmla="*/ 211 w 421"/>
                <a:gd name="T19" fmla="*/ 75 h 75"/>
                <a:gd name="T20" fmla="*/ 253 w 421"/>
                <a:gd name="T21" fmla="*/ 74 h 75"/>
                <a:gd name="T22" fmla="*/ 290 w 421"/>
                <a:gd name="T23" fmla="*/ 72 h 75"/>
                <a:gd name="T24" fmla="*/ 325 w 421"/>
                <a:gd name="T25" fmla="*/ 68 h 75"/>
                <a:gd name="T26" fmla="*/ 355 w 421"/>
                <a:gd name="T27" fmla="*/ 64 h 75"/>
                <a:gd name="T28" fmla="*/ 379 w 421"/>
                <a:gd name="T29" fmla="*/ 58 h 75"/>
                <a:gd name="T30" fmla="*/ 399 w 421"/>
                <a:gd name="T31" fmla="*/ 53 h 75"/>
                <a:gd name="T32" fmla="*/ 414 w 421"/>
                <a:gd name="T33" fmla="*/ 47 h 75"/>
                <a:gd name="T34" fmla="*/ 421 w 421"/>
                <a:gd name="T35" fmla="*/ 42 h 75"/>
                <a:gd name="T36" fmla="*/ 421 w 421"/>
                <a:gd name="T37" fmla="*/ 0 h 75"/>
                <a:gd name="T38" fmla="*/ 410 w 421"/>
                <a:gd name="T39" fmla="*/ 5 h 75"/>
                <a:gd name="T40" fmla="*/ 399 w 421"/>
                <a:gd name="T41" fmla="*/ 9 h 75"/>
                <a:gd name="T42" fmla="*/ 386 w 421"/>
                <a:gd name="T43" fmla="*/ 12 h 75"/>
                <a:gd name="T44" fmla="*/ 373 w 421"/>
                <a:gd name="T45" fmla="*/ 15 h 75"/>
                <a:gd name="T46" fmla="*/ 344 w 421"/>
                <a:gd name="T47" fmla="*/ 21 h 75"/>
                <a:gd name="T48" fmla="*/ 314 w 421"/>
                <a:gd name="T49" fmla="*/ 24 h 75"/>
                <a:gd name="T50" fmla="*/ 284 w 421"/>
                <a:gd name="T51" fmla="*/ 27 h 75"/>
                <a:gd name="T52" fmla="*/ 256 w 421"/>
                <a:gd name="T53" fmla="*/ 29 h 75"/>
                <a:gd name="T54" fmla="*/ 231 w 421"/>
                <a:gd name="T55" fmla="*/ 30 h 75"/>
                <a:gd name="T56" fmla="*/ 211 w 421"/>
                <a:gd name="T57" fmla="*/ 30 h 75"/>
                <a:gd name="T58" fmla="*/ 191 w 421"/>
                <a:gd name="T59" fmla="*/ 30 h 75"/>
                <a:gd name="T60" fmla="*/ 166 w 421"/>
                <a:gd name="T61" fmla="*/ 29 h 75"/>
                <a:gd name="T62" fmla="*/ 138 w 421"/>
                <a:gd name="T63" fmla="*/ 27 h 75"/>
                <a:gd name="T64" fmla="*/ 108 w 421"/>
                <a:gd name="T65" fmla="*/ 24 h 75"/>
                <a:gd name="T66" fmla="*/ 78 w 421"/>
                <a:gd name="T67" fmla="*/ 21 h 75"/>
                <a:gd name="T68" fmla="*/ 49 w 421"/>
                <a:gd name="T69" fmla="*/ 15 h 75"/>
                <a:gd name="T70" fmla="*/ 35 w 421"/>
                <a:gd name="T71" fmla="*/ 12 h 75"/>
                <a:gd name="T72" fmla="*/ 22 w 421"/>
                <a:gd name="T73" fmla="*/ 9 h 75"/>
                <a:gd name="T74" fmla="*/ 10 w 421"/>
                <a:gd name="T75" fmla="*/ 5 h 75"/>
                <a:gd name="T76" fmla="*/ 0 w 421"/>
                <a:gd name="T7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21" h="75">
                  <a:moveTo>
                    <a:pt x="0" y="0"/>
                  </a:moveTo>
                  <a:lnTo>
                    <a:pt x="0" y="42"/>
                  </a:lnTo>
                  <a:lnTo>
                    <a:pt x="8" y="47"/>
                  </a:lnTo>
                  <a:lnTo>
                    <a:pt x="22" y="53"/>
                  </a:lnTo>
                  <a:lnTo>
                    <a:pt x="43" y="58"/>
                  </a:lnTo>
                  <a:lnTo>
                    <a:pt x="67" y="64"/>
                  </a:lnTo>
                  <a:lnTo>
                    <a:pt x="97" y="68"/>
                  </a:lnTo>
                  <a:lnTo>
                    <a:pt x="130" y="72"/>
                  </a:lnTo>
                  <a:lnTo>
                    <a:pt x="169" y="74"/>
                  </a:lnTo>
                  <a:lnTo>
                    <a:pt x="211" y="75"/>
                  </a:lnTo>
                  <a:lnTo>
                    <a:pt x="253" y="74"/>
                  </a:lnTo>
                  <a:lnTo>
                    <a:pt x="290" y="72"/>
                  </a:lnTo>
                  <a:lnTo>
                    <a:pt x="325" y="68"/>
                  </a:lnTo>
                  <a:lnTo>
                    <a:pt x="355" y="64"/>
                  </a:lnTo>
                  <a:lnTo>
                    <a:pt x="379" y="58"/>
                  </a:lnTo>
                  <a:lnTo>
                    <a:pt x="399" y="53"/>
                  </a:lnTo>
                  <a:lnTo>
                    <a:pt x="414" y="47"/>
                  </a:lnTo>
                  <a:lnTo>
                    <a:pt x="421" y="42"/>
                  </a:lnTo>
                  <a:lnTo>
                    <a:pt x="421" y="0"/>
                  </a:lnTo>
                  <a:lnTo>
                    <a:pt x="410" y="5"/>
                  </a:lnTo>
                  <a:lnTo>
                    <a:pt x="399" y="9"/>
                  </a:lnTo>
                  <a:lnTo>
                    <a:pt x="386" y="12"/>
                  </a:lnTo>
                  <a:lnTo>
                    <a:pt x="373" y="15"/>
                  </a:lnTo>
                  <a:lnTo>
                    <a:pt x="344" y="21"/>
                  </a:lnTo>
                  <a:lnTo>
                    <a:pt x="314" y="24"/>
                  </a:lnTo>
                  <a:lnTo>
                    <a:pt x="284" y="27"/>
                  </a:lnTo>
                  <a:lnTo>
                    <a:pt x="256" y="29"/>
                  </a:lnTo>
                  <a:lnTo>
                    <a:pt x="231" y="30"/>
                  </a:lnTo>
                  <a:lnTo>
                    <a:pt x="211" y="30"/>
                  </a:lnTo>
                  <a:lnTo>
                    <a:pt x="191" y="30"/>
                  </a:lnTo>
                  <a:lnTo>
                    <a:pt x="166" y="29"/>
                  </a:lnTo>
                  <a:lnTo>
                    <a:pt x="138" y="27"/>
                  </a:lnTo>
                  <a:lnTo>
                    <a:pt x="108" y="24"/>
                  </a:lnTo>
                  <a:lnTo>
                    <a:pt x="78" y="21"/>
                  </a:lnTo>
                  <a:lnTo>
                    <a:pt x="49" y="15"/>
                  </a:lnTo>
                  <a:lnTo>
                    <a:pt x="35" y="12"/>
                  </a:lnTo>
                  <a:lnTo>
                    <a:pt x="22" y="9"/>
                  </a:lnTo>
                  <a:lnTo>
                    <a:pt x="1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5" name="Freeform 504">
              <a:extLst>
                <a:ext uri="{FF2B5EF4-FFF2-40B4-BE49-F238E27FC236}">
                  <a16:creationId xmlns:a16="http://schemas.microsoft.com/office/drawing/2014/main" id="{80ED3752-E23E-4EA7-A6B8-F8609DBFD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6025" y="1527175"/>
              <a:ext cx="133350" cy="23813"/>
            </a:xfrm>
            <a:custGeom>
              <a:avLst/>
              <a:gdLst>
                <a:gd name="T0" fmla="*/ 0 w 421"/>
                <a:gd name="T1" fmla="*/ 0 h 75"/>
                <a:gd name="T2" fmla="*/ 0 w 421"/>
                <a:gd name="T3" fmla="*/ 42 h 75"/>
                <a:gd name="T4" fmla="*/ 8 w 421"/>
                <a:gd name="T5" fmla="*/ 46 h 75"/>
                <a:gd name="T6" fmla="*/ 22 w 421"/>
                <a:gd name="T7" fmla="*/ 52 h 75"/>
                <a:gd name="T8" fmla="*/ 43 w 421"/>
                <a:gd name="T9" fmla="*/ 58 h 75"/>
                <a:gd name="T10" fmla="*/ 67 w 421"/>
                <a:gd name="T11" fmla="*/ 63 h 75"/>
                <a:gd name="T12" fmla="*/ 97 w 421"/>
                <a:gd name="T13" fmla="*/ 68 h 75"/>
                <a:gd name="T14" fmla="*/ 130 w 421"/>
                <a:gd name="T15" fmla="*/ 72 h 75"/>
                <a:gd name="T16" fmla="*/ 169 w 421"/>
                <a:gd name="T17" fmla="*/ 74 h 75"/>
                <a:gd name="T18" fmla="*/ 211 w 421"/>
                <a:gd name="T19" fmla="*/ 75 h 75"/>
                <a:gd name="T20" fmla="*/ 253 w 421"/>
                <a:gd name="T21" fmla="*/ 74 h 75"/>
                <a:gd name="T22" fmla="*/ 290 w 421"/>
                <a:gd name="T23" fmla="*/ 72 h 75"/>
                <a:gd name="T24" fmla="*/ 325 w 421"/>
                <a:gd name="T25" fmla="*/ 68 h 75"/>
                <a:gd name="T26" fmla="*/ 355 w 421"/>
                <a:gd name="T27" fmla="*/ 63 h 75"/>
                <a:gd name="T28" fmla="*/ 379 w 421"/>
                <a:gd name="T29" fmla="*/ 58 h 75"/>
                <a:gd name="T30" fmla="*/ 399 w 421"/>
                <a:gd name="T31" fmla="*/ 52 h 75"/>
                <a:gd name="T32" fmla="*/ 414 w 421"/>
                <a:gd name="T33" fmla="*/ 47 h 75"/>
                <a:gd name="T34" fmla="*/ 421 w 421"/>
                <a:gd name="T35" fmla="*/ 42 h 75"/>
                <a:gd name="T36" fmla="*/ 421 w 421"/>
                <a:gd name="T37" fmla="*/ 0 h 75"/>
                <a:gd name="T38" fmla="*/ 410 w 421"/>
                <a:gd name="T39" fmla="*/ 4 h 75"/>
                <a:gd name="T40" fmla="*/ 399 w 421"/>
                <a:gd name="T41" fmla="*/ 9 h 75"/>
                <a:gd name="T42" fmla="*/ 386 w 421"/>
                <a:gd name="T43" fmla="*/ 12 h 75"/>
                <a:gd name="T44" fmla="*/ 373 w 421"/>
                <a:gd name="T45" fmla="*/ 15 h 75"/>
                <a:gd name="T46" fmla="*/ 344 w 421"/>
                <a:gd name="T47" fmla="*/ 19 h 75"/>
                <a:gd name="T48" fmla="*/ 314 w 421"/>
                <a:gd name="T49" fmla="*/ 24 h 75"/>
                <a:gd name="T50" fmla="*/ 284 w 421"/>
                <a:gd name="T51" fmla="*/ 27 h 75"/>
                <a:gd name="T52" fmla="*/ 256 w 421"/>
                <a:gd name="T53" fmla="*/ 29 h 75"/>
                <a:gd name="T54" fmla="*/ 231 w 421"/>
                <a:gd name="T55" fmla="*/ 29 h 75"/>
                <a:gd name="T56" fmla="*/ 211 w 421"/>
                <a:gd name="T57" fmla="*/ 30 h 75"/>
                <a:gd name="T58" fmla="*/ 191 w 421"/>
                <a:gd name="T59" fmla="*/ 29 h 75"/>
                <a:gd name="T60" fmla="*/ 166 w 421"/>
                <a:gd name="T61" fmla="*/ 28 h 75"/>
                <a:gd name="T62" fmla="*/ 138 w 421"/>
                <a:gd name="T63" fmla="*/ 27 h 75"/>
                <a:gd name="T64" fmla="*/ 108 w 421"/>
                <a:gd name="T65" fmla="*/ 24 h 75"/>
                <a:gd name="T66" fmla="*/ 78 w 421"/>
                <a:gd name="T67" fmla="*/ 19 h 75"/>
                <a:gd name="T68" fmla="*/ 49 w 421"/>
                <a:gd name="T69" fmla="*/ 15 h 75"/>
                <a:gd name="T70" fmla="*/ 35 w 421"/>
                <a:gd name="T71" fmla="*/ 12 h 75"/>
                <a:gd name="T72" fmla="*/ 22 w 421"/>
                <a:gd name="T73" fmla="*/ 9 h 75"/>
                <a:gd name="T74" fmla="*/ 10 w 421"/>
                <a:gd name="T75" fmla="*/ 4 h 75"/>
                <a:gd name="T76" fmla="*/ 0 w 421"/>
                <a:gd name="T7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21" h="75">
                  <a:moveTo>
                    <a:pt x="0" y="0"/>
                  </a:moveTo>
                  <a:lnTo>
                    <a:pt x="0" y="42"/>
                  </a:lnTo>
                  <a:lnTo>
                    <a:pt x="8" y="46"/>
                  </a:lnTo>
                  <a:lnTo>
                    <a:pt x="22" y="52"/>
                  </a:lnTo>
                  <a:lnTo>
                    <a:pt x="43" y="58"/>
                  </a:lnTo>
                  <a:lnTo>
                    <a:pt x="67" y="63"/>
                  </a:lnTo>
                  <a:lnTo>
                    <a:pt x="97" y="68"/>
                  </a:lnTo>
                  <a:lnTo>
                    <a:pt x="130" y="72"/>
                  </a:lnTo>
                  <a:lnTo>
                    <a:pt x="169" y="74"/>
                  </a:lnTo>
                  <a:lnTo>
                    <a:pt x="211" y="75"/>
                  </a:lnTo>
                  <a:lnTo>
                    <a:pt x="253" y="74"/>
                  </a:lnTo>
                  <a:lnTo>
                    <a:pt x="290" y="72"/>
                  </a:lnTo>
                  <a:lnTo>
                    <a:pt x="325" y="68"/>
                  </a:lnTo>
                  <a:lnTo>
                    <a:pt x="355" y="63"/>
                  </a:lnTo>
                  <a:lnTo>
                    <a:pt x="379" y="58"/>
                  </a:lnTo>
                  <a:lnTo>
                    <a:pt x="399" y="52"/>
                  </a:lnTo>
                  <a:lnTo>
                    <a:pt x="414" y="47"/>
                  </a:lnTo>
                  <a:lnTo>
                    <a:pt x="421" y="42"/>
                  </a:lnTo>
                  <a:lnTo>
                    <a:pt x="421" y="0"/>
                  </a:lnTo>
                  <a:lnTo>
                    <a:pt x="410" y="4"/>
                  </a:lnTo>
                  <a:lnTo>
                    <a:pt x="399" y="9"/>
                  </a:lnTo>
                  <a:lnTo>
                    <a:pt x="386" y="12"/>
                  </a:lnTo>
                  <a:lnTo>
                    <a:pt x="373" y="15"/>
                  </a:lnTo>
                  <a:lnTo>
                    <a:pt x="344" y="19"/>
                  </a:lnTo>
                  <a:lnTo>
                    <a:pt x="314" y="24"/>
                  </a:lnTo>
                  <a:lnTo>
                    <a:pt x="284" y="27"/>
                  </a:lnTo>
                  <a:lnTo>
                    <a:pt x="256" y="29"/>
                  </a:lnTo>
                  <a:lnTo>
                    <a:pt x="231" y="29"/>
                  </a:lnTo>
                  <a:lnTo>
                    <a:pt x="211" y="30"/>
                  </a:lnTo>
                  <a:lnTo>
                    <a:pt x="191" y="29"/>
                  </a:lnTo>
                  <a:lnTo>
                    <a:pt x="166" y="28"/>
                  </a:lnTo>
                  <a:lnTo>
                    <a:pt x="138" y="27"/>
                  </a:lnTo>
                  <a:lnTo>
                    <a:pt x="108" y="24"/>
                  </a:lnTo>
                  <a:lnTo>
                    <a:pt x="78" y="19"/>
                  </a:lnTo>
                  <a:lnTo>
                    <a:pt x="49" y="15"/>
                  </a:lnTo>
                  <a:lnTo>
                    <a:pt x="35" y="12"/>
                  </a:lnTo>
                  <a:lnTo>
                    <a:pt x="22" y="9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428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661" y="0"/>
            <a:ext cx="11590606" cy="67225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email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668" y="3558546"/>
            <a:ext cx="4627618" cy="17861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email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857428" y="4876782"/>
            <a:ext cx="2412852" cy="9865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email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661" y="1825923"/>
            <a:ext cx="4234375" cy="1263785"/>
          </a:xfrm>
          <a:prstGeom prst="rect">
            <a:avLst/>
          </a:prstGeom>
        </p:spPr>
      </p:pic>
      <p:sp>
        <p:nvSpPr>
          <p:cNvPr id="1028" name="Rectangle 3"/>
          <p:cNvSpPr>
            <a:spLocks noGrp="1" noChangeArrowheads="1"/>
          </p:cNvSpPr>
          <p:nvPr>
            <p:ph idx="1"/>
          </p:nvPr>
        </p:nvSpPr>
        <p:spPr>
          <a:xfrm>
            <a:off x="0" y="292100"/>
            <a:ext cx="10636049" cy="5485438"/>
          </a:xfrm>
        </p:spPr>
        <p:txBody>
          <a:bodyPr>
            <a:normAutofit/>
          </a:bodyPr>
          <a:lstStyle/>
          <a:p>
            <a:pPr eaLnBrk="1" hangingPunct="1"/>
            <a:r>
              <a:rPr lang="sr-Latn-CS" sz="2400" b="1"/>
              <a:t>Ocjene za koeficijente</a:t>
            </a:r>
            <a:r>
              <a:rPr lang="en-US" sz="2400" b="1"/>
              <a:t> </a:t>
            </a:r>
            <a:r>
              <a:rPr lang="el-GR" sz="2400" b="1">
                <a:cs typeface="Arial" panose="020B0604020202020204" pitchFamily="34" charset="0"/>
              </a:rPr>
              <a:t>β</a:t>
            </a:r>
            <a:r>
              <a:rPr lang="en-US" sz="2400" b="1" baseline="-25000">
                <a:cs typeface="Arial" panose="020B0604020202020204" pitchFamily="34" charset="0"/>
              </a:rPr>
              <a:t>0</a:t>
            </a:r>
            <a:r>
              <a:rPr lang="en-US" sz="2400" b="1">
                <a:cs typeface="Arial" panose="020B0604020202020204" pitchFamily="34" charset="0"/>
              </a:rPr>
              <a:t> </a:t>
            </a:r>
            <a:r>
              <a:rPr lang="sr-Latn-CS" sz="2400" b="1">
                <a:cs typeface="Arial" panose="020B0604020202020204" pitchFamily="34" charset="0"/>
              </a:rPr>
              <a:t>i</a:t>
            </a:r>
            <a:r>
              <a:rPr lang="el-GR" sz="2400" b="1">
                <a:cs typeface="Arial" panose="020B0604020202020204" pitchFamily="34" charset="0"/>
              </a:rPr>
              <a:t> β</a:t>
            </a:r>
            <a:r>
              <a:rPr lang="en-US" sz="2400" b="1" baseline="-25000">
                <a:cs typeface="Arial" panose="020B0604020202020204" pitchFamily="34" charset="0"/>
              </a:rPr>
              <a:t>1</a:t>
            </a:r>
            <a:r>
              <a:rPr lang="en-US" sz="2400" b="1">
                <a:cs typeface="Arial" panose="020B0604020202020204" pitchFamily="34" charset="0"/>
              </a:rPr>
              <a:t> </a:t>
            </a:r>
            <a:r>
              <a:rPr lang="sr-Latn-CS" sz="2400" b="1">
                <a:cs typeface="Arial" panose="020B0604020202020204" pitchFamily="34" charset="0"/>
              </a:rPr>
              <a:t>se određuju pomoću metode najmanjih kvadrata</a:t>
            </a:r>
            <a:endParaRPr lang="en-US" sz="2400" b="1">
              <a:cs typeface="Arial" panose="020B0604020202020204" pitchFamily="34" charset="0"/>
            </a:endParaRPr>
          </a:p>
          <a:p>
            <a:pPr eaLnBrk="1" hangingPunct="1"/>
            <a:endParaRPr lang="en-US" sz="2400">
              <a:cs typeface="Arial" panose="020B0604020202020204" pitchFamily="34" charset="0"/>
            </a:endParaRPr>
          </a:p>
          <a:p>
            <a:pPr eaLnBrk="1" hangingPunct="1"/>
            <a:r>
              <a:rPr lang="sr-Latn-CS" sz="2400" b="1">
                <a:cs typeface="Arial" panose="020B0604020202020204" pitchFamily="34" charset="0"/>
              </a:rPr>
              <a:t>Linija regresije u uzorku:</a:t>
            </a:r>
            <a:endParaRPr lang="en-US" sz="2400" b="1">
              <a:cs typeface="Arial" panose="020B0604020202020204" pitchFamily="34" charset="0"/>
            </a:endParaRPr>
          </a:p>
          <a:p>
            <a:pPr eaLnBrk="1" hangingPunct="1"/>
            <a:endParaRPr lang="en-US" sz="2400">
              <a:cs typeface="Arial" panose="020B0604020202020204" pitchFamily="34" charset="0"/>
            </a:endParaRPr>
          </a:p>
          <a:p>
            <a:pPr eaLnBrk="1" hangingPunct="1"/>
            <a:endParaRPr lang="sr-Latn-CS" sz="2400">
              <a:cs typeface="Arial" panose="020B0604020202020204" pitchFamily="34" charset="0"/>
            </a:endParaRPr>
          </a:p>
          <a:p>
            <a:pPr eaLnBrk="1" hangingPunct="1"/>
            <a:endParaRPr lang="en-US" sz="2400">
              <a:cs typeface="Arial" panose="020B0604020202020204" pitchFamily="34" charset="0"/>
            </a:endParaRPr>
          </a:p>
          <a:p>
            <a:pPr eaLnBrk="1" hangingPunct="1"/>
            <a:r>
              <a:rPr lang="sr-Latn-CS" sz="2400" b="1">
                <a:cs typeface="Arial" panose="020B0604020202020204" pitchFamily="34" charset="0"/>
              </a:rPr>
              <a:t>Gdje se ocjene dobiju pomoću formula:</a:t>
            </a:r>
            <a:endParaRPr lang="en-US" sz="2400" b="1">
              <a:cs typeface="Arial" panose="020B0604020202020204" pitchFamily="34" charset="0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4923249"/>
              </p:ext>
            </p:extLst>
          </p:nvPr>
        </p:nvGraphicFramePr>
        <p:xfrm>
          <a:off x="1300769" y="2052726"/>
          <a:ext cx="2262188" cy="668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" name="Equation" r:id="rId8" imgW="774360" imgH="228600" progId="Equation.3">
                  <p:embed/>
                </p:oleObj>
              </mc:Choice>
              <mc:Fallback>
                <p:oleObj name="Equation" r:id="rId8" imgW="7743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0769" y="2052726"/>
                        <a:ext cx="2262188" cy="66833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1881334"/>
              </p:ext>
            </p:extLst>
          </p:nvPr>
        </p:nvGraphicFramePr>
        <p:xfrm>
          <a:off x="1038427" y="3766963"/>
          <a:ext cx="3363912" cy="19487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1" name="Equation" r:id="rId10" imgW="1459866" imgH="761669" progId="Equation.3">
                  <p:embed/>
                </p:oleObj>
              </mc:Choice>
              <mc:Fallback>
                <p:oleObj name="Equation" r:id="rId10" imgW="1459866" imgH="76166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8427" y="3766963"/>
                        <a:ext cx="3363912" cy="194873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33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E9E9E9"/>
              </a:clrFrom>
              <a:clrTo>
                <a:srgbClr val="E9E9E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5705" y="3606085"/>
            <a:ext cx="8286750" cy="3161763"/>
          </a:xfrm>
          <a:prstGeom prst="rect">
            <a:avLst/>
          </a:prstGeom>
        </p:spPr>
      </p:pic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589857"/>
            <a:ext cx="8487177" cy="137160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r-HR">
                <a:solidFill>
                  <a:srgbClr val="000000"/>
                </a:solidFill>
                <a:latin typeface="+mn-lt"/>
              </a:rPr>
              <a:t>Prodajni agent želi ispitati odnos između prodajne cijene kuće i </a:t>
            </a:r>
          </a:p>
          <a:p>
            <a:pPr eaLnBrk="1" hangingPunct="1"/>
            <a:r>
              <a:rPr lang="hr-HR">
                <a:solidFill>
                  <a:srgbClr val="000000"/>
                </a:solidFill>
                <a:latin typeface="+mn-lt"/>
              </a:rPr>
              <a:t>veličine (mjerene u kvadratnim metarima). Slučajno je izabrano 10 kuća. </a:t>
            </a:r>
            <a:endParaRPr lang="en-US" sz="140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47446"/>
            <a:ext cx="7078662" cy="990600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sr-Latn-CS" sz="3200" dirty="0"/>
              <a:t>Zadatak br. 1</a:t>
            </a:r>
            <a:endParaRPr lang="en-US" sz="3200" dirty="0"/>
          </a:p>
        </p:txBody>
      </p:sp>
      <p:graphicFrame>
        <p:nvGraphicFramePr>
          <p:cNvPr id="10" name="Group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219606"/>
              </p:ext>
            </p:extLst>
          </p:nvPr>
        </p:nvGraphicFramePr>
        <p:xfrm>
          <a:off x="159197" y="1743666"/>
          <a:ext cx="4721896" cy="4297504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{35758FB7-9AC5-4552-8A53-C91805E547FA}</a:tableStyleId>
              </a:tblPr>
              <a:tblGrid>
                <a:gridCol w="2360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0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8555"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Cijena u 1000 KM</a:t>
                      </a:r>
                      <a:endParaRPr kumimoji="0" lang="en-US" sz="18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(Y)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52" marR="91452" marT="45712" marB="45712" anchor="ctr" horzOverflow="overflow"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Latn-C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Površina </a:t>
                      </a:r>
                      <a:endParaRPr kumimoji="0" lang="en-US" sz="18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852488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(X)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52" marR="91452" marT="45712" marB="45712" anchor="ctr" horzOverflow="overflow"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170"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245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52" marR="91452" marT="45712" marB="45712" horzOverflow="overflow">
                    <a:solidFill>
                      <a:srgbClr val="A3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1400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52" marR="91452" marT="45712" marB="45712" horzOverflow="overflow">
                    <a:solidFill>
                      <a:srgbClr val="A3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9170"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312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52" marR="91452" marT="45712" marB="45712" horzOverflow="overflow">
                    <a:solidFill>
                      <a:srgbClr val="A3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1600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52" marR="91452" marT="45712" marB="45712" horzOverflow="overflow">
                    <a:solidFill>
                      <a:srgbClr val="A3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9170"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279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52" marR="91452" marT="45712" marB="45712" horzOverflow="overflow">
                    <a:solidFill>
                      <a:srgbClr val="A3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1700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52" marR="91452" marT="45712" marB="45712" horzOverflow="overflow">
                    <a:solidFill>
                      <a:srgbClr val="A3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9170"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308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52" marR="91452" marT="45712" marB="45712" horzOverflow="overflow">
                    <a:solidFill>
                      <a:srgbClr val="A3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1875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52" marR="91452" marT="45712" marB="45712" horzOverflow="overflow">
                    <a:solidFill>
                      <a:srgbClr val="A3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9170"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199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52" marR="91452" marT="45712" marB="45712" horzOverflow="overflow">
                    <a:solidFill>
                      <a:srgbClr val="A3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1100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52" marR="91452" marT="45712" marB="45712" horzOverflow="overflow">
                    <a:solidFill>
                      <a:srgbClr val="A3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9170"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219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52" marR="91452" marT="45712" marB="45712" horzOverflow="overflow">
                    <a:solidFill>
                      <a:srgbClr val="A3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1550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52" marR="91452" marT="45712" marB="45712" horzOverflow="overflow">
                    <a:solidFill>
                      <a:srgbClr val="A3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9170"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405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52" marR="91452" marT="45712" marB="45712" horzOverflow="overflow">
                    <a:solidFill>
                      <a:srgbClr val="A3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2350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52" marR="91452" marT="45712" marB="45712" horzOverflow="overflow">
                    <a:solidFill>
                      <a:srgbClr val="A3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9170"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324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52" marR="91452" marT="45712" marB="45712" horzOverflow="overflow">
                    <a:solidFill>
                      <a:srgbClr val="A3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2450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52" marR="91452" marT="45712" marB="45712" horzOverflow="overflow">
                    <a:solidFill>
                      <a:srgbClr val="A3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9170"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319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52" marR="91452" marT="45712" marB="45712" horzOverflow="overflow">
                    <a:solidFill>
                      <a:srgbClr val="A3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1425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52" marR="91452" marT="45712" marB="45712" horzOverflow="overflow">
                    <a:solidFill>
                      <a:srgbClr val="A3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9170"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255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52" marR="91452" marT="45712" marB="45712" horzOverflow="overflow">
                    <a:solidFill>
                      <a:srgbClr val="A3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24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1700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52" marR="91452" marT="45712" marB="45712" horzOverflow="overflow">
                    <a:solidFill>
                      <a:srgbClr val="A3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83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Top Corners Rounded 4">
            <a:extLst>
              <a:ext uri="{FF2B5EF4-FFF2-40B4-BE49-F238E27FC236}">
                <a16:creationId xmlns:a16="http://schemas.microsoft.com/office/drawing/2014/main" id="{D88C3CC7-FF16-4EE6-8784-43FED74DD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3852351" y="-3660508"/>
            <a:ext cx="1200150" cy="890485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CE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idx="1"/>
          </p:nvPr>
        </p:nvSpPr>
        <p:spPr>
          <a:xfrm>
            <a:off x="186991" y="253206"/>
            <a:ext cx="8304212" cy="1023937"/>
          </a:xfrm>
        </p:spPr>
        <p:txBody>
          <a:bodyPr/>
          <a:lstStyle/>
          <a:p>
            <a:pPr eaLnBrk="1" hangingPunct="1"/>
            <a:r>
              <a:rPr lang="sr-Latn-CS"/>
              <a:t>Nakon definisanja varijabli, poželjno je prikazati odnos tih veličina dijagramu rasipanja</a:t>
            </a:r>
            <a:endParaRPr lang="en-US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493130"/>
              </p:ext>
            </p:extLst>
          </p:nvPr>
        </p:nvGraphicFramePr>
        <p:xfrm>
          <a:off x="2859110" y="1563688"/>
          <a:ext cx="6483328" cy="2994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6" name="Worksheet" r:id="rId3" imgW="5619758" imgH="3676831" progId="Excel.Sheet.8">
                  <p:embed/>
                </p:oleObj>
              </mc:Choice>
              <mc:Fallback>
                <p:oleObj name="Worksheet" r:id="rId3" imgW="5619758" imgH="3676831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9110" y="1563688"/>
                        <a:ext cx="6483328" cy="29941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9232288"/>
              </p:ext>
            </p:extLst>
          </p:nvPr>
        </p:nvGraphicFramePr>
        <p:xfrm>
          <a:off x="3190743" y="5413564"/>
          <a:ext cx="6032500" cy="50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7" name="Equation" r:id="rId5" imgW="2412720" imgH="203040" progId="Equation.3">
                  <p:embed/>
                </p:oleObj>
              </mc:Choice>
              <mc:Fallback>
                <p:oleObj name="Equation" r:id="rId5" imgW="24127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0743" y="5413564"/>
                        <a:ext cx="6032500" cy="509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CC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" name="Freeform 7"/>
          <p:cNvSpPr>
            <a:spLocks/>
          </p:cNvSpPr>
          <p:nvPr/>
        </p:nvSpPr>
        <p:spPr bwMode="auto">
          <a:xfrm>
            <a:off x="3445544" y="5327839"/>
            <a:ext cx="628650" cy="85725"/>
          </a:xfrm>
          <a:custGeom>
            <a:avLst/>
            <a:gdLst>
              <a:gd name="T0" fmla="*/ 0 w 396"/>
              <a:gd name="T1" fmla="*/ 2147483647 h 54"/>
              <a:gd name="T2" fmla="*/ 2147483647 w 396"/>
              <a:gd name="T3" fmla="*/ 0 h 54"/>
              <a:gd name="T4" fmla="*/ 2147483647 w 396"/>
              <a:gd name="T5" fmla="*/ 2147483647 h 54"/>
              <a:gd name="T6" fmla="*/ 0 60000 65536"/>
              <a:gd name="T7" fmla="*/ 0 60000 65536"/>
              <a:gd name="T8" fmla="*/ 0 60000 65536"/>
              <a:gd name="T9" fmla="*/ 0 w 396"/>
              <a:gd name="T10" fmla="*/ 0 h 54"/>
              <a:gd name="T11" fmla="*/ 396 w 396"/>
              <a:gd name="T12" fmla="*/ 54 h 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6" h="54">
                <a:moveTo>
                  <a:pt x="0" y="48"/>
                </a:moveTo>
                <a:lnTo>
                  <a:pt x="204" y="0"/>
                </a:lnTo>
                <a:lnTo>
                  <a:pt x="396" y="54"/>
                </a:lnTo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sr-Latn-RS"/>
          </a:p>
        </p:txBody>
      </p:sp>
      <p:sp>
        <p:nvSpPr>
          <p:cNvPr id="2" name="Rectangle 1"/>
          <p:cNvSpPr/>
          <p:nvPr/>
        </p:nvSpPr>
        <p:spPr>
          <a:xfrm>
            <a:off x="3108011" y="1918952"/>
            <a:ext cx="313565" cy="1790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7" name="Rectangle 6"/>
          <p:cNvSpPr/>
          <p:nvPr/>
        </p:nvSpPr>
        <p:spPr>
          <a:xfrm rot="5400000">
            <a:off x="6162363" y="3357677"/>
            <a:ext cx="313565" cy="1790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4" name="TextBox 3"/>
          <p:cNvSpPr txBox="1"/>
          <p:nvPr/>
        </p:nvSpPr>
        <p:spPr>
          <a:xfrm>
            <a:off x="2959911" y="1801030"/>
            <a:ext cx="461665" cy="199622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sr-Latn-RS"/>
              <a:t>Cijena u 1000 KM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72765" y="4095976"/>
            <a:ext cx="2099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/>
              <a:t>Površina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1567" y="3797255"/>
            <a:ext cx="3150433" cy="290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77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5ECBCA"/>
              </a:clrFrom>
              <a:clrTo>
                <a:srgbClr val="5ECBC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5159" y="3277048"/>
            <a:ext cx="6311111" cy="3580952"/>
          </a:xfrm>
          <a:prstGeom prst="rect">
            <a:avLst/>
          </a:prstGeom>
        </p:spPr>
      </p:pic>
      <p:sp>
        <p:nvSpPr>
          <p:cNvPr id="18435" name="Rectangle 204"/>
          <p:cNvSpPr>
            <a:spLocks noChangeArrowheads="1"/>
          </p:cNvSpPr>
          <p:nvPr/>
        </p:nvSpPr>
        <p:spPr bwMode="auto">
          <a:xfrm>
            <a:off x="184866" y="0"/>
            <a:ext cx="819308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sr-Latn-CS" sz="3200" dirty="0">
                <a:latin typeface="+mj-lt"/>
              </a:rPr>
              <a:t>Zadatak br</a:t>
            </a:r>
            <a:r>
              <a:rPr lang="sr-Latn-CS" sz="3200">
                <a:latin typeface="+mj-lt"/>
              </a:rPr>
              <a:t>. 2</a:t>
            </a:r>
          </a:p>
          <a:p>
            <a:pPr algn="just">
              <a:defRPr/>
            </a:pPr>
            <a:endParaRPr lang="sr-Latn-BA" sz="3200" dirty="0">
              <a:latin typeface="+mj-lt"/>
            </a:endParaRPr>
          </a:p>
          <a:p>
            <a:pPr algn="just">
              <a:defRPr/>
            </a:pPr>
            <a:r>
              <a:rPr lang="en-US" sz="2400" dirty="0" err="1"/>
              <a:t>Dati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podaci</a:t>
            </a:r>
            <a:r>
              <a:rPr lang="en-US" sz="2400" dirty="0"/>
              <a:t> o </a:t>
            </a:r>
            <a:r>
              <a:rPr lang="en-US" sz="2400" dirty="0" err="1"/>
              <a:t>ostvarenom</a:t>
            </a:r>
            <a:r>
              <a:rPr lang="en-US" sz="2400" dirty="0"/>
              <a:t> </a:t>
            </a:r>
            <a:r>
              <a:rPr lang="en-US" sz="2400" dirty="0" err="1"/>
              <a:t>prometu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troškovima</a:t>
            </a:r>
            <a:r>
              <a:rPr lang="en-US" sz="2400" dirty="0"/>
              <a:t> </a:t>
            </a:r>
            <a:r>
              <a:rPr lang="en-US" sz="2400" dirty="0" err="1"/>
              <a:t>reklame</a:t>
            </a:r>
            <a:r>
              <a:rPr lang="en-US" sz="2400" dirty="0"/>
              <a:t> </a:t>
            </a:r>
            <a:r>
              <a:rPr lang="en-US" sz="2400" dirty="0" err="1"/>
              <a:t>jednog</a:t>
            </a:r>
            <a:r>
              <a:rPr lang="en-US" sz="2400" dirty="0"/>
              <a:t> </a:t>
            </a:r>
            <a:r>
              <a:rPr lang="en-US" sz="2400" dirty="0" err="1"/>
              <a:t>trgovinskog</a:t>
            </a:r>
            <a:r>
              <a:rPr lang="en-US" sz="2400" dirty="0"/>
              <a:t> </a:t>
            </a:r>
            <a:r>
              <a:rPr lang="en-US" sz="2400" dirty="0" err="1"/>
              <a:t>preduzeća</a:t>
            </a:r>
            <a:r>
              <a:rPr lang="en-US" sz="2400" dirty="0"/>
              <a:t>: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7897046"/>
              </p:ext>
            </p:extLst>
          </p:nvPr>
        </p:nvGraphicFramePr>
        <p:xfrm>
          <a:off x="304801" y="1996225"/>
          <a:ext cx="6742113" cy="365760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299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423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949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/>
                        <a:t>Ostvareni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promet</a:t>
                      </a:r>
                      <a:endParaRPr lang="en-US" sz="2400" dirty="0"/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(000 KM.)</a:t>
                      </a:r>
                      <a:endParaRPr lang="en-US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/>
                        <a:t>Troškovi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reklame</a:t>
                      </a:r>
                      <a:endParaRPr lang="en-US" sz="2400" dirty="0"/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(000 KM.)</a:t>
                      </a:r>
                      <a:endParaRPr lang="en-US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7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51255" algn="dec"/>
                        </a:tabLst>
                      </a:pPr>
                      <a:r>
                        <a:rPr lang="en-US" sz="2400"/>
                        <a:t>60</a:t>
                      </a:r>
                      <a:endParaRPr lang="en-US" sz="2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51255" algn="dec"/>
                        </a:tabLst>
                      </a:pPr>
                      <a:r>
                        <a:rPr lang="en-US" sz="2400" dirty="0"/>
                        <a:t>5</a:t>
                      </a:r>
                      <a:endParaRPr lang="en-US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7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51255" algn="dec"/>
                        </a:tabLst>
                      </a:pPr>
                      <a:r>
                        <a:rPr lang="en-US" sz="2400" dirty="0"/>
                        <a:t>120</a:t>
                      </a:r>
                      <a:endParaRPr lang="en-US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51255" algn="dec"/>
                        </a:tabLst>
                      </a:pPr>
                      <a:r>
                        <a:rPr lang="en-US" sz="2400" dirty="0"/>
                        <a:t>10</a:t>
                      </a:r>
                      <a:endParaRPr lang="en-US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7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51255" algn="dec"/>
                        </a:tabLst>
                      </a:pPr>
                      <a:r>
                        <a:rPr lang="en-US" sz="2400"/>
                        <a:t>140</a:t>
                      </a:r>
                      <a:endParaRPr lang="en-US" sz="2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51255" algn="dec"/>
                        </a:tabLst>
                      </a:pPr>
                      <a:r>
                        <a:rPr lang="en-US" sz="2400" dirty="0"/>
                        <a:t>16</a:t>
                      </a:r>
                      <a:endParaRPr lang="en-US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7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51255" algn="dec"/>
                        </a:tabLst>
                      </a:pPr>
                      <a:r>
                        <a:rPr lang="en-US" sz="2400"/>
                        <a:t>180</a:t>
                      </a:r>
                      <a:endParaRPr lang="en-US" sz="2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51255" algn="dec"/>
                        </a:tabLst>
                      </a:pPr>
                      <a:r>
                        <a:rPr lang="en-US" sz="2400" dirty="0"/>
                        <a:t>21</a:t>
                      </a:r>
                      <a:endParaRPr lang="en-US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97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51255" algn="dec"/>
                        </a:tabLst>
                      </a:pPr>
                      <a:r>
                        <a:rPr lang="en-US" sz="2400" dirty="0"/>
                        <a:t>200</a:t>
                      </a:r>
                      <a:endParaRPr lang="en-US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51255" algn="dec"/>
                        </a:tabLst>
                      </a:pPr>
                      <a:r>
                        <a:rPr lang="en-US" sz="2400" dirty="0"/>
                        <a:t>25</a:t>
                      </a:r>
                      <a:endParaRPr lang="en-US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97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51255" algn="dec"/>
                        </a:tabLst>
                      </a:pPr>
                      <a:r>
                        <a:rPr lang="en-US" sz="2400"/>
                        <a:t>250</a:t>
                      </a:r>
                      <a:endParaRPr lang="en-US" sz="2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51255" algn="dec"/>
                        </a:tabLst>
                      </a:pPr>
                      <a:r>
                        <a:rPr lang="en-US" sz="2400" dirty="0"/>
                        <a:t>30</a:t>
                      </a:r>
                      <a:endParaRPr lang="en-US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97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51255" algn="dec"/>
                        </a:tabLst>
                      </a:pPr>
                      <a:r>
                        <a:rPr lang="en-US" sz="2400" dirty="0"/>
                        <a:t>300</a:t>
                      </a:r>
                      <a:endParaRPr lang="en-US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51255" algn="dec"/>
                        </a:tabLst>
                      </a:pPr>
                      <a:r>
                        <a:rPr lang="en-US" sz="2400" dirty="0"/>
                        <a:t>38</a:t>
                      </a:r>
                      <a:endParaRPr lang="en-US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97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51255" algn="dec"/>
                        </a:tabLst>
                      </a:pPr>
                      <a:r>
                        <a:rPr lang="en-US" sz="2400"/>
                        <a:t>1250</a:t>
                      </a:r>
                      <a:endParaRPr lang="en-US" sz="2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51255" algn="dec"/>
                        </a:tabLst>
                      </a:pPr>
                      <a:r>
                        <a:rPr lang="en-US" sz="2400" dirty="0"/>
                        <a:t>145</a:t>
                      </a:r>
                      <a:endParaRPr lang="en-US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036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 descr="This image is a computer monitor. ">
            <a:extLst>
              <a:ext uri="{FF2B5EF4-FFF2-40B4-BE49-F238E27FC236}">
                <a16:creationId xmlns:a16="http://schemas.microsoft.com/office/drawing/2014/main" id="{A5E46F62-3B87-4BE3-BA72-D0DA40B802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437882" y="103032"/>
            <a:ext cx="11169917" cy="6754968"/>
            <a:chOff x="2332041" y="1664133"/>
            <a:chExt cx="4233864" cy="3411539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15D0301A-F875-4AC8-A99B-85C526E30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804" y="4581959"/>
              <a:ext cx="1438276" cy="455613"/>
            </a:xfrm>
            <a:custGeom>
              <a:avLst/>
              <a:gdLst>
                <a:gd name="T0" fmla="*/ 3037 w 3628"/>
                <a:gd name="T1" fmla="*/ 0 h 1149"/>
                <a:gd name="T2" fmla="*/ 1837 w 3628"/>
                <a:gd name="T3" fmla="*/ 0 h 1149"/>
                <a:gd name="T4" fmla="*/ 1792 w 3628"/>
                <a:gd name="T5" fmla="*/ 0 h 1149"/>
                <a:gd name="T6" fmla="*/ 591 w 3628"/>
                <a:gd name="T7" fmla="*/ 0 h 1149"/>
                <a:gd name="T8" fmla="*/ 592 w 3628"/>
                <a:gd name="T9" fmla="*/ 108 h 1149"/>
                <a:gd name="T10" fmla="*/ 594 w 3628"/>
                <a:gd name="T11" fmla="*/ 214 h 1149"/>
                <a:gd name="T12" fmla="*/ 598 w 3628"/>
                <a:gd name="T13" fmla="*/ 317 h 1149"/>
                <a:gd name="T14" fmla="*/ 600 w 3628"/>
                <a:gd name="T15" fmla="*/ 419 h 1149"/>
                <a:gd name="T16" fmla="*/ 600 w 3628"/>
                <a:gd name="T17" fmla="*/ 468 h 1149"/>
                <a:gd name="T18" fmla="*/ 599 w 3628"/>
                <a:gd name="T19" fmla="*/ 516 h 1149"/>
                <a:gd name="T20" fmla="*/ 597 w 3628"/>
                <a:gd name="T21" fmla="*/ 564 h 1149"/>
                <a:gd name="T22" fmla="*/ 594 w 3628"/>
                <a:gd name="T23" fmla="*/ 610 h 1149"/>
                <a:gd name="T24" fmla="*/ 590 w 3628"/>
                <a:gd name="T25" fmla="*/ 654 h 1149"/>
                <a:gd name="T26" fmla="*/ 584 w 3628"/>
                <a:gd name="T27" fmla="*/ 698 h 1149"/>
                <a:gd name="T28" fmla="*/ 576 w 3628"/>
                <a:gd name="T29" fmla="*/ 740 h 1149"/>
                <a:gd name="T30" fmla="*/ 567 w 3628"/>
                <a:gd name="T31" fmla="*/ 780 h 1149"/>
                <a:gd name="T32" fmla="*/ 554 w 3628"/>
                <a:gd name="T33" fmla="*/ 820 h 1149"/>
                <a:gd name="T34" fmla="*/ 540 w 3628"/>
                <a:gd name="T35" fmla="*/ 857 h 1149"/>
                <a:gd name="T36" fmla="*/ 524 w 3628"/>
                <a:gd name="T37" fmla="*/ 892 h 1149"/>
                <a:gd name="T38" fmla="*/ 504 w 3628"/>
                <a:gd name="T39" fmla="*/ 925 h 1149"/>
                <a:gd name="T40" fmla="*/ 482 w 3628"/>
                <a:gd name="T41" fmla="*/ 958 h 1149"/>
                <a:gd name="T42" fmla="*/ 458 w 3628"/>
                <a:gd name="T43" fmla="*/ 986 h 1149"/>
                <a:gd name="T44" fmla="*/ 429 w 3628"/>
                <a:gd name="T45" fmla="*/ 1014 h 1149"/>
                <a:gd name="T46" fmla="*/ 398 w 3628"/>
                <a:gd name="T47" fmla="*/ 1039 h 1149"/>
                <a:gd name="T48" fmla="*/ 363 w 3628"/>
                <a:gd name="T49" fmla="*/ 1062 h 1149"/>
                <a:gd name="T50" fmla="*/ 323 w 3628"/>
                <a:gd name="T51" fmla="*/ 1081 h 1149"/>
                <a:gd name="T52" fmla="*/ 281 w 3628"/>
                <a:gd name="T53" fmla="*/ 1100 h 1149"/>
                <a:gd name="T54" fmla="*/ 233 w 3628"/>
                <a:gd name="T55" fmla="*/ 1115 h 1149"/>
                <a:gd name="T56" fmla="*/ 182 w 3628"/>
                <a:gd name="T57" fmla="*/ 1128 h 1149"/>
                <a:gd name="T58" fmla="*/ 127 w 3628"/>
                <a:gd name="T59" fmla="*/ 1137 h 1149"/>
                <a:gd name="T60" fmla="*/ 66 w 3628"/>
                <a:gd name="T61" fmla="*/ 1144 h 1149"/>
                <a:gd name="T62" fmla="*/ 0 w 3628"/>
                <a:gd name="T63" fmla="*/ 1149 h 1149"/>
                <a:gd name="T64" fmla="*/ 1792 w 3628"/>
                <a:gd name="T65" fmla="*/ 1149 h 1149"/>
                <a:gd name="T66" fmla="*/ 1837 w 3628"/>
                <a:gd name="T67" fmla="*/ 1149 h 1149"/>
                <a:gd name="T68" fmla="*/ 3628 w 3628"/>
                <a:gd name="T69" fmla="*/ 1149 h 1149"/>
                <a:gd name="T70" fmla="*/ 3563 w 3628"/>
                <a:gd name="T71" fmla="*/ 1144 h 1149"/>
                <a:gd name="T72" fmla="*/ 3503 w 3628"/>
                <a:gd name="T73" fmla="*/ 1137 h 1149"/>
                <a:gd name="T74" fmla="*/ 3446 w 3628"/>
                <a:gd name="T75" fmla="*/ 1128 h 1149"/>
                <a:gd name="T76" fmla="*/ 3395 w 3628"/>
                <a:gd name="T77" fmla="*/ 1115 h 1149"/>
                <a:gd name="T78" fmla="*/ 3349 w 3628"/>
                <a:gd name="T79" fmla="*/ 1100 h 1149"/>
                <a:gd name="T80" fmla="*/ 3306 w 3628"/>
                <a:gd name="T81" fmla="*/ 1081 h 1149"/>
                <a:gd name="T82" fmla="*/ 3266 w 3628"/>
                <a:gd name="T83" fmla="*/ 1062 h 1149"/>
                <a:gd name="T84" fmla="*/ 3231 w 3628"/>
                <a:gd name="T85" fmla="*/ 1039 h 1149"/>
                <a:gd name="T86" fmla="*/ 3199 w 3628"/>
                <a:gd name="T87" fmla="*/ 1014 h 1149"/>
                <a:gd name="T88" fmla="*/ 3172 w 3628"/>
                <a:gd name="T89" fmla="*/ 986 h 1149"/>
                <a:gd name="T90" fmla="*/ 3146 w 3628"/>
                <a:gd name="T91" fmla="*/ 958 h 1149"/>
                <a:gd name="T92" fmla="*/ 3124 w 3628"/>
                <a:gd name="T93" fmla="*/ 925 h 1149"/>
                <a:gd name="T94" fmla="*/ 3104 w 3628"/>
                <a:gd name="T95" fmla="*/ 892 h 1149"/>
                <a:gd name="T96" fmla="*/ 3088 w 3628"/>
                <a:gd name="T97" fmla="*/ 857 h 1149"/>
                <a:gd name="T98" fmla="*/ 3074 w 3628"/>
                <a:gd name="T99" fmla="*/ 820 h 1149"/>
                <a:gd name="T100" fmla="*/ 3063 w 3628"/>
                <a:gd name="T101" fmla="*/ 780 h 1149"/>
                <a:gd name="T102" fmla="*/ 3053 w 3628"/>
                <a:gd name="T103" fmla="*/ 740 h 1149"/>
                <a:gd name="T104" fmla="*/ 3045 w 3628"/>
                <a:gd name="T105" fmla="*/ 698 h 1149"/>
                <a:gd name="T106" fmla="*/ 3040 w 3628"/>
                <a:gd name="T107" fmla="*/ 654 h 1149"/>
                <a:gd name="T108" fmla="*/ 3035 w 3628"/>
                <a:gd name="T109" fmla="*/ 610 h 1149"/>
                <a:gd name="T110" fmla="*/ 3031 w 3628"/>
                <a:gd name="T111" fmla="*/ 564 h 1149"/>
                <a:gd name="T112" fmla="*/ 3030 w 3628"/>
                <a:gd name="T113" fmla="*/ 516 h 1149"/>
                <a:gd name="T114" fmla="*/ 3029 w 3628"/>
                <a:gd name="T115" fmla="*/ 468 h 1149"/>
                <a:gd name="T116" fmla="*/ 3029 w 3628"/>
                <a:gd name="T117" fmla="*/ 419 h 1149"/>
                <a:gd name="T118" fmla="*/ 3030 w 3628"/>
                <a:gd name="T119" fmla="*/ 317 h 1149"/>
                <a:gd name="T120" fmla="*/ 3034 w 3628"/>
                <a:gd name="T121" fmla="*/ 214 h 1149"/>
                <a:gd name="T122" fmla="*/ 3036 w 3628"/>
                <a:gd name="T123" fmla="*/ 108 h 1149"/>
                <a:gd name="T124" fmla="*/ 3037 w 3628"/>
                <a:gd name="T125" fmla="*/ 0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28" h="1149">
                  <a:moveTo>
                    <a:pt x="3037" y="0"/>
                  </a:moveTo>
                  <a:lnTo>
                    <a:pt x="1837" y="0"/>
                  </a:lnTo>
                  <a:lnTo>
                    <a:pt x="1792" y="0"/>
                  </a:lnTo>
                  <a:lnTo>
                    <a:pt x="591" y="0"/>
                  </a:lnTo>
                  <a:lnTo>
                    <a:pt x="592" y="108"/>
                  </a:lnTo>
                  <a:lnTo>
                    <a:pt x="594" y="214"/>
                  </a:lnTo>
                  <a:lnTo>
                    <a:pt x="598" y="317"/>
                  </a:lnTo>
                  <a:lnTo>
                    <a:pt x="600" y="419"/>
                  </a:lnTo>
                  <a:lnTo>
                    <a:pt x="600" y="468"/>
                  </a:lnTo>
                  <a:lnTo>
                    <a:pt x="599" y="516"/>
                  </a:lnTo>
                  <a:lnTo>
                    <a:pt x="597" y="564"/>
                  </a:lnTo>
                  <a:lnTo>
                    <a:pt x="594" y="610"/>
                  </a:lnTo>
                  <a:lnTo>
                    <a:pt x="590" y="654"/>
                  </a:lnTo>
                  <a:lnTo>
                    <a:pt x="584" y="698"/>
                  </a:lnTo>
                  <a:lnTo>
                    <a:pt x="576" y="740"/>
                  </a:lnTo>
                  <a:lnTo>
                    <a:pt x="567" y="780"/>
                  </a:lnTo>
                  <a:lnTo>
                    <a:pt x="554" y="820"/>
                  </a:lnTo>
                  <a:lnTo>
                    <a:pt x="540" y="857"/>
                  </a:lnTo>
                  <a:lnTo>
                    <a:pt x="524" y="892"/>
                  </a:lnTo>
                  <a:lnTo>
                    <a:pt x="504" y="925"/>
                  </a:lnTo>
                  <a:lnTo>
                    <a:pt x="482" y="958"/>
                  </a:lnTo>
                  <a:lnTo>
                    <a:pt x="458" y="986"/>
                  </a:lnTo>
                  <a:lnTo>
                    <a:pt x="429" y="1014"/>
                  </a:lnTo>
                  <a:lnTo>
                    <a:pt x="398" y="1039"/>
                  </a:lnTo>
                  <a:lnTo>
                    <a:pt x="363" y="1062"/>
                  </a:lnTo>
                  <a:lnTo>
                    <a:pt x="323" y="1081"/>
                  </a:lnTo>
                  <a:lnTo>
                    <a:pt x="281" y="1100"/>
                  </a:lnTo>
                  <a:lnTo>
                    <a:pt x="233" y="1115"/>
                  </a:lnTo>
                  <a:lnTo>
                    <a:pt x="182" y="1128"/>
                  </a:lnTo>
                  <a:lnTo>
                    <a:pt x="127" y="1137"/>
                  </a:lnTo>
                  <a:lnTo>
                    <a:pt x="66" y="1144"/>
                  </a:lnTo>
                  <a:lnTo>
                    <a:pt x="0" y="1149"/>
                  </a:lnTo>
                  <a:lnTo>
                    <a:pt x="1792" y="1149"/>
                  </a:lnTo>
                  <a:lnTo>
                    <a:pt x="1837" y="1149"/>
                  </a:lnTo>
                  <a:lnTo>
                    <a:pt x="3628" y="1149"/>
                  </a:lnTo>
                  <a:lnTo>
                    <a:pt x="3563" y="1144"/>
                  </a:lnTo>
                  <a:lnTo>
                    <a:pt x="3503" y="1137"/>
                  </a:lnTo>
                  <a:lnTo>
                    <a:pt x="3446" y="1128"/>
                  </a:lnTo>
                  <a:lnTo>
                    <a:pt x="3395" y="1115"/>
                  </a:lnTo>
                  <a:lnTo>
                    <a:pt x="3349" y="1100"/>
                  </a:lnTo>
                  <a:lnTo>
                    <a:pt x="3306" y="1081"/>
                  </a:lnTo>
                  <a:lnTo>
                    <a:pt x="3266" y="1062"/>
                  </a:lnTo>
                  <a:lnTo>
                    <a:pt x="3231" y="1039"/>
                  </a:lnTo>
                  <a:lnTo>
                    <a:pt x="3199" y="1014"/>
                  </a:lnTo>
                  <a:lnTo>
                    <a:pt x="3172" y="986"/>
                  </a:lnTo>
                  <a:lnTo>
                    <a:pt x="3146" y="958"/>
                  </a:lnTo>
                  <a:lnTo>
                    <a:pt x="3124" y="925"/>
                  </a:lnTo>
                  <a:lnTo>
                    <a:pt x="3104" y="892"/>
                  </a:lnTo>
                  <a:lnTo>
                    <a:pt x="3088" y="857"/>
                  </a:lnTo>
                  <a:lnTo>
                    <a:pt x="3074" y="820"/>
                  </a:lnTo>
                  <a:lnTo>
                    <a:pt x="3063" y="780"/>
                  </a:lnTo>
                  <a:lnTo>
                    <a:pt x="3053" y="740"/>
                  </a:lnTo>
                  <a:lnTo>
                    <a:pt x="3045" y="698"/>
                  </a:lnTo>
                  <a:lnTo>
                    <a:pt x="3040" y="654"/>
                  </a:lnTo>
                  <a:lnTo>
                    <a:pt x="3035" y="610"/>
                  </a:lnTo>
                  <a:lnTo>
                    <a:pt x="3031" y="564"/>
                  </a:lnTo>
                  <a:lnTo>
                    <a:pt x="3030" y="516"/>
                  </a:lnTo>
                  <a:lnTo>
                    <a:pt x="3029" y="468"/>
                  </a:lnTo>
                  <a:lnTo>
                    <a:pt x="3029" y="419"/>
                  </a:lnTo>
                  <a:lnTo>
                    <a:pt x="3030" y="317"/>
                  </a:lnTo>
                  <a:lnTo>
                    <a:pt x="3034" y="214"/>
                  </a:lnTo>
                  <a:lnTo>
                    <a:pt x="3036" y="108"/>
                  </a:lnTo>
                  <a:lnTo>
                    <a:pt x="303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77000">
                  <a:schemeClr val="bg1">
                    <a:lumMod val="85000"/>
                  </a:schemeClr>
                </a:gs>
                <a:gs pos="37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5ED37527-DF87-40A3-B11B-EBD5E87E3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4280" y="5034396"/>
              <a:ext cx="1457326" cy="41276"/>
            </a:xfrm>
            <a:custGeom>
              <a:avLst/>
              <a:gdLst>
                <a:gd name="T0" fmla="*/ 53 w 3673"/>
                <a:gd name="T1" fmla="*/ 0 h 105"/>
                <a:gd name="T2" fmla="*/ 3621 w 3673"/>
                <a:gd name="T3" fmla="*/ 0 h 105"/>
                <a:gd name="T4" fmla="*/ 3631 w 3673"/>
                <a:gd name="T5" fmla="*/ 2 h 105"/>
                <a:gd name="T6" fmla="*/ 3640 w 3673"/>
                <a:gd name="T7" fmla="*/ 5 h 105"/>
                <a:gd name="T8" fmla="*/ 3650 w 3673"/>
                <a:gd name="T9" fmla="*/ 10 h 105"/>
                <a:gd name="T10" fmla="*/ 3658 w 3673"/>
                <a:gd name="T11" fmla="*/ 15 h 105"/>
                <a:gd name="T12" fmla="*/ 3664 w 3673"/>
                <a:gd name="T13" fmla="*/ 24 h 105"/>
                <a:gd name="T14" fmla="*/ 3668 w 3673"/>
                <a:gd name="T15" fmla="*/ 33 h 105"/>
                <a:gd name="T16" fmla="*/ 3672 w 3673"/>
                <a:gd name="T17" fmla="*/ 42 h 105"/>
                <a:gd name="T18" fmla="*/ 3673 w 3673"/>
                <a:gd name="T19" fmla="*/ 53 h 105"/>
                <a:gd name="T20" fmla="*/ 3673 w 3673"/>
                <a:gd name="T21" fmla="*/ 53 h 105"/>
                <a:gd name="T22" fmla="*/ 3672 w 3673"/>
                <a:gd name="T23" fmla="*/ 63 h 105"/>
                <a:gd name="T24" fmla="*/ 3668 w 3673"/>
                <a:gd name="T25" fmla="*/ 73 h 105"/>
                <a:gd name="T26" fmla="*/ 3664 w 3673"/>
                <a:gd name="T27" fmla="*/ 81 h 105"/>
                <a:gd name="T28" fmla="*/ 3658 w 3673"/>
                <a:gd name="T29" fmla="*/ 90 h 105"/>
                <a:gd name="T30" fmla="*/ 3650 w 3673"/>
                <a:gd name="T31" fmla="*/ 95 h 105"/>
                <a:gd name="T32" fmla="*/ 3640 w 3673"/>
                <a:gd name="T33" fmla="*/ 100 h 105"/>
                <a:gd name="T34" fmla="*/ 3631 w 3673"/>
                <a:gd name="T35" fmla="*/ 103 h 105"/>
                <a:gd name="T36" fmla="*/ 3621 w 3673"/>
                <a:gd name="T37" fmla="*/ 105 h 105"/>
                <a:gd name="T38" fmla="*/ 53 w 3673"/>
                <a:gd name="T39" fmla="*/ 105 h 105"/>
                <a:gd name="T40" fmla="*/ 42 w 3673"/>
                <a:gd name="T41" fmla="*/ 103 h 105"/>
                <a:gd name="T42" fmla="*/ 32 w 3673"/>
                <a:gd name="T43" fmla="*/ 100 h 105"/>
                <a:gd name="T44" fmla="*/ 24 w 3673"/>
                <a:gd name="T45" fmla="*/ 95 h 105"/>
                <a:gd name="T46" fmla="*/ 16 w 3673"/>
                <a:gd name="T47" fmla="*/ 90 h 105"/>
                <a:gd name="T48" fmla="*/ 9 w 3673"/>
                <a:gd name="T49" fmla="*/ 81 h 105"/>
                <a:gd name="T50" fmla="*/ 4 w 3673"/>
                <a:gd name="T51" fmla="*/ 73 h 105"/>
                <a:gd name="T52" fmla="*/ 2 w 3673"/>
                <a:gd name="T53" fmla="*/ 63 h 105"/>
                <a:gd name="T54" fmla="*/ 0 w 3673"/>
                <a:gd name="T55" fmla="*/ 53 h 105"/>
                <a:gd name="T56" fmla="*/ 0 w 3673"/>
                <a:gd name="T57" fmla="*/ 53 h 105"/>
                <a:gd name="T58" fmla="*/ 2 w 3673"/>
                <a:gd name="T59" fmla="*/ 42 h 105"/>
                <a:gd name="T60" fmla="*/ 4 w 3673"/>
                <a:gd name="T61" fmla="*/ 33 h 105"/>
                <a:gd name="T62" fmla="*/ 9 w 3673"/>
                <a:gd name="T63" fmla="*/ 24 h 105"/>
                <a:gd name="T64" fmla="*/ 16 w 3673"/>
                <a:gd name="T65" fmla="*/ 15 h 105"/>
                <a:gd name="T66" fmla="*/ 24 w 3673"/>
                <a:gd name="T67" fmla="*/ 10 h 105"/>
                <a:gd name="T68" fmla="*/ 32 w 3673"/>
                <a:gd name="T69" fmla="*/ 5 h 105"/>
                <a:gd name="T70" fmla="*/ 42 w 3673"/>
                <a:gd name="T71" fmla="*/ 2 h 105"/>
                <a:gd name="T72" fmla="*/ 53 w 3673"/>
                <a:gd name="T7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73" h="105">
                  <a:moveTo>
                    <a:pt x="53" y="0"/>
                  </a:moveTo>
                  <a:lnTo>
                    <a:pt x="3621" y="0"/>
                  </a:lnTo>
                  <a:lnTo>
                    <a:pt x="3631" y="2"/>
                  </a:lnTo>
                  <a:lnTo>
                    <a:pt x="3640" y="5"/>
                  </a:lnTo>
                  <a:lnTo>
                    <a:pt x="3650" y="10"/>
                  </a:lnTo>
                  <a:lnTo>
                    <a:pt x="3658" y="15"/>
                  </a:lnTo>
                  <a:lnTo>
                    <a:pt x="3664" y="24"/>
                  </a:lnTo>
                  <a:lnTo>
                    <a:pt x="3668" y="33"/>
                  </a:lnTo>
                  <a:lnTo>
                    <a:pt x="3672" y="42"/>
                  </a:lnTo>
                  <a:lnTo>
                    <a:pt x="3673" y="53"/>
                  </a:lnTo>
                  <a:lnTo>
                    <a:pt x="3673" y="53"/>
                  </a:lnTo>
                  <a:lnTo>
                    <a:pt x="3672" y="63"/>
                  </a:lnTo>
                  <a:lnTo>
                    <a:pt x="3668" y="73"/>
                  </a:lnTo>
                  <a:lnTo>
                    <a:pt x="3664" y="81"/>
                  </a:lnTo>
                  <a:lnTo>
                    <a:pt x="3658" y="90"/>
                  </a:lnTo>
                  <a:lnTo>
                    <a:pt x="3650" y="95"/>
                  </a:lnTo>
                  <a:lnTo>
                    <a:pt x="3640" y="100"/>
                  </a:lnTo>
                  <a:lnTo>
                    <a:pt x="3631" y="103"/>
                  </a:lnTo>
                  <a:lnTo>
                    <a:pt x="3621" y="105"/>
                  </a:lnTo>
                  <a:lnTo>
                    <a:pt x="53" y="105"/>
                  </a:lnTo>
                  <a:lnTo>
                    <a:pt x="42" y="103"/>
                  </a:lnTo>
                  <a:lnTo>
                    <a:pt x="32" y="100"/>
                  </a:lnTo>
                  <a:lnTo>
                    <a:pt x="24" y="95"/>
                  </a:lnTo>
                  <a:lnTo>
                    <a:pt x="16" y="90"/>
                  </a:lnTo>
                  <a:lnTo>
                    <a:pt x="9" y="81"/>
                  </a:lnTo>
                  <a:lnTo>
                    <a:pt x="4" y="73"/>
                  </a:lnTo>
                  <a:lnTo>
                    <a:pt x="2" y="63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2" y="42"/>
                  </a:lnTo>
                  <a:lnTo>
                    <a:pt x="4" y="33"/>
                  </a:lnTo>
                  <a:lnTo>
                    <a:pt x="9" y="24"/>
                  </a:lnTo>
                  <a:lnTo>
                    <a:pt x="16" y="15"/>
                  </a:lnTo>
                  <a:lnTo>
                    <a:pt x="24" y="10"/>
                  </a:lnTo>
                  <a:lnTo>
                    <a:pt x="32" y="5"/>
                  </a:lnTo>
                  <a:lnTo>
                    <a:pt x="42" y="2"/>
                  </a:lnTo>
                  <a:lnTo>
                    <a:pt x="53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65000"/>
                  </a:schemeClr>
                </a:gs>
                <a:gs pos="44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4813714F-1AD5-4974-91F1-D9DA0482C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935289"/>
            </a:xfrm>
            <a:custGeom>
              <a:avLst/>
              <a:gdLst>
                <a:gd name="T0" fmla="*/ 10459 w 10666"/>
                <a:gd name="T1" fmla="*/ 0 h 7397"/>
                <a:gd name="T2" fmla="*/ 10500 w 10666"/>
                <a:gd name="T3" fmla="*/ 5 h 7397"/>
                <a:gd name="T4" fmla="*/ 10539 w 10666"/>
                <a:gd name="T5" fmla="*/ 16 h 7397"/>
                <a:gd name="T6" fmla="*/ 10575 w 10666"/>
                <a:gd name="T7" fmla="*/ 36 h 7397"/>
                <a:gd name="T8" fmla="*/ 10605 w 10666"/>
                <a:gd name="T9" fmla="*/ 61 h 7397"/>
                <a:gd name="T10" fmla="*/ 10630 w 10666"/>
                <a:gd name="T11" fmla="*/ 91 h 7397"/>
                <a:gd name="T12" fmla="*/ 10650 w 10666"/>
                <a:gd name="T13" fmla="*/ 127 h 7397"/>
                <a:gd name="T14" fmla="*/ 10661 w 10666"/>
                <a:gd name="T15" fmla="*/ 166 h 7397"/>
                <a:gd name="T16" fmla="*/ 10666 w 10666"/>
                <a:gd name="T17" fmla="*/ 207 h 7397"/>
                <a:gd name="T18" fmla="*/ 10665 w 10666"/>
                <a:gd name="T19" fmla="*/ 7211 h 7397"/>
                <a:gd name="T20" fmla="*/ 10657 w 10666"/>
                <a:gd name="T21" fmla="*/ 7251 h 7397"/>
                <a:gd name="T22" fmla="*/ 10641 w 10666"/>
                <a:gd name="T23" fmla="*/ 7288 h 7397"/>
                <a:gd name="T24" fmla="*/ 10619 w 10666"/>
                <a:gd name="T25" fmla="*/ 7321 h 7397"/>
                <a:gd name="T26" fmla="*/ 10591 w 10666"/>
                <a:gd name="T27" fmla="*/ 7350 h 7397"/>
                <a:gd name="T28" fmla="*/ 10557 w 10666"/>
                <a:gd name="T29" fmla="*/ 7372 h 7397"/>
                <a:gd name="T30" fmla="*/ 10520 w 10666"/>
                <a:gd name="T31" fmla="*/ 7388 h 7397"/>
                <a:gd name="T32" fmla="*/ 10480 w 10666"/>
                <a:gd name="T33" fmla="*/ 7396 h 7397"/>
                <a:gd name="T34" fmla="*/ 207 w 10666"/>
                <a:gd name="T35" fmla="*/ 7397 h 7397"/>
                <a:gd name="T36" fmla="*/ 165 w 10666"/>
                <a:gd name="T37" fmla="*/ 7393 h 7397"/>
                <a:gd name="T38" fmla="*/ 126 w 10666"/>
                <a:gd name="T39" fmla="*/ 7381 h 7397"/>
                <a:gd name="T40" fmla="*/ 91 w 10666"/>
                <a:gd name="T41" fmla="*/ 7361 h 7397"/>
                <a:gd name="T42" fmla="*/ 60 w 10666"/>
                <a:gd name="T43" fmla="*/ 7336 h 7397"/>
                <a:gd name="T44" fmla="*/ 34 w 10666"/>
                <a:gd name="T45" fmla="*/ 7306 h 7397"/>
                <a:gd name="T46" fmla="*/ 16 w 10666"/>
                <a:gd name="T47" fmla="*/ 7270 h 7397"/>
                <a:gd name="T48" fmla="*/ 3 w 10666"/>
                <a:gd name="T49" fmla="*/ 7232 h 7397"/>
                <a:gd name="T50" fmla="*/ 0 w 10666"/>
                <a:gd name="T51" fmla="*/ 7190 h 7397"/>
                <a:gd name="T52" fmla="*/ 1 w 10666"/>
                <a:gd name="T53" fmla="*/ 186 h 7397"/>
                <a:gd name="T54" fmla="*/ 9 w 10666"/>
                <a:gd name="T55" fmla="*/ 146 h 7397"/>
                <a:gd name="T56" fmla="*/ 24 w 10666"/>
                <a:gd name="T57" fmla="*/ 109 h 7397"/>
                <a:gd name="T58" fmla="*/ 47 w 10666"/>
                <a:gd name="T59" fmla="*/ 75 h 7397"/>
                <a:gd name="T60" fmla="*/ 75 w 10666"/>
                <a:gd name="T61" fmla="*/ 47 h 7397"/>
                <a:gd name="T62" fmla="*/ 108 w 10666"/>
                <a:gd name="T63" fmla="*/ 25 h 7397"/>
                <a:gd name="T64" fmla="*/ 146 w 10666"/>
                <a:gd name="T65" fmla="*/ 9 h 7397"/>
                <a:gd name="T66" fmla="*/ 186 w 10666"/>
                <a:gd name="T67" fmla="*/ 1 h 7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666" h="7397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7190"/>
                  </a:lnTo>
                  <a:lnTo>
                    <a:pt x="10665" y="7211"/>
                  </a:lnTo>
                  <a:lnTo>
                    <a:pt x="10661" y="7232"/>
                  </a:lnTo>
                  <a:lnTo>
                    <a:pt x="10657" y="7251"/>
                  </a:lnTo>
                  <a:lnTo>
                    <a:pt x="10650" y="7270"/>
                  </a:lnTo>
                  <a:lnTo>
                    <a:pt x="10641" y="7288"/>
                  </a:lnTo>
                  <a:lnTo>
                    <a:pt x="10630" y="7306"/>
                  </a:lnTo>
                  <a:lnTo>
                    <a:pt x="10619" y="7321"/>
                  </a:lnTo>
                  <a:lnTo>
                    <a:pt x="10605" y="7336"/>
                  </a:lnTo>
                  <a:lnTo>
                    <a:pt x="10591" y="7350"/>
                  </a:lnTo>
                  <a:lnTo>
                    <a:pt x="10575" y="7361"/>
                  </a:lnTo>
                  <a:lnTo>
                    <a:pt x="10557" y="7372"/>
                  </a:lnTo>
                  <a:lnTo>
                    <a:pt x="10539" y="7381"/>
                  </a:lnTo>
                  <a:lnTo>
                    <a:pt x="10520" y="7388"/>
                  </a:lnTo>
                  <a:lnTo>
                    <a:pt x="10500" y="7393"/>
                  </a:lnTo>
                  <a:lnTo>
                    <a:pt x="10480" y="7396"/>
                  </a:lnTo>
                  <a:lnTo>
                    <a:pt x="10459" y="7397"/>
                  </a:lnTo>
                  <a:lnTo>
                    <a:pt x="207" y="7397"/>
                  </a:lnTo>
                  <a:lnTo>
                    <a:pt x="186" y="7396"/>
                  </a:lnTo>
                  <a:lnTo>
                    <a:pt x="165" y="7393"/>
                  </a:lnTo>
                  <a:lnTo>
                    <a:pt x="146" y="7388"/>
                  </a:lnTo>
                  <a:lnTo>
                    <a:pt x="126" y="7381"/>
                  </a:lnTo>
                  <a:lnTo>
                    <a:pt x="108" y="7372"/>
                  </a:lnTo>
                  <a:lnTo>
                    <a:pt x="91" y="7361"/>
                  </a:lnTo>
                  <a:lnTo>
                    <a:pt x="75" y="7350"/>
                  </a:lnTo>
                  <a:lnTo>
                    <a:pt x="60" y="7336"/>
                  </a:lnTo>
                  <a:lnTo>
                    <a:pt x="47" y="7321"/>
                  </a:lnTo>
                  <a:lnTo>
                    <a:pt x="34" y="7306"/>
                  </a:lnTo>
                  <a:lnTo>
                    <a:pt x="24" y="7288"/>
                  </a:lnTo>
                  <a:lnTo>
                    <a:pt x="16" y="7270"/>
                  </a:lnTo>
                  <a:lnTo>
                    <a:pt x="9" y="7251"/>
                  </a:lnTo>
                  <a:lnTo>
                    <a:pt x="3" y="7232"/>
                  </a:lnTo>
                  <a:lnTo>
                    <a:pt x="1" y="7211"/>
                  </a:lnTo>
                  <a:lnTo>
                    <a:pt x="0" y="7190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4C423E08-144C-4952-B156-DA2D5ABC0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554289"/>
            </a:xfrm>
            <a:custGeom>
              <a:avLst/>
              <a:gdLst>
                <a:gd name="T0" fmla="*/ 207 w 10666"/>
                <a:gd name="T1" fmla="*/ 0 h 6436"/>
                <a:gd name="T2" fmla="*/ 10459 w 10666"/>
                <a:gd name="T3" fmla="*/ 0 h 6436"/>
                <a:gd name="T4" fmla="*/ 10480 w 10666"/>
                <a:gd name="T5" fmla="*/ 1 h 6436"/>
                <a:gd name="T6" fmla="*/ 10500 w 10666"/>
                <a:gd name="T7" fmla="*/ 5 h 6436"/>
                <a:gd name="T8" fmla="*/ 10520 w 10666"/>
                <a:gd name="T9" fmla="*/ 9 h 6436"/>
                <a:gd name="T10" fmla="*/ 10539 w 10666"/>
                <a:gd name="T11" fmla="*/ 16 h 6436"/>
                <a:gd name="T12" fmla="*/ 10557 w 10666"/>
                <a:gd name="T13" fmla="*/ 25 h 6436"/>
                <a:gd name="T14" fmla="*/ 10575 w 10666"/>
                <a:gd name="T15" fmla="*/ 36 h 6436"/>
                <a:gd name="T16" fmla="*/ 10591 w 10666"/>
                <a:gd name="T17" fmla="*/ 47 h 6436"/>
                <a:gd name="T18" fmla="*/ 10605 w 10666"/>
                <a:gd name="T19" fmla="*/ 61 h 6436"/>
                <a:gd name="T20" fmla="*/ 10619 w 10666"/>
                <a:gd name="T21" fmla="*/ 75 h 6436"/>
                <a:gd name="T22" fmla="*/ 10630 w 10666"/>
                <a:gd name="T23" fmla="*/ 91 h 6436"/>
                <a:gd name="T24" fmla="*/ 10641 w 10666"/>
                <a:gd name="T25" fmla="*/ 109 h 6436"/>
                <a:gd name="T26" fmla="*/ 10650 w 10666"/>
                <a:gd name="T27" fmla="*/ 127 h 6436"/>
                <a:gd name="T28" fmla="*/ 10657 w 10666"/>
                <a:gd name="T29" fmla="*/ 146 h 6436"/>
                <a:gd name="T30" fmla="*/ 10661 w 10666"/>
                <a:gd name="T31" fmla="*/ 166 h 6436"/>
                <a:gd name="T32" fmla="*/ 10665 w 10666"/>
                <a:gd name="T33" fmla="*/ 186 h 6436"/>
                <a:gd name="T34" fmla="*/ 10666 w 10666"/>
                <a:gd name="T35" fmla="*/ 207 h 6436"/>
                <a:gd name="T36" fmla="*/ 10666 w 10666"/>
                <a:gd name="T37" fmla="*/ 6436 h 6436"/>
                <a:gd name="T38" fmla="*/ 0 w 10666"/>
                <a:gd name="T39" fmla="*/ 6436 h 6436"/>
                <a:gd name="T40" fmla="*/ 0 w 10666"/>
                <a:gd name="T41" fmla="*/ 207 h 6436"/>
                <a:gd name="T42" fmla="*/ 1 w 10666"/>
                <a:gd name="T43" fmla="*/ 186 h 6436"/>
                <a:gd name="T44" fmla="*/ 3 w 10666"/>
                <a:gd name="T45" fmla="*/ 166 h 6436"/>
                <a:gd name="T46" fmla="*/ 9 w 10666"/>
                <a:gd name="T47" fmla="*/ 146 h 6436"/>
                <a:gd name="T48" fmla="*/ 16 w 10666"/>
                <a:gd name="T49" fmla="*/ 127 h 6436"/>
                <a:gd name="T50" fmla="*/ 24 w 10666"/>
                <a:gd name="T51" fmla="*/ 109 h 6436"/>
                <a:gd name="T52" fmla="*/ 34 w 10666"/>
                <a:gd name="T53" fmla="*/ 91 h 6436"/>
                <a:gd name="T54" fmla="*/ 47 w 10666"/>
                <a:gd name="T55" fmla="*/ 75 h 6436"/>
                <a:gd name="T56" fmla="*/ 60 w 10666"/>
                <a:gd name="T57" fmla="*/ 61 h 6436"/>
                <a:gd name="T58" fmla="*/ 75 w 10666"/>
                <a:gd name="T59" fmla="*/ 47 h 6436"/>
                <a:gd name="T60" fmla="*/ 91 w 10666"/>
                <a:gd name="T61" fmla="*/ 36 h 6436"/>
                <a:gd name="T62" fmla="*/ 108 w 10666"/>
                <a:gd name="T63" fmla="*/ 25 h 6436"/>
                <a:gd name="T64" fmla="*/ 126 w 10666"/>
                <a:gd name="T65" fmla="*/ 16 h 6436"/>
                <a:gd name="T66" fmla="*/ 146 w 10666"/>
                <a:gd name="T67" fmla="*/ 9 h 6436"/>
                <a:gd name="T68" fmla="*/ 165 w 10666"/>
                <a:gd name="T69" fmla="*/ 5 h 6436"/>
                <a:gd name="T70" fmla="*/ 186 w 10666"/>
                <a:gd name="T71" fmla="*/ 1 h 6436"/>
                <a:gd name="T72" fmla="*/ 207 w 10666"/>
                <a:gd name="T73" fmla="*/ 0 h 6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666" h="6436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6436"/>
                  </a:lnTo>
                  <a:lnTo>
                    <a:pt x="0" y="6436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Rectangle 10">
              <a:extLst>
                <a:ext uri="{FF2B5EF4-FFF2-40B4-BE49-F238E27FC236}">
                  <a16:creationId xmlns:a16="http://schemas.microsoft.com/office/drawing/2014/main" id="{3F5727D7-920D-4B05-948A-3311BD193D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222408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Rectangle 11">
              <a:extLst>
                <a:ext uri="{FF2B5EF4-FFF2-40B4-BE49-F238E27FC236}">
                  <a16:creationId xmlns:a16="http://schemas.microsoft.com/office/drawing/2014/main" id="{9E156F93-7C54-4A3A-88CA-E18A2B928C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412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A5233A5F-BE59-4773-9C92-63D4F33CA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1553" y="3986647"/>
              <a:ext cx="1874839" cy="66675"/>
            </a:xfrm>
            <a:custGeom>
              <a:avLst/>
              <a:gdLst>
                <a:gd name="T0" fmla="*/ 112 w 4724"/>
                <a:gd name="T1" fmla="*/ 0 h 169"/>
                <a:gd name="T2" fmla="*/ 4569 w 4724"/>
                <a:gd name="T3" fmla="*/ 0 h 169"/>
                <a:gd name="T4" fmla="*/ 4724 w 4724"/>
                <a:gd name="T5" fmla="*/ 169 h 169"/>
                <a:gd name="T6" fmla="*/ 0 w 4724"/>
                <a:gd name="T7" fmla="*/ 169 h 169"/>
                <a:gd name="T8" fmla="*/ 112 w 4724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24" h="169">
                  <a:moveTo>
                    <a:pt x="112" y="0"/>
                  </a:moveTo>
                  <a:lnTo>
                    <a:pt x="4569" y="0"/>
                  </a:lnTo>
                  <a:lnTo>
                    <a:pt x="4724" y="169"/>
                  </a:lnTo>
                  <a:lnTo>
                    <a:pt x="0" y="169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BDB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24">
              <a:extLst>
                <a:ext uri="{FF2B5EF4-FFF2-40B4-BE49-F238E27FC236}">
                  <a16:creationId xmlns:a16="http://schemas.microsoft.com/office/drawing/2014/main" id="{66092582-D255-4F27-9E20-FC7D75126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8630" y="1664133"/>
              <a:ext cx="2327275" cy="2503490"/>
            </a:xfrm>
            <a:custGeom>
              <a:avLst/>
              <a:gdLst>
                <a:gd name="T0" fmla="*/ 3815 w 5865"/>
                <a:gd name="T1" fmla="*/ 0 h 6311"/>
                <a:gd name="T2" fmla="*/ 5660 w 5865"/>
                <a:gd name="T3" fmla="*/ 0 h 6311"/>
                <a:gd name="T4" fmla="*/ 5681 w 5865"/>
                <a:gd name="T5" fmla="*/ 1 h 6311"/>
                <a:gd name="T6" fmla="*/ 5702 w 5865"/>
                <a:gd name="T7" fmla="*/ 4 h 6311"/>
                <a:gd name="T8" fmla="*/ 5721 w 5865"/>
                <a:gd name="T9" fmla="*/ 9 h 6311"/>
                <a:gd name="T10" fmla="*/ 5740 w 5865"/>
                <a:gd name="T11" fmla="*/ 16 h 6311"/>
                <a:gd name="T12" fmla="*/ 5758 w 5865"/>
                <a:gd name="T13" fmla="*/ 24 h 6311"/>
                <a:gd name="T14" fmla="*/ 5775 w 5865"/>
                <a:gd name="T15" fmla="*/ 34 h 6311"/>
                <a:gd name="T16" fmla="*/ 5791 w 5865"/>
                <a:gd name="T17" fmla="*/ 46 h 6311"/>
                <a:gd name="T18" fmla="*/ 5805 w 5865"/>
                <a:gd name="T19" fmla="*/ 60 h 6311"/>
                <a:gd name="T20" fmla="*/ 5819 w 5865"/>
                <a:gd name="T21" fmla="*/ 74 h 6311"/>
                <a:gd name="T22" fmla="*/ 5830 w 5865"/>
                <a:gd name="T23" fmla="*/ 90 h 6311"/>
                <a:gd name="T24" fmla="*/ 5841 w 5865"/>
                <a:gd name="T25" fmla="*/ 106 h 6311"/>
                <a:gd name="T26" fmla="*/ 5849 w 5865"/>
                <a:gd name="T27" fmla="*/ 125 h 6311"/>
                <a:gd name="T28" fmla="*/ 5856 w 5865"/>
                <a:gd name="T29" fmla="*/ 143 h 6311"/>
                <a:gd name="T30" fmla="*/ 5861 w 5865"/>
                <a:gd name="T31" fmla="*/ 163 h 6311"/>
                <a:gd name="T32" fmla="*/ 5864 w 5865"/>
                <a:gd name="T33" fmla="*/ 182 h 6311"/>
                <a:gd name="T34" fmla="*/ 5865 w 5865"/>
                <a:gd name="T35" fmla="*/ 203 h 6311"/>
                <a:gd name="T36" fmla="*/ 5865 w 5865"/>
                <a:gd name="T37" fmla="*/ 6311 h 6311"/>
                <a:gd name="T38" fmla="*/ 0 w 5865"/>
                <a:gd name="T39" fmla="*/ 6311 h 6311"/>
                <a:gd name="T40" fmla="*/ 3815 w 5865"/>
                <a:gd name="T41" fmla="*/ 0 h 6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865" h="6311">
                  <a:moveTo>
                    <a:pt x="3815" y="0"/>
                  </a:moveTo>
                  <a:lnTo>
                    <a:pt x="5660" y="0"/>
                  </a:lnTo>
                  <a:lnTo>
                    <a:pt x="5681" y="1"/>
                  </a:lnTo>
                  <a:lnTo>
                    <a:pt x="5702" y="4"/>
                  </a:lnTo>
                  <a:lnTo>
                    <a:pt x="5721" y="9"/>
                  </a:lnTo>
                  <a:lnTo>
                    <a:pt x="5740" y="16"/>
                  </a:lnTo>
                  <a:lnTo>
                    <a:pt x="5758" y="24"/>
                  </a:lnTo>
                  <a:lnTo>
                    <a:pt x="5775" y="34"/>
                  </a:lnTo>
                  <a:lnTo>
                    <a:pt x="5791" y="46"/>
                  </a:lnTo>
                  <a:lnTo>
                    <a:pt x="5805" y="60"/>
                  </a:lnTo>
                  <a:lnTo>
                    <a:pt x="5819" y="74"/>
                  </a:lnTo>
                  <a:lnTo>
                    <a:pt x="5830" y="90"/>
                  </a:lnTo>
                  <a:lnTo>
                    <a:pt x="5841" y="106"/>
                  </a:lnTo>
                  <a:lnTo>
                    <a:pt x="5849" y="125"/>
                  </a:lnTo>
                  <a:lnTo>
                    <a:pt x="5856" y="143"/>
                  </a:lnTo>
                  <a:lnTo>
                    <a:pt x="5861" y="163"/>
                  </a:lnTo>
                  <a:lnTo>
                    <a:pt x="5864" y="182"/>
                  </a:lnTo>
                  <a:lnTo>
                    <a:pt x="5865" y="203"/>
                  </a:lnTo>
                  <a:lnTo>
                    <a:pt x="5865" y="6311"/>
                  </a:lnTo>
                  <a:lnTo>
                    <a:pt x="0" y="6311"/>
                  </a:lnTo>
                  <a:lnTo>
                    <a:pt x="3815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36000"/>
                  </a:schemeClr>
                </a:gs>
                <a:gs pos="50000">
                  <a:schemeClr val="bg1">
                    <a:alpha val="13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4578" name="Rectangle 5"/>
          <p:cNvSpPr>
            <a:spLocks noChangeArrowheads="1"/>
          </p:cNvSpPr>
          <p:nvPr/>
        </p:nvSpPr>
        <p:spPr bwMode="auto">
          <a:xfrm>
            <a:off x="1524001" y="309815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24579" name="Rectangle 11"/>
          <p:cNvSpPr>
            <a:spLocks noChangeArrowheads="1"/>
          </p:cNvSpPr>
          <p:nvPr/>
        </p:nvSpPr>
        <p:spPr bwMode="auto">
          <a:xfrm>
            <a:off x="1524001" y="212660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24580" name="Rectangle 29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24581" name="Rectangle 31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24582" name="Rectangle 33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24583" name="Rectangle 35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24584" name="Rectangle 37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24585" name="Rectangle 14"/>
          <p:cNvSpPr>
            <a:spLocks noChangeArrowheads="1"/>
          </p:cNvSpPr>
          <p:nvPr/>
        </p:nvSpPr>
        <p:spPr bwMode="auto">
          <a:xfrm>
            <a:off x="856701" y="546708"/>
            <a:ext cx="10353222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sr-Latn-CS" sz="2200">
                <a:solidFill>
                  <a:schemeClr val="bg1">
                    <a:lumMod val="95000"/>
                  </a:schemeClr>
                </a:solidFill>
                <a:latin typeface="+mn-lt"/>
              </a:rPr>
              <a:t>1. </a:t>
            </a:r>
            <a:r>
              <a:rPr lang="en-US" sz="2200">
                <a:solidFill>
                  <a:schemeClr val="bg1">
                    <a:lumMod val="95000"/>
                  </a:schemeClr>
                </a:solidFill>
                <a:latin typeface="+mn-lt"/>
              </a:rPr>
              <a:t>Izračunati prosječan zakonomjeran kvantitativni odnos troškova reklame i ostvarenog prometa pomoću jednačine regresije</a:t>
            </a:r>
            <a:r>
              <a:rPr lang="sr-Latn-CS" sz="2200">
                <a:solidFill>
                  <a:schemeClr val="bg1">
                    <a:lumMod val="95000"/>
                  </a:schemeClr>
                </a:solidFill>
                <a:latin typeface="+mn-lt"/>
              </a:rPr>
              <a:t>. Testirati značajnost nepoznatih parametara;</a:t>
            </a:r>
            <a:endParaRPr lang="en-US" sz="2200">
              <a:solidFill>
                <a:schemeClr val="bg1">
                  <a:lumMod val="95000"/>
                </a:schemeClr>
              </a:solidFill>
              <a:latin typeface="+mn-lt"/>
            </a:endParaRPr>
          </a:p>
          <a:p>
            <a:pPr algn="just" eaLnBrk="1" hangingPunct="1"/>
            <a:endParaRPr lang="sr-Latn-CS" sz="2200">
              <a:solidFill>
                <a:schemeClr val="bg1">
                  <a:lumMod val="95000"/>
                </a:schemeClr>
              </a:solidFill>
              <a:latin typeface="+mn-lt"/>
            </a:endParaRPr>
          </a:p>
          <a:p>
            <a:pPr algn="just" eaLnBrk="1" hangingPunct="1"/>
            <a:r>
              <a:rPr lang="sr-Latn-CS" sz="2200">
                <a:solidFill>
                  <a:schemeClr val="bg1">
                    <a:lumMod val="95000"/>
                  </a:schemeClr>
                </a:solidFill>
                <a:latin typeface="+mn-lt"/>
              </a:rPr>
              <a:t>2. </a:t>
            </a:r>
            <a:r>
              <a:rPr lang="en-US" sz="2200">
                <a:solidFill>
                  <a:schemeClr val="bg1">
                    <a:lumMod val="95000"/>
                  </a:schemeClr>
                </a:solidFill>
                <a:latin typeface="+mn-lt"/>
              </a:rPr>
              <a:t>Ocjeniti uz 95% pouzdanosti prosječni obim ostvarenog prometa za  troškove reklame od 35.000 KM;</a:t>
            </a:r>
            <a:endParaRPr lang="sr-Latn-CS" sz="2200">
              <a:solidFill>
                <a:schemeClr val="bg1">
                  <a:lumMod val="95000"/>
                </a:schemeClr>
              </a:solidFill>
              <a:latin typeface="+mn-lt"/>
            </a:endParaRPr>
          </a:p>
          <a:p>
            <a:pPr algn="just" eaLnBrk="1" hangingPunct="1"/>
            <a:endParaRPr lang="sr-Latn-CS" sz="2200">
              <a:solidFill>
                <a:schemeClr val="bg1">
                  <a:lumMod val="95000"/>
                </a:schemeClr>
              </a:solidFill>
              <a:latin typeface="+mn-lt"/>
            </a:endParaRPr>
          </a:p>
          <a:p>
            <a:pPr algn="just" eaLnBrk="1" hangingPunct="1"/>
            <a:r>
              <a:rPr lang="sr-Latn-CS" sz="2200">
                <a:solidFill>
                  <a:schemeClr val="bg1">
                    <a:lumMod val="95000"/>
                  </a:schemeClr>
                </a:solidFill>
                <a:latin typeface="+mn-lt"/>
              </a:rPr>
              <a:t>3. </a:t>
            </a:r>
            <a:r>
              <a:rPr lang="en-US" sz="2200">
                <a:solidFill>
                  <a:schemeClr val="bg1">
                    <a:lumMod val="95000"/>
                  </a:schemeClr>
                </a:solidFill>
                <a:latin typeface="+mn-lt"/>
              </a:rPr>
              <a:t>Odrediti jednačinu inverznog regresionog modela;</a:t>
            </a:r>
            <a:endParaRPr lang="sr-Latn-CS" sz="2200">
              <a:solidFill>
                <a:schemeClr val="bg1">
                  <a:lumMod val="95000"/>
                </a:schemeClr>
              </a:solidFill>
              <a:latin typeface="+mn-lt"/>
            </a:endParaRPr>
          </a:p>
          <a:p>
            <a:pPr algn="just" eaLnBrk="1" hangingPunct="1"/>
            <a:endParaRPr lang="sr-Latn-CS" sz="2200">
              <a:solidFill>
                <a:schemeClr val="bg1">
                  <a:lumMod val="95000"/>
                </a:schemeClr>
              </a:solidFill>
              <a:latin typeface="+mn-lt"/>
            </a:endParaRPr>
          </a:p>
          <a:p>
            <a:pPr algn="just" eaLnBrk="1" hangingPunct="1"/>
            <a:r>
              <a:rPr lang="sr-Latn-CS" sz="2200">
                <a:solidFill>
                  <a:schemeClr val="bg1">
                    <a:lumMod val="95000"/>
                  </a:schemeClr>
                </a:solidFill>
                <a:latin typeface="+mn-lt"/>
              </a:rPr>
              <a:t>4. </a:t>
            </a:r>
            <a:r>
              <a:rPr lang="en-US" sz="2200">
                <a:solidFill>
                  <a:schemeClr val="bg1">
                    <a:lumMod val="95000"/>
                  </a:schemeClr>
                </a:solidFill>
                <a:latin typeface="+mn-lt"/>
              </a:rPr>
              <a:t>Odrediti stepen i smjer međusobne povezanosti varijacija troškova reklame i ostvarenog prometa kao i mjeru u kojoj su varijacije u obimu ostvarenog određene varijacijama u troškovima reklame posmatranog trgovinskog preduzeća. Testirati dobijene parametre uz 95% pouzdanosti.</a:t>
            </a:r>
          </a:p>
        </p:txBody>
      </p:sp>
      <p:sp>
        <p:nvSpPr>
          <p:cNvPr id="24586" name="Rectangle 93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r-Latn-C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821" y="4388036"/>
            <a:ext cx="1977980" cy="197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4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McD color sc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31737"/>
      </a:accent1>
      <a:accent2>
        <a:srgbClr val="FFC427"/>
      </a:accent2>
      <a:accent3>
        <a:srgbClr val="B4D78E"/>
      </a:accent3>
      <a:accent4>
        <a:srgbClr val="749CD3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dern 04">
      <a:majorFont>
        <a:latin typeface="Century Gothic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crosoft_Balanced_Scorecard.pptx" id="{10ED7897-4190-42E8-9E5A-9BA30033AB56}" vid="{5E997269-9069-4613-A476-408DDBC8C50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Balanced scorecard, from 24Slides</Template>
  <TotalTime>0</TotalTime>
  <Words>620</Words>
  <Application>Microsoft Macintosh PowerPoint</Application>
  <PresentationFormat>Widescreen</PresentationFormat>
  <Paragraphs>148</Paragraphs>
  <Slides>20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Arial</vt:lpstr>
      <vt:lpstr>Calibri</vt:lpstr>
      <vt:lpstr>Calibri Light</vt:lpstr>
      <vt:lpstr>Century Gothic</vt:lpstr>
      <vt:lpstr>Perpetua</vt:lpstr>
      <vt:lpstr>Times New Roman</vt:lpstr>
      <vt:lpstr>Wingdings</vt:lpstr>
      <vt:lpstr>Wingdings 2</vt:lpstr>
      <vt:lpstr>Office Theme</vt:lpstr>
      <vt:lpstr>Equation</vt:lpstr>
      <vt:lpstr>Worksheet</vt:lpstr>
      <vt:lpstr>Picture</vt:lpstr>
      <vt:lpstr>Balanced scorecard slide 1</vt:lpstr>
      <vt:lpstr>PowerPoint Presentation</vt:lpstr>
      <vt:lpstr>PowerPoint Presentation</vt:lpstr>
      <vt:lpstr>Prosta linearna regresija</vt:lpstr>
      <vt:lpstr>PowerPoint Presentation</vt:lpstr>
      <vt:lpstr>Zadatak br.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Inverzni model je...</vt:lpstr>
      <vt:lpstr>Koeficijent korelacije predstavlja stepen i smjer međusobne povezanosti posmatranih pojava ostvarenog prometa i troškova reklame (Pearson-ov koeficijent proste linearne korelacije):</vt:lpstr>
      <vt:lpstr>PowerPoint Presentation</vt:lpstr>
      <vt:lpstr>Zaključak:  98,75% varijabiliteta obima ostvarenog prometa je objašnjeno troškovima reklame dok je ostatak varijabiliteta nastao pod uticajem nekontrolisanih faktora.</vt:lpstr>
      <vt:lpstr>PowerPoint Presentation</vt:lpstr>
      <vt:lpstr>Balanced scorecard slide 10</vt:lpstr>
    </vt:vector>
  </TitlesOfParts>
  <Manager/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2019-03-08T19:42:01Z</dcterms:created>
  <dcterms:modified xsi:type="dcterms:W3CDTF">2026-04-27T18:25:32Z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v-abdarl@microsoft.com</vt:lpwstr>
  </property>
  <property fmtid="{D5CDD505-2E9C-101B-9397-08002B2CF9AE}" pid="5" name="MSIP_Label_f42aa342-8706-4288-bd11-ebb85995028c_SetDate">
    <vt:lpwstr>2018-11-28T18:24:19.6333999Z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</Properties>
</file>