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62" r:id="rId1"/>
  </p:sldMasterIdLst>
  <p:notesMasterIdLst>
    <p:notesMasterId r:id="rId71"/>
  </p:notesMasterIdLst>
  <p:sldIdLst>
    <p:sldId id="257" r:id="rId2"/>
    <p:sldId id="258" r:id="rId3"/>
    <p:sldId id="259" r:id="rId4"/>
    <p:sldId id="261" r:id="rId5"/>
    <p:sldId id="327" r:id="rId6"/>
    <p:sldId id="328" r:id="rId7"/>
    <p:sldId id="329" r:id="rId8"/>
    <p:sldId id="330" r:id="rId9"/>
    <p:sldId id="332" r:id="rId10"/>
    <p:sldId id="263" r:id="rId11"/>
    <p:sldId id="262" r:id="rId12"/>
    <p:sldId id="265" r:id="rId13"/>
    <p:sldId id="264" r:id="rId14"/>
    <p:sldId id="301" r:id="rId15"/>
    <p:sldId id="316" r:id="rId16"/>
    <p:sldId id="338" r:id="rId17"/>
    <p:sldId id="340" r:id="rId18"/>
    <p:sldId id="341" r:id="rId19"/>
    <p:sldId id="266" r:id="rId20"/>
    <p:sldId id="344" r:id="rId21"/>
    <p:sldId id="267" r:id="rId22"/>
    <p:sldId id="346" r:id="rId23"/>
    <p:sldId id="268" r:id="rId24"/>
    <p:sldId id="269" r:id="rId25"/>
    <p:sldId id="347" r:id="rId26"/>
    <p:sldId id="271" r:id="rId27"/>
    <p:sldId id="272" r:id="rId28"/>
    <p:sldId id="273" r:id="rId29"/>
    <p:sldId id="274" r:id="rId30"/>
    <p:sldId id="342" r:id="rId31"/>
    <p:sldId id="319" r:id="rId32"/>
    <p:sldId id="343" r:id="rId33"/>
    <p:sldId id="320" r:id="rId34"/>
    <p:sldId id="348" r:id="rId35"/>
    <p:sldId id="275" r:id="rId36"/>
    <p:sldId id="305" r:id="rId37"/>
    <p:sldId id="277" r:id="rId38"/>
    <p:sldId id="322" r:id="rId39"/>
    <p:sldId id="311" r:id="rId40"/>
    <p:sldId id="312" r:id="rId41"/>
    <p:sldId id="303" r:id="rId42"/>
    <p:sldId id="304" r:id="rId43"/>
    <p:sldId id="302" r:id="rId44"/>
    <p:sldId id="306" r:id="rId45"/>
    <p:sldId id="314" r:id="rId46"/>
    <p:sldId id="278" r:id="rId47"/>
    <p:sldId id="307" r:id="rId48"/>
    <p:sldId id="279" r:id="rId49"/>
    <p:sldId id="350" r:id="rId50"/>
    <p:sldId id="351" r:id="rId51"/>
    <p:sldId id="352" r:id="rId52"/>
    <p:sldId id="353" r:id="rId53"/>
    <p:sldId id="354" r:id="rId54"/>
    <p:sldId id="324" r:id="rId55"/>
    <p:sldId id="292" r:id="rId56"/>
    <p:sldId id="308" r:id="rId57"/>
    <p:sldId id="296" r:id="rId58"/>
    <p:sldId id="294" r:id="rId59"/>
    <p:sldId id="299" r:id="rId60"/>
    <p:sldId id="300" r:id="rId61"/>
    <p:sldId id="325" r:id="rId62"/>
    <p:sldId id="284" r:id="rId63"/>
    <p:sldId id="309" r:id="rId64"/>
    <p:sldId id="310" r:id="rId65"/>
    <p:sldId id="323" r:id="rId66"/>
    <p:sldId id="286" r:id="rId67"/>
    <p:sldId id="287" r:id="rId68"/>
    <p:sldId id="288" r:id="rId69"/>
    <p:sldId id="290" r:id="rId70"/>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0444" autoAdjust="0"/>
  </p:normalViewPr>
  <p:slideViewPr>
    <p:cSldViewPr>
      <p:cViewPr varScale="1">
        <p:scale>
          <a:sx n="76" d="100"/>
          <a:sy n="76" d="100"/>
        </p:scale>
        <p:origin x="258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500C433-2608-8148-888D-2C5C6D29C6D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GB"/>
          </a:p>
        </p:txBody>
      </p:sp>
      <p:sp>
        <p:nvSpPr>
          <p:cNvPr id="5123" name="Rectangle 3">
            <a:extLst>
              <a:ext uri="{FF2B5EF4-FFF2-40B4-BE49-F238E27FC236}">
                <a16:creationId xmlns:a16="http://schemas.microsoft.com/office/drawing/2014/main" id="{EFDC6B89-D0DB-EA4D-B5FA-CB0E00F2F054}"/>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15364" name="Rectangle 4">
            <a:extLst>
              <a:ext uri="{FF2B5EF4-FFF2-40B4-BE49-F238E27FC236}">
                <a16:creationId xmlns:a16="http://schemas.microsoft.com/office/drawing/2014/main" id="{C551685C-767A-A84D-BF3C-70DF5EC6DE6D}"/>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8B8D51CC-FBFA-6044-BAD9-40CCCB87406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126" name="Rectangle 6">
            <a:extLst>
              <a:ext uri="{FF2B5EF4-FFF2-40B4-BE49-F238E27FC236}">
                <a16:creationId xmlns:a16="http://schemas.microsoft.com/office/drawing/2014/main" id="{6B50DDE3-ED2A-E242-9400-896C516D247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sp>
        <p:nvSpPr>
          <p:cNvPr id="5127" name="Rectangle 7">
            <a:extLst>
              <a:ext uri="{FF2B5EF4-FFF2-40B4-BE49-F238E27FC236}">
                <a16:creationId xmlns:a16="http://schemas.microsoft.com/office/drawing/2014/main" id="{0FD3D616-3D93-7D4C-B566-2E869999893E}"/>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EB68254-D97B-444D-B995-D7DC754A4D2F}"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9222004A-9995-6347-9ACB-719F04F2AD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1CB2711-BD6D-8D49-829C-BED5CB10A131}" type="slidenum">
              <a:rPr lang="en-GB" altLang="en-US"/>
              <a:pPr>
                <a:spcBef>
                  <a:spcPct val="0"/>
                </a:spcBef>
              </a:pPr>
              <a:t>2</a:t>
            </a:fld>
            <a:endParaRPr lang="en-GB" altLang="en-US"/>
          </a:p>
        </p:txBody>
      </p:sp>
      <p:sp>
        <p:nvSpPr>
          <p:cNvPr id="18434" name="Rectangle 2">
            <a:extLst>
              <a:ext uri="{FF2B5EF4-FFF2-40B4-BE49-F238E27FC236}">
                <a16:creationId xmlns:a16="http://schemas.microsoft.com/office/drawing/2014/main" id="{375DA90A-290E-DB49-A1B6-0923353C3187}"/>
              </a:ext>
            </a:extLst>
          </p:cNvPr>
          <p:cNvSpPr>
            <a:spLocks noRot="1" noChangeArrowheads="1" noTextEdit="1"/>
          </p:cNvSpPr>
          <p:nvPr>
            <p:ph type="sldImg"/>
          </p:nvPr>
        </p:nvSpPr>
        <p:spPr>
          <a:ln/>
        </p:spPr>
      </p:sp>
      <p:sp>
        <p:nvSpPr>
          <p:cNvPr id="18435" name="Rectangle 3">
            <a:extLst>
              <a:ext uri="{FF2B5EF4-FFF2-40B4-BE49-F238E27FC236}">
                <a16:creationId xmlns:a16="http://schemas.microsoft.com/office/drawing/2014/main" id="{52D8FCBD-EC13-FC49-9459-B1097743E1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B90EB6DF-6D32-AC4A-A4BF-F963B803EA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7DA9F11-7539-FC46-AC09-86E88F07DC1E}" type="slidenum">
              <a:rPr lang="en-GB" altLang="en-US"/>
              <a:pPr>
                <a:spcBef>
                  <a:spcPct val="0"/>
                </a:spcBef>
              </a:pPr>
              <a:t>12</a:t>
            </a:fld>
            <a:endParaRPr lang="en-GB" altLang="en-US"/>
          </a:p>
        </p:txBody>
      </p:sp>
      <p:sp>
        <p:nvSpPr>
          <p:cNvPr id="37890" name="Rectangle 2">
            <a:extLst>
              <a:ext uri="{FF2B5EF4-FFF2-40B4-BE49-F238E27FC236}">
                <a16:creationId xmlns:a16="http://schemas.microsoft.com/office/drawing/2014/main" id="{E13BBD82-EDC1-D44B-8DB3-C5B7AC1C8B51}"/>
              </a:ext>
            </a:extLst>
          </p:cNvPr>
          <p:cNvSpPr>
            <a:spLocks noRot="1" noChangeArrowheads="1" noTextEdit="1"/>
          </p:cNvSpPr>
          <p:nvPr>
            <p:ph type="sldImg"/>
          </p:nvPr>
        </p:nvSpPr>
        <p:spPr>
          <a:ln/>
        </p:spPr>
      </p:sp>
      <p:sp>
        <p:nvSpPr>
          <p:cNvPr id="37891" name="Rectangle 3">
            <a:extLst>
              <a:ext uri="{FF2B5EF4-FFF2-40B4-BE49-F238E27FC236}">
                <a16:creationId xmlns:a16="http://schemas.microsoft.com/office/drawing/2014/main" id="{627570F2-9968-7047-8FEA-B926571F54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DBF470DE-9D85-BB4D-AD0B-890E0C7C11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26C42B7-3F0A-4746-9B2C-A87EFEEE927F}" type="slidenum">
              <a:rPr lang="en-GB" altLang="en-US"/>
              <a:pPr>
                <a:spcBef>
                  <a:spcPct val="0"/>
                </a:spcBef>
              </a:pPr>
              <a:t>13</a:t>
            </a:fld>
            <a:endParaRPr lang="en-GB" altLang="en-US"/>
          </a:p>
        </p:txBody>
      </p:sp>
      <p:sp>
        <p:nvSpPr>
          <p:cNvPr id="39938" name="Rectangle 2">
            <a:extLst>
              <a:ext uri="{FF2B5EF4-FFF2-40B4-BE49-F238E27FC236}">
                <a16:creationId xmlns:a16="http://schemas.microsoft.com/office/drawing/2014/main" id="{79CD1B58-CC68-954F-A88C-111A54036A7E}"/>
              </a:ext>
            </a:extLst>
          </p:cNvPr>
          <p:cNvSpPr>
            <a:spLocks noRot="1" noChangeArrowheads="1" noTextEdit="1"/>
          </p:cNvSpPr>
          <p:nvPr>
            <p:ph type="sldImg"/>
          </p:nvPr>
        </p:nvSpPr>
        <p:spPr>
          <a:ln/>
        </p:spPr>
      </p:sp>
      <p:sp>
        <p:nvSpPr>
          <p:cNvPr id="39939" name="Rectangle 3">
            <a:extLst>
              <a:ext uri="{FF2B5EF4-FFF2-40B4-BE49-F238E27FC236}">
                <a16:creationId xmlns:a16="http://schemas.microsoft.com/office/drawing/2014/main" id="{3188FBEF-E332-EC48-8A6B-390170066C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2E8893A4-7EBF-904A-B996-33D90941E379}"/>
              </a:ext>
            </a:extLst>
          </p:cNvPr>
          <p:cNvSpPr>
            <a:spLocks noGrp="1" noRot="1" noChangeAspect="1" noChangeArrowheads="1" noTextEdit="1"/>
          </p:cNvSpPr>
          <p:nvPr>
            <p:ph type="sldImg"/>
          </p:nvPr>
        </p:nvSpPr>
        <p:spPr>
          <a:ln/>
        </p:spPr>
      </p:sp>
      <p:sp>
        <p:nvSpPr>
          <p:cNvPr id="43010" name="Notes Placeholder 2">
            <a:extLst>
              <a:ext uri="{FF2B5EF4-FFF2-40B4-BE49-F238E27FC236}">
                <a16:creationId xmlns:a16="http://schemas.microsoft.com/office/drawing/2014/main" id="{64866284-D5AD-1344-B6B9-6E00F86EC1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r-HR" altLang="en-US">
                <a:latin typeface="Arial" panose="020B0604020202020204" pitchFamily="34" charset="0"/>
              </a:rPr>
              <a:t> </a:t>
            </a:r>
            <a:endParaRPr lang="en-GB" altLang="en-US">
              <a:latin typeface="Arial" panose="020B0604020202020204" pitchFamily="34" charset="0"/>
            </a:endParaRPr>
          </a:p>
        </p:txBody>
      </p:sp>
      <p:sp>
        <p:nvSpPr>
          <p:cNvPr id="43011" name="Slide Number Placeholder 3">
            <a:extLst>
              <a:ext uri="{FF2B5EF4-FFF2-40B4-BE49-F238E27FC236}">
                <a16:creationId xmlns:a16="http://schemas.microsoft.com/office/drawing/2014/main" id="{C6C2275A-DE97-BE40-9EC9-6A6D683C6D3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D956F2F-4790-E34F-96B6-A91D1C321BBD}" type="slidenum">
              <a:rPr lang="en-GB" altLang="en-US"/>
              <a:pPr>
                <a:spcBef>
                  <a:spcPct val="0"/>
                </a:spcBef>
              </a:pPr>
              <a:t>15</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D01CD113-53C8-AA41-BF45-B28B249B7CA4}"/>
              </a:ext>
            </a:extLst>
          </p:cNvPr>
          <p:cNvSpPr>
            <a:spLocks noGrp="1" noRot="1" noChangeAspect="1" noChangeArrowheads="1" noTextEdit="1"/>
          </p:cNvSpPr>
          <p:nvPr>
            <p:ph type="sldImg"/>
          </p:nvPr>
        </p:nvSpPr>
        <p:spPr>
          <a:ln/>
        </p:spPr>
      </p:sp>
      <p:sp>
        <p:nvSpPr>
          <p:cNvPr id="45058" name="Notes Placeholder 2">
            <a:extLst>
              <a:ext uri="{FF2B5EF4-FFF2-40B4-BE49-F238E27FC236}">
                <a16:creationId xmlns:a16="http://schemas.microsoft.com/office/drawing/2014/main" id="{6A76DF07-9BCE-B24E-A726-B9920079DA7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r-HR" altLang="en-US">
                <a:latin typeface="Arial" panose="020B0604020202020204" pitchFamily="34" charset="0"/>
              </a:rPr>
              <a:t> </a:t>
            </a:r>
            <a:r>
              <a:rPr lang="hr-BA" altLang="en-US">
                <a:latin typeface="Arial" panose="020B0604020202020204" pitchFamily="34" charset="0"/>
              </a:rPr>
              <a:t>Istraživanjem koje su proveli Brannick, Levine i Morgeson (2007) utvrdili su postojanje </a:t>
            </a:r>
            <a:r>
              <a:rPr lang="hr-BA" altLang="en-US" i="1">
                <a:latin typeface="Arial" panose="020B0604020202020204" pitchFamily="34" charset="0"/>
              </a:rPr>
              <a:t>velikih osam</a:t>
            </a:r>
            <a:r>
              <a:rPr lang="hr-BA" altLang="en-US">
                <a:latin typeface="Arial" panose="020B0604020202020204" pitchFamily="34" charset="0"/>
              </a:rPr>
              <a:t> kompetencija: </a:t>
            </a:r>
            <a:r>
              <a:rPr lang="hr-HR" altLang="en-US">
                <a:latin typeface="Arial" panose="020B0604020202020204" pitchFamily="34" charset="0"/>
              </a:rPr>
              <a:t>(1) </a:t>
            </a:r>
            <a:r>
              <a:rPr lang="hr-HR" altLang="en-US" i="1">
                <a:latin typeface="Arial" panose="020B0604020202020204" pitchFamily="34" charset="0"/>
              </a:rPr>
              <a:t>vođenje i donošenje odluka</a:t>
            </a:r>
            <a:r>
              <a:rPr lang="hr-HR" altLang="en-US">
                <a:latin typeface="Arial" panose="020B0604020202020204" pitchFamily="34" charset="0"/>
              </a:rPr>
              <a:t> (biti spreman odlučivati o budućim aktivnostima i znati reći podređenima šta trebaju napraviti), (2) </a:t>
            </a:r>
            <a:r>
              <a:rPr lang="hr-HR" altLang="en-US" i="1">
                <a:latin typeface="Arial" panose="020B0604020202020204" pitchFamily="34" charset="0"/>
              </a:rPr>
              <a:t>pružanje podrške i saradnja</a:t>
            </a:r>
            <a:r>
              <a:rPr lang="hr-HR" altLang="en-US">
                <a:latin typeface="Arial" panose="020B0604020202020204" pitchFamily="34" charset="0"/>
              </a:rPr>
              <a:t> (biti timski igrač i surađivati s drugim ljudima), (3) </a:t>
            </a:r>
            <a:r>
              <a:rPr lang="hr-HR" altLang="en-US" i="1">
                <a:latin typeface="Arial" panose="020B0604020202020204" pitchFamily="34" charset="0"/>
              </a:rPr>
              <a:t>komunikativnost i prezentacione vještine</a:t>
            </a:r>
            <a:r>
              <a:rPr lang="hr-HR" altLang="en-US">
                <a:latin typeface="Arial" panose="020B0604020202020204" pitchFamily="34" charset="0"/>
              </a:rPr>
              <a:t> (posjedovati samopouzdanje, sposobnost uvjeravanja drugih i vještine jasnog i zanimljivog izlaganja), (4) </a:t>
            </a:r>
            <a:r>
              <a:rPr lang="hr-HR" altLang="en-US" i="1">
                <a:latin typeface="Arial" panose="020B0604020202020204" pitchFamily="34" charset="0"/>
              </a:rPr>
              <a:t>sposobnost analiziranja i interpretacije</a:t>
            </a:r>
            <a:r>
              <a:rPr lang="hr-HR" altLang="en-US">
                <a:latin typeface="Arial" panose="020B0604020202020204" pitchFamily="34" charset="0"/>
              </a:rPr>
              <a:t> (poznavati tehnike obrade podataka i biti sposoban provoditi efikasne analize problema), (5) </a:t>
            </a:r>
            <a:r>
              <a:rPr lang="hr-HR" altLang="en-US" i="1">
                <a:latin typeface="Arial" panose="020B0604020202020204" pitchFamily="34" charset="0"/>
              </a:rPr>
              <a:t>sposobnost kreiranja i konceputalizacije</a:t>
            </a:r>
            <a:r>
              <a:rPr lang="hr-HR" altLang="en-US">
                <a:latin typeface="Arial" panose="020B0604020202020204" pitchFamily="34" charset="0"/>
              </a:rPr>
              <a:t> (biti u mogućnosti vidjeti </a:t>
            </a:r>
            <a:r>
              <a:rPr lang="hr-HR" altLang="en-US" i="1">
                <a:latin typeface="Arial" panose="020B0604020202020204" pitchFamily="34" charset="0"/>
              </a:rPr>
              <a:t>širu sliku</a:t>
            </a:r>
            <a:r>
              <a:rPr lang="hr-HR" altLang="en-US">
                <a:latin typeface="Arial" panose="020B0604020202020204" pitchFamily="34" charset="0"/>
              </a:rPr>
              <a:t>, pravovremeno reagovati i efikasno upravljati promjenama), (6) </a:t>
            </a:r>
            <a:r>
              <a:rPr lang="hr-HR" altLang="en-US" i="1">
                <a:latin typeface="Arial" panose="020B0604020202020204" pitchFamily="34" charset="0"/>
              </a:rPr>
              <a:t>organizovanost i sposobnost realizacije</a:t>
            </a:r>
            <a:r>
              <a:rPr lang="hr-HR" altLang="en-US">
                <a:latin typeface="Arial" panose="020B0604020202020204" pitchFamily="34" charset="0"/>
              </a:rPr>
              <a:t> (planirati posao kako bi se ostvarili postavljeni ciljevi i osiguralo zadovoljstvo kupaca), (7) </a:t>
            </a:r>
            <a:r>
              <a:rPr lang="hr-HR" altLang="en-US" i="1">
                <a:latin typeface="Arial" panose="020B0604020202020204" pitchFamily="34" charset="0"/>
              </a:rPr>
              <a:t>prilagodljivost i upornost</a:t>
            </a:r>
            <a:r>
              <a:rPr lang="hr-HR" altLang="en-US">
                <a:latin typeface="Arial" panose="020B0604020202020204" pitchFamily="34" charset="0"/>
              </a:rPr>
              <a:t> (biti uporan i znati se nositi s pritiskom) i (8) </a:t>
            </a:r>
            <a:r>
              <a:rPr lang="hr-HR" altLang="en-US" i="1">
                <a:latin typeface="Arial" panose="020B0604020202020204" pitchFamily="34" charset="0"/>
              </a:rPr>
              <a:t>usmjerenost prema uspjehu</a:t>
            </a:r>
            <a:r>
              <a:rPr lang="hr-HR" altLang="en-US">
                <a:latin typeface="Arial" panose="020B0604020202020204" pitchFamily="34" charset="0"/>
              </a:rPr>
              <a:t> (biti fokusiran na rezultate i dobro poznavati finansije). </a:t>
            </a:r>
            <a:endParaRPr lang="sr-Latn-BA" altLang="en-US">
              <a:latin typeface="Arial" panose="020B0604020202020204" pitchFamily="34" charset="0"/>
            </a:endParaRPr>
          </a:p>
          <a:p>
            <a:endParaRPr lang="en-GB" altLang="en-US">
              <a:latin typeface="Arial" panose="020B0604020202020204" pitchFamily="34" charset="0"/>
            </a:endParaRPr>
          </a:p>
          <a:p>
            <a:endParaRPr lang="en-GB" altLang="en-US">
              <a:latin typeface="Arial" panose="020B0604020202020204" pitchFamily="34" charset="0"/>
            </a:endParaRPr>
          </a:p>
        </p:txBody>
      </p:sp>
      <p:sp>
        <p:nvSpPr>
          <p:cNvPr id="45059" name="Slide Number Placeholder 3">
            <a:extLst>
              <a:ext uri="{FF2B5EF4-FFF2-40B4-BE49-F238E27FC236}">
                <a16:creationId xmlns:a16="http://schemas.microsoft.com/office/drawing/2014/main" id="{2D63DEB1-1712-B345-B797-1B9370525C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5BD1E75-F52D-AC41-9047-15644C63F95A}" type="slidenum">
              <a:rPr lang="en-GB" altLang="en-US"/>
              <a:pPr>
                <a:spcBef>
                  <a:spcPct val="0"/>
                </a:spcBef>
              </a:pPr>
              <a:t>16</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F2771917-C7C1-C74A-BC02-DAA0AEEAD26C}"/>
              </a:ext>
            </a:extLst>
          </p:cNvPr>
          <p:cNvSpPr>
            <a:spLocks noGrp="1" noRot="1" noChangeAspect="1" noChangeArrowheads="1" noTextEdit="1"/>
          </p:cNvSpPr>
          <p:nvPr>
            <p:ph type="sldImg"/>
          </p:nvPr>
        </p:nvSpPr>
        <p:spPr>
          <a:ln/>
        </p:spPr>
      </p:sp>
      <p:sp>
        <p:nvSpPr>
          <p:cNvPr id="47106" name="Notes Placeholder 2">
            <a:extLst>
              <a:ext uri="{FF2B5EF4-FFF2-40B4-BE49-F238E27FC236}">
                <a16:creationId xmlns:a16="http://schemas.microsoft.com/office/drawing/2014/main" id="{5B9169EC-FE3C-8045-B05D-1AA195FBD9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r-HR" altLang="en-US">
                <a:latin typeface="Arial" panose="020B0604020202020204" pitchFamily="34" charset="0"/>
              </a:rPr>
              <a:t> </a:t>
            </a:r>
            <a:r>
              <a:rPr lang="sr-Latn-BA" altLang="en-US">
                <a:latin typeface="Arial" panose="020B0604020202020204" pitchFamily="34" charset="0"/>
              </a:rPr>
              <a:t> </a:t>
            </a:r>
            <a:endParaRPr lang="en-GB" altLang="en-US">
              <a:latin typeface="Arial" panose="020B0604020202020204" pitchFamily="34" charset="0"/>
            </a:endParaRPr>
          </a:p>
        </p:txBody>
      </p:sp>
      <p:sp>
        <p:nvSpPr>
          <p:cNvPr id="47107" name="Slide Number Placeholder 3">
            <a:extLst>
              <a:ext uri="{FF2B5EF4-FFF2-40B4-BE49-F238E27FC236}">
                <a16:creationId xmlns:a16="http://schemas.microsoft.com/office/drawing/2014/main" id="{807AC889-8C23-7743-BDE2-C213BAD60A0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BF42D4-3981-1849-A93E-F576CBA70BCB}" type="slidenum">
              <a:rPr lang="en-GB" altLang="en-US"/>
              <a:pPr>
                <a:spcBef>
                  <a:spcPct val="0"/>
                </a:spcBef>
              </a:pPr>
              <a:t>17</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416CFA4D-76BF-D447-9137-FF80249575A9}"/>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0D6361C6-6BEB-E443-9230-AC344460E1F5}"/>
              </a:ext>
            </a:extLst>
          </p:cNvPr>
          <p:cNvSpPr>
            <a:spLocks noGrp="1"/>
          </p:cNvSpPr>
          <p:nvPr>
            <p:ph type="body" idx="1"/>
          </p:nvPr>
        </p:nvSpPr>
        <p:spPr/>
        <p:txBody>
          <a:bodyPr>
            <a:normAutofit fontScale="77500" lnSpcReduction="20000"/>
          </a:bodyPr>
          <a:lstStyle/>
          <a:p>
            <a:pPr>
              <a:defRPr/>
            </a:pPr>
            <a:r>
              <a:rPr lang="en-US" b="1" dirty="0"/>
              <a:t>Types of Competencies</a:t>
            </a:r>
          </a:p>
          <a:p>
            <a:pPr>
              <a:defRPr/>
            </a:pPr>
            <a:r>
              <a:rPr lang="en-US" dirty="0"/>
              <a:t>Competencies effectively fall in three groups:</a:t>
            </a:r>
          </a:p>
          <a:p>
            <a:pPr>
              <a:defRPr/>
            </a:pPr>
            <a:r>
              <a:rPr lang="en-US" b="1" i="1" dirty="0" err="1"/>
              <a:t>Behavioural</a:t>
            </a:r>
            <a:r>
              <a:rPr lang="en-US" b="1" i="1" dirty="0"/>
              <a:t> (or Life Skills) Competencies</a:t>
            </a:r>
            <a:r>
              <a:rPr lang="en-US" dirty="0"/>
              <a:t>        Life skills are problem solving </a:t>
            </a:r>
            <a:r>
              <a:rPr lang="en-US" dirty="0" err="1"/>
              <a:t>behaviours</a:t>
            </a:r>
            <a:r>
              <a:rPr lang="en-US" dirty="0"/>
              <a:t> used appropriately and responsibly in the management of personal affairs.  They are a set of human skills acquired via teaching or direct experience that are used to handle problems and questions commonly encountered in daily human life.  Examples are: Communication, Analytical Ability, Problem Solving, Initiative, etc.</a:t>
            </a:r>
          </a:p>
          <a:p>
            <a:pPr>
              <a:defRPr/>
            </a:pPr>
            <a:r>
              <a:rPr lang="en-US" b="1" i="1" dirty="0"/>
              <a:t>Functional (or Technical) Competencies</a:t>
            </a:r>
            <a:r>
              <a:rPr lang="en-US" dirty="0"/>
              <a:t>          Functional Competencies relate to functions, processes, and roles within the </a:t>
            </a:r>
            <a:r>
              <a:rPr lang="en-US" dirty="0" err="1"/>
              <a:t>organisation</a:t>
            </a:r>
            <a:r>
              <a:rPr lang="en-US" dirty="0"/>
              <a:t> and include the knowledge of, and skill in the exercise of, practices required for successful accomplishment of a specific job or task.  Examples are: Application Systems Development, Networking and Communication, Database Analysis and Design, etc.</a:t>
            </a:r>
          </a:p>
          <a:p>
            <a:pPr>
              <a:defRPr/>
            </a:pPr>
            <a:r>
              <a:rPr lang="en-US" b="1" i="1" dirty="0"/>
              <a:t>Professional Competencies</a:t>
            </a:r>
            <a:r>
              <a:rPr lang="en-US" dirty="0"/>
              <a:t>                Professional competencies are competencies that allow for success in an </a:t>
            </a:r>
            <a:r>
              <a:rPr lang="en-US" dirty="0" err="1"/>
              <a:t>organisational</a:t>
            </a:r>
            <a:r>
              <a:rPr lang="en-US" dirty="0"/>
              <a:t> context.  They are the accelerators of performance or – if lacking in sufficient strength and quality – are the reason people fail to excel in jobs.  Examples are: Business Environment, Industry and Professional Standards, Negotiation, People Management, etc.</a:t>
            </a:r>
          </a:p>
          <a:p>
            <a:pPr>
              <a:defRPr/>
            </a:pPr>
            <a:r>
              <a:rPr lang="en-US" b="1" dirty="0"/>
              <a:t>Levels of Criticality</a:t>
            </a:r>
          </a:p>
          <a:p>
            <a:pPr>
              <a:defRPr/>
            </a:pPr>
            <a:r>
              <a:rPr lang="en-US" dirty="0"/>
              <a:t>In any </a:t>
            </a:r>
            <a:r>
              <a:rPr lang="en-US" dirty="0" err="1"/>
              <a:t>organisation</a:t>
            </a:r>
            <a:r>
              <a:rPr lang="en-US" dirty="0"/>
              <a:t> there are some Competencies that are more important than others, based on different criteria:</a:t>
            </a:r>
          </a:p>
          <a:p>
            <a:pPr>
              <a:defRPr/>
            </a:pPr>
            <a:r>
              <a:rPr lang="en-US" b="1" i="1" dirty="0"/>
              <a:t>Core Competencies</a:t>
            </a:r>
            <a:r>
              <a:rPr lang="en-US" dirty="0"/>
              <a:t> – Core competencies are those competencies that any successful employee will need to rise through the </a:t>
            </a:r>
            <a:r>
              <a:rPr lang="en-US" dirty="0" err="1"/>
              <a:t>organisation</a:t>
            </a:r>
            <a:r>
              <a:rPr lang="en-US" dirty="0"/>
              <a:t>.  These Competencies would generally relate in some way to the business of the </a:t>
            </a:r>
            <a:r>
              <a:rPr lang="en-US" dirty="0" err="1"/>
              <a:t>organisation</a:t>
            </a:r>
            <a:r>
              <a:rPr lang="en-US" b="1" dirty="0"/>
              <a:t>.</a:t>
            </a:r>
            <a:r>
              <a:rPr lang="sr-Latn-BA" b="1" dirty="0"/>
              <a:t> </a:t>
            </a:r>
            <a:r>
              <a:rPr lang="en-US" b="1" dirty="0"/>
              <a:t>Core competencies are the combination of pooled knowledge and technical capacities that allow a business to be competitive in the marketplace</a:t>
            </a:r>
          </a:p>
          <a:p>
            <a:pPr>
              <a:defRPr/>
            </a:pPr>
            <a:r>
              <a:rPr lang="en-US" b="1" i="1" dirty="0"/>
              <a:t>Key Competencies</a:t>
            </a:r>
            <a:r>
              <a:rPr lang="en-US" dirty="0"/>
              <a:t> – Key competencies contribute to valued outcomes of the </a:t>
            </a:r>
            <a:r>
              <a:rPr lang="en-US" dirty="0" err="1"/>
              <a:t>organisation</a:t>
            </a:r>
            <a:r>
              <a:rPr lang="en-US" dirty="0"/>
              <a:t>, defining the abilities of individuals to meet strategic demands, and are important not just for specialists but for all individuals</a:t>
            </a:r>
            <a:r>
              <a:rPr lang="en-US" b="1" dirty="0"/>
              <a:t>.</a:t>
            </a:r>
            <a:r>
              <a:rPr lang="sr-Latn-BA" b="1" dirty="0"/>
              <a:t> </a:t>
            </a:r>
            <a:r>
              <a:rPr lang="en-US" b="1" dirty="0"/>
              <a:t>Key Competencies for Jobs Key competencies are things you are competent at that are key to the job you are applying for such as particular skills you may have or what skills you have that you think would be </a:t>
            </a:r>
            <a:r>
              <a:rPr lang="en-US" b="1" dirty="0" err="1"/>
              <a:t>advantagious</a:t>
            </a:r>
            <a:r>
              <a:rPr lang="en-US" b="1" dirty="0"/>
              <a:t> to the potential employer.</a:t>
            </a:r>
          </a:p>
          <a:p>
            <a:pPr>
              <a:defRPr/>
            </a:pPr>
            <a:r>
              <a:rPr lang="en-US" b="1" i="1" dirty="0"/>
              <a:t>Critical Competencies</a:t>
            </a:r>
            <a:r>
              <a:rPr lang="en-US" dirty="0"/>
              <a:t> – Critical competencies are competencies without which the </a:t>
            </a:r>
            <a:r>
              <a:rPr lang="en-US" dirty="0" err="1"/>
              <a:t>organisation</a:t>
            </a:r>
            <a:r>
              <a:rPr lang="en-US" dirty="0"/>
              <a:t> will be unable to achieve it’s goals and strategy.</a:t>
            </a:r>
          </a:p>
          <a:p>
            <a:pPr>
              <a:defRPr/>
            </a:pPr>
            <a:r>
              <a:rPr lang="en-US" dirty="0"/>
              <a:t>- See more at: http://www.talentalign.com/skills-vs-competencies-whats-the-difference/#sthash.hixE0xFn.dpuf</a:t>
            </a:r>
          </a:p>
          <a:p>
            <a:pPr>
              <a:defRPr/>
            </a:pPr>
            <a:endParaRPr lang="en-GB" dirty="0"/>
          </a:p>
        </p:txBody>
      </p:sp>
      <p:sp>
        <p:nvSpPr>
          <p:cNvPr id="49155" name="Slide Number Placeholder 3">
            <a:extLst>
              <a:ext uri="{FF2B5EF4-FFF2-40B4-BE49-F238E27FC236}">
                <a16:creationId xmlns:a16="http://schemas.microsoft.com/office/drawing/2014/main" id="{C92DF0B6-D19B-2741-A758-9E3FB6B954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039D279-DA59-E447-86DD-A6DC869C1817}" type="slidenum">
              <a:rPr lang="en-GB" altLang="en-US"/>
              <a:pPr>
                <a:spcBef>
                  <a:spcPct val="0"/>
                </a:spcBef>
              </a:pPr>
              <a:t>18</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E3F028C2-38EF-8042-A8D4-7B9F204B63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573F6C5-5593-284E-8B69-1C19A3D97414}" type="slidenum">
              <a:rPr lang="en-GB" altLang="en-US"/>
              <a:pPr>
                <a:spcBef>
                  <a:spcPct val="0"/>
                </a:spcBef>
              </a:pPr>
              <a:t>19</a:t>
            </a:fld>
            <a:endParaRPr lang="en-GB" altLang="en-US"/>
          </a:p>
        </p:txBody>
      </p:sp>
      <p:sp>
        <p:nvSpPr>
          <p:cNvPr id="51202" name="Rectangle 2">
            <a:extLst>
              <a:ext uri="{FF2B5EF4-FFF2-40B4-BE49-F238E27FC236}">
                <a16:creationId xmlns:a16="http://schemas.microsoft.com/office/drawing/2014/main" id="{D4CC3B73-A471-7D4F-A7BD-E0204D91FB30}"/>
              </a:ext>
            </a:extLst>
          </p:cNvPr>
          <p:cNvSpPr>
            <a:spLocks noRot="1" noChangeArrowheads="1" noTextEdit="1"/>
          </p:cNvSpPr>
          <p:nvPr>
            <p:ph type="sldImg"/>
          </p:nvPr>
        </p:nvSpPr>
        <p:spPr>
          <a:ln/>
        </p:spPr>
      </p:sp>
      <p:sp>
        <p:nvSpPr>
          <p:cNvPr id="51203" name="Rectangle 3">
            <a:extLst>
              <a:ext uri="{FF2B5EF4-FFF2-40B4-BE49-F238E27FC236}">
                <a16:creationId xmlns:a16="http://schemas.microsoft.com/office/drawing/2014/main" id="{AD8C94B1-6D53-A349-846D-4BB010FA33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DB6EC086-1B14-CC44-A3AA-1C6F811F6E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8F04F68-4365-2448-8860-D59537C063BF}" type="slidenum">
              <a:rPr lang="en-GB" altLang="en-US"/>
              <a:pPr>
                <a:spcBef>
                  <a:spcPct val="0"/>
                </a:spcBef>
              </a:pPr>
              <a:t>21</a:t>
            </a:fld>
            <a:endParaRPr lang="en-GB" altLang="en-US"/>
          </a:p>
        </p:txBody>
      </p:sp>
      <p:sp>
        <p:nvSpPr>
          <p:cNvPr id="54274" name="Rectangle 2">
            <a:extLst>
              <a:ext uri="{FF2B5EF4-FFF2-40B4-BE49-F238E27FC236}">
                <a16:creationId xmlns:a16="http://schemas.microsoft.com/office/drawing/2014/main" id="{0DAA14E1-E159-F940-8D4C-252F2E16A1BB}"/>
              </a:ext>
            </a:extLst>
          </p:cNvPr>
          <p:cNvSpPr>
            <a:spLocks noRot="1" noChangeArrowheads="1" noTextEdit="1"/>
          </p:cNvSpPr>
          <p:nvPr>
            <p:ph type="sldImg"/>
          </p:nvPr>
        </p:nvSpPr>
        <p:spPr>
          <a:ln/>
        </p:spPr>
      </p:sp>
      <p:sp>
        <p:nvSpPr>
          <p:cNvPr id="54275" name="Rectangle 3">
            <a:extLst>
              <a:ext uri="{FF2B5EF4-FFF2-40B4-BE49-F238E27FC236}">
                <a16:creationId xmlns:a16="http://schemas.microsoft.com/office/drawing/2014/main" id="{3A881FD3-34C3-D44B-83AB-1C81284F63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2496A128-3CBE-BB40-8085-51A6074A86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7FF48F4-523F-3342-89BE-D720598A1363}" type="slidenum">
              <a:rPr lang="en-GB" altLang="en-US"/>
              <a:pPr>
                <a:spcBef>
                  <a:spcPct val="0"/>
                </a:spcBef>
              </a:pPr>
              <a:t>23</a:t>
            </a:fld>
            <a:endParaRPr lang="en-GB" altLang="en-US"/>
          </a:p>
        </p:txBody>
      </p:sp>
      <p:sp>
        <p:nvSpPr>
          <p:cNvPr id="57346" name="Rectangle 2">
            <a:extLst>
              <a:ext uri="{FF2B5EF4-FFF2-40B4-BE49-F238E27FC236}">
                <a16:creationId xmlns:a16="http://schemas.microsoft.com/office/drawing/2014/main" id="{6F376A9C-6183-B649-8197-96F1C4D33DA2}"/>
              </a:ext>
            </a:extLst>
          </p:cNvPr>
          <p:cNvSpPr>
            <a:spLocks noRot="1" noChangeArrowheads="1" noTextEdit="1"/>
          </p:cNvSpPr>
          <p:nvPr>
            <p:ph type="sldImg"/>
          </p:nvPr>
        </p:nvSpPr>
        <p:spPr>
          <a:ln/>
        </p:spPr>
      </p:sp>
      <p:sp>
        <p:nvSpPr>
          <p:cNvPr id="57347" name="Rectangle 3">
            <a:extLst>
              <a:ext uri="{FF2B5EF4-FFF2-40B4-BE49-F238E27FC236}">
                <a16:creationId xmlns:a16="http://schemas.microsoft.com/office/drawing/2014/main" id="{78B3D45F-C2D0-7A4B-B4F6-A6A4C0F71A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337B11AF-B89F-5244-BFED-DECC7E5E57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7044E5-B50D-654A-97E2-6CF9808D0470}" type="slidenum">
              <a:rPr lang="en-GB" altLang="en-US"/>
              <a:pPr>
                <a:spcBef>
                  <a:spcPct val="0"/>
                </a:spcBef>
              </a:pPr>
              <a:t>24</a:t>
            </a:fld>
            <a:endParaRPr lang="en-GB" altLang="en-US"/>
          </a:p>
        </p:txBody>
      </p:sp>
      <p:sp>
        <p:nvSpPr>
          <p:cNvPr id="59394" name="Rectangle 2">
            <a:extLst>
              <a:ext uri="{FF2B5EF4-FFF2-40B4-BE49-F238E27FC236}">
                <a16:creationId xmlns:a16="http://schemas.microsoft.com/office/drawing/2014/main" id="{9FCA8E05-CCEF-BA43-8BD1-2B53D3FA4860}"/>
              </a:ext>
            </a:extLst>
          </p:cNvPr>
          <p:cNvSpPr>
            <a:spLocks noRot="1" noChangeArrowheads="1" noTextEdit="1"/>
          </p:cNvSpPr>
          <p:nvPr>
            <p:ph type="sldImg"/>
          </p:nvPr>
        </p:nvSpPr>
        <p:spPr>
          <a:ln/>
        </p:spPr>
      </p:sp>
      <p:sp>
        <p:nvSpPr>
          <p:cNvPr id="59395" name="Rectangle 3">
            <a:extLst>
              <a:ext uri="{FF2B5EF4-FFF2-40B4-BE49-F238E27FC236}">
                <a16:creationId xmlns:a16="http://schemas.microsoft.com/office/drawing/2014/main" id="{8C6292FE-6C55-A745-A424-42A9D4AD44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EA085E92-6D14-6F4A-AB6F-FDF5CDB165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BAD619-E91A-BF47-9391-3D3E5F6C8E22}" type="slidenum">
              <a:rPr lang="en-GB" altLang="en-US"/>
              <a:pPr>
                <a:spcBef>
                  <a:spcPct val="0"/>
                </a:spcBef>
              </a:pPr>
              <a:t>3</a:t>
            </a:fld>
            <a:endParaRPr lang="en-GB" altLang="en-US"/>
          </a:p>
        </p:txBody>
      </p:sp>
      <p:sp>
        <p:nvSpPr>
          <p:cNvPr id="20482" name="Rectangle 2">
            <a:extLst>
              <a:ext uri="{FF2B5EF4-FFF2-40B4-BE49-F238E27FC236}">
                <a16:creationId xmlns:a16="http://schemas.microsoft.com/office/drawing/2014/main" id="{55DD2A49-885B-5349-818C-44AB95FDA1DC}"/>
              </a:ext>
            </a:extLst>
          </p:cNvPr>
          <p:cNvSpPr>
            <a:spLocks noRot="1" noChangeArrowheads="1" noTextEdit="1"/>
          </p:cNvSpPr>
          <p:nvPr>
            <p:ph type="sldImg"/>
          </p:nvPr>
        </p:nvSpPr>
        <p:spPr>
          <a:ln/>
        </p:spPr>
      </p:sp>
      <p:sp>
        <p:nvSpPr>
          <p:cNvPr id="20483" name="Rectangle 3">
            <a:extLst>
              <a:ext uri="{FF2B5EF4-FFF2-40B4-BE49-F238E27FC236}">
                <a16:creationId xmlns:a16="http://schemas.microsoft.com/office/drawing/2014/main" id="{0F27BED4-2AFB-EA43-BB67-24589ADD2F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6C6B86C1-3C4F-F34C-AA0E-7CD2D4AB4A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B401E31-489B-FF40-B61E-3343D0226C24}" type="slidenum">
              <a:rPr lang="en-GB" altLang="en-US"/>
              <a:pPr>
                <a:spcBef>
                  <a:spcPct val="0"/>
                </a:spcBef>
              </a:pPr>
              <a:t>26</a:t>
            </a:fld>
            <a:endParaRPr lang="en-GB" altLang="en-US"/>
          </a:p>
        </p:txBody>
      </p:sp>
      <p:sp>
        <p:nvSpPr>
          <p:cNvPr id="62466" name="Rectangle 2">
            <a:extLst>
              <a:ext uri="{FF2B5EF4-FFF2-40B4-BE49-F238E27FC236}">
                <a16:creationId xmlns:a16="http://schemas.microsoft.com/office/drawing/2014/main" id="{2905812B-604B-D94B-8132-DD1E542233DB}"/>
              </a:ext>
            </a:extLst>
          </p:cNvPr>
          <p:cNvSpPr>
            <a:spLocks noRot="1" noChangeArrowheads="1" noTextEdit="1"/>
          </p:cNvSpPr>
          <p:nvPr>
            <p:ph type="sldImg"/>
          </p:nvPr>
        </p:nvSpPr>
        <p:spPr>
          <a:ln/>
        </p:spPr>
      </p:sp>
      <p:sp>
        <p:nvSpPr>
          <p:cNvPr id="62467" name="Rectangle 3">
            <a:extLst>
              <a:ext uri="{FF2B5EF4-FFF2-40B4-BE49-F238E27FC236}">
                <a16:creationId xmlns:a16="http://schemas.microsoft.com/office/drawing/2014/main" id="{76247519-3020-234B-8230-103CBEF9E8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Use eBay video, begin at 4:54 through 5:31 (section on eBay's effect on small antique shops)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CB78C15E-5382-8D48-9593-8BE7A39612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69720E-C068-EE45-9BA2-E81806CBEEA8}" type="slidenum">
              <a:rPr lang="en-GB" altLang="en-US"/>
              <a:pPr>
                <a:spcBef>
                  <a:spcPct val="0"/>
                </a:spcBef>
              </a:pPr>
              <a:t>27</a:t>
            </a:fld>
            <a:endParaRPr lang="en-GB" altLang="en-US"/>
          </a:p>
        </p:txBody>
      </p:sp>
      <p:sp>
        <p:nvSpPr>
          <p:cNvPr id="64514" name="Rectangle 2">
            <a:extLst>
              <a:ext uri="{FF2B5EF4-FFF2-40B4-BE49-F238E27FC236}">
                <a16:creationId xmlns:a16="http://schemas.microsoft.com/office/drawing/2014/main" id="{8057EB6A-D785-A140-BF89-E29BF8972C9E}"/>
              </a:ext>
            </a:extLst>
          </p:cNvPr>
          <p:cNvSpPr>
            <a:spLocks noRot="1" noChangeArrowheads="1" noTextEdit="1"/>
          </p:cNvSpPr>
          <p:nvPr>
            <p:ph type="sldImg"/>
          </p:nvPr>
        </p:nvSpPr>
        <p:spPr>
          <a:ln/>
        </p:spPr>
      </p:sp>
      <p:sp>
        <p:nvSpPr>
          <p:cNvPr id="64515" name="Rectangle 3">
            <a:extLst>
              <a:ext uri="{FF2B5EF4-FFF2-40B4-BE49-F238E27FC236}">
                <a16:creationId xmlns:a16="http://schemas.microsoft.com/office/drawing/2014/main" id="{3870AB14-0269-B646-BD26-F7BE9AC1C1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67A8A263-D7AA-214B-94A5-4D235BA576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E5DBC1C-6979-5C44-B5AF-1EDEC0CF4266}" type="slidenum">
              <a:rPr lang="en-GB" altLang="en-US"/>
              <a:pPr>
                <a:spcBef>
                  <a:spcPct val="0"/>
                </a:spcBef>
              </a:pPr>
              <a:t>28</a:t>
            </a:fld>
            <a:endParaRPr lang="en-GB" altLang="en-US"/>
          </a:p>
        </p:txBody>
      </p:sp>
      <p:sp>
        <p:nvSpPr>
          <p:cNvPr id="66562" name="Rectangle 2">
            <a:extLst>
              <a:ext uri="{FF2B5EF4-FFF2-40B4-BE49-F238E27FC236}">
                <a16:creationId xmlns:a16="http://schemas.microsoft.com/office/drawing/2014/main" id="{B9DCB33B-3CE9-B445-BA56-6CE000DB486B}"/>
              </a:ext>
            </a:extLst>
          </p:cNvPr>
          <p:cNvSpPr>
            <a:spLocks noRot="1" noChangeArrowheads="1" noTextEdit="1"/>
          </p:cNvSpPr>
          <p:nvPr>
            <p:ph type="sldImg"/>
          </p:nvPr>
        </p:nvSpPr>
        <p:spPr>
          <a:ln/>
        </p:spPr>
      </p:sp>
      <p:sp>
        <p:nvSpPr>
          <p:cNvPr id="66563" name="Rectangle 3">
            <a:extLst>
              <a:ext uri="{FF2B5EF4-FFF2-40B4-BE49-F238E27FC236}">
                <a16:creationId xmlns:a16="http://schemas.microsoft.com/office/drawing/2014/main" id="{6DB314A6-C1F1-5549-8D0C-3190D161B6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Use clip from eBay video, begin at 5:32 and go to 6:13 (section on eBay and car market)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4EE21D6B-ACE2-104F-994F-6A2610D70C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5ED267F-59C3-D743-8DC1-67A94EE048F1}" type="slidenum">
              <a:rPr lang="en-GB" altLang="en-US"/>
              <a:pPr>
                <a:spcBef>
                  <a:spcPct val="0"/>
                </a:spcBef>
              </a:pPr>
              <a:t>29</a:t>
            </a:fld>
            <a:endParaRPr lang="en-GB" altLang="en-US"/>
          </a:p>
        </p:txBody>
      </p:sp>
      <p:sp>
        <p:nvSpPr>
          <p:cNvPr id="68610" name="Rectangle 2">
            <a:extLst>
              <a:ext uri="{FF2B5EF4-FFF2-40B4-BE49-F238E27FC236}">
                <a16:creationId xmlns:a16="http://schemas.microsoft.com/office/drawing/2014/main" id="{2BC88624-4D00-5C48-B46B-626F7ADD9836}"/>
              </a:ext>
            </a:extLst>
          </p:cNvPr>
          <p:cNvSpPr>
            <a:spLocks noRot="1" noChangeArrowheads="1" noTextEdit="1"/>
          </p:cNvSpPr>
          <p:nvPr>
            <p:ph type="sldImg"/>
          </p:nvPr>
        </p:nvSpPr>
        <p:spPr>
          <a:ln/>
        </p:spPr>
      </p:sp>
      <p:sp>
        <p:nvSpPr>
          <p:cNvPr id="68611" name="Rectangle 3">
            <a:extLst>
              <a:ext uri="{FF2B5EF4-FFF2-40B4-BE49-F238E27FC236}">
                <a16:creationId xmlns:a16="http://schemas.microsoft.com/office/drawing/2014/main" id="{37354B62-951F-4448-8F39-524E7E85F9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6">
            <a:extLst>
              <a:ext uri="{FF2B5EF4-FFF2-40B4-BE49-F238E27FC236}">
                <a16:creationId xmlns:a16="http://schemas.microsoft.com/office/drawing/2014/main" id="{E8776783-456A-1E4C-9A2A-012B54524A14}"/>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GB" altLang="en-US"/>
              <a:t>Introduction</a:t>
            </a:r>
          </a:p>
        </p:txBody>
      </p:sp>
      <p:sp>
        <p:nvSpPr>
          <p:cNvPr id="70658" name="Rectangle 7">
            <a:extLst>
              <a:ext uri="{FF2B5EF4-FFF2-40B4-BE49-F238E27FC236}">
                <a16:creationId xmlns:a16="http://schemas.microsoft.com/office/drawing/2014/main" id="{1AB19E4A-7A13-CF42-8C27-2030A8975C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0CEAF4-7307-E04A-91D4-67B8B6362A79}" type="slidenum">
              <a:rPr lang="en-GB" altLang="en-US"/>
              <a:pPr>
                <a:spcBef>
                  <a:spcPct val="0"/>
                </a:spcBef>
              </a:pPr>
              <a:t>30</a:t>
            </a:fld>
            <a:endParaRPr lang="en-GB" altLang="en-US"/>
          </a:p>
        </p:txBody>
      </p:sp>
      <p:sp>
        <p:nvSpPr>
          <p:cNvPr id="70659" name="Rectangle 2">
            <a:extLst>
              <a:ext uri="{FF2B5EF4-FFF2-40B4-BE49-F238E27FC236}">
                <a16:creationId xmlns:a16="http://schemas.microsoft.com/office/drawing/2014/main" id="{9E7CCE8C-BCFD-2E47-85AC-305A149FFE40}"/>
              </a:ext>
            </a:extLst>
          </p:cNvPr>
          <p:cNvSpPr>
            <a:spLocks noChangeArrowheads="1" noTextEdit="1"/>
          </p:cNvSpPr>
          <p:nvPr>
            <p:ph type="sldImg"/>
          </p:nvPr>
        </p:nvSpPr>
        <p:spPr>
          <a:xfrm>
            <a:off x="1144588" y="685800"/>
            <a:ext cx="4573587" cy="3429000"/>
          </a:xfrm>
          <a:ln/>
        </p:spPr>
      </p:sp>
      <p:sp>
        <p:nvSpPr>
          <p:cNvPr id="70660" name="Rectangle 3">
            <a:extLst>
              <a:ext uri="{FF2B5EF4-FFF2-40B4-BE49-F238E27FC236}">
                <a16:creationId xmlns:a16="http://schemas.microsoft.com/office/drawing/2014/main" id="{56CDB5B1-6CE0-AE48-B56A-A8227DCAB812}"/>
              </a:ext>
            </a:extLst>
          </p:cNvPr>
          <p:cNvSpPr>
            <a:spLocks noGrp="1" noChangeArrowheads="1"/>
          </p:cNvSpPr>
          <p:nvPr>
            <p:ph type="body" idx="1"/>
          </p:nvPr>
        </p:nvSpPr>
        <p:spPr>
          <a:xfrm>
            <a:off x="685800" y="4344988"/>
            <a:ext cx="5486400" cy="41132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6">
            <a:extLst>
              <a:ext uri="{FF2B5EF4-FFF2-40B4-BE49-F238E27FC236}">
                <a16:creationId xmlns:a16="http://schemas.microsoft.com/office/drawing/2014/main" id="{B5026756-2A1E-1A40-8868-D2755C7F403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GB" altLang="en-US"/>
              <a:t>Introduction</a:t>
            </a:r>
          </a:p>
        </p:txBody>
      </p:sp>
      <p:sp>
        <p:nvSpPr>
          <p:cNvPr id="73730" name="Rectangle 7">
            <a:extLst>
              <a:ext uri="{FF2B5EF4-FFF2-40B4-BE49-F238E27FC236}">
                <a16:creationId xmlns:a16="http://schemas.microsoft.com/office/drawing/2014/main" id="{1C2B0442-8AD0-AD48-B9D9-7918F86FC1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0C0C49C-A3AF-FD4D-9B16-FE80148BFB92}" type="slidenum">
              <a:rPr lang="en-GB" altLang="en-US"/>
              <a:pPr>
                <a:spcBef>
                  <a:spcPct val="0"/>
                </a:spcBef>
              </a:pPr>
              <a:t>32</a:t>
            </a:fld>
            <a:endParaRPr lang="en-GB" altLang="en-US"/>
          </a:p>
        </p:txBody>
      </p:sp>
      <p:sp>
        <p:nvSpPr>
          <p:cNvPr id="73731" name="Rectangle 2">
            <a:extLst>
              <a:ext uri="{FF2B5EF4-FFF2-40B4-BE49-F238E27FC236}">
                <a16:creationId xmlns:a16="http://schemas.microsoft.com/office/drawing/2014/main" id="{6530C124-2646-C842-B901-35E06178829F}"/>
              </a:ext>
            </a:extLst>
          </p:cNvPr>
          <p:cNvSpPr>
            <a:spLocks noChangeArrowheads="1" noTextEdit="1"/>
          </p:cNvSpPr>
          <p:nvPr>
            <p:ph type="sldImg"/>
          </p:nvPr>
        </p:nvSpPr>
        <p:spPr>
          <a:xfrm>
            <a:off x="1144588" y="685800"/>
            <a:ext cx="4573587" cy="3429000"/>
          </a:xfrm>
          <a:ln/>
        </p:spPr>
      </p:sp>
      <p:sp>
        <p:nvSpPr>
          <p:cNvPr id="73732" name="Rectangle 3">
            <a:extLst>
              <a:ext uri="{FF2B5EF4-FFF2-40B4-BE49-F238E27FC236}">
                <a16:creationId xmlns:a16="http://schemas.microsoft.com/office/drawing/2014/main" id="{2769770D-53EC-8043-8DAA-02570E11BC3F}"/>
              </a:ext>
            </a:extLst>
          </p:cNvPr>
          <p:cNvSpPr>
            <a:spLocks noGrp="1" noChangeArrowheads="1"/>
          </p:cNvSpPr>
          <p:nvPr>
            <p:ph type="body" idx="1"/>
          </p:nvPr>
        </p:nvSpPr>
        <p:spPr>
          <a:xfrm>
            <a:off x="685800" y="4344988"/>
            <a:ext cx="5486400" cy="41132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en-US" sz="1000">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a:extLst>
              <a:ext uri="{FF2B5EF4-FFF2-40B4-BE49-F238E27FC236}">
                <a16:creationId xmlns:a16="http://schemas.microsoft.com/office/drawing/2014/main" id="{22947EFB-2405-6D4B-896D-D1712D7141EF}"/>
              </a:ext>
            </a:extLst>
          </p:cNvPr>
          <p:cNvSpPr>
            <a:spLocks noGrp="1" noRot="1" noChangeAspect="1" noChangeArrowheads="1" noTextEdit="1"/>
          </p:cNvSpPr>
          <p:nvPr>
            <p:ph type="sldImg"/>
          </p:nvPr>
        </p:nvSpPr>
        <p:spPr>
          <a:ln/>
        </p:spPr>
      </p:sp>
      <p:sp>
        <p:nvSpPr>
          <p:cNvPr id="75778" name="Notes Placeholder 2">
            <a:extLst>
              <a:ext uri="{FF2B5EF4-FFF2-40B4-BE49-F238E27FC236}">
                <a16:creationId xmlns:a16="http://schemas.microsoft.com/office/drawing/2014/main" id="{28C2E247-6472-6147-A829-0E029BF8BD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Most likely any strategic implementation will impact ALL the elements to some degree. Therefore careful consideration must be made to all implication of any strategic implementation. A holistic approach is needed in strategy setting. This is an area where many companies fail, whereby KM is seen as a technical implementation. A typical example would be a strategic requirement to share knowledge. A company would implement, say an Intranet, and wait for the benefits to kick in. Sadly, the company will gain little from its investment. The Intranet is a powerful infrastructure element BUT it needs to be established with People and Process implications not just Technology and must be tied with a desired business objective. </a:t>
            </a:r>
            <a:endParaRPr lang="sr-Latn-BA" altLang="en-US">
              <a:latin typeface="Arial" panose="020B0604020202020204" pitchFamily="34" charset="0"/>
            </a:endParaRPr>
          </a:p>
          <a:p>
            <a:r>
              <a:rPr lang="en-US" altLang="en-US">
                <a:latin typeface="Arial" panose="020B0604020202020204" pitchFamily="34" charset="0"/>
              </a:rPr>
              <a:t>A key element of a KM concept is a requirement to address People, Process and Technology issues in tandem and not focus on any one element. </a:t>
            </a:r>
            <a:r>
              <a:rPr lang="sr-Latn-BA" altLang="en-US">
                <a:latin typeface="Arial" panose="020B0604020202020204" pitchFamily="34" charset="0"/>
              </a:rPr>
              <a:t> </a:t>
            </a:r>
            <a:endParaRPr lang="en-US" altLang="en-US">
              <a:latin typeface="Arial" panose="020B0604020202020204" pitchFamily="34" charset="0"/>
            </a:endParaRPr>
          </a:p>
          <a:p>
            <a:endParaRPr lang="en-GB" altLang="en-US">
              <a:latin typeface="Arial" panose="020B0604020202020204" pitchFamily="34" charset="0"/>
            </a:endParaRPr>
          </a:p>
        </p:txBody>
      </p:sp>
      <p:sp>
        <p:nvSpPr>
          <p:cNvPr id="75779" name="Slide Number Placeholder 3">
            <a:extLst>
              <a:ext uri="{FF2B5EF4-FFF2-40B4-BE49-F238E27FC236}">
                <a16:creationId xmlns:a16="http://schemas.microsoft.com/office/drawing/2014/main" id="{B5BE5BCE-7AB6-3E43-95B2-57F39494A85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FFDA3AC-0567-6246-A014-3FC3BDA816CF}" type="slidenum">
              <a:rPr lang="en-GB" altLang="en-US"/>
              <a:pPr>
                <a:spcBef>
                  <a:spcPct val="0"/>
                </a:spcBef>
              </a:pPr>
              <a:t>33</a:t>
            </a:fld>
            <a:endParaRPr lang="en-GB"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0D76BEAB-70B8-854C-826D-FC49B0F279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1E08764-2DA3-CB49-8996-E4499433FAFD}" type="slidenum">
              <a:rPr lang="en-GB" altLang="en-US"/>
              <a:pPr>
                <a:spcBef>
                  <a:spcPct val="0"/>
                </a:spcBef>
              </a:pPr>
              <a:t>35</a:t>
            </a:fld>
            <a:endParaRPr lang="en-GB" altLang="en-US"/>
          </a:p>
        </p:txBody>
      </p:sp>
      <p:sp>
        <p:nvSpPr>
          <p:cNvPr id="78850" name="Rectangle 2">
            <a:extLst>
              <a:ext uri="{FF2B5EF4-FFF2-40B4-BE49-F238E27FC236}">
                <a16:creationId xmlns:a16="http://schemas.microsoft.com/office/drawing/2014/main" id="{24E15012-46DF-A345-8CE7-686274283492}"/>
              </a:ext>
            </a:extLst>
          </p:cNvPr>
          <p:cNvSpPr>
            <a:spLocks noRot="1" noChangeArrowheads="1" noTextEdit="1"/>
          </p:cNvSpPr>
          <p:nvPr>
            <p:ph type="sldImg"/>
          </p:nvPr>
        </p:nvSpPr>
        <p:spPr>
          <a:ln/>
        </p:spPr>
      </p:sp>
      <p:sp>
        <p:nvSpPr>
          <p:cNvPr id="78851" name="Rectangle 3">
            <a:extLst>
              <a:ext uri="{FF2B5EF4-FFF2-40B4-BE49-F238E27FC236}">
                <a16:creationId xmlns:a16="http://schemas.microsoft.com/office/drawing/2014/main" id="{03672B42-7178-444B-BD8B-07AE7CA4EB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69C7824A-F844-CD41-BD7A-92232EFAFE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CEFC5A-5AD5-0F4B-BACD-67A7AD61F868}" type="slidenum">
              <a:rPr lang="en-GB" altLang="en-US"/>
              <a:pPr>
                <a:spcBef>
                  <a:spcPct val="0"/>
                </a:spcBef>
              </a:pPr>
              <a:t>36</a:t>
            </a:fld>
            <a:endParaRPr lang="en-GB" altLang="en-US"/>
          </a:p>
        </p:txBody>
      </p:sp>
      <p:sp>
        <p:nvSpPr>
          <p:cNvPr id="80898" name="Rectangle 2">
            <a:extLst>
              <a:ext uri="{FF2B5EF4-FFF2-40B4-BE49-F238E27FC236}">
                <a16:creationId xmlns:a16="http://schemas.microsoft.com/office/drawing/2014/main" id="{BFF4CFB4-475C-F844-BB01-42ED77585B7C}"/>
              </a:ext>
            </a:extLst>
          </p:cNvPr>
          <p:cNvSpPr>
            <a:spLocks noRot="1" noChangeArrowheads="1" noTextEdit="1"/>
          </p:cNvSpPr>
          <p:nvPr>
            <p:ph type="sldImg"/>
          </p:nvPr>
        </p:nvSpPr>
        <p:spPr>
          <a:ln/>
        </p:spPr>
      </p:sp>
      <p:sp>
        <p:nvSpPr>
          <p:cNvPr id="80899" name="Rectangle 3">
            <a:extLst>
              <a:ext uri="{FF2B5EF4-FFF2-40B4-BE49-F238E27FC236}">
                <a16:creationId xmlns:a16="http://schemas.microsoft.com/office/drawing/2014/main" id="{083B12C5-2889-1D4E-A6E5-39371FF5FE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1CABF394-4459-D74A-B5F8-4EEDEF355F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87CE45-5077-9F4D-94C9-D93F7CC967A3}" type="slidenum">
              <a:rPr lang="en-GB" altLang="en-US"/>
              <a:pPr>
                <a:spcBef>
                  <a:spcPct val="0"/>
                </a:spcBef>
              </a:pPr>
              <a:t>37</a:t>
            </a:fld>
            <a:endParaRPr lang="en-GB" altLang="en-US"/>
          </a:p>
        </p:txBody>
      </p:sp>
      <p:sp>
        <p:nvSpPr>
          <p:cNvPr id="82946" name="Rectangle 2">
            <a:extLst>
              <a:ext uri="{FF2B5EF4-FFF2-40B4-BE49-F238E27FC236}">
                <a16:creationId xmlns:a16="http://schemas.microsoft.com/office/drawing/2014/main" id="{2AD5CD1F-B0D4-2448-B393-AA53260BCFB8}"/>
              </a:ext>
            </a:extLst>
          </p:cNvPr>
          <p:cNvSpPr>
            <a:spLocks noRot="1" noChangeArrowheads="1" noTextEdit="1"/>
          </p:cNvSpPr>
          <p:nvPr>
            <p:ph type="sldImg"/>
          </p:nvPr>
        </p:nvSpPr>
        <p:spPr>
          <a:ln/>
        </p:spPr>
      </p:sp>
      <p:sp>
        <p:nvSpPr>
          <p:cNvPr id="82947" name="Rectangle 3">
            <a:extLst>
              <a:ext uri="{FF2B5EF4-FFF2-40B4-BE49-F238E27FC236}">
                <a16:creationId xmlns:a16="http://schemas.microsoft.com/office/drawing/2014/main" id="{6B128E59-88BA-1B47-B0EC-CD084D3085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D32DD945-36DE-504F-96E6-64EFDAB592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103634B-8876-B945-951F-3A863168368E}" type="slidenum">
              <a:rPr lang="en-GB" altLang="en-US"/>
              <a:pPr>
                <a:spcBef>
                  <a:spcPct val="0"/>
                </a:spcBef>
              </a:pPr>
              <a:t>4</a:t>
            </a:fld>
            <a:endParaRPr lang="en-GB" altLang="en-US"/>
          </a:p>
        </p:txBody>
      </p:sp>
      <p:sp>
        <p:nvSpPr>
          <p:cNvPr id="22530" name="Rectangle 2">
            <a:extLst>
              <a:ext uri="{FF2B5EF4-FFF2-40B4-BE49-F238E27FC236}">
                <a16:creationId xmlns:a16="http://schemas.microsoft.com/office/drawing/2014/main" id="{1B694DA0-1C3A-2149-AA94-666FEF92CA4F}"/>
              </a:ext>
            </a:extLst>
          </p:cNvPr>
          <p:cNvSpPr>
            <a:spLocks noRot="1" noChangeArrowheads="1" noTextEdit="1"/>
          </p:cNvSpPr>
          <p:nvPr>
            <p:ph type="sldImg"/>
          </p:nvPr>
        </p:nvSpPr>
        <p:spPr>
          <a:ln/>
        </p:spPr>
      </p:sp>
      <p:sp>
        <p:nvSpPr>
          <p:cNvPr id="22531" name="Rectangle 3">
            <a:extLst>
              <a:ext uri="{FF2B5EF4-FFF2-40B4-BE49-F238E27FC236}">
                <a16:creationId xmlns:a16="http://schemas.microsoft.com/office/drawing/2014/main" id="{1F80C98C-A5A5-784B-AF14-B1EE198CAA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DE65EFDC-0B76-0646-BF8D-8C29BC6F29E9}"/>
              </a:ext>
            </a:extLst>
          </p:cNvPr>
          <p:cNvSpPr>
            <a:spLocks noGrp="1" noRot="1" noChangeAspect="1" noChangeArrowheads="1" noTextEdit="1"/>
          </p:cNvSpPr>
          <p:nvPr>
            <p:ph type="sldImg"/>
          </p:nvPr>
        </p:nvSpPr>
        <p:spPr>
          <a:ln/>
        </p:spPr>
      </p:sp>
      <p:sp>
        <p:nvSpPr>
          <p:cNvPr id="84994" name="Notes Placeholder 2">
            <a:extLst>
              <a:ext uri="{FF2B5EF4-FFF2-40B4-BE49-F238E27FC236}">
                <a16:creationId xmlns:a16="http://schemas.microsoft.com/office/drawing/2014/main" id="{829AA372-8C33-A74C-9CF9-79AC0385A1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Arial" panose="020B0604020202020204" pitchFamily="34" charset="0"/>
              </a:rPr>
              <a:t>Pokazuje na sta se menageri trebaju fokusirati u pogledu strategije </a:t>
            </a:r>
          </a:p>
        </p:txBody>
      </p:sp>
      <p:sp>
        <p:nvSpPr>
          <p:cNvPr id="84995" name="Slide Number Placeholder 3">
            <a:extLst>
              <a:ext uri="{FF2B5EF4-FFF2-40B4-BE49-F238E27FC236}">
                <a16:creationId xmlns:a16="http://schemas.microsoft.com/office/drawing/2014/main" id="{1F49127A-31FE-1141-9748-2E46F9CB96A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D027AB2-9407-964A-A8C1-2DF5D1C00265}" type="slidenum">
              <a:rPr lang="en-GB" altLang="en-US"/>
              <a:pPr>
                <a:spcBef>
                  <a:spcPct val="0"/>
                </a:spcBef>
              </a:pPr>
              <a:t>38</a:t>
            </a:fld>
            <a:endParaRPr lang="en-GB"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a:extLst>
              <a:ext uri="{FF2B5EF4-FFF2-40B4-BE49-F238E27FC236}">
                <a16:creationId xmlns:a16="http://schemas.microsoft.com/office/drawing/2014/main" id="{040074C7-A93C-FA4B-8A7B-C6E8CE39DAE1}"/>
              </a:ext>
            </a:extLst>
          </p:cNvPr>
          <p:cNvSpPr>
            <a:spLocks noGrp="1" noRot="1" noChangeAspect="1" noChangeArrowheads="1" noTextEdit="1"/>
          </p:cNvSpPr>
          <p:nvPr>
            <p:ph type="sldImg"/>
          </p:nvPr>
        </p:nvSpPr>
        <p:spPr>
          <a:ln/>
        </p:spPr>
      </p:sp>
      <p:sp>
        <p:nvSpPr>
          <p:cNvPr id="87042" name="Notes Placeholder 2">
            <a:extLst>
              <a:ext uri="{FF2B5EF4-FFF2-40B4-BE49-F238E27FC236}">
                <a16:creationId xmlns:a16="http://schemas.microsoft.com/office/drawing/2014/main" id="{2121A017-C062-364F-A308-D50A9DCFE1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7043" name="Slide Number Placeholder 3">
            <a:extLst>
              <a:ext uri="{FF2B5EF4-FFF2-40B4-BE49-F238E27FC236}">
                <a16:creationId xmlns:a16="http://schemas.microsoft.com/office/drawing/2014/main" id="{1BE94C59-DDE9-464D-88D4-71FEB28DE70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25570D-4CD8-C646-B38B-EFE6A7EC6673}" type="slidenum">
              <a:rPr lang="en-GB" altLang="en-US"/>
              <a:pPr>
                <a:spcBef>
                  <a:spcPct val="0"/>
                </a:spcBef>
              </a:pPr>
              <a:t>39</a:t>
            </a:fld>
            <a:endParaRPr lang="en-GB"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a:extLst>
              <a:ext uri="{FF2B5EF4-FFF2-40B4-BE49-F238E27FC236}">
                <a16:creationId xmlns:a16="http://schemas.microsoft.com/office/drawing/2014/main" id="{1058FA71-21D7-E945-9EF9-337FA22FB3C7}"/>
              </a:ext>
            </a:extLst>
          </p:cNvPr>
          <p:cNvSpPr>
            <a:spLocks noGrp="1" noRot="1" noChangeAspect="1" noChangeArrowheads="1" noTextEdit="1"/>
          </p:cNvSpPr>
          <p:nvPr>
            <p:ph type="sldImg"/>
          </p:nvPr>
        </p:nvSpPr>
        <p:spPr>
          <a:ln/>
        </p:spPr>
      </p:sp>
      <p:sp>
        <p:nvSpPr>
          <p:cNvPr id="93186" name="Notes Placeholder 2">
            <a:extLst>
              <a:ext uri="{FF2B5EF4-FFF2-40B4-BE49-F238E27FC236}">
                <a16:creationId xmlns:a16="http://schemas.microsoft.com/office/drawing/2014/main" id="{602172CA-ED09-1E4B-B8A7-B414175F40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Arial" panose="020B0604020202020204" pitchFamily="34" charset="0"/>
              </a:rPr>
              <a:t>Pored dijagnoze LV se moze koristiti I u dizajnoranju  styrukture org. logika biznis modela, separaracija aktivnosti u teorije se zove DIFERENCIJACIAJ kada se stave skupa to je integracia – balansiranjem se dolazi do benefita firme </a:t>
            </a:r>
          </a:p>
          <a:p>
            <a:r>
              <a:rPr lang="en-GB" altLang="en-US">
                <a:latin typeface="Arial" panose="020B0604020202020204" pitchFamily="34" charset="0"/>
              </a:rPr>
              <a:t>LV sluzi sistematski nacin podjele org na diskretne aktivnosti te atko se koriste za utvrdjivanje mogucnosti grupisanja aktivnosti   </a:t>
            </a:r>
          </a:p>
          <a:p>
            <a:r>
              <a:rPr lang="en-GB" altLang="en-US">
                <a:latin typeface="Arial" panose="020B0604020202020204" pitchFamily="34" charset="0"/>
              </a:rPr>
              <a:t>Isprekidane linije pokazuju da Nabavka –procurement- R&amp;D, HRM mogu biti u asociaciji sa pojedinim osnovnim aktivnostima ili dio cijelog LV (njegova potpora)</a:t>
            </a:r>
          </a:p>
          <a:p>
            <a:r>
              <a:rPr lang="en-GB" altLang="en-US">
                <a:latin typeface="Arial" panose="020B0604020202020204" pitchFamily="34" charset="0"/>
              </a:rPr>
              <a:t>Infrastruktura firm nije u asociajiji ni sa jednom pojedinacnom aktivnosti nego sa cijelom LV. </a:t>
            </a:r>
          </a:p>
        </p:txBody>
      </p:sp>
      <p:sp>
        <p:nvSpPr>
          <p:cNvPr id="93187" name="Slide Number Placeholder 3">
            <a:extLst>
              <a:ext uri="{FF2B5EF4-FFF2-40B4-BE49-F238E27FC236}">
                <a16:creationId xmlns:a16="http://schemas.microsoft.com/office/drawing/2014/main" id="{8E5278F3-07BB-D549-BE6F-655B23893FB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743CEC-4A21-5447-B60A-580CDC9D0E12}" type="slidenum">
              <a:rPr lang="en-GB" altLang="en-US"/>
              <a:pPr>
                <a:spcBef>
                  <a:spcPct val="0"/>
                </a:spcBef>
              </a:pPr>
              <a:t>44</a:t>
            </a:fld>
            <a:endParaRPr lang="en-GB"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3A056533-DF7C-9B4D-839A-FBB6F38543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009946-B5B4-1947-8869-11EBF7412FC2}" type="slidenum">
              <a:rPr lang="en-GB" altLang="en-US"/>
              <a:pPr>
                <a:spcBef>
                  <a:spcPct val="0"/>
                </a:spcBef>
              </a:pPr>
              <a:t>46</a:t>
            </a:fld>
            <a:endParaRPr lang="en-GB" altLang="en-US"/>
          </a:p>
        </p:txBody>
      </p:sp>
      <p:sp>
        <p:nvSpPr>
          <p:cNvPr id="96258" name="Rectangle 2">
            <a:extLst>
              <a:ext uri="{FF2B5EF4-FFF2-40B4-BE49-F238E27FC236}">
                <a16:creationId xmlns:a16="http://schemas.microsoft.com/office/drawing/2014/main" id="{D995056E-BE51-AD4E-B298-9691C7C4D027}"/>
              </a:ext>
            </a:extLst>
          </p:cNvPr>
          <p:cNvSpPr>
            <a:spLocks noRot="1" noChangeArrowheads="1" noTextEdit="1"/>
          </p:cNvSpPr>
          <p:nvPr>
            <p:ph type="sldImg"/>
          </p:nvPr>
        </p:nvSpPr>
        <p:spPr>
          <a:ln/>
        </p:spPr>
      </p:sp>
      <p:sp>
        <p:nvSpPr>
          <p:cNvPr id="96259" name="Rectangle 3">
            <a:extLst>
              <a:ext uri="{FF2B5EF4-FFF2-40B4-BE49-F238E27FC236}">
                <a16:creationId xmlns:a16="http://schemas.microsoft.com/office/drawing/2014/main" id="{1E13DB92-1907-EE4D-9462-1CA11E6371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71FB8F2E-A743-C045-BA3F-3E2E4B5EF0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C3F789-8638-EF48-9FD3-6ECD5C10C7CE}" type="slidenum">
              <a:rPr lang="en-GB" altLang="en-US"/>
              <a:pPr>
                <a:spcBef>
                  <a:spcPct val="0"/>
                </a:spcBef>
              </a:pPr>
              <a:t>47</a:t>
            </a:fld>
            <a:endParaRPr lang="en-GB" altLang="en-US"/>
          </a:p>
        </p:txBody>
      </p:sp>
      <p:sp>
        <p:nvSpPr>
          <p:cNvPr id="98306" name="Rectangle 2">
            <a:extLst>
              <a:ext uri="{FF2B5EF4-FFF2-40B4-BE49-F238E27FC236}">
                <a16:creationId xmlns:a16="http://schemas.microsoft.com/office/drawing/2014/main" id="{F79CFEA0-5A06-F34C-899B-E65AA5FA3668}"/>
              </a:ext>
            </a:extLst>
          </p:cNvPr>
          <p:cNvSpPr>
            <a:spLocks noRot="1" noChangeArrowheads="1" noTextEdit="1"/>
          </p:cNvSpPr>
          <p:nvPr>
            <p:ph type="sldImg"/>
          </p:nvPr>
        </p:nvSpPr>
        <p:spPr>
          <a:ln/>
        </p:spPr>
      </p:sp>
      <p:sp>
        <p:nvSpPr>
          <p:cNvPr id="98307" name="Rectangle 3">
            <a:extLst>
              <a:ext uri="{FF2B5EF4-FFF2-40B4-BE49-F238E27FC236}">
                <a16:creationId xmlns:a16="http://schemas.microsoft.com/office/drawing/2014/main" id="{EA97157A-AA9C-0C48-9D5B-BE273AF7CE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a:extLst>
              <a:ext uri="{FF2B5EF4-FFF2-40B4-BE49-F238E27FC236}">
                <a16:creationId xmlns:a16="http://schemas.microsoft.com/office/drawing/2014/main" id="{F4CF0C9E-568B-E94C-9155-02C1673631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E8F8921-D1B4-AE48-BFA2-DDF9C838E3A3}" type="slidenum">
              <a:rPr lang="en-GB" altLang="en-US"/>
              <a:pPr>
                <a:spcBef>
                  <a:spcPct val="0"/>
                </a:spcBef>
              </a:pPr>
              <a:t>48</a:t>
            </a:fld>
            <a:endParaRPr lang="en-GB" altLang="en-US"/>
          </a:p>
        </p:txBody>
      </p:sp>
      <p:sp>
        <p:nvSpPr>
          <p:cNvPr id="100354" name="Rectangle 2">
            <a:extLst>
              <a:ext uri="{FF2B5EF4-FFF2-40B4-BE49-F238E27FC236}">
                <a16:creationId xmlns:a16="http://schemas.microsoft.com/office/drawing/2014/main" id="{4BBB5D31-7ABA-704D-9AA0-676912C1D0BE}"/>
              </a:ext>
            </a:extLst>
          </p:cNvPr>
          <p:cNvSpPr>
            <a:spLocks noRot="1" noChangeArrowheads="1" noTextEdit="1"/>
          </p:cNvSpPr>
          <p:nvPr>
            <p:ph type="sldImg"/>
          </p:nvPr>
        </p:nvSpPr>
        <p:spPr>
          <a:ln/>
        </p:spPr>
      </p:sp>
      <p:sp>
        <p:nvSpPr>
          <p:cNvPr id="100355" name="Rectangle 3">
            <a:extLst>
              <a:ext uri="{FF2B5EF4-FFF2-40B4-BE49-F238E27FC236}">
                <a16:creationId xmlns:a16="http://schemas.microsoft.com/office/drawing/2014/main" id="{767D7141-20D7-4C42-B782-C04D279330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In business and commerce, value networks are an example of an economic ecosystem. Each member relies on the others to foster growth and increase value. Value network members can consist of external members such as customers or internal members such as research and development teams. Weakness in one node can affect the entire network. For example if a development team is weak, the production team has a harder time creating the product which, in turn, can leave a buyer waiting for their shipment. </a:t>
            </a:r>
            <a:endParaRPr lang="en-GB" altLang="en-US">
              <a:latin typeface="Arial" panose="020B0604020202020204" pitchFamily="34" charset="0"/>
            </a:endParaRPr>
          </a:p>
          <a:p>
            <a:pPr eaLnBrk="1" hangingPunct="1"/>
            <a:r>
              <a:rPr lang="en-GB" altLang="en-US">
                <a:latin typeface="Arial" panose="020B0604020202020204" pitchFamily="34" charset="0"/>
              </a:rPr>
              <a:t>How can customer value be defined so that all these special cases are considered to deliver customer value. The definition should be so clear that one can make a calculation of customer value where the output will be money.</a:t>
            </a:r>
          </a:p>
          <a:p>
            <a:pPr eaLnBrk="1" hangingPunct="1"/>
            <a:endParaRPr lang="en-US"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11497F30-6C50-954C-9E2F-7AE64656D5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09B504-E16A-FC4B-9733-C5138CF1B9A6}" type="slidenum">
              <a:rPr lang="en-US" altLang="en-US"/>
              <a:pPr>
                <a:spcBef>
                  <a:spcPct val="0"/>
                </a:spcBef>
              </a:pPr>
              <a:t>50</a:t>
            </a:fld>
            <a:endParaRPr lang="en-US" altLang="en-US"/>
          </a:p>
        </p:txBody>
      </p:sp>
      <p:sp>
        <p:nvSpPr>
          <p:cNvPr id="103426" name="Rectangle 2">
            <a:extLst>
              <a:ext uri="{FF2B5EF4-FFF2-40B4-BE49-F238E27FC236}">
                <a16:creationId xmlns:a16="http://schemas.microsoft.com/office/drawing/2014/main" id="{F22CAEE2-6E30-6C47-81B5-055DA91F42FD}"/>
              </a:ext>
            </a:extLst>
          </p:cNvPr>
          <p:cNvSpPr>
            <a:spLocks noRot="1" noChangeArrowheads="1" noTextEdit="1"/>
          </p:cNvSpPr>
          <p:nvPr>
            <p:ph type="sldImg"/>
          </p:nvPr>
        </p:nvSpPr>
        <p:spPr>
          <a:ln/>
        </p:spPr>
      </p:sp>
      <p:sp>
        <p:nvSpPr>
          <p:cNvPr id="103427" name="Rectangle 3">
            <a:extLst>
              <a:ext uri="{FF2B5EF4-FFF2-40B4-BE49-F238E27FC236}">
                <a16:creationId xmlns:a16="http://schemas.microsoft.com/office/drawing/2014/main" id="{1CBF6DA7-0177-9C43-B217-9DD05C2A49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Arial" panose="020B0604020202020204" pitchFamily="34" charset="0"/>
              </a:rPr>
              <a:t>Benefits are intangible such as convenience, better health, speed, reliability…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F425174F-9F21-1C4D-A3BD-9D34EC25A4D6}"/>
              </a:ext>
            </a:extLst>
          </p:cNvPr>
          <p:cNvSpPr>
            <a:spLocks noGrp="1" noRot="1" noChangeAspect="1" noChangeArrowheads="1" noTextEdit="1"/>
          </p:cNvSpPr>
          <p:nvPr>
            <p:ph type="sldImg"/>
          </p:nvPr>
        </p:nvSpPr>
        <p:spPr>
          <a:ln/>
        </p:spPr>
      </p:sp>
      <p:sp>
        <p:nvSpPr>
          <p:cNvPr id="106498" name="Notes Placeholder 2">
            <a:extLst>
              <a:ext uri="{FF2B5EF4-FFF2-40B4-BE49-F238E27FC236}">
                <a16:creationId xmlns:a16="http://schemas.microsoft.com/office/drawing/2014/main" id="{CD3B8D8E-6475-E646-BD00-F8BD32D6EE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en-US">
              <a:latin typeface="Arial" panose="020B0604020202020204" pitchFamily="34" charset="0"/>
            </a:endParaRPr>
          </a:p>
        </p:txBody>
      </p:sp>
      <p:sp>
        <p:nvSpPr>
          <p:cNvPr id="106499" name="Slide Number Placeholder 3">
            <a:extLst>
              <a:ext uri="{FF2B5EF4-FFF2-40B4-BE49-F238E27FC236}">
                <a16:creationId xmlns:a16="http://schemas.microsoft.com/office/drawing/2014/main" id="{813687ED-3221-1146-AD68-F4ED30F147D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7204204-3F0A-184E-9F65-5A4432163174}" type="slidenum">
              <a:rPr lang="en-US" altLang="en-US"/>
              <a:pPr>
                <a:spcBef>
                  <a:spcPct val="0"/>
                </a:spcBef>
              </a:pPr>
              <a:t>52</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a:extLst>
              <a:ext uri="{FF2B5EF4-FFF2-40B4-BE49-F238E27FC236}">
                <a16:creationId xmlns:a16="http://schemas.microsoft.com/office/drawing/2014/main" id="{930FAAA4-B1A0-3C43-A158-F9E85A4E8614}"/>
              </a:ext>
            </a:extLst>
          </p:cNvPr>
          <p:cNvSpPr>
            <a:spLocks noGrp="1" noRot="1" noChangeAspect="1" noChangeArrowheads="1" noTextEdit="1"/>
          </p:cNvSpPr>
          <p:nvPr>
            <p:ph type="sldImg"/>
          </p:nvPr>
        </p:nvSpPr>
        <p:spPr>
          <a:ln/>
        </p:spPr>
      </p:sp>
      <p:sp>
        <p:nvSpPr>
          <p:cNvPr id="108546" name="Notes Placeholder 2">
            <a:extLst>
              <a:ext uri="{FF2B5EF4-FFF2-40B4-BE49-F238E27FC236}">
                <a16:creationId xmlns:a16="http://schemas.microsoft.com/office/drawing/2014/main" id="{E4624806-009C-EA4C-B821-9B450D1F58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r-HR" altLang="en-US" b="1">
                <a:latin typeface="Arial" panose="020B0604020202020204" pitchFamily="34" charset="0"/>
              </a:rPr>
              <a:t>Living up to our values is our first priority. These three operating principles also guide our daily actions: </a:t>
            </a:r>
            <a:endParaRPr lang="en-GB" altLang="en-US">
              <a:latin typeface="Arial" panose="020B0604020202020204" pitchFamily="34" charset="0"/>
            </a:endParaRPr>
          </a:p>
          <a:p>
            <a:r>
              <a:rPr lang="hr-HR" altLang="en-US" b="1">
                <a:latin typeface="Arial" panose="020B0604020202020204" pitchFamily="34" charset="0"/>
              </a:rPr>
              <a:t>Offer superior value propositions to all of our customers</a:t>
            </a:r>
            <a:endParaRPr lang="en-GB" altLang="en-US">
              <a:latin typeface="Arial" panose="020B0604020202020204" pitchFamily="34" charset="0"/>
            </a:endParaRPr>
          </a:p>
          <a:p>
            <a:r>
              <a:rPr lang="hr-HR" altLang="en-US">
                <a:latin typeface="Arial" panose="020B0604020202020204" pitchFamily="34" charset="0"/>
              </a:rPr>
              <a:t>We aim to provide products, services, benefits and rewards that deliver more value than any competitor.</a:t>
            </a:r>
            <a:endParaRPr lang="en-GB" altLang="en-US">
              <a:latin typeface="Arial" panose="020B0604020202020204" pitchFamily="34" charset="0"/>
            </a:endParaRPr>
          </a:p>
          <a:p>
            <a:r>
              <a:rPr lang="hr-HR" altLang="en-US" b="1">
                <a:latin typeface="Arial" panose="020B0604020202020204" pitchFamily="34" charset="0"/>
              </a:rPr>
              <a:t>Operate with</a:t>
            </a:r>
            <a:br>
              <a:rPr lang="hr-HR" altLang="en-US" b="1">
                <a:latin typeface="Arial" panose="020B0604020202020204" pitchFamily="34" charset="0"/>
              </a:rPr>
            </a:br>
            <a:r>
              <a:rPr lang="hr-HR" altLang="en-US" b="1">
                <a:latin typeface="Arial" panose="020B0604020202020204" pitchFamily="34" charset="0"/>
              </a:rPr>
              <a:t>best-in-class economics</a:t>
            </a:r>
            <a:endParaRPr lang="en-GB" altLang="en-US">
              <a:latin typeface="Arial" panose="020B0604020202020204" pitchFamily="34" charset="0"/>
            </a:endParaRPr>
          </a:p>
          <a:p>
            <a:r>
              <a:rPr lang="hr-HR" altLang="en-US">
                <a:latin typeface="Arial" panose="020B0604020202020204" pitchFamily="34" charset="0"/>
              </a:rPr>
              <a:t>We focus on managing our business as efficiently as possible to continually improve the quality of our service and invest in growth.</a:t>
            </a:r>
            <a:endParaRPr lang="en-GB" altLang="en-US">
              <a:latin typeface="Arial" panose="020B0604020202020204" pitchFamily="34" charset="0"/>
            </a:endParaRPr>
          </a:p>
          <a:p>
            <a:r>
              <a:rPr lang="hr-HR" altLang="en-US" b="1">
                <a:latin typeface="Arial" panose="020B0604020202020204" pitchFamily="34" charset="0"/>
              </a:rPr>
              <a:t>Support the American Express brand</a:t>
            </a:r>
            <a:endParaRPr lang="en-GB" altLang="en-US">
              <a:latin typeface="Arial" panose="020B0604020202020204" pitchFamily="34" charset="0"/>
            </a:endParaRPr>
          </a:p>
          <a:p>
            <a:r>
              <a:rPr lang="hr-HR" altLang="en-US">
                <a:latin typeface="Arial" panose="020B0604020202020204" pitchFamily="34" charset="0"/>
              </a:rPr>
              <a:t>American Express has one of the world’s most trusted brands. We strive to always provide the world-class service and personal recognition that our customers expect from us.</a:t>
            </a:r>
            <a:endParaRPr lang="en-GB" altLang="en-US">
              <a:latin typeface="Arial" panose="020B0604020202020204" pitchFamily="34" charset="0"/>
            </a:endParaRPr>
          </a:p>
          <a:p>
            <a:endParaRPr lang="en-GB" altLang="en-US">
              <a:latin typeface="Arial" panose="020B0604020202020204" pitchFamily="34" charset="0"/>
            </a:endParaRPr>
          </a:p>
        </p:txBody>
      </p:sp>
      <p:sp>
        <p:nvSpPr>
          <p:cNvPr id="108547" name="Slide Number Placeholder 3">
            <a:extLst>
              <a:ext uri="{FF2B5EF4-FFF2-40B4-BE49-F238E27FC236}">
                <a16:creationId xmlns:a16="http://schemas.microsoft.com/office/drawing/2014/main" id="{377E7800-FEC7-C342-86AE-FE9DD5A9193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CAF6693-8768-8544-8405-D886A74287B4}" type="slidenum">
              <a:rPr lang="en-US" altLang="en-US"/>
              <a:pPr>
                <a:spcBef>
                  <a:spcPct val="0"/>
                </a:spcBef>
              </a:pPr>
              <a:t>53</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a:extLst>
              <a:ext uri="{FF2B5EF4-FFF2-40B4-BE49-F238E27FC236}">
                <a16:creationId xmlns:a16="http://schemas.microsoft.com/office/drawing/2014/main" id="{3A908183-95E7-264F-AC56-903DBF0065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D6484DA-44D9-DA46-B4E8-5902CCD9D87A}" type="slidenum">
              <a:rPr lang="en-GB" altLang="en-US"/>
              <a:pPr>
                <a:spcBef>
                  <a:spcPct val="0"/>
                </a:spcBef>
              </a:pPr>
              <a:t>54</a:t>
            </a:fld>
            <a:endParaRPr lang="en-GB" altLang="en-US"/>
          </a:p>
        </p:txBody>
      </p:sp>
      <p:sp>
        <p:nvSpPr>
          <p:cNvPr id="110594" name="Rectangle 2">
            <a:extLst>
              <a:ext uri="{FF2B5EF4-FFF2-40B4-BE49-F238E27FC236}">
                <a16:creationId xmlns:a16="http://schemas.microsoft.com/office/drawing/2014/main" id="{7FB69155-81B8-DB4B-966F-A0E9331E5FBB}"/>
              </a:ext>
            </a:extLst>
          </p:cNvPr>
          <p:cNvSpPr>
            <a:spLocks noRot="1" noChangeArrowheads="1" noTextEdit="1"/>
          </p:cNvSpPr>
          <p:nvPr>
            <p:ph type="sldImg"/>
          </p:nvPr>
        </p:nvSpPr>
        <p:spPr>
          <a:ln/>
        </p:spPr>
      </p:sp>
      <p:sp>
        <p:nvSpPr>
          <p:cNvPr id="110595" name="Rectangle 3">
            <a:extLst>
              <a:ext uri="{FF2B5EF4-FFF2-40B4-BE49-F238E27FC236}">
                <a16:creationId xmlns:a16="http://schemas.microsoft.com/office/drawing/2014/main" id="{A947A807-DA4F-F84E-B690-5A80772965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Arial" panose="020B0604020202020204" pitchFamily="34" charset="0"/>
              </a:rPr>
              <a:t>A set of connections between organizations and/or individuals interacting with each other to benefit the entire group. A value network allows members to buy and sell products as well as share information. These networks can be visualized with a simple mapping tool showing nodes (members) and connectors (relationships). </a:t>
            </a:r>
          </a:p>
          <a:p>
            <a:pPr eaLnBrk="1" hangingPunct="1"/>
            <a:r>
              <a:rPr lang="en-GB" altLang="en-US">
                <a:latin typeface="Arial" panose="020B0604020202020204" pitchFamily="34" charset="0"/>
              </a:rPr>
              <a:t>Breadth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F85BD243-73AF-084C-88ED-B83BDB09AEEF}"/>
              </a:ext>
            </a:extLst>
          </p:cNvPr>
          <p:cNvSpPr>
            <a:spLocks noGrp="1" noRot="1" noChangeAspect="1" noChangeArrowheads="1" noTextEdit="1"/>
          </p:cNvSpPr>
          <p:nvPr>
            <p:ph type="sldImg"/>
          </p:nvPr>
        </p:nvSpPr>
        <p:spPr>
          <a:ln/>
        </p:spPr>
      </p:sp>
      <p:sp>
        <p:nvSpPr>
          <p:cNvPr id="24578" name="Notes Placeholder 2">
            <a:extLst>
              <a:ext uri="{FF2B5EF4-FFF2-40B4-BE49-F238E27FC236}">
                <a16:creationId xmlns:a16="http://schemas.microsoft.com/office/drawing/2014/main" id="{90B09ADA-9401-F743-957A-DF79C1DF3B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BA" altLang="en-US">
                <a:latin typeface="Arial" panose="020B0604020202020204" pitchFamily="34" charset="0"/>
              </a:rPr>
              <a:t>  </a:t>
            </a:r>
            <a:br>
              <a:rPr lang="vi-VN" altLang="en-US">
                <a:latin typeface="Arial" panose="020B0604020202020204" pitchFamily="34" charset="0"/>
              </a:rPr>
            </a:br>
            <a:br>
              <a:rPr lang="vi-VN" altLang="en-US">
                <a:latin typeface="Arial" panose="020B0604020202020204" pitchFamily="34" charset="0"/>
              </a:rPr>
            </a:br>
            <a:r>
              <a:rPr lang="sr-Latn-BA" altLang="en-US">
                <a:latin typeface="Arial" panose="020B0604020202020204" pitchFamily="34" charset="0"/>
              </a:rPr>
              <a:t> </a:t>
            </a:r>
            <a:br>
              <a:rPr lang="vi-VN" altLang="en-US">
                <a:latin typeface="Arial" panose="020B0604020202020204" pitchFamily="34" charset="0"/>
              </a:rPr>
            </a:br>
            <a:br>
              <a:rPr lang="vi-VN" altLang="en-US">
                <a:latin typeface="Arial" panose="020B0604020202020204" pitchFamily="34" charset="0"/>
              </a:rPr>
            </a:br>
            <a:r>
              <a:rPr lang="vi-VN" altLang="en-US">
                <a:latin typeface="Arial" panose="020B0604020202020204" pitchFamily="34" charset="0"/>
              </a:rPr>
              <a:t>  </a:t>
            </a:r>
            <a:r>
              <a:rPr lang="sr-Latn-BA" altLang="en-US">
                <a:latin typeface="Arial" panose="020B0604020202020204" pitchFamily="34" charset="0"/>
              </a:rPr>
              <a:t> </a:t>
            </a:r>
            <a:br>
              <a:rPr lang="vi-VN" altLang="en-US">
                <a:latin typeface="Arial" panose="020B0604020202020204" pitchFamily="34" charset="0"/>
              </a:rPr>
            </a:br>
            <a:endParaRPr lang="en-GB" altLang="en-US">
              <a:latin typeface="Arial" panose="020B0604020202020204" pitchFamily="34" charset="0"/>
            </a:endParaRPr>
          </a:p>
        </p:txBody>
      </p:sp>
      <p:sp>
        <p:nvSpPr>
          <p:cNvPr id="24579" name="Slide Number Placeholder 3">
            <a:extLst>
              <a:ext uri="{FF2B5EF4-FFF2-40B4-BE49-F238E27FC236}">
                <a16:creationId xmlns:a16="http://schemas.microsoft.com/office/drawing/2014/main" id="{FCF93657-E23C-DA45-ABF4-4DECDF490E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E54332-7F7A-9746-A009-A9ECB803F35B}" type="slidenum">
              <a:rPr lang="en-GB" altLang="en-US"/>
              <a:pPr>
                <a:spcBef>
                  <a:spcPct val="0"/>
                </a:spcBef>
              </a:pPr>
              <a:t>5</a:t>
            </a:fld>
            <a:endParaRPr lang="en-GB"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a:extLst>
              <a:ext uri="{FF2B5EF4-FFF2-40B4-BE49-F238E27FC236}">
                <a16:creationId xmlns:a16="http://schemas.microsoft.com/office/drawing/2014/main" id="{99EE2203-8BCA-E848-9908-299338DDD1E7}"/>
              </a:ext>
            </a:extLst>
          </p:cNvPr>
          <p:cNvSpPr>
            <a:spLocks noGrp="1" noRot="1" noChangeAspect="1" noChangeArrowheads="1" noTextEdit="1"/>
          </p:cNvSpPr>
          <p:nvPr>
            <p:ph type="sldImg"/>
          </p:nvPr>
        </p:nvSpPr>
        <p:spPr>
          <a:ln/>
        </p:spPr>
      </p:sp>
      <p:sp>
        <p:nvSpPr>
          <p:cNvPr id="113666" name="Notes Placeholder 2">
            <a:extLst>
              <a:ext uri="{FF2B5EF4-FFF2-40B4-BE49-F238E27FC236}">
                <a16:creationId xmlns:a16="http://schemas.microsoft.com/office/drawing/2014/main" id="{982776D5-9098-7B4B-B627-253DFB454E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en-US">
              <a:latin typeface="Arial" panose="020B0604020202020204" pitchFamily="34" charset="0"/>
            </a:endParaRPr>
          </a:p>
        </p:txBody>
      </p:sp>
      <p:sp>
        <p:nvSpPr>
          <p:cNvPr id="113667" name="Slide Number Placeholder 3">
            <a:extLst>
              <a:ext uri="{FF2B5EF4-FFF2-40B4-BE49-F238E27FC236}">
                <a16:creationId xmlns:a16="http://schemas.microsoft.com/office/drawing/2014/main" id="{E6E06B1D-E6B3-9E46-9449-1F12FDB326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06DCB2E-D598-374E-A1FF-F1256BD1601B}" type="slidenum">
              <a:rPr lang="en-GB" altLang="en-US"/>
              <a:pPr>
                <a:spcBef>
                  <a:spcPct val="0"/>
                </a:spcBef>
              </a:pPr>
              <a:t>56</a:t>
            </a:fld>
            <a:endParaRPr lang="en-GB"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a:extLst>
              <a:ext uri="{FF2B5EF4-FFF2-40B4-BE49-F238E27FC236}">
                <a16:creationId xmlns:a16="http://schemas.microsoft.com/office/drawing/2014/main" id="{DE1AB895-0109-784C-ACE0-8CBE538B3C11}"/>
              </a:ext>
            </a:extLst>
          </p:cNvPr>
          <p:cNvSpPr>
            <a:spLocks noGrp="1" noRot="1" noChangeAspect="1" noChangeArrowheads="1" noTextEdit="1"/>
          </p:cNvSpPr>
          <p:nvPr>
            <p:ph type="sldImg"/>
          </p:nvPr>
        </p:nvSpPr>
        <p:spPr>
          <a:ln/>
        </p:spPr>
      </p:sp>
      <p:sp>
        <p:nvSpPr>
          <p:cNvPr id="115714" name="Notes Placeholder 2">
            <a:extLst>
              <a:ext uri="{FF2B5EF4-FFF2-40B4-BE49-F238E27FC236}">
                <a16:creationId xmlns:a16="http://schemas.microsoft.com/office/drawing/2014/main" id="{7BB069F2-AFF7-AA4F-8CCD-B966E4C525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115715" name="Slide Number Placeholder 3">
            <a:extLst>
              <a:ext uri="{FF2B5EF4-FFF2-40B4-BE49-F238E27FC236}">
                <a16:creationId xmlns:a16="http://schemas.microsoft.com/office/drawing/2014/main" id="{01891A7A-E5CA-8C4A-9BB8-70D94BD3E7D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2D991C-8387-404D-A2BA-CB5C7B51E176}" type="slidenum">
              <a:rPr lang="en-GB" altLang="en-US"/>
              <a:pPr>
                <a:spcBef>
                  <a:spcPct val="0"/>
                </a:spcBef>
              </a:pPr>
              <a:t>57</a:t>
            </a:fld>
            <a:endParaRPr lang="en-GB"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a:extLst>
              <a:ext uri="{FF2B5EF4-FFF2-40B4-BE49-F238E27FC236}">
                <a16:creationId xmlns:a16="http://schemas.microsoft.com/office/drawing/2014/main" id="{818DD234-3868-5247-8BED-6FCCE16570EE}"/>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CB147692-1832-F24A-8CCA-73B757C6BA2C}"/>
              </a:ext>
            </a:extLst>
          </p:cNvPr>
          <p:cNvSpPr>
            <a:spLocks noGrp="1"/>
          </p:cNvSpPr>
          <p:nvPr>
            <p:ph type="body" idx="1"/>
          </p:nvPr>
        </p:nvSpPr>
        <p:spPr/>
        <p:txBody>
          <a:bodyPr>
            <a:normAutofit fontScale="85000" lnSpcReduction="10000"/>
          </a:bodyPr>
          <a:lstStyle/>
          <a:p>
            <a:pPr eaLnBrk="1" hangingPunct="1">
              <a:defRPr/>
            </a:pPr>
            <a:r>
              <a:rPr lang="en-GB" dirty="0"/>
              <a:t>The first step in the process is to </a:t>
            </a:r>
            <a:r>
              <a:rPr lang="en-GB" b="1" dirty="0"/>
              <a:t>identify roles </a:t>
            </a:r>
            <a:r>
              <a:rPr lang="en-GB" dirty="0"/>
              <a:t>in a system and the second step is to </a:t>
            </a:r>
            <a:r>
              <a:rPr lang="en-GB" b="1" dirty="0"/>
              <a:t>map the value flows</a:t>
            </a:r>
            <a:r>
              <a:rPr lang="en-GB" dirty="0"/>
              <a:t>.</a:t>
            </a:r>
          </a:p>
          <a:p>
            <a:pPr eaLnBrk="1" hangingPunct="1">
              <a:defRPr/>
            </a:pPr>
            <a:r>
              <a:rPr lang="en-GB" b="1" dirty="0"/>
              <a:t>Roles</a:t>
            </a:r>
            <a:r>
              <a:rPr lang="en-GB" dirty="0"/>
              <a:t> are real people or groups of people that generate transactions, send messages, engage in interactions, add value, and make decisions. The journalism maps include “reporter” “editor” “source” “community weaver” “advertisers”.</a:t>
            </a:r>
          </a:p>
          <a:p>
            <a:pPr eaLnBrk="1" hangingPunct="1">
              <a:defRPr/>
            </a:pPr>
            <a:r>
              <a:rPr lang="en-GB" dirty="0"/>
              <a:t>Once these roles were identified, we considered two kinds of value exchange:</a:t>
            </a:r>
          </a:p>
          <a:p>
            <a:pPr eaLnBrk="1" hangingPunct="1">
              <a:defRPr/>
            </a:pPr>
            <a:r>
              <a:rPr lang="en-GB" b="1" dirty="0"/>
              <a:t>Tangible value:</a:t>
            </a:r>
            <a:r>
              <a:rPr lang="en-GB" dirty="0"/>
              <a:t> All exchanges of goods, services or revenue, including all transactions involving contracts, invoices, return receipt of orders, requests for proposals, confirmations and payments are considered to be tangible value. Products or services that generate revenue or are expected as part of a service are also included in the tangible value flow of goods, services, and revenue.</a:t>
            </a:r>
          </a:p>
          <a:p>
            <a:pPr eaLnBrk="1" hangingPunct="1">
              <a:defRPr/>
            </a:pPr>
            <a:r>
              <a:rPr lang="en-GB" dirty="0"/>
              <a:t>A simple example is a customer (this is a role) goes to a store and buys groceries from the cashier (role). Money is paid in return for goods – vegetables. If the customer lives in a small town and has an ongoing patronage relationship with the cashier, there might be an intangible value exchange of information about their families and the </a:t>
            </a:r>
            <a:r>
              <a:rPr lang="en-GB" dirty="0" err="1"/>
              <a:t>neighborhood</a:t>
            </a:r>
            <a:r>
              <a:rPr lang="en-GB" dirty="0"/>
              <a:t>.</a:t>
            </a:r>
          </a:p>
          <a:p>
            <a:pPr eaLnBrk="1" hangingPunct="1">
              <a:defRPr/>
            </a:pPr>
            <a:r>
              <a:rPr lang="en-GB" b="1" dirty="0"/>
              <a:t>Intangible value: </a:t>
            </a:r>
            <a:r>
              <a:rPr lang="en-GB" dirty="0"/>
              <a:t>Two primary subcategories are included in intangible value: knowledge and benefits. Intangible knowledge exchanges include strategic information, planning knowledge, process knowledge, technical know-how, collaborative design and policy development; which support the product and service tangible value network. Intangible benefits are also considered favours that can be offered from one person to another. Examples include offering political or emotional support to someone. Another example is a research organization asking someone to volunteer their time and expertise in exchange for the intangible benefit of prestige by affiliation.</a:t>
            </a:r>
          </a:p>
          <a:p>
            <a:pPr eaLnBrk="1" hangingPunct="1">
              <a:defRPr/>
            </a:pPr>
            <a:r>
              <a:rPr lang="en-GB" dirty="0"/>
              <a:t>Once the roles and value flows are mapped, the picture of the whole system can be used to facilitate relationship management in an ecosystem, consider the business web and ecosystem development, consider options for process re-design, support communities of practice, or consider cost benefits and risks in existing and emerging systems</a:t>
            </a:r>
          </a:p>
          <a:p>
            <a:pPr eaLnBrk="1" hangingPunct="1">
              <a:defRPr/>
            </a:pPr>
            <a:endParaRPr lang="en-GB" dirty="0"/>
          </a:p>
        </p:txBody>
      </p:sp>
      <p:sp>
        <p:nvSpPr>
          <p:cNvPr id="117763" name="Slide Number Placeholder 3">
            <a:extLst>
              <a:ext uri="{FF2B5EF4-FFF2-40B4-BE49-F238E27FC236}">
                <a16:creationId xmlns:a16="http://schemas.microsoft.com/office/drawing/2014/main" id="{ABF57DDD-4356-4549-A639-D4622CC99E1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E4C2935-9CF5-6C49-8CFA-78DDA3BA363C}" type="slidenum">
              <a:rPr lang="en-GB" altLang="en-US"/>
              <a:pPr>
                <a:spcBef>
                  <a:spcPct val="0"/>
                </a:spcBef>
              </a:pPr>
              <a:t>58</a:t>
            </a:fld>
            <a:endParaRPr lang="en-GB"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a:extLst>
              <a:ext uri="{FF2B5EF4-FFF2-40B4-BE49-F238E27FC236}">
                <a16:creationId xmlns:a16="http://schemas.microsoft.com/office/drawing/2014/main" id="{D4F98012-56DB-D64A-A73C-CA7BB82019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0613331-F023-0544-9259-C493094B178A}" type="slidenum">
              <a:rPr lang="en-GB" altLang="en-US"/>
              <a:pPr>
                <a:spcBef>
                  <a:spcPct val="0"/>
                </a:spcBef>
              </a:pPr>
              <a:t>59</a:t>
            </a:fld>
            <a:endParaRPr lang="en-GB" altLang="en-US"/>
          </a:p>
        </p:txBody>
      </p:sp>
      <p:sp>
        <p:nvSpPr>
          <p:cNvPr id="119810" name="Rectangle 2">
            <a:extLst>
              <a:ext uri="{FF2B5EF4-FFF2-40B4-BE49-F238E27FC236}">
                <a16:creationId xmlns:a16="http://schemas.microsoft.com/office/drawing/2014/main" id="{16EAFF1A-BA02-284C-94CD-E467BE255778}"/>
              </a:ext>
            </a:extLst>
          </p:cNvPr>
          <p:cNvSpPr>
            <a:spLocks noRot="1" noChangeArrowheads="1" noTextEdit="1"/>
          </p:cNvSpPr>
          <p:nvPr>
            <p:ph type="sldImg"/>
          </p:nvPr>
        </p:nvSpPr>
        <p:spPr>
          <a:ln/>
        </p:spPr>
      </p:sp>
      <p:sp>
        <p:nvSpPr>
          <p:cNvPr id="119811" name="Rectangle 3">
            <a:extLst>
              <a:ext uri="{FF2B5EF4-FFF2-40B4-BE49-F238E27FC236}">
                <a16:creationId xmlns:a16="http://schemas.microsoft.com/office/drawing/2014/main" id="{5130EC45-E518-EC4B-AC23-C7FF52BEDF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vi-VN" altLang="en-US">
                <a:latin typeface="Arial" panose="020B0604020202020204" pitchFamily="34" charset="0"/>
              </a:rPr>
            </a:br>
            <a:br>
              <a:rPr lang="vi-VN" altLang="en-US">
                <a:latin typeface="Arial" panose="020B0604020202020204" pitchFamily="34" charset="0"/>
              </a:rPr>
            </a:br>
            <a:endParaRPr lang="vi-VN" altLang="en-US">
              <a:latin typeface="Arial" panose="020B0604020202020204" pitchFamily="34" charset="0"/>
            </a:endParaRPr>
          </a:p>
          <a:p>
            <a:endParaRPr lang="en-GB"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a:extLst>
              <a:ext uri="{FF2B5EF4-FFF2-40B4-BE49-F238E27FC236}">
                <a16:creationId xmlns:a16="http://schemas.microsoft.com/office/drawing/2014/main" id="{13BBB4DE-1D2F-8E46-89DF-9E4271BB7A2B}"/>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05EE79BC-E526-D445-AB8C-2E59A2A14D1A}"/>
              </a:ext>
            </a:extLst>
          </p:cNvPr>
          <p:cNvSpPr>
            <a:spLocks noGrp="1"/>
          </p:cNvSpPr>
          <p:nvPr>
            <p:ph type="body" idx="1"/>
          </p:nvPr>
        </p:nvSpPr>
        <p:spPr/>
        <p:txBody>
          <a:bodyPr>
            <a:normAutofit fontScale="77500" lnSpcReduction="20000"/>
          </a:bodyPr>
          <a:lstStyle/>
          <a:p>
            <a:pPr>
              <a:defRPr/>
            </a:pPr>
            <a:r>
              <a:rPr lang="en-US" i="1" dirty="0"/>
              <a:t>Historical benchmarking. It is common for </a:t>
            </a:r>
            <a:r>
              <a:rPr lang="en-US" i="1" dirty="0" err="1"/>
              <a:t>organisations</a:t>
            </a:r>
            <a:r>
              <a:rPr lang="en-US" i="1" dirty="0"/>
              <a:t> to consider their performance</a:t>
            </a:r>
            <a:r>
              <a:rPr lang="sr-Latn-BA" i="1" dirty="0"/>
              <a:t> </a:t>
            </a:r>
            <a:r>
              <a:rPr lang="en-US" dirty="0"/>
              <a:t>in relation to previous years in order to identify any significant changes. The danger with historical comparison alone, however, is that it can</a:t>
            </a:r>
            <a:r>
              <a:rPr lang="sr-Latn-BA" dirty="0"/>
              <a:t> </a:t>
            </a:r>
            <a:r>
              <a:rPr lang="en-US" dirty="0"/>
              <a:t>lead to complacency since it is the rate of improvement compared with that of </a:t>
            </a:r>
            <a:r>
              <a:rPr lang="en-GB" dirty="0"/>
              <a:t>competitors that is important.</a:t>
            </a:r>
          </a:p>
          <a:p>
            <a:pPr>
              <a:defRPr/>
            </a:pPr>
            <a:r>
              <a:rPr lang="en-US" dirty="0"/>
              <a:t>l </a:t>
            </a:r>
            <a:r>
              <a:rPr lang="en-US" i="1" dirty="0"/>
              <a:t>Industry/sector benchmarking. Insights about performance standards can be</a:t>
            </a:r>
            <a:r>
              <a:rPr lang="sr-Latn-BA" i="1" dirty="0"/>
              <a:t> </a:t>
            </a:r>
            <a:r>
              <a:rPr lang="en-US" dirty="0"/>
              <a:t>gleaned by looking at the comparative performance of other </a:t>
            </a:r>
            <a:r>
              <a:rPr lang="en-US" dirty="0" err="1"/>
              <a:t>organisations</a:t>
            </a:r>
            <a:r>
              <a:rPr lang="en-US" dirty="0"/>
              <a:t> in the same industry sector or between similar public service providers. These</a:t>
            </a:r>
            <a:r>
              <a:rPr lang="sr-Latn-BA" dirty="0"/>
              <a:t> </a:t>
            </a:r>
            <a:r>
              <a:rPr lang="en-US" dirty="0"/>
              <a:t>industry norms compare the performance of </a:t>
            </a:r>
            <a:r>
              <a:rPr lang="en-US" dirty="0" err="1"/>
              <a:t>organisations</a:t>
            </a:r>
            <a:r>
              <a:rPr lang="en-US" dirty="0"/>
              <a:t> in the same industry</a:t>
            </a:r>
          </a:p>
          <a:p>
            <a:pPr>
              <a:defRPr/>
            </a:pPr>
            <a:r>
              <a:rPr lang="en-US" dirty="0"/>
              <a:t>or sector against a set of performance indicators. Illustration 3.6 shows</a:t>
            </a:r>
            <a:r>
              <a:rPr lang="sr-Latn-BA" dirty="0"/>
              <a:t> </a:t>
            </a:r>
            <a:r>
              <a:rPr lang="en-US" dirty="0"/>
              <a:t>such comparisons in the form of league tables (often the case in the public sector in the UK). Some public sector </a:t>
            </a:r>
            <a:r>
              <a:rPr lang="en-US" dirty="0" err="1"/>
              <a:t>organisations</a:t>
            </a:r>
            <a:r>
              <a:rPr lang="en-US" dirty="0"/>
              <a:t> have, in effect, acknowledged</a:t>
            </a:r>
            <a:r>
              <a:rPr lang="sr-Latn-BA" dirty="0"/>
              <a:t> </a:t>
            </a:r>
            <a:r>
              <a:rPr lang="en-US" dirty="0"/>
              <a:t>the existence of strategic groups by benchmarking against similar </a:t>
            </a:r>
            <a:r>
              <a:rPr lang="en-US" dirty="0" err="1"/>
              <a:t>organisations</a:t>
            </a:r>
            <a:endParaRPr lang="en-US" dirty="0"/>
          </a:p>
          <a:p>
            <a:pPr>
              <a:defRPr/>
            </a:pPr>
            <a:r>
              <a:rPr lang="en-US" dirty="0"/>
              <a:t>rather than everybody. So local government services and police treat</a:t>
            </a:r>
            <a:r>
              <a:rPr lang="sr-Latn-BA" dirty="0"/>
              <a:t> </a:t>
            </a:r>
            <a:r>
              <a:rPr lang="en-US" dirty="0"/>
              <a:t>‘urban’ differently from ‘rural’ in their benchmarking and league tables.</a:t>
            </a:r>
          </a:p>
          <a:p>
            <a:pPr>
              <a:defRPr/>
            </a:pPr>
            <a:r>
              <a:rPr lang="en-US" dirty="0"/>
              <a:t>School league tables acknowledge the difference between comprehensive and</a:t>
            </a:r>
            <a:r>
              <a:rPr lang="sr-Latn-BA" dirty="0"/>
              <a:t> </a:t>
            </a:r>
            <a:r>
              <a:rPr lang="en-US" dirty="0"/>
              <a:t>selective and so on. While it may make sense to compare like with like, an overriding danger of industry norm comparisons (whether in the private or</a:t>
            </a:r>
            <a:r>
              <a:rPr lang="sr-Latn-BA" dirty="0"/>
              <a:t> </a:t>
            </a:r>
            <a:r>
              <a:rPr lang="en-US" dirty="0"/>
              <a:t>public sector) is that the whole industry may be performing badly and losing out competitively to other industries that can satisfy customers’ needs in different</a:t>
            </a:r>
            <a:r>
              <a:rPr lang="sr-Latn-BA" dirty="0"/>
              <a:t> </a:t>
            </a:r>
            <a:r>
              <a:rPr lang="en-US" dirty="0"/>
              <a:t>ways. So a benchmarking regime should probably look wider than a</a:t>
            </a:r>
          </a:p>
          <a:p>
            <a:pPr>
              <a:defRPr/>
            </a:pPr>
            <a:r>
              <a:rPr lang="en-US" dirty="0"/>
              <a:t>particular industry or sector, as discussed below. Another danger with benchmarking</a:t>
            </a:r>
            <a:r>
              <a:rPr lang="sr-Latn-BA" dirty="0"/>
              <a:t> </a:t>
            </a:r>
            <a:r>
              <a:rPr lang="en-US" dirty="0"/>
              <a:t>within an industry is that the boundaries of industries are blurring through competitive activity and industry convergence. For example, supermarkets</a:t>
            </a:r>
            <a:r>
              <a:rPr lang="sr-Latn-BA" dirty="0"/>
              <a:t> </a:t>
            </a:r>
            <a:r>
              <a:rPr lang="en-US" dirty="0"/>
              <a:t>are (incrementally) entering retail banking and their benchmarking needs to reflect this (as does the benchmarking of the traditional retail banks).</a:t>
            </a:r>
            <a:r>
              <a:rPr lang="sr-Latn-BA" dirty="0"/>
              <a:t> </a:t>
            </a:r>
          </a:p>
          <a:p>
            <a:pPr>
              <a:defRPr/>
            </a:pPr>
            <a:r>
              <a:rPr lang="en-US" dirty="0"/>
              <a:t>l </a:t>
            </a:r>
            <a:r>
              <a:rPr lang="en-US" i="1" dirty="0"/>
              <a:t>Best-in-class benchmarking. The shortcomings of industry norm comparisons</a:t>
            </a:r>
            <a:r>
              <a:rPr lang="sr-Latn-BA" i="1" dirty="0"/>
              <a:t> </a:t>
            </a:r>
            <a:r>
              <a:rPr lang="en-US" dirty="0"/>
              <a:t>have encouraged </a:t>
            </a:r>
            <a:r>
              <a:rPr lang="en-US" dirty="0" err="1"/>
              <a:t>organisations</a:t>
            </a:r>
            <a:r>
              <a:rPr lang="en-US" dirty="0"/>
              <a:t> to seek comparisons more widely through the search for best practice wherever it may be found. The potential for change</a:t>
            </a:r>
            <a:r>
              <a:rPr lang="sr-Latn-BA" dirty="0"/>
              <a:t> </a:t>
            </a:r>
            <a:r>
              <a:rPr lang="en-US" dirty="0"/>
              <a:t>is enhanced by (benchmarking) partnerships established across industries or sectors. Best-in-class benchmarking compares an </a:t>
            </a:r>
            <a:r>
              <a:rPr lang="en-US" dirty="0" err="1"/>
              <a:t>organisation’s</a:t>
            </a:r>
            <a:r>
              <a:rPr lang="en-US" dirty="0"/>
              <a:t> performance</a:t>
            </a:r>
            <a:r>
              <a:rPr lang="sr-Latn-BA" dirty="0"/>
              <a:t> </a:t>
            </a:r>
            <a:r>
              <a:rPr lang="en-US" dirty="0"/>
              <a:t>against ‘best in class’ performance – wherever that is found. The real power of this approach is not just ‘beyond industry/sector’ comparisons. It is concerned</a:t>
            </a:r>
            <a:r>
              <a:rPr lang="sr-Latn-BA" dirty="0"/>
              <a:t> </a:t>
            </a:r>
            <a:r>
              <a:rPr lang="en-US" dirty="0"/>
              <a:t>with shaking managers out of the mindset that improvements in performance</a:t>
            </a:r>
            <a:endParaRPr lang="en-GB" dirty="0"/>
          </a:p>
        </p:txBody>
      </p:sp>
      <p:sp>
        <p:nvSpPr>
          <p:cNvPr id="122883" name="Slide Number Placeholder 3">
            <a:extLst>
              <a:ext uri="{FF2B5EF4-FFF2-40B4-BE49-F238E27FC236}">
                <a16:creationId xmlns:a16="http://schemas.microsoft.com/office/drawing/2014/main" id="{B66EAD7E-E069-484D-95EA-5452144E0DD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A26C6FE-0EE2-D540-9202-88AA0244172C}" type="slidenum">
              <a:rPr lang="en-GB" altLang="en-US"/>
              <a:pPr>
                <a:spcBef>
                  <a:spcPct val="0"/>
                </a:spcBef>
              </a:pPr>
              <a:t>61</a:t>
            </a:fld>
            <a:endParaRPr lang="en-GB"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a:extLst>
              <a:ext uri="{FF2B5EF4-FFF2-40B4-BE49-F238E27FC236}">
                <a16:creationId xmlns:a16="http://schemas.microsoft.com/office/drawing/2014/main" id="{29A202C4-0937-1047-86EC-748D9A8201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473DBDC-E025-5248-9C8B-98329EED172C}" type="slidenum">
              <a:rPr lang="en-GB" altLang="en-US"/>
              <a:pPr>
                <a:spcBef>
                  <a:spcPct val="0"/>
                </a:spcBef>
              </a:pPr>
              <a:t>62</a:t>
            </a:fld>
            <a:endParaRPr lang="en-GB" altLang="en-US"/>
          </a:p>
        </p:txBody>
      </p:sp>
      <p:sp>
        <p:nvSpPr>
          <p:cNvPr id="124930" name="Rectangle 2">
            <a:extLst>
              <a:ext uri="{FF2B5EF4-FFF2-40B4-BE49-F238E27FC236}">
                <a16:creationId xmlns:a16="http://schemas.microsoft.com/office/drawing/2014/main" id="{4E66AECB-8F99-994B-AD45-9D869BA1D490}"/>
              </a:ext>
            </a:extLst>
          </p:cNvPr>
          <p:cNvSpPr>
            <a:spLocks noRot="1" noChangeArrowheads="1" noTextEdit="1"/>
          </p:cNvSpPr>
          <p:nvPr>
            <p:ph type="sldImg"/>
          </p:nvPr>
        </p:nvSpPr>
        <p:spPr>
          <a:ln/>
        </p:spPr>
      </p:sp>
      <p:sp>
        <p:nvSpPr>
          <p:cNvPr id="124931" name="Rectangle 3">
            <a:extLst>
              <a:ext uri="{FF2B5EF4-FFF2-40B4-BE49-F238E27FC236}">
                <a16:creationId xmlns:a16="http://schemas.microsoft.com/office/drawing/2014/main" id="{F811EBAE-BBB8-7444-808C-C6D87D62A8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a:extLst>
              <a:ext uri="{FF2B5EF4-FFF2-40B4-BE49-F238E27FC236}">
                <a16:creationId xmlns:a16="http://schemas.microsoft.com/office/drawing/2014/main" id="{787EEC5B-803E-714E-AAFA-B1F47E7C7308}"/>
              </a:ext>
            </a:extLst>
          </p:cNvPr>
          <p:cNvSpPr>
            <a:spLocks noGrp="1" noRot="1" noChangeAspect="1" noChangeArrowheads="1" noTextEdit="1"/>
          </p:cNvSpPr>
          <p:nvPr>
            <p:ph type="sldImg"/>
          </p:nvPr>
        </p:nvSpPr>
        <p:spPr>
          <a:ln/>
        </p:spPr>
      </p:sp>
      <p:sp>
        <p:nvSpPr>
          <p:cNvPr id="129026" name="Notes Placeholder 2">
            <a:extLst>
              <a:ext uri="{FF2B5EF4-FFF2-40B4-BE49-F238E27FC236}">
                <a16:creationId xmlns:a16="http://schemas.microsoft.com/office/drawing/2014/main" id="{16AF99D5-99A8-D941-AB2C-C97BAC1151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ヒラギノ角ゴ Pro W3" panose="020B0300000000000000" pitchFamily="34" charset="-128"/>
              <a:cs typeface="ヒラギノ角ゴ Pro W3" panose="020B0300000000000000" pitchFamily="34" charset="-128"/>
            </a:endParaRPr>
          </a:p>
        </p:txBody>
      </p:sp>
      <p:sp>
        <p:nvSpPr>
          <p:cNvPr id="129027" name="Slide Number Placeholder 3">
            <a:extLst>
              <a:ext uri="{FF2B5EF4-FFF2-40B4-BE49-F238E27FC236}">
                <a16:creationId xmlns:a16="http://schemas.microsoft.com/office/drawing/2014/main" id="{96E93240-57F9-EE41-AE61-A54E2B81190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9C6510-5087-7140-9A2A-4F602651427B}" type="slidenum">
              <a:rPr lang="en-GB" altLang="en-US">
                <a:cs typeface="Arial" panose="020B0604020202020204" pitchFamily="34" charset="0"/>
              </a:rPr>
              <a:pPr>
                <a:spcBef>
                  <a:spcPct val="0"/>
                </a:spcBef>
              </a:pPr>
              <a:t>65</a:t>
            </a:fld>
            <a:endParaRPr lang="en-GB" altLang="en-US">
              <a:cs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a:extLst>
              <a:ext uri="{FF2B5EF4-FFF2-40B4-BE49-F238E27FC236}">
                <a16:creationId xmlns:a16="http://schemas.microsoft.com/office/drawing/2014/main" id="{CDB36533-6462-6E44-AB08-A084099ACA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6CAB545-4D4E-A549-A831-CE398CA722C1}" type="slidenum">
              <a:rPr lang="en-GB" altLang="en-US"/>
              <a:pPr>
                <a:spcBef>
                  <a:spcPct val="0"/>
                </a:spcBef>
              </a:pPr>
              <a:t>66</a:t>
            </a:fld>
            <a:endParaRPr lang="en-GB" altLang="en-US"/>
          </a:p>
        </p:txBody>
      </p:sp>
      <p:sp>
        <p:nvSpPr>
          <p:cNvPr id="131074" name="Rectangle 2">
            <a:extLst>
              <a:ext uri="{FF2B5EF4-FFF2-40B4-BE49-F238E27FC236}">
                <a16:creationId xmlns:a16="http://schemas.microsoft.com/office/drawing/2014/main" id="{016D8336-4E83-8747-A144-E44E4CC9D9B1}"/>
              </a:ext>
            </a:extLst>
          </p:cNvPr>
          <p:cNvSpPr>
            <a:spLocks noRot="1" noChangeArrowheads="1" noTextEdit="1"/>
          </p:cNvSpPr>
          <p:nvPr>
            <p:ph type="sldImg"/>
          </p:nvPr>
        </p:nvSpPr>
        <p:spPr>
          <a:ln/>
        </p:spPr>
      </p:sp>
      <p:sp>
        <p:nvSpPr>
          <p:cNvPr id="131075" name="Rectangle 3">
            <a:extLst>
              <a:ext uri="{FF2B5EF4-FFF2-40B4-BE49-F238E27FC236}">
                <a16:creationId xmlns:a16="http://schemas.microsoft.com/office/drawing/2014/main" id="{1BA56CC9-002B-6F4F-88AC-A9B2839E4E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7">
            <a:extLst>
              <a:ext uri="{FF2B5EF4-FFF2-40B4-BE49-F238E27FC236}">
                <a16:creationId xmlns:a16="http://schemas.microsoft.com/office/drawing/2014/main" id="{2510041C-02D3-1D4C-A554-C6E015A70C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8A499FD-10CE-2647-AE8E-35E25883D7B9}" type="slidenum">
              <a:rPr lang="en-GB" altLang="en-US"/>
              <a:pPr>
                <a:spcBef>
                  <a:spcPct val="0"/>
                </a:spcBef>
              </a:pPr>
              <a:t>67</a:t>
            </a:fld>
            <a:endParaRPr lang="en-GB" altLang="en-US"/>
          </a:p>
        </p:txBody>
      </p:sp>
      <p:sp>
        <p:nvSpPr>
          <p:cNvPr id="133122" name="Rectangle 2">
            <a:extLst>
              <a:ext uri="{FF2B5EF4-FFF2-40B4-BE49-F238E27FC236}">
                <a16:creationId xmlns:a16="http://schemas.microsoft.com/office/drawing/2014/main" id="{D6114EBE-F496-AE47-8C7F-88C728065A7D}"/>
              </a:ext>
            </a:extLst>
          </p:cNvPr>
          <p:cNvSpPr>
            <a:spLocks noRot="1" noChangeArrowheads="1" noTextEdit="1"/>
          </p:cNvSpPr>
          <p:nvPr>
            <p:ph type="sldImg"/>
          </p:nvPr>
        </p:nvSpPr>
        <p:spPr>
          <a:ln/>
        </p:spPr>
      </p:sp>
      <p:sp>
        <p:nvSpPr>
          <p:cNvPr id="133123" name="Rectangle 3">
            <a:extLst>
              <a:ext uri="{FF2B5EF4-FFF2-40B4-BE49-F238E27FC236}">
                <a16:creationId xmlns:a16="http://schemas.microsoft.com/office/drawing/2014/main" id="{AC2E868B-4BFB-D644-B5C1-36F6D6DBA6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7">
            <a:extLst>
              <a:ext uri="{FF2B5EF4-FFF2-40B4-BE49-F238E27FC236}">
                <a16:creationId xmlns:a16="http://schemas.microsoft.com/office/drawing/2014/main" id="{7269AC66-AD49-E149-AF4A-35BA40431E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B2607D0-7C3B-B34A-9969-55B20929CFEB}" type="slidenum">
              <a:rPr lang="en-GB" altLang="en-US"/>
              <a:pPr>
                <a:spcBef>
                  <a:spcPct val="0"/>
                </a:spcBef>
              </a:pPr>
              <a:t>68</a:t>
            </a:fld>
            <a:endParaRPr lang="en-GB" altLang="en-US"/>
          </a:p>
        </p:txBody>
      </p:sp>
      <p:sp>
        <p:nvSpPr>
          <p:cNvPr id="135170" name="Rectangle 2">
            <a:extLst>
              <a:ext uri="{FF2B5EF4-FFF2-40B4-BE49-F238E27FC236}">
                <a16:creationId xmlns:a16="http://schemas.microsoft.com/office/drawing/2014/main" id="{3BC7FCB8-199F-6145-9BA8-441484D08D9F}"/>
              </a:ext>
            </a:extLst>
          </p:cNvPr>
          <p:cNvSpPr>
            <a:spLocks noRot="1" noChangeArrowheads="1" noTextEdit="1"/>
          </p:cNvSpPr>
          <p:nvPr>
            <p:ph type="sldImg"/>
          </p:nvPr>
        </p:nvSpPr>
        <p:spPr>
          <a:ln/>
        </p:spPr>
      </p:sp>
      <p:sp>
        <p:nvSpPr>
          <p:cNvPr id="135171" name="Rectangle 3">
            <a:extLst>
              <a:ext uri="{FF2B5EF4-FFF2-40B4-BE49-F238E27FC236}">
                <a16:creationId xmlns:a16="http://schemas.microsoft.com/office/drawing/2014/main" id="{64A842DD-2292-C942-9F2E-AF2CF58BFA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3F89280B-D668-CC4E-B1F4-C3B0CD375ED3}"/>
              </a:ext>
            </a:extLst>
          </p:cNvPr>
          <p:cNvSpPr>
            <a:spLocks noGrp="1" noRot="1" noChangeAspect="1" noChangeArrowheads="1" noTextEdit="1"/>
          </p:cNvSpPr>
          <p:nvPr>
            <p:ph type="sldImg"/>
          </p:nvPr>
        </p:nvSpPr>
        <p:spPr>
          <a:ln/>
        </p:spPr>
      </p:sp>
      <p:sp>
        <p:nvSpPr>
          <p:cNvPr id="26626" name="Notes Placeholder 2">
            <a:extLst>
              <a:ext uri="{FF2B5EF4-FFF2-40B4-BE49-F238E27FC236}">
                <a16:creationId xmlns:a16="http://schemas.microsoft.com/office/drawing/2014/main" id="{F92CBBE7-54CF-B744-BF2C-FF9E051FEB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vi-VN" altLang="en-US">
                <a:latin typeface="Arial" panose="020B0604020202020204" pitchFamily="34" charset="0"/>
              </a:rPr>
              <a:t>:</a:t>
            </a:r>
            <a:br>
              <a:rPr lang="vi-VN" altLang="en-US">
                <a:latin typeface="Arial" panose="020B0604020202020204" pitchFamily="34" charset="0"/>
              </a:rPr>
            </a:br>
            <a:br>
              <a:rPr lang="vi-VN" altLang="en-US">
                <a:latin typeface="Arial" panose="020B0604020202020204" pitchFamily="34" charset="0"/>
              </a:rPr>
            </a:br>
            <a:r>
              <a:rPr lang="vi-VN" altLang="en-US">
                <a:latin typeface="Arial" panose="020B0604020202020204" pitchFamily="34" charset="0"/>
              </a:rPr>
              <a:t>    </a:t>
            </a:r>
            <a:br>
              <a:rPr lang="vi-VN" altLang="en-US">
                <a:latin typeface="Arial" panose="020B0604020202020204" pitchFamily="34" charset="0"/>
              </a:rPr>
            </a:br>
            <a:br>
              <a:rPr lang="vi-VN" altLang="en-US">
                <a:latin typeface="Arial" panose="020B0604020202020204" pitchFamily="34" charset="0"/>
              </a:rPr>
            </a:br>
            <a:r>
              <a:rPr lang="vi-VN" altLang="en-US">
                <a:latin typeface="Arial" panose="020B0604020202020204" pitchFamily="34" charset="0"/>
              </a:rPr>
              <a:t>   </a:t>
            </a:r>
            <a:br>
              <a:rPr lang="vi-VN" altLang="en-US">
                <a:latin typeface="Arial" panose="020B0604020202020204" pitchFamily="34" charset="0"/>
              </a:rPr>
            </a:br>
            <a:br>
              <a:rPr lang="vi-VN" altLang="en-US">
                <a:latin typeface="Arial" panose="020B0604020202020204" pitchFamily="34" charset="0"/>
              </a:rPr>
            </a:br>
            <a:r>
              <a:rPr lang="vi-VN" altLang="en-US">
                <a:latin typeface="Arial" panose="020B0604020202020204" pitchFamily="34" charset="0"/>
              </a:rPr>
              <a:t>   </a:t>
            </a:r>
            <a:br>
              <a:rPr lang="vi-VN" altLang="en-US">
                <a:latin typeface="Arial" panose="020B0604020202020204" pitchFamily="34" charset="0"/>
              </a:rPr>
            </a:br>
            <a:endParaRPr lang="en-GB" altLang="en-US">
              <a:latin typeface="Arial" panose="020B0604020202020204" pitchFamily="34" charset="0"/>
            </a:endParaRPr>
          </a:p>
        </p:txBody>
      </p:sp>
      <p:sp>
        <p:nvSpPr>
          <p:cNvPr id="26627" name="Slide Number Placeholder 3">
            <a:extLst>
              <a:ext uri="{FF2B5EF4-FFF2-40B4-BE49-F238E27FC236}">
                <a16:creationId xmlns:a16="http://schemas.microsoft.com/office/drawing/2014/main" id="{AC16C99E-A643-A543-8AE8-F2687D65503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A2D443A-6275-1348-8E51-BCCC09F00BBD}" type="slidenum">
              <a:rPr lang="en-GB" altLang="en-US"/>
              <a:pPr>
                <a:spcBef>
                  <a:spcPct val="0"/>
                </a:spcBef>
              </a:pPr>
              <a:t>6</a:t>
            </a:fld>
            <a:endParaRPr lang="en-GB"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7">
            <a:extLst>
              <a:ext uri="{FF2B5EF4-FFF2-40B4-BE49-F238E27FC236}">
                <a16:creationId xmlns:a16="http://schemas.microsoft.com/office/drawing/2014/main" id="{BE8C6B26-DD8C-E14B-A6F7-96D1E2A8F5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F09643-6007-6F49-80E7-0DF67036C2E1}" type="slidenum">
              <a:rPr lang="en-GB" altLang="en-US"/>
              <a:pPr>
                <a:spcBef>
                  <a:spcPct val="0"/>
                </a:spcBef>
              </a:pPr>
              <a:t>69</a:t>
            </a:fld>
            <a:endParaRPr lang="en-GB" altLang="en-US"/>
          </a:p>
        </p:txBody>
      </p:sp>
      <p:sp>
        <p:nvSpPr>
          <p:cNvPr id="137218" name="Rectangle 2">
            <a:extLst>
              <a:ext uri="{FF2B5EF4-FFF2-40B4-BE49-F238E27FC236}">
                <a16:creationId xmlns:a16="http://schemas.microsoft.com/office/drawing/2014/main" id="{B95D199E-9B9C-414F-B301-E18A6590DF71}"/>
              </a:ext>
            </a:extLst>
          </p:cNvPr>
          <p:cNvSpPr>
            <a:spLocks noRot="1" noChangeArrowheads="1" noTextEdit="1"/>
          </p:cNvSpPr>
          <p:nvPr>
            <p:ph type="sldImg"/>
          </p:nvPr>
        </p:nvSpPr>
        <p:spPr>
          <a:ln/>
        </p:spPr>
      </p:sp>
      <p:sp>
        <p:nvSpPr>
          <p:cNvPr id="137219" name="Rectangle 3">
            <a:extLst>
              <a:ext uri="{FF2B5EF4-FFF2-40B4-BE49-F238E27FC236}">
                <a16:creationId xmlns:a16="http://schemas.microsoft.com/office/drawing/2014/main" id="{258796D7-DB65-B046-A94C-C20A2AC567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Use clip from eBay video, start at 1:50 through 2:14 (on value of customers for eBay)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48177118-0B1B-A941-877D-AD9FBC28794C}"/>
              </a:ext>
            </a:extLst>
          </p:cNvPr>
          <p:cNvSpPr>
            <a:spLocks noGrp="1" noRot="1" noChangeAspect="1" noChangeArrowheads="1" noTextEdit="1"/>
          </p:cNvSpPr>
          <p:nvPr>
            <p:ph type="sldImg"/>
          </p:nvPr>
        </p:nvSpPr>
        <p:spPr>
          <a:ln/>
        </p:spPr>
      </p:sp>
      <p:sp>
        <p:nvSpPr>
          <p:cNvPr id="28674" name="Notes Placeholder 2">
            <a:extLst>
              <a:ext uri="{FF2B5EF4-FFF2-40B4-BE49-F238E27FC236}">
                <a16:creationId xmlns:a16="http://schemas.microsoft.com/office/drawing/2014/main" id="{BE73661D-9494-2C47-B575-5352296155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vi-VN" altLang="en-US">
                <a:latin typeface="Arial" panose="020B0604020202020204" pitchFamily="34" charset="0"/>
              </a:rPr>
            </a:br>
            <a:endParaRPr lang="en-GB" altLang="en-US">
              <a:latin typeface="Arial" panose="020B0604020202020204" pitchFamily="34" charset="0"/>
            </a:endParaRPr>
          </a:p>
        </p:txBody>
      </p:sp>
      <p:sp>
        <p:nvSpPr>
          <p:cNvPr id="28675" name="Slide Number Placeholder 3">
            <a:extLst>
              <a:ext uri="{FF2B5EF4-FFF2-40B4-BE49-F238E27FC236}">
                <a16:creationId xmlns:a16="http://schemas.microsoft.com/office/drawing/2014/main" id="{8B5B1F94-E889-3841-BDB9-C8730DA87FE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DFEABCA-BB79-9C4F-9218-A2DA8D6306F8}" type="slidenum">
              <a:rPr lang="en-GB" altLang="en-US"/>
              <a:pPr>
                <a:spcBef>
                  <a:spcPct val="0"/>
                </a:spcBef>
              </a:pPr>
              <a:t>7</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47838981-F4CA-F142-BFFA-CB39DA0B450C}"/>
              </a:ext>
            </a:extLst>
          </p:cNvPr>
          <p:cNvSpPr>
            <a:spLocks noGrp="1" noRot="1" noChangeAspect="1" noChangeArrowheads="1" noTextEdit="1"/>
          </p:cNvSpPr>
          <p:nvPr>
            <p:ph type="sldImg"/>
          </p:nvPr>
        </p:nvSpPr>
        <p:spPr>
          <a:ln/>
        </p:spPr>
      </p:sp>
      <p:sp>
        <p:nvSpPr>
          <p:cNvPr id="30722" name="Notes Placeholder 2">
            <a:extLst>
              <a:ext uri="{FF2B5EF4-FFF2-40B4-BE49-F238E27FC236}">
                <a16:creationId xmlns:a16="http://schemas.microsoft.com/office/drawing/2014/main" id="{63F2BCFD-9E5C-6746-9937-720B04F3ED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vi-VN" altLang="en-US">
                <a:latin typeface="Arial" panose="020B0604020202020204" pitchFamily="34" charset="0"/>
              </a:rPr>
            </a:br>
            <a:br>
              <a:rPr lang="vi-VN" altLang="en-US">
                <a:latin typeface="Arial" panose="020B0604020202020204" pitchFamily="34" charset="0"/>
              </a:rPr>
            </a:br>
            <a:br>
              <a:rPr lang="vi-VN" altLang="en-US">
                <a:latin typeface="Arial" panose="020B0604020202020204" pitchFamily="34" charset="0"/>
              </a:rPr>
            </a:br>
            <a:endParaRPr lang="en-GB" altLang="en-US">
              <a:latin typeface="Arial" panose="020B0604020202020204" pitchFamily="34" charset="0"/>
            </a:endParaRPr>
          </a:p>
        </p:txBody>
      </p:sp>
      <p:sp>
        <p:nvSpPr>
          <p:cNvPr id="30723" name="Slide Number Placeholder 3">
            <a:extLst>
              <a:ext uri="{FF2B5EF4-FFF2-40B4-BE49-F238E27FC236}">
                <a16:creationId xmlns:a16="http://schemas.microsoft.com/office/drawing/2014/main" id="{62340B2B-1F35-BE4B-BB0E-942E4ECF1FF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A0A447-058F-DB44-8454-2D061911AE03}" type="slidenum">
              <a:rPr lang="en-GB" altLang="en-US"/>
              <a:pPr>
                <a:spcBef>
                  <a:spcPct val="0"/>
                </a:spcBef>
              </a:pPr>
              <a:t>8</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138FDB30-0234-2549-A055-FFF073E4F1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8269AF-2A2F-A049-BA0E-DE059F0EE08E}" type="slidenum">
              <a:rPr lang="en-GB" altLang="en-US"/>
              <a:pPr>
                <a:spcBef>
                  <a:spcPct val="0"/>
                </a:spcBef>
              </a:pPr>
              <a:t>10</a:t>
            </a:fld>
            <a:endParaRPr lang="en-GB" altLang="en-US"/>
          </a:p>
        </p:txBody>
      </p:sp>
      <p:sp>
        <p:nvSpPr>
          <p:cNvPr id="33794" name="Rectangle 2">
            <a:extLst>
              <a:ext uri="{FF2B5EF4-FFF2-40B4-BE49-F238E27FC236}">
                <a16:creationId xmlns:a16="http://schemas.microsoft.com/office/drawing/2014/main" id="{70498A84-D44C-1040-9AF4-786C98A246B3}"/>
              </a:ext>
            </a:extLst>
          </p:cNvPr>
          <p:cNvSpPr>
            <a:spLocks noRot="1" noChangeArrowheads="1" noTextEdit="1"/>
          </p:cNvSpPr>
          <p:nvPr>
            <p:ph type="sldImg"/>
          </p:nvPr>
        </p:nvSpPr>
        <p:spPr>
          <a:ln/>
        </p:spPr>
      </p:sp>
      <p:sp>
        <p:nvSpPr>
          <p:cNvPr id="33795" name="Rectangle 3">
            <a:extLst>
              <a:ext uri="{FF2B5EF4-FFF2-40B4-BE49-F238E27FC236}">
                <a16:creationId xmlns:a16="http://schemas.microsoft.com/office/drawing/2014/main" id="{DA80FA07-6AAA-374E-8C54-E1FAEC0131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7341917B-A23A-F84F-BB82-46CAC7A560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22FE65E-E720-7246-9044-7935F984C85A}" type="slidenum">
              <a:rPr lang="en-GB" altLang="en-US"/>
              <a:pPr>
                <a:spcBef>
                  <a:spcPct val="0"/>
                </a:spcBef>
              </a:pPr>
              <a:t>11</a:t>
            </a:fld>
            <a:endParaRPr lang="en-GB" altLang="en-US"/>
          </a:p>
        </p:txBody>
      </p:sp>
      <p:sp>
        <p:nvSpPr>
          <p:cNvPr id="35842" name="Rectangle 2">
            <a:extLst>
              <a:ext uri="{FF2B5EF4-FFF2-40B4-BE49-F238E27FC236}">
                <a16:creationId xmlns:a16="http://schemas.microsoft.com/office/drawing/2014/main" id="{1D60E805-FCF7-9345-BCE8-8D43EDCC0E16}"/>
              </a:ext>
            </a:extLst>
          </p:cNvPr>
          <p:cNvSpPr>
            <a:spLocks noRot="1" noChangeArrowheads="1" noTextEdit="1"/>
          </p:cNvSpPr>
          <p:nvPr>
            <p:ph type="sldImg"/>
          </p:nvPr>
        </p:nvSpPr>
        <p:spPr>
          <a:ln/>
        </p:spPr>
      </p:sp>
      <p:sp>
        <p:nvSpPr>
          <p:cNvPr id="35843" name="Rectangle 3">
            <a:extLst>
              <a:ext uri="{FF2B5EF4-FFF2-40B4-BE49-F238E27FC236}">
                <a16:creationId xmlns:a16="http://schemas.microsoft.com/office/drawing/2014/main" id="{2D339B9C-947B-694E-AB80-4201A37B43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FD9864-5A64-2A44-9445-E62A5CBE61B4}"/>
              </a:ext>
            </a:extLst>
          </p:cNvPr>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useBgFill="1">
        <p:nvSpPr>
          <p:cNvPr id="5" name="Rounded Rectangle 4">
            <a:extLst>
              <a:ext uri="{FF2B5EF4-FFF2-40B4-BE49-F238E27FC236}">
                <a16:creationId xmlns:a16="http://schemas.microsoft.com/office/drawing/2014/main" id="{7D0A8CD8-94FD-6747-A9BB-D2CDB650C1D8}"/>
              </a:ext>
            </a:extLst>
          </p:cNvPr>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a:p>
        </p:txBody>
      </p:sp>
      <p:sp>
        <p:nvSpPr>
          <p:cNvPr id="6" name="Rectangle 5">
            <a:extLst>
              <a:ext uri="{FF2B5EF4-FFF2-40B4-BE49-F238E27FC236}">
                <a16:creationId xmlns:a16="http://schemas.microsoft.com/office/drawing/2014/main" id="{1819BD5E-7E89-6D43-8FCD-4CD78DC701B4}"/>
              </a:ext>
            </a:extLst>
          </p:cNvPr>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a:extLst>
              <a:ext uri="{FF2B5EF4-FFF2-40B4-BE49-F238E27FC236}">
                <a16:creationId xmlns:a16="http://schemas.microsoft.com/office/drawing/2014/main" id="{3C9A4FD6-A779-E843-A188-044C77A32CFC}"/>
              </a:ext>
            </a:extLst>
          </p:cNvPr>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Rectangle 9">
            <a:extLst>
              <a:ext uri="{FF2B5EF4-FFF2-40B4-BE49-F238E27FC236}">
                <a16:creationId xmlns:a16="http://schemas.microsoft.com/office/drawing/2014/main" id="{ABD67449-CE0D-514C-8D19-EC933325B13F}"/>
              </a:ext>
            </a:extLst>
          </p:cNvPr>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a:extLst>
              <a:ext uri="{FF2B5EF4-FFF2-40B4-BE49-F238E27FC236}">
                <a16:creationId xmlns:a16="http://schemas.microsoft.com/office/drawing/2014/main" id="{E114A622-40C9-B04A-99F4-BFE0EE6D884E}"/>
              </a:ext>
            </a:extLst>
          </p:cNvPr>
          <p:cNvSpPr>
            <a:spLocks noGrp="1"/>
          </p:cNvSpPr>
          <p:nvPr>
            <p:ph type="dt" sz="half" idx="10"/>
          </p:nvPr>
        </p:nvSpPr>
        <p:spPr/>
        <p:txBody>
          <a:bodyPr/>
          <a:lstStyle>
            <a:lvl1pPr>
              <a:defRPr/>
            </a:lvl1pPr>
          </a:lstStyle>
          <a:p>
            <a:pPr>
              <a:defRPr/>
            </a:pPr>
            <a:endParaRPr lang="en-GB"/>
          </a:p>
        </p:txBody>
      </p:sp>
      <p:sp>
        <p:nvSpPr>
          <p:cNvPr id="12" name="Footer Placeholder 16">
            <a:extLst>
              <a:ext uri="{FF2B5EF4-FFF2-40B4-BE49-F238E27FC236}">
                <a16:creationId xmlns:a16="http://schemas.microsoft.com/office/drawing/2014/main" id="{4F2B4AD2-1860-F84A-B509-1D0B74004AD2}"/>
              </a:ext>
            </a:extLst>
          </p:cNvPr>
          <p:cNvSpPr>
            <a:spLocks noGrp="1"/>
          </p:cNvSpPr>
          <p:nvPr>
            <p:ph type="ftr" sz="quarter" idx="11"/>
          </p:nvPr>
        </p:nvSpPr>
        <p:spPr/>
        <p:txBody>
          <a:bodyPr/>
          <a:lstStyle>
            <a:lvl1pPr>
              <a:defRPr/>
            </a:lvl1pPr>
          </a:lstStyle>
          <a:p>
            <a:pPr>
              <a:defRPr/>
            </a:pPr>
            <a:endParaRPr lang="en-GB"/>
          </a:p>
        </p:txBody>
      </p:sp>
      <p:sp>
        <p:nvSpPr>
          <p:cNvPr id="13" name="Slide Number Placeholder 28">
            <a:extLst>
              <a:ext uri="{FF2B5EF4-FFF2-40B4-BE49-F238E27FC236}">
                <a16:creationId xmlns:a16="http://schemas.microsoft.com/office/drawing/2014/main" id="{FF9D8F81-C2BC-154A-A7F2-B31671CD0F84}"/>
              </a:ext>
            </a:extLst>
          </p:cNvPr>
          <p:cNvSpPr>
            <a:spLocks noGrp="1"/>
          </p:cNvSpPr>
          <p:nvPr>
            <p:ph type="sldNum" sz="quarter" idx="12"/>
          </p:nvPr>
        </p:nvSpPr>
        <p:spPr/>
        <p:txBody>
          <a:bodyPr/>
          <a:lstStyle>
            <a:lvl1pPr>
              <a:defRPr smtClean="0"/>
            </a:lvl1pPr>
          </a:lstStyle>
          <a:p>
            <a:pPr>
              <a:defRPr/>
            </a:pPr>
            <a:fld id="{C0933FC2-2905-1742-8753-9DC460608935}" type="slidenum">
              <a:rPr lang="en-GB" altLang="en-US"/>
              <a:pPr>
                <a:defRPr/>
              </a:pPr>
              <a:t>‹#›</a:t>
            </a:fld>
            <a:endParaRPr lang="en-GB" altLang="en-US"/>
          </a:p>
        </p:txBody>
      </p:sp>
    </p:spTree>
    <p:extLst>
      <p:ext uri="{BB962C8B-B14F-4D97-AF65-F5344CB8AC3E}">
        <p14:creationId xmlns:p14="http://schemas.microsoft.com/office/powerpoint/2010/main" val="23329548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55AC7872-10E5-7A4F-A7BF-FAD079E1EB62}"/>
              </a:ext>
            </a:extLst>
          </p:cNvPr>
          <p:cNvSpPr>
            <a:spLocks noGrp="1"/>
          </p:cNvSpPr>
          <p:nvPr>
            <p:ph type="dt" sz="half" idx="10"/>
          </p:nvPr>
        </p:nvSpPr>
        <p:spPr/>
        <p:txBody>
          <a:bodyPr/>
          <a:lstStyle>
            <a:lvl1pPr>
              <a:defRPr/>
            </a:lvl1pPr>
          </a:lstStyle>
          <a:p>
            <a:pPr>
              <a:defRPr/>
            </a:pPr>
            <a:endParaRPr lang="en-GB"/>
          </a:p>
        </p:txBody>
      </p:sp>
      <p:sp>
        <p:nvSpPr>
          <p:cNvPr id="5" name="Footer Placeholder 2">
            <a:extLst>
              <a:ext uri="{FF2B5EF4-FFF2-40B4-BE49-F238E27FC236}">
                <a16:creationId xmlns:a16="http://schemas.microsoft.com/office/drawing/2014/main" id="{DE89946A-B036-0D42-9F04-00B47C76EAD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22">
            <a:extLst>
              <a:ext uri="{FF2B5EF4-FFF2-40B4-BE49-F238E27FC236}">
                <a16:creationId xmlns:a16="http://schemas.microsoft.com/office/drawing/2014/main" id="{25F6533D-56BC-FD4B-847A-E8BB24EF73C2}"/>
              </a:ext>
            </a:extLst>
          </p:cNvPr>
          <p:cNvSpPr>
            <a:spLocks noGrp="1"/>
          </p:cNvSpPr>
          <p:nvPr>
            <p:ph type="sldNum" sz="quarter" idx="12"/>
          </p:nvPr>
        </p:nvSpPr>
        <p:spPr/>
        <p:txBody>
          <a:bodyPr/>
          <a:lstStyle>
            <a:lvl1pPr>
              <a:defRPr/>
            </a:lvl1pPr>
          </a:lstStyle>
          <a:p>
            <a:pPr>
              <a:defRPr/>
            </a:pPr>
            <a:fld id="{71CE0D92-CBB7-AB4E-80C2-1F3AADB06482}" type="slidenum">
              <a:rPr lang="en-GB" altLang="en-US"/>
              <a:pPr>
                <a:defRPr/>
              </a:pPr>
              <a:t>‹#›</a:t>
            </a:fld>
            <a:endParaRPr lang="en-GB" altLang="en-US"/>
          </a:p>
        </p:txBody>
      </p:sp>
    </p:spTree>
    <p:extLst>
      <p:ext uri="{BB962C8B-B14F-4D97-AF65-F5344CB8AC3E}">
        <p14:creationId xmlns:p14="http://schemas.microsoft.com/office/powerpoint/2010/main" val="4086967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D7E36966-7933-A74F-8F74-DD551FB53735}"/>
              </a:ext>
            </a:extLst>
          </p:cNvPr>
          <p:cNvSpPr>
            <a:spLocks noGrp="1"/>
          </p:cNvSpPr>
          <p:nvPr>
            <p:ph type="dt" sz="half" idx="10"/>
          </p:nvPr>
        </p:nvSpPr>
        <p:spPr/>
        <p:txBody>
          <a:bodyPr/>
          <a:lstStyle>
            <a:lvl1pPr>
              <a:defRPr/>
            </a:lvl1pPr>
          </a:lstStyle>
          <a:p>
            <a:pPr>
              <a:defRPr/>
            </a:pPr>
            <a:endParaRPr lang="en-GB"/>
          </a:p>
        </p:txBody>
      </p:sp>
      <p:sp>
        <p:nvSpPr>
          <p:cNvPr id="5" name="Footer Placeholder 2">
            <a:extLst>
              <a:ext uri="{FF2B5EF4-FFF2-40B4-BE49-F238E27FC236}">
                <a16:creationId xmlns:a16="http://schemas.microsoft.com/office/drawing/2014/main" id="{42238114-32A1-C545-B4FA-A27BC9CD85D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22">
            <a:extLst>
              <a:ext uri="{FF2B5EF4-FFF2-40B4-BE49-F238E27FC236}">
                <a16:creationId xmlns:a16="http://schemas.microsoft.com/office/drawing/2014/main" id="{59C2D73D-09E1-C14F-8A2E-984FCE9FAE3C}"/>
              </a:ext>
            </a:extLst>
          </p:cNvPr>
          <p:cNvSpPr>
            <a:spLocks noGrp="1"/>
          </p:cNvSpPr>
          <p:nvPr>
            <p:ph type="sldNum" sz="quarter" idx="12"/>
          </p:nvPr>
        </p:nvSpPr>
        <p:spPr/>
        <p:txBody>
          <a:bodyPr/>
          <a:lstStyle>
            <a:lvl1pPr>
              <a:defRPr/>
            </a:lvl1pPr>
          </a:lstStyle>
          <a:p>
            <a:pPr>
              <a:defRPr/>
            </a:pPr>
            <a:fld id="{A89B9137-AD52-4742-876D-89F7F1AB1B21}" type="slidenum">
              <a:rPr lang="en-GB" altLang="en-US"/>
              <a:pPr>
                <a:defRPr/>
              </a:pPr>
              <a:t>‹#›</a:t>
            </a:fld>
            <a:endParaRPr lang="en-GB" altLang="en-US"/>
          </a:p>
        </p:txBody>
      </p:sp>
    </p:spTree>
    <p:extLst>
      <p:ext uri="{BB962C8B-B14F-4D97-AF65-F5344CB8AC3E}">
        <p14:creationId xmlns:p14="http://schemas.microsoft.com/office/powerpoint/2010/main" val="2110918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13">
            <a:extLst>
              <a:ext uri="{FF2B5EF4-FFF2-40B4-BE49-F238E27FC236}">
                <a16:creationId xmlns:a16="http://schemas.microsoft.com/office/drawing/2014/main" id="{B3B88D8A-2A51-2546-9FC6-A0189DA37D78}"/>
              </a:ext>
            </a:extLst>
          </p:cNvPr>
          <p:cNvSpPr>
            <a:spLocks noGrp="1"/>
          </p:cNvSpPr>
          <p:nvPr>
            <p:ph type="dt" sz="half" idx="10"/>
          </p:nvPr>
        </p:nvSpPr>
        <p:spPr/>
        <p:txBody>
          <a:bodyPr/>
          <a:lstStyle>
            <a:lvl1pPr>
              <a:defRPr/>
            </a:lvl1pPr>
          </a:lstStyle>
          <a:p>
            <a:pPr>
              <a:defRPr/>
            </a:pPr>
            <a:endParaRPr lang="en-GB"/>
          </a:p>
        </p:txBody>
      </p:sp>
      <p:sp>
        <p:nvSpPr>
          <p:cNvPr id="6" name="Footer Placeholder 2">
            <a:extLst>
              <a:ext uri="{FF2B5EF4-FFF2-40B4-BE49-F238E27FC236}">
                <a16:creationId xmlns:a16="http://schemas.microsoft.com/office/drawing/2014/main" id="{4DAAB8B4-BF86-6345-9162-72AE4DDB16D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22">
            <a:extLst>
              <a:ext uri="{FF2B5EF4-FFF2-40B4-BE49-F238E27FC236}">
                <a16:creationId xmlns:a16="http://schemas.microsoft.com/office/drawing/2014/main" id="{B7BB1DAC-564A-A04B-8BB4-5F73E95ACF3B}"/>
              </a:ext>
            </a:extLst>
          </p:cNvPr>
          <p:cNvSpPr>
            <a:spLocks noGrp="1"/>
          </p:cNvSpPr>
          <p:nvPr>
            <p:ph type="sldNum" sz="quarter" idx="12"/>
          </p:nvPr>
        </p:nvSpPr>
        <p:spPr/>
        <p:txBody>
          <a:bodyPr/>
          <a:lstStyle>
            <a:lvl1pPr>
              <a:defRPr/>
            </a:lvl1pPr>
          </a:lstStyle>
          <a:p>
            <a:pPr>
              <a:defRPr/>
            </a:pPr>
            <a:fld id="{37E7ECAF-C80B-2B45-B514-2793FC7B4FDD}" type="slidenum">
              <a:rPr lang="en-GB" altLang="en-US"/>
              <a:pPr>
                <a:defRPr/>
              </a:pPr>
              <a:t>‹#›</a:t>
            </a:fld>
            <a:endParaRPr lang="en-GB" altLang="en-US"/>
          </a:p>
        </p:txBody>
      </p:sp>
    </p:spTree>
    <p:extLst>
      <p:ext uri="{BB962C8B-B14F-4D97-AF65-F5344CB8AC3E}">
        <p14:creationId xmlns:p14="http://schemas.microsoft.com/office/powerpoint/2010/main" val="4085836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13">
            <a:extLst>
              <a:ext uri="{FF2B5EF4-FFF2-40B4-BE49-F238E27FC236}">
                <a16:creationId xmlns:a16="http://schemas.microsoft.com/office/drawing/2014/main" id="{2F8A4579-694C-7B4A-8175-85399709B611}"/>
              </a:ext>
            </a:extLst>
          </p:cNvPr>
          <p:cNvSpPr>
            <a:spLocks noGrp="1"/>
          </p:cNvSpPr>
          <p:nvPr>
            <p:ph type="dt" sz="half" idx="10"/>
          </p:nvPr>
        </p:nvSpPr>
        <p:spPr/>
        <p:txBody>
          <a:bodyPr/>
          <a:lstStyle>
            <a:lvl1pPr>
              <a:defRPr/>
            </a:lvl1pPr>
          </a:lstStyle>
          <a:p>
            <a:pPr>
              <a:defRPr/>
            </a:pPr>
            <a:endParaRPr lang="en-GB"/>
          </a:p>
        </p:txBody>
      </p:sp>
      <p:sp>
        <p:nvSpPr>
          <p:cNvPr id="7" name="Footer Placeholder 2">
            <a:extLst>
              <a:ext uri="{FF2B5EF4-FFF2-40B4-BE49-F238E27FC236}">
                <a16:creationId xmlns:a16="http://schemas.microsoft.com/office/drawing/2014/main" id="{49D45AA2-5526-D74E-994D-86CEEF6E8CA3}"/>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22">
            <a:extLst>
              <a:ext uri="{FF2B5EF4-FFF2-40B4-BE49-F238E27FC236}">
                <a16:creationId xmlns:a16="http://schemas.microsoft.com/office/drawing/2014/main" id="{0933493B-8E7F-F04C-AD72-7A36D5ABDFFE}"/>
              </a:ext>
            </a:extLst>
          </p:cNvPr>
          <p:cNvSpPr>
            <a:spLocks noGrp="1"/>
          </p:cNvSpPr>
          <p:nvPr>
            <p:ph type="sldNum" sz="quarter" idx="12"/>
          </p:nvPr>
        </p:nvSpPr>
        <p:spPr/>
        <p:txBody>
          <a:bodyPr/>
          <a:lstStyle>
            <a:lvl1pPr>
              <a:defRPr/>
            </a:lvl1pPr>
          </a:lstStyle>
          <a:p>
            <a:pPr>
              <a:defRPr/>
            </a:pPr>
            <a:fld id="{04F261D4-455D-1A4E-B783-F69C9ECAC263}" type="slidenum">
              <a:rPr lang="en-GB" altLang="en-US"/>
              <a:pPr>
                <a:defRPr/>
              </a:pPr>
              <a:t>‹#›</a:t>
            </a:fld>
            <a:endParaRPr lang="en-GB" altLang="en-US"/>
          </a:p>
        </p:txBody>
      </p:sp>
    </p:spTree>
    <p:extLst>
      <p:ext uri="{BB962C8B-B14F-4D97-AF65-F5344CB8AC3E}">
        <p14:creationId xmlns:p14="http://schemas.microsoft.com/office/powerpoint/2010/main" val="298398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35054A48-67C3-CC45-A953-3EEC5795BF37}"/>
              </a:ext>
            </a:extLst>
          </p:cNvPr>
          <p:cNvSpPr>
            <a:spLocks noGrp="1"/>
          </p:cNvSpPr>
          <p:nvPr>
            <p:ph type="dt" sz="half" idx="10"/>
          </p:nvPr>
        </p:nvSpPr>
        <p:spPr/>
        <p:txBody>
          <a:bodyPr/>
          <a:lstStyle>
            <a:lvl1pPr>
              <a:defRPr/>
            </a:lvl1pPr>
          </a:lstStyle>
          <a:p>
            <a:pPr>
              <a:defRPr/>
            </a:pPr>
            <a:endParaRPr lang="en-GB"/>
          </a:p>
        </p:txBody>
      </p:sp>
      <p:sp>
        <p:nvSpPr>
          <p:cNvPr id="5" name="Footer Placeholder 2">
            <a:extLst>
              <a:ext uri="{FF2B5EF4-FFF2-40B4-BE49-F238E27FC236}">
                <a16:creationId xmlns:a16="http://schemas.microsoft.com/office/drawing/2014/main" id="{145EF69A-5D79-FB49-B4EE-FE321323A40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22">
            <a:extLst>
              <a:ext uri="{FF2B5EF4-FFF2-40B4-BE49-F238E27FC236}">
                <a16:creationId xmlns:a16="http://schemas.microsoft.com/office/drawing/2014/main" id="{F33256CD-0C41-4C41-8B38-7FAB75294EA9}"/>
              </a:ext>
            </a:extLst>
          </p:cNvPr>
          <p:cNvSpPr>
            <a:spLocks noGrp="1"/>
          </p:cNvSpPr>
          <p:nvPr>
            <p:ph type="sldNum" sz="quarter" idx="12"/>
          </p:nvPr>
        </p:nvSpPr>
        <p:spPr/>
        <p:txBody>
          <a:bodyPr/>
          <a:lstStyle>
            <a:lvl1pPr>
              <a:defRPr/>
            </a:lvl1pPr>
          </a:lstStyle>
          <a:p>
            <a:pPr>
              <a:defRPr/>
            </a:pPr>
            <a:fld id="{A35C5993-40E5-AD41-BCCC-804E25B077E4}" type="slidenum">
              <a:rPr lang="en-GB" altLang="en-US"/>
              <a:pPr>
                <a:defRPr/>
              </a:pPr>
              <a:t>‹#›</a:t>
            </a:fld>
            <a:endParaRPr lang="en-GB" altLang="en-US"/>
          </a:p>
        </p:txBody>
      </p:sp>
    </p:spTree>
    <p:extLst>
      <p:ext uri="{BB962C8B-B14F-4D97-AF65-F5344CB8AC3E}">
        <p14:creationId xmlns:p14="http://schemas.microsoft.com/office/powerpoint/2010/main" val="3918207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35761AE-97D2-3F4F-9A5D-B91FA1A620AC}"/>
              </a:ext>
            </a:extLst>
          </p:cNvPr>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useBgFill="1">
        <p:nvSpPr>
          <p:cNvPr id="5" name="Rounded Rectangle 4">
            <a:extLst>
              <a:ext uri="{FF2B5EF4-FFF2-40B4-BE49-F238E27FC236}">
                <a16:creationId xmlns:a16="http://schemas.microsoft.com/office/drawing/2014/main" id="{1804030A-0C0D-4942-B9E9-417557291450}"/>
              </a:ext>
            </a:extLst>
          </p:cNvPr>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hangingPunct="1">
              <a:defRPr/>
            </a:pPr>
            <a:endParaRPr lang="en-US"/>
          </a:p>
        </p:txBody>
      </p:sp>
      <p:sp>
        <p:nvSpPr>
          <p:cNvPr id="6" name="Rectangle 5">
            <a:extLst>
              <a:ext uri="{FF2B5EF4-FFF2-40B4-BE49-F238E27FC236}">
                <a16:creationId xmlns:a16="http://schemas.microsoft.com/office/drawing/2014/main" id="{AA48D5F9-D933-8F4D-862E-292E77FF25F4}"/>
              </a:ext>
            </a:extLst>
          </p:cNvPr>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a:extLst>
              <a:ext uri="{FF2B5EF4-FFF2-40B4-BE49-F238E27FC236}">
                <a16:creationId xmlns:a16="http://schemas.microsoft.com/office/drawing/2014/main" id="{7749B931-7C1C-CB41-A7E9-3802AD78090A}"/>
              </a:ext>
            </a:extLst>
          </p:cNvPr>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id="{7D6F5A75-0466-6744-8EAE-FE2046AA237F}"/>
              </a:ext>
            </a:extLst>
          </p:cNvPr>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a:extLst>
              <a:ext uri="{FF2B5EF4-FFF2-40B4-BE49-F238E27FC236}">
                <a16:creationId xmlns:a16="http://schemas.microsoft.com/office/drawing/2014/main" id="{521E3A0C-1E85-2943-AEAB-CDEE43AD9857}"/>
              </a:ext>
            </a:extLst>
          </p:cNvPr>
          <p:cNvSpPr>
            <a:spLocks noGrp="1"/>
          </p:cNvSpPr>
          <p:nvPr>
            <p:ph type="dt" sz="half" idx="10"/>
          </p:nvPr>
        </p:nvSpPr>
        <p:spPr/>
        <p:txBody>
          <a:bodyPr/>
          <a:lstStyle>
            <a:lvl1pPr>
              <a:defRPr/>
            </a:lvl1pPr>
          </a:lstStyle>
          <a:p>
            <a:pPr>
              <a:defRPr/>
            </a:pPr>
            <a:endParaRPr lang="en-GB"/>
          </a:p>
        </p:txBody>
      </p:sp>
      <p:sp>
        <p:nvSpPr>
          <p:cNvPr id="10" name="Footer Placeholder 4">
            <a:extLst>
              <a:ext uri="{FF2B5EF4-FFF2-40B4-BE49-F238E27FC236}">
                <a16:creationId xmlns:a16="http://schemas.microsoft.com/office/drawing/2014/main" id="{E4CB3AC4-5C8D-EA46-AD2F-4154B5178642}"/>
              </a:ext>
            </a:extLst>
          </p:cNvPr>
          <p:cNvSpPr>
            <a:spLocks noGrp="1"/>
          </p:cNvSpPr>
          <p:nvPr>
            <p:ph type="ftr" sz="quarter" idx="11"/>
          </p:nvPr>
        </p:nvSpPr>
        <p:spPr>
          <a:xfrm>
            <a:off x="800100" y="6172200"/>
            <a:ext cx="4000500" cy="457200"/>
          </a:xfrm>
        </p:spPr>
        <p:txBody>
          <a:bodyPr/>
          <a:lstStyle>
            <a:lvl1pPr>
              <a:defRPr/>
            </a:lvl1pPr>
          </a:lstStyle>
          <a:p>
            <a:pPr>
              <a:defRPr/>
            </a:pPr>
            <a:endParaRPr lang="en-GB"/>
          </a:p>
        </p:txBody>
      </p:sp>
      <p:sp>
        <p:nvSpPr>
          <p:cNvPr id="11" name="Slide Number Placeholder 5">
            <a:extLst>
              <a:ext uri="{FF2B5EF4-FFF2-40B4-BE49-F238E27FC236}">
                <a16:creationId xmlns:a16="http://schemas.microsoft.com/office/drawing/2014/main" id="{648E406E-1C21-FF45-AB87-F9D14C8009B6}"/>
              </a:ext>
            </a:extLst>
          </p:cNvPr>
          <p:cNvSpPr>
            <a:spLocks noGrp="1"/>
          </p:cNvSpPr>
          <p:nvPr>
            <p:ph type="sldNum" sz="quarter" idx="12"/>
          </p:nvPr>
        </p:nvSpPr>
        <p:spPr>
          <a:xfrm>
            <a:off x="146050" y="6208713"/>
            <a:ext cx="457200" cy="457200"/>
          </a:xfrm>
        </p:spPr>
        <p:txBody>
          <a:bodyPr/>
          <a:lstStyle>
            <a:lvl1pPr>
              <a:defRPr smtClean="0"/>
            </a:lvl1pPr>
          </a:lstStyle>
          <a:p>
            <a:pPr>
              <a:defRPr/>
            </a:pPr>
            <a:fld id="{F6CDB7CE-DD44-0E46-A424-D8E46BBE9C04}" type="slidenum">
              <a:rPr lang="en-GB" altLang="en-US"/>
              <a:pPr>
                <a:defRPr/>
              </a:pPr>
              <a:t>‹#›</a:t>
            </a:fld>
            <a:endParaRPr lang="en-GB" altLang="en-US"/>
          </a:p>
        </p:txBody>
      </p:sp>
    </p:spTree>
    <p:extLst>
      <p:ext uri="{BB962C8B-B14F-4D97-AF65-F5344CB8AC3E}">
        <p14:creationId xmlns:p14="http://schemas.microsoft.com/office/powerpoint/2010/main" val="21363263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BDFC1624-9652-074F-8F9C-84D41E8DD206}"/>
              </a:ext>
            </a:extLst>
          </p:cNvPr>
          <p:cNvSpPr>
            <a:spLocks noGrp="1"/>
          </p:cNvSpPr>
          <p:nvPr>
            <p:ph type="dt" sz="half" idx="10"/>
          </p:nvPr>
        </p:nvSpPr>
        <p:spPr/>
        <p:txBody>
          <a:bodyPr/>
          <a:lstStyle>
            <a:lvl1pPr>
              <a:defRPr/>
            </a:lvl1pPr>
          </a:lstStyle>
          <a:p>
            <a:pPr>
              <a:defRPr/>
            </a:pPr>
            <a:endParaRPr lang="en-GB"/>
          </a:p>
        </p:txBody>
      </p:sp>
      <p:sp>
        <p:nvSpPr>
          <p:cNvPr id="6" name="Footer Placeholder 2">
            <a:extLst>
              <a:ext uri="{FF2B5EF4-FFF2-40B4-BE49-F238E27FC236}">
                <a16:creationId xmlns:a16="http://schemas.microsoft.com/office/drawing/2014/main" id="{79D9C0FF-6B5C-8B4D-943A-E5300DB6F58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22">
            <a:extLst>
              <a:ext uri="{FF2B5EF4-FFF2-40B4-BE49-F238E27FC236}">
                <a16:creationId xmlns:a16="http://schemas.microsoft.com/office/drawing/2014/main" id="{25177771-3BB5-524E-9A7A-D6A7C37AD9BA}"/>
              </a:ext>
            </a:extLst>
          </p:cNvPr>
          <p:cNvSpPr>
            <a:spLocks noGrp="1"/>
          </p:cNvSpPr>
          <p:nvPr>
            <p:ph type="sldNum" sz="quarter" idx="12"/>
          </p:nvPr>
        </p:nvSpPr>
        <p:spPr/>
        <p:txBody>
          <a:bodyPr/>
          <a:lstStyle>
            <a:lvl1pPr>
              <a:defRPr/>
            </a:lvl1pPr>
          </a:lstStyle>
          <a:p>
            <a:pPr>
              <a:defRPr/>
            </a:pPr>
            <a:fld id="{1F474DBF-6BE8-3D45-B2FF-FE66D8935CDA}" type="slidenum">
              <a:rPr lang="en-GB" altLang="en-US"/>
              <a:pPr>
                <a:defRPr/>
              </a:pPr>
              <a:t>‹#›</a:t>
            </a:fld>
            <a:endParaRPr lang="en-GB" altLang="en-US"/>
          </a:p>
        </p:txBody>
      </p:sp>
    </p:spTree>
    <p:extLst>
      <p:ext uri="{BB962C8B-B14F-4D97-AF65-F5344CB8AC3E}">
        <p14:creationId xmlns:p14="http://schemas.microsoft.com/office/powerpoint/2010/main" val="2859127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a:extLst>
              <a:ext uri="{FF2B5EF4-FFF2-40B4-BE49-F238E27FC236}">
                <a16:creationId xmlns:a16="http://schemas.microsoft.com/office/drawing/2014/main" id="{A0EE2FE8-37DE-3249-85E4-262E457C757B}"/>
              </a:ext>
            </a:extLst>
          </p:cNvPr>
          <p:cNvSpPr>
            <a:spLocks noGrp="1"/>
          </p:cNvSpPr>
          <p:nvPr>
            <p:ph type="dt" sz="half" idx="10"/>
          </p:nvPr>
        </p:nvSpPr>
        <p:spPr/>
        <p:txBody>
          <a:bodyPr/>
          <a:lstStyle>
            <a:lvl1pPr>
              <a:defRPr/>
            </a:lvl1pPr>
          </a:lstStyle>
          <a:p>
            <a:pPr>
              <a:defRPr/>
            </a:pPr>
            <a:endParaRPr lang="en-GB"/>
          </a:p>
        </p:txBody>
      </p:sp>
      <p:sp>
        <p:nvSpPr>
          <p:cNvPr id="8" name="Footer Placeholder 2">
            <a:extLst>
              <a:ext uri="{FF2B5EF4-FFF2-40B4-BE49-F238E27FC236}">
                <a16:creationId xmlns:a16="http://schemas.microsoft.com/office/drawing/2014/main" id="{E2A8D3EA-66DF-E446-A302-4823123A4479}"/>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22">
            <a:extLst>
              <a:ext uri="{FF2B5EF4-FFF2-40B4-BE49-F238E27FC236}">
                <a16:creationId xmlns:a16="http://schemas.microsoft.com/office/drawing/2014/main" id="{83C5F1B6-260F-2D42-AB8F-813E79B6309E}"/>
              </a:ext>
            </a:extLst>
          </p:cNvPr>
          <p:cNvSpPr>
            <a:spLocks noGrp="1"/>
          </p:cNvSpPr>
          <p:nvPr>
            <p:ph type="sldNum" sz="quarter" idx="12"/>
          </p:nvPr>
        </p:nvSpPr>
        <p:spPr/>
        <p:txBody>
          <a:bodyPr/>
          <a:lstStyle>
            <a:lvl1pPr>
              <a:defRPr/>
            </a:lvl1pPr>
          </a:lstStyle>
          <a:p>
            <a:pPr>
              <a:defRPr/>
            </a:pPr>
            <a:fld id="{C9B44FA1-5342-FF4B-82D0-6BBE9F45FE20}" type="slidenum">
              <a:rPr lang="en-GB" altLang="en-US"/>
              <a:pPr>
                <a:defRPr/>
              </a:pPr>
              <a:t>‹#›</a:t>
            </a:fld>
            <a:endParaRPr lang="en-GB" altLang="en-US"/>
          </a:p>
        </p:txBody>
      </p:sp>
    </p:spTree>
    <p:extLst>
      <p:ext uri="{BB962C8B-B14F-4D97-AF65-F5344CB8AC3E}">
        <p14:creationId xmlns:p14="http://schemas.microsoft.com/office/powerpoint/2010/main" val="317590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a:extLst>
              <a:ext uri="{FF2B5EF4-FFF2-40B4-BE49-F238E27FC236}">
                <a16:creationId xmlns:a16="http://schemas.microsoft.com/office/drawing/2014/main" id="{330CED03-D3BD-2149-AAEE-F979F356F9B0}"/>
              </a:ext>
            </a:extLst>
          </p:cNvPr>
          <p:cNvSpPr>
            <a:spLocks noGrp="1"/>
          </p:cNvSpPr>
          <p:nvPr>
            <p:ph type="dt" sz="half" idx="10"/>
          </p:nvPr>
        </p:nvSpPr>
        <p:spPr/>
        <p:txBody>
          <a:bodyPr/>
          <a:lstStyle>
            <a:lvl1pPr>
              <a:defRPr/>
            </a:lvl1pPr>
          </a:lstStyle>
          <a:p>
            <a:pPr>
              <a:defRPr/>
            </a:pPr>
            <a:endParaRPr lang="en-GB"/>
          </a:p>
        </p:txBody>
      </p:sp>
      <p:sp>
        <p:nvSpPr>
          <p:cNvPr id="4" name="Footer Placeholder 2">
            <a:extLst>
              <a:ext uri="{FF2B5EF4-FFF2-40B4-BE49-F238E27FC236}">
                <a16:creationId xmlns:a16="http://schemas.microsoft.com/office/drawing/2014/main" id="{90C545A8-B924-7D4A-B048-AFECA7DB6668}"/>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22">
            <a:extLst>
              <a:ext uri="{FF2B5EF4-FFF2-40B4-BE49-F238E27FC236}">
                <a16:creationId xmlns:a16="http://schemas.microsoft.com/office/drawing/2014/main" id="{7D64CEC1-B374-7C4D-9812-1D3F69ED443C}"/>
              </a:ext>
            </a:extLst>
          </p:cNvPr>
          <p:cNvSpPr>
            <a:spLocks noGrp="1"/>
          </p:cNvSpPr>
          <p:nvPr>
            <p:ph type="sldNum" sz="quarter" idx="12"/>
          </p:nvPr>
        </p:nvSpPr>
        <p:spPr/>
        <p:txBody>
          <a:bodyPr/>
          <a:lstStyle>
            <a:lvl1pPr>
              <a:defRPr/>
            </a:lvl1pPr>
          </a:lstStyle>
          <a:p>
            <a:pPr>
              <a:defRPr/>
            </a:pPr>
            <a:fld id="{19A397C6-FD02-DD41-8A8F-ED141E5AF9BF}" type="slidenum">
              <a:rPr lang="en-GB" altLang="en-US"/>
              <a:pPr>
                <a:defRPr/>
              </a:pPr>
              <a:t>‹#›</a:t>
            </a:fld>
            <a:endParaRPr lang="en-GB" altLang="en-US"/>
          </a:p>
        </p:txBody>
      </p:sp>
    </p:spTree>
    <p:extLst>
      <p:ext uri="{BB962C8B-B14F-4D97-AF65-F5344CB8AC3E}">
        <p14:creationId xmlns:p14="http://schemas.microsoft.com/office/powerpoint/2010/main" val="1720702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a:extLst>
              <a:ext uri="{FF2B5EF4-FFF2-40B4-BE49-F238E27FC236}">
                <a16:creationId xmlns:a16="http://schemas.microsoft.com/office/drawing/2014/main" id="{2F0E419F-A60C-1D48-9A12-DFC75A38D24F}"/>
              </a:ext>
            </a:extLst>
          </p:cNvPr>
          <p:cNvSpPr>
            <a:spLocks noGrp="1"/>
          </p:cNvSpPr>
          <p:nvPr>
            <p:ph type="dt" sz="half" idx="10"/>
          </p:nvPr>
        </p:nvSpPr>
        <p:spPr/>
        <p:txBody>
          <a:bodyPr/>
          <a:lstStyle>
            <a:lvl1pPr>
              <a:defRPr/>
            </a:lvl1pPr>
          </a:lstStyle>
          <a:p>
            <a:pPr>
              <a:defRPr/>
            </a:pPr>
            <a:endParaRPr lang="en-GB"/>
          </a:p>
        </p:txBody>
      </p:sp>
      <p:sp>
        <p:nvSpPr>
          <p:cNvPr id="3" name="Footer Placeholder 2">
            <a:extLst>
              <a:ext uri="{FF2B5EF4-FFF2-40B4-BE49-F238E27FC236}">
                <a16:creationId xmlns:a16="http://schemas.microsoft.com/office/drawing/2014/main" id="{C0666C4B-0975-784A-BC54-C8FF8217BF54}"/>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22">
            <a:extLst>
              <a:ext uri="{FF2B5EF4-FFF2-40B4-BE49-F238E27FC236}">
                <a16:creationId xmlns:a16="http://schemas.microsoft.com/office/drawing/2014/main" id="{76141C5E-8C8D-2345-A15C-1F0F99317CA8}"/>
              </a:ext>
            </a:extLst>
          </p:cNvPr>
          <p:cNvSpPr>
            <a:spLocks noGrp="1"/>
          </p:cNvSpPr>
          <p:nvPr>
            <p:ph type="sldNum" sz="quarter" idx="12"/>
          </p:nvPr>
        </p:nvSpPr>
        <p:spPr/>
        <p:txBody>
          <a:bodyPr/>
          <a:lstStyle>
            <a:lvl1pPr>
              <a:defRPr/>
            </a:lvl1pPr>
          </a:lstStyle>
          <a:p>
            <a:pPr>
              <a:defRPr/>
            </a:pPr>
            <a:fld id="{DA2A7679-6D60-334D-B262-35733B7FBB9E}" type="slidenum">
              <a:rPr lang="en-GB" altLang="en-US"/>
              <a:pPr>
                <a:defRPr/>
              </a:pPr>
              <a:t>‹#›</a:t>
            </a:fld>
            <a:endParaRPr lang="en-GB" altLang="en-US"/>
          </a:p>
        </p:txBody>
      </p:sp>
    </p:spTree>
    <p:extLst>
      <p:ext uri="{BB962C8B-B14F-4D97-AF65-F5344CB8AC3E}">
        <p14:creationId xmlns:p14="http://schemas.microsoft.com/office/powerpoint/2010/main" val="156103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FDFD15-7A0D-F445-981F-0734A793BFD4}"/>
              </a:ext>
            </a:extLst>
          </p:cNvPr>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useBgFill="1">
        <p:nvSpPr>
          <p:cNvPr id="6" name="Rounded Rectangle 5">
            <a:extLst>
              <a:ext uri="{FF2B5EF4-FFF2-40B4-BE49-F238E27FC236}">
                <a16:creationId xmlns:a16="http://schemas.microsoft.com/office/drawing/2014/main" id="{3613371D-86F0-474C-B0BA-DC87D1C6F4EE}"/>
              </a:ext>
            </a:extLst>
          </p:cNvPr>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a:extLst>
              <a:ext uri="{FF2B5EF4-FFF2-40B4-BE49-F238E27FC236}">
                <a16:creationId xmlns:a16="http://schemas.microsoft.com/office/drawing/2014/main" id="{575860CD-96AA-3B4A-AC3C-AD5C6A2C37D7}"/>
              </a:ext>
            </a:extLst>
          </p:cNvPr>
          <p:cNvSpPr>
            <a:spLocks noGrp="1"/>
          </p:cNvSpPr>
          <p:nvPr>
            <p:ph type="dt" sz="half" idx="10"/>
          </p:nvPr>
        </p:nvSpPr>
        <p:spPr/>
        <p:txBody>
          <a:bodyPr/>
          <a:lstStyle>
            <a:lvl1pPr>
              <a:defRPr/>
            </a:lvl1pPr>
          </a:lstStyle>
          <a:p>
            <a:pPr>
              <a:defRPr/>
            </a:pPr>
            <a:endParaRPr lang="en-GB"/>
          </a:p>
        </p:txBody>
      </p:sp>
      <p:sp>
        <p:nvSpPr>
          <p:cNvPr id="8" name="Footer Placeholder 5">
            <a:extLst>
              <a:ext uri="{FF2B5EF4-FFF2-40B4-BE49-F238E27FC236}">
                <a16:creationId xmlns:a16="http://schemas.microsoft.com/office/drawing/2014/main" id="{379B41C4-ACB8-D442-B1A0-7C9C6702F9B1}"/>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6">
            <a:extLst>
              <a:ext uri="{FF2B5EF4-FFF2-40B4-BE49-F238E27FC236}">
                <a16:creationId xmlns:a16="http://schemas.microsoft.com/office/drawing/2014/main" id="{0E3397E3-FAA2-0148-8630-9EB9553ABCFD}"/>
              </a:ext>
            </a:extLst>
          </p:cNvPr>
          <p:cNvSpPr>
            <a:spLocks noGrp="1"/>
          </p:cNvSpPr>
          <p:nvPr>
            <p:ph type="sldNum" sz="quarter" idx="12"/>
          </p:nvPr>
        </p:nvSpPr>
        <p:spPr/>
        <p:txBody>
          <a:bodyPr/>
          <a:lstStyle>
            <a:lvl1pPr>
              <a:defRPr smtClean="0"/>
            </a:lvl1pPr>
          </a:lstStyle>
          <a:p>
            <a:pPr>
              <a:defRPr/>
            </a:pPr>
            <a:fld id="{4CA23B50-87CE-8D41-8ABE-CDCAF6FD794D}" type="slidenum">
              <a:rPr lang="en-GB" altLang="en-US"/>
              <a:pPr>
                <a:defRPr/>
              </a:pPr>
              <a:t>‹#›</a:t>
            </a:fld>
            <a:endParaRPr lang="en-GB" altLang="en-US"/>
          </a:p>
        </p:txBody>
      </p:sp>
    </p:spTree>
    <p:extLst>
      <p:ext uri="{BB962C8B-B14F-4D97-AF65-F5344CB8AC3E}">
        <p14:creationId xmlns:p14="http://schemas.microsoft.com/office/powerpoint/2010/main" val="4117921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141233E-7297-5947-B8F8-79BD02311893}"/>
              </a:ext>
            </a:extLst>
          </p:cNvPr>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a:extLst>
              <a:ext uri="{FF2B5EF4-FFF2-40B4-BE49-F238E27FC236}">
                <a16:creationId xmlns:a16="http://schemas.microsoft.com/office/drawing/2014/main" id="{BC13534F-C96C-FB48-8886-9F539D094F55}"/>
              </a:ext>
            </a:extLst>
          </p:cNvPr>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a:extLst>
              <a:ext uri="{FF2B5EF4-FFF2-40B4-BE49-F238E27FC236}">
                <a16:creationId xmlns:a16="http://schemas.microsoft.com/office/drawing/2014/main" id="{588408B0-42BC-8045-917D-92CA8677A711}"/>
              </a:ext>
            </a:extLst>
          </p:cNvPr>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a:extLst>
              <a:ext uri="{FF2B5EF4-FFF2-40B4-BE49-F238E27FC236}">
                <a16:creationId xmlns:a16="http://schemas.microsoft.com/office/drawing/2014/main" id="{9D812508-4DB7-6B46-897A-2BD5196109B3}"/>
              </a:ext>
            </a:extLst>
          </p:cNvPr>
          <p:cNvSpPr>
            <a:spLocks noGrp="1"/>
          </p:cNvSpPr>
          <p:nvPr>
            <p:ph type="dt" sz="half" idx="10"/>
          </p:nvPr>
        </p:nvSpPr>
        <p:spPr/>
        <p:txBody>
          <a:bodyPr/>
          <a:lstStyle>
            <a:lvl1pPr>
              <a:defRPr/>
            </a:lvl1pPr>
          </a:lstStyle>
          <a:p>
            <a:pPr>
              <a:defRPr/>
            </a:pPr>
            <a:endParaRPr lang="en-GB"/>
          </a:p>
        </p:txBody>
      </p:sp>
      <p:sp>
        <p:nvSpPr>
          <p:cNvPr id="9" name="Footer Placeholder 5">
            <a:extLst>
              <a:ext uri="{FF2B5EF4-FFF2-40B4-BE49-F238E27FC236}">
                <a16:creationId xmlns:a16="http://schemas.microsoft.com/office/drawing/2014/main" id="{CBA4B981-D6FE-2249-BE87-E2DC3B5BD165}"/>
              </a:ext>
            </a:extLst>
          </p:cNvPr>
          <p:cNvSpPr>
            <a:spLocks noGrp="1"/>
          </p:cNvSpPr>
          <p:nvPr>
            <p:ph type="ftr" sz="quarter" idx="11"/>
          </p:nvPr>
        </p:nvSpPr>
        <p:spPr>
          <a:xfrm>
            <a:off x="914400" y="6172200"/>
            <a:ext cx="3886200" cy="457200"/>
          </a:xfrm>
        </p:spPr>
        <p:txBody>
          <a:bodyPr/>
          <a:lstStyle>
            <a:lvl1pPr>
              <a:defRPr/>
            </a:lvl1pPr>
          </a:lstStyle>
          <a:p>
            <a:pPr>
              <a:defRPr/>
            </a:pPr>
            <a:endParaRPr lang="en-GB"/>
          </a:p>
        </p:txBody>
      </p:sp>
      <p:sp>
        <p:nvSpPr>
          <p:cNvPr id="10" name="Slide Number Placeholder 6">
            <a:extLst>
              <a:ext uri="{FF2B5EF4-FFF2-40B4-BE49-F238E27FC236}">
                <a16:creationId xmlns:a16="http://schemas.microsoft.com/office/drawing/2014/main" id="{39CF1FCE-D4F9-6148-983A-58644E2B9F6A}"/>
              </a:ext>
            </a:extLst>
          </p:cNvPr>
          <p:cNvSpPr>
            <a:spLocks noGrp="1"/>
          </p:cNvSpPr>
          <p:nvPr>
            <p:ph type="sldNum" sz="quarter" idx="12"/>
          </p:nvPr>
        </p:nvSpPr>
        <p:spPr>
          <a:xfrm>
            <a:off x="146050" y="6208713"/>
            <a:ext cx="457200" cy="457200"/>
          </a:xfrm>
        </p:spPr>
        <p:txBody>
          <a:bodyPr/>
          <a:lstStyle>
            <a:lvl1pPr>
              <a:defRPr smtClean="0"/>
            </a:lvl1pPr>
          </a:lstStyle>
          <a:p>
            <a:pPr>
              <a:defRPr/>
            </a:pPr>
            <a:fld id="{01D3238B-A9D4-A448-8C11-0AB0A3B39700}" type="slidenum">
              <a:rPr lang="en-GB" altLang="en-US"/>
              <a:pPr>
                <a:defRPr/>
              </a:pPr>
              <a:t>‹#›</a:t>
            </a:fld>
            <a:endParaRPr lang="en-GB" altLang="en-US"/>
          </a:p>
        </p:txBody>
      </p:sp>
    </p:spTree>
    <p:extLst>
      <p:ext uri="{BB962C8B-B14F-4D97-AF65-F5344CB8AC3E}">
        <p14:creationId xmlns:p14="http://schemas.microsoft.com/office/powerpoint/2010/main" val="576280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8075BA-2A38-514B-9C97-A6B767248080}"/>
              </a:ext>
            </a:extLst>
          </p:cNvPr>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useBgFill="1">
        <p:nvSpPr>
          <p:cNvPr id="8" name="Rounded Rectangle 7">
            <a:extLst>
              <a:ext uri="{FF2B5EF4-FFF2-40B4-BE49-F238E27FC236}">
                <a16:creationId xmlns:a16="http://schemas.microsoft.com/office/drawing/2014/main" id="{FFDBAFE7-9EAC-B346-9DEC-901FB63E7C89}"/>
              </a:ext>
            </a:extLst>
          </p:cNvPr>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a:p>
        </p:txBody>
      </p:sp>
      <p:sp>
        <p:nvSpPr>
          <p:cNvPr id="1028" name="Title Placeholder 21">
            <a:extLst>
              <a:ext uri="{FF2B5EF4-FFF2-40B4-BE49-F238E27FC236}">
                <a16:creationId xmlns:a16="http://schemas.microsoft.com/office/drawing/2014/main" id="{95095666-735F-9041-A2D7-1354DDD0256B}"/>
              </a:ext>
            </a:extLst>
          </p:cNvPr>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ltLang="en-US"/>
              <a:t>Click to edit Master title style</a:t>
            </a:r>
          </a:p>
        </p:txBody>
      </p:sp>
      <p:sp>
        <p:nvSpPr>
          <p:cNvPr id="1029" name="Text Placeholder 12">
            <a:extLst>
              <a:ext uri="{FF2B5EF4-FFF2-40B4-BE49-F238E27FC236}">
                <a16:creationId xmlns:a16="http://schemas.microsoft.com/office/drawing/2014/main" id="{77FFEF53-A219-2A48-A3D8-D9B70701AAAB}"/>
              </a:ext>
            </a:extLst>
          </p:cNvPr>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67FAA593-C1C3-BA4F-A076-FF6C3AD9121F}"/>
              </a:ext>
            </a:extLst>
          </p:cNvPr>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en-GB"/>
          </a:p>
        </p:txBody>
      </p:sp>
      <p:sp>
        <p:nvSpPr>
          <p:cNvPr id="3" name="Footer Placeholder 2">
            <a:extLst>
              <a:ext uri="{FF2B5EF4-FFF2-40B4-BE49-F238E27FC236}">
                <a16:creationId xmlns:a16="http://schemas.microsoft.com/office/drawing/2014/main" id="{B4169532-E75A-3F4F-A31E-DE2E4A5D6C75}"/>
              </a:ext>
            </a:extLst>
          </p:cNvPr>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GB"/>
          </a:p>
        </p:txBody>
      </p:sp>
      <p:sp>
        <p:nvSpPr>
          <p:cNvPr id="23" name="Slide Number Placeholder 22">
            <a:extLst>
              <a:ext uri="{FF2B5EF4-FFF2-40B4-BE49-F238E27FC236}">
                <a16:creationId xmlns:a16="http://schemas.microsoft.com/office/drawing/2014/main" id="{732E790E-2B3B-5349-B041-BBCA8262B761}"/>
              </a:ext>
            </a:extLst>
          </p:cNvPr>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eaLnBrk="1" hangingPunct="1">
              <a:defRPr sz="1400" smtClean="0">
                <a:solidFill>
                  <a:srgbClr val="FFFFFF"/>
                </a:solidFill>
                <a:latin typeface="Franklin Gothic Book" panose="020B0503020102020204" pitchFamily="34" charset="0"/>
              </a:defRPr>
            </a:lvl1pPr>
          </a:lstStyle>
          <a:p>
            <a:pPr>
              <a:defRPr/>
            </a:pPr>
            <a:fld id="{4BB270D5-6ECC-3548-9B1D-D84256873A8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895" r:id="rId1"/>
    <p:sldLayoutId id="2147483886" r:id="rId2"/>
    <p:sldLayoutId id="2147483896" r:id="rId3"/>
    <p:sldLayoutId id="2147483887" r:id="rId4"/>
    <p:sldLayoutId id="2147483888" r:id="rId5"/>
    <p:sldLayoutId id="2147483889" r:id="rId6"/>
    <p:sldLayoutId id="2147483890" r:id="rId7"/>
    <p:sldLayoutId id="2147483897" r:id="rId8"/>
    <p:sldLayoutId id="2147483898" r:id="rId9"/>
    <p:sldLayoutId id="2147483891" r:id="rId10"/>
    <p:sldLayoutId id="2147483892" r:id="rId11"/>
    <p:sldLayoutId id="2147483893" r:id="rId12"/>
    <p:sldLayoutId id="2147483894" r:id="rId13"/>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2"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itchFamily="2"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itchFamily="2"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itchFamily="2"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fIgZ0xXiQW4"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PbERSowVu3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FBB5303-EADF-5943-BE8C-FCD9F74540D1}"/>
              </a:ext>
            </a:extLst>
          </p:cNvPr>
          <p:cNvSpPr>
            <a:spLocks noGrp="1" noChangeArrowheads="1"/>
          </p:cNvSpPr>
          <p:nvPr>
            <p:ph type="ctrTitle"/>
          </p:nvPr>
        </p:nvSpPr>
        <p:spPr>
          <a:xfrm>
            <a:off x="468313" y="1484313"/>
            <a:ext cx="7772400" cy="1470025"/>
          </a:xfrm>
        </p:spPr>
        <p:txBody>
          <a:bodyPr>
            <a:normAutofit fontScale="90000"/>
          </a:bodyPr>
          <a:lstStyle/>
          <a:p>
            <a:pPr eaLnBrk="1" fontAlgn="auto" hangingPunct="1">
              <a:spcAft>
                <a:spcPts val="0"/>
              </a:spcAft>
              <a:defRPr/>
            </a:pPr>
            <a:r>
              <a:rPr lang="sr-Latn-BA"/>
              <a:t>  </a:t>
            </a:r>
            <a:br>
              <a:rPr/>
            </a:br>
            <a:r>
              <a:rPr err="1"/>
              <a:t>Strategijske</a:t>
            </a:r>
            <a:r>
              <a:t> </a:t>
            </a:r>
            <a:r>
              <a:rPr err="1"/>
              <a:t>sposobnosti</a:t>
            </a:r>
            <a:r>
              <a:t>/</a:t>
            </a:r>
            <a:r>
              <a:rPr err="1"/>
              <a:t>kapaciteti</a:t>
            </a:r>
            <a:r>
              <a:rPr lang="sr-Latn-BA"/>
              <a:t> organizacije </a:t>
            </a:r>
            <a:endParaRPr/>
          </a:p>
        </p:txBody>
      </p:sp>
      <p:sp>
        <p:nvSpPr>
          <p:cNvPr id="16386" name="Text Box 4">
            <a:extLst>
              <a:ext uri="{FF2B5EF4-FFF2-40B4-BE49-F238E27FC236}">
                <a16:creationId xmlns:a16="http://schemas.microsoft.com/office/drawing/2014/main" id="{C7492829-7AE8-714A-BC30-7382FC0383CD}"/>
              </a:ext>
            </a:extLst>
          </p:cNvPr>
          <p:cNvSpPr txBox="1">
            <a:spLocks noChangeArrowheads="1"/>
          </p:cNvSpPr>
          <p:nvPr/>
        </p:nvSpPr>
        <p:spPr bwMode="auto">
          <a:xfrm>
            <a:off x="2484438" y="4292600"/>
            <a:ext cx="3744912"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eaLnBrk="1" hangingPunct="1">
              <a:spcBef>
                <a:spcPct val="50000"/>
              </a:spcBef>
              <a:buClrTx/>
              <a:buSzTx/>
              <a:buFontTx/>
              <a:buNone/>
            </a:pPr>
            <a:r>
              <a:rPr lang="sr-Latn-BA" altLang="en-US" sz="2400" b="1">
                <a:latin typeface="Arial" panose="020B0604020202020204" pitchFamily="34" charset="0"/>
              </a:rPr>
              <a:t> </a:t>
            </a:r>
          </a:p>
          <a:p>
            <a:pPr eaLnBrk="1" hangingPunct="1">
              <a:spcBef>
                <a:spcPct val="50000"/>
              </a:spcBef>
              <a:buClrTx/>
              <a:buSzTx/>
              <a:buFontTx/>
              <a:buNone/>
            </a:pPr>
            <a:r>
              <a:rPr lang="sr-Latn-BA" altLang="en-US" sz="2400" b="1">
                <a:latin typeface="Arial" panose="020B0604020202020204" pitchFamily="34" charset="0"/>
              </a:rPr>
              <a:t>EFBL,  11/017</a:t>
            </a:r>
          </a:p>
          <a:p>
            <a:pPr eaLnBrk="1" hangingPunct="1">
              <a:spcBef>
                <a:spcPct val="50000"/>
              </a:spcBef>
              <a:buClrTx/>
              <a:buSzTx/>
              <a:buFontTx/>
              <a:buNone/>
            </a:pPr>
            <a:r>
              <a:rPr lang="sr-Latn-BA" altLang="en-US" sz="2400" b="1">
                <a:latin typeface="Arial" panose="020B0604020202020204" pitchFamily="34" charset="0"/>
              </a:rPr>
              <a:t>Prof. J. Ateljevic</a:t>
            </a:r>
          </a:p>
          <a:p>
            <a:pPr eaLnBrk="1" hangingPunct="1">
              <a:spcBef>
                <a:spcPct val="50000"/>
              </a:spcBef>
              <a:buClrTx/>
              <a:buSzTx/>
              <a:buFontTx/>
              <a:buNone/>
            </a:pPr>
            <a:endParaRPr lang="en-GB" altLang="en-US" sz="180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A3A0BF30-C6AB-1947-A16E-749165162FF3}"/>
              </a:ext>
            </a:extLst>
          </p:cNvPr>
          <p:cNvSpPr>
            <a:spLocks noGrp="1"/>
          </p:cNvSpPr>
          <p:nvPr>
            <p:ph type="title"/>
          </p:nvPr>
        </p:nvSpPr>
        <p:spPr/>
        <p:txBody>
          <a:bodyPr/>
          <a:lstStyle/>
          <a:p>
            <a:pPr eaLnBrk="1" hangingPunct="1"/>
            <a:r>
              <a:rPr lang="sr-Latn-BA" altLang="en-US"/>
              <a:t>Resursi</a:t>
            </a:r>
            <a:r>
              <a:rPr lang="en-US" altLang="en-US"/>
              <a:t>?</a:t>
            </a:r>
          </a:p>
        </p:txBody>
      </p:sp>
      <p:sp>
        <p:nvSpPr>
          <p:cNvPr id="15363" name="Rectangle 3">
            <a:extLst>
              <a:ext uri="{FF2B5EF4-FFF2-40B4-BE49-F238E27FC236}">
                <a16:creationId xmlns:a16="http://schemas.microsoft.com/office/drawing/2014/main" id="{9C549165-9E16-5540-A1E9-03628533CA24}"/>
              </a:ext>
            </a:extLst>
          </p:cNvPr>
          <p:cNvSpPr>
            <a:spLocks noGrp="1"/>
          </p:cNvSpPr>
          <p:nvPr>
            <p:ph sz="quarter" idx="1"/>
          </p:nvPr>
        </p:nvSpPr>
        <p:spPr>
          <a:xfrm>
            <a:off x="457200" y="1600200"/>
            <a:ext cx="8143875" cy="4275138"/>
          </a:xfrm>
        </p:spPr>
        <p:txBody>
          <a:bodyPr/>
          <a:lstStyle/>
          <a:p>
            <a:pPr indent="7938" algn="ctr" eaLnBrk="1" hangingPunct="1">
              <a:buFontTx/>
              <a:buNone/>
            </a:pPr>
            <a:r>
              <a:rPr lang="sr-Latn-BA" altLang="en-US" b="1"/>
              <a:t>Opipljivi</a:t>
            </a:r>
            <a:r>
              <a:rPr lang="sr-Latn-BA" altLang="en-US"/>
              <a:t> resursi ukljčujući mašine</a:t>
            </a:r>
            <a:r>
              <a:rPr lang="en-GB" altLang="en-US"/>
              <a:t>,</a:t>
            </a:r>
            <a:r>
              <a:rPr lang="sr-Latn-BA" altLang="en-US"/>
              <a:t>radnu snagu i finans. kapital</a:t>
            </a:r>
            <a:r>
              <a:rPr lang="en-GB" altLang="en-US"/>
              <a:t>.</a:t>
            </a:r>
          </a:p>
          <a:p>
            <a:pPr indent="7938" algn="ctr" eaLnBrk="1" hangingPunct="1">
              <a:buFontTx/>
              <a:buNone/>
            </a:pPr>
            <a:r>
              <a:rPr lang="sr-Latn-BA" altLang="en-US" b="1"/>
              <a:t>Neopipljivi</a:t>
            </a:r>
            <a:r>
              <a:rPr lang="sr-Latn-BA" altLang="en-US"/>
              <a:t> resursi se odnose na informaciju, reputacija, znanje...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blinds(horizontal)">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blinds(horizontal)">
                                      <p:cBhvr>
                                        <p:cTn id="12" dur="500"/>
                                        <p:tgtEl>
                                          <p:spTgt spid="153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D69877B-EFD5-B549-9AE8-29E33149FB81}"/>
              </a:ext>
            </a:extLst>
          </p:cNvPr>
          <p:cNvSpPr>
            <a:spLocks noGrp="1" noChangeArrowheads="1"/>
          </p:cNvSpPr>
          <p:nvPr>
            <p:ph type="title"/>
          </p:nvPr>
        </p:nvSpPr>
        <p:spPr/>
        <p:txBody>
          <a:bodyPr>
            <a:normAutofit fontScale="90000"/>
          </a:bodyPr>
          <a:lstStyle/>
          <a:p>
            <a:pPr eaLnBrk="1" fontAlgn="auto" hangingPunct="1">
              <a:spcAft>
                <a:spcPts val="0"/>
              </a:spcAft>
              <a:defRPr/>
            </a:pPr>
            <a:r>
              <a:rPr lang="en-US"/>
              <a:t>Exhibit 3.1 Strategic Capabilities and Competitive Advantage</a:t>
            </a:r>
          </a:p>
        </p:txBody>
      </p:sp>
      <p:pic>
        <p:nvPicPr>
          <p:cNvPr id="34818" name="Picture 3">
            <a:extLst>
              <a:ext uri="{FF2B5EF4-FFF2-40B4-BE49-F238E27FC236}">
                <a16:creationId xmlns:a16="http://schemas.microsoft.com/office/drawing/2014/main" id="{119F1BF5-68E1-734C-99E9-D0ECD13532DF}"/>
              </a:ext>
            </a:extLst>
          </p:cNvPr>
          <p:cNvPicPr>
            <a:picLocks noGrp="1" noChangeAspect="1" noChangeArrowheads="1"/>
          </p:cNvPicPr>
          <p:nvPr>
            <p:ph sz="quarter" idx="1"/>
          </p:nvPr>
        </p:nvPicPr>
        <p:blipFill>
          <a:blip r:embed="rId3" cstate="screen">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838200" y="1676400"/>
            <a:ext cx="8001000" cy="3765550"/>
          </a:xfrm>
          <a:noFill/>
        </p:spPr>
      </p:pic>
    </p:spTree>
  </p:cSld>
  <p:clrMapOvr>
    <a:masterClrMapping/>
  </p:clrMapOvr>
  <p:transition>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9F55A82-D7EC-A146-9C6D-7FEB786A98A1}"/>
              </a:ext>
            </a:extLst>
          </p:cNvPr>
          <p:cNvSpPr>
            <a:spLocks noGrp="1" noChangeArrowheads="1"/>
          </p:cNvSpPr>
          <p:nvPr>
            <p:ph type="title"/>
          </p:nvPr>
        </p:nvSpPr>
        <p:spPr/>
        <p:txBody>
          <a:bodyPr>
            <a:normAutofit fontScale="90000"/>
          </a:bodyPr>
          <a:lstStyle/>
          <a:p>
            <a:pPr eaLnBrk="1" fontAlgn="auto" hangingPunct="1">
              <a:spcAft>
                <a:spcPts val="0"/>
              </a:spcAft>
              <a:defRPr/>
            </a:pPr>
            <a:r>
              <a:rPr lang="sr-Latn-BA"/>
              <a:t>Terminologija Str. Sposobnostu</a:t>
            </a:r>
            <a:br>
              <a:rPr lang="sr-Latn-BA"/>
            </a:br>
            <a:endParaRPr lang="en-US"/>
          </a:p>
        </p:txBody>
      </p:sp>
      <p:sp>
        <p:nvSpPr>
          <p:cNvPr id="19459" name="AutoShape 3">
            <a:extLst>
              <a:ext uri="{FF2B5EF4-FFF2-40B4-BE49-F238E27FC236}">
                <a16:creationId xmlns:a16="http://schemas.microsoft.com/office/drawing/2014/main" id="{B662C6BC-EA31-DE4C-A4B6-DC2655CAAC62}"/>
              </a:ext>
            </a:extLst>
          </p:cNvPr>
          <p:cNvSpPr>
            <a:spLocks noChangeArrowheads="1"/>
          </p:cNvSpPr>
          <p:nvPr/>
        </p:nvSpPr>
        <p:spPr bwMode="auto">
          <a:xfrm>
            <a:off x="1905000" y="1905000"/>
            <a:ext cx="6019800" cy="8382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neophodni (threshold)</a:t>
            </a:r>
            <a:r>
              <a:rPr lang="en-US" altLang="en-US" sz="2400">
                <a:latin typeface="Arial" panose="020B0604020202020204" pitchFamily="34" charset="0"/>
              </a:rPr>
              <a:t> </a:t>
            </a:r>
            <a:r>
              <a:rPr lang="sr-Latn-BA" altLang="en-US" sz="2400">
                <a:latin typeface="Arial" panose="020B0604020202020204" pitchFamily="34" charset="0"/>
              </a:rPr>
              <a:t>resursi</a:t>
            </a:r>
            <a:endParaRPr lang="en-US" altLang="en-US" sz="2400">
              <a:latin typeface="Arial" panose="020B0604020202020204" pitchFamily="34" charset="0"/>
            </a:endParaRPr>
          </a:p>
        </p:txBody>
      </p:sp>
      <p:sp>
        <p:nvSpPr>
          <p:cNvPr id="19460" name="AutoShape 4">
            <a:extLst>
              <a:ext uri="{FF2B5EF4-FFF2-40B4-BE49-F238E27FC236}">
                <a16:creationId xmlns:a16="http://schemas.microsoft.com/office/drawing/2014/main" id="{211CFAA6-A436-FF46-8BFC-2E8C3E38232A}"/>
              </a:ext>
            </a:extLst>
          </p:cNvPr>
          <p:cNvSpPr>
            <a:spLocks noChangeArrowheads="1"/>
          </p:cNvSpPr>
          <p:nvPr/>
        </p:nvSpPr>
        <p:spPr bwMode="auto">
          <a:xfrm>
            <a:off x="1905000" y="2819400"/>
            <a:ext cx="6019800" cy="8382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neophodne (threshold)</a:t>
            </a:r>
            <a:r>
              <a:rPr lang="en-US" altLang="en-US" sz="1800">
                <a:latin typeface="Arial" panose="020B0604020202020204" pitchFamily="34" charset="0"/>
              </a:rPr>
              <a:t> </a:t>
            </a:r>
            <a:r>
              <a:rPr lang="sr-Latn-BA" altLang="en-US" sz="2400">
                <a:latin typeface="Arial" panose="020B0604020202020204" pitchFamily="34" charset="0"/>
              </a:rPr>
              <a:t>kompetentnost </a:t>
            </a:r>
            <a:endParaRPr lang="en-US" altLang="en-US" sz="2400">
              <a:latin typeface="Arial" panose="020B0604020202020204" pitchFamily="34" charset="0"/>
            </a:endParaRPr>
          </a:p>
        </p:txBody>
      </p:sp>
      <p:sp>
        <p:nvSpPr>
          <p:cNvPr id="19461" name="AutoShape 5">
            <a:extLst>
              <a:ext uri="{FF2B5EF4-FFF2-40B4-BE49-F238E27FC236}">
                <a16:creationId xmlns:a16="http://schemas.microsoft.com/office/drawing/2014/main" id="{0382B52E-66A5-C04D-9724-494D119079DC}"/>
              </a:ext>
            </a:extLst>
          </p:cNvPr>
          <p:cNvSpPr>
            <a:spLocks noChangeArrowheads="1"/>
          </p:cNvSpPr>
          <p:nvPr/>
        </p:nvSpPr>
        <p:spPr bwMode="auto">
          <a:xfrm>
            <a:off x="1905000" y="3733800"/>
            <a:ext cx="6019800" cy="8382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Jedinstveni resursi </a:t>
            </a:r>
            <a:endParaRPr lang="en-US" altLang="en-US" sz="2400">
              <a:latin typeface="Arial" panose="020B0604020202020204" pitchFamily="34" charset="0"/>
            </a:endParaRPr>
          </a:p>
        </p:txBody>
      </p:sp>
      <p:sp>
        <p:nvSpPr>
          <p:cNvPr id="19462" name="AutoShape 6">
            <a:extLst>
              <a:ext uri="{FF2B5EF4-FFF2-40B4-BE49-F238E27FC236}">
                <a16:creationId xmlns:a16="http://schemas.microsoft.com/office/drawing/2014/main" id="{59E293B5-69C1-D540-84B3-EFC83BDAA991}"/>
              </a:ext>
            </a:extLst>
          </p:cNvPr>
          <p:cNvSpPr>
            <a:spLocks noChangeArrowheads="1"/>
          </p:cNvSpPr>
          <p:nvPr/>
        </p:nvSpPr>
        <p:spPr bwMode="auto">
          <a:xfrm>
            <a:off x="1905000" y="4648200"/>
            <a:ext cx="6019800" cy="8382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Glavni resursi </a:t>
            </a:r>
            <a:endParaRPr lang="en-US" altLang="en-US" sz="2400">
              <a:latin typeface="Arial" panose="020B0604020202020204" pitchFamily="34"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blinds(horizontal)">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blinds(horizontal)">
                                      <p:cBhvr>
                                        <p:cTn id="12" dur="500"/>
                                        <p:tgtEl>
                                          <p:spTgt spid="194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461"/>
                                        </p:tgtEl>
                                        <p:attrNameLst>
                                          <p:attrName>style.visibility</p:attrName>
                                        </p:attrNameLst>
                                      </p:cBhvr>
                                      <p:to>
                                        <p:strVal val="visible"/>
                                      </p:to>
                                    </p:set>
                                    <p:animEffect transition="in" filter="blinds(horizontal)">
                                      <p:cBhvr>
                                        <p:cTn id="17" dur="500"/>
                                        <p:tgtEl>
                                          <p:spTgt spid="1946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9462"/>
                                        </p:tgtEl>
                                        <p:attrNameLst>
                                          <p:attrName>style.visibility</p:attrName>
                                        </p:attrNameLst>
                                      </p:cBhvr>
                                      <p:to>
                                        <p:strVal val="visible"/>
                                      </p:to>
                                    </p:set>
                                    <p:animEffect transition="in" filter="blinds(horizontal)">
                                      <p:cBhvr>
                                        <p:cTn id="22"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0" grpId="0" animBg="1"/>
      <p:bldP spid="19461" grpId="0" animBg="1"/>
      <p:bldP spid="1946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765044BE-0947-0F4F-9054-5BC5AD29F472}"/>
              </a:ext>
            </a:extLst>
          </p:cNvPr>
          <p:cNvSpPr>
            <a:spLocks noGrp="1"/>
          </p:cNvSpPr>
          <p:nvPr>
            <p:ph type="title"/>
          </p:nvPr>
        </p:nvSpPr>
        <p:spPr/>
        <p:txBody>
          <a:bodyPr/>
          <a:lstStyle/>
          <a:p>
            <a:pPr eaLnBrk="1" hangingPunct="1"/>
            <a:r>
              <a:rPr lang="en-GB" altLang="en-US"/>
              <a:t>4 generalne k</a:t>
            </a:r>
            <a:r>
              <a:rPr lang="sr-Latn-BA" altLang="en-US"/>
              <a:t>ategorije resursa </a:t>
            </a:r>
            <a:endParaRPr lang="en-US" altLang="en-US"/>
          </a:p>
        </p:txBody>
      </p:sp>
      <p:sp>
        <p:nvSpPr>
          <p:cNvPr id="17411" name="AutoShape 3">
            <a:extLst>
              <a:ext uri="{FF2B5EF4-FFF2-40B4-BE49-F238E27FC236}">
                <a16:creationId xmlns:a16="http://schemas.microsoft.com/office/drawing/2014/main" id="{4328B06D-CAB3-014C-843B-92137C963312}"/>
              </a:ext>
            </a:extLst>
          </p:cNvPr>
          <p:cNvSpPr>
            <a:spLocks noChangeArrowheads="1"/>
          </p:cNvSpPr>
          <p:nvPr/>
        </p:nvSpPr>
        <p:spPr bwMode="auto">
          <a:xfrm>
            <a:off x="1524000" y="19812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Fizički resursi </a:t>
            </a:r>
            <a:endParaRPr lang="en-US" altLang="en-US" sz="2400">
              <a:latin typeface="Arial" panose="020B0604020202020204" pitchFamily="34" charset="0"/>
            </a:endParaRPr>
          </a:p>
        </p:txBody>
      </p:sp>
      <p:sp>
        <p:nvSpPr>
          <p:cNvPr id="17412" name="AutoShape 4">
            <a:extLst>
              <a:ext uri="{FF2B5EF4-FFF2-40B4-BE49-F238E27FC236}">
                <a16:creationId xmlns:a16="http://schemas.microsoft.com/office/drawing/2014/main" id="{FD7C923E-1239-A842-B247-665DD81D6206}"/>
              </a:ext>
            </a:extLst>
          </p:cNvPr>
          <p:cNvSpPr>
            <a:spLocks noChangeArrowheads="1"/>
          </p:cNvSpPr>
          <p:nvPr/>
        </p:nvSpPr>
        <p:spPr bwMode="auto">
          <a:xfrm>
            <a:off x="4953000" y="19812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US" altLang="en-US" sz="2400">
                <a:latin typeface="Arial" panose="020B0604020202020204" pitchFamily="34" charset="0"/>
              </a:rPr>
              <a:t>Financ</a:t>
            </a:r>
            <a:r>
              <a:rPr lang="sr-Latn-BA" altLang="en-US" sz="2400">
                <a:latin typeface="Arial" panose="020B0604020202020204" pitchFamily="34" charset="0"/>
              </a:rPr>
              <a:t>ijski </a:t>
            </a:r>
          </a:p>
          <a:p>
            <a:pPr algn="ctr" eaLnBrk="1" hangingPunct="1">
              <a:spcBef>
                <a:spcPct val="0"/>
              </a:spcBef>
              <a:buClrTx/>
              <a:buSzTx/>
              <a:buFontTx/>
              <a:buNone/>
            </a:pPr>
            <a:r>
              <a:rPr lang="sr-Latn-BA" altLang="en-US" sz="2400">
                <a:latin typeface="Arial" panose="020B0604020202020204" pitchFamily="34" charset="0"/>
              </a:rPr>
              <a:t>resursi</a:t>
            </a:r>
            <a:endParaRPr lang="en-US" altLang="en-US" sz="2400">
              <a:latin typeface="Arial" panose="020B0604020202020204" pitchFamily="34" charset="0"/>
            </a:endParaRPr>
          </a:p>
        </p:txBody>
      </p:sp>
      <p:sp>
        <p:nvSpPr>
          <p:cNvPr id="17413" name="AutoShape 5">
            <a:extLst>
              <a:ext uri="{FF2B5EF4-FFF2-40B4-BE49-F238E27FC236}">
                <a16:creationId xmlns:a16="http://schemas.microsoft.com/office/drawing/2014/main" id="{D68BBABF-0CEB-8340-9636-0826F0396B29}"/>
              </a:ext>
            </a:extLst>
          </p:cNvPr>
          <p:cNvSpPr>
            <a:spLocks noChangeArrowheads="1"/>
          </p:cNvSpPr>
          <p:nvPr/>
        </p:nvSpPr>
        <p:spPr bwMode="auto">
          <a:xfrm>
            <a:off x="1524000" y="36576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Ljudski </a:t>
            </a:r>
            <a:endParaRPr lang="en-US" altLang="en-US" sz="2400">
              <a:latin typeface="Arial" panose="020B0604020202020204" pitchFamily="34" charset="0"/>
            </a:endParaRPr>
          </a:p>
          <a:p>
            <a:pPr algn="ctr" eaLnBrk="1" hangingPunct="1">
              <a:spcBef>
                <a:spcPct val="0"/>
              </a:spcBef>
              <a:buClrTx/>
              <a:buSzTx/>
              <a:buFontTx/>
              <a:buNone/>
            </a:pPr>
            <a:r>
              <a:rPr lang="sr-Latn-BA" altLang="en-US" sz="2400">
                <a:latin typeface="Arial" panose="020B0604020202020204" pitchFamily="34" charset="0"/>
              </a:rPr>
              <a:t>resursi</a:t>
            </a:r>
            <a:endParaRPr lang="en-US" altLang="en-US" sz="2400">
              <a:latin typeface="Arial" panose="020B0604020202020204" pitchFamily="34" charset="0"/>
            </a:endParaRPr>
          </a:p>
        </p:txBody>
      </p:sp>
      <p:sp>
        <p:nvSpPr>
          <p:cNvPr id="17414" name="AutoShape 6">
            <a:extLst>
              <a:ext uri="{FF2B5EF4-FFF2-40B4-BE49-F238E27FC236}">
                <a16:creationId xmlns:a16="http://schemas.microsoft.com/office/drawing/2014/main" id="{6D6BF897-EAA0-194B-A0B7-8D3D37A53D30}"/>
              </a:ext>
            </a:extLst>
          </p:cNvPr>
          <p:cNvSpPr>
            <a:spLocks noChangeArrowheads="1"/>
          </p:cNvSpPr>
          <p:nvPr/>
        </p:nvSpPr>
        <p:spPr bwMode="auto">
          <a:xfrm>
            <a:off x="4953000" y="36576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Intelektualni</a:t>
            </a:r>
          </a:p>
          <a:p>
            <a:pPr algn="ctr" eaLnBrk="1" hangingPunct="1">
              <a:spcBef>
                <a:spcPct val="0"/>
              </a:spcBef>
              <a:buClrTx/>
              <a:buSzTx/>
              <a:buFontTx/>
              <a:buNone/>
            </a:pPr>
            <a:r>
              <a:rPr lang="sr-Latn-BA" altLang="en-US" sz="2400">
                <a:latin typeface="Arial" panose="020B0604020202020204" pitchFamily="34" charset="0"/>
              </a:rPr>
              <a:t> kapital</a:t>
            </a:r>
            <a:endParaRPr lang="en-US" altLang="en-US" sz="2400">
              <a:latin typeface="Arial" panose="020B0604020202020204" pitchFamily="34"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blinds(horizontal)">
                                      <p:cBhvr>
                                        <p:cTn id="7" dur="500"/>
                                        <p:tgtEl>
                                          <p:spTgt spid="174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blinds(horizontal)">
                                      <p:cBhvr>
                                        <p:cTn id="12" dur="500"/>
                                        <p:tgtEl>
                                          <p:spTgt spid="174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413"/>
                                        </p:tgtEl>
                                        <p:attrNameLst>
                                          <p:attrName>style.visibility</p:attrName>
                                        </p:attrNameLst>
                                      </p:cBhvr>
                                      <p:to>
                                        <p:strVal val="visible"/>
                                      </p:to>
                                    </p:set>
                                    <p:animEffect transition="in" filter="blinds(horizontal)">
                                      <p:cBhvr>
                                        <p:cTn id="17" dur="500"/>
                                        <p:tgtEl>
                                          <p:spTgt spid="174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414"/>
                                        </p:tgtEl>
                                        <p:attrNameLst>
                                          <p:attrName>style.visibility</p:attrName>
                                        </p:attrNameLst>
                                      </p:cBhvr>
                                      <p:to>
                                        <p:strVal val="visible"/>
                                      </p:to>
                                    </p:set>
                                    <p:animEffect transition="in" filter="blinds(horizontal)">
                                      <p:cBhvr>
                                        <p:cTn id="22"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nimBg="1"/>
      <p:bldP spid="17412" grpId="0" animBg="1"/>
      <p:bldP spid="17413" grpId="0" animBg="1"/>
      <p:bldP spid="174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6E50478C-B53C-D04E-A032-70F05E4C392E}"/>
              </a:ext>
            </a:extLst>
          </p:cNvPr>
          <p:cNvSpPr>
            <a:spLocks noGrp="1"/>
          </p:cNvSpPr>
          <p:nvPr>
            <p:ph type="title"/>
          </p:nvPr>
        </p:nvSpPr>
        <p:spPr/>
        <p:txBody>
          <a:bodyPr/>
          <a:lstStyle/>
          <a:p>
            <a:pPr eaLnBrk="1" hangingPunct="1"/>
            <a:endParaRPr lang="en-US" altLang="en-US"/>
          </a:p>
        </p:txBody>
      </p:sp>
      <p:pic>
        <p:nvPicPr>
          <p:cNvPr id="40962" name="Picture 2">
            <a:extLst>
              <a:ext uri="{FF2B5EF4-FFF2-40B4-BE49-F238E27FC236}">
                <a16:creationId xmlns:a16="http://schemas.microsoft.com/office/drawing/2014/main" id="{F9A7EF6B-5B4F-2842-94B6-D240C59AFA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275D7656-2406-8F49-8E49-6102948D6FDC}"/>
              </a:ext>
            </a:extLst>
          </p:cNvPr>
          <p:cNvSpPr>
            <a:spLocks noGrp="1"/>
          </p:cNvSpPr>
          <p:nvPr>
            <p:ph type="title"/>
          </p:nvPr>
        </p:nvSpPr>
        <p:spPr>
          <a:xfrm>
            <a:off x="250825" y="-171450"/>
            <a:ext cx="8435975" cy="1143000"/>
          </a:xfrm>
        </p:spPr>
        <p:txBody>
          <a:bodyPr>
            <a:noAutofit/>
          </a:bodyPr>
          <a:lstStyle/>
          <a:p>
            <a:pPr eaLnBrk="1" fontAlgn="auto" hangingPunct="1">
              <a:spcAft>
                <a:spcPts val="0"/>
              </a:spcAft>
              <a:defRPr/>
            </a:pPr>
            <a:r>
              <a:rPr lang="sr-Latn-BA" sz="3600" dirty="0">
                <a:solidFill>
                  <a:schemeClr val="tx1"/>
                </a:solidFill>
                <a:latin typeface="Arial" pitchFamily="34" charset="0"/>
                <a:ea typeface="+mn-ea"/>
                <a:cs typeface="+mn-cs"/>
              </a:rPr>
              <a:t>Kompetencije kao uslov za sticanje SS </a:t>
            </a:r>
            <a:endParaRPr lang="en-GB" sz="3600" dirty="0">
              <a:solidFill>
                <a:schemeClr val="tx1"/>
              </a:solidFill>
              <a:latin typeface="Arial" pitchFamily="34" charset="0"/>
              <a:ea typeface="+mn-ea"/>
              <a:cs typeface="+mn-cs"/>
            </a:endParaRPr>
          </a:p>
        </p:txBody>
      </p:sp>
      <p:sp>
        <p:nvSpPr>
          <p:cNvPr id="41986" name="Rectangle 2">
            <a:extLst>
              <a:ext uri="{FF2B5EF4-FFF2-40B4-BE49-F238E27FC236}">
                <a16:creationId xmlns:a16="http://schemas.microsoft.com/office/drawing/2014/main" id="{097DD581-A473-BA4C-902F-C5C458D16DC5}"/>
              </a:ext>
            </a:extLst>
          </p:cNvPr>
          <p:cNvSpPr>
            <a:spLocks noChangeArrowheads="1"/>
          </p:cNvSpPr>
          <p:nvPr/>
        </p:nvSpPr>
        <p:spPr bwMode="auto">
          <a:xfrm>
            <a:off x="0" y="1628775"/>
            <a:ext cx="9144000" cy="66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eaLnBrk="1" hangingPunct="1">
              <a:spcBef>
                <a:spcPct val="0"/>
              </a:spcBef>
              <a:buClrTx/>
              <a:buSzTx/>
              <a:buFont typeface="Arial" panose="020B0604020202020204" pitchFamily="34" charset="0"/>
              <a:buChar char="•"/>
            </a:pPr>
            <a:r>
              <a:rPr lang="hr-HR" altLang="en-US" sz="3600">
                <a:latin typeface="Arial" panose="020B0604020202020204" pitchFamily="34" charset="0"/>
              </a:rPr>
              <a:t>Kompetencije su aktivnosti i procesi kroz koje organizacija efektivno raspoređuje svoje resurse. </a:t>
            </a:r>
          </a:p>
          <a:p>
            <a:pPr eaLnBrk="1" hangingPunct="1">
              <a:spcBef>
                <a:spcPct val="0"/>
              </a:spcBef>
              <a:buClrTx/>
              <a:buSzTx/>
              <a:buFont typeface="Arial" panose="020B0604020202020204" pitchFamily="34" charset="0"/>
              <a:buChar char="•"/>
            </a:pPr>
            <a:r>
              <a:rPr lang="hr-HR" altLang="en-US" sz="3600">
                <a:latin typeface="Arial" panose="020B0604020202020204" pitchFamily="34" charset="0"/>
              </a:rPr>
              <a:t>U razumijevanju strateške sposobnosti, naglasak je, ne samo na postojanje resursa nego i na to kako se isti koriste.</a:t>
            </a:r>
          </a:p>
          <a:p>
            <a:pPr eaLnBrk="1" hangingPunct="1">
              <a:spcBef>
                <a:spcPct val="0"/>
              </a:spcBef>
              <a:buClrTx/>
              <a:buSzTx/>
              <a:buFontTx/>
              <a:buNone/>
            </a:pPr>
            <a:endParaRPr lang="hr-HR" altLang="en-US" sz="24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24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Tx/>
              <a:buNone/>
            </a:pPr>
            <a:r>
              <a:rPr lang="hr-HR" altLang="en-US" sz="1800">
                <a:latin typeface="Arial" panose="020B0604020202020204" pitchFamily="34" charset="0"/>
              </a:rPr>
              <a:t> </a:t>
            </a:r>
            <a:endParaRPr lang="en-GB" altLang="en-US" sz="1800">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8F67E5F9-1CCF-DA4B-8931-B06410D99236}"/>
              </a:ext>
            </a:extLst>
          </p:cNvPr>
          <p:cNvSpPr>
            <a:spLocks noGrp="1"/>
          </p:cNvSpPr>
          <p:nvPr>
            <p:ph type="title"/>
          </p:nvPr>
        </p:nvSpPr>
        <p:spPr>
          <a:xfrm>
            <a:off x="914400" y="274638"/>
            <a:ext cx="8229600" cy="417512"/>
          </a:xfrm>
        </p:spPr>
        <p:txBody>
          <a:bodyPr>
            <a:normAutofit fontScale="90000"/>
          </a:bodyPr>
          <a:lstStyle/>
          <a:p>
            <a:pPr eaLnBrk="1" fontAlgn="auto" hangingPunct="1">
              <a:spcAft>
                <a:spcPts val="0"/>
              </a:spcAft>
              <a:defRPr/>
            </a:pPr>
            <a:r>
              <a:rPr lang="sr-Latn-BA" b="1" dirty="0"/>
              <a:t>Neke od kompetencija </a:t>
            </a:r>
            <a:r>
              <a:rPr lang="en-US" b="1" dirty="0"/>
              <a:t> </a:t>
            </a:r>
            <a:endParaRPr lang="en-GB" b="1" dirty="0"/>
          </a:p>
        </p:txBody>
      </p:sp>
      <p:sp>
        <p:nvSpPr>
          <p:cNvPr id="44034" name="Rectangle 2">
            <a:extLst>
              <a:ext uri="{FF2B5EF4-FFF2-40B4-BE49-F238E27FC236}">
                <a16:creationId xmlns:a16="http://schemas.microsoft.com/office/drawing/2014/main" id="{83F02C83-C127-9E43-8386-FBE3383E59B0}"/>
              </a:ext>
            </a:extLst>
          </p:cNvPr>
          <p:cNvSpPr>
            <a:spLocks noChangeArrowheads="1"/>
          </p:cNvSpPr>
          <p:nvPr/>
        </p:nvSpPr>
        <p:spPr bwMode="auto">
          <a:xfrm>
            <a:off x="323850" y="765175"/>
            <a:ext cx="8820150" cy="941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eaLnBrk="1" hangingPunct="1">
              <a:spcBef>
                <a:spcPct val="0"/>
              </a:spcBef>
              <a:buClrTx/>
              <a:buSzTx/>
              <a:buFont typeface="Arial" panose="020B0604020202020204" pitchFamily="34" charset="0"/>
              <a:buChar char="•"/>
            </a:pPr>
            <a:r>
              <a:rPr lang="en-US" altLang="en-US" sz="3600">
                <a:latin typeface="Arial" panose="020B0604020202020204" pitchFamily="34" charset="0"/>
              </a:rPr>
              <a:t> </a:t>
            </a:r>
            <a:r>
              <a:rPr lang="en-US" altLang="en-US" sz="3600" i="1">
                <a:latin typeface="Arial" panose="020B0604020202020204" pitchFamily="34" charset="0"/>
              </a:rPr>
              <a:t>liderstvo, </a:t>
            </a:r>
            <a:r>
              <a:rPr lang="sr-Latn-BA" altLang="en-US" sz="3600" i="1">
                <a:latin typeface="Arial" panose="020B0604020202020204" pitchFamily="34" charset="0"/>
              </a:rPr>
              <a:t>sposobnost </a:t>
            </a:r>
            <a:r>
              <a:rPr lang="hr-HR" altLang="en-US" sz="3600" i="1">
                <a:latin typeface="Arial" panose="020B0604020202020204" pitchFamily="34" charset="0"/>
              </a:rPr>
              <a:t>donošenje odluka</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r>
              <a:rPr lang="en-US" altLang="en-US" sz="3600">
                <a:latin typeface="Arial" panose="020B0604020202020204" pitchFamily="34" charset="0"/>
              </a:rPr>
              <a:t> </a:t>
            </a:r>
            <a:r>
              <a:rPr lang="sr-Latn-BA" altLang="en-US" sz="3600">
                <a:latin typeface="Arial" panose="020B0604020202020204" pitchFamily="34" charset="0"/>
              </a:rPr>
              <a:t>t</a:t>
            </a:r>
            <a:r>
              <a:rPr lang="en-US" altLang="en-US" sz="3600">
                <a:latin typeface="Arial" panose="020B0604020202020204" pitchFamily="34" charset="0"/>
              </a:rPr>
              <a:t>imski rad </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r>
              <a:rPr lang="en-US" altLang="en-US" sz="3600" i="1">
                <a:latin typeface="Arial" panose="020B0604020202020204" pitchFamily="34" charset="0"/>
              </a:rPr>
              <a:t> </a:t>
            </a:r>
            <a:r>
              <a:rPr lang="hr-HR" altLang="en-US" sz="3600" i="1">
                <a:latin typeface="Arial" panose="020B0604020202020204" pitchFamily="34" charset="0"/>
              </a:rPr>
              <a:t>komunikativnost </a:t>
            </a:r>
            <a:r>
              <a:rPr lang="en-US" altLang="en-US" sz="3600" i="1">
                <a:latin typeface="Arial" panose="020B0604020202020204" pitchFamily="34" charset="0"/>
              </a:rPr>
              <a:t> </a:t>
            </a:r>
          </a:p>
          <a:p>
            <a:pPr eaLnBrk="1" hangingPunct="1">
              <a:spcBef>
                <a:spcPct val="0"/>
              </a:spcBef>
              <a:buClrTx/>
              <a:buSzTx/>
              <a:buFont typeface="Arial" panose="020B0604020202020204" pitchFamily="34" charset="0"/>
              <a:buChar char="•"/>
            </a:pPr>
            <a:r>
              <a:rPr lang="en-US" altLang="en-US" sz="3600" i="1">
                <a:latin typeface="Arial" panose="020B0604020202020204" pitchFamily="34" charset="0"/>
              </a:rPr>
              <a:t> analiti</a:t>
            </a:r>
            <a:r>
              <a:rPr lang="sr-Latn-BA" altLang="en-US" sz="3600" i="1">
                <a:latin typeface="Arial" panose="020B0604020202020204" pitchFamily="34" charset="0"/>
              </a:rPr>
              <a:t>čke vještine /sposobnosti </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r>
              <a:rPr lang="hr-HR" altLang="en-US" sz="3600">
                <a:latin typeface="Arial" panose="020B0604020202020204" pitchFamily="34" charset="0"/>
              </a:rPr>
              <a:t> </a:t>
            </a:r>
            <a:r>
              <a:rPr lang="hr-HR" altLang="en-US" sz="3600" i="1">
                <a:latin typeface="Arial" panose="020B0604020202020204" pitchFamily="34" charset="0"/>
              </a:rPr>
              <a:t>sposobnost konceputalizacije</a:t>
            </a:r>
            <a:endParaRPr lang="en-US" altLang="en-US" sz="3600" i="1">
              <a:latin typeface="Arial" panose="020B0604020202020204" pitchFamily="34" charset="0"/>
            </a:endParaRPr>
          </a:p>
          <a:p>
            <a:pPr eaLnBrk="1" hangingPunct="1">
              <a:spcBef>
                <a:spcPct val="0"/>
              </a:spcBef>
              <a:buClrTx/>
              <a:buSzTx/>
              <a:buFont typeface="Arial" panose="020B0604020202020204" pitchFamily="34" charset="0"/>
              <a:buChar char="•"/>
            </a:pPr>
            <a:r>
              <a:rPr lang="hr-HR" altLang="en-US" sz="3600">
                <a:latin typeface="Arial" panose="020B0604020202020204" pitchFamily="34" charset="0"/>
              </a:rPr>
              <a:t> </a:t>
            </a:r>
            <a:r>
              <a:rPr lang="hr-HR" altLang="en-US" sz="3600" i="1">
                <a:latin typeface="Arial" panose="020B0604020202020204" pitchFamily="34" charset="0"/>
              </a:rPr>
              <a:t>organizovanost i sposobnost realizacije plana /strategije </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r>
              <a:rPr lang="hr-HR" altLang="en-US" sz="3600" i="1">
                <a:latin typeface="Arial" panose="020B0604020202020204" pitchFamily="34" charset="0"/>
              </a:rPr>
              <a:t>fleksibilnost, upornost</a:t>
            </a:r>
            <a:endParaRPr lang="en-US" altLang="en-US" sz="3600" i="1">
              <a:latin typeface="Arial" panose="020B0604020202020204" pitchFamily="34" charset="0"/>
            </a:endParaRPr>
          </a:p>
          <a:p>
            <a:pPr eaLnBrk="1" hangingPunct="1">
              <a:spcBef>
                <a:spcPct val="0"/>
              </a:spcBef>
              <a:buClrTx/>
              <a:buSzTx/>
              <a:buFont typeface="Arial" panose="020B0604020202020204" pitchFamily="34" charset="0"/>
              <a:buChar char="•"/>
            </a:pPr>
            <a:r>
              <a:rPr lang="sr-Latn-BA" altLang="en-US" sz="3600" i="1">
                <a:latin typeface="Arial" panose="020B0604020202020204" pitchFamily="34" charset="0"/>
              </a:rPr>
              <a:t>f</a:t>
            </a:r>
            <a:r>
              <a:rPr lang="en-US" altLang="en-US" sz="3600" i="1">
                <a:latin typeface="Arial" panose="020B0604020202020204" pitchFamily="34" charset="0"/>
              </a:rPr>
              <a:t>okusiranos, usmjerenost prema uspjehu</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3600">
              <a:latin typeface="Arial" panose="020B0604020202020204" pitchFamily="34" charset="0"/>
            </a:endParaRPr>
          </a:p>
          <a:p>
            <a:pPr eaLnBrk="1" hangingPunct="1">
              <a:spcBef>
                <a:spcPct val="0"/>
              </a:spcBef>
              <a:buClrTx/>
              <a:buSzTx/>
              <a:buFontTx/>
              <a:buNone/>
            </a:pPr>
            <a:endParaRPr lang="hr-HR" altLang="en-US" sz="24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24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Tx/>
              <a:buNone/>
            </a:pPr>
            <a:r>
              <a:rPr lang="hr-HR" altLang="en-US" sz="1800">
                <a:latin typeface="Arial" panose="020B0604020202020204" pitchFamily="34" charset="0"/>
              </a:rPr>
              <a:t> </a:t>
            </a:r>
            <a:endParaRPr lang="en-GB" altLang="en-US" sz="1800">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C7519879-0E04-BD47-AB93-E126860ABBD4}"/>
              </a:ext>
            </a:extLst>
          </p:cNvPr>
          <p:cNvSpPr>
            <a:spLocks noGrp="1"/>
          </p:cNvSpPr>
          <p:nvPr>
            <p:ph type="title"/>
          </p:nvPr>
        </p:nvSpPr>
        <p:spPr>
          <a:xfrm>
            <a:off x="914400" y="274638"/>
            <a:ext cx="8229600" cy="417512"/>
          </a:xfrm>
        </p:spPr>
        <p:txBody>
          <a:bodyPr>
            <a:normAutofit fontScale="90000"/>
          </a:bodyPr>
          <a:lstStyle/>
          <a:p>
            <a:pPr eaLnBrk="1" fontAlgn="auto" hangingPunct="1">
              <a:spcAft>
                <a:spcPts val="0"/>
              </a:spcAft>
              <a:defRPr/>
            </a:pPr>
            <a:r>
              <a:rPr lang="sr-Latn-BA" b="1" dirty="0"/>
              <a:t>Neke od kompetencije </a:t>
            </a:r>
            <a:r>
              <a:rPr lang="en-US" b="1" dirty="0"/>
              <a:t> </a:t>
            </a:r>
            <a:endParaRPr lang="en-GB" b="1" dirty="0"/>
          </a:p>
        </p:txBody>
      </p:sp>
      <p:sp>
        <p:nvSpPr>
          <p:cNvPr id="46082" name="Rectangle 2">
            <a:extLst>
              <a:ext uri="{FF2B5EF4-FFF2-40B4-BE49-F238E27FC236}">
                <a16:creationId xmlns:a16="http://schemas.microsoft.com/office/drawing/2014/main" id="{C75DCFA0-B178-7D4D-9DB2-A0E0684A43A8}"/>
              </a:ext>
            </a:extLst>
          </p:cNvPr>
          <p:cNvSpPr>
            <a:spLocks noChangeArrowheads="1"/>
          </p:cNvSpPr>
          <p:nvPr/>
        </p:nvSpPr>
        <p:spPr bwMode="auto">
          <a:xfrm>
            <a:off x="323850" y="765175"/>
            <a:ext cx="8820150" cy="941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eaLnBrk="1" hangingPunct="1">
              <a:spcBef>
                <a:spcPct val="0"/>
              </a:spcBef>
              <a:buClrTx/>
              <a:buSzTx/>
              <a:buFont typeface="Arial" panose="020B0604020202020204" pitchFamily="34" charset="0"/>
              <a:buChar char="•"/>
            </a:pPr>
            <a:r>
              <a:rPr lang="en-US" altLang="en-US" sz="3600">
                <a:latin typeface="Arial" panose="020B0604020202020204" pitchFamily="34" charset="0"/>
              </a:rPr>
              <a:t> </a:t>
            </a:r>
            <a:r>
              <a:rPr lang="en-US" altLang="en-US" sz="3600" i="1">
                <a:latin typeface="Arial" panose="020B0604020202020204" pitchFamily="34" charset="0"/>
              </a:rPr>
              <a:t>liderstvo, </a:t>
            </a:r>
            <a:r>
              <a:rPr lang="sr-Latn-BA" altLang="en-US" sz="3600" i="1">
                <a:latin typeface="Arial" panose="020B0604020202020204" pitchFamily="34" charset="0"/>
              </a:rPr>
              <a:t>sposobnost </a:t>
            </a:r>
            <a:r>
              <a:rPr lang="hr-HR" altLang="en-US" sz="3600" i="1">
                <a:latin typeface="Arial" panose="020B0604020202020204" pitchFamily="34" charset="0"/>
              </a:rPr>
              <a:t>donošenje odluka</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r>
              <a:rPr lang="en-US" altLang="en-US" sz="3600">
                <a:latin typeface="Arial" panose="020B0604020202020204" pitchFamily="34" charset="0"/>
              </a:rPr>
              <a:t> </a:t>
            </a:r>
            <a:r>
              <a:rPr lang="sr-Latn-BA" altLang="en-US" sz="3600">
                <a:latin typeface="Arial" panose="020B0604020202020204" pitchFamily="34" charset="0"/>
              </a:rPr>
              <a:t>t</a:t>
            </a:r>
            <a:r>
              <a:rPr lang="en-US" altLang="en-US" sz="3600">
                <a:latin typeface="Arial" panose="020B0604020202020204" pitchFamily="34" charset="0"/>
              </a:rPr>
              <a:t>imski rad </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r>
              <a:rPr lang="en-US" altLang="en-US" sz="3600" i="1">
                <a:latin typeface="Arial" panose="020B0604020202020204" pitchFamily="34" charset="0"/>
              </a:rPr>
              <a:t> </a:t>
            </a:r>
            <a:r>
              <a:rPr lang="hr-HR" altLang="en-US" sz="3600" i="1">
                <a:latin typeface="Arial" panose="020B0604020202020204" pitchFamily="34" charset="0"/>
              </a:rPr>
              <a:t>komunikativnost </a:t>
            </a:r>
            <a:r>
              <a:rPr lang="en-US" altLang="en-US" sz="3600" i="1">
                <a:latin typeface="Arial" panose="020B0604020202020204" pitchFamily="34" charset="0"/>
              </a:rPr>
              <a:t> </a:t>
            </a:r>
          </a:p>
          <a:p>
            <a:pPr eaLnBrk="1" hangingPunct="1">
              <a:spcBef>
                <a:spcPct val="0"/>
              </a:spcBef>
              <a:buClrTx/>
              <a:buSzTx/>
              <a:buFont typeface="Arial" panose="020B0604020202020204" pitchFamily="34" charset="0"/>
              <a:buChar char="•"/>
            </a:pPr>
            <a:r>
              <a:rPr lang="en-US" altLang="en-US" sz="3600" i="1">
                <a:latin typeface="Arial" panose="020B0604020202020204" pitchFamily="34" charset="0"/>
              </a:rPr>
              <a:t> analiti</a:t>
            </a:r>
            <a:r>
              <a:rPr lang="sr-Latn-BA" altLang="en-US" sz="3600" i="1">
                <a:latin typeface="Arial" panose="020B0604020202020204" pitchFamily="34" charset="0"/>
              </a:rPr>
              <a:t>čke vještine /sposobnosti </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r>
              <a:rPr lang="hr-HR" altLang="en-US" sz="3600">
                <a:latin typeface="Arial" panose="020B0604020202020204" pitchFamily="34" charset="0"/>
              </a:rPr>
              <a:t> </a:t>
            </a:r>
            <a:r>
              <a:rPr lang="hr-HR" altLang="en-US" sz="3600" i="1">
                <a:latin typeface="Arial" panose="020B0604020202020204" pitchFamily="34" charset="0"/>
              </a:rPr>
              <a:t>sposobnost konceputalizacije</a:t>
            </a:r>
            <a:endParaRPr lang="en-US" altLang="en-US" sz="3600" i="1">
              <a:latin typeface="Arial" panose="020B0604020202020204" pitchFamily="34" charset="0"/>
            </a:endParaRPr>
          </a:p>
          <a:p>
            <a:pPr eaLnBrk="1" hangingPunct="1">
              <a:spcBef>
                <a:spcPct val="0"/>
              </a:spcBef>
              <a:buClrTx/>
              <a:buSzTx/>
              <a:buFont typeface="Arial" panose="020B0604020202020204" pitchFamily="34" charset="0"/>
              <a:buChar char="•"/>
            </a:pPr>
            <a:r>
              <a:rPr lang="hr-HR" altLang="en-US" sz="3600">
                <a:latin typeface="Arial" panose="020B0604020202020204" pitchFamily="34" charset="0"/>
              </a:rPr>
              <a:t> </a:t>
            </a:r>
            <a:r>
              <a:rPr lang="hr-HR" altLang="en-US" sz="3600" i="1">
                <a:latin typeface="Arial" panose="020B0604020202020204" pitchFamily="34" charset="0"/>
              </a:rPr>
              <a:t>organizovanost i sposobnost realizacije plana /strategije </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r>
              <a:rPr lang="hr-HR" altLang="en-US" sz="3600" i="1">
                <a:latin typeface="Arial" panose="020B0604020202020204" pitchFamily="34" charset="0"/>
              </a:rPr>
              <a:t>fleksibilnost, upornost</a:t>
            </a:r>
            <a:endParaRPr lang="en-US" altLang="en-US" sz="3600" i="1">
              <a:latin typeface="Arial" panose="020B0604020202020204" pitchFamily="34" charset="0"/>
            </a:endParaRPr>
          </a:p>
          <a:p>
            <a:pPr eaLnBrk="1" hangingPunct="1">
              <a:spcBef>
                <a:spcPct val="0"/>
              </a:spcBef>
              <a:buClrTx/>
              <a:buSzTx/>
              <a:buFont typeface="Arial" panose="020B0604020202020204" pitchFamily="34" charset="0"/>
              <a:buChar char="•"/>
            </a:pPr>
            <a:r>
              <a:rPr lang="sr-Latn-BA" altLang="en-US" sz="3600" i="1">
                <a:latin typeface="Arial" panose="020B0604020202020204" pitchFamily="34" charset="0"/>
              </a:rPr>
              <a:t>f</a:t>
            </a:r>
            <a:r>
              <a:rPr lang="en-US" altLang="en-US" sz="3600" i="1">
                <a:latin typeface="Arial" panose="020B0604020202020204" pitchFamily="34" charset="0"/>
              </a:rPr>
              <a:t>okusiranos, usmjerenost prema uspjehu</a:t>
            </a:r>
            <a:r>
              <a:rPr lang="hr-HR" altLang="en-US" sz="3600">
                <a:latin typeface="Arial" panose="020B0604020202020204" pitchFamily="34" charset="0"/>
              </a:rPr>
              <a:t> </a:t>
            </a: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endParaRPr lang="en-US" altLang="en-US" sz="36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3600">
              <a:latin typeface="Arial" panose="020B0604020202020204" pitchFamily="34" charset="0"/>
            </a:endParaRPr>
          </a:p>
          <a:p>
            <a:pPr eaLnBrk="1" hangingPunct="1">
              <a:spcBef>
                <a:spcPct val="0"/>
              </a:spcBef>
              <a:buClrTx/>
              <a:buSzTx/>
              <a:buFontTx/>
              <a:buNone/>
            </a:pPr>
            <a:endParaRPr lang="hr-HR" altLang="en-US" sz="24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24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 typeface="Arial" panose="020B0604020202020204" pitchFamily="34" charset="0"/>
              <a:buChar char="•"/>
            </a:pPr>
            <a:endParaRPr lang="hr-HR" altLang="en-US" sz="1800">
              <a:latin typeface="Arial" panose="020B0604020202020204" pitchFamily="34" charset="0"/>
            </a:endParaRPr>
          </a:p>
          <a:p>
            <a:pPr eaLnBrk="1" hangingPunct="1">
              <a:spcBef>
                <a:spcPct val="0"/>
              </a:spcBef>
              <a:buClrTx/>
              <a:buSzTx/>
              <a:buFontTx/>
              <a:buNone/>
            </a:pPr>
            <a:r>
              <a:rPr lang="hr-HR" altLang="en-US" sz="1800">
                <a:latin typeface="Arial" panose="020B0604020202020204" pitchFamily="34" charset="0"/>
              </a:rPr>
              <a:t> </a:t>
            </a:r>
            <a:endParaRPr lang="en-GB" altLang="en-US" sz="180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a:extLst>
              <a:ext uri="{FF2B5EF4-FFF2-40B4-BE49-F238E27FC236}">
                <a16:creationId xmlns:a16="http://schemas.microsoft.com/office/drawing/2014/main" id="{56E7ED15-96EE-A442-81F5-6012E655B712}"/>
              </a:ext>
            </a:extLst>
          </p:cNvPr>
          <p:cNvSpPr>
            <a:spLocks noGrp="1"/>
          </p:cNvSpPr>
          <p:nvPr>
            <p:ph type="title"/>
          </p:nvPr>
        </p:nvSpPr>
        <p:spPr>
          <a:xfrm>
            <a:off x="1403350" y="-315913"/>
            <a:ext cx="5329238" cy="1143001"/>
          </a:xfrm>
        </p:spPr>
        <p:txBody>
          <a:bodyPr/>
          <a:lstStyle/>
          <a:p>
            <a:pPr algn="ctr"/>
            <a:r>
              <a:rPr lang="sr-Latn-BA" altLang="en-US" b="1"/>
              <a:t>Tipovi kompetencija</a:t>
            </a:r>
            <a:endParaRPr lang="en-GB" altLang="en-US" b="1"/>
          </a:p>
        </p:txBody>
      </p:sp>
      <p:pic>
        <p:nvPicPr>
          <p:cNvPr id="48130" name="Picture 2" descr="http://www.talentalign.com/wp-content/uploads/2012/12/Structure-of-Competency-Framework-e1354807969500.jpg">
            <a:extLst>
              <a:ext uri="{FF2B5EF4-FFF2-40B4-BE49-F238E27FC236}">
                <a16:creationId xmlns:a16="http://schemas.microsoft.com/office/drawing/2014/main" id="{5DF50656-AC5A-E641-A93A-0A2A3330494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9750" y="692150"/>
            <a:ext cx="7777163"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11E46EDF-FEC8-5547-B7BE-A56F0AE1ECDF}"/>
              </a:ext>
            </a:extLst>
          </p:cNvPr>
          <p:cNvSpPr>
            <a:spLocks noGrp="1"/>
          </p:cNvSpPr>
          <p:nvPr>
            <p:ph type="title"/>
          </p:nvPr>
        </p:nvSpPr>
        <p:spPr/>
        <p:txBody>
          <a:bodyPr/>
          <a:lstStyle/>
          <a:p>
            <a:pPr eaLnBrk="1" hangingPunct="1"/>
            <a:r>
              <a:rPr lang="sr-Latn-BA" altLang="en-US"/>
              <a:t> </a:t>
            </a:r>
            <a:r>
              <a:rPr lang="sr-Latn-BA" altLang="en-US" b="1"/>
              <a:t>Izvori strateških sposobnosti </a:t>
            </a:r>
            <a:br>
              <a:rPr lang="sr-Latn-BA" altLang="en-US" b="1"/>
            </a:br>
            <a:r>
              <a:rPr lang="sr-Latn-BA" altLang="en-US"/>
              <a:t> </a:t>
            </a:r>
            <a:endParaRPr lang="en-US" altLang="en-US"/>
          </a:p>
        </p:txBody>
      </p:sp>
      <p:sp>
        <p:nvSpPr>
          <p:cNvPr id="50178" name="Rectangle 3">
            <a:extLst>
              <a:ext uri="{FF2B5EF4-FFF2-40B4-BE49-F238E27FC236}">
                <a16:creationId xmlns:a16="http://schemas.microsoft.com/office/drawing/2014/main" id="{B6EEA9E2-0D24-3E46-B454-7C606717F9B0}"/>
              </a:ext>
            </a:extLst>
          </p:cNvPr>
          <p:cNvSpPr>
            <a:spLocks noGrp="1"/>
          </p:cNvSpPr>
          <p:nvPr>
            <p:ph type="body" sz="half" idx="1"/>
          </p:nvPr>
        </p:nvSpPr>
        <p:spPr>
          <a:xfrm>
            <a:off x="457200" y="1268413"/>
            <a:ext cx="8229600" cy="4857750"/>
          </a:xfrm>
        </p:spPr>
        <p:txBody>
          <a:bodyPr/>
          <a:lstStyle/>
          <a:p>
            <a:pPr eaLnBrk="1" hangingPunct="1"/>
            <a:r>
              <a:rPr lang="sr-Latn-BA" altLang="en-US" sz="2800"/>
              <a:t> Efikasnost troškova -  ključni izvor SS</a:t>
            </a:r>
          </a:p>
          <a:p>
            <a:pPr lvl="1" eaLnBrk="1" hangingPunct="1"/>
            <a:r>
              <a:rPr lang="sr-Latn-BA" altLang="en-US"/>
              <a:t>Često neophodna strateška sposobnost (osjetljivost kupaca na cijenu, rivalstvo na tržištu)  </a:t>
            </a:r>
            <a:r>
              <a:rPr lang="en-US" altLang="en-US"/>
              <a:t> </a:t>
            </a:r>
            <a:r>
              <a:rPr lang="sr-Latn-BA" altLang="en-US"/>
              <a:t> </a:t>
            </a: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A5EF900-6355-CC41-A86E-FA38C6164EF8}"/>
              </a:ext>
            </a:extLst>
          </p:cNvPr>
          <p:cNvSpPr>
            <a:spLocks noGrp="1" noChangeArrowheads="1"/>
          </p:cNvSpPr>
          <p:nvPr>
            <p:ph type="title"/>
          </p:nvPr>
        </p:nvSpPr>
        <p:spPr>
          <a:xfrm>
            <a:off x="838200" y="457200"/>
            <a:ext cx="7391400" cy="1143000"/>
          </a:xfrm>
        </p:spPr>
        <p:txBody>
          <a:bodyPr>
            <a:normAutofit fontScale="90000"/>
          </a:bodyPr>
          <a:lstStyle/>
          <a:p>
            <a:pPr eaLnBrk="1" fontAlgn="auto" hangingPunct="1">
              <a:spcAft>
                <a:spcPts val="0"/>
              </a:spcAft>
              <a:defRPr/>
            </a:pPr>
            <a:r>
              <a:rPr lang="sr-Latn-BA"/>
              <a:t>Očekivani rezulatati predavanja</a:t>
            </a:r>
            <a:r>
              <a:rPr lang="en-US"/>
              <a:t>(1)</a:t>
            </a:r>
          </a:p>
        </p:txBody>
      </p:sp>
      <p:sp>
        <p:nvSpPr>
          <p:cNvPr id="4099" name="Rectangle 3">
            <a:extLst>
              <a:ext uri="{FF2B5EF4-FFF2-40B4-BE49-F238E27FC236}">
                <a16:creationId xmlns:a16="http://schemas.microsoft.com/office/drawing/2014/main" id="{3F06B95C-6861-FD4E-828E-A5EDCA0EADBA}"/>
              </a:ext>
            </a:extLst>
          </p:cNvPr>
          <p:cNvSpPr>
            <a:spLocks noGrp="1"/>
          </p:cNvSpPr>
          <p:nvPr>
            <p:ph sz="quarter" idx="1"/>
          </p:nvPr>
        </p:nvSpPr>
        <p:spPr>
          <a:xfrm>
            <a:off x="468313" y="2133600"/>
            <a:ext cx="8229600" cy="4525963"/>
          </a:xfrm>
        </p:spPr>
        <p:txBody>
          <a:bodyPr/>
          <a:lstStyle/>
          <a:p>
            <a:pPr eaLnBrk="1" hangingPunct="1">
              <a:lnSpc>
                <a:spcPct val="80000"/>
              </a:lnSpc>
            </a:pPr>
            <a:r>
              <a:rPr lang="en-US" altLang="en-US" sz="2800"/>
              <a:t>Sposobnost identifikovanja </a:t>
            </a:r>
            <a:r>
              <a:rPr lang="sr-Latn-BA" altLang="en-US" sz="2800"/>
              <a:t>elemente stratgijskih </a:t>
            </a:r>
            <a:r>
              <a:rPr lang="en-US" altLang="en-US" sz="2800"/>
              <a:t>spo</a:t>
            </a:r>
            <a:r>
              <a:rPr lang="sr-Latn-BA" altLang="en-US" sz="2800"/>
              <a:t>s</a:t>
            </a:r>
            <a:r>
              <a:rPr lang="en-US" altLang="en-US" sz="2800"/>
              <a:t>bnosti</a:t>
            </a:r>
            <a:r>
              <a:rPr lang="sr-Latn-BA" altLang="en-US" sz="2800"/>
              <a:t> org.: resursi, kempeten</a:t>
            </a:r>
            <a:r>
              <a:rPr lang="en-US" altLang="en-US" sz="2800"/>
              <a:t>tnost, </a:t>
            </a:r>
            <a:r>
              <a:rPr lang="sr-Latn-BA" altLang="en-US" sz="2800"/>
              <a:t>ključn</a:t>
            </a:r>
            <a:r>
              <a:rPr lang="en-US" altLang="en-US" sz="2800"/>
              <a:t>e </a:t>
            </a:r>
            <a:r>
              <a:rPr lang="sr-Latn-BA" altLang="en-US" sz="2800"/>
              <a:t> kompeten</a:t>
            </a:r>
            <a:r>
              <a:rPr lang="en-US" altLang="en-US" sz="2800"/>
              <a:t>osti, </a:t>
            </a:r>
            <a:r>
              <a:rPr lang="sr-Latn-BA" altLang="en-US" sz="2800"/>
              <a:t>i dinamičn</a:t>
            </a:r>
            <a:r>
              <a:rPr lang="en-US" altLang="en-US" sz="2800"/>
              <a:t>e sposobnosti.</a:t>
            </a:r>
            <a:r>
              <a:rPr lang="sr-Latn-BA" altLang="en-US" sz="2800"/>
              <a:t>  </a:t>
            </a:r>
            <a:endParaRPr lang="en-US" altLang="en-US" sz="2800"/>
          </a:p>
          <a:p>
            <a:pPr eaLnBrk="1" hangingPunct="1">
              <a:lnSpc>
                <a:spcPct val="80000"/>
              </a:lnSpc>
            </a:pPr>
            <a:r>
              <a:rPr lang="sr-Latn-BA" altLang="en-US" sz="2800"/>
              <a:t>M</a:t>
            </a:r>
            <a:r>
              <a:rPr lang="en-US" altLang="en-US" sz="2800"/>
              <a:t>ogu</a:t>
            </a:r>
            <a:r>
              <a:rPr lang="sr-Latn-BA" altLang="en-US" sz="2800"/>
              <a:t>ćnost prepoznavanja vaznosti troškova i njihove efikasnosti kao važnog str. </a:t>
            </a:r>
            <a:r>
              <a:rPr lang="en-US" altLang="en-US" sz="2800"/>
              <a:t>sposobnosti</a:t>
            </a:r>
            <a:r>
              <a:rPr lang="sr-Latn-BA" altLang="en-US" sz="2800"/>
              <a:t>. </a:t>
            </a:r>
          </a:p>
          <a:p>
            <a:pPr eaLnBrk="1" hangingPunct="1">
              <a:lnSpc>
                <a:spcPct val="80000"/>
              </a:lnSpc>
            </a:pPr>
            <a:r>
              <a:rPr lang="sr-Latn-BA" altLang="en-US" sz="2800"/>
              <a:t>Sposobnost analize str. </a:t>
            </a:r>
            <a:r>
              <a:rPr lang="en-US" altLang="en-US" sz="2800"/>
              <a:t>sposobnosti</a:t>
            </a:r>
            <a:r>
              <a:rPr lang="sr-Latn-BA" altLang="en-US" sz="2800"/>
              <a:t> </a:t>
            </a:r>
            <a:r>
              <a:rPr lang="en-US" altLang="en-US" sz="2800"/>
              <a:t>org. </a:t>
            </a:r>
            <a:r>
              <a:rPr lang="sr-Latn-BA" altLang="en-US" sz="2800"/>
              <a:t>koji će omogućiti održivos</a:t>
            </a:r>
            <a:r>
              <a:rPr lang="en-US" altLang="en-US" sz="2800"/>
              <a:t>t </a:t>
            </a:r>
            <a:r>
              <a:rPr lang="sr-Latn-BA" altLang="en-US" sz="2800"/>
              <a:t>u pogledu konkurentskih prednosti na bazi vrijednosti org. i njenih specifičnosti, nemogućnost imitacije i substitucije njenih proizvoda u usluga. </a:t>
            </a:r>
            <a:endParaRPr lang="en-US" altLang="en-US" sz="28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blinds(horizontal)">
                                      <p:cBhvr>
                                        <p:cTn id="7" dur="500"/>
                                        <p:tgtEl>
                                          <p:spTgt spid="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blinds(horizontal)">
                                      <p:cBhvr>
                                        <p:cTn id="12" dur="500"/>
                                        <p:tgtEl>
                                          <p:spTgt spid="40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Effect transition="in" filter="blinds(horizontal)">
                                      <p:cBhvr>
                                        <p:cTn id="17"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7A5FA576-08A1-1D43-B34C-708EE4877C2A}"/>
              </a:ext>
            </a:extLst>
          </p:cNvPr>
          <p:cNvSpPr>
            <a:spLocks noGrp="1"/>
          </p:cNvSpPr>
          <p:nvPr>
            <p:ph type="title"/>
          </p:nvPr>
        </p:nvSpPr>
        <p:spPr>
          <a:xfrm>
            <a:off x="457200" y="274638"/>
            <a:ext cx="8229600" cy="850900"/>
          </a:xfrm>
        </p:spPr>
        <p:txBody>
          <a:bodyPr/>
          <a:lstStyle/>
          <a:p>
            <a:pPr algn="ctr"/>
            <a:r>
              <a:rPr lang="sr-Latn-BA" altLang="en-US" b="1"/>
              <a:t>Kako smanjiti troškove?  </a:t>
            </a:r>
            <a:endParaRPr lang="en-GB" altLang="en-US" b="1"/>
          </a:p>
        </p:txBody>
      </p:sp>
      <p:sp>
        <p:nvSpPr>
          <p:cNvPr id="52226" name="Text Placeholder 2">
            <a:extLst>
              <a:ext uri="{FF2B5EF4-FFF2-40B4-BE49-F238E27FC236}">
                <a16:creationId xmlns:a16="http://schemas.microsoft.com/office/drawing/2014/main" id="{98C0C79D-C5FA-BE49-8187-FBDC8B0A9FC0}"/>
              </a:ext>
            </a:extLst>
          </p:cNvPr>
          <p:cNvSpPr>
            <a:spLocks noGrp="1"/>
          </p:cNvSpPr>
          <p:nvPr>
            <p:ph type="body" sz="half" idx="1"/>
          </p:nvPr>
        </p:nvSpPr>
        <p:spPr>
          <a:xfrm>
            <a:off x="0" y="1125538"/>
            <a:ext cx="9144000" cy="5287962"/>
          </a:xfrm>
        </p:spPr>
        <p:txBody>
          <a:bodyPr/>
          <a:lstStyle/>
          <a:p>
            <a:r>
              <a:rPr lang="hr-HR" altLang="en-US"/>
              <a:t>Veličina - ekonomija </a:t>
            </a:r>
            <a:r>
              <a:rPr lang="en-US" altLang="en-US"/>
              <a:t>obima</a:t>
            </a:r>
            <a:endParaRPr lang="hr-HR" altLang="en-US"/>
          </a:p>
          <a:p>
            <a:r>
              <a:rPr lang="hr-HR" altLang="en-US"/>
              <a:t>Veća </a:t>
            </a:r>
            <a:r>
              <a:rPr lang="en-US" altLang="en-US"/>
              <a:t>efektivnost </a:t>
            </a:r>
            <a:r>
              <a:rPr lang="hr-HR" altLang="en-US"/>
              <a:t>i </a:t>
            </a:r>
            <a:r>
              <a:rPr lang="en-US" altLang="en-US"/>
              <a:t>efikasnost</a:t>
            </a:r>
            <a:endParaRPr lang="hr-HR" altLang="en-US"/>
          </a:p>
          <a:p>
            <a:r>
              <a:rPr lang="hr-HR" altLang="en-US"/>
              <a:t>Kontrola režij</a:t>
            </a:r>
            <a:r>
              <a:rPr lang="en-US" altLang="en-US"/>
              <a:t>skih tro</a:t>
            </a:r>
            <a:r>
              <a:rPr lang="sr-Latn-BA" altLang="en-US"/>
              <a:t>š</a:t>
            </a:r>
            <a:r>
              <a:rPr lang="en-US" altLang="en-US"/>
              <a:t>kova </a:t>
            </a:r>
            <a:endParaRPr lang="hr-HR" altLang="en-US"/>
          </a:p>
          <a:p>
            <a:r>
              <a:rPr lang="hr-HR" altLang="en-US"/>
              <a:t>Upravljačka superirornost </a:t>
            </a:r>
          </a:p>
          <a:p>
            <a:r>
              <a:rPr lang="hr-HR" altLang="en-US"/>
              <a:t>Niski troškovi proizvodnje</a:t>
            </a:r>
          </a:p>
          <a:p>
            <a:r>
              <a:rPr lang="hr-HR" altLang="en-US"/>
              <a:t>Niski troškovi rada</a:t>
            </a:r>
          </a:p>
          <a:p>
            <a:r>
              <a:rPr lang="hr-HR" altLang="en-US"/>
              <a:t>Dizajn za nisku cijenu proizvodnje</a:t>
            </a:r>
          </a:p>
          <a:p>
            <a:r>
              <a:rPr lang="hr-HR" altLang="en-US"/>
              <a:t>Korištenje navih tehnologija kako bi smanjili troškove i povećati produktivnost </a:t>
            </a:r>
          </a:p>
          <a:p>
            <a:r>
              <a:rPr lang="hr-HR" altLang="en-US"/>
              <a:t>Preseljenje na jevtiniju lokaciju</a:t>
            </a:r>
          </a:p>
          <a:p>
            <a:r>
              <a:rPr lang="hr-HR" altLang="en-US"/>
              <a:t>Povoljna pristup nižim troškovima izvora nabavke</a:t>
            </a:r>
          </a:p>
          <a:p>
            <a:r>
              <a:rPr lang="hr-HR" altLang="en-US"/>
              <a:t>Smanjenje otpada</a:t>
            </a:r>
          </a:p>
          <a:p>
            <a:endParaRPr lang="en-GB"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43CCA55D-CE76-9549-8B8D-4F4D9AE8C0B5}"/>
              </a:ext>
            </a:extLst>
          </p:cNvPr>
          <p:cNvSpPr>
            <a:spLocks noGrp="1"/>
          </p:cNvSpPr>
          <p:nvPr>
            <p:ph type="title"/>
          </p:nvPr>
        </p:nvSpPr>
        <p:spPr>
          <a:xfrm>
            <a:off x="539750" y="333375"/>
            <a:ext cx="8229600" cy="1143000"/>
          </a:xfrm>
        </p:spPr>
        <p:txBody>
          <a:bodyPr/>
          <a:lstStyle/>
          <a:p>
            <a:pPr eaLnBrk="1" hangingPunct="1"/>
            <a:r>
              <a:rPr lang="en-GB" altLang="en-US" sz="3200"/>
              <a:t>Efikasnots </a:t>
            </a:r>
            <a:r>
              <a:rPr lang="sr-Latn-BA" altLang="en-US" sz="3200"/>
              <a:t>troškova - </a:t>
            </a:r>
            <a:r>
              <a:rPr lang="en-GB" altLang="en-US" sz="3200"/>
              <a:t> </a:t>
            </a:r>
            <a:r>
              <a:rPr lang="en-GB" altLang="en-US" sz="3200" i="1"/>
              <a:t>i</a:t>
            </a:r>
            <a:r>
              <a:rPr lang="sr-Latn-BA" altLang="en-US" sz="3200" i="1"/>
              <a:t>zvori efikasnosti</a:t>
            </a:r>
            <a:endParaRPr lang="en-US" altLang="en-US" sz="3200" i="1"/>
          </a:p>
        </p:txBody>
      </p:sp>
      <p:sp>
        <p:nvSpPr>
          <p:cNvPr id="23555" name="Oval 3">
            <a:extLst>
              <a:ext uri="{FF2B5EF4-FFF2-40B4-BE49-F238E27FC236}">
                <a16:creationId xmlns:a16="http://schemas.microsoft.com/office/drawing/2014/main" id="{95A6CA4C-CF79-8E42-86F2-661EAD26448F}"/>
              </a:ext>
            </a:extLst>
          </p:cNvPr>
          <p:cNvSpPr>
            <a:spLocks noChangeArrowheads="1"/>
          </p:cNvSpPr>
          <p:nvPr/>
        </p:nvSpPr>
        <p:spPr bwMode="auto">
          <a:xfrm>
            <a:off x="3810000" y="2971800"/>
            <a:ext cx="2057400" cy="1600200"/>
          </a:xfrm>
          <a:prstGeom prst="ellipse">
            <a:avLst/>
          </a:prstGeom>
          <a:gradFill rotWithShape="1">
            <a:gsLst>
              <a:gs pos="0">
                <a:srgbClr val="DD79BC"/>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Efikasnost</a:t>
            </a:r>
          </a:p>
          <a:p>
            <a:pPr algn="ctr" eaLnBrk="1" hangingPunct="1">
              <a:spcBef>
                <a:spcPct val="0"/>
              </a:spcBef>
              <a:buClrTx/>
              <a:buSzTx/>
              <a:buFontTx/>
              <a:buNone/>
            </a:pPr>
            <a:r>
              <a:rPr lang="sr-Latn-BA" altLang="en-US" sz="2400">
                <a:latin typeface="Arial" panose="020B0604020202020204" pitchFamily="34" charset="0"/>
              </a:rPr>
              <a:t> troškova </a:t>
            </a:r>
            <a:endParaRPr lang="en-US" altLang="en-US" sz="2400">
              <a:latin typeface="Arial" panose="020B0604020202020204" pitchFamily="34" charset="0"/>
            </a:endParaRPr>
          </a:p>
        </p:txBody>
      </p:sp>
      <p:sp>
        <p:nvSpPr>
          <p:cNvPr id="23556" name="Rectangle 4">
            <a:extLst>
              <a:ext uri="{FF2B5EF4-FFF2-40B4-BE49-F238E27FC236}">
                <a16:creationId xmlns:a16="http://schemas.microsoft.com/office/drawing/2014/main" id="{7BF9DB42-1DD2-6F4C-BE73-634D39205961}"/>
              </a:ext>
            </a:extLst>
          </p:cNvPr>
          <p:cNvSpPr>
            <a:spLocks noChangeArrowheads="1"/>
          </p:cNvSpPr>
          <p:nvPr/>
        </p:nvSpPr>
        <p:spPr bwMode="auto">
          <a:xfrm>
            <a:off x="1600200" y="1981200"/>
            <a:ext cx="2057400" cy="838200"/>
          </a:xfrm>
          <a:prstGeom prst="rect">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Ekonomija </a:t>
            </a:r>
          </a:p>
          <a:p>
            <a:pPr algn="ctr" eaLnBrk="1" hangingPunct="1">
              <a:spcBef>
                <a:spcPct val="0"/>
              </a:spcBef>
              <a:buClrTx/>
              <a:buSzTx/>
              <a:buFontTx/>
              <a:buNone/>
            </a:pPr>
            <a:r>
              <a:rPr lang="sr-Latn-BA" altLang="en-US" sz="2400">
                <a:latin typeface="Arial" panose="020B0604020202020204" pitchFamily="34" charset="0"/>
              </a:rPr>
              <a:t>obima </a:t>
            </a:r>
            <a:endParaRPr lang="en-US" altLang="en-US" sz="2400">
              <a:latin typeface="Arial" panose="020B0604020202020204" pitchFamily="34" charset="0"/>
            </a:endParaRPr>
          </a:p>
        </p:txBody>
      </p:sp>
      <p:sp>
        <p:nvSpPr>
          <p:cNvPr id="23557" name="Rectangle 5">
            <a:extLst>
              <a:ext uri="{FF2B5EF4-FFF2-40B4-BE49-F238E27FC236}">
                <a16:creationId xmlns:a16="http://schemas.microsoft.com/office/drawing/2014/main" id="{6F50BF90-6FC6-6F4D-8220-D267905FEDA3}"/>
              </a:ext>
            </a:extLst>
          </p:cNvPr>
          <p:cNvSpPr>
            <a:spLocks noChangeArrowheads="1"/>
          </p:cNvSpPr>
          <p:nvPr/>
        </p:nvSpPr>
        <p:spPr bwMode="auto">
          <a:xfrm>
            <a:off x="6096000" y="1981200"/>
            <a:ext cx="2057400" cy="838200"/>
          </a:xfrm>
          <a:prstGeom prst="rect">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iskustvo</a:t>
            </a:r>
            <a:endParaRPr lang="en-US" altLang="en-US" sz="2400">
              <a:latin typeface="Arial" panose="020B0604020202020204" pitchFamily="34" charset="0"/>
            </a:endParaRPr>
          </a:p>
        </p:txBody>
      </p:sp>
      <p:sp>
        <p:nvSpPr>
          <p:cNvPr id="23558" name="Rectangle 6">
            <a:extLst>
              <a:ext uri="{FF2B5EF4-FFF2-40B4-BE49-F238E27FC236}">
                <a16:creationId xmlns:a16="http://schemas.microsoft.com/office/drawing/2014/main" id="{796BF849-7667-974E-9ABF-5DBEF27595FE}"/>
              </a:ext>
            </a:extLst>
          </p:cNvPr>
          <p:cNvSpPr>
            <a:spLocks noChangeArrowheads="1"/>
          </p:cNvSpPr>
          <p:nvPr/>
        </p:nvSpPr>
        <p:spPr bwMode="auto">
          <a:xfrm>
            <a:off x="6096000" y="4419600"/>
            <a:ext cx="2057400" cy="838200"/>
          </a:xfrm>
          <a:prstGeom prst="rect">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Dizajn </a:t>
            </a:r>
          </a:p>
          <a:p>
            <a:pPr algn="ctr" eaLnBrk="1" hangingPunct="1">
              <a:spcBef>
                <a:spcPct val="0"/>
              </a:spcBef>
              <a:buClrTx/>
              <a:buSzTx/>
              <a:buFontTx/>
              <a:buNone/>
            </a:pPr>
            <a:r>
              <a:rPr lang="sr-Latn-BA" altLang="en-US" sz="2400">
                <a:latin typeface="Arial" panose="020B0604020202020204" pitchFamily="34" charset="0"/>
              </a:rPr>
              <a:t>proizvoda </a:t>
            </a:r>
            <a:endParaRPr lang="en-US" altLang="en-US" sz="2400">
              <a:latin typeface="Arial" panose="020B0604020202020204" pitchFamily="34" charset="0"/>
            </a:endParaRPr>
          </a:p>
        </p:txBody>
      </p:sp>
      <p:sp>
        <p:nvSpPr>
          <p:cNvPr id="23559" name="Rectangle 7">
            <a:extLst>
              <a:ext uri="{FF2B5EF4-FFF2-40B4-BE49-F238E27FC236}">
                <a16:creationId xmlns:a16="http://schemas.microsoft.com/office/drawing/2014/main" id="{416D3F19-61E3-6243-813D-0EC57DE1DBC2}"/>
              </a:ext>
            </a:extLst>
          </p:cNvPr>
          <p:cNvSpPr>
            <a:spLocks noChangeArrowheads="1"/>
          </p:cNvSpPr>
          <p:nvPr/>
        </p:nvSpPr>
        <p:spPr bwMode="auto">
          <a:xfrm>
            <a:off x="1524000" y="4343400"/>
            <a:ext cx="2057400" cy="838200"/>
          </a:xfrm>
          <a:prstGeom prst="rect">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Troškovi </a:t>
            </a:r>
          </a:p>
          <a:p>
            <a:pPr algn="ctr" eaLnBrk="1" hangingPunct="1">
              <a:spcBef>
                <a:spcPct val="0"/>
              </a:spcBef>
              <a:buClrTx/>
              <a:buSzTx/>
              <a:buFontTx/>
              <a:buNone/>
            </a:pPr>
            <a:r>
              <a:rPr lang="sr-Latn-BA" altLang="en-US" sz="2400">
                <a:latin typeface="Arial" panose="020B0604020202020204" pitchFamily="34" charset="0"/>
              </a:rPr>
              <a:t>nabavke </a:t>
            </a:r>
            <a:endParaRPr lang="en-US" altLang="en-US" sz="2400">
              <a:latin typeface="Arial" panose="020B0604020202020204" pitchFamily="34" charset="0"/>
            </a:endParaRPr>
          </a:p>
        </p:txBody>
      </p:sp>
      <p:cxnSp>
        <p:nvCxnSpPr>
          <p:cNvPr id="23560" name="AutoShape 8">
            <a:extLst>
              <a:ext uri="{FF2B5EF4-FFF2-40B4-BE49-F238E27FC236}">
                <a16:creationId xmlns:a16="http://schemas.microsoft.com/office/drawing/2014/main" id="{961FD35D-594C-9844-9946-318C28D9F5A0}"/>
              </a:ext>
            </a:extLst>
          </p:cNvPr>
          <p:cNvCxnSpPr>
            <a:cxnSpLocks noChangeShapeType="1"/>
            <a:stCxn id="23556" idx="2"/>
            <a:endCxn id="23555" idx="1"/>
          </p:cNvCxnSpPr>
          <p:nvPr/>
        </p:nvCxnSpPr>
        <p:spPr bwMode="auto">
          <a:xfrm>
            <a:off x="2628900" y="2819400"/>
            <a:ext cx="1482725" cy="3873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3561" name="AutoShape 9">
            <a:extLst>
              <a:ext uri="{FF2B5EF4-FFF2-40B4-BE49-F238E27FC236}">
                <a16:creationId xmlns:a16="http://schemas.microsoft.com/office/drawing/2014/main" id="{F1C6A51B-53A1-F347-84FB-0D2AF8CB77CA}"/>
              </a:ext>
            </a:extLst>
          </p:cNvPr>
          <p:cNvCxnSpPr>
            <a:cxnSpLocks noChangeShapeType="1"/>
            <a:stCxn id="23557" idx="2"/>
            <a:endCxn id="23555" idx="7"/>
          </p:cNvCxnSpPr>
          <p:nvPr/>
        </p:nvCxnSpPr>
        <p:spPr bwMode="auto">
          <a:xfrm flipH="1">
            <a:off x="5565775" y="2819400"/>
            <a:ext cx="1558925" cy="3873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3562" name="AutoShape 10">
            <a:extLst>
              <a:ext uri="{FF2B5EF4-FFF2-40B4-BE49-F238E27FC236}">
                <a16:creationId xmlns:a16="http://schemas.microsoft.com/office/drawing/2014/main" id="{E553170C-FE4B-C346-ABAB-B596B6EE56AF}"/>
              </a:ext>
            </a:extLst>
          </p:cNvPr>
          <p:cNvCxnSpPr>
            <a:cxnSpLocks noChangeShapeType="1"/>
            <a:stCxn id="23559" idx="3"/>
            <a:endCxn id="23555" idx="3"/>
          </p:cNvCxnSpPr>
          <p:nvPr/>
        </p:nvCxnSpPr>
        <p:spPr bwMode="auto">
          <a:xfrm flipV="1">
            <a:off x="3581400" y="4337050"/>
            <a:ext cx="530225" cy="4254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3563" name="AutoShape 11">
            <a:extLst>
              <a:ext uri="{FF2B5EF4-FFF2-40B4-BE49-F238E27FC236}">
                <a16:creationId xmlns:a16="http://schemas.microsoft.com/office/drawing/2014/main" id="{F24BAB7A-CCC5-444E-AC38-CE7E4CA76302}"/>
              </a:ext>
            </a:extLst>
          </p:cNvPr>
          <p:cNvCxnSpPr>
            <a:cxnSpLocks noChangeShapeType="1"/>
            <a:stCxn id="23558" idx="1"/>
            <a:endCxn id="23555" idx="5"/>
          </p:cNvCxnSpPr>
          <p:nvPr/>
        </p:nvCxnSpPr>
        <p:spPr bwMode="auto">
          <a:xfrm flipH="1" flipV="1">
            <a:off x="5565775" y="4337050"/>
            <a:ext cx="530225" cy="5016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3259" name="Rectangle 11">
            <a:extLst>
              <a:ext uri="{FF2B5EF4-FFF2-40B4-BE49-F238E27FC236}">
                <a16:creationId xmlns:a16="http://schemas.microsoft.com/office/drawing/2014/main" id="{A11B4504-CF91-6F4F-A418-C73AE82E6889}"/>
              </a:ext>
            </a:extLst>
          </p:cNvPr>
          <p:cNvSpPr>
            <a:spLocks noChangeArrowheads="1"/>
          </p:cNvSpPr>
          <p:nvPr/>
        </p:nvSpPr>
        <p:spPr bwMode="auto">
          <a:xfrm>
            <a:off x="1547813" y="5661025"/>
            <a:ext cx="54721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eaLnBrk="1" hangingPunct="1">
              <a:spcBef>
                <a:spcPct val="0"/>
              </a:spcBef>
              <a:buClrTx/>
              <a:buSzTx/>
              <a:buFontTx/>
              <a:buNone/>
            </a:pPr>
            <a:r>
              <a:rPr lang="en-GB" altLang="en-US" sz="1800">
                <a:latin typeface="Arial" panose="020B0604020202020204" pitchFamily="34" charset="0"/>
                <a:hlinkClick r:id="rId3"/>
              </a:rPr>
              <a:t>http://www.youtube.com/watch?v=fIgZ0xXiQW4</a:t>
            </a:r>
            <a:r>
              <a:rPr lang="en-GB" altLang="en-US" sz="1800">
                <a:latin typeface="Arial" panose="020B0604020202020204" pitchFamily="34" charset="0"/>
              </a:rPr>
              <a:t> </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blinds(horizontal)">
                                      <p:cBhvr>
                                        <p:cTn id="7" dur="500"/>
                                        <p:tgtEl>
                                          <p:spTgt spid="235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557"/>
                                        </p:tgtEl>
                                        <p:attrNameLst>
                                          <p:attrName>style.visibility</p:attrName>
                                        </p:attrNameLst>
                                      </p:cBhvr>
                                      <p:to>
                                        <p:strVal val="visible"/>
                                      </p:to>
                                    </p:set>
                                    <p:animEffect transition="in" filter="blinds(horizontal)">
                                      <p:cBhvr>
                                        <p:cTn id="12" dur="500"/>
                                        <p:tgtEl>
                                          <p:spTgt spid="235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558"/>
                                        </p:tgtEl>
                                        <p:attrNameLst>
                                          <p:attrName>style.visibility</p:attrName>
                                        </p:attrNameLst>
                                      </p:cBhvr>
                                      <p:to>
                                        <p:strVal val="visible"/>
                                      </p:to>
                                    </p:set>
                                    <p:animEffect transition="in" filter="blinds(horizontal)">
                                      <p:cBhvr>
                                        <p:cTn id="17" dur="500"/>
                                        <p:tgtEl>
                                          <p:spTgt spid="2355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3559"/>
                                        </p:tgtEl>
                                        <p:attrNameLst>
                                          <p:attrName>style.visibility</p:attrName>
                                        </p:attrNameLst>
                                      </p:cBhvr>
                                      <p:to>
                                        <p:strVal val="visible"/>
                                      </p:to>
                                    </p:set>
                                    <p:animEffect transition="in" filter="blinds(horizontal)">
                                      <p:cBhvr>
                                        <p:cTn id="22" dur="500"/>
                                        <p:tgtEl>
                                          <p:spTgt spid="2355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3560"/>
                                        </p:tgtEl>
                                        <p:attrNameLst>
                                          <p:attrName>style.visibility</p:attrName>
                                        </p:attrNameLst>
                                      </p:cBhvr>
                                      <p:to>
                                        <p:strVal val="visible"/>
                                      </p:to>
                                    </p:set>
                                    <p:animEffect transition="in" filter="blinds(horizontal)">
                                      <p:cBhvr>
                                        <p:cTn id="27" dur="500"/>
                                        <p:tgtEl>
                                          <p:spTgt spid="23560"/>
                                        </p:tgtEl>
                                      </p:cBhvr>
                                    </p:animEffect>
                                  </p:childTnLst>
                                </p:cTn>
                              </p:par>
                              <p:par>
                                <p:cTn id="28" presetID="3" presetClass="entr" presetSubtype="10" fill="hold" nodeType="withEffect">
                                  <p:stCondLst>
                                    <p:cond delay="0"/>
                                  </p:stCondLst>
                                  <p:childTnLst>
                                    <p:set>
                                      <p:cBhvr>
                                        <p:cTn id="29" dur="1" fill="hold">
                                          <p:stCondLst>
                                            <p:cond delay="0"/>
                                          </p:stCondLst>
                                        </p:cTn>
                                        <p:tgtEl>
                                          <p:spTgt spid="23561"/>
                                        </p:tgtEl>
                                        <p:attrNameLst>
                                          <p:attrName>style.visibility</p:attrName>
                                        </p:attrNameLst>
                                      </p:cBhvr>
                                      <p:to>
                                        <p:strVal val="visible"/>
                                      </p:to>
                                    </p:set>
                                    <p:animEffect transition="in" filter="blinds(horizontal)">
                                      <p:cBhvr>
                                        <p:cTn id="30" dur="500"/>
                                        <p:tgtEl>
                                          <p:spTgt spid="23561"/>
                                        </p:tgtEl>
                                      </p:cBhvr>
                                    </p:animEffect>
                                  </p:childTnLst>
                                </p:cTn>
                              </p:par>
                              <p:par>
                                <p:cTn id="31" presetID="3" presetClass="entr" presetSubtype="10" fill="hold" nodeType="withEffect">
                                  <p:stCondLst>
                                    <p:cond delay="0"/>
                                  </p:stCondLst>
                                  <p:childTnLst>
                                    <p:set>
                                      <p:cBhvr>
                                        <p:cTn id="32" dur="1" fill="hold">
                                          <p:stCondLst>
                                            <p:cond delay="0"/>
                                          </p:stCondLst>
                                        </p:cTn>
                                        <p:tgtEl>
                                          <p:spTgt spid="23563"/>
                                        </p:tgtEl>
                                        <p:attrNameLst>
                                          <p:attrName>style.visibility</p:attrName>
                                        </p:attrNameLst>
                                      </p:cBhvr>
                                      <p:to>
                                        <p:strVal val="visible"/>
                                      </p:to>
                                    </p:set>
                                    <p:animEffect transition="in" filter="blinds(horizontal)">
                                      <p:cBhvr>
                                        <p:cTn id="33" dur="500"/>
                                        <p:tgtEl>
                                          <p:spTgt spid="23563"/>
                                        </p:tgtEl>
                                      </p:cBhvr>
                                    </p:animEffect>
                                  </p:childTnLst>
                                </p:cTn>
                              </p:par>
                              <p:par>
                                <p:cTn id="34" presetID="3" presetClass="entr" presetSubtype="10" fill="hold" nodeType="withEffect">
                                  <p:stCondLst>
                                    <p:cond delay="0"/>
                                  </p:stCondLst>
                                  <p:childTnLst>
                                    <p:set>
                                      <p:cBhvr>
                                        <p:cTn id="35" dur="1" fill="hold">
                                          <p:stCondLst>
                                            <p:cond delay="0"/>
                                          </p:stCondLst>
                                        </p:cTn>
                                        <p:tgtEl>
                                          <p:spTgt spid="23562"/>
                                        </p:tgtEl>
                                        <p:attrNameLst>
                                          <p:attrName>style.visibility</p:attrName>
                                        </p:attrNameLst>
                                      </p:cBhvr>
                                      <p:to>
                                        <p:strVal val="visible"/>
                                      </p:to>
                                    </p:set>
                                    <p:animEffect transition="in" filter="blinds(horizontal)">
                                      <p:cBhvr>
                                        <p:cTn id="36" dur="500"/>
                                        <p:tgtEl>
                                          <p:spTgt spid="23562"/>
                                        </p:tgtEl>
                                      </p:cBhvr>
                                    </p:animEffect>
                                  </p:childTnLst>
                                </p:cTn>
                              </p:par>
                            </p:childTnLst>
                          </p:cTn>
                        </p:par>
                        <p:par>
                          <p:cTn id="37" fill="hold" nodeType="afterGroup">
                            <p:stCondLst>
                              <p:cond delay="500"/>
                            </p:stCondLst>
                            <p:childTnLst>
                              <p:par>
                                <p:cTn id="38" presetID="3" presetClass="entr" presetSubtype="10" fill="hold" grpId="0" nodeType="afterEffect">
                                  <p:stCondLst>
                                    <p:cond delay="0"/>
                                  </p:stCondLst>
                                  <p:childTnLst>
                                    <p:set>
                                      <p:cBhvr>
                                        <p:cTn id="39" dur="1" fill="hold">
                                          <p:stCondLst>
                                            <p:cond delay="0"/>
                                          </p:stCondLst>
                                        </p:cTn>
                                        <p:tgtEl>
                                          <p:spTgt spid="23555"/>
                                        </p:tgtEl>
                                        <p:attrNameLst>
                                          <p:attrName>style.visibility</p:attrName>
                                        </p:attrNameLst>
                                      </p:cBhvr>
                                      <p:to>
                                        <p:strVal val="visible"/>
                                      </p:to>
                                    </p:set>
                                    <p:animEffect transition="in" filter="blinds(horizontal)">
                                      <p:cBhvr>
                                        <p:cTn id="40" dur="5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p:bldP spid="23556" grpId="0" animBg="1"/>
      <p:bldP spid="23557" grpId="0" animBg="1"/>
      <p:bldP spid="23558" grpId="0" animBg="1"/>
      <p:bldP spid="2355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a:extLst>
              <a:ext uri="{FF2B5EF4-FFF2-40B4-BE49-F238E27FC236}">
                <a16:creationId xmlns:a16="http://schemas.microsoft.com/office/drawing/2014/main" id="{F57F8959-5FCB-184E-A1B4-75CC92A32A50}"/>
              </a:ext>
            </a:extLst>
          </p:cNvPr>
          <p:cNvSpPr>
            <a:spLocks noGrp="1"/>
          </p:cNvSpPr>
          <p:nvPr>
            <p:ph type="title"/>
          </p:nvPr>
        </p:nvSpPr>
        <p:spPr/>
        <p:txBody>
          <a:bodyPr/>
          <a:lstStyle/>
          <a:p>
            <a:r>
              <a:rPr lang="sr-Latn-BA" altLang="en-US" b="1"/>
              <a:t>Koristi od liderstva u troškovima </a:t>
            </a:r>
            <a:endParaRPr lang="en-GB" altLang="en-US" b="1"/>
          </a:p>
        </p:txBody>
      </p:sp>
      <p:sp>
        <p:nvSpPr>
          <p:cNvPr id="55298" name="Text Placeholder 2">
            <a:extLst>
              <a:ext uri="{FF2B5EF4-FFF2-40B4-BE49-F238E27FC236}">
                <a16:creationId xmlns:a16="http://schemas.microsoft.com/office/drawing/2014/main" id="{EF84516C-42B4-D34C-B8D3-F59FB6CEF4C1}"/>
              </a:ext>
            </a:extLst>
          </p:cNvPr>
          <p:cNvSpPr>
            <a:spLocks noGrp="1"/>
          </p:cNvSpPr>
          <p:nvPr>
            <p:ph type="body" sz="half" idx="1"/>
          </p:nvPr>
        </p:nvSpPr>
        <p:spPr>
          <a:xfrm>
            <a:off x="457200" y="1600200"/>
            <a:ext cx="6202363" cy="4525963"/>
          </a:xfrm>
        </p:spPr>
        <p:txBody>
          <a:bodyPr/>
          <a:lstStyle/>
          <a:p>
            <a:r>
              <a:rPr lang="sr-Latn-BA" altLang="en-US">
                <a:latin typeface="Times New Roman" panose="02020603050405020304" pitchFamily="18" charset="0"/>
                <a:cs typeface="Times New Roman" panose="02020603050405020304" pitchFamily="18" charset="0"/>
              </a:rPr>
              <a:t>Veća zarada – iznad prosjeka</a:t>
            </a:r>
          </a:p>
          <a:p>
            <a:r>
              <a:rPr lang="sr-Latn-BA" altLang="en-US">
                <a:latin typeface="Times New Roman" panose="02020603050405020304" pitchFamily="18" charset="0"/>
                <a:cs typeface="Times New Roman" panose="02020603050405020304" pitchFamily="18" charset="0"/>
              </a:rPr>
              <a:t>Lakše uključenje i rat cijena </a:t>
            </a:r>
          </a:p>
          <a:p>
            <a:r>
              <a:rPr lang="vi-VN" altLang="en-US">
                <a:cs typeface="Times New Roman" panose="02020603050405020304" pitchFamily="18" charset="0"/>
              </a:rPr>
              <a:t>Elimini</a:t>
            </a:r>
            <a:r>
              <a:rPr lang="sr-Latn-BA" altLang="en-US">
                <a:latin typeface="Times New Roman" panose="02020603050405020304" pitchFamily="18" charset="0"/>
                <a:cs typeface="Times New Roman" panose="02020603050405020304" pitchFamily="18" charset="0"/>
              </a:rPr>
              <a:t>caja konkurencije </a:t>
            </a:r>
          </a:p>
          <a:p>
            <a:r>
              <a:rPr lang="vi-VN" altLang="en-US">
                <a:cs typeface="Times New Roman" panose="02020603050405020304" pitchFamily="18" charset="0"/>
              </a:rPr>
              <a:t>Povećanje tržišnog učešća</a:t>
            </a:r>
            <a:endParaRPr lang="sr-Latn-BA" altLang="en-US">
              <a:latin typeface="Times New Roman" panose="02020603050405020304" pitchFamily="18" charset="0"/>
              <a:cs typeface="Times New Roman" panose="02020603050405020304" pitchFamily="18" charset="0"/>
            </a:endParaRPr>
          </a:p>
          <a:p>
            <a:r>
              <a:rPr lang="sr-Latn-BA" altLang="en-US">
                <a:latin typeface="Times New Roman" panose="02020603050405020304" pitchFamily="18" charset="0"/>
                <a:cs typeface="Times New Roman" panose="02020603050405020304" pitchFamily="18" charset="0"/>
              </a:rPr>
              <a:t>Podizanje barijera za ulaz novih firmi</a:t>
            </a:r>
          </a:p>
          <a:p>
            <a:r>
              <a:rPr lang="sr-Latn-BA" altLang="en-US">
                <a:latin typeface="Times New Roman" panose="02020603050405020304" pitchFamily="18" charset="0"/>
                <a:cs typeface="Times New Roman" panose="02020603050405020304" pitchFamily="18" charset="0"/>
              </a:rPr>
              <a:t>Zaštita od substituta </a:t>
            </a:r>
          </a:p>
          <a:p>
            <a:r>
              <a:rPr lang="sr-Latn-BA" altLang="en-US">
                <a:latin typeface="Times New Roman" panose="02020603050405020304" pitchFamily="18" charset="0"/>
                <a:cs typeface="Times New Roman" panose="02020603050405020304" pitchFamily="18" charset="0"/>
              </a:rPr>
              <a:t>Ulaz na nova tržašta </a:t>
            </a:r>
            <a:endParaRPr lang="en-GB" alt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4532BDC1-8F2C-9C49-BA57-9B6B0B479EEA}"/>
              </a:ext>
            </a:extLst>
          </p:cNvPr>
          <p:cNvSpPr>
            <a:spLocks noGrp="1"/>
          </p:cNvSpPr>
          <p:nvPr>
            <p:ph type="title"/>
          </p:nvPr>
        </p:nvSpPr>
        <p:spPr/>
        <p:txBody>
          <a:bodyPr/>
          <a:lstStyle/>
          <a:p>
            <a:pPr eaLnBrk="1" hangingPunct="1"/>
            <a:r>
              <a:rPr lang="sr-Latn-BA" altLang="en-US"/>
              <a:t>Krivulja iskustva </a:t>
            </a:r>
            <a:endParaRPr lang="en-US" altLang="en-US"/>
          </a:p>
        </p:txBody>
      </p:sp>
      <p:sp>
        <p:nvSpPr>
          <p:cNvPr id="25603" name="Rectangle 3">
            <a:extLst>
              <a:ext uri="{FF2B5EF4-FFF2-40B4-BE49-F238E27FC236}">
                <a16:creationId xmlns:a16="http://schemas.microsoft.com/office/drawing/2014/main" id="{F2C3829F-BC98-9B47-841D-A00F99A592E1}"/>
              </a:ext>
            </a:extLst>
          </p:cNvPr>
          <p:cNvSpPr>
            <a:spLocks noGrp="1"/>
          </p:cNvSpPr>
          <p:nvPr>
            <p:ph sz="quarter" idx="1"/>
          </p:nvPr>
        </p:nvSpPr>
        <p:spPr/>
        <p:txBody>
          <a:bodyPr/>
          <a:lstStyle/>
          <a:p>
            <a:pPr eaLnBrk="1" hangingPunct="1"/>
            <a:r>
              <a:rPr lang="sr-Latn-BA" altLang="en-US"/>
              <a:t>Kompetentnost se st</a:t>
            </a:r>
            <a:r>
              <a:rPr lang="en-GB" altLang="en-US"/>
              <a:t>i</a:t>
            </a:r>
            <a:r>
              <a:rPr lang="sr-Latn-BA" altLang="en-US"/>
              <a:t>če vremnom na osnovu iskustva što ima za rezulatat ve</a:t>
            </a:r>
            <a:r>
              <a:rPr lang="sr-Latn-BA" altLang="en-US">
                <a:latin typeface="Times New Roman" panose="02020603050405020304" pitchFamily="18" charset="0"/>
                <a:cs typeface="Times New Roman" panose="02020603050405020304" pitchFamily="18" charset="0"/>
              </a:rPr>
              <a:t>ć</a:t>
            </a:r>
            <a:r>
              <a:rPr lang="sr-Latn-BA" altLang="en-US"/>
              <a:t>e efikasnosti troškova </a:t>
            </a:r>
            <a:endParaRPr lang="en-US" altLang="en-US"/>
          </a:p>
          <a:p>
            <a:pPr lvl="1" eaLnBrk="1" hangingPunct="1"/>
            <a:r>
              <a:rPr lang="sr-Latn-BA" altLang="en-US"/>
              <a:t>Rast ne mora biti jedna opcija </a:t>
            </a:r>
            <a:endParaRPr lang="en-US" altLang="en-US"/>
          </a:p>
          <a:p>
            <a:pPr lvl="1" eaLnBrk="1" hangingPunct="1"/>
            <a:r>
              <a:rPr lang="sr-Latn-BA" altLang="en-US"/>
              <a:t>Troškovi po jedinici bi se trebali smanjivati iz godine u godinu</a:t>
            </a:r>
            <a:endParaRPr lang="en-US" altLang="en-US"/>
          </a:p>
          <a:p>
            <a:pPr lvl="1" eaLnBrk="1" hangingPunct="1"/>
            <a:r>
              <a:rPr lang="sr-Latn-BA" altLang="en-US"/>
              <a:t>(first mover) biti</a:t>
            </a:r>
            <a:r>
              <a:rPr lang="en-US" altLang="en-US"/>
              <a:t> </a:t>
            </a:r>
            <a:r>
              <a:rPr lang="sr-Latn-BA" altLang="en-US"/>
              <a:t>prvi je prednost</a:t>
            </a:r>
          </a:p>
          <a:p>
            <a:pPr lvl="1" eaLnBrk="1" hangingPunct="1"/>
            <a:r>
              <a:rPr lang="sr-Latn-BA" altLang="en-US"/>
              <a:t>Prednost se vremenom lako gubi ako nemamo veliko učešće na tržitu</a:t>
            </a:r>
            <a:endParaRPr lang="en-GB" altLang="en-US"/>
          </a:p>
          <a:p>
            <a:pPr lvl="1" eaLnBrk="1" hangingPunct="1"/>
            <a:r>
              <a:rPr lang="en-GB" altLang="en-US"/>
              <a:t>‘</a:t>
            </a:r>
            <a:r>
              <a:rPr lang="en-GB" altLang="en-US" i="1"/>
              <a:t>Autsorsing</a:t>
            </a:r>
            <a:r>
              <a:rPr lang="en-GB" altLang="en-US"/>
              <a:t>’; posti</a:t>
            </a:r>
            <a:r>
              <a:rPr lang="sr-Latn-BA" altLang="en-US"/>
              <a:t>ž</a:t>
            </a:r>
            <a:r>
              <a:rPr lang="en-GB" altLang="en-US"/>
              <a:t>e se smanjenje tro</a:t>
            </a:r>
            <a:r>
              <a:rPr lang="sr-Latn-BA" altLang="en-US"/>
              <a:t>š</a:t>
            </a:r>
            <a:r>
              <a:rPr lang="en-GB" altLang="en-US"/>
              <a:t>kova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blinds(horizontal)">
                                      <p:cBhvr>
                                        <p:cTn id="12" dur="5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blinds(horizontal)">
                                      <p:cBhvr>
                                        <p:cTn id="17" dur="500"/>
                                        <p:tgtEl>
                                          <p:spTgt spid="25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blinds(horizontal)">
                                      <p:cBhvr>
                                        <p:cTn id="22" dur="500"/>
                                        <p:tgtEl>
                                          <p:spTgt spid="25603">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25603">
                                            <p:txEl>
                                              <p:pRg st="4" end="4"/>
                                            </p:txEl>
                                          </p:spTgt>
                                        </p:tgtEl>
                                        <p:attrNameLst>
                                          <p:attrName>style.visibility</p:attrName>
                                        </p:attrNameLst>
                                      </p:cBhvr>
                                      <p:to>
                                        <p:strVal val="visible"/>
                                      </p:to>
                                    </p:set>
                                    <p:animEffect transition="in" filter="blinds(horizontal)">
                                      <p:cBhvr>
                                        <p:cTn id="25" dur="500"/>
                                        <p:tgtEl>
                                          <p:spTgt spid="25603">
                                            <p:txEl>
                                              <p:pRg st="4" end="4"/>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25603">
                                            <p:txEl>
                                              <p:pRg st="5" end="5"/>
                                            </p:txEl>
                                          </p:spTgt>
                                        </p:tgtEl>
                                        <p:attrNameLst>
                                          <p:attrName>style.visibility</p:attrName>
                                        </p:attrNameLst>
                                      </p:cBhvr>
                                      <p:to>
                                        <p:strVal val="visible"/>
                                      </p:to>
                                    </p:set>
                                    <p:animEffect transition="in" filter="blinds(horizontal)">
                                      <p:cBhvr>
                                        <p:cTn id="28" dur="500"/>
                                        <p:tgtEl>
                                          <p:spTgt spid="256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87792C30-E233-CF4B-972D-98809F8EC9CD}"/>
              </a:ext>
            </a:extLst>
          </p:cNvPr>
          <p:cNvSpPr>
            <a:spLocks noGrp="1"/>
          </p:cNvSpPr>
          <p:nvPr>
            <p:ph type="title"/>
          </p:nvPr>
        </p:nvSpPr>
        <p:spPr/>
        <p:txBody>
          <a:bodyPr/>
          <a:lstStyle/>
          <a:p>
            <a:pPr eaLnBrk="1" hangingPunct="1"/>
            <a:r>
              <a:rPr lang="en-US" altLang="en-US"/>
              <a:t>Exhibit 3.4 The Experience Curve</a:t>
            </a:r>
          </a:p>
        </p:txBody>
      </p:sp>
      <p:pic>
        <p:nvPicPr>
          <p:cNvPr id="58370" name="Picture 3">
            <a:extLst>
              <a:ext uri="{FF2B5EF4-FFF2-40B4-BE49-F238E27FC236}">
                <a16:creationId xmlns:a16="http://schemas.microsoft.com/office/drawing/2014/main" id="{E624882F-1859-D846-8C31-C59A67068F97}"/>
              </a:ext>
            </a:extLst>
          </p:cNvPr>
          <p:cNvPicPr>
            <a:picLocks noGrp="1" noChangeAspect="1" noChangeArrowheads="1"/>
          </p:cNvPicPr>
          <p:nvPr>
            <p:ph sz="quarter" idx="1"/>
          </p:nvPr>
        </p:nvPicPr>
        <p:blipFill>
          <a:blip r:embed="rId3" cstate="screen">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914400" y="1662113"/>
            <a:ext cx="7772400" cy="4143375"/>
          </a:xfrm>
          <a:noFill/>
        </p:spPr>
      </p:pic>
    </p:spTree>
  </p:cSld>
  <p:clrMapOvr>
    <a:masterClrMapping/>
  </p:clrMapOvr>
  <p:transition>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B257CAC1-BD21-EC4F-904A-A50653A4FE07}"/>
              </a:ext>
            </a:extLst>
          </p:cNvPr>
          <p:cNvSpPr>
            <a:spLocks noGrp="1"/>
          </p:cNvSpPr>
          <p:nvPr>
            <p:ph type="title"/>
          </p:nvPr>
        </p:nvSpPr>
        <p:spPr/>
        <p:txBody>
          <a:bodyPr/>
          <a:lstStyle/>
          <a:p>
            <a:pPr algn="ctr"/>
            <a:r>
              <a:rPr lang="sr-Latn-BA" altLang="en-US" b="1"/>
              <a:t>Iskustvo </a:t>
            </a:r>
            <a:endParaRPr lang="en-GB" altLang="en-US" b="1"/>
          </a:p>
        </p:txBody>
      </p:sp>
      <p:pic>
        <p:nvPicPr>
          <p:cNvPr id="60418" name="Picture 3" descr="http://static.politika.co.rs/uploads/rubrike/310616/i/1/novak-djokovic1.jpg">
            <a:extLst>
              <a:ext uri="{FF2B5EF4-FFF2-40B4-BE49-F238E27FC236}">
                <a16:creationId xmlns:a16="http://schemas.microsoft.com/office/drawing/2014/main" id="{3EBA1158-5527-8B42-BC2D-5D9C7E78A0E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92275" y="1412875"/>
            <a:ext cx="554355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D7FE55E-3D4A-6E4F-B6F2-A616B63DAA0C}"/>
              </a:ext>
            </a:extLst>
          </p:cNvPr>
          <p:cNvSpPr>
            <a:spLocks noGrp="1" noChangeArrowheads="1"/>
          </p:cNvSpPr>
          <p:nvPr>
            <p:ph type="title"/>
          </p:nvPr>
        </p:nvSpPr>
        <p:spPr/>
        <p:txBody>
          <a:bodyPr>
            <a:normAutofit fontScale="90000"/>
          </a:bodyPr>
          <a:lstStyle/>
          <a:p>
            <a:pPr eaLnBrk="1" fontAlgn="auto" hangingPunct="1">
              <a:spcAft>
                <a:spcPts val="0"/>
              </a:spcAft>
              <a:defRPr/>
            </a:pPr>
            <a:r>
              <a:rPr lang="sr-Latn-BA"/>
              <a:t>Centralne kompetentnosti kreiraju kunkorentske prednosti kada...</a:t>
            </a:r>
            <a:endParaRPr lang="en-US"/>
          </a:p>
        </p:txBody>
      </p:sp>
      <p:sp>
        <p:nvSpPr>
          <p:cNvPr id="30723" name="Rectangle 3">
            <a:extLst>
              <a:ext uri="{FF2B5EF4-FFF2-40B4-BE49-F238E27FC236}">
                <a16:creationId xmlns:a16="http://schemas.microsoft.com/office/drawing/2014/main" id="{B3021149-46C0-7244-97C1-8866B14C6F1D}"/>
              </a:ext>
            </a:extLst>
          </p:cNvPr>
          <p:cNvSpPr>
            <a:spLocks noGrp="1"/>
          </p:cNvSpPr>
          <p:nvPr>
            <p:ph type="body" sz="half" idx="1"/>
          </p:nvPr>
        </p:nvSpPr>
        <p:spPr>
          <a:xfrm>
            <a:off x="457200" y="1600200"/>
            <a:ext cx="7813675" cy="4525963"/>
          </a:xfrm>
        </p:spPr>
        <p:txBody>
          <a:bodyPr/>
          <a:lstStyle/>
          <a:p>
            <a:pPr eaLnBrk="1" hangingPunct="1">
              <a:lnSpc>
                <a:spcPct val="90000"/>
              </a:lnSpc>
            </a:pPr>
            <a:r>
              <a:rPr lang="sr-Latn-BA" altLang="en-US" sz="2800"/>
              <a:t>Se odnose na aktivnosti koje </a:t>
            </a:r>
            <a:r>
              <a:rPr lang="en-GB" altLang="en-US" sz="2800"/>
              <a:t>podupir</a:t>
            </a:r>
            <a:r>
              <a:rPr lang="sr-Latn-BA" altLang="en-US" sz="2800"/>
              <a:t>u</a:t>
            </a:r>
            <a:r>
              <a:rPr lang="en-GB" altLang="en-US" sz="2800"/>
              <a:t> vrijednosti </a:t>
            </a:r>
            <a:r>
              <a:rPr lang="sr-Latn-BA" altLang="en-US" sz="2800"/>
              <a:t>funkcija</a:t>
            </a:r>
            <a:r>
              <a:rPr lang="en-GB" altLang="en-US" sz="2800"/>
              <a:t> proizvoda (ka</a:t>
            </a:r>
            <a:r>
              <a:rPr lang="sr-Latn-BA" altLang="en-US" sz="2800"/>
              <a:t>k</a:t>
            </a:r>
            <a:r>
              <a:rPr lang="en-GB" altLang="en-US" sz="2800"/>
              <a:t>o su vi</a:t>
            </a:r>
            <a:r>
              <a:rPr lang="sr-Latn-BA" altLang="en-US" sz="2800"/>
              <a:t>đ</a:t>
            </a:r>
            <a:r>
              <a:rPr lang="en-GB" altLang="en-US" sz="2800"/>
              <a:t>ene od strane potro</a:t>
            </a:r>
            <a:r>
              <a:rPr lang="sr-Latn-BA" altLang="en-US" sz="2800"/>
              <a:t>š</a:t>
            </a:r>
            <a:r>
              <a:rPr lang="en-GB" altLang="en-US" sz="2800"/>
              <a:t>a</a:t>
            </a:r>
            <a:r>
              <a:rPr lang="sr-Latn-BA" altLang="en-US" sz="2800"/>
              <a:t>č</a:t>
            </a:r>
            <a:r>
              <a:rPr lang="en-GB" altLang="en-US" sz="2800"/>
              <a:t>a, in klju</a:t>
            </a:r>
            <a:r>
              <a:rPr lang="sr-Latn-BA" altLang="en-US" sz="2800"/>
              <a:t>č</a:t>
            </a:r>
            <a:r>
              <a:rPr lang="en-GB" altLang="en-US" sz="2800"/>
              <a:t>nih int. grupa) </a:t>
            </a:r>
            <a:endParaRPr lang="en-US" altLang="en-US" sz="2800"/>
          </a:p>
          <a:p>
            <a:pPr eaLnBrk="1" hangingPunct="1">
              <a:lnSpc>
                <a:spcPct val="90000"/>
              </a:lnSpc>
            </a:pPr>
            <a:r>
              <a:rPr lang="sr-Latn-BA" altLang="en-US" sz="2800"/>
              <a:t>dovode</a:t>
            </a:r>
            <a:r>
              <a:rPr lang="en-GB" altLang="en-US" sz="2800"/>
              <a:t> do </a:t>
            </a:r>
            <a:r>
              <a:rPr lang="sr-Latn-BA" altLang="en-US" sz="2800"/>
              <a:t>nivoa</a:t>
            </a:r>
            <a:r>
              <a:rPr lang="en-GB" altLang="en-US" sz="2800"/>
              <a:t> </a:t>
            </a:r>
            <a:r>
              <a:rPr lang="sr-Latn-BA" altLang="en-US" sz="2800"/>
              <a:t>performansi</a:t>
            </a:r>
            <a:r>
              <a:rPr lang="en-GB" altLang="en-US" sz="2800"/>
              <a:t> koje su znatno bolji od konkurencije </a:t>
            </a:r>
            <a:endParaRPr lang="en-US" altLang="en-US" sz="2800"/>
          </a:p>
          <a:p>
            <a:pPr eaLnBrk="1" hangingPunct="1">
              <a:lnSpc>
                <a:spcPct val="90000"/>
              </a:lnSpc>
            </a:pPr>
            <a:r>
              <a:rPr lang="sr-Latn-BA" altLang="en-US" sz="2800"/>
              <a:t>ih je teško imitirati (kopirati)</a:t>
            </a:r>
            <a:endParaRPr lang="en-US" altLang="en-US" sz="28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blinds(horizontal)">
                                      <p:cBhvr>
                                        <p:cTn id="7" dur="5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blinds(horizontal)">
                                      <p:cBhvr>
                                        <p:cTn id="12" dur="5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blinds(horizontal)">
                                      <p:cBhvr>
                                        <p:cTn id="17" dur="500"/>
                                        <p:tgtEl>
                                          <p:spTgt spid="30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F625E258-A458-B748-9D47-7DBF44824DD2}"/>
              </a:ext>
            </a:extLst>
          </p:cNvPr>
          <p:cNvSpPr>
            <a:spLocks noGrp="1"/>
          </p:cNvSpPr>
          <p:nvPr>
            <p:ph type="title"/>
          </p:nvPr>
        </p:nvSpPr>
        <p:spPr/>
        <p:txBody>
          <a:bodyPr/>
          <a:lstStyle/>
          <a:p>
            <a:pPr eaLnBrk="1" hangingPunct="1"/>
            <a:r>
              <a:rPr lang="sr-Latn-BA" altLang="en-US"/>
              <a:t>K</a:t>
            </a:r>
            <a:r>
              <a:rPr lang="en-US" altLang="en-US"/>
              <a:t>r</a:t>
            </a:r>
            <a:r>
              <a:rPr lang="sr-Latn-BA" altLang="en-US"/>
              <a:t>iteriji za nesposobnost imitacije </a:t>
            </a:r>
            <a:r>
              <a:rPr lang="en-US" altLang="en-US"/>
              <a:t> </a:t>
            </a:r>
          </a:p>
        </p:txBody>
      </p:sp>
      <p:sp>
        <p:nvSpPr>
          <p:cNvPr id="32771" name="Oval 3">
            <a:extLst>
              <a:ext uri="{FF2B5EF4-FFF2-40B4-BE49-F238E27FC236}">
                <a16:creationId xmlns:a16="http://schemas.microsoft.com/office/drawing/2014/main" id="{D7E8D6B5-EB66-404C-BAA5-E4875F45D198}"/>
              </a:ext>
            </a:extLst>
          </p:cNvPr>
          <p:cNvSpPr>
            <a:spLocks noChangeArrowheads="1"/>
          </p:cNvSpPr>
          <p:nvPr/>
        </p:nvSpPr>
        <p:spPr bwMode="auto">
          <a:xfrm>
            <a:off x="3581400" y="2819400"/>
            <a:ext cx="2286000" cy="1676400"/>
          </a:xfrm>
          <a:prstGeom prst="ellipse">
            <a:avLst/>
          </a:prstGeom>
          <a:gradFill rotWithShape="1">
            <a:gsLst>
              <a:gs pos="0">
                <a:srgbClr val="CC0099"/>
              </a:gs>
              <a:gs pos="100000">
                <a:srgbClr val="CC00CC"/>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US" altLang="en-US" sz="2400">
                <a:solidFill>
                  <a:schemeClr val="bg1"/>
                </a:solidFill>
                <a:latin typeface="Arial" panose="020B0604020202020204" pitchFamily="34" charset="0"/>
              </a:rPr>
              <a:t> </a:t>
            </a:r>
            <a:r>
              <a:rPr lang="sr-Latn-BA" altLang="en-US" sz="2400">
                <a:solidFill>
                  <a:schemeClr val="bg1"/>
                </a:solidFill>
                <a:latin typeface="Arial" panose="020B0604020202020204" pitchFamily="34" charset="0"/>
              </a:rPr>
              <a:t>robusnost </a:t>
            </a:r>
          </a:p>
          <a:p>
            <a:pPr algn="ctr" eaLnBrk="1" hangingPunct="1">
              <a:spcBef>
                <a:spcPct val="0"/>
              </a:spcBef>
              <a:buClrTx/>
              <a:buSzTx/>
              <a:buFontTx/>
              <a:buNone/>
            </a:pPr>
            <a:r>
              <a:rPr lang="sr-Latn-BA" altLang="en-US" sz="2400">
                <a:solidFill>
                  <a:schemeClr val="bg1"/>
                </a:solidFill>
                <a:latin typeface="Arial" panose="020B0604020202020204" pitchFamily="34" charset="0"/>
              </a:rPr>
              <a:t>str. sposobnosti</a:t>
            </a:r>
            <a:endParaRPr lang="en-US" altLang="en-US" sz="2400">
              <a:solidFill>
                <a:schemeClr val="bg1"/>
              </a:solidFill>
              <a:latin typeface="Arial" panose="020B0604020202020204" pitchFamily="34" charset="0"/>
            </a:endParaRPr>
          </a:p>
        </p:txBody>
      </p:sp>
      <p:sp>
        <p:nvSpPr>
          <p:cNvPr id="32772" name="Rectangle 4">
            <a:extLst>
              <a:ext uri="{FF2B5EF4-FFF2-40B4-BE49-F238E27FC236}">
                <a16:creationId xmlns:a16="http://schemas.microsoft.com/office/drawing/2014/main" id="{BCC47993-7AF2-754E-B259-B2EB281416F5}"/>
              </a:ext>
            </a:extLst>
          </p:cNvPr>
          <p:cNvSpPr>
            <a:spLocks noChangeArrowheads="1"/>
          </p:cNvSpPr>
          <p:nvPr/>
        </p:nvSpPr>
        <p:spPr bwMode="auto">
          <a:xfrm>
            <a:off x="1143000" y="2057400"/>
            <a:ext cx="2286000" cy="914400"/>
          </a:xfrm>
          <a:prstGeom prst="rect">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Kompleksnost</a:t>
            </a:r>
          </a:p>
          <a:p>
            <a:pPr algn="ctr" eaLnBrk="1" hangingPunct="1">
              <a:spcBef>
                <a:spcPct val="0"/>
              </a:spcBef>
              <a:buClrTx/>
              <a:buSzTx/>
              <a:buFontTx/>
              <a:buNone/>
            </a:pPr>
            <a:r>
              <a:rPr lang="sr-Latn-BA" altLang="en-US" sz="2400">
                <a:latin typeface="Arial" panose="020B0604020202020204" pitchFamily="34" charset="0"/>
              </a:rPr>
              <a:t>Interni i vanjski </a:t>
            </a:r>
          </a:p>
          <a:p>
            <a:pPr algn="ctr" eaLnBrk="1" hangingPunct="1">
              <a:spcBef>
                <a:spcPct val="0"/>
              </a:spcBef>
              <a:buClrTx/>
              <a:buSzTx/>
              <a:buFontTx/>
              <a:buNone/>
            </a:pPr>
            <a:r>
              <a:rPr lang="sr-Latn-BA" altLang="en-US" sz="2400">
                <a:latin typeface="Arial" panose="020B0604020202020204" pitchFamily="34" charset="0"/>
              </a:rPr>
              <a:t>netvork </a:t>
            </a:r>
            <a:endParaRPr lang="en-US" altLang="en-US" sz="2400">
              <a:latin typeface="Arial" panose="020B0604020202020204" pitchFamily="34" charset="0"/>
            </a:endParaRPr>
          </a:p>
        </p:txBody>
      </p:sp>
      <p:sp>
        <p:nvSpPr>
          <p:cNvPr id="32773" name="Rectangle 5">
            <a:extLst>
              <a:ext uri="{FF2B5EF4-FFF2-40B4-BE49-F238E27FC236}">
                <a16:creationId xmlns:a16="http://schemas.microsoft.com/office/drawing/2014/main" id="{4B8FAD82-78B4-2941-8229-D15500580B5A}"/>
              </a:ext>
            </a:extLst>
          </p:cNvPr>
          <p:cNvSpPr>
            <a:spLocks noChangeArrowheads="1"/>
          </p:cNvSpPr>
          <p:nvPr/>
        </p:nvSpPr>
        <p:spPr bwMode="auto">
          <a:xfrm>
            <a:off x="6172200" y="2133600"/>
            <a:ext cx="2286000" cy="914400"/>
          </a:xfrm>
          <a:prstGeom prst="rect">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Tradicija, </a:t>
            </a:r>
          </a:p>
          <a:p>
            <a:pPr algn="ctr" eaLnBrk="1" hangingPunct="1">
              <a:spcBef>
                <a:spcPct val="0"/>
              </a:spcBef>
              <a:buClrTx/>
              <a:buSzTx/>
              <a:buFontTx/>
              <a:buNone/>
            </a:pPr>
            <a:r>
              <a:rPr lang="sr-Latn-BA" altLang="en-US" sz="2400">
                <a:latin typeface="Arial" panose="020B0604020202020204" pitchFamily="34" charset="0"/>
              </a:rPr>
              <a:t>kultura poslovanja </a:t>
            </a:r>
            <a:endParaRPr lang="en-US" altLang="en-US" sz="2400">
              <a:latin typeface="Arial" panose="020B0604020202020204" pitchFamily="34" charset="0"/>
            </a:endParaRPr>
          </a:p>
        </p:txBody>
      </p:sp>
      <p:sp>
        <p:nvSpPr>
          <p:cNvPr id="32774" name="Rectangle 6">
            <a:extLst>
              <a:ext uri="{FF2B5EF4-FFF2-40B4-BE49-F238E27FC236}">
                <a16:creationId xmlns:a16="http://schemas.microsoft.com/office/drawing/2014/main" id="{C97DFAC9-5EA2-DA48-A595-344ADF6C16AF}"/>
              </a:ext>
            </a:extLst>
          </p:cNvPr>
          <p:cNvSpPr>
            <a:spLocks noChangeArrowheads="1"/>
          </p:cNvSpPr>
          <p:nvPr/>
        </p:nvSpPr>
        <p:spPr bwMode="auto">
          <a:xfrm>
            <a:off x="3581400" y="5029200"/>
            <a:ext cx="2286000" cy="914400"/>
          </a:xfrm>
          <a:prstGeom prst="rect">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Dvosmislenost</a:t>
            </a:r>
          </a:p>
          <a:p>
            <a:pPr algn="ctr" eaLnBrk="1" hangingPunct="1">
              <a:spcBef>
                <a:spcPct val="0"/>
              </a:spcBef>
              <a:buClrTx/>
              <a:buSzTx/>
              <a:buFontTx/>
              <a:buNone/>
            </a:pPr>
            <a:r>
              <a:rPr lang="sr-Latn-BA" altLang="en-US" sz="2400">
                <a:latin typeface="Arial" panose="020B0604020202020204" pitchFamily="34" charset="0"/>
              </a:rPr>
              <a:t>(</a:t>
            </a:r>
            <a:r>
              <a:rPr lang="en-US" altLang="en-US" sz="2400">
                <a:latin typeface="Arial" panose="020B0604020202020204" pitchFamily="34" charset="0"/>
              </a:rPr>
              <a:t>specificnost,</a:t>
            </a:r>
            <a:endParaRPr lang="sr-Latn-BA" altLang="en-US" sz="2400">
              <a:latin typeface="Arial" panose="020B0604020202020204" pitchFamily="34" charset="0"/>
            </a:endParaRPr>
          </a:p>
          <a:p>
            <a:pPr algn="ctr" eaLnBrk="1" hangingPunct="1">
              <a:spcBef>
                <a:spcPct val="0"/>
              </a:spcBef>
              <a:buClrTx/>
              <a:buSzTx/>
              <a:buFontTx/>
              <a:buNone/>
            </a:pPr>
            <a:r>
              <a:rPr lang="sr-Latn-BA" altLang="en-US" sz="2400">
                <a:latin typeface="Arial" panose="020B0604020202020204" pitchFamily="34" charset="0"/>
              </a:rPr>
              <a:t> netvorking) </a:t>
            </a:r>
          </a:p>
          <a:p>
            <a:pPr algn="ctr" eaLnBrk="1" hangingPunct="1">
              <a:spcBef>
                <a:spcPct val="0"/>
              </a:spcBef>
              <a:buClrTx/>
              <a:buSzTx/>
              <a:buFontTx/>
              <a:buNone/>
            </a:pPr>
            <a:r>
              <a:rPr lang="sr-Latn-BA" altLang="en-US" sz="2400">
                <a:latin typeface="Arial" panose="020B0604020202020204" pitchFamily="34" charset="0"/>
              </a:rPr>
              <a:t> </a:t>
            </a:r>
            <a:endParaRPr lang="en-US" altLang="en-US" sz="2400">
              <a:latin typeface="Arial" panose="020B0604020202020204" pitchFamily="34" charset="0"/>
            </a:endParaRPr>
          </a:p>
        </p:txBody>
      </p:sp>
      <p:cxnSp>
        <p:nvCxnSpPr>
          <p:cNvPr id="32775" name="AutoShape 7">
            <a:extLst>
              <a:ext uri="{FF2B5EF4-FFF2-40B4-BE49-F238E27FC236}">
                <a16:creationId xmlns:a16="http://schemas.microsoft.com/office/drawing/2014/main" id="{30D564BE-0A67-8A44-A403-31F7B6AC240D}"/>
              </a:ext>
            </a:extLst>
          </p:cNvPr>
          <p:cNvCxnSpPr>
            <a:cxnSpLocks noChangeShapeType="1"/>
            <a:stCxn id="32772" idx="2"/>
            <a:endCxn id="32771" idx="2"/>
          </p:cNvCxnSpPr>
          <p:nvPr/>
        </p:nvCxnSpPr>
        <p:spPr bwMode="auto">
          <a:xfrm>
            <a:off x="2286000" y="2971800"/>
            <a:ext cx="1295400" cy="685800"/>
          </a:xfrm>
          <a:prstGeom prst="straightConnector1">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cxnSp>
      <p:cxnSp>
        <p:nvCxnSpPr>
          <p:cNvPr id="32776" name="AutoShape 8">
            <a:extLst>
              <a:ext uri="{FF2B5EF4-FFF2-40B4-BE49-F238E27FC236}">
                <a16:creationId xmlns:a16="http://schemas.microsoft.com/office/drawing/2014/main" id="{16B81CF1-DD2B-BD4A-9FA0-DA2722ADDDAA}"/>
              </a:ext>
            </a:extLst>
          </p:cNvPr>
          <p:cNvCxnSpPr>
            <a:cxnSpLocks noChangeShapeType="1"/>
            <a:stCxn id="32773" idx="2"/>
            <a:endCxn id="32771" idx="6"/>
          </p:cNvCxnSpPr>
          <p:nvPr/>
        </p:nvCxnSpPr>
        <p:spPr bwMode="auto">
          <a:xfrm flipH="1">
            <a:off x="5867400" y="3048000"/>
            <a:ext cx="1447800" cy="609600"/>
          </a:xfrm>
          <a:prstGeom prst="straightConnector1">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cxnSp>
      <p:cxnSp>
        <p:nvCxnSpPr>
          <p:cNvPr id="32777" name="AutoShape 9">
            <a:extLst>
              <a:ext uri="{FF2B5EF4-FFF2-40B4-BE49-F238E27FC236}">
                <a16:creationId xmlns:a16="http://schemas.microsoft.com/office/drawing/2014/main" id="{7CD756AA-D498-E44C-AB44-16D453FFAF9D}"/>
              </a:ext>
            </a:extLst>
          </p:cNvPr>
          <p:cNvCxnSpPr>
            <a:cxnSpLocks noChangeShapeType="1"/>
            <a:stCxn id="32774" idx="0"/>
            <a:endCxn id="32771" idx="4"/>
          </p:cNvCxnSpPr>
          <p:nvPr/>
        </p:nvCxnSpPr>
        <p:spPr bwMode="auto">
          <a:xfrm flipV="1">
            <a:off x="4724400" y="4495800"/>
            <a:ext cx="0" cy="533400"/>
          </a:xfrm>
          <a:prstGeom prst="straightConnector1">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blinds(horizontal)">
                                      <p:cBhvr>
                                        <p:cTn id="7" dur="500"/>
                                        <p:tgtEl>
                                          <p:spTgt spid="327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2773"/>
                                        </p:tgtEl>
                                        <p:attrNameLst>
                                          <p:attrName>style.visibility</p:attrName>
                                        </p:attrNameLst>
                                      </p:cBhvr>
                                      <p:to>
                                        <p:strVal val="visible"/>
                                      </p:to>
                                    </p:set>
                                    <p:animEffect transition="in" filter="blinds(horizontal)">
                                      <p:cBhvr>
                                        <p:cTn id="12" dur="500"/>
                                        <p:tgtEl>
                                          <p:spTgt spid="3277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2774"/>
                                        </p:tgtEl>
                                        <p:attrNameLst>
                                          <p:attrName>style.visibility</p:attrName>
                                        </p:attrNameLst>
                                      </p:cBhvr>
                                      <p:to>
                                        <p:strVal val="visible"/>
                                      </p:to>
                                    </p:set>
                                    <p:animEffect transition="in" filter="blinds(horizontal)">
                                      <p:cBhvr>
                                        <p:cTn id="17" dur="500"/>
                                        <p:tgtEl>
                                          <p:spTgt spid="327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2775"/>
                                        </p:tgtEl>
                                        <p:attrNameLst>
                                          <p:attrName>style.visibility</p:attrName>
                                        </p:attrNameLst>
                                      </p:cBhvr>
                                      <p:to>
                                        <p:strVal val="visible"/>
                                      </p:to>
                                    </p:set>
                                    <p:animEffect transition="in" filter="blinds(horizontal)">
                                      <p:cBhvr>
                                        <p:cTn id="22" dur="500"/>
                                        <p:tgtEl>
                                          <p:spTgt spid="32775"/>
                                        </p:tgtEl>
                                      </p:cBhvr>
                                    </p:animEffect>
                                  </p:childTnLst>
                                </p:cTn>
                              </p:par>
                              <p:par>
                                <p:cTn id="23" presetID="3" presetClass="entr" presetSubtype="10" fill="hold" nodeType="withEffect">
                                  <p:stCondLst>
                                    <p:cond delay="0"/>
                                  </p:stCondLst>
                                  <p:childTnLst>
                                    <p:set>
                                      <p:cBhvr>
                                        <p:cTn id="24" dur="1" fill="hold">
                                          <p:stCondLst>
                                            <p:cond delay="0"/>
                                          </p:stCondLst>
                                        </p:cTn>
                                        <p:tgtEl>
                                          <p:spTgt spid="32776"/>
                                        </p:tgtEl>
                                        <p:attrNameLst>
                                          <p:attrName>style.visibility</p:attrName>
                                        </p:attrNameLst>
                                      </p:cBhvr>
                                      <p:to>
                                        <p:strVal val="visible"/>
                                      </p:to>
                                    </p:set>
                                    <p:animEffect transition="in" filter="blinds(horizontal)">
                                      <p:cBhvr>
                                        <p:cTn id="25" dur="500"/>
                                        <p:tgtEl>
                                          <p:spTgt spid="32776"/>
                                        </p:tgtEl>
                                      </p:cBhvr>
                                    </p:animEffect>
                                  </p:childTnLst>
                                </p:cTn>
                              </p:par>
                              <p:par>
                                <p:cTn id="26" presetID="3" presetClass="entr" presetSubtype="10" fill="hold" nodeType="withEffect">
                                  <p:stCondLst>
                                    <p:cond delay="0"/>
                                  </p:stCondLst>
                                  <p:childTnLst>
                                    <p:set>
                                      <p:cBhvr>
                                        <p:cTn id="27" dur="1" fill="hold">
                                          <p:stCondLst>
                                            <p:cond delay="0"/>
                                          </p:stCondLst>
                                        </p:cTn>
                                        <p:tgtEl>
                                          <p:spTgt spid="32777"/>
                                        </p:tgtEl>
                                        <p:attrNameLst>
                                          <p:attrName>style.visibility</p:attrName>
                                        </p:attrNameLst>
                                      </p:cBhvr>
                                      <p:to>
                                        <p:strVal val="visible"/>
                                      </p:to>
                                    </p:set>
                                    <p:animEffect transition="in" filter="blinds(horizontal)">
                                      <p:cBhvr>
                                        <p:cTn id="28" dur="500"/>
                                        <p:tgtEl>
                                          <p:spTgt spid="32777"/>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2771"/>
                                        </p:tgtEl>
                                        <p:attrNameLst>
                                          <p:attrName>style.visibility</p:attrName>
                                        </p:attrNameLst>
                                      </p:cBhvr>
                                      <p:to>
                                        <p:strVal val="visible"/>
                                      </p:to>
                                    </p:set>
                                    <p:animEffect transition="in" filter="blinds(horizontal)">
                                      <p:cBhvr>
                                        <p:cTn id="31"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p:bldP spid="32772" grpId="0" animBg="1"/>
      <p:bldP spid="32773" grpId="0" animBg="1"/>
      <p:bldP spid="3277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BA09E25C-C47B-1946-9C70-FEC32F4F240C}"/>
              </a:ext>
            </a:extLst>
          </p:cNvPr>
          <p:cNvSpPr>
            <a:spLocks noGrp="1"/>
          </p:cNvSpPr>
          <p:nvPr>
            <p:ph type="title"/>
          </p:nvPr>
        </p:nvSpPr>
        <p:spPr/>
        <p:txBody>
          <a:bodyPr/>
          <a:lstStyle/>
          <a:p>
            <a:pPr eaLnBrk="1" hangingPunct="1"/>
            <a:r>
              <a:rPr lang="sr-Latn-BA" altLang="en-US"/>
              <a:t>Šta su dinamične sposobnosti</a:t>
            </a:r>
            <a:r>
              <a:rPr lang="en-US" altLang="en-US"/>
              <a:t>?</a:t>
            </a:r>
          </a:p>
        </p:txBody>
      </p:sp>
      <p:sp>
        <p:nvSpPr>
          <p:cNvPr id="34819" name="Rectangle 3">
            <a:extLst>
              <a:ext uri="{FF2B5EF4-FFF2-40B4-BE49-F238E27FC236}">
                <a16:creationId xmlns:a16="http://schemas.microsoft.com/office/drawing/2014/main" id="{C0E07A38-B6AC-9242-8F23-9296354CF032}"/>
              </a:ext>
            </a:extLst>
          </p:cNvPr>
          <p:cNvSpPr>
            <a:spLocks noGrp="1"/>
          </p:cNvSpPr>
          <p:nvPr>
            <p:ph type="body" sz="half" idx="1"/>
          </p:nvPr>
        </p:nvSpPr>
        <p:spPr>
          <a:xfrm>
            <a:off x="457200" y="1341438"/>
            <a:ext cx="8058150" cy="5183187"/>
          </a:xfrm>
        </p:spPr>
        <p:txBody>
          <a:bodyPr/>
          <a:lstStyle/>
          <a:p>
            <a:pPr indent="7938" algn="ctr" eaLnBrk="1" hangingPunct="1">
              <a:buFontTx/>
              <a:buNone/>
            </a:pPr>
            <a:r>
              <a:rPr lang="en-US" altLang="en-US"/>
              <a:t>…</a:t>
            </a:r>
            <a:r>
              <a:rPr lang="sr-Latn-BA" altLang="en-US"/>
              <a:t>sposobnosti org. da prilagođava svoje sposobnosti u skaldu sa promjenama u poslovnom okruženju</a:t>
            </a:r>
            <a:r>
              <a:rPr lang="en-GB" altLang="en-US"/>
              <a:t>.</a:t>
            </a:r>
            <a:r>
              <a:rPr lang="sr-Latn-BA" altLang="en-US"/>
              <a:t> </a:t>
            </a:r>
          </a:p>
          <a:p>
            <a:pPr indent="7938" eaLnBrk="1" hangingPunct="1"/>
            <a:r>
              <a:rPr lang="sr-Latn-BA" altLang="en-US"/>
              <a:t>Flexibilnst</a:t>
            </a:r>
          </a:p>
          <a:p>
            <a:pPr indent="7938" eaLnBrk="1" hangingPunct="1"/>
            <a:r>
              <a:rPr lang="en-US" altLang="en-US"/>
              <a:t>I</a:t>
            </a:r>
            <a:r>
              <a:rPr lang="sr-Latn-BA" altLang="en-US"/>
              <a:t>novativnost</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7" dur="500"/>
                                        <p:tgtEl>
                                          <p:spTgt spid="348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A319F480-3D82-F44A-BB69-985A13179F10}"/>
              </a:ext>
            </a:extLst>
          </p:cNvPr>
          <p:cNvSpPr>
            <a:spLocks noGrp="1"/>
          </p:cNvSpPr>
          <p:nvPr>
            <p:ph type="title"/>
          </p:nvPr>
        </p:nvSpPr>
        <p:spPr>
          <a:xfrm>
            <a:off x="1066800" y="685800"/>
            <a:ext cx="7391400" cy="1143000"/>
          </a:xfrm>
        </p:spPr>
        <p:txBody>
          <a:bodyPr/>
          <a:lstStyle/>
          <a:p>
            <a:pPr eaLnBrk="1" hangingPunct="1"/>
            <a:r>
              <a:rPr lang="sr-Latn-BA" altLang="en-US"/>
              <a:t>Znanje org.</a:t>
            </a:r>
            <a:r>
              <a:rPr lang="en-US" altLang="en-US"/>
              <a:t>?</a:t>
            </a:r>
          </a:p>
        </p:txBody>
      </p:sp>
      <p:sp>
        <p:nvSpPr>
          <p:cNvPr id="36867" name="Rectangle 3">
            <a:extLst>
              <a:ext uri="{FF2B5EF4-FFF2-40B4-BE49-F238E27FC236}">
                <a16:creationId xmlns:a16="http://schemas.microsoft.com/office/drawing/2014/main" id="{A6F34F91-C7D4-E94E-B626-A74B15B8145D}"/>
              </a:ext>
            </a:extLst>
          </p:cNvPr>
          <p:cNvSpPr>
            <a:spLocks noGrp="1"/>
          </p:cNvSpPr>
          <p:nvPr>
            <p:ph type="body" sz="half" idx="1"/>
          </p:nvPr>
        </p:nvSpPr>
        <p:spPr>
          <a:xfrm>
            <a:off x="1066800" y="1989138"/>
            <a:ext cx="7315200" cy="4535487"/>
          </a:xfrm>
        </p:spPr>
        <p:txBody>
          <a:bodyPr/>
          <a:lstStyle/>
          <a:p>
            <a:pPr indent="7938" algn="ctr" eaLnBrk="1" hangingPunct="1">
              <a:buFontTx/>
              <a:buNone/>
            </a:pPr>
            <a:r>
              <a:rPr lang="sr-Latn-BA" altLang="en-US" b="1">
                <a:solidFill>
                  <a:srgbClr val="CC0099"/>
                </a:solidFill>
              </a:rPr>
              <a:t> </a:t>
            </a:r>
            <a:r>
              <a:rPr lang="sr-Latn-BA" altLang="en-US"/>
              <a:t>je </a:t>
            </a:r>
            <a:r>
              <a:rPr lang="en-GB" altLang="en-US"/>
              <a:t> </a:t>
            </a:r>
            <a:r>
              <a:rPr lang="sr-Latn-BA" altLang="en-US"/>
              <a:t>sveukupno iskustvo akumulirano kroz iskustvo, rutinu i aktivnosti u konstantnoj i dinamičnoj razmjeni u cijelom sistemu organizacije. </a:t>
            </a:r>
          </a:p>
          <a:p>
            <a:pPr indent="7938" eaLnBrk="1" hangingPunct="1"/>
            <a:r>
              <a:rPr lang="sr-Latn-BA" altLang="en-US"/>
              <a:t>Tacit (</a:t>
            </a:r>
            <a:r>
              <a:rPr lang="en-GB" altLang="en-US"/>
              <a:t>‘</a:t>
            </a:r>
            <a:r>
              <a:rPr lang="sr-Latn-BA" altLang="en-US"/>
              <a:t>sakriveno</a:t>
            </a:r>
            <a:r>
              <a:rPr lang="en-GB" altLang="en-US"/>
              <a:t>’</a:t>
            </a:r>
            <a:r>
              <a:rPr lang="sr-Latn-BA" altLang="en-US"/>
              <a:t> znanje)</a:t>
            </a:r>
          </a:p>
          <a:p>
            <a:pPr indent="7938" eaLnBrk="1" hangingPunct="1"/>
            <a:r>
              <a:rPr lang="sr-Latn-BA" altLang="en-US"/>
              <a:t>Explicitno (explicitno znanje)</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blinds(horizontal)">
                                      <p:cBhvr>
                                        <p:cTn id="7" dur="500"/>
                                        <p:tgtEl>
                                          <p:spTgt spid="368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blinds(horizontal)">
                                      <p:cBhvr>
                                        <p:cTn id="12" dur="500"/>
                                        <p:tgtEl>
                                          <p:spTgt spid="368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blinds(horizontal)">
                                      <p:cBhvr>
                                        <p:cTn id="17" dur="5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8C8877E7-C416-AF49-9A87-84824BA8EAA2}"/>
              </a:ext>
            </a:extLst>
          </p:cNvPr>
          <p:cNvSpPr>
            <a:spLocks noGrp="1"/>
          </p:cNvSpPr>
          <p:nvPr>
            <p:ph type="title"/>
          </p:nvPr>
        </p:nvSpPr>
        <p:spPr/>
        <p:txBody>
          <a:bodyPr/>
          <a:lstStyle/>
          <a:p>
            <a:pPr eaLnBrk="1" hangingPunct="1"/>
            <a:r>
              <a:rPr lang="sr-Latn-BA" altLang="en-US"/>
              <a:t>Očekivani rezulatati predavanja</a:t>
            </a:r>
            <a:r>
              <a:rPr lang="en-US" altLang="en-US"/>
              <a:t>(2)</a:t>
            </a:r>
          </a:p>
        </p:txBody>
      </p:sp>
      <p:sp>
        <p:nvSpPr>
          <p:cNvPr id="7171" name="Rectangle 3">
            <a:extLst>
              <a:ext uri="{FF2B5EF4-FFF2-40B4-BE49-F238E27FC236}">
                <a16:creationId xmlns:a16="http://schemas.microsoft.com/office/drawing/2014/main" id="{4FB9D765-F516-8749-AF0E-D71ED2FF4FC4}"/>
              </a:ext>
            </a:extLst>
          </p:cNvPr>
          <p:cNvSpPr>
            <a:spLocks noGrp="1"/>
          </p:cNvSpPr>
          <p:nvPr>
            <p:ph sz="quarter" idx="1"/>
          </p:nvPr>
        </p:nvSpPr>
        <p:spPr/>
        <p:txBody>
          <a:bodyPr/>
          <a:lstStyle/>
          <a:p>
            <a:pPr eaLnBrk="1" hangingPunct="1"/>
            <a:r>
              <a:rPr lang="sr-Latn-BA" altLang="en-US" sz="2800"/>
              <a:t>Sposobnost utvrđivanja dijagnoze str. sposobnosti org. koristeći </a:t>
            </a:r>
            <a:r>
              <a:rPr lang="en-US" altLang="en-US" sz="2800"/>
              <a:t> metode; </a:t>
            </a:r>
            <a:r>
              <a:rPr lang="sr-Latn-BA" altLang="en-US" sz="2800"/>
              <a:t>analiza lanca vrijednosti, mape aktivnosti</a:t>
            </a:r>
            <a:r>
              <a:rPr lang="en-US" altLang="en-US" sz="2800"/>
              <a:t>, benchmarking</a:t>
            </a:r>
            <a:r>
              <a:rPr lang="sr-Latn-BA" altLang="en-US" sz="2800"/>
              <a:t>a</a:t>
            </a:r>
            <a:r>
              <a:rPr lang="en-US" altLang="en-US" sz="2800"/>
              <a:t>, </a:t>
            </a:r>
            <a:r>
              <a:rPr lang="sr-Latn-BA" altLang="en-US" sz="2800"/>
              <a:t>i</a:t>
            </a:r>
            <a:r>
              <a:rPr lang="en-US" altLang="en-US" sz="2800"/>
              <a:t> SWOT </a:t>
            </a:r>
            <a:r>
              <a:rPr lang="sr-Latn-BA" altLang="en-US" sz="2800"/>
              <a:t>matrice.</a:t>
            </a:r>
            <a:endParaRPr lang="en-US" altLang="en-US" sz="2800"/>
          </a:p>
          <a:p>
            <a:pPr eaLnBrk="1" hangingPunct="1"/>
            <a:r>
              <a:rPr lang="sr-Latn-BA" altLang="en-US" sz="2800"/>
              <a:t>Menadžerski pristup u razvijanju str. sposobnosti org. </a:t>
            </a:r>
            <a:endParaRPr lang="en-US" altLang="en-US" sz="2800"/>
          </a:p>
          <a:p>
            <a:pPr eaLnBrk="1" hangingPunct="1">
              <a:buFontTx/>
              <a:buNone/>
            </a:pPr>
            <a:endParaRPr lang="en-US" altLang="en-US" sz="28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blinds(horizontal)">
                                      <p:cBhvr>
                                        <p:cTn id="7" dur="500"/>
                                        <p:tgtEl>
                                          <p:spTgt spid="7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blinds(horizontal)">
                                      <p:cBhvr>
                                        <p:cTn id="12" dur="500"/>
                                        <p:tgtEl>
                                          <p:spTgt spid="71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Footer Placeholder 3">
            <a:extLst>
              <a:ext uri="{FF2B5EF4-FFF2-40B4-BE49-F238E27FC236}">
                <a16:creationId xmlns:a16="http://schemas.microsoft.com/office/drawing/2014/main" id="{E0372416-5F9A-944B-8FC6-C617C2080051}"/>
              </a:ext>
            </a:extLst>
          </p:cNvPr>
          <p:cNvSpPr>
            <a:spLocks noGrp="1"/>
          </p:cNvSpPr>
          <p:nvPr>
            <p:ph type="ftr" sz="quarter" idx="11"/>
          </p:nvPr>
        </p:nvSpPr>
        <p:spPr bwMode="auto">
          <a:xfrm>
            <a:off x="6172200" y="6191250"/>
            <a:ext cx="24765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r">
              <a:spcBef>
                <a:spcPct val="0"/>
              </a:spcBef>
              <a:buClrTx/>
              <a:buSzTx/>
              <a:buFontTx/>
              <a:buNone/>
            </a:pPr>
            <a:r>
              <a:rPr lang="en-GB" altLang="en-US" sz="1400">
                <a:solidFill>
                  <a:schemeClr val="tx2"/>
                </a:solidFill>
                <a:latin typeface="Arial" panose="020B0604020202020204" pitchFamily="34" charset="0"/>
              </a:rPr>
              <a:t>Dr J. Ateljevic, University of Stirling </a:t>
            </a:r>
          </a:p>
        </p:txBody>
      </p:sp>
      <p:sp>
        <p:nvSpPr>
          <p:cNvPr id="69634" name="Slide Number Placeholder 4">
            <a:extLst>
              <a:ext uri="{FF2B5EF4-FFF2-40B4-BE49-F238E27FC236}">
                <a16:creationId xmlns:a16="http://schemas.microsoft.com/office/drawing/2014/main" id="{D00E09CA-FD76-974B-B622-5462F853E717}"/>
              </a:ext>
            </a:extLst>
          </p:cNvPr>
          <p:cNvSpPr>
            <a:spLocks noGrp="1" noChangeArrowheads="1"/>
          </p:cNvSpPr>
          <p:nvPr>
            <p:ph type="sldNum" sz="quarter" idx="12"/>
          </p:nvPr>
        </p:nvSpPr>
        <p:spPr bwMode="auto">
          <a:xfrm>
            <a:off x="914400" y="6172200"/>
            <a:ext cx="39624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0"/>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l">
              <a:spcBef>
                <a:spcPct val="0"/>
              </a:spcBef>
              <a:buClrTx/>
              <a:buSzTx/>
              <a:buFontTx/>
              <a:buNone/>
            </a:pPr>
            <a:fld id="{91748D40-DFEF-3942-AC7D-A78B0A719BA5}" type="slidenum">
              <a:rPr lang="en-GB" altLang="en-US" sz="1400">
                <a:solidFill>
                  <a:schemeClr val="tx2"/>
                </a:solidFill>
                <a:latin typeface="Arial" panose="020B0604020202020204" pitchFamily="34" charset="0"/>
              </a:rPr>
              <a:pPr algn="l">
                <a:spcBef>
                  <a:spcPct val="0"/>
                </a:spcBef>
                <a:buClrTx/>
                <a:buSzTx/>
                <a:buFontTx/>
                <a:buNone/>
              </a:pPr>
              <a:t>30</a:t>
            </a:fld>
            <a:endParaRPr lang="en-GB" altLang="en-US" sz="1400">
              <a:solidFill>
                <a:schemeClr val="tx2"/>
              </a:solidFill>
              <a:latin typeface="Arial" panose="020B0604020202020204" pitchFamily="34" charset="0"/>
            </a:endParaRPr>
          </a:p>
        </p:txBody>
      </p:sp>
      <p:sp>
        <p:nvSpPr>
          <p:cNvPr id="69635" name="Rectangle 2">
            <a:extLst>
              <a:ext uri="{FF2B5EF4-FFF2-40B4-BE49-F238E27FC236}">
                <a16:creationId xmlns:a16="http://schemas.microsoft.com/office/drawing/2014/main" id="{D703D3E7-2A78-FB4B-81E7-A14D1E1AE7D0}"/>
              </a:ext>
            </a:extLst>
          </p:cNvPr>
          <p:cNvSpPr>
            <a:spLocks noGrp="1"/>
          </p:cNvSpPr>
          <p:nvPr>
            <p:ph type="title"/>
          </p:nvPr>
        </p:nvSpPr>
        <p:spPr>
          <a:xfrm>
            <a:off x="539750" y="0"/>
            <a:ext cx="8229600" cy="1143000"/>
          </a:xfrm>
        </p:spPr>
        <p:txBody>
          <a:bodyPr/>
          <a:lstStyle/>
          <a:p>
            <a:r>
              <a:rPr lang="en-GB" altLang="en-US">
                <a:solidFill>
                  <a:schemeClr val="tx1"/>
                </a:solidFill>
              </a:rPr>
              <a:t>Knowledge (K)? </a:t>
            </a:r>
            <a:endParaRPr lang="en-US" altLang="en-US">
              <a:solidFill>
                <a:schemeClr val="tx1"/>
              </a:solidFill>
            </a:endParaRPr>
          </a:p>
        </p:txBody>
      </p:sp>
      <p:sp>
        <p:nvSpPr>
          <p:cNvPr id="69636" name="Rectangle 3">
            <a:extLst>
              <a:ext uri="{FF2B5EF4-FFF2-40B4-BE49-F238E27FC236}">
                <a16:creationId xmlns:a16="http://schemas.microsoft.com/office/drawing/2014/main" id="{337A9E71-2DE4-B24A-BA29-BB3968A16A55}"/>
              </a:ext>
            </a:extLst>
          </p:cNvPr>
          <p:cNvSpPr>
            <a:spLocks noGrp="1"/>
          </p:cNvSpPr>
          <p:nvPr>
            <p:ph type="body" idx="1"/>
          </p:nvPr>
        </p:nvSpPr>
        <p:spPr>
          <a:xfrm>
            <a:off x="468313" y="1125538"/>
            <a:ext cx="8229600" cy="4957762"/>
          </a:xfrm>
        </p:spPr>
        <p:txBody>
          <a:bodyPr/>
          <a:lstStyle/>
          <a:p>
            <a:pPr>
              <a:lnSpc>
                <a:spcPct val="80000"/>
              </a:lnSpc>
            </a:pPr>
            <a:r>
              <a:rPr lang="en-GB" altLang="en-US" sz="2800"/>
              <a:t>K is regarded as the common welfare that can be shared by all human beings without loosing its value</a:t>
            </a:r>
          </a:p>
          <a:p>
            <a:pPr>
              <a:lnSpc>
                <a:spcPct val="80000"/>
              </a:lnSpc>
            </a:pPr>
            <a:r>
              <a:rPr lang="en-GB" altLang="en-US" sz="2800"/>
              <a:t>education, expenditure for R&amp;D and ICT infrastructure are seen as the crucial variables</a:t>
            </a:r>
          </a:p>
          <a:p>
            <a:pPr>
              <a:lnSpc>
                <a:spcPct val="80000"/>
              </a:lnSpc>
            </a:pPr>
            <a:r>
              <a:rPr lang="en-GB" altLang="en-US" sz="2800"/>
              <a:t> K is the most important factor of production in ‘new economy’ since the 90s – technological dev. &amp; other innovation activities (see e.g.</a:t>
            </a:r>
            <a:r>
              <a:rPr lang="en-GB" altLang="en-US" sz="2800" b="1"/>
              <a:t> </a:t>
            </a:r>
            <a:r>
              <a:rPr lang="en-GB" altLang="en-US" sz="2800"/>
              <a:t>Trott, P. 2002)</a:t>
            </a:r>
          </a:p>
          <a:p>
            <a:pPr>
              <a:lnSpc>
                <a:spcPct val="80000"/>
              </a:lnSpc>
            </a:pPr>
            <a:r>
              <a:rPr lang="en-GB" altLang="en-US" sz="2800"/>
              <a:t>two types of K: K about attributes leading to information problems and K about technology (i.e. know-how)</a:t>
            </a:r>
          </a:p>
          <a:p>
            <a:pPr>
              <a:lnSpc>
                <a:spcPct val="80000"/>
              </a:lnSpc>
            </a:pPr>
            <a:r>
              <a:rPr lang="en-GB" altLang="en-US" sz="2800"/>
              <a:t>Explicate and Tacit K</a:t>
            </a:r>
          </a:p>
          <a:p>
            <a:pPr>
              <a:lnSpc>
                <a:spcPct val="80000"/>
              </a:lnSpc>
            </a:pPr>
            <a:r>
              <a:rPr lang="en-GB" altLang="en-US" sz="2800"/>
              <a:t>Knowledge management (KM) </a:t>
            </a:r>
            <a:r>
              <a:rPr lang="sr-Latn-BA" altLang="en-US" sz="2800"/>
              <a:t> </a:t>
            </a:r>
            <a:endParaRPr lang="en-GB" altLang="en-US" sz="2800"/>
          </a:p>
          <a:p>
            <a:pPr>
              <a:lnSpc>
                <a:spcPct val="80000"/>
              </a:lnSpc>
            </a:pPr>
            <a:endParaRPr lang="en-GB" altLang="en-US" sz="2800"/>
          </a:p>
          <a:p>
            <a:pPr>
              <a:lnSpc>
                <a:spcPct val="80000"/>
              </a:lnSpc>
            </a:pPr>
            <a:endParaRPr lang="en-GB" altLang="en-US" sz="2800" b="1"/>
          </a:p>
          <a:p>
            <a:pPr>
              <a:lnSpc>
                <a:spcPct val="80000"/>
              </a:lnSpc>
            </a:pPr>
            <a:endParaRPr lang="en-GB" altLang="en-US" sz="2800" b="1"/>
          </a:p>
          <a:p>
            <a:pPr>
              <a:lnSpc>
                <a:spcPct val="80000"/>
              </a:lnSpc>
            </a:pPr>
            <a:endParaRPr lang="en-GB" altLang="en-US" sz="2800"/>
          </a:p>
          <a:p>
            <a:pPr>
              <a:lnSpc>
                <a:spcPct val="80000"/>
              </a:lnSpc>
            </a:pPr>
            <a:endParaRPr lang="en-GB" altLang="en-US" sz="2800"/>
          </a:p>
          <a:p>
            <a:pPr>
              <a:lnSpc>
                <a:spcPct val="80000"/>
              </a:lnSpc>
            </a:pPr>
            <a:endParaRPr lang="en-US" altLang="en-US" sz="280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E25708BF-BC50-1942-A684-A2DDD8D23924}"/>
              </a:ext>
            </a:extLst>
          </p:cNvPr>
          <p:cNvSpPr>
            <a:spLocks noGrp="1"/>
          </p:cNvSpPr>
          <p:nvPr>
            <p:ph type="title"/>
          </p:nvPr>
        </p:nvSpPr>
        <p:spPr/>
        <p:txBody>
          <a:bodyPr>
            <a:normAutofit fontScale="90000"/>
          </a:bodyPr>
          <a:lstStyle/>
          <a:p>
            <a:pPr eaLnBrk="1" fontAlgn="auto" hangingPunct="1">
              <a:spcAft>
                <a:spcPts val="0"/>
              </a:spcAft>
              <a:defRPr/>
            </a:pPr>
            <a:r>
              <a:rPr lang="hr-HR"/>
              <a:t>Znanje i upravljanje znanjem </a:t>
            </a:r>
            <a:br>
              <a:rPr lang="hr-HR"/>
            </a:br>
            <a:endParaRPr lang="en-GB"/>
          </a:p>
        </p:txBody>
      </p:sp>
      <p:sp>
        <p:nvSpPr>
          <p:cNvPr id="71682" name="Content Placeholder 2">
            <a:extLst>
              <a:ext uri="{FF2B5EF4-FFF2-40B4-BE49-F238E27FC236}">
                <a16:creationId xmlns:a16="http://schemas.microsoft.com/office/drawing/2014/main" id="{6B08832A-1D49-364E-9714-2ED587832C3B}"/>
              </a:ext>
            </a:extLst>
          </p:cNvPr>
          <p:cNvSpPr>
            <a:spLocks noGrp="1"/>
          </p:cNvSpPr>
          <p:nvPr>
            <p:ph sz="quarter" idx="1"/>
          </p:nvPr>
        </p:nvSpPr>
        <p:spPr/>
        <p:txBody>
          <a:bodyPr/>
          <a:lstStyle/>
          <a:p>
            <a:pPr eaLnBrk="1" hangingPunct="1"/>
            <a:r>
              <a:rPr lang="hr-HR" altLang="en-US" sz="2800"/>
              <a:t>obuhvata određene strategije i prakse koje se koriste u organizaciji za identifikaciju, izradu, predstavljanje, distribuciju  i omogućavanje i usvajanje saznanja i iskustava. Takve spoznaje i iskustva obuhvaćaju znanja, bilo utjelovljena u pojedince ili ugrađen u organizaciju kao i u procesu ili praksi.</a:t>
            </a:r>
          </a:p>
          <a:p>
            <a:pPr lvl="1" eaLnBrk="1" hangingPunct="1">
              <a:buFont typeface="Arial" panose="020B0604020202020204" pitchFamily="34" charset="0"/>
              <a:buChar char="•"/>
            </a:pPr>
            <a:r>
              <a:rPr lang="hr-HR" altLang="en-US"/>
              <a:t>Znanje nije isto što i informacija</a:t>
            </a:r>
            <a:endParaRPr lang="en-GB"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Footer Placeholder 3">
            <a:extLst>
              <a:ext uri="{FF2B5EF4-FFF2-40B4-BE49-F238E27FC236}">
                <a16:creationId xmlns:a16="http://schemas.microsoft.com/office/drawing/2014/main" id="{B954261A-EDF6-BC4A-92DA-0CA5C3267868}"/>
              </a:ext>
            </a:extLst>
          </p:cNvPr>
          <p:cNvSpPr>
            <a:spLocks noGrp="1"/>
          </p:cNvSpPr>
          <p:nvPr>
            <p:ph type="ftr" sz="quarter" idx="11"/>
          </p:nvPr>
        </p:nvSpPr>
        <p:spPr bwMode="auto">
          <a:xfrm>
            <a:off x="6172200" y="6191250"/>
            <a:ext cx="24765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r">
              <a:spcBef>
                <a:spcPct val="0"/>
              </a:spcBef>
              <a:buClrTx/>
              <a:buSzTx/>
              <a:buFontTx/>
              <a:buNone/>
            </a:pPr>
            <a:r>
              <a:rPr lang="en-GB" altLang="en-US" sz="1400">
                <a:solidFill>
                  <a:schemeClr val="tx2"/>
                </a:solidFill>
                <a:latin typeface="Arial" panose="020B0604020202020204" pitchFamily="34" charset="0"/>
              </a:rPr>
              <a:t>Dr J. Ateljevic, University of Stirling </a:t>
            </a:r>
          </a:p>
        </p:txBody>
      </p:sp>
      <p:sp>
        <p:nvSpPr>
          <p:cNvPr id="72706" name="Slide Number Placeholder 4">
            <a:extLst>
              <a:ext uri="{FF2B5EF4-FFF2-40B4-BE49-F238E27FC236}">
                <a16:creationId xmlns:a16="http://schemas.microsoft.com/office/drawing/2014/main" id="{06BAE328-0535-2843-95E8-8BA488EE5AFF}"/>
              </a:ext>
            </a:extLst>
          </p:cNvPr>
          <p:cNvSpPr>
            <a:spLocks noGrp="1" noChangeArrowheads="1"/>
          </p:cNvSpPr>
          <p:nvPr>
            <p:ph type="sldNum" sz="quarter" idx="12"/>
          </p:nvPr>
        </p:nvSpPr>
        <p:spPr bwMode="auto">
          <a:xfrm>
            <a:off x="914400" y="6172200"/>
            <a:ext cx="39624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0"/>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l">
              <a:spcBef>
                <a:spcPct val="0"/>
              </a:spcBef>
              <a:buClrTx/>
              <a:buSzTx/>
              <a:buFontTx/>
              <a:buNone/>
            </a:pPr>
            <a:fld id="{E7983854-1AA6-0745-B6B7-C5CCAFD04177}" type="slidenum">
              <a:rPr lang="en-GB" altLang="en-US" sz="1400">
                <a:solidFill>
                  <a:schemeClr val="tx2"/>
                </a:solidFill>
                <a:latin typeface="Arial" panose="020B0604020202020204" pitchFamily="34" charset="0"/>
              </a:rPr>
              <a:pPr algn="l">
                <a:spcBef>
                  <a:spcPct val="0"/>
                </a:spcBef>
                <a:buClrTx/>
                <a:buSzTx/>
                <a:buFontTx/>
                <a:buNone/>
              </a:pPr>
              <a:t>32</a:t>
            </a:fld>
            <a:endParaRPr lang="en-GB" altLang="en-US" sz="1400">
              <a:solidFill>
                <a:schemeClr val="tx2"/>
              </a:solidFill>
              <a:latin typeface="Arial" panose="020B0604020202020204" pitchFamily="34" charset="0"/>
            </a:endParaRPr>
          </a:p>
        </p:txBody>
      </p:sp>
      <p:sp>
        <p:nvSpPr>
          <p:cNvPr id="72707" name="Rectangle 2">
            <a:extLst>
              <a:ext uri="{FF2B5EF4-FFF2-40B4-BE49-F238E27FC236}">
                <a16:creationId xmlns:a16="http://schemas.microsoft.com/office/drawing/2014/main" id="{D9234742-EA9D-8440-9F9C-1ED48E24E53B}"/>
              </a:ext>
            </a:extLst>
          </p:cNvPr>
          <p:cNvSpPr>
            <a:spLocks noGrp="1"/>
          </p:cNvSpPr>
          <p:nvPr>
            <p:ph type="title"/>
          </p:nvPr>
        </p:nvSpPr>
        <p:spPr>
          <a:xfrm>
            <a:off x="0" y="274638"/>
            <a:ext cx="9467850" cy="1143000"/>
          </a:xfrm>
        </p:spPr>
        <p:txBody>
          <a:bodyPr/>
          <a:lstStyle/>
          <a:p>
            <a:r>
              <a:rPr lang="en-GB" altLang="en-US">
                <a:solidFill>
                  <a:schemeClr val="tx1"/>
                </a:solidFill>
              </a:rPr>
              <a:t>Knowledge building  </a:t>
            </a:r>
            <a:endParaRPr lang="en-US" altLang="en-US">
              <a:solidFill>
                <a:schemeClr val="tx1"/>
              </a:solidFill>
            </a:endParaRPr>
          </a:p>
        </p:txBody>
      </p:sp>
      <p:sp>
        <p:nvSpPr>
          <p:cNvPr id="72708" name="Rectangle 3">
            <a:extLst>
              <a:ext uri="{FF2B5EF4-FFF2-40B4-BE49-F238E27FC236}">
                <a16:creationId xmlns:a16="http://schemas.microsoft.com/office/drawing/2014/main" id="{C62A14BE-5ED9-5443-AB11-7A00448D2237}"/>
              </a:ext>
            </a:extLst>
          </p:cNvPr>
          <p:cNvSpPr>
            <a:spLocks noGrp="1"/>
          </p:cNvSpPr>
          <p:nvPr>
            <p:ph type="body" idx="1"/>
          </p:nvPr>
        </p:nvSpPr>
        <p:spPr/>
        <p:txBody>
          <a:bodyPr/>
          <a:lstStyle/>
          <a:p>
            <a:pPr>
              <a:lnSpc>
                <a:spcPct val="90000"/>
              </a:lnSpc>
            </a:pPr>
            <a:r>
              <a:rPr lang="en-GB" altLang="en-US" sz="2400"/>
              <a:t>Competition is based upon K (new product development, application of new methods)</a:t>
            </a:r>
          </a:p>
          <a:p>
            <a:pPr>
              <a:lnSpc>
                <a:spcPct val="90000"/>
              </a:lnSpc>
            </a:pPr>
            <a:r>
              <a:rPr lang="en-GB" altLang="en-US" sz="2400"/>
              <a:t>R&amp;D is the key to success </a:t>
            </a:r>
          </a:p>
          <a:p>
            <a:pPr>
              <a:lnSpc>
                <a:spcPct val="90000"/>
              </a:lnSpc>
            </a:pPr>
            <a:r>
              <a:rPr lang="en-GB" altLang="en-US" sz="2400"/>
              <a:t>R&amp;D has become intensified (private and public sector)</a:t>
            </a:r>
          </a:p>
          <a:p>
            <a:pPr>
              <a:lnSpc>
                <a:spcPct val="90000"/>
              </a:lnSpc>
            </a:pPr>
            <a:r>
              <a:rPr lang="en-GB" altLang="en-US" sz="2400"/>
              <a:t>Traditional role of university as source of knowledge</a:t>
            </a:r>
          </a:p>
          <a:p>
            <a:pPr>
              <a:lnSpc>
                <a:spcPct val="90000"/>
              </a:lnSpc>
            </a:pPr>
            <a:r>
              <a:rPr lang="en-GB" altLang="en-US" sz="2400"/>
              <a:t>It has been more frequently redefined (to the role of which is having an indirect influence upon the development of industrial innovations and entrepreneurship.</a:t>
            </a:r>
          </a:p>
          <a:p>
            <a:pPr>
              <a:lnSpc>
                <a:spcPct val="90000"/>
              </a:lnSpc>
            </a:pPr>
            <a:r>
              <a:rPr lang="en-GB" altLang="en-US" sz="2400"/>
              <a:t>How to transfer/commercialise of knowledge </a:t>
            </a:r>
          </a:p>
          <a:p>
            <a:pPr>
              <a:lnSpc>
                <a:spcPct val="90000"/>
              </a:lnSpc>
            </a:pPr>
            <a:r>
              <a:rPr lang="en-GB" altLang="en-US" sz="2400"/>
              <a:t>Strong collaboration between university, industry and state (Triple helix model)</a:t>
            </a:r>
            <a:r>
              <a:rPr lang="en-US" altLang="en-US" sz="2400"/>
              <a:t> </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7348FE03-16CC-A441-BA15-B563C68E2726}"/>
              </a:ext>
            </a:extLst>
          </p:cNvPr>
          <p:cNvSpPr>
            <a:spLocks noGrp="1"/>
          </p:cNvSpPr>
          <p:nvPr>
            <p:ph type="title"/>
          </p:nvPr>
        </p:nvSpPr>
        <p:spPr/>
        <p:txBody>
          <a:bodyPr/>
          <a:lstStyle/>
          <a:p>
            <a:pPr eaLnBrk="1" hangingPunct="1"/>
            <a:endParaRPr lang="sr-Latn-CS" altLang="en-US"/>
          </a:p>
        </p:txBody>
      </p:sp>
      <p:pic>
        <p:nvPicPr>
          <p:cNvPr id="74754" name="Picture 2" descr="Knowledge comonents.gif">
            <a:extLst>
              <a:ext uri="{FF2B5EF4-FFF2-40B4-BE49-F238E27FC236}">
                <a16:creationId xmlns:a16="http://schemas.microsoft.com/office/drawing/2014/main" id="{F2D3B2B6-D379-574C-BB58-A530D020FB4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50825" y="476250"/>
            <a:ext cx="864235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75407F86-542D-674F-956E-B92001D4ECF7}"/>
              </a:ext>
            </a:extLst>
          </p:cNvPr>
          <p:cNvSpPr>
            <a:spLocks noGrp="1"/>
          </p:cNvSpPr>
          <p:nvPr>
            <p:ph type="title"/>
          </p:nvPr>
        </p:nvSpPr>
        <p:spPr>
          <a:xfrm>
            <a:off x="468313" y="1773238"/>
            <a:ext cx="7772400" cy="1143000"/>
          </a:xfrm>
        </p:spPr>
        <p:txBody>
          <a:bodyPr/>
          <a:lstStyle/>
          <a:p>
            <a:pPr algn="ctr"/>
            <a:r>
              <a:rPr lang="en-GB" altLang="en-US" b="1"/>
              <a:t>Decembar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AD1AEFF4-104E-1241-987D-792646BA7FF1}"/>
              </a:ext>
            </a:extLst>
          </p:cNvPr>
          <p:cNvSpPr>
            <a:spLocks noGrp="1"/>
          </p:cNvSpPr>
          <p:nvPr>
            <p:ph type="title"/>
          </p:nvPr>
        </p:nvSpPr>
        <p:spPr/>
        <p:txBody>
          <a:bodyPr/>
          <a:lstStyle/>
          <a:p>
            <a:pPr eaLnBrk="1" hangingPunct="1"/>
            <a:r>
              <a:rPr lang="sr-Latn-BA" altLang="en-US"/>
              <a:t>Dijagnoza str. sposobnosti</a:t>
            </a:r>
            <a:endParaRPr lang="en-US" altLang="en-US"/>
          </a:p>
        </p:txBody>
      </p:sp>
      <p:sp>
        <p:nvSpPr>
          <p:cNvPr id="38915" name="AutoShape 3">
            <a:extLst>
              <a:ext uri="{FF2B5EF4-FFF2-40B4-BE49-F238E27FC236}">
                <a16:creationId xmlns:a16="http://schemas.microsoft.com/office/drawing/2014/main" id="{7EFF4B80-270A-834D-82A4-2F1776000E8B}"/>
              </a:ext>
            </a:extLst>
          </p:cNvPr>
          <p:cNvSpPr>
            <a:spLocks noChangeArrowheads="1"/>
          </p:cNvSpPr>
          <p:nvPr/>
        </p:nvSpPr>
        <p:spPr bwMode="auto">
          <a:xfrm>
            <a:off x="4953000" y="21336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Mapa aktivnosti</a:t>
            </a:r>
            <a:endParaRPr lang="en-US" altLang="en-US" sz="2400">
              <a:latin typeface="Arial" panose="020B0604020202020204" pitchFamily="34" charset="0"/>
            </a:endParaRPr>
          </a:p>
        </p:txBody>
      </p:sp>
      <p:sp>
        <p:nvSpPr>
          <p:cNvPr id="38916" name="AutoShape 4">
            <a:extLst>
              <a:ext uri="{FF2B5EF4-FFF2-40B4-BE49-F238E27FC236}">
                <a16:creationId xmlns:a16="http://schemas.microsoft.com/office/drawing/2014/main" id="{6ABFB041-8ABF-1043-9EE1-6F664B24CB61}"/>
              </a:ext>
            </a:extLst>
          </p:cNvPr>
          <p:cNvSpPr>
            <a:spLocks noChangeArrowheads="1"/>
          </p:cNvSpPr>
          <p:nvPr/>
        </p:nvSpPr>
        <p:spPr bwMode="auto">
          <a:xfrm>
            <a:off x="1447800" y="38100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US" altLang="en-US" sz="2400">
                <a:latin typeface="Arial" panose="020B0604020202020204" pitchFamily="34" charset="0"/>
              </a:rPr>
              <a:t>Benchmarking</a:t>
            </a:r>
          </a:p>
        </p:txBody>
      </p:sp>
      <p:sp>
        <p:nvSpPr>
          <p:cNvPr id="38917" name="AutoShape 5">
            <a:extLst>
              <a:ext uri="{FF2B5EF4-FFF2-40B4-BE49-F238E27FC236}">
                <a16:creationId xmlns:a16="http://schemas.microsoft.com/office/drawing/2014/main" id="{D9B9BCAC-CA56-B648-8CE7-6BFA677B9310}"/>
              </a:ext>
            </a:extLst>
          </p:cNvPr>
          <p:cNvSpPr>
            <a:spLocks noChangeArrowheads="1"/>
          </p:cNvSpPr>
          <p:nvPr/>
        </p:nvSpPr>
        <p:spPr bwMode="auto">
          <a:xfrm>
            <a:off x="4953000" y="38100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US" altLang="en-US" sz="2400">
                <a:latin typeface="Arial" panose="020B0604020202020204" pitchFamily="34" charset="0"/>
              </a:rPr>
              <a:t>SWOT </a:t>
            </a:r>
            <a:r>
              <a:rPr lang="sr-Latn-BA" altLang="en-US" sz="2400">
                <a:latin typeface="Arial" panose="020B0604020202020204" pitchFamily="34" charset="0"/>
              </a:rPr>
              <a:t>analiza</a:t>
            </a:r>
            <a:endParaRPr lang="en-US" altLang="en-US" sz="2400">
              <a:latin typeface="Arial" panose="020B0604020202020204" pitchFamily="34" charset="0"/>
            </a:endParaRPr>
          </a:p>
        </p:txBody>
      </p:sp>
      <p:sp>
        <p:nvSpPr>
          <p:cNvPr id="77829" name="Text Box 6">
            <a:extLst>
              <a:ext uri="{FF2B5EF4-FFF2-40B4-BE49-F238E27FC236}">
                <a16:creationId xmlns:a16="http://schemas.microsoft.com/office/drawing/2014/main" id="{BA984225-7A15-6441-BA91-18B607A9B87A}"/>
              </a:ext>
            </a:extLst>
          </p:cNvPr>
          <p:cNvSpPr txBox="1">
            <a:spLocks noChangeArrowheads="1"/>
          </p:cNvSpPr>
          <p:nvPr/>
        </p:nvSpPr>
        <p:spPr bwMode="auto">
          <a:xfrm>
            <a:off x="1524000" y="1981200"/>
            <a:ext cx="2819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eaLnBrk="1" hangingPunct="1">
              <a:spcBef>
                <a:spcPct val="50000"/>
              </a:spcBef>
              <a:buClrTx/>
              <a:buSzTx/>
              <a:buFontTx/>
              <a:buNone/>
            </a:pPr>
            <a:endParaRPr lang="en-US" altLang="en-US" sz="1800">
              <a:latin typeface="Arial" panose="020B0604020202020204" pitchFamily="34" charset="0"/>
            </a:endParaRPr>
          </a:p>
        </p:txBody>
      </p:sp>
      <p:sp>
        <p:nvSpPr>
          <p:cNvPr id="38919" name="AutoShape 7">
            <a:extLst>
              <a:ext uri="{FF2B5EF4-FFF2-40B4-BE49-F238E27FC236}">
                <a16:creationId xmlns:a16="http://schemas.microsoft.com/office/drawing/2014/main" id="{25BD339B-DDFA-044C-ABCD-6057A26B8244}"/>
              </a:ext>
            </a:extLst>
          </p:cNvPr>
          <p:cNvSpPr>
            <a:spLocks noChangeArrowheads="1"/>
          </p:cNvSpPr>
          <p:nvPr/>
        </p:nvSpPr>
        <p:spPr bwMode="auto">
          <a:xfrm>
            <a:off x="1447800" y="21336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sr-Latn-BA" altLang="en-US" sz="2400">
                <a:latin typeface="Arial" panose="020B0604020202020204" pitchFamily="34" charset="0"/>
              </a:rPr>
              <a:t>Lanac vrijednosti</a:t>
            </a:r>
            <a:r>
              <a:rPr lang="en-US" altLang="en-US" sz="2400">
                <a:latin typeface="Arial" panose="020B0604020202020204" pitchFamily="34" charset="0"/>
              </a:rPr>
              <a:t>/</a:t>
            </a:r>
          </a:p>
          <a:p>
            <a:pPr algn="ctr" eaLnBrk="1" hangingPunct="1">
              <a:spcBef>
                <a:spcPct val="0"/>
              </a:spcBef>
              <a:buClrTx/>
              <a:buSzTx/>
              <a:buFontTx/>
              <a:buNone/>
            </a:pPr>
            <a:r>
              <a:rPr lang="sr-Latn-BA" altLang="en-US" sz="2400">
                <a:latin typeface="Arial" panose="020B0604020202020204" pitchFamily="34" charset="0"/>
              </a:rPr>
              <a:t>Netvork vrijednosti</a:t>
            </a:r>
            <a:endParaRPr lang="en-US" altLang="en-US" sz="2400">
              <a:latin typeface="Arial" panose="020B0604020202020204" pitchFamily="34"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animEffect transition="in" filter="blinds(horizontal)">
                                      <p:cBhvr>
                                        <p:cTn id="7" dur="500"/>
                                        <p:tgtEl>
                                          <p:spTgt spid="389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8916"/>
                                        </p:tgtEl>
                                        <p:attrNameLst>
                                          <p:attrName>style.visibility</p:attrName>
                                        </p:attrNameLst>
                                      </p:cBhvr>
                                      <p:to>
                                        <p:strVal val="visible"/>
                                      </p:to>
                                    </p:set>
                                    <p:animEffect transition="in" filter="blinds(horizontal)">
                                      <p:cBhvr>
                                        <p:cTn id="12" dur="500"/>
                                        <p:tgtEl>
                                          <p:spTgt spid="389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8917"/>
                                        </p:tgtEl>
                                        <p:attrNameLst>
                                          <p:attrName>style.visibility</p:attrName>
                                        </p:attrNameLst>
                                      </p:cBhvr>
                                      <p:to>
                                        <p:strVal val="visible"/>
                                      </p:to>
                                    </p:set>
                                    <p:animEffect transition="in" filter="blinds(horizontal)">
                                      <p:cBhvr>
                                        <p:cTn id="17" dur="500"/>
                                        <p:tgtEl>
                                          <p:spTgt spid="389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8919"/>
                                        </p:tgtEl>
                                        <p:attrNameLst>
                                          <p:attrName>style.visibility</p:attrName>
                                        </p:attrNameLst>
                                      </p:cBhvr>
                                      <p:to>
                                        <p:strVal val="visible"/>
                                      </p:to>
                                    </p:set>
                                    <p:animEffect transition="in" filter="blinds(horizontal)">
                                      <p:cBhvr>
                                        <p:cTn id="22" dur="500"/>
                                        <p:tgtEl>
                                          <p:spTgt spid="389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animBg="1"/>
      <p:bldP spid="38916" grpId="0" animBg="1"/>
      <p:bldP spid="38917" grpId="0" animBg="1"/>
      <p:bldP spid="3891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74CF8BD0-002F-C743-9B27-CE8783341B88}"/>
              </a:ext>
            </a:extLst>
          </p:cNvPr>
          <p:cNvSpPr>
            <a:spLocks noGrp="1"/>
          </p:cNvSpPr>
          <p:nvPr>
            <p:ph type="title"/>
          </p:nvPr>
        </p:nvSpPr>
        <p:spPr/>
        <p:txBody>
          <a:bodyPr/>
          <a:lstStyle/>
          <a:p>
            <a:pPr eaLnBrk="1" hangingPunct="1"/>
            <a:r>
              <a:rPr lang="sr-Latn-BA" altLang="en-US"/>
              <a:t>Lanac Vrijednosti</a:t>
            </a:r>
            <a:r>
              <a:rPr lang="en-GB" altLang="en-US"/>
              <a:t> (</a:t>
            </a:r>
            <a:r>
              <a:rPr lang="en-US" altLang="en-US"/>
              <a:t>LV)</a:t>
            </a:r>
          </a:p>
        </p:txBody>
      </p:sp>
      <p:sp>
        <p:nvSpPr>
          <p:cNvPr id="79874" name="Rectangle 3">
            <a:extLst>
              <a:ext uri="{FF2B5EF4-FFF2-40B4-BE49-F238E27FC236}">
                <a16:creationId xmlns:a16="http://schemas.microsoft.com/office/drawing/2014/main" id="{2F1AFA88-DDF5-064F-83B2-4CE01DC9B69D}"/>
              </a:ext>
            </a:extLst>
          </p:cNvPr>
          <p:cNvSpPr>
            <a:spLocks noGrp="1"/>
          </p:cNvSpPr>
          <p:nvPr>
            <p:ph type="body" sz="half" idx="1"/>
          </p:nvPr>
        </p:nvSpPr>
        <p:spPr>
          <a:xfrm>
            <a:off x="800100" y="1600200"/>
            <a:ext cx="7629525" cy="4525963"/>
          </a:xfrm>
        </p:spPr>
        <p:txBody>
          <a:bodyPr/>
          <a:lstStyle/>
          <a:p>
            <a:pPr eaLnBrk="1" hangingPunct="1"/>
            <a:r>
              <a:rPr lang="sr-Latn-BA" altLang="en-US"/>
              <a:t>Skup aktivnosti unutar i izavan organizacije koje rezultiraju razvoju (kreiranju) proizvoda ili usluge. (Sve activnosti u </a:t>
            </a:r>
            <a:r>
              <a:rPr lang="en-GB" altLang="en-US"/>
              <a:t>‘</a:t>
            </a:r>
            <a:r>
              <a:rPr lang="sr-Latn-BA" altLang="en-US"/>
              <a:t>kući</a:t>
            </a:r>
            <a:r>
              <a:rPr lang="en-GB" altLang="en-US"/>
              <a:t>’</a:t>
            </a:r>
            <a:r>
              <a:rPr lang="sr-Latn-BA" altLang="en-US"/>
              <a:t> od dizajna do prodaje)</a:t>
            </a:r>
            <a:endParaRPr lang="en-GB" altLang="en-US"/>
          </a:p>
          <a:p>
            <a:pPr eaLnBrk="1" hangingPunct="1"/>
            <a:r>
              <a:rPr lang="en-GB" altLang="en-US"/>
              <a:t>Koristi se za utvrdjivanje dijagnoze konkurentske prednosti firme </a:t>
            </a:r>
          </a:p>
          <a:p>
            <a:pPr eaLnBrk="1" hangingPunct="1"/>
            <a:r>
              <a:rPr lang="en-GB" altLang="en-US"/>
              <a:t>LV se razlikuje od firme do firme  </a:t>
            </a:r>
          </a:p>
          <a:p>
            <a:pPr algn="ctr" eaLnBrk="1" hangingPunct="1">
              <a:buFontTx/>
              <a:buNone/>
            </a:pPr>
            <a:r>
              <a:rPr lang="sr-Latn-BA" altLang="en-US"/>
              <a:t> </a:t>
            </a:r>
            <a:endParaRPr lang="en-US" altLang="en-US"/>
          </a:p>
        </p:txBody>
      </p:sp>
      <p:sp>
        <p:nvSpPr>
          <p:cNvPr id="79875" name="Footer Placeholder 4">
            <a:extLst>
              <a:ext uri="{FF2B5EF4-FFF2-40B4-BE49-F238E27FC236}">
                <a16:creationId xmlns:a16="http://schemas.microsoft.com/office/drawing/2014/main" id="{D2BAA300-0E50-454B-BB1A-575D23E37A8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79876" name="Slide Number Placeholder 3">
            <a:extLst>
              <a:ext uri="{FF2B5EF4-FFF2-40B4-BE49-F238E27FC236}">
                <a16:creationId xmlns:a16="http://schemas.microsoft.com/office/drawing/2014/main" id="{91EDC109-2C77-4A4D-A01E-11BD6A013FE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D1E3BA21-77CA-574E-B075-70F03B4DE6E7}" type="slidenum">
              <a:rPr lang="en-GB" altLang="en-US" sz="1400">
                <a:solidFill>
                  <a:srgbClr val="FFFFFF"/>
                </a:solidFill>
                <a:latin typeface="Arial" panose="020B0604020202020204" pitchFamily="34" charset="0"/>
              </a:rPr>
              <a:pPr>
                <a:spcBef>
                  <a:spcPct val="0"/>
                </a:spcBef>
                <a:buClrTx/>
                <a:buSzTx/>
                <a:buFontTx/>
                <a:buNone/>
              </a:pPr>
              <a:t>36</a:t>
            </a:fld>
            <a:endParaRPr lang="en-GB" altLang="en-US" sz="1400">
              <a:solidFill>
                <a:srgbClr val="FFFFFF"/>
              </a:solidFill>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F5E6048C-F727-1841-A3E5-29BC78070915}"/>
              </a:ext>
            </a:extLst>
          </p:cNvPr>
          <p:cNvSpPr>
            <a:spLocks noGrp="1"/>
          </p:cNvSpPr>
          <p:nvPr>
            <p:ph type="title"/>
          </p:nvPr>
        </p:nvSpPr>
        <p:spPr>
          <a:xfrm>
            <a:off x="468313" y="0"/>
            <a:ext cx="8229600" cy="908050"/>
          </a:xfrm>
        </p:spPr>
        <p:txBody>
          <a:bodyPr/>
          <a:lstStyle/>
          <a:p>
            <a:pPr eaLnBrk="1" hangingPunct="1"/>
            <a:r>
              <a:rPr lang="en-US" altLang="en-US"/>
              <a:t>Exhibit 3.6 The Value Chain</a:t>
            </a:r>
          </a:p>
        </p:txBody>
      </p:sp>
      <p:pic>
        <p:nvPicPr>
          <p:cNvPr id="81922" name="Picture 3">
            <a:extLst>
              <a:ext uri="{FF2B5EF4-FFF2-40B4-BE49-F238E27FC236}">
                <a16:creationId xmlns:a16="http://schemas.microsoft.com/office/drawing/2014/main" id="{D08DECE3-A1DB-A041-BACC-D78F2780BE31}"/>
              </a:ext>
            </a:extLst>
          </p:cNvPr>
          <p:cNvPicPr>
            <a:picLocks noGrp="1" noChangeAspect="1" noChangeArrowheads="1"/>
          </p:cNvPicPr>
          <p:nvPr>
            <p:ph sz="quarter" idx="1"/>
          </p:nvPr>
        </p:nvPicPr>
        <p:blipFill>
          <a:blip r:embed="rId3">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827088" y="1268413"/>
            <a:ext cx="8012112" cy="5208587"/>
          </a:xfrm>
          <a:noFill/>
        </p:spPr>
      </p:pic>
    </p:spTree>
  </p:cSld>
  <p:clrMapOvr>
    <a:masterClrMapping/>
  </p:clrMapOvr>
  <p:transition>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itle 1">
            <a:extLst>
              <a:ext uri="{FF2B5EF4-FFF2-40B4-BE49-F238E27FC236}">
                <a16:creationId xmlns:a16="http://schemas.microsoft.com/office/drawing/2014/main" id="{6AF94C0E-8ED1-6A46-AE1F-0BEF83975228}"/>
              </a:ext>
            </a:extLst>
          </p:cNvPr>
          <p:cNvSpPr>
            <a:spLocks noGrp="1"/>
          </p:cNvSpPr>
          <p:nvPr>
            <p:ph type="title"/>
          </p:nvPr>
        </p:nvSpPr>
        <p:spPr/>
        <p:txBody>
          <a:bodyPr>
            <a:normAutofit fontScale="90000"/>
          </a:bodyPr>
          <a:lstStyle/>
          <a:p>
            <a:pPr eaLnBrk="1" fontAlgn="auto" hangingPunct="1">
              <a:spcAft>
                <a:spcPts val="0"/>
              </a:spcAft>
              <a:defRPr/>
            </a:pPr>
            <a:r>
              <a:rPr lang="sr-Latn-BA" sz="3200"/>
              <a:t>Slika p</a:t>
            </a:r>
            <a:r>
              <a:rPr lang="en-GB" sz="3200"/>
              <a:t>okazuje na </a:t>
            </a:r>
            <a:r>
              <a:rPr lang="sr-Latn-BA" sz="3200"/>
              <a:t>š</a:t>
            </a:r>
            <a:r>
              <a:rPr lang="en-GB" sz="3200"/>
              <a:t>ta se menageri trebaju fokusirati u pogledu strategije </a:t>
            </a:r>
            <a:br>
              <a:rPr lang="en-GB" sz="3200"/>
            </a:br>
            <a:r>
              <a:rPr lang="sr-Latn-BA" sz="3200"/>
              <a:t>kao i analiza t</a:t>
            </a:r>
            <a:r>
              <a:rPr lang="en-GB" sz="3200"/>
              <a:t>ro</a:t>
            </a:r>
            <a:r>
              <a:rPr lang="sr-Latn-BA" sz="3200"/>
              <a:t>š</a:t>
            </a:r>
            <a:r>
              <a:rPr lang="en-GB" sz="3200"/>
              <a:t>kova  </a:t>
            </a:r>
            <a:r>
              <a:rPr lang="sr-Latn-BA" sz="3200"/>
              <a:t>u LV</a:t>
            </a:r>
            <a:r>
              <a:rPr lang="en-GB" sz="3200"/>
              <a:t> </a:t>
            </a:r>
          </a:p>
        </p:txBody>
      </p:sp>
      <p:sp>
        <p:nvSpPr>
          <p:cNvPr id="83970" name="Footer Placeholder 4">
            <a:extLst>
              <a:ext uri="{FF2B5EF4-FFF2-40B4-BE49-F238E27FC236}">
                <a16:creationId xmlns:a16="http://schemas.microsoft.com/office/drawing/2014/main" id="{72B0A69E-D9A6-C14E-BFD2-3855D527C1D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83971" name="Slide Number Placeholder 3">
            <a:extLst>
              <a:ext uri="{FF2B5EF4-FFF2-40B4-BE49-F238E27FC236}">
                <a16:creationId xmlns:a16="http://schemas.microsoft.com/office/drawing/2014/main" id="{67DAD02C-5E2D-BC45-9ABD-E900A3EDE25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EA4788A8-6354-7749-B001-2E4361791ED3}" type="slidenum">
              <a:rPr lang="en-GB" altLang="en-US" sz="1400">
                <a:solidFill>
                  <a:srgbClr val="FFFFFF"/>
                </a:solidFill>
                <a:latin typeface="Arial" panose="020B0604020202020204" pitchFamily="34" charset="0"/>
              </a:rPr>
              <a:pPr>
                <a:spcBef>
                  <a:spcPct val="0"/>
                </a:spcBef>
                <a:buClrTx/>
                <a:buSzTx/>
                <a:buFontTx/>
                <a:buNone/>
              </a:pPr>
              <a:t>38</a:t>
            </a:fld>
            <a:endParaRPr lang="en-GB" altLang="en-US" sz="1400">
              <a:solidFill>
                <a:srgbClr val="FFFFFF"/>
              </a:solidFill>
              <a:latin typeface="Arial" panose="020B0604020202020204" pitchFamily="34" charset="0"/>
            </a:endParaRPr>
          </a:p>
        </p:txBody>
      </p:sp>
      <p:pic>
        <p:nvPicPr>
          <p:cNvPr id="83972" name="Picture 1">
            <a:extLst>
              <a:ext uri="{FF2B5EF4-FFF2-40B4-BE49-F238E27FC236}">
                <a16:creationId xmlns:a16="http://schemas.microsoft.com/office/drawing/2014/main" id="{A125F3F0-7BB8-7349-96F1-7A50EF4A2C0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850" y="1714500"/>
            <a:ext cx="84963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a:extLst>
              <a:ext uri="{FF2B5EF4-FFF2-40B4-BE49-F238E27FC236}">
                <a16:creationId xmlns:a16="http://schemas.microsoft.com/office/drawing/2014/main" id="{4994D3DC-2E90-EF4C-936E-47727810D0FE}"/>
              </a:ext>
            </a:extLst>
          </p:cNvPr>
          <p:cNvSpPr>
            <a:spLocks noGrp="1"/>
          </p:cNvSpPr>
          <p:nvPr>
            <p:ph type="title"/>
          </p:nvPr>
        </p:nvSpPr>
        <p:spPr>
          <a:xfrm>
            <a:off x="428625" y="0"/>
            <a:ext cx="8229600" cy="928688"/>
          </a:xfrm>
        </p:spPr>
        <p:txBody>
          <a:bodyPr/>
          <a:lstStyle/>
          <a:p>
            <a:pPr eaLnBrk="1" hangingPunct="1"/>
            <a:r>
              <a:rPr lang="en-GB" altLang="en-US"/>
              <a:t>Konceptualno razumijevanje LV -1</a:t>
            </a:r>
          </a:p>
        </p:txBody>
      </p:sp>
      <p:sp>
        <p:nvSpPr>
          <p:cNvPr id="86018" name="Footer Placeholder 4">
            <a:extLst>
              <a:ext uri="{FF2B5EF4-FFF2-40B4-BE49-F238E27FC236}">
                <a16:creationId xmlns:a16="http://schemas.microsoft.com/office/drawing/2014/main" id="{DDCCEB4D-8620-9A42-B119-E86ED18ABA5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86019" name="Slide Number Placeholder 3">
            <a:extLst>
              <a:ext uri="{FF2B5EF4-FFF2-40B4-BE49-F238E27FC236}">
                <a16:creationId xmlns:a16="http://schemas.microsoft.com/office/drawing/2014/main" id="{3092C60A-3C7F-F440-B8D6-C25D874568F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94CBA03B-00ED-9A46-B0D9-4955C6CDC84A}" type="slidenum">
              <a:rPr lang="en-GB" altLang="en-US" sz="1400">
                <a:solidFill>
                  <a:srgbClr val="FFFFFF"/>
                </a:solidFill>
                <a:latin typeface="Arial" panose="020B0604020202020204" pitchFamily="34" charset="0"/>
              </a:rPr>
              <a:pPr>
                <a:spcBef>
                  <a:spcPct val="0"/>
                </a:spcBef>
                <a:buClrTx/>
                <a:buSzTx/>
                <a:buFontTx/>
                <a:buNone/>
              </a:pPr>
              <a:t>39</a:t>
            </a:fld>
            <a:endParaRPr lang="en-GB" altLang="en-US" sz="1400">
              <a:solidFill>
                <a:srgbClr val="FFFFFF"/>
              </a:solidFill>
              <a:latin typeface="Arial" panose="020B0604020202020204" pitchFamily="34" charset="0"/>
            </a:endParaRPr>
          </a:p>
        </p:txBody>
      </p:sp>
      <p:sp>
        <p:nvSpPr>
          <p:cNvPr id="86020" name="Content Placeholder 2">
            <a:extLst>
              <a:ext uri="{FF2B5EF4-FFF2-40B4-BE49-F238E27FC236}">
                <a16:creationId xmlns:a16="http://schemas.microsoft.com/office/drawing/2014/main" id="{0B46261E-CF45-D441-9745-93876E77BEAB}"/>
              </a:ext>
            </a:extLst>
          </p:cNvPr>
          <p:cNvSpPr>
            <a:spLocks noGrp="1"/>
          </p:cNvSpPr>
          <p:nvPr>
            <p:ph sz="quarter" idx="1"/>
          </p:nvPr>
        </p:nvSpPr>
        <p:spPr>
          <a:xfrm>
            <a:off x="457200" y="928688"/>
            <a:ext cx="8229600" cy="5197475"/>
          </a:xfrm>
        </p:spPr>
        <p:txBody>
          <a:bodyPr/>
          <a:lstStyle/>
          <a:p>
            <a:pPr marL="365125" indent="-255588" eaLnBrk="1" hangingPunct="1">
              <a:buFont typeface="Wingdings 3" pitchFamily="2" charset="2"/>
              <a:buChar char=""/>
            </a:pPr>
            <a:r>
              <a:rPr lang="en-GB" altLang="en-US" sz="2800"/>
              <a:t>Vrijednost  i njegovo mjerenje (mjeri se sa ukupnim prihodom)</a:t>
            </a:r>
          </a:p>
          <a:p>
            <a:pPr marL="365125" indent="-255588" eaLnBrk="1" hangingPunct="1">
              <a:buFont typeface="Wingdings 3" pitchFamily="2" charset="2"/>
              <a:buChar char=""/>
            </a:pPr>
            <a:r>
              <a:rPr lang="en-GB" altLang="en-US" sz="2800"/>
              <a:t>Vrijednost umjesto troskova se obicno koristi za analizu konkurenteke pozicije firme </a:t>
            </a:r>
          </a:p>
          <a:p>
            <a:pPr marL="365125" indent="-255588" eaLnBrk="1" hangingPunct="1">
              <a:buFont typeface="Wingdings 3" pitchFamily="2" charset="2"/>
              <a:buChar char=""/>
            </a:pPr>
            <a:r>
              <a:rPr lang="en-GB" altLang="en-US" sz="2800"/>
              <a:t>LV = ukupna vrijednost (aktivnosi vrijednosti i profit)</a:t>
            </a:r>
          </a:p>
          <a:p>
            <a:pPr marL="365125" indent="-255588" eaLnBrk="1" hangingPunct="1">
              <a:buFont typeface="Wingdings 3" pitchFamily="2" charset="2"/>
              <a:buChar char=""/>
            </a:pPr>
            <a:r>
              <a:rPr lang="en-GB" altLang="en-US" sz="2800"/>
              <a:t>Vrijednosti aktivnosti firme (fizicke, tehnoloske) specificne za svaku firmu – elementi izgradnje biznis modela </a:t>
            </a:r>
          </a:p>
          <a:p>
            <a:pPr marL="365125" indent="-255588" eaLnBrk="1" hangingPunct="1">
              <a:buFont typeface="Wingdings 3" pitchFamily="2" charset="2"/>
              <a:buChar char=""/>
            </a:pPr>
            <a:r>
              <a:rPr lang="en-GB" altLang="en-US" sz="2800"/>
              <a:t>Profit se moze mjeriti na vise nacina – nabavljaci i kanali vrijednosti mogu biti dio profita (dijelovi su dio ukupnih troskova koje snose kupci).  </a:t>
            </a:r>
          </a:p>
          <a:p>
            <a:pPr marL="365125" indent="-255588" eaLnBrk="1" hangingPunct="1">
              <a:buFont typeface="Wingdings 3" pitchFamily="2" charset="2"/>
              <a:buChar char=""/>
            </a:pPr>
            <a:endParaRPr lang="en-GB" altLang="en-US" sz="2800"/>
          </a:p>
          <a:p>
            <a:pPr marL="365125" indent="-255588" eaLnBrk="1" hangingPunct="1">
              <a:buFont typeface="Wingdings 3" pitchFamily="2" charset="2"/>
              <a:buChar char=""/>
            </a:pPr>
            <a:endParaRPr lang="en-GB"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FCC25B69-0DCD-2F46-9CEB-EB7073FD5CC5}"/>
              </a:ext>
            </a:extLst>
          </p:cNvPr>
          <p:cNvSpPr>
            <a:spLocks noGrp="1"/>
          </p:cNvSpPr>
          <p:nvPr>
            <p:ph type="title"/>
          </p:nvPr>
        </p:nvSpPr>
        <p:spPr/>
        <p:txBody>
          <a:bodyPr/>
          <a:lstStyle/>
          <a:p>
            <a:pPr eaLnBrk="1" hangingPunct="1"/>
            <a:r>
              <a:rPr lang="sr-Latn-BA" altLang="en-US"/>
              <a:t>Sta</a:t>
            </a:r>
            <a:r>
              <a:rPr lang="en-US" altLang="en-US"/>
              <a:t> </a:t>
            </a:r>
            <a:r>
              <a:rPr lang="sr-Latn-BA" altLang="en-US"/>
              <a:t>je str. Sposobnost-SS</a:t>
            </a:r>
            <a:r>
              <a:rPr lang="en-US" altLang="en-US"/>
              <a:t>?</a:t>
            </a:r>
          </a:p>
        </p:txBody>
      </p:sp>
      <p:sp>
        <p:nvSpPr>
          <p:cNvPr id="11267" name="Rectangle 3">
            <a:extLst>
              <a:ext uri="{FF2B5EF4-FFF2-40B4-BE49-F238E27FC236}">
                <a16:creationId xmlns:a16="http://schemas.microsoft.com/office/drawing/2014/main" id="{074DB8C8-74DA-DE47-ACE6-E0F7FBB8D91C}"/>
              </a:ext>
            </a:extLst>
          </p:cNvPr>
          <p:cNvSpPr>
            <a:spLocks noGrp="1"/>
          </p:cNvSpPr>
          <p:nvPr>
            <p:ph sz="quarter" idx="1"/>
          </p:nvPr>
        </p:nvSpPr>
        <p:spPr/>
        <p:txBody>
          <a:bodyPr/>
          <a:lstStyle/>
          <a:p>
            <a:pPr algn="ctr" eaLnBrk="1" hangingPunct="1">
              <a:buFontTx/>
              <a:buNone/>
            </a:pPr>
            <a:r>
              <a:rPr lang="en-GB" altLang="en-US" b="1">
                <a:solidFill>
                  <a:srgbClr val="CC0099"/>
                </a:solidFill>
              </a:rPr>
              <a:t>  S</a:t>
            </a:r>
            <a:r>
              <a:rPr lang="sr-Latn-BA" altLang="en-US" b="1">
                <a:solidFill>
                  <a:srgbClr val="CC0099"/>
                </a:solidFill>
              </a:rPr>
              <a:t>S</a:t>
            </a:r>
            <a:r>
              <a:rPr lang="en-GB" altLang="en-US"/>
              <a:t> </a:t>
            </a:r>
            <a:r>
              <a:rPr lang="sr-Latn-BA" altLang="en-US"/>
              <a:t>se odnosi na resurse i kompetentnost org.u svrhu njenog opstanka i prosperiteta.</a:t>
            </a:r>
          </a:p>
          <a:p>
            <a:pPr algn="ctr" eaLnBrk="1" hangingPunct="1">
              <a:buFontTx/>
              <a:buNone/>
            </a:pPr>
            <a:r>
              <a:rPr lang="sr-Latn-BA" altLang="en-US"/>
              <a:t>(strategijski </a:t>
            </a:r>
            <a:r>
              <a:rPr lang="en-GB" altLang="en-US"/>
              <a:t>‘</a:t>
            </a:r>
            <a:r>
              <a:rPr lang="sr-Latn-BA" altLang="en-US"/>
              <a:t>fit</a:t>
            </a:r>
            <a:r>
              <a:rPr lang="en-GB" altLang="en-US"/>
              <a:t>’ </a:t>
            </a:r>
            <a:r>
              <a:rPr lang="sr-Latn-BA" altLang="en-US"/>
              <a:t> - Strategija je iznalaženje mogućnosti koje se nude u d</a:t>
            </a:r>
            <a:r>
              <a:rPr lang="en-US" altLang="en-US"/>
              <a:t>i</a:t>
            </a:r>
            <a:r>
              <a:rPr lang="sr-Latn-BA" altLang="en-US"/>
              <a:t>namičnom poslovnom okruženju )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blinds(horizontal)">
                                      <p:cBhvr>
                                        <p:cTn id="7" dur="500"/>
                                        <p:tgtEl>
                                          <p:spTgt spid="112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blinds(horizontal)">
                                      <p:cBhvr>
                                        <p:cTn id="12" dur="500"/>
                                        <p:tgtEl>
                                          <p:spTgt spid="112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id="{5179726F-0BD5-FD46-9E25-86B191BEF964}"/>
              </a:ext>
            </a:extLst>
          </p:cNvPr>
          <p:cNvSpPr>
            <a:spLocks noGrp="1"/>
          </p:cNvSpPr>
          <p:nvPr>
            <p:ph type="title"/>
          </p:nvPr>
        </p:nvSpPr>
        <p:spPr/>
        <p:txBody>
          <a:bodyPr/>
          <a:lstStyle/>
          <a:p>
            <a:pPr eaLnBrk="1" hangingPunct="1"/>
            <a:r>
              <a:rPr lang="en-GB" altLang="en-US"/>
              <a:t>Konceptualno razumijevanje LV -2</a:t>
            </a:r>
          </a:p>
        </p:txBody>
      </p:sp>
      <p:sp>
        <p:nvSpPr>
          <p:cNvPr id="88066" name="Footer Placeholder 4">
            <a:extLst>
              <a:ext uri="{FF2B5EF4-FFF2-40B4-BE49-F238E27FC236}">
                <a16:creationId xmlns:a16="http://schemas.microsoft.com/office/drawing/2014/main" id="{7DAEBAF3-3767-AB4E-B446-6573BE0C4CB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88067" name="Slide Number Placeholder 3">
            <a:extLst>
              <a:ext uri="{FF2B5EF4-FFF2-40B4-BE49-F238E27FC236}">
                <a16:creationId xmlns:a16="http://schemas.microsoft.com/office/drawing/2014/main" id="{6CE7C185-A9C0-CC45-B2FA-12AF3FED54F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CEBC29A3-CE95-E444-BA0B-0685B3A8E1CC}" type="slidenum">
              <a:rPr lang="en-GB" altLang="en-US" sz="1400">
                <a:solidFill>
                  <a:srgbClr val="FFFFFF"/>
                </a:solidFill>
                <a:latin typeface="Arial" panose="020B0604020202020204" pitchFamily="34" charset="0"/>
              </a:rPr>
              <a:pPr>
                <a:spcBef>
                  <a:spcPct val="0"/>
                </a:spcBef>
                <a:buClrTx/>
                <a:buSzTx/>
                <a:buFontTx/>
                <a:buNone/>
              </a:pPr>
              <a:t>40</a:t>
            </a:fld>
            <a:endParaRPr lang="en-GB" altLang="en-US" sz="1400">
              <a:solidFill>
                <a:srgbClr val="FFFFFF"/>
              </a:solidFill>
              <a:latin typeface="Arial" panose="020B0604020202020204" pitchFamily="34" charset="0"/>
            </a:endParaRPr>
          </a:p>
        </p:txBody>
      </p:sp>
      <p:sp>
        <p:nvSpPr>
          <p:cNvPr id="17411" name="Content Placeholder 2">
            <a:extLst>
              <a:ext uri="{FF2B5EF4-FFF2-40B4-BE49-F238E27FC236}">
                <a16:creationId xmlns:a16="http://schemas.microsoft.com/office/drawing/2014/main" id="{C8E55234-DAE4-1245-BC88-FA51685A8133}"/>
              </a:ext>
            </a:extLst>
          </p:cNvPr>
          <p:cNvSpPr>
            <a:spLocks noGrp="1"/>
          </p:cNvSpPr>
          <p:nvPr>
            <p:ph sz="quarter" idx="1"/>
          </p:nvPr>
        </p:nvSpPr>
        <p:spPr/>
        <p:txBody>
          <a:bodyPr>
            <a:normAutofit lnSpcReduction="10000"/>
          </a:bodyPr>
          <a:lstStyle/>
          <a:p>
            <a:pPr marL="365760" indent="-256032" eaLnBrk="1" fontAlgn="auto" hangingPunct="1">
              <a:spcBef>
                <a:spcPts val="580"/>
              </a:spcBef>
              <a:spcAft>
                <a:spcPts val="0"/>
              </a:spcAft>
              <a:buFont typeface="Wingdings 3"/>
              <a:buChar char=""/>
              <a:defRPr/>
            </a:pPr>
            <a:r>
              <a:rPr lang="en-GB" sz="2800" dirty="0" err="1"/>
              <a:t>Nabavlja</a:t>
            </a:r>
            <a:r>
              <a:rPr lang="sr-Latn-BA" sz="2800" dirty="0"/>
              <a:t>či</a:t>
            </a:r>
            <a:r>
              <a:rPr lang="en-GB" sz="2800" dirty="0"/>
              <a:t> </a:t>
            </a:r>
            <a:r>
              <a:rPr lang="en-GB" sz="2800" dirty="0" err="1"/>
              <a:t>i</a:t>
            </a:r>
            <a:r>
              <a:rPr lang="en-GB" sz="2800" dirty="0"/>
              <a:t> </a:t>
            </a:r>
            <a:r>
              <a:rPr lang="en-GB" sz="2800" dirty="0" err="1"/>
              <a:t>kanali</a:t>
            </a:r>
            <a:r>
              <a:rPr lang="en-GB" sz="2800" dirty="0"/>
              <a:t> LV  je </a:t>
            </a:r>
            <a:r>
              <a:rPr lang="en-GB" sz="2800" dirty="0" err="1"/>
              <a:t>tako</a:t>
            </a:r>
            <a:r>
              <a:rPr lang="sr-Latn-BA" sz="2800" dirty="0"/>
              <a:t>đ</a:t>
            </a:r>
            <a:r>
              <a:rPr lang="en-GB" sz="2800" dirty="0"/>
              <a:t>e </a:t>
            </a:r>
            <a:r>
              <a:rPr lang="en-GB" sz="2800" dirty="0" err="1"/>
              <a:t>ukljiu</a:t>
            </a:r>
            <a:r>
              <a:rPr lang="sr-Latn-BA" sz="2800" dirty="0"/>
              <a:t>č</a:t>
            </a:r>
            <a:r>
              <a:rPr lang="en-GB" sz="2800" dirty="0"/>
              <a:t>en u profit (</a:t>
            </a:r>
            <a:r>
              <a:rPr lang="en-GB" sz="2800" dirty="0" err="1"/>
              <a:t>tro</a:t>
            </a:r>
            <a:r>
              <a:rPr lang="sr-Latn-BA" sz="2800" dirty="0"/>
              <a:t>š</a:t>
            </a:r>
            <a:r>
              <a:rPr lang="en-GB" sz="2800" dirty="0" err="1"/>
              <a:t>ak</a:t>
            </a:r>
            <a:r>
              <a:rPr lang="en-GB" sz="2800" dirty="0"/>
              <a:t> </a:t>
            </a:r>
            <a:r>
              <a:rPr lang="en-GB" sz="2800" dirty="0" err="1"/>
              <a:t>snose</a:t>
            </a:r>
            <a:r>
              <a:rPr lang="en-GB" sz="2800" dirty="0"/>
              <a:t> </a:t>
            </a:r>
            <a:r>
              <a:rPr lang="en-GB" sz="2800" dirty="0" err="1"/>
              <a:t>potro</a:t>
            </a:r>
            <a:r>
              <a:rPr lang="sr-Latn-BA" sz="2800" dirty="0"/>
              <a:t>š</a:t>
            </a:r>
            <a:r>
              <a:rPr lang="en-GB" sz="2800" dirty="0"/>
              <a:t>a</a:t>
            </a:r>
            <a:r>
              <a:rPr lang="sr-Latn-BA" sz="2800" dirty="0"/>
              <a:t>č</a:t>
            </a:r>
            <a:r>
              <a:rPr lang="en-GB" sz="2800" dirty="0" err="1"/>
              <a:t>i</a:t>
            </a:r>
            <a:r>
              <a:rPr lang="en-GB" sz="2800" dirty="0"/>
              <a:t>)</a:t>
            </a:r>
          </a:p>
          <a:p>
            <a:pPr marL="365760" indent="-256032" eaLnBrk="1" fontAlgn="auto" hangingPunct="1">
              <a:spcBef>
                <a:spcPts val="580"/>
              </a:spcBef>
              <a:spcAft>
                <a:spcPts val="0"/>
              </a:spcAft>
              <a:buFont typeface="Wingdings 3"/>
              <a:buChar char=""/>
              <a:defRPr/>
            </a:pPr>
            <a:r>
              <a:rPr lang="en-GB" sz="2800" dirty="0"/>
              <a:t>2 </a:t>
            </a:r>
            <a:r>
              <a:rPr lang="en-GB" sz="2800" dirty="0" err="1"/>
              <a:t>generalne</a:t>
            </a:r>
            <a:r>
              <a:rPr lang="en-GB" sz="2800" dirty="0"/>
              <a:t> </a:t>
            </a:r>
            <a:r>
              <a:rPr lang="en-GB" sz="2800" dirty="0" err="1"/>
              <a:t>kategorije</a:t>
            </a:r>
            <a:r>
              <a:rPr lang="en-GB" sz="2800" dirty="0"/>
              <a:t> LV </a:t>
            </a:r>
          </a:p>
          <a:p>
            <a:pPr marL="365760" indent="-256032" eaLnBrk="1" fontAlgn="auto" hangingPunct="1">
              <a:spcBef>
                <a:spcPts val="580"/>
              </a:spcBef>
              <a:spcAft>
                <a:spcPts val="0"/>
              </a:spcAft>
              <a:buFont typeface="Wingdings 3"/>
              <a:buChar char=""/>
              <a:defRPr/>
            </a:pPr>
            <a:r>
              <a:rPr lang="en-GB" sz="2800" dirty="0" err="1"/>
              <a:t>Osnovne</a:t>
            </a:r>
            <a:r>
              <a:rPr lang="en-GB" sz="2800" dirty="0"/>
              <a:t> – 5 </a:t>
            </a:r>
            <a:r>
              <a:rPr lang="en-GB" sz="2800" dirty="0" err="1"/>
              <a:t>generalnih</a:t>
            </a:r>
            <a:r>
              <a:rPr lang="en-GB" sz="2800" dirty="0"/>
              <a:t> </a:t>
            </a:r>
            <a:r>
              <a:rPr lang="en-GB" sz="2800" dirty="0" err="1"/>
              <a:t>kategorija</a:t>
            </a:r>
            <a:r>
              <a:rPr lang="en-GB" sz="2800" dirty="0"/>
              <a:t> </a:t>
            </a:r>
          </a:p>
          <a:p>
            <a:pPr marL="365760" indent="-256032" eaLnBrk="1" fontAlgn="auto" hangingPunct="1">
              <a:spcBef>
                <a:spcPts val="580"/>
              </a:spcBef>
              <a:spcAft>
                <a:spcPts val="0"/>
              </a:spcAft>
              <a:buFont typeface="Wingdings 3"/>
              <a:buChar char=""/>
              <a:defRPr/>
            </a:pPr>
            <a:r>
              <a:rPr lang="en-GB" sz="2800" dirty="0"/>
              <a:t>Pomo</a:t>
            </a:r>
            <a:r>
              <a:rPr lang="sr-Latn-BA" sz="2800" dirty="0"/>
              <a:t>ć</a:t>
            </a:r>
            <a:r>
              <a:rPr lang="en-GB" sz="2800" dirty="0"/>
              <a:t>ne – </a:t>
            </a:r>
            <a:r>
              <a:rPr lang="en-GB" sz="2800" dirty="0" err="1"/>
              <a:t>specificno</a:t>
            </a:r>
            <a:r>
              <a:rPr lang="en-GB" sz="2800" dirty="0"/>
              <a:t> </a:t>
            </a:r>
            <a:r>
              <a:rPr lang="en-GB" sz="2800" dirty="0" err="1"/>
              <a:t>za</a:t>
            </a:r>
            <a:r>
              <a:rPr lang="en-GB" sz="2800" dirty="0"/>
              <a:t> </a:t>
            </a:r>
            <a:r>
              <a:rPr lang="en-GB" sz="2800" dirty="0" err="1"/>
              <a:t>jenu</a:t>
            </a:r>
            <a:r>
              <a:rPr lang="en-GB" sz="2800" dirty="0"/>
              <a:t> </a:t>
            </a:r>
            <a:r>
              <a:rPr lang="en-GB" sz="2800" dirty="0" err="1"/>
              <a:t>primarnu</a:t>
            </a:r>
            <a:r>
              <a:rPr lang="en-GB" sz="2800" dirty="0"/>
              <a:t> </a:t>
            </a:r>
            <a:r>
              <a:rPr lang="en-GB" sz="2800" dirty="0" err="1"/>
              <a:t>aktivnost</a:t>
            </a:r>
            <a:r>
              <a:rPr lang="en-GB" sz="2800" dirty="0"/>
              <a:t> </a:t>
            </a:r>
            <a:r>
              <a:rPr lang="en-GB" sz="2800" dirty="0" err="1"/>
              <a:t>ili</a:t>
            </a:r>
            <a:r>
              <a:rPr lang="en-GB" sz="2800" dirty="0"/>
              <a:t> </a:t>
            </a:r>
            <a:r>
              <a:rPr lang="en-GB" sz="2800" dirty="0" err="1"/>
              <a:t>za</a:t>
            </a:r>
            <a:r>
              <a:rPr lang="en-GB" sz="2800" dirty="0"/>
              <a:t> </a:t>
            </a:r>
            <a:r>
              <a:rPr lang="en-GB" sz="2800" dirty="0" err="1"/>
              <a:t>vise</a:t>
            </a:r>
            <a:r>
              <a:rPr lang="en-GB" sz="2800" dirty="0"/>
              <a:t> </a:t>
            </a:r>
            <a:r>
              <a:rPr lang="en-GB" sz="2800" dirty="0" err="1"/>
              <a:t>njih</a:t>
            </a:r>
            <a:endParaRPr lang="en-GB" sz="2800" dirty="0"/>
          </a:p>
          <a:p>
            <a:pPr marL="365760" indent="-256032" eaLnBrk="1" fontAlgn="auto" hangingPunct="1">
              <a:spcBef>
                <a:spcPts val="580"/>
              </a:spcBef>
              <a:spcAft>
                <a:spcPts val="0"/>
              </a:spcAft>
              <a:buFont typeface="Wingdings 3"/>
              <a:buChar char=""/>
              <a:defRPr/>
            </a:pPr>
            <a:r>
              <a:rPr lang="en-GB" sz="2800" i="1" dirty="0" err="1"/>
              <a:t>Analiza</a:t>
            </a:r>
            <a:r>
              <a:rPr lang="en-GB" sz="2800" i="1" dirty="0"/>
              <a:t> LV </a:t>
            </a:r>
            <a:r>
              <a:rPr lang="en-GB" sz="2800" i="1" dirty="0" err="1"/>
              <a:t>umjesto</a:t>
            </a:r>
            <a:r>
              <a:rPr lang="en-GB" sz="2800" i="1" dirty="0"/>
              <a:t> </a:t>
            </a:r>
            <a:r>
              <a:rPr lang="en-GB" sz="2800" i="1" dirty="0" err="1"/>
              <a:t>dodatne</a:t>
            </a:r>
            <a:r>
              <a:rPr lang="en-GB" sz="2800" i="1" dirty="0"/>
              <a:t> </a:t>
            </a:r>
            <a:r>
              <a:rPr lang="en-GB" sz="2800" i="1" dirty="0" err="1"/>
              <a:t>vrijednosti</a:t>
            </a:r>
            <a:r>
              <a:rPr lang="en-GB" sz="2800" i="1" dirty="0"/>
              <a:t> (DV) je </a:t>
            </a:r>
            <a:r>
              <a:rPr lang="en-GB" sz="2800" i="1" dirty="0" err="1"/>
              <a:t>bolji</a:t>
            </a:r>
            <a:r>
              <a:rPr lang="en-GB" sz="2800" i="1" dirty="0"/>
              <a:t> </a:t>
            </a:r>
            <a:r>
              <a:rPr lang="en-GB" sz="2800" i="1" dirty="0" err="1"/>
              <a:t>na</a:t>
            </a:r>
            <a:r>
              <a:rPr lang="sr-Latn-BA" sz="2800" i="1" dirty="0"/>
              <a:t>č</a:t>
            </a:r>
            <a:r>
              <a:rPr lang="en-GB" sz="2800" i="1" dirty="0"/>
              <a:t>in </a:t>
            </a:r>
            <a:r>
              <a:rPr lang="en-GB" sz="2800" i="1" dirty="0" err="1"/>
              <a:t>utvr</a:t>
            </a:r>
            <a:r>
              <a:rPr lang="sr-Latn-BA" sz="2800" i="1" dirty="0"/>
              <a:t>đ</a:t>
            </a:r>
            <a:r>
              <a:rPr lang="en-GB" sz="2800" i="1" dirty="0" err="1"/>
              <a:t>ivanja</a:t>
            </a:r>
            <a:r>
              <a:rPr lang="en-GB" sz="2800" i="1" dirty="0"/>
              <a:t> KP </a:t>
            </a:r>
            <a:r>
              <a:rPr lang="sr-Latn-BA" sz="2800" i="1" dirty="0"/>
              <a:t>(</a:t>
            </a:r>
            <a:r>
              <a:rPr lang="en-GB" sz="2800" i="1" dirty="0"/>
              <a:t>DV </a:t>
            </a:r>
            <a:r>
              <a:rPr lang="en-GB" sz="2800" i="1" dirty="0" err="1"/>
              <a:t>analiza</a:t>
            </a:r>
            <a:r>
              <a:rPr lang="en-GB" sz="2800" i="1" dirty="0"/>
              <a:t> </a:t>
            </a:r>
            <a:r>
              <a:rPr lang="en-GB" sz="2800" i="1" dirty="0" err="1"/>
              <a:t>ignori</a:t>
            </a:r>
            <a:r>
              <a:rPr lang="sr-Latn-BA" sz="2800" i="1" dirty="0"/>
              <a:t>š</a:t>
            </a:r>
            <a:r>
              <a:rPr lang="en-GB" sz="2800" i="1" dirty="0"/>
              <a:t>e </a:t>
            </a:r>
            <a:r>
              <a:rPr lang="en-GB" sz="2800" i="1" dirty="0" err="1"/>
              <a:t>veze</a:t>
            </a:r>
            <a:r>
              <a:rPr lang="en-GB" sz="2800" i="1" dirty="0"/>
              <a:t> </a:t>
            </a:r>
            <a:r>
              <a:rPr lang="en-GB" sz="2800" i="1" dirty="0" err="1"/>
              <a:t>izmedju</a:t>
            </a:r>
            <a:r>
              <a:rPr lang="en-GB" sz="2800" i="1" dirty="0"/>
              <a:t> </a:t>
            </a:r>
            <a:r>
              <a:rPr lang="en-GB" sz="2800" i="1" dirty="0" err="1"/>
              <a:t>firme</a:t>
            </a:r>
            <a:r>
              <a:rPr lang="en-GB" sz="2800" i="1" dirty="0"/>
              <a:t> I </a:t>
            </a:r>
            <a:r>
              <a:rPr lang="en-GB" sz="2800" i="1" dirty="0" err="1"/>
              <a:t>nabavlja</a:t>
            </a:r>
            <a:r>
              <a:rPr lang="sr-Latn-BA" sz="2800" i="1" dirty="0"/>
              <a:t>č</a:t>
            </a:r>
            <a:r>
              <a:rPr lang="en-GB" sz="2800" i="1" dirty="0"/>
              <a:t>a </a:t>
            </a:r>
            <a:r>
              <a:rPr lang="en-GB" sz="2800" i="1" dirty="0" err="1"/>
              <a:t>sto</a:t>
            </a:r>
            <a:r>
              <a:rPr lang="en-GB" sz="2800" i="1" dirty="0"/>
              <a:t> mo</a:t>
            </a:r>
            <a:r>
              <a:rPr lang="sr-Latn-BA" sz="2800" i="1" dirty="0"/>
              <a:t>ž</a:t>
            </a:r>
            <a:r>
              <a:rPr lang="en-GB" sz="2800" i="1" dirty="0"/>
              <a:t>e </a:t>
            </a:r>
            <a:r>
              <a:rPr lang="en-GB" sz="2800" i="1" dirty="0" err="1"/>
              <a:t>smanjiti</a:t>
            </a:r>
            <a:r>
              <a:rPr lang="en-GB" sz="2800" i="1" dirty="0"/>
              <a:t> </a:t>
            </a:r>
            <a:r>
              <a:rPr lang="en-GB" sz="2800" i="1" dirty="0" err="1"/>
              <a:t>tro</a:t>
            </a:r>
            <a:r>
              <a:rPr lang="sr-Latn-BA" sz="2800" i="1" dirty="0"/>
              <a:t>š</a:t>
            </a:r>
            <a:r>
              <a:rPr lang="en-GB" sz="2800" i="1" dirty="0" err="1"/>
              <a:t>kove</a:t>
            </a:r>
            <a:r>
              <a:rPr lang="en-GB" sz="2800" i="1" dirty="0"/>
              <a:t> </a:t>
            </a:r>
            <a:r>
              <a:rPr lang="en-GB" sz="2800" i="1" dirty="0" err="1"/>
              <a:t>ili</a:t>
            </a:r>
            <a:r>
              <a:rPr lang="en-GB" sz="2800" i="1" dirty="0"/>
              <a:t> </a:t>
            </a:r>
            <a:r>
              <a:rPr lang="en-GB" sz="2800" i="1" dirty="0" err="1"/>
              <a:t>pomoci</a:t>
            </a:r>
            <a:r>
              <a:rPr lang="en-GB" sz="2800" i="1" dirty="0"/>
              <a:t> </a:t>
            </a:r>
            <a:r>
              <a:rPr lang="en-GB" sz="2800" i="1" dirty="0" err="1"/>
              <a:t>diferencijaciji</a:t>
            </a:r>
            <a:r>
              <a:rPr lang="en-GB" sz="2800" i="1" dirty="0"/>
              <a:t> </a:t>
            </a:r>
            <a:r>
              <a:rPr lang="sr-Latn-BA" sz="2800" i="1" dirty="0"/>
              <a:t>)</a:t>
            </a:r>
            <a:endParaRPr lang="en-GB" sz="2800" i="1" dirty="0"/>
          </a:p>
          <a:p>
            <a:pPr marL="365760" indent="-256032" eaLnBrk="1" fontAlgn="auto" hangingPunct="1">
              <a:spcBef>
                <a:spcPts val="580"/>
              </a:spcBef>
              <a:spcAft>
                <a:spcPts val="0"/>
              </a:spcAft>
              <a:buFont typeface="Wingdings 3"/>
              <a:buChar char=""/>
              <a:defRPr/>
            </a:pPr>
            <a:endParaRPr lang="en-GB"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Title 1">
            <a:extLst>
              <a:ext uri="{FF2B5EF4-FFF2-40B4-BE49-F238E27FC236}">
                <a16:creationId xmlns:a16="http://schemas.microsoft.com/office/drawing/2014/main" id="{9AA21285-E6AE-8141-82F9-F17468CBED3A}"/>
              </a:ext>
            </a:extLst>
          </p:cNvPr>
          <p:cNvSpPr>
            <a:spLocks noGrp="1"/>
          </p:cNvSpPr>
          <p:nvPr>
            <p:ph type="title"/>
          </p:nvPr>
        </p:nvSpPr>
        <p:spPr>
          <a:xfrm>
            <a:off x="457200" y="274638"/>
            <a:ext cx="8229600" cy="561975"/>
          </a:xfrm>
        </p:spPr>
        <p:txBody>
          <a:bodyPr>
            <a:normAutofit fontScale="90000"/>
          </a:bodyPr>
          <a:lstStyle/>
          <a:p>
            <a:pPr eaLnBrk="1" fontAlgn="auto" hangingPunct="1">
              <a:spcAft>
                <a:spcPts val="0"/>
              </a:spcAft>
              <a:defRPr/>
            </a:pPr>
            <a:r>
              <a:rPr lang="en-GB"/>
              <a:t>LV i kljucni aspecti KP</a:t>
            </a:r>
          </a:p>
        </p:txBody>
      </p:sp>
      <p:sp>
        <p:nvSpPr>
          <p:cNvPr id="89090" name="Footer Placeholder 4">
            <a:extLst>
              <a:ext uri="{FF2B5EF4-FFF2-40B4-BE49-F238E27FC236}">
                <a16:creationId xmlns:a16="http://schemas.microsoft.com/office/drawing/2014/main" id="{ED3960F7-4A61-A842-A25D-8521EEC9271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89091" name="Slide Number Placeholder 5">
            <a:extLst>
              <a:ext uri="{FF2B5EF4-FFF2-40B4-BE49-F238E27FC236}">
                <a16:creationId xmlns:a16="http://schemas.microsoft.com/office/drawing/2014/main" id="{D26040B9-2D14-1A40-A388-CEA33799568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01C5C074-1F35-264A-ACBC-0A6AD857A678}" type="slidenum">
              <a:rPr lang="en-GB" altLang="en-US" sz="1400">
                <a:solidFill>
                  <a:srgbClr val="FFFFFF"/>
                </a:solidFill>
                <a:latin typeface="Arial" panose="020B0604020202020204" pitchFamily="34" charset="0"/>
              </a:rPr>
              <a:pPr>
                <a:spcBef>
                  <a:spcPct val="0"/>
                </a:spcBef>
                <a:buClrTx/>
                <a:buSzTx/>
                <a:buFontTx/>
                <a:buNone/>
              </a:pPr>
              <a:t>41</a:t>
            </a:fld>
            <a:endParaRPr lang="en-GB" altLang="en-US" sz="1400">
              <a:solidFill>
                <a:srgbClr val="FFFFFF"/>
              </a:solidFill>
              <a:latin typeface="Arial" panose="020B0604020202020204" pitchFamily="34" charset="0"/>
            </a:endParaRPr>
          </a:p>
        </p:txBody>
      </p:sp>
      <p:pic>
        <p:nvPicPr>
          <p:cNvPr id="89092" name="Picture 2">
            <a:extLst>
              <a:ext uri="{FF2B5EF4-FFF2-40B4-BE49-F238E27FC236}">
                <a16:creationId xmlns:a16="http://schemas.microsoft.com/office/drawing/2014/main" id="{A6AD704D-B483-674C-B150-062AEF11AE28}"/>
              </a:ext>
            </a:extLst>
          </p:cNvPr>
          <p:cNvPicPr>
            <a:picLocks noGrp="1" noChangeAspect="1" noChangeArrowheads="1"/>
          </p:cNvPicPr>
          <p:nvPr>
            <p:ph sz="quarter" idx="1"/>
          </p:nvPr>
        </p:nvPicPr>
        <p:blipFill>
          <a:blip r:embed="rId2">
            <a:extLst>
              <a:ext uri="{28A0092B-C50C-407E-A947-70E740481C1C}">
                <a14:useLocalDpi xmlns:a14="http://schemas.microsoft.com/office/drawing/2010/main"/>
              </a:ext>
            </a:extLst>
          </a:blip>
          <a:srcRect/>
          <a:stretch>
            <a:fillRect/>
          </a:stretch>
        </p:blipFill>
        <p:spPr>
          <a:xfrm>
            <a:off x="971550" y="1268413"/>
            <a:ext cx="7600950" cy="5018087"/>
          </a:xfr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D4D3733A-613B-C442-9579-B281D2176338}"/>
              </a:ext>
            </a:extLst>
          </p:cNvPr>
          <p:cNvSpPr>
            <a:spLocks noGrp="1"/>
          </p:cNvSpPr>
          <p:nvPr>
            <p:ph type="title"/>
          </p:nvPr>
        </p:nvSpPr>
        <p:spPr/>
        <p:txBody>
          <a:bodyPr/>
          <a:lstStyle/>
          <a:p>
            <a:pPr eaLnBrk="1" hangingPunct="1"/>
            <a:r>
              <a:rPr lang="en-GB" altLang="en-US"/>
              <a:t>…nastavak sa predhodnog sl.</a:t>
            </a:r>
          </a:p>
        </p:txBody>
      </p:sp>
      <p:sp>
        <p:nvSpPr>
          <p:cNvPr id="90114" name="Footer Placeholder 4">
            <a:extLst>
              <a:ext uri="{FF2B5EF4-FFF2-40B4-BE49-F238E27FC236}">
                <a16:creationId xmlns:a16="http://schemas.microsoft.com/office/drawing/2014/main" id="{7D0BBEDB-35C3-4E4E-8D8B-1C61FF6095C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90115" name="Slide Number Placeholder 5">
            <a:extLst>
              <a:ext uri="{FF2B5EF4-FFF2-40B4-BE49-F238E27FC236}">
                <a16:creationId xmlns:a16="http://schemas.microsoft.com/office/drawing/2014/main" id="{372220BB-211C-7548-AF2E-F92186EFB21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766CC1FE-09A7-CD46-8657-A8DD76EF8D21}" type="slidenum">
              <a:rPr lang="en-GB" altLang="en-US" sz="1400">
                <a:solidFill>
                  <a:srgbClr val="FFFFFF"/>
                </a:solidFill>
                <a:latin typeface="Arial" panose="020B0604020202020204" pitchFamily="34" charset="0"/>
              </a:rPr>
              <a:pPr>
                <a:spcBef>
                  <a:spcPct val="0"/>
                </a:spcBef>
                <a:buClrTx/>
                <a:buSzTx/>
                <a:buFontTx/>
                <a:buNone/>
              </a:pPr>
              <a:t>42</a:t>
            </a:fld>
            <a:endParaRPr lang="en-GB" altLang="en-US" sz="1400">
              <a:solidFill>
                <a:srgbClr val="FFFFFF"/>
              </a:solidFill>
              <a:latin typeface="Arial" panose="020B0604020202020204" pitchFamily="34" charset="0"/>
            </a:endParaRPr>
          </a:p>
        </p:txBody>
      </p:sp>
      <p:pic>
        <p:nvPicPr>
          <p:cNvPr id="90116" name="Picture 2">
            <a:extLst>
              <a:ext uri="{FF2B5EF4-FFF2-40B4-BE49-F238E27FC236}">
                <a16:creationId xmlns:a16="http://schemas.microsoft.com/office/drawing/2014/main" id="{0C9F460E-509B-4A44-A6EF-C80D735F51AD}"/>
              </a:ext>
            </a:extLst>
          </p:cNvPr>
          <p:cNvPicPr>
            <a:picLocks noGrp="1" noChangeAspect="1" noChangeArrowheads="1"/>
          </p:cNvPicPr>
          <p:nvPr>
            <p:ph sz="quarter" idx="1"/>
          </p:nvPr>
        </p:nvPicPr>
        <p:blipFill>
          <a:blip r:embed="rId2">
            <a:extLst>
              <a:ext uri="{28A0092B-C50C-407E-A947-70E740481C1C}">
                <a14:useLocalDpi xmlns:a14="http://schemas.microsoft.com/office/drawing/2010/main"/>
              </a:ext>
            </a:extLst>
          </a:blip>
          <a:srcRect/>
          <a:stretch>
            <a:fillRect/>
          </a:stretch>
        </p:blipFill>
        <p:spPr>
          <a:xfrm>
            <a:off x="457200" y="1341438"/>
            <a:ext cx="7499350" cy="4873625"/>
          </a:xfr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139620B5-7D86-C447-8C17-F41084E1721D}"/>
              </a:ext>
            </a:extLst>
          </p:cNvPr>
          <p:cNvSpPr>
            <a:spLocks noGrp="1"/>
          </p:cNvSpPr>
          <p:nvPr>
            <p:ph type="title"/>
          </p:nvPr>
        </p:nvSpPr>
        <p:spPr>
          <a:xfrm>
            <a:off x="428625" y="0"/>
            <a:ext cx="8229600" cy="857250"/>
          </a:xfrm>
        </p:spPr>
        <p:txBody>
          <a:bodyPr/>
          <a:lstStyle/>
          <a:p>
            <a:pPr eaLnBrk="1" hangingPunct="1"/>
            <a:r>
              <a:rPr lang="en-GB" altLang="en-US"/>
              <a:t>Primjer LV fabrike kop. masina </a:t>
            </a:r>
          </a:p>
        </p:txBody>
      </p:sp>
      <p:sp>
        <p:nvSpPr>
          <p:cNvPr id="91138" name="Footer Placeholder 6">
            <a:extLst>
              <a:ext uri="{FF2B5EF4-FFF2-40B4-BE49-F238E27FC236}">
                <a16:creationId xmlns:a16="http://schemas.microsoft.com/office/drawing/2014/main" id="{98CAC4DB-3A65-524B-BE51-8FE2BA48D12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91139" name="Slide Number Placeholder 5">
            <a:extLst>
              <a:ext uri="{FF2B5EF4-FFF2-40B4-BE49-F238E27FC236}">
                <a16:creationId xmlns:a16="http://schemas.microsoft.com/office/drawing/2014/main" id="{1A6B3F56-4555-5D45-BC7F-B4B6454F53D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458F2882-DD9B-9D4F-9ACC-B38D6830937B}" type="slidenum">
              <a:rPr lang="en-GB" altLang="en-US" sz="1400">
                <a:solidFill>
                  <a:srgbClr val="FFFFFF"/>
                </a:solidFill>
                <a:latin typeface="Arial" panose="020B0604020202020204" pitchFamily="34" charset="0"/>
              </a:rPr>
              <a:pPr>
                <a:spcBef>
                  <a:spcPct val="0"/>
                </a:spcBef>
                <a:buClrTx/>
                <a:buSzTx/>
                <a:buFontTx/>
                <a:buNone/>
              </a:pPr>
              <a:t>43</a:t>
            </a:fld>
            <a:endParaRPr lang="en-GB" altLang="en-US" sz="1400">
              <a:solidFill>
                <a:srgbClr val="FFFFFF"/>
              </a:solidFill>
              <a:latin typeface="Arial" panose="020B0604020202020204" pitchFamily="34" charset="0"/>
            </a:endParaRPr>
          </a:p>
        </p:txBody>
      </p:sp>
      <p:sp>
        <p:nvSpPr>
          <p:cNvPr id="91140" name="Content Placeholder 2">
            <a:extLst>
              <a:ext uri="{FF2B5EF4-FFF2-40B4-BE49-F238E27FC236}">
                <a16:creationId xmlns:a16="http://schemas.microsoft.com/office/drawing/2014/main" id="{5645C4F6-6A5C-AB41-B2B0-39C12D5C449B}"/>
              </a:ext>
            </a:extLst>
          </p:cNvPr>
          <p:cNvSpPr>
            <a:spLocks noGrp="1"/>
          </p:cNvSpPr>
          <p:nvPr>
            <p:ph sz="quarter" idx="1"/>
          </p:nvPr>
        </p:nvSpPr>
        <p:spPr>
          <a:xfrm>
            <a:off x="457200" y="1481138"/>
            <a:ext cx="4038600" cy="4525962"/>
          </a:xfrm>
        </p:spPr>
        <p:txBody>
          <a:bodyPr/>
          <a:lstStyle/>
          <a:p>
            <a:pPr eaLnBrk="1" hangingPunct="1"/>
            <a:endParaRPr lang="en-US" altLang="en-US"/>
          </a:p>
        </p:txBody>
      </p:sp>
      <p:sp>
        <p:nvSpPr>
          <p:cNvPr id="91141" name="Content Placeholder 3">
            <a:extLst>
              <a:ext uri="{FF2B5EF4-FFF2-40B4-BE49-F238E27FC236}">
                <a16:creationId xmlns:a16="http://schemas.microsoft.com/office/drawing/2014/main" id="{48BA45C4-E54C-8C45-B955-937BFAF9AB33}"/>
              </a:ext>
            </a:extLst>
          </p:cNvPr>
          <p:cNvSpPr>
            <a:spLocks noGrp="1"/>
          </p:cNvSpPr>
          <p:nvPr>
            <p:ph sz="quarter" idx="2"/>
          </p:nvPr>
        </p:nvSpPr>
        <p:spPr>
          <a:xfrm>
            <a:off x="4648200" y="1481138"/>
            <a:ext cx="4038600" cy="4525962"/>
          </a:xfrm>
        </p:spPr>
        <p:txBody>
          <a:bodyPr/>
          <a:lstStyle/>
          <a:p>
            <a:pPr eaLnBrk="1" hangingPunct="1"/>
            <a:endParaRPr lang="en-US" altLang="en-US"/>
          </a:p>
        </p:txBody>
      </p:sp>
      <p:pic>
        <p:nvPicPr>
          <p:cNvPr id="91142" name="Picture 2">
            <a:extLst>
              <a:ext uri="{FF2B5EF4-FFF2-40B4-BE49-F238E27FC236}">
                <a16:creationId xmlns:a16="http://schemas.microsoft.com/office/drawing/2014/main" id="{46BDD8B6-2854-DA4F-BD9C-ED6332DD81E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785813"/>
            <a:ext cx="9144000" cy="607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a:extLst>
              <a:ext uri="{FF2B5EF4-FFF2-40B4-BE49-F238E27FC236}">
                <a16:creationId xmlns:a16="http://schemas.microsoft.com/office/drawing/2014/main" id="{BC3D6D30-906D-DE48-AA6C-0CAC3CD018EE}"/>
              </a:ext>
            </a:extLst>
          </p:cNvPr>
          <p:cNvSpPr>
            <a:spLocks noGrp="1"/>
          </p:cNvSpPr>
          <p:nvPr>
            <p:ph type="title"/>
          </p:nvPr>
        </p:nvSpPr>
        <p:spPr/>
        <p:txBody>
          <a:bodyPr/>
          <a:lstStyle/>
          <a:p>
            <a:pPr eaLnBrk="1" hangingPunct="1"/>
            <a:r>
              <a:rPr lang="en-GB" altLang="en-US"/>
              <a:t>Struktura org. i Lanac Vrijednosti</a:t>
            </a:r>
          </a:p>
        </p:txBody>
      </p:sp>
      <p:sp>
        <p:nvSpPr>
          <p:cNvPr id="92162" name="Footer Placeholder 4">
            <a:extLst>
              <a:ext uri="{FF2B5EF4-FFF2-40B4-BE49-F238E27FC236}">
                <a16:creationId xmlns:a16="http://schemas.microsoft.com/office/drawing/2014/main" id="{DE44149F-452E-904D-833B-6BE6FB8966B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92163" name="Slide Number Placeholder 3">
            <a:extLst>
              <a:ext uri="{FF2B5EF4-FFF2-40B4-BE49-F238E27FC236}">
                <a16:creationId xmlns:a16="http://schemas.microsoft.com/office/drawing/2014/main" id="{2F3C0F23-2E2D-E347-A315-28F60BBD321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5166FF45-93C9-F945-BAD0-51CAD4CE69C3}" type="slidenum">
              <a:rPr lang="en-GB" altLang="en-US" sz="1400">
                <a:solidFill>
                  <a:srgbClr val="FFFFFF"/>
                </a:solidFill>
                <a:latin typeface="Arial" panose="020B0604020202020204" pitchFamily="34" charset="0"/>
              </a:rPr>
              <a:pPr>
                <a:spcBef>
                  <a:spcPct val="0"/>
                </a:spcBef>
                <a:buClrTx/>
                <a:buSzTx/>
                <a:buFontTx/>
                <a:buNone/>
              </a:pPr>
              <a:t>44</a:t>
            </a:fld>
            <a:endParaRPr lang="en-GB" altLang="en-US" sz="1400">
              <a:solidFill>
                <a:srgbClr val="FFFFFF"/>
              </a:solidFill>
              <a:latin typeface="Arial" panose="020B0604020202020204" pitchFamily="34" charset="0"/>
            </a:endParaRPr>
          </a:p>
        </p:txBody>
      </p:sp>
      <p:pic>
        <p:nvPicPr>
          <p:cNvPr id="92164" name="Picture 1">
            <a:extLst>
              <a:ext uri="{FF2B5EF4-FFF2-40B4-BE49-F238E27FC236}">
                <a16:creationId xmlns:a16="http://schemas.microsoft.com/office/drawing/2014/main" id="{C0B76AB7-09E3-B947-A6E4-0DF096CF158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85813" y="1428750"/>
            <a:ext cx="7858125" cy="487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AFED221E-0D61-0F44-B84A-312E5DFC88D0}"/>
              </a:ext>
            </a:extLst>
          </p:cNvPr>
          <p:cNvSpPr>
            <a:spLocks noGrp="1"/>
          </p:cNvSpPr>
          <p:nvPr>
            <p:ph type="title"/>
          </p:nvPr>
        </p:nvSpPr>
        <p:spPr>
          <a:xfrm>
            <a:off x="457200" y="274638"/>
            <a:ext cx="8686800" cy="1143000"/>
          </a:xfrm>
        </p:spPr>
        <p:txBody>
          <a:bodyPr>
            <a:normAutofit fontScale="90000"/>
          </a:bodyPr>
          <a:lstStyle/>
          <a:p>
            <a:pPr eaLnBrk="1" fontAlgn="auto" hangingPunct="1">
              <a:spcAft>
                <a:spcPts val="0"/>
              </a:spcAft>
              <a:defRPr/>
            </a:pPr>
            <a:r>
              <a:rPr lang="en-GB"/>
              <a:t>Primjer: </a:t>
            </a:r>
            <a:r>
              <a:rPr lang="en-GB" i="1"/>
              <a:t>Pret a Manger </a:t>
            </a:r>
            <a:r>
              <a:rPr lang="en-GB"/>
              <a:t>Lanac Vrijednosti </a:t>
            </a:r>
          </a:p>
        </p:txBody>
      </p:sp>
      <p:sp>
        <p:nvSpPr>
          <p:cNvPr id="94210" name="Footer Placeholder 4">
            <a:extLst>
              <a:ext uri="{FF2B5EF4-FFF2-40B4-BE49-F238E27FC236}">
                <a16:creationId xmlns:a16="http://schemas.microsoft.com/office/drawing/2014/main" id="{F746F288-9C32-1445-B4A0-E1E78865DD0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94211" name="Slide Number Placeholder 3">
            <a:extLst>
              <a:ext uri="{FF2B5EF4-FFF2-40B4-BE49-F238E27FC236}">
                <a16:creationId xmlns:a16="http://schemas.microsoft.com/office/drawing/2014/main" id="{5C20FDCE-BD3A-8C48-9710-60AAA4EB55D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D491B974-C016-CE4C-94BD-A35319B6A20C}" type="slidenum">
              <a:rPr lang="en-GB" altLang="en-US" sz="1400">
                <a:solidFill>
                  <a:srgbClr val="FFFFFF"/>
                </a:solidFill>
                <a:latin typeface="Arial" panose="020B0604020202020204" pitchFamily="34" charset="0"/>
              </a:rPr>
              <a:pPr>
                <a:spcBef>
                  <a:spcPct val="0"/>
                </a:spcBef>
                <a:buClrTx/>
                <a:buSzTx/>
                <a:buFontTx/>
                <a:buNone/>
              </a:pPr>
              <a:t>45</a:t>
            </a:fld>
            <a:endParaRPr lang="en-GB" altLang="en-US" sz="1400">
              <a:solidFill>
                <a:srgbClr val="FFFFFF"/>
              </a:solidFill>
              <a:latin typeface="Arial" panose="020B0604020202020204" pitchFamily="34" charset="0"/>
            </a:endParaRPr>
          </a:p>
        </p:txBody>
      </p:sp>
      <p:pic>
        <p:nvPicPr>
          <p:cNvPr id="94212" name="Picture 2">
            <a:extLst>
              <a:ext uri="{FF2B5EF4-FFF2-40B4-BE49-F238E27FC236}">
                <a16:creationId xmlns:a16="http://schemas.microsoft.com/office/drawing/2014/main" id="{D7D7486A-F0C1-9540-A03A-758BD29466E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5813" y="1214438"/>
            <a:ext cx="7786687" cy="564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a:extLst>
              <a:ext uri="{FF2B5EF4-FFF2-40B4-BE49-F238E27FC236}">
                <a16:creationId xmlns:a16="http://schemas.microsoft.com/office/drawing/2014/main" id="{BADBBEEC-207C-394B-BE9B-EBEA9C8A2EE7}"/>
              </a:ext>
            </a:extLst>
          </p:cNvPr>
          <p:cNvSpPr>
            <a:spLocks noGrp="1"/>
          </p:cNvSpPr>
          <p:nvPr>
            <p:ph type="title"/>
          </p:nvPr>
        </p:nvSpPr>
        <p:spPr/>
        <p:txBody>
          <a:bodyPr/>
          <a:lstStyle/>
          <a:p>
            <a:pPr eaLnBrk="1" hangingPunct="1"/>
            <a:r>
              <a:rPr lang="sr-Latn-BA" altLang="en-US"/>
              <a:t>Netvork vrijednosti?</a:t>
            </a:r>
            <a:endParaRPr lang="en-US" altLang="en-US"/>
          </a:p>
        </p:txBody>
      </p:sp>
      <p:sp>
        <p:nvSpPr>
          <p:cNvPr id="95234" name="Rectangle 3">
            <a:extLst>
              <a:ext uri="{FF2B5EF4-FFF2-40B4-BE49-F238E27FC236}">
                <a16:creationId xmlns:a16="http://schemas.microsoft.com/office/drawing/2014/main" id="{FD33C768-D1E6-B84C-B02F-0CC5FEE11121}"/>
              </a:ext>
            </a:extLst>
          </p:cNvPr>
          <p:cNvSpPr>
            <a:spLocks noGrp="1"/>
          </p:cNvSpPr>
          <p:nvPr>
            <p:ph sz="quarter" idx="1"/>
          </p:nvPr>
        </p:nvSpPr>
        <p:spPr>
          <a:xfrm>
            <a:off x="457200" y="1851025"/>
            <a:ext cx="8229600" cy="4275138"/>
          </a:xfrm>
        </p:spPr>
        <p:txBody>
          <a:bodyPr/>
          <a:lstStyle/>
          <a:p>
            <a:pPr indent="4763" algn="ctr" eaLnBrk="1" hangingPunct="1">
              <a:buFontTx/>
              <a:buNone/>
            </a:pPr>
            <a:r>
              <a:rPr lang="sr-Latn-BA" altLang="en-US"/>
              <a:t>je skup linkova i odnosa unutar org neophodnih za razvoj proizvoda i usluge.  </a:t>
            </a:r>
            <a:r>
              <a:rPr lang="en-US" altLang="en-US"/>
              <a:t> </a:t>
            </a:r>
            <a:r>
              <a:rPr lang="sr-Latn-BA" altLang="en-US"/>
              <a:t> </a:t>
            </a:r>
            <a:endParaRPr lang="en-US"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ABC47BA-B88B-9F4E-9AF0-4BFEE202A83F}"/>
              </a:ext>
            </a:extLst>
          </p:cNvPr>
          <p:cNvSpPr>
            <a:spLocks noGrp="1" noChangeArrowheads="1"/>
          </p:cNvSpPr>
          <p:nvPr>
            <p:ph type="title"/>
          </p:nvPr>
        </p:nvSpPr>
        <p:spPr>
          <a:xfrm>
            <a:off x="946150" y="274638"/>
            <a:ext cx="7740650" cy="1143000"/>
          </a:xfrm>
        </p:spPr>
        <p:txBody>
          <a:bodyPr>
            <a:normAutofit fontScale="90000"/>
          </a:bodyPr>
          <a:lstStyle/>
          <a:p>
            <a:pPr eaLnBrk="1" fontAlgn="auto" hangingPunct="1">
              <a:spcAft>
                <a:spcPts val="0"/>
              </a:spcAft>
              <a:defRPr/>
            </a:pPr>
            <a:r>
              <a:rPr lang="sr-Latn-BA"/>
              <a:t>Razumijevanje str. sposobnosti u vezi sa netvorkom vrijednosti</a:t>
            </a:r>
            <a:endParaRPr lang="en-US"/>
          </a:p>
        </p:txBody>
      </p:sp>
      <p:sp>
        <p:nvSpPr>
          <p:cNvPr id="97282" name="Footer Placeholder 4">
            <a:extLst>
              <a:ext uri="{FF2B5EF4-FFF2-40B4-BE49-F238E27FC236}">
                <a16:creationId xmlns:a16="http://schemas.microsoft.com/office/drawing/2014/main" id="{BFF5359F-931E-7F43-9DAC-8BFA3C76339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97283" name="Slide Number Placeholder 3">
            <a:extLst>
              <a:ext uri="{FF2B5EF4-FFF2-40B4-BE49-F238E27FC236}">
                <a16:creationId xmlns:a16="http://schemas.microsoft.com/office/drawing/2014/main" id="{693C08A1-AF2F-404D-B14B-1A4926D63B0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9F2C7FE9-E1B3-F540-8863-3AC33C521350}" type="slidenum">
              <a:rPr lang="en-GB" altLang="en-US" sz="1400">
                <a:solidFill>
                  <a:srgbClr val="FFFFFF"/>
                </a:solidFill>
                <a:latin typeface="Arial" panose="020B0604020202020204" pitchFamily="34" charset="0"/>
              </a:rPr>
              <a:pPr>
                <a:spcBef>
                  <a:spcPct val="0"/>
                </a:spcBef>
                <a:buClrTx/>
                <a:buSzTx/>
                <a:buFontTx/>
                <a:buNone/>
              </a:pPr>
              <a:t>47</a:t>
            </a:fld>
            <a:endParaRPr lang="en-GB" altLang="en-US" sz="1400">
              <a:solidFill>
                <a:srgbClr val="FFFFFF"/>
              </a:solidFill>
              <a:latin typeface="Arial" panose="020B0604020202020204" pitchFamily="34" charset="0"/>
            </a:endParaRPr>
          </a:p>
        </p:txBody>
      </p:sp>
      <p:sp>
        <p:nvSpPr>
          <p:cNvPr id="97284" name="Rectangle 3">
            <a:extLst>
              <a:ext uri="{FF2B5EF4-FFF2-40B4-BE49-F238E27FC236}">
                <a16:creationId xmlns:a16="http://schemas.microsoft.com/office/drawing/2014/main" id="{11D0EC25-721F-3646-AE92-F99E252F5597}"/>
              </a:ext>
            </a:extLst>
          </p:cNvPr>
          <p:cNvSpPr>
            <a:spLocks noGrp="1"/>
          </p:cNvSpPr>
          <p:nvPr>
            <p:ph sz="quarter" idx="1"/>
          </p:nvPr>
        </p:nvSpPr>
        <p:spPr/>
        <p:txBody>
          <a:bodyPr/>
          <a:lstStyle/>
          <a:p>
            <a:pPr eaLnBrk="1" hangingPunct="1"/>
            <a:r>
              <a:rPr lang="sr-Latn-BA" altLang="en-US" sz="2800"/>
              <a:t>Koje su aktivnosti od centralne važnosti za str. sposobnosti jedne org.</a:t>
            </a:r>
            <a:r>
              <a:rPr lang="en-US" altLang="en-US" sz="2800"/>
              <a:t>?</a:t>
            </a:r>
          </a:p>
          <a:p>
            <a:pPr eaLnBrk="1" hangingPunct="1"/>
            <a:r>
              <a:rPr lang="sr-Latn-BA" altLang="en-US" sz="2800"/>
              <a:t>Gdje su glavni izvori profita</a:t>
            </a:r>
            <a:r>
              <a:rPr lang="en-US" altLang="en-US" sz="2800"/>
              <a:t>?</a:t>
            </a:r>
          </a:p>
          <a:p>
            <a:pPr eaLnBrk="1" hangingPunct="1"/>
            <a:r>
              <a:rPr lang="sr-Latn-BA" altLang="en-US" sz="2800"/>
              <a:t>Koje aktivnosti org. je moguće/bolje </a:t>
            </a:r>
            <a:r>
              <a:rPr lang="sr-Latn-BA" altLang="en-US" sz="2800" i="1"/>
              <a:t>outsourced </a:t>
            </a:r>
            <a:r>
              <a:rPr lang="sr-Latn-BA" altLang="en-US" sz="2800"/>
              <a:t>(izvan organizacije)?</a:t>
            </a:r>
            <a:endParaRPr lang="en-US" altLang="en-US" sz="2800"/>
          </a:p>
          <a:p>
            <a:pPr eaLnBrk="1" hangingPunct="1"/>
            <a:r>
              <a:rPr lang="sr-Latn-BA" altLang="en-US" sz="2800"/>
              <a:t>Ko bi mogli da budu najbolji partneri u dijelu netvorka vrijednosti</a:t>
            </a:r>
            <a:r>
              <a:rPr lang="en-US" altLang="en-US" sz="2800"/>
              <a:t>?</a:t>
            </a:r>
          </a:p>
        </p:txBody>
      </p:sp>
    </p:spTree>
  </p:cSld>
  <p:clrMapOvr>
    <a:masterClrMapping/>
  </p:clrMapOvr>
  <p:transition>
    <p:cove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a:extLst>
              <a:ext uri="{FF2B5EF4-FFF2-40B4-BE49-F238E27FC236}">
                <a16:creationId xmlns:a16="http://schemas.microsoft.com/office/drawing/2014/main" id="{237CCFB6-9630-9E4D-A2F8-4049305F4111}"/>
              </a:ext>
            </a:extLst>
          </p:cNvPr>
          <p:cNvSpPr>
            <a:spLocks noGrp="1"/>
          </p:cNvSpPr>
          <p:nvPr>
            <p:ph type="title"/>
          </p:nvPr>
        </p:nvSpPr>
        <p:spPr/>
        <p:txBody>
          <a:bodyPr/>
          <a:lstStyle/>
          <a:p>
            <a:pPr eaLnBrk="1" hangingPunct="1"/>
            <a:r>
              <a:rPr lang="en-US" altLang="en-US"/>
              <a:t>Exhibit 3.7 The Value Network</a:t>
            </a:r>
          </a:p>
        </p:txBody>
      </p:sp>
      <p:pic>
        <p:nvPicPr>
          <p:cNvPr id="99330" name="Picture 3">
            <a:extLst>
              <a:ext uri="{FF2B5EF4-FFF2-40B4-BE49-F238E27FC236}">
                <a16:creationId xmlns:a16="http://schemas.microsoft.com/office/drawing/2014/main" id="{0918A86F-F578-7343-A87C-84FE61C18C7E}"/>
              </a:ext>
            </a:extLst>
          </p:cNvPr>
          <p:cNvPicPr>
            <a:picLocks noGrp="1" noChangeAspect="1" noChangeArrowheads="1"/>
          </p:cNvPicPr>
          <p:nvPr>
            <p:ph sz="quarter" idx="1"/>
          </p:nvPr>
        </p:nvPicPr>
        <p:blipFill>
          <a:blip r:embed="rId3" cstate="screen">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914400" y="1524000"/>
            <a:ext cx="7924800" cy="4876800"/>
          </a:xfrm>
          <a:noFill/>
        </p:spPr>
      </p:pic>
    </p:spTree>
  </p:cSld>
  <p:clrMapOvr>
    <a:masterClrMapping/>
  </p:clrMapOvr>
  <p:transition>
    <p:cove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2" descr="http://www.opengardensblog.futuretext.com/wp-content/uploads/misc/Customer%20centric%20mobile%20value%20chain.JPG">
            <a:extLst>
              <a:ext uri="{FF2B5EF4-FFF2-40B4-BE49-F238E27FC236}">
                <a16:creationId xmlns:a16="http://schemas.microsoft.com/office/drawing/2014/main" id="{5AEE841A-F278-6A4E-9869-662A0447D12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1188" y="549275"/>
            <a:ext cx="8064500"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0FCE30B6-DF0A-6D49-8732-8F27C4E12553}"/>
              </a:ext>
            </a:extLst>
          </p:cNvPr>
          <p:cNvSpPr>
            <a:spLocks noGrp="1"/>
          </p:cNvSpPr>
          <p:nvPr>
            <p:ph type="title"/>
          </p:nvPr>
        </p:nvSpPr>
        <p:spPr/>
        <p:txBody>
          <a:bodyPr/>
          <a:lstStyle/>
          <a:p>
            <a:pPr eaLnBrk="1" hangingPunct="1"/>
            <a:r>
              <a:rPr lang="sr-Latn-BA" altLang="en-US"/>
              <a:t>Sposobnosti Organizacije </a:t>
            </a:r>
            <a:endParaRPr lang="en-GB" altLang="en-US"/>
          </a:p>
        </p:txBody>
      </p:sp>
      <p:sp>
        <p:nvSpPr>
          <p:cNvPr id="23554" name="Content Placeholder 2">
            <a:extLst>
              <a:ext uri="{FF2B5EF4-FFF2-40B4-BE49-F238E27FC236}">
                <a16:creationId xmlns:a16="http://schemas.microsoft.com/office/drawing/2014/main" id="{E1DD21D6-D7D1-714C-9208-7E59F5B6A3B3}"/>
              </a:ext>
            </a:extLst>
          </p:cNvPr>
          <p:cNvSpPr>
            <a:spLocks noGrp="1"/>
          </p:cNvSpPr>
          <p:nvPr>
            <p:ph sz="quarter" idx="1"/>
          </p:nvPr>
        </p:nvSpPr>
        <p:spPr/>
        <p:txBody>
          <a:bodyPr/>
          <a:lstStyle/>
          <a:p>
            <a:pPr eaLnBrk="1" hangingPunct="1"/>
            <a:r>
              <a:rPr lang="vi-VN" altLang="en-US" sz="2800"/>
              <a:t>Sposobnost preduzeća da upravlja ljudima</a:t>
            </a:r>
            <a:endParaRPr lang="sr-Latn-BA" altLang="en-US" sz="2800"/>
          </a:p>
          <a:p>
            <a:pPr eaLnBrk="1" hangingPunct="1"/>
            <a:r>
              <a:rPr lang="vi-VN" altLang="en-US" sz="2800"/>
              <a:t>da stekne konkurentsku prednost </a:t>
            </a:r>
            <a:endParaRPr lang="sr-Latn-BA" altLang="en-US" sz="2800"/>
          </a:p>
          <a:p>
            <a:pPr eaLnBrk="1" hangingPunct="1"/>
            <a:r>
              <a:rPr lang="en-US" altLang="en-US" sz="2800">
                <a:latin typeface="Times New Roman" panose="02020603050405020304" pitchFamily="18" charset="0"/>
                <a:cs typeface="Times New Roman" panose="02020603050405020304" pitchFamily="18" charset="0"/>
              </a:rPr>
              <a:t>Da </a:t>
            </a:r>
            <a:r>
              <a:rPr lang="sr-Latn-BA" altLang="en-US" sz="2800">
                <a:latin typeface="Times New Roman" panose="02020603050405020304" pitchFamily="18" charset="0"/>
                <a:cs typeface="Times New Roman" panose="02020603050405020304" pitchFamily="18" charset="0"/>
              </a:rPr>
              <a:t>se </a:t>
            </a:r>
            <a:r>
              <a:rPr lang="vi-VN" altLang="en-US" sz="2800"/>
              <a:t>fokusira na unutrašnje procese i sisteme za zadovoljavanje potreba kupaca</a:t>
            </a:r>
            <a:endParaRPr lang="sr-Latn-BA" altLang="en-US" sz="2800"/>
          </a:p>
          <a:p>
            <a:pPr eaLnBrk="1" hangingPunct="1"/>
            <a:r>
              <a:rPr lang="vi-VN" altLang="en-US" sz="2800"/>
              <a:t> </a:t>
            </a:r>
            <a:r>
              <a:rPr lang="sr-Latn-BA" altLang="en-US" sz="2800">
                <a:latin typeface="Times New Roman" panose="02020603050405020304" pitchFamily="18" charset="0"/>
                <a:cs typeface="Times New Roman" panose="02020603050405020304" pitchFamily="18" charset="0"/>
              </a:rPr>
              <a:t>Kreira</a:t>
            </a:r>
            <a:r>
              <a:rPr lang="sr-Latn-BA" altLang="en-US" sz="2800"/>
              <a:t> </a:t>
            </a:r>
            <a:r>
              <a:rPr lang="vi-VN" altLang="en-US" sz="2800"/>
              <a:t>specifične kompetencije </a:t>
            </a:r>
            <a:endParaRPr lang="sr-Latn-BA" altLang="en-US" sz="2800"/>
          </a:p>
          <a:p>
            <a:pPr eaLnBrk="1" hangingPunct="1"/>
            <a:r>
              <a:rPr lang="vi-VN" altLang="en-US" sz="2800"/>
              <a:t> osigurava da v</a:t>
            </a:r>
            <a:r>
              <a:rPr lang="en-US" altLang="en-US" sz="2800"/>
              <a:t>j</a:t>
            </a:r>
            <a:r>
              <a:rPr lang="vi-VN" altLang="en-US" sz="2800"/>
              <a:t>eštine i napori za zaposlene su usmereni ka ostvarivanju organizacionih ciljeva i strategija</a:t>
            </a:r>
            <a:br>
              <a:rPr lang="vi-VN" altLang="en-US" sz="2800"/>
            </a:br>
            <a:endParaRPr lang="en-GB" altLang="en-US" sz="28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Date Placeholder 3">
            <a:extLst>
              <a:ext uri="{FF2B5EF4-FFF2-40B4-BE49-F238E27FC236}">
                <a16:creationId xmlns:a16="http://schemas.microsoft.com/office/drawing/2014/main" id="{C22FC66C-6636-7F43-BD73-251FB651A82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1BF2E2D4-AF10-6A4D-92DC-189886060829}" type="datetime1">
              <a:rPr lang="sr-Cyrl-CS" altLang="en-US" sz="1400" smtClean="0">
                <a:solidFill>
                  <a:schemeClr val="tx2"/>
                </a:solidFill>
                <a:latin typeface="Arial" panose="020B0604020202020204" pitchFamily="34" charset="0"/>
              </a:rPr>
              <a:pPr>
                <a:spcBef>
                  <a:spcPct val="0"/>
                </a:spcBef>
                <a:buClrTx/>
                <a:buSzTx/>
                <a:buFontTx/>
                <a:buNone/>
              </a:pPr>
              <a:t>05.07.2026.</a:t>
            </a:fld>
            <a:endParaRPr lang="en-US" altLang="en-US" sz="1400">
              <a:solidFill>
                <a:schemeClr val="tx2"/>
              </a:solidFill>
              <a:latin typeface="Arial" panose="020B0604020202020204" pitchFamily="34" charset="0"/>
            </a:endParaRPr>
          </a:p>
        </p:txBody>
      </p:sp>
      <p:sp>
        <p:nvSpPr>
          <p:cNvPr id="102402" name="Footer Placeholder 4">
            <a:extLst>
              <a:ext uri="{FF2B5EF4-FFF2-40B4-BE49-F238E27FC236}">
                <a16:creationId xmlns:a16="http://schemas.microsoft.com/office/drawing/2014/main" id="{AA255553-AEE5-574A-8BB7-FCC6841CFF2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US" altLang="en-US" sz="1400">
                <a:solidFill>
                  <a:schemeClr val="tx2"/>
                </a:solidFill>
                <a:latin typeface="Arial" panose="020B0604020202020204" pitchFamily="34" charset="0"/>
              </a:rPr>
              <a:t>Dr Jovo Ateljevic, University of Banja Luka  </a:t>
            </a:r>
          </a:p>
        </p:txBody>
      </p:sp>
      <p:sp>
        <p:nvSpPr>
          <p:cNvPr id="102403" name="Rectangle 2">
            <a:extLst>
              <a:ext uri="{FF2B5EF4-FFF2-40B4-BE49-F238E27FC236}">
                <a16:creationId xmlns:a16="http://schemas.microsoft.com/office/drawing/2014/main" id="{F91E498C-B226-4642-A404-270D88BB4F33}"/>
              </a:ext>
            </a:extLst>
          </p:cNvPr>
          <p:cNvSpPr>
            <a:spLocks noGrp="1"/>
          </p:cNvSpPr>
          <p:nvPr>
            <p:ph type="title"/>
          </p:nvPr>
        </p:nvSpPr>
        <p:spPr>
          <a:xfrm>
            <a:off x="914400" y="274638"/>
            <a:ext cx="7772400" cy="706437"/>
          </a:xfrm>
        </p:spPr>
        <p:txBody>
          <a:bodyPr/>
          <a:lstStyle/>
          <a:p>
            <a:pPr eaLnBrk="1" hangingPunct="1"/>
            <a:r>
              <a:rPr lang="en-GB" altLang="en-US" b="1">
                <a:solidFill>
                  <a:schemeClr val="tx1"/>
                </a:solidFill>
              </a:rPr>
              <a:t>Value propositions</a:t>
            </a:r>
          </a:p>
        </p:txBody>
      </p:sp>
      <p:sp>
        <p:nvSpPr>
          <p:cNvPr id="102404" name="Rectangle 3">
            <a:extLst>
              <a:ext uri="{FF2B5EF4-FFF2-40B4-BE49-F238E27FC236}">
                <a16:creationId xmlns:a16="http://schemas.microsoft.com/office/drawing/2014/main" id="{1EDE9EE6-077D-364E-919A-33DE8A086187}"/>
              </a:ext>
            </a:extLst>
          </p:cNvPr>
          <p:cNvSpPr>
            <a:spLocks noGrp="1"/>
          </p:cNvSpPr>
          <p:nvPr>
            <p:ph type="body" idx="1"/>
          </p:nvPr>
        </p:nvSpPr>
        <p:spPr>
          <a:xfrm>
            <a:off x="611188" y="1196975"/>
            <a:ext cx="9144000" cy="5256213"/>
          </a:xfrm>
        </p:spPr>
        <p:txBody>
          <a:bodyPr/>
          <a:lstStyle/>
          <a:p>
            <a:pPr eaLnBrk="1" hangingPunct="1"/>
            <a:r>
              <a:rPr lang="en-GB" altLang="en-US"/>
              <a:t>Value propositions (what does the customer value?)</a:t>
            </a:r>
          </a:p>
          <a:p>
            <a:pPr lvl="1" eaLnBrk="1" hangingPunct="1"/>
            <a:r>
              <a:rPr lang="en-GB" altLang="en-US"/>
              <a:t>Product / services features, not same as benefits! </a:t>
            </a:r>
          </a:p>
          <a:p>
            <a:pPr eaLnBrk="1" hangingPunct="1">
              <a:lnSpc>
                <a:spcPct val="80000"/>
              </a:lnSpc>
            </a:pPr>
            <a:r>
              <a:rPr lang="en-GB" altLang="en-US" sz="2800"/>
              <a:t>Delivering of value propositions (e.g. Amazon :</a:t>
            </a:r>
          </a:p>
          <a:p>
            <a:pPr lvl="1" eaLnBrk="1" hangingPunct="1">
              <a:lnSpc>
                <a:spcPct val="80000"/>
              </a:lnSpc>
            </a:pPr>
            <a:r>
              <a:rPr lang="en-GB" altLang="en-US"/>
              <a:t>Excellent search facilities</a:t>
            </a:r>
          </a:p>
          <a:p>
            <a:pPr lvl="1" eaLnBrk="1" hangingPunct="1">
              <a:lnSpc>
                <a:spcPct val="80000"/>
              </a:lnSpc>
            </a:pPr>
            <a:r>
              <a:rPr lang="en-GB" altLang="en-US"/>
              <a:t>Large range of books </a:t>
            </a:r>
          </a:p>
          <a:p>
            <a:pPr lvl="1" eaLnBrk="1" hangingPunct="1">
              <a:lnSpc>
                <a:spcPct val="80000"/>
              </a:lnSpc>
            </a:pPr>
            <a:r>
              <a:rPr lang="en-GB" altLang="en-US"/>
              <a:t>Accessibility </a:t>
            </a:r>
          </a:p>
          <a:p>
            <a:pPr lvl="1" eaLnBrk="1" hangingPunct="1">
              <a:lnSpc>
                <a:spcPct val="80000"/>
              </a:lnSpc>
            </a:pPr>
            <a:r>
              <a:rPr lang="en-GB" altLang="en-US"/>
              <a:t>Fast delivery</a:t>
            </a:r>
          </a:p>
          <a:p>
            <a:pPr lvl="1" eaLnBrk="1" hangingPunct="1">
              <a:lnSpc>
                <a:spcPct val="80000"/>
              </a:lnSpc>
            </a:pPr>
            <a:r>
              <a:rPr lang="en-GB" altLang="en-US"/>
              <a:t>Ongoing development of search techniques and technologies  </a:t>
            </a:r>
          </a:p>
          <a:p>
            <a:pPr eaLnBrk="1" hangingPunct="1"/>
            <a:endParaRPr lang="en-GB"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a:extLst>
              <a:ext uri="{FF2B5EF4-FFF2-40B4-BE49-F238E27FC236}">
                <a16:creationId xmlns:a16="http://schemas.microsoft.com/office/drawing/2014/main" id="{BB48429E-AF17-884D-8E54-DBF53C441C6B}"/>
              </a:ext>
            </a:extLst>
          </p:cNvPr>
          <p:cNvSpPr>
            <a:spLocks noGrp="1"/>
          </p:cNvSpPr>
          <p:nvPr>
            <p:ph type="title"/>
          </p:nvPr>
        </p:nvSpPr>
        <p:spPr/>
        <p:txBody>
          <a:bodyPr/>
          <a:lstStyle/>
          <a:p>
            <a:r>
              <a:rPr lang="en-GB" altLang="en-US" sz="3600">
                <a:solidFill>
                  <a:schemeClr val="tx1"/>
                </a:solidFill>
              </a:rPr>
              <a:t>Business concept -compelling story- important questions </a:t>
            </a:r>
          </a:p>
        </p:txBody>
      </p:sp>
      <p:sp>
        <p:nvSpPr>
          <p:cNvPr id="104450" name="Content Placeholder 2">
            <a:extLst>
              <a:ext uri="{FF2B5EF4-FFF2-40B4-BE49-F238E27FC236}">
                <a16:creationId xmlns:a16="http://schemas.microsoft.com/office/drawing/2014/main" id="{A01B3E7F-65C7-DE44-8E45-F1EF101CC048}"/>
              </a:ext>
            </a:extLst>
          </p:cNvPr>
          <p:cNvSpPr>
            <a:spLocks noGrp="1"/>
          </p:cNvSpPr>
          <p:nvPr>
            <p:ph idx="1"/>
          </p:nvPr>
        </p:nvSpPr>
        <p:spPr/>
        <p:txBody>
          <a:bodyPr/>
          <a:lstStyle/>
          <a:p>
            <a:r>
              <a:rPr lang="en-GB" altLang="en-US"/>
              <a:t>Why should anyone be interested in this concept?</a:t>
            </a:r>
          </a:p>
          <a:p>
            <a:r>
              <a:rPr lang="en-GB" altLang="en-US"/>
              <a:t>What problems does it solve </a:t>
            </a:r>
          </a:p>
          <a:p>
            <a:pPr lvl="1"/>
            <a:r>
              <a:rPr lang="en-GB" altLang="en-US" i="1"/>
              <a:t>If the problem has to be explained then a real need has not been identified</a:t>
            </a:r>
          </a:p>
          <a:p>
            <a:r>
              <a:rPr lang="en-GB" altLang="en-US"/>
              <a:t>Simple statements would help – I get that. That make sense. Why don’t I think of it. See the example, American Express   </a:t>
            </a:r>
          </a:p>
          <a:p>
            <a:endParaRPr lang="en-GB" altLang="en-US"/>
          </a:p>
        </p:txBody>
      </p:sp>
      <p:sp>
        <p:nvSpPr>
          <p:cNvPr id="104451" name="Date Placeholder 3">
            <a:extLst>
              <a:ext uri="{FF2B5EF4-FFF2-40B4-BE49-F238E27FC236}">
                <a16:creationId xmlns:a16="http://schemas.microsoft.com/office/drawing/2014/main" id="{290B4489-5419-C14C-91F1-30FEED48B8B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025179F8-0946-5546-A5F4-1C2440D6377F}" type="datetime1">
              <a:rPr lang="sr-Cyrl-CS" altLang="en-US" sz="1400" smtClean="0">
                <a:solidFill>
                  <a:schemeClr val="tx2"/>
                </a:solidFill>
                <a:latin typeface="Arial" panose="020B0604020202020204" pitchFamily="34" charset="0"/>
              </a:rPr>
              <a:pPr>
                <a:spcBef>
                  <a:spcPct val="0"/>
                </a:spcBef>
                <a:buClrTx/>
                <a:buSzTx/>
                <a:buFontTx/>
                <a:buNone/>
              </a:pPr>
              <a:t>05.07.2026.</a:t>
            </a:fld>
            <a:endParaRPr lang="en-US" altLang="en-US" sz="1400">
              <a:solidFill>
                <a:schemeClr val="tx2"/>
              </a:solidFill>
              <a:latin typeface="Arial" panose="020B0604020202020204" pitchFamily="34" charset="0"/>
            </a:endParaRPr>
          </a:p>
        </p:txBody>
      </p:sp>
      <p:sp>
        <p:nvSpPr>
          <p:cNvPr id="104452" name="Footer Placeholder 4">
            <a:extLst>
              <a:ext uri="{FF2B5EF4-FFF2-40B4-BE49-F238E27FC236}">
                <a16:creationId xmlns:a16="http://schemas.microsoft.com/office/drawing/2014/main" id="{DF072E24-A3FE-F346-98BC-7DF90E86FED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US" altLang="en-US" sz="1400">
                <a:solidFill>
                  <a:schemeClr val="tx2"/>
                </a:solidFill>
                <a:latin typeface="Arial" panose="020B0604020202020204" pitchFamily="34" charset="0"/>
              </a:rPr>
              <a:t>Dr Jovo Ateljevic, University of Banja Luka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Date Placeholder 3">
            <a:extLst>
              <a:ext uri="{FF2B5EF4-FFF2-40B4-BE49-F238E27FC236}">
                <a16:creationId xmlns:a16="http://schemas.microsoft.com/office/drawing/2014/main" id="{39EB28EA-7DEA-5A42-A9E8-95F18677057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D1F74E23-97F6-D446-84A2-FEECBD8274E8}" type="datetime1">
              <a:rPr lang="sr-Cyrl-CS" altLang="en-US" sz="1400" smtClean="0">
                <a:solidFill>
                  <a:schemeClr val="tx2"/>
                </a:solidFill>
                <a:latin typeface="Arial" panose="020B0604020202020204" pitchFamily="34" charset="0"/>
              </a:rPr>
              <a:pPr>
                <a:spcBef>
                  <a:spcPct val="0"/>
                </a:spcBef>
                <a:buClrTx/>
                <a:buSzTx/>
                <a:buFontTx/>
                <a:buNone/>
              </a:pPr>
              <a:t>05.07.2026.</a:t>
            </a:fld>
            <a:endParaRPr lang="en-US" altLang="en-US" sz="1400">
              <a:solidFill>
                <a:schemeClr val="tx2"/>
              </a:solidFill>
              <a:latin typeface="Arial" panose="020B0604020202020204" pitchFamily="34" charset="0"/>
            </a:endParaRPr>
          </a:p>
        </p:txBody>
      </p:sp>
      <p:sp>
        <p:nvSpPr>
          <p:cNvPr id="105474" name="Footer Placeholder 4">
            <a:extLst>
              <a:ext uri="{FF2B5EF4-FFF2-40B4-BE49-F238E27FC236}">
                <a16:creationId xmlns:a16="http://schemas.microsoft.com/office/drawing/2014/main" id="{C3A4591E-D89A-344F-AB14-7F13B0402A7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US" altLang="en-US" sz="1400">
                <a:solidFill>
                  <a:schemeClr val="tx2"/>
                </a:solidFill>
                <a:latin typeface="Arial" panose="020B0604020202020204" pitchFamily="34" charset="0"/>
              </a:rPr>
              <a:t>Dr Jovo Ateljevic, University of Banja Luka  </a:t>
            </a:r>
          </a:p>
        </p:txBody>
      </p:sp>
      <p:sp>
        <p:nvSpPr>
          <p:cNvPr id="105475" name="Rectangle 2">
            <a:extLst>
              <a:ext uri="{FF2B5EF4-FFF2-40B4-BE49-F238E27FC236}">
                <a16:creationId xmlns:a16="http://schemas.microsoft.com/office/drawing/2014/main" id="{F3E3FB77-087E-2F4C-95AA-8477AA9833FD}"/>
              </a:ext>
            </a:extLst>
          </p:cNvPr>
          <p:cNvSpPr>
            <a:spLocks noGrp="1"/>
          </p:cNvSpPr>
          <p:nvPr>
            <p:ph type="title"/>
          </p:nvPr>
        </p:nvSpPr>
        <p:spPr/>
        <p:txBody>
          <a:bodyPr/>
          <a:lstStyle/>
          <a:p>
            <a:r>
              <a:rPr lang="en-GB" altLang="en-US" sz="3600">
                <a:solidFill>
                  <a:srgbClr val="FFFF00"/>
                </a:solidFill>
              </a:rPr>
              <a:t>American Express</a:t>
            </a:r>
          </a:p>
        </p:txBody>
      </p:sp>
      <p:pic>
        <p:nvPicPr>
          <p:cNvPr id="105476" name="Picture 4">
            <a:extLst>
              <a:ext uri="{FF2B5EF4-FFF2-40B4-BE49-F238E27FC236}">
                <a16:creationId xmlns:a16="http://schemas.microsoft.com/office/drawing/2014/main" id="{3604823F-9CEE-7B4E-AB7D-63DB91B24FAE}"/>
              </a:ext>
            </a:extLst>
          </p:cNvPr>
          <p:cNvPicPr>
            <a:picLocks noChangeAspect="1" noChangeArrowheads="1"/>
          </p:cNvPicPr>
          <p:nvPr>
            <p:ph type="body" idx="1"/>
          </p:nvPr>
        </p:nvPicPr>
        <p:blipFill>
          <a:blip r:embed="rId3">
            <a:extLst>
              <a:ext uri="{28A0092B-C50C-407E-A947-70E740481C1C}">
                <a14:useLocalDpi xmlns:a14="http://schemas.microsoft.com/office/drawing/2010/main"/>
              </a:ext>
            </a:extLst>
          </a:blip>
          <a:srcRect/>
          <a:stretch>
            <a:fillRect/>
          </a:stretch>
        </p:blipFill>
        <p:spPr>
          <a:xfrm>
            <a:off x="395288" y="476250"/>
            <a:ext cx="8424862" cy="5164138"/>
          </a:xfrm>
          <a:noFill/>
        </p:spPr>
      </p:pic>
      <p:sp>
        <p:nvSpPr>
          <p:cNvPr id="105477" name="Text Box 5">
            <a:extLst>
              <a:ext uri="{FF2B5EF4-FFF2-40B4-BE49-F238E27FC236}">
                <a16:creationId xmlns:a16="http://schemas.microsoft.com/office/drawing/2014/main" id="{C1E7D347-AB50-D841-9FB5-05F00BAA5F8B}"/>
              </a:ext>
            </a:extLst>
          </p:cNvPr>
          <p:cNvSpPr txBox="1">
            <a:spLocks noChangeArrowheads="1"/>
          </p:cNvSpPr>
          <p:nvPr/>
        </p:nvSpPr>
        <p:spPr bwMode="auto">
          <a:xfrm>
            <a:off x="6156325" y="6092825"/>
            <a:ext cx="2663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eaLnBrk="1" hangingPunct="1">
              <a:spcBef>
                <a:spcPct val="50000"/>
              </a:spcBef>
              <a:buClrTx/>
              <a:buSzTx/>
              <a:buFontTx/>
              <a:buNone/>
            </a:pPr>
            <a:endParaRPr lang="sr-Latn-CS" altLang="en-US" sz="1800">
              <a:latin typeface="Arial" panose="020B0604020202020204" pitchFamily="34" charset="0"/>
            </a:endParaRPr>
          </a:p>
        </p:txBody>
      </p:sp>
      <p:sp>
        <p:nvSpPr>
          <p:cNvPr id="105478" name="Text Box 6">
            <a:extLst>
              <a:ext uri="{FF2B5EF4-FFF2-40B4-BE49-F238E27FC236}">
                <a16:creationId xmlns:a16="http://schemas.microsoft.com/office/drawing/2014/main" id="{41785751-FA1F-4A4D-8FA8-850ABF9F7B99}"/>
              </a:ext>
            </a:extLst>
          </p:cNvPr>
          <p:cNvSpPr txBox="1">
            <a:spLocks noChangeArrowheads="1"/>
          </p:cNvSpPr>
          <p:nvPr/>
        </p:nvSpPr>
        <p:spPr bwMode="auto">
          <a:xfrm>
            <a:off x="5867400" y="5876925"/>
            <a:ext cx="3276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eaLnBrk="1" hangingPunct="1">
              <a:spcBef>
                <a:spcPct val="50000"/>
              </a:spcBef>
              <a:buClrTx/>
              <a:buSzTx/>
              <a:buFontTx/>
              <a:buNone/>
            </a:pPr>
            <a:r>
              <a:rPr lang="en-GB" altLang="en-US" sz="1800">
                <a:latin typeface="Arial" panose="020B0604020202020204" pitchFamily="34" charset="0"/>
              </a:rPr>
              <a:t>Magretta, J. 2002:86,  HBR, May.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a:extLst>
              <a:ext uri="{FF2B5EF4-FFF2-40B4-BE49-F238E27FC236}">
                <a16:creationId xmlns:a16="http://schemas.microsoft.com/office/drawing/2014/main" id="{7839CA2F-8212-C742-BCA5-2462F7542946}"/>
              </a:ext>
            </a:extLst>
          </p:cNvPr>
          <p:cNvSpPr>
            <a:spLocks noGrp="1"/>
          </p:cNvSpPr>
          <p:nvPr>
            <p:ph type="title"/>
          </p:nvPr>
        </p:nvSpPr>
        <p:spPr/>
        <p:txBody>
          <a:bodyPr/>
          <a:lstStyle/>
          <a:p>
            <a:r>
              <a:rPr lang="en-GB" altLang="en-US" sz="3600">
                <a:solidFill>
                  <a:schemeClr val="tx1"/>
                </a:solidFill>
              </a:rPr>
              <a:t>American Express: The key value propositions </a:t>
            </a:r>
          </a:p>
        </p:txBody>
      </p:sp>
      <p:sp>
        <p:nvSpPr>
          <p:cNvPr id="107522" name="Content Placeholder 2">
            <a:extLst>
              <a:ext uri="{FF2B5EF4-FFF2-40B4-BE49-F238E27FC236}">
                <a16:creationId xmlns:a16="http://schemas.microsoft.com/office/drawing/2014/main" id="{8585A826-6BBE-434B-9014-24BD3BE77B97}"/>
              </a:ext>
            </a:extLst>
          </p:cNvPr>
          <p:cNvSpPr>
            <a:spLocks noGrp="1"/>
          </p:cNvSpPr>
          <p:nvPr>
            <p:ph idx="1"/>
          </p:nvPr>
        </p:nvSpPr>
        <p:spPr/>
        <p:txBody>
          <a:bodyPr/>
          <a:lstStyle/>
          <a:p>
            <a:r>
              <a:rPr lang="en-GB" altLang="en-US" b="1"/>
              <a:t>American </a:t>
            </a:r>
            <a:r>
              <a:rPr lang="hr-HR" altLang="en-US" b="1"/>
              <a:t>Express makes it easier, safer and more rewarding for consumers and businesses to purchase the things they need</a:t>
            </a:r>
            <a:r>
              <a:rPr lang="en-GB" altLang="en-US" b="1"/>
              <a:t>…</a:t>
            </a:r>
          </a:p>
          <a:p>
            <a:pPr>
              <a:buFont typeface="Wingdings 2" pitchFamily="2" charset="2"/>
              <a:buNone/>
            </a:pPr>
            <a:endParaRPr lang="en-GB" altLang="en-US"/>
          </a:p>
        </p:txBody>
      </p:sp>
      <p:sp>
        <p:nvSpPr>
          <p:cNvPr id="107523" name="Date Placeholder 3">
            <a:extLst>
              <a:ext uri="{FF2B5EF4-FFF2-40B4-BE49-F238E27FC236}">
                <a16:creationId xmlns:a16="http://schemas.microsoft.com/office/drawing/2014/main" id="{0AD449E7-FEC5-D246-BC31-D4474125355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FA0DA1BE-ACA2-BC4D-A225-1D1723621BC2}" type="datetime1">
              <a:rPr lang="sr-Cyrl-CS" altLang="en-US" sz="1400" smtClean="0">
                <a:solidFill>
                  <a:schemeClr val="tx2"/>
                </a:solidFill>
                <a:latin typeface="Arial" panose="020B0604020202020204" pitchFamily="34" charset="0"/>
              </a:rPr>
              <a:pPr>
                <a:spcBef>
                  <a:spcPct val="0"/>
                </a:spcBef>
                <a:buClrTx/>
                <a:buSzTx/>
                <a:buFontTx/>
                <a:buNone/>
              </a:pPr>
              <a:t>05.07.2026.</a:t>
            </a:fld>
            <a:endParaRPr lang="en-US" altLang="en-US" sz="1400">
              <a:solidFill>
                <a:schemeClr val="tx2"/>
              </a:solidFill>
              <a:latin typeface="Arial" panose="020B0604020202020204" pitchFamily="34" charset="0"/>
            </a:endParaRPr>
          </a:p>
        </p:txBody>
      </p:sp>
      <p:sp>
        <p:nvSpPr>
          <p:cNvPr id="107524" name="Footer Placeholder 4">
            <a:extLst>
              <a:ext uri="{FF2B5EF4-FFF2-40B4-BE49-F238E27FC236}">
                <a16:creationId xmlns:a16="http://schemas.microsoft.com/office/drawing/2014/main" id="{F57D59BE-F3ED-2746-82C7-F80CCEFB07E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US" altLang="en-US" sz="1400">
                <a:solidFill>
                  <a:schemeClr val="tx2"/>
                </a:solidFill>
                <a:latin typeface="Arial" panose="020B0604020202020204" pitchFamily="34" charset="0"/>
              </a:rPr>
              <a:t>Dr Jovo Ateljevic, University of Banja Luka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a:extLst>
              <a:ext uri="{FF2B5EF4-FFF2-40B4-BE49-F238E27FC236}">
                <a16:creationId xmlns:a16="http://schemas.microsoft.com/office/drawing/2014/main" id="{87F4B6C9-1EE4-D342-B3D3-2DF98BB24572}"/>
              </a:ext>
            </a:extLst>
          </p:cNvPr>
          <p:cNvSpPr>
            <a:spLocks noGrp="1"/>
          </p:cNvSpPr>
          <p:nvPr>
            <p:ph type="title"/>
          </p:nvPr>
        </p:nvSpPr>
        <p:spPr/>
        <p:txBody>
          <a:bodyPr/>
          <a:lstStyle/>
          <a:p>
            <a:pPr eaLnBrk="1" hangingPunct="1"/>
            <a:r>
              <a:rPr lang="en-US" altLang="en-US" sz="3200"/>
              <a:t>Exhibit 3.8 An Activity System Map</a:t>
            </a:r>
            <a:br>
              <a:rPr lang="en-US" altLang="en-US" sz="3200"/>
            </a:br>
            <a:r>
              <a:rPr lang="en-US" altLang="en-US" sz="3200"/>
              <a:t>(to identify critical success factor!!!)</a:t>
            </a:r>
          </a:p>
        </p:txBody>
      </p:sp>
      <p:pic>
        <p:nvPicPr>
          <p:cNvPr id="109570" name="Picture 3">
            <a:extLst>
              <a:ext uri="{FF2B5EF4-FFF2-40B4-BE49-F238E27FC236}">
                <a16:creationId xmlns:a16="http://schemas.microsoft.com/office/drawing/2014/main" id="{1A943C4E-7A4C-7949-83E4-187A9C45D38B}"/>
              </a:ext>
            </a:extLst>
          </p:cNvPr>
          <p:cNvPicPr>
            <a:picLocks noGrp="1" noChangeAspect="1" noChangeArrowheads="1"/>
          </p:cNvPicPr>
          <p:nvPr>
            <p:ph sz="quarter" idx="1"/>
          </p:nvPr>
        </p:nvPicPr>
        <p:blipFill>
          <a:blip r:embed="rId3">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2443163" y="1447800"/>
            <a:ext cx="4714875" cy="4572000"/>
          </a:xfrm>
          <a:noFill/>
        </p:spPr>
      </p:pic>
    </p:spTree>
  </p:cSld>
  <p:clrMapOvr>
    <a:masterClrMapping/>
  </p:clrMapOvr>
  <p:transition>
    <p:cove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a:extLst>
              <a:ext uri="{FF2B5EF4-FFF2-40B4-BE49-F238E27FC236}">
                <a16:creationId xmlns:a16="http://schemas.microsoft.com/office/drawing/2014/main" id="{8847F078-B95E-CD45-9518-733A29D82A3E}"/>
              </a:ext>
            </a:extLst>
          </p:cNvPr>
          <p:cNvSpPr>
            <a:spLocks noGrp="1"/>
          </p:cNvSpPr>
          <p:nvPr>
            <p:ph type="ctrTitle"/>
          </p:nvPr>
        </p:nvSpPr>
        <p:spPr>
          <a:xfrm>
            <a:off x="642938" y="0"/>
            <a:ext cx="7772400" cy="857250"/>
          </a:xfrm>
          <a:noFill/>
        </p:spPr>
        <p:txBody>
          <a:bodyPr/>
          <a:lstStyle/>
          <a:p>
            <a:pPr eaLnBrk="1" hangingPunct="1"/>
            <a:r>
              <a:rPr lang="sr-Latn-BA" altLang="en-US"/>
              <a:t> </a:t>
            </a:r>
            <a:r>
              <a:rPr lang="en-GB" altLang="en-US" sz="3200"/>
              <a:t>Value network map at news tools, OLD </a:t>
            </a:r>
            <a:endParaRPr altLang="en-US" sz="3200"/>
          </a:p>
        </p:txBody>
      </p:sp>
      <p:pic>
        <p:nvPicPr>
          <p:cNvPr id="111618" name="Picture 5" descr="oldnewsstory6-photoshopped.jpg">
            <a:extLst>
              <a:ext uri="{FF2B5EF4-FFF2-40B4-BE49-F238E27FC236}">
                <a16:creationId xmlns:a16="http://schemas.microsoft.com/office/drawing/2014/main" id="{3ADE5C50-8A4F-8345-8B10-197BEF18B536}"/>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88913"/>
            <a:ext cx="9144000" cy="578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Title 1">
            <a:extLst>
              <a:ext uri="{FF2B5EF4-FFF2-40B4-BE49-F238E27FC236}">
                <a16:creationId xmlns:a16="http://schemas.microsoft.com/office/drawing/2014/main" id="{4DB6A7C9-A65E-1B4F-A46D-1B8B2B6F8E73}"/>
              </a:ext>
            </a:extLst>
          </p:cNvPr>
          <p:cNvSpPr>
            <a:spLocks noGrp="1"/>
          </p:cNvSpPr>
          <p:nvPr>
            <p:ph type="title"/>
          </p:nvPr>
        </p:nvSpPr>
        <p:spPr>
          <a:xfrm>
            <a:off x="457200" y="274638"/>
            <a:ext cx="8686800" cy="561975"/>
          </a:xfrm>
        </p:spPr>
        <p:txBody>
          <a:bodyPr>
            <a:normAutofit fontScale="90000"/>
          </a:bodyPr>
          <a:lstStyle/>
          <a:p>
            <a:pPr eaLnBrk="1" fontAlgn="auto" hangingPunct="1">
              <a:spcAft>
                <a:spcPts val="0"/>
              </a:spcAft>
              <a:defRPr/>
            </a:pPr>
            <a:r>
              <a:rPr lang="en-GB"/>
              <a:t>Tradicionalni biznis model</a:t>
            </a:r>
            <a:r>
              <a:rPr lang="sr-Latn-BA"/>
              <a:t> medija </a:t>
            </a:r>
            <a:r>
              <a:rPr lang="en-GB"/>
              <a:t>  </a:t>
            </a:r>
          </a:p>
        </p:txBody>
      </p:sp>
      <p:sp>
        <p:nvSpPr>
          <p:cNvPr id="112642" name="Footer Placeholder 4">
            <a:extLst>
              <a:ext uri="{FF2B5EF4-FFF2-40B4-BE49-F238E27FC236}">
                <a16:creationId xmlns:a16="http://schemas.microsoft.com/office/drawing/2014/main" id="{9605AB39-1AC4-6E4F-AC4A-BBEBAB53033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r>
              <a:rPr lang="en-GB" altLang="en-US" sz="1400">
                <a:solidFill>
                  <a:schemeClr val="tx2"/>
                </a:solidFill>
                <a:latin typeface="Arial" panose="020B0604020202020204" pitchFamily="34" charset="0"/>
              </a:rPr>
              <a:t>Prof. Jovo Ateljevic, Unversity of Banja Luka </a:t>
            </a:r>
          </a:p>
        </p:txBody>
      </p:sp>
      <p:sp>
        <p:nvSpPr>
          <p:cNvPr id="112643" name="Slide Number Placeholder 3">
            <a:extLst>
              <a:ext uri="{FF2B5EF4-FFF2-40B4-BE49-F238E27FC236}">
                <a16:creationId xmlns:a16="http://schemas.microsoft.com/office/drawing/2014/main" id="{CA2B3EC5-4E22-1C47-B515-AB8CDD4DB85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spcBef>
                <a:spcPct val="0"/>
              </a:spcBef>
              <a:buClrTx/>
              <a:buSzTx/>
              <a:buFontTx/>
              <a:buNone/>
            </a:pPr>
            <a:fld id="{8857AA3A-5AB1-7D48-9E0B-7218AC98C146}" type="slidenum">
              <a:rPr lang="en-GB" altLang="en-US" sz="1400">
                <a:solidFill>
                  <a:srgbClr val="FFFFFF"/>
                </a:solidFill>
                <a:latin typeface="Arial" panose="020B0604020202020204" pitchFamily="34" charset="0"/>
              </a:rPr>
              <a:pPr>
                <a:spcBef>
                  <a:spcPct val="0"/>
                </a:spcBef>
                <a:buClrTx/>
                <a:buSzTx/>
                <a:buFontTx/>
                <a:buNone/>
              </a:pPr>
              <a:t>56</a:t>
            </a:fld>
            <a:endParaRPr lang="en-GB" altLang="en-US" sz="1400">
              <a:solidFill>
                <a:srgbClr val="FFFFFF"/>
              </a:solidFill>
              <a:latin typeface="Arial" panose="020B0604020202020204" pitchFamily="34" charset="0"/>
            </a:endParaRPr>
          </a:p>
        </p:txBody>
      </p:sp>
      <p:sp>
        <p:nvSpPr>
          <p:cNvPr id="112644" name="Content Placeholder 2">
            <a:extLst>
              <a:ext uri="{FF2B5EF4-FFF2-40B4-BE49-F238E27FC236}">
                <a16:creationId xmlns:a16="http://schemas.microsoft.com/office/drawing/2014/main" id="{EAE9BD51-FDAA-F745-B8C4-3087A5072796}"/>
              </a:ext>
            </a:extLst>
          </p:cNvPr>
          <p:cNvSpPr>
            <a:spLocks noGrp="1"/>
          </p:cNvSpPr>
          <p:nvPr>
            <p:ph sz="quarter" idx="1"/>
          </p:nvPr>
        </p:nvSpPr>
        <p:spPr>
          <a:xfrm>
            <a:off x="468313" y="981075"/>
            <a:ext cx="8229600" cy="5357813"/>
          </a:xfrm>
        </p:spPr>
        <p:txBody>
          <a:bodyPr/>
          <a:lstStyle/>
          <a:p>
            <a:pPr marL="365125" indent="-255588" eaLnBrk="1" hangingPunct="1">
              <a:buFont typeface="Wingdings 3" pitchFamily="2" charset="2"/>
              <a:buChar char=""/>
            </a:pPr>
            <a:r>
              <a:rPr lang="vi-VN" altLang="en-US" sz="2000"/>
              <a:t>Za 150 godina uredni</a:t>
            </a:r>
            <a:r>
              <a:rPr lang="en-GB" altLang="en-US" sz="2000"/>
              <a:t>ci </a:t>
            </a:r>
            <a:r>
              <a:rPr lang="vi-VN" altLang="en-US" sz="2000"/>
              <a:t>novina </a:t>
            </a:r>
            <a:r>
              <a:rPr lang="en-GB" altLang="en-US" sz="2000"/>
              <a:t>su </a:t>
            </a:r>
            <a:r>
              <a:rPr lang="vi-VN" altLang="en-US" sz="2000"/>
              <a:t>vladali medijskom prostor</a:t>
            </a:r>
            <a:r>
              <a:rPr lang="en-GB" altLang="en-US" sz="2000"/>
              <a:t>om</a:t>
            </a:r>
            <a:r>
              <a:rPr lang="vi-VN" altLang="en-US" sz="2000"/>
              <a:t>. Ljudi na čelu redakcija</a:t>
            </a:r>
            <a:r>
              <a:rPr lang="en-GB" altLang="en-US" sz="2000"/>
              <a:t> , </a:t>
            </a:r>
            <a:r>
              <a:rPr lang="vi-VN" altLang="en-US" sz="2000"/>
              <a:t>većina muški</a:t>
            </a:r>
            <a:r>
              <a:rPr lang="en-GB" altLang="en-US" sz="2000"/>
              <a:t>arci su </a:t>
            </a:r>
            <a:r>
              <a:rPr lang="vi-VN" altLang="en-US" sz="2000"/>
              <a:t>postav</a:t>
            </a:r>
            <a:r>
              <a:rPr lang="en-GB" altLang="en-US" sz="2000"/>
              <a:t>ljali nacionalni </a:t>
            </a:r>
            <a:r>
              <a:rPr lang="vi-VN" altLang="en-US" sz="2000"/>
              <a:t>dnevni red</a:t>
            </a:r>
            <a:r>
              <a:rPr lang="en-GB" altLang="en-US" sz="2000"/>
              <a:t> ili agendu ; u</a:t>
            </a:r>
            <a:r>
              <a:rPr lang="vi-VN" altLang="en-US" sz="2000"/>
              <a:t>smjer</a:t>
            </a:r>
            <a:r>
              <a:rPr lang="en-GB" altLang="en-US" sz="2000"/>
              <a:t>avali </a:t>
            </a:r>
            <a:r>
              <a:rPr lang="vi-VN" altLang="en-US" sz="2000"/>
              <a:t> mas</a:t>
            </a:r>
            <a:r>
              <a:rPr lang="en-GB" altLang="en-US" sz="2000"/>
              <a:t>ovne </a:t>
            </a:r>
            <a:r>
              <a:rPr lang="vi-VN" altLang="en-US" sz="2000"/>
              <a:t>štabove novinara </a:t>
            </a:r>
            <a:r>
              <a:rPr lang="en-GB" altLang="en-US" sz="2000"/>
              <a:t> </a:t>
            </a:r>
            <a:r>
              <a:rPr lang="vi-VN" altLang="en-US" sz="2000"/>
              <a:t>kroz proizvodne linije </a:t>
            </a:r>
            <a:r>
              <a:rPr lang="en-GB" altLang="en-US" sz="2000"/>
              <a:t> </a:t>
            </a:r>
            <a:r>
              <a:rPr lang="vi-VN" altLang="en-US" sz="2000" b="1"/>
              <a:t>izvora</a:t>
            </a:r>
            <a:r>
              <a:rPr lang="en-GB" altLang="en-US" sz="2000" b="1"/>
              <a:t> informacija</a:t>
            </a:r>
            <a:r>
              <a:rPr lang="vi-VN" altLang="en-US" sz="2000" b="1"/>
              <a:t>, pisanja, uređivanja, proizvodnja, </a:t>
            </a:r>
            <a:r>
              <a:rPr lang="en-GB" altLang="en-US" sz="2000" b="1"/>
              <a:t>stampanja </a:t>
            </a:r>
            <a:r>
              <a:rPr lang="vi-VN" altLang="en-US" sz="2000" b="1"/>
              <a:t>i </a:t>
            </a:r>
            <a:r>
              <a:rPr lang="en-GB" altLang="en-US" sz="2000" b="1"/>
              <a:t>distribucija</a:t>
            </a:r>
            <a:r>
              <a:rPr lang="vi-VN" altLang="en-US" sz="2000"/>
              <a:t>.</a:t>
            </a:r>
            <a:endParaRPr lang="en-GB" altLang="en-US" sz="2000"/>
          </a:p>
          <a:p>
            <a:pPr marL="365125" indent="-255588" eaLnBrk="1" hangingPunct="1">
              <a:buFont typeface="Wingdings 3" pitchFamily="2" charset="2"/>
              <a:buChar char=""/>
            </a:pPr>
            <a:r>
              <a:rPr lang="vi-VN" altLang="en-US" sz="2000"/>
              <a:t> Djelovali su kao uvaženi članovi </a:t>
            </a:r>
            <a:r>
              <a:rPr lang="sr-Latn-BA" altLang="en-US" sz="2000"/>
              <a:t>‘</a:t>
            </a:r>
            <a:r>
              <a:rPr lang="vi-VN" altLang="en-US" sz="2000"/>
              <a:t>Četvrt</a:t>
            </a:r>
            <a:r>
              <a:rPr lang="sr-Latn-BA" altLang="en-US" sz="2000"/>
              <a:t>og Imanja’</a:t>
            </a:r>
            <a:r>
              <a:rPr lang="vi-VN" altLang="en-US" sz="2000"/>
              <a:t> </a:t>
            </a:r>
            <a:r>
              <a:rPr lang="sr-Latn-BA" altLang="en-US" sz="2000"/>
              <a:t>– politička snaga</a:t>
            </a:r>
            <a:r>
              <a:rPr lang="vi-VN" altLang="en-US" sz="2000"/>
              <a:t>, zamišljajući sebe kao samostalne</a:t>
            </a:r>
            <a:r>
              <a:rPr lang="en-GB" altLang="en-US" sz="2000"/>
              <a:t>, kontrabalns politickoj eliti.  </a:t>
            </a:r>
            <a:r>
              <a:rPr lang="vi-VN" altLang="en-US" sz="2000"/>
              <a:t>Rad novinara, </a:t>
            </a:r>
            <a:r>
              <a:rPr lang="en-GB" altLang="en-US" sz="2000"/>
              <a:t>fotoreportera, </a:t>
            </a:r>
            <a:r>
              <a:rPr lang="vi-VN" altLang="en-US" sz="2000"/>
              <a:t>urednika </a:t>
            </a:r>
            <a:r>
              <a:rPr lang="en-GB" altLang="en-US" sz="2000"/>
              <a:t>je bio vise nego zanat. </a:t>
            </a:r>
            <a:r>
              <a:rPr lang="vi-VN" altLang="en-US" sz="2000"/>
              <a:t> </a:t>
            </a:r>
            <a:r>
              <a:rPr lang="en-GB" altLang="en-US" sz="2000"/>
              <a:t>Postao je profesija </a:t>
            </a:r>
            <a:r>
              <a:rPr lang="vi-VN" altLang="en-US" sz="2000"/>
              <a:t>, sa </a:t>
            </a:r>
            <a:r>
              <a:rPr lang="en-GB" altLang="en-US" sz="2000"/>
              <a:t>dobrim platama</a:t>
            </a:r>
            <a:r>
              <a:rPr lang="vi-VN" altLang="en-US" sz="2000"/>
              <a:t>, beneficij</a:t>
            </a:r>
            <a:r>
              <a:rPr lang="en-GB" altLang="en-US" sz="2000"/>
              <a:t>ama i bonusima. </a:t>
            </a:r>
            <a:r>
              <a:rPr lang="vi-VN" altLang="en-US" sz="2000"/>
              <a:t>Javnost</a:t>
            </a:r>
            <a:r>
              <a:rPr lang="en-GB" altLang="en-US" sz="2000"/>
              <a:t> je bila neizmjerno lojalna njihomom radu - o</a:t>
            </a:r>
            <a:r>
              <a:rPr lang="vi-VN" altLang="en-US" sz="2000"/>
              <a:t>groman potrošača publiku </a:t>
            </a:r>
            <a:r>
              <a:rPr lang="en-GB" altLang="en-US" sz="2000"/>
              <a:t>kreirana </a:t>
            </a:r>
            <a:r>
              <a:rPr lang="vi-VN" altLang="en-US" sz="2000"/>
              <a:t>oko </a:t>
            </a:r>
            <a:r>
              <a:rPr lang="en-GB" altLang="en-US" sz="2000"/>
              <a:t>novina </a:t>
            </a:r>
            <a:r>
              <a:rPr lang="vi-VN" altLang="en-US" sz="2000"/>
              <a:t>u prvoj polovi</a:t>
            </a:r>
            <a:r>
              <a:rPr lang="sr-Latn-BA" altLang="en-US" sz="2000"/>
              <a:t>ni </a:t>
            </a:r>
            <a:r>
              <a:rPr lang="vi-VN" altLang="en-US" sz="2000"/>
              <a:t> 20. </a:t>
            </a:r>
            <a:r>
              <a:rPr lang="en-GB" altLang="en-US" sz="2000"/>
              <a:t>vijeka</a:t>
            </a:r>
            <a:r>
              <a:rPr lang="vi-VN" altLang="en-US" sz="2000"/>
              <a:t>. Novine </a:t>
            </a:r>
            <a:r>
              <a:rPr lang="en-GB" altLang="en-US" sz="2000"/>
              <a:t>su izjavljivale</a:t>
            </a:r>
            <a:r>
              <a:rPr lang="vi-VN" altLang="en-US" sz="2000"/>
              <a:t>, a masa</a:t>
            </a:r>
            <a:r>
              <a:rPr lang="en-GB" altLang="en-US" sz="2000"/>
              <a:t> je</a:t>
            </a:r>
            <a:r>
              <a:rPr lang="vi-VN" altLang="en-US" sz="2000"/>
              <a:t> slušala.</a:t>
            </a:r>
            <a:r>
              <a:rPr lang="en-GB" altLang="en-US" sz="2000"/>
              <a:t> </a:t>
            </a:r>
          </a:p>
          <a:p>
            <a:pPr marL="365125" indent="-255588" eaLnBrk="1" hangingPunct="1">
              <a:buFont typeface="Wingdings 3" pitchFamily="2" charset="2"/>
              <a:buChar char=""/>
            </a:pPr>
            <a:r>
              <a:rPr lang="vi-VN" altLang="en-US" sz="2000"/>
              <a:t>Kasnije, </a:t>
            </a:r>
            <a:r>
              <a:rPr lang="en-GB" altLang="en-US" sz="2000"/>
              <a:t>kada se javnost </a:t>
            </a:r>
            <a:r>
              <a:rPr lang="vi-VN" altLang="en-US" sz="2000"/>
              <a:t>pre</a:t>
            </a:r>
            <a:r>
              <a:rPr lang="en-US" altLang="en-US" sz="2000"/>
              <a:t>sla </a:t>
            </a:r>
            <a:r>
              <a:rPr lang="en-GB" altLang="en-US" sz="2000"/>
              <a:t>na druga sredstva informisanaj TV (jednosmjerno informisanje)</a:t>
            </a:r>
            <a:r>
              <a:rPr lang="vi-VN" altLang="en-US" sz="2000"/>
              <a:t>, </a:t>
            </a:r>
            <a:r>
              <a:rPr lang="en-GB" altLang="en-US" sz="2000"/>
              <a:t>putem </a:t>
            </a:r>
            <a:r>
              <a:rPr lang="vi-VN" altLang="en-US" sz="2000"/>
              <a:t>riječi, fotografije i urednički</a:t>
            </a:r>
            <a:r>
              <a:rPr lang="en-GB" altLang="en-US" sz="2000"/>
              <a:t>h</a:t>
            </a:r>
            <a:r>
              <a:rPr lang="vi-VN" altLang="en-US" sz="2000"/>
              <a:t> </a:t>
            </a:r>
            <a:r>
              <a:rPr lang="en-GB" altLang="en-US" sz="2000"/>
              <a:t>zakljucaka, </a:t>
            </a:r>
            <a:r>
              <a:rPr lang="vi-VN" altLang="en-US" sz="2000"/>
              <a:t>urednici i novinari </a:t>
            </a:r>
            <a:r>
              <a:rPr lang="en-GB" altLang="en-US" sz="2000"/>
              <a:t>su </a:t>
            </a:r>
            <a:r>
              <a:rPr lang="vi-VN" altLang="en-US" sz="2000"/>
              <a:t>i dalje </a:t>
            </a:r>
            <a:r>
              <a:rPr lang="en-GB" altLang="en-US" sz="2000"/>
              <a:t>diktirali/postavljali  nacionalne agende. </a:t>
            </a:r>
          </a:p>
          <a:p>
            <a:pPr marL="365125" indent="-255588" eaLnBrk="1" hangingPunct="1">
              <a:buFont typeface="Wingdings 3" pitchFamily="2" charset="2"/>
              <a:buChar char=""/>
            </a:pPr>
            <a:r>
              <a:rPr lang="en-GB" altLang="en-US" sz="2000" b="1"/>
              <a:t>T</a:t>
            </a:r>
            <a:r>
              <a:rPr lang="vi-VN" altLang="en-US" sz="2000" b="1"/>
              <a:t>o je bio </a:t>
            </a:r>
            <a:r>
              <a:rPr lang="en-GB" altLang="en-US" sz="2000" b="1"/>
              <a:t>vrlo </a:t>
            </a:r>
            <a:r>
              <a:rPr lang="vi-VN" altLang="en-US" sz="2000" b="1"/>
              <a:t>profitabilan poslovni model</a:t>
            </a:r>
            <a:r>
              <a:rPr lang="vi-VN" altLang="en-US" sz="2000"/>
              <a:t>. </a:t>
            </a:r>
            <a:r>
              <a:rPr lang="en-GB" altLang="en-US" sz="2000"/>
              <a:t>EPP . P</a:t>
            </a:r>
            <a:r>
              <a:rPr lang="vi-VN" altLang="en-US" sz="2000"/>
              <a:t>rofit za </a:t>
            </a:r>
            <a:r>
              <a:rPr lang="en-GB" altLang="en-US" sz="2000"/>
              <a:t> sve </a:t>
            </a:r>
            <a:r>
              <a:rPr lang="vi-VN" altLang="en-US" sz="2000"/>
              <a:t>komercijalne televizijske </a:t>
            </a:r>
            <a:r>
              <a:rPr lang="en-GB" altLang="en-US" sz="2000"/>
              <a:t>stanice i</a:t>
            </a:r>
            <a:r>
              <a:rPr lang="vi-VN" altLang="en-US" sz="2000"/>
              <a:t> monopolistički</a:t>
            </a:r>
            <a:r>
              <a:rPr lang="en-GB" altLang="en-US" sz="2000"/>
              <a:t>h </a:t>
            </a:r>
            <a:r>
              <a:rPr lang="vi-VN" altLang="en-US" sz="2000"/>
              <a:t>novina </a:t>
            </a:r>
            <a:r>
              <a:rPr lang="en-GB" altLang="en-US" sz="2000"/>
              <a:t>je bio anorman, velika kolicina novaca je odlazila na medije</a:t>
            </a:r>
            <a:r>
              <a:rPr lang="vi-VN" altLang="en-US" sz="2000"/>
              <a:t>. </a:t>
            </a:r>
            <a:r>
              <a:rPr lang="vi-VN" altLang="en-US" sz="2000" b="1"/>
              <a:t>Onda </a:t>
            </a:r>
            <a:r>
              <a:rPr lang="en-GB" altLang="en-US" sz="2000" b="1"/>
              <a:t>se </a:t>
            </a:r>
            <a:r>
              <a:rPr lang="vi-VN" altLang="en-US" sz="2000" b="1"/>
              <a:t>svijet promijenio.</a:t>
            </a:r>
          </a:p>
          <a:p>
            <a:pPr marL="365125" indent="-255588" eaLnBrk="1" hangingPunct="1">
              <a:buFont typeface="Wingdings 3" pitchFamily="2" charset="2"/>
              <a:buChar char=""/>
            </a:pPr>
            <a:endParaRPr lang="en-GB" alt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id="{27F147A3-106F-E747-B4A1-6E63BE92DB9A}"/>
              </a:ext>
            </a:extLst>
          </p:cNvPr>
          <p:cNvSpPr>
            <a:spLocks noGrp="1"/>
          </p:cNvSpPr>
          <p:nvPr>
            <p:ph type="title"/>
          </p:nvPr>
        </p:nvSpPr>
        <p:spPr>
          <a:xfrm>
            <a:off x="900113" y="0"/>
            <a:ext cx="7772400" cy="1143000"/>
          </a:xfrm>
        </p:spPr>
        <p:txBody>
          <a:bodyPr/>
          <a:lstStyle/>
          <a:p>
            <a:pPr eaLnBrk="1" hangingPunct="1"/>
            <a:r>
              <a:rPr lang="en-GB" altLang="en-US"/>
              <a:t>Novi biznis model</a:t>
            </a:r>
            <a:r>
              <a:rPr lang="sr-Latn-BA" altLang="en-US"/>
              <a:t> medija</a:t>
            </a:r>
            <a:r>
              <a:rPr lang="en-GB" altLang="en-US"/>
              <a:t>  </a:t>
            </a:r>
          </a:p>
        </p:txBody>
      </p:sp>
      <p:sp>
        <p:nvSpPr>
          <p:cNvPr id="114690" name="Content Placeholder 2">
            <a:extLst>
              <a:ext uri="{FF2B5EF4-FFF2-40B4-BE49-F238E27FC236}">
                <a16:creationId xmlns:a16="http://schemas.microsoft.com/office/drawing/2014/main" id="{9F4B5DCF-9FF7-434F-B34F-75AEDE38A3AB}"/>
              </a:ext>
            </a:extLst>
          </p:cNvPr>
          <p:cNvSpPr>
            <a:spLocks noGrp="1"/>
          </p:cNvSpPr>
          <p:nvPr>
            <p:ph sz="quarter" idx="1"/>
          </p:nvPr>
        </p:nvSpPr>
        <p:spPr>
          <a:xfrm>
            <a:off x="428625" y="1214438"/>
            <a:ext cx="8229600" cy="6143625"/>
          </a:xfrm>
        </p:spPr>
        <p:txBody>
          <a:bodyPr/>
          <a:lstStyle/>
          <a:p>
            <a:pPr eaLnBrk="1" hangingPunct="1"/>
            <a:r>
              <a:rPr lang="hr-HR" altLang="en-US" sz="1800">
                <a:latin typeface="Arial" panose="020B0604020202020204" pitchFamily="34" charset="0"/>
                <a:cs typeface="Arial" panose="020B0604020202020204" pitchFamily="34" charset="0"/>
              </a:rPr>
              <a:t>Na početku 21. Vijeka, World Wide Web  mijenja novinarstvo, cijeli si</a:t>
            </a:r>
            <a:r>
              <a:rPr lang="en-GB" altLang="en-US" sz="1800">
                <a:latin typeface="Arial" panose="020B0604020202020204" pitchFamily="34" charset="0"/>
                <a:cs typeface="Arial" panose="020B0604020202020204" pitchFamily="34" charset="0"/>
              </a:rPr>
              <a:t>stem </a:t>
            </a:r>
            <a:r>
              <a:rPr lang="hr-HR" altLang="en-US" sz="1800">
                <a:latin typeface="Arial" panose="020B0604020202020204" pitchFamily="34" charset="0"/>
                <a:cs typeface="Arial" panose="020B0604020202020204" pitchFamily="34" charset="0"/>
              </a:rPr>
              <a:t> informisanja i distribucije medija. Od printig procesa do el</a:t>
            </a:r>
            <a:r>
              <a:rPr lang="en-GB" altLang="en-US" sz="1800">
                <a:latin typeface="Arial" panose="020B0604020202020204" pitchFamily="34" charset="0"/>
                <a:cs typeface="Arial" panose="020B0604020202020204" pitchFamily="34" charset="0"/>
              </a:rPr>
              <a:t>e</a:t>
            </a:r>
            <a:r>
              <a:rPr lang="hr-HR" altLang="en-US" sz="1800">
                <a:latin typeface="Arial" panose="020B0604020202020204" pitchFamily="34" charset="0"/>
                <a:cs typeface="Arial" panose="020B0604020202020204" pitchFamily="34" charset="0"/>
              </a:rPr>
              <a:t>kronske rijeci   </a:t>
            </a:r>
            <a:br>
              <a:rPr lang="hr-HR" altLang="en-US" sz="1800">
                <a:latin typeface="Arial" panose="020B0604020202020204" pitchFamily="34" charset="0"/>
                <a:cs typeface="Arial" panose="020B0604020202020204" pitchFamily="34" charset="0"/>
              </a:rPr>
            </a:br>
            <a:r>
              <a:rPr lang="hr-HR" altLang="en-US" sz="1800">
                <a:latin typeface="Arial" panose="020B0604020202020204" pitchFamily="34" charset="0"/>
                <a:cs typeface="Arial" panose="020B0604020202020204" pitchFamily="34" charset="0"/>
              </a:rPr>
              <a:t>Novinari za dan, vikend, ili sluca</a:t>
            </a:r>
            <a:r>
              <a:rPr lang="en-GB" altLang="en-US" sz="1800">
                <a:latin typeface="Arial" panose="020B0604020202020204" pitchFamily="34" charset="0"/>
                <a:cs typeface="Arial" panose="020B0604020202020204" pitchFamily="34" charset="0"/>
              </a:rPr>
              <a:t>j</a:t>
            </a:r>
            <a:r>
              <a:rPr lang="hr-HR" altLang="en-US" sz="1800">
                <a:latin typeface="Arial" panose="020B0604020202020204" pitchFamily="34" charset="0"/>
                <a:cs typeface="Arial" panose="020B0604020202020204" pitchFamily="34" charset="0"/>
              </a:rPr>
              <a:t> su poceli da zamj</a:t>
            </a:r>
            <a:r>
              <a:rPr lang="en-GB" altLang="en-US" sz="1800">
                <a:latin typeface="Arial" panose="020B0604020202020204" pitchFamily="34" charset="0"/>
                <a:cs typeface="Arial" panose="020B0604020202020204" pitchFamily="34" charset="0"/>
              </a:rPr>
              <a:t>e</a:t>
            </a:r>
            <a:r>
              <a:rPr lang="hr-HR" altLang="en-US" sz="1800">
                <a:latin typeface="Arial" panose="020B0604020202020204" pitchFamily="34" charset="0"/>
                <a:cs typeface="Arial" panose="020B0604020202020204" pitchFamily="34" charset="0"/>
              </a:rPr>
              <a:t>njuju novinare za stolovima, njihovu sigurnost i sefove. </a:t>
            </a:r>
            <a:endParaRPr lang="en-GB" altLang="en-US" sz="1800">
              <a:latin typeface="Arial" panose="020B0604020202020204" pitchFamily="34" charset="0"/>
              <a:cs typeface="Arial" panose="020B0604020202020204" pitchFamily="34" charset="0"/>
            </a:endParaRPr>
          </a:p>
          <a:p>
            <a:pPr eaLnBrk="1" hangingPunct="1"/>
            <a:r>
              <a:rPr lang="en-GB" altLang="en-US" sz="1800">
                <a:latin typeface="Arial" panose="020B0604020202020204" pitchFamily="34" charset="0"/>
                <a:cs typeface="Arial" panose="020B0604020202020204" pitchFamily="34" charset="0"/>
              </a:rPr>
              <a:t>Korisnici postaju aktivni u kreiranju  sadrzaja,  uticu na medije,  preko bloga, emaila, komentara itd.  Kreiranje globalnae virtualne zajednice ...sadrzaji  u medijima su sve vise  neuredjeni...</a:t>
            </a:r>
          </a:p>
          <a:p>
            <a:pPr eaLnBrk="1" hangingPunct="1"/>
            <a:r>
              <a:rPr lang="en-GB" altLang="en-US" sz="1800">
                <a:latin typeface="Arial" panose="020B0604020202020204" pitchFamily="34" charset="0"/>
                <a:cs typeface="Arial" panose="020B0604020202020204" pitchFamily="34" charset="0"/>
              </a:rPr>
              <a:t>brzina informisanja, ilustracije/fotografije ne nastaju u tamnim komorama, youtub</a:t>
            </a:r>
            <a:r>
              <a:rPr lang="sr-Latn-BA" altLang="en-US" sz="1800">
                <a:latin typeface="Arial" panose="020B0604020202020204" pitchFamily="34" charset="0"/>
                <a:cs typeface="Arial" panose="020B0604020202020204" pitchFamily="34" charset="0"/>
              </a:rPr>
              <a:t>e</a:t>
            </a:r>
            <a:r>
              <a:rPr lang="en-GB" altLang="en-US" sz="1800">
                <a:latin typeface="Arial" panose="020B0604020202020204" pitchFamily="34" charset="0"/>
                <a:cs typeface="Arial" panose="020B0604020202020204" pitchFamily="34" charset="0"/>
              </a:rPr>
              <a:t>....  itd , nastaje novi rijecnik i pravila ...novi svijet  mediaj otvara nove mogucnosti </a:t>
            </a:r>
          </a:p>
          <a:p>
            <a:pPr eaLnBrk="1" hangingPunct="1"/>
            <a:r>
              <a:rPr lang="en-GB" altLang="en-US" sz="1800">
                <a:latin typeface="Arial" panose="020B0604020202020204" pitchFamily="34" charset="0"/>
                <a:cs typeface="Arial" panose="020B0604020202020204" pitchFamily="34" charset="0"/>
              </a:rPr>
              <a:t>Lanac  povezivanja vriednosti  (medijskih biznis modela) postaje fleksibilniji, dinamicniji, nema jasne puteve protoka info i formiranja sadrazaja... </a:t>
            </a:r>
          </a:p>
          <a:p>
            <a:pPr eaLnBrk="1" hangingPunct="1"/>
            <a:r>
              <a:rPr lang="en-GB" altLang="en-US" sz="1800">
                <a:latin typeface="Arial" panose="020B0604020202020204" pitchFamily="34" charset="0"/>
                <a:cs typeface="Arial" panose="020B0604020202020204" pitchFamily="34" charset="0"/>
              </a:rPr>
              <a:t>Nakon  mapiranja pravila tokova vrijednosti, slika cijelog sistema se moze k</a:t>
            </a:r>
            <a:r>
              <a:rPr lang="sr-Latn-BA" altLang="en-US" sz="1800">
                <a:latin typeface="Arial" panose="020B0604020202020204" pitchFamily="34" charset="0"/>
                <a:cs typeface="Arial" panose="020B0604020202020204" pitchFamily="34" charset="0"/>
              </a:rPr>
              <a:t>o</a:t>
            </a:r>
            <a:r>
              <a:rPr lang="en-GB" altLang="en-US" sz="1800">
                <a:latin typeface="Arial" panose="020B0604020202020204" pitchFamily="34" charset="0"/>
                <a:cs typeface="Arial" panose="020B0604020202020204" pitchFamily="34" charset="0"/>
              </a:rPr>
              <a:t>risiti  za  bolje upravljanje odnosima u ekositemu , uzimajuci u obzir  poslovnu mrezu i unapredjenje ekosistema ,  mogucnost redizajna procesa, pomaganje  poslovnoj zajednici , ili utvrdjivanje koristi  i rizika postojeceg ili nastajuceg sistema .</a:t>
            </a:r>
          </a:p>
          <a:p>
            <a:pPr eaLnBrk="1" hangingPunct="1"/>
            <a:endParaRPr lang="en-GB" altLang="en-US" sz="1800">
              <a:latin typeface="Arial" panose="020B0604020202020204" pitchFamily="34" charset="0"/>
              <a:cs typeface="Arial" panose="020B0604020202020204" pitchFamily="34" charset="0"/>
            </a:endParaRPr>
          </a:p>
          <a:p>
            <a:pPr eaLnBrk="1" hangingPunct="1"/>
            <a:endParaRPr lang="en-GB" altLang="en-US" sz="1800">
              <a:latin typeface="Arial" panose="020B0604020202020204" pitchFamily="34" charset="0"/>
              <a:cs typeface="Arial" panose="020B0604020202020204" pitchFamily="34" charset="0"/>
            </a:endParaRPr>
          </a:p>
          <a:p>
            <a:pPr eaLnBrk="1" hangingPunct="1"/>
            <a:endParaRPr lang="en-GB" altLang="en-US" sz="1800"/>
          </a:p>
          <a:p>
            <a:pPr eaLnBrk="1" hangingPunct="1"/>
            <a:endParaRPr lang="en-GB" altLang="en-US" sz="1800"/>
          </a:p>
          <a:p>
            <a:pPr eaLnBrk="1" hangingPunct="1"/>
            <a:endParaRPr lang="en-GB" altLang="en-US" sz="18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a:extLst>
              <a:ext uri="{FF2B5EF4-FFF2-40B4-BE49-F238E27FC236}">
                <a16:creationId xmlns:a16="http://schemas.microsoft.com/office/drawing/2014/main" id="{33F75ECA-1C4B-1F48-9CA9-064AEDAC3BFE}"/>
              </a:ext>
            </a:extLst>
          </p:cNvPr>
          <p:cNvSpPr>
            <a:spLocks noGrp="1"/>
          </p:cNvSpPr>
          <p:nvPr>
            <p:ph type="ctrTitle"/>
          </p:nvPr>
        </p:nvSpPr>
        <p:spPr>
          <a:xfrm>
            <a:off x="642938" y="0"/>
            <a:ext cx="7772400" cy="857250"/>
          </a:xfrm>
          <a:noFill/>
        </p:spPr>
        <p:txBody>
          <a:bodyPr/>
          <a:lstStyle/>
          <a:p>
            <a:pPr eaLnBrk="1" hangingPunct="1"/>
            <a:r>
              <a:rPr lang="sr-Latn-BA" altLang="en-US"/>
              <a:t> </a:t>
            </a:r>
            <a:r>
              <a:rPr lang="en-GB" altLang="en-US"/>
              <a:t>novi medijski ‘ekosistem’ </a:t>
            </a:r>
            <a:r>
              <a:rPr lang="en-GB" altLang="en-US" sz="3200"/>
              <a:t> </a:t>
            </a:r>
            <a:endParaRPr altLang="en-US" sz="3200"/>
          </a:p>
        </p:txBody>
      </p:sp>
      <p:pic>
        <p:nvPicPr>
          <p:cNvPr id="116738" name="Picture 4" descr="emergingnewsecology5-photoshopped 1.jpg">
            <a:extLst>
              <a:ext uri="{FF2B5EF4-FFF2-40B4-BE49-F238E27FC236}">
                <a16:creationId xmlns:a16="http://schemas.microsoft.com/office/drawing/2014/main" id="{770D71DA-C912-6340-ABB5-DC44BBB5614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765175"/>
            <a:ext cx="9144000"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a:extLst>
              <a:ext uri="{FF2B5EF4-FFF2-40B4-BE49-F238E27FC236}">
                <a16:creationId xmlns:a16="http://schemas.microsoft.com/office/drawing/2014/main" id="{D27D2926-B6FD-7144-9C3F-D792428C4FEA}"/>
              </a:ext>
            </a:extLst>
          </p:cNvPr>
          <p:cNvSpPr>
            <a:spLocks noGrp="1"/>
          </p:cNvSpPr>
          <p:nvPr>
            <p:ph type="title"/>
          </p:nvPr>
        </p:nvSpPr>
        <p:spPr>
          <a:xfrm>
            <a:off x="946150" y="274638"/>
            <a:ext cx="7740650" cy="1143000"/>
          </a:xfrm>
        </p:spPr>
        <p:txBody>
          <a:bodyPr/>
          <a:lstStyle/>
          <a:p>
            <a:pPr algn="ctr" eaLnBrk="1" hangingPunct="1"/>
            <a:r>
              <a:rPr lang="en-GB" altLang="en-US" b="1"/>
              <a:t>Benchmarking </a:t>
            </a:r>
          </a:p>
        </p:txBody>
      </p:sp>
      <p:sp>
        <p:nvSpPr>
          <p:cNvPr id="118786" name="Rectangle 3">
            <a:extLst>
              <a:ext uri="{FF2B5EF4-FFF2-40B4-BE49-F238E27FC236}">
                <a16:creationId xmlns:a16="http://schemas.microsoft.com/office/drawing/2014/main" id="{B53989C7-8C5B-F146-B1A0-B43C06DFA813}"/>
              </a:ext>
            </a:extLst>
          </p:cNvPr>
          <p:cNvSpPr>
            <a:spLocks noGrp="1"/>
          </p:cNvSpPr>
          <p:nvPr>
            <p:ph sz="quarter" idx="1"/>
          </p:nvPr>
        </p:nvSpPr>
        <p:spPr>
          <a:xfrm>
            <a:off x="457200" y="1600200"/>
            <a:ext cx="8686800" cy="4525963"/>
          </a:xfrm>
        </p:spPr>
        <p:txBody>
          <a:bodyPr/>
          <a:lstStyle/>
          <a:p>
            <a:pPr eaLnBrk="1" hangingPunct="1"/>
            <a:r>
              <a:rPr lang="en-GB" altLang="en-US" sz="2400">
                <a:latin typeface="Arial Narrow" panose="020B0604020202020204" pitchFamily="34" charset="0"/>
              </a:rPr>
              <a:t>Sistematski </a:t>
            </a:r>
            <a:r>
              <a:rPr lang="vi-VN" altLang="en-US" sz="2400"/>
              <a:t>i kontinuiran</a:t>
            </a:r>
            <a:r>
              <a:rPr lang="en-GB" altLang="en-US" sz="2400">
                <a:latin typeface="Arial Narrow" panose="020B0604020202020204" pitchFamily="34" charset="0"/>
              </a:rPr>
              <a:t>i </a:t>
            </a:r>
            <a:r>
              <a:rPr lang="vi-VN" altLang="en-US" sz="2400"/>
              <a:t>proces </a:t>
            </a:r>
            <a:r>
              <a:rPr lang="en-GB" altLang="en-US" sz="2400">
                <a:latin typeface="Arial Narrow" panose="020B0604020202020204" pitchFamily="34" charset="0"/>
              </a:rPr>
              <a:t>istra</a:t>
            </a:r>
            <a:r>
              <a:rPr lang="bs-Latn-BA" altLang="en-US" sz="2400">
                <a:latin typeface="Arial Narrow" panose="020B0604020202020204" pitchFamily="34" charset="0"/>
              </a:rPr>
              <a:t>ž</a:t>
            </a:r>
            <a:r>
              <a:rPr lang="en-GB" altLang="en-US" sz="2400">
                <a:latin typeface="Arial Narrow" panose="020B0604020202020204" pitchFamily="34" charset="0"/>
              </a:rPr>
              <a:t>ivanja</a:t>
            </a:r>
            <a:r>
              <a:rPr lang="vi-VN" altLang="en-US" sz="2400"/>
              <a:t>, učenja, prilago</a:t>
            </a:r>
            <a:r>
              <a:rPr lang="bs-Latn-BA" altLang="en-US" sz="2400">
                <a:latin typeface="Arial Narrow" panose="020B0604020202020204" pitchFamily="34" charset="0"/>
              </a:rPr>
              <a:t>đavanja</a:t>
            </a:r>
            <a:r>
              <a:rPr lang="vi-VN" altLang="en-US" sz="2400"/>
              <a:t> i implementacij</a:t>
            </a:r>
            <a:r>
              <a:rPr lang="bs-Latn-BA" altLang="en-US" sz="2400">
                <a:latin typeface="Arial Narrow" panose="020B0604020202020204" pitchFamily="34" charset="0"/>
              </a:rPr>
              <a:t>e</a:t>
            </a:r>
            <a:r>
              <a:rPr lang="vi-VN" altLang="en-US" sz="2400"/>
              <a:t> najbolje prakse iz </a:t>
            </a:r>
            <a:r>
              <a:rPr lang="bs-Latn-BA" altLang="en-US" sz="2400">
                <a:latin typeface="Arial Narrow" panose="020B0604020202020204" pitchFamily="34" charset="0"/>
              </a:rPr>
              <a:t>vlastite </a:t>
            </a:r>
            <a:r>
              <a:rPr lang="vi-VN" altLang="en-US" sz="2400"/>
              <a:t>ili druge organizacije </a:t>
            </a:r>
            <a:r>
              <a:rPr lang="bs-Latn-BA" altLang="en-US" sz="2400">
                <a:latin typeface="Arial Narrow" panose="020B0604020202020204" pitchFamily="34" charset="0"/>
              </a:rPr>
              <a:t>u cilju </a:t>
            </a:r>
            <a:r>
              <a:rPr lang="vi-VN" altLang="en-US" sz="2400"/>
              <a:t>postizanj</a:t>
            </a:r>
            <a:r>
              <a:rPr lang="bs-Latn-BA" altLang="en-US" sz="2400">
                <a:latin typeface="Arial Narrow" panose="020B0604020202020204" pitchFamily="34" charset="0"/>
              </a:rPr>
              <a:t>a </a:t>
            </a:r>
            <a:r>
              <a:rPr lang="vi-VN" altLang="en-US" sz="2400"/>
              <a:t>vrhunsk</a:t>
            </a:r>
            <a:r>
              <a:rPr lang="bs-Latn-BA" altLang="en-US" sz="2400">
                <a:latin typeface="Arial Narrow" panose="020B0604020202020204" pitchFamily="34" charset="0"/>
              </a:rPr>
              <a:t>ih </a:t>
            </a:r>
            <a:r>
              <a:rPr lang="vi-VN" altLang="en-US" sz="2400"/>
              <a:t>performans</a:t>
            </a:r>
            <a:r>
              <a:rPr lang="bs-Latn-BA" altLang="en-US" sz="2400">
                <a:latin typeface="Arial Narrow" panose="020B0604020202020204" pitchFamily="34" charset="0"/>
              </a:rPr>
              <a:t>i</a:t>
            </a:r>
          </a:p>
          <a:p>
            <a:pPr eaLnBrk="1" hangingPunct="1"/>
            <a:r>
              <a:rPr lang="bs-Latn-BA" altLang="en-US" sz="2400">
                <a:latin typeface="Arial Narrow" panose="020B0604020202020204" pitchFamily="34" charset="0"/>
              </a:rPr>
              <a:t>Benchmarking nudi metodologiju za izučavanje najbolje prakse, podršku za unapređenje upravljanja...ali nije samo kopiranje najuspješnije metode i prakse</a:t>
            </a:r>
          </a:p>
          <a:p>
            <a:pPr eaLnBrk="1" hangingPunct="1"/>
            <a:r>
              <a:rPr lang="bs-Latn-BA" altLang="en-US" sz="2400">
                <a:latin typeface="Arial Narrow" panose="020B0604020202020204" pitchFamily="34" charset="0"/>
              </a:rPr>
              <a:t>k</a:t>
            </a:r>
            <a:r>
              <a:rPr lang="vi-VN" altLang="en-US" sz="2400"/>
              <a:t>rajnji rezultat </a:t>
            </a:r>
            <a:r>
              <a:rPr lang="bs-Latn-BA" altLang="en-US" sz="2400">
                <a:latin typeface="Arial Narrow" panose="020B0604020202020204" pitchFamily="34" charset="0"/>
              </a:rPr>
              <a:t>komparacije </a:t>
            </a:r>
            <a:r>
              <a:rPr lang="vi-VN" altLang="en-US" sz="2400"/>
              <a:t>je promjena, učenje kako promijeniti, </a:t>
            </a:r>
            <a:r>
              <a:rPr lang="bs-Latn-BA" altLang="en-US" sz="2400">
                <a:latin typeface="Arial Narrow" panose="020B0604020202020204" pitchFamily="34" charset="0"/>
              </a:rPr>
              <a:t>sprovesti </a:t>
            </a:r>
            <a:r>
              <a:rPr lang="vi-VN" altLang="en-US" sz="2400"/>
              <a:t>i upravlja</a:t>
            </a:r>
            <a:r>
              <a:rPr lang="bs-Latn-BA" altLang="en-US" sz="2400">
                <a:latin typeface="Arial Narrow" panose="020B0604020202020204" pitchFamily="34" charset="0"/>
              </a:rPr>
              <a:t>ti </a:t>
            </a:r>
            <a:r>
              <a:rPr lang="vi-VN" altLang="en-US" sz="2400"/>
              <a:t>promjenama za kontinuirano poboljšanje. </a:t>
            </a:r>
            <a:endParaRPr lang="bs-Latn-BA" altLang="en-US" sz="2400">
              <a:latin typeface="Arial Narrow" panose="020B0604020202020204" pitchFamily="34" charset="0"/>
            </a:endParaRPr>
          </a:p>
          <a:p>
            <a:pPr eaLnBrk="1" hangingPunct="1"/>
            <a:r>
              <a:rPr lang="vi-VN" altLang="en-US" sz="2400"/>
              <a:t>Benchmarking pomaže </a:t>
            </a:r>
            <a:r>
              <a:rPr lang="bs-Latn-BA" altLang="en-US" sz="2400">
                <a:latin typeface="Arial Narrow" panose="020B0604020202020204" pitchFamily="34" charset="0"/>
              </a:rPr>
              <a:t>promociji </a:t>
            </a:r>
            <a:r>
              <a:rPr lang="vi-VN" altLang="en-US" sz="2400"/>
              <a:t>inovacij</a:t>
            </a:r>
            <a:r>
              <a:rPr lang="bs-Latn-BA" altLang="en-US" sz="2400">
                <a:latin typeface="Arial Narrow" panose="020B0604020202020204" pitchFamily="34" charset="0"/>
              </a:rPr>
              <a:t>a </a:t>
            </a:r>
            <a:r>
              <a:rPr lang="vi-VN" altLang="en-US" sz="2400"/>
              <a:t>i znanj</a:t>
            </a:r>
            <a:r>
              <a:rPr lang="bs-Latn-BA" altLang="en-US" sz="2400">
                <a:latin typeface="Arial Narrow" panose="020B0604020202020204" pitchFamily="34" charset="0"/>
              </a:rPr>
              <a:t>a</a:t>
            </a:r>
            <a:r>
              <a:rPr lang="vi-VN" altLang="en-US" sz="2400"/>
              <a:t> - kulture u poslovanju.</a:t>
            </a:r>
            <a:r>
              <a:rPr lang="bs-Latn-BA" altLang="en-US" sz="2400">
                <a:latin typeface="Arial Narrow" panose="020B0604020202020204" pitchFamily="34" charset="0"/>
              </a:rPr>
              <a:t>  </a:t>
            </a:r>
          </a:p>
          <a:p>
            <a:pPr eaLnBrk="1" hangingPunct="1">
              <a:buFont typeface="Wingdings 2" pitchFamily="2" charset="2"/>
              <a:buNone/>
            </a:pPr>
            <a:endParaRPr lang="en-US" altLang="en-US" sz="2800"/>
          </a:p>
        </p:txBody>
      </p:sp>
    </p:spTree>
  </p:cSld>
  <p:clrMapOvr>
    <a:masterClrMapping/>
  </p:clrMapOvr>
  <p:transition>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1FBD-EBB4-884E-AFF7-47B8F3438BC3}"/>
              </a:ext>
            </a:extLst>
          </p:cNvPr>
          <p:cNvSpPr>
            <a:spLocks noGrp="1"/>
          </p:cNvSpPr>
          <p:nvPr>
            <p:ph type="title"/>
          </p:nvPr>
        </p:nvSpPr>
        <p:spPr/>
        <p:txBody>
          <a:bodyPr>
            <a:normAutofit fontScale="90000"/>
          </a:bodyPr>
          <a:lstStyle/>
          <a:p>
            <a:pPr eaLnBrk="1" fontAlgn="auto" hangingPunct="1">
              <a:spcAft>
                <a:spcPts val="0"/>
              </a:spcAft>
              <a:defRPr/>
            </a:pPr>
            <a:r>
              <a:rPr lang="vi-VN" dirty="0"/>
              <a:t>Tradicionalni izvor</a:t>
            </a:r>
            <a:r>
              <a:rPr lang="en-US" dirty="0" err="1"/>
              <a:t>i</a:t>
            </a:r>
            <a:r>
              <a:rPr lang="vi-VN" dirty="0"/>
              <a:t> konkurentske prednosti </a:t>
            </a:r>
            <a:endParaRPr lang="en-GB" dirty="0"/>
          </a:p>
        </p:txBody>
      </p:sp>
      <p:sp>
        <p:nvSpPr>
          <p:cNvPr id="25602" name="Content Placeholder 2">
            <a:extLst>
              <a:ext uri="{FF2B5EF4-FFF2-40B4-BE49-F238E27FC236}">
                <a16:creationId xmlns:a16="http://schemas.microsoft.com/office/drawing/2014/main" id="{95EAD009-B2D0-384A-B934-4E658ADACC5B}"/>
              </a:ext>
            </a:extLst>
          </p:cNvPr>
          <p:cNvSpPr>
            <a:spLocks noGrp="1"/>
          </p:cNvSpPr>
          <p:nvPr>
            <p:ph sz="quarter" idx="1"/>
          </p:nvPr>
        </p:nvSpPr>
        <p:spPr/>
        <p:txBody>
          <a:bodyPr/>
          <a:lstStyle/>
          <a:p>
            <a:pPr eaLnBrk="1" hangingPunct="1"/>
            <a:r>
              <a:rPr lang="vi-VN" altLang="en-US"/>
              <a:t>Ekonomsko / finansijska sposobnost: u stanju da proizvede dobra ili usluge po nižoj c</a:t>
            </a:r>
            <a:r>
              <a:rPr lang="en-US" altLang="en-US">
                <a:latin typeface="Times New Roman" panose="02020603050405020304" pitchFamily="18" charset="0"/>
                <a:cs typeface="Times New Roman" panose="02020603050405020304" pitchFamily="18" charset="0"/>
              </a:rPr>
              <a:t>ij</a:t>
            </a:r>
            <a:r>
              <a:rPr lang="vi-VN" altLang="en-US"/>
              <a:t>eni od konkurenata</a:t>
            </a:r>
            <a:endParaRPr lang="sr-Latn-BA" altLang="en-US"/>
          </a:p>
          <a:p>
            <a:pPr eaLnBrk="1" hangingPunct="1"/>
            <a:r>
              <a:rPr lang="vi-VN" altLang="en-US"/>
              <a:t> Strateški / Marketing Sposobnost : </a:t>
            </a:r>
            <a:r>
              <a:rPr lang="en-US" altLang="en-US"/>
              <a:t> </a:t>
            </a:r>
            <a:r>
              <a:rPr lang="vi-VN" altLang="en-US"/>
              <a:t>tipično za "Dodavanje vr</a:t>
            </a:r>
            <a:r>
              <a:rPr lang="en-US" altLang="en-US">
                <a:latin typeface="Times New Roman" panose="02020603050405020304" pitchFamily="18" charset="0"/>
                <a:cs typeface="Times New Roman" panose="02020603050405020304" pitchFamily="18" charset="0"/>
              </a:rPr>
              <a:t>ij</a:t>
            </a:r>
            <a:r>
              <a:rPr lang="vi-VN" altLang="en-US"/>
              <a:t>ednosti " ili " proizvod - portfolio mi</a:t>
            </a:r>
            <a:r>
              <a:rPr lang="en-US" altLang="en-US">
                <a:latin typeface="Times New Roman" panose="02020603050405020304" pitchFamily="18" charset="0"/>
                <a:cs typeface="Times New Roman" panose="02020603050405020304" pitchFamily="18" charset="0"/>
              </a:rPr>
              <a:t>x</a:t>
            </a:r>
            <a:r>
              <a:rPr lang="vi-VN" altLang="en-US"/>
              <a:t> . “</a:t>
            </a:r>
            <a:endParaRPr lang="sr-Latn-BA" altLang="en-US"/>
          </a:p>
          <a:p>
            <a:pPr eaLnBrk="1" hangingPunct="1"/>
            <a:r>
              <a:rPr lang="vi-VN" altLang="en-US"/>
              <a:t> Tehnološka sposobnost : proizvodi ili usluge </a:t>
            </a:r>
            <a:r>
              <a:rPr lang="en-US" altLang="en-US"/>
              <a:t> </a:t>
            </a:r>
            <a:r>
              <a:rPr lang="en-US" altLang="en-US">
                <a:latin typeface="Times New Roman" panose="02020603050405020304" pitchFamily="18" charset="0"/>
                <a:cs typeface="Times New Roman" panose="02020603050405020304" pitchFamily="18" charset="0"/>
              </a:rPr>
              <a:t>su</a:t>
            </a:r>
            <a:r>
              <a:rPr lang="en-US" altLang="en-US"/>
              <a:t> </a:t>
            </a:r>
            <a:r>
              <a:rPr lang="vi-VN" altLang="en-US"/>
              <a:t>inovativni, visokog kvaliteta , </a:t>
            </a:r>
            <a:r>
              <a:rPr lang="sr-Latn-BA" altLang="en-US">
                <a:latin typeface="Times New Roman" panose="02020603050405020304" pitchFamily="18" charset="0"/>
                <a:cs typeface="Times New Roman" panose="02020603050405020304" pitchFamily="18" charset="0"/>
              </a:rPr>
              <a:t>‘</a:t>
            </a:r>
            <a:r>
              <a:rPr lang="en-US" altLang="en-US">
                <a:latin typeface="Times New Roman" panose="02020603050405020304" pitchFamily="18" charset="0"/>
                <a:cs typeface="Times New Roman" panose="02020603050405020304" pitchFamily="18" charset="0"/>
              </a:rPr>
              <a:t>state of art</a:t>
            </a:r>
            <a:r>
              <a:rPr lang="sr-Latn-BA" altLang="en-US">
                <a:latin typeface="Times New Roman" panose="02020603050405020304" pitchFamily="18" charset="0"/>
                <a:cs typeface="Times New Roman" panose="02020603050405020304" pitchFamily="18" charset="0"/>
              </a:rPr>
              <a:t>’  </a:t>
            </a:r>
            <a:endParaRPr lang="en-GB" alt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C868FC47-5E32-9D4B-BCFC-B8C72FB01436}"/>
              </a:ext>
            </a:extLst>
          </p:cNvPr>
          <p:cNvSpPr>
            <a:spLocks noGrp="1"/>
          </p:cNvSpPr>
          <p:nvPr>
            <p:ph type="title"/>
          </p:nvPr>
        </p:nvSpPr>
        <p:spPr>
          <a:xfrm>
            <a:off x="900113" y="0"/>
            <a:ext cx="7772400" cy="1143000"/>
          </a:xfrm>
        </p:spPr>
        <p:txBody>
          <a:bodyPr/>
          <a:lstStyle/>
          <a:p>
            <a:pPr eaLnBrk="1" hangingPunct="1"/>
            <a:r>
              <a:rPr lang="bs-Latn-BA" altLang="en-US" sz="3600"/>
              <a:t>Menchmarking model/analytical tool</a:t>
            </a:r>
            <a:endParaRPr lang="en-GB" altLang="en-US" sz="3600"/>
          </a:p>
        </p:txBody>
      </p:sp>
      <p:pic>
        <p:nvPicPr>
          <p:cNvPr id="120834" name="Content Placeholder 3" descr="bpm(1).bmp">
            <a:extLst>
              <a:ext uri="{FF2B5EF4-FFF2-40B4-BE49-F238E27FC236}">
                <a16:creationId xmlns:a16="http://schemas.microsoft.com/office/drawing/2014/main" id="{4DE2E25A-E8B6-CC47-AA72-FD4A861B9F6F}"/>
              </a:ext>
            </a:extLst>
          </p:cNvPr>
          <p:cNvPicPr>
            <a:picLocks noGrp="1" noChangeAspect="1" noChangeArrowheads="1"/>
          </p:cNvPicPr>
          <p:nvPr>
            <p:ph sz="quarter" idx="1"/>
          </p:nvPr>
        </p:nvPicPr>
        <p:blipFill>
          <a:blip r:embed="rId2">
            <a:extLst>
              <a:ext uri="{28A0092B-C50C-407E-A947-70E740481C1C}">
                <a14:useLocalDpi xmlns:a14="http://schemas.microsoft.com/office/drawing/2010/main"/>
              </a:ext>
            </a:extLst>
          </a:blip>
          <a:srcRect/>
          <a:stretch>
            <a:fillRect/>
          </a:stretch>
        </p:blipFill>
        <p:spPr>
          <a:xfrm>
            <a:off x="755650" y="1268413"/>
            <a:ext cx="6985000" cy="5113337"/>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057125A1-CC88-C047-A64A-AD1308AB54ED}"/>
              </a:ext>
            </a:extLst>
          </p:cNvPr>
          <p:cNvSpPr>
            <a:spLocks noGrp="1"/>
          </p:cNvSpPr>
          <p:nvPr>
            <p:ph type="title"/>
          </p:nvPr>
        </p:nvSpPr>
        <p:spPr>
          <a:xfrm>
            <a:off x="395288" y="-242888"/>
            <a:ext cx="8229600" cy="1143001"/>
          </a:xfrm>
        </p:spPr>
        <p:txBody>
          <a:bodyPr/>
          <a:lstStyle/>
          <a:p>
            <a:pPr eaLnBrk="1" hangingPunct="1"/>
            <a:r>
              <a:rPr lang="sr-Latn-BA" altLang="en-US"/>
              <a:t>Tipovi nedostaci benčmarkinga</a:t>
            </a:r>
            <a:endParaRPr lang="en-GB" altLang="en-US"/>
          </a:p>
        </p:txBody>
      </p:sp>
      <p:sp>
        <p:nvSpPr>
          <p:cNvPr id="121858" name="Content Placeholder 2">
            <a:extLst>
              <a:ext uri="{FF2B5EF4-FFF2-40B4-BE49-F238E27FC236}">
                <a16:creationId xmlns:a16="http://schemas.microsoft.com/office/drawing/2014/main" id="{5E3AD7D9-12D4-7E41-8E55-3D28670E4DA3}"/>
              </a:ext>
            </a:extLst>
          </p:cNvPr>
          <p:cNvSpPr>
            <a:spLocks noGrp="1"/>
          </p:cNvSpPr>
          <p:nvPr>
            <p:ph sz="quarter" idx="1"/>
          </p:nvPr>
        </p:nvSpPr>
        <p:spPr>
          <a:xfrm>
            <a:off x="457200" y="1052513"/>
            <a:ext cx="8291513" cy="5400675"/>
          </a:xfrm>
        </p:spPr>
        <p:txBody>
          <a:bodyPr/>
          <a:lstStyle/>
          <a:p>
            <a:pPr lvl="1" eaLnBrk="1" hangingPunct="1"/>
            <a:r>
              <a:rPr lang="sr-Latn-BA" altLang="en-US" b="1"/>
              <a:t>tipovi</a:t>
            </a:r>
          </a:p>
          <a:p>
            <a:pPr eaLnBrk="1" hangingPunct="1"/>
            <a:r>
              <a:rPr lang="sr-Latn-BA" altLang="en-US"/>
              <a:t>Istorijski benčmarking</a:t>
            </a:r>
          </a:p>
          <a:p>
            <a:pPr eaLnBrk="1" hangingPunct="1"/>
            <a:r>
              <a:rPr lang="sr-Latn-BA" altLang="en-US"/>
              <a:t>Sektorski/industrijski benčmarking (komparacija otganizacija u istom sektoru/industriji)</a:t>
            </a:r>
          </a:p>
          <a:p>
            <a:pPr eaLnBrk="1" hangingPunct="1"/>
            <a:r>
              <a:rPr lang="sr-Latn-BA" altLang="en-US"/>
              <a:t>Benchmarking, najbolji u klasi (identifikovanje najbolje prakse)</a:t>
            </a:r>
          </a:p>
          <a:p>
            <a:pPr lvl="1" eaLnBrk="1" hangingPunct="1"/>
            <a:r>
              <a:rPr lang="sr-Latn-BA" altLang="en-US" b="1" i="1"/>
              <a:t>nedostaci </a:t>
            </a:r>
            <a:r>
              <a:rPr lang="sr-Latn-BA" altLang="en-US"/>
              <a:t> </a:t>
            </a:r>
          </a:p>
          <a:p>
            <a:pPr eaLnBrk="1" hangingPunct="1"/>
            <a:r>
              <a:rPr lang="sr-Latn-BA" altLang="en-US"/>
              <a:t>Dobijete ono sto mjerite </a:t>
            </a:r>
          </a:p>
          <a:p>
            <a:pPr eaLnBrk="1" hangingPunct="1"/>
            <a:r>
              <a:rPr lang="sr-Latn-BA" altLang="en-US"/>
              <a:t>Ne identifikuju se razlozi zašto je nešto dobro ili loše</a:t>
            </a:r>
          </a:p>
          <a:p>
            <a:pPr eaLnBrk="1" hangingPunct="1"/>
            <a:endParaRPr lang="sr-Latn-BA" altLang="en-US"/>
          </a:p>
          <a:p>
            <a:pPr eaLnBrk="1" hangingPunct="1"/>
            <a:endParaRPr lang="sr-Latn-BA" altLang="en-US"/>
          </a:p>
          <a:p>
            <a:pPr eaLnBrk="1" hangingPunct="1"/>
            <a:endParaRPr lang="en-GB"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a:extLst>
              <a:ext uri="{FF2B5EF4-FFF2-40B4-BE49-F238E27FC236}">
                <a16:creationId xmlns:a16="http://schemas.microsoft.com/office/drawing/2014/main" id="{82B4A8D9-9D32-6A4F-ACC7-7B7EDFBF2C5B}"/>
              </a:ext>
            </a:extLst>
          </p:cNvPr>
          <p:cNvSpPr>
            <a:spLocks noGrp="1"/>
          </p:cNvSpPr>
          <p:nvPr>
            <p:ph type="title"/>
          </p:nvPr>
        </p:nvSpPr>
        <p:spPr>
          <a:xfrm>
            <a:off x="1219200" y="457200"/>
            <a:ext cx="7391400" cy="1143000"/>
          </a:xfrm>
        </p:spPr>
        <p:txBody>
          <a:bodyPr/>
          <a:lstStyle/>
          <a:p>
            <a:pPr eaLnBrk="1" hangingPunct="1"/>
            <a:r>
              <a:rPr lang="en-US" altLang="en-US"/>
              <a:t>SWOT Analysis</a:t>
            </a:r>
          </a:p>
        </p:txBody>
      </p:sp>
      <p:sp>
        <p:nvSpPr>
          <p:cNvPr id="57347" name="AutoShape 3">
            <a:extLst>
              <a:ext uri="{FF2B5EF4-FFF2-40B4-BE49-F238E27FC236}">
                <a16:creationId xmlns:a16="http://schemas.microsoft.com/office/drawing/2014/main" id="{B6FD6EA4-A6A9-E644-A467-FDB0C208252D}"/>
              </a:ext>
            </a:extLst>
          </p:cNvPr>
          <p:cNvSpPr>
            <a:spLocks noChangeArrowheads="1"/>
          </p:cNvSpPr>
          <p:nvPr/>
        </p:nvSpPr>
        <p:spPr bwMode="auto">
          <a:xfrm>
            <a:off x="1524000" y="19812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US" altLang="en-US" sz="2400">
                <a:latin typeface="Arial" panose="020B0604020202020204" pitchFamily="34" charset="0"/>
              </a:rPr>
              <a:t>Strengths</a:t>
            </a:r>
          </a:p>
        </p:txBody>
      </p:sp>
      <p:sp>
        <p:nvSpPr>
          <p:cNvPr id="57348" name="AutoShape 4">
            <a:extLst>
              <a:ext uri="{FF2B5EF4-FFF2-40B4-BE49-F238E27FC236}">
                <a16:creationId xmlns:a16="http://schemas.microsoft.com/office/drawing/2014/main" id="{276FF79A-BFCF-624A-A901-D21386490CD4}"/>
              </a:ext>
            </a:extLst>
          </p:cNvPr>
          <p:cNvSpPr>
            <a:spLocks noChangeArrowheads="1"/>
          </p:cNvSpPr>
          <p:nvPr/>
        </p:nvSpPr>
        <p:spPr bwMode="auto">
          <a:xfrm>
            <a:off x="4953000" y="19812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US" altLang="en-US" sz="2400">
                <a:latin typeface="Arial" panose="020B0604020202020204" pitchFamily="34" charset="0"/>
              </a:rPr>
              <a:t>Weaknesses</a:t>
            </a:r>
          </a:p>
        </p:txBody>
      </p:sp>
      <p:sp>
        <p:nvSpPr>
          <p:cNvPr id="57349" name="AutoShape 5">
            <a:extLst>
              <a:ext uri="{FF2B5EF4-FFF2-40B4-BE49-F238E27FC236}">
                <a16:creationId xmlns:a16="http://schemas.microsoft.com/office/drawing/2014/main" id="{25840F2B-3A60-AE4A-A214-6FE7DD977C49}"/>
              </a:ext>
            </a:extLst>
          </p:cNvPr>
          <p:cNvSpPr>
            <a:spLocks noChangeArrowheads="1"/>
          </p:cNvSpPr>
          <p:nvPr/>
        </p:nvSpPr>
        <p:spPr bwMode="auto">
          <a:xfrm>
            <a:off x="1524000" y="35814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US" altLang="en-US" sz="2400">
                <a:latin typeface="Arial" panose="020B0604020202020204" pitchFamily="34" charset="0"/>
              </a:rPr>
              <a:t>Opportunities</a:t>
            </a:r>
          </a:p>
        </p:txBody>
      </p:sp>
      <p:sp>
        <p:nvSpPr>
          <p:cNvPr id="57350" name="AutoShape 6">
            <a:extLst>
              <a:ext uri="{FF2B5EF4-FFF2-40B4-BE49-F238E27FC236}">
                <a16:creationId xmlns:a16="http://schemas.microsoft.com/office/drawing/2014/main" id="{8B466029-BA19-064E-B1C8-F8A7A13AA0AC}"/>
              </a:ext>
            </a:extLst>
          </p:cNvPr>
          <p:cNvSpPr>
            <a:spLocks noChangeArrowheads="1"/>
          </p:cNvSpPr>
          <p:nvPr/>
        </p:nvSpPr>
        <p:spPr bwMode="auto">
          <a:xfrm>
            <a:off x="4953000" y="3581400"/>
            <a:ext cx="3276600" cy="15240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US" altLang="en-US" sz="2400">
                <a:latin typeface="Arial" panose="020B0604020202020204" pitchFamily="34" charset="0"/>
              </a:rPr>
              <a:t>Threats</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Effect transition="in" filter="blinds(horizontal)">
                                      <p:cBhvr>
                                        <p:cTn id="7" dur="500"/>
                                        <p:tgtEl>
                                          <p:spTgt spid="573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7348"/>
                                        </p:tgtEl>
                                        <p:attrNameLst>
                                          <p:attrName>style.visibility</p:attrName>
                                        </p:attrNameLst>
                                      </p:cBhvr>
                                      <p:to>
                                        <p:strVal val="visible"/>
                                      </p:to>
                                    </p:set>
                                    <p:animEffect transition="in" filter="blinds(horizontal)">
                                      <p:cBhvr>
                                        <p:cTn id="12" dur="500"/>
                                        <p:tgtEl>
                                          <p:spTgt spid="5734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7349"/>
                                        </p:tgtEl>
                                        <p:attrNameLst>
                                          <p:attrName>style.visibility</p:attrName>
                                        </p:attrNameLst>
                                      </p:cBhvr>
                                      <p:to>
                                        <p:strVal val="visible"/>
                                      </p:to>
                                    </p:set>
                                    <p:animEffect transition="in" filter="blinds(horizontal)">
                                      <p:cBhvr>
                                        <p:cTn id="17" dur="500"/>
                                        <p:tgtEl>
                                          <p:spTgt spid="5734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7350"/>
                                        </p:tgtEl>
                                        <p:attrNameLst>
                                          <p:attrName>style.visibility</p:attrName>
                                        </p:attrNameLst>
                                      </p:cBhvr>
                                      <p:to>
                                        <p:strVal val="visible"/>
                                      </p:to>
                                    </p:set>
                                    <p:animEffect transition="in" filter="blinds(horizontal)">
                                      <p:cBhvr>
                                        <p:cTn id="22" dur="500"/>
                                        <p:tgtEl>
                                          <p:spTgt spid="57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nimBg="1"/>
      <p:bldP spid="57348" grpId="0" animBg="1"/>
      <p:bldP spid="57349" grpId="0" animBg="1"/>
      <p:bldP spid="5735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a:extLst>
              <a:ext uri="{FF2B5EF4-FFF2-40B4-BE49-F238E27FC236}">
                <a16:creationId xmlns:a16="http://schemas.microsoft.com/office/drawing/2014/main" id="{7016A5A4-AC0F-F749-B690-090643446BE0}"/>
              </a:ext>
            </a:extLst>
          </p:cNvPr>
          <p:cNvSpPr>
            <a:spLocks noGrp="1"/>
          </p:cNvSpPr>
          <p:nvPr>
            <p:ph type="title"/>
          </p:nvPr>
        </p:nvSpPr>
        <p:spPr/>
        <p:txBody>
          <a:bodyPr/>
          <a:lstStyle/>
          <a:p>
            <a:pPr eaLnBrk="1" hangingPunct="1"/>
            <a:endParaRPr lang="en-US" altLang="en-US"/>
          </a:p>
        </p:txBody>
      </p:sp>
      <p:pic>
        <p:nvPicPr>
          <p:cNvPr id="125954" name="Picture 2">
            <a:extLst>
              <a:ext uri="{FF2B5EF4-FFF2-40B4-BE49-F238E27FC236}">
                <a16:creationId xmlns:a16="http://schemas.microsoft.com/office/drawing/2014/main" id="{0CD3CF36-71E8-274C-AE18-9A93F6F9DE2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5288" y="692150"/>
            <a:ext cx="8748712"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a:extLst>
              <a:ext uri="{FF2B5EF4-FFF2-40B4-BE49-F238E27FC236}">
                <a16:creationId xmlns:a16="http://schemas.microsoft.com/office/drawing/2014/main" id="{58D58612-03D8-6246-A585-FB33B6E196B9}"/>
              </a:ext>
            </a:extLst>
          </p:cNvPr>
          <p:cNvSpPr>
            <a:spLocks noGrp="1"/>
          </p:cNvSpPr>
          <p:nvPr>
            <p:ph type="title"/>
          </p:nvPr>
        </p:nvSpPr>
        <p:spPr/>
        <p:txBody>
          <a:bodyPr/>
          <a:lstStyle/>
          <a:p>
            <a:pPr eaLnBrk="1" hangingPunct="1"/>
            <a:endParaRPr lang="en-US" altLang="en-US"/>
          </a:p>
        </p:txBody>
      </p:sp>
      <p:pic>
        <p:nvPicPr>
          <p:cNvPr id="126978" name="Picture 2">
            <a:extLst>
              <a:ext uri="{FF2B5EF4-FFF2-40B4-BE49-F238E27FC236}">
                <a16:creationId xmlns:a16="http://schemas.microsoft.com/office/drawing/2014/main" id="{E61B1933-4B37-284D-81D7-298EF709567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4">
            <a:extLst>
              <a:ext uri="{FF2B5EF4-FFF2-40B4-BE49-F238E27FC236}">
                <a16:creationId xmlns:a16="http://schemas.microsoft.com/office/drawing/2014/main" id="{BD44929E-A7D7-BB4F-8B31-103761A0D0B6}"/>
              </a:ext>
            </a:extLst>
          </p:cNvPr>
          <p:cNvSpPr>
            <a:spLocks noChangeArrowheads="1"/>
          </p:cNvSpPr>
          <p:nvPr/>
        </p:nvSpPr>
        <p:spPr bwMode="auto">
          <a:xfrm>
            <a:off x="3843338" y="-1558925"/>
            <a:ext cx="4019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defRPr>
            </a:lvl1pPr>
            <a:lvl2pPr marL="742950" indent="-28575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defRPr>
            </a:lvl2pPr>
            <a:lvl3pPr marL="1143000"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defRPr>
            </a:lvl3pPr>
            <a:lvl4pPr marL="1600200"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defRPr>
            </a:lvl4pPr>
            <a:lvl5pPr marL="2057400" indent="-228600">
              <a:spcBef>
                <a:spcPts val="375"/>
              </a:spcBef>
              <a:buClr>
                <a:srgbClr val="A28E6A"/>
              </a:buClr>
              <a:buChar char="o"/>
              <a:defRPr sz="2000">
                <a:solidFill>
                  <a:schemeClr val="tx1"/>
                </a:solidFill>
                <a:latin typeface="Perpetua" panose="02020502060401020303" pitchFamily="18" charset="77"/>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defRPr>
            </a:lvl9pPr>
          </a:lstStyle>
          <a:p>
            <a:pPr algn="ctr" eaLnBrk="1" hangingPunct="1">
              <a:spcBef>
                <a:spcPct val="0"/>
              </a:spcBef>
              <a:buClrTx/>
              <a:buSzTx/>
              <a:buFontTx/>
              <a:buNone/>
            </a:pPr>
            <a:r>
              <a:rPr lang="en-GB" altLang="en-US" sz="1800" b="1">
                <a:latin typeface="Arial" panose="020B0604020202020204" pitchFamily="34" charset="0"/>
              </a:rPr>
              <a:t>TOWS Strategic Alternatives Matrix</a:t>
            </a:r>
            <a:endParaRPr lang="en-GB" altLang="en-US" sz="1800">
              <a:latin typeface="Arial" panose="020B0604020202020204" pitchFamily="34" charset="0"/>
            </a:endParaRPr>
          </a:p>
        </p:txBody>
      </p:sp>
      <p:graphicFrame>
        <p:nvGraphicFramePr>
          <p:cNvPr id="64597" name="Group 85">
            <a:extLst>
              <a:ext uri="{FF2B5EF4-FFF2-40B4-BE49-F238E27FC236}">
                <a16:creationId xmlns:a16="http://schemas.microsoft.com/office/drawing/2014/main" id="{D997CC55-B3DE-1042-A9C7-9899E3E8B82A}"/>
              </a:ext>
            </a:extLst>
          </p:cNvPr>
          <p:cNvGraphicFramePr>
            <a:graphicFrameLocks noGrp="1"/>
          </p:cNvGraphicFramePr>
          <p:nvPr/>
        </p:nvGraphicFramePr>
        <p:xfrm>
          <a:off x="250825" y="476250"/>
          <a:ext cx="8713788" cy="6583363"/>
        </p:xfrm>
        <a:graphic>
          <a:graphicData uri="http://schemas.openxmlformats.org/drawingml/2006/table">
            <a:tbl>
              <a:tblPr/>
              <a:tblGrid>
                <a:gridCol w="2139950">
                  <a:extLst>
                    <a:ext uri="{9D8B030D-6E8A-4147-A177-3AD203B41FA5}">
                      <a16:colId xmlns:a16="http://schemas.microsoft.com/office/drawing/2014/main" val="20000"/>
                    </a:ext>
                  </a:extLst>
                </a:gridCol>
                <a:gridCol w="2252663">
                  <a:extLst>
                    <a:ext uri="{9D8B030D-6E8A-4147-A177-3AD203B41FA5}">
                      <a16:colId xmlns:a16="http://schemas.microsoft.com/office/drawing/2014/main" val="20001"/>
                    </a:ext>
                  </a:extLst>
                </a:gridCol>
                <a:gridCol w="4321175">
                  <a:extLst>
                    <a:ext uri="{9D8B030D-6E8A-4147-A177-3AD203B41FA5}">
                      <a16:colId xmlns:a16="http://schemas.microsoft.com/office/drawing/2014/main" val="20002"/>
                    </a:ext>
                  </a:extLst>
                </a:gridCol>
              </a:tblGrid>
              <a:tr h="25601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cs typeface="Arial" charset="0"/>
                        </a:rPr>
                        <a:t> </a:t>
                      </a: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Latn-BA" sz="1800" b="1" i="0" u="none" strike="noStrike" cap="none" normalizeH="0" baseline="0" dirty="0">
                          <a:ln>
                            <a:noFill/>
                          </a:ln>
                          <a:solidFill>
                            <a:schemeClr val="tx1"/>
                          </a:solidFill>
                          <a:effectLst/>
                          <a:latin typeface="Arial" charset="0"/>
                          <a:cs typeface="Arial" charset="0"/>
                        </a:rPr>
                        <a:t>VANJSKE MOGUĆNOSTI </a:t>
                      </a:r>
                      <a:r>
                        <a:rPr kumimoji="0" lang="en-GB" sz="1800" b="1" i="0" u="none" strike="noStrike" cap="none" normalizeH="0" baseline="0" dirty="0">
                          <a:ln>
                            <a:noFill/>
                          </a:ln>
                          <a:solidFill>
                            <a:schemeClr val="tx1"/>
                          </a:solidFill>
                          <a:effectLst/>
                          <a:latin typeface="Arial" charset="0"/>
                          <a:cs typeface="Arial" charset="0"/>
                        </a:rPr>
                        <a:t>(</a:t>
                      </a:r>
                      <a:r>
                        <a:rPr kumimoji="0" lang="bs-Latn-BA" sz="1800" b="1" i="0" u="none" strike="noStrike" cap="none" normalizeH="0" baseline="0" dirty="0">
                          <a:ln>
                            <a:noFill/>
                          </a:ln>
                          <a:solidFill>
                            <a:schemeClr val="tx1"/>
                          </a:solidFill>
                          <a:effectLst/>
                          <a:latin typeface="Arial" charset="0"/>
                          <a:cs typeface="Arial" charset="0"/>
                        </a:rPr>
                        <a:t>Šanse)</a:t>
                      </a:r>
                      <a:r>
                        <a:rPr kumimoji="0" lang="en-GB" sz="1800" b="1" i="0" u="none" strike="noStrike" cap="none" normalizeH="0" baseline="0" dirty="0">
                          <a:ln>
                            <a:noFill/>
                          </a:ln>
                          <a:solidFill>
                            <a:schemeClr val="tx1"/>
                          </a:solidFill>
                          <a:effectLst/>
                          <a:latin typeface="Arial" charset="0"/>
                          <a:cs typeface="Arial" charset="0"/>
                        </a:rPr>
                        <a:t> </a:t>
                      </a:r>
                      <a:br>
                        <a:rPr kumimoji="0" lang="en-GB" sz="1800" b="1" i="0" u="none" strike="noStrike" cap="none" normalizeH="0" baseline="0" dirty="0">
                          <a:ln>
                            <a:noFill/>
                          </a:ln>
                          <a:solidFill>
                            <a:schemeClr val="tx1"/>
                          </a:solidFill>
                          <a:effectLst/>
                          <a:latin typeface="Arial" charset="0"/>
                          <a:cs typeface="Arial" charset="0"/>
                        </a:rPr>
                      </a:br>
                      <a:r>
                        <a:rPr kumimoji="0" lang="en-GB" sz="1800" b="1" i="0" u="none" strike="noStrike" cap="none" normalizeH="0" baseline="0" dirty="0">
                          <a:ln>
                            <a:noFill/>
                          </a:ln>
                          <a:solidFill>
                            <a:schemeClr val="tx1"/>
                          </a:solidFill>
                          <a:effectLst/>
                          <a:latin typeface="Arial" charset="0"/>
                          <a:cs typeface="Arial" charset="0"/>
                        </a:rPr>
                        <a:t>(O)</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1.</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2.</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3.</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4.</a:t>
                      </a:r>
                      <a:br>
                        <a:rPr kumimoji="0" lang="en-GB" sz="1800" b="0" i="0" u="none" strike="noStrike" cap="none" normalizeH="0" baseline="0" dirty="0">
                          <a:ln>
                            <a:noFill/>
                          </a:ln>
                          <a:solidFill>
                            <a:schemeClr val="tx1"/>
                          </a:solidFill>
                          <a:effectLst/>
                          <a:latin typeface="Arial" charset="0"/>
                          <a:cs typeface="Arial" charset="0"/>
                        </a:rPr>
                      </a:br>
                      <a:endParaRPr kumimoji="0" lang="en-GB" sz="1800" b="0" i="0" u="none" strike="noStrike" cap="none" normalizeH="0" baseline="0" dirty="0">
                        <a:ln>
                          <a:noFill/>
                        </a:ln>
                        <a:solidFill>
                          <a:schemeClr val="tx1"/>
                        </a:solidFill>
                        <a:effectLst/>
                        <a:latin typeface="Arial" charset="0"/>
                        <a:cs typeface="Arial" charset="0"/>
                      </a:endParaRP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Latn-BA" sz="1800" b="1" i="0" u="none" strike="noStrike" cap="none" normalizeH="0" baseline="0" dirty="0">
                          <a:ln>
                            <a:noFill/>
                          </a:ln>
                          <a:solidFill>
                            <a:schemeClr val="tx1"/>
                          </a:solidFill>
                          <a:effectLst/>
                          <a:latin typeface="Arial" charset="0"/>
                          <a:cs typeface="Arial" charset="0"/>
                        </a:rPr>
                        <a:t>INTERNE PRIJETNJE </a:t>
                      </a:r>
                      <a:r>
                        <a:rPr kumimoji="0" lang="en-GB" sz="1800" b="1" i="0" u="none" strike="noStrike" cap="none" normalizeH="0" baseline="0" dirty="0">
                          <a:ln>
                            <a:noFill/>
                          </a:ln>
                          <a:solidFill>
                            <a:schemeClr val="tx1"/>
                          </a:solidFill>
                          <a:effectLst/>
                          <a:latin typeface="Arial" charset="0"/>
                          <a:cs typeface="Arial" charset="0"/>
                        </a:rPr>
                        <a:t> </a:t>
                      </a:r>
                      <a:br>
                        <a:rPr kumimoji="0" lang="en-GB" sz="1800" b="1" i="0" u="none" strike="noStrike" cap="none" normalizeH="0" baseline="0" dirty="0">
                          <a:ln>
                            <a:noFill/>
                          </a:ln>
                          <a:solidFill>
                            <a:schemeClr val="tx1"/>
                          </a:solidFill>
                          <a:effectLst/>
                          <a:latin typeface="Arial" charset="0"/>
                          <a:cs typeface="Arial" charset="0"/>
                        </a:rPr>
                      </a:br>
                      <a:r>
                        <a:rPr kumimoji="0" lang="en-GB" sz="1800" b="1" i="0" u="none" strike="noStrike" cap="none" normalizeH="0" baseline="0" dirty="0">
                          <a:ln>
                            <a:noFill/>
                          </a:ln>
                          <a:solidFill>
                            <a:schemeClr val="tx1"/>
                          </a:solidFill>
                          <a:effectLst/>
                          <a:latin typeface="Arial" charset="0"/>
                          <a:cs typeface="Arial" charset="0"/>
                        </a:rPr>
                        <a:t>(T)</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1.</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2.</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3.</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4.</a:t>
                      </a:r>
                      <a:br>
                        <a:rPr kumimoji="0" lang="en-GB" sz="1800" b="0" i="0" u="none" strike="noStrike" cap="none" normalizeH="0" baseline="0" dirty="0">
                          <a:ln>
                            <a:noFill/>
                          </a:ln>
                          <a:solidFill>
                            <a:schemeClr val="tx1"/>
                          </a:solidFill>
                          <a:effectLst/>
                          <a:latin typeface="Arial" charset="0"/>
                          <a:cs typeface="Arial" charset="0"/>
                        </a:rPr>
                      </a:br>
                      <a:endParaRPr kumimoji="0" lang="en-GB" sz="1800" b="0" i="0" u="none" strike="noStrike" cap="none" normalizeH="0" baseline="0" dirty="0">
                        <a:ln>
                          <a:noFill/>
                        </a:ln>
                        <a:solidFill>
                          <a:schemeClr val="tx1"/>
                        </a:solidFill>
                        <a:effectLst/>
                        <a:latin typeface="Arial" charset="0"/>
                        <a:cs typeface="Arial" charset="0"/>
                      </a:endParaRP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1158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Latn-BA" sz="1800" b="1" i="0" u="none" strike="noStrike" cap="none" normalizeH="0" baseline="0" dirty="0">
                          <a:ln>
                            <a:noFill/>
                          </a:ln>
                          <a:solidFill>
                            <a:schemeClr val="tx1"/>
                          </a:solidFill>
                          <a:effectLst/>
                          <a:latin typeface="Arial" charset="0"/>
                          <a:cs typeface="Arial" charset="0"/>
                        </a:rPr>
                        <a:t>INTERNE SNAGE </a:t>
                      </a:r>
                      <a:r>
                        <a:rPr kumimoji="0" lang="en-GB" sz="1800" b="1" i="0" u="none" strike="noStrike" cap="none" normalizeH="0" baseline="0" dirty="0">
                          <a:ln>
                            <a:noFill/>
                          </a:ln>
                          <a:solidFill>
                            <a:schemeClr val="tx1"/>
                          </a:solidFill>
                          <a:effectLst/>
                          <a:latin typeface="Arial" charset="0"/>
                          <a:cs typeface="Arial" charset="0"/>
                        </a:rPr>
                        <a:t>(S)</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1.</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2.</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3.</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4.</a:t>
                      </a:r>
                      <a:br>
                        <a:rPr kumimoji="0" lang="en-GB" sz="1800" b="0" i="0" u="none" strike="noStrike" cap="none" normalizeH="0" baseline="0" dirty="0">
                          <a:ln>
                            <a:noFill/>
                          </a:ln>
                          <a:solidFill>
                            <a:schemeClr val="tx1"/>
                          </a:solidFill>
                          <a:effectLst/>
                          <a:latin typeface="Arial" charset="0"/>
                          <a:cs typeface="Arial" charset="0"/>
                        </a:rPr>
                      </a:br>
                      <a:endParaRPr kumimoji="0" lang="en-GB" sz="1800" b="0" i="0" u="none" strike="noStrike" cap="none" normalizeH="0" baseline="0" dirty="0">
                        <a:ln>
                          <a:noFill/>
                        </a:ln>
                        <a:solidFill>
                          <a:schemeClr val="tx1"/>
                        </a:solidFill>
                        <a:effectLst/>
                        <a:latin typeface="Arial" charset="0"/>
                        <a:cs typeface="Arial" charset="0"/>
                      </a:endParaRP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chemeClr val="tx1"/>
                          </a:solidFill>
                          <a:effectLst/>
                          <a:latin typeface="Arial" charset="0"/>
                          <a:cs typeface="Arial" charset="0"/>
                        </a:rPr>
                        <a:t>SO</a:t>
                      </a:r>
                      <a:br>
                        <a:rPr kumimoji="0" lang="en-GB" sz="1800" b="0" i="0" u="none" strike="noStrike" cap="none" normalizeH="0" baseline="0" dirty="0">
                          <a:ln>
                            <a:noFill/>
                          </a:ln>
                          <a:solidFill>
                            <a:schemeClr val="tx1"/>
                          </a:solidFill>
                          <a:effectLst/>
                          <a:latin typeface="Arial" charset="0"/>
                          <a:cs typeface="Arial" charset="0"/>
                        </a:rPr>
                      </a:br>
                      <a:r>
                        <a:rPr kumimoji="0" lang="en-GB" sz="1800" b="0" i="1" u="none" strike="noStrike" cap="none" normalizeH="0" baseline="0" dirty="0">
                          <a:ln>
                            <a:noFill/>
                          </a:ln>
                          <a:solidFill>
                            <a:schemeClr val="tx1"/>
                          </a:solidFill>
                          <a:effectLst/>
                          <a:latin typeface="Arial" charset="0"/>
                          <a:cs typeface="Arial" charset="0"/>
                        </a:rPr>
                        <a:t>"Maxi-Maxi" </a:t>
                      </a:r>
                      <a:r>
                        <a:rPr kumimoji="0" lang="bs-Latn-BA" sz="1800" b="0" i="1" u="none" strike="noStrike" cap="none" normalizeH="0" baseline="0" dirty="0">
                          <a:ln>
                            <a:noFill/>
                          </a:ln>
                          <a:solidFill>
                            <a:schemeClr val="tx1"/>
                          </a:solidFill>
                          <a:effectLst/>
                          <a:latin typeface="Arial" charset="0"/>
                          <a:cs typeface="Arial" charset="0"/>
                        </a:rPr>
                        <a:t>Strategija</a:t>
                      </a:r>
                      <a:br>
                        <a:rPr kumimoji="0" lang="en-GB" sz="1800" b="0" i="0" u="none" strike="noStrike" cap="none" normalizeH="0" baseline="0" dirty="0">
                          <a:ln>
                            <a:noFill/>
                          </a:ln>
                          <a:solidFill>
                            <a:schemeClr val="tx1"/>
                          </a:solidFill>
                          <a:effectLst/>
                          <a:latin typeface="Arial" charset="0"/>
                          <a:cs typeface="Arial" charset="0"/>
                        </a:rPr>
                      </a:br>
                      <a:br>
                        <a:rPr kumimoji="0" lang="en-GB" sz="1800" b="0" i="0" u="none" strike="noStrike" cap="none" normalizeH="0" baseline="0" dirty="0">
                          <a:ln>
                            <a:noFill/>
                          </a:ln>
                          <a:solidFill>
                            <a:schemeClr val="tx1"/>
                          </a:solidFill>
                          <a:effectLst/>
                          <a:latin typeface="Arial" charset="0"/>
                          <a:cs typeface="Arial" charset="0"/>
                        </a:rPr>
                      </a:br>
                      <a:r>
                        <a:rPr kumimoji="0" lang="bs-Latn-BA" sz="1800" b="1" i="0" u="none" strike="noStrike" cap="none" normalizeH="0" baseline="0" dirty="0">
                          <a:ln>
                            <a:noFill/>
                          </a:ln>
                          <a:solidFill>
                            <a:schemeClr val="tx1"/>
                          </a:solidFill>
                          <a:effectLst/>
                          <a:latin typeface="Arial" charset="0"/>
                          <a:cs typeface="Arial" charset="0"/>
                        </a:rPr>
                        <a:t>Koriste se SNAGE za maksimizaciju MOGUĆNOSTI</a:t>
                      </a:r>
                      <a:endParaRPr kumimoji="0" lang="en-GB" sz="1800" b="1" i="0" u="none" strike="noStrike" cap="none" normalizeH="0" baseline="0" dirty="0">
                        <a:ln>
                          <a:noFill/>
                        </a:ln>
                        <a:solidFill>
                          <a:schemeClr val="tx1"/>
                        </a:solidFill>
                        <a:effectLst/>
                        <a:latin typeface="Arial" charset="0"/>
                        <a:cs typeface="Arial" charset="0"/>
                      </a:endParaRP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chemeClr val="tx1"/>
                          </a:solidFill>
                          <a:effectLst/>
                          <a:latin typeface="Arial" charset="0"/>
                          <a:cs typeface="Arial" charset="0"/>
                        </a:rPr>
                        <a:t>ST</a:t>
                      </a:r>
                      <a:br>
                        <a:rPr kumimoji="0" lang="en-GB" sz="1800" b="0" i="0" u="none" strike="noStrike" cap="none" normalizeH="0" baseline="0" dirty="0">
                          <a:ln>
                            <a:noFill/>
                          </a:ln>
                          <a:solidFill>
                            <a:schemeClr val="tx1"/>
                          </a:solidFill>
                          <a:effectLst/>
                          <a:latin typeface="Arial" charset="0"/>
                          <a:cs typeface="Arial" charset="0"/>
                        </a:rPr>
                      </a:br>
                      <a:r>
                        <a:rPr kumimoji="0" lang="en-GB" sz="1800" b="0" i="1" u="none" strike="noStrike" cap="none" normalizeH="0" baseline="0" dirty="0">
                          <a:ln>
                            <a:noFill/>
                          </a:ln>
                          <a:solidFill>
                            <a:schemeClr val="tx1"/>
                          </a:solidFill>
                          <a:effectLst/>
                          <a:latin typeface="Arial" charset="0"/>
                          <a:cs typeface="Arial" charset="0"/>
                        </a:rPr>
                        <a:t>"Maxi-Mini" </a:t>
                      </a:r>
                      <a:r>
                        <a:rPr kumimoji="0" lang="bs-Latn-BA" sz="1800" b="0" i="1" u="none" strike="noStrike" cap="none" normalizeH="0" baseline="0" dirty="0">
                          <a:ln>
                            <a:noFill/>
                          </a:ln>
                          <a:solidFill>
                            <a:schemeClr val="tx1"/>
                          </a:solidFill>
                          <a:effectLst/>
                          <a:latin typeface="Arial" charset="0"/>
                          <a:cs typeface="Arial" charset="0"/>
                        </a:rPr>
                        <a:t>Strategija </a:t>
                      </a:r>
                      <a:br>
                        <a:rPr kumimoji="0" lang="en-GB" sz="1800" b="0" i="0" u="none" strike="noStrike" cap="none" normalizeH="0" baseline="0" dirty="0">
                          <a:ln>
                            <a:noFill/>
                          </a:ln>
                          <a:solidFill>
                            <a:schemeClr val="tx1"/>
                          </a:solidFill>
                          <a:effectLst/>
                          <a:latin typeface="Arial" charset="0"/>
                          <a:cs typeface="Arial" charset="0"/>
                        </a:rPr>
                      </a:br>
                      <a:br>
                        <a:rPr kumimoji="0" lang="en-GB" sz="1800" b="0" i="0" u="none" strike="noStrike" cap="none" normalizeH="0" baseline="0" dirty="0">
                          <a:ln>
                            <a:noFill/>
                          </a:ln>
                          <a:solidFill>
                            <a:schemeClr val="tx1"/>
                          </a:solidFill>
                          <a:effectLst/>
                          <a:latin typeface="Arial" charset="0"/>
                          <a:cs typeface="Arial" charset="0"/>
                        </a:rPr>
                      </a:br>
                      <a:r>
                        <a:rPr kumimoji="0" lang="bs-Latn-BA" sz="1800" b="1" i="0" u="none" strike="noStrike" cap="none" normalizeH="0" baseline="0" dirty="0">
                          <a:ln>
                            <a:noFill/>
                          </a:ln>
                          <a:solidFill>
                            <a:schemeClr val="tx1"/>
                          </a:solidFill>
                          <a:effectLst/>
                          <a:latin typeface="Arial" charset="0"/>
                          <a:cs typeface="Arial" charset="0"/>
                        </a:rPr>
                        <a:t>Koriste se SNAGE za minimizaciju PRIJETNJE</a:t>
                      </a:r>
                      <a:endParaRPr kumimoji="0" lang="en-GB" sz="1800" b="1" i="0" u="none" strike="noStrike" cap="none" normalizeH="0" baseline="0" dirty="0">
                        <a:ln>
                          <a:noFill/>
                        </a:ln>
                        <a:solidFill>
                          <a:schemeClr val="tx1"/>
                        </a:solidFill>
                        <a:effectLst/>
                        <a:latin typeface="Arial" charset="0"/>
                        <a:cs typeface="Arial" charset="0"/>
                      </a:endParaRP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01158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Latn-BA" sz="1800" b="1" i="0" u="none" strike="noStrike" cap="none" normalizeH="0" baseline="0" dirty="0">
                          <a:ln>
                            <a:noFill/>
                          </a:ln>
                          <a:solidFill>
                            <a:schemeClr val="tx1"/>
                          </a:solidFill>
                          <a:effectLst/>
                          <a:latin typeface="Arial" charset="0"/>
                          <a:cs typeface="Arial" charset="0"/>
                        </a:rPr>
                        <a:t>INTERENE SLABOSTI </a:t>
                      </a:r>
                      <a:r>
                        <a:rPr kumimoji="0" lang="en-GB" sz="1800" b="1" i="0" u="none" strike="noStrike" cap="none" normalizeH="0" baseline="0" dirty="0">
                          <a:ln>
                            <a:noFill/>
                          </a:ln>
                          <a:solidFill>
                            <a:schemeClr val="tx1"/>
                          </a:solidFill>
                          <a:effectLst/>
                          <a:latin typeface="Arial" charset="0"/>
                          <a:cs typeface="Arial" charset="0"/>
                        </a:rPr>
                        <a:t>(W)</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1.</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2.</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3.</a:t>
                      </a:r>
                      <a:br>
                        <a:rPr kumimoji="0" lang="en-GB" sz="1800" b="0" i="0" u="none" strike="noStrike" cap="none" normalizeH="0" baseline="0" dirty="0">
                          <a:ln>
                            <a:noFill/>
                          </a:ln>
                          <a:solidFill>
                            <a:schemeClr val="tx1"/>
                          </a:solidFill>
                          <a:effectLst/>
                          <a:latin typeface="Arial" charset="0"/>
                          <a:cs typeface="Arial" charset="0"/>
                        </a:rPr>
                      </a:br>
                      <a:r>
                        <a:rPr kumimoji="0" lang="en-GB" sz="1800" b="0" i="0" u="none" strike="noStrike" cap="none" normalizeH="0" baseline="0" dirty="0">
                          <a:ln>
                            <a:noFill/>
                          </a:ln>
                          <a:solidFill>
                            <a:schemeClr val="tx1"/>
                          </a:solidFill>
                          <a:effectLst/>
                          <a:latin typeface="Arial" charset="0"/>
                          <a:cs typeface="Arial" charset="0"/>
                        </a:rPr>
                        <a:t>4.</a:t>
                      </a:r>
                      <a:br>
                        <a:rPr kumimoji="0" lang="en-GB" sz="1800" b="0" i="0" u="none" strike="noStrike" cap="none" normalizeH="0" baseline="0" dirty="0">
                          <a:ln>
                            <a:noFill/>
                          </a:ln>
                          <a:solidFill>
                            <a:schemeClr val="tx1"/>
                          </a:solidFill>
                          <a:effectLst/>
                          <a:latin typeface="Arial" charset="0"/>
                          <a:cs typeface="Arial" charset="0"/>
                        </a:rPr>
                      </a:br>
                      <a:endParaRPr kumimoji="0" lang="en-GB" sz="1800" b="0" i="0" u="none" strike="noStrike" cap="none" normalizeH="0" baseline="0" dirty="0">
                        <a:ln>
                          <a:noFill/>
                        </a:ln>
                        <a:solidFill>
                          <a:schemeClr val="tx1"/>
                        </a:solidFill>
                        <a:effectLst/>
                        <a:latin typeface="Arial" charset="0"/>
                        <a:cs typeface="Arial" charset="0"/>
                      </a:endParaRP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chemeClr val="tx1"/>
                          </a:solidFill>
                          <a:effectLst/>
                          <a:latin typeface="Arial" charset="0"/>
                          <a:cs typeface="Arial" charset="0"/>
                        </a:rPr>
                        <a:t>WO</a:t>
                      </a:r>
                      <a:br>
                        <a:rPr kumimoji="0" lang="en-GB" sz="1800" b="0" i="0" u="none" strike="noStrike" cap="none" normalizeH="0" baseline="0" dirty="0">
                          <a:ln>
                            <a:noFill/>
                          </a:ln>
                          <a:solidFill>
                            <a:schemeClr val="tx1"/>
                          </a:solidFill>
                          <a:effectLst/>
                          <a:latin typeface="Arial" charset="0"/>
                          <a:cs typeface="Arial" charset="0"/>
                        </a:rPr>
                      </a:br>
                      <a:r>
                        <a:rPr kumimoji="0" lang="en-GB" sz="1800" b="0" i="1" u="none" strike="noStrike" cap="none" normalizeH="0" baseline="0" dirty="0">
                          <a:ln>
                            <a:noFill/>
                          </a:ln>
                          <a:solidFill>
                            <a:schemeClr val="tx1"/>
                          </a:solidFill>
                          <a:effectLst/>
                          <a:latin typeface="Arial" charset="0"/>
                          <a:cs typeface="Arial" charset="0"/>
                        </a:rPr>
                        <a:t>"Mini-Maxi" </a:t>
                      </a:r>
                      <a:r>
                        <a:rPr kumimoji="0" lang="bs-Latn-BA" sz="1800" b="0" i="1" u="none" strike="noStrike" cap="none" normalizeH="0" baseline="0" dirty="0">
                          <a:ln>
                            <a:noFill/>
                          </a:ln>
                          <a:solidFill>
                            <a:schemeClr val="tx1"/>
                          </a:solidFill>
                          <a:effectLst/>
                          <a:latin typeface="Arial" charset="0"/>
                          <a:cs typeface="Arial" charset="0"/>
                        </a:rPr>
                        <a:t>Strategija</a:t>
                      </a:r>
                      <a:br>
                        <a:rPr kumimoji="0" lang="en-GB" sz="1800" b="0" i="0" u="none" strike="noStrike" cap="none" normalizeH="0" baseline="0" dirty="0">
                          <a:ln>
                            <a:noFill/>
                          </a:ln>
                          <a:solidFill>
                            <a:schemeClr val="tx1"/>
                          </a:solidFill>
                          <a:effectLst/>
                          <a:latin typeface="Arial" charset="0"/>
                          <a:cs typeface="Arial" charset="0"/>
                        </a:rPr>
                      </a:br>
                      <a:r>
                        <a:rPr kumimoji="0" lang="bs-Latn-BA" sz="1800" b="1" i="0" u="none" strike="noStrike" cap="none" normalizeH="0" baseline="0" dirty="0">
                          <a:ln>
                            <a:noFill/>
                          </a:ln>
                          <a:solidFill>
                            <a:schemeClr val="tx1"/>
                          </a:solidFill>
                          <a:effectLst/>
                          <a:latin typeface="Arial" charset="0"/>
                          <a:cs typeface="Arial" charset="0"/>
                        </a:rPr>
                        <a:t>minimiziranje SLABOSTI koristeći prednosti (MOGUĆNOSTI)</a:t>
                      </a:r>
                      <a:endParaRPr kumimoji="0" lang="en-GB" sz="1800" b="1" i="0" u="none" strike="noStrike" cap="none" normalizeH="0" baseline="0" dirty="0">
                        <a:ln>
                          <a:noFill/>
                        </a:ln>
                        <a:solidFill>
                          <a:schemeClr val="tx1"/>
                        </a:solidFill>
                        <a:effectLst/>
                        <a:latin typeface="Arial" charset="0"/>
                        <a:cs typeface="Arial" charset="0"/>
                      </a:endParaRP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chemeClr val="tx1"/>
                          </a:solidFill>
                          <a:effectLst/>
                          <a:latin typeface="Arial" charset="0"/>
                          <a:cs typeface="Arial" charset="0"/>
                        </a:rPr>
                        <a:t>WT</a:t>
                      </a:r>
                      <a:r>
                        <a:rPr kumimoji="0" lang="en-GB" sz="1800" b="0" i="0" u="none" strike="noStrike" cap="none" normalizeH="0" baseline="0" dirty="0">
                          <a:ln>
                            <a:noFill/>
                          </a:ln>
                          <a:solidFill>
                            <a:schemeClr val="tx1"/>
                          </a:solidFill>
                          <a:effectLst/>
                          <a:latin typeface="Arial" charset="0"/>
                          <a:cs typeface="Arial" charset="0"/>
                        </a:rPr>
                        <a:t> </a:t>
                      </a:r>
                      <a:br>
                        <a:rPr kumimoji="0" lang="en-GB" sz="1800" b="0" i="0" u="none" strike="noStrike" cap="none" normalizeH="0" baseline="0" dirty="0">
                          <a:ln>
                            <a:noFill/>
                          </a:ln>
                          <a:solidFill>
                            <a:schemeClr val="tx1"/>
                          </a:solidFill>
                          <a:effectLst/>
                          <a:latin typeface="Arial" charset="0"/>
                          <a:cs typeface="Arial" charset="0"/>
                        </a:rPr>
                      </a:br>
                      <a:r>
                        <a:rPr kumimoji="0" lang="en-GB" sz="1800" b="0" i="1" u="none" strike="noStrike" cap="none" normalizeH="0" baseline="0" dirty="0">
                          <a:ln>
                            <a:noFill/>
                          </a:ln>
                          <a:solidFill>
                            <a:schemeClr val="tx1"/>
                          </a:solidFill>
                          <a:effectLst/>
                          <a:latin typeface="Arial" charset="0"/>
                          <a:cs typeface="Arial" charset="0"/>
                        </a:rPr>
                        <a:t>"Mini-Mini" </a:t>
                      </a:r>
                      <a:r>
                        <a:rPr kumimoji="0" lang="bs-Latn-BA" sz="1800" b="0" i="1" u="none" strike="noStrike" cap="none" normalizeH="0" baseline="0" dirty="0">
                          <a:ln>
                            <a:noFill/>
                          </a:ln>
                          <a:solidFill>
                            <a:schemeClr val="tx1"/>
                          </a:solidFill>
                          <a:effectLst/>
                          <a:latin typeface="Arial" charset="0"/>
                          <a:cs typeface="Arial" charset="0"/>
                        </a:rPr>
                        <a:t>Strategija </a:t>
                      </a:r>
                      <a:br>
                        <a:rPr kumimoji="0" lang="en-GB" sz="1800" b="0" i="0" u="none" strike="noStrike" cap="none" normalizeH="0" baseline="0" dirty="0">
                          <a:ln>
                            <a:noFill/>
                          </a:ln>
                          <a:solidFill>
                            <a:schemeClr val="tx1"/>
                          </a:solidFill>
                          <a:effectLst/>
                          <a:latin typeface="Arial" charset="0"/>
                          <a:cs typeface="Arial" charset="0"/>
                        </a:rPr>
                      </a:br>
                      <a:br>
                        <a:rPr kumimoji="0" lang="en-GB" sz="1800" b="0" i="0" u="none" strike="noStrike" cap="none" normalizeH="0" baseline="0" dirty="0">
                          <a:ln>
                            <a:noFill/>
                          </a:ln>
                          <a:solidFill>
                            <a:schemeClr val="tx1"/>
                          </a:solidFill>
                          <a:effectLst/>
                          <a:latin typeface="Arial" charset="0"/>
                          <a:cs typeface="Arial" charset="0"/>
                        </a:rPr>
                      </a:br>
                      <a:r>
                        <a:rPr kumimoji="0" lang="bs-Latn-BA" sz="1800" b="1" i="0" u="none" strike="noStrike" cap="none" normalizeH="0" baseline="0" dirty="0">
                          <a:ln>
                            <a:noFill/>
                          </a:ln>
                          <a:solidFill>
                            <a:schemeClr val="tx1"/>
                          </a:solidFill>
                          <a:effectLst/>
                          <a:latin typeface="Arial" charset="0"/>
                          <a:cs typeface="Arial" charset="0"/>
                        </a:rPr>
                        <a:t>smanjivanje SLABOSTI i izbjegavanje PRIJETNJE</a:t>
                      </a:r>
                      <a:endParaRPr kumimoji="0" lang="en-GB" sz="1800" b="1" i="0" u="none" strike="noStrike" cap="none" normalizeH="0" baseline="0" dirty="0">
                        <a:ln>
                          <a:noFill/>
                        </a:ln>
                        <a:solidFill>
                          <a:schemeClr val="tx1"/>
                        </a:solidFill>
                        <a:effectLst/>
                        <a:latin typeface="Arial" charset="0"/>
                        <a:cs typeface="Arial" charset="0"/>
                      </a:endParaRPr>
                    </a:p>
                  </a:txBody>
                  <a:tcPr marT="45716" marB="45716" horzOverflow="overflow">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49" name="Rectangle 2">
            <a:extLst>
              <a:ext uri="{FF2B5EF4-FFF2-40B4-BE49-F238E27FC236}">
                <a16:creationId xmlns:a16="http://schemas.microsoft.com/office/drawing/2014/main" id="{C2D9323D-A438-0945-AAC9-4EF4FF20624E}"/>
              </a:ext>
            </a:extLst>
          </p:cNvPr>
          <p:cNvSpPr>
            <a:spLocks noGrp="1"/>
          </p:cNvSpPr>
          <p:nvPr>
            <p:ph type="title"/>
          </p:nvPr>
        </p:nvSpPr>
        <p:spPr/>
        <p:txBody>
          <a:bodyPr/>
          <a:lstStyle/>
          <a:p>
            <a:pPr eaLnBrk="1" hangingPunct="1"/>
            <a:r>
              <a:rPr lang="sr-Latn-BA" altLang="en-US"/>
              <a:t>Razvoj (stvaranje)</a:t>
            </a:r>
            <a:r>
              <a:rPr lang="en-US" altLang="en-US"/>
              <a:t> </a:t>
            </a:r>
            <a:br>
              <a:rPr lang="en-US" altLang="en-US"/>
            </a:br>
            <a:r>
              <a:rPr lang="en-US" altLang="en-US"/>
              <a:t>Str</a:t>
            </a:r>
            <a:r>
              <a:rPr lang="sr-Latn-BA" altLang="en-US"/>
              <a:t>. Sposobnosti </a:t>
            </a:r>
            <a:endParaRPr lang="en-US" altLang="en-US"/>
          </a:p>
        </p:txBody>
      </p:sp>
      <p:sp>
        <p:nvSpPr>
          <p:cNvPr id="61443" name="Rectangle 3">
            <a:extLst>
              <a:ext uri="{FF2B5EF4-FFF2-40B4-BE49-F238E27FC236}">
                <a16:creationId xmlns:a16="http://schemas.microsoft.com/office/drawing/2014/main" id="{9D1CAC56-BDB4-9D4F-B00F-32661E8320FB}"/>
              </a:ext>
            </a:extLst>
          </p:cNvPr>
          <p:cNvSpPr>
            <a:spLocks noGrp="1"/>
          </p:cNvSpPr>
          <p:nvPr>
            <p:ph sz="quarter" idx="1"/>
          </p:nvPr>
        </p:nvSpPr>
        <p:spPr>
          <a:xfrm>
            <a:off x="457200" y="1600200"/>
            <a:ext cx="4029075" cy="4525963"/>
          </a:xfrm>
        </p:spPr>
        <p:txBody>
          <a:bodyPr/>
          <a:lstStyle/>
          <a:p>
            <a:pPr eaLnBrk="1" hangingPunct="1">
              <a:lnSpc>
                <a:spcPct val="90000"/>
              </a:lnSpc>
            </a:pPr>
            <a:endParaRPr lang="en-US" altLang="en-US"/>
          </a:p>
          <a:p>
            <a:pPr eaLnBrk="1" hangingPunct="1">
              <a:lnSpc>
                <a:spcPct val="90000"/>
              </a:lnSpc>
            </a:pPr>
            <a:r>
              <a:rPr lang="sr-Latn-BA" altLang="en-US"/>
              <a:t>Dodaj i promijeni (najbolja praksa) </a:t>
            </a:r>
            <a:endParaRPr lang="en-US" altLang="en-US"/>
          </a:p>
          <a:p>
            <a:pPr eaLnBrk="1" hangingPunct="1">
              <a:lnSpc>
                <a:spcPct val="90000"/>
              </a:lnSpc>
            </a:pPr>
            <a:endParaRPr lang="en-US" altLang="en-US"/>
          </a:p>
          <a:p>
            <a:pPr eaLnBrk="1" hangingPunct="1">
              <a:lnSpc>
                <a:spcPct val="90000"/>
              </a:lnSpc>
            </a:pPr>
            <a:r>
              <a:rPr lang="sr-Latn-BA" altLang="en-US"/>
              <a:t>Proširi (transformacija aktivnosti)</a:t>
            </a:r>
            <a:endParaRPr lang="en-US" altLang="en-US"/>
          </a:p>
          <a:p>
            <a:pPr eaLnBrk="1" hangingPunct="1">
              <a:lnSpc>
                <a:spcPct val="90000"/>
              </a:lnSpc>
              <a:buFontTx/>
              <a:buNone/>
            </a:pPr>
            <a:endParaRPr lang="en-US" altLang="en-US"/>
          </a:p>
          <a:p>
            <a:pPr eaLnBrk="1" hangingPunct="1">
              <a:lnSpc>
                <a:spcPct val="90000"/>
              </a:lnSpc>
            </a:pPr>
            <a:r>
              <a:rPr lang="en-GB" altLang="en-US"/>
              <a:t>Stretch</a:t>
            </a:r>
            <a:r>
              <a:rPr lang="sr-Latn-BA" altLang="en-US"/>
              <a:t> (maksimalizacija kompetentnosti)</a:t>
            </a:r>
            <a:endParaRPr lang="en-US" altLang="en-US"/>
          </a:p>
          <a:p>
            <a:pPr eaLnBrk="1" hangingPunct="1">
              <a:lnSpc>
                <a:spcPct val="90000"/>
              </a:lnSpc>
            </a:pPr>
            <a:endParaRPr lang="en-US" altLang="en-US"/>
          </a:p>
        </p:txBody>
      </p:sp>
      <p:sp>
        <p:nvSpPr>
          <p:cNvPr id="61444" name="Rectangle 4">
            <a:extLst>
              <a:ext uri="{FF2B5EF4-FFF2-40B4-BE49-F238E27FC236}">
                <a16:creationId xmlns:a16="http://schemas.microsoft.com/office/drawing/2014/main" id="{F25C488F-E68F-654F-871A-D6AF7320ABAA}"/>
              </a:ext>
            </a:extLst>
          </p:cNvPr>
          <p:cNvSpPr>
            <a:spLocks noGrp="1"/>
          </p:cNvSpPr>
          <p:nvPr>
            <p:ph sz="quarter" idx="2"/>
          </p:nvPr>
        </p:nvSpPr>
        <p:spPr>
          <a:xfrm>
            <a:off x="4657725" y="1600200"/>
            <a:ext cx="4029075" cy="4525963"/>
          </a:xfrm>
        </p:spPr>
        <p:txBody>
          <a:bodyPr/>
          <a:lstStyle/>
          <a:p>
            <a:pPr eaLnBrk="1" hangingPunct="1"/>
            <a:endParaRPr lang="en-US" altLang="en-US" sz="2400"/>
          </a:p>
          <a:p>
            <a:pPr eaLnBrk="1" hangingPunct="1"/>
            <a:r>
              <a:rPr lang="sr-Latn-BA" altLang="en-US" sz="2400"/>
              <a:t>istraži</a:t>
            </a:r>
            <a:r>
              <a:rPr lang="en-US" altLang="en-US" sz="2400"/>
              <a:t> </a:t>
            </a:r>
          </a:p>
          <a:p>
            <a:pPr eaLnBrk="1" hangingPunct="1">
              <a:buFontTx/>
              <a:buNone/>
            </a:pPr>
            <a:endParaRPr lang="en-US" altLang="en-US" sz="2400"/>
          </a:p>
          <a:p>
            <a:pPr eaLnBrk="1" hangingPunct="1"/>
            <a:r>
              <a:rPr lang="sr-Latn-BA" altLang="en-US" sz="2400"/>
              <a:t>Iskoristi mogućnosti</a:t>
            </a:r>
            <a:endParaRPr lang="en-US" altLang="en-US" sz="2400"/>
          </a:p>
          <a:p>
            <a:pPr eaLnBrk="1" hangingPunct="1"/>
            <a:endParaRPr lang="en-US" altLang="en-US" sz="2400"/>
          </a:p>
          <a:p>
            <a:pPr eaLnBrk="1" hangingPunct="1"/>
            <a:r>
              <a:rPr lang="sr-Latn-BA" altLang="en-US" sz="2400"/>
              <a:t>Eksterno partnerstvo  (obtain externally)</a:t>
            </a:r>
            <a:endParaRPr lang="en-US" altLang="en-US" sz="24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43">
                                            <p:txEl>
                                              <p:pRg st="1" end="1"/>
                                            </p:txEl>
                                          </p:spTgt>
                                        </p:tgtEl>
                                        <p:attrNameLst>
                                          <p:attrName>style.visibility</p:attrName>
                                        </p:attrNameLst>
                                      </p:cBhvr>
                                      <p:to>
                                        <p:strVal val="visible"/>
                                      </p:to>
                                    </p:set>
                                    <p:animEffect transition="in" filter="blinds(horizontal)">
                                      <p:cBhvr>
                                        <p:cTn id="7" dur="500"/>
                                        <p:tgtEl>
                                          <p:spTgt spid="6144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1443">
                                            <p:txEl>
                                              <p:pRg st="3" end="3"/>
                                            </p:txEl>
                                          </p:spTgt>
                                        </p:tgtEl>
                                        <p:attrNameLst>
                                          <p:attrName>style.visibility</p:attrName>
                                        </p:attrNameLst>
                                      </p:cBhvr>
                                      <p:to>
                                        <p:strVal val="visible"/>
                                      </p:to>
                                    </p:set>
                                    <p:animEffect transition="in" filter="blinds(horizontal)">
                                      <p:cBhvr>
                                        <p:cTn id="12" dur="500"/>
                                        <p:tgtEl>
                                          <p:spTgt spid="6144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1443">
                                            <p:txEl>
                                              <p:pRg st="5" end="5"/>
                                            </p:txEl>
                                          </p:spTgt>
                                        </p:tgtEl>
                                        <p:attrNameLst>
                                          <p:attrName>style.visibility</p:attrName>
                                        </p:attrNameLst>
                                      </p:cBhvr>
                                      <p:to>
                                        <p:strVal val="visible"/>
                                      </p:to>
                                    </p:set>
                                    <p:animEffect transition="in" filter="blinds(horizontal)">
                                      <p:cBhvr>
                                        <p:cTn id="17" dur="500"/>
                                        <p:tgtEl>
                                          <p:spTgt spid="61443">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1444">
                                            <p:txEl>
                                              <p:pRg st="1" end="1"/>
                                            </p:txEl>
                                          </p:spTgt>
                                        </p:tgtEl>
                                        <p:attrNameLst>
                                          <p:attrName>style.visibility</p:attrName>
                                        </p:attrNameLst>
                                      </p:cBhvr>
                                      <p:to>
                                        <p:strVal val="visible"/>
                                      </p:to>
                                    </p:set>
                                    <p:animEffect transition="in" filter="blinds(horizontal)">
                                      <p:cBhvr>
                                        <p:cTn id="22" dur="500"/>
                                        <p:tgtEl>
                                          <p:spTgt spid="61444">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1444">
                                            <p:txEl>
                                              <p:pRg st="3" end="3"/>
                                            </p:txEl>
                                          </p:spTgt>
                                        </p:tgtEl>
                                        <p:attrNameLst>
                                          <p:attrName>style.visibility</p:attrName>
                                        </p:attrNameLst>
                                      </p:cBhvr>
                                      <p:to>
                                        <p:strVal val="visible"/>
                                      </p:to>
                                    </p:set>
                                    <p:animEffect transition="in" filter="blinds(horizontal)">
                                      <p:cBhvr>
                                        <p:cTn id="27" dur="500"/>
                                        <p:tgtEl>
                                          <p:spTgt spid="6144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1444">
                                            <p:txEl>
                                              <p:pRg st="5" end="5"/>
                                            </p:txEl>
                                          </p:spTgt>
                                        </p:tgtEl>
                                        <p:attrNameLst>
                                          <p:attrName>style.visibility</p:attrName>
                                        </p:attrNameLst>
                                      </p:cBhvr>
                                      <p:to>
                                        <p:strVal val="visible"/>
                                      </p:to>
                                    </p:set>
                                    <p:animEffect transition="in" filter="blinds(horizontal)">
                                      <p:cBhvr>
                                        <p:cTn id="32" dur="500"/>
                                        <p:tgtEl>
                                          <p:spTgt spid="6144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P spid="61444"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a:extLst>
              <a:ext uri="{FF2B5EF4-FFF2-40B4-BE49-F238E27FC236}">
                <a16:creationId xmlns:a16="http://schemas.microsoft.com/office/drawing/2014/main" id="{2BCCFEA1-912F-444A-A4DB-299772E1880D}"/>
              </a:ext>
            </a:extLst>
          </p:cNvPr>
          <p:cNvSpPr>
            <a:spLocks noGrp="1"/>
          </p:cNvSpPr>
          <p:nvPr>
            <p:ph type="title"/>
          </p:nvPr>
        </p:nvSpPr>
        <p:spPr/>
        <p:txBody>
          <a:bodyPr/>
          <a:lstStyle/>
          <a:p>
            <a:pPr eaLnBrk="1" hangingPunct="1"/>
            <a:r>
              <a:rPr lang="sr-Latn-BA" altLang="en-US"/>
              <a:t>sažetak</a:t>
            </a:r>
            <a:r>
              <a:rPr lang="en-US" altLang="en-US"/>
              <a:t> (1)</a:t>
            </a:r>
          </a:p>
        </p:txBody>
      </p:sp>
      <p:sp>
        <p:nvSpPr>
          <p:cNvPr id="63491" name="Rectangle 3">
            <a:extLst>
              <a:ext uri="{FF2B5EF4-FFF2-40B4-BE49-F238E27FC236}">
                <a16:creationId xmlns:a16="http://schemas.microsoft.com/office/drawing/2014/main" id="{4A0BC872-024D-3F44-BFD1-53CD403820E5}"/>
              </a:ext>
            </a:extLst>
          </p:cNvPr>
          <p:cNvSpPr>
            <a:spLocks noGrp="1"/>
          </p:cNvSpPr>
          <p:nvPr>
            <p:ph sz="quarter" idx="1"/>
          </p:nvPr>
        </p:nvSpPr>
        <p:spPr/>
        <p:txBody>
          <a:bodyPr/>
          <a:lstStyle/>
          <a:p>
            <a:pPr eaLnBrk="1" hangingPunct="1">
              <a:lnSpc>
                <a:spcPct val="80000"/>
              </a:lnSpc>
            </a:pPr>
            <a:r>
              <a:rPr lang="en-US" altLang="en-US" sz="2800"/>
              <a:t>S</a:t>
            </a:r>
            <a:r>
              <a:rPr lang="sr-Latn-BA" altLang="en-US" sz="2800"/>
              <a:t>tr. sposobnosti se odnose na adekvatnost i održivost resursa i kompetentnosti potrebnih za uspjeh </a:t>
            </a:r>
            <a:endParaRPr lang="en-US" altLang="en-US" sz="2800"/>
          </a:p>
          <a:p>
            <a:pPr eaLnBrk="1" hangingPunct="1">
              <a:lnSpc>
                <a:spcPct val="80000"/>
              </a:lnSpc>
            </a:pPr>
            <a:r>
              <a:rPr lang="sr-Latn-BA" altLang="en-US" sz="2800"/>
              <a:t>Cilj je da se uspotave ključne kompetentnosti neophodne za uspostavljanje konkurentskih prednosti </a:t>
            </a:r>
            <a:endParaRPr lang="en-US" altLang="en-US" sz="2800"/>
          </a:p>
          <a:p>
            <a:pPr eaLnBrk="1" hangingPunct="1">
              <a:lnSpc>
                <a:spcPct val="80000"/>
              </a:lnSpc>
            </a:pPr>
            <a:r>
              <a:rPr lang="sr-Latn-BA" altLang="en-US" sz="2800"/>
              <a:t>Važnost efikasnost troškova </a:t>
            </a:r>
            <a:endParaRPr lang="en-US" altLang="en-US" sz="2800"/>
          </a:p>
          <a:p>
            <a:pPr eaLnBrk="1" hangingPunct="1">
              <a:lnSpc>
                <a:spcPct val="80000"/>
              </a:lnSpc>
            </a:pPr>
            <a:r>
              <a:rPr lang="sr-Latn-BA" altLang="en-US" sz="2800"/>
              <a:t>U dinamičnom okruženju  nephodne su i dinamične sposobnosti </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blinds(horizontal)">
                                      <p:cBhvr>
                                        <p:cTn id="7" dur="500"/>
                                        <p:tgtEl>
                                          <p:spTgt spid="634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3491">
                                            <p:txEl>
                                              <p:pRg st="1" end="1"/>
                                            </p:txEl>
                                          </p:spTgt>
                                        </p:tgtEl>
                                        <p:attrNameLst>
                                          <p:attrName>style.visibility</p:attrName>
                                        </p:attrNameLst>
                                      </p:cBhvr>
                                      <p:to>
                                        <p:strVal val="visible"/>
                                      </p:to>
                                    </p:set>
                                    <p:animEffect transition="in" filter="blinds(horizontal)">
                                      <p:cBhvr>
                                        <p:cTn id="12" dur="500"/>
                                        <p:tgtEl>
                                          <p:spTgt spid="634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3491">
                                            <p:txEl>
                                              <p:pRg st="2" end="2"/>
                                            </p:txEl>
                                          </p:spTgt>
                                        </p:tgtEl>
                                        <p:attrNameLst>
                                          <p:attrName>style.visibility</p:attrName>
                                        </p:attrNameLst>
                                      </p:cBhvr>
                                      <p:to>
                                        <p:strVal val="visible"/>
                                      </p:to>
                                    </p:set>
                                    <p:animEffect transition="in" filter="blinds(horizontal)">
                                      <p:cBhvr>
                                        <p:cTn id="17" dur="500"/>
                                        <p:tgtEl>
                                          <p:spTgt spid="634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3491">
                                            <p:txEl>
                                              <p:pRg st="3" end="3"/>
                                            </p:txEl>
                                          </p:spTgt>
                                        </p:tgtEl>
                                        <p:attrNameLst>
                                          <p:attrName>style.visibility</p:attrName>
                                        </p:attrNameLst>
                                      </p:cBhvr>
                                      <p:to>
                                        <p:strVal val="visible"/>
                                      </p:to>
                                    </p:set>
                                    <p:animEffect transition="in" filter="blinds(horizontal)">
                                      <p:cBhvr>
                                        <p:cTn id="22" dur="500"/>
                                        <p:tgtEl>
                                          <p:spTgt spid="634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a:extLst>
              <a:ext uri="{FF2B5EF4-FFF2-40B4-BE49-F238E27FC236}">
                <a16:creationId xmlns:a16="http://schemas.microsoft.com/office/drawing/2014/main" id="{FF3AA68F-5FFC-3142-BBBA-111DD164A9FF}"/>
              </a:ext>
            </a:extLst>
          </p:cNvPr>
          <p:cNvSpPr>
            <a:spLocks noGrp="1"/>
          </p:cNvSpPr>
          <p:nvPr>
            <p:ph type="title"/>
          </p:nvPr>
        </p:nvSpPr>
        <p:spPr/>
        <p:txBody>
          <a:bodyPr/>
          <a:lstStyle/>
          <a:p>
            <a:pPr eaLnBrk="1" hangingPunct="1"/>
            <a:r>
              <a:rPr lang="sr-Latn-BA" altLang="en-US"/>
              <a:t>sažetak</a:t>
            </a:r>
            <a:r>
              <a:rPr lang="en-US" altLang="en-US"/>
              <a:t> (2)</a:t>
            </a:r>
          </a:p>
        </p:txBody>
      </p:sp>
      <p:sp>
        <p:nvSpPr>
          <p:cNvPr id="65539" name="Rectangle 3">
            <a:extLst>
              <a:ext uri="{FF2B5EF4-FFF2-40B4-BE49-F238E27FC236}">
                <a16:creationId xmlns:a16="http://schemas.microsoft.com/office/drawing/2014/main" id="{A3398373-7745-024F-90C9-17AF05D7955B}"/>
              </a:ext>
            </a:extLst>
          </p:cNvPr>
          <p:cNvSpPr>
            <a:spLocks noGrp="1"/>
          </p:cNvSpPr>
          <p:nvPr>
            <p:ph sz="quarter" idx="1"/>
          </p:nvPr>
        </p:nvSpPr>
        <p:spPr/>
        <p:txBody>
          <a:bodyPr/>
          <a:lstStyle/>
          <a:p>
            <a:pPr eaLnBrk="1" hangingPunct="1"/>
            <a:r>
              <a:rPr lang="sr-Latn-BA" altLang="en-US"/>
              <a:t>Metode za uspostavlajnje dijagnoze str. sposobnosti org. </a:t>
            </a:r>
            <a:r>
              <a:rPr lang="en-US" altLang="en-US"/>
              <a:t> </a:t>
            </a:r>
            <a:r>
              <a:rPr lang="sr-Latn-BA" altLang="en-US"/>
              <a:t>Ukljuju:</a:t>
            </a:r>
            <a:r>
              <a:rPr lang="en-US" altLang="en-US"/>
              <a:t> </a:t>
            </a:r>
          </a:p>
          <a:p>
            <a:pPr lvl="1" eaLnBrk="1" hangingPunct="1"/>
            <a:r>
              <a:rPr lang="sr-Latn-BA" altLang="en-US"/>
              <a:t>Lanac vrijednosti i netvork vrijednosti </a:t>
            </a:r>
            <a:endParaRPr lang="en-US" altLang="en-US"/>
          </a:p>
          <a:p>
            <a:pPr lvl="1" eaLnBrk="1" hangingPunct="1"/>
            <a:r>
              <a:rPr lang="sr-Latn-BA" altLang="en-US"/>
              <a:t>Mape aktivnosti</a:t>
            </a:r>
            <a:endParaRPr lang="en-US" altLang="en-US"/>
          </a:p>
          <a:p>
            <a:pPr lvl="1" eaLnBrk="1" hangingPunct="1"/>
            <a:r>
              <a:rPr lang="en-US" altLang="en-US"/>
              <a:t>Benchmarking</a:t>
            </a:r>
          </a:p>
          <a:p>
            <a:pPr lvl="1" eaLnBrk="1" hangingPunct="1"/>
            <a:r>
              <a:rPr lang="en-US" altLang="en-US"/>
              <a:t>SWOT analysis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blinds(horizontal)">
                                      <p:cBhvr>
                                        <p:cTn id="7" dur="500"/>
                                        <p:tgtEl>
                                          <p:spTgt spid="65539">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5539">
                                            <p:txEl>
                                              <p:pRg st="1" end="1"/>
                                            </p:txEl>
                                          </p:spTgt>
                                        </p:tgtEl>
                                        <p:attrNameLst>
                                          <p:attrName>style.visibility</p:attrName>
                                        </p:attrNameLst>
                                      </p:cBhvr>
                                      <p:to>
                                        <p:strVal val="visible"/>
                                      </p:to>
                                    </p:set>
                                    <p:animEffect transition="in" filter="blinds(horizontal)">
                                      <p:cBhvr>
                                        <p:cTn id="10" dur="500"/>
                                        <p:tgtEl>
                                          <p:spTgt spid="65539">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5539">
                                            <p:txEl>
                                              <p:pRg st="2" end="2"/>
                                            </p:txEl>
                                          </p:spTgt>
                                        </p:tgtEl>
                                        <p:attrNameLst>
                                          <p:attrName>style.visibility</p:attrName>
                                        </p:attrNameLst>
                                      </p:cBhvr>
                                      <p:to>
                                        <p:strVal val="visible"/>
                                      </p:to>
                                    </p:set>
                                    <p:animEffect transition="in" filter="blinds(horizontal)">
                                      <p:cBhvr>
                                        <p:cTn id="13" dur="500"/>
                                        <p:tgtEl>
                                          <p:spTgt spid="65539">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5539">
                                            <p:txEl>
                                              <p:pRg st="3" end="3"/>
                                            </p:txEl>
                                          </p:spTgt>
                                        </p:tgtEl>
                                        <p:attrNameLst>
                                          <p:attrName>style.visibility</p:attrName>
                                        </p:attrNameLst>
                                      </p:cBhvr>
                                      <p:to>
                                        <p:strVal val="visible"/>
                                      </p:to>
                                    </p:set>
                                    <p:animEffect transition="in" filter="blinds(horizontal)">
                                      <p:cBhvr>
                                        <p:cTn id="16" dur="500"/>
                                        <p:tgtEl>
                                          <p:spTgt spid="65539">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65539">
                                            <p:txEl>
                                              <p:pRg st="4" end="4"/>
                                            </p:txEl>
                                          </p:spTgt>
                                        </p:tgtEl>
                                        <p:attrNameLst>
                                          <p:attrName>style.visibility</p:attrName>
                                        </p:attrNameLst>
                                      </p:cBhvr>
                                      <p:to>
                                        <p:strVal val="visible"/>
                                      </p:to>
                                    </p:set>
                                    <p:animEffect transition="in" filter="blinds(horizontal)">
                                      <p:cBhvr>
                                        <p:cTn id="19" dur="500"/>
                                        <p:tgtEl>
                                          <p:spTgt spid="65539">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1" nodeType="clickEffect">
                                  <p:stCondLst>
                                    <p:cond delay="0"/>
                                  </p:stCondLst>
                                  <p:childTnLst>
                                    <p:set>
                                      <p:cBhvr>
                                        <p:cTn id="23" dur="1" fill="hold">
                                          <p:stCondLst>
                                            <p:cond delay="0"/>
                                          </p:stCondLst>
                                        </p:cTn>
                                        <p:tgtEl>
                                          <p:spTgt spid="65539">
                                            <p:txEl>
                                              <p:pRg st="0" end="0"/>
                                            </p:txEl>
                                          </p:spTgt>
                                        </p:tgtEl>
                                        <p:attrNameLst>
                                          <p:attrName>style.visibility</p:attrName>
                                        </p:attrNameLst>
                                      </p:cBhvr>
                                      <p:to>
                                        <p:strVal val="visible"/>
                                      </p:to>
                                    </p:set>
                                    <p:animEffect transition="in" filter="blinds(horizontal)">
                                      <p:cBhvr>
                                        <p:cTn id="24" dur="500"/>
                                        <p:tgtEl>
                                          <p:spTgt spid="65539">
                                            <p:txEl>
                                              <p:pRg st="0" end="0"/>
                                            </p:txEl>
                                          </p:spTgt>
                                        </p:tgtEl>
                                      </p:cBhvr>
                                    </p:animEffect>
                                  </p:childTnLst>
                                </p:cTn>
                              </p:par>
                              <p:par>
                                <p:cTn id="25" presetID="3" presetClass="entr" presetSubtype="10" fill="hold" grpId="1" nodeType="withEffect">
                                  <p:stCondLst>
                                    <p:cond delay="0"/>
                                  </p:stCondLst>
                                  <p:childTnLst>
                                    <p:set>
                                      <p:cBhvr>
                                        <p:cTn id="26" dur="1" fill="hold">
                                          <p:stCondLst>
                                            <p:cond delay="0"/>
                                          </p:stCondLst>
                                        </p:cTn>
                                        <p:tgtEl>
                                          <p:spTgt spid="65539">
                                            <p:txEl>
                                              <p:pRg st="1" end="1"/>
                                            </p:txEl>
                                          </p:spTgt>
                                        </p:tgtEl>
                                        <p:attrNameLst>
                                          <p:attrName>style.visibility</p:attrName>
                                        </p:attrNameLst>
                                      </p:cBhvr>
                                      <p:to>
                                        <p:strVal val="visible"/>
                                      </p:to>
                                    </p:set>
                                    <p:animEffect transition="in" filter="blinds(horizontal)">
                                      <p:cBhvr>
                                        <p:cTn id="27" dur="500"/>
                                        <p:tgtEl>
                                          <p:spTgt spid="65539">
                                            <p:txEl>
                                              <p:pRg st="1" end="1"/>
                                            </p:txEl>
                                          </p:spTgt>
                                        </p:tgtEl>
                                      </p:cBhvr>
                                    </p:animEffect>
                                  </p:childTnLst>
                                </p:cTn>
                              </p:par>
                              <p:par>
                                <p:cTn id="28" presetID="3" presetClass="entr" presetSubtype="10" fill="hold" grpId="1" nodeType="withEffect">
                                  <p:stCondLst>
                                    <p:cond delay="0"/>
                                  </p:stCondLst>
                                  <p:childTnLst>
                                    <p:set>
                                      <p:cBhvr>
                                        <p:cTn id="29" dur="1" fill="hold">
                                          <p:stCondLst>
                                            <p:cond delay="0"/>
                                          </p:stCondLst>
                                        </p:cTn>
                                        <p:tgtEl>
                                          <p:spTgt spid="65539">
                                            <p:txEl>
                                              <p:pRg st="2" end="2"/>
                                            </p:txEl>
                                          </p:spTgt>
                                        </p:tgtEl>
                                        <p:attrNameLst>
                                          <p:attrName>style.visibility</p:attrName>
                                        </p:attrNameLst>
                                      </p:cBhvr>
                                      <p:to>
                                        <p:strVal val="visible"/>
                                      </p:to>
                                    </p:set>
                                    <p:animEffect transition="in" filter="blinds(horizontal)">
                                      <p:cBhvr>
                                        <p:cTn id="30" dur="500"/>
                                        <p:tgtEl>
                                          <p:spTgt spid="65539">
                                            <p:txEl>
                                              <p:pRg st="2" end="2"/>
                                            </p:txEl>
                                          </p:spTgt>
                                        </p:tgtEl>
                                      </p:cBhvr>
                                    </p:animEffect>
                                  </p:childTnLst>
                                </p:cTn>
                              </p:par>
                              <p:par>
                                <p:cTn id="31" presetID="3" presetClass="entr" presetSubtype="10" fill="hold" grpId="1" nodeType="withEffect">
                                  <p:stCondLst>
                                    <p:cond delay="0"/>
                                  </p:stCondLst>
                                  <p:childTnLst>
                                    <p:set>
                                      <p:cBhvr>
                                        <p:cTn id="32" dur="1" fill="hold">
                                          <p:stCondLst>
                                            <p:cond delay="0"/>
                                          </p:stCondLst>
                                        </p:cTn>
                                        <p:tgtEl>
                                          <p:spTgt spid="65539">
                                            <p:txEl>
                                              <p:pRg st="3" end="3"/>
                                            </p:txEl>
                                          </p:spTgt>
                                        </p:tgtEl>
                                        <p:attrNameLst>
                                          <p:attrName>style.visibility</p:attrName>
                                        </p:attrNameLst>
                                      </p:cBhvr>
                                      <p:to>
                                        <p:strVal val="visible"/>
                                      </p:to>
                                    </p:set>
                                    <p:animEffect transition="in" filter="blinds(horizontal)">
                                      <p:cBhvr>
                                        <p:cTn id="33" dur="500"/>
                                        <p:tgtEl>
                                          <p:spTgt spid="65539">
                                            <p:txEl>
                                              <p:pRg st="3" end="3"/>
                                            </p:txEl>
                                          </p:spTgt>
                                        </p:tgtEl>
                                      </p:cBhvr>
                                    </p:animEffect>
                                  </p:childTnLst>
                                </p:cTn>
                              </p:par>
                              <p:par>
                                <p:cTn id="34" presetID="3" presetClass="entr" presetSubtype="10" fill="hold" grpId="1" nodeType="withEffect">
                                  <p:stCondLst>
                                    <p:cond delay="0"/>
                                  </p:stCondLst>
                                  <p:childTnLst>
                                    <p:set>
                                      <p:cBhvr>
                                        <p:cTn id="35" dur="1" fill="hold">
                                          <p:stCondLst>
                                            <p:cond delay="0"/>
                                          </p:stCondLst>
                                        </p:cTn>
                                        <p:tgtEl>
                                          <p:spTgt spid="65539">
                                            <p:txEl>
                                              <p:pRg st="4" end="4"/>
                                            </p:txEl>
                                          </p:spTgt>
                                        </p:tgtEl>
                                        <p:attrNameLst>
                                          <p:attrName>style.visibility</p:attrName>
                                        </p:attrNameLst>
                                      </p:cBhvr>
                                      <p:to>
                                        <p:strVal val="visible"/>
                                      </p:to>
                                    </p:set>
                                    <p:animEffect transition="in" filter="blinds(horizontal)">
                                      <p:cBhvr>
                                        <p:cTn id="36" dur="500"/>
                                        <p:tgtEl>
                                          <p:spTgt spid="655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p:bldP spid="65539" grpI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108A3C0E-AA53-CA45-BDFF-40C4AFB70424}"/>
              </a:ext>
            </a:extLst>
          </p:cNvPr>
          <p:cNvSpPr>
            <a:spLocks noGrp="1"/>
          </p:cNvSpPr>
          <p:nvPr>
            <p:ph type="title"/>
          </p:nvPr>
        </p:nvSpPr>
        <p:spPr/>
        <p:txBody>
          <a:bodyPr/>
          <a:lstStyle/>
          <a:p>
            <a:pPr eaLnBrk="1" hangingPunct="1"/>
            <a:r>
              <a:rPr lang="en-US" altLang="en-US"/>
              <a:t>Case Example: eBay</a:t>
            </a:r>
            <a:r>
              <a:rPr lang="sr-Latn-BA" altLang="en-US"/>
              <a:t> (vježbe)</a:t>
            </a:r>
            <a:r>
              <a:rPr lang="en-US" altLang="en-US"/>
              <a:t> </a:t>
            </a:r>
          </a:p>
        </p:txBody>
      </p:sp>
      <p:sp>
        <p:nvSpPr>
          <p:cNvPr id="69635" name="Rectangle 3">
            <a:extLst>
              <a:ext uri="{FF2B5EF4-FFF2-40B4-BE49-F238E27FC236}">
                <a16:creationId xmlns:a16="http://schemas.microsoft.com/office/drawing/2014/main" id="{DDC6DBFF-CFEF-1948-8DC3-B4FCC000C604}"/>
              </a:ext>
            </a:extLst>
          </p:cNvPr>
          <p:cNvSpPr>
            <a:spLocks noGrp="1"/>
          </p:cNvSpPr>
          <p:nvPr>
            <p:ph sz="quarter" idx="1"/>
          </p:nvPr>
        </p:nvSpPr>
        <p:spPr>
          <a:xfrm>
            <a:off x="1447800" y="1828800"/>
            <a:ext cx="7086600" cy="4114800"/>
          </a:xfrm>
        </p:spPr>
        <p:txBody>
          <a:bodyPr/>
          <a:lstStyle/>
          <a:p>
            <a:pPr eaLnBrk="1" hangingPunct="1">
              <a:lnSpc>
                <a:spcPct val="90000"/>
              </a:lnSpc>
            </a:pPr>
            <a:r>
              <a:rPr lang="en-US" altLang="en-US" sz="2800"/>
              <a:t>Analyse eBay’s strategic capability.</a:t>
            </a:r>
          </a:p>
          <a:p>
            <a:pPr eaLnBrk="1" hangingPunct="1">
              <a:lnSpc>
                <a:spcPct val="90000"/>
              </a:lnSpc>
            </a:pPr>
            <a:r>
              <a:rPr lang="en-US" altLang="en-US" sz="2800"/>
              <a:t>What capabilities provided eBay’s competitive advantage?</a:t>
            </a:r>
          </a:p>
          <a:p>
            <a:pPr eaLnBrk="1" hangingPunct="1">
              <a:lnSpc>
                <a:spcPct val="90000"/>
              </a:lnSpc>
            </a:pPr>
            <a:r>
              <a:rPr lang="en-US" altLang="en-US" sz="2800"/>
              <a:t>Using the concepts of sustainability and dynamic capabilities, how would you manage this capability given new entrants and the changing nature of eBay?</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blinds(horizontal)">
                                      <p:cBhvr>
                                        <p:cTn id="7" dur="500"/>
                                        <p:tgtEl>
                                          <p:spTgt spid="696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blinds(horizontal)">
                                      <p:cBhvr>
                                        <p:cTn id="12" dur="500"/>
                                        <p:tgtEl>
                                          <p:spTgt spid="696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blinds(horizontal)">
                                      <p:cBhvr>
                                        <p:cTn id="17" dur="5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B6FF1-D553-6B48-B44B-2A21C981896C}"/>
              </a:ext>
            </a:extLst>
          </p:cNvPr>
          <p:cNvSpPr>
            <a:spLocks noGrp="1"/>
          </p:cNvSpPr>
          <p:nvPr>
            <p:ph type="title"/>
          </p:nvPr>
        </p:nvSpPr>
        <p:spPr/>
        <p:txBody>
          <a:bodyPr>
            <a:normAutofit fontScale="90000"/>
          </a:bodyPr>
          <a:lstStyle/>
          <a:p>
            <a:pPr eaLnBrk="1" fontAlgn="auto" hangingPunct="1">
              <a:spcAft>
                <a:spcPts val="0"/>
              </a:spcAft>
              <a:defRPr/>
            </a:pPr>
            <a:r>
              <a:rPr lang="vi-VN" dirty="0"/>
              <a:t>kriterijuma za konkurentske prednosti </a:t>
            </a:r>
            <a:endParaRPr lang="en-GB" dirty="0"/>
          </a:p>
        </p:txBody>
      </p:sp>
      <p:sp>
        <p:nvSpPr>
          <p:cNvPr id="27650" name="Content Placeholder 2">
            <a:extLst>
              <a:ext uri="{FF2B5EF4-FFF2-40B4-BE49-F238E27FC236}">
                <a16:creationId xmlns:a16="http://schemas.microsoft.com/office/drawing/2014/main" id="{CDE376FC-8067-D449-916E-8DE26067D3DC}"/>
              </a:ext>
            </a:extLst>
          </p:cNvPr>
          <p:cNvSpPr>
            <a:spLocks noGrp="1"/>
          </p:cNvSpPr>
          <p:nvPr>
            <p:ph sz="quarter" idx="1"/>
          </p:nvPr>
        </p:nvSpPr>
        <p:spPr/>
        <p:txBody>
          <a:bodyPr/>
          <a:lstStyle/>
          <a:p>
            <a:pPr eaLnBrk="1" hangingPunct="1"/>
            <a:r>
              <a:rPr lang="vi-VN" altLang="en-US"/>
              <a:t>Strateško planiranje </a:t>
            </a:r>
            <a:r>
              <a:rPr lang="sr-Latn-BA" altLang="en-US"/>
              <a:t> i </a:t>
            </a:r>
            <a:r>
              <a:rPr lang="vi-VN" altLang="en-US"/>
              <a:t>alokacij</a:t>
            </a:r>
            <a:r>
              <a:rPr lang="sr-Latn-BA" altLang="en-US"/>
              <a:t>a </a:t>
            </a:r>
            <a:r>
              <a:rPr lang="vi-VN" altLang="en-US"/>
              <a:t>resursa .</a:t>
            </a:r>
            <a:endParaRPr lang="sr-Latn-BA" altLang="en-US"/>
          </a:p>
          <a:p>
            <a:pPr eaLnBrk="1" hangingPunct="1"/>
            <a:r>
              <a:rPr lang="vi-VN" altLang="en-US"/>
              <a:t>Organizacione sposobnosti </a:t>
            </a:r>
            <a:r>
              <a:rPr lang="sr-Latn-BA" altLang="en-US"/>
              <a:t>- </a:t>
            </a:r>
            <a:r>
              <a:rPr lang="vi-VN" altLang="en-US"/>
              <a:t>postizanje ciljeva kroz posvećenost i kompetentnost zaposlenih.</a:t>
            </a:r>
            <a:endParaRPr lang="sr-Latn-BA" altLang="en-US"/>
          </a:p>
          <a:p>
            <a:pPr eaLnBrk="1" hangingPunct="1"/>
            <a:r>
              <a:rPr lang="vi-VN" altLang="en-US"/>
              <a:t>Dodavanje </a:t>
            </a:r>
            <a:r>
              <a:rPr lang="sr-Latn-BA" altLang="en-US">
                <a:latin typeface="Times New Roman" panose="02020603050405020304" pitchFamily="18" charset="0"/>
                <a:cs typeface="Times New Roman" panose="02020603050405020304" pitchFamily="18" charset="0"/>
              </a:rPr>
              <a:t>perceptivne vrijenosti proizvodu/usluzi  </a:t>
            </a:r>
          </a:p>
          <a:p>
            <a:pPr eaLnBrk="1" hangingPunct="1"/>
            <a:r>
              <a:rPr lang="en-US" altLang="en-US"/>
              <a:t>J</a:t>
            </a:r>
            <a:r>
              <a:rPr lang="vi-VN" altLang="en-US"/>
              <a:t>edinstvenost koja se ne može lako imitirati od strane </a:t>
            </a:r>
            <a:r>
              <a:rPr lang="sr-Latn-BA" altLang="en-US"/>
              <a:t>konkurencije</a:t>
            </a:r>
            <a:endParaRPr lang="en-GB"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A7648B1F-B160-C844-A4DA-55B77203559F}"/>
              </a:ext>
            </a:extLst>
          </p:cNvPr>
          <p:cNvSpPr>
            <a:spLocks noGrp="1"/>
          </p:cNvSpPr>
          <p:nvPr>
            <p:ph type="title"/>
          </p:nvPr>
        </p:nvSpPr>
        <p:spPr/>
        <p:txBody>
          <a:bodyPr/>
          <a:lstStyle/>
          <a:p>
            <a:pPr eaLnBrk="1" hangingPunct="1"/>
            <a:r>
              <a:rPr lang="sr-Latn-BA" altLang="en-US"/>
              <a:t> Percepcija kupca: 3  aspeta</a:t>
            </a:r>
            <a:endParaRPr lang="en-GB" altLang="en-US"/>
          </a:p>
        </p:txBody>
      </p:sp>
      <p:sp>
        <p:nvSpPr>
          <p:cNvPr id="29698" name="Content Placeholder 2">
            <a:extLst>
              <a:ext uri="{FF2B5EF4-FFF2-40B4-BE49-F238E27FC236}">
                <a16:creationId xmlns:a16="http://schemas.microsoft.com/office/drawing/2014/main" id="{DC2016B9-8980-FB48-A0F1-9B1B263C351B}"/>
              </a:ext>
            </a:extLst>
          </p:cNvPr>
          <p:cNvSpPr>
            <a:spLocks noGrp="1"/>
          </p:cNvSpPr>
          <p:nvPr>
            <p:ph sz="quarter" idx="1"/>
          </p:nvPr>
        </p:nvSpPr>
        <p:spPr/>
        <p:txBody>
          <a:bodyPr/>
          <a:lstStyle/>
          <a:p>
            <a:pPr eaLnBrk="1" hangingPunct="1"/>
            <a:r>
              <a:rPr lang="vi-VN" altLang="en-US"/>
              <a:t>Os</a:t>
            </a:r>
            <a:r>
              <a:rPr lang="sr-Latn-BA" altLang="en-US"/>
              <a:t>j</a:t>
            </a:r>
            <a:r>
              <a:rPr lang="vi-VN" altLang="en-US"/>
              <a:t>etljivost </a:t>
            </a:r>
            <a:r>
              <a:rPr lang="sr-Latn-BA" altLang="en-US"/>
              <a:t> -</a:t>
            </a:r>
            <a:r>
              <a:rPr lang="vi-VN" altLang="en-US"/>
              <a:t> sposobnost da razu</a:t>
            </a:r>
            <a:r>
              <a:rPr lang="sr-Latn-BA" altLang="en-US">
                <a:latin typeface="Times New Roman" panose="02020603050405020304" pitchFamily="18" charset="0"/>
                <a:cs typeface="Times New Roman" panose="02020603050405020304" pitchFamily="18" charset="0"/>
              </a:rPr>
              <a:t>mije potrebe kupca  </a:t>
            </a:r>
          </a:p>
          <a:p>
            <a:pPr eaLnBrk="1" hangingPunct="1"/>
            <a:r>
              <a:rPr lang="vi-VN" altLang="en-US"/>
              <a:t>Odnosi </a:t>
            </a:r>
            <a:r>
              <a:rPr lang="sr-Latn-BA" altLang="en-US"/>
              <a:t> </a:t>
            </a:r>
            <a:r>
              <a:rPr lang="sr-Latn-BA" altLang="en-US">
                <a:latin typeface="Times New Roman" panose="02020603050405020304" pitchFamily="18" charset="0"/>
                <a:cs typeface="Times New Roman" panose="02020603050405020304" pitchFamily="18" charset="0"/>
              </a:rPr>
              <a:t>sa kupcima, klijentima </a:t>
            </a:r>
          </a:p>
          <a:p>
            <a:pPr eaLnBrk="1" hangingPunct="1"/>
            <a:r>
              <a:rPr lang="vi-VN" altLang="en-US">
                <a:cs typeface="Times New Roman" panose="02020603050405020304" pitchFamily="18" charset="0"/>
              </a:rPr>
              <a:t>Kvalitet </a:t>
            </a:r>
            <a:r>
              <a:rPr lang="sr-Latn-BA" altLang="en-US">
                <a:latin typeface="Times New Roman" panose="02020603050405020304" pitchFamily="18" charset="0"/>
                <a:cs typeface="Times New Roman" panose="02020603050405020304" pitchFamily="18" charset="0"/>
              </a:rPr>
              <a:t>–</a:t>
            </a:r>
            <a:r>
              <a:rPr lang="vi-VN" altLang="en-US">
                <a:cs typeface="Times New Roman" panose="02020603050405020304" pitchFamily="18" charset="0"/>
              </a:rPr>
              <a:t> </a:t>
            </a:r>
            <a:r>
              <a:rPr lang="sr-Latn-BA" altLang="en-US">
                <a:latin typeface="Times New Roman" panose="02020603050405020304" pitchFamily="18" charset="0"/>
                <a:cs typeface="Times New Roman" panose="02020603050405020304" pitchFamily="18" charset="0"/>
              </a:rPr>
              <a:t>dizajn proizvoda /usluga </a:t>
            </a:r>
            <a:r>
              <a:rPr lang="vi-VN" altLang="en-US"/>
              <a:t>, razvoj i isporuku usluga koja zadovoljava ili prevazilazi očekivanja kupaca </a:t>
            </a:r>
            <a:endParaRPr lang="en-GB"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C959341F-9AEB-8440-8EDD-0C05092095FF}"/>
              </a:ext>
            </a:extLst>
          </p:cNvPr>
          <p:cNvSpPr>
            <a:spLocks noGrp="1"/>
          </p:cNvSpPr>
          <p:nvPr>
            <p:ph type="title"/>
          </p:nvPr>
        </p:nvSpPr>
        <p:spPr/>
        <p:txBody>
          <a:bodyPr/>
          <a:lstStyle/>
          <a:p>
            <a:r>
              <a:rPr lang="sr-Latn-BA" altLang="en-US"/>
              <a:t> </a:t>
            </a:r>
            <a:r>
              <a:rPr lang="sr-Latn-BA" altLang="en-US" b="1">
                <a:latin typeface="Times New Roman" panose="02020603050405020304" pitchFamily="18" charset="0"/>
                <a:cs typeface="Times New Roman" panose="02020603050405020304" pitchFamily="18" charset="0"/>
              </a:rPr>
              <a:t>S</a:t>
            </a:r>
            <a:r>
              <a:rPr lang="vi-VN" altLang="en-US" b="1">
                <a:latin typeface="Times New Roman" panose="02020603050405020304" pitchFamily="18" charset="0"/>
                <a:cs typeface="Times New Roman" panose="02020603050405020304" pitchFamily="18" charset="0"/>
              </a:rPr>
              <a:t>posobn</a:t>
            </a:r>
            <a:r>
              <a:rPr lang="en-US" altLang="en-US" b="1">
                <a:latin typeface="Times New Roman" panose="02020603050405020304" pitchFamily="18" charset="0"/>
                <a:ea typeface="Tahoma" panose="020B0604030504040204" pitchFamily="34" charset="0"/>
                <a:cs typeface="Times New Roman" panose="02020603050405020304" pitchFamily="18" charset="0"/>
              </a:rPr>
              <a:t>ost</a:t>
            </a:r>
            <a:r>
              <a:rPr lang="en-US" altLang="en-US" b="1">
                <a:latin typeface="Times New Roman" panose="02020603050405020304" pitchFamily="18" charset="0"/>
                <a:cs typeface="Times New Roman" panose="02020603050405020304" pitchFamily="18" charset="0"/>
              </a:rPr>
              <a:t> </a:t>
            </a:r>
            <a:r>
              <a:rPr lang="vi-VN" altLang="en-US" b="1">
                <a:latin typeface="Times New Roman" panose="02020603050405020304" pitchFamily="18" charset="0"/>
                <a:cs typeface="Times New Roman" panose="02020603050405020304" pitchFamily="18" charset="0"/>
              </a:rPr>
              <a:t>organizacija</a:t>
            </a:r>
            <a:r>
              <a:rPr lang="sr-Latn-BA" altLang="en-US" b="1">
                <a:latin typeface="Times New Roman" panose="02020603050405020304" pitchFamily="18" charset="0"/>
                <a:cs typeface="Times New Roman" panose="02020603050405020304" pitchFamily="18" charset="0"/>
              </a:rPr>
              <a:t>:</a:t>
            </a:r>
            <a:br>
              <a:rPr lang="sr-Latn-BA" altLang="en-US" b="1">
                <a:latin typeface="Times New Roman" panose="02020603050405020304" pitchFamily="18" charset="0"/>
                <a:cs typeface="Times New Roman" panose="02020603050405020304" pitchFamily="18" charset="0"/>
              </a:rPr>
            </a:br>
            <a:r>
              <a:rPr lang="sr-Latn-BA" altLang="en-US" b="1">
                <a:latin typeface="Times New Roman" panose="02020603050405020304" pitchFamily="18" charset="0"/>
                <a:cs typeface="Times New Roman" panose="02020603050405020304" pitchFamily="18" charset="0"/>
              </a:rPr>
              <a:t> 4 ključna elementa </a:t>
            </a:r>
            <a:r>
              <a:rPr lang="vi-VN" altLang="en-US" b="1">
                <a:latin typeface="Times New Roman" panose="02020603050405020304" pitchFamily="18" charset="0"/>
                <a:cs typeface="Times New Roman" panose="02020603050405020304" pitchFamily="18" charset="0"/>
              </a:rPr>
              <a:t> </a:t>
            </a:r>
            <a:endParaRPr lang="en-GB" altLang="en-US" b="1">
              <a:latin typeface="Times New Roman" panose="02020603050405020304" pitchFamily="18" charset="0"/>
              <a:cs typeface="Times New Roman" panose="02020603050405020304" pitchFamily="18" charset="0"/>
            </a:endParaRPr>
          </a:p>
        </p:txBody>
      </p:sp>
      <p:sp>
        <p:nvSpPr>
          <p:cNvPr id="31746" name="Content Placeholder 2">
            <a:extLst>
              <a:ext uri="{FF2B5EF4-FFF2-40B4-BE49-F238E27FC236}">
                <a16:creationId xmlns:a16="http://schemas.microsoft.com/office/drawing/2014/main" id="{DEC11219-4173-6D44-BD86-5440ADC3424B}"/>
              </a:ext>
            </a:extLst>
          </p:cNvPr>
          <p:cNvSpPr>
            <a:spLocks noGrp="1"/>
          </p:cNvSpPr>
          <p:nvPr>
            <p:ph sz="quarter" idx="1"/>
          </p:nvPr>
        </p:nvSpPr>
        <p:spPr/>
        <p:txBody>
          <a:bodyPr/>
          <a:lstStyle/>
          <a:p>
            <a:r>
              <a:rPr lang="vi-VN" altLang="en-US"/>
              <a:t> </a:t>
            </a:r>
            <a:r>
              <a:rPr lang="en-GB" altLang="en-US">
                <a:latin typeface="Times New Roman" panose="02020603050405020304" pitchFamily="18" charset="0"/>
                <a:cs typeface="Times New Roman" panose="02020603050405020304" pitchFamily="18" charset="0"/>
              </a:rPr>
              <a:t>način  razmišljanja (mindset</a:t>
            </a:r>
            <a:r>
              <a:rPr lang="sr-Latn-BA" altLang="en-US">
                <a:latin typeface="Times New Roman" panose="02020603050405020304" pitchFamily="18" charset="0"/>
                <a:cs typeface="Times New Roman" panose="02020603050405020304" pitchFamily="18" charset="0"/>
              </a:rPr>
              <a:t>)</a:t>
            </a:r>
          </a:p>
          <a:p>
            <a:r>
              <a:rPr lang="sr-Latn-BA" altLang="en-US">
                <a:latin typeface="Times New Roman" panose="02020603050405020304" pitchFamily="18" charset="0"/>
                <a:cs typeface="Times New Roman" panose="02020603050405020304" pitchFamily="18" charset="0"/>
              </a:rPr>
              <a:t>U</a:t>
            </a:r>
            <a:r>
              <a:rPr lang="en-GB" altLang="en-US">
                <a:latin typeface="Times New Roman" panose="02020603050405020304" pitchFamily="18" charset="0"/>
                <a:cs typeface="Times New Roman" panose="02020603050405020304" pitchFamily="18" charset="0"/>
              </a:rPr>
              <a:t>pravlja</a:t>
            </a:r>
            <a:r>
              <a:rPr lang="sr-Latn-BA" altLang="en-US">
                <a:latin typeface="Times New Roman" panose="02020603050405020304" pitchFamily="18" charset="0"/>
                <a:cs typeface="Times New Roman" panose="02020603050405020304" pitchFamily="18" charset="0"/>
              </a:rPr>
              <a:t>čka prakasa </a:t>
            </a:r>
          </a:p>
          <a:p>
            <a:r>
              <a:rPr lang="en-GB" altLang="en-US">
                <a:latin typeface="Times New Roman" panose="02020603050405020304" pitchFamily="18" charset="0"/>
                <a:cs typeface="Times New Roman" panose="02020603050405020304" pitchFamily="18" charset="0"/>
              </a:rPr>
              <a:t> kapacitet za prom</a:t>
            </a:r>
            <a:r>
              <a:rPr lang="sr-Latn-BA" altLang="en-US">
                <a:latin typeface="Times New Roman" panose="02020603050405020304" pitchFamily="18" charset="0"/>
                <a:cs typeface="Times New Roman" panose="02020603050405020304" pitchFamily="18" charset="0"/>
              </a:rPr>
              <a:t>j</a:t>
            </a:r>
            <a:r>
              <a:rPr lang="en-GB" altLang="en-US">
                <a:latin typeface="Times New Roman" panose="02020603050405020304" pitchFamily="18" charset="0"/>
                <a:cs typeface="Times New Roman" panose="02020603050405020304" pitchFamily="18" charset="0"/>
              </a:rPr>
              <a:t>ene kroz razumevanje i upravljanje sistemima</a:t>
            </a:r>
            <a:r>
              <a:rPr lang="sr-Latn-BA" altLang="en-US">
                <a:latin typeface="Times New Roman" panose="02020603050405020304" pitchFamily="18" charset="0"/>
                <a:cs typeface="Times New Roman" panose="02020603050405020304" pitchFamily="18" charset="0"/>
              </a:rPr>
              <a:t> organizacije</a:t>
            </a:r>
          </a:p>
          <a:p>
            <a:r>
              <a:rPr lang="sr-Latn-BA" altLang="en-US">
                <a:latin typeface="Times New Roman" panose="02020603050405020304" pitchFamily="18" charset="0"/>
                <a:cs typeface="Times New Roman" panose="02020603050405020304" pitchFamily="18" charset="0"/>
              </a:rPr>
              <a:t>Liderstvo </a:t>
            </a:r>
            <a:r>
              <a:rPr lang="en-GB" altLang="en-US">
                <a:latin typeface="Times New Roman" panose="02020603050405020304" pitchFamily="18" charset="0"/>
                <a:cs typeface="Times New Roman" panose="02020603050405020304" pitchFamily="18" charset="0"/>
              </a:rPr>
              <a:t>na svim nivoima u organizaciji</a:t>
            </a:r>
            <a:br>
              <a:rPr lang="en-GB" altLang="en-US"/>
            </a:br>
            <a:br>
              <a:rPr lang="en-GB" altLang="en-US"/>
            </a:br>
            <a:endParaRPr lang="en-GB" altLang="en-US"/>
          </a:p>
          <a:p>
            <a:r>
              <a:rPr lang="sr-Latn-BA" altLang="en-US"/>
              <a:t>Examples </a:t>
            </a:r>
            <a:endParaRPr lang="en-GB" altLang="en-US"/>
          </a:p>
          <a:p>
            <a:pPr lvl="1"/>
            <a:r>
              <a:rPr lang="en-GB" altLang="en-US">
                <a:hlinkClick r:id="rId2"/>
              </a:rPr>
              <a:t>https://www.youtube.com/watch?v=PbERSowVu3M</a:t>
            </a:r>
            <a:r>
              <a:rPr lang="sr-Latn-BA" altLang="en-US"/>
              <a:t> </a:t>
            </a:r>
          </a:p>
          <a:p>
            <a:pPr lvl="1"/>
            <a:endParaRPr lang="en-GB"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4146</TotalTime>
  <Words>4912</Words>
  <Application>Microsoft Macintosh PowerPoint</Application>
  <PresentationFormat>On-screen Show (4:3)</PresentationFormat>
  <Paragraphs>479</Paragraphs>
  <Slides>69</Slides>
  <Notes>50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69</vt:i4>
      </vt:variant>
    </vt:vector>
  </HeadingPairs>
  <TitlesOfParts>
    <vt:vector size="79" baseType="lpstr">
      <vt:lpstr>Arial</vt:lpstr>
      <vt:lpstr>Franklin Gothic Book</vt:lpstr>
      <vt:lpstr>Perpetua</vt:lpstr>
      <vt:lpstr>Wingdings 2</vt:lpstr>
      <vt:lpstr>Times New Roman</vt:lpstr>
      <vt:lpstr>Tahoma</vt:lpstr>
      <vt:lpstr>Wingdings 3</vt:lpstr>
      <vt:lpstr>Arial Narrow</vt:lpstr>
      <vt:lpstr>ヒラギノ角ゴ Pro W3</vt:lpstr>
      <vt:lpstr>Equity</vt:lpstr>
      <vt:lpstr>   Strategijske sposobnosti/kapaciteti organizacije </vt:lpstr>
      <vt:lpstr>Očekivani rezulatati predavanja(1)</vt:lpstr>
      <vt:lpstr>Očekivani rezulatati predavanja(2)</vt:lpstr>
      <vt:lpstr>Sta je str. Sposobnost-SS?</vt:lpstr>
      <vt:lpstr>Sposobnosti Organizacije </vt:lpstr>
      <vt:lpstr>Tradicionalni izvori konkurentske prednosti </vt:lpstr>
      <vt:lpstr>kriterijuma za konkurentske prednosti </vt:lpstr>
      <vt:lpstr> Percepcija kupca: 3  aspeta</vt:lpstr>
      <vt:lpstr> Sposobnost organizacija:  4 ključna elementa  </vt:lpstr>
      <vt:lpstr>Resursi?</vt:lpstr>
      <vt:lpstr>Exhibit 3.1 Strategic Capabilities and Competitive Advantage</vt:lpstr>
      <vt:lpstr>Terminologija Str. Sposobnostu </vt:lpstr>
      <vt:lpstr>4 generalne kategorije resursa </vt:lpstr>
      <vt:lpstr>PowerPoint Presentation</vt:lpstr>
      <vt:lpstr>Kompetencije kao uslov za sticanje SS </vt:lpstr>
      <vt:lpstr>Neke od kompetencija  </vt:lpstr>
      <vt:lpstr>Neke od kompetencije  </vt:lpstr>
      <vt:lpstr>Tipovi kompetencija</vt:lpstr>
      <vt:lpstr> Izvori strateških sposobnosti   </vt:lpstr>
      <vt:lpstr>Kako smanjiti troškove?  </vt:lpstr>
      <vt:lpstr>Efikasnots troškova -  izvori efikasnosti</vt:lpstr>
      <vt:lpstr>Koristi od liderstva u troškovima </vt:lpstr>
      <vt:lpstr>Krivulja iskustva </vt:lpstr>
      <vt:lpstr>Exhibit 3.4 The Experience Curve</vt:lpstr>
      <vt:lpstr>Iskustvo </vt:lpstr>
      <vt:lpstr>Centralne kompetentnosti kreiraju kunkorentske prednosti kada...</vt:lpstr>
      <vt:lpstr>Kriteriji za nesposobnost imitacije  </vt:lpstr>
      <vt:lpstr>Šta su dinamične sposobnosti?</vt:lpstr>
      <vt:lpstr>Znanje org.?</vt:lpstr>
      <vt:lpstr>Knowledge (K)? </vt:lpstr>
      <vt:lpstr>Znanje i upravljanje znanjem  </vt:lpstr>
      <vt:lpstr>Knowledge building  </vt:lpstr>
      <vt:lpstr>PowerPoint Presentation</vt:lpstr>
      <vt:lpstr>Decembar </vt:lpstr>
      <vt:lpstr>Dijagnoza str. sposobnosti</vt:lpstr>
      <vt:lpstr>Lanac Vrijednosti (LV)</vt:lpstr>
      <vt:lpstr>Exhibit 3.6 The Value Chain</vt:lpstr>
      <vt:lpstr>Slika pokazuje na šta se menageri trebaju fokusirati u pogledu strategije  kao i analiza troškova  u LV </vt:lpstr>
      <vt:lpstr>Konceptualno razumijevanje LV -1</vt:lpstr>
      <vt:lpstr>Konceptualno razumijevanje LV -2</vt:lpstr>
      <vt:lpstr>LV i kljucni aspecti KP</vt:lpstr>
      <vt:lpstr>…nastavak sa predhodnog sl.</vt:lpstr>
      <vt:lpstr>Primjer LV fabrike kop. masina </vt:lpstr>
      <vt:lpstr>Struktura org. i Lanac Vrijednosti</vt:lpstr>
      <vt:lpstr>Primjer: Pret a Manger Lanac Vrijednosti </vt:lpstr>
      <vt:lpstr>Netvork vrijednosti?</vt:lpstr>
      <vt:lpstr>Razumijevanje str. sposobnosti u vezi sa netvorkom vrijednosti</vt:lpstr>
      <vt:lpstr>Exhibit 3.7 The Value Network</vt:lpstr>
      <vt:lpstr>PowerPoint Presentation</vt:lpstr>
      <vt:lpstr>Value propositions</vt:lpstr>
      <vt:lpstr>Business concept -compelling story- important questions </vt:lpstr>
      <vt:lpstr>American Express</vt:lpstr>
      <vt:lpstr>American Express: The key value propositions </vt:lpstr>
      <vt:lpstr>Exhibit 3.8 An Activity System Map (to identify critical success factor!!!)</vt:lpstr>
      <vt:lpstr> Value network map at news tools, OLD </vt:lpstr>
      <vt:lpstr>Tradicionalni biznis model medija   </vt:lpstr>
      <vt:lpstr>Novi biznis model medija  </vt:lpstr>
      <vt:lpstr> novi medijski ‘ekosistem’  </vt:lpstr>
      <vt:lpstr>Benchmarking </vt:lpstr>
      <vt:lpstr>Menchmarking model/analytical tool</vt:lpstr>
      <vt:lpstr>Tipovi nedostaci benčmarkinga</vt:lpstr>
      <vt:lpstr>SWOT Analysis</vt:lpstr>
      <vt:lpstr>PowerPoint Presentation</vt:lpstr>
      <vt:lpstr>PowerPoint Presentation</vt:lpstr>
      <vt:lpstr>PowerPoint Presentation</vt:lpstr>
      <vt:lpstr>Razvoj (stvaranje)  Str. Sposobnosti </vt:lpstr>
      <vt:lpstr>sažetak (1)</vt:lpstr>
      <vt:lpstr>sažetak (2)</vt:lpstr>
      <vt:lpstr>Case Example: eBay (vježbe) </vt:lpstr>
    </vt:vector>
  </TitlesOfParts>
  <Company>University of Stirling</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Strategijsko pozicioniranje</dc:title>
  <dc:creator>ManOrg</dc:creator>
  <cp:lastModifiedBy>Milan Damjanović</cp:lastModifiedBy>
  <cp:revision>153</cp:revision>
  <dcterms:created xsi:type="dcterms:W3CDTF">2009-10-12T15:24:56Z</dcterms:created>
  <dcterms:modified xsi:type="dcterms:W3CDTF">2026-07-05T15:00:42Z</dcterms:modified>
</cp:coreProperties>
</file>