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3" r:id="rId2"/>
    <p:sldId id="303" r:id="rId3"/>
    <p:sldId id="304" r:id="rId4"/>
    <p:sldId id="305" r:id="rId5"/>
    <p:sldId id="306" r:id="rId6"/>
    <p:sldId id="307" r:id="rId7"/>
    <p:sldId id="331" r:id="rId8"/>
    <p:sldId id="332" r:id="rId9"/>
    <p:sldId id="333" r:id="rId10"/>
    <p:sldId id="308" r:id="rId11"/>
    <p:sldId id="309" r:id="rId12"/>
    <p:sldId id="327" r:id="rId13"/>
    <p:sldId id="326" r:id="rId14"/>
    <p:sldId id="310" r:id="rId15"/>
    <p:sldId id="291" r:id="rId16"/>
    <p:sldId id="290" r:id="rId17"/>
    <p:sldId id="317" r:id="rId18"/>
    <p:sldId id="318" r:id="rId19"/>
    <p:sldId id="330" r:id="rId20"/>
    <p:sldId id="334" r:id="rId21"/>
    <p:sldId id="312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4" r:id="rId31"/>
    <p:sldId id="314" r:id="rId32"/>
    <p:sldId id="320" r:id="rId33"/>
    <p:sldId id="319" r:id="rId34"/>
    <p:sldId id="321" r:id="rId35"/>
    <p:sldId id="322" r:id="rId36"/>
    <p:sldId id="323" r:id="rId37"/>
    <p:sldId id="324" r:id="rId38"/>
    <p:sldId id="325" r:id="rId39"/>
    <p:sldId id="329" r:id="rId40"/>
    <p:sldId id="343" r:id="rId41"/>
    <p:sldId id="286" r:id="rId42"/>
    <p:sldId id="284" r:id="rId43"/>
    <p:sldId id="268" r:id="rId44"/>
    <p:sldId id="316" r:id="rId45"/>
    <p:sldId id="315" r:id="rId46"/>
    <p:sldId id="272" r:id="rId47"/>
    <p:sldId id="287" r:id="rId48"/>
    <p:sldId id="288" r:id="rId49"/>
    <p:sldId id="275" r:id="rId50"/>
    <p:sldId id="328" r:id="rId51"/>
  </p:sldIdLst>
  <p:sldSz cx="123444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4660"/>
  </p:normalViewPr>
  <p:slideViewPr>
    <p:cSldViewPr>
      <p:cViewPr>
        <p:scale>
          <a:sx n="100" d="100"/>
          <a:sy n="100" d="100"/>
        </p:scale>
        <p:origin x="942" y="312"/>
      </p:cViewPr>
      <p:guideLst>
        <p:guide orient="horz" pos="2160"/>
        <p:guide pos="388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3">
  <dgm:title val=""/>
  <dgm:desc val=""/>
  <dgm:catLst>
    <dgm:cat type="accent4" pri="11300"/>
  </dgm:catLst>
  <dgm:styleLbl name="node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shade val="80000"/>
      </a:schemeClr>
      <a:schemeClr val="accent4">
        <a:tint val="7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/>
    <dgm:txEffectClrLst/>
  </dgm:styleLbl>
  <dgm:styleLbl name="lnNode1">
    <dgm:fillClrLst>
      <a:schemeClr val="accent4">
        <a:shade val="80000"/>
      </a:schemeClr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4">
        <a:shade val="90000"/>
      </a:schemeClr>
      <a:schemeClr val="accent4">
        <a:tint val="70000"/>
      </a:schemeClr>
    </dgm:fillClrLst>
    <dgm:linClrLst>
      <a:schemeClr val="accent4">
        <a:shade val="90000"/>
      </a:schemeClr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9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8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shade val="80000"/>
      </a:schemeClr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732FFF-C42A-4361-AE9A-B8C9392C1B2E}" type="doc">
      <dgm:prSet loTypeId="urn:microsoft.com/office/officeart/2005/8/layout/hProcess7" loCatId="list" qsTypeId="urn:microsoft.com/office/officeart/2005/8/quickstyle/3d1" qsCatId="3D" csTypeId="urn:microsoft.com/office/officeart/2005/8/colors/accent4_3" csCatId="accent4" phldr="1"/>
      <dgm:spPr/>
      <dgm:t>
        <a:bodyPr/>
        <a:lstStyle/>
        <a:p>
          <a:endParaRPr lang="en-US"/>
        </a:p>
      </dgm:t>
    </dgm:pt>
    <dgm:pt modelId="{22353A90-4B34-4275-AEF3-A0FDD7568552}">
      <dgm:prSet phldrT="[Text]" custT="1"/>
      <dgm:spPr/>
      <dgm:t>
        <a:bodyPr/>
        <a:lstStyle/>
        <a:p>
          <a:r>
            <a:rPr lang="sr-Cyrl-BA" sz="1400" b="1" dirty="0" smtClean="0"/>
            <a:t>ИСТРАЖИВАЊЕ</a:t>
          </a:r>
          <a:endParaRPr lang="en-US" sz="1400" b="1" dirty="0"/>
        </a:p>
      </dgm:t>
    </dgm:pt>
    <dgm:pt modelId="{F1530110-7E70-4076-920D-CC03C0B90164}" type="parTrans" cxnId="{6761DAF5-6202-4F46-A913-3400003A8873}">
      <dgm:prSet/>
      <dgm:spPr/>
      <dgm:t>
        <a:bodyPr/>
        <a:lstStyle/>
        <a:p>
          <a:endParaRPr lang="en-US"/>
        </a:p>
      </dgm:t>
    </dgm:pt>
    <dgm:pt modelId="{47079E80-E39F-47B9-A46D-3C1FB148D2DA}" type="sibTrans" cxnId="{6761DAF5-6202-4F46-A913-3400003A8873}">
      <dgm:prSet/>
      <dgm:spPr/>
      <dgm:t>
        <a:bodyPr/>
        <a:lstStyle/>
        <a:p>
          <a:endParaRPr lang="en-US"/>
        </a:p>
      </dgm:t>
    </dgm:pt>
    <dgm:pt modelId="{7536CDDA-E628-427C-9E87-C5D629D35A69}">
      <dgm:prSet phldrT="[Text]" custT="1"/>
      <dgm:spPr/>
      <dgm:t>
        <a:bodyPr/>
        <a:lstStyle/>
        <a:p>
          <a:r>
            <a:rPr lang="sr-Latn-BA" sz="1300" dirty="0" smtClean="0"/>
            <a:t>Due diligence</a:t>
          </a:r>
        </a:p>
        <a:p>
          <a:r>
            <a:rPr lang="sr-Cyrl-BA" sz="1300" dirty="0" smtClean="0"/>
            <a:t>Грана привреде</a:t>
          </a:r>
        </a:p>
        <a:p>
          <a:r>
            <a:rPr lang="sr-Cyrl-BA" sz="1300" dirty="0" smtClean="0"/>
            <a:t>Конкуренција</a:t>
          </a:r>
        </a:p>
        <a:p>
          <a:r>
            <a:rPr lang="sr-Cyrl-BA" sz="1300" dirty="0" smtClean="0"/>
            <a:t>Тржишни приноси</a:t>
          </a:r>
        </a:p>
        <a:p>
          <a:r>
            <a:rPr lang="sr-Cyrl-BA" sz="1300" dirty="0" smtClean="0"/>
            <a:t>Очекивани приноси</a:t>
          </a:r>
        </a:p>
        <a:p>
          <a:r>
            <a:rPr lang="sr-Cyrl-BA" sz="1300" dirty="0" smtClean="0"/>
            <a:t>Економски индикатори</a:t>
          </a:r>
          <a:endParaRPr lang="en-US" sz="1300" dirty="0"/>
        </a:p>
      </dgm:t>
    </dgm:pt>
    <dgm:pt modelId="{89336C95-6C9D-48DF-B7A4-6168F6C27BBD}" type="parTrans" cxnId="{0DC6128C-AF5B-4480-977A-784DADF23FAD}">
      <dgm:prSet/>
      <dgm:spPr/>
      <dgm:t>
        <a:bodyPr/>
        <a:lstStyle/>
        <a:p>
          <a:endParaRPr lang="en-US"/>
        </a:p>
      </dgm:t>
    </dgm:pt>
    <dgm:pt modelId="{A19FF5C8-76DA-4241-B52F-C99079103B52}" type="sibTrans" cxnId="{0DC6128C-AF5B-4480-977A-784DADF23FAD}">
      <dgm:prSet/>
      <dgm:spPr/>
      <dgm:t>
        <a:bodyPr/>
        <a:lstStyle/>
        <a:p>
          <a:endParaRPr lang="en-US"/>
        </a:p>
      </dgm:t>
    </dgm:pt>
    <dgm:pt modelId="{742B90C9-4B3C-49F2-8A7F-C53B942AACBA}">
      <dgm:prSet phldrT="[Text]" custT="1"/>
      <dgm:spPr/>
      <dgm:t>
        <a:bodyPr/>
        <a:lstStyle/>
        <a:p>
          <a:r>
            <a:rPr lang="sr-Latn-BA" sz="1400" b="1" dirty="0" smtClean="0"/>
            <a:t>UNDERWRITING</a:t>
          </a:r>
          <a:endParaRPr lang="en-US" sz="1200" b="1" dirty="0"/>
        </a:p>
      </dgm:t>
    </dgm:pt>
    <dgm:pt modelId="{861848E8-DC52-44A2-89BF-448BFAABE750}" type="parTrans" cxnId="{38A5E441-3AFD-4A45-8884-E48ED43631D9}">
      <dgm:prSet/>
      <dgm:spPr/>
      <dgm:t>
        <a:bodyPr/>
        <a:lstStyle/>
        <a:p>
          <a:endParaRPr lang="en-US"/>
        </a:p>
      </dgm:t>
    </dgm:pt>
    <dgm:pt modelId="{0FD2AA38-98C3-48EF-B752-C234C3400A91}" type="sibTrans" cxnId="{38A5E441-3AFD-4A45-8884-E48ED43631D9}">
      <dgm:prSet/>
      <dgm:spPr/>
      <dgm:t>
        <a:bodyPr/>
        <a:lstStyle/>
        <a:p>
          <a:endParaRPr lang="en-US"/>
        </a:p>
      </dgm:t>
    </dgm:pt>
    <dgm:pt modelId="{7670B478-0D1A-4329-A63F-31CCAFE6647E}">
      <dgm:prSet phldrT="[Text]" custT="1"/>
      <dgm:spPr/>
      <dgm:t>
        <a:bodyPr/>
        <a:lstStyle/>
        <a:p>
          <a:r>
            <a:rPr lang="sr-Cyrl-BA" sz="1300" dirty="0" smtClean="0"/>
            <a:t>Припрема проспекта</a:t>
          </a:r>
        </a:p>
        <a:p>
          <a:r>
            <a:rPr lang="sr-Cyrl-BA" sz="1300" dirty="0" smtClean="0"/>
            <a:t>Регулаторна усклађеност</a:t>
          </a:r>
        </a:p>
        <a:p>
          <a:r>
            <a:rPr lang="sr-Cyrl-BA" sz="1300" dirty="0" smtClean="0"/>
            <a:t>Пријава </a:t>
          </a:r>
          <a:r>
            <a:rPr lang="sr-Latn-BA" sz="1300" dirty="0" smtClean="0"/>
            <a:t>IPO</a:t>
          </a:r>
          <a:endParaRPr lang="en-US" sz="1300" dirty="0"/>
        </a:p>
      </dgm:t>
    </dgm:pt>
    <dgm:pt modelId="{8FF8A853-B829-464E-A3D7-1CDE5C7C0BBB}" type="parTrans" cxnId="{CB43AB0C-BEF5-4691-AC8D-85561557A8AA}">
      <dgm:prSet/>
      <dgm:spPr/>
      <dgm:t>
        <a:bodyPr/>
        <a:lstStyle/>
        <a:p>
          <a:endParaRPr lang="en-US"/>
        </a:p>
      </dgm:t>
    </dgm:pt>
    <dgm:pt modelId="{E2C9F6DB-6F21-4A40-AB5E-5D141823AA5F}" type="sibTrans" cxnId="{CB43AB0C-BEF5-4691-AC8D-85561557A8AA}">
      <dgm:prSet/>
      <dgm:spPr/>
      <dgm:t>
        <a:bodyPr/>
        <a:lstStyle/>
        <a:p>
          <a:endParaRPr lang="en-US"/>
        </a:p>
      </dgm:t>
    </dgm:pt>
    <dgm:pt modelId="{CEDCD7A0-48C0-4A4C-ABF0-5C8F6AD4AAD4}">
      <dgm:prSet phldrT="[Text]" custT="1"/>
      <dgm:spPr/>
      <dgm:t>
        <a:bodyPr/>
        <a:lstStyle/>
        <a:p>
          <a:r>
            <a:rPr lang="sr-Cyrl-BA" sz="1400" b="1" dirty="0" smtClean="0"/>
            <a:t>ПРОМОЦИЈА</a:t>
          </a:r>
          <a:endParaRPr lang="en-US" sz="1200" b="1" dirty="0"/>
        </a:p>
      </dgm:t>
    </dgm:pt>
    <dgm:pt modelId="{762BCBBD-791D-4D92-93F6-1DE8D124D0F5}" type="parTrans" cxnId="{88E4B049-6A0E-45CA-B7D6-F40431BF68BE}">
      <dgm:prSet/>
      <dgm:spPr/>
      <dgm:t>
        <a:bodyPr/>
        <a:lstStyle/>
        <a:p>
          <a:endParaRPr lang="en-US"/>
        </a:p>
      </dgm:t>
    </dgm:pt>
    <dgm:pt modelId="{501AAD13-200D-4899-9118-00C5F9D45A1F}" type="sibTrans" cxnId="{88E4B049-6A0E-45CA-B7D6-F40431BF68BE}">
      <dgm:prSet/>
      <dgm:spPr/>
      <dgm:t>
        <a:bodyPr/>
        <a:lstStyle/>
        <a:p>
          <a:endParaRPr lang="en-US"/>
        </a:p>
      </dgm:t>
    </dgm:pt>
    <dgm:pt modelId="{3CB24589-DBA6-4F63-AFA3-132D02AEAD8D}">
      <dgm:prSet phldrT="[Text]" custT="1"/>
      <dgm:spPr/>
      <dgm:t>
        <a:bodyPr/>
        <a:lstStyle/>
        <a:p>
          <a:r>
            <a:rPr lang="sr-Cyrl-BA" sz="1300" dirty="0" smtClean="0"/>
            <a:t>Упознавање инвестиционе јавности</a:t>
          </a:r>
        </a:p>
        <a:p>
          <a:r>
            <a:rPr lang="sr-Cyrl-BA" sz="1300" dirty="0" smtClean="0"/>
            <a:t>Маркетиншке активности</a:t>
          </a:r>
        </a:p>
        <a:p>
          <a:r>
            <a:rPr lang="sr-Cyrl-BA" sz="1300" dirty="0" smtClean="0"/>
            <a:t>Преговори</a:t>
          </a:r>
        </a:p>
        <a:p>
          <a:r>
            <a:rPr lang="sr-Latn-BA" sz="1300" dirty="0" smtClean="0">
              <a:solidFill>
                <a:srgbClr val="FF0000"/>
              </a:solidFill>
            </a:rPr>
            <a:t>Roadshow</a:t>
          </a:r>
          <a:endParaRPr lang="en-US" sz="1300" dirty="0">
            <a:solidFill>
              <a:srgbClr val="FF0000"/>
            </a:solidFill>
          </a:endParaRPr>
        </a:p>
      </dgm:t>
    </dgm:pt>
    <dgm:pt modelId="{240264B1-1D1E-4BB9-B786-414502B17076}" type="parTrans" cxnId="{8DFB6216-77FC-4519-B98D-4E75B8BB71C5}">
      <dgm:prSet/>
      <dgm:spPr/>
      <dgm:t>
        <a:bodyPr/>
        <a:lstStyle/>
        <a:p>
          <a:endParaRPr lang="en-US"/>
        </a:p>
      </dgm:t>
    </dgm:pt>
    <dgm:pt modelId="{635CE922-4FE5-4ADA-90CC-76F5C3A6A433}" type="sibTrans" cxnId="{8DFB6216-77FC-4519-B98D-4E75B8BB71C5}">
      <dgm:prSet/>
      <dgm:spPr/>
      <dgm:t>
        <a:bodyPr/>
        <a:lstStyle/>
        <a:p>
          <a:endParaRPr lang="en-US"/>
        </a:p>
      </dgm:t>
    </dgm:pt>
    <dgm:pt modelId="{F1317B07-7556-4433-AE62-0611BDED63D2}">
      <dgm:prSet custT="1"/>
      <dgm:spPr/>
      <dgm:t>
        <a:bodyPr/>
        <a:lstStyle/>
        <a:p>
          <a:r>
            <a:rPr lang="sr-Cyrl-BA" sz="1400" b="1" dirty="0" smtClean="0"/>
            <a:t>ОДРЕЂИВАЊЕ ЦИЈЕНЕ</a:t>
          </a:r>
          <a:endParaRPr lang="en-US" sz="1400" b="1" dirty="0"/>
        </a:p>
      </dgm:t>
    </dgm:pt>
    <dgm:pt modelId="{EEFB59CE-1708-4176-A3A4-FF7D4BB866F7}" type="parTrans" cxnId="{270E6769-4AAC-49D4-87D1-9D28BB01118C}">
      <dgm:prSet/>
      <dgm:spPr/>
      <dgm:t>
        <a:bodyPr/>
        <a:lstStyle/>
        <a:p>
          <a:endParaRPr lang="en-US"/>
        </a:p>
      </dgm:t>
    </dgm:pt>
    <dgm:pt modelId="{787FCF0D-07B8-4C2B-8486-737571102E85}" type="sibTrans" cxnId="{270E6769-4AAC-49D4-87D1-9D28BB01118C}">
      <dgm:prSet/>
      <dgm:spPr/>
      <dgm:t>
        <a:bodyPr/>
        <a:lstStyle/>
        <a:p>
          <a:endParaRPr lang="en-US"/>
        </a:p>
      </dgm:t>
    </dgm:pt>
    <dgm:pt modelId="{1E9929AD-F796-4DE0-9E28-7A292FB73B3C}">
      <dgm:prSet custT="1"/>
      <dgm:spPr/>
      <dgm:t>
        <a:bodyPr/>
        <a:lstStyle/>
        <a:p>
          <a:r>
            <a:rPr lang="sr-Cyrl-BA" sz="1400" b="1" dirty="0" smtClean="0"/>
            <a:t>ПЛАСИРАЊЕ </a:t>
          </a:r>
          <a:r>
            <a:rPr lang="sr-Cyrl-BA" sz="1300" b="1" dirty="0" smtClean="0"/>
            <a:t>ИНВЕСТИТОРИМА</a:t>
          </a:r>
          <a:endParaRPr lang="en-US" sz="1300" b="1" dirty="0"/>
        </a:p>
      </dgm:t>
    </dgm:pt>
    <dgm:pt modelId="{D78C489D-217E-4351-8490-929F2B612F18}" type="parTrans" cxnId="{B8A56F68-04DB-4B1F-8659-AE17437B066D}">
      <dgm:prSet/>
      <dgm:spPr/>
      <dgm:t>
        <a:bodyPr/>
        <a:lstStyle/>
        <a:p>
          <a:endParaRPr lang="en-US"/>
        </a:p>
      </dgm:t>
    </dgm:pt>
    <dgm:pt modelId="{426E2D82-F6AC-47FE-BB6D-699A74EE8EE2}" type="sibTrans" cxnId="{B8A56F68-04DB-4B1F-8659-AE17437B066D}">
      <dgm:prSet/>
      <dgm:spPr/>
      <dgm:t>
        <a:bodyPr/>
        <a:lstStyle/>
        <a:p>
          <a:endParaRPr lang="en-US"/>
        </a:p>
      </dgm:t>
    </dgm:pt>
    <dgm:pt modelId="{29CBDCCD-4CCE-478D-9331-DC0FCB6F4A64}">
      <dgm:prSet custT="1"/>
      <dgm:spPr/>
      <dgm:t>
        <a:bodyPr/>
        <a:lstStyle/>
        <a:p>
          <a:r>
            <a:rPr lang="sr-Cyrl-BA" sz="1400" b="1" dirty="0" smtClean="0"/>
            <a:t>ЛИСТИРАЊЕ И ТРГОВАЊЕ</a:t>
          </a:r>
          <a:endParaRPr lang="en-US" sz="1400" dirty="0"/>
        </a:p>
      </dgm:t>
    </dgm:pt>
    <dgm:pt modelId="{E58C2D11-7DD2-40C5-9C26-B68A983E09B4}" type="parTrans" cxnId="{1EDFFCEB-917E-4D03-9C36-DE4F5F6042E7}">
      <dgm:prSet/>
      <dgm:spPr/>
      <dgm:t>
        <a:bodyPr/>
        <a:lstStyle/>
        <a:p>
          <a:endParaRPr lang="en-US"/>
        </a:p>
      </dgm:t>
    </dgm:pt>
    <dgm:pt modelId="{4BAF389D-06C5-4F14-8B5B-846CD08E551E}" type="sibTrans" cxnId="{1EDFFCEB-917E-4D03-9C36-DE4F5F6042E7}">
      <dgm:prSet/>
      <dgm:spPr/>
      <dgm:t>
        <a:bodyPr/>
        <a:lstStyle/>
        <a:p>
          <a:endParaRPr lang="en-US"/>
        </a:p>
      </dgm:t>
    </dgm:pt>
    <dgm:pt modelId="{0B901120-33B8-4E2A-9CD1-4C4381AD5B32}" type="pres">
      <dgm:prSet presAssocID="{0F732FFF-C42A-4361-AE9A-B8C9392C1B2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7C7A42-36F2-42EC-BA46-56596F256381}" type="pres">
      <dgm:prSet presAssocID="{22353A90-4B34-4275-AEF3-A0FDD7568552}" presName="compositeNode" presStyleCnt="0">
        <dgm:presLayoutVars>
          <dgm:bulletEnabled val="1"/>
        </dgm:presLayoutVars>
      </dgm:prSet>
      <dgm:spPr/>
    </dgm:pt>
    <dgm:pt modelId="{6B09ED50-4127-4366-82B6-D788311A555D}" type="pres">
      <dgm:prSet presAssocID="{22353A90-4B34-4275-AEF3-A0FDD7568552}" presName="bgRect" presStyleLbl="node1" presStyleIdx="0" presStyleCnt="6"/>
      <dgm:spPr/>
      <dgm:t>
        <a:bodyPr/>
        <a:lstStyle/>
        <a:p>
          <a:endParaRPr lang="en-US"/>
        </a:p>
      </dgm:t>
    </dgm:pt>
    <dgm:pt modelId="{1EE83BD1-8FF9-44F6-AF3B-0AC03710C0BF}" type="pres">
      <dgm:prSet presAssocID="{22353A90-4B34-4275-AEF3-A0FDD7568552}" presName="parentNode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D60394-2153-433F-82F8-4F6FDDC152FF}" type="pres">
      <dgm:prSet presAssocID="{22353A90-4B34-4275-AEF3-A0FDD7568552}" presName="child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6F408D-F8DF-4737-BA12-D89B6F645623}" type="pres">
      <dgm:prSet presAssocID="{47079E80-E39F-47B9-A46D-3C1FB148D2DA}" presName="hSp" presStyleCnt="0"/>
      <dgm:spPr/>
    </dgm:pt>
    <dgm:pt modelId="{1E4D18FD-6C2F-48FD-920C-BC0897BA5A93}" type="pres">
      <dgm:prSet presAssocID="{47079E80-E39F-47B9-A46D-3C1FB148D2DA}" presName="vProcSp" presStyleCnt="0"/>
      <dgm:spPr/>
    </dgm:pt>
    <dgm:pt modelId="{2CAE3B38-FE50-4350-A21F-2B4B25406479}" type="pres">
      <dgm:prSet presAssocID="{47079E80-E39F-47B9-A46D-3C1FB148D2DA}" presName="vSp1" presStyleCnt="0"/>
      <dgm:spPr/>
    </dgm:pt>
    <dgm:pt modelId="{739F3116-552A-4737-8F5A-FA588C9E8A40}" type="pres">
      <dgm:prSet presAssocID="{47079E80-E39F-47B9-A46D-3C1FB148D2DA}" presName="simulatedConn" presStyleLbl="solidFgAcc1" presStyleIdx="0" presStyleCnt="5"/>
      <dgm:spPr/>
    </dgm:pt>
    <dgm:pt modelId="{FD16F968-26CB-43CD-AE96-BCAF85E34F29}" type="pres">
      <dgm:prSet presAssocID="{47079E80-E39F-47B9-A46D-3C1FB148D2DA}" presName="vSp2" presStyleCnt="0"/>
      <dgm:spPr/>
    </dgm:pt>
    <dgm:pt modelId="{6D2C595F-80EC-4076-BA9D-FDB4DF104E99}" type="pres">
      <dgm:prSet presAssocID="{47079E80-E39F-47B9-A46D-3C1FB148D2DA}" presName="sibTrans" presStyleCnt="0"/>
      <dgm:spPr/>
    </dgm:pt>
    <dgm:pt modelId="{AB42D4CA-4EE6-43C5-9995-D9ED46445EFF}" type="pres">
      <dgm:prSet presAssocID="{742B90C9-4B3C-49F2-8A7F-C53B942AACBA}" presName="compositeNode" presStyleCnt="0">
        <dgm:presLayoutVars>
          <dgm:bulletEnabled val="1"/>
        </dgm:presLayoutVars>
      </dgm:prSet>
      <dgm:spPr/>
    </dgm:pt>
    <dgm:pt modelId="{14C5EB43-35E1-4385-AE34-91603562FF41}" type="pres">
      <dgm:prSet presAssocID="{742B90C9-4B3C-49F2-8A7F-C53B942AACBA}" presName="bgRect" presStyleLbl="node1" presStyleIdx="1" presStyleCnt="6"/>
      <dgm:spPr/>
      <dgm:t>
        <a:bodyPr/>
        <a:lstStyle/>
        <a:p>
          <a:endParaRPr lang="en-US"/>
        </a:p>
      </dgm:t>
    </dgm:pt>
    <dgm:pt modelId="{B68C9109-6DFB-48E6-850B-92E01A29405C}" type="pres">
      <dgm:prSet presAssocID="{742B90C9-4B3C-49F2-8A7F-C53B942AACBA}" presName="parentNode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15F3E4-F785-4896-9034-1CD67B642836}" type="pres">
      <dgm:prSet presAssocID="{742B90C9-4B3C-49F2-8A7F-C53B942AACBA}" presName="child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2F84BD-6ACC-4AFF-B4CC-B2AF240D0D97}" type="pres">
      <dgm:prSet presAssocID="{0FD2AA38-98C3-48EF-B752-C234C3400A91}" presName="hSp" presStyleCnt="0"/>
      <dgm:spPr/>
    </dgm:pt>
    <dgm:pt modelId="{5F7EDF97-1F91-474E-832A-2E33582BACDB}" type="pres">
      <dgm:prSet presAssocID="{0FD2AA38-98C3-48EF-B752-C234C3400A91}" presName="vProcSp" presStyleCnt="0"/>
      <dgm:spPr/>
    </dgm:pt>
    <dgm:pt modelId="{4B7D94B8-627A-4827-A19C-DEC880431DA8}" type="pres">
      <dgm:prSet presAssocID="{0FD2AA38-98C3-48EF-B752-C234C3400A91}" presName="vSp1" presStyleCnt="0"/>
      <dgm:spPr/>
    </dgm:pt>
    <dgm:pt modelId="{E325A72D-2C2A-4A1B-B4E9-C03D20CADF84}" type="pres">
      <dgm:prSet presAssocID="{0FD2AA38-98C3-48EF-B752-C234C3400A91}" presName="simulatedConn" presStyleLbl="solidFgAcc1" presStyleIdx="1" presStyleCnt="5"/>
      <dgm:spPr/>
    </dgm:pt>
    <dgm:pt modelId="{C0BF40AF-F60B-4F39-A775-346593C4158A}" type="pres">
      <dgm:prSet presAssocID="{0FD2AA38-98C3-48EF-B752-C234C3400A91}" presName="vSp2" presStyleCnt="0"/>
      <dgm:spPr/>
    </dgm:pt>
    <dgm:pt modelId="{56FFEA74-5E15-41A4-B13A-B536CFF55D6B}" type="pres">
      <dgm:prSet presAssocID="{0FD2AA38-98C3-48EF-B752-C234C3400A91}" presName="sibTrans" presStyleCnt="0"/>
      <dgm:spPr/>
    </dgm:pt>
    <dgm:pt modelId="{49466FB5-4986-43D9-A23E-A0E439229819}" type="pres">
      <dgm:prSet presAssocID="{CEDCD7A0-48C0-4A4C-ABF0-5C8F6AD4AAD4}" presName="compositeNode" presStyleCnt="0">
        <dgm:presLayoutVars>
          <dgm:bulletEnabled val="1"/>
        </dgm:presLayoutVars>
      </dgm:prSet>
      <dgm:spPr/>
    </dgm:pt>
    <dgm:pt modelId="{964FED7D-52DE-4926-8A56-329775D273BA}" type="pres">
      <dgm:prSet presAssocID="{CEDCD7A0-48C0-4A4C-ABF0-5C8F6AD4AAD4}" presName="bgRect" presStyleLbl="node1" presStyleIdx="2" presStyleCnt="6"/>
      <dgm:spPr/>
      <dgm:t>
        <a:bodyPr/>
        <a:lstStyle/>
        <a:p>
          <a:endParaRPr lang="en-US"/>
        </a:p>
      </dgm:t>
    </dgm:pt>
    <dgm:pt modelId="{E6442AB6-ECDF-4938-BB24-2C6F1BD33AB4}" type="pres">
      <dgm:prSet presAssocID="{CEDCD7A0-48C0-4A4C-ABF0-5C8F6AD4AAD4}" presName="parentNode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F0B429-FC24-43E9-8F4B-067B219EAB1C}" type="pres">
      <dgm:prSet presAssocID="{CEDCD7A0-48C0-4A4C-ABF0-5C8F6AD4AAD4}" presName="child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918C60-260D-468E-9FDE-B3050BFFD17F}" type="pres">
      <dgm:prSet presAssocID="{501AAD13-200D-4899-9118-00C5F9D45A1F}" presName="hSp" presStyleCnt="0"/>
      <dgm:spPr/>
    </dgm:pt>
    <dgm:pt modelId="{AE02F29D-4687-4BCB-A0E4-F14A73101BBF}" type="pres">
      <dgm:prSet presAssocID="{501AAD13-200D-4899-9118-00C5F9D45A1F}" presName="vProcSp" presStyleCnt="0"/>
      <dgm:spPr/>
    </dgm:pt>
    <dgm:pt modelId="{D863CEAC-2523-4250-885E-97C1FD144BFF}" type="pres">
      <dgm:prSet presAssocID="{501AAD13-200D-4899-9118-00C5F9D45A1F}" presName="vSp1" presStyleCnt="0"/>
      <dgm:spPr/>
    </dgm:pt>
    <dgm:pt modelId="{5845C420-2D43-462F-9A51-7E47CE949FC2}" type="pres">
      <dgm:prSet presAssocID="{501AAD13-200D-4899-9118-00C5F9D45A1F}" presName="simulatedConn" presStyleLbl="solidFgAcc1" presStyleIdx="2" presStyleCnt="5"/>
      <dgm:spPr/>
    </dgm:pt>
    <dgm:pt modelId="{809D5FE7-963F-4F8B-9F66-6A3402D5E3EE}" type="pres">
      <dgm:prSet presAssocID="{501AAD13-200D-4899-9118-00C5F9D45A1F}" presName="vSp2" presStyleCnt="0"/>
      <dgm:spPr/>
    </dgm:pt>
    <dgm:pt modelId="{FFA2B2F9-900F-43AF-B881-653950002412}" type="pres">
      <dgm:prSet presAssocID="{501AAD13-200D-4899-9118-00C5F9D45A1F}" presName="sibTrans" presStyleCnt="0"/>
      <dgm:spPr/>
    </dgm:pt>
    <dgm:pt modelId="{DF7BC6C1-5EB4-462B-A106-429BB1184904}" type="pres">
      <dgm:prSet presAssocID="{F1317B07-7556-4433-AE62-0611BDED63D2}" presName="compositeNode" presStyleCnt="0">
        <dgm:presLayoutVars>
          <dgm:bulletEnabled val="1"/>
        </dgm:presLayoutVars>
      </dgm:prSet>
      <dgm:spPr/>
    </dgm:pt>
    <dgm:pt modelId="{6549E7F4-3842-4DD8-BD72-C97B62784FE4}" type="pres">
      <dgm:prSet presAssocID="{F1317B07-7556-4433-AE62-0611BDED63D2}" presName="bgRect" presStyleLbl="node1" presStyleIdx="3" presStyleCnt="6"/>
      <dgm:spPr/>
      <dgm:t>
        <a:bodyPr/>
        <a:lstStyle/>
        <a:p>
          <a:endParaRPr lang="en-US"/>
        </a:p>
      </dgm:t>
    </dgm:pt>
    <dgm:pt modelId="{B85DB56C-7874-4ADD-9E20-3B61E583B3CD}" type="pres">
      <dgm:prSet presAssocID="{F1317B07-7556-4433-AE62-0611BDED63D2}" presName="parentNode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23D013-109E-4BA1-8A8E-ED0FC1595A2E}" type="pres">
      <dgm:prSet presAssocID="{787FCF0D-07B8-4C2B-8486-737571102E85}" presName="hSp" presStyleCnt="0"/>
      <dgm:spPr/>
    </dgm:pt>
    <dgm:pt modelId="{EAF4DB04-3B23-401D-97D3-25A90F59CF5E}" type="pres">
      <dgm:prSet presAssocID="{787FCF0D-07B8-4C2B-8486-737571102E85}" presName="vProcSp" presStyleCnt="0"/>
      <dgm:spPr/>
    </dgm:pt>
    <dgm:pt modelId="{A56D8F7C-54E6-4914-9FDD-B1182B9DF49D}" type="pres">
      <dgm:prSet presAssocID="{787FCF0D-07B8-4C2B-8486-737571102E85}" presName="vSp1" presStyleCnt="0"/>
      <dgm:spPr/>
    </dgm:pt>
    <dgm:pt modelId="{AD36A4CD-0C83-42A4-AF77-63DE60203701}" type="pres">
      <dgm:prSet presAssocID="{787FCF0D-07B8-4C2B-8486-737571102E85}" presName="simulatedConn" presStyleLbl="solidFgAcc1" presStyleIdx="3" presStyleCnt="5"/>
      <dgm:spPr/>
    </dgm:pt>
    <dgm:pt modelId="{D6CB9154-6278-4A36-B545-D457D0BA8373}" type="pres">
      <dgm:prSet presAssocID="{787FCF0D-07B8-4C2B-8486-737571102E85}" presName="vSp2" presStyleCnt="0"/>
      <dgm:spPr/>
    </dgm:pt>
    <dgm:pt modelId="{F2E913D3-DF06-4F11-88A1-F7A9B59263C1}" type="pres">
      <dgm:prSet presAssocID="{787FCF0D-07B8-4C2B-8486-737571102E85}" presName="sibTrans" presStyleCnt="0"/>
      <dgm:spPr/>
    </dgm:pt>
    <dgm:pt modelId="{A53FC85A-B5B1-44BB-A44A-D13148DA1672}" type="pres">
      <dgm:prSet presAssocID="{1E9929AD-F796-4DE0-9E28-7A292FB73B3C}" presName="compositeNode" presStyleCnt="0">
        <dgm:presLayoutVars>
          <dgm:bulletEnabled val="1"/>
        </dgm:presLayoutVars>
      </dgm:prSet>
      <dgm:spPr/>
    </dgm:pt>
    <dgm:pt modelId="{E5D71A9F-D914-4A16-AD77-AFB52735F5EC}" type="pres">
      <dgm:prSet presAssocID="{1E9929AD-F796-4DE0-9E28-7A292FB73B3C}" presName="bgRect" presStyleLbl="node1" presStyleIdx="4" presStyleCnt="6"/>
      <dgm:spPr/>
      <dgm:t>
        <a:bodyPr/>
        <a:lstStyle/>
        <a:p>
          <a:endParaRPr lang="en-US"/>
        </a:p>
      </dgm:t>
    </dgm:pt>
    <dgm:pt modelId="{6596A407-8C42-4C85-B954-A2E7944BC303}" type="pres">
      <dgm:prSet presAssocID="{1E9929AD-F796-4DE0-9E28-7A292FB73B3C}" presName="parentNode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896F13-0EEF-4B3C-A04F-49974731BBA0}" type="pres">
      <dgm:prSet presAssocID="{426E2D82-F6AC-47FE-BB6D-699A74EE8EE2}" presName="hSp" presStyleCnt="0"/>
      <dgm:spPr/>
    </dgm:pt>
    <dgm:pt modelId="{46C009D6-3ACA-48EE-9C4E-2A514C7BD6EC}" type="pres">
      <dgm:prSet presAssocID="{426E2D82-F6AC-47FE-BB6D-699A74EE8EE2}" presName="vProcSp" presStyleCnt="0"/>
      <dgm:spPr/>
    </dgm:pt>
    <dgm:pt modelId="{A95B1286-B373-49A7-AED3-ADF8E787B7D9}" type="pres">
      <dgm:prSet presAssocID="{426E2D82-F6AC-47FE-BB6D-699A74EE8EE2}" presName="vSp1" presStyleCnt="0"/>
      <dgm:spPr/>
    </dgm:pt>
    <dgm:pt modelId="{1C304D9A-4D65-453A-A017-1704A6F0B0F7}" type="pres">
      <dgm:prSet presAssocID="{426E2D82-F6AC-47FE-BB6D-699A74EE8EE2}" presName="simulatedConn" presStyleLbl="solidFgAcc1" presStyleIdx="4" presStyleCnt="5"/>
      <dgm:spPr/>
    </dgm:pt>
    <dgm:pt modelId="{B905C638-4373-44E9-960E-5555F60A115C}" type="pres">
      <dgm:prSet presAssocID="{426E2D82-F6AC-47FE-BB6D-699A74EE8EE2}" presName="vSp2" presStyleCnt="0"/>
      <dgm:spPr/>
    </dgm:pt>
    <dgm:pt modelId="{A01A2B13-8B91-4902-A75A-EF3592304AE2}" type="pres">
      <dgm:prSet presAssocID="{426E2D82-F6AC-47FE-BB6D-699A74EE8EE2}" presName="sibTrans" presStyleCnt="0"/>
      <dgm:spPr/>
    </dgm:pt>
    <dgm:pt modelId="{AF296F83-FA78-41C7-B456-172EAA69F932}" type="pres">
      <dgm:prSet presAssocID="{29CBDCCD-4CCE-478D-9331-DC0FCB6F4A64}" presName="compositeNode" presStyleCnt="0">
        <dgm:presLayoutVars>
          <dgm:bulletEnabled val="1"/>
        </dgm:presLayoutVars>
      </dgm:prSet>
      <dgm:spPr/>
    </dgm:pt>
    <dgm:pt modelId="{33B6563B-8B41-4DCD-B07D-05636986EA7A}" type="pres">
      <dgm:prSet presAssocID="{29CBDCCD-4CCE-478D-9331-DC0FCB6F4A64}" presName="bgRect" presStyleLbl="node1" presStyleIdx="5" presStyleCnt="6"/>
      <dgm:spPr/>
      <dgm:t>
        <a:bodyPr/>
        <a:lstStyle/>
        <a:p>
          <a:endParaRPr lang="en-US"/>
        </a:p>
      </dgm:t>
    </dgm:pt>
    <dgm:pt modelId="{28609FB1-9A2B-4DD6-A2F5-4BD0CF5E2A9F}" type="pres">
      <dgm:prSet presAssocID="{29CBDCCD-4CCE-478D-9331-DC0FCB6F4A64}" presName="parentNode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5CC9A0-6702-42B3-8210-92529214DD47}" type="presOf" srcId="{742B90C9-4B3C-49F2-8A7F-C53B942AACBA}" destId="{B68C9109-6DFB-48E6-850B-92E01A29405C}" srcOrd="1" destOrd="0" presId="urn:microsoft.com/office/officeart/2005/8/layout/hProcess7"/>
    <dgm:cxn modelId="{B8A56F68-04DB-4B1F-8659-AE17437B066D}" srcId="{0F732FFF-C42A-4361-AE9A-B8C9392C1B2E}" destId="{1E9929AD-F796-4DE0-9E28-7A292FB73B3C}" srcOrd="4" destOrd="0" parTransId="{D78C489D-217E-4351-8490-929F2B612F18}" sibTransId="{426E2D82-F6AC-47FE-BB6D-699A74EE8EE2}"/>
    <dgm:cxn modelId="{44473B8D-00C1-49B2-93F1-78A229F45E32}" type="presOf" srcId="{22353A90-4B34-4275-AEF3-A0FDD7568552}" destId="{1EE83BD1-8FF9-44F6-AF3B-0AC03710C0BF}" srcOrd="1" destOrd="0" presId="urn:microsoft.com/office/officeart/2005/8/layout/hProcess7"/>
    <dgm:cxn modelId="{0DC6128C-AF5B-4480-977A-784DADF23FAD}" srcId="{22353A90-4B34-4275-AEF3-A0FDD7568552}" destId="{7536CDDA-E628-427C-9E87-C5D629D35A69}" srcOrd="0" destOrd="0" parTransId="{89336C95-6C9D-48DF-B7A4-6168F6C27BBD}" sibTransId="{A19FF5C8-76DA-4241-B52F-C99079103B52}"/>
    <dgm:cxn modelId="{1EDFFCEB-917E-4D03-9C36-DE4F5F6042E7}" srcId="{0F732FFF-C42A-4361-AE9A-B8C9392C1B2E}" destId="{29CBDCCD-4CCE-478D-9331-DC0FCB6F4A64}" srcOrd="5" destOrd="0" parTransId="{E58C2D11-7DD2-40C5-9C26-B68A983E09B4}" sibTransId="{4BAF389D-06C5-4F14-8B5B-846CD08E551E}"/>
    <dgm:cxn modelId="{6761DAF5-6202-4F46-A913-3400003A8873}" srcId="{0F732FFF-C42A-4361-AE9A-B8C9392C1B2E}" destId="{22353A90-4B34-4275-AEF3-A0FDD7568552}" srcOrd="0" destOrd="0" parTransId="{F1530110-7E70-4076-920D-CC03C0B90164}" sibTransId="{47079E80-E39F-47B9-A46D-3C1FB148D2DA}"/>
    <dgm:cxn modelId="{A6467EB3-59C2-461F-BD6D-4742F6440A54}" type="presOf" srcId="{F1317B07-7556-4433-AE62-0611BDED63D2}" destId="{6549E7F4-3842-4DD8-BD72-C97B62784FE4}" srcOrd="0" destOrd="0" presId="urn:microsoft.com/office/officeart/2005/8/layout/hProcess7"/>
    <dgm:cxn modelId="{05CFF799-7FF5-4C87-A8FD-FC6ECE3C6757}" type="presOf" srcId="{1E9929AD-F796-4DE0-9E28-7A292FB73B3C}" destId="{6596A407-8C42-4C85-B954-A2E7944BC303}" srcOrd="1" destOrd="0" presId="urn:microsoft.com/office/officeart/2005/8/layout/hProcess7"/>
    <dgm:cxn modelId="{4097D347-0941-4FF8-A350-90B86A15CD04}" type="presOf" srcId="{742B90C9-4B3C-49F2-8A7F-C53B942AACBA}" destId="{14C5EB43-35E1-4385-AE34-91603562FF41}" srcOrd="0" destOrd="0" presId="urn:microsoft.com/office/officeart/2005/8/layout/hProcess7"/>
    <dgm:cxn modelId="{270E6769-4AAC-49D4-87D1-9D28BB01118C}" srcId="{0F732FFF-C42A-4361-AE9A-B8C9392C1B2E}" destId="{F1317B07-7556-4433-AE62-0611BDED63D2}" srcOrd="3" destOrd="0" parTransId="{EEFB59CE-1708-4176-A3A4-FF7D4BB866F7}" sibTransId="{787FCF0D-07B8-4C2B-8486-737571102E85}"/>
    <dgm:cxn modelId="{C1844866-7C7B-49E7-A653-02F5ED0AC143}" type="presOf" srcId="{29CBDCCD-4CCE-478D-9331-DC0FCB6F4A64}" destId="{28609FB1-9A2B-4DD6-A2F5-4BD0CF5E2A9F}" srcOrd="1" destOrd="0" presId="urn:microsoft.com/office/officeart/2005/8/layout/hProcess7"/>
    <dgm:cxn modelId="{A42DFA57-7DF3-491E-8759-42BBB69658C9}" type="presOf" srcId="{CEDCD7A0-48C0-4A4C-ABF0-5C8F6AD4AAD4}" destId="{964FED7D-52DE-4926-8A56-329775D273BA}" srcOrd="0" destOrd="0" presId="urn:microsoft.com/office/officeart/2005/8/layout/hProcess7"/>
    <dgm:cxn modelId="{423732F4-4D6C-48B2-AAA7-5B6441D0FC00}" type="presOf" srcId="{7670B478-0D1A-4329-A63F-31CCAFE6647E}" destId="{8A15F3E4-F785-4896-9034-1CD67B642836}" srcOrd="0" destOrd="0" presId="urn:microsoft.com/office/officeart/2005/8/layout/hProcess7"/>
    <dgm:cxn modelId="{DE87CDB1-E010-4227-9780-8A7236536F3B}" type="presOf" srcId="{29CBDCCD-4CCE-478D-9331-DC0FCB6F4A64}" destId="{33B6563B-8B41-4DCD-B07D-05636986EA7A}" srcOrd="0" destOrd="0" presId="urn:microsoft.com/office/officeart/2005/8/layout/hProcess7"/>
    <dgm:cxn modelId="{CB43AB0C-BEF5-4691-AC8D-85561557A8AA}" srcId="{742B90C9-4B3C-49F2-8A7F-C53B942AACBA}" destId="{7670B478-0D1A-4329-A63F-31CCAFE6647E}" srcOrd="0" destOrd="0" parTransId="{8FF8A853-B829-464E-A3D7-1CDE5C7C0BBB}" sibTransId="{E2C9F6DB-6F21-4A40-AB5E-5D141823AA5F}"/>
    <dgm:cxn modelId="{8DFB6216-77FC-4519-B98D-4E75B8BB71C5}" srcId="{CEDCD7A0-48C0-4A4C-ABF0-5C8F6AD4AAD4}" destId="{3CB24589-DBA6-4F63-AFA3-132D02AEAD8D}" srcOrd="0" destOrd="0" parTransId="{240264B1-1D1E-4BB9-B786-414502B17076}" sibTransId="{635CE922-4FE5-4ADA-90CC-76F5C3A6A433}"/>
    <dgm:cxn modelId="{EECCD81B-BF4A-4178-9C07-51B9CA240F13}" type="presOf" srcId="{CEDCD7A0-48C0-4A4C-ABF0-5C8F6AD4AAD4}" destId="{E6442AB6-ECDF-4938-BB24-2C6F1BD33AB4}" srcOrd="1" destOrd="0" presId="urn:microsoft.com/office/officeart/2005/8/layout/hProcess7"/>
    <dgm:cxn modelId="{97B1FF43-5B6B-478D-B29F-07BE106C4E64}" type="presOf" srcId="{F1317B07-7556-4433-AE62-0611BDED63D2}" destId="{B85DB56C-7874-4ADD-9E20-3B61E583B3CD}" srcOrd="1" destOrd="0" presId="urn:microsoft.com/office/officeart/2005/8/layout/hProcess7"/>
    <dgm:cxn modelId="{CD6AF266-F04D-4E00-8BFA-B28DBD61D77F}" type="presOf" srcId="{3CB24589-DBA6-4F63-AFA3-132D02AEAD8D}" destId="{DDF0B429-FC24-43E9-8F4B-067B219EAB1C}" srcOrd="0" destOrd="0" presId="urn:microsoft.com/office/officeart/2005/8/layout/hProcess7"/>
    <dgm:cxn modelId="{DA928893-E8E0-446B-B086-D4FC8510CDEF}" type="presOf" srcId="{7536CDDA-E628-427C-9E87-C5D629D35A69}" destId="{82D60394-2153-433F-82F8-4F6FDDC152FF}" srcOrd="0" destOrd="0" presId="urn:microsoft.com/office/officeart/2005/8/layout/hProcess7"/>
    <dgm:cxn modelId="{083067B6-89B0-4830-9714-C7E0D22D939E}" type="presOf" srcId="{1E9929AD-F796-4DE0-9E28-7A292FB73B3C}" destId="{E5D71A9F-D914-4A16-AD77-AFB52735F5EC}" srcOrd="0" destOrd="0" presId="urn:microsoft.com/office/officeart/2005/8/layout/hProcess7"/>
    <dgm:cxn modelId="{6DBB7901-8658-4F7C-9279-E616606DB705}" type="presOf" srcId="{0F732FFF-C42A-4361-AE9A-B8C9392C1B2E}" destId="{0B901120-33B8-4E2A-9CD1-4C4381AD5B32}" srcOrd="0" destOrd="0" presId="urn:microsoft.com/office/officeart/2005/8/layout/hProcess7"/>
    <dgm:cxn modelId="{38A5E441-3AFD-4A45-8884-E48ED43631D9}" srcId="{0F732FFF-C42A-4361-AE9A-B8C9392C1B2E}" destId="{742B90C9-4B3C-49F2-8A7F-C53B942AACBA}" srcOrd="1" destOrd="0" parTransId="{861848E8-DC52-44A2-89BF-448BFAABE750}" sibTransId="{0FD2AA38-98C3-48EF-B752-C234C3400A91}"/>
    <dgm:cxn modelId="{6F9AA925-8752-4874-86D0-389630C49AEE}" type="presOf" srcId="{22353A90-4B34-4275-AEF3-A0FDD7568552}" destId="{6B09ED50-4127-4366-82B6-D788311A555D}" srcOrd="0" destOrd="0" presId="urn:microsoft.com/office/officeart/2005/8/layout/hProcess7"/>
    <dgm:cxn modelId="{88E4B049-6A0E-45CA-B7D6-F40431BF68BE}" srcId="{0F732FFF-C42A-4361-AE9A-B8C9392C1B2E}" destId="{CEDCD7A0-48C0-4A4C-ABF0-5C8F6AD4AAD4}" srcOrd="2" destOrd="0" parTransId="{762BCBBD-791D-4D92-93F6-1DE8D124D0F5}" sibTransId="{501AAD13-200D-4899-9118-00C5F9D45A1F}"/>
    <dgm:cxn modelId="{53CDF586-5783-4153-9BA3-FD5163824818}" type="presParOf" srcId="{0B901120-33B8-4E2A-9CD1-4C4381AD5B32}" destId="{DE7C7A42-36F2-42EC-BA46-56596F256381}" srcOrd="0" destOrd="0" presId="urn:microsoft.com/office/officeart/2005/8/layout/hProcess7"/>
    <dgm:cxn modelId="{3FE919A7-FCA7-46BE-A4A2-5993D43B6343}" type="presParOf" srcId="{DE7C7A42-36F2-42EC-BA46-56596F256381}" destId="{6B09ED50-4127-4366-82B6-D788311A555D}" srcOrd="0" destOrd="0" presId="urn:microsoft.com/office/officeart/2005/8/layout/hProcess7"/>
    <dgm:cxn modelId="{E2C8FB49-8F6D-4C75-9B58-2A536CE2850E}" type="presParOf" srcId="{DE7C7A42-36F2-42EC-BA46-56596F256381}" destId="{1EE83BD1-8FF9-44F6-AF3B-0AC03710C0BF}" srcOrd="1" destOrd="0" presId="urn:microsoft.com/office/officeart/2005/8/layout/hProcess7"/>
    <dgm:cxn modelId="{88E42150-00FE-4653-8137-11BCFCCA9593}" type="presParOf" srcId="{DE7C7A42-36F2-42EC-BA46-56596F256381}" destId="{82D60394-2153-433F-82F8-4F6FDDC152FF}" srcOrd="2" destOrd="0" presId="urn:microsoft.com/office/officeart/2005/8/layout/hProcess7"/>
    <dgm:cxn modelId="{02233DD0-E269-439B-89FC-4EF2C60AF116}" type="presParOf" srcId="{0B901120-33B8-4E2A-9CD1-4C4381AD5B32}" destId="{416F408D-F8DF-4737-BA12-D89B6F645623}" srcOrd="1" destOrd="0" presId="urn:microsoft.com/office/officeart/2005/8/layout/hProcess7"/>
    <dgm:cxn modelId="{692C932F-1874-42D7-966E-550FC97D08DC}" type="presParOf" srcId="{0B901120-33B8-4E2A-9CD1-4C4381AD5B32}" destId="{1E4D18FD-6C2F-48FD-920C-BC0897BA5A93}" srcOrd="2" destOrd="0" presId="urn:microsoft.com/office/officeart/2005/8/layout/hProcess7"/>
    <dgm:cxn modelId="{AC1563F0-454F-44A2-9680-C69832CC1584}" type="presParOf" srcId="{1E4D18FD-6C2F-48FD-920C-BC0897BA5A93}" destId="{2CAE3B38-FE50-4350-A21F-2B4B25406479}" srcOrd="0" destOrd="0" presId="urn:microsoft.com/office/officeart/2005/8/layout/hProcess7"/>
    <dgm:cxn modelId="{DF83CBF5-5911-46D2-B1F7-7A6FBD2B8BE3}" type="presParOf" srcId="{1E4D18FD-6C2F-48FD-920C-BC0897BA5A93}" destId="{739F3116-552A-4737-8F5A-FA588C9E8A40}" srcOrd="1" destOrd="0" presId="urn:microsoft.com/office/officeart/2005/8/layout/hProcess7"/>
    <dgm:cxn modelId="{7D6635B9-81A6-4A8E-AE85-FD1651481122}" type="presParOf" srcId="{1E4D18FD-6C2F-48FD-920C-BC0897BA5A93}" destId="{FD16F968-26CB-43CD-AE96-BCAF85E34F29}" srcOrd="2" destOrd="0" presId="urn:microsoft.com/office/officeart/2005/8/layout/hProcess7"/>
    <dgm:cxn modelId="{EBCBAA72-41FE-4E09-82F6-A904FB7B8565}" type="presParOf" srcId="{0B901120-33B8-4E2A-9CD1-4C4381AD5B32}" destId="{6D2C595F-80EC-4076-BA9D-FDB4DF104E99}" srcOrd="3" destOrd="0" presId="urn:microsoft.com/office/officeart/2005/8/layout/hProcess7"/>
    <dgm:cxn modelId="{2620ABC5-CB2D-4E0A-A8B2-2AB3205423B6}" type="presParOf" srcId="{0B901120-33B8-4E2A-9CD1-4C4381AD5B32}" destId="{AB42D4CA-4EE6-43C5-9995-D9ED46445EFF}" srcOrd="4" destOrd="0" presId="urn:microsoft.com/office/officeart/2005/8/layout/hProcess7"/>
    <dgm:cxn modelId="{4D76FFD1-3059-4887-BAC7-B5EABF15C7B4}" type="presParOf" srcId="{AB42D4CA-4EE6-43C5-9995-D9ED46445EFF}" destId="{14C5EB43-35E1-4385-AE34-91603562FF41}" srcOrd="0" destOrd="0" presId="urn:microsoft.com/office/officeart/2005/8/layout/hProcess7"/>
    <dgm:cxn modelId="{0B0C547A-6178-4D0F-AC9B-067DF36A093D}" type="presParOf" srcId="{AB42D4CA-4EE6-43C5-9995-D9ED46445EFF}" destId="{B68C9109-6DFB-48E6-850B-92E01A29405C}" srcOrd="1" destOrd="0" presId="urn:microsoft.com/office/officeart/2005/8/layout/hProcess7"/>
    <dgm:cxn modelId="{B179493F-A7A0-424D-961B-84626858E0FD}" type="presParOf" srcId="{AB42D4CA-4EE6-43C5-9995-D9ED46445EFF}" destId="{8A15F3E4-F785-4896-9034-1CD67B642836}" srcOrd="2" destOrd="0" presId="urn:microsoft.com/office/officeart/2005/8/layout/hProcess7"/>
    <dgm:cxn modelId="{35389040-DBBB-4DA2-A58F-9428A3317C65}" type="presParOf" srcId="{0B901120-33B8-4E2A-9CD1-4C4381AD5B32}" destId="{D52F84BD-6ACC-4AFF-B4CC-B2AF240D0D97}" srcOrd="5" destOrd="0" presId="urn:microsoft.com/office/officeart/2005/8/layout/hProcess7"/>
    <dgm:cxn modelId="{338A073D-6300-49FE-87B5-1933CB422DA3}" type="presParOf" srcId="{0B901120-33B8-4E2A-9CD1-4C4381AD5B32}" destId="{5F7EDF97-1F91-474E-832A-2E33582BACDB}" srcOrd="6" destOrd="0" presId="urn:microsoft.com/office/officeart/2005/8/layout/hProcess7"/>
    <dgm:cxn modelId="{5EF729C3-5AC4-4683-AED3-7EB24250FED1}" type="presParOf" srcId="{5F7EDF97-1F91-474E-832A-2E33582BACDB}" destId="{4B7D94B8-627A-4827-A19C-DEC880431DA8}" srcOrd="0" destOrd="0" presId="urn:microsoft.com/office/officeart/2005/8/layout/hProcess7"/>
    <dgm:cxn modelId="{0B1FC23E-259D-4519-A222-870490D6CE8C}" type="presParOf" srcId="{5F7EDF97-1F91-474E-832A-2E33582BACDB}" destId="{E325A72D-2C2A-4A1B-B4E9-C03D20CADF84}" srcOrd="1" destOrd="0" presId="urn:microsoft.com/office/officeart/2005/8/layout/hProcess7"/>
    <dgm:cxn modelId="{500231EF-1C00-41FD-9996-6A9902D90D15}" type="presParOf" srcId="{5F7EDF97-1F91-474E-832A-2E33582BACDB}" destId="{C0BF40AF-F60B-4F39-A775-346593C4158A}" srcOrd="2" destOrd="0" presId="urn:microsoft.com/office/officeart/2005/8/layout/hProcess7"/>
    <dgm:cxn modelId="{591AEEA7-148D-41A6-AAE8-97C982B96EE2}" type="presParOf" srcId="{0B901120-33B8-4E2A-9CD1-4C4381AD5B32}" destId="{56FFEA74-5E15-41A4-B13A-B536CFF55D6B}" srcOrd="7" destOrd="0" presId="urn:microsoft.com/office/officeart/2005/8/layout/hProcess7"/>
    <dgm:cxn modelId="{916B3F59-5BDD-4B06-893E-89036EB5CBC0}" type="presParOf" srcId="{0B901120-33B8-4E2A-9CD1-4C4381AD5B32}" destId="{49466FB5-4986-43D9-A23E-A0E439229819}" srcOrd="8" destOrd="0" presId="urn:microsoft.com/office/officeart/2005/8/layout/hProcess7"/>
    <dgm:cxn modelId="{D8FD0E51-79E3-4C36-B667-9B0DE20C7C55}" type="presParOf" srcId="{49466FB5-4986-43D9-A23E-A0E439229819}" destId="{964FED7D-52DE-4926-8A56-329775D273BA}" srcOrd="0" destOrd="0" presId="urn:microsoft.com/office/officeart/2005/8/layout/hProcess7"/>
    <dgm:cxn modelId="{AD337A28-64FE-4851-A0B7-A5F8E61C9A55}" type="presParOf" srcId="{49466FB5-4986-43D9-A23E-A0E439229819}" destId="{E6442AB6-ECDF-4938-BB24-2C6F1BD33AB4}" srcOrd="1" destOrd="0" presId="urn:microsoft.com/office/officeart/2005/8/layout/hProcess7"/>
    <dgm:cxn modelId="{A0DAF0E7-2571-46B4-ADD8-BAE8D90F9994}" type="presParOf" srcId="{49466FB5-4986-43D9-A23E-A0E439229819}" destId="{DDF0B429-FC24-43E9-8F4B-067B219EAB1C}" srcOrd="2" destOrd="0" presId="urn:microsoft.com/office/officeart/2005/8/layout/hProcess7"/>
    <dgm:cxn modelId="{1D33BF41-A47D-4A74-A63D-C1080DB17ABF}" type="presParOf" srcId="{0B901120-33B8-4E2A-9CD1-4C4381AD5B32}" destId="{30918C60-260D-468E-9FDE-B3050BFFD17F}" srcOrd="9" destOrd="0" presId="urn:microsoft.com/office/officeart/2005/8/layout/hProcess7"/>
    <dgm:cxn modelId="{DA66FD56-C39F-41B6-99AE-23A4484666EF}" type="presParOf" srcId="{0B901120-33B8-4E2A-9CD1-4C4381AD5B32}" destId="{AE02F29D-4687-4BCB-A0E4-F14A73101BBF}" srcOrd="10" destOrd="0" presId="urn:microsoft.com/office/officeart/2005/8/layout/hProcess7"/>
    <dgm:cxn modelId="{A5F45A03-58DF-457A-BF60-51FC90966D30}" type="presParOf" srcId="{AE02F29D-4687-4BCB-A0E4-F14A73101BBF}" destId="{D863CEAC-2523-4250-885E-97C1FD144BFF}" srcOrd="0" destOrd="0" presId="urn:microsoft.com/office/officeart/2005/8/layout/hProcess7"/>
    <dgm:cxn modelId="{80BBA744-41E9-4BEC-9E8A-FE514F2C5DE8}" type="presParOf" srcId="{AE02F29D-4687-4BCB-A0E4-F14A73101BBF}" destId="{5845C420-2D43-462F-9A51-7E47CE949FC2}" srcOrd="1" destOrd="0" presId="urn:microsoft.com/office/officeart/2005/8/layout/hProcess7"/>
    <dgm:cxn modelId="{2BCA1508-E2DC-489C-A6A3-5439E24092D2}" type="presParOf" srcId="{AE02F29D-4687-4BCB-A0E4-F14A73101BBF}" destId="{809D5FE7-963F-4F8B-9F66-6A3402D5E3EE}" srcOrd="2" destOrd="0" presId="urn:microsoft.com/office/officeart/2005/8/layout/hProcess7"/>
    <dgm:cxn modelId="{C087B987-3B48-47D6-916F-06EF05144F2F}" type="presParOf" srcId="{0B901120-33B8-4E2A-9CD1-4C4381AD5B32}" destId="{FFA2B2F9-900F-43AF-B881-653950002412}" srcOrd="11" destOrd="0" presId="urn:microsoft.com/office/officeart/2005/8/layout/hProcess7"/>
    <dgm:cxn modelId="{A7E55D1D-84A6-4A49-BFD3-3107DA3E292F}" type="presParOf" srcId="{0B901120-33B8-4E2A-9CD1-4C4381AD5B32}" destId="{DF7BC6C1-5EB4-462B-A106-429BB1184904}" srcOrd="12" destOrd="0" presId="urn:microsoft.com/office/officeart/2005/8/layout/hProcess7"/>
    <dgm:cxn modelId="{60E6B741-D543-4487-B2A7-287BCE82B78D}" type="presParOf" srcId="{DF7BC6C1-5EB4-462B-A106-429BB1184904}" destId="{6549E7F4-3842-4DD8-BD72-C97B62784FE4}" srcOrd="0" destOrd="0" presId="urn:microsoft.com/office/officeart/2005/8/layout/hProcess7"/>
    <dgm:cxn modelId="{354D240A-6736-4E8D-B1F2-355A2492E8A2}" type="presParOf" srcId="{DF7BC6C1-5EB4-462B-A106-429BB1184904}" destId="{B85DB56C-7874-4ADD-9E20-3B61E583B3CD}" srcOrd="1" destOrd="0" presId="urn:microsoft.com/office/officeart/2005/8/layout/hProcess7"/>
    <dgm:cxn modelId="{9AB178F0-1198-4213-A949-2A41914864C4}" type="presParOf" srcId="{0B901120-33B8-4E2A-9CD1-4C4381AD5B32}" destId="{5123D013-109E-4BA1-8A8E-ED0FC1595A2E}" srcOrd="13" destOrd="0" presId="urn:microsoft.com/office/officeart/2005/8/layout/hProcess7"/>
    <dgm:cxn modelId="{9D3E1256-70C5-45DE-8297-FD991B7664BF}" type="presParOf" srcId="{0B901120-33B8-4E2A-9CD1-4C4381AD5B32}" destId="{EAF4DB04-3B23-401D-97D3-25A90F59CF5E}" srcOrd="14" destOrd="0" presId="urn:microsoft.com/office/officeart/2005/8/layout/hProcess7"/>
    <dgm:cxn modelId="{43E36DFF-371E-419B-A25D-96379AABD843}" type="presParOf" srcId="{EAF4DB04-3B23-401D-97D3-25A90F59CF5E}" destId="{A56D8F7C-54E6-4914-9FDD-B1182B9DF49D}" srcOrd="0" destOrd="0" presId="urn:microsoft.com/office/officeart/2005/8/layout/hProcess7"/>
    <dgm:cxn modelId="{60DA2952-2D39-4FCE-A14B-CE3C2C7BA209}" type="presParOf" srcId="{EAF4DB04-3B23-401D-97D3-25A90F59CF5E}" destId="{AD36A4CD-0C83-42A4-AF77-63DE60203701}" srcOrd="1" destOrd="0" presId="urn:microsoft.com/office/officeart/2005/8/layout/hProcess7"/>
    <dgm:cxn modelId="{F207AA6C-C11E-4953-8EC0-028C1C193953}" type="presParOf" srcId="{EAF4DB04-3B23-401D-97D3-25A90F59CF5E}" destId="{D6CB9154-6278-4A36-B545-D457D0BA8373}" srcOrd="2" destOrd="0" presId="urn:microsoft.com/office/officeart/2005/8/layout/hProcess7"/>
    <dgm:cxn modelId="{AFE265C1-5D32-428A-B5E9-1D5CE91ABA80}" type="presParOf" srcId="{0B901120-33B8-4E2A-9CD1-4C4381AD5B32}" destId="{F2E913D3-DF06-4F11-88A1-F7A9B59263C1}" srcOrd="15" destOrd="0" presId="urn:microsoft.com/office/officeart/2005/8/layout/hProcess7"/>
    <dgm:cxn modelId="{2AEB4CA8-CF4B-40DB-8A6B-3F46E063D8D0}" type="presParOf" srcId="{0B901120-33B8-4E2A-9CD1-4C4381AD5B32}" destId="{A53FC85A-B5B1-44BB-A44A-D13148DA1672}" srcOrd="16" destOrd="0" presId="urn:microsoft.com/office/officeart/2005/8/layout/hProcess7"/>
    <dgm:cxn modelId="{497612B9-342B-42C4-88E8-3BA5F7D14605}" type="presParOf" srcId="{A53FC85A-B5B1-44BB-A44A-D13148DA1672}" destId="{E5D71A9F-D914-4A16-AD77-AFB52735F5EC}" srcOrd="0" destOrd="0" presId="urn:microsoft.com/office/officeart/2005/8/layout/hProcess7"/>
    <dgm:cxn modelId="{6E161786-E742-4792-A8D8-EA90431C3881}" type="presParOf" srcId="{A53FC85A-B5B1-44BB-A44A-D13148DA1672}" destId="{6596A407-8C42-4C85-B954-A2E7944BC303}" srcOrd="1" destOrd="0" presId="urn:microsoft.com/office/officeart/2005/8/layout/hProcess7"/>
    <dgm:cxn modelId="{BC60B125-EAB7-401C-9B2E-121EED08EFF2}" type="presParOf" srcId="{0B901120-33B8-4E2A-9CD1-4C4381AD5B32}" destId="{75896F13-0EEF-4B3C-A04F-49974731BBA0}" srcOrd="17" destOrd="0" presId="urn:microsoft.com/office/officeart/2005/8/layout/hProcess7"/>
    <dgm:cxn modelId="{214DE20E-69F3-4FC6-9619-2F4C62FA5ABB}" type="presParOf" srcId="{0B901120-33B8-4E2A-9CD1-4C4381AD5B32}" destId="{46C009D6-3ACA-48EE-9C4E-2A514C7BD6EC}" srcOrd="18" destOrd="0" presId="urn:microsoft.com/office/officeart/2005/8/layout/hProcess7"/>
    <dgm:cxn modelId="{1E323464-35D2-4E94-A6F8-EFBFF545E8EC}" type="presParOf" srcId="{46C009D6-3ACA-48EE-9C4E-2A514C7BD6EC}" destId="{A95B1286-B373-49A7-AED3-ADF8E787B7D9}" srcOrd="0" destOrd="0" presId="urn:microsoft.com/office/officeart/2005/8/layout/hProcess7"/>
    <dgm:cxn modelId="{E9D31413-8438-47E7-98FA-B46F418B528B}" type="presParOf" srcId="{46C009D6-3ACA-48EE-9C4E-2A514C7BD6EC}" destId="{1C304D9A-4D65-453A-A017-1704A6F0B0F7}" srcOrd="1" destOrd="0" presId="urn:microsoft.com/office/officeart/2005/8/layout/hProcess7"/>
    <dgm:cxn modelId="{BC6E4C69-A731-4E83-95B6-304A2611993E}" type="presParOf" srcId="{46C009D6-3ACA-48EE-9C4E-2A514C7BD6EC}" destId="{B905C638-4373-44E9-960E-5555F60A115C}" srcOrd="2" destOrd="0" presId="urn:microsoft.com/office/officeart/2005/8/layout/hProcess7"/>
    <dgm:cxn modelId="{90399317-0FB8-45EF-8445-51F7F58F8741}" type="presParOf" srcId="{0B901120-33B8-4E2A-9CD1-4C4381AD5B32}" destId="{A01A2B13-8B91-4902-A75A-EF3592304AE2}" srcOrd="19" destOrd="0" presId="urn:microsoft.com/office/officeart/2005/8/layout/hProcess7"/>
    <dgm:cxn modelId="{DC6CD493-4DCE-4DAE-8301-4E294D458354}" type="presParOf" srcId="{0B901120-33B8-4E2A-9CD1-4C4381AD5B32}" destId="{AF296F83-FA78-41C7-B456-172EAA69F932}" srcOrd="20" destOrd="0" presId="urn:microsoft.com/office/officeart/2005/8/layout/hProcess7"/>
    <dgm:cxn modelId="{50C402FA-E27D-4532-831B-D17CDC987971}" type="presParOf" srcId="{AF296F83-FA78-41C7-B456-172EAA69F932}" destId="{33B6563B-8B41-4DCD-B07D-05636986EA7A}" srcOrd="0" destOrd="0" presId="urn:microsoft.com/office/officeart/2005/8/layout/hProcess7"/>
    <dgm:cxn modelId="{B63FA127-C3C7-4BC8-809F-3CEC28EC132F}" type="presParOf" srcId="{AF296F83-FA78-41C7-B456-172EAA69F932}" destId="{28609FB1-9A2B-4DD6-A2F5-4BD0CF5E2A9F}" srcOrd="1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9095AE6-BB95-42F5-BD78-755DE0F08910}" type="doc">
      <dgm:prSet loTypeId="urn:microsoft.com/office/officeart/2005/8/layout/matrix3" loCatId="matrix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59120F57-6231-45CC-8522-895EEAC4416C}">
      <dgm:prSet phldrT="[Text]"/>
      <dgm:spPr/>
      <dgm:t>
        <a:bodyPr/>
        <a:lstStyle/>
        <a:p>
          <a:r>
            <a:rPr lang="sr-Cyrl-BA" dirty="0" smtClean="0"/>
            <a:t>форварди</a:t>
          </a:r>
          <a:endParaRPr lang="en-US" dirty="0"/>
        </a:p>
      </dgm:t>
    </dgm:pt>
    <dgm:pt modelId="{39E562FF-AF88-4E41-A0AD-36851F5CAFD3}" type="parTrans" cxnId="{A8C7186C-A605-4604-AD71-A8FEC15D08F3}">
      <dgm:prSet/>
      <dgm:spPr/>
      <dgm:t>
        <a:bodyPr/>
        <a:lstStyle/>
        <a:p>
          <a:endParaRPr lang="en-US"/>
        </a:p>
      </dgm:t>
    </dgm:pt>
    <dgm:pt modelId="{BAA4377E-0922-4E97-99D1-E371DD606319}" type="sibTrans" cxnId="{A8C7186C-A605-4604-AD71-A8FEC15D08F3}">
      <dgm:prSet/>
      <dgm:spPr/>
      <dgm:t>
        <a:bodyPr/>
        <a:lstStyle/>
        <a:p>
          <a:endParaRPr lang="en-US"/>
        </a:p>
      </dgm:t>
    </dgm:pt>
    <dgm:pt modelId="{9E2E4E05-35EE-464F-810D-557DFADEDEEF}">
      <dgm:prSet phldrT="[Text]"/>
      <dgm:spPr/>
      <dgm:t>
        <a:bodyPr/>
        <a:lstStyle/>
        <a:p>
          <a:r>
            <a:rPr lang="sr-Cyrl-BA" dirty="0" smtClean="0"/>
            <a:t>фјучерси</a:t>
          </a:r>
          <a:endParaRPr lang="en-US" dirty="0"/>
        </a:p>
      </dgm:t>
    </dgm:pt>
    <dgm:pt modelId="{D80C00BC-75EC-40C8-94B8-9E5A41F5F113}" type="parTrans" cxnId="{0300DB48-FD71-47AE-936B-FE20B524028C}">
      <dgm:prSet/>
      <dgm:spPr/>
      <dgm:t>
        <a:bodyPr/>
        <a:lstStyle/>
        <a:p>
          <a:endParaRPr lang="en-US"/>
        </a:p>
      </dgm:t>
    </dgm:pt>
    <dgm:pt modelId="{061DAFB7-47F1-4340-9327-6C7FA33D6BDE}" type="sibTrans" cxnId="{0300DB48-FD71-47AE-936B-FE20B524028C}">
      <dgm:prSet/>
      <dgm:spPr/>
      <dgm:t>
        <a:bodyPr/>
        <a:lstStyle/>
        <a:p>
          <a:endParaRPr lang="en-US"/>
        </a:p>
      </dgm:t>
    </dgm:pt>
    <dgm:pt modelId="{41B2451C-48EF-4704-B720-B34AAD59AB8C}">
      <dgm:prSet phldrT="[Text]"/>
      <dgm:spPr/>
      <dgm:t>
        <a:bodyPr/>
        <a:lstStyle/>
        <a:p>
          <a:r>
            <a:rPr lang="sr-Cyrl-BA" dirty="0" smtClean="0"/>
            <a:t>опције</a:t>
          </a:r>
          <a:endParaRPr lang="en-US" dirty="0"/>
        </a:p>
      </dgm:t>
    </dgm:pt>
    <dgm:pt modelId="{541120FE-3CEA-441B-BB0E-3576EBFC8DAC}" type="parTrans" cxnId="{20CE4749-BB4A-4935-B0E4-6096927CA477}">
      <dgm:prSet/>
      <dgm:spPr/>
      <dgm:t>
        <a:bodyPr/>
        <a:lstStyle/>
        <a:p>
          <a:endParaRPr lang="en-US"/>
        </a:p>
      </dgm:t>
    </dgm:pt>
    <dgm:pt modelId="{A87925C7-B14F-4656-AEEC-46677CDD5A2F}" type="sibTrans" cxnId="{20CE4749-BB4A-4935-B0E4-6096927CA477}">
      <dgm:prSet/>
      <dgm:spPr/>
      <dgm:t>
        <a:bodyPr/>
        <a:lstStyle/>
        <a:p>
          <a:endParaRPr lang="en-US"/>
        </a:p>
      </dgm:t>
    </dgm:pt>
    <dgm:pt modelId="{6CB4E924-D7E8-4357-8F31-79D9D288428D}">
      <dgm:prSet phldrT="[Text]"/>
      <dgm:spPr/>
      <dgm:t>
        <a:bodyPr/>
        <a:lstStyle/>
        <a:p>
          <a:r>
            <a:rPr lang="sr-Cyrl-BA" dirty="0" smtClean="0"/>
            <a:t>свопови</a:t>
          </a:r>
          <a:endParaRPr lang="en-US" dirty="0"/>
        </a:p>
      </dgm:t>
    </dgm:pt>
    <dgm:pt modelId="{CB406937-AB81-4BD1-987F-215D3AE375B7}" type="parTrans" cxnId="{9DD0821C-4C29-4174-AA99-A64CD1AD7310}">
      <dgm:prSet/>
      <dgm:spPr/>
      <dgm:t>
        <a:bodyPr/>
        <a:lstStyle/>
        <a:p>
          <a:endParaRPr lang="en-US"/>
        </a:p>
      </dgm:t>
    </dgm:pt>
    <dgm:pt modelId="{C020C06C-437B-47B1-AEF5-5814E6907A9D}" type="sibTrans" cxnId="{9DD0821C-4C29-4174-AA99-A64CD1AD7310}">
      <dgm:prSet/>
      <dgm:spPr/>
      <dgm:t>
        <a:bodyPr/>
        <a:lstStyle/>
        <a:p>
          <a:endParaRPr lang="en-US"/>
        </a:p>
      </dgm:t>
    </dgm:pt>
    <dgm:pt modelId="{7CFE7D9C-9C0B-43A3-988D-691615D1BA85}" type="pres">
      <dgm:prSet presAssocID="{39095AE6-BB95-42F5-BD78-755DE0F08910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0771B5-9E55-4A0F-BFA0-50CA34329CE0}" type="pres">
      <dgm:prSet presAssocID="{39095AE6-BB95-42F5-BD78-755DE0F08910}" presName="diamond" presStyleLbl="bgShp" presStyleIdx="0" presStyleCnt="1"/>
      <dgm:spPr/>
    </dgm:pt>
    <dgm:pt modelId="{74ACD4EF-7C93-4F8E-951A-16CE0CD170B6}" type="pres">
      <dgm:prSet presAssocID="{39095AE6-BB95-42F5-BD78-755DE0F08910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D30BBB-57C9-4215-A526-9604452AE38B}" type="pres">
      <dgm:prSet presAssocID="{39095AE6-BB95-42F5-BD78-755DE0F08910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0E0E05-ED24-49DD-9744-F0CCDA7C7BA4}" type="pres">
      <dgm:prSet presAssocID="{39095AE6-BB95-42F5-BD78-755DE0F08910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BED10C-A988-4E1D-8A0E-46D4BFBE0733}" type="pres">
      <dgm:prSet presAssocID="{39095AE6-BB95-42F5-BD78-755DE0F08910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C7186C-A605-4604-AD71-A8FEC15D08F3}" srcId="{39095AE6-BB95-42F5-BD78-755DE0F08910}" destId="{59120F57-6231-45CC-8522-895EEAC4416C}" srcOrd="0" destOrd="0" parTransId="{39E562FF-AF88-4E41-A0AD-36851F5CAFD3}" sibTransId="{BAA4377E-0922-4E97-99D1-E371DD606319}"/>
    <dgm:cxn modelId="{E4FA7F24-1C7F-4621-AC96-5D836284CB5C}" type="presOf" srcId="{6CB4E924-D7E8-4357-8F31-79D9D288428D}" destId="{63BED10C-A988-4E1D-8A0E-46D4BFBE0733}" srcOrd="0" destOrd="0" presId="urn:microsoft.com/office/officeart/2005/8/layout/matrix3"/>
    <dgm:cxn modelId="{9DD0821C-4C29-4174-AA99-A64CD1AD7310}" srcId="{39095AE6-BB95-42F5-BD78-755DE0F08910}" destId="{6CB4E924-D7E8-4357-8F31-79D9D288428D}" srcOrd="3" destOrd="0" parTransId="{CB406937-AB81-4BD1-987F-215D3AE375B7}" sibTransId="{C020C06C-437B-47B1-AEF5-5814E6907A9D}"/>
    <dgm:cxn modelId="{6F682F04-642D-4ECB-95D9-BA5FE7DDC0C0}" type="presOf" srcId="{59120F57-6231-45CC-8522-895EEAC4416C}" destId="{74ACD4EF-7C93-4F8E-951A-16CE0CD170B6}" srcOrd="0" destOrd="0" presId="urn:microsoft.com/office/officeart/2005/8/layout/matrix3"/>
    <dgm:cxn modelId="{8223C6B0-E626-4444-9650-CE17A6711004}" type="presOf" srcId="{39095AE6-BB95-42F5-BD78-755DE0F08910}" destId="{7CFE7D9C-9C0B-43A3-988D-691615D1BA85}" srcOrd="0" destOrd="0" presId="urn:microsoft.com/office/officeart/2005/8/layout/matrix3"/>
    <dgm:cxn modelId="{0300DB48-FD71-47AE-936B-FE20B524028C}" srcId="{39095AE6-BB95-42F5-BD78-755DE0F08910}" destId="{9E2E4E05-35EE-464F-810D-557DFADEDEEF}" srcOrd="1" destOrd="0" parTransId="{D80C00BC-75EC-40C8-94B8-9E5A41F5F113}" sibTransId="{061DAFB7-47F1-4340-9327-6C7FA33D6BDE}"/>
    <dgm:cxn modelId="{69E421DC-D4A4-4D12-A228-2C4FC491F02C}" type="presOf" srcId="{41B2451C-48EF-4704-B720-B34AAD59AB8C}" destId="{B20E0E05-ED24-49DD-9744-F0CCDA7C7BA4}" srcOrd="0" destOrd="0" presId="urn:microsoft.com/office/officeart/2005/8/layout/matrix3"/>
    <dgm:cxn modelId="{62381DE9-1D2F-40E2-B49A-F410F0C362DF}" type="presOf" srcId="{9E2E4E05-35EE-464F-810D-557DFADEDEEF}" destId="{92D30BBB-57C9-4215-A526-9604452AE38B}" srcOrd="0" destOrd="0" presId="urn:microsoft.com/office/officeart/2005/8/layout/matrix3"/>
    <dgm:cxn modelId="{20CE4749-BB4A-4935-B0E4-6096927CA477}" srcId="{39095AE6-BB95-42F5-BD78-755DE0F08910}" destId="{41B2451C-48EF-4704-B720-B34AAD59AB8C}" srcOrd="2" destOrd="0" parTransId="{541120FE-3CEA-441B-BB0E-3576EBFC8DAC}" sibTransId="{A87925C7-B14F-4656-AEEC-46677CDD5A2F}"/>
    <dgm:cxn modelId="{337726C2-5FE8-4F18-A85F-9D65C3CF51C5}" type="presParOf" srcId="{7CFE7D9C-9C0B-43A3-988D-691615D1BA85}" destId="{DE0771B5-9E55-4A0F-BFA0-50CA34329CE0}" srcOrd="0" destOrd="0" presId="urn:microsoft.com/office/officeart/2005/8/layout/matrix3"/>
    <dgm:cxn modelId="{BB5237B7-A7D4-4804-947B-189A608014CE}" type="presParOf" srcId="{7CFE7D9C-9C0B-43A3-988D-691615D1BA85}" destId="{74ACD4EF-7C93-4F8E-951A-16CE0CD170B6}" srcOrd="1" destOrd="0" presId="urn:microsoft.com/office/officeart/2005/8/layout/matrix3"/>
    <dgm:cxn modelId="{E0120211-EFDC-4400-92B4-841930AA8D79}" type="presParOf" srcId="{7CFE7D9C-9C0B-43A3-988D-691615D1BA85}" destId="{92D30BBB-57C9-4215-A526-9604452AE38B}" srcOrd="2" destOrd="0" presId="urn:microsoft.com/office/officeart/2005/8/layout/matrix3"/>
    <dgm:cxn modelId="{CA31782C-C07F-4151-B642-92CDE1B2F0FA}" type="presParOf" srcId="{7CFE7D9C-9C0B-43A3-988D-691615D1BA85}" destId="{B20E0E05-ED24-49DD-9744-F0CCDA7C7BA4}" srcOrd="3" destOrd="0" presId="urn:microsoft.com/office/officeart/2005/8/layout/matrix3"/>
    <dgm:cxn modelId="{103FE9BC-7BBA-4F2E-9C75-2158642F4A34}" type="presParOf" srcId="{7CFE7D9C-9C0B-43A3-988D-691615D1BA85}" destId="{63BED10C-A988-4E1D-8A0E-46D4BFBE0733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86100" y="3124200"/>
            <a:ext cx="833247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86100" y="5003322"/>
            <a:ext cx="833247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882288" y="1107422"/>
            <a:ext cx="2286000" cy="514350"/>
          </a:xfrm>
        </p:spPr>
        <p:txBody>
          <a:bodyPr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194393" y="4114461"/>
            <a:ext cx="3657600" cy="51846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514350" y="0"/>
            <a:ext cx="82296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73054" y="0"/>
            <a:ext cx="14129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37310" y="0"/>
            <a:ext cx="24552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40782" y="0"/>
            <a:ext cx="310878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356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3444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53051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30964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4018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30370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45920" y="0"/>
            <a:ext cx="10287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22960" y="3429000"/>
            <a:ext cx="174879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68003" y="4866752"/>
            <a:ext cx="86592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72958" y="5500632"/>
            <a:ext cx="185166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46681" y="5788152"/>
            <a:ext cx="370332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71750" y="4495800"/>
            <a:ext cx="493776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89484" y="4928702"/>
            <a:ext cx="822960" cy="517524"/>
          </a:xfrm>
        </p:spPr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49690" y="274640"/>
            <a:ext cx="226314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7220" y="274639"/>
            <a:ext cx="812673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08126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6100" y="2895600"/>
            <a:ext cx="833247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86100" y="5010150"/>
            <a:ext cx="833247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880446" y="1103757"/>
            <a:ext cx="2286000" cy="514350"/>
          </a:xfrm>
        </p:spPr>
        <p:txBody>
          <a:bodyPr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194646" y="4111600"/>
            <a:ext cx="3657600" cy="51846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514350" y="0"/>
            <a:ext cx="82296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73054" y="0"/>
            <a:ext cx="141296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37310" y="0"/>
            <a:ext cx="245527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40782" y="0"/>
            <a:ext cx="310878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356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3444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53051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30964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4018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45920" y="0"/>
            <a:ext cx="10287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22960" y="3429000"/>
            <a:ext cx="174879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88351" y="4866752"/>
            <a:ext cx="86592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72958" y="5500632"/>
            <a:ext cx="185166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46681" y="5791200"/>
            <a:ext cx="370332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36704" y="4479888"/>
            <a:ext cx="493776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28222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809832" y="4928702"/>
            <a:ext cx="822960" cy="517524"/>
          </a:xfrm>
        </p:spPr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49377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764835" y="1600200"/>
            <a:ext cx="493776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3050"/>
            <a:ext cx="1018413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17220" y="2362200"/>
            <a:ext cx="493776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902166" y="2362200"/>
            <a:ext cx="493776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17220" y="1569720"/>
            <a:ext cx="493776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863590" y="1569720"/>
            <a:ext cx="493776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8300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656136" y="3120390"/>
            <a:ext cx="6309360" cy="61722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96578" y="274320"/>
            <a:ext cx="2061515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43534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359600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213866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932920" y="0"/>
            <a:ext cx="41148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20357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1011205" y="5715000"/>
            <a:ext cx="740664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11480" y="274320"/>
            <a:ext cx="761238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8300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1011205" y="5715000"/>
            <a:ext cx="740664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626818" y="3120390"/>
            <a:ext cx="6309360" cy="61722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3247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3827" y="264795"/>
            <a:ext cx="20574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213866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932920" y="0"/>
            <a:ext cx="41148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20357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43534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359600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EBC8C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83005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7220" y="1600200"/>
            <a:ext cx="1008126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597896" y="1014643"/>
            <a:ext cx="2011680" cy="51846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626D179-EF6C-46E2-9FFE-B647CEE0BFB1}" type="datetimeFigureOut">
              <a:rPr lang="en-US" smtClean="0"/>
              <a:pPr/>
              <a:t>12/15/2021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996821" y="3673232"/>
            <a:ext cx="3200400" cy="493776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287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213866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932920" y="0"/>
            <a:ext cx="41148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203579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1011205" y="5715000"/>
            <a:ext cx="740664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974172" y="5734050"/>
            <a:ext cx="82296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AA59F32-D944-4064-8443-A8461A3DB7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blberza.com/Pages/SecurityTrading.aspx?code=RSBD-O19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berza.com/Pages/SecurityTrading.aspx?code=RSRS-O-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megroup.com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vestopedia.com/terms/i/inthemoney.asp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1600200"/>
            <a:ext cx="8332470" cy="1894362"/>
          </a:xfrm>
        </p:spPr>
        <p:txBody>
          <a:bodyPr>
            <a:normAutofit/>
          </a:bodyPr>
          <a:lstStyle/>
          <a:p>
            <a:pPr algn="ctr"/>
            <a:r>
              <a:rPr lang="sr-Cyrl-BA" sz="4000" dirty="0" smtClean="0"/>
              <a:t>ФИНАНСИЈСКИ ИНСТРУМЕНТИ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sr-Cyrl-BA" dirty="0" smtClean="0"/>
              <a:t>Александра Крчмар, ма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393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944562"/>
          </a:xfrm>
        </p:spPr>
        <p:txBody>
          <a:bodyPr/>
          <a:lstStyle/>
          <a:p>
            <a:pPr algn="ctr"/>
            <a:r>
              <a:rPr lang="sr-Cyrl-BA" b="1" dirty="0" smtClean="0"/>
              <a:t>Обвезнице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447800"/>
            <a:ext cx="10507980" cy="5105400"/>
          </a:xfrm>
        </p:spPr>
        <p:txBody>
          <a:bodyPr>
            <a:normAutofit/>
          </a:bodyPr>
          <a:lstStyle/>
          <a:p>
            <a:r>
              <a:rPr lang="sr-Cyrl-BA" b="1" dirty="0"/>
              <a:t>Обвезница </a:t>
            </a:r>
            <a:r>
              <a:rPr lang="sr-Cyrl-BA" dirty="0" smtClean="0"/>
              <a:t>је финансијски инструмент </a:t>
            </a:r>
            <a:r>
              <a:rPr lang="sr-Cyrl-BA" dirty="0"/>
              <a:t>којим се емитент као дужник (зајмопримац) обавезује да ће вратити зајмодавцу (инвеститору) позајмљени новац и платити камату за одређени период</a:t>
            </a:r>
            <a:r>
              <a:rPr lang="sr-Cyrl-BA" dirty="0" smtClean="0"/>
              <a:t>.</a:t>
            </a:r>
          </a:p>
          <a:p>
            <a:r>
              <a:rPr lang="sr-Cyrl-BA" dirty="0"/>
              <a:t>Обвезница садржи:</a:t>
            </a:r>
          </a:p>
          <a:p>
            <a:pPr lvl="1"/>
            <a:r>
              <a:rPr lang="sr-Cyrl-BA" dirty="0"/>
              <a:t>Фиксиран датум – рок доспијећа;</a:t>
            </a:r>
          </a:p>
          <a:p>
            <a:pPr lvl="1"/>
            <a:r>
              <a:rPr lang="sr-Cyrl-BA" dirty="0"/>
              <a:t>Номиналну или купонску каматну стопу; </a:t>
            </a:r>
          </a:p>
          <a:p>
            <a:pPr lvl="1"/>
            <a:r>
              <a:rPr lang="sr-Cyrl-BA" dirty="0"/>
              <a:t>Номинални износ дуга или главницу.</a:t>
            </a:r>
          </a:p>
          <a:p>
            <a:r>
              <a:rPr lang="sr-Cyrl-BA" dirty="0"/>
              <a:t>Врсте </a:t>
            </a:r>
            <a:r>
              <a:rPr lang="sr-Cyrl-BA" dirty="0" smtClean="0"/>
              <a:t>обвезница</a:t>
            </a:r>
            <a:r>
              <a:rPr lang="sr-Cyrl-BA" dirty="0"/>
              <a:t>:</a:t>
            </a:r>
          </a:p>
          <a:p>
            <a:pPr lvl="1"/>
            <a:r>
              <a:rPr lang="sr-Cyrl-BA" dirty="0"/>
              <a:t>Дугорочне обвезнице државног трезора</a:t>
            </a:r>
            <a:r>
              <a:rPr lang="sr-Latn-BA" dirty="0"/>
              <a:t> (Treasury notes)</a:t>
            </a:r>
            <a:r>
              <a:rPr lang="sr-Cyrl-BA" dirty="0"/>
              <a:t>;</a:t>
            </a:r>
            <a:endParaRPr lang="sr-Latn-BA" dirty="0"/>
          </a:p>
          <a:p>
            <a:pPr lvl="1"/>
            <a:r>
              <a:rPr lang="sr-Cyrl-BA" dirty="0"/>
              <a:t>Муниципалне обвезнице </a:t>
            </a:r>
            <a:r>
              <a:rPr lang="sr-Latn-BA" dirty="0"/>
              <a:t>(Municipal bonds</a:t>
            </a:r>
            <a:r>
              <a:rPr lang="sr-Latn-BA" dirty="0" smtClean="0"/>
              <a:t>)</a:t>
            </a:r>
            <a:r>
              <a:rPr lang="sr-Cyrl-BA" dirty="0"/>
              <a:t>;</a:t>
            </a:r>
            <a:endParaRPr lang="sr-Latn-BA" dirty="0"/>
          </a:p>
          <a:p>
            <a:pPr lvl="1"/>
            <a:r>
              <a:rPr lang="sr-Cyrl-BA" dirty="0"/>
              <a:t>Корпоративне обвезнице (</a:t>
            </a:r>
            <a:r>
              <a:rPr lang="sr-Latn-BA" dirty="0"/>
              <a:t>Corporate bonds</a:t>
            </a:r>
            <a:r>
              <a:rPr lang="sr-Cyrl-BA" dirty="0" smtClean="0"/>
              <a:t>).</a:t>
            </a:r>
          </a:p>
          <a:p>
            <a:endParaRPr lang="sr-Cyrl-BA" dirty="0"/>
          </a:p>
        </p:txBody>
      </p:sp>
      <p:sp>
        <p:nvSpPr>
          <p:cNvPr id="4" name="Right Brace 3"/>
          <p:cNvSpPr/>
          <p:nvPr/>
        </p:nvSpPr>
        <p:spPr>
          <a:xfrm>
            <a:off x="8610600" y="5029200"/>
            <a:ext cx="381000" cy="12192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945880" y="5338971"/>
            <a:ext cx="1752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dirty="0" smtClean="0"/>
              <a:t>према емитенту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8803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17699"/>
            <a:ext cx="11353800" cy="5559552"/>
          </a:xfrm>
        </p:spPr>
        <p:txBody>
          <a:bodyPr>
            <a:normAutofit lnSpcReduction="10000"/>
          </a:bodyPr>
          <a:lstStyle/>
          <a:p>
            <a:r>
              <a:rPr lang="sr-Cyrl-BA" b="1" dirty="0" smtClean="0"/>
              <a:t>Подјела према обезбјеђењу обавезе</a:t>
            </a:r>
            <a:r>
              <a:rPr lang="sr-Cyrl-BA" dirty="0" smtClean="0"/>
              <a:t>: </a:t>
            </a:r>
          </a:p>
          <a:p>
            <a:pPr lvl="1"/>
            <a:r>
              <a:rPr lang="sr-Cyrl-BA" dirty="0" smtClean="0"/>
              <a:t>Неосигурани инструменти дуга: краткорочне неосигуране обвезнице</a:t>
            </a:r>
            <a:r>
              <a:rPr lang="sr-Latn-BA" dirty="0" smtClean="0"/>
              <a:t> </a:t>
            </a:r>
            <a:r>
              <a:rPr lang="sr-Cyrl-BA" dirty="0" smtClean="0"/>
              <a:t>(</a:t>
            </a:r>
            <a:r>
              <a:rPr lang="sr-Latn-BA" i="1" dirty="0" smtClean="0"/>
              <a:t>notes</a:t>
            </a:r>
            <a:r>
              <a:rPr lang="sr-Cyrl-BA" dirty="0" smtClean="0"/>
              <a:t>)</a:t>
            </a:r>
            <a:r>
              <a:rPr lang="sr-Latn-BA" dirty="0" smtClean="0"/>
              <a:t>, </a:t>
            </a:r>
            <a:r>
              <a:rPr lang="sr-Cyrl-BA" dirty="0" smtClean="0"/>
              <a:t>дугорочне неосигуране обвезнице (</a:t>
            </a:r>
            <a:r>
              <a:rPr lang="sr-Latn-BA" i="1" dirty="0" smtClean="0"/>
              <a:t>debentures</a:t>
            </a:r>
            <a:r>
              <a:rPr lang="sr-Cyrl-BA" dirty="0" smtClean="0"/>
              <a:t>)</a:t>
            </a:r>
            <a:r>
              <a:rPr lang="sr-Latn-BA" dirty="0" smtClean="0"/>
              <a:t>;</a:t>
            </a:r>
            <a:endParaRPr lang="sr-Cyrl-BA" dirty="0" smtClean="0"/>
          </a:p>
          <a:p>
            <a:pPr lvl="1"/>
            <a:r>
              <a:rPr lang="sr-Cyrl-BA" dirty="0" smtClean="0"/>
              <a:t>Осигурани инструменти дуга: хипотекарне обвезнице (</a:t>
            </a:r>
            <a:r>
              <a:rPr lang="sr-Latn-BA" i="1" dirty="0" smtClean="0"/>
              <a:t>mortgage bonds</a:t>
            </a:r>
            <a:r>
              <a:rPr lang="sr-Latn-BA" dirty="0" smtClean="0"/>
              <a:t>)</a:t>
            </a:r>
            <a:r>
              <a:rPr lang="sr-Cyrl-BA" dirty="0" smtClean="0"/>
              <a:t>, колатералне обвезнице</a:t>
            </a:r>
            <a:r>
              <a:rPr lang="sr-Latn-BA" dirty="0" smtClean="0"/>
              <a:t> (</a:t>
            </a:r>
            <a:r>
              <a:rPr lang="sr-Latn-BA" i="1" dirty="0" smtClean="0"/>
              <a:t>collateral trust bonds</a:t>
            </a:r>
            <a:r>
              <a:rPr lang="sr-Latn-BA" dirty="0" smtClean="0"/>
              <a:t>)</a:t>
            </a:r>
            <a:r>
              <a:rPr lang="sr-Cyrl-BA" dirty="0" smtClean="0"/>
              <a:t>, сертификати о опреми</a:t>
            </a:r>
            <a:r>
              <a:rPr lang="sr-Latn-BA" dirty="0" smtClean="0"/>
              <a:t> (</a:t>
            </a:r>
            <a:r>
              <a:rPr lang="sr-Latn-BA" i="1" dirty="0" smtClean="0"/>
              <a:t>equipment trust certificate</a:t>
            </a:r>
            <a:r>
              <a:rPr lang="sr-Latn-BA" dirty="0" smtClean="0"/>
              <a:t>)</a:t>
            </a:r>
            <a:r>
              <a:rPr lang="sr-Cyrl-BA" dirty="0" smtClean="0"/>
              <a:t>.</a:t>
            </a:r>
          </a:p>
          <a:p>
            <a:r>
              <a:rPr lang="sr-Cyrl-BA" b="1" dirty="0" smtClean="0"/>
              <a:t>Подјела према начину измирења обавезе</a:t>
            </a:r>
            <a:r>
              <a:rPr lang="sr-Latn-BA" dirty="0" smtClean="0"/>
              <a:t>:</a:t>
            </a:r>
          </a:p>
          <a:p>
            <a:pPr lvl="1"/>
            <a:r>
              <a:rPr lang="sr-Cyrl-BA" dirty="0" smtClean="0"/>
              <a:t>Без купона (</a:t>
            </a:r>
            <a:r>
              <a:rPr lang="sr-Latn-BA" i="1" dirty="0" smtClean="0"/>
              <a:t>zero coupon bonds, pure discount bonds</a:t>
            </a:r>
            <a:r>
              <a:rPr lang="sr-Latn-BA" dirty="0" smtClean="0"/>
              <a:t>)</a:t>
            </a:r>
            <a:r>
              <a:rPr lang="sr-Cyrl-BA" dirty="0" smtClean="0"/>
              <a:t>– продају се уз дисконт;</a:t>
            </a:r>
          </a:p>
          <a:p>
            <a:pPr lvl="1"/>
            <a:r>
              <a:rPr lang="sr-Cyrl-BA" dirty="0" smtClean="0"/>
              <a:t>Купонске обвезнице </a:t>
            </a:r>
            <a:r>
              <a:rPr lang="sr-Latn-BA" dirty="0" smtClean="0"/>
              <a:t>(</a:t>
            </a:r>
            <a:r>
              <a:rPr lang="sr-Latn-BA" i="1" dirty="0" smtClean="0"/>
              <a:t>coupon bonds</a:t>
            </a:r>
            <a:r>
              <a:rPr lang="sr-Latn-BA" dirty="0" smtClean="0"/>
              <a:t>)</a:t>
            </a:r>
            <a:r>
              <a:rPr lang="sr-Latn-BA" dirty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плаћање камате 1, 2 или 4 пута годишње, главница се плаћа на датум доспијећа;</a:t>
            </a:r>
          </a:p>
          <a:p>
            <a:pPr lvl="1"/>
            <a:r>
              <a:rPr lang="sr-Cyrl-BA" dirty="0" smtClean="0"/>
              <a:t>Ануитетске обвезнице (</a:t>
            </a:r>
            <a:r>
              <a:rPr lang="en-US" i="1" dirty="0" smtClean="0"/>
              <a:t>annuity bonds</a:t>
            </a:r>
            <a:r>
              <a:rPr lang="sr-Latn-BA" dirty="0" smtClean="0"/>
              <a:t>) </a:t>
            </a:r>
            <a:r>
              <a:rPr lang="sr-Cyrl-BA" dirty="0" smtClean="0"/>
              <a:t>– уз исплату камате плаћа се и дио главнице</a:t>
            </a:r>
            <a:r>
              <a:rPr lang="sr-Latn-BA" dirty="0" smtClean="0"/>
              <a:t>.</a:t>
            </a:r>
            <a:endParaRPr lang="sr-Cyrl-BA" dirty="0" smtClean="0"/>
          </a:p>
          <a:p>
            <a:r>
              <a:rPr lang="sr-Cyrl-BA" b="1" dirty="0" smtClean="0"/>
              <a:t>Подјела према врсти каматне стопе:</a:t>
            </a:r>
          </a:p>
          <a:p>
            <a:pPr lvl="1"/>
            <a:r>
              <a:rPr lang="sr-Cyrl-BA" dirty="0" smtClean="0"/>
              <a:t>Обвезнице с фиксном каматном стопом;</a:t>
            </a:r>
          </a:p>
          <a:p>
            <a:pPr lvl="1"/>
            <a:r>
              <a:rPr lang="sr-Cyrl-BA" dirty="0" smtClean="0"/>
              <a:t>Обвезнице с промјенљивом каматном стопом.</a:t>
            </a:r>
          </a:p>
          <a:p>
            <a:endParaRPr lang="sr-Cyrl-BA" dirty="0" smtClean="0"/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944562"/>
          </a:xfrm>
        </p:spPr>
        <p:txBody>
          <a:bodyPr/>
          <a:lstStyle/>
          <a:p>
            <a:pPr algn="ctr"/>
            <a:r>
              <a:rPr lang="sr-Cyrl-BA" b="1" dirty="0" smtClean="0"/>
              <a:t>Остале подјеле обвезница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79954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17699"/>
            <a:ext cx="11353800" cy="5559552"/>
          </a:xfrm>
        </p:spPr>
        <p:txBody>
          <a:bodyPr>
            <a:normAutofit/>
          </a:bodyPr>
          <a:lstStyle/>
          <a:p>
            <a:endParaRPr lang="sr-Cyrl-BA" dirty="0" smtClean="0"/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944562"/>
          </a:xfrm>
        </p:spPr>
        <p:txBody>
          <a:bodyPr/>
          <a:lstStyle/>
          <a:p>
            <a:pPr algn="ctr"/>
            <a:r>
              <a:rPr lang="sr-Cyrl-BA" b="1" dirty="0" smtClean="0"/>
              <a:t>Примјер купонске обвезнице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52600" y="63246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www.blberza.com/Pages/SecurityTrading.aspx?code=RSBD-O19</a:t>
            </a:r>
            <a:r>
              <a:rPr lang="sr-Cyrl-BA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2288" t="58064" r="30084" b="14696"/>
          <a:stretch/>
        </p:blipFill>
        <p:spPr>
          <a:xfrm>
            <a:off x="308699" y="1916002"/>
            <a:ext cx="10596540" cy="2960798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9845173" y="4196712"/>
            <a:ext cx="1147740" cy="680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120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17699"/>
            <a:ext cx="11353800" cy="5559552"/>
          </a:xfrm>
        </p:spPr>
        <p:txBody>
          <a:bodyPr>
            <a:normAutofit/>
          </a:bodyPr>
          <a:lstStyle/>
          <a:p>
            <a:endParaRPr lang="sr-Cyrl-BA" dirty="0" smtClean="0"/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944562"/>
          </a:xfrm>
        </p:spPr>
        <p:txBody>
          <a:bodyPr/>
          <a:lstStyle/>
          <a:p>
            <a:pPr algn="ctr"/>
            <a:r>
              <a:rPr lang="sr-Cyrl-BA" b="1" dirty="0" smtClean="0"/>
              <a:t>Примјер ануитетске обвезнице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2499" t="35185" r="29167" b="15185"/>
          <a:stretch/>
        </p:blipFill>
        <p:spPr>
          <a:xfrm>
            <a:off x="617220" y="1182730"/>
            <a:ext cx="10534650" cy="504158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0365105" y="3093921"/>
            <a:ext cx="66675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52600" y="6324600"/>
            <a:ext cx="777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www.blberza.com/Pages/SecurityTrading.aspx?code=RSRS-O-F</a:t>
            </a:r>
            <a:r>
              <a:rPr lang="sr-Latn-BA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237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711" y="533400"/>
            <a:ext cx="10081260" cy="944562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 smtClean="0"/>
              <a:t>Краткорочни инструменти дуга – инструменти тржишта новца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51711" y="1676400"/>
            <a:ext cx="10081260" cy="5410200"/>
          </a:xfrm>
        </p:spPr>
        <p:txBody>
          <a:bodyPr>
            <a:normAutofit/>
          </a:bodyPr>
          <a:lstStyle/>
          <a:p>
            <a:r>
              <a:rPr lang="sr-Cyrl-BA" dirty="0"/>
              <a:t>Ф</a:t>
            </a:r>
            <a:r>
              <a:rPr lang="sr-Cyrl-RS" dirty="0" smtClean="0"/>
              <a:t>инансијски </a:t>
            </a:r>
            <a:r>
              <a:rPr lang="sr-Cyrl-RS" dirty="0"/>
              <a:t>инструменти на тржишту новца имају низак кредитни ризик, емитују се у релативно великом обиму и имају рок доспијећа до 1 године</a:t>
            </a:r>
            <a:r>
              <a:rPr lang="sr-Cyrl-RS" dirty="0" smtClean="0"/>
              <a:t>.</a:t>
            </a:r>
          </a:p>
          <a:p>
            <a:r>
              <a:rPr lang="sr-Cyrl-RS" dirty="0" smtClean="0"/>
              <a:t>Разлози за емисију краткоричних инструмената дуга:</a:t>
            </a:r>
          </a:p>
          <a:p>
            <a:pPr lvl="1"/>
            <a:r>
              <a:rPr lang="sr-Cyrl-BA" sz="2400" dirty="0" smtClean="0"/>
              <a:t>Прибављање средстава за рјешавање проблема неликвидности;</a:t>
            </a:r>
          </a:p>
          <a:p>
            <a:pPr lvl="1"/>
            <a:r>
              <a:rPr lang="sr-Cyrl-BA" sz="2400" dirty="0" smtClean="0"/>
              <a:t>Прикупљање средстава за краткорочно финансирање.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58891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 smtClean="0"/>
              <a:t>Врсте крткорочних финансијских инструмената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11277600" cy="5257800"/>
          </a:xfrm>
        </p:spPr>
        <p:txBody>
          <a:bodyPr>
            <a:normAutofit lnSpcReduction="10000"/>
          </a:bodyPr>
          <a:lstStyle/>
          <a:p>
            <a:r>
              <a:rPr lang="sr-Cyrl-RS" b="1" dirty="0"/>
              <a:t>Комерцијални записи</a:t>
            </a:r>
            <a:r>
              <a:rPr lang="sr-Cyrl-RS" dirty="0"/>
              <a:t> – краткорочне облигације које издају високобонитетне корпорације;</a:t>
            </a:r>
          </a:p>
          <a:p>
            <a:r>
              <a:rPr lang="sr-Cyrl-RS" b="1" dirty="0"/>
              <a:t>Благајнички </a:t>
            </a:r>
            <a:r>
              <a:rPr lang="sr-Cyrl-RS" b="1" dirty="0" smtClean="0"/>
              <a:t>записи - </a:t>
            </a:r>
            <a:r>
              <a:rPr lang="sr-Cyrl-RS" dirty="0"/>
              <a:t>имају функцију као и комерцијални </a:t>
            </a:r>
            <a:r>
              <a:rPr lang="sr-Cyrl-RS" dirty="0" smtClean="0"/>
              <a:t>записи, издају их првенствено банке;</a:t>
            </a:r>
          </a:p>
          <a:p>
            <a:r>
              <a:rPr lang="sr-Cyrl-RS" b="1" dirty="0" smtClean="0"/>
              <a:t>Депозитни сертификати</a:t>
            </a:r>
            <a:r>
              <a:rPr lang="sr-Latn-BA" b="1" dirty="0" smtClean="0"/>
              <a:t> </a:t>
            </a:r>
            <a:r>
              <a:rPr lang="sr-Latn-BA" dirty="0" smtClean="0"/>
              <a:t>– </a:t>
            </a:r>
            <a:r>
              <a:rPr lang="sr-Cyrl-BA" dirty="0" smtClean="0"/>
              <a:t>потврде о депозиту које издају пословне банке</a:t>
            </a:r>
            <a:r>
              <a:rPr lang="sr-Cyrl-RS" dirty="0" smtClean="0"/>
              <a:t>;</a:t>
            </a:r>
            <a:endParaRPr lang="sr-Latn-BA" dirty="0" smtClean="0"/>
          </a:p>
          <a:p>
            <a:r>
              <a:rPr lang="sr-Cyrl-RS" b="1" dirty="0"/>
              <a:t>Трезорски записи или државне краткорочне обвезнице</a:t>
            </a:r>
            <a:r>
              <a:rPr lang="sr-Latn-BA" b="1" dirty="0"/>
              <a:t> </a:t>
            </a:r>
            <a:r>
              <a:rPr lang="sr-Cyrl-RS" dirty="0"/>
              <a:t>(</a:t>
            </a:r>
            <a:r>
              <a:rPr lang="sr-Latn-BA" dirty="0"/>
              <a:t>treasury bills)</a:t>
            </a:r>
            <a:r>
              <a:rPr lang="sr-Cyrl-RS" dirty="0" smtClean="0"/>
              <a:t>;</a:t>
            </a:r>
          </a:p>
          <a:p>
            <a:r>
              <a:rPr lang="sr-Cyrl-BA" b="1" dirty="0" smtClean="0"/>
              <a:t>Споразум о реоткупу (</a:t>
            </a:r>
            <a:r>
              <a:rPr lang="en-US" b="1" dirty="0" smtClean="0"/>
              <a:t>REPO</a:t>
            </a:r>
            <a:r>
              <a:rPr lang="sr-Cyrl-RS" b="1" dirty="0" smtClean="0"/>
              <a:t>)</a:t>
            </a:r>
            <a:r>
              <a:rPr lang="sr-Cyrl-RS" dirty="0" smtClean="0"/>
              <a:t>- уговори о рекуповини;</a:t>
            </a:r>
          </a:p>
          <a:p>
            <a:r>
              <a:rPr lang="sr-Cyrl-RS" b="1" dirty="0"/>
              <a:t>Банкарски акцепти </a:t>
            </a:r>
            <a:r>
              <a:rPr lang="sr-Cyrl-RS" dirty="0"/>
              <a:t>– писане облигације којима банка прихвата и гарантује будућу исплату;</a:t>
            </a:r>
          </a:p>
          <a:p>
            <a:r>
              <a:rPr lang="sr-Cyrl-RS" dirty="0" smtClean="0"/>
              <a:t>Међубанкарске позајмице вишкова жиралног новца - </a:t>
            </a:r>
            <a:r>
              <a:rPr lang="sr-Cyrl-RS" b="1" dirty="0" smtClean="0"/>
              <a:t>федерални </a:t>
            </a:r>
            <a:r>
              <a:rPr lang="sr-Cyrl-RS" b="1" dirty="0"/>
              <a:t>фондови </a:t>
            </a:r>
            <a:r>
              <a:rPr lang="sr-Cyrl-RS" dirty="0"/>
              <a:t>–резерве пословних банака на рачуну централне </a:t>
            </a:r>
            <a:r>
              <a:rPr lang="sr-Cyrl-RS" dirty="0" smtClean="0"/>
              <a:t>банке.</a:t>
            </a:r>
            <a:endParaRPr lang="sr-Cyrl-RS" dirty="0"/>
          </a:p>
          <a:p>
            <a:endParaRPr lang="sr-Cyrl-R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10820400" cy="990600"/>
          </a:xfrm>
        </p:spPr>
        <p:txBody>
          <a:bodyPr>
            <a:noAutofit/>
          </a:bodyPr>
          <a:lstStyle/>
          <a:p>
            <a:pPr algn="ctr"/>
            <a:r>
              <a:rPr lang="sr-Cyrl-BA" sz="2800" b="1" dirty="0" smtClean="0">
                <a:solidFill>
                  <a:srgbClr val="002060"/>
                </a:solidFill>
              </a:rPr>
              <a:t>Дефиниција и функција тржишта новца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600200"/>
            <a:ext cx="11277600" cy="5026152"/>
          </a:xfrm>
        </p:spPr>
        <p:txBody>
          <a:bodyPr>
            <a:normAutofit/>
          </a:bodyPr>
          <a:lstStyle/>
          <a:p>
            <a:r>
              <a:rPr lang="sr-Cyrl-BA" dirty="0" smtClean="0"/>
              <a:t>Тржиште новца обухвата све финансијске трансакције којима се обавља промет финансијских инструмената са роком доспијећа мањим од једне од године.</a:t>
            </a:r>
          </a:p>
          <a:p>
            <a:r>
              <a:rPr lang="sr-Cyrl-BA" dirty="0" smtClean="0"/>
              <a:t>Већина финансијских инструмената има релативно низак кредитни ризик;</a:t>
            </a:r>
          </a:p>
          <a:p>
            <a:r>
              <a:rPr lang="sr-Latn-BA" dirty="0" smtClean="0"/>
              <a:t>T</a:t>
            </a:r>
            <a:r>
              <a:rPr lang="sr-Cyrl-BA" dirty="0" smtClean="0"/>
              <a:t>рансакције су по правилу ванберзанског типа;</a:t>
            </a:r>
          </a:p>
          <a:p>
            <a:pPr algn="just"/>
            <a:r>
              <a:rPr lang="sr-Cyrl-RS" dirty="0" smtClean="0"/>
              <a:t>Активан секундарни промет – ликвидно и флексибилно тржиште;</a:t>
            </a:r>
          </a:p>
          <a:p>
            <a:r>
              <a:rPr lang="sr-Cyrl-RS" dirty="0" smtClean="0"/>
              <a:t>Тржиште на велико – углавном укључује институционалне инвеститоре;</a:t>
            </a:r>
          </a:p>
          <a:p>
            <a:pPr algn="just"/>
            <a:r>
              <a:rPr lang="sr-Cyrl-RS" dirty="0" smtClean="0"/>
              <a:t>Краткорочно кредитирање </a:t>
            </a:r>
            <a:r>
              <a:rPr lang="de-DE" dirty="0" smtClean="0"/>
              <a:t>vs</a:t>
            </a:r>
            <a:r>
              <a:rPr lang="sr-Cyrl-RS" dirty="0" smtClean="0"/>
              <a:t>. тржиште новца</a:t>
            </a:r>
            <a:r>
              <a:rPr lang="sr-Latn-BA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639762"/>
          </a:xfrm>
        </p:spPr>
        <p:txBody>
          <a:bodyPr/>
          <a:lstStyle/>
          <a:p>
            <a:pPr algn="ctr"/>
            <a:r>
              <a:rPr lang="sr-Cyrl-BA" b="1" dirty="0" smtClean="0"/>
              <a:t>ЗАДАЦИ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11049000" cy="54833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Cyrl-BA" sz="2800" dirty="0" smtClean="0"/>
              <a:t>З</a:t>
            </a:r>
            <a:r>
              <a:rPr lang="sr-Latn-BA" sz="2800" dirty="0" smtClean="0"/>
              <a:t>1</a:t>
            </a:r>
            <a:r>
              <a:rPr lang="sr-Cyrl-BA" sz="2800" dirty="0" smtClean="0"/>
              <a:t>: </a:t>
            </a:r>
            <a:r>
              <a:rPr lang="ru-RU" sz="2800" dirty="0" smtClean="0"/>
              <a:t>Купили сте </a:t>
            </a:r>
            <a:r>
              <a:rPr lang="sr-Latn-BA" sz="2800" dirty="0" smtClean="0"/>
              <a:t>15.000 </a:t>
            </a:r>
            <a:r>
              <a:rPr lang="ru-RU" sz="2800" dirty="0" smtClean="0"/>
              <a:t>акциј</a:t>
            </a:r>
            <a:r>
              <a:rPr lang="sr-Latn-BA" sz="2800" dirty="0" smtClean="0"/>
              <a:t>a</a:t>
            </a:r>
            <a:r>
              <a:rPr lang="ru-RU" sz="2800" dirty="0" smtClean="0"/>
              <a:t> </a:t>
            </a:r>
            <a:r>
              <a:rPr lang="ru-RU" sz="2800" dirty="0"/>
              <a:t>компаније „А“ прије три године по цијени од 1,50 КМ. Тренутна тржишна цијена ових акција износи 1,75 КМ. </a:t>
            </a:r>
            <a:r>
              <a:rPr lang="ru-RU" sz="2800" dirty="0" smtClean="0"/>
              <a:t>У међувремену </a:t>
            </a:r>
            <a:r>
              <a:rPr lang="ru-RU" sz="2800" dirty="0"/>
              <a:t>компанија „А“ је исплатила дивиденду у износу од 0,50 </a:t>
            </a:r>
            <a:r>
              <a:rPr lang="ru-RU" sz="2800" dirty="0" smtClean="0"/>
              <a:t>КМ по </a:t>
            </a:r>
            <a:r>
              <a:rPr lang="ru-RU" sz="2800" dirty="0"/>
              <a:t>акцији. Израчунати </a:t>
            </a:r>
            <a:r>
              <a:rPr lang="sr-Cyrl-BA" sz="2800" dirty="0" smtClean="0"/>
              <a:t>принос на инвестицију и укупно остварену зараду.</a:t>
            </a:r>
          </a:p>
          <a:p>
            <a:pPr>
              <a:buNone/>
            </a:pPr>
            <a:endParaRPr lang="sr-Cyrl-BA" sz="2800" dirty="0" smtClean="0"/>
          </a:p>
          <a:p>
            <a:pPr>
              <a:buNone/>
            </a:pPr>
            <a:r>
              <a:rPr lang="sr-Cyrl-BA" sz="2800" dirty="0" smtClean="0"/>
              <a:t>З</a:t>
            </a:r>
            <a:r>
              <a:rPr lang="sr-Latn-BA" sz="2800" dirty="0" smtClean="0"/>
              <a:t>2</a:t>
            </a:r>
            <a:r>
              <a:rPr lang="sr-Cyrl-BA" sz="2800" dirty="0" smtClean="0"/>
              <a:t>: Предузеће </a:t>
            </a:r>
            <a:r>
              <a:rPr lang="sr-Cyrl-BA" sz="2800" dirty="0"/>
              <a:t>ЗТЦ Бања Врућица а.д. Теслић је исплатило својим акционарима дивиденду у акцијама. Дивиденда у акцијама је износила 1.519.064 КМ. Ако ово предузеће има емитованих 33.600.177 акција номиналне вриједности </a:t>
            </a:r>
            <a:r>
              <a:rPr lang="sr-Cyrl-BA" sz="2800" dirty="0" smtClean="0"/>
              <a:t>1 </a:t>
            </a:r>
            <a:r>
              <a:rPr lang="sr-Cyrl-BA" sz="2800" dirty="0"/>
              <a:t>КМ и ако сте ви власник 4.800 акција овог предузећа, колико вам је нових акција по основу дивиденде припало?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573381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639762"/>
          </a:xfrm>
        </p:spPr>
        <p:txBody>
          <a:bodyPr/>
          <a:lstStyle/>
          <a:p>
            <a:pPr algn="ctr"/>
            <a:r>
              <a:rPr lang="sr-Cyrl-BA" b="1" dirty="0" smtClean="0"/>
              <a:t>ЗАДАЦИ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11430000" cy="54833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sr-Cyrl-BA" dirty="0" smtClean="0"/>
              <a:t>З</a:t>
            </a:r>
            <a:r>
              <a:rPr lang="sr-Latn-BA" dirty="0" smtClean="0"/>
              <a:t>3</a:t>
            </a:r>
            <a:r>
              <a:rPr lang="sr-Cyrl-BA" dirty="0" smtClean="0"/>
              <a:t>:</a:t>
            </a:r>
            <a:r>
              <a:rPr lang="ru-RU" dirty="0"/>
              <a:t> Од </a:t>
            </a:r>
            <a:r>
              <a:rPr lang="ru-RU" dirty="0" smtClean="0"/>
              <a:t>2017. </a:t>
            </a:r>
            <a:r>
              <a:rPr lang="ru-RU" dirty="0"/>
              <a:t>године сте власник 2,50% акција предузећа „А“, које је у </a:t>
            </a:r>
            <a:r>
              <a:rPr lang="ru-RU" dirty="0" smtClean="0"/>
              <a:t>тој </a:t>
            </a:r>
            <a:r>
              <a:rPr lang="ru-RU" dirty="0"/>
              <a:t>години имало 900.000 емитованих акција номиналне вриједности 1 КМ. Скупштина акционара од </a:t>
            </a:r>
            <a:r>
              <a:rPr lang="ru-RU" dirty="0" smtClean="0"/>
              <a:t>2018. до 2021. </a:t>
            </a:r>
            <a:r>
              <a:rPr lang="ru-RU" dirty="0"/>
              <a:t>године доноси </a:t>
            </a:r>
            <a:r>
              <a:rPr lang="sr-Cyrl-BA" dirty="0" smtClean="0"/>
              <a:t>сљедеће </a:t>
            </a:r>
            <a:r>
              <a:rPr lang="ru-RU" dirty="0" smtClean="0"/>
              <a:t>одлуке</a:t>
            </a:r>
            <a:r>
              <a:rPr lang="sr-Latn-BA" dirty="0" smtClean="0"/>
              <a:t>:</a:t>
            </a:r>
            <a:endParaRPr lang="ru-RU" dirty="0"/>
          </a:p>
          <a:p>
            <a:pPr lvl="1"/>
            <a:r>
              <a:rPr lang="ru-RU" sz="2400" b="1" dirty="0" smtClean="0"/>
              <a:t>01.06.2018.</a:t>
            </a:r>
            <a:r>
              <a:rPr lang="ru-RU" sz="2400" dirty="0" smtClean="0"/>
              <a:t> </a:t>
            </a:r>
            <a:r>
              <a:rPr lang="ru-RU" sz="2400" dirty="0"/>
              <a:t>Одлуку о смањењу броја акција за </a:t>
            </a:r>
            <a:r>
              <a:rPr lang="ru-RU" sz="2400" dirty="0" smtClean="0"/>
              <a:t>200.000, </a:t>
            </a:r>
            <a:endParaRPr lang="ru-RU" sz="2400" dirty="0"/>
          </a:p>
          <a:p>
            <a:pPr lvl="1"/>
            <a:r>
              <a:rPr lang="ru-RU" sz="2400" b="1" dirty="0" smtClean="0"/>
              <a:t>01.06.2019.</a:t>
            </a:r>
            <a:r>
              <a:rPr lang="ru-RU" sz="2400" dirty="0" smtClean="0"/>
              <a:t> </a:t>
            </a:r>
            <a:r>
              <a:rPr lang="ru-RU" sz="2400" dirty="0"/>
              <a:t>Одлуку о смањењу акцијског капитала смањењем номиналне вриједности акција на 0,50 </a:t>
            </a:r>
            <a:r>
              <a:rPr lang="ru-RU" sz="2400" dirty="0" smtClean="0"/>
              <a:t>КМ,</a:t>
            </a:r>
            <a:endParaRPr lang="ru-RU" sz="2400" dirty="0"/>
          </a:p>
          <a:p>
            <a:pPr lvl="1"/>
            <a:r>
              <a:rPr lang="ru-RU" sz="2400" b="1" dirty="0" smtClean="0"/>
              <a:t>01.06.2020.</a:t>
            </a:r>
            <a:r>
              <a:rPr lang="ru-RU" sz="2400" dirty="0" smtClean="0"/>
              <a:t> </a:t>
            </a:r>
            <a:r>
              <a:rPr lang="ru-RU" sz="2400" dirty="0"/>
              <a:t>Одлуку о повећању броја акција новом емисијом за </a:t>
            </a:r>
            <a:r>
              <a:rPr lang="ru-RU" sz="2400" dirty="0" smtClean="0"/>
              <a:t>500.000, </a:t>
            </a:r>
            <a:endParaRPr lang="ru-RU" sz="2400" dirty="0"/>
          </a:p>
          <a:p>
            <a:pPr lvl="1"/>
            <a:r>
              <a:rPr lang="ru-RU" sz="2400" b="1" dirty="0" smtClean="0"/>
              <a:t>01.06.2021.</a:t>
            </a:r>
            <a:r>
              <a:rPr lang="ru-RU" sz="2400" dirty="0" smtClean="0"/>
              <a:t> </a:t>
            </a:r>
            <a:r>
              <a:rPr lang="ru-RU" sz="2400" dirty="0"/>
              <a:t>Одлуку о смањењу броја акција за 100.000, а затим и одлуку о повећању акцијског капитала повећањем номиналне вриједности акција на 0,70 КМ. </a:t>
            </a:r>
            <a:endParaRPr lang="ru-RU" sz="2400" dirty="0" smtClean="0"/>
          </a:p>
          <a:p>
            <a:pPr lvl="1"/>
            <a:endParaRPr lang="ru-RU" sz="2400" dirty="0"/>
          </a:p>
          <a:p>
            <a:pPr>
              <a:buNone/>
            </a:pPr>
            <a:r>
              <a:rPr lang="ru-RU" dirty="0" smtClean="0"/>
              <a:t>	Колико </a:t>
            </a:r>
            <a:r>
              <a:rPr lang="ru-RU" dirty="0"/>
              <a:t>акција имате </a:t>
            </a:r>
            <a:r>
              <a:rPr lang="ru-RU" dirty="0" smtClean="0"/>
              <a:t>31.12.2021. </a:t>
            </a:r>
            <a:r>
              <a:rPr lang="ru-RU" dirty="0"/>
              <a:t>године? Колико износи </a:t>
            </a:r>
            <a:r>
              <a:rPr lang="ru-RU" dirty="0" smtClean="0"/>
              <a:t>акцијски капитал </a:t>
            </a:r>
            <a:r>
              <a:rPr lang="ru-RU" dirty="0"/>
              <a:t>предузећа </a:t>
            </a:r>
            <a:r>
              <a:rPr lang="ru-RU" dirty="0" smtClean="0"/>
              <a:t>31.12.2021. </a:t>
            </a:r>
            <a:r>
              <a:rPr lang="ru-RU" dirty="0"/>
              <a:t>године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30734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639762"/>
          </a:xfrm>
        </p:spPr>
        <p:txBody>
          <a:bodyPr/>
          <a:lstStyle/>
          <a:p>
            <a:pPr algn="ctr"/>
            <a:r>
              <a:rPr lang="sr-Cyrl-BA" b="1" dirty="0" smtClean="0"/>
              <a:t>ЗАДАЦИ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90597"/>
            <a:ext cx="11049000" cy="548335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/>
              <a:t>З</a:t>
            </a:r>
            <a:r>
              <a:rPr lang="sr-Latn-BA" sz="2800" dirty="0"/>
              <a:t>4</a:t>
            </a:r>
            <a:r>
              <a:rPr lang="ru-RU" sz="2800" dirty="0"/>
              <a:t>: Номинална вриједност једне обвезнице износи 2.500 КМ. Тренутна тржишна цијена обвезнице је 92. Каматна стопа коју носи обвезница је 7% на годишњем нивоу. Израчунати текући принос обвезнице. Шта ће се десити са текућим приносом ако се тржишна цијена обвезнице повећа за 5%?</a:t>
            </a:r>
            <a:endParaRPr lang="en-US" sz="2800" dirty="0"/>
          </a:p>
          <a:p>
            <a:pPr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82133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b="1" dirty="0" smtClean="0"/>
              <a:t>Финансијски инструменти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355580" cy="4873752"/>
          </a:xfrm>
        </p:spPr>
        <p:txBody>
          <a:bodyPr/>
          <a:lstStyle/>
          <a:p>
            <a:r>
              <a:rPr lang="sr-Cyrl-BA" b="1" dirty="0" smtClean="0"/>
              <a:t>Финансијска имовина </a:t>
            </a:r>
            <a:r>
              <a:rPr lang="sr-Cyrl-BA" dirty="0" smtClean="0"/>
              <a:t>је свака имовина коју посједују компаније, становништво или држава, а која се у билансу неке друге компаније, становништва или држава појављује као извор капитала или обавеза.</a:t>
            </a:r>
          </a:p>
          <a:p>
            <a:r>
              <a:rPr lang="sr-Cyrl-BA" dirty="0" smtClean="0"/>
              <a:t>Финансијска имовина се формализује путем хартија од вриједности.</a:t>
            </a:r>
          </a:p>
          <a:p>
            <a:r>
              <a:rPr lang="sr-Cyrl-BA" b="1" dirty="0" smtClean="0"/>
              <a:t>Хартија од вриједности </a:t>
            </a:r>
            <a:r>
              <a:rPr lang="sr-Cyrl-BA" dirty="0" smtClean="0"/>
              <a:t>је уговор који узрокује настанак финансијске имовине за једну уговорну страну и финансисјке обавезе или инструмента акцијског капитала за другу уговорну страну.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9598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838200"/>
            <a:ext cx="10081260" cy="639762"/>
          </a:xfrm>
        </p:spPr>
        <p:txBody>
          <a:bodyPr>
            <a:normAutofit fontScale="90000"/>
          </a:bodyPr>
          <a:lstStyle/>
          <a:p>
            <a:pPr algn="ctr"/>
            <a:r>
              <a:rPr lang="sr-Cyrl-BA" b="1" dirty="0" smtClean="0"/>
              <a:t>АЛТЕРНАТИВНИ ИЗВОРИ ФИНАНСИРАЊА (</a:t>
            </a:r>
            <a:r>
              <a:rPr lang="sr-Latn-BA" b="1" dirty="0" smtClean="0"/>
              <a:t>START-UP </a:t>
            </a:r>
            <a:r>
              <a:rPr lang="sr-Cyrl-BA" b="1" dirty="0" smtClean="0"/>
              <a:t>И</a:t>
            </a:r>
            <a:r>
              <a:rPr lang="sr-Latn-BA" b="1" dirty="0" smtClean="0"/>
              <a:t> SME</a:t>
            </a:r>
            <a:r>
              <a:rPr lang="sr-Cyrl-BA" b="1" dirty="0" smtClean="0"/>
              <a:t>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96723"/>
            <a:ext cx="11049000" cy="5483352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Пословни анђели</a:t>
            </a:r>
          </a:p>
          <a:p>
            <a:r>
              <a:rPr lang="ru-RU" sz="2800" dirty="0" smtClean="0"/>
              <a:t>Фондови ризичног капитала</a:t>
            </a:r>
          </a:p>
          <a:p>
            <a:r>
              <a:rPr lang="sr-Latn-BA" sz="2800" dirty="0" smtClean="0"/>
              <a:t>Crowdfunding</a:t>
            </a:r>
          </a:p>
          <a:p>
            <a:r>
              <a:rPr lang="sr-Latn-BA" sz="2800" dirty="0" smtClean="0"/>
              <a:t>Spin-off</a:t>
            </a:r>
          </a:p>
          <a:p>
            <a:r>
              <a:rPr lang="sr-Cyrl-BA" sz="2800" dirty="0" smtClean="0"/>
              <a:t>Посебни берзански сегменти</a:t>
            </a:r>
            <a:endParaRPr lang="ru-RU" sz="2800" dirty="0" smtClean="0"/>
          </a:p>
          <a:p>
            <a:endParaRPr lang="ru-RU" sz="2800" dirty="0"/>
          </a:p>
        </p:txBody>
      </p:sp>
      <p:pic>
        <p:nvPicPr>
          <p:cNvPr id="2050" name="Picture 2" descr="Seed Funding: The Art of Angel Investing - Ventec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945308"/>
            <a:ext cx="5356225" cy="358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101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Изведени финансијски инструменти – финансијски деривати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600200"/>
            <a:ext cx="10081260" cy="5105400"/>
          </a:xfrm>
        </p:spPr>
        <p:txBody>
          <a:bodyPr>
            <a:normAutofit/>
          </a:bodyPr>
          <a:lstStyle/>
          <a:p>
            <a:r>
              <a:rPr lang="sr-Cyrl-BA" dirty="0" smtClean="0"/>
              <a:t>Финансијски инструменти чија вриједност зависи од вриједности активе која се налази у њиховој основи</a:t>
            </a:r>
          </a:p>
          <a:p>
            <a:r>
              <a:rPr lang="sr-Cyrl-BA" dirty="0" smtClean="0"/>
              <a:t>У чему се огледа значај финансијских деривата?</a:t>
            </a:r>
            <a:endParaRPr lang="sr-Latn-BA" dirty="0" smtClean="0"/>
          </a:p>
          <a:p>
            <a:pPr marL="0" indent="0">
              <a:buNone/>
            </a:pPr>
            <a:endParaRPr lang="sr-Cyrl-BA" dirty="0" smtClean="0"/>
          </a:p>
        </p:txBody>
      </p:sp>
      <p:sp>
        <p:nvSpPr>
          <p:cNvPr id="4" name="AutoShape 2" descr="https://abcscprod.azureedge.net/-/media/Project/ABCL/Internal_Images_526x230/526x230/SS/What_are_derivatives_526_230_I_SS_057.webp?extension=webp&amp;revision=bed9513a-a73f-4e63-8ab7-26e3965342b4&amp;modified=20200821100407&amp;hash=30D15CC72BE6D158481AFFCB9D84EB1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6249" t="41111" r="40000" b="24814"/>
          <a:stretch/>
        </p:blipFill>
        <p:spPr>
          <a:xfrm>
            <a:off x="1847850" y="3048000"/>
            <a:ext cx="7620000" cy="349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3997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2800" b="1" dirty="0" smtClean="0"/>
              <a:t>Изведени финансијски инструменти – финансијски деривати</a:t>
            </a:r>
            <a:endParaRPr lang="en-US" sz="28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16135437"/>
              </p:ext>
            </p:extLst>
          </p:nvPr>
        </p:nvGraphicFramePr>
        <p:xfrm>
          <a:off x="617538" y="1736725"/>
          <a:ext cx="10080625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66291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форварди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736651"/>
            <a:ext cx="10081260" cy="5105400"/>
          </a:xfrm>
        </p:spPr>
        <p:txBody>
          <a:bodyPr>
            <a:normAutofit/>
          </a:bodyPr>
          <a:lstStyle/>
          <a:p>
            <a:r>
              <a:rPr lang="sr-Cyrl-BA" dirty="0"/>
              <a:t>Основни задатак форвард и фјучерс уговора је да инвеститорима омогуће контролу ризика неповољних  цјеновних кретања актива које су предмет будућих трансакција</a:t>
            </a:r>
            <a:r>
              <a:rPr lang="sr-Cyrl-BA" dirty="0" smtClean="0"/>
              <a:t>.</a:t>
            </a:r>
          </a:p>
          <a:p>
            <a:pPr marL="0" indent="0">
              <a:buNone/>
            </a:pPr>
            <a:endParaRPr lang="sr-Cyrl-BA" dirty="0"/>
          </a:p>
          <a:p>
            <a:r>
              <a:rPr lang="sr-Cyrl-BA" b="1" dirty="0"/>
              <a:t>Форварди</a:t>
            </a:r>
            <a:r>
              <a:rPr lang="sr-Cyrl-BA" dirty="0"/>
              <a:t> су уговори између двије заинтересоване стране о </a:t>
            </a:r>
            <a:r>
              <a:rPr lang="sr-Cyrl-BA" dirty="0" smtClean="0"/>
              <a:t>финансијској </a:t>
            </a:r>
            <a:r>
              <a:rPr lang="sr-Cyrl-BA" dirty="0"/>
              <a:t>трансакцији односно испоруци неке активе по унапријед утврђеној цијени на крају уговореног периода</a:t>
            </a:r>
            <a:r>
              <a:rPr lang="sr-Cyrl-BA" dirty="0" smtClean="0"/>
              <a:t>.</a:t>
            </a:r>
            <a:endParaRPr lang="sr-Latn-BA" dirty="0" smtClean="0"/>
          </a:p>
          <a:p>
            <a:r>
              <a:rPr lang="sr-Cyrl-BA" dirty="0" smtClean="0"/>
              <a:t>Нису </a:t>
            </a:r>
            <a:r>
              <a:rPr lang="sr-Cyrl-BA" dirty="0"/>
              <a:t>стандардизовани већ прилагођени конкретним потребама двије стране.</a:t>
            </a:r>
          </a:p>
          <a:p>
            <a:r>
              <a:rPr lang="sr-Cyrl-BA" dirty="0"/>
              <a:t>Ријетко су предмет секундардне трговине</a:t>
            </a:r>
            <a:r>
              <a:rPr lang="sr-Cyrl-BA" dirty="0" smtClean="0"/>
              <a:t>.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4107039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200" b="1" dirty="0"/>
              <a:t>форварди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736651"/>
            <a:ext cx="8526780" cy="5105400"/>
          </a:xfrm>
        </p:spPr>
        <p:txBody>
          <a:bodyPr>
            <a:normAutofit/>
          </a:bodyPr>
          <a:lstStyle/>
          <a:p>
            <a:r>
              <a:rPr lang="sr-Cyrl-BA" dirty="0"/>
              <a:t>Трансакције форвардима се обављају без посредовања клириншке куће у ванберзанском промету.</a:t>
            </a:r>
            <a:endParaRPr lang="en-US" dirty="0"/>
          </a:p>
          <a:p>
            <a:r>
              <a:rPr lang="sr-Cyrl-BA" dirty="0"/>
              <a:t>Форварди се поравнавају испоруком активе која се налази у њиховој основи, што подразумијева постојање ризика плаћања и испоруке</a:t>
            </a:r>
            <a:r>
              <a:rPr lang="sr-Cyrl-BA" dirty="0" smtClean="0"/>
              <a:t>.</a:t>
            </a:r>
          </a:p>
          <a:p>
            <a:endParaRPr lang="sr-Cyrl-BA" dirty="0"/>
          </a:p>
          <a:p>
            <a:r>
              <a:rPr lang="sr-Cyrl-BA" dirty="0" smtClean="0">
                <a:solidFill>
                  <a:schemeClr val="tx2"/>
                </a:solidFill>
              </a:rPr>
              <a:t>Предности и недостаци форварда?</a:t>
            </a:r>
            <a:endParaRPr lang="sr-Cyrl-BA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736651"/>
            <a:ext cx="7657614" cy="510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5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фјучерси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736651"/>
            <a:ext cx="10081260" cy="5105400"/>
          </a:xfrm>
        </p:spPr>
        <p:txBody>
          <a:bodyPr>
            <a:normAutofit/>
          </a:bodyPr>
          <a:lstStyle/>
          <a:p>
            <a:r>
              <a:rPr lang="sr-Cyrl-BA" b="1" dirty="0" smtClean="0"/>
              <a:t>Фјучерс</a:t>
            </a:r>
            <a:r>
              <a:rPr lang="sr-Cyrl-BA" dirty="0" smtClean="0"/>
              <a:t> </a:t>
            </a:r>
            <a:r>
              <a:rPr lang="sr-Cyrl-BA" dirty="0"/>
              <a:t>је стандардизован термински уговор којим се тргује на берзама ради елиминисања губитка </a:t>
            </a:r>
            <a:r>
              <a:rPr lang="sr-Cyrl-BA" dirty="0" smtClean="0"/>
              <a:t>усљед </a:t>
            </a:r>
            <a:r>
              <a:rPr lang="sr-Cyrl-BA" dirty="0"/>
              <a:t>евентуалне неповољне промјене цијене.</a:t>
            </a:r>
          </a:p>
          <a:p>
            <a:r>
              <a:rPr lang="sr-Cyrl-BA" dirty="0"/>
              <a:t>У тренутку склапања уговора постиже се договор о будућој трансакцији активе по уговореној цијени (фјучерс цијена) на истеку уговорног периода.</a:t>
            </a:r>
          </a:p>
          <a:p>
            <a:r>
              <a:rPr lang="sr-Cyrl-BA" dirty="0"/>
              <a:t>Настанак фјучерса је инициран од стране берзи.</a:t>
            </a:r>
          </a:p>
          <a:p>
            <a:r>
              <a:rPr lang="sr-Cyrl-BA" dirty="0"/>
              <a:t>Врсте фјучерса:</a:t>
            </a:r>
          </a:p>
          <a:p>
            <a:pPr lvl="1"/>
            <a:r>
              <a:rPr lang="sr-Cyrl-BA" sz="2200" dirty="0"/>
              <a:t>робни (у основи имају робу) и </a:t>
            </a:r>
          </a:p>
          <a:p>
            <a:pPr lvl="1"/>
            <a:r>
              <a:rPr lang="sr-Cyrl-BA" sz="2200" dirty="0"/>
              <a:t>финансијски фјучерси (у основи имају берзански индекс, каматну стопу или валуту).</a:t>
            </a:r>
          </a:p>
        </p:txBody>
      </p:sp>
    </p:spTree>
    <p:extLst>
      <p:ext uri="{BB962C8B-B14F-4D97-AF65-F5344CB8AC3E}">
        <p14:creationId xmlns:p14="http://schemas.microsoft.com/office/powerpoint/2010/main" val="4190967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фјучерси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736651"/>
            <a:ext cx="10081260" cy="5105400"/>
          </a:xfrm>
        </p:spPr>
        <p:txBody>
          <a:bodyPr>
            <a:normAutofit/>
          </a:bodyPr>
          <a:lstStyle/>
          <a:p>
            <a:r>
              <a:rPr lang="sr-Cyrl-BA" dirty="0"/>
              <a:t>Купац </a:t>
            </a:r>
            <a:r>
              <a:rPr lang="sr-Cyrl-BA" dirty="0" smtClean="0"/>
              <a:t>фјучерса </a:t>
            </a:r>
            <a:r>
              <a:rPr lang="sr-Cyrl-BA" dirty="0"/>
              <a:t>је у </a:t>
            </a:r>
            <a:r>
              <a:rPr lang="sr-Cyrl-BA" dirty="0" smtClean="0"/>
              <a:t>дугој, а продавац у краткој позицији.</a:t>
            </a:r>
            <a:endParaRPr lang="sr-Cyrl-BA" dirty="0"/>
          </a:p>
          <a:p>
            <a:r>
              <a:rPr lang="sr-Cyrl-BA" dirty="0"/>
              <a:t>Позиција у фјучерсу се може ликвидирати на два начина:</a:t>
            </a:r>
          </a:p>
          <a:p>
            <a:pPr lvl="1"/>
            <a:r>
              <a:rPr lang="sr-Cyrl-BA" sz="2200" dirty="0"/>
              <a:t>прије датума поравнања (датума испоруке) заузимањем контра позиције или</a:t>
            </a:r>
          </a:p>
          <a:p>
            <a:pPr lvl="1"/>
            <a:r>
              <a:rPr lang="sr-Cyrl-BA" sz="2200" dirty="0"/>
              <a:t>чекањем датума поравнања и испоруком активе која се налази у основи уговора.</a:t>
            </a:r>
          </a:p>
          <a:p>
            <a:r>
              <a:rPr lang="sr-Cyrl-BA" dirty="0"/>
              <a:t>Број фјучерса који су склопљени, али нереализовани представља тзв. отворени интерес фјучерс уговора. </a:t>
            </a:r>
            <a:endParaRPr lang="sr-Cyrl-BA" dirty="0" smtClean="0"/>
          </a:p>
          <a:p>
            <a:pPr marL="0" indent="0">
              <a:buNone/>
            </a:pPr>
            <a:endParaRPr lang="sr-Cyrl-BA" dirty="0"/>
          </a:p>
          <a:p>
            <a:r>
              <a:rPr lang="sr-Cyrl-BA" dirty="0"/>
              <a:t>Клириншка кућа је јавља се као посредник у свакој трансакцији. </a:t>
            </a:r>
          </a:p>
        </p:txBody>
      </p:sp>
      <p:sp>
        <p:nvSpPr>
          <p:cNvPr id="4" name="Oval 3"/>
          <p:cNvSpPr/>
          <p:nvPr/>
        </p:nvSpPr>
        <p:spPr>
          <a:xfrm>
            <a:off x="7696200" y="2209800"/>
            <a:ext cx="1905000" cy="533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>
            <a:stCxn id="4" idx="7"/>
          </p:cNvCxnSpPr>
          <p:nvPr/>
        </p:nvCxnSpPr>
        <p:spPr>
          <a:xfrm flipV="1">
            <a:off x="9322219" y="1905000"/>
            <a:ext cx="507581" cy="3829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610060" y="144259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 smtClean="0"/>
              <a:t>У форварду?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0783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фјучерси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736651"/>
            <a:ext cx="10081260" cy="5105400"/>
          </a:xfrm>
        </p:spPr>
        <p:txBody>
          <a:bodyPr>
            <a:normAutofit/>
          </a:bodyPr>
          <a:lstStyle/>
          <a:p>
            <a:r>
              <a:rPr lang="sr-Cyrl-BA" b="1" dirty="0"/>
              <a:t>Иницијална маргина </a:t>
            </a:r>
            <a:r>
              <a:rPr lang="sr-Cyrl-BA" dirty="0"/>
              <a:t>је износ који инвеститор полаже код клириншке куће при успостављању фјучерс </a:t>
            </a:r>
            <a:r>
              <a:rPr lang="sr-Cyrl-BA" dirty="0" smtClean="0"/>
              <a:t>позиције</a:t>
            </a:r>
            <a:endParaRPr lang="sr-Cyrl-BA" dirty="0"/>
          </a:p>
          <a:p>
            <a:r>
              <a:rPr lang="sr-Cyrl-BA" dirty="0"/>
              <a:t>На крају сваког дана врши се прилагођавање на маргинском рачуну у зависности од </a:t>
            </a:r>
            <a:r>
              <a:rPr lang="sr-Cyrl-BA" dirty="0" smtClean="0"/>
              <a:t>промјене цијена на тржишту</a:t>
            </a:r>
          </a:p>
          <a:p>
            <a:pPr marL="0" indent="0">
              <a:buNone/>
            </a:pPr>
            <a:endParaRPr lang="sr-Cyrl-BA" dirty="0"/>
          </a:p>
          <a:p>
            <a:r>
              <a:rPr lang="sr-Cyrl-BA" dirty="0" smtClean="0"/>
              <a:t>Најпознатије берзе фјучерса:</a:t>
            </a:r>
          </a:p>
          <a:p>
            <a:pPr lvl="1"/>
            <a:r>
              <a:rPr lang="en-US" dirty="0"/>
              <a:t>Chicago Board of Trade (CBOT)</a:t>
            </a:r>
            <a:endParaRPr lang="sr-Cyrl-RS" dirty="0"/>
          </a:p>
          <a:p>
            <a:pPr lvl="1"/>
            <a:r>
              <a:rPr lang="en-US" dirty="0"/>
              <a:t>Chicago Board Options Exchange (CBOE)</a:t>
            </a:r>
            <a:endParaRPr lang="sr-Cyrl-RS" dirty="0"/>
          </a:p>
          <a:p>
            <a:pPr lvl="1"/>
            <a:r>
              <a:rPr lang="en-US" dirty="0">
                <a:hlinkClick r:id="rId2"/>
              </a:rPr>
              <a:t>Chicago Mercantile Exchange</a:t>
            </a:r>
            <a:r>
              <a:rPr lang="en-US" dirty="0"/>
              <a:t> (CME)</a:t>
            </a:r>
            <a:endParaRPr lang="sr-Cyrl-RS" dirty="0"/>
          </a:p>
          <a:p>
            <a:pPr lvl="1"/>
            <a:r>
              <a:rPr lang="en-US" dirty="0"/>
              <a:t>International Securities Exchange (ISE)</a:t>
            </a:r>
            <a:endParaRPr lang="sr-Cyrl-RS" dirty="0"/>
          </a:p>
          <a:p>
            <a:pPr lvl="1"/>
            <a:r>
              <a:rPr lang="en-US" dirty="0" smtClean="0"/>
              <a:t>Minneapolis </a:t>
            </a:r>
            <a:r>
              <a:rPr lang="en-US" dirty="0"/>
              <a:t>Grain Exchange (MGE)</a:t>
            </a:r>
            <a:endParaRPr lang="sr-Cyrl-RS" dirty="0"/>
          </a:p>
          <a:p>
            <a:pPr lvl="1"/>
            <a:r>
              <a:rPr lang="en-US" dirty="0" smtClean="0"/>
              <a:t>New </a:t>
            </a:r>
            <a:r>
              <a:rPr lang="en-US" dirty="0"/>
              <a:t>York Mercantile Exchange (NYMEX)</a:t>
            </a:r>
          </a:p>
          <a:p>
            <a:pPr lvl="1"/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22279646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736651"/>
            <a:ext cx="9745980" cy="5105400"/>
          </a:xfrm>
        </p:spPr>
        <p:txBody>
          <a:bodyPr>
            <a:normAutofit/>
          </a:bodyPr>
          <a:lstStyle/>
          <a:p>
            <a:pPr lvl="1"/>
            <a:endParaRPr lang="sr-Cyrl-BA" dirty="0" smtClean="0"/>
          </a:p>
          <a:p>
            <a:pPr lvl="1"/>
            <a:endParaRPr lang="sr-Cyrl-BA" dirty="0"/>
          </a:p>
          <a:p>
            <a:pPr marL="0" indent="0">
              <a:buNone/>
            </a:pPr>
            <a:r>
              <a:rPr lang="sr-Cyrl-BA" sz="4000" dirty="0" smtClean="0"/>
              <a:t>Сличности и разлике између форварда и фјучерса?</a:t>
            </a:r>
          </a:p>
        </p:txBody>
      </p:sp>
    </p:spTree>
    <p:extLst>
      <p:ext uri="{BB962C8B-B14F-4D97-AF65-F5344CB8AC3E}">
        <p14:creationId xmlns:p14="http://schemas.microsoft.com/office/powerpoint/2010/main" val="2672588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свопови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736651"/>
            <a:ext cx="10081260" cy="5105400"/>
          </a:xfrm>
        </p:spPr>
        <p:txBody>
          <a:bodyPr>
            <a:normAutofit/>
          </a:bodyPr>
          <a:lstStyle/>
          <a:p>
            <a:r>
              <a:rPr lang="sr-Cyrl-RS" b="1" dirty="0"/>
              <a:t>Своп</a:t>
            </a:r>
            <a:r>
              <a:rPr lang="sr-Cyrl-RS" dirty="0"/>
              <a:t> је уговор између двије стране које су се договориле да размјењују одговарајуће новчане токове у будућности. </a:t>
            </a:r>
          </a:p>
          <a:p>
            <a:r>
              <a:rPr lang="sr-Cyrl-BA" dirty="0"/>
              <a:t>Р</a:t>
            </a:r>
            <a:r>
              <a:rPr lang="sr-Cyrl-RS" dirty="0"/>
              <a:t>ачунање готовинских токова укључује коришћење тржишних </a:t>
            </a:r>
            <a:r>
              <a:rPr lang="sr-Cyrl-RS" dirty="0" smtClean="0"/>
              <a:t>каматних </a:t>
            </a:r>
            <a:r>
              <a:rPr lang="sr-Cyrl-RS" dirty="0"/>
              <a:t>стопа, девизних курсева или других тржишних </a:t>
            </a:r>
            <a:r>
              <a:rPr lang="sr-Cyrl-RS" dirty="0" smtClean="0"/>
              <a:t>варијабли</a:t>
            </a:r>
          </a:p>
          <a:p>
            <a:pPr marL="0" indent="0">
              <a:buNone/>
            </a:pPr>
            <a:endParaRPr lang="sr-Cyrl-RS" dirty="0"/>
          </a:p>
          <a:p>
            <a:r>
              <a:rPr lang="sr-Cyrl-RS" dirty="0" smtClean="0"/>
              <a:t>Најпознатије врсте свопова:</a:t>
            </a:r>
          </a:p>
          <a:p>
            <a:pPr lvl="1"/>
            <a:r>
              <a:rPr lang="sr-Cyrl-RS" dirty="0" smtClean="0"/>
              <a:t>Каматни</a:t>
            </a:r>
          </a:p>
          <a:p>
            <a:pPr lvl="1"/>
            <a:r>
              <a:rPr lang="sr-Cyrl-RS" dirty="0" smtClean="0"/>
              <a:t>Валутни </a:t>
            </a:r>
          </a:p>
          <a:p>
            <a:pPr lvl="1"/>
            <a:endParaRPr lang="sr-Cyrl-RS" dirty="0"/>
          </a:p>
          <a:p>
            <a:r>
              <a:rPr lang="sr-Cyrl-RS" dirty="0" smtClean="0"/>
              <a:t>ПРИМЈЕР</a:t>
            </a: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05880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 rot="363846">
            <a:off x="7165956" y="4868779"/>
            <a:ext cx="4724400" cy="17526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715962"/>
          </a:xfrm>
        </p:spPr>
        <p:txBody>
          <a:bodyPr/>
          <a:lstStyle/>
          <a:p>
            <a:pPr algn="ctr"/>
            <a:r>
              <a:rPr lang="sr-Cyrl-BA" b="1" dirty="0" smtClean="0"/>
              <a:t>Подјела финансијских инструмената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10744200" cy="5254752"/>
          </a:xfrm>
        </p:spPr>
        <p:txBody>
          <a:bodyPr>
            <a:normAutofit lnSpcReduction="10000"/>
          </a:bodyPr>
          <a:lstStyle/>
          <a:p>
            <a:r>
              <a:rPr lang="sr-Cyrl-BA" dirty="0" smtClean="0"/>
              <a:t>Финансијски инструменти могу бити основни и изведени.</a:t>
            </a:r>
          </a:p>
          <a:p>
            <a:r>
              <a:rPr lang="sr-Cyrl-BA" dirty="0" smtClean="0"/>
              <a:t>Најчешћа подјела основних финансијских инструмената је на:</a:t>
            </a:r>
          </a:p>
          <a:p>
            <a:pPr lvl="1"/>
            <a:r>
              <a:rPr lang="sr-Cyrl-BA" sz="2400" b="1" dirty="0" smtClean="0"/>
              <a:t>Финансијске инструменте акцијског капитала</a:t>
            </a:r>
            <a:r>
              <a:rPr lang="sr-Cyrl-BA" sz="2400" dirty="0" smtClean="0"/>
              <a:t>: обичне и преференцијалне акције;</a:t>
            </a:r>
          </a:p>
          <a:p>
            <a:pPr lvl="1"/>
            <a:r>
              <a:rPr lang="sr-Cyrl-BA" sz="2400" b="1" dirty="0"/>
              <a:t>Финансијске </a:t>
            </a:r>
            <a:r>
              <a:rPr lang="sr-Cyrl-BA" sz="2400" b="1" dirty="0" smtClean="0"/>
              <a:t>инструменте дуга</a:t>
            </a:r>
            <a:r>
              <a:rPr lang="sr-Cyrl-BA" sz="2400" dirty="0" smtClean="0"/>
              <a:t>: обвезнице, трезорски записи, депозитни сертификати, ноте, облигације и сл.</a:t>
            </a:r>
          </a:p>
          <a:p>
            <a:r>
              <a:rPr lang="sr-Cyrl-BA" dirty="0" smtClean="0"/>
              <a:t>Изведени финансијски инструменти или финансијски деривати подразумијевају ХОВ чија вриједност није независна већ зависи од вриједности основне активе на коју су креиране: </a:t>
            </a:r>
          </a:p>
          <a:p>
            <a:pPr lvl="1"/>
            <a:r>
              <a:rPr lang="sr-Cyrl-BA" sz="2400" dirty="0" smtClean="0"/>
              <a:t>Фјучерси; </a:t>
            </a:r>
          </a:p>
          <a:p>
            <a:pPr lvl="1"/>
            <a:r>
              <a:rPr lang="sr-Cyrl-BA" sz="2400" dirty="0" smtClean="0"/>
              <a:t>Форварди;</a:t>
            </a:r>
          </a:p>
          <a:p>
            <a:pPr lvl="1"/>
            <a:r>
              <a:rPr lang="sr-Cyrl-BA" sz="2400" dirty="0" smtClean="0"/>
              <a:t>Опције;</a:t>
            </a:r>
          </a:p>
          <a:p>
            <a:pPr lvl="1"/>
            <a:r>
              <a:rPr lang="sr-Cyrl-BA" sz="2400" dirty="0"/>
              <a:t>С</a:t>
            </a:r>
            <a:r>
              <a:rPr lang="sr-Cyrl-BA" sz="2400" dirty="0" smtClean="0"/>
              <a:t>вопови. </a:t>
            </a:r>
          </a:p>
          <a:p>
            <a:pPr lvl="1"/>
            <a:endParaRPr lang="sr-Cyrl-BA" dirty="0" smtClean="0"/>
          </a:p>
        </p:txBody>
      </p:sp>
      <p:sp>
        <p:nvSpPr>
          <p:cNvPr id="4" name="TextBox 3"/>
          <p:cNvSpPr txBox="1"/>
          <p:nvPr/>
        </p:nvSpPr>
        <p:spPr>
          <a:xfrm rot="620242">
            <a:off x="7966400" y="5263536"/>
            <a:ext cx="3123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BA" sz="2000" dirty="0" smtClean="0"/>
              <a:t>Сјетите се вјежби</a:t>
            </a:r>
          </a:p>
          <a:p>
            <a:pPr algn="ctr"/>
            <a:r>
              <a:rPr lang="sr-Cyrl-BA" sz="2000" dirty="0" smtClean="0"/>
              <a:t> бр. 1!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15251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152400"/>
            <a:ext cx="10081260" cy="1143000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свопови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524000"/>
            <a:ext cx="1020318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100" b="1" dirty="0" smtClean="0"/>
              <a:t>ЗАДАТАК</a:t>
            </a:r>
            <a:r>
              <a:rPr lang="sr-Cyrl-BA" sz="2100" dirty="0" smtClean="0"/>
              <a:t>: </a:t>
            </a:r>
            <a:r>
              <a:rPr lang="en-US" sz="2100" dirty="0" err="1" smtClean="0"/>
              <a:t>Компаниј</a:t>
            </a:r>
            <a:r>
              <a:rPr lang="sr-Cyrl-BA" sz="2100" dirty="0" smtClean="0"/>
              <a:t>е</a:t>
            </a:r>
            <a:r>
              <a:rPr lang="en-US" sz="2100" dirty="0" smtClean="0"/>
              <a:t> А </a:t>
            </a:r>
            <a:r>
              <a:rPr lang="sr-Cyrl-BA" sz="2100" dirty="0" smtClean="0"/>
              <a:t>и Б имају</a:t>
            </a:r>
            <a:r>
              <a:rPr lang="en-US" sz="2100" dirty="0" smtClean="0"/>
              <a:t> </a:t>
            </a:r>
            <a:r>
              <a:rPr lang="en-US" sz="2100" dirty="0" err="1"/>
              <a:t>потребу</a:t>
            </a:r>
            <a:r>
              <a:rPr lang="en-US" sz="2100" dirty="0"/>
              <a:t> </a:t>
            </a:r>
            <a:r>
              <a:rPr lang="sr-Cyrl-BA" sz="2100" dirty="0" smtClean="0"/>
              <a:t>за </a:t>
            </a:r>
            <a:r>
              <a:rPr lang="en-US" sz="2100" dirty="0" err="1" smtClean="0"/>
              <a:t>задужење</a:t>
            </a:r>
            <a:r>
              <a:rPr lang="sr-Cyrl-BA" sz="2100" dirty="0" smtClean="0"/>
              <a:t>м</a:t>
            </a:r>
            <a:r>
              <a:rPr lang="en-US" sz="2100" dirty="0" smtClean="0"/>
              <a:t> </a:t>
            </a:r>
            <a:r>
              <a:rPr lang="en-US" sz="2100" dirty="0" err="1"/>
              <a:t>на</a:t>
            </a:r>
            <a:r>
              <a:rPr lang="en-US" sz="2100" dirty="0"/>
              <a:t> 10 </a:t>
            </a:r>
            <a:r>
              <a:rPr lang="en-US" sz="2100" dirty="0" err="1"/>
              <a:t>година</a:t>
            </a:r>
            <a:r>
              <a:rPr lang="en-US" sz="2100" dirty="0"/>
              <a:t>. </a:t>
            </a:r>
            <a:r>
              <a:rPr lang="sr-Cyrl-BA" sz="2100" b="1" dirty="0" smtClean="0"/>
              <a:t>Компанија А</a:t>
            </a:r>
            <a:r>
              <a:rPr lang="sr-Cyrl-BA" sz="2100" dirty="0" smtClean="0"/>
              <a:t> </a:t>
            </a:r>
            <a:r>
              <a:rPr lang="en-US" sz="2100" dirty="0" err="1" smtClean="0"/>
              <a:t>има</a:t>
            </a:r>
            <a:r>
              <a:rPr lang="en-US" sz="2100" dirty="0" smtClean="0"/>
              <a:t> </a:t>
            </a:r>
            <a:r>
              <a:rPr lang="en-US" sz="2100" dirty="0" err="1"/>
              <a:t>компаративну</a:t>
            </a:r>
            <a:r>
              <a:rPr lang="en-US" sz="2100" dirty="0"/>
              <a:t> </a:t>
            </a:r>
            <a:r>
              <a:rPr lang="en-US" sz="2100" dirty="0" err="1"/>
              <a:t>предност</a:t>
            </a:r>
            <a:r>
              <a:rPr lang="en-US" sz="2100" dirty="0"/>
              <a:t> </a:t>
            </a:r>
            <a:r>
              <a:rPr lang="en-US" sz="2100" dirty="0" err="1"/>
              <a:t>при</a:t>
            </a:r>
            <a:r>
              <a:rPr lang="en-US" sz="2100" dirty="0"/>
              <a:t> </a:t>
            </a:r>
            <a:r>
              <a:rPr lang="en-US" sz="2100" dirty="0" err="1"/>
              <a:t>задуживању</a:t>
            </a:r>
            <a:r>
              <a:rPr lang="en-US" sz="2100" dirty="0"/>
              <a:t> </a:t>
            </a:r>
            <a:r>
              <a:rPr lang="en-US" sz="2100" dirty="0" err="1"/>
              <a:t>по</a:t>
            </a:r>
            <a:r>
              <a:rPr lang="en-US" sz="2100" dirty="0"/>
              <a:t> </a:t>
            </a:r>
            <a:r>
              <a:rPr lang="en-US" sz="2100" dirty="0" err="1" smtClean="0"/>
              <a:t>промјењивој</a:t>
            </a:r>
            <a:r>
              <a:rPr lang="en-US" sz="2100" dirty="0" smtClean="0"/>
              <a:t> </a:t>
            </a:r>
            <a:r>
              <a:rPr lang="en-US" sz="2100" dirty="0" err="1"/>
              <a:t>каматној</a:t>
            </a:r>
            <a:r>
              <a:rPr lang="en-US" sz="2100" dirty="0"/>
              <a:t> </a:t>
            </a:r>
            <a:r>
              <a:rPr lang="en-US" sz="2100" dirty="0" err="1"/>
              <a:t>стопи</a:t>
            </a:r>
            <a:r>
              <a:rPr lang="en-US" sz="2100" dirty="0"/>
              <a:t> </a:t>
            </a:r>
            <a:r>
              <a:rPr lang="en-US" sz="2100" dirty="0" err="1"/>
              <a:t>али</a:t>
            </a:r>
            <a:r>
              <a:rPr lang="en-US" sz="2100" dirty="0"/>
              <a:t> </a:t>
            </a:r>
            <a:r>
              <a:rPr lang="en-US" sz="2100" dirty="0" err="1"/>
              <a:t>жели</a:t>
            </a:r>
            <a:r>
              <a:rPr lang="en-US" sz="2100" dirty="0"/>
              <a:t> </a:t>
            </a:r>
            <a:r>
              <a:rPr lang="en-US" sz="2100" dirty="0" err="1"/>
              <a:t>задужење</a:t>
            </a:r>
            <a:r>
              <a:rPr lang="en-US" sz="2100" dirty="0"/>
              <a:t> </a:t>
            </a:r>
            <a:r>
              <a:rPr lang="en-US" sz="2100" dirty="0" err="1"/>
              <a:t>по</a:t>
            </a:r>
            <a:r>
              <a:rPr lang="en-US" sz="2100" dirty="0"/>
              <a:t> </a:t>
            </a:r>
            <a:r>
              <a:rPr lang="en-US" sz="2100" dirty="0" err="1"/>
              <a:t>фиксној</a:t>
            </a:r>
            <a:r>
              <a:rPr lang="en-US" sz="2100" dirty="0"/>
              <a:t> </a:t>
            </a:r>
            <a:r>
              <a:rPr lang="en-US" sz="2100" dirty="0" err="1"/>
              <a:t>каматној</a:t>
            </a:r>
            <a:r>
              <a:rPr lang="en-US" sz="2100" dirty="0"/>
              <a:t> </a:t>
            </a:r>
            <a:r>
              <a:rPr lang="en-US" sz="2100" dirty="0" err="1"/>
              <a:t>стопи</a:t>
            </a:r>
            <a:r>
              <a:rPr lang="en-US" sz="2100" dirty="0"/>
              <a:t>. </a:t>
            </a:r>
            <a:r>
              <a:rPr lang="en-US" sz="2100" dirty="0" err="1"/>
              <a:t>Ова</a:t>
            </a:r>
            <a:r>
              <a:rPr lang="en-US" sz="2100" dirty="0"/>
              <a:t> </a:t>
            </a:r>
            <a:r>
              <a:rPr lang="en-US" sz="2100" dirty="0" err="1"/>
              <a:t>компанија</a:t>
            </a:r>
            <a:r>
              <a:rPr lang="en-US" sz="2100" dirty="0"/>
              <a:t> </a:t>
            </a:r>
            <a:r>
              <a:rPr lang="en-US" sz="2100" dirty="0" err="1"/>
              <a:t>може</a:t>
            </a:r>
            <a:r>
              <a:rPr lang="en-US" sz="2100" dirty="0"/>
              <a:t> </a:t>
            </a:r>
            <a:r>
              <a:rPr lang="en-US" sz="2100" dirty="0" err="1"/>
              <a:t>да</a:t>
            </a:r>
            <a:r>
              <a:rPr lang="en-US" sz="2100" dirty="0"/>
              <a:t> </a:t>
            </a:r>
            <a:r>
              <a:rPr lang="en-US" sz="2100" dirty="0" err="1"/>
              <a:t>се</a:t>
            </a:r>
            <a:r>
              <a:rPr lang="en-US" sz="2100" dirty="0"/>
              <a:t> </a:t>
            </a:r>
            <a:r>
              <a:rPr lang="en-US" sz="2100" dirty="0" err="1"/>
              <a:t>задужи</a:t>
            </a:r>
            <a:r>
              <a:rPr lang="en-US" sz="2100" dirty="0"/>
              <a:t> </a:t>
            </a:r>
            <a:r>
              <a:rPr lang="en-US" sz="2100" dirty="0" err="1"/>
              <a:t>по</a:t>
            </a:r>
            <a:r>
              <a:rPr lang="en-US" sz="2100" dirty="0"/>
              <a:t> </a:t>
            </a:r>
            <a:r>
              <a:rPr lang="en-US" sz="2100" dirty="0" err="1"/>
              <a:t>промјењивој</a:t>
            </a:r>
            <a:r>
              <a:rPr lang="en-US" sz="2100" dirty="0"/>
              <a:t> </a:t>
            </a:r>
            <a:r>
              <a:rPr lang="en-US" sz="2100" dirty="0" err="1"/>
              <a:t>каматној</a:t>
            </a:r>
            <a:r>
              <a:rPr lang="en-US" sz="2100" dirty="0"/>
              <a:t> </a:t>
            </a:r>
            <a:r>
              <a:rPr lang="en-US" sz="2100" dirty="0" err="1"/>
              <a:t>стопи</a:t>
            </a:r>
            <a:r>
              <a:rPr lang="en-US" sz="2100" dirty="0"/>
              <a:t> </a:t>
            </a:r>
            <a:r>
              <a:rPr lang="en-US" sz="2100" dirty="0" err="1"/>
              <a:t>од</a:t>
            </a:r>
            <a:r>
              <a:rPr lang="en-US" sz="2100" dirty="0"/>
              <a:t> 12-М LIBOR + 0,50% </a:t>
            </a:r>
            <a:r>
              <a:rPr lang="en-US" sz="2100" dirty="0" err="1"/>
              <a:t>или</a:t>
            </a:r>
            <a:r>
              <a:rPr lang="en-US" sz="2100" dirty="0"/>
              <a:t> </a:t>
            </a:r>
            <a:r>
              <a:rPr lang="en-US" sz="2100" dirty="0" err="1"/>
              <a:t>по</a:t>
            </a:r>
            <a:r>
              <a:rPr lang="en-US" sz="2100" dirty="0"/>
              <a:t> </a:t>
            </a:r>
            <a:r>
              <a:rPr lang="en-US" sz="2100" dirty="0" err="1"/>
              <a:t>фиксној</a:t>
            </a:r>
            <a:r>
              <a:rPr lang="en-US" sz="2100" dirty="0"/>
              <a:t> </a:t>
            </a:r>
            <a:r>
              <a:rPr lang="en-US" sz="2100" dirty="0" err="1"/>
              <a:t>каматној</a:t>
            </a:r>
            <a:r>
              <a:rPr lang="en-US" sz="2100" dirty="0"/>
              <a:t> </a:t>
            </a:r>
            <a:r>
              <a:rPr lang="en-US" sz="2100" dirty="0" err="1"/>
              <a:t>стопи</a:t>
            </a:r>
            <a:r>
              <a:rPr lang="en-US" sz="2100" dirty="0"/>
              <a:t> </a:t>
            </a:r>
            <a:r>
              <a:rPr lang="en-US" sz="2100" dirty="0" err="1"/>
              <a:t>од</a:t>
            </a:r>
            <a:r>
              <a:rPr lang="en-US" sz="2100" dirty="0"/>
              <a:t> 11,25</a:t>
            </a:r>
            <a:r>
              <a:rPr lang="en-US" sz="2100" dirty="0" smtClean="0"/>
              <a:t>%.</a:t>
            </a:r>
            <a:r>
              <a:rPr lang="sr-Cyrl-BA" sz="2100" dirty="0" smtClean="0"/>
              <a:t> </a:t>
            </a:r>
          </a:p>
          <a:p>
            <a:pPr marL="0" indent="0">
              <a:buNone/>
            </a:pPr>
            <a:r>
              <a:rPr lang="en-US" sz="2100" b="1" dirty="0" err="1" smtClean="0"/>
              <a:t>Компанија</a:t>
            </a:r>
            <a:r>
              <a:rPr lang="en-US" sz="2100" b="1" dirty="0" smtClean="0"/>
              <a:t> Б</a:t>
            </a:r>
            <a:r>
              <a:rPr lang="en-US" sz="2100" dirty="0" smtClean="0"/>
              <a:t> </a:t>
            </a:r>
            <a:r>
              <a:rPr lang="en-US" sz="2100" dirty="0" err="1" smtClean="0"/>
              <a:t>има</a:t>
            </a:r>
            <a:r>
              <a:rPr lang="en-US" sz="2100" dirty="0" smtClean="0"/>
              <a:t> </a:t>
            </a:r>
            <a:r>
              <a:rPr lang="en-US" sz="2100" dirty="0" err="1"/>
              <a:t>компаративну</a:t>
            </a:r>
            <a:r>
              <a:rPr lang="en-US" sz="2100" dirty="0"/>
              <a:t> </a:t>
            </a:r>
            <a:r>
              <a:rPr lang="en-US" sz="2100" dirty="0" err="1"/>
              <a:t>предност</a:t>
            </a:r>
            <a:r>
              <a:rPr lang="en-US" sz="2100" dirty="0"/>
              <a:t> </a:t>
            </a:r>
            <a:r>
              <a:rPr lang="en-US" sz="2100" dirty="0" err="1"/>
              <a:t>при</a:t>
            </a:r>
            <a:r>
              <a:rPr lang="en-US" sz="2100" dirty="0"/>
              <a:t> </a:t>
            </a:r>
            <a:r>
              <a:rPr lang="en-US" sz="2100" dirty="0" err="1"/>
              <a:t>задуживању</a:t>
            </a:r>
            <a:r>
              <a:rPr lang="en-US" sz="2100" dirty="0"/>
              <a:t> </a:t>
            </a:r>
            <a:r>
              <a:rPr lang="en-US" sz="2100" dirty="0" err="1"/>
              <a:t>по</a:t>
            </a:r>
            <a:r>
              <a:rPr lang="en-US" sz="2100" dirty="0"/>
              <a:t> </a:t>
            </a:r>
            <a:r>
              <a:rPr lang="en-US" sz="2100" dirty="0" err="1"/>
              <a:t>фиксној</a:t>
            </a:r>
            <a:r>
              <a:rPr lang="en-US" sz="2100" dirty="0"/>
              <a:t> </a:t>
            </a:r>
            <a:r>
              <a:rPr lang="en-US" sz="2100" dirty="0" err="1"/>
              <a:t>каматној</a:t>
            </a:r>
            <a:r>
              <a:rPr lang="en-US" sz="2100" dirty="0"/>
              <a:t> </a:t>
            </a:r>
            <a:r>
              <a:rPr lang="en-US" sz="2100" dirty="0" err="1"/>
              <a:t>стопи</a:t>
            </a:r>
            <a:r>
              <a:rPr lang="en-US" sz="2100" dirty="0"/>
              <a:t> </a:t>
            </a:r>
            <a:r>
              <a:rPr lang="en-US" sz="2100" dirty="0" err="1"/>
              <a:t>али</a:t>
            </a:r>
            <a:r>
              <a:rPr lang="en-US" sz="2100" dirty="0"/>
              <a:t> </a:t>
            </a:r>
            <a:r>
              <a:rPr lang="en-US" sz="2100" dirty="0" err="1"/>
              <a:t>жели</a:t>
            </a:r>
            <a:r>
              <a:rPr lang="en-US" sz="2100" dirty="0"/>
              <a:t> </a:t>
            </a:r>
            <a:r>
              <a:rPr lang="en-US" sz="2100" dirty="0" err="1"/>
              <a:t>задужење</a:t>
            </a:r>
            <a:r>
              <a:rPr lang="en-US" sz="2100" dirty="0"/>
              <a:t> </a:t>
            </a:r>
            <a:r>
              <a:rPr lang="en-US" sz="2100" dirty="0" err="1"/>
              <a:t>по</a:t>
            </a:r>
            <a:r>
              <a:rPr lang="en-US" sz="2100" dirty="0"/>
              <a:t> </a:t>
            </a:r>
            <a:r>
              <a:rPr lang="en-US" sz="2100" dirty="0" err="1"/>
              <a:t>промјењивој</a:t>
            </a:r>
            <a:r>
              <a:rPr lang="en-US" sz="2100" dirty="0"/>
              <a:t> </a:t>
            </a:r>
            <a:r>
              <a:rPr lang="en-US" sz="2100" dirty="0" err="1"/>
              <a:t>каматној</a:t>
            </a:r>
            <a:r>
              <a:rPr lang="en-US" sz="2100" dirty="0"/>
              <a:t> </a:t>
            </a:r>
            <a:r>
              <a:rPr lang="en-US" sz="2100" dirty="0" err="1"/>
              <a:t>стопи</a:t>
            </a:r>
            <a:r>
              <a:rPr lang="en-US" sz="2100" dirty="0"/>
              <a:t>. </a:t>
            </a:r>
            <a:r>
              <a:rPr lang="en-US" sz="2100" dirty="0" err="1"/>
              <a:t>Она</a:t>
            </a:r>
            <a:r>
              <a:rPr lang="en-US" sz="2100" dirty="0"/>
              <a:t> </a:t>
            </a:r>
            <a:r>
              <a:rPr lang="en-US" sz="2100" dirty="0" err="1"/>
              <a:t>може</a:t>
            </a:r>
            <a:r>
              <a:rPr lang="en-US" sz="2100" dirty="0"/>
              <a:t> </a:t>
            </a:r>
            <a:r>
              <a:rPr lang="en-US" sz="2100" dirty="0" err="1"/>
              <a:t>да</a:t>
            </a:r>
            <a:r>
              <a:rPr lang="en-US" sz="2100" dirty="0"/>
              <a:t> </a:t>
            </a:r>
            <a:r>
              <a:rPr lang="en-US" sz="2100" dirty="0" err="1"/>
              <a:t>се</a:t>
            </a:r>
            <a:r>
              <a:rPr lang="en-US" sz="2100" dirty="0"/>
              <a:t> </a:t>
            </a:r>
            <a:r>
              <a:rPr lang="en-US" sz="2100" dirty="0" err="1"/>
              <a:t>задужи</a:t>
            </a:r>
            <a:r>
              <a:rPr lang="en-US" sz="2100" dirty="0"/>
              <a:t> </a:t>
            </a:r>
            <a:r>
              <a:rPr lang="en-US" sz="2100" dirty="0" err="1"/>
              <a:t>по</a:t>
            </a:r>
            <a:r>
              <a:rPr lang="en-US" sz="2100" dirty="0"/>
              <a:t> </a:t>
            </a:r>
            <a:r>
              <a:rPr lang="en-US" sz="2100" dirty="0" err="1"/>
              <a:t>фиксној</a:t>
            </a:r>
            <a:r>
              <a:rPr lang="en-US" sz="2100" dirty="0"/>
              <a:t> </a:t>
            </a:r>
            <a:r>
              <a:rPr lang="en-US" sz="2100" dirty="0" err="1"/>
              <a:t>каматној</a:t>
            </a:r>
            <a:r>
              <a:rPr lang="en-US" sz="2100" dirty="0"/>
              <a:t> </a:t>
            </a:r>
            <a:r>
              <a:rPr lang="en-US" sz="2100" dirty="0" err="1"/>
              <a:t>стопи</a:t>
            </a:r>
            <a:r>
              <a:rPr lang="en-US" sz="2100" dirty="0"/>
              <a:t> </a:t>
            </a:r>
            <a:r>
              <a:rPr lang="en-US" sz="2100" dirty="0" err="1"/>
              <a:t>од</a:t>
            </a:r>
            <a:r>
              <a:rPr lang="en-US" sz="2100" dirty="0"/>
              <a:t> 10,25% </a:t>
            </a:r>
            <a:r>
              <a:rPr lang="en-US" sz="2100" dirty="0" err="1"/>
              <a:t>или</a:t>
            </a:r>
            <a:r>
              <a:rPr lang="en-US" sz="2100" dirty="0"/>
              <a:t> </a:t>
            </a:r>
            <a:r>
              <a:rPr lang="en-US" sz="2100" dirty="0" err="1"/>
              <a:t>по</a:t>
            </a:r>
            <a:r>
              <a:rPr lang="en-US" sz="2100" dirty="0"/>
              <a:t> </a:t>
            </a:r>
            <a:r>
              <a:rPr lang="en-US" sz="2100" dirty="0" err="1"/>
              <a:t>промјењивој</a:t>
            </a:r>
            <a:r>
              <a:rPr lang="en-US" sz="2100" dirty="0"/>
              <a:t> </a:t>
            </a:r>
            <a:r>
              <a:rPr lang="en-US" sz="2100" dirty="0" err="1"/>
              <a:t>каматној</a:t>
            </a:r>
            <a:r>
              <a:rPr lang="en-US" sz="2100" dirty="0"/>
              <a:t> </a:t>
            </a:r>
            <a:r>
              <a:rPr lang="en-US" sz="2100" dirty="0" err="1"/>
              <a:t>стопи</a:t>
            </a:r>
            <a:r>
              <a:rPr lang="en-US" sz="2100" dirty="0"/>
              <a:t> </a:t>
            </a:r>
            <a:r>
              <a:rPr lang="en-US" sz="2100" dirty="0" err="1"/>
              <a:t>од</a:t>
            </a:r>
            <a:r>
              <a:rPr lang="en-US" sz="2100" dirty="0"/>
              <a:t> 12-М LIBOR</a:t>
            </a:r>
            <a:r>
              <a:rPr lang="en-US" sz="2100" dirty="0" smtClean="0"/>
              <a:t>.</a:t>
            </a:r>
            <a:endParaRPr lang="sr-Cyrl-BA" sz="2100" dirty="0" smtClean="0"/>
          </a:p>
          <a:p>
            <a:pPr marL="0" indent="0">
              <a:buNone/>
            </a:pPr>
            <a:r>
              <a:rPr lang="sr-Cyrl-BA" sz="2100" dirty="0" smtClean="0"/>
              <a:t>Обе компаније су закључиле уговор са своп дилером. </a:t>
            </a:r>
            <a:r>
              <a:rPr lang="en-US" sz="2100" dirty="0" smtClean="0"/>
              <a:t>У </a:t>
            </a:r>
            <a:r>
              <a:rPr lang="en-US" sz="2100" dirty="0" err="1"/>
              <a:t>оба</a:t>
            </a:r>
            <a:r>
              <a:rPr lang="en-US" sz="2100" dirty="0"/>
              <a:t> </a:t>
            </a:r>
            <a:r>
              <a:rPr lang="en-US" sz="2100" dirty="0" err="1"/>
              <a:t>случаја</a:t>
            </a:r>
            <a:r>
              <a:rPr lang="en-US" sz="2100" dirty="0"/>
              <a:t> </a:t>
            </a:r>
            <a:r>
              <a:rPr lang="en-US" sz="2100" dirty="0" err="1"/>
              <a:t>промјењива</a:t>
            </a:r>
            <a:r>
              <a:rPr lang="en-US" sz="2100" dirty="0"/>
              <a:t> </a:t>
            </a:r>
            <a:r>
              <a:rPr lang="en-US" sz="2100" dirty="0" err="1"/>
              <a:t>стопа</a:t>
            </a:r>
            <a:r>
              <a:rPr lang="en-US" sz="2100" dirty="0"/>
              <a:t> </a:t>
            </a:r>
            <a:r>
              <a:rPr lang="en-US" sz="2100" dirty="0" err="1"/>
              <a:t>коју</a:t>
            </a:r>
            <a:r>
              <a:rPr lang="en-US" sz="2100" dirty="0"/>
              <a:t> </a:t>
            </a:r>
            <a:r>
              <a:rPr lang="en-US" sz="2100" dirty="0" err="1"/>
              <a:t>дилер</a:t>
            </a:r>
            <a:r>
              <a:rPr lang="en-US" sz="2100" dirty="0"/>
              <a:t> </a:t>
            </a:r>
            <a:r>
              <a:rPr lang="en-US" sz="2100" dirty="0" err="1"/>
              <a:t>плаћа</a:t>
            </a:r>
            <a:r>
              <a:rPr lang="en-US" sz="2100" dirty="0"/>
              <a:t> </a:t>
            </a:r>
            <a:r>
              <a:rPr lang="en-US" sz="2100" dirty="0" err="1"/>
              <a:t>износи</a:t>
            </a:r>
            <a:r>
              <a:rPr lang="en-US" sz="2100" dirty="0"/>
              <a:t> 12-М LIBOR, </a:t>
            </a:r>
            <a:r>
              <a:rPr lang="en-US" sz="2100" dirty="0" err="1"/>
              <a:t>док</a:t>
            </a:r>
            <a:r>
              <a:rPr lang="en-US" sz="2100" dirty="0"/>
              <a:t> </a:t>
            </a:r>
            <a:r>
              <a:rPr lang="en-US" sz="2100" dirty="0" err="1"/>
              <a:t>код</a:t>
            </a:r>
            <a:r>
              <a:rPr lang="en-US" sz="2100" dirty="0"/>
              <a:t> </a:t>
            </a:r>
            <a:r>
              <a:rPr lang="en-US" sz="2100" dirty="0" err="1"/>
              <a:t>фиксне</a:t>
            </a:r>
            <a:r>
              <a:rPr lang="en-US" sz="2100" dirty="0"/>
              <a:t> </a:t>
            </a:r>
            <a:r>
              <a:rPr lang="en-US" sz="2100" dirty="0" err="1"/>
              <a:t>стопе</a:t>
            </a:r>
            <a:r>
              <a:rPr lang="en-US" sz="2100" dirty="0"/>
              <a:t> </a:t>
            </a:r>
            <a:r>
              <a:rPr lang="en-US" sz="2100" dirty="0" err="1"/>
              <a:t>као</a:t>
            </a:r>
            <a:r>
              <a:rPr lang="en-US" sz="2100" dirty="0"/>
              <a:t> </a:t>
            </a:r>
            <a:r>
              <a:rPr lang="en-US" sz="2100" dirty="0" err="1"/>
              <a:t>платилац</a:t>
            </a:r>
            <a:r>
              <a:rPr lang="en-US" sz="2100" dirty="0"/>
              <a:t> </a:t>
            </a:r>
            <a:r>
              <a:rPr lang="en-US" sz="2100" dirty="0" err="1"/>
              <a:t>плаћа</a:t>
            </a:r>
            <a:r>
              <a:rPr lang="en-US" sz="2100" dirty="0"/>
              <a:t> </a:t>
            </a:r>
            <a:r>
              <a:rPr lang="en-US" sz="2100" dirty="0" err="1"/>
              <a:t>фиксну</a:t>
            </a:r>
            <a:r>
              <a:rPr lang="en-US" sz="2100" dirty="0"/>
              <a:t> </a:t>
            </a:r>
            <a:r>
              <a:rPr lang="en-US" sz="2100" dirty="0" err="1"/>
              <a:t>каматну</a:t>
            </a:r>
            <a:r>
              <a:rPr lang="en-US" sz="2100" dirty="0"/>
              <a:t> </a:t>
            </a:r>
            <a:r>
              <a:rPr lang="en-US" sz="2100" dirty="0" err="1"/>
              <a:t>стопу</a:t>
            </a:r>
            <a:r>
              <a:rPr lang="en-US" sz="2100" dirty="0"/>
              <a:t> </a:t>
            </a:r>
            <a:r>
              <a:rPr lang="en-US" sz="2100" dirty="0" err="1"/>
              <a:t>од</a:t>
            </a:r>
            <a:r>
              <a:rPr lang="en-US" sz="2100" dirty="0"/>
              <a:t> 10,40% а </a:t>
            </a:r>
            <a:r>
              <a:rPr lang="en-US" sz="2100" dirty="0" err="1"/>
              <a:t>као</a:t>
            </a:r>
            <a:r>
              <a:rPr lang="en-US" sz="2100" dirty="0"/>
              <a:t> </a:t>
            </a:r>
            <a:r>
              <a:rPr lang="en-US" sz="2100" dirty="0" err="1"/>
              <a:t>прималац</a:t>
            </a:r>
            <a:r>
              <a:rPr lang="en-US" sz="2100" dirty="0"/>
              <a:t> </a:t>
            </a:r>
            <a:r>
              <a:rPr lang="en-US" sz="2100" dirty="0" err="1"/>
              <a:t>захтијева</a:t>
            </a:r>
            <a:r>
              <a:rPr lang="en-US" sz="2100" dirty="0"/>
              <a:t> </a:t>
            </a:r>
            <a:r>
              <a:rPr lang="en-US" sz="2100" dirty="0" err="1"/>
              <a:t>фиксни</a:t>
            </a:r>
            <a:r>
              <a:rPr lang="en-US" sz="2100" dirty="0"/>
              <a:t> </a:t>
            </a:r>
            <a:r>
              <a:rPr lang="en-US" sz="2100" dirty="0" err="1"/>
              <a:t>стопу</a:t>
            </a:r>
            <a:r>
              <a:rPr lang="en-US" sz="2100" dirty="0"/>
              <a:t> </a:t>
            </a:r>
            <a:r>
              <a:rPr lang="en-US" sz="2100" dirty="0" err="1"/>
              <a:t>од</a:t>
            </a:r>
            <a:r>
              <a:rPr lang="en-US" sz="2100" dirty="0"/>
              <a:t> 10,50</a:t>
            </a:r>
            <a:r>
              <a:rPr lang="en-US" sz="2100" dirty="0" smtClean="0"/>
              <a:t>%.</a:t>
            </a:r>
            <a:r>
              <a:rPr lang="sr-Cyrl-BA" sz="2100" dirty="0" smtClean="0"/>
              <a:t> </a:t>
            </a:r>
          </a:p>
          <a:p>
            <a:pPr marL="0" indent="0">
              <a:buNone/>
            </a:pPr>
            <a:r>
              <a:rPr lang="sr-Cyrl-BA" sz="2100" dirty="0" smtClean="0"/>
              <a:t>Приказати ефекте каматног свопа на његове учеснике.</a:t>
            </a:r>
            <a:endParaRPr lang="sr-Cyrl-RS" sz="2100" dirty="0"/>
          </a:p>
        </p:txBody>
      </p:sp>
    </p:spTree>
    <p:extLst>
      <p:ext uri="{BB962C8B-B14F-4D97-AF65-F5344CB8AC3E}">
        <p14:creationId xmlns:p14="http://schemas.microsoft.com/office/powerpoint/2010/main" val="1931210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Horz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10081260" cy="1143000"/>
          </a:xfrm>
        </p:spPr>
        <p:txBody>
          <a:bodyPr>
            <a:normAutofit/>
          </a:bodyPr>
          <a:lstStyle/>
          <a:p>
            <a:pPr algn="ctr"/>
            <a:r>
              <a:rPr lang="sr-Cyrl-BA" sz="3200" b="1" dirty="0" smtClean="0"/>
              <a:t>опције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451850"/>
            <a:ext cx="11049000" cy="5056314"/>
          </a:xfrm>
        </p:spPr>
        <p:txBody>
          <a:bodyPr>
            <a:normAutofit lnSpcReduction="10000"/>
          </a:bodyPr>
          <a:lstStyle/>
          <a:p>
            <a:r>
              <a:rPr lang="sr-Cyrl-BA" b="1" dirty="0" smtClean="0"/>
              <a:t>Опције</a:t>
            </a:r>
            <a:r>
              <a:rPr lang="sr-Cyrl-BA" dirty="0" smtClean="0"/>
              <a:t> су уговори који дају </a:t>
            </a:r>
            <a:r>
              <a:rPr lang="sr-Cyrl-BA" dirty="0"/>
              <a:t>власнику право, али не и обавезу да купи или прода одређену финансијску активу по унапријед утврђеној </a:t>
            </a:r>
            <a:r>
              <a:rPr lang="sr-Cyrl-BA" dirty="0" smtClean="0"/>
              <a:t>цијени до датума важења опције у будућности.</a:t>
            </a:r>
            <a:r>
              <a:rPr lang="sr-Latn-BA" dirty="0" smtClean="0"/>
              <a:t> </a:t>
            </a:r>
            <a:r>
              <a:rPr lang="sr-Cyrl-BA" dirty="0" smtClean="0"/>
              <a:t>Опције се разликују према:</a:t>
            </a:r>
          </a:p>
          <a:p>
            <a:r>
              <a:rPr lang="sr-Cyrl-BA" dirty="0" smtClean="0"/>
              <a:t>Карактеру основне имовине:</a:t>
            </a:r>
            <a:r>
              <a:rPr lang="sr-Latn-BA" dirty="0" smtClean="0"/>
              <a:t> </a:t>
            </a:r>
          </a:p>
          <a:p>
            <a:pPr lvl="1"/>
            <a:r>
              <a:rPr lang="sr-Cyrl-BA" dirty="0" smtClean="0"/>
              <a:t>робне и финансијске опције;</a:t>
            </a:r>
          </a:p>
          <a:p>
            <a:r>
              <a:rPr lang="sr-Cyrl-BA" dirty="0" smtClean="0"/>
              <a:t>Могућности реализације (извршења опционог уговора):</a:t>
            </a:r>
            <a:endParaRPr lang="sr-Latn-BA" dirty="0" smtClean="0"/>
          </a:p>
          <a:p>
            <a:pPr lvl="1"/>
            <a:r>
              <a:rPr lang="sr-Cyrl-BA" dirty="0" smtClean="0"/>
              <a:t> америчке и европске опције;</a:t>
            </a:r>
          </a:p>
          <a:p>
            <a:r>
              <a:rPr lang="sr-Cyrl-BA" dirty="0" smtClean="0"/>
              <a:t>Степену покривености основном имовином:</a:t>
            </a:r>
            <a:r>
              <a:rPr lang="sr-Latn-BA" dirty="0" smtClean="0"/>
              <a:t> </a:t>
            </a:r>
          </a:p>
          <a:p>
            <a:pPr lvl="1"/>
            <a:r>
              <a:rPr lang="sr-Cyrl-BA" dirty="0" smtClean="0"/>
              <a:t>покривене и непокривене опције;</a:t>
            </a:r>
          </a:p>
          <a:p>
            <a:r>
              <a:rPr lang="sr-Cyrl-BA" dirty="0" smtClean="0"/>
              <a:t>Времену трајања опционог уговора: </a:t>
            </a:r>
            <a:endParaRPr lang="sr-Latn-BA" dirty="0" smtClean="0"/>
          </a:p>
          <a:p>
            <a:pPr lvl="1"/>
            <a:r>
              <a:rPr lang="sr-Cyrl-BA" dirty="0" smtClean="0"/>
              <a:t>краткорочне и дугорочне опције;</a:t>
            </a:r>
          </a:p>
          <a:p>
            <a:r>
              <a:rPr lang="sr-Cyrl-BA" dirty="0" smtClean="0"/>
              <a:t>Инвестиционој позицији (најважнија подјела):</a:t>
            </a:r>
            <a:r>
              <a:rPr lang="sr-Latn-BA" dirty="0" smtClean="0"/>
              <a:t> </a:t>
            </a:r>
          </a:p>
          <a:p>
            <a:pPr lvl="1"/>
            <a:r>
              <a:rPr lang="sr-Cyrl-BA" dirty="0" smtClean="0"/>
              <a:t>Кол опције</a:t>
            </a:r>
            <a:r>
              <a:rPr lang="sr-Latn-BA" dirty="0"/>
              <a:t> </a:t>
            </a:r>
            <a:r>
              <a:rPr lang="sr-Latn-BA" dirty="0" smtClean="0"/>
              <a:t>(call options)</a:t>
            </a:r>
            <a:r>
              <a:rPr lang="sr-Cyrl-BA" dirty="0" smtClean="0"/>
              <a:t> и пут опције</a:t>
            </a:r>
            <a:r>
              <a:rPr lang="sr-Latn-BA" dirty="0" smtClean="0"/>
              <a:t> (put options)</a:t>
            </a:r>
            <a:r>
              <a:rPr lang="sr-Cyrl-BA" dirty="0" smtClean="0"/>
              <a:t>.</a:t>
            </a:r>
          </a:p>
          <a:p>
            <a:endParaRPr lang="sr-Cyrl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5070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265"/>
            <a:ext cx="10081260" cy="1143000"/>
          </a:xfrm>
        </p:spPr>
        <p:txBody>
          <a:bodyPr/>
          <a:lstStyle/>
          <a:p>
            <a:pPr algn="ctr"/>
            <a:r>
              <a:rPr lang="sr-Cyrl-BA" b="1" dirty="0" smtClean="0"/>
              <a:t>Опције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965566223"/>
              </p:ext>
            </p:extLst>
          </p:nvPr>
        </p:nvGraphicFramePr>
        <p:xfrm>
          <a:off x="617538" y="1600200"/>
          <a:ext cx="10080942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60314"/>
                <a:gridCol w="3360314"/>
                <a:gridCol w="3360314"/>
              </a:tblGrid>
              <a:tr h="1498600"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2800" dirty="0" smtClean="0">
                          <a:solidFill>
                            <a:sysClr val="windowText" lastClr="000000"/>
                          </a:solidFill>
                        </a:rPr>
                        <a:t>Call</a:t>
                      </a:r>
                      <a:r>
                        <a:rPr lang="sr-Latn-BA" sz="2800" baseline="0" dirty="0" smtClean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r>
                        <a:rPr lang="sr-Cyrl-BA" sz="2800" baseline="0" dirty="0" smtClean="0">
                          <a:solidFill>
                            <a:sysClr val="windowText" lastClr="000000"/>
                          </a:solidFill>
                        </a:rPr>
                        <a:t>опција</a:t>
                      </a:r>
                      <a:endParaRPr lang="en-US" sz="2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2800" dirty="0" smtClean="0">
                          <a:solidFill>
                            <a:sysClr val="windowText" lastClr="000000"/>
                          </a:solidFill>
                        </a:rPr>
                        <a:t>Put</a:t>
                      </a:r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 опција</a:t>
                      </a:r>
                      <a:endParaRPr lang="en-US" sz="2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98600">
                <a:tc>
                  <a:txBody>
                    <a:bodyPr/>
                    <a:lstStyle/>
                    <a:p>
                      <a:pPr algn="ctr"/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Куповина </a:t>
                      </a:r>
                    </a:p>
                    <a:p>
                      <a:pPr algn="ctr"/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(дуга позиција)</a:t>
                      </a:r>
                      <a:endParaRPr lang="en-US" sz="2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Право на куповину имовине</a:t>
                      </a:r>
                      <a:endParaRPr lang="en-US" sz="2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Право на </a:t>
                      </a:r>
                    </a:p>
                    <a:p>
                      <a:pPr algn="ctr"/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продају имовине</a:t>
                      </a:r>
                      <a:endParaRPr lang="en-US" sz="2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98600">
                <a:tc>
                  <a:txBody>
                    <a:bodyPr/>
                    <a:lstStyle/>
                    <a:p>
                      <a:pPr algn="ctr"/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Продаја </a:t>
                      </a:r>
                    </a:p>
                    <a:p>
                      <a:pPr algn="ctr"/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(кратка позиција)</a:t>
                      </a:r>
                      <a:endParaRPr lang="en-US" sz="2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Обавеза на продају имовине</a:t>
                      </a:r>
                      <a:endParaRPr lang="en-US" sz="2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2800" dirty="0" smtClean="0">
                          <a:solidFill>
                            <a:sysClr val="windowText" lastClr="000000"/>
                          </a:solidFill>
                        </a:rPr>
                        <a:t>Обавеза на куповину имовине</a:t>
                      </a:r>
                      <a:endParaRPr lang="en-US" sz="28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52086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9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699308"/>
            <a:ext cx="3307080" cy="6057969"/>
          </a:xfrm>
        </p:spPr>
      </p:pic>
      <p:sp>
        <p:nvSpPr>
          <p:cNvPr id="11" name="TextBox 10"/>
          <p:cNvSpPr txBox="1"/>
          <p:nvPr/>
        </p:nvSpPr>
        <p:spPr>
          <a:xfrm>
            <a:off x="1066800" y="1981200"/>
            <a:ext cx="5943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“</a:t>
            </a:r>
            <a:r>
              <a:rPr lang="sr-Latn-BA" sz="4400" dirty="0" smtClean="0"/>
              <a:t>To buy or not to buy, that is the option.</a:t>
            </a:r>
            <a:r>
              <a:rPr lang="en-US" sz="4400" dirty="0" smtClean="0"/>
              <a:t>”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803102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BA" dirty="0" smtClean="0"/>
              <a:t>Када ћемо извршити опцију?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 rotWithShape="1">
          <a:blip r:embed="rId2"/>
          <a:srcRect l="33070" t="31270" r="51099" b="26515"/>
          <a:stretch/>
        </p:blipFill>
        <p:spPr>
          <a:xfrm>
            <a:off x="990600" y="1752600"/>
            <a:ext cx="2971800" cy="44577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62400" y="4953000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2200" dirty="0" smtClean="0"/>
              <a:t>Власник опције ће је извршити само ако је </a:t>
            </a:r>
            <a:r>
              <a:rPr lang="sr-Latn-BA" sz="2200" dirty="0" smtClean="0"/>
              <a:t>In the Money</a:t>
            </a: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5627724" y="19050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400" dirty="0" smtClean="0"/>
              <a:t>S – </a:t>
            </a:r>
            <a:r>
              <a:rPr lang="sr-Cyrl-BA" sz="2400" dirty="0" smtClean="0"/>
              <a:t>тржишна цијена</a:t>
            </a:r>
            <a:endParaRPr lang="sr-Latn-BA" sz="2400" dirty="0" smtClean="0"/>
          </a:p>
          <a:p>
            <a:r>
              <a:rPr lang="sr-Latn-BA" sz="2400" dirty="0" smtClean="0"/>
              <a:t>K – </a:t>
            </a:r>
            <a:r>
              <a:rPr lang="sr-Cyrl-BA" sz="2400" dirty="0" smtClean="0"/>
              <a:t>цијена извршења</a:t>
            </a:r>
          </a:p>
          <a:p>
            <a:r>
              <a:rPr lang="sr-Cyrl-BA" sz="2400" dirty="0" smtClean="0"/>
              <a:t>Премија – цијена опције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343400" y="5951787"/>
            <a:ext cx="655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sz="2000" dirty="0" smtClean="0">
                <a:hlinkClick r:id="rId3"/>
              </a:rPr>
              <a:t>www.investopedia.com/terms/i/inthemoney.asp</a:t>
            </a:r>
            <a:r>
              <a:rPr lang="sr-Cyrl-BA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3380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16"/>
            <a:ext cx="10081260" cy="1143000"/>
          </a:xfrm>
        </p:spPr>
        <p:txBody>
          <a:bodyPr/>
          <a:lstStyle/>
          <a:p>
            <a:pPr algn="ctr"/>
            <a:r>
              <a:rPr lang="sr-Cyrl-BA" dirty="0" smtClean="0"/>
              <a:t>Дуга позиција у </a:t>
            </a:r>
            <a:r>
              <a:rPr lang="sr-Latn-BA" dirty="0" smtClean="0"/>
              <a:t>call </a:t>
            </a:r>
            <a:r>
              <a:rPr lang="sr-Cyrl-BA" dirty="0" smtClean="0"/>
              <a:t>опцији</a:t>
            </a:r>
            <a:endParaRPr lang="en-US" dirty="0"/>
          </a:p>
        </p:txBody>
      </p:sp>
      <p:pic>
        <p:nvPicPr>
          <p:cNvPr id="5" name="Content Placeholder 4" descr="New Doc 2017-12-06_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 rot="16200000">
            <a:off x="3204272" y="807657"/>
            <a:ext cx="4918587" cy="650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330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764" y="76200"/>
            <a:ext cx="10081260" cy="1143000"/>
          </a:xfrm>
        </p:spPr>
        <p:txBody>
          <a:bodyPr/>
          <a:lstStyle/>
          <a:p>
            <a:pPr algn="ctr"/>
            <a:r>
              <a:rPr lang="sr-Cyrl-BA" dirty="0" smtClean="0"/>
              <a:t>Дуга позиција у </a:t>
            </a:r>
            <a:r>
              <a:rPr lang="sr-Latn-BA" dirty="0" smtClean="0"/>
              <a:t>put </a:t>
            </a:r>
            <a:r>
              <a:rPr lang="sr-Cyrl-BA" dirty="0" smtClean="0"/>
              <a:t>опцији </a:t>
            </a:r>
            <a:endParaRPr lang="en-US" dirty="0"/>
          </a:p>
        </p:txBody>
      </p:sp>
      <p:pic>
        <p:nvPicPr>
          <p:cNvPr id="5" name="Content Placeholder 4" descr="New Doc 2017-12-06_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l="8300" t="1247"/>
          <a:stretch>
            <a:fillRect/>
          </a:stretch>
        </p:blipFill>
        <p:spPr>
          <a:xfrm rot="16200000">
            <a:off x="3191137" y="999860"/>
            <a:ext cx="5047727" cy="609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294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8353"/>
            <a:ext cx="10081260" cy="1143000"/>
          </a:xfrm>
        </p:spPr>
        <p:txBody>
          <a:bodyPr/>
          <a:lstStyle/>
          <a:p>
            <a:pPr algn="ctr"/>
            <a:r>
              <a:rPr lang="sr-Cyrl-BA" dirty="0" smtClean="0"/>
              <a:t>Кратка позиција у </a:t>
            </a:r>
            <a:r>
              <a:rPr lang="sr-Latn-BA" dirty="0" smtClean="0"/>
              <a:t>call </a:t>
            </a:r>
            <a:r>
              <a:rPr lang="sr-Cyrl-BA" dirty="0" smtClean="0"/>
              <a:t>опцији</a:t>
            </a:r>
            <a:endParaRPr lang="en-US" dirty="0"/>
          </a:p>
        </p:txBody>
      </p:sp>
      <p:pic>
        <p:nvPicPr>
          <p:cNvPr id="5" name="Content Placeholder 4" descr="New Doc 2017-12-06_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 r="1074" b="2273"/>
          <a:stretch>
            <a:fillRect/>
          </a:stretch>
        </p:blipFill>
        <p:spPr>
          <a:xfrm>
            <a:off x="2642045" y="1600200"/>
            <a:ext cx="6031611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2028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8353"/>
            <a:ext cx="10081260" cy="1143000"/>
          </a:xfrm>
        </p:spPr>
        <p:txBody>
          <a:bodyPr/>
          <a:lstStyle/>
          <a:p>
            <a:pPr algn="ctr"/>
            <a:r>
              <a:rPr lang="sr-Cyrl-BA" dirty="0" smtClean="0"/>
              <a:t>Кратка позиција у </a:t>
            </a:r>
            <a:r>
              <a:rPr lang="sr-Latn-BA" dirty="0" smtClean="0"/>
              <a:t>put </a:t>
            </a:r>
            <a:r>
              <a:rPr lang="sr-Cyrl-BA" dirty="0" smtClean="0"/>
              <a:t>опцији</a:t>
            </a:r>
            <a:endParaRPr lang="en-US" dirty="0"/>
          </a:p>
        </p:txBody>
      </p:sp>
      <p:pic>
        <p:nvPicPr>
          <p:cNvPr id="6" name="Content Placeholder 3" descr="New Doc 2017-12-06_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751398" y="1600200"/>
            <a:ext cx="581290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0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371600"/>
            <a:ext cx="102108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b="1" dirty="0" smtClean="0"/>
              <a:t>ЗАДАТАК</a:t>
            </a:r>
            <a:r>
              <a:rPr lang="sr-Cyrl-BA" dirty="0" smtClean="0"/>
              <a:t>: Тренутно </a:t>
            </a:r>
            <a:r>
              <a:rPr lang="sr-Cyrl-BA" dirty="0"/>
              <a:t>се тргује и </a:t>
            </a:r>
            <a:r>
              <a:rPr lang="en-US" dirty="0"/>
              <a:t>call </a:t>
            </a:r>
            <a:r>
              <a:rPr lang="sr-Cyrl-BA" dirty="0"/>
              <a:t>и </a:t>
            </a:r>
            <a:r>
              <a:rPr lang="en-US" dirty="0"/>
              <a:t>put </a:t>
            </a:r>
            <a:r>
              <a:rPr lang="sr-Cyrl-BA" dirty="0"/>
              <a:t>опцијама на акције АБЦ.</a:t>
            </a:r>
          </a:p>
          <a:p>
            <a:pPr marL="0" indent="0">
              <a:buNone/>
            </a:pPr>
            <a:r>
              <a:rPr lang="sr-Cyrl-BA" dirty="0"/>
              <a:t>Обе опције имају цијену извршења од 100 </a:t>
            </a:r>
            <a:r>
              <a:rPr lang="en-US" dirty="0"/>
              <a:t>EUR.</a:t>
            </a:r>
          </a:p>
          <a:p>
            <a:pPr marL="0" indent="0">
              <a:buNone/>
            </a:pPr>
            <a:r>
              <a:rPr lang="sr-Cyrl-BA" dirty="0"/>
              <a:t>Колика ће бити зарада инвеститора који купи </a:t>
            </a:r>
            <a:r>
              <a:rPr lang="en-US" dirty="0" smtClean="0"/>
              <a:t>call</a:t>
            </a:r>
            <a:r>
              <a:rPr lang="sr-Cyrl-BA" dirty="0" smtClean="0"/>
              <a:t> опцију </a:t>
            </a:r>
            <a:r>
              <a:rPr lang="sr-Cyrl-BA" dirty="0"/>
              <a:t>за 8 </a:t>
            </a:r>
            <a:r>
              <a:rPr lang="en-US" dirty="0"/>
              <a:t>EUR </a:t>
            </a:r>
            <a:r>
              <a:rPr lang="sr-Cyrl-BA" dirty="0"/>
              <a:t>ако цијена акција о року </a:t>
            </a:r>
            <a:r>
              <a:rPr lang="sr-Cyrl-BA" dirty="0" smtClean="0"/>
              <a:t>доспијећа буде </a:t>
            </a:r>
            <a:r>
              <a:rPr lang="sr-Cyrl-BA" dirty="0"/>
              <a:t>износила: </a:t>
            </a:r>
            <a:endParaRPr lang="sr-Cyrl-BA" dirty="0" smtClean="0"/>
          </a:p>
          <a:p>
            <a:pPr marL="0" indent="0">
              <a:buNone/>
            </a:pPr>
            <a:r>
              <a:rPr lang="sr-Cyrl-BA" dirty="0" smtClean="0"/>
              <a:t>а</a:t>
            </a:r>
            <a:r>
              <a:rPr lang="sr-Cyrl-BA" dirty="0"/>
              <a:t>) 80 </a:t>
            </a:r>
            <a:r>
              <a:rPr lang="en-US" dirty="0"/>
              <a:t>EUR, </a:t>
            </a:r>
            <a:endParaRPr lang="sr-Cyrl-BA" dirty="0" smtClean="0"/>
          </a:p>
          <a:p>
            <a:pPr marL="0" indent="0">
              <a:buNone/>
            </a:pPr>
            <a:r>
              <a:rPr lang="sr-Cyrl-BA" dirty="0" smtClean="0"/>
              <a:t>б</a:t>
            </a:r>
            <a:r>
              <a:rPr lang="sr-Cyrl-BA" dirty="0"/>
              <a:t>) 90 </a:t>
            </a:r>
            <a:r>
              <a:rPr lang="en-US" dirty="0"/>
              <a:t>EUR, </a:t>
            </a:r>
            <a:endParaRPr lang="sr-Cyrl-BA" dirty="0" smtClean="0"/>
          </a:p>
          <a:p>
            <a:pPr marL="0" indent="0">
              <a:buNone/>
            </a:pPr>
            <a:r>
              <a:rPr lang="sr-Cyrl-BA" dirty="0" smtClean="0"/>
              <a:t>в</a:t>
            </a:r>
            <a:r>
              <a:rPr lang="sr-Cyrl-BA" dirty="0"/>
              <a:t>) 100 </a:t>
            </a:r>
            <a:r>
              <a:rPr lang="en-US" dirty="0"/>
              <a:t>EUR, </a:t>
            </a:r>
            <a:endParaRPr lang="sr-Cyrl-BA" dirty="0" smtClean="0"/>
          </a:p>
          <a:p>
            <a:pPr marL="0" indent="0">
              <a:buNone/>
            </a:pPr>
            <a:r>
              <a:rPr lang="sr-Cyrl-BA" dirty="0" smtClean="0"/>
              <a:t>г) 110 </a:t>
            </a:r>
            <a:r>
              <a:rPr lang="en-US" dirty="0"/>
              <a:t>EUR, </a:t>
            </a:r>
            <a:endParaRPr lang="sr-Cyrl-BA" dirty="0" smtClean="0"/>
          </a:p>
          <a:p>
            <a:pPr marL="0" indent="0">
              <a:buNone/>
            </a:pPr>
            <a:r>
              <a:rPr lang="sr-Cyrl-BA" dirty="0" smtClean="0"/>
              <a:t>ђ</a:t>
            </a:r>
            <a:r>
              <a:rPr lang="sr-Cyrl-BA" dirty="0"/>
              <a:t>) 120 </a:t>
            </a:r>
            <a:r>
              <a:rPr lang="en-US" dirty="0"/>
              <a:t>EUR? </a:t>
            </a:r>
            <a:endParaRPr lang="sr-Cyrl-BA" dirty="0" smtClean="0"/>
          </a:p>
          <a:p>
            <a:pPr marL="0" indent="0">
              <a:buNone/>
            </a:pPr>
            <a:r>
              <a:rPr lang="sr-Cyrl-BA" dirty="0" smtClean="0"/>
              <a:t>Колико </a:t>
            </a:r>
            <a:r>
              <a:rPr lang="sr-Cyrl-BA" dirty="0"/>
              <a:t>ће у овим </a:t>
            </a:r>
            <a:r>
              <a:rPr lang="sr-Cyrl-BA" dirty="0" smtClean="0"/>
              <a:t>случајевима зарадити </a:t>
            </a:r>
            <a:r>
              <a:rPr lang="sr-Cyrl-BA" dirty="0"/>
              <a:t>инвеститор који је купио </a:t>
            </a:r>
            <a:r>
              <a:rPr lang="en-US" dirty="0"/>
              <a:t>put </a:t>
            </a:r>
            <a:r>
              <a:rPr lang="sr-Cyrl-BA" dirty="0"/>
              <a:t>опцију за </a:t>
            </a:r>
            <a:r>
              <a:rPr lang="sr-Cyrl-BA" dirty="0" smtClean="0"/>
              <a:t>12 </a:t>
            </a:r>
            <a:r>
              <a:rPr lang="en-US" dirty="0" smtClean="0"/>
              <a:t>EUR</a:t>
            </a:r>
            <a:r>
              <a:rPr lang="en-US" dirty="0"/>
              <a:t>?</a:t>
            </a:r>
            <a:endParaRPr lang="sr-Cyrl-BA" dirty="0" smtClean="0"/>
          </a:p>
        </p:txBody>
      </p:sp>
    </p:spTree>
    <p:extLst>
      <p:ext uri="{BB962C8B-B14F-4D97-AF65-F5344CB8AC3E}">
        <p14:creationId xmlns:p14="http://schemas.microsoft.com/office/powerpoint/2010/main" val="2922783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/>
          <a:lstStyle/>
          <a:p>
            <a:pPr algn="ctr"/>
            <a:r>
              <a:rPr lang="sr-Cyrl-BA" b="1" dirty="0" smtClean="0"/>
              <a:t>Акције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295400"/>
            <a:ext cx="10081260" cy="5178552"/>
          </a:xfrm>
        </p:spPr>
        <p:txBody>
          <a:bodyPr/>
          <a:lstStyle/>
          <a:p>
            <a:r>
              <a:rPr lang="sr-Cyrl-BA" b="1" dirty="0"/>
              <a:t>Акција </a:t>
            </a:r>
            <a:r>
              <a:rPr lang="sr-Cyrl-BA" dirty="0" smtClean="0"/>
              <a:t>је </a:t>
            </a:r>
            <a:r>
              <a:rPr lang="sr-Cyrl-BA" dirty="0"/>
              <a:t>слободно преносив финансијски инструмент који доноси принос и садржи право на управљање корпорацијом.</a:t>
            </a:r>
          </a:p>
          <a:p>
            <a:r>
              <a:rPr lang="sr-Cyrl-BA" dirty="0"/>
              <a:t>Представља институционалну форму власничког односа између корпорације и њених власника.</a:t>
            </a:r>
          </a:p>
          <a:p>
            <a:r>
              <a:rPr lang="sr-Cyrl-BA" dirty="0"/>
              <a:t>Разлози настајања и постојања акција:</a:t>
            </a:r>
          </a:p>
          <a:p>
            <a:pPr lvl="1"/>
            <a:r>
              <a:rPr lang="sr-Cyrl-BA" dirty="0"/>
              <a:t>За емитента: уклањање ограничења раста капитала</a:t>
            </a:r>
            <a:r>
              <a:rPr lang="sr-Latn-BA" dirty="0"/>
              <a:t> (</a:t>
            </a:r>
            <a:r>
              <a:rPr lang="sr-Cyrl-BA" dirty="0"/>
              <a:t>већи потенцијал задуживања и повећања власничког капитала);</a:t>
            </a:r>
          </a:p>
          <a:p>
            <a:pPr lvl="1"/>
            <a:r>
              <a:rPr lang="sr-Cyrl-BA" dirty="0"/>
              <a:t>За инвеститоре – власнике: могућност остваривања високог </a:t>
            </a:r>
            <a:r>
              <a:rPr lang="sr-Cyrl-BA" dirty="0" smtClean="0"/>
              <a:t>приноса.</a:t>
            </a:r>
          </a:p>
          <a:p>
            <a:r>
              <a:rPr lang="sr-Cyrl-BA" dirty="0" smtClean="0"/>
              <a:t>Акције инвеститору односно власнику обезбјеђују приход у облику </a:t>
            </a:r>
            <a:r>
              <a:rPr lang="sr-Cyrl-BA" b="1" dirty="0" smtClean="0"/>
              <a:t>дивиденди и капиталног добитка</a:t>
            </a:r>
            <a:r>
              <a:rPr lang="sr-Cyrl-BA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0404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sr-Cyrl-BA" dirty="0" smtClean="0"/>
          </a:p>
          <a:p>
            <a:endParaRPr lang="sr-Cyrl-BA" dirty="0"/>
          </a:p>
          <a:p>
            <a:endParaRPr lang="sr-Cyrl-BA" dirty="0" smtClean="0"/>
          </a:p>
          <a:p>
            <a:r>
              <a:rPr lang="sr-Cyrl-BA" sz="3200" dirty="0" smtClean="0"/>
              <a:t>Ризичност сваког од анализираних финансијских инструмената?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262332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362200"/>
            <a:ext cx="10081260" cy="1676400"/>
          </a:xfrm>
        </p:spPr>
        <p:txBody>
          <a:bodyPr>
            <a:normAutofit/>
          </a:bodyPr>
          <a:lstStyle/>
          <a:p>
            <a:pPr algn="ctr"/>
            <a:r>
              <a:rPr lang="sr-Cyrl-BA" sz="3200" b="1" u="sng" dirty="0" smtClean="0"/>
              <a:t>Додатак: </a:t>
            </a:r>
            <a:br>
              <a:rPr lang="sr-Cyrl-BA" sz="3200" b="1" u="sng" dirty="0" smtClean="0"/>
            </a:br>
            <a:r>
              <a:rPr lang="sr-Cyrl-BA" sz="3200" b="1" dirty="0" smtClean="0"/>
              <a:t>ГЛАВНА </a:t>
            </a:r>
            <a:r>
              <a:rPr lang="sr-Cyrl-RS" sz="3200" b="1" dirty="0" smtClean="0"/>
              <a:t>СВЈЕТСКА ТРЖИШТА </a:t>
            </a:r>
            <a:br>
              <a:rPr lang="sr-Cyrl-RS" sz="3200" b="1" dirty="0" smtClean="0"/>
            </a:br>
            <a:endParaRPr lang="en-US" sz="32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>
            <a:normAutofit/>
          </a:bodyPr>
          <a:lstStyle/>
          <a:p>
            <a:pPr algn="ctr"/>
            <a:r>
              <a:rPr lang="sr-Cyrl-BA" b="1" dirty="0" smtClean="0"/>
              <a:t>1. Преглед свјетских тржишта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71600"/>
            <a:ext cx="10088880" cy="51023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BA" dirty="0" smtClean="0"/>
              <a:t>   </a:t>
            </a:r>
            <a:r>
              <a:rPr lang="sr-Cyrl-BA" dirty="0" smtClean="0"/>
              <a:t>Десет највећих тржишта по тржишној капитализацији у свијету у милионима </a:t>
            </a:r>
            <a:r>
              <a:rPr lang="sr-Latn-BA" dirty="0" smtClean="0"/>
              <a:t>USD:</a:t>
            </a:r>
            <a:endParaRPr lang="sr-Cyrl-BA" dirty="0" smtClean="0"/>
          </a:p>
          <a:p>
            <a:pPr marL="457200" indent="-457200">
              <a:buAutoNum type="arabicPeriod"/>
            </a:pPr>
            <a:r>
              <a:rPr lang="sr-Cyrl-BA" dirty="0" smtClean="0"/>
              <a:t>Њујоршка берза - </a:t>
            </a:r>
            <a:r>
              <a:rPr lang="sr-Latn-BA" dirty="0" smtClean="0"/>
              <a:t>NYSE Group;</a:t>
            </a:r>
          </a:p>
          <a:p>
            <a:pPr marL="457200" indent="-457200">
              <a:buAutoNum type="arabicPeriod"/>
            </a:pPr>
            <a:r>
              <a:rPr lang="sr-Latn-BA" dirty="0" smtClean="0"/>
              <a:t>Tokyo SE Group;</a:t>
            </a:r>
          </a:p>
          <a:p>
            <a:pPr marL="457200" indent="-457200">
              <a:buAutoNum type="arabicPeriod"/>
            </a:pPr>
            <a:r>
              <a:rPr lang="sr-Latn-BA" dirty="0" smtClean="0"/>
              <a:t>Euronext;</a:t>
            </a:r>
          </a:p>
          <a:p>
            <a:pPr marL="457200" indent="-457200">
              <a:buAutoNum type="arabicPeriod"/>
            </a:pPr>
            <a:r>
              <a:rPr lang="sr-Latn-BA" dirty="0" smtClean="0"/>
              <a:t>Nasdaq;</a:t>
            </a:r>
          </a:p>
          <a:p>
            <a:pPr marL="457200" indent="-457200">
              <a:buAutoNum type="arabicPeriod"/>
            </a:pPr>
            <a:r>
              <a:rPr lang="sr-Latn-BA" dirty="0" smtClean="0"/>
              <a:t>London SE;</a:t>
            </a:r>
          </a:p>
          <a:p>
            <a:pPr marL="457200" indent="-457200">
              <a:buAutoNum type="arabicPeriod"/>
            </a:pPr>
            <a:r>
              <a:rPr lang="sr-Latn-BA" dirty="0" smtClean="0"/>
              <a:t>Shanghai SE;</a:t>
            </a:r>
          </a:p>
          <a:p>
            <a:pPr marL="457200" indent="-457200">
              <a:buAutoNum type="arabicPeriod"/>
            </a:pPr>
            <a:r>
              <a:rPr lang="sr-Latn-BA" dirty="0" smtClean="0"/>
              <a:t>Hong Kong Exchanges;</a:t>
            </a:r>
          </a:p>
          <a:p>
            <a:pPr marL="457200" indent="-457200">
              <a:buAutoNum type="arabicPeriod"/>
            </a:pPr>
            <a:r>
              <a:rPr lang="sr-Latn-BA" dirty="0" smtClean="0"/>
              <a:t>TSX Group;</a:t>
            </a:r>
          </a:p>
          <a:p>
            <a:pPr marL="457200" indent="-457200">
              <a:buAutoNum type="arabicPeriod"/>
            </a:pPr>
            <a:r>
              <a:rPr lang="sr-Latn-BA" dirty="0" smtClean="0"/>
              <a:t>Deutsche Börse;</a:t>
            </a:r>
          </a:p>
          <a:p>
            <a:pPr marL="457200" indent="-457200">
              <a:buAutoNum type="arabicPeriod"/>
            </a:pPr>
            <a:r>
              <a:rPr lang="sr-Latn-BA" dirty="0" smtClean="0"/>
              <a:t>Bombay SE.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4638"/>
            <a:ext cx="10591800" cy="639762"/>
          </a:xfrm>
        </p:spPr>
        <p:txBody>
          <a:bodyPr>
            <a:normAutofit/>
          </a:bodyPr>
          <a:lstStyle/>
          <a:p>
            <a:r>
              <a:rPr lang="sr-Cyrl-RS" sz="2400" b="1" dirty="0" smtClean="0"/>
              <a:t>1) ЊУЈОРШКА БЕРЗА – </a:t>
            </a:r>
            <a:r>
              <a:rPr lang="de-DE" sz="2400" b="1" dirty="0" smtClean="0"/>
              <a:t>NYSE (NEW YORK STOCK EXCHANGE)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143000"/>
            <a:ext cx="11346180" cy="5334000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Основана 1792. године</a:t>
            </a:r>
            <a:r>
              <a:rPr lang="sr-Latn-BA" sz="2000" dirty="0" smtClean="0"/>
              <a:t>;</a:t>
            </a:r>
            <a:endParaRPr lang="ru-RU" sz="2000" dirty="0" smtClean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ru-RU" sz="2000" dirty="0" smtClean="0"/>
              <a:t>Највећа свјетска берза по тржишној капитализацији компанија које се налазе на њој</a:t>
            </a:r>
            <a:r>
              <a:rPr lang="sr-Latn-BA" sz="2000" dirty="0" smtClean="0"/>
              <a:t>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sr-Latn-BA" sz="2000" dirty="0" smtClean="0"/>
              <a:t>85% </a:t>
            </a:r>
            <a:r>
              <a:rPr lang="sr-Cyrl-BA" sz="2000" dirty="0" smtClean="0"/>
              <a:t>берзанског промета у САД одвија се на </a:t>
            </a:r>
            <a:r>
              <a:rPr lang="sr-Latn-BA" sz="2000" dirty="0" smtClean="0"/>
              <a:t>NYSE;</a:t>
            </a:r>
            <a:endParaRPr lang="sr-Cyrl-RS" sz="2000" dirty="0" smtClean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sr-Cyrl-RS" sz="2000" dirty="0" smtClean="0"/>
              <a:t>Трговина на “паркету”</a:t>
            </a:r>
            <a:r>
              <a:rPr lang="sr-Latn-BA" sz="2000" dirty="0" smtClean="0"/>
              <a:t> (on the floor);</a:t>
            </a:r>
            <a:endParaRPr lang="sr-Cyrl-RS" sz="2000" dirty="0" smtClean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sr-Cyrl-RS" sz="2000" dirty="0" smtClean="0"/>
              <a:t>Дневна вриједност трговине -  169 милијарди </a:t>
            </a:r>
            <a:r>
              <a:rPr lang="en-US" sz="2000" dirty="0" smtClean="0"/>
              <a:t>US</a:t>
            </a:r>
            <a:r>
              <a:rPr lang="sr-Latn-BA" sz="2000" dirty="0" smtClean="0"/>
              <a:t>D</a:t>
            </a:r>
            <a:r>
              <a:rPr lang="sr-Cyrl-BA" sz="2000" dirty="0" smtClean="0"/>
              <a:t>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sr-Cyrl-BA" sz="2000" dirty="0" smtClean="0"/>
              <a:t>Капитализација берзе је преко 17.000 милијарди </a:t>
            </a:r>
            <a:r>
              <a:rPr lang="sr-Latn-BA" sz="2000" dirty="0" smtClean="0"/>
              <a:t>USD</a:t>
            </a:r>
            <a:r>
              <a:rPr lang="sr-Cyrl-BA" sz="2000" dirty="0" smtClean="0"/>
              <a:t>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sr-Cyrl-RS" sz="2000" dirty="0" smtClean="0"/>
              <a:t>Константно има 1366 чланова задњих 65 година;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sr-Cyrl-RS" sz="2000" dirty="0" smtClean="0"/>
              <a:t>Услови да би се акције котирале на </a:t>
            </a:r>
            <a:r>
              <a:rPr lang="de-DE" sz="2000" dirty="0" smtClean="0"/>
              <a:t>NYSE</a:t>
            </a:r>
            <a:r>
              <a:rPr lang="sr-Cyrl-RS" sz="2000" dirty="0" smtClean="0"/>
              <a:t>:</a:t>
            </a:r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sr-Cyrl-RS" sz="2000" dirty="0" smtClean="0"/>
              <a:t>Најмање 2000 акционара који посједују партије акција од по 100 акција</a:t>
            </a:r>
            <a:r>
              <a:rPr lang="sr-Latn-BA" sz="2000" dirty="0" smtClean="0"/>
              <a:t>;</a:t>
            </a:r>
            <a:endParaRPr lang="sr-Cyrl-RS" sz="2000" dirty="0" smtClean="0"/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sr-Cyrl-RS" sz="2000" dirty="0" smtClean="0"/>
              <a:t>Најмање 1 милион емитованих акција које су у посједу најмање 2000 акционара</a:t>
            </a:r>
            <a:r>
              <a:rPr lang="sr-Latn-BA" sz="2000" dirty="0" smtClean="0"/>
              <a:t>;</a:t>
            </a:r>
            <a:endParaRPr lang="sr-Cyrl-RS" sz="2000" dirty="0" smtClean="0"/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sr-Cyrl-RS" sz="2000" dirty="0" smtClean="0"/>
              <a:t>Годиши профит најмање 2.5 милиона долара</a:t>
            </a:r>
            <a:r>
              <a:rPr lang="sr-Latn-BA" sz="2000" dirty="0" smtClean="0"/>
              <a:t>;</a:t>
            </a:r>
            <a:endParaRPr lang="sr-Cyrl-RS" sz="2000" dirty="0" smtClean="0"/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sr-Cyrl-RS" sz="2000" dirty="0" smtClean="0"/>
              <a:t>Континуирано публиковање ФИ</a:t>
            </a:r>
            <a:r>
              <a:rPr lang="sr-Latn-BA" sz="2000" dirty="0" smtClean="0"/>
              <a:t>;</a:t>
            </a:r>
            <a:endParaRPr lang="sr-Cyrl-RS" sz="2000" dirty="0" smtClean="0"/>
          </a:p>
          <a:p>
            <a:pPr lvl="1" algn="just">
              <a:spcBef>
                <a:spcPts val="0"/>
              </a:spcBef>
              <a:spcAft>
                <a:spcPts val="600"/>
              </a:spcAft>
            </a:pPr>
            <a:r>
              <a:rPr lang="sr-Cyrl-RS" sz="2000" dirty="0" smtClean="0"/>
              <a:t>Плаћена одговарајућа цијена листинга</a:t>
            </a:r>
            <a:r>
              <a:rPr lang="sr-Latn-BA" sz="2000" dirty="0" smtClean="0"/>
              <a:t>.</a:t>
            </a:r>
            <a:endParaRPr lang="sr-Cyrl-RS" sz="2000" dirty="0" smtClean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228600"/>
            <a:ext cx="11353800" cy="65532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r-Cyrl-BA" b="1" dirty="0">
                <a:solidFill>
                  <a:schemeClr val="tx2"/>
                </a:solidFill>
              </a:rPr>
              <a:t>2) </a:t>
            </a:r>
            <a:r>
              <a:rPr lang="de-DE" b="1" dirty="0">
                <a:solidFill>
                  <a:schemeClr val="tx2"/>
                </a:solidFill>
              </a:rPr>
              <a:t>NASDAQ (NATIONAL ASSOCIATION OF SECURITIES DEALERS AUTOMATED QUOTATIONS)</a:t>
            </a:r>
            <a:endParaRPr lang="sr-Cyrl-BA" dirty="0" smtClean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</a:pPr>
            <a:r>
              <a:rPr lang="sr-Cyrl-BA" sz="2200" dirty="0" smtClean="0"/>
              <a:t>Глобална </a:t>
            </a:r>
            <a:r>
              <a:rPr lang="sr-Cyrl-BA" sz="2200" dirty="0"/>
              <a:t>трговачка мрежа и електронска комуникациона мрежа; </a:t>
            </a:r>
          </a:p>
          <a:p>
            <a:pPr>
              <a:lnSpc>
                <a:spcPct val="150000"/>
              </a:lnSpc>
            </a:pPr>
            <a:r>
              <a:rPr lang="sr-Cyrl-BA" sz="2200" dirty="0"/>
              <a:t>Компјутеризовани систем </a:t>
            </a:r>
            <a:r>
              <a:rPr lang="sr-Cyrl-RS" sz="2200" dirty="0"/>
              <a:t>електронских котација Националног удружења дилера ХОВ (</a:t>
            </a:r>
            <a:r>
              <a:rPr lang="de-DE" sz="2200" dirty="0"/>
              <a:t>NASD</a:t>
            </a:r>
            <a:r>
              <a:rPr lang="sr-Cyrl-RS" sz="2200" dirty="0"/>
              <a:t>);</a:t>
            </a:r>
          </a:p>
          <a:p>
            <a:pPr>
              <a:lnSpc>
                <a:spcPct val="150000"/>
              </a:lnSpc>
            </a:pPr>
            <a:r>
              <a:rPr lang="sr-Cyrl-RS" sz="2200" dirty="0"/>
              <a:t>Основан 1971. године;</a:t>
            </a:r>
          </a:p>
          <a:p>
            <a:pPr>
              <a:lnSpc>
                <a:spcPct val="150000"/>
              </a:lnSpc>
            </a:pPr>
            <a:r>
              <a:rPr lang="sr-Cyrl-RS" sz="2200" dirty="0"/>
              <a:t>Друго највеће тржиште акција у САД и свијету;</a:t>
            </a:r>
          </a:p>
          <a:p>
            <a:pPr>
              <a:lnSpc>
                <a:spcPct val="150000"/>
              </a:lnSpc>
            </a:pPr>
            <a:r>
              <a:rPr lang="sr-Cyrl-RS" sz="2200" dirty="0"/>
              <a:t>Три нивоа приступа систему;</a:t>
            </a:r>
          </a:p>
          <a:p>
            <a:pPr>
              <a:lnSpc>
                <a:spcPct val="150000"/>
              </a:lnSpc>
            </a:pPr>
            <a:r>
              <a:rPr lang="sr-Cyrl-RS" sz="2200" dirty="0"/>
              <a:t>180.000 терминала у САД, преко 350.000 теринала широм свијета</a:t>
            </a:r>
            <a:r>
              <a:rPr lang="sr-Cyrl-RS" sz="2200" dirty="0" smtClean="0"/>
              <a:t>.</a:t>
            </a:r>
          </a:p>
          <a:p>
            <a:pPr marL="0" indent="0">
              <a:lnSpc>
                <a:spcPct val="150000"/>
              </a:lnSpc>
              <a:buNone/>
            </a:pPr>
            <a:endParaRPr lang="sr-Cyrl-BA" b="1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endParaRPr lang="sr-Cyrl-RS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endParaRPr lang="sr-Cyrl-RS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3139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04800"/>
            <a:ext cx="11049000" cy="6248400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sr-Cyrl-RS" sz="2600" b="1" dirty="0">
                <a:solidFill>
                  <a:srgbClr val="002060"/>
                </a:solidFill>
              </a:rPr>
              <a:t>3) ЛОНДОНСКА БЕРЗА </a:t>
            </a:r>
            <a:r>
              <a:rPr lang="de-DE" sz="2600" b="1" dirty="0">
                <a:solidFill>
                  <a:srgbClr val="002060"/>
                </a:solidFill>
              </a:rPr>
              <a:t>(LONDON STOCK EXC</a:t>
            </a:r>
            <a:r>
              <a:rPr lang="sr-Latn-BA" sz="2600" b="1" dirty="0">
                <a:solidFill>
                  <a:srgbClr val="002060"/>
                </a:solidFill>
              </a:rPr>
              <a:t>H</a:t>
            </a:r>
            <a:r>
              <a:rPr lang="de-DE" sz="2600" b="1" dirty="0">
                <a:solidFill>
                  <a:srgbClr val="002060"/>
                </a:solidFill>
              </a:rPr>
              <a:t>ANGE</a:t>
            </a:r>
            <a:r>
              <a:rPr lang="sr-Latn-BA" sz="2600" b="1" dirty="0">
                <a:solidFill>
                  <a:srgbClr val="002060"/>
                </a:solidFill>
              </a:rPr>
              <a:t>)</a:t>
            </a:r>
            <a:endParaRPr lang="sr-Cyrl-BA" sz="2600" b="1" dirty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r-Cyrl-RS" dirty="0"/>
              <a:t>Основана 180</a:t>
            </a:r>
            <a:r>
              <a:rPr lang="sr-Latn-BA" dirty="0"/>
              <a:t>2</a:t>
            </a:r>
            <a:r>
              <a:rPr lang="sr-Cyrl-RS" dirty="0"/>
              <a:t>. године</a:t>
            </a:r>
            <a:r>
              <a:rPr lang="sr-Latn-BA" dirty="0"/>
              <a:t>;</a:t>
            </a:r>
            <a:endParaRPr lang="sr-Cyrl-RS" dirty="0"/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r-Cyrl-RS" dirty="0"/>
              <a:t>Године 1973. уједињење у Берзу Велике Британије и Ирске;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r-Cyrl-RS" dirty="0"/>
              <a:t>Након реорганизације 1986. године прераста у Међународну берзу Уједињеног Краљевства и Републике Ирске;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r-Cyrl-RS" dirty="0"/>
              <a:t>Капитализација </a:t>
            </a:r>
            <a:r>
              <a:rPr lang="sr-Cyrl-BA" dirty="0"/>
              <a:t>износи ¼ капитализације </a:t>
            </a:r>
            <a:r>
              <a:rPr lang="sr-Latn-BA" dirty="0"/>
              <a:t>NYSE</a:t>
            </a:r>
            <a:r>
              <a:rPr lang="sr-Cyrl-BA" dirty="0"/>
              <a:t>, а на укупном листингу је преко 2.600 компанија</a:t>
            </a:r>
            <a:r>
              <a:rPr lang="sr-Latn-BA" dirty="0"/>
              <a:t>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sr-Cyrl-BA" sz="2600" b="1" dirty="0" smtClean="0">
                <a:solidFill>
                  <a:srgbClr val="002060"/>
                </a:solidFill>
              </a:rPr>
              <a:t>4) </a:t>
            </a:r>
            <a:r>
              <a:rPr lang="de-DE" sz="2600" b="1" dirty="0" smtClean="0">
                <a:solidFill>
                  <a:srgbClr val="002060"/>
                </a:solidFill>
              </a:rPr>
              <a:t>EURONEX</a:t>
            </a:r>
            <a:r>
              <a:rPr lang="sr-Cyrl-RS" sz="2600" b="1" dirty="0">
                <a:solidFill>
                  <a:srgbClr val="002060"/>
                </a:solidFill>
              </a:rPr>
              <a:t>Т </a:t>
            </a:r>
            <a:endParaRPr lang="sr-Cyrl-RS" sz="2600" b="1" dirty="0" smtClean="0">
              <a:solidFill>
                <a:srgbClr val="002060"/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sr-Cyrl-RS" dirty="0" smtClean="0"/>
              <a:t>Настаје </a:t>
            </a:r>
            <a:r>
              <a:rPr lang="sr-Cyrl-RS" dirty="0"/>
              <a:t>удруживањем Париске, Бриселске и Амстердамске берзе марта 2000. године</a:t>
            </a:r>
            <a:r>
              <a:rPr lang="sr-Latn-BA" dirty="0"/>
              <a:t>;</a:t>
            </a:r>
          </a:p>
          <a:p>
            <a:pPr algn="just">
              <a:lnSpc>
                <a:spcPct val="150000"/>
              </a:lnSpc>
            </a:pPr>
            <a:r>
              <a:rPr lang="sr-Cyrl-BA" dirty="0"/>
              <a:t>Поред Франкфуртске берзе, данас је једно од два најзначајнија тржишта континенталне Европе. </a:t>
            </a:r>
            <a:endParaRPr lang="sr-Cyrl-RS" dirty="0"/>
          </a:p>
          <a:p>
            <a:pPr algn="just">
              <a:lnSpc>
                <a:spcPct val="150000"/>
              </a:lnSpc>
            </a:pPr>
            <a:r>
              <a:rPr lang="sr-Cyrl-RS" dirty="0"/>
              <a:t>Највеће тржиште контитнеталне Европе са преко 1500 акција и тржишном капитализацијом преко 2000 милијарди евра</a:t>
            </a:r>
            <a:r>
              <a:rPr lang="sr-Cyrl-R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96333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304800"/>
            <a:ext cx="10896600" cy="616915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sr-Cyrl-BA" b="1" dirty="0" smtClean="0">
                <a:solidFill>
                  <a:schemeClr val="accent4">
                    <a:lumMod val="50000"/>
                  </a:schemeClr>
                </a:solidFill>
              </a:rPr>
              <a:t>5)ДОЈЧЕ БЕРЗА - </a:t>
            </a:r>
            <a:r>
              <a:rPr lang="sr-Cyrl-RS" b="1" dirty="0" smtClean="0">
                <a:solidFill>
                  <a:schemeClr val="accent4">
                    <a:lumMod val="50000"/>
                  </a:schemeClr>
                </a:solidFill>
              </a:rPr>
              <a:t>ФРАНКФУРТСКА БЕРЗА 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највећа је и најстарија берза од 8 регионалних берзи у Њемачкој;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75% промета у земљи отпада на ову берзу.</a:t>
            </a:r>
          </a:p>
          <a:p>
            <a:pPr>
              <a:lnSpc>
                <a:spcPct val="150000"/>
              </a:lnSpc>
            </a:pPr>
            <a:r>
              <a:rPr lang="sr-Cyrl-BA" dirty="0" smtClean="0"/>
              <a:t>П</a:t>
            </a:r>
            <a:r>
              <a:rPr lang="sr-Cyrl-RS" dirty="0" smtClean="0"/>
              <a:t>о флуктуацијама је највише везана за </a:t>
            </a:r>
            <a:r>
              <a:rPr lang="sr-Latn-BA" dirty="0" smtClean="0"/>
              <a:t>EURONEXT.</a:t>
            </a:r>
            <a:endParaRPr lang="sr-Cyrl-RS" dirty="0" smtClean="0"/>
          </a:p>
          <a:p>
            <a:pPr>
              <a:lnSpc>
                <a:spcPct val="150000"/>
              </a:lnSpc>
              <a:buNone/>
            </a:pPr>
            <a:r>
              <a:rPr lang="sr-Cyrl-RS" b="1" dirty="0" smtClean="0">
                <a:solidFill>
                  <a:schemeClr val="accent4">
                    <a:lumMod val="50000"/>
                  </a:schemeClr>
                </a:solidFill>
              </a:rPr>
              <a:t>6) ТОКИЈСКА БЕРЗА </a:t>
            </a:r>
            <a:endParaRPr lang="sr-Cyrl-RS" dirty="0" smtClean="0">
              <a:solidFill>
                <a:schemeClr val="accent4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sr-Cyrl-RS" dirty="0" smtClean="0"/>
              <a:t>највећа и најзначајнија берза у Јапану и читавој Азији;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85% промета ХОВ у Јапану одвија се на Токијској берзи.</a:t>
            </a:r>
          </a:p>
          <a:p>
            <a:pPr>
              <a:lnSpc>
                <a:spcPct val="150000"/>
              </a:lnSpc>
            </a:pPr>
            <a:r>
              <a:rPr lang="sr-Cyrl-BA" dirty="0" smtClean="0"/>
              <a:t>Г</a:t>
            </a:r>
            <a:r>
              <a:rPr lang="sr-Cyrl-RS" dirty="0" smtClean="0"/>
              <a:t>лавни берзански индекс је </a:t>
            </a:r>
            <a:r>
              <a:rPr lang="en-GB" dirty="0" smtClean="0"/>
              <a:t>NIKKEI.</a:t>
            </a:r>
            <a:endParaRPr lang="sr-Cyrl-BA" dirty="0" smtClean="0"/>
          </a:p>
          <a:p>
            <a:pPr>
              <a:lnSpc>
                <a:spcPct val="150000"/>
              </a:lnSpc>
            </a:pPr>
            <a:r>
              <a:rPr lang="sr-Cyrl-BA" dirty="0" smtClean="0"/>
              <a:t>Капитализација Јапанских берзи износи нешто више од половине капитализације америчких берзи.</a:t>
            </a:r>
            <a:endParaRPr lang="en-GB" dirty="0" smtClean="0"/>
          </a:p>
          <a:p>
            <a:pPr>
              <a:lnSpc>
                <a:spcPct val="150000"/>
              </a:lnSpc>
              <a:buNone/>
            </a:pPr>
            <a:r>
              <a:rPr lang="sr-Cyrl-RS" b="1" dirty="0" smtClean="0">
                <a:solidFill>
                  <a:schemeClr val="accent4">
                    <a:lumMod val="50000"/>
                  </a:schemeClr>
                </a:solidFill>
              </a:rPr>
              <a:t>7) ХОНГКОНГШКА БЕРЗА </a:t>
            </a:r>
            <a:r>
              <a:rPr lang="sr-Cyrl-RS" dirty="0" smtClean="0"/>
              <a:t>– друга најзначајнија берза у Азији.</a:t>
            </a:r>
          </a:p>
          <a:p>
            <a:pPr>
              <a:lnSpc>
                <a:spcPct val="150000"/>
              </a:lnSpc>
              <a:buNone/>
            </a:pPr>
            <a:endParaRPr lang="en-US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10088880" cy="792162"/>
          </a:xfrm>
        </p:spPr>
        <p:txBody>
          <a:bodyPr>
            <a:normAutofit/>
          </a:bodyPr>
          <a:lstStyle/>
          <a:p>
            <a:r>
              <a:rPr lang="sr-Cyrl-BA" sz="2400" b="1" dirty="0" smtClean="0"/>
              <a:t>8) ОСТАЛА ТРЖИШТА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7220" y="1295400"/>
            <a:ext cx="10660380" cy="5178552"/>
          </a:xfrm>
        </p:spPr>
        <p:txBody>
          <a:bodyPr>
            <a:normAutofit/>
          </a:bodyPr>
          <a:lstStyle/>
          <a:p>
            <a:r>
              <a:rPr lang="sr-Cyrl-BA" b="1" dirty="0" smtClean="0"/>
              <a:t>Америчка берза у САД – </a:t>
            </a:r>
            <a:r>
              <a:rPr lang="sr-Latn-BA" b="1" dirty="0" smtClean="0"/>
              <a:t>AMEX</a:t>
            </a:r>
            <a:r>
              <a:rPr lang="sr-Cyrl-BA" b="1" dirty="0" smtClean="0"/>
              <a:t> </a:t>
            </a:r>
            <a:r>
              <a:rPr lang="sr-Cyrl-BA" dirty="0" smtClean="0"/>
              <a:t>друга је централна национална берза у САД.</a:t>
            </a:r>
            <a:endParaRPr lang="sr-Latn-BA" dirty="0" smtClean="0"/>
          </a:p>
          <a:p>
            <a:r>
              <a:rPr lang="sr-Cyrl-BA" b="1" dirty="0" smtClean="0"/>
              <a:t>Систем регионалних берзи у САД</a:t>
            </a:r>
            <a:r>
              <a:rPr lang="sr-Cyrl-BA" dirty="0" smtClean="0"/>
              <a:t>: Пацифичка берза, Бостонска берза, Филаделфијска берза, Средњезападна берза и Синсинатијска берза.</a:t>
            </a:r>
          </a:p>
          <a:p>
            <a:r>
              <a:rPr lang="sr-Cyrl-BA" b="1" dirty="0" smtClean="0"/>
              <a:t>Сјеверна и Јужна Америка</a:t>
            </a:r>
            <a:r>
              <a:rPr lang="sr-Cyrl-BA" dirty="0" smtClean="0"/>
              <a:t>: Берза у Торонту, Монтреалска берза, Мексичка берза, берза у Сао Паолу и берза у Буенос Аиресу.</a:t>
            </a:r>
          </a:p>
          <a:p>
            <a:r>
              <a:rPr lang="sr-Cyrl-BA" b="1" dirty="0" smtClean="0"/>
              <a:t>Европа: </a:t>
            </a:r>
            <a:r>
              <a:rPr lang="sr-Cyrl-BA" dirty="0" smtClean="0"/>
              <a:t>Мадридска берза, Миланска берза, Амстердамска берза, Бечка берза и Циришка берза; затим берзе у Стокхолму, Хелсинкију, Ослу и Атини;  берзе у Москви, Љубљани, Варшави.</a:t>
            </a:r>
          </a:p>
          <a:p>
            <a:r>
              <a:rPr lang="sr-Cyrl-BA" b="1" dirty="0" smtClean="0"/>
              <a:t>Остали дијелови свијета:</a:t>
            </a:r>
            <a:r>
              <a:rPr lang="sr-Cyrl-BA" dirty="0" smtClean="0"/>
              <a:t>  Аустралијска берза и Новозеландска берза.</a:t>
            </a:r>
          </a:p>
          <a:p>
            <a:endParaRPr lang="sr-Cyrl-BA" dirty="0" smtClean="0"/>
          </a:p>
          <a:p>
            <a:endParaRPr lang="sr-Cyrl-BA" dirty="0" smtClean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792162"/>
          </a:xfrm>
        </p:spPr>
        <p:txBody>
          <a:bodyPr>
            <a:normAutofit/>
          </a:bodyPr>
          <a:lstStyle/>
          <a:p>
            <a:pPr algn="ctr"/>
            <a:r>
              <a:rPr lang="sr-Cyrl-BA" b="1" dirty="0" smtClean="0"/>
              <a:t>2. Главна тржишта роба и деривата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95400"/>
            <a:ext cx="10591800" cy="4949952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sr-Cyrl-RS" b="1" dirty="0" smtClean="0">
                <a:solidFill>
                  <a:schemeClr val="accent4">
                    <a:lumMod val="50000"/>
                  </a:schemeClr>
                </a:solidFill>
              </a:rPr>
              <a:t>СЈЕДИЊЕНЕ АМЕРИЧКЕ ДРЖАВЕ: 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Њујоршка берза кафе, шећера и какаоа;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Њујоршка берза памука;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Њујоршка берза фјучерса;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Њујоршка трговачка берза;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Чикашка берза – најстарија берза дериватних ХОВ 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Чикашка берза опција;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Чикашка трговачка берза.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088880" cy="792162"/>
          </a:xfrm>
        </p:spPr>
        <p:txBody>
          <a:bodyPr>
            <a:normAutofit/>
          </a:bodyPr>
          <a:lstStyle/>
          <a:p>
            <a:r>
              <a:rPr lang="sr-Cyrl-RS" sz="2400" b="1" dirty="0" smtClean="0"/>
              <a:t>ЕВРОПА: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143000"/>
            <a:ext cx="10820400" cy="5486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r-Cyrl-RS" dirty="0" smtClean="0"/>
              <a:t>Лондонска берза метала;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Лондонска међународна берза финансијских фјучерса и опција;</a:t>
            </a:r>
          </a:p>
          <a:p>
            <a:pPr>
              <a:lnSpc>
                <a:spcPct val="150000"/>
              </a:lnSpc>
            </a:pPr>
            <a:r>
              <a:rPr lang="sr-Cyrl-RS" dirty="0" smtClean="0"/>
              <a:t>МАТ</a:t>
            </a:r>
            <a:r>
              <a:rPr lang="en-US" dirty="0" smtClean="0"/>
              <a:t>IF</a:t>
            </a:r>
            <a:r>
              <a:rPr lang="sr-Cyrl-RS" dirty="0" smtClean="0"/>
              <a:t> (</a:t>
            </a:r>
            <a:r>
              <a:rPr lang="de-DE" dirty="0" smtClean="0"/>
              <a:t>Marche a Terme des Instruments Financiers)</a:t>
            </a:r>
            <a:r>
              <a:rPr lang="sr-Cyrl-BA" dirty="0" smtClean="0"/>
              <a:t> – терминска берза у Француској;</a:t>
            </a:r>
            <a:endParaRPr lang="de-DE" dirty="0" smtClean="0"/>
          </a:p>
          <a:p>
            <a:pPr>
              <a:lnSpc>
                <a:spcPct val="150000"/>
              </a:lnSpc>
            </a:pPr>
            <a:r>
              <a:rPr lang="de-DE" dirty="0" smtClean="0"/>
              <a:t>MONEP (Marche des Options Negociables de Paris)</a:t>
            </a:r>
            <a:r>
              <a:rPr lang="sr-Cyrl-BA" dirty="0" smtClean="0"/>
              <a:t> – француска берза опција;</a:t>
            </a:r>
            <a:endParaRPr lang="de-DE" dirty="0" smtClean="0"/>
          </a:p>
          <a:p>
            <a:pPr>
              <a:lnSpc>
                <a:spcPct val="150000"/>
              </a:lnSpc>
            </a:pPr>
            <a:r>
              <a:rPr lang="de-DE" dirty="0" smtClean="0"/>
              <a:t>EUREX</a:t>
            </a:r>
            <a:r>
              <a:rPr lang="sr-Cyrl-BA" dirty="0" smtClean="0"/>
              <a:t> – </a:t>
            </a:r>
            <a:r>
              <a:rPr lang="sr-Cyrl-RS" dirty="0" smtClean="0"/>
              <a:t>пројекат Дојче берзе и швајцарских берзи акција и деривата. Званично основана удруживањем Дојче терминске берзе и </a:t>
            </a:r>
            <a:r>
              <a:rPr lang="sr-Latn-BA" dirty="0" smtClean="0"/>
              <a:t>SOFFEX-a (</a:t>
            </a:r>
            <a:r>
              <a:rPr lang="sr-Cyrl-BA" dirty="0" smtClean="0"/>
              <a:t>Швајцарска берза опција и фјучерса).</a:t>
            </a:r>
            <a:endParaRPr lang="sr-Cyrl-R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10012680" cy="792162"/>
          </a:xfrm>
        </p:spPr>
        <p:txBody>
          <a:bodyPr/>
          <a:lstStyle/>
          <a:p>
            <a:pPr algn="ctr"/>
            <a:r>
              <a:rPr lang="sr-Cyrl-BA" b="1" dirty="0" smtClean="0"/>
              <a:t>Обичне акције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371600"/>
            <a:ext cx="10012680" cy="5102352"/>
          </a:xfrm>
        </p:spPr>
        <p:txBody>
          <a:bodyPr>
            <a:normAutofit/>
          </a:bodyPr>
          <a:lstStyle/>
          <a:p>
            <a:pPr algn="just"/>
            <a:r>
              <a:rPr lang="sr-Cyrl-RS" b="1" dirty="0"/>
              <a:t>Обичне </a:t>
            </a:r>
            <a:r>
              <a:rPr lang="sr-Cyrl-RS" b="1" dirty="0" smtClean="0"/>
              <a:t>акције </a:t>
            </a:r>
            <a:r>
              <a:rPr lang="sr-Latn-BA" dirty="0" smtClean="0"/>
              <a:t>– </a:t>
            </a:r>
            <a:r>
              <a:rPr lang="sr-Cyrl-BA" dirty="0"/>
              <a:t>основна врста акције која институционализује власнички однос улагача и корпорације.</a:t>
            </a:r>
          </a:p>
          <a:p>
            <a:pPr algn="just"/>
            <a:r>
              <a:rPr lang="sr-Cyrl-BA" dirty="0"/>
              <a:t>О</a:t>
            </a:r>
            <a:r>
              <a:rPr lang="sr-Cyrl-RS" dirty="0"/>
              <a:t>бичне акције акционарима обезбјеђују:</a:t>
            </a:r>
          </a:p>
          <a:p>
            <a:pPr lvl="1" algn="just"/>
            <a:r>
              <a:rPr lang="sr-Cyrl-BA" sz="2400" b="1" dirty="0"/>
              <a:t>П</a:t>
            </a:r>
            <a:r>
              <a:rPr lang="sr-Cyrl-RS" sz="2400" b="1" dirty="0"/>
              <a:t>раво на принос </a:t>
            </a:r>
            <a:r>
              <a:rPr lang="sr-Cyrl-RS" sz="2400" dirty="0" smtClean="0"/>
              <a:t>– право </a:t>
            </a:r>
            <a:r>
              <a:rPr lang="sr-Cyrl-RS" sz="2400" dirty="0"/>
              <a:t>на </a:t>
            </a:r>
            <a:r>
              <a:rPr lang="sr-Cyrl-RS" sz="2400" dirty="0" smtClean="0"/>
              <a:t>дивиденду;</a:t>
            </a:r>
            <a:endParaRPr lang="sr-Cyrl-RS" sz="2400" dirty="0"/>
          </a:p>
          <a:p>
            <a:pPr lvl="1" algn="just"/>
            <a:r>
              <a:rPr lang="sr-Cyrl-BA" sz="2400" b="1" dirty="0"/>
              <a:t>П</a:t>
            </a:r>
            <a:r>
              <a:rPr lang="sr-Cyrl-RS" sz="2400" b="1" dirty="0"/>
              <a:t>раво на </a:t>
            </a:r>
            <a:r>
              <a:rPr lang="sr-Cyrl-RS" sz="2400" b="1" dirty="0" smtClean="0"/>
              <a:t>управљање</a:t>
            </a:r>
            <a:r>
              <a:rPr lang="sr-Cyrl-BA" sz="2400" dirty="0" smtClean="0"/>
              <a:t>;</a:t>
            </a:r>
            <a:endParaRPr lang="sr-Cyrl-RS" sz="2400" dirty="0"/>
          </a:p>
          <a:p>
            <a:pPr lvl="1"/>
            <a:r>
              <a:rPr lang="sr-Cyrl-BA" sz="2400" b="1" dirty="0"/>
              <a:t>П</a:t>
            </a:r>
            <a:r>
              <a:rPr lang="sr-Cyrl-RS" sz="2400" b="1" dirty="0"/>
              <a:t>раво слободног располагања</a:t>
            </a:r>
            <a:r>
              <a:rPr lang="sr-Cyrl-RS" sz="2400" dirty="0"/>
              <a:t>, укључујући право на слободан </a:t>
            </a:r>
            <a:r>
              <a:rPr lang="sr-Cyrl-RS" sz="2400" dirty="0" smtClean="0"/>
              <a:t>промет;</a:t>
            </a:r>
          </a:p>
          <a:p>
            <a:pPr lvl="1"/>
            <a:r>
              <a:rPr lang="sr-Cyrl-RS" sz="2400" b="1" dirty="0" smtClean="0"/>
              <a:t>Право на дио имовине у случају стечаја или ликвидације</a:t>
            </a:r>
            <a:r>
              <a:rPr lang="sr-Cyrl-R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806518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143000"/>
            <a:ext cx="10820400" cy="54864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sr-Cyrl-RS" dirty="0" smtClean="0"/>
          </a:p>
          <a:p>
            <a:pPr>
              <a:lnSpc>
                <a:spcPct val="150000"/>
              </a:lnSpc>
            </a:pPr>
            <a:endParaRPr lang="sr-Cyrl-RS" dirty="0"/>
          </a:p>
          <a:p>
            <a:pPr>
              <a:lnSpc>
                <a:spcPct val="150000"/>
              </a:lnSpc>
            </a:pPr>
            <a:endParaRPr lang="sr-Cyrl-RS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sr-Cyrl-RS" sz="4000" b="1" dirty="0" smtClean="0"/>
              <a:t>ХВАЛА НА ПАЖЊИ!</a:t>
            </a:r>
          </a:p>
        </p:txBody>
      </p:sp>
    </p:spTree>
    <p:extLst>
      <p:ext uri="{BB962C8B-B14F-4D97-AF65-F5344CB8AC3E}">
        <p14:creationId xmlns:p14="http://schemas.microsoft.com/office/powerpoint/2010/main" val="2729487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/>
          <a:lstStyle/>
          <a:p>
            <a:pPr algn="ctr"/>
            <a:r>
              <a:rPr lang="sr-Cyrl-BA" b="1" dirty="0" smtClean="0"/>
              <a:t>Преференцијалне акције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1219200"/>
            <a:ext cx="10165080" cy="5254752"/>
          </a:xfrm>
        </p:spPr>
        <p:txBody>
          <a:bodyPr>
            <a:normAutofit/>
          </a:bodyPr>
          <a:lstStyle/>
          <a:p>
            <a:pPr algn="just">
              <a:spcAft>
                <a:spcPts val="1200"/>
              </a:spcAft>
            </a:pPr>
            <a:r>
              <a:rPr lang="sr-Cyrl-RS" b="1" dirty="0"/>
              <a:t>Преференцијалне или приоритетне акције </a:t>
            </a:r>
            <a:r>
              <a:rPr lang="sr-Cyrl-RS" dirty="0"/>
              <a:t>– хибрид обичне акције и обвезнице. Предности преференцијалних акција су:</a:t>
            </a:r>
          </a:p>
          <a:p>
            <a:pPr algn="just">
              <a:spcAft>
                <a:spcPts val="1200"/>
              </a:spcAft>
            </a:pPr>
            <a:r>
              <a:rPr lang="sr-Cyrl-BA" dirty="0"/>
              <a:t>П</a:t>
            </a:r>
            <a:r>
              <a:rPr lang="sr-Cyrl-RS" dirty="0"/>
              <a:t>онашање дивиденде (</a:t>
            </a:r>
            <a:r>
              <a:rPr lang="sr-Cyrl-RS" dirty="0" smtClean="0"/>
              <a:t>фиксна </a:t>
            </a:r>
            <a:r>
              <a:rPr lang="sr-Cyrl-RS" dirty="0"/>
              <a:t>дивиденда и право исплате прије исплате дивиденди на обичне акција);</a:t>
            </a:r>
          </a:p>
          <a:p>
            <a:pPr algn="just">
              <a:spcAft>
                <a:spcPts val="1200"/>
              </a:spcAft>
            </a:pPr>
            <a:r>
              <a:rPr lang="sr-Cyrl-BA" dirty="0"/>
              <a:t>У</a:t>
            </a:r>
            <a:r>
              <a:rPr lang="sr-Cyrl-RS" dirty="0"/>
              <a:t> случају стечаја, преференцијалне акције су у исплатном реду прије обичних  акција, а послије власника обвезница. </a:t>
            </a:r>
          </a:p>
          <a:p>
            <a:r>
              <a:rPr lang="sr-Cyrl-BA" dirty="0" smtClean="0"/>
              <a:t>Погодности преференцијалних акција су мање него код обвезница због:</a:t>
            </a:r>
          </a:p>
          <a:p>
            <a:pPr lvl="1"/>
            <a:r>
              <a:rPr lang="sr-Cyrl-BA" dirty="0" smtClean="0"/>
              <a:t>Камате се исплаћују прије дивиденди;</a:t>
            </a:r>
          </a:p>
          <a:p>
            <a:pPr lvl="1"/>
            <a:r>
              <a:rPr lang="sr-Cyrl-BA" dirty="0" smtClean="0"/>
              <a:t>Статус ненаплаћене дивиденде</a:t>
            </a:r>
          </a:p>
          <a:p>
            <a:pPr lvl="1"/>
            <a:r>
              <a:rPr lang="sr-Cyrl-BA" dirty="0" smtClean="0"/>
              <a:t>У случају стечаја, приоритет имају потраживања по основу обвезница.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110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/>
          <a:lstStyle/>
          <a:p>
            <a:pPr algn="ctr"/>
            <a:r>
              <a:rPr lang="sr-Cyrl-BA" b="1" dirty="0" smtClean="0"/>
              <a:t>Иницијална јавна понуда акција (</a:t>
            </a:r>
            <a:r>
              <a:rPr lang="sr-Latn-BA" b="1" dirty="0" smtClean="0"/>
              <a:t>IPO</a:t>
            </a:r>
            <a:r>
              <a:rPr lang="sr-Cyrl-BA" b="1" dirty="0" smtClean="0"/>
              <a:t>)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96802237"/>
              </p:ext>
            </p:extLst>
          </p:nvPr>
        </p:nvGraphicFramePr>
        <p:xfrm>
          <a:off x="152400" y="1600200"/>
          <a:ext cx="11887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553200" y="2925334"/>
            <a:ext cx="12954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r-Cyrl-BA" sz="1300" dirty="0" smtClean="0">
                <a:solidFill>
                  <a:schemeClr val="bg1"/>
                </a:solidFill>
              </a:rPr>
              <a:t>Анализа прикупљених података и одређивање цијене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34400" y="2971800"/>
            <a:ext cx="12192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1300" dirty="0" smtClean="0">
                <a:solidFill>
                  <a:schemeClr val="bg1"/>
                </a:solidFill>
              </a:rPr>
              <a:t>Емисија на примарном тржишту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515600" y="2978497"/>
            <a:ext cx="12192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1300" dirty="0" smtClean="0">
                <a:solidFill>
                  <a:schemeClr val="bg1"/>
                </a:solidFill>
              </a:rPr>
              <a:t>Уврштење на секундарно тржиште</a:t>
            </a:r>
          </a:p>
          <a:p>
            <a:r>
              <a:rPr lang="sr-Latn-BA" sz="1300" dirty="0" smtClean="0">
                <a:solidFill>
                  <a:schemeClr val="bg1"/>
                </a:solidFill>
              </a:rPr>
              <a:t>Market making</a:t>
            </a:r>
          </a:p>
          <a:p>
            <a:r>
              <a:rPr lang="sr-Cyrl-BA" sz="1300" dirty="0" smtClean="0">
                <a:solidFill>
                  <a:schemeClr val="bg1"/>
                </a:solidFill>
              </a:rPr>
              <a:t>Стабилизација цијене</a:t>
            </a:r>
          </a:p>
          <a:p>
            <a:r>
              <a:rPr lang="sr-Cyrl-BA" sz="1300" dirty="0" smtClean="0">
                <a:solidFill>
                  <a:schemeClr val="bg1"/>
                </a:solidFill>
              </a:rPr>
              <a:t>Ликвидност </a:t>
            </a:r>
            <a:endParaRPr lang="en-US" sz="1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5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220" y="274638"/>
            <a:ext cx="10081260" cy="868362"/>
          </a:xfrm>
        </p:spPr>
        <p:txBody>
          <a:bodyPr/>
          <a:lstStyle/>
          <a:p>
            <a:pPr algn="ctr"/>
            <a:r>
              <a:rPr lang="sr-Cyrl-BA" b="1" dirty="0" smtClean="0"/>
              <a:t>Иницијална јавна понуда акција (</a:t>
            </a:r>
            <a:r>
              <a:rPr lang="sr-Latn-BA" b="1" dirty="0" smtClean="0"/>
              <a:t>IPO</a:t>
            </a:r>
            <a:r>
              <a:rPr lang="sr-Cyrl-BA" b="1" dirty="0" smtClean="0"/>
              <a:t>)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00800" y="2895600"/>
            <a:ext cx="12954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r-Cyrl-BA" sz="1300" dirty="0" smtClean="0">
                <a:solidFill>
                  <a:schemeClr val="bg1"/>
                </a:solidFill>
              </a:rPr>
              <a:t>Анализа прикупљених података и одређивање цијене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0" y="2971800"/>
            <a:ext cx="12192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1300" dirty="0" smtClean="0">
                <a:solidFill>
                  <a:schemeClr val="bg1"/>
                </a:solidFill>
              </a:rPr>
              <a:t>Емисија на примарном тржишту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363200" y="2971800"/>
            <a:ext cx="12192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1300" dirty="0" smtClean="0">
                <a:solidFill>
                  <a:schemeClr val="bg1"/>
                </a:solidFill>
              </a:rPr>
              <a:t>Уврштење на секундарно тржиште</a:t>
            </a:r>
          </a:p>
          <a:p>
            <a:r>
              <a:rPr lang="sr-Latn-BA" sz="1300" dirty="0" smtClean="0">
                <a:solidFill>
                  <a:schemeClr val="bg1"/>
                </a:solidFill>
              </a:rPr>
              <a:t>Market making</a:t>
            </a:r>
          </a:p>
          <a:p>
            <a:r>
              <a:rPr lang="sr-Cyrl-BA" sz="1300" dirty="0" smtClean="0">
                <a:solidFill>
                  <a:schemeClr val="bg1"/>
                </a:solidFill>
              </a:rPr>
              <a:t>Стабилизација цијене</a:t>
            </a:r>
          </a:p>
          <a:p>
            <a:r>
              <a:rPr lang="sr-Cyrl-BA" sz="1300" dirty="0" smtClean="0">
                <a:solidFill>
                  <a:schemeClr val="bg1"/>
                </a:solidFill>
              </a:rPr>
              <a:t>Ликвидност 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Cyrl-BA" b="1" dirty="0" smtClean="0"/>
              <a:t>Студија случаја: </a:t>
            </a:r>
            <a:r>
              <a:rPr lang="sr-Latn-BA" b="1" dirty="0" smtClean="0"/>
              <a:t>Facebook IPO</a:t>
            </a:r>
            <a:endParaRPr lang="sr-Latn-BA" b="1" dirty="0"/>
          </a:p>
          <a:p>
            <a:pPr lvl="1"/>
            <a:r>
              <a:rPr lang="sr-Cyrl-BA" dirty="0" smtClean="0"/>
              <a:t>Мај 2012. године</a:t>
            </a:r>
          </a:p>
          <a:p>
            <a:pPr lvl="1"/>
            <a:r>
              <a:rPr lang="sr-Cyrl-BA" dirty="0" smtClean="0"/>
              <a:t>Једна од највећих </a:t>
            </a:r>
            <a:r>
              <a:rPr lang="sr-Latn-BA" dirty="0" smtClean="0"/>
              <a:t>IPO </a:t>
            </a:r>
            <a:r>
              <a:rPr lang="sr-Cyrl-BA" dirty="0" smtClean="0"/>
              <a:t>у историји (</a:t>
            </a:r>
            <a:r>
              <a:rPr lang="sr-Latn-BA" dirty="0" smtClean="0"/>
              <a:t>MarkCap 104 mlrd USD</a:t>
            </a:r>
            <a:r>
              <a:rPr lang="sr-Cyrl-BA" dirty="0" smtClean="0"/>
              <a:t>)</a:t>
            </a:r>
            <a:endParaRPr lang="sr-Latn-BA" dirty="0" smtClean="0"/>
          </a:p>
          <a:p>
            <a:pPr lvl="1"/>
            <a:r>
              <a:rPr lang="sr-Cyrl-BA" dirty="0" smtClean="0"/>
              <a:t>Неуспјех?</a:t>
            </a:r>
          </a:p>
          <a:p>
            <a:pPr lvl="1"/>
            <a:r>
              <a:rPr lang="sr-Cyrl-BA" dirty="0" smtClean="0"/>
              <a:t>„</a:t>
            </a:r>
            <a:r>
              <a:rPr lang="sr-Latn-BA" dirty="0" smtClean="0"/>
              <a:t>overhyped</a:t>
            </a:r>
            <a:r>
              <a:rPr lang="sr-Cyrl-BA" dirty="0" smtClean="0"/>
              <a:t>“</a:t>
            </a:r>
            <a:endParaRPr lang="sr-Latn-BA" dirty="0" smtClean="0"/>
          </a:p>
          <a:p>
            <a:pPr lvl="1"/>
            <a:r>
              <a:rPr lang="sr-Cyrl-BA" dirty="0" smtClean="0"/>
              <a:t>Висина цијене</a:t>
            </a:r>
          </a:p>
          <a:p>
            <a:pPr lvl="1"/>
            <a:r>
              <a:rPr lang="sr-Cyrl-BA" dirty="0" smtClean="0"/>
              <a:t>Улога </a:t>
            </a:r>
            <a:r>
              <a:rPr lang="sr-Latn-BA" dirty="0" smtClean="0"/>
              <a:t>underwritera</a:t>
            </a:r>
            <a:endParaRPr lang="sr-Cyrl-BA" dirty="0" smtClean="0"/>
          </a:p>
          <a:p>
            <a:pPr lvl="1"/>
            <a:r>
              <a:rPr lang="sr-Cyrl-BA" dirty="0" smtClean="0"/>
              <a:t>Пад </a:t>
            </a:r>
            <a:r>
              <a:rPr lang="sr-Latn-BA" dirty="0" smtClean="0"/>
              <a:t>Nasdaq </a:t>
            </a:r>
            <a:r>
              <a:rPr lang="sr-Cyrl-BA" dirty="0" smtClean="0"/>
              <a:t>система за трговање</a:t>
            </a:r>
            <a:endParaRPr lang="sr-Latn-BA" dirty="0" smtClean="0"/>
          </a:p>
          <a:p>
            <a:pPr lvl="1"/>
            <a:r>
              <a:rPr lang="sr-Cyrl-BA" dirty="0" smtClean="0"/>
              <a:t>Тужбе </a:t>
            </a:r>
            <a:endParaRPr lang="sr-Latn-BA" dirty="0" smtClean="0"/>
          </a:p>
          <a:p>
            <a:pPr lvl="1"/>
            <a:endParaRPr lang="sr-Latn-BA" dirty="0"/>
          </a:p>
          <a:p>
            <a:pPr lvl="1"/>
            <a:r>
              <a:rPr lang="sr-Cyrl-BA" dirty="0" smtClean="0"/>
              <a:t>Очекивано кретање цијене након </a:t>
            </a:r>
            <a:r>
              <a:rPr lang="sr-Latn-BA" dirty="0" smtClean="0"/>
              <a:t>IPO?</a:t>
            </a:r>
            <a:endParaRPr lang="sr-Cyrl-BA" dirty="0" smtClean="0"/>
          </a:p>
          <a:p>
            <a:pPr lvl="1"/>
            <a:endParaRPr lang="en-US" dirty="0"/>
          </a:p>
        </p:txBody>
      </p:sp>
      <p:pic>
        <p:nvPicPr>
          <p:cNvPr id="1028" name="Picture 4" descr="Facebook stock falls below IPO price - May. 21, 20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191916"/>
            <a:ext cx="5227585" cy="308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122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400800" y="2895600"/>
            <a:ext cx="12954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sr-Cyrl-BA" sz="1300" dirty="0" smtClean="0">
                <a:solidFill>
                  <a:schemeClr val="bg1"/>
                </a:solidFill>
              </a:rPr>
              <a:t>Анализа прикупљених података и одређивање цијене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82000" y="2971800"/>
            <a:ext cx="121920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1300" dirty="0" smtClean="0">
                <a:solidFill>
                  <a:schemeClr val="bg1"/>
                </a:solidFill>
              </a:rPr>
              <a:t>Емисија на примарном тржишту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363200" y="2971800"/>
            <a:ext cx="121920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1300" dirty="0" smtClean="0">
                <a:solidFill>
                  <a:schemeClr val="bg1"/>
                </a:solidFill>
              </a:rPr>
              <a:t>Уврштење на секундарно тржиште</a:t>
            </a:r>
          </a:p>
          <a:p>
            <a:r>
              <a:rPr lang="sr-Latn-BA" sz="1300" dirty="0" smtClean="0">
                <a:solidFill>
                  <a:schemeClr val="bg1"/>
                </a:solidFill>
              </a:rPr>
              <a:t>Market making</a:t>
            </a:r>
          </a:p>
          <a:p>
            <a:r>
              <a:rPr lang="sr-Cyrl-BA" sz="1300" dirty="0" smtClean="0">
                <a:solidFill>
                  <a:schemeClr val="bg1"/>
                </a:solidFill>
              </a:rPr>
              <a:t>Стабилизација цијене</a:t>
            </a:r>
          </a:p>
          <a:p>
            <a:r>
              <a:rPr lang="sr-Cyrl-BA" sz="1300" dirty="0" smtClean="0">
                <a:solidFill>
                  <a:schemeClr val="bg1"/>
                </a:solidFill>
              </a:rPr>
              <a:t>Ликвидност </a:t>
            </a:r>
            <a:endParaRPr lang="en-US" sz="13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91540" y="1371600"/>
            <a:ext cx="10081260" cy="4873752"/>
          </a:xfrm>
        </p:spPr>
        <p:txBody>
          <a:bodyPr/>
          <a:lstStyle/>
          <a:p>
            <a:endParaRPr lang="sr-Latn-BA" sz="5000" b="1" dirty="0" smtClean="0"/>
          </a:p>
          <a:p>
            <a:endParaRPr lang="sr-Latn-BA" sz="5000" b="1" dirty="0"/>
          </a:p>
          <a:p>
            <a:pPr marL="0" indent="0" algn="ctr">
              <a:buNone/>
            </a:pPr>
            <a:r>
              <a:rPr lang="sr-Cyrl-BA" sz="5000" b="1" dirty="0" smtClean="0">
                <a:solidFill>
                  <a:schemeClr val="tx2">
                    <a:lumMod val="75000"/>
                  </a:schemeClr>
                </a:solidFill>
              </a:rPr>
              <a:t>ПРОЈЕКАТ: Припрема </a:t>
            </a:r>
            <a:r>
              <a:rPr lang="sr-Latn-BA" sz="5000" b="1" dirty="0" smtClean="0">
                <a:solidFill>
                  <a:schemeClr val="tx2">
                    <a:lumMod val="75000"/>
                  </a:schemeClr>
                </a:solidFill>
              </a:rPr>
              <a:t>IPO</a:t>
            </a:r>
            <a:endParaRPr lang="sr-Cyrl-BA" sz="50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98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ustom 6">
      <a:dk1>
        <a:sysClr val="windowText" lastClr="000000"/>
      </a:dk1>
      <a:lt1>
        <a:sysClr val="window" lastClr="FFFFFF"/>
      </a:lt1>
      <a:dk2>
        <a:srgbClr val="1F497D"/>
      </a:dk2>
      <a:lt2>
        <a:srgbClr val="D8D8D8"/>
      </a:lt2>
      <a:accent1>
        <a:srgbClr val="92D050"/>
      </a:accent1>
      <a:accent2>
        <a:srgbClr val="C0504D"/>
      </a:accent2>
      <a:accent3>
        <a:srgbClr val="5F497A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1184</TotalTime>
  <Words>2738</Words>
  <Application>Microsoft Office PowerPoint</Application>
  <PresentationFormat>Custom</PresentationFormat>
  <Paragraphs>349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Century Schoolbook</vt:lpstr>
      <vt:lpstr>Wingdings</vt:lpstr>
      <vt:lpstr>Wingdings 2</vt:lpstr>
      <vt:lpstr>Oriel</vt:lpstr>
      <vt:lpstr>ФИНАНСИЈСКИ ИНСТРУМЕНТИ</vt:lpstr>
      <vt:lpstr>Финансијски инструменти</vt:lpstr>
      <vt:lpstr>Подјела финансијских инструмената</vt:lpstr>
      <vt:lpstr>Акције</vt:lpstr>
      <vt:lpstr>Обичне акције</vt:lpstr>
      <vt:lpstr>Преференцијалне акције</vt:lpstr>
      <vt:lpstr>Иницијална јавна понуда акција (IPO)</vt:lpstr>
      <vt:lpstr>Иницијална јавна понуда акција (IPO)</vt:lpstr>
      <vt:lpstr>PowerPoint Presentation</vt:lpstr>
      <vt:lpstr>Обвезнице</vt:lpstr>
      <vt:lpstr>Остале подјеле обвезница</vt:lpstr>
      <vt:lpstr>Примјер купонске обвезнице</vt:lpstr>
      <vt:lpstr>Примјер ануитетске обвезнице</vt:lpstr>
      <vt:lpstr>Краткорочни инструменти дуга – инструменти тржишта новца</vt:lpstr>
      <vt:lpstr>Врсте крткорочних финансијских инструмената</vt:lpstr>
      <vt:lpstr>Дефиниција и функција тржишта новца</vt:lpstr>
      <vt:lpstr>ЗАДАЦИ</vt:lpstr>
      <vt:lpstr>ЗАДАЦИ</vt:lpstr>
      <vt:lpstr>ЗАДАЦИ</vt:lpstr>
      <vt:lpstr>АЛТЕРНАТИВНИ ИЗВОРИ ФИНАНСИРАЊА (START-UP И SME)</vt:lpstr>
      <vt:lpstr>Изведени финансијски инструменти – финансијски деривати</vt:lpstr>
      <vt:lpstr>Изведени финансијски инструменти – финансијски деривати</vt:lpstr>
      <vt:lpstr>форварди</vt:lpstr>
      <vt:lpstr>форварди</vt:lpstr>
      <vt:lpstr>фјучерси</vt:lpstr>
      <vt:lpstr>фјучерси</vt:lpstr>
      <vt:lpstr>фјучерси</vt:lpstr>
      <vt:lpstr>PowerPoint Presentation</vt:lpstr>
      <vt:lpstr>свопови</vt:lpstr>
      <vt:lpstr>свопови</vt:lpstr>
      <vt:lpstr>опције</vt:lpstr>
      <vt:lpstr>Опције</vt:lpstr>
      <vt:lpstr>PowerPoint Presentation</vt:lpstr>
      <vt:lpstr>Када ћемо извршити опцију?</vt:lpstr>
      <vt:lpstr>Дуга позиција у call опцији</vt:lpstr>
      <vt:lpstr>Дуга позиција у put опцији </vt:lpstr>
      <vt:lpstr>Кратка позиција у call опцији</vt:lpstr>
      <vt:lpstr>Кратка позиција у put опцији</vt:lpstr>
      <vt:lpstr>PowerPoint Presentation</vt:lpstr>
      <vt:lpstr>PowerPoint Presentation</vt:lpstr>
      <vt:lpstr>Додатак:  ГЛАВНА СВЈЕТСКА ТРЖИШТА  </vt:lpstr>
      <vt:lpstr>1. Преглед свјетских тржишта</vt:lpstr>
      <vt:lpstr>1) ЊУЈОРШКА БЕРЗА – NYSE (NEW YORK STOCK EXCHANGE)</vt:lpstr>
      <vt:lpstr>PowerPoint Presentation</vt:lpstr>
      <vt:lpstr>PowerPoint Presentation</vt:lpstr>
      <vt:lpstr>PowerPoint Presentation</vt:lpstr>
      <vt:lpstr>8) ОСТАЛА ТРЖИШТА</vt:lpstr>
      <vt:lpstr>2. Главна тржишта роба и деривата</vt:lpstr>
      <vt:lpstr>ЕВРОПА: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ГЛОБАЛНО ФИНАНСИЈСКО ТРЖИШТЕ</dc:title>
  <dc:creator>Дијана Дуроњић</dc:creator>
  <cp:lastModifiedBy>AK</cp:lastModifiedBy>
  <cp:revision>163</cp:revision>
  <dcterms:created xsi:type="dcterms:W3CDTF">2017-10-25T10:07:30Z</dcterms:created>
  <dcterms:modified xsi:type="dcterms:W3CDTF">2021-12-15T10:46:17Z</dcterms:modified>
</cp:coreProperties>
</file>