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4" r:id="rId9"/>
    <p:sldId id="265" r:id="rId10"/>
    <p:sldId id="263" r:id="rId11"/>
    <p:sldId id="266" r:id="rId12"/>
    <p:sldId id="271" r:id="rId13"/>
    <p:sldId id="267" r:id="rId14"/>
    <p:sldId id="273" r:id="rId15"/>
    <p:sldId id="274" r:id="rId16"/>
    <p:sldId id="276" r:id="rId17"/>
    <p:sldId id="27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46"/>
  </p:normalViewPr>
  <p:slideViewPr>
    <p:cSldViewPr snapToGrid="0">
      <p:cViewPr varScale="1">
        <p:scale>
          <a:sx n="108" d="100"/>
          <a:sy n="108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C5794-A797-42A2-93F2-58CBB331035F}" type="datetimeFigureOut">
              <a:rPr lang="en-US" smtClean="0"/>
              <a:t>5/19/24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92942-6465-4455-B70B-16E4740E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7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92942-6465-4455-B70B-16E4740E4C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4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1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2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4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5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AA51EDF-C66B-4113-872A-A9ECF050799E}" type="datetimeFigureOut">
              <a:rPr lang="en-US" smtClean="0"/>
              <a:t>5/19/24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FEA688F-06B3-4E5D-A8AB-EC9F5AE46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0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478E4-0949-4795-A099-1D0110B59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АНАЛИЗА ВАРИЈАНСЕ</a:t>
            </a:r>
            <a:br>
              <a:rPr lang="sr-Cyrl-BA" b="1" dirty="0"/>
            </a:br>
            <a:r>
              <a:rPr lang="sr-Cyrl-BA" b="1" dirty="0"/>
              <a:t>(АНОВА)</a:t>
            </a:r>
            <a:endParaRPr lang="en-US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53CC6A68-7B28-4771-935E-5ABB3B023EC4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FD32FD3-74A0-4415-B4BB-B3D8322F1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6723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8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0336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C9FE39-B49B-4922-B9FB-19E50D390EC4}"/>
              </a:ext>
            </a:extLst>
          </p:cNvPr>
          <p:cNvSpPr/>
          <p:nvPr/>
        </p:nvSpPr>
        <p:spPr>
          <a:xfrm>
            <a:off x="1494503" y="2959510"/>
            <a:ext cx="3569110" cy="469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</a:t>
                </a:r>
                <a:r>
                  <a:rPr lang="sr-Latn-BA" dirty="0"/>
                  <a:t>F </a:t>
                </a:r>
                <a:r>
                  <a:rPr lang="sr-Cyrl-BA" dirty="0"/>
                  <a:t>вриједност:</a:t>
                </a:r>
              </a:p>
              <a:p>
                <a:pPr marL="0" indent="0">
                  <a:buNone/>
                </a:pPr>
                <a:endParaRPr kumimoji="0" lang="sr-Latn-B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kumimoji="0" lang="sr-Latn-B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sr-Latn-BA" sz="1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sr-Latn-BA" sz="1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kumimoji="0" lang="sr-Latn-BA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854,89</m:t>
                          </m:r>
                        </m:num>
                        <m:den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15,07</m:t>
                          </m:r>
                        </m:den>
                      </m:f>
                      <m:r>
                        <a:rPr lang="sr-Latn-BA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𝟕𝟒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5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Закључак</a:t>
                </a: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endParaRPr lang="sr-Cyrl-BA" sz="1800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kumimoji="0" lang="sr-Latn-BA" sz="1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𝟓𝟔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𝟕𝟒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r>
                      <a:rPr kumimoji="0" lang="sr-Latn-B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kumimoji="0" lang="sr-Latn-BA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kumimoji="0" lang="sr-Latn-BA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228600" lvl="1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endParaRPr lang="sr-Cyrl-BA" b="1" dirty="0">
                  <a:solidFill>
                    <a:srgbClr val="000000"/>
                  </a:solidFill>
                  <a:latin typeface="Corbel" panose="020B0503020204020204" pitchFamily="34" charset="0"/>
                </a:endParaRPr>
              </a:p>
              <a:p>
                <a:pPr marL="228600" lvl="1" indent="0" algn="just">
                  <a:buClr>
                    <a:srgbClr val="9BAFB5"/>
                  </a:buClr>
                  <a:buNone/>
                  <a:defRPr/>
                </a:pP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	</a:t>
                </a:r>
                <a:r>
                  <a:rPr lang="sr-Cyrl-BA" sz="1800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Реализована вриједност статистике теста је већа од критичне вриједности теста (56,74&gt;3,68), 	односно налази се у области одбацивања нулте хипотезе, тако да уз ризик грешке од 5% 	</a:t>
                </a:r>
                <a:r>
                  <a:rPr lang="sr-Cyrl-BA" sz="1800" b="1" dirty="0">
                    <a:solidFill>
                      <a:srgbClr val="000000"/>
                    </a:solidFill>
                    <a:latin typeface="Corbel" panose="020B0503020204020204" pitchFamily="34" charset="0"/>
                  </a:rPr>
                  <a:t>одбацујемо нулту хипотезу и закључујемо да се посматрана подручја значајно разликују по 	свом утицају на висину становника.</a:t>
                </a:r>
                <a:endParaRPr kumimoji="0" lang="sr-Cyrl-B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26178-C2C1-435C-A0AA-D79C96D6D6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103" y="452284"/>
                <a:ext cx="10962968" cy="6096000"/>
              </a:xfrm>
              <a:blipFill>
                <a:blip r:embed="rId2"/>
                <a:stretch>
                  <a:fillRect l="-445" t="-600" r="-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97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9C1F13-3848-45B5-9DCD-DA0A07E3F371}"/>
              </a:ext>
            </a:extLst>
          </p:cNvPr>
          <p:cNvSpPr/>
          <p:nvPr/>
        </p:nvSpPr>
        <p:spPr>
          <a:xfrm>
            <a:off x="1017638" y="3736258"/>
            <a:ext cx="4070555" cy="835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F4626-0207-4842-B36B-C9C78973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258" y="368710"/>
            <a:ext cx="8869483" cy="1188720"/>
          </a:xfrm>
        </p:spPr>
        <p:txBody>
          <a:bodyPr>
            <a:normAutofit/>
          </a:bodyPr>
          <a:lstStyle/>
          <a:p>
            <a:r>
              <a:rPr lang="sr-Cyrl-BA" dirty="0"/>
              <a:t>Која подручја се статистички значајно разликују по утицају на висину?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sr-Cyrl-BA" dirty="0"/>
                  <a:t>Ако смо одбацили нулту хипотезу и закључили да се бар 2 подручја статистички значајно разликују, онда треба да испитамо која су то подручја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Користимо методу вишеструке компарације, односно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тест</a:t>
                </a:r>
                <a:r>
                  <a:rPr lang="sr-Cyrl-BA" dirty="0"/>
                  <a:t>. Прво дефинишемо </a:t>
                </a:r>
                <a:r>
                  <a:rPr lang="sr-Latn-BA" b="1" dirty="0"/>
                  <a:t>Tukey-</a:t>
                </a:r>
                <a:r>
                  <a:rPr lang="sr-Cyrl-BA" b="1" dirty="0"/>
                  <a:t>ев критеријум: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</m:sSub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=3,6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7</m:t>
                    </m:r>
                    <m:rad>
                      <m:radPr>
                        <m:degHide m:val="on"/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15,07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ra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𝟖𝟐</m:t>
                    </m:r>
                  </m:oMath>
                </a14:m>
                <a:r>
                  <a:rPr lang="sr-Latn-BA" sz="2000" b="1" dirty="0"/>
                  <a:t> </a:t>
                </a:r>
                <a:endParaRPr lang="sr-Cyrl-BA" sz="20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dirty="0"/>
                  <a:t>је критична вриједност за </a:t>
                </a:r>
                <a14:m>
                  <m:oMath xmlns:m="http://schemas.openxmlformats.org/officeDocument/2006/math"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sr-Cyrl-B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sr-Cyrl-BA" dirty="0"/>
                  <a:t>  </a:t>
                </a:r>
                <a14:m>
                  <m:oMath xmlns:m="http://schemas.openxmlformats.org/officeDocument/2006/math"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sr-Cyrl-BA" dirty="0"/>
                  <a:t> (таблични број), у нашем случају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3,6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b="1" dirty="0"/>
                  <a:t>	</a:t>
                </a: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98D188-7B8E-403C-95F6-0A5911C09A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7638" y="1825179"/>
                <a:ext cx="10156722" cy="4375354"/>
              </a:xfrm>
              <a:blipFill>
                <a:blip r:embed="rId2"/>
                <a:stretch>
                  <a:fillRect l="-420" t="-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852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A838DE-4CC5-4A54-9C68-8E6CADA1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2713" y="-28799"/>
            <a:ext cx="4422144" cy="6915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5D7B94-05B1-47A2-AB94-E7F07EBCDB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713" y="28473"/>
            <a:ext cx="4422144" cy="6801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121731-A2FC-49CC-9BA1-A33853B51268}"/>
              </a:ext>
            </a:extLst>
          </p:cNvPr>
          <p:cNvSpPr txBox="1"/>
          <p:nvPr/>
        </p:nvSpPr>
        <p:spPr>
          <a:xfrm>
            <a:off x="151802" y="2558422"/>
            <a:ext cx="1989055" cy="15696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r-Cyrl-BA" sz="2400" b="1" dirty="0"/>
              <a:t>Критичне вриједности</a:t>
            </a:r>
          </a:p>
          <a:p>
            <a:r>
              <a:rPr lang="sr-Latn-BA" sz="2400" b="1" dirty="0"/>
              <a:t>Tukey-</a:t>
            </a:r>
            <a:r>
              <a:rPr lang="sr-Cyrl-BA" sz="2400" b="1" dirty="0"/>
              <a:t>евог теста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50021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Рачунамо апсолутне вриједности разлика аритметичких средина ова 3 узорка: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188,67−168,33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=20,34&gt;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188,67−167,67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=21&gt;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168,33−167,67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=0,66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Ако су добијене апсолутне вриједности разлика веће од вриједности </a:t>
                </a:r>
                <a:r>
                  <a:rPr lang="en-US" dirty="0"/>
                  <a:t>Tukey-</a:t>
                </a:r>
                <a:r>
                  <a:rPr lang="sr-Cyrl-BA" dirty="0"/>
                  <a:t>евог критеријума, посматрана подручја се статистички значајно разликују по свом утицају на висину становника.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У нашем случају, прво и друго подручје, те прво и треће подручје се статистички значајно разликују, 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sr-Cyrl-BA" dirty="0"/>
                  <a:t>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*Напомена: </a:t>
                </a:r>
                <a:r>
                  <a:rPr lang="en-US" dirty="0"/>
                  <a:t>Tukey-</a:t>
                </a:r>
                <a:r>
                  <a:rPr lang="sr-Cyrl-BA" dirty="0"/>
                  <a:t>ев тест спроводимо само ако смо претходно одбацили нулту хипотезу.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3714E9-77CB-433E-B9AC-D208C96C06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7587" y="511277"/>
                <a:ext cx="10736826" cy="6007509"/>
              </a:xfrm>
              <a:blipFill>
                <a:blip r:embed="rId2"/>
                <a:stretch>
                  <a:fillRect l="-454" t="-609" r="-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7D269DA-318D-4361-A3E8-294124320F4B}"/>
              </a:ext>
            </a:extLst>
          </p:cNvPr>
          <p:cNvSpPr txBox="1"/>
          <p:nvPr/>
        </p:nvSpPr>
        <p:spPr>
          <a:xfrm>
            <a:off x="5845277" y="1481901"/>
            <a:ext cx="218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присутна разлика</a:t>
            </a:r>
            <a:endParaRPr lang="en-US" b="1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A60CD36-82C3-4FAE-917C-BDDDA7538E60}"/>
              </a:ext>
            </a:extLst>
          </p:cNvPr>
          <p:cNvSpPr/>
          <p:nvPr/>
        </p:nvSpPr>
        <p:spPr>
          <a:xfrm>
            <a:off x="5304502" y="1140541"/>
            <a:ext cx="368710" cy="10520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76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sr-Cyrl-BA" dirty="0"/>
              <a:t>За производњу једног производа се користе 3 различите методе. Случајно је изабрано 5 пошиљки од сваке методе и утврђено колико је неисправних производа садржала свака пошиљка</a:t>
            </a:r>
            <a:r>
              <a:rPr lang="sr-Latn-BA" dirty="0"/>
              <a:t>:</a:t>
            </a: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Установити, уз 10% ризика: </a:t>
            </a:r>
          </a:p>
          <a:p>
            <a:pPr marL="0" indent="0">
              <a:buNone/>
            </a:pPr>
            <a:r>
              <a:rPr lang="sr-Cyrl-BA" dirty="0"/>
              <a:t>А) да ли се методе производње значајно разликују према броју неисправних производа;</a:t>
            </a:r>
          </a:p>
          <a:p>
            <a:pPr marL="0" indent="0">
              <a:buNone/>
            </a:pPr>
            <a:r>
              <a:rPr lang="sr-Cyrl-BA" dirty="0"/>
              <a:t>Б) ако се разликују, које су то методе?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62889"/>
              </p:ext>
            </p:extLst>
          </p:nvPr>
        </p:nvGraphicFramePr>
        <p:xfrm>
          <a:off x="1768124" y="1708867"/>
          <a:ext cx="8655752" cy="286773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Gill Sans MT (Body)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Метода производње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Пошиљка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1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2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4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3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4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5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858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767" y="122549"/>
                <a:ext cx="10551027" cy="57136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А) Да ли се посматрана подручја значајно разликују по свом утицају на висину?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просјечан број неисправних производа бар 2 методе се разликује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767" y="122549"/>
                <a:ext cx="10551027" cy="5713657"/>
              </a:xfrm>
              <a:blipFill>
                <a:blip r:embed="rId2"/>
                <a:stretch>
                  <a:fillRect l="-635" t="-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1832F6-9FFA-4031-A1AD-AE77C0178714}"/>
                  </a:ext>
                </a:extLst>
              </p:cNvPr>
              <p:cNvSpPr txBox="1"/>
              <p:nvPr/>
            </p:nvSpPr>
            <p:spPr>
              <a:xfrm>
                <a:off x="480767" y="3685760"/>
                <a:ext cx="10832797" cy="3861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3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Формулисање правила одлучивања и табличне вриједности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3"/>
                  <a:tabLst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=0,10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tabLst/>
                  <a:defRPr/>
                </a:pPr>
                <a:endParaRPr kumimoji="0" lang="sr-Cyrl-B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sr-Cyrl-B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21832F6-9FFA-4031-A1AD-AE77C0178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67" y="3685760"/>
                <a:ext cx="10832797" cy="3861378"/>
              </a:xfrm>
              <a:prstGeom prst="rect">
                <a:avLst/>
              </a:prstGeom>
              <a:blipFill>
                <a:blip r:embed="rId3"/>
                <a:stretch>
                  <a:fillRect l="-506" t="-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159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8"/>
                <a:ext cx="11533239" cy="1259618"/>
              </a:xfrm>
            </p:spPr>
            <p:txBody>
              <a:bodyPr>
                <a:normAutofit fontScale="92500" lnSpcReduction="20000"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 algn="ctr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den>
                    </m:f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𝟑𝟒</m:t>
                    </m:r>
                  </m:oMath>
                </a14:m>
                <a:r>
                  <a:rPr kumimoji="0" lang="sr-Cyrl-B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8"/>
                <a:ext cx="11533239" cy="1259618"/>
              </a:xfrm>
              <a:blipFill>
                <a:blip r:embed="rId2"/>
                <a:stretch>
                  <a:fillRect l="-317" t="-53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3571501"/>
                  </p:ext>
                </p:extLst>
              </p:nvPr>
            </p:nvGraphicFramePr>
            <p:xfrm>
              <a:off x="329379" y="1800521"/>
              <a:ext cx="11655203" cy="4044098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289620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365583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55696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4871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308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30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=1,6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1,6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=30−1,6=28,4</m:t>
                              </m:r>
                            </m:oMath>
                          </a14:m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nary>
                                                  <m:naryPr>
                                                    <m:chr m:val="∑"/>
                                                    <m:ctrl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naryPr>
                                                  <m:sub>
                                                    <m:r>
                                                      <m:rPr>
                                                        <m:brk m:alnAt="23"/>
                                                      </m:r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=1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sup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nary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=90−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30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∙5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=30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28,4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∙5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𝟑𝟕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3571501"/>
                  </p:ext>
                </p:extLst>
              </p:nvPr>
            </p:nvGraphicFramePr>
            <p:xfrm>
              <a:off x="329379" y="1800521"/>
              <a:ext cx="11655203" cy="4044098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289620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365583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5569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0" t="-1099" r="-120622" b="-6318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3333" t="-1099" r="-287" b="-6318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4871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30" t="-16056" r="-120622" b="-3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83333" t="-16056" r="-287" b="-3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89AC212-C0D7-4E91-A69C-4636CA9099EE}"/>
              </a:ext>
            </a:extLst>
          </p:cNvPr>
          <p:cNvSpPr txBox="1"/>
          <p:nvPr/>
        </p:nvSpPr>
        <p:spPr>
          <a:xfrm>
            <a:off x="329379" y="61274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 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Закључак</a:t>
            </a:r>
            <a:r>
              <a:rPr kumimoji="0" lang="sr-Latn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?</a:t>
            </a:r>
            <a:endParaRPr kumimoji="0" lang="sr-Cyrl-BA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18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6915868-2CF6-4A8C-B11B-7BCF7D1706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288520"/>
                  </p:ext>
                </p:extLst>
              </p:nvPr>
            </p:nvGraphicFramePr>
            <p:xfrm>
              <a:off x="401638" y="1380620"/>
              <a:ext cx="6223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555938">
                      <a:extLst>
                        <a:ext uri="{9D8B030D-6E8A-4147-A177-3AD203B41FA5}">
                          <a16:colId xmlns:a16="http://schemas.microsoft.com/office/drawing/2014/main" val="4196588550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2047507336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1789779261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3398858596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latin typeface="Gill Sans MT (Body)"/>
                          </a:endParaRPr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Метода производње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995424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Пошиљка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224722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3514467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4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587280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914327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9385682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8056841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8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Gill Sans MT (Body)"/>
                            </a:rPr>
                            <a:t>1</a:t>
                          </a:r>
                          <a:r>
                            <a:rPr lang="sr-Latn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629959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64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144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035087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1,6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012307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6915868-2CF6-4A8C-B11B-7BCF7D1706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288520"/>
                  </p:ext>
                </p:extLst>
              </p:nvPr>
            </p:nvGraphicFramePr>
            <p:xfrm>
              <a:off x="401638" y="1380620"/>
              <a:ext cx="6223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555938">
                      <a:extLst>
                        <a:ext uri="{9D8B030D-6E8A-4147-A177-3AD203B41FA5}">
                          <a16:colId xmlns:a16="http://schemas.microsoft.com/office/drawing/2014/main" val="4196588550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2047507336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1789779261"/>
                        </a:ext>
                      </a:extLst>
                    </a:gridCol>
                    <a:gridCol w="1555938">
                      <a:extLst>
                        <a:ext uri="{9D8B030D-6E8A-4147-A177-3AD203B41FA5}">
                          <a16:colId xmlns:a16="http://schemas.microsoft.com/office/drawing/2014/main" val="3398858596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latin typeface="Gill Sans MT (Body)"/>
                          </a:endParaRPr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Метода производње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3995424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Пошиљка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3224722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3514467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4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7587280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914327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9385682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88056841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3" t="-715625" r="-300000" b="-2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8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Gill Sans MT (Body)"/>
                            </a:rPr>
                            <a:t>1</a:t>
                          </a:r>
                          <a:r>
                            <a:rPr lang="sr-Latn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0629959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3" t="-790909" r="-300000" b="-10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64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144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100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035087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3" t="-918750" r="-300000" b="-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1,6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Gill Sans MT (Body)"/>
                            </a:rPr>
                            <a:t>2,0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501230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2E6B66-3F8F-4EF1-A7B1-C9BB3E1EBF1B}"/>
                  </a:ext>
                </a:extLst>
              </p:cNvPr>
              <p:cNvSpPr txBox="1"/>
              <p:nvPr/>
            </p:nvSpPr>
            <p:spPr>
              <a:xfrm>
                <a:off x="6768346" y="3887458"/>
                <a:ext cx="2163614" cy="15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Gill Sans MT (Body)"/>
                  </a:rPr>
                  <a:t>УКУПНО: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b="1" dirty="0">
                    <a:latin typeface="Gill Sans MT (Body)"/>
                  </a:rPr>
                  <a:t>30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sr-Latn-B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BA" b="1" dirty="0">
                    <a:latin typeface="Gill Sans MT (Body)"/>
                  </a:rPr>
                  <a:t> 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Latn-BA" b="1" dirty="0">
                    <a:latin typeface="Gill Sans MT (Body)"/>
                  </a:rPr>
                  <a:t>308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Sup>
                          <m:sSubSup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Latn-BA" b="1" dirty="0">
                    <a:latin typeface="Gill Sans MT (Body)"/>
                  </a:rPr>
                  <a:t>)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Latn-BA" b="1" dirty="0">
                    <a:latin typeface="Gill Sans MT (Body)"/>
                  </a:rPr>
                  <a:t>6</a:t>
                </a:r>
                <a:endParaRPr lang="sr-Cyrl-BA" b="1" dirty="0">
                  <a:latin typeface="Gill Sans MT (Body)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82E6B66-3F8F-4EF1-A7B1-C9BB3E1EB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346" y="3887458"/>
                <a:ext cx="2163614" cy="1589922"/>
              </a:xfrm>
              <a:prstGeom prst="rect">
                <a:avLst/>
              </a:prstGeom>
              <a:blipFill>
                <a:blip r:embed="rId3"/>
                <a:stretch>
                  <a:fillRect l="-2254" t="-4598" b="-16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87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BA76-7371-4CDD-9C92-FCF31FC83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91A24-D521-4D25-BCB7-C7A0A6A04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77F8F-E73A-46AF-A9FF-0E9B07A7B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1" y="469231"/>
            <a:ext cx="11478126" cy="6091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dirty="0"/>
              <a:t>Висина 6 случајно изабраних становника на 3 различита подручја била је сљедећа: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Установити, уз 5% ризика: </a:t>
            </a:r>
          </a:p>
          <a:p>
            <a:pPr marL="0" indent="0">
              <a:buNone/>
            </a:pPr>
            <a:r>
              <a:rPr lang="sr-Cyrl-BA" dirty="0"/>
              <a:t>А) да ли се посматрана подручја значајно разликују по свом утицају на висину;</a:t>
            </a:r>
          </a:p>
          <a:p>
            <a:pPr marL="0" indent="0">
              <a:buNone/>
            </a:pPr>
            <a:r>
              <a:rPr lang="sr-Cyrl-BA" dirty="0"/>
              <a:t>Б) ако се разликују, која су то подручја?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10AFB4D-2B1F-4FC3-A4B1-98DFD12D0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379194"/>
              </p:ext>
            </p:extLst>
          </p:nvPr>
        </p:nvGraphicFramePr>
        <p:xfrm>
          <a:off x="1768124" y="1510904"/>
          <a:ext cx="8655752" cy="32774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63938">
                  <a:extLst>
                    <a:ext uri="{9D8B030D-6E8A-4147-A177-3AD203B41FA5}">
                      <a16:colId xmlns:a16="http://schemas.microsoft.com/office/drawing/2014/main" val="42628065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1098413471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4158026304"/>
                    </a:ext>
                  </a:extLst>
                </a:gridCol>
                <a:gridCol w="2163938">
                  <a:extLst>
                    <a:ext uri="{9D8B030D-6E8A-4147-A177-3AD203B41FA5}">
                      <a16:colId xmlns:a16="http://schemas.microsoft.com/office/drawing/2014/main" val="2072372032"/>
                    </a:ext>
                  </a:extLst>
                </a:gridCol>
              </a:tblGrid>
              <a:tr h="409676"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Gill Sans MT (Body)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 MT (Body)"/>
                        </a:rPr>
                        <a:t>ПОДРУЧЈЕ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08538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Становници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ill Sans MT (Body)"/>
                        </a:rPr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9244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1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723724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2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167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1855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3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171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173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887753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4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168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170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78546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5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192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169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65888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>
                          <a:latin typeface="Gill Sans MT (Body)"/>
                        </a:rPr>
                        <a:t>6</a:t>
                      </a:r>
                      <a:endParaRPr lang="en-US" b="1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186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165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 MT (Body)"/>
                        </a:rPr>
                        <a:t>166</a:t>
                      </a:r>
                      <a:endParaRPr lang="en-US" dirty="0">
                        <a:latin typeface="Gill Sans MT (Body)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862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72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767" y="254524"/>
                <a:ext cx="10551027" cy="57136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А) Да ли се посматрана подручја значајно разликују по свом утицају на висину?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аритметичке средине бар 2 скупа се међусобно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Снедекоров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тест. </a:t>
                </a: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endParaRPr lang="sr-Cyrl-BA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B7F2AEC-67C1-40AE-8A08-41E44918B9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767" y="254524"/>
                <a:ext cx="10551027" cy="5713657"/>
              </a:xfrm>
              <a:blipFill>
                <a:blip r:embed="rId2"/>
                <a:stretch>
                  <a:fillRect l="-635" t="-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21832F6-9FFA-4031-A1AD-AE77C0178714}"/>
              </a:ext>
            </a:extLst>
          </p:cNvPr>
          <p:cNvSpPr txBox="1"/>
          <p:nvPr/>
        </p:nvSpPr>
        <p:spPr>
          <a:xfrm>
            <a:off x="480767" y="4307929"/>
            <a:ext cx="10832797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F6A21D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КОРАК:</a:t>
            </a:r>
            <a:r>
              <a:rPr kumimoji="0" lang="sr-Cyrl-B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Формулисање правила на основу којих се врши закључивање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BAFB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	Критична област код статистике </a:t>
            </a:r>
            <a:r>
              <a:rPr kumimoji="0" lang="sr-Latn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 – </a:t>
            </a:r>
            <a:r>
              <a:rPr kumimoji="0" lang="sr-Cyrl-B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теста се налази на десној страни</a:t>
            </a:r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2AE7AF44-7E0A-4190-AA0F-DB1A89FE06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79" y="5115775"/>
            <a:ext cx="4670322" cy="1487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C9765F-1448-4B2E-9211-6B1F73E4E359}"/>
                  </a:ext>
                </a:extLst>
              </p:cNvPr>
              <p:cNvSpPr txBox="1"/>
              <p:nvPr/>
            </p:nvSpPr>
            <p:spPr>
              <a:xfrm>
                <a:off x="5897165" y="5548414"/>
                <a:ext cx="3414038" cy="67616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b="1" dirty="0"/>
                  <a:t> тражимо у таблицама </a:t>
                </a:r>
                <a:r>
                  <a:rPr lang="sr-Latn-BA" b="1" dirty="0"/>
                  <a:t>F – </a:t>
                </a:r>
                <a:r>
                  <a:rPr lang="sr-Cyrl-BA" b="1" dirty="0"/>
                  <a:t>распореда! </a:t>
                </a:r>
                <a:endParaRPr 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C9765F-1448-4B2E-9211-6B1F73E4E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165" y="5548414"/>
                <a:ext cx="3414038" cy="676166"/>
              </a:xfrm>
              <a:prstGeom prst="rect">
                <a:avLst/>
              </a:prstGeom>
              <a:blipFill>
                <a:blip r:embed="rId4"/>
                <a:stretch>
                  <a:fillRect l="-1246" t="-2655" b="-1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55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632" y="1089590"/>
                <a:ext cx="10909103" cy="441997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Проналазимо табличну вриједност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Битни критеријуми за одређивање табличне вриједности:</a:t>
                </a:r>
              </a:p>
              <a:p>
                <a:pPr marL="0" indent="0">
                  <a:buNone/>
                </a:pPr>
                <a:r>
                  <a:rPr lang="sr-Cyrl-BA" dirty="0"/>
                  <a:t>	1. ризик (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Cyrl-BA" dirty="0"/>
                  <a:t>)</a:t>
                </a:r>
              </a:p>
              <a:p>
                <a:pPr marL="0" indent="0">
                  <a:buNone/>
                </a:pPr>
                <a:r>
                  <a:rPr lang="sr-Cyrl-BA" dirty="0"/>
                  <a:t>	2. степени слободе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), који се рачунају по формулама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i="1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sr-Latn-B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−1=2</m:t>
                    </m:r>
                  </m:oMath>
                </a14:m>
                <a:r>
                  <a:rPr lang="sr-Latn-BA" dirty="0"/>
                  <a:t>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Latn-BA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Формирамо правило одлучивања</a:t>
                </a:r>
                <a:r>
                  <a:rPr lang="sr-Latn-BA" dirty="0">
                    <a:solidFill>
                      <a:schemeClr val="accent1"/>
                    </a:solidFill>
                  </a:rPr>
                  <a:t>: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𝐅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;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0CF38-F3F8-4F63-8E70-547687EA1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632" y="1089590"/>
                <a:ext cx="10909103" cy="4419971"/>
              </a:xfrm>
              <a:blipFill>
                <a:blip r:embed="rId2"/>
                <a:stretch>
                  <a:fillRect l="-391" t="-1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/>
              <p:nvPr/>
            </p:nvSpPr>
            <p:spPr>
              <a:xfrm>
                <a:off x="7521170" y="1877445"/>
                <a:ext cx="430652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- број узорака)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(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- величина узорка)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5ED316-00DF-480B-8079-A634226F7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170" y="1877445"/>
                <a:ext cx="4306529" cy="923330"/>
              </a:xfrm>
              <a:prstGeom prst="rect">
                <a:avLst/>
              </a:prstGeom>
              <a:blipFill>
                <a:blip r:embed="rId3"/>
                <a:stretch>
                  <a:fillRect t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Right 6">
            <a:extLst>
              <a:ext uri="{FF2B5EF4-FFF2-40B4-BE49-F238E27FC236}">
                <a16:creationId xmlns:a16="http://schemas.microsoft.com/office/drawing/2014/main" id="{983B124F-D166-4017-98A0-619DA99F28A3}"/>
              </a:ext>
            </a:extLst>
          </p:cNvPr>
          <p:cNvSpPr/>
          <p:nvPr/>
        </p:nvSpPr>
        <p:spPr>
          <a:xfrm>
            <a:off x="7127877" y="2153012"/>
            <a:ext cx="393291" cy="157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7768159-9285-48FA-9A26-A4115D8E32B0}"/>
              </a:ext>
            </a:extLst>
          </p:cNvPr>
          <p:cNvSpPr/>
          <p:nvPr/>
        </p:nvSpPr>
        <p:spPr>
          <a:xfrm>
            <a:off x="1248191" y="2640814"/>
            <a:ext cx="157316" cy="123167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0BD89A3-EC1F-4702-833D-8BBBB2BCB88E}"/>
              </a:ext>
            </a:extLst>
          </p:cNvPr>
          <p:cNvCxnSpPr>
            <a:cxnSpLocks/>
          </p:cNvCxnSpPr>
          <p:nvPr/>
        </p:nvCxnSpPr>
        <p:spPr>
          <a:xfrm>
            <a:off x="2369068" y="2884032"/>
            <a:ext cx="1632154" cy="15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1BBD7B-3470-4FB3-AC14-AAA061115B2E}"/>
              </a:ext>
            </a:extLst>
          </p:cNvPr>
          <p:cNvCxnSpPr>
            <a:cxnSpLocks/>
          </p:cNvCxnSpPr>
          <p:nvPr/>
        </p:nvCxnSpPr>
        <p:spPr>
          <a:xfrm>
            <a:off x="2914757" y="3198982"/>
            <a:ext cx="1086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ED8D6A-AD6E-4585-B0A8-CBCB1F00BA42}"/>
              </a:ext>
            </a:extLst>
          </p:cNvPr>
          <p:cNvCxnSpPr>
            <a:cxnSpLocks/>
          </p:cNvCxnSpPr>
          <p:nvPr/>
        </p:nvCxnSpPr>
        <p:spPr>
          <a:xfrm flipV="1">
            <a:off x="3234307" y="3400543"/>
            <a:ext cx="761999" cy="176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09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925E6BCE-96C8-4755-8495-0F394069E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9" y="104942"/>
            <a:ext cx="5536096" cy="6648116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BB647E12-FF56-4C8C-87BC-7B90BA5E5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631" y="150863"/>
            <a:ext cx="5155096" cy="66094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/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896F53-6EEA-4CE4-A108-1B14D3192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21" y="-79724"/>
                <a:ext cx="8083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/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CD2BFD-4DA9-4430-897F-231E0B08E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94" y="842854"/>
                <a:ext cx="64809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84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37B20A9A-E116-4D72-AB16-027217378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95" y="36342"/>
            <a:ext cx="5035418" cy="6685087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58FC297-27A9-487F-A4DF-3A0D05E03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293" y="36342"/>
            <a:ext cx="5108925" cy="67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6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</p:spPr>
            <p:txBody>
              <a:bodyPr/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+mj-lt"/>
                  <a:buAutoNum type="arabicPeriod" startAt="4"/>
                  <a:tabLst/>
                  <a:defRPr/>
                </a:pP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6A21D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КОРАК: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85000"/>
                        <a:lumOff val="15000"/>
                      </a:srgbClr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  </a:t>
                </a:r>
                <a:r>
                  <a:rPr kumimoji="0" lang="sr-Cyrl-B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  <a:ea typeface="+mn-ea"/>
                    <a:cs typeface="+mn-cs"/>
                  </a:rPr>
                  <a:t>Одређивање реализоване вриједности статистике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F –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теста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None/>
                  <a:tabLst/>
                  <a:defRPr/>
                </a:pPr>
                <a:endParaRPr kumimoji="0" lang="sr-Cyrl-BA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14:m>
                  <m:oMath xmlns:m="http://schemas.openxmlformats.org/officeDocument/2006/math">
                    <m:r>
                      <a:rPr kumimoji="0" lang="sr-Cyrl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𝑭</m:t>
                    </m:r>
                    <m:r>
                      <a:rPr kumimoji="0" lang="sr-Latn-BA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sr-Latn-BA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kumimoji="0" lang="sr-Latn-BA" sz="28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sr-Latn-BA" sz="2800" b="1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0" lang="sr-Cyrl-BA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B0CC28-E0A2-4834-A6F6-975E89E8D8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9380" y="258097"/>
                <a:ext cx="11533239" cy="2681748"/>
              </a:xfrm>
              <a:blipFill>
                <a:blip r:embed="rId2"/>
                <a:stretch>
                  <a:fillRect l="-423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/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kumimoji="0" lang="sr-Latn-BA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sr-Latn-BA" b="1" dirty="0"/>
                  <a:t> - </a:t>
                </a:r>
                <a:r>
                  <a:rPr lang="sr-Cyrl-BA" b="1" dirty="0"/>
                  <a:t>факторска варијанса</a:t>
                </a:r>
              </a:p>
              <a:p>
                <a:r>
                  <a:rPr lang="sr-Cyrl-BA" dirty="0"/>
                  <a:t>	Добијамо је као количник факторске суме квадрата (факторског варијабилитета – </a:t>
                </a:r>
                <a:r>
                  <a:rPr lang="sr-Latn-BA" dirty="0"/>
                  <a:t>Sa) </a:t>
                </a:r>
                <a:r>
                  <a:rPr lang="sr-Cyrl-BA" dirty="0"/>
                  <a:t>	и броја степени слободе факторске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sr-Cyrl-BA" dirty="0"/>
                  <a:t>).</a:t>
                </a:r>
              </a:p>
              <a:p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sr-Cyrl-BA" b="1" dirty="0"/>
                  <a:t> - резидуална варијанса</a:t>
                </a:r>
              </a:p>
              <a:p>
                <a:r>
                  <a:rPr lang="sr-Cyrl-BA" dirty="0"/>
                  <a:t>	Добијамо је као однос резидуалне суме квадрата (резидуалног варијабилитета – </a:t>
                </a:r>
                <a:r>
                  <a:rPr lang="sr-Latn-BA" dirty="0"/>
                  <a:t>Sr) </a:t>
                </a:r>
                <a:r>
                  <a:rPr lang="sr-Cyrl-BA" dirty="0"/>
                  <a:t>	и броја степени слободе резидуалне варијансе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𝑟𝑛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BA" dirty="0"/>
                  <a:t> )</a:t>
                </a:r>
                <a:r>
                  <a:rPr lang="sr-Latn-BA" dirty="0"/>
                  <a:t>.</a:t>
                </a:r>
                <a:endParaRPr lang="sr-Cyrl-BA" dirty="0"/>
              </a:p>
              <a:p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51DECD-822A-408C-ACCA-CAB5472AC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239" y="796414"/>
                <a:ext cx="9124854" cy="2308324"/>
              </a:xfrm>
              <a:prstGeom prst="rect">
                <a:avLst/>
              </a:prstGeom>
              <a:blipFill>
                <a:blip r:embed="rId3"/>
                <a:stretch>
                  <a:fillRect t="-1852" r="-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072FCC-011B-47E0-80E7-1423471A00DA}"/>
              </a:ext>
            </a:extLst>
          </p:cNvPr>
          <p:cNvCxnSpPr>
            <a:cxnSpLocks/>
          </p:cNvCxnSpPr>
          <p:nvPr/>
        </p:nvCxnSpPr>
        <p:spPr>
          <a:xfrm flipV="1">
            <a:off x="1740310" y="1042219"/>
            <a:ext cx="648929" cy="235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4EC946-459A-43DC-971B-91FBD609BACA}"/>
              </a:ext>
            </a:extLst>
          </p:cNvPr>
          <p:cNvCxnSpPr>
            <a:cxnSpLocks/>
          </p:cNvCxnSpPr>
          <p:nvPr/>
        </p:nvCxnSpPr>
        <p:spPr>
          <a:xfrm>
            <a:off x="1740310" y="1779638"/>
            <a:ext cx="678425" cy="323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70193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kumimoji="0" lang="sr-Latn-BA" sz="18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b="1" dirty="0"/>
                            <a:t> 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𝑟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3.313.560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=1.709,78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1.709,78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3−1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𝟖𝟓𝟒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𝟖𝟗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𝑟𝑛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r>
                            <a:rPr lang="sr-Latn-BA" b="0" dirty="0"/>
                            <a:t> 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=1.935,78−1.709,78=226</m:t>
                              </m:r>
                            </m:oMath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  <m:e>
                                    <m:nary>
                                      <m:naryPr>
                                        <m:chr m:val="∑"/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=1</m:t>
                                        </m:r>
                                      </m:sub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  <m:e>
                                        <m:sSubSup>
                                          <m:sSub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nary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sr-Latn-BA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nary>
                                                  <m:naryPr>
                                                    <m:chr m:val="∑"/>
                                                    <m:ctrl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naryPr>
                                                  <m:sub>
                                                    <m:r>
                                                      <m:rPr>
                                                        <m:brk m:alnAt="23"/>
                                                      </m:rP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=1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sr-Latn-BA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𝑟</m:t>
                                                    </m:r>
                                                  </m:sup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𝑆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sr-Latn-BA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nary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sr-Latn-BA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∙</m:t>
                                        </m:r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=552.486−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3.148</m:t>
                                        </m:r>
                                      </m:e>
                                      <m:sup>
                                        <m:r>
                                          <a:rPr lang="sr-Latn-BA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=1.935,78</m:t>
                                </m:r>
                              </m:oMath>
                            </m:oMathPara>
                          </a14:m>
                          <a:endParaRPr lang="sr-Latn-BA" dirty="0"/>
                        </a:p>
                        <a:p>
                          <a:endParaRPr lang="sr-Latn-BA" dirty="0"/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sub>
                                </m:sSub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226</m:t>
                                    </m:r>
                                  </m:num>
                                  <m:den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∙6</m:t>
                                    </m:r>
                                    <m:r>
                                      <a:rPr lang="sr-Latn-BA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den>
                                </m:f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𝟏𝟓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b="1" i="1" smtClean="0">
                                    <a:latin typeface="Cambria Math" panose="02040503050406030204" pitchFamily="18" charset="0"/>
                                  </a:rPr>
                                  <m:t>𝟎𝟕</m:t>
                                </m:r>
                              </m:oMath>
                            </m:oMathPara>
                          </a14:m>
                          <a:endParaRPr lang="sr-Latn-BA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1">
                <a:extLst>
                  <a:ext uri="{FF2B5EF4-FFF2-40B4-BE49-F238E27FC236}">
                    <a16:creationId xmlns:a16="http://schemas.microsoft.com/office/drawing/2014/main" id="{51E4453C-64BA-4EF7-AFD3-BE08188FF5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7019341"/>
                  </p:ext>
                </p:extLst>
              </p:nvPr>
            </p:nvGraphicFramePr>
            <p:xfrm>
              <a:off x="207415" y="3093993"/>
              <a:ext cx="11777168" cy="3513704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5344973">
                      <a:extLst>
                        <a:ext uri="{9D8B030D-6E8A-4147-A177-3AD203B41FA5}">
                          <a16:colId xmlns:a16="http://schemas.microsoft.com/office/drawing/2014/main" val="3708959089"/>
                        </a:ext>
                      </a:extLst>
                    </a:gridCol>
                    <a:gridCol w="6432195">
                      <a:extLst>
                        <a:ext uri="{9D8B030D-6E8A-4147-A177-3AD203B41FA5}">
                          <a16:colId xmlns:a16="http://schemas.microsoft.com/office/drawing/2014/main" val="3878821685"/>
                        </a:ext>
                      </a:extLst>
                    </a:gridCol>
                  </a:tblGrid>
                  <a:tr h="4839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8" t="-1266" r="-120639" b="-6341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3318" t="-1266" r="-284" b="-6341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6835104"/>
                      </a:ext>
                    </a:extLst>
                  </a:tr>
                  <a:tr h="3029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28" t="-16064" r="-120639" b="-6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3318" t="-16064" r="-284" b="-6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66612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0628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DEFEA-D79D-4A29-B043-6DEC273A3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45" y="255639"/>
            <a:ext cx="10982632" cy="625331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/>
              <a:t>Непознате параметре рачунамо преко радних табела:</a:t>
            </a:r>
            <a:endParaRPr lang="sr-Latn-BA" b="1" dirty="0"/>
          </a:p>
          <a:p>
            <a:pPr marL="0" indent="0">
              <a:buNone/>
            </a:pPr>
            <a:endParaRPr lang="sr-Cyrl-BA" b="1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D54755EC-0FBD-4BE7-8A2F-3BECC411AC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223853"/>
                  </p:ext>
                </p:extLst>
              </p:nvPr>
            </p:nvGraphicFramePr>
            <p:xfrm>
              <a:off x="501445" y="1162636"/>
              <a:ext cx="8655752" cy="409676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163938">
                      <a:extLst>
                        <a:ext uri="{9D8B030D-6E8A-4147-A177-3AD203B41FA5}">
                          <a16:colId xmlns:a16="http://schemas.microsoft.com/office/drawing/2014/main" val="42628065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1098413471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4158026304"/>
                        </a:ext>
                      </a:extLst>
                    </a:gridCol>
                    <a:gridCol w="2163938">
                      <a:extLst>
                        <a:ext uri="{9D8B030D-6E8A-4147-A177-3AD203B41FA5}">
                          <a16:colId xmlns:a16="http://schemas.microsoft.com/office/drawing/2014/main" val="2072372032"/>
                        </a:ext>
                      </a:extLst>
                    </a:gridCol>
                  </a:tblGrid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 MT (Body)"/>
                            </a:rPr>
                            <a:t>Становници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ill Sans MT (Body)"/>
                            </a:rPr>
                            <a:t>III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7339244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1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6723724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2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167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3711855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3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171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173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388775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4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168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170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927854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5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192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169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65888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Gill Sans MT (Body)"/>
                            </a:rPr>
                            <a:t>6</a:t>
                          </a:r>
                          <a:endParaRPr lang="en-US" b="1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186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165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 MT (Body)"/>
                            </a:rPr>
                            <a:t>166</a:t>
                          </a:r>
                          <a:endParaRPr lang="en-US" dirty="0">
                            <a:latin typeface="Gill Sans MT (Body)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4862443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10448" r="-300845" b="-222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1.132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1.006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849927136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798529" r="-300845" b="-119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1.281.424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1.020.100 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1.012.036 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9153109"/>
                      </a:ext>
                    </a:extLst>
                  </a:tr>
                  <a:tr h="4096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82" t="-911940" r="-300845" b="-208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188,67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168,33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 (Body)"/>
                            </a:rPr>
                            <a:t>167,67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36290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/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Gill Sans MT (Body)"/>
                  </a:rPr>
                  <a:t>УКУПНО:</a:t>
                </a: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3.148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sr-Latn-B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BA" b="1" dirty="0">
                    <a:latin typeface="Gill Sans MT (Body)"/>
                  </a:rPr>
                  <a:t> 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3.313.560</a:t>
                </a:r>
                <a:r>
                  <a:rPr lang="sr-Latn-BA" b="1" dirty="0">
                    <a:latin typeface="Gill Sans MT (Body)"/>
                  </a:rPr>
                  <a:t>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Sup>
                          <m:sSubSup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sr-Latn-B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r>
                  <a:rPr lang="sr-Latn-BA" b="1" dirty="0">
                    <a:latin typeface="Gill Sans MT (Body)"/>
                  </a:rPr>
                  <a:t>)</a:t>
                </a:r>
                <a:endParaRPr lang="sr-Cyrl-BA" b="1" dirty="0">
                  <a:latin typeface="Gill Sans MT (Body)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sr-Cyrl-BA" b="1" dirty="0">
                    <a:latin typeface="Gill Sans MT (Body)"/>
                  </a:rPr>
                  <a:t>174,78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E55A1D-B66D-4C68-B378-3D07617B4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8830" y="3686530"/>
                <a:ext cx="2163614" cy="1589922"/>
              </a:xfrm>
              <a:prstGeom prst="rect">
                <a:avLst/>
              </a:prstGeom>
              <a:blipFill>
                <a:blip r:embed="rId3"/>
                <a:stretch>
                  <a:fillRect l="-2542" t="-4598" r="-5932" b="-16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082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За рачунање</a:t>
                </a:r>
                <a:r>
                  <a:rPr lang="sr-Cyrl-BA" sz="2400" b="1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sr-Latn-BA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𝒊𝒋</m:t>
                                </m:r>
                              </m:sub>
                              <m:sup>
                                <m:r>
                                  <a:rPr lang="sr-Latn-BA" sz="24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nary>
                      </m:e>
                    </m:nary>
                  </m:oMath>
                </a14:m>
                <a:r>
                  <a:rPr lang="sr-Cyrl-BA" sz="2400" b="1" dirty="0"/>
                  <a:t> </a:t>
                </a:r>
                <a:r>
                  <a:rPr lang="sr-Cyrl-BA" b="1" dirty="0"/>
                  <a:t>користимо сљедећу табелу: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F29551-B7BE-4FE7-B90D-978630847F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6925" y="247771"/>
                <a:ext cx="6800570" cy="666630"/>
              </a:xfrm>
              <a:blipFill>
                <a:blip r:embed="rId2"/>
                <a:stretch>
                  <a:fillRect l="-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FE1CAC-A268-4AC0-8651-A02B7DF13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580691"/>
              </p:ext>
            </p:extLst>
          </p:nvPr>
        </p:nvGraphicFramePr>
        <p:xfrm>
          <a:off x="765779" y="1263978"/>
          <a:ext cx="6661716" cy="33881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65429">
                  <a:extLst>
                    <a:ext uri="{9D8B030D-6E8A-4147-A177-3AD203B41FA5}">
                      <a16:colId xmlns:a16="http://schemas.microsoft.com/office/drawing/2014/main" val="4218254805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2133814108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1845015880"/>
                    </a:ext>
                  </a:extLst>
                </a:gridCol>
                <a:gridCol w="1665429">
                  <a:extLst>
                    <a:ext uri="{9D8B030D-6E8A-4147-A177-3AD203B41FA5}">
                      <a16:colId xmlns:a16="http://schemas.microsoft.com/office/drawing/2014/main" val="3049135514"/>
                    </a:ext>
                  </a:extLst>
                </a:gridCol>
              </a:tblGrid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Становници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014625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1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32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400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251741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2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889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218607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3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29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929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31659376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4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35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721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900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6359359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5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36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864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28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561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72880577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>
                          <a:latin typeface="Gill Sans MT (Body)"/>
                        </a:rPr>
                        <a:t>6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34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27</a:t>
                      </a:r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556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27396130"/>
                  </a:ext>
                </a:extLst>
              </a:tr>
              <a:tr h="423518"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>
                          <a:latin typeface="Gill Sans MT (Body)"/>
                        </a:rPr>
                        <a:t>Σ</a:t>
                      </a:r>
                      <a:endParaRPr lang="en-US" sz="1600" b="1" dirty="0">
                        <a:latin typeface="Gill Sans MT (Body)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213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170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040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168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.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 (Body)"/>
                        </a:rPr>
                        <a:t>740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5605094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/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=213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706+170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040+168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>
                              <a:latin typeface="Cambria Math" panose="02040503050406030204" pitchFamily="18" charset="0"/>
                            </a:rPr>
                            <m:t>740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𝟓𝟓𝟐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𝟒𝟖𝟔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endParaRPr lang="en-US" b="1" dirty="0">
                  <a:solidFill>
                    <a:srgbClr val="00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4B4129-52FB-466B-9D00-A53EC5CE0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79" y="5001699"/>
                <a:ext cx="6800570" cy="14367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5209A2F-E5EA-4AF8-AF6E-75360C315195}"/>
              </a:ext>
            </a:extLst>
          </p:cNvPr>
          <p:cNvSpPr txBox="1"/>
          <p:nvPr/>
        </p:nvSpPr>
        <p:spPr>
          <a:xfrm>
            <a:off x="7427495" y="3916087"/>
            <a:ext cx="2406192" cy="73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Cyrl-BA" dirty="0">
                <a:latin typeface="Gill Sans MT (Body)"/>
              </a:rPr>
              <a:t>УКУПНО:</a:t>
            </a:r>
          </a:p>
          <a:p>
            <a:pPr>
              <a:lnSpc>
                <a:spcPct val="150000"/>
              </a:lnSpc>
            </a:pPr>
            <a:r>
              <a:rPr lang="sr-Latn-BA" b="1" dirty="0">
                <a:latin typeface="Gill Sans MT (Body)"/>
              </a:rPr>
              <a:t>552</a:t>
            </a:r>
            <a:r>
              <a:rPr lang="sr-Cyrl-BA" b="1" dirty="0">
                <a:latin typeface="Gill Sans MT (Body)"/>
              </a:rPr>
              <a:t>.</a:t>
            </a:r>
            <a:r>
              <a:rPr lang="sr-Latn-BA" b="1" dirty="0">
                <a:latin typeface="Gill Sans MT (Body)"/>
              </a:rPr>
              <a:t>486</a:t>
            </a:r>
            <a:endParaRPr lang="sr-Cyrl-BA" b="1" dirty="0">
              <a:latin typeface="Gill Sans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415030014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1393</TotalTime>
  <Words>1237</Words>
  <Application>Microsoft Macintosh PowerPoint</Application>
  <PresentationFormat>Widescreen</PresentationFormat>
  <Paragraphs>348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Gill Sans</vt:lpstr>
      <vt:lpstr>Gill Sans MT</vt:lpstr>
      <vt:lpstr>Gill Sans MT (Body)</vt:lpstr>
      <vt:lpstr>Parcel</vt:lpstr>
      <vt:lpstr>АНАЛИЗА ВАРИЈАНСЕ (АНОВА)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Која подручја се статистички значајно разликују по утицају на висину?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АНАЛИЗА ВАРИЈАНСЕ (АНОВА)</dc:title>
  <dc:creator>Marić, Milica</dc:creator>
  <cp:lastModifiedBy>Milica Maric</cp:lastModifiedBy>
  <cp:revision>75</cp:revision>
  <dcterms:created xsi:type="dcterms:W3CDTF">2022-04-23T08:43:07Z</dcterms:created>
  <dcterms:modified xsi:type="dcterms:W3CDTF">2024-05-19T12:46:07Z</dcterms:modified>
</cp:coreProperties>
</file>