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28"/>
  </p:notesMasterIdLst>
  <p:sldIdLst>
    <p:sldId id="256" r:id="rId2"/>
    <p:sldId id="293" r:id="rId3"/>
    <p:sldId id="269" r:id="rId4"/>
    <p:sldId id="278" r:id="rId5"/>
    <p:sldId id="270" r:id="rId6"/>
    <p:sldId id="271" r:id="rId7"/>
    <p:sldId id="273" r:id="rId8"/>
    <p:sldId id="272" r:id="rId9"/>
    <p:sldId id="274" r:id="rId10"/>
    <p:sldId id="275" r:id="rId11"/>
    <p:sldId id="276" r:id="rId12"/>
    <p:sldId id="277" r:id="rId13"/>
    <p:sldId id="279" r:id="rId14"/>
    <p:sldId id="280" r:id="rId15"/>
    <p:sldId id="281" r:id="rId16"/>
    <p:sldId id="282" r:id="rId17"/>
    <p:sldId id="283" r:id="rId18"/>
    <p:sldId id="286" r:id="rId19"/>
    <p:sldId id="284" r:id="rId20"/>
    <p:sldId id="287" r:id="rId21"/>
    <p:sldId id="288" r:id="rId22"/>
    <p:sldId id="289" r:id="rId23"/>
    <p:sldId id="290" r:id="rId24"/>
    <p:sldId id="291" r:id="rId25"/>
    <p:sldId id="292" r:id="rId26"/>
    <p:sldId id="268" r:id="rId27"/>
  </p:sldIdLst>
  <p:sldSz cx="9144000" cy="5143500" type="screen16x9"/>
  <p:notesSz cx="6858000" cy="9144000"/>
  <p:embeddedFontLst>
    <p:embeddedFont>
      <p:font typeface="Segoe UI Black" panose="020B0A02040204020203" pitchFamily="34" charset="0"/>
      <p:bold r:id="rId29"/>
      <p:boldItalic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Source Sans Pro" panose="020B0604020202020204" charset="0"/>
      <p:regular r:id="rId35"/>
      <p:bold r:id="rId36"/>
      <p:italic r:id="rId37"/>
      <p:boldItalic r:id="rId38"/>
    </p:embeddedFont>
    <p:embeddedFont>
      <p:font typeface="Segoe UI Light" panose="020B0502040204020203" pitchFamily="34" charset="0"/>
      <p:regular r:id="rId39"/>
      <p:italic r:id="rId40"/>
    </p:embeddedFont>
    <p:embeddedFont>
      <p:font typeface="Cambria Math" panose="02040503050406030204" pitchFamily="18" charset="0"/>
      <p:regular r:id="rId41"/>
    </p:embeddedFont>
    <p:embeddedFont>
      <p:font typeface="Oswald" panose="020B0604020202020204" charset="0"/>
      <p:regular r:id="rId42"/>
      <p:bold r:id="rId43"/>
    </p:embeddedFont>
    <p:embeddedFont>
      <p:font typeface="Cambria" panose="02040503050406030204" pitchFamily="18" charset="0"/>
      <p:regular r:id="rId44"/>
      <p:bold r:id="rId45"/>
      <p:italic r:id="rId46"/>
      <p:boldItalic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D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057B260-235A-4DA7-9D08-349C70A2B37C}">
  <a:tblStyle styleId="{B057B260-235A-4DA7-9D08-349C70A2B37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654" y="1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font" Target="fonts/font19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font" Target="fonts/font1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2461097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7555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"/>
          <p:cNvSpPr/>
          <p:nvPr/>
        </p:nvSpPr>
        <p:spPr>
          <a:xfrm>
            <a:off x="-26775" y="2008375"/>
            <a:ext cx="9210650" cy="3172625"/>
          </a:xfrm>
          <a:custGeom>
            <a:avLst/>
            <a:gdLst/>
            <a:ahLst/>
            <a:cxnLst/>
            <a:rect l="l" t="t" r="r" b="b"/>
            <a:pathLst>
              <a:path w="368426" h="126905" extrusionOk="0">
                <a:moveTo>
                  <a:pt x="309" y="263"/>
                </a:moveTo>
                <a:lnTo>
                  <a:pt x="16502" y="11294"/>
                </a:lnTo>
                <a:lnTo>
                  <a:pt x="31551" y="5122"/>
                </a:lnTo>
                <a:lnTo>
                  <a:pt x="62412" y="4991"/>
                </a:lnTo>
                <a:lnTo>
                  <a:pt x="77652" y="0"/>
                </a:lnTo>
                <a:lnTo>
                  <a:pt x="92892" y="13527"/>
                </a:lnTo>
                <a:lnTo>
                  <a:pt x="107942" y="21276"/>
                </a:lnTo>
                <a:lnTo>
                  <a:pt x="122991" y="21145"/>
                </a:lnTo>
                <a:lnTo>
                  <a:pt x="138993" y="10375"/>
                </a:lnTo>
                <a:lnTo>
                  <a:pt x="154043" y="7880"/>
                </a:lnTo>
                <a:lnTo>
                  <a:pt x="168711" y="2349"/>
                </a:lnTo>
                <a:lnTo>
                  <a:pt x="184332" y="14841"/>
                </a:lnTo>
                <a:lnTo>
                  <a:pt x="199572" y="15274"/>
                </a:lnTo>
                <a:lnTo>
                  <a:pt x="214622" y="25085"/>
                </a:lnTo>
                <a:lnTo>
                  <a:pt x="230052" y="25085"/>
                </a:lnTo>
                <a:lnTo>
                  <a:pt x="246054" y="20094"/>
                </a:lnTo>
                <a:lnTo>
                  <a:pt x="261104" y="20094"/>
                </a:lnTo>
                <a:lnTo>
                  <a:pt x="275391" y="11426"/>
                </a:lnTo>
                <a:lnTo>
                  <a:pt x="291584" y="16810"/>
                </a:lnTo>
                <a:lnTo>
                  <a:pt x="305871" y="8143"/>
                </a:lnTo>
                <a:lnTo>
                  <a:pt x="336732" y="8012"/>
                </a:lnTo>
                <a:lnTo>
                  <a:pt x="351782" y="11294"/>
                </a:lnTo>
                <a:lnTo>
                  <a:pt x="367593" y="2758"/>
                </a:lnTo>
                <a:lnTo>
                  <a:pt x="368426" y="126905"/>
                </a:lnTo>
                <a:lnTo>
                  <a:pt x="0" y="12636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35" name="Google Shape;35;p2"/>
          <p:cNvSpPr/>
          <p:nvPr/>
        </p:nvSpPr>
        <p:spPr>
          <a:xfrm>
            <a:off x="-26775" y="2139700"/>
            <a:ext cx="9210650" cy="3041300"/>
          </a:xfrm>
          <a:custGeom>
            <a:avLst/>
            <a:gdLst/>
            <a:ahLst/>
            <a:cxnLst/>
            <a:rect l="l" t="t" r="r" b="b"/>
            <a:pathLst>
              <a:path w="368426" h="121652" extrusionOk="0">
                <a:moveTo>
                  <a:pt x="309" y="5516"/>
                </a:moveTo>
                <a:lnTo>
                  <a:pt x="16692" y="11214"/>
                </a:lnTo>
                <a:lnTo>
                  <a:pt x="47172" y="11214"/>
                </a:lnTo>
                <a:lnTo>
                  <a:pt x="62412" y="6843"/>
                </a:lnTo>
                <a:lnTo>
                  <a:pt x="77652" y="16156"/>
                </a:lnTo>
                <a:lnTo>
                  <a:pt x="92892" y="16156"/>
                </a:lnTo>
                <a:lnTo>
                  <a:pt x="107370" y="11214"/>
                </a:lnTo>
                <a:lnTo>
                  <a:pt x="122610" y="8173"/>
                </a:lnTo>
                <a:lnTo>
                  <a:pt x="138612" y="8173"/>
                </a:lnTo>
                <a:lnTo>
                  <a:pt x="153852" y="10834"/>
                </a:lnTo>
                <a:lnTo>
                  <a:pt x="168711" y="7603"/>
                </a:lnTo>
                <a:lnTo>
                  <a:pt x="183951" y="12734"/>
                </a:lnTo>
                <a:lnTo>
                  <a:pt x="199572" y="20527"/>
                </a:lnTo>
                <a:lnTo>
                  <a:pt x="214050" y="15205"/>
                </a:lnTo>
                <a:lnTo>
                  <a:pt x="229671" y="15205"/>
                </a:lnTo>
                <a:lnTo>
                  <a:pt x="245292" y="5892"/>
                </a:lnTo>
                <a:lnTo>
                  <a:pt x="260532" y="11214"/>
                </a:lnTo>
                <a:lnTo>
                  <a:pt x="275772" y="11214"/>
                </a:lnTo>
                <a:lnTo>
                  <a:pt x="291012" y="6843"/>
                </a:lnTo>
                <a:lnTo>
                  <a:pt x="321492" y="6843"/>
                </a:lnTo>
                <a:lnTo>
                  <a:pt x="336732" y="15966"/>
                </a:lnTo>
                <a:lnTo>
                  <a:pt x="351210" y="12734"/>
                </a:lnTo>
                <a:lnTo>
                  <a:pt x="367593" y="0"/>
                </a:lnTo>
                <a:lnTo>
                  <a:pt x="368426" y="121652"/>
                </a:lnTo>
                <a:lnTo>
                  <a:pt x="0" y="121652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36" name="Google Shape;36;p2"/>
          <p:cNvSpPr/>
          <p:nvPr/>
        </p:nvSpPr>
        <p:spPr>
          <a:xfrm rot="8100000">
            <a:off x="1847981" y="18145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 rot="8100000">
            <a:off x="6038981" y="20984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 rot="8100000">
            <a:off x="7181981" y="21317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2"/>
          <p:cNvGrpSpPr/>
          <p:nvPr/>
        </p:nvGrpSpPr>
        <p:grpSpPr>
          <a:xfrm>
            <a:off x="-9525" y="2024075"/>
            <a:ext cx="9167825" cy="595300"/>
            <a:chOff x="-9525" y="4462475"/>
            <a:chExt cx="9167825" cy="595300"/>
          </a:xfrm>
        </p:grpSpPr>
        <p:sp>
          <p:nvSpPr>
            <p:cNvPr id="40" name="Google Shape;40;p2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1" name="Google Shape;41;p2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2" name="Google Shape;42;p2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43" name="Google Shape;43;p2"/>
          <p:cNvGrpSpPr/>
          <p:nvPr/>
        </p:nvGrpSpPr>
        <p:grpSpPr>
          <a:xfrm>
            <a:off x="-42837" y="2005088"/>
            <a:ext cx="9229575" cy="642787"/>
            <a:chOff x="-42837" y="4443488"/>
            <a:chExt cx="9229575" cy="642787"/>
          </a:xfrm>
        </p:grpSpPr>
        <p:sp>
          <p:nvSpPr>
            <p:cNvPr id="44" name="Google Shape;44;p2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" name="Google Shape;69;p2"/>
          <p:cNvSpPr/>
          <p:nvPr/>
        </p:nvSpPr>
        <p:spPr>
          <a:xfrm>
            <a:off x="2990700" y="21478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085700" y="24335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4895700" y="20776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 rot="8100000">
            <a:off x="8699949" y="18907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 txBox="1">
            <a:spLocks noGrp="1"/>
          </p:cNvSpPr>
          <p:nvPr>
            <p:ph type="ctrTitle"/>
          </p:nvPr>
        </p:nvSpPr>
        <p:spPr>
          <a:xfrm>
            <a:off x="2847975" y="3363425"/>
            <a:ext cx="56103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6"/>
          <p:cNvSpPr txBox="1">
            <a:spLocks noGrp="1"/>
          </p:cNvSpPr>
          <p:nvPr>
            <p:ph type="body" idx="1"/>
          </p:nvPr>
        </p:nvSpPr>
        <p:spPr>
          <a:xfrm>
            <a:off x="1131500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6" name="Google Shape;206;p6"/>
          <p:cNvSpPr txBox="1">
            <a:spLocks noGrp="1"/>
          </p:cNvSpPr>
          <p:nvPr>
            <p:ph type="body" idx="2"/>
          </p:nvPr>
        </p:nvSpPr>
        <p:spPr>
          <a:xfrm>
            <a:off x="4672563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7" name="Google Shape;207;p6"/>
          <p:cNvSpPr/>
          <p:nvPr/>
        </p:nvSpPr>
        <p:spPr>
          <a:xfrm>
            <a:off x="-28575" y="4446775"/>
            <a:ext cx="9191625" cy="712478"/>
          </a:xfrm>
          <a:custGeom>
            <a:avLst/>
            <a:gdLst/>
            <a:ahLst/>
            <a:cxnLst/>
            <a:rect l="l" t="t" r="r" b="b"/>
            <a:pathLst>
              <a:path w="367665" h="41339" extrusionOk="0">
                <a:moveTo>
                  <a:pt x="381" y="381"/>
                </a:moveTo>
                <a:lnTo>
                  <a:pt x="16574" y="16383"/>
                </a:lnTo>
                <a:lnTo>
                  <a:pt x="31623" y="7430"/>
                </a:lnTo>
                <a:lnTo>
                  <a:pt x="62484" y="7239"/>
                </a:lnTo>
                <a:lnTo>
                  <a:pt x="77724" y="0"/>
                </a:lnTo>
                <a:lnTo>
                  <a:pt x="92964" y="19622"/>
                </a:lnTo>
                <a:lnTo>
                  <a:pt x="108014" y="30861"/>
                </a:lnTo>
                <a:lnTo>
                  <a:pt x="123063" y="30671"/>
                </a:lnTo>
                <a:lnTo>
                  <a:pt x="139065" y="15050"/>
                </a:lnTo>
                <a:lnTo>
                  <a:pt x="154115" y="11430"/>
                </a:lnTo>
                <a:lnTo>
                  <a:pt x="168783" y="3408"/>
                </a:lnTo>
                <a:lnTo>
                  <a:pt x="184404" y="21527"/>
                </a:lnTo>
                <a:lnTo>
                  <a:pt x="199644" y="22155"/>
                </a:lnTo>
                <a:lnTo>
                  <a:pt x="214694" y="36386"/>
                </a:lnTo>
                <a:lnTo>
                  <a:pt x="230124" y="36386"/>
                </a:lnTo>
                <a:lnTo>
                  <a:pt x="246126" y="29147"/>
                </a:lnTo>
                <a:lnTo>
                  <a:pt x="261176" y="29147"/>
                </a:lnTo>
                <a:lnTo>
                  <a:pt x="275463" y="16574"/>
                </a:lnTo>
                <a:lnTo>
                  <a:pt x="291656" y="24384"/>
                </a:lnTo>
                <a:lnTo>
                  <a:pt x="305943" y="11811"/>
                </a:lnTo>
                <a:lnTo>
                  <a:pt x="336804" y="11621"/>
                </a:lnTo>
                <a:lnTo>
                  <a:pt x="351854" y="16383"/>
                </a:lnTo>
                <a:lnTo>
                  <a:pt x="367665" y="4001"/>
                </a:lnTo>
                <a:lnTo>
                  <a:pt x="367284" y="41339"/>
                </a:lnTo>
                <a:lnTo>
                  <a:pt x="0" y="4133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208" name="Google Shape;208;p6"/>
          <p:cNvSpPr/>
          <p:nvPr/>
        </p:nvSpPr>
        <p:spPr>
          <a:xfrm>
            <a:off x="-28575" y="4578111"/>
            <a:ext cx="9191625" cy="584439"/>
          </a:xfrm>
          <a:custGeom>
            <a:avLst/>
            <a:gdLst/>
            <a:ahLst/>
            <a:cxnLst/>
            <a:rect l="l" t="t" r="r" b="b"/>
            <a:pathLst>
              <a:path w="367665" h="33910" extrusionOk="0">
                <a:moveTo>
                  <a:pt x="381" y="8001"/>
                </a:moveTo>
                <a:lnTo>
                  <a:pt x="16764" y="16266"/>
                </a:lnTo>
                <a:lnTo>
                  <a:pt x="47244" y="16266"/>
                </a:lnTo>
                <a:lnTo>
                  <a:pt x="62484" y="9925"/>
                </a:lnTo>
                <a:lnTo>
                  <a:pt x="77724" y="23434"/>
                </a:lnTo>
                <a:lnTo>
                  <a:pt x="92964" y="23434"/>
                </a:lnTo>
                <a:lnTo>
                  <a:pt x="107442" y="16266"/>
                </a:lnTo>
                <a:lnTo>
                  <a:pt x="122682" y="11855"/>
                </a:lnTo>
                <a:lnTo>
                  <a:pt x="138684" y="11855"/>
                </a:lnTo>
                <a:lnTo>
                  <a:pt x="153924" y="15714"/>
                </a:lnTo>
                <a:lnTo>
                  <a:pt x="168783" y="11028"/>
                </a:lnTo>
                <a:lnTo>
                  <a:pt x="184023" y="18471"/>
                </a:lnTo>
                <a:lnTo>
                  <a:pt x="199644" y="29775"/>
                </a:lnTo>
                <a:lnTo>
                  <a:pt x="214122" y="22055"/>
                </a:lnTo>
                <a:lnTo>
                  <a:pt x="229743" y="22055"/>
                </a:lnTo>
                <a:lnTo>
                  <a:pt x="245364" y="8546"/>
                </a:lnTo>
                <a:lnTo>
                  <a:pt x="260604" y="16266"/>
                </a:lnTo>
                <a:lnTo>
                  <a:pt x="275844" y="16266"/>
                </a:lnTo>
                <a:lnTo>
                  <a:pt x="291084" y="9925"/>
                </a:lnTo>
                <a:lnTo>
                  <a:pt x="321564" y="9925"/>
                </a:lnTo>
                <a:lnTo>
                  <a:pt x="336804" y="23158"/>
                </a:lnTo>
                <a:lnTo>
                  <a:pt x="351282" y="18471"/>
                </a:lnTo>
                <a:lnTo>
                  <a:pt x="367665" y="0"/>
                </a:lnTo>
                <a:lnTo>
                  <a:pt x="367665" y="33910"/>
                </a:lnTo>
                <a:lnTo>
                  <a:pt x="0" y="33910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209" name="Google Shape;209;p6"/>
          <p:cNvSpPr/>
          <p:nvPr/>
        </p:nvSpPr>
        <p:spPr>
          <a:xfrm rot="8100000">
            <a:off x="1847981" y="42529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6"/>
          <p:cNvSpPr/>
          <p:nvPr/>
        </p:nvSpPr>
        <p:spPr>
          <a:xfrm rot="8100000">
            <a:off x="6038981" y="45368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6"/>
          <p:cNvSpPr/>
          <p:nvPr/>
        </p:nvSpPr>
        <p:spPr>
          <a:xfrm rot="8100000">
            <a:off x="7181981" y="45701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2" name="Google Shape;212;p6"/>
          <p:cNvGrpSpPr/>
          <p:nvPr/>
        </p:nvGrpSpPr>
        <p:grpSpPr>
          <a:xfrm>
            <a:off x="-9525" y="4462475"/>
            <a:ext cx="9167825" cy="595300"/>
            <a:chOff x="-9525" y="4462475"/>
            <a:chExt cx="9167825" cy="595300"/>
          </a:xfrm>
        </p:grpSpPr>
        <p:sp>
          <p:nvSpPr>
            <p:cNvPr id="213" name="Google Shape;213;p6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4" name="Google Shape;214;p6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5" name="Google Shape;215;p6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216" name="Google Shape;216;p6"/>
          <p:cNvGrpSpPr/>
          <p:nvPr/>
        </p:nvGrpSpPr>
        <p:grpSpPr>
          <a:xfrm>
            <a:off x="-42837" y="4443488"/>
            <a:ext cx="9229575" cy="642787"/>
            <a:chOff x="-42837" y="4443488"/>
            <a:chExt cx="9229575" cy="642787"/>
          </a:xfrm>
        </p:grpSpPr>
        <p:sp>
          <p:nvSpPr>
            <p:cNvPr id="217" name="Google Shape;217;p6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6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6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6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6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6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6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6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6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6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6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6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6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6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6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6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6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6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6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2" name="Google Shape;242;p6"/>
          <p:cNvSpPr/>
          <p:nvPr/>
        </p:nvSpPr>
        <p:spPr>
          <a:xfrm>
            <a:off x="2990700" y="45862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6"/>
          <p:cNvSpPr/>
          <p:nvPr/>
        </p:nvSpPr>
        <p:spPr>
          <a:xfrm>
            <a:off x="1085700" y="48719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6"/>
          <p:cNvSpPr/>
          <p:nvPr/>
        </p:nvSpPr>
        <p:spPr>
          <a:xfrm>
            <a:off x="4895700" y="45160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6"/>
          <p:cNvSpPr/>
          <p:nvPr/>
        </p:nvSpPr>
        <p:spPr>
          <a:xfrm rot="8100000">
            <a:off x="8699949" y="43291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6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381000" y="7"/>
            <a:ext cx="8382000" cy="5162348"/>
            <a:chOff x="381000" y="-18750"/>
            <a:chExt cx="8382000" cy="5181000"/>
          </a:xfrm>
        </p:grpSpPr>
        <p:cxnSp>
          <p:nvCxnSpPr>
            <p:cNvPr id="7" name="Google Shape;7;p1"/>
            <p:cNvCxnSpPr/>
            <p:nvPr/>
          </p:nvCxnSpPr>
          <p:spPr>
            <a:xfrm>
              <a:off x="76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" name="Google Shape;8;p1"/>
            <p:cNvCxnSpPr/>
            <p:nvPr/>
          </p:nvCxnSpPr>
          <p:spPr>
            <a:xfrm>
              <a:off x="152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" name="Google Shape;9;p1"/>
            <p:cNvCxnSpPr/>
            <p:nvPr/>
          </p:nvCxnSpPr>
          <p:spPr>
            <a:xfrm>
              <a:off x="228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" name="Google Shape;10;p1"/>
            <p:cNvCxnSpPr/>
            <p:nvPr/>
          </p:nvCxnSpPr>
          <p:spPr>
            <a:xfrm>
              <a:off x="304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1"/>
            <p:cNvCxnSpPr/>
            <p:nvPr/>
          </p:nvCxnSpPr>
          <p:spPr>
            <a:xfrm>
              <a:off x="381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1"/>
            <p:cNvCxnSpPr/>
            <p:nvPr/>
          </p:nvCxnSpPr>
          <p:spPr>
            <a:xfrm>
              <a:off x="457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1"/>
            <p:cNvCxnSpPr/>
            <p:nvPr/>
          </p:nvCxnSpPr>
          <p:spPr>
            <a:xfrm>
              <a:off x="533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1"/>
            <p:cNvCxnSpPr/>
            <p:nvPr/>
          </p:nvCxnSpPr>
          <p:spPr>
            <a:xfrm>
              <a:off x="609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1"/>
            <p:cNvCxnSpPr/>
            <p:nvPr/>
          </p:nvCxnSpPr>
          <p:spPr>
            <a:xfrm>
              <a:off x="685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1"/>
            <p:cNvCxnSpPr/>
            <p:nvPr/>
          </p:nvCxnSpPr>
          <p:spPr>
            <a:xfrm>
              <a:off x="762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1"/>
            <p:cNvCxnSpPr/>
            <p:nvPr/>
          </p:nvCxnSpPr>
          <p:spPr>
            <a:xfrm>
              <a:off x="838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1"/>
            <p:cNvCxnSpPr/>
            <p:nvPr/>
          </p:nvCxnSpPr>
          <p:spPr>
            <a:xfrm>
              <a:off x="38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1"/>
            <p:cNvCxnSpPr/>
            <p:nvPr/>
          </p:nvCxnSpPr>
          <p:spPr>
            <a:xfrm>
              <a:off x="114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1"/>
            <p:cNvCxnSpPr/>
            <p:nvPr/>
          </p:nvCxnSpPr>
          <p:spPr>
            <a:xfrm>
              <a:off x="190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1"/>
            <p:cNvCxnSpPr/>
            <p:nvPr/>
          </p:nvCxnSpPr>
          <p:spPr>
            <a:xfrm>
              <a:off x="266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1"/>
            <p:cNvCxnSpPr/>
            <p:nvPr/>
          </p:nvCxnSpPr>
          <p:spPr>
            <a:xfrm>
              <a:off x="342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1"/>
            <p:cNvCxnSpPr/>
            <p:nvPr/>
          </p:nvCxnSpPr>
          <p:spPr>
            <a:xfrm>
              <a:off x="419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1"/>
            <p:cNvCxnSpPr/>
            <p:nvPr/>
          </p:nvCxnSpPr>
          <p:spPr>
            <a:xfrm>
              <a:off x="495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1"/>
            <p:cNvCxnSpPr/>
            <p:nvPr/>
          </p:nvCxnSpPr>
          <p:spPr>
            <a:xfrm>
              <a:off x="571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1"/>
            <p:cNvCxnSpPr/>
            <p:nvPr/>
          </p:nvCxnSpPr>
          <p:spPr>
            <a:xfrm>
              <a:off x="647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1"/>
            <p:cNvCxnSpPr/>
            <p:nvPr/>
          </p:nvCxnSpPr>
          <p:spPr>
            <a:xfrm>
              <a:off x="723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1"/>
            <p:cNvCxnSpPr/>
            <p:nvPr/>
          </p:nvCxnSpPr>
          <p:spPr>
            <a:xfrm>
              <a:off x="800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1"/>
            <p:cNvCxnSpPr/>
            <p:nvPr/>
          </p:nvCxnSpPr>
          <p:spPr>
            <a:xfrm>
              <a:off x="876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</p:grpSp>
      <p:sp>
        <p:nvSpPr>
          <p:cNvPr id="30" name="Google Shape;30;p1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1" name="Google Shape;31;p1"/>
          <p:cNvSpPr txBox="1">
            <a:spLocks noGrp="1"/>
          </p:cNvSpPr>
          <p:nvPr>
            <p:ph type="body" idx="1"/>
          </p:nvPr>
        </p:nvSpPr>
        <p:spPr>
          <a:xfrm>
            <a:off x="1075850" y="1540175"/>
            <a:ext cx="6996600" cy="19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2000"/>
              <a:buFont typeface="Source Sans Pro"/>
              <a:buChar char="◉"/>
              <a:defRPr sz="20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32" name="Google Shape;32;p1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3"/>
          <p:cNvSpPr txBox="1">
            <a:spLocks noGrp="1"/>
          </p:cNvSpPr>
          <p:nvPr>
            <p:ph type="ctrTitle"/>
          </p:nvPr>
        </p:nvSpPr>
        <p:spPr>
          <a:xfrm>
            <a:off x="2438400" y="2800350"/>
            <a:ext cx="5410200" cy="13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Arial" pitchFamily="34" charset="0"/>
              </a:rPr>
              <a:t>STRUKTURE STANOVNIŠTVA</a:t>
            </a:r>
            <a:br>
              <a:rPr lang="sr-Latn-BA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Arial" pitchFamily="34" charset="0"/>
              </a:rPr>
            </a:br>
            <a:endParaRPr b="0" dirty="0">
              <a:solidFill>
                <a:schemeClr val="bg1"/>
              </a:solidFill>
              <a:latin typeface="Segoe UI Light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3" name="Google Shape;478;p15"/>
          <p:cNvSpPr txBox="1">
            <a:spLocks/>
          </p:cNvSpPr>
          <p:nvPr/>
        </p:nvSpPr>
        <p:spPr>
          <a:xfrm>
            <a:off x="2250300" y="514350"/>
            <a:ext cx="5369700" cy="11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54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Oswald"/>
                <a:sym typeface="Oswald"/>
              </a:rPr>
              <a:t>EKONOMSKA STATISTIKA</a:t>
            </a:r>
            <a:endParaRPr kumimoji="0" lang="en-US" sz="66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Oswald"/>
              <a:sym typeface="Oswald"/>
            </a:endParaRPr>
          </a:p>
        </p:txBody>
      </p:sp>
      <p:sp>
        <p:nvSpPr>
          <p:cNvPr id="4" name="Google Shape;464;p13"/>
          <p:cNvSpPr txBox="1">
            <a:spLocks/>
          </p:cNvSpPr>
          <p:nvPr/>
        </p:nvSpPr>
        <p:spPr>
          <a:xfrm>
            <a:off x="152400" y="4229100"/>
            <a:ext cx="3581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tabLst/>
              <a:defRPr/>
            </a:pPr>
            <a:r>
              <a:rPr lang="en-US" sz="2000" b="1" dirty="0" err="1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Bojan</a:t>
            </a:r>
            <a:r>
              <a:rPr lang="en-US" sz="2000" b="1" dirty="0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Kresojevi</a:t>
            </a:r>
            <a:r>
              <a:rPr lang="sr-Latn-BA" sz="2000" b="1" dirty="0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ć, asistent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tabLst/>
              <a:defRPr/>
            </a:pPr>
            <a:r>
              <a:rPr lang="en-US" sz="2000" dirty="0" err="1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bojan.kresojevic</a:t>
            </a:r>
            <a:r>
              <a:rPr lang="sr-Latn-BA" sz="2000" dirty="0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@ef.unibl.org</a:t>
            </a:r>
            <a:endParaRPr kumimoji="0" lang="sr-Latn-BA" sz="18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Light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131499" y="666750"/>
                <a:ext cx="7425275" cy="355200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BA" dirty="0" smtClean="0"/>
                  <a:t>Nastavak...</a:t>
                </a: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RS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125,24</m:t>
                                  </m:r>
                                </m:num>
                                <m:den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=0,47%</m:t>
                      </m:r>
                    </m:oMath>
                  </m:oMathPara>
                </a14:m>
                <a:endParaRPr lang="sr-Latn-RS" dirty="0" smtClean="0"/>
              </a:p>
              <a:p>
                <a:pPr marL="114300" indent="0">
                  <a:buNone/>
                </a:pPr>
                <a:endParaRPr lang="sr-Latn-RS" dirty="0"/>
              </a:p>
              <a:p>
                <a:pPr marL="114300" indent="0">
                  <a:buNone/>
                </a:pPr>
                <a:r>
                  <a:rPr lang="sr-Latn-RS" dirty="0" smtClean="0"/>
                  <a:t>Prosječna godišnja promjena indeksa starenja iznosi 0,47%.</a:t>
                </a:r>
                <a:endParaRPr lang="sr-Latn-RS" dirty="0"/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131499" y="666750"/>
                <a:ext cx="7425275" cy="3552000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47160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131499" y="666750"/>
                <a:ext cx="7425275" cy="355200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BA" dirty="0" smtClean="0"/>
                  <a:t>c) Koliki je indeks </a:t>
                </a:r>
                <a:r>
                  <a:rPr lang="sr-Latn-BA" dirty="0"/>
                  <a:t>starenja u 2001. godini, ako je u 1953-oj iznosio 44</a:t>
                </a:r>
                <a:r>
                  <a:rPr lang="sr-Latn-BA" dirty="0" smtClean="0"/>
                  <a:t>.</a:t>
                </a:r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:r>
                  <a:rPr lang="sr-Latn-BA" dirty="0" smtClean="0"/>
                  <a:t>Osnovna formula za bazni indeks je:</a:t>
                </a:r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sSubSup>
                            <m:sSubSup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</m:e>
                      </m:sPre>
                      <m:r>
                        <a:rPr lang="sr-Latn-R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RS" dirty="0" smtClean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r>
                  <a:rPr lang="sr-Latn-RS" dirty="0" smtClean="0">
                    <a:ea typeface="Cambria Math" panose="02040503050406030204" pitchFamily="18" charset="0"/>
                  </a:rPr>
                  <a:t>U konkretnom slučaju je:</a:t>
                </a: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sSubSup>
                            <m:sSubSup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1953</m:t>
                              </m:r>
                            </m:sub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2001</m:t>
                              </m:r>
                            </m:sup>
                          </m:sSubSup>
                        </m:e>
                      </m:sPre>
                      <m:r>
                        <a:rPr lang="sr-Latn-R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2001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1953</m:t>
                              </m:r>
                            </m:sub>
                          </m:sSub>
                        </m:den>
                      </m:f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dirty="0" smtClean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:endParaRPr lang="sr-Latn-RS" dirty="0"/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131499" y="666750"/>
                <a:ext cx="7425275" cy="3552000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1767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131499" y="666750"/>
                <a:ext cx="7425275" cy="355200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BA" dirty="0" smtClean="0"/>
                  <a:t>Nastavak...</a:t>
                </a:r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125,24</m:t>
                      </m:r>
                      <m:r>
                        <a:rPr lang="sr-Latn-R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2001</m:t>
                              </m:r>
                            </m:sub>
                          </m:sSub>
                        </m:num>
                        <m:den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44</m:t>
                          </m:r>
                        </m:den>
                      </m:f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RS" dirty="0" smtClean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r>
                  <a:rPr lang="sr-Latn-RS" dirty="0" smtClean="0">
                    <a:ea typeface="Cambria Math" panose="02040503050406030204" pitchFamily="18" charset="0"/>
                  </a:rPr>
                  <a:t>Iz toga slijedi:</a:t>
                </a: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2001</m:t>
                          </m:r>
                        </m:sub>
                      </m:sSub>
                      <m:r>
                        <a:rPr lang="sr-Latn-R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44</m:t>
                      </m:r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1,254=55,1</m:t>
                      </m:r>
                    </m:oMath>
                  </m:oMathPara>
                </a14:m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dirty="0" smtClean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:endParaRPr lang="sr-Latn-RS" dirty="0"/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131499" y="666750"/>
                <a:ext cx="7425275" cy="3552000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1285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1499" y="1352550"/>
            <a:ext cx="7425275" cy="2866200"/>
          </a:xfrm>
        </p:spPr>
        <p:txBody>
          <a:bodyPr/>
          <a:lstStyle/>
          <a:p>
            <a:pPr marL="114300" lvl="0" indent="0">
              <a:buNone/>
            </a:pPr>
            <a:r>
              <a:rPr lang="sr-Latn-BA" dirty="0" smtClean="0"/>
              <a:t>Zadatak 2.</a:t>
            </a:r>
          </a:p>
          <a:p>
            <a:pPr marL="114300" lvl="0" indent="0">
              <a:buNone/>
            </a:pPr>
            <a:r>
              <a:rPr lang="sr-Latn-BA" dirty="0" smtClean="0"/>
              <a:t>Dati su podaci o starosnim grupama u jednoj zemlji:</a:t>
            </a:r>
          </a:p>
          <a:p>
            <a:pPr marL="114300" lvl="0" indent="0">
              <a:buNone/>
            </a:pPr>
            <a:endParaRPr lang="sr-Latn-BA" dirty="0" smtClean="0"/>
          </a:p>
          <a:p>
            <a:pPr marL="114300" lvl="0" indent="0">
              <a:buNone/>
            </a:pPr>
            <a:endParaRPr lang="sr-Latn-BA" dirty="0"/>
          </a:p>
          <a:p>
            <a:pPr marL="114300" indent="0">
              <a:buNone/>
            </a:pPr>
            <a:endParaRPr lang="sr-Latn-RS" dirty="0">
              <a:ea typeface="Cambria Math" panose="02040503050406030204" pitchFamily="18" charset="0"/>
            </a:endParaRPr>
          </a:p>
          <a:p>
            <a:pPr marL="114300" lvl="0" indent="0">
              <a:buNone/>
            </a:pPr>
            <a:endParaRPr lang="sr-Latn-R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 lang="en"/>
          </a:p>
        </p:txBody>
      </p:sp>
      <p:sp>
        <p:nvSpPr>
          <p:cNvPr id="2" name="Rectangle 1"/>
          <p:cNvSpPr/>
          <p:nvPr/>
        </p:nvSpPr>
        <p:spPr>
          <a:xfrm>
            <a:off x="3761166" y="285750"/>
            <a:ext cx="12795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CEF6"/>
              </a:buClr>
              <a:buSzPts val="2000"/>
            </a:pPr>
            <a:r>
              <a:rPr lang="sr-Latn-RS" sz="2000" b="1" dirty="0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rPr>
              <a:t>Zadatak </a:t>
            </a:r>
            <a:r>
              <a:rPr lang="sr-Latn-RS" sz="2000" b="1" dirty="0" smtClean="0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rPr>
              <a:t>2.</a:t>
            </a:r>
            <a:endParaRPr lang="en-US" sz="2000" b="1" dirty="0">
              <a:solidFill>
                <a:srgbClr val="00CEF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449036" y="2226786"/>
          <a:ext cx="4250690" cy="5486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{B057B260-235A-4DA7-9D08-349C70A2B37C}</a:tableStyleId>
              </a:tblPr>
              <a:tblGrid>
                <a:gridCol w="1666240">
                  <a:extLst>
                    <a:ext uri="{9D8B030D-6E8A-4147-A177-3AD203B41FA5}">
                      <a16:colId xmlns:a16="http://schemas.microsoft.com/office/drawing/2014/main" val="694786165"/>
                    </a:ext>
                  </a:extLst>
                </a:gridCol>
                <a:gridCol w="1167765">
                  <a:extLst>
                    <a:ext uri="{9D8B030D-6E8A-4147-A177-3AD203B41FA5}">
                      <a16:colId xmlns:a16="http://schemas.microsoft.com/office/drawing/2014/main" val="3165551961"/>
                    </a:ext>
                  </a:extLst>
                </a:gridCol>
                <a:gridCol w="1416685">
                  <a:extLst>
                    <a:ext uri="{9D8B030D-6E8A-4147-A177-3AD203B41FA5}">
                      <a16:colId xmlns:a16="http://schemas.microsoft.com/office/drawing/2014/main" val="1139170785"/>
                    </a:ext>
                  </a:extLst>
                </a:gridCol>
              </a:tblGrid>
              <a:tr h="1606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Godina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1994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2004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6796601"/>
                  </a:ext>
                </a:extLst>
              </a:tr>
              <a:tr h="1689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Stanovništvo (60+)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2.150.000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2.250.000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13138840"/>
                  </a:ext>
                </a:extLst>
              </a:tr>
              <a:tr h="1689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Stanovništvo (0-20)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6.250.000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</a:rPr>
                        <a:t>6.040.000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25119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84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131499" y="1352550"/>
                <a:ext cx="7425275" cy="2866200"/>
              </a:xfrm>
            </p:spPr>
            <p:txBody>
              <a:bodyPr/>
              <a:lstStyle/>
              <a:p>
                <a:pPr marL="114300" indent="0">
                  <a:buNone/>
                </a:pPr>
                <a:r>
                  <a:rPr lang="sr-Latn-RS" dirty="0">
                    <a:ea typeface="Cambria Math" panose="02040503050406030204" pitchFamily="18" charset="0"/>
                  </a:rPr>
                  <a:t>a) Izračunati indeks starenja za 2004. godinu</a:t>
                </a: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𝐼𝑛𝑑𝑒𝑘𝑠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𝑠𝑡𝑎𝑟𝑒𝑛𝑗𝑎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(2004)=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60+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0−20</m:t>
                              </m:r>
                            </m:sub>
                          </m:sSub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2.250.000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6.040.000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=37,25</m:t>
                      </m:r>
                    </m:oMath>
                  </m:oMathPara>
                </a14:m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:endParaRPr lang="sr-Latn-RS" dirty="0"/>
              </a:p>
            </p:txBody>
          </p:sp>
        </mc:Choice>
        <mc:Fallback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131499" y="1352550"/>
                <a:ext cx="7425275" cy="28662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32577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131499" y="438150"/>
                <a:ext cx="7425275" cy="3780600"/>
              </a:xfrm>
            </p:spPr>
            <p:txBody>
              <a:bodyPr/>
              <a:lstStyle/>
              <a:p>
                <a:pPr marL="114300" indent="0">
                  <a:buNone/>
                </a:pPr>
                <a:r>
                  <a:rPr lang="sr-Latn-RS" dirty="0" smtClean="0">
                    <a:ea typeface="Cambria Math" panose="02040503050406030204" pitchFamily="18" charset="0"/>
                  </a:rPr>
                  <a:t>b) Izračunati indeks starenja za 1994. godinu</a:t>
                </a:r>
              </a:p>
              <a:p>
                <a:pPr marL="114300" indent="0">
                  <a:buNone/>
                </a:pPr>
                <a:endParaRPr lang="sr-Latn-RS" dirty="0" smtClean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𝐼𝑛𝑑𝑒𝑘𝑠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𝑠𝑡𝑎𝑟𝑒𝑛𝑗𝑎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1994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60+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0−20</m:t>
                              </m:r>
                            </m:sub>
                          </m:sSub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2.150.000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6.250.000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=34,40</m:t>
                      </m:r>
                    </m:oMath>
                  </m:oMathPara>
                </a14:m>
                <a:endParaRPr lang="sr-Latn-BA" b="0" dirty="0" smtClean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BA" b="0" dirty="0" smtClean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r>
                  <a:rPr lang="sr-Latn-BA" b="0" dirty="0" smtClean="0">
                    <a:ea typeface="Cambria Math" panose="02040503050406030204" pitchFamily="18" charset="0"/>
                  </a:rPr>
                  <a:t>Geomestrijska stopa rasta kod indeksa starenja identična je formuli kod originalnih podataka:</a:t>
                </a:r>
              </a:p>
              <a:p>
                <a:pPr marL="114300" indent="0">
                  <a:buNone/>
                </a:pPr>
                <a:endParaRPr lang="sr-Latn-BA" b="0" dirty="0" smtClean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37,25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34,40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=0,8%</m:t>
                      </m:r>
                    </m:oMath>
                  </m:oMathPara>
                </a14:m>
                <a:endParaRPr lang="sr-Latn-RS" dirty="0" smtClean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dirty="0" smtClean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:endParaRPr lang="sr-Latn-RS" dirty="0"/>
              </a:p>
            </p:txBody>
          </p:sp>
        </mc:Choice>
        <mc:Fallback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131499" y="438150"/>
                <a:ext cx="7425275" cy="37806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76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131499" y="666750"/>
                <a:ext cx="7425275" cy="3552000"/>
              </a:xfrm>
            </p:spPr>
            <p:txBody>
              <a:bodyPr/>
              <a:lstStyle/>
              <a:p>
                <a:pPr marL="114300" indent="0">
                  <a:buNone/>
                </a:pPr>
                <a:r>
                  <a:rPr lang="sr-Latn-BA" dirty="0" smtClean="0">
                    <a:ea typeface="Cambria Math" panose="02040503050406030204" pitchFamily="18" charset="0"/>
                  </a:rPr>
                  <a:t>Nastavak...</a:t>
                </a:r>
              </a:p>
              <a:p>
                <a:pPr marL="114300" indent="0">
                  <a:buNone/>
                </a:pPr>
                <a:endParaRPr lang="sr-Latn-BA" dirty="0" smtClean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r>
                  <a:rPr lang="sr-Latn-BA" dirty="0" smtClean="0">
                    <a:ea typeface="Cambria Math" panose="02040503050406030204" pitchFamily="18" charset="0"/>
                  </a:rPr>
                  <a:t>Formula za projekciju na osnovu geometrijske stope rasta je:</a:t>
                </a:r>
                <a:endParaRPr lang="sr-Latn-RS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𝑔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</m:oMath>
                  </m:oMathPara>
                </a14:m>
                <a:endParaRPr lang="sr-Latn-RS" dirty="0" smtClean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dirty="0" smtClean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r>
                  <a:rPr lang="sr-Latn-RS" dirty="0" smtClean="0">
                    <a:ea typeface="Cambria Math" panose="02040503050406030204" pitchFamily="18" charset="0"/>
                  </a:rPr>
                  <a:t>Dalje, potrebno je srediti formulu za izračunavanje i:</a:t>
                </a:r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sr-Latn-RS" dirty="0" smtClean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𝑙𝑜𝑔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1+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100</m:t>
                              </m:r>
                            </m:den>
                          </m:f>
                        </m:sub>
                      </m:sSub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)−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𝑙𝑜𝑔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1+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100</m:t>
                              </m:r>
                            </m:den>
                          </m:f>
                        </m:sub>
                      </m:sSub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sr-Latn-BA" dirty="0" smtClean="0"/>
              </a:p>
              <a:p>
                <a:pPr marL="114300" indent="0">
                  <a:buNone/>
                </a:pPr>
                <a:endParaRPr lang="sr-Latn-RS" dirty="0" smtClean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:endParaRPr lang="sr-Latn-RS" dirty="0"/>
              </a:p>
            </p:txBody>
          </p:sp>
        </mc:Choice>
        <mc:Fallback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131499" y="666750"/>
                <a:ext cx="7425275" cy="3552000"/>
              </a:xfrm>
              <a:blipFill>
                <a:blip r:embed="rId2"/>
                <a:stretch>
                  <a:fillRect b="-75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8637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131499" y="666750"/>
                <a:ext cx="7425275" cy="3552000"/>
              </a:xfrm>
            </p:spPr>
            <p:txBody>
              <a:bodyPr/>
              <a:lstStyle/>
              <a:p>
                <a:pPr marL="114300" indent="0">
                  <a:buNone/>
                </a:pPr>
                <a:r>
                  <a:rPr lang="sr-Latn-BA" dirty="0" smtClean="0">
                    <a:ea typeface="Cambria Math" panose="02040503050406030204" pitchFamily="18" charset="0"/>
                  </a:rPr>
                  <a:t>Nastavak...</a:t>
                </a:r>
                <a:endParaRPr lang="sr-Latn-RS" dirty="0" smtClean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𝑙𝑜𝑔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,008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(40)−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𝑙𝑜𝑔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1,008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(37,25)</m:t>
                      </m:r>
                    </m:oMath>
                  </m:oMathPara>
                </a14:m>
                <a:endParaRPr lang="sr-Latn-BA" dirty="0" smtClean="0"/>
              </a:p>
              <a:p>
                <a:pPr marL="114300" indent="0">
                  <a:buNone/>
                </a:pPr>
                <a:endParaRPr lang="sr-Latn-BA" dirty="0" smtClean="0"/>
              </a:p>
              <a:p>
                <a:pPr marL="114300" indent="0">
                  <a:buNone/>
                </a:pP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=463,45−454,51=8,94≈9</m:t>
                    </m:r>
                  </m:oMath>
                </a14:m>
              </a:p>
              <a:p>
                <a:pPr marL="114300" indent="0">
                  <a:buNone/>
                </a:pPr>
                <a:r>
                  <a:rPr lang="sr-Latn-BA" dirty="0" smtClean="0"/>
                  <a:t>Za 9 godina će indeks starenja dostići nivo od 40</a:t>
                </a:r>
              </a:p>
              <a:p>
                <a:pPr marL="11430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:r>
                  <a:rPr lang="sr-Latn-BA" dirty="0" smtClean="0"/>
                  <a:t>Provjera:</a:t>
                </a: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37,25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0,8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=40,02≈40</m:t>
                      </m:r>
                    </m:oMath>
                  </m:oMathPara>
                </a14:m>
                <a:endParaRPr lang="sr-Latn-BA" dirty="0" smtClean="0"/>
              </a:p>
              <a:p>
                <a:pPr marL="114300" indent="0">
                  <a:buNone/>
                </a:pPr>
                <a:endParaRPr lang="sr-Latn-BA" dirty="0" smtClean="0"/>
              </a:p>
              <a:p>
                <a:pPr marL="114300" indent="0">
                  <a:buNone/>
                </a:pPr>
                <a:endParaRPr lang="sr-Latn-RS" dirty="0" smtClean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:endParaRPr lang="sr-Latn-RS" dirty="0"/>
              </a:p>
            </p:txBody>
          </p:sp>
        </mc:Choice>
        <mc:Fallback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131499" y="666750"/>
                <a:ext cx="7425275" cy="35520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17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3545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1499" y="666750"/>
            <a:ext cx="7425275" cy="3552000"/>
          </a:xfrm>
        </p:spPr>
        <p:txBody>
          <a:bodyPr/>
          <a:lstStyle/>
          <a:p>
            <a:pPr marL="114300" lvl="0" indent="0">
              <a:buNone/>
            </a:pPr>
            <a:r>
              <a:rPr lang="sr-Latn-BA" dirty="0" smtClean="0"/>
              <a:t>Dati </a:t>
            </a:r>
            <a:r>
              <a:rPr lang="sr-Latn-BA" dirty="0"/>
              <a:t>su podaci o kretanju sklopljenih i razvedenih brakova za jednu opštinu:</a:t>
            </a:r>
            <a:endParaRPr lang="sr-Latn-BA" dirty="0" smtClean="0"/>
          </a:p>
          <a:p>
            <a:pPr marL="114300" indent="0">
              <a:buNone/>
            </a:pPr>
            <a:endParaRPr lang="sr-Latn-BA" dirty="0" smtClean="0"/>
          </a:p>
          <a:p>
            <a:pPr marL="114300" indent="0">
              <a:buNone/>
            </a:pPr>
            <a:endParaRPr lang="sr-Latn-RS" dirty="0">
              <a:ea typeface="Cambria Math" panose="02040503050406030204" pitchFamily="18" charset="0"/>
            </a:endParaRPr>
          </a:p>
          <a:p>
            <a:pPr marL="114300" lvl="0" indent="0">
              <a:buNone/>
            </a:pPr>
            <a:endParaRPr lang="sr-Latn-RS" dirty="0" smtClean="0"/>
          </a:p>
          <a:p>
            <a:pPr marL="114300" lvl="0" indent="0">
              <a:buNone/>
            </a:pPr>
            <a:endParaRPr lang="sr-Latn-RS" dirty="0"/>
          </a:p>
          <a:p>
            <a:pPr marL="114300" indent="0">
              <a:buNone/>
            </a:pPr>
            <a:r>
              <a:rPr lang="sr-Latn-BA" dirty="0"/>
              <a:t>Izračunati stopu divorcijaliteta i nupcijaliteta za 2002. godinu?</a:t>
            </a:r>
            <a:endParaRPr lang="en-US" dirty="0"/>
          </a:p>
          <a:p>
            <a:pPr marL="114300" lvl="0" indent="0">
              <a:buNone/>
            </a:pPr>
            <a:endParaRPr lang="sr-Latn-R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18</a:t>
            </a:fld>
            <a:endParaRPr lang="en"/>
          </a:p>
        </p:txBody>
      </p:sp>
      <p:sp>
        <p:nvSpPr>
          <p:cNvPr id="2" name="Rectangle 1"/>
          <p:cNvSpPr/>
          <p:nvPr/>
        </p:nvSpPr>
        <p:spPr>
          <a:xfrm>
            <a:off x="3581400" y="379680"/>
            <a:ext cx="9509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CEF6"/>
              </a:buClr>
              <a:buSzPts val="2000"/>
            </a:pPr>
            <a:r>
              <a:rPr lang="sr-Latn-RS" b="1" dirty="0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rPr>
              <a:t>Zadatak 3</a:t>
            </a:r>
            <a:r>
              <a:rPr lang="sr-Latn-RS" b="1" dirty="0" smtClean="0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rPr>
              <a:t>.</a:t>
            </a:r>
            <a:endParaRPr lang="en-US" b="1" dirty="0">
              <a:solidFill>
                <a:srgbClr val="00CEF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4580041"/>
              </p:ext>
            </p:extLst>
          </p:nvPr>
        </p:nvGraphicFramePr>
        <p:xfrm>
          <a:off x="1600200" y="1698806"/>
          <a:ext cx="5735227" cy="731520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631348">
                  <a:extLst>
                    <a:ext uri="{9D8B030D-6E8A-4147-A177-3AD203B41FA5}">
                      <a16:colId xmlns:a16="http://schemas.microsoft.com/office/drawing/2014/main" val="3973714088"/>
                    </a:ext>
                  </a:extLst>
                </a:gridCol>
                <a:gridCol w="1247802">
                  <a:extLst>
                    <a:ext uri="{9D8B030D-6E8A-4147-A177-3AD203B41FA5}">
                      <a16:colId xmlns:a16="http://schemas.microsoft.com/office/drawing/2014/main" val="1914446375"/>
                    </a:ext>
                  </a:extLst>
                </a:gridCol>
                <a:gridCol w="2042976">
                  <a:extLst>
                    <a:ext uri="{9D8B030D-6E8A-4147-A177-3AD203B41FA5}">
                      <a16:colId xmlns:a16="http://schemas.microsoft.com/office/drawing/2014/main" val="4258679629"/>
                    </a:ext>
                  </a:extLst>
                </a:gridCol>
                <a:gridCol w="1813101">
                  <a:extLst>
                    <a:ext uri="{9D8B030D-6E8A-4147-A177-3AD203B41FA5}">
                      <a16:colId xmlns:a16="http://schemas.microsoft.com/office/drawing/2014/main" val="4140423820"/>
                    </a:ext>
                  </a:extLst>
                </a:gridCol>
              </a:tblGrid>
              <a:tr h="3549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CS" sz="1200">
                          <a:effectLst/>
                        </a:rPr>
                        <a:t>Godina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CS" sz="1200">
                          <a:effectLst/>
                        </a:rPr>
                        <a:t>Prosječan broj stanovnika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CS" sz="1200">
                          <a:effectLst/>
                        </a:rPr>
                        <a:t>Broj sklopljenih brakova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CS" sz="1200">
                          <a:effectLst/>
                        </a:rPr>
                        <a:t>Broj razvedenih brakova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18205092"/>
                  </a:ext>
                </a:extLst>
              </a:tr>
              <a:tr h="1136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200">
                          <a:effectLst/>
                        </a:rPr>
                        <a:t>2001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651510" algn="r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200">
                          <a:effectLst/>
                        </a:rPr>
                        <a:t>24500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651510" algn="r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200">
                          <a:effectLst/>
                        </a:rPr>
                        <a:t>238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200">
                          <a:effectLst/>
                        </a:rPr>
                        <a:t>43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01125086"/>
                  </a:ext>
                </a:extLst>
              </a:tr>
              <a:tr h="1206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200">
                          <a:effectLst/>
                        </a:rPr>
                        <a:t>2002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651510" algn="r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200" dirty="0">
                          <a:effectLst/>
                        </a:rPr>
                        <a:t>24300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651510" algn="r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200">
                          <a:effectLst/>
                        </a:rPr>
                        <a:t>223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200" dirty="0">
                          <a:effectLst/>
                        </a:rPr>
                        <a:t>55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528796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10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131499" y="666750"/>
                <a:ext cx="7425275" cy="3552000"/>
              </a:xfrm>
            </p:spPr>
            <p:txBody>
              <a:bodyPr/>
              <a:lstStyle/>
              <a:p>
                <a:pPr marL="114300" lvl="0" indent="0">
                  <a:buNone/>
                </a:pPr>
                <a:endParaRPr lang="sr-Latn-BA" dirty="0" smtClean="0"/>
              </a:p>
              <a:p>
                <a:pPr marL="114300" lvl="0" indent="0">
                  <a:buNone/>
                </a:pPr>
                <a:r>
                  <a:rPr lang="sr-Latn-BA" dirty="0" smtClean="0"/>
                  <a:t>Stopa </a:t>
                </a:r>
                <a:r>
                  <a:rPr lang="sr-Latn-BA" b="1" dirty="0" smtClean="0"/>
                  <a:t>divorc</a:t>
                </a:r>
                <a:r>
                  <a:rPr lang="sr-Latn-BA" dirty="0" smtClean="0"/>
                  <a:t>ijaliteta predstavlja odnos broja </a:t>
                </a:r>
                <a:r>
                  <a:rPr lang="sr-Latn-BA" b="1" dirty="0" smtClean="0"/>
                  <a:t>razvedenih</a:t>
                </a:r>
                <a:r>
                  <a:rPr lang="sr-Latn-BA" dirty="0" smtClean="0"/>
                  <a:t> brakova i broja stanovnika (obično u odnosu na 1000 stanovnika, odnosno u promilima)</a:t>
                </a:r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𝐷𝑖𝑣𝑜𝑟𝑐𝑖𝑗𝑎𝑙𝑖𝑡𝑒𝑡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2002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55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24300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∙1000=2,26‰</m:t>
                      </m:r>
                    </m:oMath>
                  </m:oMathPara>
                </a14:m>
                <a:endParaRPr lang="sr-Latn-BA" b="0" dirty="0" smtClean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:r>
                  <a:rPr lang="sr-Latn-BA" dirty="0"/>
                  <a:t>Stopa </a:t>
                </a:r>
                <a:r>
                  <a:rPr lang="sr-Latn-BA" b="1" dirty="0" smtClean="0"/>
                  <a:t>nup</a:t>
                </a:r>
                <a:r>
                  <a:rPr lang="sr-Latn-BA" dirty="0" smtClean="0"/>
                  <a:t>cijaliteta </a:t>
                </a:r>
                <a:r>
                  <a:rPr lang="sr-Latn-BA" dirty="0"/>
                  <a:t>predstavlja odnos broja </a:t>
                </a:r>
                <a:r>
                  <a:rPr lang="sr-Latn-BA" b="1" dirty="0" smtClean="0"/>
                  <a:t>sklopljenih</a:t>
                </a:r>
                <a:r>
                  <a:rPr lang="sr-Latn-BA" dirty="0" smtClean="0"/>
                  <a:t> </a:t>
                </a:r>
                <a:r>
                  <a:rPr lang="sr-Latn-BA" dirty="0"/>
                  <a:t>brakova i broja stanovnika (obično u odnosu na 1000 stanovnika, odnosno u promilima</a:t>
                </a:r>
                <a:r>
                  <a:rPr lang="sr-Latn-BA" dirty="0" smtClean="0"/>
                  <a:t>)</a:t>
                </a:r>
                <a:endParaRPr lang="sr-Latn-BA" dirty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𝑁𝑢𝑝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𝑐𝑖𝑗𝑎𝑙𝑖𝑡𝑒𝑡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2002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223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24300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=9,18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‰</m:t>
                      </m:r>
                    </m:oMath>
                  </m:oMathPara>
                </a14:m>
                <a:endParaRPr lang="sr-Latn-BA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:endParaRPr lang="sr-Latn-BA" dirty="0" smtClean="0"/>
              </a:p>
              <a:p>
                <a:pPr marL="114300" indent="0">
                  <a:buNone/>
                </a:pPr>
                <a:endParaRPr lang="sr-Latn-BA" dirty="0" smtClean="0"/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:endParaRPr lang="sr-Latn-RS" dirty="0"/>
              </a:p>
            </p:txBody>
          </p:sp>
        </mc:Choice>
        <mc:Fallback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131499" y="666750"/>
                <a:ext cx="7425275" cy="35520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19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7870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8900" y="1504950"/>
            <a:ext cx="7772400" cy="685800"/>
          </a:xfrm>
        </p:spPr>
        <p:txBody>
          <a:bodyPr/>
          <a:lstStyle/>
          <a:p>
            <a:pPr lvl="0">
              <a:buFont typeface="Wingdings" panose="05000000000000000000" pitchFamily="2" charset="2"/>
              <a:buChar char="q"/>
            </a:pPr>
            <a:r>
              <a:rPr lang="sr-Latn-RS" dirty="0" smtClean="0"/>
              <a:t>Naučiti pojam </a:t>
            </a:r>
            <a:r>
              <a:rPr lang="sr-Latn-RS" dirty="0" smtClean="0"/>
              <a:t>indeksa starenja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sr-Latn-RS" dirty="0" smtClean="0"/>
              <a:t>Prisjetiti se baznih indeksa i izračunavanje stope rasta i proc. promjene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sr-Latn-RS" dirty="0" smtClean="0"/>
              <a:t>Prisjetiti se projekcije na osnovu geometrijske stope rasta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sr-Latn-RS" dirty="0" smtClean="0"/>
              <a:t>Naučiti pojmove nupcijaliteta i divorcijaliteta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sr-Latn-RS" smtClean="0"/>
              <a:t>Izrada četiri zadatka zajednički i jedan zadatak za samostalni rad</a:t>
            </a:r>
            <a:endParaRPr lang="sr-Latn-RS" dirty="0" smtClean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 smtClean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 smtClean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r>
              <a:rPr lang="sr-Latn-RS" dirty="0" smtClean="0"/>
              <a:t>Kakvi su ishodi ovog časa?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62267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1499" y="666750"/>
            <a:ext cx="7425275" cy="3552000"/>
          </a:xfrm>
        </p:spPr>
        <p:txBody>
          <a:bodyPr/>
          <a:lstStyle/>
          <a:p>
            <a:pPr marL="114300" lvl="0" indent="0">
              <a:buNone/>
            </a:pPr>
            <a:r>
              <a:rPr lang="sr-Latn-BA" dirty="0"/>
              <a:t>U 2003. godini stopa nupcijaliteta u nekom mjestu iznosila je 5 promila, a broj sklopljenih brakova bio je 160. Stopa divorcijaliteta je 0,5 promila.</a:t>
            </a:r>
            <a:endParaRPr lang="en-US" dirty="0"/>
          </a:p>
          <a:p>
            <a:pPr marL="114300" indent="0">
              <a:buNone/>
            </a:pPr>
            <a:r>
              <a:rPr lang="sr-Latn-BA" dirty="0"/>
              <a:t>U kojoj će godini broj razvoda iznositi 20% od broja sklopljenih brakova, ako bi se broj razvoda </a:t>
            </a:r>
            <a:r>
              <a:rPr lang="sr-Latn-BA" dirty="0" smtClean="0"/>
              <a:t>povećavao </a:t>
            </a:r>
            <a:r>
              <a:rPr lang="sr-Latn-BA" dirty="0"/>
              <a:t>za 10%, a broj sklopljenih brakova smanjivao godišnje za 15</a:t>
            </a:r>
            <a:r>
              <a:rPr lang="sr-Latn-BA" dirty="0" smtClean="0"/>
              <a:t>%?</a:t>
            </a:r>
          </a:p>
          <a:p>
            <a:pPr marL="114300" indent="0">
              <a:buNone/>
            </a:pPr>
            <a:endParaRPr lang="sr-Latn-BA" dirty="0"/>
          </a:p>
          <a:p>
            <a:pPr marL="114300" indent="0">
              <a:buNone/>
            </a:pPr>
            <a:endParaRPr lang="sr-Latn-BA" dirty="0" smtClean="0"/>
          </a:p>
          <a:p>
            <a:pPr marL="114300" indent="0">
              <a:buNone/>
            </a:pPr>
            <a:r>
              <a:rPr lang="sr-Latn-BA" dirty="0" smtClean="0"/>
              <a:t>Potrebno je prvo izračunati broj stanovnika, a zatim broj razvoda.</a:t>
            </a:r>
            <a:endParaRPr lang="en-US" dirty="0"/>
          </a:p>
          <a:p>
            <a:pPr marL="114300" lvl="0" indent="0">
              <a:buNone/>
            </a:pPr>
            <a:endParaRPr lang="sr-Latn-R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20</a:t>
            </a:fld>
            <a:endParaRPr lang="en"/>
          </a:p>
        </p:txBody>
      </p:sp>
      <p:sp>
        <p:nvSpPr>
          <p:cNvPr id="2" name="Rectangle 1"/>
          <p:cNvSpPr/>
          <p:nvPr/>
        </p:nvSpPr>
        <p:spPr>
          <a:xfrm>
            <a:off x="3581400" y="379680"/>
            <a:ext cx="9509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CEF6"/>
              </a:buClr>
              <a:buSzPts val="2000"/>
            </a:pPr>
            <a:r>
              <a:rPr lang="sr-Latn-RS" b="1" dirty="0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rPr>
              <a:t>Zadatak </a:t>
            </a:r>
            <a:r>
              <a:rPr lang="sr-Latn-RS" b="1" dirty="0" smtClean="0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rPr>
              <a:t>4.</a:t>
            </a:r>
            <a:endParaRPr lang="en-US" b="1" dirty="0">
              <a:solidFill>
                <a:srgbClr val="00CEF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  <p:extLst>
      <p:ext uri="{BB962C8B-B14F-4D97-AF65-F5344CB8AC3E}">
        <p14:creationId xmlns:p14="http://schemas.microsoft.com/office/powerpoint/2010/main" val="351732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131499" y="666750"/>
                <a:ext cx="7425275" cy="355200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BA" dirty="0" smtClean="0"/>
                  <a:t>Broj stanovnika se dobije dijeljenjem broja sklopljenih brakova i stope nupcijaliteta:</a:t>
                </a:r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𝐵𝑟𝑜𝑗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𝑠𝑡𝑎𝑛𝑜𝑣𝑛𝑖𝑘𝑎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160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∙1000=32000</m:t>
                      </m:r>
                    </m:oMath>
                  </m:oMathPara>
                </a14:m>
                <a:endParaRPr lang="sr-Latn-BA" b="0" dirty="0" smtClean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:endParaRPr lang="sr-Latn-BA" dirty="0" smtClean="0"/>
              </a:p>
              <a:p>
                <a:pPr marL="114300" lvl="0" indent="0">
                  <a:buNone/>
                </a:pPr>
                <a:r>
                  <a:rPr lang="sr-Latn-BA" dirty="0" smtClean="0"/>
                  <a:t>Broj razvoda se dobije množenjem stope divorcijaliteta i broja stanovnika</a:t>
                </a: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𝐵𝑟𝑜𝑗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𝑟𝑎𝑧𝑣𝑜𝑑𝑎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0,5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1000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32000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16</m:t>
                      </m:r>
                    </m:oMath>
                  </m:oMathPara>
                </a14:m>
                <a:endParaRPr lang="sr-Latn-BA" dirty="0" smtClean="0"/>
              </a:p>
              <a:p>
                <a:pPr marL="114300" lvl="0" indent="0">
                  <a:buNone/>
                </a:pPr>
                <a:endParaRPr lang="sr-Latn-BA" dirty="0"/>
              </a:p>
            </p:txBody>
          </p:sp>
        </mc:Choice>
        <mc:Fallback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131499" y="666750"/>
                <a:ext cx="7425275" cy="35520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21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502311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131499" y="666750"/>
                <a:ext cx="7425275" cy="355200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BA" dirty="0" smtClean="0"/>
                  <a:t>Projekcija broja brakova:</a:t>
                </a:r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sPre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=160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0,85</m:t>
                          </m:r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</m:oMath>
                  </m:oMathPara>
                </a14:m>
                <a:endParaRPr lang="sr-Latn-BA" b="0" dirty="0" smtClean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:endParaRPr lang="sr-Latn-BA" dirty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:r>
                  <a:rPr lang="sr-Latn-BA" b="0" dirty="0" smtClean="0">
                    <a:ea typeface="Cambria Math" panose="02040503050406030204" pitchFamily="18" charset="0"/>
                  </a:rPr>
                  <a:t>Projekcija broja razvoda</a:t>
                </a:r>
              </a:p>
              <a:p>
                <a:pPr marL="114300" lvl="0" indent="0">
                  <a:buNone/>
                </a:pPr>
                <a:endParaRPr lang="sr-Latn-BA" dirty="0" smtClean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sup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sPre>
                      <m:r>
                        <a:rPr lang="sr-Latn-BA" i="1">
                          <a:latin typeface="Cambria Math" panose="02040503050406030204" pitchFamily="18" charset="0"/>
                        </a:rPr>
                        <m:t>=16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1,2</m:t>
                          </m:r>
                        </m:e>
                        <m:sup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</m:oMath>
                  </m:oMathPara>
                </a14:m>
                <a:endParaRPr lang="sr-Latn-BA" dirty="0" smtClean="0"/>
              </a:p>
              <a:p>
                <a:pPr marL="114300" indent="0">
                  <a:buNone/>
                </a:pPr>
                <a:endParaRPr lang="sr-Latn-BA" dirty="0"/>
              </a:p>
            </p:txBody>
          </p:sp>
        </mc:Choice>
        <mc:Fallback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131499" y="666750"/>
                <a:ext cx="7425275" cy="35520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9518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131499" y="666750"/>
                <a:ext cx="7425275" cy="355200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BA" dirty="0" smtClean="0"/>
                  <a:t>Uslov je da broj razvoda u odnosu na broj brakova bude 20%</a:t>
                </a:r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0,2=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Pre>
                            <m:sPre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/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sPre>
                        </m:num>
                        <m:den>
                          <m:sPre>
                            <m:sPre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/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sPre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16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1,2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p>
                          </m:sSup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16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0,85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r-Latn-BA" b="0" dirty="0" smtClean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:endParaRPr lang="sr-Latn-BA" dirty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:r>
                  <a:rPr lang="sr-Latn-BA" b="0" dirty="0" smtClean="0">
                    <a:ea typeface="Cambria Math" panose="02040503050406030204" pitchFamily="18" charset="0"/>
                  </a:rPr>
                  <a:t>Dijeljenjem obe strane jednačine sa 1/10 dobijemo</a:t>
                </a:r>
              </a:p>
              <a:p>
                <a:pPr marL="114300" lvl="0" indent="0">
                  <a:buNone/>
                </a:pPr>
                <a:endParaRPr lang="sr-Latn-BA" dirty="0" smtClean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2=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1,2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0,85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r-Latn-BA" dirty="0" smtClean="0"/>
              </a:p>
            </p:txBody>
          </p:sp>
        </mc:Choice>
        <mc:Fallback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131499" y="666750"/>
                <a:ext cx="7425275" cy="35520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33819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131499" y="133350"/>
                <a:ext cx="7425275" cy="408540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BA" dirty="0" smtClean="0"/>
                  <a:t>Logaritmovanjem dobijamo:</a:t>
                </a:r>
              </a:p>
              <a:p>
                <a:pPr marL="11430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r-Latn-BA" b="0" i="0" smtClean="0">
                          <a:latin typeface="Cambria Math" panose="02040503050406030204" pitchFamily="18" charset="0"/>
                        </a:rPr>
                        <m:t>log</m:t>
                      </m:r>
                      <m:d>
                        <m:dPr>
                          <m:ctrlPr>
                            <a:rPr lang="sr-Latn-BA" b="0" i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sr-Latn-BA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1,2</m:t>
                              </m:r>
                            </m:e>
                          </m:d>
                        </m:e>
                      </m:func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sr-Latn-BA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0,85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sr-Latn-BA" dirty="0" smtClean="0"/>
              </a:p>
              <a:p>
                <a:pPr marL="11430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:r>
                  <a:rPr lang="sr-Latn-BA" dirty="0" smtClean="0"/>
                  <a:t>Sređivanjem dobijemo:</a:t>
                </a: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r-Latn-BA">
                              <a:latin typeface="Cambria Math" panose="02040503050406030204" pitchFamily="18" charset="0"/>
                            </a:rPr>
                            <m:t>log</m:t>
                          </m:r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</m:num>
                        <m:den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1,2</m:t>
                                  </m:r>
                                </m:e>
                              </m:d>
                            </m:e>
                          </m:func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0,85</m:t>
                                  </m:r>
                                </m:e>
                              </m:d>
                            </m:e>
                          </m:func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>
                              <a:latin typeface="Cambria Math" panose="02040503050406030204" pitchFamily="18" charset="0"/>
                            </a:rPr>
                            <m:t>0,301029996 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0,079181246 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0,070581074 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2,01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≈2</m:t>
                      </m:r>
                    </m:oMath>
                  </m:oMathPara>
                </a14:m>
                <a:endParaRPr lang="sr-Latn-BA" b="0" dirty="0" smtClean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BA" dirty="0" smtClean="0"/>
              </a:p>
              <a:p>
                <a:pPr marL="114300" indent="0">
                  <a:buNone/>
                </a:pPr>
                <a:r>
                  <a:rPr lang="sr-Latn-BA" dirty="0" smtClean="0"/>
                  <a:t>Provjera:</a:t>
                </a:r>
              </a:p>
              <a:p>
                <a:pPr marL="114300" indent="0">
                  <a:buNone/>
                </a:pPr>
                <a:endParaRPr lang="sr-Latn-BA" dirty="0" smtClean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16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1,2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16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0,85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23,04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115,6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=0,199≈0,2</m:t>
                      </m:r>
                    </m:oMath>
                  </m:oMathPara>
                </a14:m>
                <a:endParaRPr lang="sr-Latn-BA" dirty="0" smtClean="0"/>
              </a:p>
            </p:txBody>
          </p:sp>
        </mc:Choice>
        <mc:Fallback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131499" y="133350"/>
                <a:ext cx="7425275" cy="40854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4307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25</a:t>
            </a:fld>
            <a:endParaRPr lang="en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1202776"/>
              </p:ext>
            </p:extLst>
          </p:nvPr>
        </p:nvGraphicFramePr>
        <p:xfrm>
          <a:off x="1981200" y="2266950"/>
          <a:ext cx="5219702" cy="365760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983137">
                  <a:extLst>
                    <a:ext uri="{9D8B030D-6E8A-4147-A177-3AD203B41FA5}">
                      <a16:colId xmlns:a16="http://schemas.microsoft.com/office/drawing/2014/main" val="3333796948"/>
                    </a:ext>
                  </a:extLst>
                </a:gridCol>
                <a:gridCol w="847313">
                  <a:extLst>
                    <a:ext uri="{9D8B030D-6E8A-4147-A177-3AD203B41FA5}">
                      <a16:colId xmlns:a16="http://schemas.microsoft.com/office/drawing/2014/main" val="828253522"/>
                    </a:ext>
                  </a:extLst>
                </a:gridCol>
                <a:gridCol w="847313">
                  <a:extLst>
                    <a:ext uri="{9D8B030D-6E8A-4147-A177-3AD203B41FA5}">
                      <a16:colId xmlns:a16="http://schemas.microsoft.com/office/drawing/2014/main" val="2929220014"/>
                    </a:ext>
                  </a:extLst>
                </a:gridCol>
                <a:gridCol w="847313">
                  <a:extLst>
                    <a:ext uri="{9D8B030D-6E8A-4147-A177-3AD203B41FA5}">
                      <a16:colId xmlns:a16="http://schemas.microsoft.com/office/drawing/2014/main" val="543998588"/>
                    </a:ext>
                  </a:extLst>
                </a:gridCol>
                <a:gridCol w="847313">
                  <a:extLst>
                    <a:ext uri="{9D8B030D-6E8A-4147-A177-3AD203B41FA5}">
                      <a16:colId xmlns:a16="http://schemas.microsoft.com/office/drawing/2014/main" val="1388035963"/>
                    </a:ext>
                  </a:extLst>
                </a:gridCol>
                <a:gridCol w="847313">
                  <a:extLst>
                    <a:ext uri="{9D8B030D-6E8A-4147-A177-3AD203B41FA5}">
                      <a16:colId xmlns:a16="http://schemas.microsoft.com/office/drawing/2014/main" val="3589941933"/>
                    </a:ext>
                  </a:extLst>
                </a:gridCol>
              </a:tblGrid>
              <a:tr h="1714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CS" sz="1200">
                          <a:effectLst/>
                        </a:rPr>
                        <a:t>Godina 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CS" sz="1200">
                          <a:effectLst/>
                        </a:rPr>
                        <a:t>1953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CS" sz="1200">
                          <a:effectLst/>
                        </a:rPr>
                        <a:t>1961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CS" sz="1200">
                          <a:effectLst/>
                        </a:rPr>
                        <a:t>1971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CS" sz="1200">
                          <a:effectLst/>
                        </a:rPr>
                        <a:t>1981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CS" sz="1200">
                          <a:effectLst/>
                        </a:rPr>
                        <a:t>1991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3290708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CS" sz="1200">
                          <a:effectLst/>
                        </a:rPr>
                        <a:t>%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CS" sz="1200">
                          <a:effectLst/>
                        </a:rPr>
                        <a:t>4.6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CS" sz="1200">
                          <a:effectLst/>
                        </a:rPr>
                        <a:t>8.3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CS" sz="1200">
                          <a:effectLst/>
                        </a:rPr>
                        <a:t>12.7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CS" sz="1200">
                          <a:effectLst/>
                        </a:rPr>
                        <a:t>22.8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CS" sz="1200" dirty="0">
                          <a:effectLst/>
                        </a:rPr>
                        <a:t>30.5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51439237"/>
                  </a:ext>
                </a:extLst>
              </a:tr>
            </a:tbl>
          </a:graphicData>
        </a:graphic>
      </p:graphicFrame>
      <p:sp>
        <p:nvSpPr>
          <p:cNvPr id="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76027" y="1552030"/>
            <a:ext cx="6769802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114300" algn="l"/>
              </a:tabLst>
            </a:pP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Procenat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gradskih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domaćinstava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bivšoj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Jugoslaviji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(SFRJ) se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kretao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kao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sljedećoj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tabeli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sr-Latn-R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lang="sr-Latn-RS" altLang="en-US" sz="12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sr-Latn-R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lang="sr-Latn-RS" altLang="en-US" sz="12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sr-Latn-R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sr-Latn-R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sr-Latn-R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Odrediti:</a:t>
            </a:r>
            <a:endParaRPr kumimoji="0" lang="en-US" alt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114300" algn="l"/>
              </a:tabLst>
            </a:pPr>
            <a:r>
              <a:rPr lang="sr-Latn-BA" altLang="en-US" sz="12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a)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Godinu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kada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će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%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gradskih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domaćinstava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iznositi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50%,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ako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nastavi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ova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tendencija</a:t>
            </a:r>
            <a:r>
              <a:rPr kumimoji="0" lang="sr-Latn-BA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(stopa rasta)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kumimoji="0" lang="en-US" alt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114300" algn="l"/>
              </a:tabLst>
            </a:pPr>
            <a:r>
              <a:rPr kumimoji="0" lang="sr-Latn-BA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b)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Očekivani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%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gradskog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domaćinstva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2011.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godini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334085" y="578061"/>
            <a:ext cx="23615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CEF6"/>
              </a:buClr>
              <a:buSzPts val="2000"/>
            </a:pPr>
            <a:r>
              <a:rPr lang="sr-Latn-RS" b="1" dirty="0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rPr>
              <a:t>Zadatak </a:t>
            </a:r>
            <a:r>
              <a:rPr lang="sr-Latn-RS" b="1" dirty="0" smtClean="0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rPr>
              <a:t>za samostalnu vježbu</a:t>
            </a:r>
            <a:endParaRPr lang="en-US" b="1" dirty="0">
              <a:solidFill>
                <a:srgbClr val="00CEF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  <p:extLst>
      <p:ext uri="{BB962C8B-B14F-4D97-AF65-F5344CB8AC3E}">
        <p14:creationId xmlns:p14="http://schemas.microsoft.com/office/powerpoint/2010/main" val="194698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 smtClean="0">
                <a:latin typeface="Segoe UI Black" pitchFamily="34" charset="0"/>
                <a:ea typeface="Segoe UI Black" pitchFamily="34" charset="0"/>
              </a:rPr>
              <a:t>Hvala na pažnji!</a:t>
            </a:r>
            <a:endParaRPr lang="en-US" dirty="0">
              <a:latin typeface="Segoe UI Black" pitchFamily="34" charset="0"/>
              <a:ea typeface="Segoe UI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784375" y="819150"/>
            <a:ext cx="7772400" cy="685800"/>
          </a:xfrm>
        </p:spPr>
        <p:txBody>
          <a:bodyPr/>
          <a:lstStyle/>
          <a:p>
            <a:pPr marL="114300" lvl="0" indent="0">
              <a:buNone/>
            </a:pPr>
            <a:r>
              <a:rPr lang="sr-Latn-RS" dirty="0"/>
              <a:t>1.	Dati su bazni indeksi starenja za 2004. godinu:</a:t>
            </a:r>
          </a:p>
          <a:p>
            <a:pPr marL="114300" lvl="0" indent="0">
              <a:buNone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r>
              <a:rPr lang="sr-Latn-RS" dirty="0" smtClean="0"/>
              <a:t>Zadatak 1.</a:t>
            </a:r>
            <a:endParaRPr lang="sr-Latn-R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8218197"/>
              </p:ext>
            </p:extLst>
          </p:nvPr>
        </p:nvGraphicFramePr>
        <p:xfrm>
          <a:off x="1295400" y="1608300"/>
          <a:ext cx="5105400" cy="582450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25431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2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7907">
                <a:tc>
                  <a:txBody>
                    <a:bodyPr/>
                    <a:lstStyle/>
                    <a:p>
                      <a:pPr marL="0" marR="3302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200">
                          <a:effectLst/>
                        </a:rPr>
                        <a:t>Indeks starenja </a:t>
                      </a:r>
                      <a:r>
                        <a:rPr lang="sr-Cyrl-CS" sz="1200">
                          <a:effectLst/>
                        </a:rPr>
                        <a:t>(1953=100)</a:t>
                      </a:r>
                      <a:endParaRPr lang="sr-Latn-R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4572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200">
                          <a:effectLst/>
                        </a:rPr>
                        <a:t>Indeks starenja </a:t>
                      </a:r>
                      <a:r>
                        <a:rPr lang="sr-Cyrl-CS" sz="1200">
                          <a:effectLst/>
                        </a:rPr>
                        <a:t>(2001=100)</a:t>
                      </a:r>
                      <a:endParaRPr lang="sr-Latn-R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543">
                <a:tc>
                  <a:txBody>
                    <a:bodyPr/>
                    <a:lstStyle/>
                    <a:p>
                      <a:pPr marL="0" marR="62992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129</a:t>
                      </a:r>
                      <a:endParaRPr lang="sr-Latn-R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62992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200" dirty="0">
                          <a:effectLst/>
                        </a:rPr>
                        <a:t>103</a:t>
                      </a:r>
                      <a:endParaRPr lang="sr-Latn-R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784375" y="2571750"/>
            <a:ext cx="585769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4300" lvl="0" indent="0">
              <a:buNone/>
            </a:pPr>
            <a:r>
              <a:rPr lang="sr-Latn-RS" dirty="0" smtClean="0"/>
              <a:t>a</a:t>
            </a:r>
            <a:r>
              <a:rPr lang="sr-Latn-RS" dirty="0"/>
              <a:t>) </a:t>
            </a:r>
            <a:r>
              <a:rPr lang="sr-Latn-RS" dirty="0" smtClean="0"/>
              <a:t>Izračunati promjenu </a:t>
            </a:r>
            <a:r>
              <a:rPr lang="sr-Latn-RS" dirty="0"/>
              <a:t>indeksa starenja u periodu 1953 – 2001 godina </a:t>
            </a:r>
          </a:p>
        </p:txBody>
      </p:sp>
    </p:spTree>
    <p:extLst>
      <p:ext uri="{BB962C8B-B14F-4D97-AF65-F5344CB8AC3E}">
        <p14:creationId xmlns:p14="http://schemas.microsoft.com/office/powerpoint/2010/main" val="317497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784375" y="819150"/>
            <a:ext cx="7772400" cy="685800"/>
          </a:xfrm>
        </p:spPr>
        <p:txBody>
          <a:bodyPr/>
          <a:lstStyle/>
          <a:p>
            <a:pPr marL="114300" lvl="0" indent="0">
              <a:buNone/>
            </a:pPr>
            <a:r>
              <a:rPr lang="sr-Latn-RS" dirty="0" smtClean="0"/>
              <a:t>Indeks starenja predstavlja mjerilo starosne strukture stanovništva.</a:t>
            </a:r>
          </a:p>
          <a:p>
            <a:pPr marL="114300" lvl="0" indent="0">
              <a:buNone/>
            </a:pPr>
            <a:endParaRPr lang="sr-Latn-RS" dirty="0"/>
          </a:p>
          <a:p>
            <a:pPr marL="114300" lvl="0" indent="0">
              <a:buNone/>
            </a:pPr>
            <a:r>
              <a:rPr lang="sr-Latn-RS" smtClean="0"/>
              <a:t>Dobija se kao odnos broja lica starijih od 60 godina i broja lica mlađih od 20 godina, pomnoženih sa 100.</a:t>
            </a:r>
            <a:endParaRPr lang="sr-Latn-RS" dirty="0"/>
          </a:p>
          <a:p>
            <a:pPr marL="114300" lvl="0" indent="0">
              <a:buNone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r>
              <a:rPr lang="sr-Latn-RS" dirty="0" smtClean="0"/>
              <a:t>Indeks starenja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54354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131499" y="666750"/>
                <a:ext cx="7425275" cy="3552000"/>
              </a:xfrm>
            </p:spPr>
            <p:txBody>
              <a:bodyPr/>
              <a:lstStyle/>
              <a:p>
                <a:pPr marL="114300" indent="0">
                  <a:buNone/>
                </a:pPr>
                <a:r>
                  <a:rPr lang="sr-Latn-RS" dirty="0" smtClean="0"/>
                  <a:t>Bazni indeks (engl. </a:t>
                </a:r>
                <a:r>
                  <a:rPr lang="sr-Latn-RS" i="1" dirty="0" smtClean="0"/>
                  <a:t>Fixed base)</a:t>
                </a:r>
                <a:r>
                  <a:rPr lang="sr-Latn-RS" dirty="0" smtClean="0"/>
                  <a:t> pokazuje vrijednost posmatrane varijable u tekućoj godini izraženu u procentima iste varijable u</a:t>
                </a:r>
                <a:r>
                  <a:rPr lang="sr-Latn-RS" b="1" dirty="0" smtClean="0"/>
                  <a:t> baznoj </a:t>
                </a:r>
                <a:r>
                  <a:rPr lang="sr-Latn-RS" dirty="0" smtClean="0"/>
                  <a:t>godini.</a:t>
                </a:r>
              </a:p>
              <a:p>
                <a:pPr marL="114300" indent="0">
                  <a:buNone/>
                </a:pPr>
                <a:endParaRPr lang="sr-Latn-RS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sSubSup>
                            <m:sSubSup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</m:e>
                      </m:sPre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RS" b="0" dirty="0" smtClean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dirty="0"/>
              </a:p>
              <a:p>
                <a:pPr marL="114300" indent="0">
                  <a:buNone/>
                </a:pPr>
                <a:r>
                  <a:rPr lang="sr-Latn-RS" dirty="0" smtClean="0"/>
                  <a:t>Kod baznih indeksa bazna godina je konstantna (imenilac), dok je tekuća godina promjenljiva (brojilac).</a:t>
                </a:r>
                <a:endParaRPr lang="sr-Latn-RS" dirty="0"/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131499" y="666750"/>
                <a:ext cx="7425275" cy="3552000"/>
              </a:xfrm>
              <a:blipFill rotWithShape="0">
                <a:blip r:embed="rId2"/>
                <a:stretch>
                  <a:fillRect r="-411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4377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131499" y="666750"/>
                <a:ext cx="7425275" cy="3552000"/>
              </a:xfrm>
            </p:spPr>
            <p:txBody>
              <a:bodyPr/>
              <a:lstStyle/>
              <a:p>
                <a:pPr marL="114300" indent="0">
                  <a:buNone/>
                </a:pPr>
                <a:r>
                  <a:rPr lang="sr-Latn-RS" dirty="0" smtClean="0"/>
                  <a:t>Bazni indeks se može dobiti i na osnovu baznih indeksa, ne samo na osnovu originalnih podataka.</a:t>
                </a:r>
              </a:p>
              <a:p>
                <a:pPr marL="114300" indent="0">
                  <a:buNone/>
                </a:pPr>
                <a:endParaRPr lang="sr-Latn-RS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sSubSup>
                            <m:sSubSup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</m:e>
                      </m:sPre>
                      <m:r>
                        <a:rPr lang="sr-Latn-R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Pre>
                            <m:sPre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/>
                            <m:sup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sr-Latn-RS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  <m:sup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bSup>
                            </m:e>
                          </m:sPre>
                        </m:num>
                        <m:den>
                          <m:sPre>
                            <m:sPre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/>
                            <m:sup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sr-Latn-RS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  <m:sup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bSup>
                            </m:e>
                          </m:sPre>
                        </m:den>
                      </m:f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sr-Latn-RS" i="1" strike="sngStrike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RS" i="1" strike="sngStrike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sr-Latn-RS" b="0" i="1" strike="sngStrike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den>
                          </m:f>
                          <m:r>
                            <a:rPr lang="sr-Latn-R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RS" i="1" strike="sngStrike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100</m:t>
                          </m:r>
                          <m:r>
                            <m:rPr>
                              <m:nor/>
                            </m:rPr>
                            <a:rPr lang="sr-Latn-RS" strike="sngStrike" dirty="0"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f>
                            <m:fPr>
                              <m:ctrlPr>
                                <a:rPr lang="sr-Latn-RS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RS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R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sr-Latn-R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sr-Latn-RS" i="1" strike="sngStrike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RS" i="1" strike="sngStrike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sr-Latn-RS" b="0" i="1" strike="sngStrike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den>
                          </m:f>
                          <m:r>
                            <a:rPr lang="sr-Latn-R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RS" i="1" strike="sngStrike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100</m:t>
                          </m:r>
                          <m:r>
                            <m:rPr>
                              <m:nor/>
                            </m:rPr>
                            <a:rPr lang="sr-Latn-RS" strike="sngStrike" dirty="0">
                              <a:ea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b="1" dirty="0" smtClean="0"/>
              </a:p>
              <a:p>
                <a:pPr marL="114300" indent="0">
                  <a:buNone/>
                </a:pPr>
                <a:endParaRPr lang="sr-Latn-RS" dirty="0"/>
              </a:p>
            </p:txBody>
          </p:sp>
        </mc:Choice>
        <mc:Fallback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131499" y="666750"/>
                <a:ext cx="7425275" cy="35520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9389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131499" y="666750"/>
                <a:ext cx="7425275" cy="3552000"/>
              </a:xfrm>
            </p:spPr>
            <p:txBody>
              <a:bodyPr/>
              <a:lstStyle/>
              <a:p>
                <a:pPr marL="114300" indent="0">
                  <a:buNone/>
                </a:pPr>
                <a:r>
                  <a:rPr lang="sr-Latn-RS" dirty="0" smtClean="0"/>
                  <a:t>Alternativno, mogu se kratiti brojioci.</a:t>
                </a:r>
              </a:p>
              <a:p>
                <a:pPr marL="114300" indent="0">
                  <a:buNone/>
                </a:pPr>
                <a:endParaRPr lang="sr-Latn-RS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sSubSup>
                            <m:sSubSup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</m:e>
                      </m:sPre>
                      <m:r>
                        <a:rPr lang="sr-Latn-R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Pre>
                            <m:sPre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/>
                            <m:sup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sr-Latn-RS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Latn-R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sr-Latn-R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lang="sr-Latn-RS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p>
                              </m:sSubSup>
                            </m:e>
                          </m:sPre>
                        </m:num>
                        <m:den>
                          <m:sPre>
                            <m:sPrePr>
                              <m:ctrlPr>
                                <a:rPr lang="sr-Latn-RS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/>
                            <m:sup>
                              <m:r>
                                <a:rPr lang="sr-Latn-R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sr-Latn-R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Latn-R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sr-Latn-R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  <m:sup>
                                  <m:r>
                                    <a:rPr lang="sr-Latn-RS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p>
                              </m:sSubSup>
                            </m:e>
                          </m:sPre>
                        </m:den>
                      </m:f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RS" i="1" strike="sngStrike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RS" i="1" strike="sngStrike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sr-Latn-RS" i="1" strike="sngStrike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sr-Latn-RS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R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sr-Latn-R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den>
                          </m:f>
                          <m:r>
                            <a:rPr lang="sr-Latn-R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RS" i="1" strike="sngStrike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100</m:t>
                          </m:r>
                          <m:r>
                            <m:rPr>
                              <m:nor/>
                            </m:rPr>
                            <a:rPr lang="sr-Latn-RS" strike="sngStrike" dirty="0"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f>
                            <m:fPr>
                              <m:ctrlPr>
                                <a:rPr lang="sr-Latn-RS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RS" i="1" strike="sngStrike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RS" i="1" strike="sngStrike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sr-Latn-RS" i="1" strike="sngStrike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sr-Latn-R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R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sr-Latn-R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den>
                          </m:f>
                          <m:r>
                            <a:rPr lang="sr-Latn-R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RS" i="1" strike="sngStrike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100</m:t>
                          </m:r>
                          <m:r>
                            <m:rPr>
                              <m:nor/>
                            </m:rPr>
                            <a:rPr lang="sr-Latn-RS" strike="sngStrike" dirty="0">
                              <a:ea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b="1" dirty="0" smtClean="0"/>
              </a:p>
              <a:p>
                <a:pPr marL="114300" indent="0">
                  <a:buNone/>
                </a:pPr>
                <a:endParaRPr lang="sr-Latn-RS" dirty="0"/>
              </a:p>
            </p:txBody>
          </p:sp>
        </mc:Choice>
        <mc:Fallback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131499" y="666750"/>
                <a:ext cx="7425275" cy="35520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4269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131499" y="666750"/>
                <a:ext cx="7425275" cy="3552000"/>
              </a:xfrm>
            </p:spPr>
            <p:txBody>
              <a:bodyPr/>
              <a:lstStyle/>
              <a:p>
                <a:pPr marL="114300" indent="0">
                  <a:buNone/>
                </a:pPr>
                <a:r>
                  <a:rPr lang="sr-Latn-RS" dirty="0" smtClean="0"/>
                  <a:t>Bazni indeks za 2001. godinu po bazi iz 1953. je:</a:t>
                </a:r>
              </a:p>
              <a:p>
                <a:pPr marL="114300" indent="0">
                  <a:buNone/>
                </a:pPr>
                <a:endParaRPr lang="sr-Latn-RS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sSubSup>
                            <m:sSubSup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1953</m:t>
                              </m:r>
                            </m:sub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2001</m:t>
                              </m:r>
                            </m:sup>
                          </m:sSubSup>
                        </m:e>
                      </m:sPre>
                      <m:r>
                        <a:rPr lang="sr-Latn-R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Pre>
                            <m:sPre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/>
                            <m:sup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sr-Latn-R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Latn-R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sr-Latn-R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1953</m:t>
                                  </m:r>
                                </m:sub>
                                <m:sup>
                                  <m:r>
                                    <a:rPr lang="sr-Latn-RS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2004</m:t>
                                  </m:r>
                                </m:sup>
                              </m:sSubSup>
                            </m:e>
                          </m:sPre>
                        </m:num>
                        <m:den>
                          <m:sPre>
                            <m:sPrePr>
                              <m:ctrlPr>
                                <a:rPr lang="sr-Latn-R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/>
                            <m:sup>
                              <m:r>
                                <a:rPr lang="sr-Latn-R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sr-Latn-R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Latn-R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sr-Latn-R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2001</m:t>
                                  </m:r>
                                </m:sub>
                                <m:sup>
                                  <m:r>
                                    <a:rPr lang="sr-Latn-RS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2004</m:t>
                                  </m:r>
                                </m:sup>
                              </m:sSubSup>
                            </m:e>
                          </m:sPre>
                        </m:den>
                      </m:f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129</m:t>
                          </m:r>
                        </m:num>
                        <m:den>
                          <m:r>
                            <a:rPr lang="sr-Latn-R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103</m:t>
                          </m:r>
                        </m:den>
                      </m:f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=125,24</m:t>
                      </m:r>
                    </m:oMath>
                  </m:oMathPara>
                </a14:m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b="1" dirty="0" smtClean="0"/>
              </a:p>
              <a:p>
                <a:pPr marL="114300" indent="0">
                  <a:buNone/>
                </a:pPr>
                <a:r>
                  <a:rPr lang="sr-Latn-RS" dirty="0" smtClean="0"/>
                  <a:t>Ukupna promjena je 25,24% u periodu 1953-2001.</a:t>
                </a:r>
                <a:endParaRPr lang="sr-Latn-RS" dirty="0"/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131499" y="666750"/>
                <a:ext cx="7425275" cy="3552000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362902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131499" y="666750"/>
                <a:ext cx="7425275" cy="355200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BA" dirty="0" smtClean="0"/>
                  <a:t>b) Koliko </a:t>
                </a:r>
                <a:r>
                  <a:rPr lang="sr-Latn-BA" dirty="0"/>
                  <a:t>se prosječno godišnje mijenjao indeks starenja stanovništva u ovom periodu (1953 – 2001</a:t>
                </a:r>
                <a:r>
                  <a:rPr lang="sr-Latn-BA" dirty="0" smtClean="0"/>
                  <a:t>)?</a:t>
                </a:r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:r>
                  <a:rPr lang="sr-Latn-BA" dirty="0" smtClean="0"/>
                  <a:t>Formula za prosječnu stopu rasta, kod baznih indeksa, glasi:</a:t>
                </a:r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48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RS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RS" b="0" i="1" smtClean="0">
                                          <a:latin typeface="Cambria Math" panose="02040503050406030204" pitchFamily="18" charset="0"/>
                                        </a:rPr>
                                        <m:t>2001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RS" b="0" i="1" smtClean="0">
                                          <a:latin typeface="Cambria Math" panose="02040503050406030204" pitchFamily="18" charset="0"/>
                                        </a:rPr>
                                        <m:t>1953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Pre>
                                    <m:sPre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PrePr>
                                    <m:sub/>
                                    <m:sup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sup>
                                    <m:e>
                                      <m:sSubSup>
                                        <m:sSubSupPr>
                                          <m:ctrlPr>
                                            <a:rPr lang="sr-Latn-R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sr-Latn-RS" i="1">
                                              <a:latin typeface="Cambria Math" panose="02040503050406030204" pitchFamily="18" charset="0"/>
                                            </a:rPr>
                                            <m:t>𝐼</m:t>
                                          </m:r>
                                        </m:e>
                                        <m:sub>
                                          <m:r>
                                            <a:rPr lang="sr-Latn-RS" i="1">
                                              <a:latin typeface="Cambria Math" panose="02040503050406030204" pitchFamily="18" charset="0"/>
                                            </a:rPr>
                                            <m:t>1953</m:t>
                                          </m:r>
                                        </m:sub>
                                        <m:sup>
                                          <m:r>
                                            <a:rPr lang="sr-Latn-RS" i="1">
                                              <a:latin typeface="Cambria Math" panose="02040503050406030204" pitchFamily="18" charset="0"/>
                                            </a:rPr>
                                            <m:t>2001</m:t>
                                          </m:r>
                                        </m:sup>
                                      </m:sSubSup>
                                    </m:e>
                                  </m:sPre>
                                </m:num>
                                <m:den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RS" dirty="0"/>
              </a:p>
            </p:txBody>
          </p:sp>
        </mc:Choice>
        <mc:Fallback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131499" y="666750"/>
                <a:ext cx="7425275" cy="35520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00692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Quince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925</TotalTime>
  <Words>593</Words>
  <Application>Microsoft Office PowerPoint</Application>
  <PresentationFormat>On-screen Show (16:9)</PresentationFormat>
  <Paragraphs>218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8" baseType="lpstr">
      <vt:lpstr>Segoe UI Black</vt:lpstr>
      <vt:lpstr>CTimesRoman</vt:lpstr>
      <vt:lpstr>Calibri</vt:lpstr>
      <vt:lpstr>Source Sans Pro</vt:lpstr>
      <vt:lpstr>Wingdings</vt:lpstr>
      <vt:lpstr>Arial</vt:lpstr>
      <vt:lpstr>Segoe UI Light</vt:lpstr>
      <vt:lpstr>Cambria Math</vt:lpstr>
      <vt:lpstr>Oswald</vt:lpstr>
      <vt:lpstr>Cambria</vt:lpstr>
      <vt:lpstr>Times New Roman</vt:lpstr>
      <vt:lpstr>Quince template</vt:lpstr>
      <vt:lpstr>STRUKTURE STANOVNIŠTVA </vt:lpstr>
      <vt:lpstr>Kakvi su ishodi ovog časa?</vt:lpstr>
      <vt:lpstr>Zadatak 1.</vt:lpstr>
      <vt:lpstr>Indeks starenja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Hvala na pažnji!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STATISTIKA</dc:title>
  <dc:creator>User</dc:creator>
  <cp:lastModifiedBy>Bojan</cp:lastModifiedBy>
  <cp:revision>48</cp:revision>
  <dcterms:modified xsi:type="dcterms:W3CDTF">2019-10-16T09:27:05Z</dcterms:modified>
</cp:coreProperties>
</file>