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4114" r:id="rId2"/>
  </p:sldMasterIdLst>
  <p:notesMasterIdLst>
    <p:notesMasterId r:id="rId18"/>
  </p:notesMasterIdLst>
  <p:sldIdLst>
    <p:sldId id="376" r:id="rId3"/>
    <p:sldId id="377" r:id="rId4"/>
    <p:sldId id="378" r:id="rId5"/>
    <p:sldId id="379" r:id="rId6"/>
    <p:sldId id="339" r:id="rId7"/>
    <p:sldId id="341" r:id="rId8"/>
    <p:sldId id="342" r:id="rId9"/>
    <p:sldId id="343" r:id="rId10"/>
    <p:sldId id="344" r:id="rId11"/>
    <p:sldId id="345" r:id="rId12"/>
    <p:sldId id="346" r:id="rId13"/>
    <p:sldId id="395" r:id="rId14"/>
    <p:sldId id="347" r:id="rId15"/>
    <p:sldId id="348" r:id="rId16"/>
    <p:sldId id="396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2A05B-23F2-465C-972A-4FD0613923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47BD5C-E635-4547-A996-0FD65A45EB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8A5A5D-8306-4298-92B8-AD7E7619604A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7DEEBAD-FA9E-4616-A691-8C48F31BBA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FF3F512-8173-433D-A6A7-A5D30B6AB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5D0D9-C71F-4B1E-8575-14DDC87547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24E9A-B630-45BC-BB74-FBF4D0042F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1DD8C41-EA99-4796-9591-267445921C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9620064-B6CF-4E19-8324-58250149171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AD4514F3-52A7-40C6-BCE9-36A3D8D623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CD3F1FEF-95D1-4DF3-84FD-4F72ED5024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BEB26578-F45C-4939-8037-E6C8673F08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79098959-D7DB-42B3-82F6-4AEFA4A02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1314D8C6-ADB2-4F60-8799-586395423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5F22A762-5193-4E9F-9A1E-E03EBF7A2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15433F-6E7B-4F3D-9F06-9031BDD4560F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A0C0B3-805C-4BA2-A592-36DA6B725D03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AD1738E3-6DEA-47B3-BACB-7DEC1D79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945B6-F7B9-4B16-AEEC-CE84AE7825FE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387C4414-B586-467C-902E-EF50838E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F2919824-1982-42C9-A4E0-26F806B6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36442A6-114E-4560-A852-B1087D4D17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182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50A39-BE3D-47F0-8528-AF0728D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E0ACD-C931-419E-91F8-736433E5B1E2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55DF4-9A50-4414-848C-7C7D13D3E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B0CFF-FC8A-4DB3-AF93-B29E8530F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46B93-AA2D-4518-AA28-BE50E6DF8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935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D8183F28-274D-4033-A11A-8D065852A9A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2FEB314E-721D-45DC-A111-DE7D75808C2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1258C2DA-F1C1-413A-9C3A-A505C7689B0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7424958-3A35-4B41-86A9-59323C2F45D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C6327F2-CAE5-4217-8B7D-DB4441C17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5BEB86ED-4457-4DD2-A9C5-151980329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B5394ECF-C8BA-45B4-99BA-429862EFB07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CA2708-839B-4F11-A501-6CA77D657BCF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46DBA0-216B-4DE4-8840-D585F8B1EAAF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FDFB224-FEE2-421D-A314-8B66C251F6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87E82F8-869A-4B64-9051-3848FD621B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5B196BC-71FC-485B-803B-6E52BACC923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6A3F4-3C37-446E-8D43-D10F75248597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434CA6-2349-48D4-A443-099B5613370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10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D941E8-39C2-D0F8-49F5-1562EDFDCD5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B93A6733-CF25-CC98-0BBE-A83A095970B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DFCB53EC-BF13-074B-B4FC-1F718A36856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7BD14F80-63FA-A3B7-0367-C13F30DD63F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0D0B87-B1B5-480D-9BC0-3CFB81D8B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854A5512-0A2E-ED5B-3752-1BA59DE76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65784E-A01F-CB6F-512E-FBC061B35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B6AB90A-5903-FF17-9B00-D7BBAEEBFD3E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13060F-E4AE-3647-5A74-46951FCC6A3A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5D143620-398C-391F-CA44-F9E670B1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BD7F-9D88-400A-B4CD-5405DE58D966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517BA0A2-DD7B-84F9-D11C-97AFDD9D9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CD1732B9-ACEC-162A-287F-8712A2C6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A706BF-3EE0-41C6-8144-180C61EB5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711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4663A-93AF-1A1C-8FE4-76C63297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84F35-6B2C-4EE5-8D00-23B0CAB3E136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9224F-EF07-38F6-80C1-5387AC72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CDC99-90D7-4ECF-C9ED-BCA48B20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B58773-3A56-4A88-AA97-4015F8388E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04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32025DD3-A43E-1D15-E9EE-8A7414BF98F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D4DA5D49-7756-74BC-EC68-D69B0354EE9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78C360CB-72CE-04CB-2C9A-E687B622219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4B0E39D-C0D9-A431-4DEE-B56EFB48DEA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D5A5A9A1-D931-3BCC-3A63-1C76991B44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527EAF0C-86C9-8293-8B44-CAB43CB38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68C49-F173-DD1D-7DF8-CC9DC0C40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0EAAC9-59C1-C871-967E-99B6D142C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F6C6436B-A8F9-5548-4DE0-77005C7D630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8D387CA-A52F-E363-F378-686379217237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38AC94-8751-0EEA-0DEF-87323A43E7D8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764143D-8926-96E3-3E37-2712F2ECF5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92B2CFA-1F36-D974-A78A-614DA0EEB3F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C80B6-2628-4564-A5FD-2BDD05C90B0E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A0A8792-854D-81A8-E45C-4A988396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163F2D-C7EA-4E37-B434-2239736490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1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9AFBFFE2-6C19-5F5B-15CD-0194728549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A7EED83-250D-355E-21E7-739012B550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F005-C8D9-4BF1-8B79-FFC107260629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8D262E7-B146-6DD0-318F-3D460AD1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0E772E1-9600-071D-E7CB-BAFB93F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33CDAD-9AD6-47F8-B8F8-144C44912A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2168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ECCB4EAF-675C-4CBA-312D-6156D63313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62281BB9-59BD-40EA-7BA6-B8F78138403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C151552A-7A85-7B9A-4BEF-FD84440980D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6ED921CD-9D4E-2042-6603-9A02A15E121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D99B551-B0C2-737C-6FE7-5268119A746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9010B8-058C-AD8E-40CD-F170546ADC83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228CB7-BDF5-E8BE-A645-A9FBA474C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0860D462-AD19-E9D0-5328-9A0D43F6FB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7FB220-FDAD-9E45-289B-F3D03D7DB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DCE0F5-39FB-47E7-2642-A59215AACA18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840B933-1198-8266-0470-C009C2885F39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ED0BE717-FE4C-25A3-6F11-2308B6FA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2FAF0-C0BB-4F0E-8EC5-7695C295E1B3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07DD611F-E84A-0A87-E596-64298B200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E57E2BC1-F3E4-98B2-98E2-5AAB9EE89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90F13D-6D2C-4E05-97C5-9F16639968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889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87DCFD-F016-DDBD-CEF8-146B67AD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EA52A-AB65-4386-9E1F-15B9BF9BE860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1FEC9-15F5-B24F-F781-64193835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B8F4A-218E-677E-AAED-3861809C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588E6E-3D69-429B-8658-00ED2AFEA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2160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FA4C799-17F3-225B-9BA2-645D31DF5B6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FD8372CA-7BDC-3304-CAF3-0948A98F648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2A84BC6-5BF5-FD21-EBCB-F2EDF204368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1F4B4419-0119-20FD-6907-20BCF299A26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DBDDEC-45EA-1C69-E958-FC8211F3B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5A9F4-0016-29EF-7186-8C3FBBB9D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BC509D09-A8DA-CF23-CD8B-7BE9010C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98509-ABDA-4311-BB88-776BB2D10F6B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E5B305C-B848-0D5E-B06F-8E1ECF0DA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4976D49-39B9-3C9A-2F60-C0C39786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FBBB9C-3539-422C-A05D-82C2E5202F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2338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1CBBA5-55F2-23DB-B969-32CDA40A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C6D5635-93D4-FC20-2D28-55F0F35C80B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E981CCB-49C7-3918-EFAE-4EE74D30A3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84892F9-7A74-0276-6FFB-269DF88424D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4693FCD7-FEFD-8C5F-CDE3-C23BBF90CCB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1FDBCA-06A9-863B-7071-E9D86EB1731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AA5369-BFE7-3960-4933-07E7B319C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38C550E5-748E-6880-A6B6-70005C7D67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A441AF-6747-0F08-7B1B-04C1FA141C6A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DBCC0E-E724-6794-F481-5D06548145E6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BD66C0-4588-D14F-60A1-93A9F438D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7AB6E27-CBDA-0218-64B9-836A8CBC83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FBF6DD-4B93-4B05-B765-1525FBDD94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3FC17DE-55E8-71AD-C5A2-AF37A5B1EC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ACBD8-FB55-4D69-9537-3DD0F94F322F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E595DA79-B618-7D72-A4E0-AB0D71E8E1A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60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BC6A0-E370-4F62-9F44-B2A7EE08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900D-7B3C-453B-9AFC-429BA4D99F57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C1420-41C1-4C46-B690-ABC6BCD96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574E9-002D-4E0E-A709-3C8E8916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AD5CBC45-E7AB-4A32-A8A5-83DB354119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812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3B801181-CCCF-F6C0-A117-8E4B1ADD7A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97462939-8D08-3FB3-6358-85B2E5F258C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96FDCBD-E0C5-1C3D-6AD2-989D78F6ACB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10C50A03-CA98-5313-6DFC-65E64FC0FB0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132F2456-4EA9-19E0-1F04-594419A0514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1E3239-6E96-2B7C-073A-1BEE85051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7C7A7-160D-FE77-9581-F5B9601C6533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46703E-8E85-A57B-6B8D-CB316709C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04EA12-2E00-3C4B-C1ED-E1130F18AA69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B83FB06-AD27-875B-5988-8AB2A2975457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1408E9-5B16-50CB-8C75-E32BD350C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409E73EF-31BF-9420-6DEA-B3E4BAFD5D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2DFC10-CE8B-4734-958F-633C3806D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84E214FB-EEA7-DB3C-7A4F-07612705FA7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5D297-82A0-4BC6-9784-C527487777EE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E32844D1-1985-2A69-5DE4-A686B9D4590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32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09921-0977-E85B-B53F-B39F58BF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5EE55-822A-40C6-A518-55CDF293CE2A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25E0A-8968-3522-870C-FA731A074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08AAD-2FB0-0715-875A-4BC6368F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CE4DF1-2690-4630-80A1-CF2BD7C094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0100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1D4CB66-3D43-61E4-49C0-EC50F61D091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9BABEEA4-0F19-EDBB-DEEB-43E55F5DA2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7AD8FAD5-D652-810B-C37B-F8D4705FC24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CF2C5A5-BDFD-F73E-9E9C-D3551AFEDF5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EC96A0-15A0-0445-ABCC-AA65576B1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69AB3E-812A-41F8-830B-A090A6DEE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B7A63893-20E2-5B74-E5E9-7CF5FDF2996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E2CE8E-4BCE-A5EA-A4B5-82207338B863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47EBF7-70B0-6B7A-715B-44CB2EC9C118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CB3CC66-195E-C684-81E1-A8EE05810D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072D96-FDF6-4281-A675-551050EC08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F7BC137-FC98-9C25-3068-C60147696E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FD720-CC25-43AE-859C-C10C5713BD27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EE2AB52-08B7-4B92-00D1-D67A4167A22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01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ECF2D68F-F9A7-41DF-8C92-DDAB5714D5E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CA010D7D-D7C6-4184-8906-EE19C9DB65E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5CECA8F4-04B5-46F2-B099-4F2F0236A7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0B5A27A-0B37-44F9-AF2D-F8CDDBE00B0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0B6DE39E-BC63-4E63-987B-D54465C2FD3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A143DA66-2909-4BB9-B829-A8579A008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E7C3B0E-3382-4915-B07C-2FAFC4AD9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92421B4-DA88-4809-AD32-A357475DC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EB453318-3F4D-462C-82A8-C59B4B96D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C4A3E8-6B83-44EC-B6D9-F83F102BBE8F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B75DE41-4719-4C50-9527-B054FCAA66B3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33A8513-7272-4F48-A629-1228745966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F384E8B-00EA-4765-8A9C-861F4EC54C7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9C6B7-23A3-4C70-A32E-F88D31900E32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5AE9A66-C291-4A09-AE66-8A4904FE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5EEE314-94A6-4C2F-963D-EA5177E5AA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344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47586EDC-1AFD-4300-A798-FD6373D72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1DDE75F-D370-4729-BA81-857A31DA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43478-4157-4328-8424-286402DABA40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BE4DCDA-AE05-49F9-9FD2-02EACA26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123E6E5-68E3-4412-BBEB-5AF8B150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C9473-8A1D-4F92-BC18-CB0761AF75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934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8A471B4-C175-418F-A3C3-65AF29DD3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DE50439-532E-4C6F-816E-8CD3BF96C5F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ACCEF71-2188-436A-B664-1CC7987C93B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C3E98222-DE72-4FB9-ACF4-B0776666373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7ADCD5EE-07ED-4091-A454-B941618789D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A3E8840E-6876-4D5A-8CF3-45BB46DA09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3CE24DF3-7A49-42C4-B8C1-14847422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00865177-8F04-47DC-BDA2-E89F139A66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30251374-34A9-4688-8B12-27AEA3252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2E9010C-46D1-4B05-844F-874F9EAC2D0B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55C460-80C6-45F9-813C-5C5A4B899A72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F0FC9422-08AC-42F3-8AED-839C2AC39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F5CBF-B42C-4023-987F-F30AA3CAC710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CB446F9B-D141-4F58-891E-76CC6F75A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DBEB8649-D602-4210-805D-84D9B430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F746D21-42F4-456D-8FD8-F9B27E74F2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824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F76CC8-34E5-4E8F-8F6E-0F60E47EC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5ABEA-E005-4154-82ED-EA3EC30754E3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16FD6B-DCD5-4B44-A82B-95D47E85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8176B-8862-4AC7-B962-4DB0FEEB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F02F785-6130-4F49-AE7F-6A47A38266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934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85AC7E96-1271-46E7-920D-4DF37BC3B38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762F48B9-82CD-4749-AFAE-529BA681F9C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C29D5968-DDA1-45A4-9FB8-EADA49CDB1E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A9B343B-0C7F-41FD-8661-9DC031256E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D09DA33-D235-4913-A5AA-F04DDD5E9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FEDCB0AD-E56E-4998-AD74-75FCD1277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AFA73E59-46D7-4A7C-BC43-CA40F243E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D8FE-0F94-486F-A53D-E2DD79E24E66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CB0D894D-830B-464B-940D-3FC64207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1725032-B69A-4171-8D30-A4B72630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0356F8-56E9-444A-9185-1781883182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99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4E8C1005-C4E9-43D5-9A7B-4A12B2C7C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041BE2E-A42D-4CFC-BE39-9F5CCFB1034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479969D5-9231-408E-A474-BA88E55DD4E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6E8B84E-9EA8-4947-9A70-DCFB1057A06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1EEA72E7-E5C8-4D7E-BA50-55F379DAEB0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7B93B1EA-768D-454F-8F62-9E8A83435BA5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925A454-28B8-4E80-A055-E774A348D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27FE2F85-D347-4CFC-A9CA-5E9001C9AD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A96250-FCCD-4961-A25E-926C72ADF0C9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E68A43-76FB-45E7-B682-10FA9E6AC9F9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8246F590-E694-414E-8832-8D679E650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822BEE54-DE37-4BE5-83A8-043E5DC749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553AE4B-FFC4-42B6-9B9D-87966A88920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84A3551-AEB6-4CE4-80D7-130B5A40EB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1C84-7E81-4564-BA46-059B7D562FBB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31054C1F-4BE6-492C-A9A1-9D48C43E862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6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F47055E0-92F6-4F52-B9E9-3846486BF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585F5642-7D96-4138-9137-51A0324CA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5720CB8F-A830-4820-99A4-45736ECC8BA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62A927E1-4CB8-48FB-88EB-0C850C4D93C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A72596C3-97BE-4F98-85C5-0DC695527B3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3BB65B46-21BA-408A-921B-312034547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025CAC8-7E00-450B-B723-19E925F53AC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78919F8-909A-4EE7-AB57-E5AA215C4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24B927-9534-4A01-84A4-EB47FA556548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D49438-F60B-4EF1-86A2-730C78B81289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6C91601E-C8C0-4689-A819-A70435A17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A66DAE22-D7E2-4506-AD49-81DC4E736F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4660633-1002-464E-9E29-B526B0A4F92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50EFF94-D371-4093-8ED7-D85AEB4AC55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E9B9-DDCB-43A8-B1D8-DB56234B600C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2B709181-9C83-4AC8-A878-85D9E4F97E5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7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F0905222-C73F-411B-A0AF-0227F0DDF6B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70F78815-1BDB-4EA6-B398-7831E41C0FD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1CB9C555-D68A-4001-9953-65BF097E923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9873B929-B076-4E02-8960-2580943A553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17ACC7-E9DE-4E5E-8F86-B811EFBA4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F7D4962-032A-4BB5-8EF2-59CBE349B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EDD7ED-B9E3-4D9D-8D81-BC3A321EFF1B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7D897-AC57-422F-B345-DF4D9BF2E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D9F698-A4F9-4416-9674-778CAA791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891139EE-E296-4307-BA45-60E23DB54F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3F3761-21F5-4D11-BCF9-C5E5A0A0AAB1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546868A-22CA-45A2-8257-4EE014BAD4A5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7F29F68-1F92-436E-AD05-39D2EFC01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31EF41BA-D6E6-4B09-98BC-53D5649C47A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C3435B36-AEA3-4E2F-AF6F-DB63855287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F281DE9F-E333-461B-A661-2BB7D17B0B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D19C987C-341E-0714-A3C6-5CB8BA001D2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1CB31175-AD0B-A799-D2E0-2E331E798C5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A7556C2A-463F-69DC-7961-B397FD38C58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785EA0F-BA1A-E451-4A0F-5754B26EE12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12E124-034D-2F2E-AECD-E2393B8AE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BC73C4B-8F59-F00B-A981-8F2326DBD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F9FD93-29CD-4C45-A579-BACA22E8894C}" type="datetimeFigureOut">
              <a:rPr lang="en-US"/>
              <a:pPr>
                <a:defRPr/>
              </a:pPr>
              <a:t>5/23/2023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4C4107-D35F-794D-8BE6-09BE889C7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F043E2-FACC-4E5B-C4DD-04DF8878D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3D3A612D-D369-3A25-D317-B1FAD830E9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4C0924-B3EA-13BE-45D4-E5C083442994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5CC957C-DA70-4EC7-78DB-7EE07417DD65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550584B-EE8E-4B74-2073-947C37067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1ABE4549-9E1D-41EF-B3DC-DE4FA1E5D9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97D85488-F418-3586-D9D0-AF02ADC9A9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D71368F5-C5FA-D13C-977A-AB62287C1A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69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n/About/Factsheets/IMF-Lending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np/fin/data/sdr_ir.aspx" TargetMode="External"/><Relationship Id="rId2" Type="http://schemas.openxmlformats.org/officeDocument/2006/relationships/hyperlink" Target="https://www.imf.org/en/About/Factsheets/Sheets/2016/08/01/14/51/Special-Drawing-Right-SDR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imf.org/external/np/fin/data/rms_sdrv.aspx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7C77-3905-490B-B67C-5B46D43A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716338"/>
            <a:ext cx="8534400" cy="679450"/>
          </a:xfr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en-US" sz="3200" dirty="0"/>
              <a:t>Me</a:t>
            </a:r>
            <a:r>
              <a:rPr lang="bs-Latn-BA" sz="3200" dirty="0"/>
              <a:t>đunarodni monetarni sistem i MMF</a:t>
            </a:r>
            <a:br>
              <a:rPr lang="en-US" sz="3200" dirty="0"/>
            </a:br>
            <a:br>
              <a:rPr lang="bs-Latn-BA" sz="3200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D494CD-E597-614E-A4CC-94F3E100F390}"/>
              </a:ext>
            </a:extLst>
          </p:cNvPr>
          <p:cNvSpPr txBox="1">
            <a:spLocks/>
          </p:cNvSpPr>
          <p:nvPr/>
        </p:nvSpPr>
        <p:spPr bwMode="auto">
          <a:xfrm>
            <a:off x="2483768" y="3501008"/>
            <a:ext cx="5112246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bs-Latn-BA" sz="2500" dirty="0"/>
              <a:t>                   </a:t>
            </a:r>
            <a:r>
              <a:rPr lang="bs-Latn-BA" sz="2000" dirty="0"/>
              <a:t>Literatura</a:t>
            </a:r>
            <a:r>
              <a:rPr lang="sr-Cyrl-BA" sz="2000" dirty="0"/>
              <a:t>:</a:t>
            </a:r>
            <a:r>
              <a:rPr lang="bs-Latn-BA" sz="2000" dirty="0"/>
              <a:t> </a:t>
            </a: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bs-Latn-BA" sz="1400" dirty="0"/>
              <a:t>D. Salvatore (2016) Međunarodna ekonomija. Beograd: CID</a:t>
            </a:r>
            <a:r>
              <a:rPr lang="sr-Cyrl-BA" sz="1400" dirty="0"/>
              <a:t> </a:t>
            </a: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sr-Cyrl-BA" sz="1400" i="1" dirty="0"/>
              <a:t> -</a:t>
            </a:r>
            <a:r>
              <a:rPr lang="bs-Latn-BA" sz="1400" i="1" dirty="0"/>
              <a:t> dijelovi </a:t>
            </a:r>
            <a:r>
              <a:rPr lang="sr-Cyrl-BA" sz="1400" i="1" dirty="0"/>
              <a:t> </a:t>
            </a:r>
            <a:r>
              <a:rPr lang="bs-Latn-BA" sz="1400" i="1" dirty="0"/>
              <a:t>poglavlje 21-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88B0A-6A6B-4AF5-4741-87A0C8AE2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5C9EC28-2113-D09C-F72E-AD80E6B4DC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504238" cy="5068887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sr-Latn-CS" altLang="en-US" sz="2100">
                <a:solidFill>
                  <a:schemeClr val="accent1"/>
                </a:solidFill>
              </a:rPr>
              <a:t>Funkcija finansijske podrške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/>
              <a:t>Kreditiranje MMF-a je usmjereno ka finansiranju platnobilansnih poteškoća a u novije vrijeme-srednjoročni krediti za strukturna prilagođavanja.</a:t>
            </a:r>
          </a:p>
          <a:p>
            <a:pPr algn="just"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Zemlja se „pismom o namjerama“ obavezuje da će sprovoditi program ekonomskih reformi koje je usaglasila sa MMF-om.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bs-Latn-BA" altLang="en-US" sz="2100"/>
              <a:t>Kredit se plasira obično kroz </a:t>
            </a:r>
            <a:r>
              <a:rPr lang="en-US" altLang="en-US" sz="2100"/>
              <a:t>četiri</a:t>
            </a:r>
            <a:r>
              <a:rPr lang="sr-Cyrl-CS" altLang="en-US" sz="2100"/>
              <a:t> </a:t>
            </a:r>
            <a:r>
              <a:rPr lang="en-US" altLang="en-US" sz="2100"/>
              <a:t>tranše</a:t>
            </a:r>
            <a:r>
              <a:rPr lang="sr-Cyrl-CS" altLang="en-US" sz="2100"/>
              <a:t> </a:t>
            </a:r>
            <a:r>
              <a:rPr lang="en-US" altLang="en-US" sz="2100"/>
              <a:t>po</a:t>
            </a:r>
            <a:r>
              <a:rPr lang="sr-Cyrl-CS" altLang="en-US" sz="2100"/>
              <a:t> 25%. </a:t>
            </a:r>
            <a:r>
              <a:rPr lang="en-US" altLang="en-US" sz="2100"/>
              <a:t>Iznos</a:t>
            </a:r>
            <a:r>
              <a:rPr lang="sr-Cyrl-CS" altLang="en-US" sz="2100"/>
              <a:t> </a:t>
            </a:r>
            <a:r>
              <a:rPr lang="en-US" altLang="en-US" sz="2100"/>
              <a:t>prve</a:t>
            </a:r>
            <a:r>
              <a:rPr lang="sr-Cyrl-CS" altLang="en-US" sz="2100"/>
              <a:t> </a:t>
            </a:r>
            <a:r>
              <a:rPr lang="en-US" altLang="en-US" sz="2100"/>
              <a:t>kreditne</a:t>
            </a:r>
            <a:r>
              <a:rPr lang="sr-Cyrl-CS" altLang="en-US" sz="2100"/>
              <a:t> </a:t>
            </a:r>
            <a:r>
              <a:rPr lang="en-US" altLang="en-US" sz="2100"/>
              <a:t>tranše</a:t>
            </a:r>
            <a:r>
              <a:rPr lang="sr-Cyrl-CS" altLang="en-US" sz="2100"/>
              <a:t> </a:t>
            </a:r>
            <a:r>
              <a:rPr lang="bs-Latn-BA" altLang="en-US" sz="2100"/>
              <a:t>je bezuslovan, a o</a:t>
            </a:r>
            <a:r>
              <a:rPr lang="en-US" altLang="en-US" sz="2100"/>
              <a:t>stale</a:t>
            </a:r>
            <a:r>
              <a:rPr lang="sr-Cyrl-CS" altLang="en-US" sz="2100"/>
              <a:t> </a:t>
            </a:r>
            <a:r>
              <a:rPr lang="en-US" altLang="en-US" sz="2100"/>
              <a:t>tri</a:t>
            </a:r>
            <a:r>
              <a:rPr lang="sr-Cyrl-CS" altLang="en-US" sz="2100"/>
              <a:t> </a:t>
            </a:r>
            <a:r>
              <a:rPr lang="en-US" altLang="en-US" sz="2100"/>
              <a:t>tranše</a:t>
            </a:r>
            <a:r>
              <a:rPr lang="sr-Cyrl-CS" altLang="en-US" sz="2100"/>
              <a:t> </a:t>
            </a:r>
            <a:r>
              <a:rPr lang="en-US" altLang="en-US" sz="2100"/>
              <a:t>su</a:t>
            </a:r>
            <a:r>
              <a:rPr lang="sr-Cyrl-CS" altLang="en-US" sz="2100"/>
              <a:t> </a:t>
            </a:r>
            <a:r>
              <a:rPr lang="en-US" altLang="en-US" sz="2100"/>
              <a:t>najčešće</a:t>
            </a:r>
            <a:r>
              <a:rPr lang="sr-Cyrl-CS" altLang="en-US" sz="2100"/>
              <a:t> </a:t>
            </a:r>
            <a:r>
              <a:rPr lang="en-US" altLang="en-US" sz="2100"/>
              <a:t>uslovljene</a:t>
            </a:r>
            <a:r>
              <a:rPr lang="sr-Cyrl-CS" altLang="en-US" sz="2100"/>
              <a:t> </a:t>
            </a:r>
            <a:r>
              <a:rPr lang="en-US" altLang="en-US" sz="2100"/>
              <a:t>odre</a:t>
            </a:r>
            <a:r>
              <a:rPr lang="vi-VN" altLang="en-US" sz="2100"/>
              <a:t>đ</a:t>
            </a:r>
            <a:r>
              <a:rPr lang="en-US" altLang="en-US" sz="2100"/>
              <a:t>enim</a:t>
            </a:r>
            <a:r>
              <a:rPr lang="sr-Cyrl-CS" altLang="en-US" sz="2100"/>
              <a:t> </a:t>
            </a:r>
            <a:r>
              <a:rPr lang="en-US" altLang="en-US" sz="2100"/>
              <a:t>programima</a:t>
            </a:r>
            <a:r>
              <a:rPr lang="sr-Cyrl-CS" altLang="en-US" sz="2100"/>
              <a:t> </a:t>
            </a:r>
            <a:r>
              <a:rPr lang="en-US" altLang="en-US" sz="2100"/>
              <a:t>prilago</a:t>
            </a:r>
            <a:r>
              <a:rPr lang="vi-VN" altLang="en-US" sz="2100"/>
              <a:t>đ</a:t>
            </a:r>
            <a:r>
              <a:rPr lang="en-US" altLang="en-US" sz="2100"/>
              <a:t>avanja</a:t>
            </a:r>
            <a:r>
              <a:rPr lang="bs-Latn-BA" altLang="en-US" sz="2100"/>
              <a:t> (200% kvote godišnje, max 600%)</a:t>
            </a:r>
            <a:r>
              <a:rPr lang="sr-Cyrl-CS" altLang="en-US" sz="2100"/>
              <a:t>.</a:t>
            </a:r>
            <a:endParaRPr lang="hr-BA" altLang="en-US" sz="210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hr-BA" altLang="en-US" sz="2100"/>
              <a:t>Zlatna tranša (prva kreditna tranša), super zlatna tranša...kreditna stranša, </a:t>
            </a:r>
            <a:endParaRPr lang="sr-Latn-CS" altLang="en-US" sz="21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A1AE1-F125-DC05-041B-444AEE31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69635" name="Content Placeholder 2">
            <a:extLst>
              <a:ext uri="{FF2B5EF4-FFF2-40B4-BE49-F238E27FC236}">
                <a16:creationId xmlns:a16="http://schemas.microsoft.com/office/drawing/2014/main" id="{2550D555-BDFF-2D75-704E-7914102CBF4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484313"/>
            <a:ext cx="8504238" cy="4926012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sr-Latn-CS" altLang="en-US" sz="1800" b="1"/>
              <a:t>Funkcija finansijske podrške – vrste kredita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sr-Latn-CS" altLang="en-US" sz="1400" b="1"/>
              <a:t>(Izvor: </a:t>
            </a:r>
            <a:r>
              <a:rPr lang="sr-Latn-CS" altLang="en-US" sz="1400" b="1">
                <a:hlinkClick r:id="rId2"/>
              </a:rPr>
              <a:t>https://www.imf.org/en/About/Factsheets/IMF-Lending</a:t>
            </a:r>
            <a:r>
              <a:rPr lang="sr-Latn-CS" altLang="en-US" sz="1400" b="1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sr-Latn-CS" altLang="en-US" sz="1400" b="1"/>
              <a:t>Najznačajniji su: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1800" b="1" i="1"/>
              <a:t>Kredit u pripravnosti </a:t>
            </a:r>
            <a:r>
              <a:rPr lang="sr-Latn-CS" altLang="en-US" sz="1800" b="1"/>
              <a:t>(</a:t>
            </a:r>
            <a:r>
              <a:rPr lang="sr-Latn-CS" altLang="en-US" sz="1800" b="1" i="1"/>
              <a:t>Stand-by arrgangements-SBA)</a:t>
            </a:r>
            <a:r>
              <a:rPr lang="sr-Latn-CS" altLang="en-US" sz="1800"/>
              <a:t>– okvirni iznos sredstava koji neka zemlja može koristititi u određenom vremenskom periodu u skladu sa potrebama. Odobravaju se na rok od 12-24 mjeseca ali ne duže od 36 mjeseci. Čine oko 55-60% ukupnih kredita.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1800" b="1" i="1"/>
              <a:t>Proširene kreditne linije </a:t>
            </a:r>
            <a:r>
              <a:rPr lang="sr-Latn-CS" altLang="en-US" sz="1800" b="1"/>
              <a:t>(Extended Fund Facility-EFF)</a:t>
            </a:r>
            <a:r>
              <a:rPr lang="sr-Latn-CS" altLang="en-US" sz="1800"/>
              <a:t> – </a:t>
            </a:r>
            <a:r>
              <a:rPr lang="sr-Latn-CS" altLang="en-US" sz="1800" u="sng"/>
              <a:t>srednjoročni</a:t>
            </a:r>
            <a:r>
              <a:rPr lang="sr-Latn-CS" altLang="en-US" sz="1800"/>
              <a:t> kredit za strukturna prilagođavanja i fundamentalne privredne reforme .. Čine oko 20-25% ukupnih kredita.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Clr>
                <a:srgbClr val="D16349"/>
              </a:buClr>
            </a:pPr>
            <a:r>
              <a:rPr lang="sr-Latn-CS" altLang="en-US" sz="1800" b="1" i="1">
                <a:solidFill>
                  <a:srgbClr val="000000"/>
                </a:solidFill>
              </a:rPr>
              <a:t>Fleksibilna kreditna linija (Flexible Credit Line -FCL)</a:t>
            </a:r>
            <a:r>
              <a:rPr lang="sr-Latn-CS" altLang="en-US" sz="1800" i="1">
                <a:solidFill>
                  <a:srgbClr val="000000"/>
                </a:solidFill>
              </a:rPr>
              <a:t>-</a:t>
            </a:r>
            <a:r>
              <a:rPr lang="sr-Latn-CS" altLang="en-US" sz="1800">
                <a:solidFill>
                  <a:srgbClr val="000000"/>
                </a:solidFill>
              </a:rPr>
              <a:t> namijenjena je prvenstveno zeml</a:t>
            </a:r>
            <a:r>
              <a:rPr lang="sr-Cyrl-BA" altLang="en-US" sz="1800">
                <a:solidFill>
                  <a:srgbClr val="000000"/>
                </a:solidFill>
              </a:rPr>
              <a:t>ј</a:t>
            </a:r>
            <a:r>
              <a:rPr lang="sr-Latn-CS" altLang="en-US" sz="1800">
                <a:solidFill>
                  <a:srgbClr val="000000"/>
                </a:solidFill>
              </a:rPr>
              <a:t>ama koje imaju snažne političke okvire, stabilne makroekonomske pokazatel</a:t>
            </a:r>
            <a:r>
              <a:rPr lang="sr-Cyrl-BA" altLang="en-US" sz="1800">
                <a:solidFill>
                  <a:srgbClr val="000000"/>
                </a:solidFill>
              </a:rPr>
              <a:t>ј</a:t>
            </a:r>
            <a:r>
              <a:rPr lang="sr-Latn-CS" altLang="en-US" sz="1800">
                <a:solidFill>
                  <a:srgbClr val="000000"/>
                </a:solidFill>
              </a:rPr>
              <a:t>e a za potrebe prevencije krize ili ublažavanje posljedica krize.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Clr>
                <a:srgbClr val="D16349"/>
              </a:buClr>
            </a:pPr>
            <a:r>
              <a:rPr lang="bs-Latn-BA" altLang="en-US" sz="1800" b="1" i="1">
                <a:solidFill>
                  <a:srgbClr val="000000"/>
                </a:solidFill>
              </a:rPr>
              <a:t>Linija kredita iz predostrožnosti i kredita za likvidnost </a:t>
            </a:r>
            <a:r>
              <a:rPr lang="sr-Latn-RS" altLang="en-US" sz="1800" b="1" i="1">
                <a:solidFill>
                  <a:srgbClr val="000000"/>
                </a:solidFill>
              </a:rPr>
              <a:t>(Precautionary and Liquidity Line </a:t>
            </a:r>
            <a:r>
              <a:rPr lang="sr-Cyrl-BA" altLang="en-US" sz="1800" b="1" i="1">
                <a:solidFill>
                  <a:srgbClr val="000000"/>
                </a:solidFill>
              </a:rPr>
              <a:t>- </a:t>
            </a:r>
            <a:r>
              <a:rPr lang="sr-Latn-RS" altLang="en-US" sz="1800" b="1" i="1">
                <a:solidFill>
                  <a:srgbClr val="000000"/>
                </a:solidFill>
              </a:rPr>
              <a:t>PLL) </a:t>
            </a:r>
            <a:r>
              <a:rPr lang="sr-Latn-RS" altLang="en-US" sz="1800">
                <a:solidFill>
                  <a:srgbClr val="000000"/>
                </a:solidFill>
              </a:rPr>
              <a:t>- osmišlјena je za zemlјe koje imaju „zdrav</a:t>
            </a:r>
            <a:r>
              <a:rPr lang="sr-Cyrl-RS" altLang="en-US" sz="1800">
                <a:solidFill>
                  <a:srgbClr val="000000"/>
                </a:solidFill>
              </a:rPr>
              <a:t>u privredu</a:t>
            </a:r>
            <a:r>
              <a:rPr lang="sr-Latn-RS" altLang="en-US" sz="1800">
                <a:solidFill>
                  <a:srgbClr val="000000"/>
                </a:solidFill>
              </a:rPr>
              <a:t>“ da podupire kratkoročne potrebe za finansiranjem, jer ne zadovolјavaju uslove koji su potrebni da bi mogli koristit</a:t>
            </a:r>
            <a:r>
              <a:rPr lang="sr-Cyrl-RS" altLang="en-US" sz="1800">
                <a:solidFill>
                  <a:srgbClr val="000000"/>
                </a:solidFill>
              </a:rPr>
              <a:t>i </a:t>
            </a:r>
            <a:r>
              <a:rPr lang="sr-Latn-RS" altLang="en-US" sz="1800">
                <a:solidFill>
                  <a:srgbClr val="000000"/>
                </a:solidFill>
              </a:rPr>
              <a:t>fleksibilnu kreditnu liniju. </a:t>
            </a:r>
            <a:endParaRPr lang="sr-Latn-CS" altLang="en-US" sz="18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52CDB-A3D8-82EB-E3DC-D8E1D15BC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9F649BB8-EE24-4452-5127-5FC54DACD84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926012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D16349"/>
              </a:buClr>
            </a:pPr>
            <a:r>
              <a:rPr lang="sr-Latn-CS" altLang="en-US" sz="1800" b="1">
                <a:solidFill>
                  <a:srgbClr val="000000"/>
                </a:solidFill>
              </a:rPr>
              <a:t>Brza kreditna linija (Rapid Credit Facility - RCF) </a:t>
            </a:r>
            <a:r>
              <a:rPr lang="sr-Latn-CS" altLang="en-US" sz="1800">
                <a:solidFill>
                  <a:srgbClr val="000000"/>
                </a:solidFill>
              </a:rPr>
              <a:t>– slična namjena kao RFI ali je namijenjen najnerazvijenijim zemljama. Odobrava se pod povoljnijim uslovima bez uslovljavanja u pogledu reformi. Ne naplaćuje se kamata a maksimalni period povrata je 10 godina (uz grejs period od 5,5 godina).</a:t>
            </a:r>
          </a:p>
          <a:p>
            <a:pPr eaLnBrk="1" hangingPunct="1">
              <a:lnSpc>
                <a:spcPct val="90000"/>
              </a:lnSpc>
              <a:buClr>
                <a:srgbClr val="D16349"/>
              </a:buClr>
              <a:buFont typeface="Wingdings 2" panose="05020102010507070707" pitchFamily="18" charset="2"/>
              <a:buNone/>
            </a:pPr>
            <a:endParaRPr lang="sr-Latn-CS" altLang="en-US" sz="21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D16349"/>
              </a:buClr>
            </a:pPr>
            <a:r>
              <a:rPr lang="sr-Latn-CS" altLang="en-US" sz="2100">
                <a:solidFill>
                  <a:srgbClr val="000000"/>
                </a:solidFill>
              </a:rPr>
              <a:t>U krizi iz 2007 dobio i ulogu kreditora krajnje instance</a:t>
            </a:r>
          </a:p>
          <a:p>
            <a:pPr eaLnBrk="1" hangingPunct="1">
              <a:lnSpc>
                <a:spcPct val="90000"/>
              </a:lnSpc>
              <a:buClr>
                <a:srgbClr val="D16349"/>
              </a:buClr>
            </a:pPr>
            <a:r>
              <a:rPr lang="sr-Latn-CS" altLang="en-US" sz="2100">
                <a:solidFill>
                  <a:srgbClr val="000000"/>
                </a:solidFill>
              </a:rPr>
              <a:t>Pomoć EMU zemljama u prevazilaženju krize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B6062-E1EC-7B7F-1F3B-B4DE7821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96EF6655-E842-1FFE-74AE-6DCB9E373F0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9260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sr-Latn-CS" altLang="en-US" sz="2300">
                <a:solidFill>
                  <a:schemeClr val="accent1"/>
                </a:solidFill>
              </a:rPr>
              <a:t>Funkcija kontrole i nadzora</a:t>
            </a:r>
            <a:endParaRPr lang="sr-Latn-CS" altLang="en-US" sz="210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Nadzor nad privrednim tokovima zemalja članica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Nadzor se vrši obično na godišnjem nivou uz konsultacije i diskusije sa predstavnicima vlasti i CB, ali ostalim subjektim u zemlji, analiziraju se rizici po nacionalnu i globalnu stabilnost.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Vrši se nadzor i ocjena stanja na globalnom nivou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Vrši procjenu stabilnosti finansijskog sistema (sa WB)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2100"/>
              <a:t>Objavljivanje godišnjih ocjena o stanju u privredama i ekonomskoj politici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1600"/>
              <a:t>World Economic Outlook – objavljuje se dva puta godišnje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1600"/>
              <a:t>Global Financial Stability Report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sr-Latn-CS" altLang="en-US" sz="1600"/>
              <a:t>Fiscal Monitor...</a:t>
            </a:r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42C99-FA00-CEB0-3F65-2998C1F7F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71683" name="Content Placeholder 2">
            <a:extLst>
              <a:ext uri="{FF2B5EF4-FFF2-40B4-BE49-F238E27FC236}">
                <a16:creationId xmlns:a16="http://schemas.microsoft.com/office/drawing/2014/main" id="{AB637A28-7FA1-3CB8-2D36-83C03DC06A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504238" cy="50688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r>
              <a:rPr lang="sr-Latn-CS" altLang="en-US" sz="2300" dirty="0">
                <a:solidFill>
                  <a:schemeClr val="accent1"/>
                </a:solidFill>
              </a:rPr>
              <a:t>Usluge (tehnička pomoć)</a:t>
            </a:r>
            <a:endParaRPr lang="sr-Latn-CS" altLang="en-US" sz="2100" dirty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2100" dirty="0"/>
              <a:t>Odnosi se na pomoć u izgradnji ljudskih i institucionalnih kapaciteta koji će omogućiti vođenje uspješne ekonomske politike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2100" dirty="0"/>
              <a:t>Osoblje MMF posjećuje zemlje, boravi duže u zemlji i pruža besplatnu tehničku pomoć u raznim segmentima ekonomske politike (budžet, devizni sistem, monetarna politika...)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r>
              <a:rPr lang="sr-Latn-CS" altLang="en-US" sz="2100" dirty="0"/>
              <a:t>Savremena uloga MMF – evoluirala zbog nemogućnosti ostvarenja prvobitnog cilja...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2100" dirty="0"/>
              <a:t>Neto pozicija zemlje kod IMF: zlatna tranša+super zlatna tranša-kredit kod IMF-a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r>
              <a:rPr lang="sr-Latn-CS" altLang="en-US" sz="2100" dirty="0"/>
              <a:t>Kritike na račun MMF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700" dirty="0"/>
              <a:t>Insistiranje na oštrim mjerama štednje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700" dirty="0"/>
              <a:t>Naklonost razvijenim zemljama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700" dirty="0"/>
              <a:t>Zahtjev za brzom i sveobuhvatnom privatizacijom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700" dirty="0"/>
              <a:t>Zagovaranje liberalizacije tokova kapitala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endParaRPr lang="sr-Latn-CS" altLang="en-US" sz="2100" dirty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42C99-FA00-CEB0-3F65-2998C1F7F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 dirty="0">
                <a:solidFill>
                  <a:srgbClr val="8CADAE">
                    <a:shade val="75000"/>
                  </a:srgbClr>
                </a:solidFill>
              </a:rPr>
              <a:t>Ispitna pitanja</a:t>
            </a:r>
            <a:endParaRPr lang="en-US" dirty="0"/>
          </a:p>
        </p:txBody>
      </p:sp>
      <p:sp>
        <p:nvSpPr>
          <p:cNvPr id="71683" name="Content Placeholder 2">
            <a:extLst>
              <a:ext uri="{FF2B5EF4-FFF2-40B4-BE49-F238E27FC236}">
                <a16:creationId xmlns:a16="http://schemas.microsoft.com/office/drawing/2014/main" id="{AB637A28-7FA1-3CB8-2D36-83C03DC06A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987426"/>
            <a:ext cx="8820150" cy="54229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endParaRPr lang="sr-Latn-CS" altLang="en-US" sz="2100" dirty="0"/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53.	Međunarodni monetarni sistem: definicija, klasifikacija, karakteristike „dobrog“ međunarodnog monetarnog sistema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54.	Zlatni standard (1880-1914)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55.	Međunarodni monetarni sistem između dva rata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56.	Objasniti efekat sterilizacije na prilagođavanje platnog bilansa u fiksnim režimima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57.	Osnovne karakteristike </a:t>
            </a:r>
            <a:r>
              <a:rPr lang="sr-Latn-CS" altLang="en-US" sz="1400" dirty="0" err="1"/>
              <a:t>bretonvudskog</a:t>
            </a:r>
            <a:r>
              <a:rPr lang="sr-Latn-CS" altLang="en-US" sz="1400" dirty="0"/>
              <a:t> sistema deviznih kurseva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58.	Uspostavljanje spoljne ravnoteže u </a:t>
            </a:r>
            <a:r>
              <a:rPr lang="sr-Latn-CS" altLang="en-US" sz="1400" dirty="0" err="1"/>
              <a:t>bretonvudskom</a:t>
            </a:r>
            <a:r>
              <a:rPr lang="sr-Latn-CS" altLang="en-US" sz="1400" dirty="0"/>
              <a:t> sistemu deviznih kurseva</a:t>
            </a:r>
          </a:p>
          <a:p>
            <a:pPr marL="84138" indent="-84138" eaLnBrk="1" hangingPunct="1">
              <a:lnSpc>
                <a:spcPct val="80000"/>
              </a:lnSpc>
              <a:spcAft>
                <a:spcPts val="600"/>
              </a:spcAft>
              <a:tabLst>
                <a:tab pos="179388" algn="l"/>
              </a:tabLst>
              <a:defRPr/>
            </a:pPr>
            <a:r>
              <a:rPr lang="sr-Latn-CS" altLang="en-US" sz="1400" dirty="0"/>
              <a:t>59.	Da li su zemlje u </a:t>
            </a:r>
            <a:r>
              <a:rPr lang="sr-Latn-CS" altLang="en-US" sz="1400" dirty="0" err="1"/>
              <a:t>bretonvudskom</a:t>
            </a:r>
            <a:r>
              <a:rPr lang="sr-Latn-CS" altLang="en-US" sz="1400" dirty="0"/>
              <a:t> sistemu deviznih </a:t>
            </a:r>
            <a:r>
              <a:rPr lang="sr-Latn-CS" altLang="en-US" sz="1400" dirty="0" err="1"/>
              <a:t>kusreva</a:t>
            </a:r>
            <a:r>
              <a:rPr lang="sr-Latn-CS" altLang="en-US" sz="1400" dirty="0"/>
              <a:t> imale pravo na devalvaciju , i da li su koristile ovaj mehanizam?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60.	Platnobilansni deficit SAD-a tokom funkcionisanja </a:t>
            </a:r>
            <a:r>
              <a:rPr lang="sr-Latn-CS" altLang="en-US" sz="1400" dirty="0" err="1"/>
              <a:t>bretonvudskog</a:t>
            </a:r>
            <a:r>
              <a:rPr lang="sr-Latn-CS" altLang="en-US" sz="1400" dirty="0"/>
              <a:t> sistema deviznih </a:t>
            </a:r>
            <a:r>
              <a:rPr lang="sr-Latn-CS" altLang="en-US" sz="1400" dirty="0" err="1"/>
              <a:t>kuseva</a:t>
            </a:r>
            <a:r>
              <a:rPr lang="sr-Latn-CS" altLang="en-US" sz="1400" dirty="0"/>
              <a:t>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61.	Kolaps </a:t>
            </a:r>
            <a:r>
              <a:rPr lang="sr-Latn-CS" altLang="en-US" sz="1400" dirty="0" err="1"/>
              <a:t>bretonvudskog</a:t>
            </a:r>
            <a:r>
              <a:rPr lang="sr-Latn-CS" altLang="en-US" sz="1400" dirty="0"/>
              <a:t> sistema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62.	Međunarodni monetarni sistem nakon pada </a:t>
            </a:r>
            <a:r>
              <a:rPr lang="sr-Latn-CS" altLang="en-US" sz="1400" dirty="0" err="1"/>
              <a:t>bretonvudskog</a:t>
            </a:r>
            <a:r>
              <a:rPr lang="sr-Latn-CS" altLang="en-US" sz="1400" dirty="0"/>
              <a:t> sistema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63.	Problemi sa postojećim režimima deviznih kurseva i </a:t>
            </a:r>
            <a:r>
              <a:rPr lang="sr-Latn-CS" altLang="en-US" sz="1400" dirty="0" err="1"/>
              <a:t>prijedlozi</a:t>
            </a:r>
            <a:r>
              <a:rPr lang="sr-Latn-CS" altLang="en-US" sz="1400" dirty="0"/>
              <a:t> za reforme.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64.	Razlozi osnivanja MMF-a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65.	Izvori finansiranja MMF-a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66.	Osnovne funkcije MMF-a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67.	Krediti MMF-a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68.	Specijalna prava vučenja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sr-Latn-CS" altLang="en-US" sz="1400" dirty="0"/>
              <a:t>69.	Savremeno funkcionisanje MMF-a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8923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35ADB5D9-D2CA-428F-ADFD-E8272496D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468438"/>
            <a:ext cx="8626475" cy="491331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hr-HR" altLang="en-US" sz="2300" b="1" dirty="0"/>
              <a:t>Podjela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Definicija…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Prema utvrđivanju deviznog kursa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Prema formi deviznih rezervi</a:t>
            </a:r>
            <a:endParaRPr lang="hr-HR" altLang="en-US" sz="1600" b="1" dirty="0"/>
          </a:p>
          <a:p>
            <a:pPr lvl="1">
              <a:spcAft>
                <a:spcPts val="600"/>
              </a:spcAft>
              <a:defRPr/>
            </a:pPr>
            <a:r>
              <a:rPr lang="hr-HR" altLang="en-US" sz="1600" b="1" dirty="0" err="1"/>
              <a:t>Istorijski</a:t>
            </a:r>
            <a:endParaRPr lang="hr-HR" altLang="en-US" sz="1600" b="1" dirty="0"/>
          </a:p>
          <a:p>
            <a:pPr lvl="2">
              <a:spcAft>
                <a:spcPts val="600"/>
              </a:spcAft>
              <a:defRPr/>
            </a:pPr>
            <a:r>
              <a:rPr lang="hr-HR" altLang="en-US" sz="1400" b="1" dirty="0"/>
              <a:t>Zlatni standard (1880-1914), </a:t>
            </a:r>
          </a:p>
          <a:p>
            <a:pPr lvl="2">
              <a:spcAft>
                <a:spcPts val="600"/>
              </a:spcAft>
              <a:defRPr/>
            </a:pPr>
            <a:r>
              <a:rPr lang="hr-HR" altLang="en-US" sz="1400" b="1" dirty="0"/>
              <a:t>Međuratni sistem </a:t>
            </a:r>
          </a:p>
          <a:p>
            <a:pPr lvl="2">
              <a:spcAft>
                <a:spcPts val="600"/>
              </a:spcAft>
              <a:defRPr/>
            </a:pPr>
            <a:r>
              <a:rPr lang="hr-HR" altLang="en-US" sz="1400" b="1" dirty="0"/>
              <a:t>Zlatno-</a:t>
            </a:r>
            <a:r>
              <a:rPr lang="hr-HR" altLang="en-US" sz="1400" b="1" dirty="0" err="1"/>
              <a:t>devezni</a:t>
            </a:r>
            <a:r>
              <a:rPr lang="hr-HR" altLang="en-US" sz="1400" b="1" dirty="0"/>
              <a:t> standard (</a:t>
            </a:r>
            <a:r>
              <a:rPr lang="hr-HR" altLang="en-US" sz="1400" b="1" dirty="0" err="1"/>
              <a:t>Bretonvudski</a:t>
            </a:r>
            <a:r>
              <a:rPr lang="hr-HR" altLang="en-US" sz="1400" b="1" dirty="0"/>
              <a:t>) –(1944-1973)</a:t>
            </a:r>
          </a:p>
          <a:p>
            <a:pPr lvl="2">
              <a:spcAft>
                <a:spcPts val="600"/>
              </a:spcAft>
              <a:defRPr/>
            </a:pPr>
            <a:r>
              <a:rPr lang="hr-HR" altLang="en-US" sz="1400" b="1" dirty="0"/>
              <a:t>S</a:t>
            </a:r>
            <a:r>
              <a:rPr lang="en-US" altLang="en-US" sz="1400" b="1" dirty="0"/>
              <a:t>a</a:t>
            </a:r>
            <a:r>
              <a:rPr lang="hr-HR" altLang="en-US" sz="1400" b="1" dirty="0" err="1"/>
              <a:t>vremeni</a:t>
            </a:r>
            <a:r>
              <a:rPr lang="hr-HR" altLang="en-US" sz="1400" b="1" dirty="0"/>
              <a:t> Međunarodni monetarni sistem nakon 1973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Prilagodljivost, likvidnost, pouzdanost…</a:t>
            </a:r>
          </a:p>
        </p:txBody>
      </p:sp>
      <p:sp>
        <p:nvSpPr>
          <p:cNvPr id="15363" name="Rezervirano mjesto broja slajda 3">
            <a:extLst>
              <a:ext uri="{FF2B5EF4-FFF2-40B4-BE49-F238E27FC236}">
                <a16:creationId xmlns:a16="http://schemas.microsoft.com/office/drawing/2014/main" id="{8D71F1C5-E9EC-419F-B94E-BED5883D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2B1AAF-00C6-4D01-88C7-45F123F75A78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2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8CD7D037-7D8B-4837-83C5-C4181C72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MEĐUNARODNI MONETARNI SISTEM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35ADB5D9-D2CA-428F-ADFD-E8272496D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468438"/>
            <a:ext cx="8626475" cy="491331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altLang="en-US" sz="2300" b="1" dirty="0"/>
              <a:t>Me</a:t>
            </a:r>
            <a:r>
              <a:rPr lang="hr-BA" altLang="en-US" sz="2300" b="1" dirty="0"/>
              <a:t>đ</a:t>
            </a:r>
            <a:r>
              <a:rPr lang="en-US" altLang="en-US" sz="2300" b="1" dirty="0" err="1"/>
              <a:t>unarodni</a:t>
            </a:r>
            <a:r>
              <a:rPr lang="en-US" altLang="en-US" sz="2300" b="1" dirty="0"/>
              <a:t> </a:t>
            </a:r>
            <a:r>
              <a:rPr lang="en-US" altLang="en-US" sz="2300" b="1" dirty="0" err="1"/>
              <a:t>monetarni</a:t>
            </a:r>
            <a:r>
              <a:rPr lang="en-US" altLang="en-US" sz="2300" b="1" dirty="0"/>
              <a:t> s</a:t>
            </a:r>
            <a:r>
              <a:rPr lang="hr-BA" altLang="en-US" sz="2300" b="1" dirty="0"/>
              <a:t>i</a:t>
            </a:r>
            <a:r>
              <a:rPr lang="en-US" altLang="en-US" sz="2300" b="1" dirty="0"/>
              <a:t>stem-</a:t>
            </a:r>
            <a:r>
              <a:rPr lang="en-US" altLang="en-US" sz="2300" b="1" dirty="0" err="1"/>
              <a:t>sada</a:t>
            </a:r>
            <a:r>
              <a:rPr lang="hr-BA" altLang="en-US" sz="2300" b="1" dirty="0"/>
              <a:t>š</a:t>
            </a:r>
            <a:r>
              <a:rPr lang="en-US" altLang="en-US" sz="2300" b="1" dirty="0" err="1"/>
              <a:t>njost</a:t>
            </a:r>
            <a:r>
              <a:rPr lang="en-US" altLang="en-US" sz="2300" b="1" dirty="0"/>
              <a:t> </a:t>
            </a:r>
            <a:r>
              <a:rPr lang="hr-BA" altLang="en-US" sz="2300" b="1" dirty="0"/>
              <a:t>i</a:t>
            </a:r>
            <a:r>
              <a:rPr lang="en-US" altLang="en-US" sz="2300" b="1" dirty="0"/>
              <a:t> </a:t>
            </a:r>
            <a:r>
              <a:rPr lang="en-US" altLang="en-US" sz="2300" b="1" dirty="0" err="1"/>
              <a:t>budu</a:t>
            </a:r>
            <a:r>
              <a:rPr lang="hr-BA" altLang="en-US" sz="2300" b="1" dirty="0"/>
              <a:t>ć</a:t>
            </a:r>
            <a:r>
              <a:rPr lang="en-US" altLang="en-US" sz="2300" b="1" dirty="0" err="1"/>
              <a:t>nosti</a:t>
            </a:r>
            <a:endParaRPr lang="hr-HR" altLang="en-US" sz="2300" b="1" dirty="0"/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1973-rukovođeno fleksibilni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Cca 50% zemalja i 4/5 međunarodne razmjene-fluktuirajući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Velika oscilacija valuta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 err="1"/>
              <a:t>Platnobilansni</a:t>
            </a:r>
            <a:r>
              <a:rPr lang="hr-HR" altLang="en-US" sz="1800" b="1" dirty="0"/>
              <a:t> deficiti SAD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Dvojno tržište zlata i smanjenje njegovog učešća u deviznim rezervama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SWAP aranžmani između CB – 2008/09 sa federalnim rezervama  - 30 CB, vrijednost preko 500 </a:t>
            </a:r>
            <a:r>
              <a:rPr lang="hr-HR" altLang="en-US" sz="1800" b="1" dirty="0" err="1"/>
              <a:t>mlrd</a:t>
            </a:r>
            <a:r>
              <a:rPr lang="hr-HR" altLang="en-US" sz="1800" b="1" dirty="0"/>
              <a:t> USD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 </a:t>
            </a:r>
          </a:p>
          <a:p>
            <a:pPr lvl="1">
              <a:spcAft>
                <a:spcPts val="600"/>
              </a:spcAft>
              <a:defRPr/>
            </a:pPr>
            <a:endParaRPr lang="hr-HR" altLang="en-US" sz="1800" b="1" dirty="0"/>
          </a:p>
        </p:txBody>
      </p:sp>
      <p:sp>
        <p:nvSpPr>
          <p:cNvPr id="15363" name="Rezervirano mjesto broja slajda 3">
            <a:extLst>
              <a:ext uri="{FF2B5EF4-FFF2-40B4-BE49-F238E27FC236}">
                <a16:creationId xmlns:a16="http://schemas.microsoft.com/office/drawing/2014/main" id="{8D71F1C5-E9EC-419F-B94E-BED5883D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2B1AAF-00C6-4D01-88C7-45F123F75A78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3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8CD7D037-7D8B-4837-83C5-C4181C72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MEĐUNARODNI MONETARNI SISTEM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999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35ADB5D9-D2CA-428F-ADFD-E8272496D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196752"/>
            <a:ext cx="8626475" cy="5184998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hr-BA" altLang="en-US" sz="2300" b="1" dirty="0"/>
              <a:t>Problemi sa postojećim režimima deviznog kursa</a:t>
            </a:r>
            <a:endParaRPr lang="hr-HR" altLang="en-US" sz="2300" b="1" dirty="0"/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Velika nestabilnost deviznih </a:t>
            </a:r>
            <a:r>
              <a:rPr lang="hr-HR" altLang="en-US" sz="1800" b="1" dirty="0" err="1"/>
              <a:t>kurseva</a:t>
            </a:r>
            <a:r>
              <a:rPr lang="hr-HR" altLang="en-US" sz="1800" b="1" dirty="0"/>
              <a:t>, uporne i velike neusklađenosti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Neuspjeh u pokušaju koordinacije ekonomskih p</a:t>
            </a:r>
            <a:r>
              <a:rPr lang="en-US" altLang="en-US" sz="1800" b="1" dirty="0"/>
              <a:t>o</a:t>
            </a:r>
            <a:r>
              <a:rPr lang="hr-HR" altLang="en-US" sz="1800" b="1" dirty="0" err="1"/>
              <a:t>litika</a:t>
            </a:r>
            <a:r>
              <a:rPr lang="hr-HR" altLang="en-US" sz="1800" b="1" dirty="0"/>
              <a:t> razvijenih zemalja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Nemogućnost da se spriječi </a:t>
            </a:r>
            <a:r>
              <a:rPr lang="hr-HR" altLang="en-US" sz="1800" b="1" dirty="0" err="1"/>
              <a:t>finansijska</a:t>
            </a:r>
            <a:r>
              <a:rPr lang="hr-HR" altLang="en-US" sz="1800" b="1" dirty="0"/>
              <a:t> kriza i da se na nju adekvatno odgovori</a:t>
            </a:r>
          </a:p>
          <a:p>
            <a:pPr>
              <a:spcAft>
                <a:spcPts val="600"/>
              </a:spcAft>
              <a:defRPr/>
            </a:pPr>
            <a:r>
              <a:rPr lang="hr-HR" altLang="en-US" sz="2300" b="1" dirty="0"/>
              <a:t>Prijedlozi za reformu postojećih aranžmana </a:t>
            </a:r>
            <a:r>
              <a:rPr lang="hr-HR" altLang="en-US" sz="2300" b="1" dirty="0" err="1"/>
              <a:t>dev</a:t>
            </a:r>
            <a:r>
              <a:rPr lang="hr-HR" altLang="en-US" sz="2300" b="1" dirty="0"/>
              <a:t>. Kursa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Williamson – </a:t>
            </a:r>
            <a:r>
              <a:rPr lang="hr-HR" altLang="en-US" sz="1800" b="1" dirty="0" err="1"/>
              <a:t>target</a:t>
            </a:r>
            <a:r>
              <a:rPr lang="hr-HR" altLang="en-US" sz="1800" b="1" dirty="0"/>
              <a:t> zona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Napomena – u udžbeniku gr</a:t>
            </a:r>
            <a:r>
              <a:rPr lang="en-US" altLang="en-US" sz="1800" b="1" dirty="0"/>
              <a:t>e</a:t>
            </a:r>
            <a:r>
              <a:rPr lang="hr-HR" altLang="en-US" sz="1800" b="1" dirty="0" err="1"/>
              <a:t>ška</a:t>
            </a:r>
            <a:r>
              <a:rPr lang="hr-HR" altLang="en-US" sz="1800" b="1" dirty="0"/>
              <a:t> u </a:t>
            </a:r>
            <a:r>
              <a:rPr lang="hr-HR" altLang="en-US" sz="1800" b="1" dirty="0" err="1"/>
              <a:t>prevodu</a:t>
            </a:r>
            <a:r>
              <a:rPr lang="hr-HR" altLang="en-US" sz="1800" b="1" dirty="0"/>
              <a:t> u ovom dijelu gradiva </a:t>
            </a:r>
            <a:r>
              <a:rPr lang="hr-HR" altLang="en-US" sz="1500" b="1" dirty="0"/>
              <a:t>(treba Tendencija </a:t>
            </a:r>
            <a:r>
              <a:rPr lang="hr-HR" altLang="en-US" sz="1500" b="1" dirty="0" err="1"/>
              <a:t>depresijacije</a:t>
            </a:r>
            <a:r>
              <a:rPr lang="hr-HR" altLang="en-US" sz="1500" b="1" dirty="0"/>
              <a:t> (a na </a:t>
            </a:r>
            <a:r>
              <a:rPr lang="hr-HR" altLang="en-US" sz="1500" b="1" dirty="0" err="1"/>
              <a:t>apresijacije</a:t>
            </a:r>
            <a:r>
              <a:rPr lang="hr-HR" altLang="en-US" sz="1500" b="1" dirty="0"/>
              <a:t>) dolara u odnosu na jen)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Visoki kapitalni tokovi – </a:t>
            </a:r>
            <a:r>
              <a:rPr lang="hr-HR" altLang="en-US" sz="1800" b="1" dirty="0" err="1"/>
              <a:t>Tobin</a:t>
            </a:r>
            <a:endParaRPr lang="hr-HR" altLang="en-US" sz="1800" b="1" dirty="0"/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Potrebne restrikcije u kretanju vrućih kapitalnih tokova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 err="1"/>
              <a:t>Mandel</a:t>
            </a:r>
            <a:r>
              <a:rPr lang="hr-HR" altLang="en-US" sz="1800" b="1" dirty="0"/>
              <a:t> – globalna privreda zahtijeva globalnu valutu</a:t>
            </a:r>
          </a:p>
          <a:p>
            <a:pPr lvl="1">
              <a:spcAft>
                <a:spcPts val="600"/>
              </a:spcAft>
              <a:defRPr/>
            </a:pPr>
            <a:endParaRPr lang="hr-HR" altLang="en-US" sz="1800" b="1" dirty="0"/>
          </a:p>
          <a:p>
            <a:pPr lvl="1">
              <a:spcAft>
                <a:spcPts val="600"/>
              </a:spcAft>
              <a:defRPr/>
            </a:pPr>
            <a:endParaRPr lang="hr-HR" altLang="en-US" sz="1800" b="1" dirty="0"/>
          </a:p>
        </p:txBody>
      </p:sp>
      <p:sp>
        <p:nvSpPr>
          <p:cNvPr id="15363" name="Rezervirano mjesto broja slajda 3">
            <a:extLst>
              <a:ext uri="{FF2B5EF4-FFF2-40B4-BE49-F238E27FC236}">
                <a16:creationId xmlns:a16="http://schemas.microsoft.com/office/drawing/2014/main" id="{8D71F1C5-E9EC-419F-B94E-BED5883D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2B1AAF-00C6-4D01-88C7-45F123F75A78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4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8CD7D037-7D8B-4837-83C5-C4181C72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MEĐUNARODNI MONETARNI SISTEM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124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EA01D-D67D-8672-9C43-ABFCF442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63491" name="Content Placeholder 2">
            <a:extLst>
              <a:ext uri="{FF2B5EF4-FFF2-40B4-BE49-F238E27FC236}">
                <a16:creationId xmlns:a16="http://schemas.microsoft.com/office/drawing/2014/main" id="{FB47DBBE-9863-C1D2-6294-0C9338A727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bs-Latn-BA" altLang="en-US" sz="2100"/>
              <a:t>Međunarodni monetarni fond (International Monetary Fund)</a:t>
            </a:r>
            <a:r>
              <a:rPr lang="sr-Latn-CS" altLang="en-US" sz="2100"/>
              <a:t> je osnovan 1944. godine u Bretton Woods-u (USA) </a:t>
            </a:r>
          </a:p>
          <a:p>
            <a:pPr algn="just"/>
            <a:r>
              <a:rPr lang="sr-Latn-CS" altLang="en-US" sz="2100"/>
              <a:t>Uporedo sa MMF-om osnovana je i Međunarodna banka za obnovu i razvoj (International Bank for Reconstruction and Development)</a:t>
            </a:r>
          </a:p>
          <a:p>
            <a:pPr algn="just"/>
            <a:r>
              <a:rPr lang="bs-Latn-BA" altLang="en-US" sz="2100"/>
              <a:t>MMF </a:t>
            </a:r>
            <a:r>
              <a:rPr lang="en-US" altLang="en-US" sz="2100"/>
              <a:t>je</a:t>
            </a:r>
            <a:r>
              <a:rPr lang="sr-Cyrl-CS" altLang="en-US" sz="2100"/>
              <a:t> </a:t>
            </a:r>
            <a:r>
              <a:rPr lang="en-US" altLang="en-US" sz="2100"/>
              <a:t>trebao</a:t>
            </a:r>
            <a:r>
              <a:rPr lang="sr-Cyrl-CS" altLang="en-US" sz="2100"/>
              <a:t> </a:t>
            </a:r>
            <a:r>
              <a:rPr lang="en-US" altLang="en-US" sz="2100"/>
              <a:t>da</a:t>
            </a:r>
            <a:r>
              <a:rPr lang="sr-Cyrl-CS" altLang="en-US" sz="2100"/>
              <a:t> </a:t>
            </a:r>
            <a:r>
              <a:rPr lang="en-US" altLang="en-US" sz="2100"/>
              <a:t>obezbijedi</a:t>
            </a:r>
            <a:r>
              <a:rPr lang="sr-Cyrl-CS" altLang="en-US" sz="2100"/>
              <a:t> </a:t>
            </a:r>
            <a:r>
              <a:rPr lang="en-US" altLang="en-US" sz="2100"/>
              <a:t>saradnju</a:t>
            </a:r>
            <a:r>
              <a:rPr lang="sr-Cyrl-CS" altLang="en-US" sz="2100"/>
              <a:t> </a:t>
            </a:r>
            <a:r>
              <a:rPr lang="en-US" altLang="en-US" sz="2100"/>
              <a:t>u</a:t>
            </a:r>
            <a:r>
              <a:rPr lang="sr-Cyrl-CS" altLang="en-US" sz="2100"/>
              <a:t> </a:t>
            </a:r>
            <a:r>
              <a:rPr lang="en-US" altLang="en-US" sz="2100"/>
              <a:t>oblasti</a:t>
            </a:r>
            <a:r>
              <a:rPr lang="sr-Cyrl-CS" altLang="en-US" sz="2100"/>
              <a:t> </a:t>
            </a:r>
            <a:r>
              <a:rPr lang="en-US" altLang="en-US" sz="2100"/>
              <a:t>me</a:t>
            </a:r>
            <a:r>
              <a:rPr lang="vi-VN" altLang="en-US" sz="2100"/>
              <a:t>đ</a:t>
            </a:r>
            <a:r>
              <a:rPr lang="en-US" altLang="en-US" sz="2100"/>
              <a:t>unarodnih</a:t>
            </a:r>
            <a:r>
              <a:rPr lang="sr-Cyrl-CS" altLang="en-US" sz="2100"/>
              <a:t> </a:t>
            </a:r>
            <a:r>
              <a:rPr lang="en-US" altLang="en-US" sz="2100"/>
              <a:t>plaćanja</a:t>
            </a:r>
            <a:r>
              <a:rPr lang="sr-Cyrl-CS" altLang="en-US" sz="2100"/>
              <a:t> </a:t>
            </a:r>
            <a:r>
              <a:rPr lang="en-US" altLang="en-US" sz="2100"/>
              <a:t>i</a:t>
            </a:r>
            <a:r>
              <a:rPr lang="sr-Cyrl-CS" altLang="en-US" sz="2100"/>
              <a:t> </a:t>
            </a:r>
            <a:r>
              <a:rPr lang="en-US" altLang="en-US" sz="2100"/>
              <a:t>politike</a:t>
            </a:r>
            <a:r>
              <a:rPr lang="sr-Cyrl-CS" altLang="en-US" sz="2100"/>
              <a:t> </a:t>
            </a:r>
            <a:r>
              <a:rPr lang="en-US" altLang="en-US" sz="2100"/>
              <a:t>deviznih</a:t>
            </a:r>
            <a:r>
              <a:rPr lang="sr-Cyrl-CS" altLang="en-US" sz="2100"/>
              <a:t> </a:t>
            </a:r>
            <a:r>
              <a:rPr lang="en-US" altLang="en-US" sz="2100"/>
              <a:t>kurseva</a:t>
            </a:r>
            <a:r>
              <a:rPr lang="sr-Cyrl-CS" altLang="en-US" sz="2100"/>
              <a:t> </a:t>
            </a:r>
            <a:r>
              <a:rPr lang="en-US" altLang="en-US" sz="2100"/>
              <a:t>i</a:t>
            </a:r>
            <a:r>
              <a:rPr lang="sr-Cyrl-CS" altLang="en-US" sz="2100"/>
              <a:t> </a:t>
            </a:r>
            <a:r>
              <a:rPr lang="en-US" altLang="en-US" sz="2100"/>
              <a:t>da</a:t>
            </a:r>
            <a:r>
              <a:rPr lang="sr-Cyrl-CS" altLang="en-US" sz="2100"/>
              <a:t> </a:t>
            </a:r>
            <a:r>
              <a:rPr lang="en-US" altLang="en-US" sz="2100"/>
              <a:t>odobrava</a:t>
            </a:r>
            <a:r>
              <a:rPr lang="sr-Cyrl-CS" altLang="en-US" sz="2100"/>
              <a:t> </a:t>
            </a:r>
            <a:r>
              <a:rPr lang="en-US" altLang="en-US" sz="2100"/>
              <a:t>kredite</a:t>
            </a:r>
            <a:r>
              <a:rPr lang="sr-Cyrl-CS" altLang="en-US" sz="2100"/>
              <a:t> </a:t>
            </a:r>
            <a:r>
              <a:rPr lang="en-US" altLang="en-US" sz="2100"/>
              <a:t>za</a:t>
            </a:r>
            <a:r>
              <a:rPr lang="sr-Cyrl-CS" altLang="en-US" sz="2100"/>
              <a:t> </a:t>
            </a:r>
            <a:r>
              <a:rPr lang="en-US" altLang="en-US" sz="2100"/>
              <a:t>kratkoročno</a:t>
            </a:r>
            <a:r>
              <a:rPr lang="sr-Cyrl-CS" altLang="en-US" sz="2100"/>
              <a:t> </a:t>
            </a:r>
            <a:r>
              <a:rPr lang="en-US" altLang="en-US" sz="2100"/>
              <a:t>uravnoteženje</a:t>
            </a:r>
            <a:r>
              <a:rPr lang="sr-Cyrl-CS" altLang="en-US" sz="2100"/>
              <a:t> </a:t>
            </a:r>
            <a:r>
              <a:rPr lang="en-US" altLang="en-US" sz="2100"/>
              <a:t>platnog</a:t>
            </a:r>
            <a:r>
              <a:rPr lang="sr-Cyrl-CS" altLang="en-US" sz="2100"/>
              <a:t> </a:t>
            </a:r>
            <a:r>
              <a:rPr lang="en-US" altLang="en-US" sz="2100"/>
              <a:t>bilansa</a:t>
            </a:r>
            <a:r>
              <a:rPr lang="sr-Cyrl-CS" altLang="en-US" sz="2100"/>
              <a:t>, </a:t>
            </a:r>
            <a:r>
              <a:rPr lang="en-US" altLang="en-US" sz="2100"/>
              <a:t>a</a:t>
            </a:r>
            <a:r>
              <a:rPr lang="sr-Cyrl-CS" altLang="en-US" sz="2100"/>
              <a:t> </a:t>
            </a:r>
            <a:r>
              <a:rPr lang="en-US" altLang="en-US" sz="2100"/>
              <a:t>Banka</a:t>
            </a:r>
            <a:r>
              <a:rPr lang="sr-Cyrl-CS" altLang="en-US" sz="2100"/>
              <a:t> </a:t>
            </a:r>
            <a:r>
              <a:rPr lang="en-US" altLang="en-US" sz="2100"/>
              <a:t>je</a:t>
            </a:r>
            <a:r>
              <a:rPr lang="sr-Cyrl-CS" altLang="en-US" sz="2100"/>
              <a:t> </a:t>
            </a:r>
            <a:r>
              <a:rPr lang="en-US" altLang="en-US" sz="2100"/>
              <a:t>dobila</a:t>
            </a:r>
            <a:r>
              <a:rPr lang="sr-Cyrl-CS" altLang="en-US" sz="2100"/>
              <a:t> </a:t>
            </a:r>
            <a:r>
              <a:rPr lang="en-US" altLang="en-US" sz="2100"/>
              <a:t>z</a:t>
            </a:r>
            <a:r>
              <a:rPr lang="sr-Cyrl-CS" altLang="en-US" sz="2100"/>
              <a:t>а</a:t>
            </a:r>
            <a:r>
              <a:rPr lang="en-US" altLang="en-US" sz="2100"/>
              <a:t>d</a:t>
            </a:r>
            <a:r>
              <a:rPr lang="sr-Cyrl-CS" altLang="en-US" sz="2100"/>
              <a:t>а</a:t>
            </a:r>
            <a:r>
              <a:rPr lang="en-US" altLang="en-US" sz="2100"/>
              <a:t>t</a:t>
            </a:r>
            <a:r>
              <a:rPr lang="sr-Cyrl-CS" altLang="en-US" sz="2100"/>
              <a:t>а</a:t>
            </a:r>
            <a:r>
              <a:rPr lang="en-US" altLang="en-US" sz="2100"/>
              <a:t>k</a:t>
            </a:r>
            <a:r>
              <a:rPr lang="sr-Cyrl-CS" altLang="en-US" sz="2100"/>
              <a:t> </a:t>
            </a:r>
            <a:r>
              <a:rPr lang="en-US" altLang="en-US" sz="2100"/>
              <a:t>d</a:t>
            </a:r>
            <a:r>
              <a:rPr lang="sr-Cyrl-CS" altLang="en-US" sz="2100"/>
              <a:t>а </a:t>
            </a:r>
            <a:r>
              <a:rPr lang="en-US" altLang="en-US" sz="2100"/>
              <a:t>dugoročnim</a:t>
            </a:r>
            <a:r>
              <a:rPr lang="sr-Cyrl-CS" altLang="en-US" sz="2100"/>
              <a:t> </a:t>
            </a:r>
            <a:r>
              <a:rPr lang="en-US" altLang="en-US" sz="2100"/>
              <a:t>kreditim</a:t>
            </a:r>
            <a:r>
              <a:rPr lang="sr-Cyrl-CS" altLang="en-US" sz="2100"/>
              <a:t>а </a:t>
            </a:r>
            <a:r>
              <a:rPr lang="hr-BA" altLang="en-US" sz="2100"/>
              <a:t>prevashodno u infrastrukturu </a:t>
            </a:r>
            <a:r>
              <a:rPr lang="en-US" altLang="en-US" sz="2100"/>
              <a:t>omogući</a:t>
            </a:r>
            <a:r>
              <a:rPr lang="sr-Cyrl-CS" altLang="en-US" sz="2100"/>
              <a:t> </a:t>
            </a:r>
            <a:r>
              <a:rPr lang="en-US" altLang="en-US" sz="2100"/>
              <a:t>obnovu</a:t>
            </a:r>
            <a:r>
              <a:rPr lang="sr-Cyrl-CS" altLang="en-US" sz="2100"/>
              <a:t> </a:t>
            </a:r>
            <a:r>
              <a:rPr lang="en-US" altLang="en-US" sz="2100"/>
              <a:t>i</a:t>
            </a:r>
            <a:r>
              <a:rPr lang="sr-Cyrl-CS" altLang="en-US" sz="2100"/>
              <a:t> </a:t>
            </a:r>
            <a:r>
              <a:rPr lang="en-US" altLang="en-US" sz="2100"/>
              <a:t>r</a:t>
            </a:r>
            <a:r>
              <a:rPr lang="sr-Cyrl-CS" altLang="en-US" sz="2100"/>
              <a:t>а</a:t>
            </a:r>
            <a:r>
              <a:rPr lang="en-US" altLang="en-US" sz="2100"/>
              <a:t>zvoj</a:t>
            </a:r>
            <a:r>
              <a:rPr lang="sr-Cyrl-CS" altLang="en-US" sz="2100"/>
              <a:t> </a:t>
            </a:r>
            <a:r>
              <a:rPr lang="en-US" altLang="en-US" sz="2100"/>
              <a:t>privred</a:t>
            </a:r>
            <a:r>
              <a:rPr lang="sr-Cyrl-CS" altLang="en-US" sz="2100"/>
              <a:t>а </a:t>
            </a:r>
            <a:r>
              <a:rPr lang="en-US" altLang="en-US" sz="2100"/>
              <a:t>zem</a:t>
            </a:r>
            <a:r>
              <a:rPr lang="sr-Cyrl-CS" altLang="en-US" sz="2100"/>
              <a:t>а</a:t>
            </a:r>
            <a:r>
              <a:rPr lang="en-US" altLang="en-US" sz="2100"/>
              <a:t>lj</a:t>
            </a:r>
            <a:r>
              <a:rPr lang="sr-Cyrl-CS" altLang="en-US" sz="2100"/>
              <a:t>а </a:t>
            </a:r>
            <a:r>
              <a:rPr lang="en-US" altLang="en-US" sz="2100"/>
              <a:t>čl</a:t>
            </a:r>
            <a:r>
              <a:rPr lang="sr-Cyrl-CS" altLang="en-US" sz="2100"/>
              <a:t>а</a:t>
            </a:r>
            <a:r>
              <a:rPr lang="en-US" altLang="en-US" sz="2100"/>
              <a:t>nic</a:t>
            </a:r>
            <a:r>
              <a:rPr lang="sr-Cyrl-CS" altLang="en-US" sz="2100"/>
              <a:t>а.</a:t>
            </a:r>
            <a:endParaRPr lang="bs-Latn-BA" altLang="en-US" sz="2100"/>
          </a:p>
          <a:p>
            <a:pPr algn="just"/>
            <a:r>
              <a:rPr lang="sr-Latn-CS" altLang="en-US" sz="2100"/>
              <a:t>Dakle, ključni zadatak MMF-a je održavanje međunarodne monetarne stabilnosti – sistema deviznih kurseva i sistema međunarodnih plaćanja</a:t>
            </a:r>
            <a:r>
              <a:rPr lang="en-US" altLang="en-US" sz="2100"/>
              <a:t> u uslovima nepostojanja jedinstvenog me</a:t>
            </a:r>
            <a:r>
              <a:rPr lang="hr-BA" altLang="en-US" sz="2100"/>
              <a:t>đ</a:t>
            </a:r>
            <a:r>
              <a:rPr lang="en-US" altLang="en-US" sz="2100"/>
              <a:t>unarodnog monetarnog medija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FA7E7-D2F3-C941-32A0-9269D03A7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64515" name="Content Placeholder 2">
            <a:extLst>
              <a:ext uri="{FF2B5EF4-FFF2-40B4-BE49-F238E27FC236}">
                <a16:creationId xmlns:a16="http://schemas.microsoft.com/office/drawing/2014/main" id="{2694C4B7-1BDF-D769-F607-F2578CF357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sr-Latn-CS" altLang="en-US" sz="2100" dirty="0"/>
              <a:t>Ciljevi MMF-a su:</a:t>
            </a:r>
          </a:p>
          <a:p>
            <a:pPr eaLnBrk="1" hangingPunct="1">
              <a:lnSpc>
                <a:spcPct val="90000"/>
              </a:lnSpc>
              <a:defRPr/>
            </a:pPr>
            <a:endParaRPr lang="sr-Latn-CS" altLang="en-US" sz="21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Razvoj međunarodne monetarne saradnje,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Podrška stabilnim deviznim kursevima,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Pomoć u održavanju konvertibilnosti valuta 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Davanje kratkoročnih kredita za uravnoteženje platnog bilansa.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sr-Latn-CS" altLang="en-US" sz="19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sr-Latn-CS" altLang="en-US" sz="19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sr-Latn-CS" altLang="en-US" sz="2100" dirty="0"/>
              <a:t>Osnovne funkcije MMF-a su: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regulisanje visine deviznih kurseva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finansijska podrška članicama (kreditiranje)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funkcija kontrole i nadzora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r-Latn-CS" altLang="en-US" sz="1900" dirty="0">
                <a:solidFill>
                  <a:schemeClr val="tx1"/>
                </a:solidFill>
              </a:rPr>
              <a:t>usluge (tehnička pomoć)</a:t>
            </a:r>
            <a:endParaRPr lang="en-US" altLang="en-US" sz="1900" dirty="0">
              <a:solidFill>
                <a:schemeClr val="tx1"/>
              </a:solidFill>
            </a:endParaRPr>
          </a:p>
          <a:p>
            <a:pPr>
              <a:buFont typeface="Wingdings 2" panose="05020102010507070707" pitchFamily="18" charset="2"/>
              <a:buNone/>
              <a:defRPr/>
            </a:pPr>
            <a:endParaRPr lang="en-US" alt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CFCD-7C00-A733-1899-6DC1E5E6E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6097D074-0F94-CA82-F986-23DB9A72C6E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268413"/>
            <a:ext cx="8504238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sz="1800"/>
              <a:t>190 zemalja članica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800"/>
              <a:t>Sjedište MMF-a je u Vašingtonu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800"/>
              <a:t>Izvori finansiranja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altLang="en-US" sz="1600" b="1"/>
              <a:t>Kvote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Osnovni izvor finansiranja, osnov za glasačka prava, pozajmljivanje od MMF, raspodjelu SRD...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Trenutno (od 2016) iznose 477 milijadi SDR, a uplaćuju se 25% u konvertibilnoj valuti a 75% u nacionalnoj valuti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Kvota BiH iznosi 265,2 miliona SDR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Udio u ukunim kvotama: 1. SAD (17,4%), 2. Japan (6,5%), 3. Kina (6,4%), 4. Njemačka (5,6%),  			  5. Francuska i Velika britanija (4,2%)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Svaka zemlja ima 750 osnovnih glasova (inicijalno bilo 250) plus po 1 glas na svakih 100.000 SDR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Glasačka prava: SAD (16,5%), Japan (6,15), Kina (6,1%), Njemačka (5,3%), Francuska i Velika Britanija (4%), Saudijska Arabija (2%)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Iznos kvote se utvrđuje prema ekonomskoj snazi zemlje (BDP, otvorenost, devizne rezerve, varijabilnost)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altLang="en-US" sz="1600" b="1"/>
              <a:t>Zaduživanje na finansijkom tržištu</a:t>
            </a:r>
          </a:p>
          <a:p>
            <a:pPr lvl="2" eaLnBrk="1" hangingPunct="1">
              <a:lnSpc>
                <a:spcPct val="90000"/>
              </a:lnSpc>
            </a:pPr>
            <a:r>
              <a:rPr lang="sr-Latn-CS" altLang="en-US" sz="1400"/>
              <a:t>Na bazi bilateralnih sporazuma o pozajmljivanju sa pojedinim zemljama zemljama (318 mlrd SDR)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400"/>
              <a:t>General Agreements to Borrow (GAB)</a:t>
            </a:r>
            <a:r>
              <a:rPr lang="bs-Latn-BA" altLang="en-US" sz="1400"/>
              <a:t>- sa 11 najrazvijenijih zemalja (17mldr SDR) – potpisan 1962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400"/>
              <a:t>New Arrangements to Borrow (NAB)</a:t>
            </a:r>
            <a:r>
              <a:rPr lang="bs-Latn-BA" altLang="en-US" sz="1400"/>
              <a:t> –potpisan 1997 sa 38 zemalja (inicijalno 182,4 mlrd SDR) a danas MMF putem ovog aranžmana može pozajmiti 370 mlrd SDR za potrebe krditiranja.</a:t>
            </a:r>
            <a:endParaRPr lang="sr-Latn-CS" altLang="en-US" sz="1600"/>
          </a:p>
          <a:p>
            <a:pPr lvl="2" eaLnBrk="1" hangingPunct="1">
              <a:lnSpc>
                <a:spcPct val="90000"/>
              </a:lnSpc>
            </a:pPr>
            <a:endParaRPr lang="sr-Latn-CS" altLang="en-US" sz="1400"/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5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5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5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5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5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55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55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55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5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354E-5169-1A05-9C50-48F6A5C07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86FBF91D-123D-506E-90D4-EFF2E2540F3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196975"/>
            <a:ext cx="8504238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sr-Latn-CS" altLang="en-US" sz="2000" dirty="0"/>
              <a:t>Izvori finansiranja (nastavak)</a:t>
            </a:r>
            <a:endParaRPr lang="sr-Latn-CS" altLang="en-US" sz="1600" b="1" dirty="0"/>
          </a:p>
          <a:p>
            <a:pPr marL="273050" lvl="1" eaLnBrk="1" hangingPunct="1">
              <a:lnSpc>
                <a:spcPct val="90000"/>
              </a:lnSpc>
              <a:defRPr/>
            </a:pPr>
            <a:r>
              <a:rPr lang="sr-Latn-CS" altLang="en-US" sz="1500" dirty="0">
                <a:solidFill>
                  <a:schemeClr val="tx1"/>
                </a:solidFill>
              </a:rPr>
              <a:t>Prihod po osnovu datih zajmova (naplaćene kamate i provizije) </a:t>
            </a:r>
          </a:p>
          <a:p>
            <a:pPr marL="273050" lvl="1" eaLnBrk="1" hangingPunct="1">
              <a:lnSpc>
                <a:spcPct val="90000"/>
              </a:lnSpc>
              <a:defRPr/>
            </a:pPr>
            <a:r>
              <a:rPr lang="sr-Latn-CS" altLang="en-US" sz="1500" dirty="0">
                <a:solidFill>
                  <a:schemeClr val="tx1"/>
                </a:solidFill>
              </a:rPr>
              <a:t>Specijalna prava vučenja (SDR) –papirno zlato MMF</a:t>
            </a:r>
            <a:endParaRPr lang="en-US" altLang="en-US" sz="1500" dirty="0">
              <a:solidFill>
                <a:schemeClr val="tx1"/>
              </a:solidFill>
            </a:endParaRP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sr-Latn-CS" altLang="en-US" sz="1400" dirty="0"/>
              <a:t>kreirana 1969 godine od strane MMF-a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en-US" altLang="en-US" sz="1400" dirty="0" err="1"/>
              <a:t>Specijalna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prava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vučenja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trebalo</a:t>
            </a:r>
            <a:r>
              <a:rPr lang="sr-Cyrl-CS" altLang="en-US" sz="1400" dirty="0"/>
              <a:t> </a:t>
            </a:r>
            <a:r>
              <a:rPr lang="en-US" altLang="en-US" sz="1400" dirty="0"/>
              <a:t>je</a:t>
            </a:r>
            <a:r>
              <a:rPr lang="sr-Cyrl-CS" altLang="en-US" sz="1400" dirty="0"/>
              <a:t> </a:t>
            </a:r>
            <a:r>
              <a:rPr lang="en-US" altLang="en-US" sz="1400" dirty="0"/>
              <a:t>da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zadovolje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dva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bitna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zahtjeva</a:t>
            </a:r>
            <a:r>
              <a:rPr lang="sr-Cyrl-CS" altLang="en-US" sz="1400" dirty="0"/>
              <a:t> </a:t>
            </a:r>
            <a:r>
              <a:rPr lang="en-US" altLang="en-US" sz="1400" dirty="0"/>
              <a:t>me</a:t>
            </a:r>
            <a:r>
              <a:rPr lang="vi-VN" altLang="en-US" sz="1400" dirty="0"/>
              <a:t>đ</a:t>
            </a:r>
            <a:r>
              <a:rPr lang="en-US" altLang="en-US" sz="1400" dirty="0" err="1"/>
              <a:t>unarodnog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monetarnog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sistema</a:t>
            </a:r>
            <a:r>
              <a:rPr lang="sr-Cyrl-CS" altLang="en-US" sz="1400" dirty="0"/>
              <a:t>: </a:t>
            </a:r>
            <a:endParaRPr lang="bs-Latn-BA" altLang="en-US" sz="1400" dirty="0"/>
          </a:p>
          <a:p>
            <a:pPr marL="814387" lvl="4" indent="-274638" eaLnBrk="1" hangingPunct="1">
              <a:lnSpc>
                <a:spcPct val="90000"/>
              </a:lnSpc>
              <a:defRPr/>
            </a:pPr>
            <a:r>
              <a:rPr lang="en-US" altLang="en-US" sz="1400" dirty="0"/>
              <a:t>da</a:t>
            </a:r>
            <a:r>
              <a:rPr lang="sr-Cyrl-CS" altLang="en-US" sz="1400" dirty="0"/>
              <a:t> </a:t>
            </a:r>
            <a:r>
              <a:rPr lang="en-US" altLang="en-US" sz="1400" dirty="0"/>
              <a:t>se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obezbijedi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uvećanje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obima</a:t>
            </a:r>
            <a:r>
              <a:rPr lang="sr-Cyrl-CS" altLang="en-US" sz="1400" dirty="0"/>
              <a:t> </a:t>
            </a:r>
            <a:r>
              <a:rPr lang="en-US" altLang="en-US" sz="1400" dirty="0"/>
              <a:t>me</a:t>
            </a:r>
            <a:r>
              <a:rPr lang="vi-VN" altLang="en-US" sz="1400" dirty="0"/>
              <a:t>đ</a:t>
            </a:r>
            <a:r>
              <a:rPr lang="en-US" altLang="en-US" sz="1400" dirty="0" err="1"/>
              <a:t>unarodne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likvidnosti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i</a:t>
            </a:r>
            <a:r>
              <a:rPr lang="sr-Cyrl-CS" altLang="en-US" sz="1400" dirty="0"/>
              <a:t> </a:t>
            </a:r>
            <a:endParaRPr lang="bs-Latn-BA" altLang="en-US" sz="1400" dirty="0"/>
          </a:p>
          <a:p>
            <a:pPr marL="814387" lvl="4" indent="-274638" eaLnBrk="1" hangingPunct="1">
              <a:lnSpc>
                <a:spcPct val="90000"/>
              </a:lnSpc>
              <a:defRPr/>
            </a:pPr>
            <a:r>
              <a:rPr lang="en-US" altLang="en-US" sz="1400" dirty="0"/>
              <a:t>da</a:t>
            </a:r>
            <a:r>
              <a:rPr lang="sr-Cyrl-CS" altLang="en-US" sz="1400" dirty="0"/>
              <a:t> </a:t>
            </a:r>
            <a:r>
              <a:rPr lang="en-US" altLang="en-US" sz="1400" dirty="0"/>
              <a:t>se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osigur</a:t>
            </a:r>
            <a:r>
              <a:rPr lang="sr-Cyrl-CS" altLang="en-US" sz="1400" dirty="0"/>
              <a:t>а </a:t>
            </a:r>
            <a:r>
              <a:rPr lang="en-US" altLang="en-US" sz="1400" dirty="0" err="1"/>
              <a:t>pouzd</a:t>
            </a:r>
            <a:r>
              <a:rPr lang="sr-Cyrl-CS" altLang="en-US" sz="1400" dirty="0"/>
              <a:t>а</a:t>
            </a:r>
            <a:r>
              <a:rPr lang="en-US" altLang="en-US" sz="1400" dirty="0"/>
              <a:t>n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denomin</a:t>
            </a:r>
            <a:r>
              <a:rPr lang="sr-Cyrl-CS" altLang="en-US" sz="1400" dirty="0"/>
              <a:t>а</a:t>
            </a:r>
            <a:r>
              <a:rPr lang="en-US" altLang="en-US" sz="1400" dirty="0"/>
              <a:t>tor</a:t>
            </a:r>
            <a:r>
              <a:rPr lang="sr-Cyrl-CS" altLang="en-US" sz="1400" dirty="0"/>
              <a:t> (</a:t>
            </a:r>
            <a:r>
              <a:rPr lang="en-US" altLang="en-US" sz="1400" dirty="0" err="1"/>
              <a:t>osnov</a:t>
            </a:r>
            <a:r>
              <a:rPr lang="sr-Cyrl-CS" altLang="en-US" sz="1400" dirty="0"/>
              <a:t>а ) </a:t>
            </a:r>
            <a:r>
              <a:rPr lang="en-US" altLang="en-US" sz="1400" dirty="0"/>
              <a:t>z</a:t>
            </a:r>
            <a:r>
              <a:rPr lang="sr-Cyrl-CS" altLang="en-US" sz="1400" dirty="0"/>
              <a:t>а </a:t>
            </a:r>
            <a:r>
              <a:rPr lang="en-US" altLang="en-US" sz="1400" dirty="0" err="1"/>
              <a:t>iskazivanje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deviznih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kurseva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zemalja</a:t>
            </a:r>
            <a:r>
              <a:rPr lang="sr-Cyrl-CS" altLang="en-US" sz="1400" dirty="0"/>
              <a:t> </a:t>
            </a:r>
            <a:r>
              <a:rPr lang="en-US" altLang="en-US" sz="1400" dirty="0" err="1"/>
              <a:t>članica</a:t>
            </a:r>
            <a:endParaRPr lang="bs-Latn-BA" altLang="en-US" sz="1400" dirty="0"/>
          </a:p>
          <a:p>
            <a:pPr marL="814387" lvl="4" indent="-274638" eaLnBrk="1" hangingPunct="1">
              <a:lnSpc>
                <a:spcPct val="90000"/>
              </a:lnSpc>
              <a:defRPr/>
            </a:pPr>
            <a:r>
              <a:rPr lang="sr-Latn-CS" altLang="en-US" sz="1400" dirty="0"/>
              <a:t>SDR su dio deviznih rezervi CB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sr-Latn-CS" altLang="en-US" sz="1400" dirty="0"/>
              <a:t>Od oktobra 2016 vrijednist SDR se utvrđuje na bazi SAD dolara (</a:t>
            </a:r>
            <a:r>
              <a:rPr lang="en-US" altLang="en-US" sz="1400" dirty="0"/>
              <a:t>41.73 </a:t>
            </a:r>
            <a:r>
              <a:rPr lang="bs-Latn-BA" altLang="en-US" sz="1400" dirty="0"/>
              <a:t>%)</a:t>
            </a:r>
            <a:r>
              <a:rPr lang="en-US" altLang="en-US" sz="1400" dirty="0"/>
              <a:t>, </a:t>
            </a:r>
            <a:r>
              <a:rPr lang="bs-Latn-BA" altLang="en-US" sz="1400" dirty="0"/>
              <a:t>evra (</a:t>
            </a:r>
            <a:r>
              <a:rPr lang="en-US" altLang="en-US" sz="1400" dirty="0"/>
              <a:t>30.93 </a:t>
            </a:r>
            <a:r>
              <a:rPr lang="bs-Latn-BA" altLang="en-US" sz="1400" dirty="0"/>
              <a:t>%), kinaskog juana(</a:t>
            </a:r>
            <a:r>
              <a:rPr lang="en-US" altLang="en-US" sz="1400" dirty="0"/>
              <a:t>10.92</a:t>
            </a:r>
            <a:r>
              <a:rPr lang="bs-Latn-BA" altLang="en-US" sz="1400" dirty="0"/>
              <a:t>%)</a:t>
            </a:r>
            <a:r>
              <a:rPr lang="en-US" altLang="en-US" sz="1400" dirty="0"/>
              <a:t>, </a:t>
            </a:r>
            <a:r>
              <a:rPr lang="bs-Latn-BA" altLang="en-US" sz="1400" dirty="0"/>
              <a:t>japanskog jena (</a:t>
            </a:r>
            <a:r>
              <a:rPr lang="en-US" altLang="en-US" sz="1400" dirty="0"/>
              <a:t>8.33 </a:t>
            </a:r>
            <a:r>
              <a:rPr lang="bs-Latn-BA" altLang="en-US" sz="1400" dirty="0"/>
              <a:t>%) i britanske funte (</a:t>
            </a:r>
            <a:r>
              <a:rPr lang="en-US" altLang="en-US" sz="1400" dirty="0"/>
              <a:t>8.09</a:t>
            </a:r>
            <a:r>
              <a:rPr lang="bs-Latn-BA" altLang="en-US" sz="1400" dirty="0"/>
              <a:t> %)</a:t>
            </a:r>
            <a:r>
              <a:rPr lang="en-US" altLang="en-US" sz="1400" dirty="0"/>
              <a:t>.</a:t>
            </a:r>
            <a:r>
              <a:rPr lang="en-US" altLang="en-US" sz="1400" b="1" dirty="0"/>
              <a:t> </a:t>
            </a:r>
            <a:endParaRPr lang="bs-Latn-BA" altLang="en-US" sz="1400" b="1" dirty="0"/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bs-Latn-BA" altLang="en-US" sz="1400" dirty="0"/>
              <a:t>Kamatna stopa na SDR se računa na bazi ponderisane kratkoročne kamatne stope na valute koje ulaze u sastav </a:t>
            </a:r>
            <a:endParaRPr lang="en-US" altLang="en-US" sz="1400" dirty="0"/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en-US" altLang="en-US" sz="1400" dirty="0" err="1"/>
              <a:t>Dosad</a:t>
            </a:r>
            <a:r>
              <a:rPr lang="en-US" altLang="en-US" sz="1400" dirty="0"/>
              <a:t> </a:t>
            </a:r>
            <a:r>
              <a:rPr lang="en-US" altLang="en-US" sz="1400" dirty="0" err="1"/>
              <a:t>emitovano</a:t>
            </a:r>
            <a:r>
              <a:rPr lang="en-US" altLang="en-US" sz="1400" dirty="0"/>
              <a:t> </a:t>
            </a:r>
            <a:r>
              <a:rPr lang="en-US" altLang="en-US" sz="1400" dirty="0" err="1"/>
              <a:t>oko</a:t>
            </a:r>
            <a:r>
              <a:rPr lang="en-US" altLang="en-US" sz="1400" dirty="0"/>
              <a:t> 660 ml</a:t>
            </a:r>
            <a:r>
              <a:rPr lang="bs-Latn-BA" altLang="en-US" sz="1400" dirty="0"/>
              <a:t>rd SDR – npr z</a:t>
            </a:r>
            <a:r>
              <a:rPr lang="en-US" altLang="en-US" sz="1400" dirty="0"/>
              <a:t>a </a:t>
            </a:r>
            <a:r>
              <a:rPr lang="en-US" altLang="en-US" sz="1400" dirty="0" err="1"/>
              <a:t>pomo</a:t>
            </a:r>
            <a:r>
              <a:rPr lang="bs-Latn-BA" altLang="en-US" sz="1400" dirty="0"/>
              <a:t>ć u prevazilaženju </a:t>
            </a:r>
            <a:r>
              <a:rPr lang="en-US" altLang="en-US" sz="1400" dirty="0" err="1"/>
              <a:t>posljedica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pandemije</a:t>
            </a:r>
            <a:r>
              <a:rPr lang="en-US" altLang="en-US" sz="1400" dirty="0"/>
              <a:t> COVID- 19 </a:t>
            </a:r>
            <a:r>
              <a:rPr lang="en-US" altLang="en-US" sz="1400" dirty="0" err="1"/>
              <a:t>emitovano</a:t>
            </a:r>
            <a:r>
              <a:rPr lang="en-US" altLang="en-US" sz="1400" dirty="0"/>
              <a:t> 456.5mlrd SDR</a:t>
            </a:r>
            <a:endParaRPr lang="bs-Latn-BA" altLang="en-US" sz="1400" dirty="0"/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bs-Latn-BA" altLang="en-US" sz="1400" dirty="0"/>
              <a:t>Ukoliko zemlja ima više/manje SDR u odnosu na alociran iznos naplaćuje/plaća kamatu.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vi-VN" altLang="en-US" sz="1400" dirty="0"/>
              <a:t>1 </a:t>
            </a:r>
            <a:r>
              <a:rPr lang="bs-Latn-BA" altLang="en-US" sz="1400" dirty="0"/>
              <a:t>SDR</a:t>
            </a:r>
            <a:r>
              <a:rPr lang="vi-VN" altLang="en-US" sz="1400" dirty="0"/>
              <a:t> na računu kod MMF-a, praktično znači imati mogućnost da se od MMF-a povuče određena prot</a:t>
            </a:r>
            <a:r>
              <a:rPr lang="bs-Latn-BA" altLang="en-US" sz="1400" dirty="0"/>
              <a:t>i</a:t>
            </a:r>
            <a:r>
              <a:rPr lang="vi-VN" altLang="en-US" sz="1400" dirty="0"/>
              <a:t>vrijednost jedne od </a:t>
            </a:r>
            <a:r>
              <a:rPr lang="bs-Latn-BA" altLang="en-US" sz="1400" dirty="0"/>
              <a:t>pomenutih pet valuta </a:t>
            </a:r>
            <a:r>
              <a:rPr lang="vi-VN" altLang="en-US" sz="1400" dirty="0"/>
              <a:t>valute koje čine korpu valuta koja određuje vrijednost </a:t>
            </a:r>
            <a:r>
              <a:rPr lang="hr-BA" altLang="en-US" sz="1400" dirty="0"/>
              <a:t>SDR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hr-BA" altLang="en-US" sz="1400" dirty="0">
                <a:hlinkClick r:id="rId2"/>
              </a:rPr>
              <a:t>https://www.imf.org/en/About/Factsheets/Sheets/2016/08/01/14/51/Special-Drawing-Right-SDR</a:t>
            </a:r>
            <a:r>
              <a:rPr lang="hr-BA" altLang="en-US" sz="1400" dirty="0"/>
              <a:t> 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hr-BA" altLang="en-US" sz="1400" dirty="0">
                <a:hlinkClick r:id="rId3"/>
              </a:rPr>
              <a:t>https://www.imf.org/external/np/fin/data/sdr_ir.aspx</a:t>
            </a:r>
            <a:r>
              <a:rPr lang="hr-BA" altLang="en-US" sz="1400" dirty="0"/>
              <a:t>  (kamata na SDR)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r>
              <a:rPr lang="hr-BA" altLang="en-US" sz="1400" dirty="0">
                <a:hlinkClick r:id="rId4"/>
              </a:rPr>
              <a:t>https://www.imf.org/external/np/fin/data/rms_sdrv.aspx</a:t>
            </a:r>
            <a:r>
              <a:rPr lang="hr-BA" altLang="en-US" sz="1400" dirty="0"/>
              <a:t> (kurs sdr (1SDR=1,44$) -21-27.12.20)</a:t>
            </a:r>
          </a:p>
          <a:p>
            <a:pPr marL="539750" lvl="2" indent="-274638" eaLnBrk="1" hangingPunct="1">
              <a:lnSpc>
                <a:spcPct val="90000"/>
              </a:lnSpc>
              <a:defRPr/>
            </a:pPr>
            <a:endParaRPr lang="hr-BA" altLang="en-US" sz="1400" dirty="0"/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5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65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65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5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C564F-2B00-97A2-A0F1-A19B48D92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2800" cap="all">
                <a:solidFill>
                  <a:srgbClr val="8CADAE">
                    <a:shade val="75000"/>
                  </a:srgbClr>
                </a:solidFill>
              </a:rPr>
              <a:t>MEĐUNARODNI MONETARNI FOND</a:t>
            </a:r>
            <a:endParaRPr lang="en-US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393733B5-6B51-328E-BDAD-8DEE5C5585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926012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300"/>
              <a:t>Organi upravljanja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>
                <a:solidFill>
                  <a:schemeClr val="tx1"/>
                </a:solidFill>
              </a:rPr>
              <a:t>Najviši organ je Odbor guvernera (svaka zemlja ima jednog predstavnika)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>
                <a:solidFill>
                  <a:schemeClr val="tx1"/>
                </a:solidFill>
              </a:rPr>
              <a:t>Operativni organ je Odbor izvršnih direktora (24 direktora, od čega 8 imenuju zemlje sa najvećom kvotom, a ostalih 16 predstavljaju “izborna tijela” koja čine grupe zemalja.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>
                <a:solidFill>
                  <a:schemeClr val="tx1"/>
                </a:solidFill>
              </a:rPr>
              <a:t>Na čelu Odbora direktora je Direktor MMF-a.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>
                <a:solidFill>
                  <a:schemeClr val="tx1"/>
                </a:solidFill>
              </a:rPr>
              <a:t>Za sve važne odluke potrebno preko 85% glasova, tako da SAD presudno utiču na odluke MMF</a:t>
            </a:r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3759</TotalTime>
  <Words>1753</Words>
  <Application>Microsoft Office PowerPoint</Application>
  <PresentationFormat>Projekcija na ekranu (4:3)</PresentationFormat>
  <Paragraphs>177</Paragraphs>
  <Slides>15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6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15</vt:i4>
      </vt:variant>
    </vt:vector>
  </HeadingPairs>
  <TitlesOfParts>
    <vt:vector size="23" baseType="lpstr">
      <vt:lpstr>Arial</vt:lpstr>
      <vt:lpstr>Calibri</vt:lpstr>
      <vt:lpstr>Georgia</vt:lpstr>
      <vt:lpstr>Times New Roman</vt:lpstr>
      <vt:lpstr>Wingdings</vt:lpstr>
      <vt:lpstr>Wingdings 2</vt:lpstr>
      <vt:lpstr>Civic</vt:lpstr>
      <vt:lpstr>1_Civic</vt:lpstr>
      <vt:lpstr> Međunarodni monetarni sistem i MMF  </vt:lpstr>
      <vt:lpstr>MEĐUNARODNI MONETARNI SISTEM</vt:lpstr>
      <vt:lpstr>MEĐUNARODNI MONETARNI SISTEM</vt:lpstr>
      <vt:lpstr>MEĐUNARODNI MONETARNI SISTEM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MEĐUNARODNI MONETARNI FOND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Gligorić</cp:lastModifiedBy>
  <cp:revision>260</cp:revision>
  <dcterms:created xsi:type="dcterms:W3CDTF">2017-12-23T08:02:18Z</dcterms:created>
  <dcterms:modified xsi:type="dcterms:W3CDTF">2023-05-23T09:09:26Z</dcterms:modified>
</cp:coreProperties>
</file>