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62" r:id="rId1"/>
  </p:sldMasterIdLst>
  <p:notesMasterIdLst>
    <p:notesMasterId r:id="rId40"/>
  </p:notesMasterIdLst>
  <p:sldIdLst>
    <p:sldId id="257" r:id="rId2"/>
    <p:sldId id="258" r:id="rId3"/>
    <p:sldId id="259" r:id="rId4"/>
    <p:sldId id="260" r:id="rId5"/>
    <p:sldId id="261" r:id="rId6"/>
    <p:sldId id="264" r:id="rId7"/>
    <p:sldId id="265" r:id="rId8"/>
    <p:sldId id="266" r:id="rId9"/>
    <p:sldId id="267" r:id="rId10"/>
    <p:sldId id="292" r:id="rId11"/>
    <p:sldId id="293" r:id="rId12"/>
    <p:sldId id="294" r:id="rId13"/>
    <p:sldId id="295" r:id="rId14"/>
    <p:sldId id="296" r:id="rId15"/>
    <p:sldId id="297" r:id="rId16"/>
    <p:sldId id="291" r:id="rId17"/>
    <p:sldId id="299" r:id="rId18"/>
    <p:sldId id="300" r:id="rId19"/>
    <p:sldId id="301" r:id="rId20"/>
    <p:sldId id="303" r:id="rId21"/>
    <p:sldId id="302" r:id="rId22"/>
    <p:sldId id="304" r:id="rId23"/>
    <p:sldId id="305" r:id="rId24"/>
    <p:sldId id="306" r:id="rId25"/>
    <p:sldId id="307" r:id="rId26"/>
    <p:sldId id="271" r:id="rId27"/>
    <p:sldId id="272" r:id="rId28"/>
    <p:sldId id="273" r:id="rId29"/>
    <p:sldId id="274" r:id="rId30"/>
    <p:sldId id="276" r:id="rId31"/>
    <p:sldId id="283" r:id="rId32"/>
    <p:sldId id="285" r:id="rId33"/>
    <p:sldId id="286" r:id="rId34"/>
    <p:sldId id="287" r:id="rId35"/>
    <p:sldId id="288" r:id="rId36"/>
    <p:sldId id="289" r:id="rId37"/>
    <p:sldId id="290" r:id="rId38"/>
    <p:sldId id="270" r:id="rId39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7"/>
  </p:normalViewPr>
  <p:slideViewPr>
    <p:cSldViewPr>
      <p:cViewPr varScale="1">
        <p:scale>
          <a:sx n="106" d="100"/>
          <a:sy n="106" d="100"/>
        </p:scale>
        <p:origin x="17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F78641C1-FB9F-684B-AF1C-2B4FAFC6B09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F674D2E2-BE87-E24B-A077-BA2A350F2C3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9A9C6F20-FEED-724E-AC53-616314FB48CF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D6FF7E57-A5B5-264F-99DE-6B32C1589F9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r-Latn-RS" altLang="sr-Latn-RS" noProof="0"/>
              <a:t>Click to edit Master text styles</a:t>
            </a:r>
          </a:p>
          <a:p>
            <a:pPr lvl="1"/>
            <a:r>
              <a:rPr lang="sr-Latn-RS" altLang="sr-Latn-RS" noProof="0"/>
              <a:t>Second level</a:t>
            </a:r>
          </a:p>
          <a:p>
            <a:pPr lvl="2"/>
            <a:r>
              <a:rPr lang="sr-Latn-RS" altLang="sr-Latn-RS" noProof="0"/>
              <a:t>Third level</a:t>
            </a:r>
          </a:p>
          <a:p>
            <a:pPr lvl="3"/>
            <a:r>
              <a:rPr lang="sr-Latn-RS" altLang="sr-Latn-RS" noProof="0"/>
              <a:t>Fourth level</a:t>
            </a:r>
          </a:p>
          <a:p>
            <a:pPr lvl="4"/>
            <a:r>
              <a:rPr lang="sr-Latn-RS" altLang="sr-Latn-RS" noProof="0"/>
              <a:t>Fifth level</a:t>
            </a:r>
          </a:p>
        </p:txBody>
      </p:sp>
      <p:sp>
        <p:nvSpPr>
          <p:cNvPr id="30726" name="Rectangle 6">
            <a:extLst>
              <a:ext uri="{FF2B5EF4-FFF2-40B4-BE49-F238E27FC236}">
                <a16:creationId xmlns:a16="http://schemas.microsoft.com/office/drawing/2014/main" id="{876AA36D-38C4-2C4C-9999-346A6116DC6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r-Latn-RS" altLang="sr-Latn-RS"/>
          </a:p>
        </p:txBody>
      </p:sp>
      <p:sp>
        <p:nvSpPr>
          <p:cNvPr id="30727" name="Rectangle 7">
            <a:extLst>
              <a:ext uri="{FF2B5EF4-FFF2-40B4-BE49-F238E27FC236}">
                <a16:creationId xmlns:a16="http://schemas.microsoft.com/office/drawing/2014/main" id="{8F072AA8-CE4E-AD4F-AB9C-344A53E820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E9FDAEBC-ABC3-1146-9B01-EE59452EDA39}" type="slidenum">
              <a:rPr lang="sr-Latn-RS" altLang="sr-Latn-RS"/>
              <a:pPr/>
              <a:t>‹#›</a:t>
            </a:fld>
            <a:endParaRPr lang="sr-Latn-RS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Чувар мјеста за слику на слајду 1">
            <a:extLst>
              <a:ext uri="{FF2B5EF4-FFF2-40B4-BE49-F238E27FC236}">
                <a16:creationId xmlns:a16="http://schemas.microsoft.com/office/drawing/2014/main" id="{E5746BE6-3ED1-1F48-972A-E209FFF515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Чувар мјеста за напомене 2">
            <a:extLst>
              <a:ext uri="{FF2B5EF4-FFF2-40B4-BE49-F238E27FC236}">
                <a16:creationId xmlns:a16="http://schemas.microsoft.com/office/drawing/2014/main" id="{25278F1E-52A0-D14B-B59F-C3DAB42100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7652" name="Чувар мјеста за број слајда 3">
            <a:extLst>
              <a:ext uri="{FF2B5EF4-FFF2-40B4-BE49-F238E27FC236}">
                <a16:creationId xmlns:a16="http://schemas.microsoft.com/office/drawing/2014/main" id="{657A043D-16BF-754D-8C8A-E6057B66A8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CE95CBBA-A9CF-5F43-AF01-E8718ABFEBE7}" type="slidenum">
              <a:rPr lang="sr-Latn-RS" altLang="sr-Latn-RS">
                <a:latin typeface="Calibri" panose="020F0502020204030204" pitchFamily="34" charset="0"/>
              </a:rPr>
              <a:pPr/>
              <a:t>18</a:t>
            </a:fld>
            <a:endParaRPr lang="sr-Latn-RS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31337C82-FF74-8E4F-BDAF-493063A354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EAE6BDCD-4810-074B-8341-D30399B25FA8}" type="slidenum">
              <a:rPr lang="en-US" altLang="sr-Latn-RS">
                <a:latin typeface="Calibri" panose="020F0502020204030204" pitchFamily="34" charset="0"/>
              </a:rPr>
              <a:pPr/>
              <a:t>34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6F4ECAAC-4635-A648-86BC-F34A4C6C93B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1522AD3F-B876-E840-A7A5-D8AD3742570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BA38619D-5967-E340-8176-C472D92246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5EA4B2ED-D1ED-6A4F-9E4E-B990F1C4DE38}" type="slidenum">
              <a:rPr lang="en-US" altLang="sr-Latn-RS">
                <a:latin typeface="Calibri" panose="020F0502020204030204" pitchFamily="34" charset="0"/>
              </a:rPr>
              <a:pPr/>
              <a:t>35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C895447F-6318-424F-8B30-8FC89C51F00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82448750-4434-4A4F-BAF8-3F78E0E3D5E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B939C5EB-3649-5348-AA80-6C4262DE01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9C286662-0178-D744-A229-9B13F018B26F}" type="slidenum">
              <a:rPr lang="en-US" altLang="sr-Latn-RS">
                <a:latin typeface="Calibri" panose="020F0502020204030204" pitchFamily="34" charset="0"/>
              </a:rPr>
              <a:pPr/>
              <a:t>36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3DBCFD79-C227-FF45-890B-BBFC40FDC3F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1B76C442-1CA3-1942-BCA8-1418BFFE4DD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9B9C2FED-6F4F-924B-92D3-5498E3499D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345E2B3D-6399-3B4F-92C1-8DB949FCB252}" type="slidenum">
              <a:rPr lang="en-US" altLang="sr-Latn-RS">
                <a:latin typeface="Calibri" panose="020F0502020204030204" pitchFamily="34" charset="0"/>
              </a:rPr>
              <a:pPr/>
              <a:t>37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D7623AD8-C8FC-BC41-BEEF-7F26A94296D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B04D541A-A391-9449-B275-384089DB0B3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FE574120-CE4C-CE42-A508-FD430871DB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CBF172FE-909E-2340-A0C3-EA60FF36D5A0}" type="slidenum">
              <a:rPr lang="en-US" altLang="sr-Latn-RS">
                <a:latin typeface="Calibri" panose="020F0502020204030204" pitchFamily="34" charset="0"/>
              </a:rPr>
              <a:pPr/>
              <a:t>26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63C0966F-13DC-8347-9B2A-FFE4A65DD26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E6A22E2E-8D8D-EC4C-AB63-D051A5538711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AAA6148C-50ED-0842-8264-277E3506D2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0C61EA66-56B6-8443-9A22-004FA8869FFD}" type="slidenum">
              <a:rPr lang="en-US" altLang="sr-Latn-RS">
                <a:latin typeface="Calibri" panose="020F0502020204030204" pitchFamily="34" charset="0"/>
              </a:rPr>
              <a:pPr/>
              <a:t>27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B577EE20-7223-D54F-A4F6-3317F0F4AE9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53BB2206-F5E8-2441-911F-BD3FB5A7E23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83001F9F-BA30-D04D-8520-3CF26BAFD3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97A3DBBA-6FF2-424F-AC14-1036F25EE263}" type="slidenum">
              <a:rPr lang="en-US" altLang="sr-Latn-RS">
                <a:latin typeface="Calibri" panose="020F0502020204030204" pitchFamily="34" charset="0"/>
              </a:rPr>
              <a:pPr/>
              <a:t>28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C55FB800-826C-2D4C-899A-8F3D11A966D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6E45BEDB-80BD-6D42-AE35-F0921A14EE5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DCCEEDA8-ADC4-EF4D-A9D4-8B4ECFD81E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D4A54818-7005-6440-88D0-BAAABC7B6910}" type="slidenum">
              <a:rPr lang="en-US" altLang="sr-Latn-RS">
                <a:latin typeface="Calibri" panose="020F0502020204030204" pitchFamily="34" charset="0"/>
              </a:rPr>
              <a:pPr/>
              <a:t>29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58AA20C4-3B17-3C4A-B318-D74913B4C50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0C305A34-4876-744E-B9D8-EE60EFFC994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3FD629D3-1A9A-814E-A536-BACE9B8CCF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B7604CCC-38F9-894E-B77F-649D7390C464}" type="slidenum">
              <a:rPr lang="en-US" altLang="sr-Latn-RS">
                <a:latin typeface="Calibri" panose="020F0502020204030204" pitchFamily="34" charset="0"/>
              </a:rPr>
              <a:pPr/>
              <a:t>30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C0D32F43-1525-5448-B539-BC2A42624CA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7D7B2DD0-127C-7B4D-BC6F-1BFEFFE7FE5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3E7B1838-AFF7-0B4C-8805-43254E7C9A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AFD75E52-33B0-6941-9175-4D5C4FB2410C}" type="slidenum">
              <a:rPr lang="en-US" altLang="sr-Latn-RS">
                <a:latin typeface="Calibri" panose="020F0502020204030204" pitchFamily="34" charset="0"/>
              </a:rPr>
              <a:pPr/>
              <a:t>31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EBEC373C-AFB2-E340-B8D3-C92C539EA08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3CC48063-0482-524D-924B-CF36A6E73EC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C3BA5B8F-7866-9D4F-8518-3F1BE2A4B5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7E3B7950-C11B-C34A-8E0C-B06684D1E863}" type="slidenum">
              <a:rPr lang="en-US" altLang="sr-Latn-RS">
                <a:latin typeface="Calibri" panose="020F0502020204030204" pitchFamily="34" charset="0"/>
              </a:rPr>
              <a:pPr/>
              <a:t>32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D56529DB-C971-5B46-96D9-F11ACEA43CD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68806E79-A9A8-F34D-B874-4FA1BC47FB1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60934C9E-86AF-4E40-8218-B48E771D20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87E21A88-F91E-0D4B-A323-C6F761F29212}" type="slidenum">
              <a:rPr lang="en-US" altLang="sr-Latn-RS">
                <a:latin typeface="Calibri" panose="020F0502020204030204" pitchFamily="34" charset="0"/>
              </a:rPr>
              <a:pPr/>
              <a:t>33</a:t>
            </a:fld>
            <a:endParaRPr lang="en-US" altLang="sr-Latn-RS">
              <a:latin typeface="Calibri" panose="020F0502020204030204" pitchFamily="34" charset="0"/>
            </a:endParaRP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A4C85A87-50EC-A84F-B2A1-2A3AC35FFD0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9FBED54E-DBE1-E344-9D78-350C049599B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sr-Latn-RS" altLang="sr-Latn-R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41AE549C-C24C-3E4E-9DFC-46071F9D8F71}"/>
              </a:ext>
            </a:extLst>
          </p:cNvPr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651AEFD1-0544-2246-A398-79EA1637EC76}"/>
              </a:ext>
            </a:extLst>
          </p:cNvPr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B6DE879A-D166-2540-A741-49C8EB733D3E}"/>
              </a:ext>
            </a:extLst>
          </p:cNvPr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79163FE2-159D-2248-952A-FE0D8E18C67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234238" y="4106863"/>
            <a:ext cx="914400" cy="914400"/>
            <a:chOff x="9685338" y="4460675"/>
            <a:chExt cx="1080904" cy="1080902"/>
          </a:xfrm>
        </p:grpSpPr>
        <p:sp>
          <p:nvSpPr>
            <p:cNvPr id="8" name="Oval 14">
              <a:extLst>
                <a:ext uri="{FF2B5EF4-FFF2-40B4-BE49-F238E27FC236}">
                  <a16:creationId xmlns:a16="http://schemas.microsoft.com/office/drawing/2014/main" id="{13E5C11B-B408-1046-B3B2-CC89394A9252}"/>
                </a:ext>
              </a:extLst>
            </p:cNvPr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15">
              <a:extLst>
                <a:ext uri="{FF2B5EF4-FFF2-40B4-BE49-F238E27FC236}">
                  <a16:creationId xmlns:a16="http://schemas.microsoft.com/office/drawing/2014/main" id="{1F575847-C1FB-8F48-B7B4-50D540E511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82C3DB7F-59D3-764F-A592-45EBEA25C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824C682-568C-7443-9719-9D039560A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800" y="6272213"/>
            <a:ext cx="4745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871385A-F482-1D45-B1C9-284A9CFF7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43763" y="4227513"/>
            <a:ext cx="895350" cy="639762"/>
          </a:xfrm>
        </p:spPr>
        <p:txBody>
          <a:bodyPr/>
          <a:lstStyle>
            <a:lvl1pPr>
              <a:defRPr sz="2800"/>
            </a:lvl1pPr>
          </a:lstStyle>
          <a:p>
            <a:fld id="{ED566AAB-0CFF-7343-A266-CFDDE2B9C990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174911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B16ED9-18E0-D544-8375-7CECEF649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6890BA-74F2-344D-BC88-4A1616A64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AA5F8-BD4E-494C-A24F-2B9B7C168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C274CD-320E-7048-B90C-B38BC73B2F87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39942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C8B76-EA35-F64D-971C-9A5B30645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C17619-F4C6-2F46-9FA5-5E777161E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BC0CCE-DD2D-D54B-9443-E00657D0F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174984-B683-F942-B73D-AA3A9DB91FAD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146384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38200" y="2362200"/>
            <a:ext cx="7693025" cy="3724275"/>
          </a:xfrm>
        </p:spPr>
        <p:txBody>
          <a:bodyPr rtlCol="0">
            <a:normAutofit/>
          </a:bodyPr>
          <a:lstStyle/>
          <a:p>
            <a:pPr lvl="0"/>
            <a:endParaRPr lang="sr-Cyrl-R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0E7946-273E-544F-B8E2-C191C74030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DFA401-2DA6-8F4F-B9AA-D6A15B283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EB09C5-E636-2B46-9236-6F94EB9A3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0F8758DB-6F2A-5249-811A-69CE4AE65650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8991885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D2B217-A068-9E49-A27E-70F2B0B251B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687388" y="6486525"/>
            <a:ext cx="7745412" cy="371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597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89E52F-0BD9-AF4C-A5AC-948F05FF3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B0CE19-210C-E340-818E-A683E283F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56996-6399-8446-839B-0B65FBA7F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6FA039-0A35-8648-BF39-2B07F86B80B8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046822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D5F6A7D4-56E1-D743-A2E7-6071189127F2}"/>
              </a:ext>
            </a:extLst>
          </p:cNvPr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9866ACC4-AF2F-D541-8AF8-D764C7BF674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33413" y="2430463"/>
            <a:ext cx="914400" cy="914400"/>
            <a:chOff x="9685338" y="4460675"/>
            <a:chExt cx="1080904" cy="1080902"/>
          </a:xfrm>
        </p:grpSpPr>
        <p:sp>
          <p:nvSpPr>
            <p:cNvPr id="6" name="Oval 12">
              <a:extLst>
                <a:ext uri="{FF2B5EF4-FFF2-40B4-BE49-F238E27FC236}">
                  <a16:creationId xmlns:a16="http://schemas.microsoft.com/office/drawing/2014/main" id="{099BF919-98BC-DA44-8E97-4260C62AD75E}"/>
                </a:ext>
              </a:extLst>
            </p:cNvPr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7" name="Oval 13">
              <a:extLst>
                <a:ext uri="{FF2B5EF4-FFF2-40B4-BE49-F238E27FC236}">
                  <a16:creationId xmlns:a16="http://schemas.microsoft.com/office/drawing/2014/main" id="{628BDBB6-C70A-B84F-83DF-0696DF75DF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/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D007145-68C5-1646-8D47-B3406FE3F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45250" y="6272213"/>
            <a:ext cx="1982788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2F587EE-E7FC-6E43-9958-AE2FA124F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6713" y="6272213"/>
            <a:ext cx="4745037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B2417F5-4B1B-5341-9815-A8A7C7009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6113" y="2508250"/>
            <a:ext cx="890587" cy="720725"/>
          </a:xfrm>
        </p:spPr>
        <p:txBody>
          <a:bodyPr/>
          <a:lstStyle>
            <a:lvl1pPr>
              <a:defRPr sz="2800"/>
            </a:lvl1pPr>
          </a:lstStyle>
          <a:p>
            <a:fld id="{7BC4EAFF-DF08-0848-BCFE-AFE9CB3662B8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502452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7381DCB-13A3-AD4D-A564-AC79F7543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1E3E4DA-B508-D041-AEEB-71C4B0936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A1F695A-0BFE-B946-999F-7A83AF191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4E4666-FFB5-E444-B14D-D24350185165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068315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43542BF-3A5C-834A-A78D-B3850E099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3C0A5E3-1DCC-654C-8810-FDC1E6B51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064440D-F8E9-8D44-9958-213EA64EC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627A76-8207-9D46-BFD0-9AAEB6081B88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4226078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2CBF99C-D8BD-FE46-B178-3D5805828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F8CE1D9-EADE-3F4F-909D-6D970CDF7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AC8350A-0510-494C-BBEB-B07FA9CE4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66C3D0-081A-6C4E-9A75-76D58AEE724E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2730491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730075A-03B6-134D-A29A-64EEDB24C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CCC0212-0032-6B42-BCC6-C14EA4EEE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6D9AE30-8F60-A94F-BDDF-FB38DB79B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9BE1A6-72B9-9541-9367-E69CACA93686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794128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D9F37E42-3372-1445-9266-868A42A7013B}"/>
              </a:ext>
            </a:extLst>
          </p:cNvPr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5176AC84-A9BB-8A43-B0E1-E814B9EF0CEE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12">
              <a:extLst>
                <a:ext uri="{FF2B5EF4-FFF2-40B4-BE49-F238E27FC236}">
                  <a16:creationId xmlns:a16="http://schemas.microsoft.com/office/drawing/2014/main" id="{AF88F939-71F2-844A-B157-1A7ABB7E44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3BAF8448-6D29-AB45-92C6-1B2A49BD9E6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C73F28E-C267-D340-8364-BD8B6482B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4B6082E-D3CB-9347-940A-97A9C0081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FC4D6C9-1E63-D545-A4BA-47966E7F3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410EC4-D1B0-5649-BFD1-0BE32B2044BE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133607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435750A8-0D68-0542-A0B0-C36986E622F0}"/>
              </a:ext>
            </a:extLst>
          </p:cNvPr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2EC58F48-9F0F-3C40-B526-9A46DF28337D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12">
              <a:extLst>
                <a:ext uri="{FF2B5EF4-FFF2-40B4-BE49-F238E27FC236}">
                  <a16:creationId xmlns:a16="http://schemas.microsoft.com/office/drawing/2014/main" id="{4369C02D-BDEE-A144-A313-AC2919A914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9DDA67E9-585A-FC43-8E27-883A732249D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7">
            <a:extLst>
              <a:ext uri="{FF2B5EF4-FFF2-40B4-BE49-F238E27FC236}">
                <a16:creationId xmlns:a16="http://schemas.microsoft.com/office/drawing/2014/main" id="{0399A1E0-8F8C-7946-BCD1-3C7D6A91C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159A4F1-0AF4-B942-96C5-111FDB1B67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513FDA7-083F-3E42-8335-EC7ADE19E8EC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42356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1">
            <a:extLst>
              <a:ext uri="{FF2B5EF4-FFF2-40B4-BE49-F238E27FC236}">
                <a16:creationId xmlns:a16="http://schemas.microsoft.com/office/drawing/2014/main" id="{F6C5C3AA-34DC-8E40-B29A-E872E955BA0E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B0AAE3A-B72A-884E-A47A-321DE98504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35" name="Oval 8">
              <a:extLst>
                <a:ext uri="{FF2B5EF4-FFF2-40B4-BE49-F238E27FC236}">
                  <a16:creationId xmlns:a16="http://schemas.microsoft.com/office/drawing/2014/main" id="{1F32DFA0-B7F0-0A43-B26F-EF760B9273F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65F184-B1DA-B849-BD14-5DE2286AD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188"/>
            <a:ext cx="7772400" cy="1609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611E7C-81AE-D649-BA31-7807B68A1A5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2120900"/>
            <a:ext cx="7772400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5E022C-26E4-DE49-86C3-098DD7D9B7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92813" y="6272213"/>
            <a:ext cx="2454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542BFE-AC1F-AC4B-AE47-0A7E931D17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" y="6272213"/>
            <a:ext cx="4745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1247BD-2BB9-E347-853A-C8421006F1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83600" y="6272213"/>
            <a:ext cx="47942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100" b="1">
                <a:solidFill>
                  <a:srgbClr val="FFFFFF"/>
                </a:solidFill>
              </a:defRPr>
            </a:lvl1pPr>
          </a:lstStyle>
          <a:p>
            <a:fld id="{B2BD0FE5-756A-4E47-BC36-AD2482DD12D7}" type="slidenum">
              <a:rPr lang="en-US" altLang="sr-Latn-RS"/>
              <a:pPr/>
              <a:t>‹#›</a:t>
            </a:fld>
            <a:endParaRPr lang="en-US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699" r:id="rId2"/>
    <p:sldLayoutId id="2147483707" r:id="rId3"/>
    <p:sldLayoutId id="2147483700" r:id="rId4"/>
    <p:sldLayoutId id="2147483701" r:id="rId5"/>
    <p:sldLayoutId id="2147483702" r:id="rId6"/>
    <p:sldLayoutId id="2147483703" r:id="rId7"/>
    <p:sldLayoutId id="2147483708" r:id="rId8"/>
    <p:sldLayoutId id="2147483709" r:id="rId9"/>
    <p:sldLayoutId id="2147483704" r:id="rId10"/>
    <p:sldLayoutId id="2147483705" r:id="rId11"/>
    <p:sldLayoutId id="2147483710" r:id="rId12"/>
    <p:sldLayoutId id="2147483711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 kern="1200" cap="all">
          <a:blipFill>
            <a:blip r:embed="rId16"/>
            <a:tile tx="6350" ty="-127000" sx="65000" sy="64000" flip="none" algn="tl"/>
          </a:blip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9pPr>
    </p:titleStyle>
    <p:bodyStyle>
      <a:lvl1pPr marL="182563" indent="-182563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rgbClr val="9E3611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19.emf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oleObject" Target="../embeddings/oleObject2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2.emf"/><Relationship Id="rId5" Type="http://schemas.openxmlformats.org/officeDocument/2006/relationships/image" Target="../media/image28.emf"/><Relationship Id="rId4" Type="http://schemas.openxmlformats.org/officeDocument/2006/relationships/oleObject" Target="../embeddings/oleObject3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>
            <a:extLst>
              <a:ext uri="{FF2B5EF4-FFF2-40B4-BE49-F238E27FC236}">
                <a16:creationId xmlns:a16="http://schemas.microsoft.com/office/drawing/2014/main" id="{529711BD-466A-564C-8353-E5631C44E25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 dirty="0"/>
              <a:t>Prihod preduzeća</a:t>
            </a:r>
            <a:endParaRPr lang="en-US" altLang="sr-Latn-RS" dirty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BC929C5B-EFFB-7B4F-AAC3-50E12FA2731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801688" y="4389438"/>
            <a:ext cx="5919787" cy="1069975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l-SI" altLang="sr-Latn-RS" dirty="0"/>
              <a:t>Ukup</a:t>
            </a:r>
            <a:r>
              <a:rPr lang="en-US" altLang="sr-Latn-RS" dirty="0" err="1"/>
              <a:t>ni</a:t>
            </a:r>
            <a:r>
              <a:rPr lang="en-US" altLang="sr-Latn-RS" dirty="0"/>
              <a:t>, p</a:t>
            </a:r>
            <a:r>
              <a:rPr lang="sl-SI" altLang="sr-Latn-RS" dirty="0"/>
              <a:t>ros</a:t>
            </a:r>
            <a:r>
              <a:rPr lang="sr-Cyrl-RS" altLang="sr-Latn-RS" dirty="0"/>
              <a:t>ј</a:t>
            </a:r>
            <a:r>
              <a:rPr lang="sl-SI" altLang="sr-Latn-RS" dirty="0"/>
              <a:t>eč</a:t>
            </a:r>
            <a:r>
              <a:rPr lang="en-US" altLang="sr-Latn-RS" dirty="0" err="1"/>
              <a:t>ni</a:t>
            </a:r>
            <a:r>
              <a:rPr lang="en-US" altLang="sr-Latn-RS" dirty="0"/>
              <a:t> </a:t>
            </a:r>
            <a:r>
              <a:rPr lang="en-US" altLang="sr-Latn-RS" dirty="0" err="1"/>
              <a:t>marginalni</a:t>
            </a:r>
            <a:r>
              <a:rPr lang="sl-SI" altLang="sr-Latn-RS" dirty="0"/>
              <a:t> prihod.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altLang="sr-Latn-RS" dirty="0"/>
              <a:t>Tra</a:t>
            </a:r>
            <a:r>
              <a:rPr lang="sr-Latn-BA" altLang="sr-Latn-RS" dirty="0"/>
              <a:t>žnja, cjenovna elastičnost tražnje i prihod.</a:t>
            </a:r>
            <a:endParaRPr lang="en-US" altLang="sr-Latn-RS" dirty="0"/>
          </a:p>
        </p:txBody>
      </p:sp>
      <p:sp>
        <p:nvSpPr>
          <p:cNvPr id="9220" name="Rectangle 11">
            <a:extLst>
              <a:ext uri="{FF2B5EF4-FFF2-40B4-BE49-F238E27FC236}">
                <a16:creationId xmlns:a16="http://schemas.microsoft.com/office/drawing/2014/main" id="{50313D6E-034E-F340-8F73-6700C08F4A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37EC23D3-3F1E-B44C-AB45-F920741E29A2}" type="slidenum">
              <a:rPr lang="en-US" altLang="sr-Latn-RS">
                <a:solidFill>
                  <a:srgbClr val="FFFFFF"/>
                </a:solidFill>
              </a:rPr>
              <a:pPr/>
              <a:t>1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2A260754-1B84-A14D-A921-F95F9F783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sr-Latn-BA" altLang="en-US" dirty="0">
                <a:ea typeface="ＭＳ Ｐゴシック" panose="020B0600070205080204" pitchFamily="34" charset="-128"/>
              </a:rPr>
              <a:t>KRIVA TRAŽNJE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81D5CD43-502A-FC43-A777-AF209488E934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08013" y="1789113"/>
            <a:ext cx="7772400" cy="4114800"/>
          </a:xfrm>
        </p:spPr>
        <p:txBody>
          <a:bodyPr/>
          <a:lstStyle/>
          <a:p>
            <a:pPr eaLnBrk="1" hangingPunct="1">
              <a:defRPr/>
            </a:pPr>
            <a:r>
              <a:rPr lang="sr-Latn-BA" altLang="en-US" dirty="0">
                <a:ea typeface="ＭＳ Ｐゴシック" panose="020B0600070205080204" pitchFamily="34" charset="-128"/>
              </a:rPr>
              <a:t>Kriva tražnje prikazuje količinu dobra koje se može kupiti po za različite cijene dobra, pri čemu su ostali faktori tražnje konstantni.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endParaRPr lang="sr-Latn-BA" altLang="en-US" dirty="0">
              <a:ea typeface="ＭＳ Ｐゴシック" panose="020B0600070205080204" pitchFamily="34" charset="-128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sr-Latn-BA" altLang="en-US" dirty="0">
              <a:ea typeface="ＭＳ Ｐゴシック" panose="020B0600070205080204" pitchFamily="34" charset="-128"/>
            </a:endParaRPr>
          </a:p>
          <a:p>
            <a:pPr eaLnBrk="1" hangingPunct="1">
              <a:defRPr/>
            </a:pPr>
            <a:r>
              <a:rPr lang="sr-Latn-BA" altLang="en-US" i="1" dirty="0">
                <a:ea typeface="ＭＳ Ｐゴシック" panose="020B0600070205080204" pitchFamily="34" charset="-128"/>
              </a:rPr>
              <a:t>Zakon tražnje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>
              <a:defRPr/>
            </a:pPr>
            <a:r>
              <a:rPr lang="sr-Latn-BA" altLang="en-US" dirty="0">
                <a:ea typeface="ＭＳ Ｐゴシック" panose="020B0600070205080204" pitchFamily="34" charset="-128"/>
              </a:rPr>
              <a:t>Kriva tražnje ima negativan nagib.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grpSp>
        <p:nvGrpSpPr>
          <p:cNvPr id="18436" name="Group 41">
            <a:extLst>
              <a:ext uri="{FF2B5EF4-FFF2-40B4-BE49-F238E27FC236}">
                <a16:creationId xmlns:a16="http://schemas.microsoft.com/office/drawing/2014/main" id="{AACC642C-AEC6-DE40-A3B1-C83DDC44244C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4343400"/>
            <a:ext cx="4092575" cy="1997075"/>
            <a:chOff x="1008" y="768"/>
            <a:chExt cx="3526" cy="3379"/>
          </a:xfrm>
        </p:grpSpPr>
        <p:grpSp>
          <p:nvGrpSpPr>
            <p:cNvPr id="18439" name="Group 42">
              <a:extLst>
                <a:ext uri="{FF2B5EF4-FFF2-40B4-BE49-F238E27FC236}">
                  <a16:creationId xmlns:a16="http://schemas.microsoft.com/office/drawing/2014/main" id="{A1610A4D-0313-B240-9ADE-1C36E3410C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8" y="768"/>
              <a:ext cx="3526" cy="3379"/>
              <a:chOff x="1008" y="768"/>
              <a:chExt cx="3526" cy="3379"/>
            </a:xfrm>
          </p:grpSpPr>
          <p:sp>
            <p:nvSpPr>
              <p:cNvPr id="18442" name="Line 43">
                <a:extLst>
                  <a:ext uri="{FF2B5EF4-FFF2-40B4-BE49-F238E27FC236}">
                    <a16:creationId xmlns:a16="http://schemas.microsoft.com/office/drawing/2014/main" id="{B1E82DAD-74CD-394C-82C1-BF22B1C707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84" y="913"/>
                <a:ext cx="0" cy="249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3" name="Line 44">
                <a:extLst>
                  <a:ext uri="{FF2B5EF4-FFF2-40B4-BE49-F238E27FC236}">
                    <a16:creationId xmlns:a16="http://schemas.microsoft.com/office/drawing/2014/main" id="{9B88545E-8051-D448-AC25-0554C15E41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84" y="3408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4" name="Text Box 45">
                <a:extLst>
                  <a:ext uri="{FF2B5EF4-FFF2-40B4-BE49-F238E27FC236}">
                    <a16:creationId xmlns:a16="http://schemas.microsoft.com/office/drawing/2014/main" id="{6F204C52-81BC-074D-A672-7649A4AE9D7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08" y="768"/>
                <a:ext cx="148" cy="7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9pPr>
              </a:lstStyle>
              <a:p>
                <a:endPara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18445" name="Text Box 46">
                <a:extLst>
                  <a:ext uri="{FF2B5EF4-FFF2-40B4-BE49-F238E27FC236}">
                    <a16:creationId xmlns:a16="http://schemas.microsoft.com/office/drawing/2014/main" id="{29C5712F-4AEA-9146-9DBD-E9F646B2D0B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15" y="3470"/>
                <a:ext cx="319" cy="6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9pPr>
              </a:lstStyle>
              <a:p>
                <a:r>
                  <a:rPr lang="sr-Latn-BA" altLang="en-US" sz="2000">
                    <a:latin typeface="Times New Roman" panose="02020603050405020304" pitchFamily="18" charset="0"/>
                    <a:ea typeface="ＭＳ Ｐゴシック" panose="020B0600070205080204" pitchFamily="34" charset="-128"/>
                  </a:rPr>
                  <a:t>Q</a:t>
                </a:r>
                <a:endPara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endParaRPr>
              </a:p>
            </p:txBody>
          </p:sp>
        </p:grpSp>
        <p:sp>
          <p:nvSpPr>
            <p:cNvPr id="18440" name="Line 47">
              <a:extLst>
                <a:ext uri="{FF2B5EF4-FFF2-40B4-BE49-F238E27FC236}">
                  <a16:creationId xmlns:a16="http://schemas.microsoft.com/office/drawing/2014/main" id="{E1EA39B9-EAB6-C648-B1B5-9E30F4067B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1" y="1428"/>
              <a:ext cx="2209" cy="1968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1" name="Text Box 48">
              <a:extLst>
                <a:ext uri="{FF2B5EF4-FFF2-40B4-BE49-F238E27FC236}">
                  <a16:creationId xmlns:a16="http://schemas.microsoft.com/office/drawing/2014/main" id="{EE886DF8-5013-9447-A981-6AAD49A7E1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8" y="2975"/>
              <a:ext cx="148" cy="7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  <p:sp>
        <p:nvSpPr>
          <p:cNvPr id="47109" name="Text Box 49">
            <a:extLst>
              <a:ext uri="{FF2B5EF4-FFF2-40B4-BE49-F238E27FC236}">
                <a16:creationId xmlns:a16="http://schemas.microsoft.com/office/drawing/2014/main" id="{7E18BD2B-89AB-F942-BEDF-6A00080FC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349875"/>
            <a:ext cx="609600" cy="396875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2000" dirty="0">
                <a:solidFill>
                  <a:schemeClr val="accent1">
                    <a:lumMod val="75000"/>
                  </a:schemeClr>
                </a:solidFill>
              </a:rPr>
              <a:t>D</a:t>
            </a:r>
            <a:endParaRPr lang="en-US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438" name="Text Box 50">
            <a:extLst>
              <a:ext uri="{FF2B5EF4-FFF2-40B4-BE49-F238E27FC236}">
                <a16:creationId xmlns:a16="http://schemas.microsoft.com/office/drawing/2014/main" id="{7E8305C9-9239-434C-AC72-5C1276ABA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8013" y="4414838"/>
            <a:ext cx="838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>
              <a:spcBef>
                <a:spcPct val="50000"/>
              </a:spcBef>
            </a:pPr>
            <a:r>
              <a:rPr lang="sr-Latn-BA" altLang="en-US" sz="20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</a:t>
            </a:r>
            <a:endParaRPr lang="en-US" altLang="en-US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23D94FF2-176C-B042-A59D-124EF479E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sr-Latn-BA" altLang="en-US" dirty="0">
                <a:ea typeface="ＭＳ Ｐゴシック" panose="020B0600070205080204" pitchFamily="34" charset="-128"/>
              </a:rPr>
              <a:t>Determinante tražnje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graphicFrame>
        <p:nvGraphicFramePr>
          <p:cNvPr id="19459" name="Object 4">
            <a:extLst>
              <a:ext uri="{FF2B5EF4-FFF2-40B4-BE49-F238E27FC236}">
                <a16:creationId xmlns:a16="http://schemas.microsoft.com/office/drawing/2014/main" id="{C50F13AA-03E9-8B48-9643-303B3D165A83}"/>
              </a:ext>
            </a:extLst>
          </p:cNvPr>
          <p:cNvGraphicFramePr>
            <a:graphicFrameLocks noGrp="1" noChangeAspect="1"/>
          </p:cNvGraphicFramePr>
          <p:nvPr>
            <p:ph type="clipArt" sz="half" idx="1"/>
          </p:nvPr>
        </p:nvGraphicFramePr>
        <p:xfrm>
          <a:off x="762000" y="2500313"/>
          <a:ext cx="3352800" cy="204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1" name="Clip" r:id="rId3" imgW="7073900" imgH="4305300" progId="MS_ClipArt_Gallery.2">
                  <p:embed/>
                </p:oleObj>
              </mc:Choice>
              <mc:Fallback>
                <p:oleObj name="Clip" r:id="rId3" imgW="7073900" imgH="4305300" progId="MS_ClipArt_Gallery.2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500313"/>
                        <a:ext cx="3352800" cy="204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4387" name="Rectangle 3">
            <a:extLst>
              <a:ext uri="{FF2B5EF4-FFF2-40B4-BE49-F238E27FC236}">
                <a16:creationId xmlns:a16="http://schemas.microsoft.com/office/drawing/2014/main" id="{E4697AB5-2C52-9F42-9DA7-5769C56A78E1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4114800" cy="41148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Prihod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Normalna dobra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Inferiorna dobra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r-Latn-B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Cijene povezanih dobara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Cijene supstituta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Cijene komplementarnih dobara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r-Latn-B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Preferencije potrošača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r-Latn-B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Populacija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r-Latn-B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Očekivanja potrošača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B70B8444-57CF-D541-BC6C-838A8EFC2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sr-Latn-BA" altLang="en-US" dirty="0">
                <a:ea typeface="ＭＳ Ｐゴシック" panose="020B0600070205080204" pitchFamily="34" charset="-128"/>
              </a:rPr>
              <a:t>Kriva tražnje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13B5B073-7A4C-3242-89D1-F957807283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800" y="1752600"/>
            <a:ext cx="7772400" cy="441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Opšta jednačina krive tražnje glasi: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</a:t>
            </a:r>
            <a:r>
              <a:rPr lang="en-US" sz="28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  <a:r>
              <a:rPr lang="en-US" sz="2800" baseline="30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</a:t>
            </a:r>
            <a:r>
              <a:rPr lang="en-US" sz="28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= f(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en-US" sz="28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  <a:r>
              <a:rPr lang="en-US" sz="28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r>
              <a:rPr lang="en-US" sz="28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en-US" sz="28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M, H)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</a:t>
            </a:r>
            <a:r>
              <a:rPr lang="en-US" sz="20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  <a:r>
              <a:rPr lang="en-US" sz="2000" baseline="30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</a:t>
            </a:r>
            <a:r>
              <a:rPr lang="en-US" sz="20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= </a:t>
            </a: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potraživana količina dobra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en-US" sz="20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  <a:r>
              <a:rPr lang="en-US" sz="20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= </a:t>
            </a: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cijena dobra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</a:t>
            </a:r>
            <a:r>
              <a:rPr lang="en-US" sz="20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= </a:t>
            </a: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cijena povezanog dobra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sr-Latn-B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supstitut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sr-Latn-B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komplementarno dobro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 = </a:t>
            </a: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prihod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normalno dobro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inferiorno dobro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 = </a:t>
            </a:r>
            <a:r>
              <a:rPr lang="sr-Latn-BA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bilo koja druga varijabla koja može da utiče na tražnju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F1D5AEFC-C251-5949-B546-85D5B8C0E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altLang="en-US" sz="4000" dirty="0">
                <a:ea typeface="ＭＳ Ｐゴシック" panose="020B0600070205080204" pitchFamily="34" charset="-128"/>
              </a:rPr>
              <a:t>Inverzna kriva tražnje</a:t>
            </a:r>
            <a:endParaRPr lang="en-US" altLang="en-US" sz="4000" dirty="0">
              <a:ea typeface="ＭＳ Ｐゴシック" panose="020B0600070205080204" pitchFamily="34" charset="-128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737081E8-D209-7545-86E9-F82041A30F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BA" altLang="en-US" sz="3600">
                <a:ea typeface="ＭＳ Ｐゴシック" panose="020B0600070205080204" pitchFamily="34" charset="-128"/>
              </a:rPr>
              <a:t>Cijena predstavlja funkciju potraživane količine.</a:t>
            </a:r>
            <a:endParaRPr lang="en-US" altLang="en-US" sz="3600">
              <a:ea typeface="ＭＳ Ｐゴシック" panose="020B0600070205080204" pitchFamily="34" charset="-128"/>
            </a:endParaRPr>
          </a:p>
          <a:p>
            <a:pPr eaLnBrk="1" hangingPunct="1"/>
            <a:r>
              <a:rPr lang="sr-Latn-BA" altLang="en-US" sz="3600">
                <a:ea typeface="ＭＳ Ｐゴシック" panose="020B0600070205080204" pitchFamily="34" charset="-128"/>
              </a:rPr>
              <a:t>Primjer</a:t>
            </a:r>
            <a:r>
              <a:rPr lang="en-US" altLang="en-US" sz="3600">
                <a:ea typeface="ＭＳ Ｐゴシック" panose="020B0600070205080204" pitchFamily="34" charset="-128"/>
              </a:rPr>
              <a:t>:</a:t>
            </a:r>
          </a:p>
          <a:p>
            <a:pPr lvl="1" eaLnBrk="1" hangingPunct="1"/>
            <a:r>
              <a:rPr lang="sr-Latn-BA" altLang="en-US">
                <a:ea typeface="ＭＳ Ｐゴシック" panose="020B0600070205080204" pitchFamily="34" charset="-128"/>
              </a:rPr>
              <a:t>Kriva tražnje: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en-US" altLang="en-US">
                <a:ea typeface="ＭＳ Ｐゴシック" panose="020B0600070205080204" pitchFamily="34" charset="-128"/>
              </a:rPr>
              <a:t>Q</a:t>
            </a:r>
            <a:r>
              <a:rPr lang="en-US" altLang="en-US" baseline="-25000">
                <a:ea typeface="ＭＳ Ｐゴシック" panose="020B0600070205080204" pitchFamily="34" charset="-128"/>
              </a:rPr>
              <a:t>x</a:t>
            </a:r>
            <a:r>
              <a:rPr lang="en-US" altLang="en-US" baseline="30000">
                <a:ea typeface="ＭＳ Ｐゴシック" panose="020B0600070205080204" pitchFamily="34" charset="-128"/>
              </a:rPr>
              <a:t>d </a:t>
            </a:r>
            <a:r>
              <a:rPr lang="en-US" altLang="en-US">
                <a:ea typeface="ＭＳ Ｐゴシック" panose="020B0600070205080204" pitchFamily="34" charset="-128"/>
              </a:rPr>
              <a:t>= 10 – 2P</a:t>
            </a:r>
            <a:r>
              <a:rPr lang="en-US" altLang="en-US" baseline="-25000">
                <a:ea typeface="ＭＳ Ｐゴシック" panose="020B0600070205080204" pitchFamily="34" charset="-128"/>
              </a:rPr>
              <a:t>x </a:t>
            </a:r>
          </a:p>
          <a:p>
            <a:pPr lvl="1" eaLnBrk="1" hangingPunct="1"/>
            <a:r>
              <a:rPr lang="sr-Latn-BA" altLang="en-US">
                <a:ea typeface="ＭＳ Ｐゴシック" panose="020B0600070205080204" pitchFamily="34" charset="-128"/>
              </a:rPr>
              <a:t>Inverzna kriva tražnje</a:t>
            </a:r>
            <a:r>
              <a:rPr lang="en-US" altLang="en-US">
                <a:ea typeface="ＭＳ Ｐゴシック" panose="020B0600070205080204" pitchFamily="34" charset="-128"/>
              </a:rPr>
              <a:t>:</a:t>
            </a:r>
          </a:p>
          <a:p>
            <a:pPr lvl="2" eaLnBrk="1" hangingPunct="1"/>
            <a:r>
              <a:rPr lang="en-US" altLang="en-US">
                <a:ea typeface="ＭＳ Ｐゴシック" panose="020B0600070205080204" pitchFamily="34" charset="-128"/>
              </a:rPr>
              <a:t>2P</a:t>
            </a:r>
            <a:r>
              <a:rPr lang="en-US" altLang="en-US" baseline="-25000">
                <a:ea typeface="ＭＳ Ｐゴシック" panose="020B0600070205080204" pitchFamily="34" charset="-128"/>
              </a:rPr>
              <a:t>x </a:t>
            </a:r>
            <a:r>
              <a:rPr lang="en-US" altLang="en-US">
                <a:ea typeface="ＭＳ Ｐゴシック" panose="020B0600070205080204" pitchFamily="34" charset="-128"/>
              </a:rPr>
              <a:t>= 10 – Q</a:t>
            </a:r>
            <a:r>
              <a:rPr lang="en-US" altLang="en-US" baseline="-25000">
                <a:ea typeface="ＭＳ Ｐゴシック" panose="020B0600070205080204" pitchFamily="34" charset="-128"/>
              </a:rPr>
              <a:t>x</a:t>
            </a:r>
            <a:r>
              <a:rPr lang="en-US" altLang="en-US" baseline="30000">
                <a:ea typeface="ＭＳ Ｐゴシック" panose="020B0600070205080204" pitchFamily="34" charset="-128"/>
              </a:rPr>
              <a:t>d</a:t>
            </a:r>
          </a:p>
          <a:p>
            <a:pPr lvl="2" eaLnBrk="1" hangingPunct="1"/>
            <a:r>
              <a:rPr lang="en-US" altLang="en-US">
                <a:ea typeface="ＭＳ Ｐゴシック" panose="020B0600070205080204" pitchFamily="34" charset="-128"/>
              </a:rPr>
              <a:t>P</a:t>
            </a:r>
            <a:r>
              <a:rPr lang="en-US" altLang="en-US" baseline="-25000">
                <a:ea typeface="ＭＳ Ｐゴシック" panose="020B0600070205080204" pitchFamily="34" charset="-128"/>
              </a:rPr>
              <a:t>x </a:t>
            </a:r>
            <a:r>
              <a:rPr lang="en-US" altLang="en-US">
                <a:ea typeface="ＭＳ Ｐゴシック" panose="020B0600070205080204" pitchFamily="34" charset="-128"/>
              </a:rPr>
              <a:t>= 5 – 0.5Q</a:t>
            </a:r>
            <a:r>
              <a:rPr lang="en-US" altLang="en-US" baseline="-25000">
                <a:ea typeface="ＭＳ Ｐゴシック" panose="020B0600070205080204" pitchFamily="34" charset="-128"/>
              </a:rPr>
              <a:t>x</a:t>
            </a:r>
            <a:r>
              <a:rPr lang="en-US" altLang="en-US" baseline="30000">
                <a:ea typeface="ＭＳ Ｐゴシック" panose="020B0600070205080204" pitchFamily="34" charset="-128"/>
              </a:rPr>
              <a:t>d</a:t>
            </a:r>
            <a:endParaRPr lang="en-US" altLang="en-US" sz="26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9120C792-62C8-C94E-8ACF-66906D4DB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762000"/>
          </a:xfrm>
        </p:spPr>
        <p:txBody>
          <a:bodyPr/>
          <a:lstStyle/>
          <a:p>
            <a:pPr eaLnBrk="1" hangingPunct="1">
              <a:defRPr/>
            </a:pPr>
            <a:r>
              <a:rPr lang="sr-Latn-BA" altLang="en-US" dirty="0">
                <a:ea typeface="ＭＳ Ｐゴシック" panose="020B0600070205080204" pitchFamily="34" charset="-128"/>
              </a:rPr>
              <a:t>Promjena potraživane količine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grpSp>
        <p:nvGrpSpPr>
          <p:cNvPr id="22531" name="Group 4">
            <a:extLst>
              <a:ext uri="{FF2B5EF4-FFF2-40B4-BE49-F238E27FC236}">
                <a16:creationId xmlns:a16="http://schemas.microsoft.com/office/drawing/2014/main" id="{D844E212-3D1E-F64E-A4A3-D83A932B1723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1219200"/>
            <a:ext cx="5497513" cy="4618038"/>
            <a:chOff x="1008" y="768"/>
            <a:chExt cx="3463" cy="2909"/>
          </a:xfrm>
        </p:grpSpPr>
        <p:sp>
          <p:nvSpPr>
            <p:cNvPr id="22551" name="Line 5">
              <a:extLst>
                <a:ext uri="{FF2B5EF4-FFF2-40B4-BE49-F238E27FC236}">
                  <a16:creationId xmlns:a16="http://schemas.microsoft.com/office/drawing/2014/main" id="{7EC1D94C-8FA4-584D-BF79-3ABBAAAFC3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912"/>
              <a:ext cx="0" cy="24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2" name="Line 6">
              <a:extLst>
                <a:ext uri="{FF2B5EF4-FFF2-40B4-BE49-F238E27FC236}">
                  <a16:creationId xmlns:a16="http://schemas.microsoft.com/office/drawing/2014/main" id="{668C0012-1939-F646-AD53-5D23C8DAE1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3408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3" name="Text Box 7">
              <a:extLst>
                <a:ext uri="{FF2B5EF4-FFF2-40B4-BE49-F238E27FC236}">
                  <a16:creationId xmlns:a16="http://schemas.microsoft.com/office/drawing/2014/main" id="{29CA81A2-60EA-8945-928F-F76D0205B0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" y="768"/>
              <a:ext cx="22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sr-Latn-BA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P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22554" name="Text Box 8">
              <a:extLst>
                <a:ext uri="{FF2B5EF4-FFF2-40B4-BE49-F238E27FC236}">
                  <a16:creationId xmlns:a16="http://schemas.microsoft.com/office/drawing/2014/main" id="{4D5AFB7F-1F79-B546-93AC-53D8A36906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14" y="3386"/>
              <a:ext cx="25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sr-Latn-BA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Q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  <p:sp>
        <p:nvSpPr>
          <p:cNvPr id="22532" name="Line 9">
            <a:extLst>
              <a:ext uri="{FF2B5EF4-FFF2-40B4-BE49-F238E27FC236}">
                <a16:creationId xmlns:a16="http://schemas.microsoft.com/office/drawing/2014/main" id="{5BF7E6CB-8699-7E4C-9A95-B4404393831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1981200"/>
            <a:ext cx="3733800" cy="3429000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Text Box 10">
            <a:extLst>
              <a:ext uri="{FF2B5EF4-FFF2-40B4-BE49-F238E27FC236}">
                <a16:creationId xmlns:a16="http://schemas.microsoft.com/office/drawing/2014/main" id="{1F377B56-5FFB-0346-8A37-9E6360398C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4724400"/>
            <a:ext cx="506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</a:t>
            </a:r>
            <a:r>
              <a:rPr lang="en-US" altLang="en-US" sz="2400" baseline="-250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0</a:t>
            </a:r>
            <a:endParaRPr lang="en-US" altLang="en-US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grpSp>
        <p:nvGrpSpPr>
          <p:cNvPr id="145440" name="Group 32">
            <a:extLst>
              <a:ext uri="{FF2B5EF4-FFF2-40B4-BE49-F238E27FC236}">
                <a16:creationId xmlns:a16="http://schemas.microsoft.com/office/drawing/2014/main" id="{B1D590BC-59DA-1445-9E25-04A3DADDDEEE}"/>
              </a:ext>
            </a:extLst>
          </p:cNvPr>
          <p:cNvGrpSpPr>
            <a:grpSpLocks/>
          </p:cNvGrpSpPr>
          <p:nvPr/>
        </p:nvGrpSpPr>
        <p:grpSpPr bwMode="auto">
          <a:xfrm>
            <a:off x="3336925" y="2819400"/>
            <a:ext cx="336550" cy="3013075"/>
            <a:chOff x="2102" y="1776"/>
            <a:chExt cx="212" cy="1898"/>
          </a:xfrm>
        </p:grpSpPr>
        <p:sp>
          <p:nvSpPr>
            <p:cNvPr id="22549" name="Line 12">
              <a:extLst>
                <a:ext uri="{FF2B5EF4-FFF2-40B4-BE49-F238E27FC236}">
                  <a16:creationId xmlns:a16="http://schemas.microsoft.com/office/drawing/2014/main" id="{71C42D51-98CB-8740-AC8B-1D6F3A818C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0" y="1776"/>
              <a:ext cx="0" cy="1632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prstDash val="dash"/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0" name="Text Box 13">
              <a:extLst>
                <a:ext uri="{FF2B5EF4-FFF2-40B4-BE49-F238E27FC236}">
                  <a16:creationId xmlns:a16="http://schemas.microsoft.com/office/drawing/2014/main" id="{F3988545-6B11-4D4D-BD0C-7179AE1CE2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2" y="338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solidFill>
                    <a:schemeClr val="tx2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4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  <p:grpSp>
        <p:nvGrpSpPr>
          <p:cNvPr id="145442" name="Group 34">
            <a:extLst>
              <a:ext uri="{FF2B5EF4-FFF2-40B4-BE49-F238E27FC236}">
                <a16:creationId xmlns:a16="http://schemas.microsoft.com/office/drawing/2014/main" id="{34539340-8094-1943-847F-2F818AAFBBFA}"/>
              </a:ext>
            </a:extLst>
          </p:cNvPr>
          <p:cNvGrpSpPr>
            <a:grpSpLocks/>
          </p:cNvGrpSpPr>
          <p:nvPr/>
        </p:nvGrpSpPr>
        <p:grpSpPr bwMode="auto">
          <a:xfrm>
            <a:off x="4403725" y="3810000"/>
            <a:ext cx="336550" cy="2022475"/>
            <a:chOff x="2774" y="2400"/>
            <a:chExt cx="212" cy="1274"/>
          </a:xfrm>
        </p:grpSpPr>
        <p:sp>
          <p:nvSpPr>
            <p:cNvPr id="22547" name="Line 15">
              <a:extLst>
                <a:ext uri="{FF2B5EF4-FFF2-40B4-BE49-F238E27FC236}">
                  <a16:creationId xmlns:a16="http://schemas.microsoft.com/office/drawing/2014/main" id="{E8975147-DB0D-F247-9242-9E6D07648B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2400"/>
              <a:ext cx="0" cy="100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8" name="Text Box 16">
              <a:extLst>
                <a:ext uri="{FF2B5EF4-FFF2-40B4-BE49-F238E27FC236}">
                  <a16:creationId xmlns:a16="http://schemas.microsoft.com/office/drawing/2014/main" id="{48A1817D-8882-D34A-B876-0CF007647F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4" y="338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7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  <p:grpSp>
        <p:nvGrpSpPr>
          <p:cNvPr id="145441" name="Group 33">
            <a:extLst>
              <a:ext uri="{FF2B5EF4-FFF2-40B4-BE49-F238E27FC236}">
                <a16:creationId xmlns:a16="http://schemas.microsoft.com/office/drawing/2014/main" id="{EDE522B4-EBAD-4845-8AAB-A21AA00C1A45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3581400"/>
            <a:ext cx="2438400" cy="457200"/>
            <a:chOff x="1344" y="2256"/>
            <a:chExt cx="1536" cy="288"/>
          </a:xfrm>
        </p:grpSpPr>
        <p:sp>
          <p:nvSpPr>
            <p:cNvPr id="22545" name="Text Box 23">
              <a:extLst>
                <a:ext uri="{FF2B5EF4-FFF2-40B4-BE49-F238E27FC236}">
                  <a16:creationId xmlns:a16="http://schemas.microsoft.com/office/drawing/2014/main" id="{F9EA3A8C-3A80-0D49-8BEB-77A22F1053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2256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6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22546" name="Line 24">
              <a:extLst>
                <a:ext uri="{FF2B5EF4-FFF2-40B4-BE49-F238E27FC236}">
                  <a16:creationId xmlns:a16="http://schemas.microsoft.com/office/drawing/2014/main" id="{4DF677F0-ADD5-5E45-A3A7-E2B3AC1C84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2400"/>
              <a:ext cx="1296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5445" name="Group 37">
            <a:extLst>
              <a:ext uri="{FF2B5EF4-FFF2-40B4-BE49-F238E27FC236}">
                <a16:creationId xmlns:a16="http://schemas.microsoft.com/office/drawing/2014/main" id="{60537198-BB44-A840-8C66-B3CA32A68312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1866900"/>
            <a:ext cx="5181600" cy="1371600"/>
            <a:chOff x="2256" y="1104"/>
            <a:chExt cx="3264" cy="864"/>
          </a:xfrm>
        </p:grpSpPr>
        <p:sp>
          <p:nvSpPr>
            <p:cNvPr id="22543" name="Text Box 27">
              <a:extLst>
                <a:ext uri="{FF2B5EF4-FFF2-40B4-BE49-F238E27FC236}">
                  <a16:creationId xmlns:a16="http://schemas.microsoft.com/office/drawing/2014/main" id="{06E2E1ED-E002-384D-8F7C-887A9ABEBF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6" y="1104"/>
              <a:ext cx="326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>
                  <a:solidFill>
                    <a:srgbClr val="000066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A</a:t>
              </a:r>
              <a:r>
                <a: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 to </a:t>
              </a: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B</a:t>
              </a:r>
              <a:r>
                <a: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:  </a:t>
              </a:r>
              <a:r>
                <a:rPr lang="sr-Latn-BA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Povećanje potraživane količine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22544" name="Line 28">
              <a:extLst>
                <a:ext uri="{FF2B5EF4-FFF2-40B4-BE49-F238E27FC236}">
                  <a16:creationId xmlns:a16="http://schemas.microsoft.com/office/drawing/2014/main" id="{1829BDB0-1C97-5D45-B9B0-3D1F54B5AE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0" y="1584"/>
              <a:ext cx="384" cy="38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5446" name="Text Box 38">
            <a:extLst>
              <a:ext uri="{FF2B5EF4-FFF2-40B4-BE49-F238E27FC236}">
                <a16:creationId xmlns:a16="http://schemas.microsoft.com/office/drawing/2014/main" id="{E20596A5-92FE-5A44-A7A1-7BE6D92C0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0725" y="3419475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B</a:t>
            </a:r>
          </a:p>
        </p:txBody>
      </p:sp>
      <p:grpSp>
        <p:nvGrpSpPr>
          <p:cNvPr id="145439" name="Group 31">
            <a:extLst>
              <a:ext uri="{FF2B5EF4-FFF2-40B4-BE49-F238E27FC236}">
                <a16:creationId xmlns:a16="http://schemas.microsoft.com/office/drawing/2014/main" id="{0472F755-A0E5-9B45-A706-072EF748C955}"/>
              </a:ext>
            </a:extLst>
          </p:cNvPr>
          <p:cNvGrpSpPr>
            <a:grpSpLocks/>
          </p:cNvGrpSpPr>
          <p:nvPr/>
        </p:nvGrpSpPr>
        <p:grpSpPr bwMode="auto">
          <a:xfrm>
            <a:off x="2041525" y="2632075"/>
            <a:ext cx="1387475" cy="457200"/>
            <a:chOff x="1286" y="1658"/>
            <a:chExt cx="874" cy="288"/>
          </a:xfrm>
        </p:grpSpPr>
        <p:sp>
          <p:nvSpPr>
            <p:cNvPr id="22541" name="Line 18">
              <a:extLst>
                <a:ext uri="{FF2B5EF4-FFF2-40B4-BE49-F238E27FC236}">
                  <a16:creationId xmlns:a16="http://schemas.microsoft.com/office/drawing/2014/main" id="{393EA9B3-19EF-F348-BF43-0A22A48F5B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1776"/>
              <a:ext cx="576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prstDash val="dash"/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2" name="Text Box 19">
              <a:extLst>
                <a:ext uri="{FF2B5EF4-FFF2-40B4-BE49-F238E27FC236}">
                  <a16:creationId xmlns:a16="http://schemas.microsoft.com/office/drawing/2014/main" id="{3B25B59E-C646-1B4B-B759-FACB3ED8D5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6" y="1658"/>
              <a:ext cx="3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solidFill>
                    <a:schemeClr val="tx2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10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  <p:sp>
        <p:nvSpPr>
          <p:cNvPr id="145447" name="Text Box 39">
            <a:extLst>
              <a:ext uri="{FF2B5EF4-FFF2-40B4-BE49-F238E27FC236}">
                <a16:creationId xmlns:a16="http://schemas.microsoft.com/office/drawing/2014/main" id="{893DEBDC-30BE-D744-BC17-9E4F6D1635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2488" y="2432050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r>
              <a:rPr lang="en-US" altLang="en-US" sz="2400">
                <a:solidFill>
                  <a:srgbClr val="000066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5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5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5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5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5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5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5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5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5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5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5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5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5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5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46" grpId="0"/>
      <p:bldP spid="14544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7">
            <a:extLst>
              <a:ext uri="{FF2B5EF4-FFF2-40B4-BE49-F238E27FC236}">
                <a16:creationId xmlns:a16="http://schemas.microsoft.com/office/drawing/2014/main" id="{C422E186-587A-774D-A1C3-3AC0CA382ED7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1295400"/>
            <a:ext cx="5497513" cy="4618038"/>
            <a:chOff x="1008" y="768"/>
            <a:chExt cx="3463" cy="2909"/>
          </a:xfrm>
        </p:grpSpPr>
        <p:grpSp>
          <p:nvGrpSpPr>
            <p:cNvPr id="23569" name="Group 8">
              <a:extLst>
                <a:ext uri="{FF2B5EF4-FFF2-40B4-BE49-F238E27FC236}">
                  <a16:creationId xmlns:a16="http://schemas.microsoft.com/office/drawing/2014/main" id="{8BDB663E-2965-B84B-94F9-02D8574AC86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8" y="768"/>
              <a:ext cx="3463" cy="2909"/>
              <a:chOff x="1008" y="768"/>
              <a:chExt cx="3463" cy="2909"/>
            </a:xfrm>
          </p:grpSpPr>
          <p:sp>
            <p:nvSpPr>
              <p:cNvPr id="23572" name="Line 9">
                <a:extLst>
                  <a:ext uri="{FF2B5EF4-FFF2-40B4-BE49-F238E27FC236}">
                    <a16:creationId xmlns:a16="http://schemas.microsoft.com/office/drawing/2014/main" id="{10356B43-CEEB-484F-A232-507C08DF78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84" y="912"/>
                <a:ext cx="0" cy="24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73" name="Line 10">
                <a:extLst>
                  <a:ext uri="{FF2B5EF4-FFF2-40B4-BE49-F238E27FC236}">
                    <a16:creationId xmlns:a16="http://schemas.microsoft.com/office/drawing/2014/main" id="{AB524EEB-7D66-9B4D-B8A4-FB0EA43406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84" y="3408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74" name="Text Box 11">
                <a:extLst>
                  <a:ext uri="{FF2B5EF4-FFF2-40B4-BE49-F238E27FC236}">
                    <a16:creationId xmlns:a16="http://schemas.microsoft.com/office/drawing/2014/main" id="{26BFF096-D032-3549-84D6-64B87372F5B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08" y="768"/>
                <a:ext cx="224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9pPr>
              </a:lstStyle>
              <a:p>
                <a:r>
                  <a:rPr lang="sr-Latn-BA" altLang="en-US" sz="2400">
                    <a:latin typeface="Times New Roman" panose="02020603050405020304" pitchFamily="18" charset="0"/>
                    <a:ea typeface="ＭＳ Ｐゴシック" panose="020B0600070205080204" pitchFamily="34" charset="-128"/>
                  </a:rPr>
                  <a:t>P</a:t>
                </a:r>
                <a:endPara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23575" name="Text Box 12">
                <a:extLst>
                  <a:ext uri="{FF2B5EF4-FFF2-40B4-BE49-F238E27FC236}">
                    <a16:creationId xmlns:a16="http://schemas.microsoft.com/office/drawing/2014/main" id="{D52795AB-1317-7D4D-87D4-69BD6BF7F89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14" y="3386"/>
                <a:ext cx="257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Rockwell" panose="02060603020205020403" pitchFamily="18" charset="77"/>
                  </a:defRPr>
                </a:lvl9pPr>
              </a:lstStyle>
              <a:p>
                <a:r>
                  <a:rPr lang="sr-Latn-BA" altLang="en-US" sz="2400">
                    <a:latin typeface="Times New Roman" panose="02020603050405020304" pitchFamily="18" charset="0"/>
                    <a:ea typeface="ＭＳ Ｐゴシック" panose="020B0600070205080204" pitchFamily="34" charset="-128"/>
                  </a:rPr>
                  <a:t>Q</a:t>
                </a:r>
                <a:endPara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endParaRPr>
              </a:p>
            </p:txBody>
          </p:sp>
        </p:grpSp>
        <p:sp>
          <p:nvSpPr>
            <p:cNvPr id="23570" name="Line 13">
              <a:extLst>
                <a:ext uri="{FF2B5EF4-FFF2-40B4-BE49-F238E27FC236}">
                  <a16:creationId xmlns:a16="http://schemas.microsoft.com/office/drawing/2014/main" id="{26CE6049-E452-A74C-B341-28702F416D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1248"/>
              <a:ext cx="2208" cy="1968"/>
            </a:xfrm>
            <a:prstGeom prst="line">
              <a:avLst/>
            </a:prstGeom>
            <a:noFill/>
            <a:ln w="28575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1" name="Text Box 14">
              <a:extLst>
                <a:ext uri="{FF2B5EF4-FFF2-40B4-BE49-F238E27FC236}">
                  <a16:creationId xmlns:a16="http://schemas.microsoft.com/office/drawing/2014/main" id="{1D0AE703-C701-854E-8E06-0110FACDA0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8" y="2976"/>
              <a:ext cx="3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solidFill>
                    <a:schemeClr val="tx2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D</a:t>
              </a:r>
              <a:r>
                <a:rPr lang="en-US" altLang="en-US" sz="2400" baseline="-25000">
                  <a:solidFill>
                    <a:schemeClr val="tx2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0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  <p:grpSp>
        <p:nvGrpSpPr>
          <p:cNvPr id="146470" name="Group 38">
            <a:extLst>
              <a:ext uri="{FF2B5EF4-FFF2-40B4-BE49-F238E27FC236}">
                <a16:creationId xmlns:a16="http://schemas.microsoft.com/office/drawing/2014/main" id="{6D1845F4-E849-6C45-8ED2-DE57D31FFEF2}"/>
              </a:ext>
            </a:extLst>
          </p:cNvPr>
          <p:cNvGrpSpPr>
            <a:grpSpLocks/>
          </p:cNvGrpSpPr>
          <p:nvPr/>
        </p:nvGrpSpPr>
        <p:grpSpPr bwMode="auto">
          <a:xfrm>
            <a:off x="2819400" y="1676400"/>
            <a:ext cx="4384675" cy="2555875"/>
            <a:chOff x="1776" y="1056"/>
            <a:chExt cx="2762" cy="1610"/>
          </a:xfrm>
        </p:grpSpPr>
        <p:sp>
          <p:nvSpPr>
            <p:cNvPr id="23567" name="Line 16">
              <a:extLst>
                <a:ext uri="{FF2B5EF4-FFF2-40B4-BE49-F238E27FC236}">
                  <a16:creationId xmlns:a16="http://schemas.microsoft.com/office/drawing/2014/main" id="{0C0332C4-95B9-9A40-8DF8-BC978A6D0E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1056"/>
              <a:ext cx="2400" cy="14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8" name="Text Box 17">
              <a:extLst>
                <a:ext uri="{FF2B5EF4-FFF2-40B4-BE49-F238E27FC236}">
                  <a16:creationId xmlns:a16="http://schemas.microsoft.com/office/drawing/2014/main" id="{EA51E1D3-B277-DB49-8112-B94D5DCDB4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14" y="2378"/>
              <a:ext cx="3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D</a:t>
              </a:r>
              <a:r>
                <a:rPr lang="en-US" altLang="en-US" sz="2400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1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  <p:grpSp>
        <p:nvGrpSpPr>
          <p:cNvPr id="146469" name="Group 37">
            <a:extLst>
              <a:ext uri="{FF2B5EF4-FFF2-40B4-BE49-F238E27FC236}">
                <a16:creationId xmlns:a16="http://schemas.microsoft.com/office/drawing/2014/main" id="{EE5B16BE-5487-2E43-A68D-BA151184C183}"/>
              </a:ext>
            </a:extLst>
          </p:cNvPr>
          <p:cNvGrpSpPr>
            <a:grpSpLocks/>
          </p:cNvGrpSpPr>
          <p:nvPr/>
        </p:nvGrpSpPr>
        <p:grpSpPr bwMode="auto">
          <a:xfrm>
            <a:off x="2041525" y="3317875"/>
            <a:ext cx="3825875" cy="457200"/>
            <a:chOff x="1286" y="2090"/>
            <a:chExt cx="2410" cy="288"/>
          </a:xfrm>
        </p:grpSpPr>
        <p:sp>
          <p:nvSpPr>
            <p:cNvPr id="23565" name="Text Box 20">
              <a:extLst>
                <a:ext uri="{FF2B5EF4-FFF2-40B4-BE49-F238E27FC236}">
                  <a16:creationId xmlns:a16="http://schemas.microsoft.com/office/drawing/2014/main" id="{24A2B465-142A-3244-928B-B1AB1C3C84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6" y="2090"/>
              <a:ext cx="2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6</a:t>
              </a:r>
            </a:p>
          </p:txBody>
        </p:sp>
        <p:sp>
          <p:nvSpPr>
            <p:cNvPr id="23566" name="Line 21">
              <a:extLst>
                <a:ext uri="{FF2B5EF4-FFF2-40B4-BE49-F238E27FC236}">
                  <a16:creationId xmlns:a16="http://schemas.microsoft.com/office/drawing/2014/main" id="{C7EEA97E-3ACD-5E46-8883-A3F1A0E928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2256"/>
              <a:ext cx="2112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prstDash val="dash"/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6458" name="Group 26">
            <a:extLst>
              <a:ext uri="{FF2B5EF4-FFF2-40B4-BE49-F238E27FC236}">
                <a16:creationId xmlns:a16="http://schemas.microsoft.com/office/drawing/2014/main" id="{42562DE0-5DB8-F949-96ED-837E7DF627F0}"/>
              </a:ext>
            </a:extLst>
          </p:cNvPr>
          <p:cNvGrpSpPr>
            <a:grpSpLocks/>
          </p:cNvGrpSpPr>
          <p:nvPr/>
        </p:nvGrpSpPr>
        <p:grpSpPr bwMode="auto">
          <a:xfrm>
            <a:off x="4038600" y="3581400"/>
            <a:ext cx="327025" cy="2286000"/>
            <a:chOff x="2592" y="2256"/>
            <a:chExt cx="206" cy="1440"/>
          </a:xfrm>
        </p:grpSpPr>
        <p:sp>
          <p:nvSpPr>
            <p:cNvPr id="23563" name="Line 27">
              <a:extLst>
                <a:ext uri="{FF2B5EF4-FFF2-40B4-BE49-F238E27FC236}">
                  <a16:creationId xmlns:a16="http://schemas.microsoft.com/office/drawing/2014/main" id="{AFD10C16-8C8F-AA4F-9687-D3D89B2280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2256"/>
              <a:ext cx="0" cy="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4" name="Text Box 28">
              <a:extLst>
                <a:ext uri="{FF2B5EF4-FFF2-40B4-BE49-F238E27FC236}">
                  <a16:creationId xmlns:a16="http://schemas.microsoft.com/office/drawing/2014/main" id="{6BF6AB02-F421-D541-9986-50A9C6C382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3408"/>
              <a:ext cx="2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7</a:t>
              </a:r>
            </a:p>
          </p:txBody>
        </p:sp>
      </p:grpSp>
      <p:sp>
        <p:nvSpPr>
          <p:cNvPr id="146462" name="Text Box 30">
            <a:extLst>
              <a:ext uri="{FF2B5EF4-FFF2-40B4-BE49-F238E27FC236}">
                <a16:creationId xmlns:a16="http://schemas.microsoft.com/office/drawing/2014/main" id="{080C0832-DD5C-B645-9E5A-BC2D925C7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1447800"/>
            <a:ext cx="4191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</a:t>
            </a:r>
            <a:r>
              <a:rPr lang="en-US" altLang="en-US" sz="2400" baseline="-250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0</a:t>
            </a: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to 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D</a:t>
            </a:r>
            <a:r>
              <a:rPr lang="en-US" altLang="en-US" sz="2400" baseline="-2500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1</a:t>
            </a:r>
            <a:r>
              <a: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 </a:t>
            </a:r>
            <a:r>
              <a:rPr lang="sr-Latn-BA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Pomak (povećanje) (krive) tražnje</a:t>
            </a:r>
            <a:endParaRPr lang="en-US" altLang="en-US" sz="24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52231" name="Rectangle 31">
            <a:extLst>
              <a:ext uri="{FF2B5EF4-FFF2-40B4-BE49-F238E27FC236}">
                <a16:creationId xmlns:a16="http://schemas.microsoft.com/office/drawing/2014/main" id="{7B803389-FC1A-114C-95B9-D2342E736C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7738" y="422275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sr-Latn-BA" altLang="en-US" dirty="0">
                <a:ea typeface="ＭＳ Ｐゴシック" panose="020B0600070205080204" pitchFamily="34" charset="-128"/>
              </a:rPr>
              <a:t>Pomak krive tražnje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grpSp>
        <p:nvGrpSpPr>
          <p:cNvPr id="146468" name="Group 36">
            <a:extLst>
              <a:ext uri="{FF2B5EF4-FFF2-40B4-BE49-F238E27FC236}">
                <a16:creationId xmlns:a16="http://schemas.microsoft.com/office/drawing/2014/main" id="{C3D32764-3403-9241-8C67-7819001E3607}"/>
              </a:ext>
            </a:extLst>
          </p:cNvPr>
          <p:cNvGrpSpPr>
            <a:grpSpLocks/>
          </p:cNvGrpSpPr>
          <p:nvPr/>
        </p:nvGrpSpPr>
        <p:grpSpPr bwMode="auto">
          <a:xfrm>
            <a:off x="5648325" y="3581400"/>
            <a:ext cx="469900" cy="2286000"/>
            <a:chOff x="3558" y="2256"/>
            <a:chExt cx="296" cy="1440"/>
          </a:xfrm>
        </p:grpSpPr>
        <p:sp>
          <p:nvSpPr>
            <p:cNvPr id="23561" name="Line 6">
              <a:extLst>
                <a:ext uri="{FF2B5EF4-FFF2-40B4-BE49-F238E27FC236}">
                  <a16:creationId xmlns:a16="http://schemas.microsoft.com/office/drawing/2014/main" id="{3DBD4B43-2F24-A243-A25A-1CFFD7B9D1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6" y="2256"/>
              <a:ext cx="0" cy="120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prstDash val="dash"/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2" name="Text Box 35">
              <a:extLst>
                <a:ext uri="{FF2B5EF4-FFF2-40B4-BE49-F238E27FC236}">
                  <a16:creationId xmlns:a16="http://schemas.microsoft.com/office/drawing/2014/main" id="{6C1BD3BC-A30F-6A46-83AD-D2BCC72A25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8" y="3408"/>
              <a:ext cx="29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13</a:t>
              </a:r>
              <a:endParaRPr lang="en-US" altLang="en-US" sz="24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6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6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6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6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6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6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6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6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6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6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62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1">
            <a:extLst>
              <a:ext uri="{FF2B5EF4-FFF2-40B4-BE49-F238E27FC236}">
                <a16:creationId xmlns:a16="http://schemas.microsoft.com/office/drawing/2014/main" id="{0A5CA4DC-8577-4648-8701-D3BB713E96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BA" altLang="en-US"/>
              <a:t>Iz opšteg oblika funkcije ukupnog prihoda izvodimo alternativne oblike funkcije ukupnog prihoda:</a:t>
            </a:r>
            <a:endParaRPr lang="en-US" altLang="en-US"/>
          </a:p>
          <a:p>
            <a:pPr eaLnBrk="1" hangingPunct="1"/>
            <a:r>
              <a:rPr lang="sr-Latn-BA" altLang="en-US" sz="2400"/>
              <a:t>linearna funkcija ukupnog prihoda</a:t>
            </a:r>
            <a:r>
              <a:rPr lang="en-US" altLang="en-US" sz="2400"/>
              <a:t> (P=a)</a:t>
            </a:r>
            <a:r>
              <a:rPr lang="sr-Latn-BA" altLang="en-US"/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sr-Latn-BA" altLang="en-US"/>
          </a:p>
          <a:p>
            <a:pPr eaLnBrk="1" hangingPunct="1">
              <a:buFont typeface="Wingdings" pitchFamily="2" charset="2"/>
              <a:buNone/>
            </a:pPr>
            <a:r>
              <a:rPr lang="sr-Latn-BA" altLang="en-US"/>
              <a:t>		</a:t>
            </a:r>
            <a:r>
              <a:rPr lang="sr-Latn-BA" altLang="en-US" sz="2400"/>
              <a:t>TR=P*Q</a:t>
            </a:r>
            <a:r>
              <a:rPr lang="en-US" altLang="en-US" sz="2400"/>
              <a:t>=a*Q</a:t>
            </a:r>
            <a:r>
              <a:rPr lang="sr-Latn-BA" altLang="en-US" sz="2400"/>
              <a:t> – </a:t>
            </a:r>
            <a:r>
              <a:rPr lang="sr-Latn-BA" altLang="en-US" sz="2400" i="1">
                <a:solidFill>
                  <a:srgbClr val="FF0000"/>
                </a:solidFill>
              </a:rPr>
              <a:t>savršena konkurencija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/>
          </a:p>
          <a:p>
            <a:pPr eaLnBrk="1" hangingPunct="1"/>
            <a:r>
              <a:rPr lang="sr-Latn-BA" altLang="en-US" sz="2400"/>
              <a:t>kvadratna funkcija ukupnog prihoda</a:t>
            </a:r>
            <a:r>
              <a:rPr lang="en-US" altLang="en-US" sz="2400"/>
              <a:t> (P=a-b*Q)</a:t>
            </a:r>
            <a:endParaRPr lang="sr-Latn-BA" altLang="en-US" sz="2400"/>
          </a:p>
          <a:p>
            <a:pPr eaLnBrk="1" hangingPunct="1"/>
            <a:endParaRPr lang="sr-Latn-BA" altLang="en-US"/>
          </a:p>
          <a:p>
            <a:pPr eaLnBrk="1" hangingPunct="1">
              <a:buFont typeface="Wingdings" pitchFamily="2" charset="2"/>
              <a:buNone/>
            </a:pPr>
            <a:r>
              <a:rPr lang="sr-Latn-BA" altLang="en-US"/>
              <a:t>		</a:t>
            </a:r>
            <a:r>
              <a:rPr lang="sr-Latn-BA" altLang="en-US" sz="2400"/>
              <a:t>TR=P*Q</a:t>
            </a:r>
            <a:r>
              <a:rPr lang="en-US" altLang="en-US" sz="2400"/>
              <a:t>=(a-b*Q)*Q=a*Q</a:t>
            </a:r>
            <a:r>
              <a:rPr lang="sr-Latn-BA" altLang="en-US" sz="2400"/>
              <a:t> </a:t>
            </a:r>
            <a:r>
              <a:rPr lang="en-US" altLang="en-US" sz="2400"/>
              <a:t>– b</a:t>
            </a:r>
            <a:r>
              <a:rPr lang="en-US" altLang="en-US" sz="2400">
                <a:latin typeface="Monotype Corsiva" panose="03010101010201010101" pitchFamily="66" charset="0"/>
              </a:rPr>
              <a:t>* </a:t>
            </a:r>
            <a:r>
              <a:rPr lang="sr-Latn-BA" altLang="en-US" sz="2400"/>
              <a:t>Q</a:t>
            </a:r>
            <a:r>
              <a:rPr lang="sr-Latn-BA" altLang="en-US" sz="2400" baseline="30000"/>
              <a:t>2 </a:t>
            </a:r>
            <a:r>
              <a:rPr lang="sr-Latn-BA" altLang="en-US" sz="2400"/>
              <a:t>- </a:t>
            </a:r>
            <a:r>
              <a:rPr lang="sr-Latn-BA" altLang="en-US" sz="2400" i="1">
                <a:solidFill>
                  <a:srgbClr val="FF0000"/>
                </a:solidFill>
              </a:rPr>
              <a:t>monopol</a:t>
            </a:r>
            <a:endParaRPr lang="en-US" altLang="en-US" sz="2400" i="1" baseline="30000">
              <a:solidFill>
                <a:srgbClr val="FF0000"/>
              </a:solidFill>
            </a:endParaRPr>
          </a:p>
          <a:p>
            <a:pPr eaLnBrk="1" hangingPunct="1"/>
            <a:endParaRPr lang="en-US" alt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CCC40EC-2367-D449-91CD-0C8E274C6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Ukupan prihod</a:t>
            </a:r>
            <a:endParaRPr lang="en-US" dirty="0"/>
          </a:p>
        </p:txBody>
      </p:sp>
    </p:spTree>
  </p:cSld>
  <p:clrMapOvr>
    <a:masterClrMapping/>
  </p:clrMapOvr>
  <p:transition spd="slow" advTm="100473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AB7BCFF-C867-0A40-81B1-90FF8E88C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Ukupan prihod – savršena konkurencija</a:t>
            </a:r>
            <a:endParaRPr lang="en-US" dirty="0"/>
          </a:p>
        </p:txBody>
      </p:sp>
      <p:pic>
        <p:nvPicPr>
          <p:cNvPr id="25603" name="Picture 2">
            <a:extLst>
              <a:ext uri="{FF2B5EF4-FFF2-40B4-BE49-F238E27FC236}">
                <a16:creationId xmlns:a16="http://schemas.microsoft.com/office/drawing/2014/main" id="{86386BD5-F978-7843-AA7F-521F707C663B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" y="1755775"/>
            <a:ext cx="5410200" cy="4697413"/>
          </a:xfrm>
        </p:spPr>
      </p:pic>
      <p:pic>
        <p:nvPicPr>
          <p:cNvPr id="25604" name="Picture 3">
            <a:extLst>
              <a:ext uri="{FF2B5EF4-FFF2-40B4-BE49-F238E27FC236}">
                <a16:creationId xmlns:a16="http://schemas.microsoft.com/office/drawing/2014/main" id="{929D388B-A744-8945-B4FF-4297BF3A02DE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21400" y="1755775"/>
            <a:ext cx="2622550" cy="4452938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385157E-A78F-EE40-A09F-C76F14A2EA17}"/>
              </a:ext>
            </a:extLst>
          </p:cNvPr>
          <p:cNvSpPr txBox="1"/>
          <p:nvPr/>
        </p:nvSpPr>
        <p:spPr>
          <a:xfrm>
            <a:off x="7772400" y="1828800"/>
            <a:ext cx="685800" cy="3381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sr-Latn-BA" sz="1600" b="1" dirty="0">
                <a:latin typeface="Rockwell" panose="02060603020205020403" pitchFamily="18" charset="0"/>
              </a:rPr>
              <a:t>TR</a:t>
            </a:r>
            <a:endParaRPr lang="en-US" sz="1600" b="1" dirty="0">
              <a:latin typeface="Rockwell" panose="02060603020205020403" pitchFamily="18" charset="0"/>
            </a:endParaRPr>
          </a:p>
        </p:txBody>
      </p:sp>
    </p:spTree>
  </p:cSld>
  <p:clrMapOvr>
    <a:masterClrMapping/>
  </p:clrMapOvr>
  <p:transition spd="slow" advTm="34647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3CD7013-6C9C-4948-AF37-CD866542B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Ukupan prihod – monopol</a:t>
            </a:r>
            <a:endParaRPr lang="en-US" dirty="0"/>
          </a:p>
        </p:txBody>
      </p:sp>
      <p:pic>
        <p:nvPicPr>
          <p:cNvPr id="26627" name="Picture 2">
            <a:extLst>
              <a:ext uri="{FF2B5EF4-FFF2-40B4-BE49-F238E27FC236}">
                <a16:creationId xmlns:a16="http://schemas.microsoft.com/office/drawing/2014/main" id="{4A888744-E655-244F-8315-569A56EBCBBA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8475" y="1787525"/>
            <a:ext cx="4953000" cy="4648200"/>
          </a:xfrm>
        </p:spPr>
      </p:pic>
      <p:pic>
        <p:nvPicPr>
          <p:cNvPr id="26628" name="Picture 3">
            <a:extLst>
              <a:ext uri="{FF2B5EF4-FFF2-40B4-BE49-F238E27FC236}">
                <a16:creationId xmlns:a16="http://schemas.microsoft.com/office/drawing/2014/main" id="{403D4507-A8CC-A546-BB8A-421EE8DDDA2A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62600" y="1787525"/>
            <a:ext cx="2663825" cy="4430713"/>
          </a:xfr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3845027-75A4-704B-9D35-D7B4166F4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4165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76BF88-E882-3E44-B881-4C111AD96E9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57200" y="1752600"/>
            <a:ext cx="8153400" cy="464820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299" t="-1575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A8EA70-91CE-7B48-B606-107F860F3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Prosječan prihod</a:t>
            </a:r>
            <a:endParaRPr lang="en-US" dirty="0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3BCFF44A-4E0A-F547-93E0-A5F076110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68107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16AC0623-AE04-8C43-9D3C-703716E59A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/>
              <a:t>Prihod</a:t>
            </a:r>
            <a:endParaRPr lang="en-US" altLang="sr-Latn-RS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A96E50C4-6669-2845-BE8C-FB89BBC75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r-Latn-RS" sz="2400"/>
              <a:t>Preduzeće stvara prihod na tržištu, prodajom dobara i usluga, koje potrošači traže </a:t>
            </a:r>
          </a:p>
          <a:p>
            <a:pPr eaLnBrk="1" hangingPunct="1"/>
            <a:r>
              <a:rPr lang="sl-SI" altLang="sr-Latn-RS" sz="2400"/>
              <a:t>Prihod zavisi od tržišne tražnje</a:t>
            </a:r>
          </a:p>
          <a:p>
            <a:pPr eaLnBrk="1" hangingPunct="1"/>
            <a:r>
              <a:rPr lang="sl-SI" altLang="sr-Latn-RS" sz="2400"/>
              <a:t>Tražena količina dobra je za preduzeće količina dobara koje može da ponudi, proda i da ostvari prihod</a:t>
            </a:r>
          </a:p>
          <a:p>
            <a:pPr eaLnBrk="1" hangingPunct="1"/>
            <a:r>
              <a:rPr lang="sl-SI" altLang="sr-Latn-RS" sz="2400"/>
              <a:t>Prihod direktno zavisi od tržišne tražnje i pokazuje sposobnost preduzeća da ponudi proizvode koje potrošači žele da kupe</a:t>
            </a:r>
            <a:endParaRPr lang="en-US" altLang="sr-Latn-RS" sz="2400"/>
          </a:p>
        </p:txBody>
      </p:sp>
      <p:sp>
        <p:nvSpPr>
          <p:cNvPr id="10244" name="Slide Number Placeholder 5">
            <a:extLst>
              <a:ext uri="{FF2B5EF4-FFF2-40B4-BE49-F238E27FC236}">
                <a16:creationId xmlns:a16="http://schemas.microsoft.com/office/drawing/2014/main" id="{DC9C4AB1-0614-5743-AB69-804B7D3F2A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FBE9595A-86FB-8340-9D5A-472B4EAF6765}" type="slidenum">
              <a:rPr lang="en-US" altLang="sr-Latn-RS">
                <a:solidFill>
                  <a:srgbClr val="FFFFFF"/>
                </a:solidFill>
              </a:rPr>
              <a:pPr/>
              <a:t>2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BFF844-4DC5-6D43-872B-32A8D8C11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Prosječan prihod- savršena konkurencija</a:t>
            </a:r>
            <a:endParaRPr lang="en-US" dirty="0"/>
          </a:p>
        </p:txBody>
      </p:sp>
      <p:pic>
        <p:nvPicPr>
          <p:cNvPr id="29699" name="Picture 2">
            <a:extLst>
              <a:ext uri="{FF2B5EF4-FFF2-40B4-BE49-F238E27FC236}">
                <a16:creationId xmlns:a16="http://schemas.microsoft.com/office/drawing/2014/main" id="{F1DE2B6B-9B97-B345-919D-6A2A38DE1C7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2000" y="1828800"/>
            <a:ext cx="6794500" cy="4068763"/>
          </a:xfr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8E5E7E3-4E6E-F541-B874-1B3608D25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35543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4DC51F7-A9E2-064E-835B-81B35DCC9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Prosječan prihod- monopol</a:t>
            </a:r>
            <a:endParaRPr lang="en-US" dirty="0"/>
          </a:p>
        </p:txBody>
      </p:sp>
      <p:pic>
        <p:nvPicPr>
          <p:cNvPr id="30723" name="Picture 2">
            <a:extLst>
              <a:ext uri="{FF2B5EF4-FFF2-40B4-BE49-F238E27FC236}">
                <a16:creationId xmlns:a16="http://schemas.microsoft.com/office/drawing/2014/main" id="{CC78428E-B0BC-4542-B1E5-9ABC81FCFFA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" y="1752600"/>
            <a:ext cx="6934200" cy="3962400"/>
          </a:xfr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ED71B47-7DB0-8E4F-8996-B0203F0BB5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36552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2D478F-F2A3-0E49-AB66-25C377C2B29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346364" y="914400"/>
            <a:ext cx="8569036" cy="541020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356" t="-1239" r="-1067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812B7CB-D4C8-CA45-BBC5-3E913C2F3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sr-Latn-BA" dirty="0"/>
              <a:t>Granični prihod</a:t>
            </a:r>
            <a:endParaRPr lang="en-US" dirty="0"/>
          </a:p>
        </p:txBody>
      </p:sp>
    </p:spTree>
  </p:cSld>
  <p:clrMapOvr>
    <a:masterClrMapping/>
  </p:clrMapOvr>
  <p:transition spd="slow" advTm="102919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66527E-C4C4-C540-9DB1-5576BFAC3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Granični prihod-savršena konkurencija</a:t>
            </a:r>
            <a:endParaRPr lang="en-US" dirty="0"/>
          </a:p>
        </p:txBody>
      </p:sp>
      <p:pic>
        <p:nvPicPr>
          <p:cNvPr id="32771" name="Picture 2">
            <a:extLst>
              <a:ext uri="{FF2B5EF4-FFF2-40B4-BE49-F238E27FC236}">
                <a16:creationId xmlns:a16="http://schemas.microsoft.com/office/drawing/2014/main" id="{3F465E42-4C2D-D14C-8ABD-2853BA3EDE6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4400" y="1752600"/>
            <a:ext cx="6667500" cy="3810000"/>
          </a:xfr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849C846-4578-7947-A8C3-CDF6B2D0F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2077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D82AE95-689C-2341-9C5E-B4D31198F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Granični prihod-monopol</a:t>
            </a:r>
            <a:endParaRPr lang="en-US" dirty="0"/>
          </a:p>
        </p:txBody>
      </p:sp>
      <p:pic>
        <p:nvPicPr>
          <p:cNvPr id="33795" name="Picture 2">
            <a:extLst>
              <a:ext uri="{FF2B5EF4-FFF2-40B4-BE49-F238E27FC236}">
                <a16:creationId xmlns:a16="http://schemas.microsoft.com/office/drawing/2014/main" id="{086BA689-41E7-BB4C-B7BD-8D84A4CE51D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3000" y="1676400"/>
            <a:ext cx="7010400" cy="3932238"/>
          </a:xfr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288DBF0-62B2-A147-A6FE-9907BFC41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2386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>
            <a:extLst>
              <a:ext uri="{FF2B5EF4-FFF2-40B4-BE49-F238E27FC236}">
                <a16:creationId xmlns:a16="http://schemas.microsoft.com/office/drawing/2014/main" id="{217EF8FB-90E0-7346-8955-833B342F7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P, TR, AR I MR U MONOPOLU I SAV</a:t>
            </a:r>
            <a:r>
              <a:rPr lang="sr-Latn-BA" dirty="0"/>
              <a:t>RŠ</a:t>
            </a:r>
            <a:r>
              <a:rPr lang="en-US" dirty="0"/>
              <a:t>ENOJ KONKURENCIJ</a:t>
            </a:r>
            <a:r>
              <a:rPr lang="sr-Latn-BA" dirty="0"/>
              <a:t>I</a:t>
            </a:r>
            <a:endParaRPr lang="en-US" dirty="0"/>
          </a:p>
        </p:txBody>
      </p:sp>
      <p:pic>
        <p:nvPicPr>
          <p:cNvPr id="34819" name="Чувар мјеста за садржај 5">
            <a:extLst>
              <a:ext uri="{FF2B5EF4-FFF2-40B4-BE49-F238E27FC236}">
                <a16:creationId xmlns:a16="http://schemas.microsoft.com/office/drawing/2014/main" id="{E27A402E-9CDF-6243-97F1-82430C66535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52600" y="2057400"/>
            <a:ext cx="4724400" cy="4541838"/>
          </a:xfrm>
        </p:spPr>
      </p:pic>
      <p:sp>
        <p:nvSpPr>
          <p:cNvPr id="34820" name="Чувар мјеста за број слајда 3">
            <a:extLst>
              <a:ext uri="{FF2B5EF4-FFF2-40B4-BE49-F238E27FC236}">
                <a16:creationId xmlns:a16="http://schemas.microsoft.com/office/drawing/2014/main" id="{79C8BFBB-BD4D-914A-93F5-B1753D1E03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E9B2C073-67D2-D441-8725-CDFD1F83A726}" type="slidenum">
              <a:rPr lang="en-US" altLang="sr-Latn-RS">
                <a:solidFill>
                  <a:srgbClr val="FFFFFF"/>
                </a:solidFill>
              </a:rPr>
              <a:pPr/>
              <a:t>25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2">
            <a:extLst>
              <a:ext uri="{FF2B5EF4-FFF2-40B4-BE49-F238E27FC236}">
                <a16:creationId xmlns:a16="http://schemas.microsoft.com/office/drawing/2014/main" id="{AEAC37AF-912A-8144-B821-C25AB6322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400" y="3798888"/>
            <a:ext cx="7848600" cy="2043112"/>
          </a:xfrm>
        </p:spPr>
        <p:txBody>
          <a:bodyPr/>
          <a:lstStyle/>
          <a:p>
            <a:pPr algn="just" eaLnBrk="1" hangingPunct="1"/>
            <a:r>
              <a:rPr lang="en-US" altLang="sr-Latn-RS" sz="3000" i="1">
                <a:solidFill>
                  <a:srgbClr val="000040"/>
                </a:solidFill>
                <a:latin typeface="Times New Roman" panose="02020603050405020304" pitchFamily="18" charset="0"/>
              </a:rPr>
              <a:t>P</a:t>
            </a:r>
            <a:r>
              <a:rPr lang="en-US" altLang="sr-Latn-RS" sz="3000">
                <a:solidFill>
                  <a:srgbClr val="000040"/>
                </a:solidFill>
              </a:rPr>
              <a:t> i </a:t>
            </a:r>
            <a:r>
              <a:rPr lang="en-US" altLang="sr-Latn-RS" sz="3000" i="1">
                <a:solidFill>
                  <a:srgbClr val="000040"/>
                </a:solidFill>
                <a:latin typeface="Times New Roman" panose="02020603050405020304" pitchFamily="18" charset="0"/>
              </a:rPr>
              <a:t>Q</a:t>
            </a:r>
            <a:r>
              <a:rPr lang="en-US" altLang="sr-Latn-RS" sz="3000">
                <a:solidFill>
                  <a:srgbClr val="000040"/>
                </a:solidFill>
              </a:rPr>
              <a:t> se nalaze u inverznom odnosu po osnovu djelovanja </a:t>
            </a:r>
            <a:r>
              <a:rPr lang="sr-Latn-BA" altLang="sr-Latn-RS" sz="3000">
                <a:solidFill>
                  <a:srgbClr val="000040"/>
                </a:solidFill>
              </a:rPr>
              <a:t>zakona tražnje usljed čega pokazatelj </a:t>
            </a:r>
            <a:r>
              <a:rPr lang="en-US" altLang="sr-Latn-RS" sz="3000" i="1">
                <a:solidFill>
                  <a:srgbClr val="000040"/>
                </a:solidFill>
                <a:latin typeface="Times New Roman" panose="02020603050405020304" pitchFamily="18" charset="0"/>
              </a:rPr>
              <a:t>E</a:t>
            </a:r>
            <a:r>
              <a:rPr lang="en-US" altLang="sr-Latn-RS" sz="3000">
                <a:solidFill>
                  <a:srgbClr val="000040"/>
                </a:solidFill>
              </a:rPr>
              <a:t> </a:t>
            </a:r>
            <a:r>
              <a:rPr lang="sr-Latn-BA" altLang="sr-Latn-RS" sz="3000">
                <a:solidFill>
                  <a:srgbClr val="000040"/>
                </a:solidFill>
              </a:rPr>
              <a:t>uvijek ima negativnu vrijednost </a:t>
            </a:r>
            <a:endParaRPr lang="en-US" altLang="sr-Latn-RS" sz="3000">
              <a:solidFill>
                <a:srgbClr val="000040"/>
              </a:solidFill>
            </a:endParaRPr>
          </a:p>
          <a:p>
            <a:pPr lvl="1" algn="just" eaLnBrk="1" hangingPunct="1"/>
            <a:r>
              <a:rPr lang="sr-Latn-BA" altLang="sr-Latn-RS" sz="2600"/>
              <a:t>Što je veća apsolutna vrijednost pokazatelja E, veća je osjetljivost kupaca na promjenu cijene dobra.</a:t>
            </a:r>
            <a:r>
              <a:rPr lang="en-US" altLang="sr-Latn-RS" sz="2600"/>
              <a:t> </a:t>
            </a:r>
          </a:p>
        </p:txBody>
      </p:sp>
      <p:sp>
        <p:nvSpPr>
          <p:cNvPr id="385027" name="Rectangle 3">
            <a:extLst>
              <a:ext uri="{FF2B5EF4-FFF2-40B4-BE49-F238E27FC236}">
                <a16:creationId xmlns:a16="http://schemas.microsoft.com/office/drawing/2014/main" id="{F5A092BC-8202-B44E-AC4D-BC78BAB44C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609600"/>
            <a:ext cx="7696200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sr-Latn-RS" dirty="0"/>
              <a:t>CJENOVNA ELASTI</a:t>
            </a:r>
            <a:r>
              <a:rPr lang="sr-Latn-BA" altLang="sr-Latn-RS" dirty="0"/>
              <a:t>čnost tražnje </a:t>
            </a:r>
            <a:r>
              <a:rPr lang="en-US" altLang="sr-Latn-RS" dirty="0"/>
              <a:t>(E)</a:t>
            </a:r>
          </a:p>
        </p:txBody>
      </p:sp>
      <p:pic>
        <p:nvPicPr>
          <p:cNvPr id="35844" name="Picture 6">
            <a:extLst>
              <a:ext uri="{FF2B5EF4-FFF2-40B4-BE49-F238E27FC236}">
                <a16:creationId xmlns:a16="http://schemas.microsoft.com/office/drawing/2014/main" id="{8EEC3654-F5B2-544F-A0D1-13F410957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5200" y="2646363"/>
            <a:ext cx="1774825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5031" name="Rectangle 7">
            <a:extLst>
              <a:ext uri="{FF2B5EF4-FFF2-40B4-BE49-F238E27FC236}">
                <a16:creationId xmlns:a16="http://schemas.microsoft.com/office/drawing/2014/main" id="{002CC29C-770A-BF4B-B5FE-AE90D0F03A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676400"/>
            <a:ext cx="7848600" cy="161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sr-Latn-RS" sz="3000" b="1">
                <a:solidFill>
                  <a:srgbClr val="000032"/>
                </a:solidFill>
                <a:latin typeface="Arial" panose="020B0604020202020204" pitchFamily="34" charset="0"/>
              </a:rPr>
              <a:t>Pokazatelj osjetljivosti potro</a:t>
            </a:r>
            <a:r>
              <a:rPr lang="sr-Latn-BA" altLang="sr-Latn-RS" sz="3000" b="1">
                <a:solidFill>
                  <a:srgbClr val="000032"/>
                </a:solidFill>
                <a:latin typeface="Arial" panose="020B0604020202020204" pitchFamily="34" charset="0"/>
              </a:rPr>
              <a:t>šača </a:t>
            </a:r>
            <a:r>
              <a:rPr lang="en-US" altLang="sr-Latn-RS" sz="3000" b="1">
                <a:solidFill>
                  <a:srgbClr val="000032"/>
                </a:solidFill>
                <a:latin typeface="Arial" panose="020B0604020202020204" pitchFamily="34" charset="0"/>
              </a:rPr>
              <a:t>na promjene cijene dobra.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50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5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5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026" grpId="0" build="p" bldLvl="2" autoUpdateAnimBg="0"/>
      <p:bldP spid="385031" grpId="0" build="p" bldLvl="2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3">
            <a:extLst>
              <a:ext uri="{FF2B5EF4-FFF2-40B4-BE49-F238E27FC236}">
                <a16:creationId xmlns:a16="http://schemas.microsoft.com/office/drawing/2014/main" id="{E01D07DE-6D24-BB40-ABDC-BCA7CEB4B2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5992813" y="6272213"/>
            <a:ext cx="24542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r"/>
            <a:r>
              <a:rPr lang="en-US" altLang="sr-Latn-RS" sz="1000" b="0">
                <a:solidFill>
                  <a:srgbClr val="69240C"/>
                </a:solidFill>
              </a:rPr>
              <a:t>6-</a:t>
            </a:r>
            <a:fld id="{441AE9FC-E0EB-C044-8FAA-7A788C683FCE}" type="slidenum">
              <a:rPr lang="en-US" altLang="sr-Latn-RS" sz="1000" b="0">
                <a:solidFill>
                  <a:srgbClr val="69240C"/>
                </a:solidFill>
              </a:rPr>
              <a:pPr algn="r"/>
              <a:t>27</a:t>
            </a:fld>
            <a:endParaRPr lang="en-US" altLang="sr-Latn-RS" sz="1000" b="0">
              <a:solidFill>
                <a:srgbClr val="69240C"/>
              </a:solidFill>
            </a:endParaRPr>
          </a:p>
        </p:txBody>
      </p:sp>
      <p:sp>
        <p:nvSpPr>
          <p:cNvPr id="387074" name="Rectangle 2">
            <a:extLst>
              <a:ext uri="{FF2B5EF4-FFF2-40B4-BE49-F238E27FC236}">
                <a16:creationId xmlns:a16="http://schemas.microsoft.com/office/drawing/2014/main" id="{CD54EBD6-240C-074B-961A-20F80DE271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173338"/>
            <a:ext cx="7772400" cy="1609344"/>
          </a:xfrm>
        </p:spPr>
        <p:txBody>
          <a:bodyPr/>
          <a:lstStyle/>
          <a:p>
            <a:pPr eaLnBrk="1" fontAlgn="auto" hangingPunct="1">
              <a:lnSpc>
                <a:spcPct val="95000"/>
              </a:lnSpc>
              <a:spcAft>
                <a:spcPts val="0"/>
              </a:spcAft>
              <a:defRPr/>
            </a:pPr>
            <a:r>
              <a:rPr lang="sr-Latn-BA" altLang="sr-Latn-RS" dirty="0"/>
              <a:t>Cjenovna elastičnost tražnje </a:t>
            </a:r>
            <a:r>
              <a:rPr lang="en-US" altLang="sr-Latn-RS" dirty="0"/>
              <a:t>(E)</a:t>
            </a:r>
            <a:endParaRPr lang="en-US" altLang="sr-Latn-RS" sz="3400" dirty="0"/>
          </a:p>
        </p:txBody>
      </p:sp>
      <p:graphicFrame>
        <p:nvGraphicFramePr>
          <p:cNvPr id="387075" name="Group 3">
            <a:extLst>
              <a:ext uri="{FF2B5EF4-FFF2-40B4-BE49-F238E27FC236}">
                <a16:creationId xmlns:a16="http://schemas.microsoft.com/office/drawing/2014/main" id="{D533C81B-9A13-BD42-8B3E-425B666988CD}"/>
              </a:ext>
            </a:extLst>
          </p:cNvPr>
          <p:cNvGraphicFramePr>
            <a:graphicFrameLocks noGrp="1"/>
          </p:cNvGraphicFramePr>
          <p:nvPr/>
        </p:nvGraphicFramePr>
        <p:xfrm>
          <a:off x="642938" y="1533525"/>
          <a:ext cx="7804150" cy="4987925"/>
        </p:xfrm>
        <a:graphic>
          <a:graphicData uri="http://schemas.openxmlformats.org/drawingml/2006/table">
            <a:tbl>
              <a:tblPr/>
              <a:tblGrid>
                <a:gridCol w="29136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0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9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634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Tip elastičnosti tražnje</a:t>
                      </a:r>
                      <a:endParaRPr kumimoji="0" lang="en-US" altLang="sr-Latn-R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Odnos promjena veličina Q i P</a:t>
                      </a:r>
                      <a:endParaRPr kumimoji="0" lang="en-US" altLang="sr-Latn-R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BA" altLang="sr-Latn-RS" sz="34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Times New Roman" panose="02020603050405020304" pitchFamily="18" charset="0"/>
                        <a:sym typeface="Symbol" panose="05050102010706020507" pitchFamily="18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  </a:t>
                      </a:r>
                      <a:r>
                        <a:rPr kumimoji="0" lang="en-US" altLang="sr-Latn-RS" sz="3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</a:t>
                      </a:r>
                      <a:r>
                        <a:rPr kumimoji="0" lang="en-US" altLang="sr-Latn-RS" sz="3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E</a:t>
                      </a:r>
                      <a:r>
                        <a:rPr kumimoji="0" lang="en-US" altLang="sr-Latn-RS" sz="3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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02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Elastična tražnja</a:t>
                      </a:r>
                      <a:endParaRPr kumimoji="0" lang="en-US" altLang="sr-Latn-R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33" marB="4573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0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  <a:sym typeface="Symbol" panose="05050102010706020507" pitchFamily="18" charset="2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8398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Jedinično elastična tražnja</a:t>
                      </a:r>
                      <a:endParaRPr kumimoji="0" lang="en-US" altLang="sr-Latn-R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33" marB="4573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1" i="0" u="none" strike="noStrike" cap="none" normalizeH="0" baseline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0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  <a:sym typeface="Symbol" panose="05050102010706020507" pitchFamily="18" charset="2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02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Neelastična tražnja</a:t>
                      </a:r>
                      <a:endParaRPr kumimoji="0" lang="en-US" altLang="sr-Latn-R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33" marB="4573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  <a:sym typeface="Symbol" panose="05050102010706020507" pitchFamily="18" charset="2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87097" name="Picture 25">
            <a:extLst>
              <a:ext uri="{FF2B5EF4-FFF2-40B4-BE49-F238E27FC236}">
                <a16:creationId xmlns:a16="http://schemas.microsoft.com/office/drawing/2014/main" id="{72AD58AD-6C13-5648-8694-76975A85B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6200" y="3240088"/>
            <a:ext cx="2589213" cy="67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7098" name="Picture 26">
            <a:extLst>
              <a:ext uri="{FF2B5EF4-FFF2-40B4-BE49-F238E27FC236}">
                <a16:creationId xmlns:a16="http://schemas.microsoft.com/office/drawing/2014/main" id="{E6FF505F-26DF-0F40-85B7-B23718A07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6200" y="4510088"/>
            <a:ext cx="2589213" cy="67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7099" name="Picture 27">
            <a:extLst>
              <a:ext uri="{FF2B5EF4-FFF2-40B4-BE49-F238E27FC236}">
                <a16:creationId xmlns:a16="http://schemas.microsoft.com/office/drawing/2014/main" id="{B39ED17A-4FE2-D248-B455-356FFF86A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6200" y="5781675"/>
            <a:ext cx="2589213" cy="67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7100" name="Picture 28">
            <a:extLst>
              <a:ext uri="{FF2B5EF4-FFF2-40B4-BE49-F238E27FC236}">
                <a16:creationId xmlns:a16="http://schemas.microsoft.com/office/drawing/2014/main" id="{A634F2A0-7974-6A4A-97D8-519238A81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5013" y="3354388"/>
            <a:ext cx="1211262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7101" name="Picture 29">
            <a:extLst>
              <a:ext uri="{FF2B5EF4-FFF2-40B4-BE49-F238E27FC236}">
                <a16:creationId xmlns:a16="http://schemas.microsoft.com/office/drawing/2014/main" id="{5B1EA211-4B6B-9D42-85B3-8879C0D5B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0400" y="4602163"/>
            <a:ext cx="1211263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7102" name="Picture 30">
            <a:extLst>
              <a:ext uri="{FF2B5EF4-FFF2-40B4-BE49-F238E27FC236}">
                <a16:creationId xmlns:a16="http://schemas.microsoft.com/office/drawing/2014/main" id="{F33F0092-070C-1D43-9DC0-5762D2490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6600" y="5799138"/>
            <a:ext cx="1209675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7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7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7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7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87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7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Rectangle 2">
            <a:extLst>
              <a:ext uri="{FF2B5EF4-FFF2-40B4-BE49-F238E27FC236}">
                <a16:creationId xmlns:a16="http://schemas.microsoft.com/office/drawing/2014/main" id="{80FB3C5A-5371-C841-8CC7-3D2C1F78EF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altLang="sr-Latn-RS" dirty="0"/>
              <a:t>Cjenovna elastičnost tražnje </a:t>
            </a:r>
            <a:r>
              <a:rPr lang="en-US" altLang="sr-Latn-RS" dirty="0"/>
              <a:t>(E)</a:t>
            </a:r>
          </a:p>
        </p:txBody>
      </p:sp>
      <p:sp>
        <p:nvSpPr>
          <p:cNvPr id="389123" name="Rectangle 3">
            <a:extLst>
              <a:ext uri="{FF2B5EF4-FFF2-40B4-BE49-F238E27FC236}">
                <a16:creationId xmlns:a16="http://schemas.microsoft.com/office/drawing/2014/main" id="{A6D9F0D3-0932-0347-B14A-B7D061E269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en-US" altLang="sr-Latn-RS" sz="3000" dirty="0"/>
              <a:t>P</a:t>
            </a:r>
            <a:r>
              <a:rPr lang="sr-Latn-BA" altLang="sr-Latn-RS" sz="3000" dirty="0"/>
              <a:t>rocentualna promjena potraživane količine se može predvidjeti za tau procentualnu promjenu cijene na način:        </a:t>
            </a:r>
          </a:p>
          <a:p>
            <a:pPr marL="0" indent="0" algn="just" eaLnBrk="1" hangingPunct="1">
              <a:buFont typeface="Wingdings" pitchFamily="2" charset="2"/>
              <a:buNone/>
              <a:defRPr/>
            </a:pPr>
            <a:r>
              <a:rPr lang="sr-Latn-BA" altLang="sr-Latn-RS" sz="3000" b="1" i="1" dirty="0">
                <a:latin typeface="Times New Roman" panose="02020603050405020304" pitchFamily="18" charset="0"/>
              </a:rPr>
              <a:t>                          </a:t>
            </a:r>
            <a:r>
              <a:rPr lang="en-US" altLang="sr-Latn-RS" sz="3200" b="1" i="1" dirty="0">
                <a:latin typeface="Times New Roman" panose="02020603050405020304" pitchFamily="18" charset="0"/>
              </a:rPr>
              <a:t>%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sr-Latn-RS" sz="3200" b="1" i="1" dirty="0" err="1">
                <a:latin typeface="Times New Roman" panose="02020603050405020304" pitchFamily="18" charset="0"/>
                <a:sym typeface="Symbol" panose="05050102010706020507" pitchFamily="18" charset="2"/>
              </a:rPr>
              <a:t>Q</a:t>
            </a:r>
            <a:r>
              <a:rPr lang="en-US" altLang="sr-Latn-RS" sz="3200" b="1" i="1" baseline="-250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 = </a:t>
            </a:r>
            <a:r>
              <a:rPr lang="en-US" altLang="sr-Latn-RS" sz="3200" b="1" i="1" dirty="0">
                <a:latin typeface="Times New Roman" panose="02020603050405020304" pitchFamily="18" charset="0"/>
              </a:rPr>
              <a:t>%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sr-Latn-RS" sz="32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P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sr-Latn-RS" sz="2500" dirty="0">
                <a:latin typeface="Arial" panose="020B0604020202020204" pitchFamily="34" charset="0"/>
                <a:sym typeface="Symbol" panose="05050102010706020507" pitchFamily="18" charset="2"/>
              </a:rPr>
              <a:t>x</a:t>
            </a:r>
            <a:r>
              <a:rPr lang="en-US" altLang="sr-Latn-RS" sz="2500" b="1" dirty="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sr-Latn-RS" sz="32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E</a:t>
            </a:r>
            <a:endParaRPr lang="en-US" altLang="sr-Latn-RS" sz="3200" dirty="0"/>
          </a:p>
          <a:p>
            <a:pPr eaLnBrk="1" hangingPunct="1">
              <a:defRPr/>
            </a:pPr>
            <a:r>
              <a:rPr lang="en-US" altLang="sr-Latn-RS" sz="3000" dirty="0"/>
              <a:t>P</a:t>
            </a:r>
            <a:r>
              <a:rPr lang="sr-Latn-BA" altLang="sr-Latn-RS" sz="3000" dirty="0"/>
              <a:t>rocentualna promjena cijene se može predvidjeti radi postizanja promjene potraživane količine na način: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sr-Latn-BA" altLang="sr-Latn-RS" sz="3000" b="1" dirty="0">
                <a:latin typeface="Times New Roman" panose="02020603050405020304" pitchFamily="18" charset="0"/>
                <a:sym typeface="Symbol" panose="05050102010706020507" pitchFamily="18" charset="2"/>
              </a:rPr>
              <a:t>                         </a:t>
            </a:r>
            <a:r>
              <a:rPr lang="en-US" altLang="sr-Latn-RS" sz="2800" b="1" i="1" dirty="0">
                <a:latin typeface="Times New Roman" panose="02020603050405020304" pitchFamily="18" charset="0"/>
              </a:rPr>
              <a:t>% 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sr-Latn-RS" sz="32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P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 = </a:t>
            </a:r>
            <a:r>
              <a:rPr lang="en-US" altLang="sr-Latn-RS" sz="3200" b="1" i="1" dirty="0">
                <a:latin typeface="Times New Roman" panose="02020603050405020304" pitchFamily="18" charset="0"/>
              </a:rPr>
              <a:t>%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sr-Latn-RS" sz="3200" b="1" i="1" dirty="0" err="1">
                <a:latin typeface="Times New Roman" panose="02020603050405020304" pitchFamily="18" charset="0"/>
                <a:sym typeface="Symbol" panose="05050102010706020507" pitchFamily="18" charset="2"/>
              </a:rPr>
              <a:t>Q</a:t>
            </a:r>
            <a:r>
              <a:rPr lang="en-US" altLang="sr-Latn-RS" sz="3200" b="1" i="1" baseline="-250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sr-Latn-R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÷</a:t>
            </a:r>
            <a:r>
              <a:rPr lang="en-US" altLang="sr-Latn-RS" sz="3200" b="1" dirty="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sr-Latn-RS" sz="32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9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9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9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23" grpId="0" build="p" bldLvl="2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0" name="Rectangle 2">
            <a:extLst>
              <a:ext uri="{FF2B5EF4-FFF2-40B4-BE49-F238E27FC236}">
                <a16:creationId xmlns:a16="http://schemas.microsoft.com/office/drawing/2014/main" id="{B42D7EAD-BA9A-644F-A95D-7C0DECCF6D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8963" y="1077125"/>
            <a:ext cx="8001000" cy="838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altLang="sr-Latn-RS" dirty="0"/>
              <a:t>Cjenovna elastičnost tražnje </a:t>
            </a:r>
            <a:r>
              <a:rPr lang="en-US" altLang="sr-Latn-RS" dirty="0"/>
              <a:t>(E)</a:t>
            </a:r>
            <a:r>
              <a:rPr lang="sr-Latn-BA" altLang="sr-Latn-RS" dirty="0"/>
              <a:t> i</a:t>
            </a:r>
            <a:r>
              <a:rPr lang="en-US" altLang="sr-Latn-RS" dirty="0"/>
              <a:t> </a:t>
            </a:r>
            <a:r>
              <a:rPr lang="sr-Latn-BA" altLang="sr-Latn-RS" dirty="0"/>
              <a:t>ukupni prihod</a:t>
            </a:r>
            <a:endParaRPr lang="en-US" altLang="sr-Latn-RS" dirty="0"/>
          </a:p>
        </p:txBody>
      </p:sp>
      <p:graphicFrame>
        <p:nvGraphicFramePr>
          <p:cNvPr id="391171" name="Group 3">
            <a:extLst>
              <a:ext uri="{FF2B5EF4-FFF2-40B4-BE49-F238E27FC236}">
                <a16:creationId xmlns:a16="http://schemas.microsoft.com/office/drawing/2014/main" id="{705C016B-26C6-124F-84EE-8E3060AD7049}"/>
              </a:ext>
            </a:extLst>
          </p:cNvPr>
          <p:cNvGraphicFramePr>
            <a:graphicFrameLocks noGrp="1"/>
          </p:cNvGraphicFramePr>
          <p:nvPr/>
        </p:nvGraphicFramePr>
        <p:xfrm>
          <a:off x="554038" y="2487613"/>
          <a:ext cx="8229600" cy="3517900"/>
        </p:xfrm>
        <a:graphic>
          <a:graphicData uri="http://schemas.openxmlformats.org/drawingml/2006/table">
            <a:tbl>
              <a:tblPr/>
              <a:tblGrid>
                <a:gridCol w="1350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2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09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49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377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000" b="1" i="0" u="none" strike="noStrike" cap="none" normalizeH="0" baseline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Elastična </a:t>
                      </a: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Q</a:t>
                      </a:r>
                      <a:r>
                        <a:rPr kumimoji="0" lang="sr-Latn-BA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 uticaj</a:t>
                      </a:r>
                      <a:r>
                        <a:rPr kumimoji="0" lang="en-US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sr-Latn-BA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preovladava</a:t>
                      </a: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Jedinično elast.</a:t>
                      </a: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Nema preovlađujućeg uticaja</a:t>
                      </a: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  <a:sym typeface="Symbol" panose="05050102010706020507" pitchFamily="18" charset="2"/>
                        </a:rPr>
                        <a:t>Neelastična</a:t>
                      </a: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  <a:sym typeface="Symbol" panose="05050102010706020507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  <a:sym typeface="Symbol" panose="05050102010706020507" pitchFamily="18" charset="2"/>
                        </a:rPr>
                        <a:t>P</a:t>
                      </a:r>
                      <a:r>
                        <a:rPr kumimoji="0" lang="sr-Latn-BA" altLang="sr-Latn-R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  <a:sym typeface="Symbol" panose="05050102010706020507" pitchFamily="18" charset="2"/>
                        </a:rPr>
                        <a:t> uticaj preovladava</a:t>
                      </a:r>
                      <a:endParaRPr kumimoji="0" lang="en-US" altLang="sr-Latn-R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  <a:sym typeface="Symbol" panose="05050102010706020507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949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P raste</a:t>
                      </a:r>
                      <a:endParaRPr kumimoji="0" lang="en-US" altLang="sr-Latn-R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200" b="1" i="0" u="none" strike="noStrike" cap="none" normalizeH="0" baseline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200" b="0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  <a:sym typeface="Symbol" panose="05050102010706020507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067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P opada</a:t>
                      </a:r>
                      <a:endParaRPr kumimoji="0" lang="en-US" altLang="sr-Latn-R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200" b="0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200" b="1" i="0" u="none" strike="noStrike" cap="none" normalizeH="0" baseline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  <a:sym typeface="Symbol" panose="05050102010706020507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91193" name="Text Box 25">
            <a:extLst>
              <a:ext uri="{FF2B5EF4-FFF2-40B4-BE49-F238E27FC236}">
                <a16:creationId xmlns:a16="http://schemas.microsoft.com/office/drawing/2014/main" id="{6E20D1C5-C63F-A249-98F4-FB5C8343C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5" y="4243388"/>
            <a:ext cx="1693863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r-Latn-RS" sz="2200">
                <a:solidFill>
                  <a:srgbClr val="3C386C"/>
                </a:solidFill>
                <a:latin typeface="Comic Sans MS" panose="030F0902030302020204" pitchFamily="66" charset="0"/>
              </a:rPr>
              <a:t>TR </a:t>
            </a:r>
            <a:r>
              <a:rPr lang="sr-Latn-BA" altLang="sr-Latn-RS" sz="2200">
                <a:solidFill>
                  <a:srgbClr val="3C386C"/>
                </a:solidFill>
                <a:latin typeface="Comic Sans MS" panose="030F0902030302020204" pitchFamily="66" charset="0"/>
              </a:rPr>
              <a:t>opada</a:t>
            </a:r>
            <a:endParaRPr lang="en-US" altLang="sr-Latn-RS" sz="2200">
              <a:solidFill>
                <a:srgbClr val="3C386C"/>
              </a:solidFill>
              <a:latin typeface="Comic Sans MS" panose="030F0902030302020204" pitchFamily="66" charset="0"/>
            </a:endParaRPr>
          </a:p>
        </p:txBody>
      </p:sp>
      <p:sp>
        <p:nvSpPr>
          <p:cNvPr id="391194" name="Text Box 26">
            <a:extLst>
              <a:ext uri="{FF2B5EF4-FFF2-40B4-BE49-F238E27FC236}">
                <a16:creationId xmlns:a16="http://schemas.microsoft.com/office/drawing/2014/main" id="{C456C664-D77E-4C43-9220-86E262BEAA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2525" y="5314950"/>
            <a:ext cx="1487488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r-Latn-RS" sz="2200">
                <a:solidFill>
                  <a:srgbClr val="3C386C"/>
                </a:solidFill>
                <a:latin typeface="Comic Sans MS" panose="030F0902030302020204" pitchFamily="66" charset="0"/>
              </a:rPr>
              <a:t>TR </a:t>
            </a:r>
            <a:r>
              <a:rPr lang="sr-Latn-BA" altLang="sr-Latn-RS" sz="2200">
                <a:solidFill>
                  <a:srgbClr val="3C386C"/>
                </a:solidFill>
                <a:latin typeface="Comic Sans MS" panose="030F0902030302020204" pitchFamily="66" charset="0"/>
              </a:rPr>
              <a:t>raste</a:t>
            </a:r>
            <a:endParaRPr lang="en-US" altLang="sr-Latn-RS" sz="2200">
              <a:solidFill>
                <a:srgbClr val="3C386C"/>
              </a:solidFill>
              <a:latin typeface="Comic Sans MS" panose="030F0902030302020204" pitchFamily="66" charset="0"/>
            </a:endParaRPr>
          </a:p>
        </p:txBody>
      </p:sp>
      <p:sp>
        <p:nvSpPr>
          <p:cNvPr id="391195" name="Text Box 27">
            <a:extLst>
              <a:ext uri="{FF2B5EF4-FFF2-40B4-BE49-F238E27FC236}">
                <a16:creationId xmlns:a16="http://schemas.microsoft.com/office/drawing/2014/main" id="{BE0FDA47-3BF6-514F-A044-16BDD0A50A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0525" y="4270375"/>
            <a:ext cx="2657475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BA" altLang="sr-Latn-RS" sz="2200">
                <a:solidFill>
                  <a:srgbClr val="3C386C"/>
                </a:solidFill>
                <a:latin typeface="Comic Sans MS" panose="030F0902030302020204" pitchFamily="66" charset="0"/>
              </a:rPr>
              <a:t>Nema promjene </a:t>
            </a:r>
            <a:r>
              <a:rPr lang="en-US" altLang="sr-Latn-RS" sz="2200">
                <a:solidFill>
                  <a:srgbClr val="3C386C"/>
                </a:solidFill>
                <a:latin typeface="Comic Sans MS" panose="030F0902030302020204" pitchFamily="66" charset="0"/>
              </a:rPr>
              <a:t>TR </a:t>
            </a:r>
          </a:p>
        </p:txBody>
      </p:sp>
      <p:sp>
        <p:nvSpPr>
          <p:cNvPr id="391196" name="Text Box 28">
            <a:extLst>
              <a:ext uri="{FF2B5EF4-FFF2-40B4-BE49-F238E27FC236}">
                <a16:creationId xmlns:a16="http://schemas.microsoft.com/office/drawing/2014/main" id="{6FA81B2D-8AF2-4944-83E8-047B9E6A7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0525" y="5189538"/>
            <a:ext cx="2514600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BA" altLang="sr-Latn-RS" sz="2200">
                <a:solidFill>
                  <a:srgbClr val="3C386C"/>
                </a:solidFill>
                <a:latin typeface="Comic Sans MS" panose="030F0902030302020204" pitchFamily="66" charset="0"/>
              </a:rPr>
              <a:t>Nema promjene </a:t>
            </a:r>
            <a:r>
              <a:rPr lang="en-US" altLang="sr-Latn-RS" sz="2200">
                <a:solidFill>
                  <a:srgbClr val="3C386C"/>
                </a:solidFill>
                <a:latin typeface="Comic Sans MS" panose="030F0902030302020204" pitchFamily="66" charset="0"/>
              </a:rPr>
              <a:t>TR </a:t>
            </a:r>
          </a:p>
        </p:txBody>
      </p:sp>
      <p:sp>
        <p:nvSpPr>
          <p:cNvPr id="391197" name="Text Box 29">
            <a:extLst>
              <a:ext uri="{FF2B5EF4-FFF2-40B4-BE49-F238E27FC236}">
                <a16:creationId xmlns:a16="http://schemas.microsoft.com/office/drawing/2014/main" id="{45E9900F-6903-A945-A620-C14AD67F1F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7700" y="4291013"/>
            <a:ext cx="1592263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r-Latn-RS" sz="2200">
                <a:solidFill>
                  <a:srgbClr val="3C386C"/>
                </a:solidFill>
                <a:latin typeface="Comic Sans MS" panose="030F0902030302020204" pitchFamily="66" charset="0"/>
              </a:rPr>
              <a:t>TR </a:t>
            </a:r>
            <a:r>
              <a:rPr lang="sr-Latn-BA" altLang="sr-Latn-RS" sz="2200">
                <a:solidFill>
                  <a:srgbClr val="3C386C"/>
                </a:solidFill>
                <a:latin typeface="Comic Sans MS" panose="030F0902030302020204" pitchFamily="66" charset="0"/>
              </a:rPr>
              <a:t>raste</a:t>
            </a:r>
            <a:endParaRPr lang="en-US" altLang="sr-Latn-RS" sz="2200">
              <a:solidFill>
                <a:srgbClr val="3C386C"/>
              </a:solidFill>
              <a:latin typeface="Comic Sans MS" panose="030F0902030302020204" pitchFamily="66" charset="0"/>
            </a:endParaRPr>
          </a:p>
        </p:txBody>
      </p:sp>
      <p:sp>
        <p:nvSpPr>
          <p:cNvPr id="391198" name="Text Box 30">
            <a:extLst>
              <a:ext uri="{FF2B5EF4-FFF2-40B4-BE49-F238E27FC236}">
                <a16:creationId xmlns:a16="http://schemas.microsoft.com/office/drawing/2014/main" id="{6852EE36-09F7-5E40-9AC4-4C105EBDB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5638" y="5091113"/>
            <a:ext cx="144145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r-Latn-RS" sz="2200">
                <a:solidFill>
                  <a:srgbClr val="3C386C"/>
                </a:solidFill>
                <a:latin typeface="Comic Sans MS" panose="030F0902030302020204" pitchFamily="66" charset="0"/>
              </a:rPr>
              <a:t>TR </a:t>
            </a:r>
            <a:r>
              <a:rPr lang="sr-Latn-BA" altLang="sr-Latn-RS" sz="2200">
                <a:solidFill>
                  <a:srgbClr val="3C386C"/>
                </a:solidFill>
                <a:latin typeface="Comic Sans MS" panose="030F0902030302020204" pitchFamily="66" charset="0"/>
              </a:rPr>
              <a:t>opada</a:t>
            </a:r>
            <a:endParaRPr lang="en-US" altLang="sr-Latn-RS" sz="2200">
              <a:solidFill>
                <a:srgbClr val="3C386C"/>
              </a:solidFill>
              <a:latin typeface="Comic Sans MS" panose="030F0902030302020204" pitchFamily="66" charset="0"/>
            </a:endParaRPr>
          </a:p>
        </p:txBody>
      </p:sp>
      <p:pic>
        <p:nvPicPr>
          <p:cNvPr id="42015" name="Picture 31">
            <a:extLst>
              <a:ext uri="{FF2B5EF4-FFF2-40B4-BE49-F238E27FC236}">
                <a16:creationId xmlns:a16="http://schemas.microsoft.com/office/drawing/2014/main" id="{25A81575-AE8A-334B-AEF6-DC953C031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8988" y="2835275"/>
            <a:ext cx="191452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016" name="Picture 32">
            <a:extLst>
              <a:ext uri="{FF2B5EF4-FFF2-40B4-BE49-F238E27FC236}">
                <a16:creationId xmlns:a16="http://schemas.microsoft.com/office/drawing/2014/main" id="{D2127C87-D4E6-9844-8DAC-6EA25B045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8800" y="2836863"/>
            <a:ext cx="19145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017" name="Picture 33">
            <a:extLst>
              <a:ext uri="{FF2B5EF4-FFF2-40B4-BE49-F238E27FC236}">
                <a16:creationId xmlns:a16="http://schemas.microsoft.com/office/drawing/2014/main" id="{C88CE6AC-4266-0C49-9BC5-CBCB0BAFD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5125" y="2836863"/>
            <a:ext cx="1874838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1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1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1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1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1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91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1193" grpId="0" autoUpdateAnimBg="0"/>
      <p:bldP spid="391194" grpId="0" autoUpdateAnimBg="0"/>
      <p:bldP spid="391195" grpId="0" autoUpdateAnimBg="0"/>
      <p:bldP spid="391196" grpId="0" autoUpdateAnimBg="0"/>
      <p:bldP spid="391197" grpId="0" autoUpdateAnimBg="0"/>
      <p:bldP spid="39119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>
            <a:extLst>
              <a:ext uri="{FF2B5EF4-FFF2-40B4-BE49-F238E27FC236}">
                <a16:creationId xmlns:a16="http://schemas.microsoft.com/office/drawing/2014/main" id="{9B252203-0B0F-7849-A94A-950B8B667F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/>
              <a:t>Ukupan prihod</a:t>
            </a:r>
            <a:endParaRPr lang="en-US" altLang="sr-Latn-R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20633905-45EC-8440-9068-9D822BC76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r-Latn-RS"/>
              <a:t>Ukupan prihod je ukupna realizovana količina proizvoda i usluga, ili</a:t>
            </a:r>
          </a:p>
          <a:p>
            <a:pPr eaLnBrk="1" hangingPunct="1"/>
            <a:r>
              <a:rPr lang="sl-SI" altLang="sr-Latn-RS"/>
              <a:t>Ukupna suma novca, koju preduzeće ostvaruje prodajom proizvoda i usluga</a:t>
            </a:r>
          </a:p>
          <a:p>
            <a:pPr eaLnBrk="1" hangingPunct="1"/>
            <a:r>
              <a:rPr lang="sl-SI" altLang="sr-Latn-RS"/>
              <a:t>Ukupan prihod (</a:t>
            </a:r>
            <a:r>
              <a:rPr lang="sr-Cyrl-RS" altLang="sr-Latn-RS"/>
              <a:t>Т</a:t>
            </a:r>
            <a:r>
              <a:rPr lang="en-US" altLang="sr-Latn-RS"/>
              <a:t>R</a:t>
            </a:r>
            <a:r>
              <a:rPr lang="sl-SI" altLang="sr-Latn-RS"/>
              <a:t>) je proizvod ukupne količine proizvoda (Q) i c</a:t>
            </a:r>
            <a:r>
              <a:rPr lang="en-US" altLang="sr-Latn-RS"/>
              <a:t>ij</a:t>
            </a:r>
            <a:r>
              <a:rPr lang="sl-SI" altLang="sr-Latn-RS"/>
              <a:t>ene po jednom proizvodu, odnosno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altLang="sr-Latn-RS"/>
              <a:t>TR</a:t>
            </a:r>
            <a:r>
              <a:rPr lang="sl-SI" altLang="sr-Latn-RS"/>
              <a:t> = Q x </a:t>
            </a:r>
            <a:r>
              <a:rPr lang="en-US" altLang="sr-Latn-RS"/>
              <a:t>P</a:t>
            </a:r>
          </a:p>
        </p:txBody>
      </p:sp>
      <p:sp>
        <p:nvSpPr>
          <p:cNvPr id="11268" name="Slide Number Placeholder 5">
            <a:extLst>
              <a:ext uri="{FF2B5EF4-FFF2-40B4-BE49-F238E27FC236}">
                <a16:creationId xmlns:a16="http://schemas.microsoft.com/office/drawing/2014/main" id="{6482578C-838F-E845-A114-050F94688D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A4AB00D0-A971-8B4C-B66B-73F716751B64}" type="slidenum">
              <a:rPr lang="en-US" altLang="sr-Latn-RS">
                <a:solidFill>
                  <a:srgbClr val="FFFFFF"/>
                </a:solidFill>
              </a:rPr>
              <a:pPr/>
              <a:t>3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2">
            <a:extLst>
              <a:ext uri="{FF2B5EF4-FFF2-40B4-BE49-F238E27FC236}">
                <a16:creationId xmlns:a16="http://schemas.microsoft.com/office/drawing/2014/main" id="{E2CD95C5-D1DA-D744-965E-DD9C9E56F5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69524" y="788987"/>
            <a:ext cx="7620000" cy="838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altLang="sr-Latn-RS" sz="3600" dirty="0"/>
              <a:t>Izračunavanje cjenovne elastičnosti tražnje</a:t>
            </a:r>
            <a:endParaRPr lang="en-US" altLang="sr-Latn-RS" sz="3600" dirty="0"/>
          </a:p>
        </p:txBody>
      </p:sp>
      <p:sp>
        <p:nvSpPr>
          <p:cNvPr id="395267" name="Rectangle 3">
            <a:extLst>
              <a:ext uri="{FF2B5EF4-FFF2-40B4-BE49-F238E27FC236}">
                <a16:creationId xmlns:a16="http://schemas.microsoft.com/office/drawing/2014/main" id="{E8D88740-E31B-C047-BCEE-073D2E8D54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Latn-BA" altLang="sr-Latn-RS"/>
              <a:t>Cjenovna elastičnost tražnje se izračunava kao proizvod kagiba tražnje</a:t>
            </a:r>
            <a:r>
              <a:rPr lang="en-US" altLang="sr-Latn-RS"/>
              <a:t> (</a:t>
            </a:r>
            <a:r>
              <a:rPr lang="en-US" altLang="sr-Latn-RS" i="1">
                <a:latin typeface="Times New Roman" panose="02020603050405020304" pitchFamily="18" charset="0"/>
                <a:sym typeface="Symbol" pitchFamily="2" charset="2"/>
              </a:rPr>
              <a:t>Q/P</a:t>
            </a:r>
            <a:r>
              <a:rPr lang="en-US" altLang="sr-Latn-RS">
                <a:sym typeface="Symbol" pitchFamily="2" charset="2"/>
              </a:rPr>
              <a:t>)</a:t>
            </a:r>
            <a:r>
              <a:rPr lang="en-US" altLang="sr-Latn-RS"/>
              <a:t> </a:t>
            </a:r>
            <a:r>
              <a:rPr lang="sr-Latn-BA" altLang="sr-Latn-RS"/>
              <a:t> i racija P i Q </a:t>
            </a:r>
            <a:r>
              <a:rPr lang="en-US" altLang="sr-Latn-RS"/>
              <a:t>(</a:t>
            </a:r>
            <a:r>
              <a:rPr lang="en-US" altLang="sr-Latn-RS" i="1">
                <a:latin typeface="Times New Roman" panose="02020603050405020304" pitchFamily="18" charset="0"/>
              </a:rPr>
              <a:t>P/Q</a:t>
            </a:r>
            <a:r>
              <a:rPr lang="en-US" altLang="sr-Latn-RS"/>
              <a:t>)</a:t>
            </a:r>
          </a:p>
        </p:txBody>
      </p:sp>
      <p:graphicFrame>
        <p:nvGraphicFramePr>
          <p:cNvPr id="44036" name="Object 4">
            <a:extLst>
              <a:ext uri="{FF2B5EF4-FFF2-40B4-BE49-F238E27FC236}">
                <a16:creationId xmlns:a16="http://schemas.microsoft.com/office/drawing/2014/main" id="{2492943F-CD1C-C24E-A112-1B1761E0D7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0050" y="12700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0" name="Equation" r:id="rId4" imgW="2628900" imgH="4102100" progId="Equation.DSMT4">
                  <p:embed/>
                </p:oleObj>
              </mc:Choice>
              <mc:Fallback>
                <p:oleObj name="Equation" r:id="rId4" imgW="2628900" imgH="41021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" y="12700"/>
                        <a:ext cx="1143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95269" name="Picture 5">
            <a:extLst>
              <a:ext uri="{FF2B5EF4-FFF2-40B4-BE49-F238E27FC236}">
                <a16:creationId xmlns:a16="http://schemas.microsoft.com/office/drawing/2014/main" id="{5DC70E7E-8B33-FB41-ADD2-EED545F70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7375" y="4491038"/>
            <a:ext cx="1774825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5270" name="Picture 6">
            <a:extLst>
              <a:ext uri="{FF2B5EF4-FFF2-40B4-BE49-F238E27FC236}">
                <a16:creationId xmlns:a16="http://schemas.microsoft.com/office/drawing/2014/main" id="{FE46F643-276F-C640-85E1-CB2F50765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3788" y="3903663"/>
            <a:ext cx="2198687" cy="216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5271" name="Picture 7">
            <a:extLst>
              <a:ext uri="{FF2B5EF4-FFF2-40B4-BE49-F238E27FC236}">
                <a16:creationId xmlns:a16="http://schemas.microsoft.com/office/drawing/2014/main" id="{F7CC5222-2C03-6E45-8EE4-0F1F2AAF7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9938" y="4473575"/>
            <a:ext cx="1792287" cy="111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5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5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95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95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267" grpId="0" build="p" bldLvl="2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2">
            <a:extLst>
              <a:ext uri="{FF2B5EF4-FFF2-40B4-BE49-F238E27FC236}">
                <a16:creationId xmlns:a16="http://schemas.microsoft.com/office/drawing/2014/main" id="{F8B963A2-80F6-1F4C-8183-17D0442745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1108630"/>
            <a:ext cx="7620000" cy="838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sr-Latn-RS" sz="3600" dirty="0"/>
              <a:t>E</a:t>
            </a:r>
            <a:r>
              <a:rPr lang="sr-Latn-BA" altLang="sr-Latn-RS" sz="3600" dirty="0"/>
              <a:t>lastičnost</a:t>
            </a:r>
            <a:r>
              <a:rPr lang="en-US" altLang="sr-Latn-RS" sz="3600" dirty="0"/>
              <a:t> (</a:t>
            </a:r>
            <a:r>
              <a:rPr lang="sr-Latn-BA" altLang="sr-Latn-RS" sz="3600" dirty="0"/>
              <a:t>generalno</a:t>
            </a:r>
            <a:r>
              <a:rPr lang="en-US" altLang="sr-Latn-RS" sz="3600" dirty="0"/>
              <a:t>) </a:t>
            </a:r>
            <a:r>
              <a:rPr lang="sr-Latn-BA" altLang="sr-Latn-RS" sz="3600" dirty="0"/>
              <a:t>varira duž krive tražnje</a:t>
            </a:r>
            <a:endParaRPr lang="en-US" altLang="sr-Latn-RS" sz="3600" dirty="0"/>
          </a:p>
        </p:txBody>
      </p:sp>
      <p:sp>
        <p:nvSpPr>
          <p:cNvPr id="409603" name="Rectangle 3">
            <a:extLst>
              <a:ext uri="{FF2B5EF4-FFF2-40B4-BE49-F238E27FC236}">
                <a16:creationId xmlns:a16="http://schemas.microsoft.com/office/drawing/2014/main" id="{C7D19D00-2274-D349-AEDA-0DBB06F6FD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Latn-BA" altLang="sr-Latn-RS" sz="2800"/>
              <a:t>Za linearnu krivu tražnje</a:t>
            </a:r>
            <a:r>
              <a:rPr lang="en-US" altLang="sr-Latn-RS" sz="2800"/>
              <a:t>, </a:t>
            </a:r>
            <a:r>
              <a:rPr lang="sr-Latn-BA" altLang="sr-Latn-RS" sz="2800"/>
              <a:t>P</a:t>
            </a:r>
            <a:r>
              <a:rPr lang="en-US" altLang="sr-Latn-RS" sz="2800"/>
              <a:t> </a:t>
            </a:r>
            <a:r>
              <a:rPr lang="sr-Latn-BA" altLang="sr-Latn-RS" sz="2800"/>
              <a:t>i</a:t>
            </a:r>
            <a:r>
              <a:rPr lang="en-US" altLang="sr-Latn-RS" sz="2800"/>
              <a:t> </a:t>
            </a:r>
            <a:r>
              <a:rPr lang="en-US" altLang="sr-Latn-RS" sz="3000">
                <a:latin typeface="Times New Roman" panose="02020603050405020304" pitchFamily="18" charset="0"/>
                <a:sym typeface="Symbol" pitchFamily="2" charset="2"/>
              </a:rPr>
              <a:t></a:t>
            </a:r>
            <a:r>
              <a:rPr lang="en-US" altLang="sr-Latn-RS" sz="3000" i="1">
                <a:latin typeface="Times New Roman" panose="02020603050405020304" pitchFamily="18" charset="0"/>
                <a:sym typeface="Symbol" pitchFamily="2" charset="2"/>
              </a:rPr>
              <a:t>E</a:t>
            </a:r>
            <a:r>
              <a:rPr lang="en-US" altLang="sr-Latn-RS" sz="3000">
                <a:latin typeface="Times New Roman" panose="02020603050405020304" pitchFamily="18" charset="0"/>
                <a:sym typeface="Symbol" pitchFamily="2" charset="2"/>
              </a:rPr>
              <a:t></a:t>
            </a:r>
            <a:r>
              <a:rPr lang="sr-Latn-BA" altLang="sr-Latn-RS" sz="2800">
                <a:sym typeface="Symbol" pitchFamily="2" charset="2"/>
              </a:rPr>
              <a:t>variraju direktno</a:t>
            </a:r>
            <a:endParaRPr lang="en-US" altLang="sr-Latn-RS" sz="2800">
              <a:sym typeface="Symbol" pitchFamily="2" charset="2"/>
            </a:endParaRPr>
          </a:p>
          <a:p>
            <a:pPr lvl="1" eaLnBrk="1" hangingPunct="1"/>
            <a:r>
              <a:rPr lang="sr-Latn-BA" altLang="sr-Latn-RS" sz="2600">
                <a:sym typeface="Symbol" pitchFamily="2" charset="2"/>
              </a:rPr>
              <a:t>Što je viša P, veća je elastičnost tražnje</a:t>
            </a:r>
          </a:p>
          <a:p>
            <a:pPr lvl="1" eaLnBrk="1" hangingPunct="1"/>
            <a:r>
              <a:rPr lang="sr-Latn-BA" altLang="sr-Latn-RS" sz="2600">
                <a:sym typeface="Symbol" pitchFamily="2" charset="2"/>
              </a:rPr>
              <a:t>Što je niža P, elastičnost tražnje je sve manja</a:t>
            </a:r>
          </a:p>
          <a:p>
            <a:pPr lvl="1" eaLnBrk="1" hangingPunct="1"/>
            <a:endParaRPr lang="en-US" altLang="sr-Latn-R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9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09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03" grpId="0" build="p" bldLvl="2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2">
            <a:extLst>
              <a:ext uri="{FF2B5EF4-FFF2-40B4-BE49-F238E27FC236}">
                <a16:creationId xmlns:a16="http://schemas.microsoft.com/office/drawing/2014/main" id="{DC80B078-93C8-3F4D-BE86-1D55E58646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522288"/>
            <a:ext cx="7620000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altLang="sr-Latn-RS" sz="3600" dirty="0"/>
              <a:t>Marginalni prihod</a:t>
            </a:r>
            <a:endParaRPr lang="en-US" altLang="sr-Latn-RS" sz="3600" dirty="0"/>
          </a:p>
        </p:txBody>
      </p:sp>
      <p:sp>
        <p:nvSpPr>
          <p:cNvPr id="413699" name="Rectangle 3">
            <a:extLst>
              <a:ext uri="{FF2B5EF4-FFF2-40B4-BE49-F238E27FC236}">
                <a16:creationId xmlns:a16="http://schemas.microsoft.com/office/drawing/2014/main" id="{A37A375F-B45A-9F4C-8F93-01D7145ACF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Latn-BA" altLang="sr-Latn-RS" sz="3200"/>
              <a:t>Marginalni prihod </a:t>
            </a:r>
            <a:r>
              <a:rPr lang="en-US" altLang="sr-Latn-RS" sz="3200">
                <a:latin typeface="Times New Roman" panose="02020603050405020304" pitchFamily="18" charset="0"/>
              </a:rPr>
              <a:t>(</a:t>
            </a:r>
            <a:r>
              <a:rPr lang="en-US" altLang="sr-Latn-RS" sz="3200" i="1">
                <a:latin typeface="Times New Roman" panose="02020603050405020304" pitchFamily="18" charset="0"/>
              </a:rPr>
              <a:t>MR</a:t>
            </a:r>
            <a:r>
              <a:rPr lang="en-US" altLang="sr-Latn-RS" sz="3200">
                <a:latin typeface="Times New Roman" panose="02020603050405020304" pitchFamily="18" charset="0"/>
              </a:rPr>
              <a:t>)</a:t>
            </a:r>
            <a:r>
              <a:rPr lang="en-US" altLang="sr-Latn-RS" sz="3200"/>
              <a:t> </a:t>
            </a:r>
            <a:r>
              <a:rPr lang="sr-Latn-BA" altLang="sr-Latn-RS" sz="3200"/>
              <a:t>predsatvlja promjenu ukupnog prihoda TR po jedinici promejene autputa Q</a:t>
            </a:r>
          </a:p>
          <a:p>
            <a:pPr eaLnBrk="1" hangingPunct="1"/>
            <a:r>
              <a:rPr lang="sr-Latn-BA" altLang="sr-Latn-RS" sz="3200"/>
              <a:t>S obzirom da </a:t>
            </a:r>
            <a:r>
              <a:rPr lang="en-US" altLang="sr-Latn-RS" sz="3200" i="1">
                <a:latin typeface="Times New Roman" panose="02020603050405020304" pitchFamily="18" charset="0"/>
              </a:rPr>
              <a:t>MR</a:t>
            </a:r>
            <a:r>
              <a:rPr lang="sr-Latn-BA" altLang="sr-Latn-RS" sz="3200" i="1">
                <a:latin typeface="Times New Roman" panose="02020603050405020304" pitchFamily="18" charset="0"/>
              </a:rPr>
              <a:t> </a:t>
            </a:r>
            <a:r>
              <a:rPr lang="en-US" altLang="sr-Latn-RS" sz="3200"/>
              <a:t>m</a:t>
            </a:r>
            <a:r>
              <a:rPr lang="sr-Latn-BA" altLang="sr-Latn-RS" sz="3200"/>
              <a:t>jeri stopu promjene TR kako se mijenja Q, MR je nagib krive TR</a:t>
            </a:r>
            <a:endParaRPr lang="en-US" altLang="sr-Latn-RS"/>
          </a:p>
        </p:txBody>
      </p:sp>
      <p:graphicFrame>
        <p:nvGraphicFramePr>
          <p:cNvPr id="48132" name="Object 4">
            <a:extLst>
              <a:ext uri="{FF2B5EF4-FFF2-40B4-BE49-F238E27FC236}">
                <a16:creationId xmlns:a16="http://schemas.microsoft.com/office/drawing/2014/main" id="{6F5088B1-DA88-DF4B-AE00-98A4296362E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0050" y="12700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4" name="Equation" r:id="rId4" imgW="2628900" imgH="4102100" progId="Equation.DSMT4">
                  <p:embed/>
                </p:oleObj>
              </mc:Choice>
              <mc:Fallback>
                <p:oleObj name="Equation" r:id="rId4" imgW="2628900" imgH="41021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" y="12700"/>
                        <a:ext cx="1143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3701" name="Picture 5">
            <a:extLst>
              <a:ext uri="{FF2B5EF4-FFF2-40B4-BE49-F238E27FC236}">
                <a16:creationId xmlns:a16="http://schemas.microsoft.com/office/drawing/2014/main" id="{98E8F6D8-3713-B44A-A47C-FF1B613E0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60750" y="5264150"/>
            <a:ext cx="2132013" cy="115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3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3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3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699" grpId="0" build="p" bldLvl="2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6" name="Rectangle 2">
            <a:extLst>
              <a:ext uri="{FF2B5EF4-FFF2-40B4-BE49-F238E27FC236}">
                <a16:creationId xmlns:a16="http://schemas.microsoft.com/office/drawing/2014/main" id="{5020E308-B028-0645-B05D-94A0DD4EDE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522288"/>
            <a:ext cx="7620000" cy="838200"/>
          </a:xfrm>
        </p:spPr>
        <p:txBody>
          <a:bodyPr/>
          <a:lstStyle/>
          <a:p>
            <a:pPr eaLnBrk="1" fontAlgn="auto" hangingPunct="1">
              <a:lnSpc>
                <a:spcPct val="95000"/>
              </a:lnSpc>
              <a:spcAft>
                <a:spcPts val="0"/>
              </a:spcAft>
              <a:defRPr/>
            </a:pPr>
            <a:r>
              <a:rPr lang="sr-Latn-BA" altLang="sr-Latn-RS" dirty="0"/>
              <a:t>Tražnja i mariginalni prihod</a:t>
            </a:r>
            <a:endParaRPr lang="en-US" altLang="sr-Latn-RS" sz="3400" dirty="0"/>
          </a:p>
        </p:txBody>
      </p:sp>
      <p:graphicFrame>
        <p:nvGraphicFramePr>
          <p:cNvPr id="415747" name="Group 3">
            <a:extLst>
              <a:ext uri="{FF2B5EF4-FFF2-40B4-BE49-F238E27FC236}">
                <a16:creationId xmlns:a16="http://schemas.microsoft.com/office/drawing/2014/main" id="{8FCE0110-C0E3-EE4C-B11A-B6E762E4B4C5}"/>
              </a:ext>
            </a:extLst>
          </p:cNvPr>
          <p:cNvGraphicFramePr>
            <a:graphicFrameLocks noGrp="1"/>
          </p:cNvGraphicFramePr>
          <p:nvPr/>
        </p:nvGraphicFramePr>
        <p:xfrm>
          <a:off x="835025" y="1703388"/>
          <a:ext cx="8013700" cy="4632325"/>
        </p:xfrm>
        <a:graphic>
          <a:graphicData uri="http://schemas.openxmlformats.org/drawingml/2006/table">
            <a:tbl>
              <a:tblPr/>
              <a:tblGrid>
                <a:gridCol w="2224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8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81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828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7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</a:rPr>
                        <a:t>Q</a:t>
                      </a:r>
                    </a:p>
                  </a:txBody>
                  <a:tcPr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</a:rPr>
                        <a:t>Pr</a:t>
                      </a:r>
                      <a:endParaRPr kumimoji="0" lang="en-US" altLang="sr-Latn-RS" sz="2600" b="1" i="1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600" b="1" i="1" u="none" strike="noStrike" cap="none" normalizeH="0" baseline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</a:rPr>
                        <a:t>TR = P </a:t>
                      </a:r>
                      <a:r>
                        <a:rPr kumimoji="0" lang="en-US" altLang="sr-Latn-RS" sz="2600" b="1" i="1" u="none" strike="noStrike" cap="none" normalizeH="0" baseline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</a:t>
                      </a:r>
                      <a:r>
                        <a:rPr kumimoji="0" lang="en-US" altLang="sr-Latn-RS" sz="2600" b="1" i="1" u="none" strike="noStrike" cap="none" normalizeH="0" baseline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</a:rPr>
                        <a:t> Q</a:t>
                      </a:r>
                      <a:r>
                        <a:rPr kumimoji="0" lang="en-US" altLang="sr-Latn-RS" sz="2600" b="1" i="0" u="none" strike="noStrike" cap="none" normalizeH="0" baseline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600" b="1" i="1" u="none" strike="noStrike" cap="none" normalizeH="0" baseline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</a:rPr>
                        <a:t>MR = </a:t>
                      </a:r>
                      <a:r>
                        <a:rPr kumimoji="0" lang="en-US" altLang="sr-Latn-RS" sz="2600" b="1" i="1" u="none" strike="noStrike" cap="none" normalizeH="0" baseline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TR/Q</a:t>
                      </a:r>
                      <a:endParaRPr kumimoji="0" lang="en-US" altLang="sr-Latn-RS" sz="2600" b="1" i="1" u="none" strike="noStrike" cap="none" normalizeH="0" baseline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0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0</a:t>
                      </a:r>
                    </a:p>
                  </a:txBody>
                  <a:tcPr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$4.50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0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1</a:t>
                      </a:r>
                    </a:p>
                  </a:txBody>
                  <a:tcPr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 4.00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0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2</a:t>
                      </a:r>
                    </a:p>
                  </a:txBody>
                  <a:tcPr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 3.50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0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3</a:t>
                      </a:r>
                    </a:p>
                  </a:txBody>
                  <a:tcPr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 3.10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0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4</a:t>
                      </a:r>
                    </a:p>
                  </a:txBody>
                  <a:tcPr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 2.80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0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5</a:t>
                      </a:r>
                    </a:p>
                  </a:txBody>
                  <a:tcPr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 2.40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0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6</a:t>
                      </a:r>
                    </a:p>
                  </a:txBody>
                  <a:tcPr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 2.00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80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7</a:t>
                      </a:r>
                    </a:p>
                  </a:txBody>
                  <a:tcPr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 1.50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15799" name="Text Box 55">
            <a:extLst>
              <a:ext uri="{FF2B5EF4-FFF2-40B4-BE49-F238E27FC236}">
                <a16:creationId xmlns:a16="http://schemas.microsoft.com/office/drawing/2014/main" id="{4964CA42-4391-3940-B674-7886000755ED}"/>
              </a:ext>
            </a:extLst>
          </p:cNvPr>
          <p:cNvSpPr>
            <a:spLocks/>
          </p:cNvSpPr>
          <p:nvPr>
            <p:ph type="body" idx="1"/>
          </p:nvPr>
        </p:nvSpPr>
        <p:spPr>
          <a:xfrm>
            <a:off x="4908550" y="2233613"/>
            <a:ext cx="1355725" cy="449262"/>
          </a:xfrm>
          <a:noFill/>
        </p:spPr>
        <p:txBody>
          <a:bodyPr/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$      0</a:t>
            </a:r>
            <a:r>
              <a:rPr lang="en-US" altLang="sr-Latn-RS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0" name="Text Box 56">
            <a:extLst>
              <a:ext uri="{FF2B5EF4-FFF2-40B4-BE49-F238E27FC236}">
                <a16:creationId xmlns:a16="http://schemas.microsoft.com/office/drawing/2014/main" id="{3C88ACE8-FE9C-1043-8379-0BCE628F5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1575" y="2743200"/>
            <a:ext cx="135572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4.00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1" name="Text Box 57">
            <a:extLst>
              <a:ext uri="{FF2B5EF4-FFF2-40B4-BE49-F238E27FC236}">
                <a16:creationId xmlns:a16="http://schemas.microsoft.com/office/drawing/2014/main" id="{36133E9A-FB73-5E49-A59E-6979C842EF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9513" y="3267075"/>
            <a:ext cx="135572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7.00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2" name="Text Box 58">
            <a:extLst>
              <a:ext uri="{FF2B5EF4-FFF2-40B4-BE49-F238E27FC236}">
                <a16:creationId xmlns:a16="http://schemas.microsoft.com/office/drawing/2014/main" id="{A50F57E7-3748-5B4D-93A7-E071D9901C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4750" y="3776663"/>
            <a:ext cx="1355725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9.30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3" name="Text Box 59">
            <a:extLst>
              <a:ext uri="{FF2B5EF4-FFF2-40B4-BE49-F238E27FC236}">
                <a16:creationId xmlns:a16="http://schemas.microsoft.com/office/drawing/2014/main" id="{8B737085-C2D0-044A-AD27-3E92BA602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8550" y="4300538"/>
            <a:ext cx="1355725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11.20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4" name="Text Box 60">
            <a:extLst>
              <a:ext uri="{FF2B5EF4-FFF2-40B4-BE49-F238E27FC236}">
                <a16:creationId xmlns:a16="http://schemas.microsoft.com/office/drawing/2014/main" id="{FB064B3B-B6BC-B54E-8BE2-94ADF0E55B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925" y="4824413"/>
            <a:ext cx="1355725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12.00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5" name="Text Box 61">
            <a:extLst>
              <a:ext uri="{FF2B5EF4-FFF2-40B4-BE49-F238E27FC236}">
                <a16:creationId xmlns:a16="http://schemas.microsoft.com/office/drawing/2014/main" id="{E6A9014A-4183-8A41-953F-9570EE0EF8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6163" y="5334000"/>
            <a:ext cx="135572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12.00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6" name="Text Box 62">
            <a:extLst>
              <a:ext uri="{FF2B5EF4-FFF2-40B4-BE49-F238E27FC236}">
                <a16:creationId xmlns:a16="http://schemas.microsoft.com/office/drawing/2014/main" id="{F62E90C8-F5FC-0F4E-9D48-7696C2FD8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1400" y="5857875"/>
            <a:ext cx="135572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10.50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7" name="Text Box 63">
            <a:extLst>
              <a:ext uri="{FF2B5EF4-FFF2-40B4-BE49-F238E27FC236}">
                <a16:creationId xmlns:a16="http://schemas.microsoft.com/office/drawing/2014/main" id="{AB4458FE-A1A7-104C-83CD-195C88F173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6963" y="2271713"/>
            <a:ext cx="549275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-- </a:t>
            </a:r>
          </a:p>
        </p:txBody>
      </p:sp>
      <p:sp>
        <p:nvSpPr>
          <p:cNvPr id="415808" name="Text Box 64">
            <a:extLst>
              <a:ext uri="{FF2B5EF4-FFF2-40B4-BE49-F238E27FC236}">
                <a16:creationId xmlns:a16="http://schemas.microsoft.com/office/drawing/2014/main" id="{474BCD25-9E78-CE43-A491-E648BD1C8A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3588" y="2738438"/>
            <a:ext cx="1355725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$4.00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09" name="Text Box 65">
            <a:extLst>
              <a:ext uri="{FF2B5EF4-FFF2-40B4-BE49-F238E27FC236}">
                <a16:creationId xmlns:a16="http://schemas.microsoft.com/office/drawing/2014/main" id="{C6752827-7386-D748-A7B2-D0BDC1F7F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8825" y="3262313"/>
            <a:ext cx="1355725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3.00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10" name="Text Box 66">
            <a:extLst>
              <a:ext uri="{FF2B5EF4-FFF2-40B4-BE49-F238E27FC236}">
                <a16:creationId xmlns:a16="http://schemas.microsoft.com/office/drawing/2014/main" id="{6A2D5786-2982-E14E-BFCC-8A2A55F886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063" y="3771900"/>
            <a:ext cx="135572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2.30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11" name="Text Box 67">
            <a:extLst>
              <a:ext uri="{FF2B5EF4-FFF2-40B4-BE49-F238E27FC236}">
                <a16:creationId xmlns:a16="http://schemas.microsoft.com/office/drawing/2014/main" id="{0AD61B80-F3E6-314C-8166-DAA67FA3BF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0738" y="4295775"/>
            <a:ext cx="135572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1.90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12" name="Text Box 68">
            <a:extLst>
              <a:ext uri="{FF2B5EF4-FFF2-40B4-BE49-F238E27FC236}">
                <a16:creationId xmlns:a16="http://schemas.microsoft.com/office/drawing/2014/main" id="{0DC462DF-3DAA-5542-9A07-44562C62B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8825" y="4819650"/>
            <a:ext cx="135572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0.80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13" name="Text Box 69">
            <a:extLst>
              <a:ext uri="{FF2B5EF4-FFF2-40B4-BE49-F238E27FC236}">
                <a16:creationId xmlns:a16="http://schemas.microsoft.com/office/drawing/2014/main" id="{1BC558FC-9A29-4E4F-9DFA-8891D145F2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6975" y="5329238"/>
            <a:ext cx="912813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415814" name="Text Box 70">
            <a:extLst>
              <a:ext uri="{FF2B5EF4-FFF2-40B4-BE49-F238E27FC236}">
                <a16:creationId xmlns:a16="http://schemas.microsoft.com/office/drawing/2014/main" id="{9B2D7999-5A4D-B04C-A9AB-0028EF374B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7863" y="5853113"/>
            <a:ext cx="1355725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sr-Latn-RS" sz="2400">
                <a:solidFill>
                  <a:schemeClr val="bg1"/>
                </a:solidFill>
                <a:latin typeface="Comic Sans MS" panose="030F0902030302020204" pitchFamily="66" charset="0"/>
              </a:rPr>
              <a:t>$</a:t>
            </a:r>
            <a:r>
              <a:rPr lang="en-US" altLang="sr-Latn-RS" sz="2400">
                <a:solidFill>
                  <a:srgbClr val="3C386C"/>
                </a:solidFill>
                <a:latin typeface="Comic Sans MS" panose="030F0902030302020204" pitchFamily="66" charset="0"/>
              </a:rPr>
              <a:t>-1.50</a:t>
            </a:r>
            <a:r>
              <a:rPr lang="en-US" altLang="sr-Latn-RS" sz="2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5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5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5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5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5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15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15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15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5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15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5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15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15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15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15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15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5799" grpId="0" build="p" autoUpdateAnimBg="0"/>
      <p:bldP spid="415800" grpId="0" autoUpdateAnimBg="0"/>
      <p:bldP spid="415801" grpId="0" autoUpdateAnimBg="0"/>
      <p:bldP spid="415802" grpId="0" autoUpdateAnimBg="0"/>
      <p:bldP spid="415803" grpId="0" autoUpdateAnimBg="0"/>
      <p:bldP spid="415804" grpId="0" autoUpdateAnimBg="0"/>
      <p:bldP spid="415805" grpId="0" autoUpdateAnimBg="0"/>
      <p:bldP spid="415806" grpId="0" autoUpdateAnimBg="0"/>
      <p:bldP spid="415807" grpId="0" autoUpdateAnimBg="0"/>
      <p:bldP spid="415808" grpId="0" autoUpdateAnimBg="0"/>
      <p:bldP spid="415809" grpId="0" autoUpdateAnimBg="0"/>
      <p:bldP spid="415810" grpId="0" autoUpdateAnimBg="0"/>
      <p:bldP spid="415811" grpId="0" autoUpdateAnimBg="0"/>
      <p:bldP spid="415812" grpId="0" autoUpdateAnimBg="0"/>
      <p:bldP spid="415813" grpId="0" autoUpdateAnimBg="0"/>
      <p:bldP spid="415814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4" name="Rectangle 2">
            <a:extLst>
              <a:ext uri="{FF2B5EF4-FFF2-40B4-BE49-F238E27FC236}">
                <a16:creationId xmlns:a16="http://schemas.microsoft.com/office/drawing/2014/main" id="{BCDCE389-0FDE-744F-91DE-283022175F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609600"/>
            <a:ext cx="8001000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altLang="sr-Latn-RS" dirty="0"/>
              <a:t>tražnja</a:t>
            </a:r>
            <a:r>
              <a:rPr lang="en-US" altLang="sr-Latn-RS" dirty="0"/>
              <a:t>, MR, </a:t>
            </a:r>
            <a:r>
              <a:rPr lang="sr-Latn-BA" altLang="sr-Latn-RS" dirty="0"/>
              <a:t>i</a:t>
            </a:r>
            <a:r>
              <a:rPr lang="en-US" altLang="sr-Latn-RS" dirty="0"/>
              <a:t> TR</a:t>
            </a:r>
            <a:endParaRPr lang="en-US" altLang="sr-Latn-RS" sz="3400" dirty="0"/>
          </a:p>
        </p:txBody>
      </p:sp>
      <p:pic>
        <p:nvPicPr>
          <p:cNvPr id="52227" name="Picture 3" descr="Fig 6">
            <a:extLst>
              <a:ext uri="{FF2B5EF4-FFF2-40B4-BE49-F238E27FC236}">
                <a16:creationId xmlns:a16="http://schemas.microsoft.com/office/drawing/2014/main" id="{67C0D9CE-87B3-244E-BF50-EF45FB46E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1700" y="1658938"/>
            <a:ext cx="3821113" cy="411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Picture 4" descr="Fig 6">
            <a:extLst>
              <a:ext uri="{FF2B5EF4-FFF2-40B4-BE49-F238E27FC236}">
                <a16:creationId xmlns:a16="http://schemas.microsoft.com/office/drawing/2014/main" id="{9838D36A-C902-7144-9043-122CE4766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4588" y="2084388"/>
            <a:ext cx="3802062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7797" name="Picture 5" descr="Fig 6">
            <a:extLst>
              <a:ext uri="{FF2B5EF4-FFF2-40B4-BE49-F238E27FC236}">
                <a16:creationId xmlns:a16="http://schemas.microsoft.com/office/drawing/2014/main" id="{E54F3807-AFEA-6C4E-A876-0E48AC40D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8513" y="2005013"/>
            <a:ext cx="2595562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7798" name="Picture 6" descr="Fig 6">
            <a:extLst>
              <a:ext uri="{FF2B5EF4-FFF2-40B4-BE49-F238E27FC236}">
                <a16:creationId xmlns:a16="http://schemas.microsoft.com/office/drawing/2014/main" id="{895B950E-24D7-7D4A-BDCA-975CB5C74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2638" y="1981200"/>
            <a:ext cx="2441575" cy="160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7799" name="Picture 7" descr="Fig 6">
            <a:extLst>
              <a:ext uri="{FF2B5EF4-FFF2-40B4-BE49-F238E27FC236}">
                <a16:creationId xmlns:a16="http://schemas.microsoft.com/office/drawing/2014/main" id="{2F3B98B9-D624-624A-ABFC-A31365D72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1213" y="2046288"/>
            <a:ext cx="2695575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7800" name="Picture 8" descr="Fig 6">
            <a:extLst>
              <a:ext uri="{FF2B5EF4-FFF2-40B4-BE49-F238E27FC236}">
                <a16:creationId xmlns:a16="http://schemas.microsoft.com/office/drawing/2014/main" id="{47380B54-D67D-7543-87C7-933F4B37E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6338" y="2605088"/>
            <a:ext cx="2044700" cy="282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7801" name="Picture 9" descr="Fig 6">
            <a:extLst>
              <a:ext uri="{FF2B5EF4-FFF2-40B4-BE49-F238E27FC236}">
                <a16:creationId xmlns:a16="http://schemas.microsoft.com/office/drawing/2014/main" id="{346EC388-9F84-344A-87D0-05AD98A36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08650" y="2365375"/>
            <a:ext cx="3051175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7802" name="Picture 10" descr="Fig 6">
            <a:extLst>
              <a:ext uri="{FF2B5EF4-FFF2-40B4-BE49-F238E27FC236}">
                <a16:creationId xmlns:a16="http://schemas.microsoft.com/office/drawing/2014/main" id="{463A3AD1-D8A7-C24F-8A34-B436DA7E9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6950" y="2352675"/>
            <a:ext cx="2449513" cy="145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5" name="Text Box 11">
            <a:extLst>
              <a:ext uri="{FF2B5EF4-FFF2-40B4-BE49-F238E27FC236}">
                <a16:creationId xmlns:a16="http://schemas.microsoft.com/office/drawing/2014/main" id="{9EB05021-C841-3D46-8D0E-E8E79739F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4763" y="5526088"/>
            <a:ext cx="14573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r-Latn-RS">
                <a:solidFill>
                  <a:srgbClr val="333333"/>
                </a:solidFill>
                <a:latin typeface="Futura Lt BT" panose="020B0602020204020303" pitchFamily="34" charset="-79"/>
              </a:rPr>
              <a:t>Panel A</a:t>
            </a:r>
          </a:p>
        </p:txBody>
      </p:sp>
      <p:sp>
        <p:nvSpPr>
          <p:cNvPr id="52236" name="Text Box 12">
            <a:extLst>
              <a:ext uri="{FF2B5EF4-FFF2-40B4-BE49-F238E27FC236}">
                <a16:creationId xmlns:a16="http://schemas.microsoft.com/office/drawing/2014/main" id="{453916DC-03A6-8048-B3C1-C51FF084C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2788" y="5400675"/>
            <a:ext cx="14589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r-Latn-RS">
                <a:solidFill>
                  <a:srgbClr val="333333"/>
                </a:solidFill>
                <a:latin typeface="Futura Lt BT" panose="020B0602020204020303" pitchFamily="34" charset="-79"/>
              </a:rPr>
              <a:t>Panel 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7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7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7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7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7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17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3">
            <a:extLst>
              <a:ext uri="{FF2B5EF4-FFF2-40B4-BE49-F238E27FC236}">
                <a16:creationId xmlns:a16="http://schemas.microsoft.com/office/drawing/2014/main" id="{1EBF9284-09B2-A147-AAD1-47329F5394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5992813" y="6272213"/>
            <a:ext cx="24542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r"/>
            <a:r>
              <a:rPr lang="en-US" altLang="sr-Latn-RS" sz="1000" b="0">
                <a:solidFill>
                  <a:srgbClr val="69240C"/>
                </a:solidFill>
              </a:rPr>
              <a:t>6-</a:t>
            </a:r>
            <a:fld id="{AE517890-3D83-8542-9F0F-0E9BC94912FF}" type="slidenum">
              <a:rPr lang="en-US" altLang="sr-Latn-RS" sz="1000" b="0">
                <a:solidFill>
                  <a:srgbClr val="69240C"/>
                </a:solidFill>
              </a:rPr>
              <a:pPr algn="r"/>
              <a:t>35</a:t>
            </a:fld>
            <a:endParaRPr lang="en-US" altLang="sr-Latn-RS" sz="1000" b="0">
              <a:solidFill>
                <a:srgbClr val="69240C"/>
              </a:solidFill>
            </a:endParaRPr>
          </a:p>
        </p:txBody>
      </p:sp>
      <p:sp>
        <p:nvSpPr>
          <p:cNvPr id="419842" name="Rectangle 2">
            <a:extLst>
              <a:ext uri="{FF2B5EF4-FFF2-40B4-BE49-F238E27FC236}">
                <a16:creationId xmlns:a16="http://schemas.microsoft.com/office/drawing/2014/main" id="{9298313F-0359-C64D-BF2B-9F8B324FD1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altLang="sr-Latn-RS" dirty="0"/>
              <a:t>Tražnja i marginalni prihod</a:t>
            </a:r>
            <a:endParaRPr lang="en-US" altLang="sr-Latn-RS" dirty="0"/>
          </a:p>
        </p:txBody>
      </p:sp>
      <p:sp>
        <p:nvSpPr>
          <p:cNvPr id="419843" name="Rectangle 3">
            <a:extLst>
              <a:ext uri="{FF2B5EF4-FFF2-40B4-BE49-F238E27FC236}">
                <a16:creationId xmlns:a16="http://schemas.microsoft.com/office/drawing/2014/main" id="{F56D0B04-4C20-5F46-BC22-7A2B81E547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altLang="sr-Latn-RS" dirty="0"/>
              <a:t>Kada je inverzna kriva tražnje linearna, </a:t>
            </a:r>
            <a:r>
              <a:rPr lang="en-US" altLang="sr-Latn-RS" dirty="0"/>
              <a:t> </a:t>
            </a:r>
            <a:r>
              <a:rPr lang="en-US" altLang="sr-Latn-RS" i="1" dirty="0">
                <a:latin typeface="Times New Roman" panose="02020603050405020304" pitchFamily="18" charset="0"/>
              </a:rPr>
              <a:t>P = A + BQ   (A &gt; 0, B &lt; 0)</a:t>
            </a:r>
            <a:endParaRPr lang="sr-Latn-BA" altLang="sr-Latn-RS" i="1" dirty="0">
              <a:latin typeface="Times New Roman" panose="02020603050405020304" pitchFamily="18" charset="0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n-US" altLang="sr-Latn-RS" i="1" dirty="0">
              <a:latin typeface="Times New Roman" panose="02020603050405020304" pitchFamily="18" charset="0"/>
            </a:endParaRPr>
          </a:p>
          <a:p>
            <a:pPr lvl="1" eaLnBrk="1" hangingPunct="1">
              <a:defRPr/>
            </a:pPr>
            <a:r>
              <a:rPr lang="en-US" altLang="sr-Latn-RS" dirty="0"/>
              <a:t>Marginal</a:t>
            </a:r>
            <a:r>
              <a:rPr lang="sr-Latn-BA" altLang="sr-Latn-RS" dirty="0"/>
              <a:t>ni prihod je takođe linearna, presjeca vertikalnu osu (osu cijene) u istoj vrijednosti kao i kriva tražnje, i ima dvostruko veći nagib (dvodtuko strmija) u odnosu na nagib tražnje </a:t>
            </a:r>
          </a:p>
          <a:p>
            <a:pPr marL="274637" lvl="1" indent="0" eaLnBrk="1" hangingPunct="1">
              <a:buFont typeface="Wingdings" pitchFamily="2" charset="2"/>
              <a:buNone/>
              <a:defRPr/>
            </a:pPr>
            <a:r>
              <a:rPr lang="sr-Latn-BA" altLang="sr-Latn-RS" sz="3200" b="1" i="1" dirty="0">
                <a:latin typeface="Times New Roman" panose="02020603050405020304" pitchFamily="18" charset="0"/>
              </a:rPr>
              <a:t>                        </a:t>
            </a:r>
            <a:r>
              <a:rPr lang="en-US" altLang="sr-Latn-RS" sz="3200" b="1" i="1" dirty="0">
                <a:latin typeface="Times New Roman" panose="02020603050405020304" pitchFamily="18" charset="0"/>
              </a:rPr>
              <a:t>MR = A + 2BQ</a:t>
            </a:r>
          </a:p>
          <a:p>
            <a:pPr lvl="1" eaLnBrk="1" hangingPunct="1">
              <a:defRPr/>
            </a:pPr>
            <a:endParaRPr lang="en-US" altLang="sr-Latn-R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9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9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9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43" grpId="0" build="p" bldLvl="2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>
            <a:extLst>
              <a:ext uri="{FF2B5EF4-FFF2-40B4-BE49-F238E27FC236}">
                <a16:creationId xmlns:a16="http://schemas.microsoft.com/office/drawing/2014/main" id="{7EE5BADB-F177-8245-AE50-D7D0203E18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469900"/>
            <a:ext cx="7620000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altLang="sr-Latn-RS" sz="3600" dirty="0"/>
              <a:t>Linearna tražnja, </a:t>
            </a:r>
            <a:r>
              <a:rPr lang="en-US" altLang="sr-Latn-RS" sz="3600" dirty="0"/>
              <a:t>MR, </a:t>
            </a:r>
            <a:r>
              <a:rPr lang="sr-Latn-BA" altLang="sr-Latn-RS" sz="3600" dirty="0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Elasti</a:t>
            </a:r>
            <a:r>
              <a:rPr lang="sr-Latn-BA" altLang="sr-Latn-RS" sz="3600" dirty="0"/>
              <a:t>čnost</a:t>
            </a:r>
            <a:endParaRPr lang="en-US" altLang="sr-Latn-RS" sz="3200" dirty="0"/>
          </a:p>
        </p:txBody>
      </p:sp>
      <p:pic>
        <p:nvPicPr>
          <p:cNvPr id="56323" name="Picture 3" descr="Fig 6">
            <a:extLst>
              <a:ext uri="{FF2B5EF4-FFF2-40B4-BE49-F238E27FC236}">
                <a16:creationId xmlns:a16="http://schemas.microsoft.com/office/drawing/2014/main" id="{C8BEEC8E-2410-1342-868A-EA5A0F907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8675" y="2347913"/>
            <a:ext cx="79343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892" name="Picture 4" descr="Fig 6">
            <a:extLst>
              <a:ext uri="{FF2B5EF4-FFF2-40B4-BE49-F238E27FC236}">
                <a16:creationId xmlns:a16="http://schemas.microsoft.com/office/drawing/2014/main" id="{17004E62-7DC5-0C4D-93EF-34DAB2FEE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8863" y="2957513"/>
            <a:ext cx="3530600" cy="239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893" name="Picture 5" descr="Fig 6">
            <a:extLst>
              <a:ext uri="{FF2B5EF4-FFF2-40B4-BE49-F238E27FC236}">
                <a16:creationId xmlns:a16="http://schemas.microsoft.com/office/drawing/2014/main" id="{D0E2D24E-C77C-D841-9B51-8778D5F52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6538" y="2763838"/>
            <a:ext cx="1925637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894" name="Picture 6" descr="Fig 6">
            <a:extLst>
              <a:ext uri="{FF2B5EF4-FFF2-40B4-BE49-F238E27FC236}">
                <a16:creationId xmlns:a16="http://schemas.microsoft.com/office/drawing/2014/main" id="{AA3F8DDF-A037-2E45-A02C-B3A71899F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73688" y="3484563"/>
            <a:ext cx="3367087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895" name="Picture 7" descr="Fig 6">
            <a:extLst>
              <a:ext uri="{FF2B5EF4-FFF2-40B4-BE49-F238E27FC236}">
                <a16:creationId xmlns:a16="http://schemas.microsoft.com/office/drawing/2014/main" id="{B8DA89D6-C9A6-4C49-A761-83105F999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4550" y="3281363"/>
            <a:ext cx="168275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896" name="Picture 8" descr="Fig 6">
            <a:extLst>
              <a:ext uri="{FF2B5EF4-FFF2-40B4-BE49-F238E27FC236}">
                <a16:creationId xmlns:a16="http://schemas.microsoft.com/office/drawing/2014/main" id="{9B354089-3548-6B4C-B044-76C3886DE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5213" y="3786188"/>
            <a:ext cx="186055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897" name="Picture 9" descr="Fig 6">
            <a:extLst>
              <a:ext uri="{FF2B5EF4-FFF2-40B4-BE49-F238E27FC236}">
                <a16:creationId xmlns:a16="http://schemas.microsoft.com/office/drawing/2014/main" id="{847719B3-686C-0C40-A475-3F884376D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32613" y="3095625"/>
            <a:ext cx="150812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898" name="Picture 10" descr="Fig 6">
            <a:extLst>
              <a:ext uri="{FF2B5EF4-FFF2-40B4-BE49-F238E27FC236}">
                <a16:creationId xmlns:a16="http://schemas.microsoft.com/office/drawing/2014/main" id="{FB2FFDFA-D45B-6849-9E00-2B18A681A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1900" y="3451225"/>
            <a:ext cx="1970088" cy="10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899" name="Picture 11" descr="Fig 6">
            <a:extLst>
              <a:ext uri="{FF2B5EF4-FFF2-40B4-BE49-F238E27FC236}">
                <a16:creationId xmlns:a16="http://schemas.microsoft.com/office/drawing/2014/main" id="{476BB3E5-6265-BB4D-9A15-AB2788987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7775" y="2927350"/>
            <a:ext cx="161607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900" name="Picture 12" descr="FIg 6">
            <a:extLst>
              <a:ext uri="{FF2B5EF4-FFF2-40B4-BE49-F238E27FC236}">
                <a16:creationId xmlns:a16="http://schemas.microsoft.com/office/drawing/2014/main" id="{50229B9E-0A4C-DF47-A0A9-75C5BAD90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2900" y="3482975"/>
            <a:ext cx="654050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901" name="Picture 13" descr="Fig 6">
            <a:extLst>
              <a:ext uri="{FF2B5EF4-FFF2-40B4-BE49-F238E27FC236}">
                <a16:creationId xmlns:a16="http://schemas.microsoft.com/office/drawing/2014/main" id="{0EDAB5EE-502D-5F4B-AE00-D5CD2442A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6713" y="3767138"/>
            <a:ext cx="161925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902" name="Picture 14" descr="Fig 6">
            <a:extLst>
              <a:ext uri="{FF2B5EF4-FFF2-40B4-BE49-F238E27FC236}">
                <a16:creationId xmlns:a16="http://schemas.microsoft.com/office/drawing/2014/main" id="{08CD64B5-E3A3-7A44-8596-A50295129B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2263" y="2733675"/>
            <a:ext cx="157321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903" name="Picture 15" descr="Fig 6">
            <a:extLst>
              <a:ext uri="{FF2B5EF4-FFF2-40B4-BE49-F238E27FC236}">
                <a16:creationId xmlns:a16="http://schemas.microsoft.com/office/drawing/2014/main" id="{E7B96138-15D2-BD46-B20C-CF2A17BE5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4825" y="2552700"/>
            <a:ext cx="280988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904" name="Picture 16" descr="Fig 6">
            <a:extLst>
              <a:ext uri="{FF2B5EF4-FFF2-40B4-BE49-F238E27FC236}">
                <a16:creationId xmlns:a16="http://schemas.microsoft.com/office/drawing/2014/main" id="{FD1288AC-4E19-5941-B31D-299A2BD4F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0088" y="2749550"/>
            <a:ext cx="15716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905" name="Picture 17" descr="Fig 6">
            <a:extLst>
              <a:ext uri="{FF2B5EF4-FFF2-40B4-BE49-F238E27FC236}">
                <a16:creationId xmlns:a16="http://schemas.microsoft.com/office/drawing/2014/main" id="{885391C2-F4F6-AE4B-A500-57273F658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5363" y="3559175"/>
            <a:ext cx="150812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1906" name="Picture 18" descr="Fig 6">
            <a:extLst>
              <a:ext uri="{FF2B5EF4-FFF2-40B4-BE49-F238E27FC236}">
                <a16:creationId xmlns:a16="http://schemas.microsoft.com/office/drawing/2014/main" id="{67521242-59DA-094C-AA3C-5B6AFF03D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5213" y="3525838"/>
            <a:ext cx="1309687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1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21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21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21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21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21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21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21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21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21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21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21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21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21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421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Number Placeholder 3">
            <a:extLst>
              <a:ext uri="{FF2B5EF4-FFF2-40B4-BE49-F238E27FC236}">
                <a16:creationId xmlns:a16="http://schemas.microsoft.com/office/drawing/2014/main" id="{E0935CB4-8EDD-D34F-AA99-320692F70F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5992813" y="6272213"/>
            <a:ext cx="24542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r"/>
            <a:r>
              <a:rPr lang="en-US" altLang="sr-Latn-RS" sz="1000" b="0">
                <a:solidFill>
                  <a:srgbClr val="69240C"/>
                </a:solidFill>
              </a:rPr>
              <a:t>6-</a:t>
            </a:r>
            <a:fld id="{F1D6F9D3-9F7D-BB4C-B9E5-08E2446CE55B}" type="slidenum">
              <a:rPr lang="en-US" altLang="sr-Latn-RS" sz="1000" b="0">
                <a:solidFill>
                  <a:srgbClr val="69240C"/>
                </a:solidFill>
              </a:rPr>
              <a:pPr algn="r"/>
              <a:t>37</a:t>
            </a:fld>
            <a:endParaRPr lang="en-US" altLang="sr-Latn-RS" sz="1000" b="0">
              <a:solidFill>
                <a:srgbClr val="69240C"/>
              </a:solidFill>
            </a:endParaRPr>
          </a:p>
        </p:txBody>
      </p:sp>
      <p:sp>
        <p:nvSpPr>
          <p:cNvPr id="423938" name="Rectangle 2">
            <a:extLst>
              <a:ext uri="{FF2B5EF4-FFF2-40B4-BE49-F238E27FC236}">
                <a16:creationId xmlns:a16="http://schemas.microsoft.com/office/drawing/2014/main" id="{594DBBBD-C21A-924D-9EE4-2E1AD0F86E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9554" y="135526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sr-Latn-RS" dirty="0"/>
              <a:t>MR, TR, </a:t>
            </a:r>
            <a:r>
              <a:rPr lang="sr-Latn-BA" altLang="sr-Latn-RS" dirty="0"/>
              <a:t>i</a:t>
            </a:r>
            <a:r>
              <a:rPr lang="en-US" altLang="sr-Latn-RS" dirty="0"/>
              <a:t> </a:t>
            </a:r>
            <a:r>
              <a:rPr lang="sr-Latn-BA" altLang="sr-Latn-RS" dirty="0"/>
              <a:t>cjenovna elastičnost tražnje</a:t>
            </a:r>
            <a:endParaRPr lang="en-US" altLang="sr-Latn-RS" dirty="0"/>
          </a:p>
        </p:txBody>
      </p:sp>
      <p:graphicFrame>
        <p:nvGraphicFramePr>
          <p:cNvPr id="423939" name="Group 3">
            <a:extLst>
              <a:ext uri="{FF2B5EF4-FFF2-40B4-BE49-F238E27FC236}">
                <a16:creationId xmlns:a16="http://schemas.microsoft.com/office/drawing/2014/main" id="{1126B851-0D85-8940-A7DB-BC43C85C6AB9}"/>
              </a:ext>
            </a:extLst>
          </p:cNvPr>
          <p:cNvGraphicFramePr>
            <a:graphicFrameLocks noGrp="1"/>
          </p:cNvGraphicFramePr>
          <p:nvPr/>
        </p:nvGraphicFramePr>
        <p:xfrm>
          <a:off x="530225" y="1544638"/>
          <a:ext cx="7907338" cy="5038725"/>
        </p:xfrm>
        <a:graphic>
          <a:graphicData uri="http://schemas.openxmlformats.org/drawingml/2006/table">
            <a:tbl>
              <a:tblPr/>
              <a:tblGrid>
                <a:gridCol w="1527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62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6299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MR</a:t>
                      </a:r>
                      <a:endParaRPr kumimoji="0" lang="en-US" altLang="sr-Latn-R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</a:rPr>
                        <a:t>TR</a:t>
                      </a:r>
                      <a:endParaRPr kumimoji="0" lang="en-US" altLang="sr-Latn-R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altLang="sr-Latn-R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32"/>
                          </a:solidFill>
                          <a:effectLst/>
                          <a:latin typeface="Arial" panose="020B0604020202020204" pitchFamily="34" charset="0"/>
                          <a:sym typeface="Symbol" panose="05050102010706020507" pitchFamily="18" charset="2"/>
                        </a:rPr>
                        <a:t>Cjenovna elastičnost tražnje</a:t>
                      </a:r>
                      <a:endParaRPr kumimoji="0" lang="en-US" altLang="sr-Latn-R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0032"/>
                        </a:solidFill>
                        <a:effectLst/>
                        <a:latin typeface="Arial" panose="020B0604020202020204" pitchFamily="34" charset="0"/>
                        <a:sym typeface="Symbol" panose="05050102010706020507" pitchFamily="18" charset="2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892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3000" b="1" i="1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Times New Roman" panose="02020603050405020304" pitchFamily="18" charset="0"/>
                        </a:rPr>
                        <a:t>MR</a:t>
                      </a:r>
                      <a:r>
                        <a:rPr kumimoji="0" lang="en-US" altLang="sr-Latn-RS" sz="30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&gt; 0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0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3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anose="030F0702030302020204" pitchFamily="66" charset="0"/>
                          <a:sym typeface="Symbol" panose="05050102010706020507" pitchFamily="18" charset="2"/>
                        </a:rPr>
                        <a:t>Elastic      (</a:t>
                      </a:r>
                      <a:r>
                        <a:rPr kumimoji="0" lang="en-US" altLang="sr-Latn-RS" sz="3000" b="1" i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E</a:t>
                      </a:r>
                      <a:r>
                        <a:rPr kumimoji="0" lang="en-US" altLang="sr-Latn-RS" sz="3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anose="030F0702030302020204" pitchFamily="66" charset="0"/>
                          <a:sym typeface="Symbol" panose="05050102010706020507" pitchFamily="18" charset="2"/>
                        </a:rPr>
                        <a:t>&gt; 1)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8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3000" b="1" i="1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Times New Roman" panose="02020603050405020304" pitchFamily="18" charset="0"/>
                        </a:rPr>
                        <a:t>MR</a:t>
                      </a:r>
                      <a:r>
                        <a:rPr kumimoji="0" lang="en-US" altLang="sr-Latn-RS" sz="30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= 0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0" i="0" u="none" strike="noStrike" cap="none" normalizeH="0" baseline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3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anose="030F0702030302020204" pitchFamily="66" charset="0"/>
                          <a:sym typeface="Symbol" panose="05050102010706020507" pitchFamily="18" charset="2"/>
                        </a:rPr>
                        <a:t>Unit elastic (</a:t>
                      </a:r>
                      <a:r>
                        <a:rPr kumimoji="0" lang="en-US" altLang="sr-Latn-RS" sz="3000" b="1" i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E</a:t>
                      </a:r>
                      <a:r>
                        <a:rPr kumimoji="0" lang="en-US" altLang="sr-Latn-RS" sz="3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anose="030F0702030302020204" pitchFamily="66" charset="0"/>
                          <a:sym typeface="Symbol" panose="05050102010706020507" pitchFamily="18" charset="2"/>
                        </a:rPr>
                        <a:t>= 1)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099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3000" b="1" i="1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Times New Roman" panose="02020603050405020304" pitchFamily="18" charset="0"/>
                        </a:rPr>
                        <a:t>MR</a:t>
                      </a:r>
                      <a:r>
                        <a:rPr kumimoji="0" lang="en-US" altLang="sr-Latn-RS" sz="3000" b="0" i="0" u="none" strike="noStrike" cap="none" normalizeH="0" baseline="0">
                          <a:ln>
                            <a:noFill/>
                          </a:ln>
                          <a:solidFill>
                            <a:srgbClr val="3C386C"/>
                          </a:solidFill>
                          <a:effectLst/>
                          <a:latin typeface="Comic Sans MS" panose="030F0702030302020204" pitchFamily="66" charset="0"/>
                        </a:rPr>
                        <a:t> &lt; 0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3C386C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3000" b="1">
                          <a:solidFill>
                            <a:srgbClr val="00003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600">
                          <a:solidFill>
                            <a:srgbClr val="3C386C"/>
                          </a:solidFill>
                          <a:latin typeface="Comic Sans MS" panose="030F0702030302020204" pitchFamily="66" charset="0"/>
                        </a:defRPr>
                      </a:lvl2pPr>
                      <a:lvl3pPr>
                        <a:spcBef>
                          <a:spcPct val="20000"/>
                        </a:spcBef>
                        <a:buSzPct val="75000"/>
                        <a:buFont typeface="Wingdings" panose="05000000000000000000" pitchFamily="2" charset="2"/>
                        <a:defRPr sz="2200">
                          <a:solidFill>
                            <a:srgbClr val="800000"/>
                          </a:solidFill>
                          <a:latin typeface="Comic Sans MS" panose="030F0702030302020204" pitchFamily="66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anose="030F0702030302020204" pitchFamily="66" charset="0"/>
                          <a:sym typeface="Symbol" panose="05050102010706020507" pitchFamily="18" charset="2"/>
                        </a:rPr>
                        <a:t>Inelastic  (</a:t>
                      </a:r>
                      <a:r>
                        <a:rPr kumimoji="0" lang="en-US" altLang="sr-Latn-RS" sz="3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sym typeface="Symbol" panose="05050102010706020507" pitchFamily="18" charset="2"/>
                        </a:rPr>
                        <a:t>E</a:t>
                      </a:r>
                      <a:r>
                        <a:rPr kumimoji="0" lang="en-US" altLang="sr-Latn-R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anose="030F0702030302020204" pitchFamily="66" charset="0"/>
                          <a:sym typeface="Symbol" panose="05050102010706020507" pitchFamily="18" charset="2"/>
                        </a:rPr>
                        <a:t>&lt; 1)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23961" name="Text Box 25">
            <a:extLst>
              <a:ext uri="{FF2B5EF4-FFF2-40B4-BE49-F238E27FC236}">
                <a16:creationId xmlns:a16="http://schemas.microsoft.com/office/drawing/2014/main" id="{291AFC77-F825-704B-80E1-953E22791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4575" y="4202113"/>
            <a:ext cx="2403475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Jed. e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last</a:t>
            </a: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.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      (</a:t>
            </a:r>
            <a:r>
              <a:rPr lang="en-US" altLang="sr-Latn-RS" sz="3000" b="1" i="1">
                <a:solidFill>
                  <a:srgbClr val="3C386C"/>
                </a:solidFill>
                <a:sym typeface="Symbol" pitchFamily="2" charset="2"/>
              </a:rPr>
              <a:t>E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= 1)</a:t>
            </a:r>
          </a:p>
        </p:txBody>
      </p:sp>
      <p:sp>
        <p:nvSpPr>
          <p:cNvPr id="423962" name="Text Box 26">
            <a:extLst>
              <a:ext uri="{FF2B5EF4-FFF2-40B4-BE49-F238E27FC236}">
                <a16:creationId xmlns:a16="http://schemas.microsoft.com/office/drawing/2014/main" id="{E2C46712-A656-7344-B7C5-9E58314E4C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4575" y="5341938"/>
            <a:ext cx="24034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Neelast.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      (</a:t>
            </a:r>
            <a:r>
              <a:rPr lang="en-US" altLang="sr-Latn-RS" sz="3000" b="1" i="1">
                <a:solidFill>
                  <a:srgbClr val="3C386C"/>
                </a:solidFill>
                <a:sym typeface="Symbol" pitchFamily="2" charset="2"/>
              </a:rPr>
              <a:t>E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&lt; 1)</a:t>
            </a:r>
          </a:p>
        </p:txBody>
      </p:sp>
      <p:sp>
        <p:nvSpPr>
          <p:cNvPr id="423963" name="Text Box 27">
            <a:extLst>
              <a:ext uri="{FF2B5EF4-FFF2-40B4-BE49-F238E27FC236}">
                <a16:creationId xmlns:a16="http://schemas.microsoft.com/office/drawing/2014/main" id="{B17D7222-A927-4A45-A32C-67883A45F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7275" y="3057525"/>
            <a:ext cx="24034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Elastična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      (</a:t>
            </a:r>
            <a:r>
              <a:rPr lang="en-US" altLang="sr-Latn-RS" sz="3000" b="1" i="1">
                <a:solidFill>
                  <a:srgbClr val="3C386C"/>
                </a:solidFill>
                <a:sym typeface="Symbol" pitchFamily="2" charset="2"/>
              </a:rPr>
              <a:t>E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  <a:sym typeface="Symbol" pitchFamily="2" charset="2"/>
              </a:rPr>
              <a:t>&gt; 1)</a:t>
            </a:r>
          </a:p>
        </p:txBody>
      </p:sp>
      <p:sp>
        <p:nvSpPr>
          <p:cNvPr id="423965" name="Text Box 29">
            <a:extLst>
              <a:ext uri="{FF2B5EF4-FFF2-40B4-BE49-F238E27FC236}">
                <a16:creationId xmlns:a16="http://schemas.microsoft.com/office/drawing/2014/main" id="{4FD7509C-55D8-CB49-A718-1D6AF9DE7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5243513"/>
            <a:ext cx="3765550" cy="141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sr-Latn-RS" sz="3000" b="1" i="1">
                <a:solidFill>
                  <a:srgbClr val="3C386C"/>
                </a:solidFill>
              </a:rPr>
              <a:t>TR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se smanjue kako se</a:t>
            </a:r>
            <a:r>
              <a:rPr lang="en-US" altLang="sr-Latn-RS" sz="3000" b="1" i="1">
                <a:solidFill>
                  <a:srgbClr val="3C386C"/>
                </a:solidFill>
              </a:rPr>
              <a:t>Q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povećava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  <a:r>
              <a:rPr lang="en-US" altLang="sr-Latn-RS" sz="2600">
                <a:solidFill>
                  <a:srgbClr val="3C386C"/>
                </a:solidFill>
                <a:latin typeface="Comic Sans MS" panose="030F0902030302020204" pitchFamily="66" charset="0"/>
              </a:rPr>
              <a:t>(</a:t>
            </a:r>
            <a:r>
              <a:rPr lang="en-US" altLang="sr-Latn-RS" sz="2600" b="1" i="1">
                <a:solidFill>
                  <a:srgbClr val="3C386C"/>
                </a:solidFill>
              </a:rPr>
              <a:t>P</a:t>
            </a:r>
            <a:r>
              <a:rPr lang="sr-Latn-BA" altLang="sr-Latn-RS" sz="2600" b="1" i="1">
                <a:solidFill>
                  <a:srgbClr val="3C386C"/>
                </a:solidFill>
              </a:rPr>
              <a:t> </a:t>
            </a:r>
            <a:r>
              <a:rPr lang="sr-Latn-BA" altLang="sr-Latn-RS" sz="2600" i="1">
                <a:solidFill>
                  <a:srgbClr val="3C386C"/>
                </a:solidFill>
              </a:rPr>
              <a:t>se smanjuje</a:t>
            </a:r>
            <a:r>
              <a:rPr lang="sr-Latn-BA" altLang="sr-Latn-RS" sz="2600" b="1" i="1">
                <a:solidFill>
                  <a:srgbClr val="3C386C"/>
                </a:solidFill>
              </a:rPr>
              <a:t>)</a:t>
            </a:r>
            <a:endParaRPr lang="en-US" altLang="sr-Latn-RS" sz="2600">
              <a:solidFill>
                <a:srgbClr val="3C386C"/>
              </a:solidFill>
              <a:latin typeface="Comic Sans MS" panose="030F0902030302020204" pitchFamily="66" charset="0"/>
            </a:endParaRPr>
          </a:p>
        </p:txBody>
      </p:sp>
      <p:sp>
        <p:nvSpPr>
          <p:cNvPr id="423966" name="Text Box 30">
            <a:extLst>
              <a:ext uri="{FF2B5EF4-FFF2-40B4-BE49-F238E27FC236}">
                <a16:creationId xmlns:a16="http://schemas.microsoft.com/office/drawing/2014/main" id="{CF147878-B3A6-6C4A-8761-63D39CA734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8500" y="4291013"/>
            <a:ext cx="4024313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sr-Latn-RS" sz="3000" b="1" i="1">
                <a:solidFill>
                  <a:srgbClr val="3C386C"/>
                </a:solidFill>
              </a:rPr>
              <a:t>TR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ima maksimalnu vrijednost</a:t>
            </a:r>
            <a:endParaRPr lang="en-US" altLang="sr-Latn-RS" sz="3000">
              <a:solidFill>
                <a:srgbClr val="3C386C"/>
              </a:solidFill>
              <a:latin typeface="Comic Sans MS" panose="030F0902030302020204" pitchFamily="66" charset="0"/>
            </a:endParaRPr>
          </a:p>
        </p:txBody>
      </p:sp>
      <p:sp>
        <p:nvSpPr>
          <p:cNvPr id="423967" name="Text Box 31">
            <a:extLst>
              <a:ext uri="{FF2B5EF4-FFF2-40B4-BE49-F238E27FC236}">
                <a16:creationId xmlns:a16="http://schemas.microsoft.com/office/drawing/2014/main" id="{1905C96F-33FA-1041-A44C-7C37149268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048000"/>
            <a:ext cx="358775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sr-Latn-RS" sz="3000" b="1" i="1">
                <a:solidFill>
                  <a:srgbClr val="3C386C"/>
                </a:solidFill>
              </a:rPr>
              <a:t>TR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se povećava </a:t>
            </a:r>
            <a:r>
              <a:rPr lang="sr-Latn-BA" altLang="sr-Latn-RS" sz="2800">
                <a:solidFill>
                  <a:srgbClr val="3C386C"/>
                </a:solidFill>
                <a:latin typeface="Comic Sans MS" panose="030F0902030302020204" pitchFamily="66" charset="0"/>
              </a:rPr>
              <a:t>kako</a:t>
            </a: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 se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  <a:r>
              <a:rPr lang="en-US" altLang="sr-Latn-RS" sz="3000" b="1" i="1">
                <a:solidFill>
                  <a:srgbClr val="3C386C"/>
                </a:solidFill>
              </a:rPr>
              <a:t>Q</a:t>
            </a:r>
            <a:r>
              <a:rPr lang="en-US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 </a:t>
            </a:r>
            <a:r>
              <a:rPr lang="sr-Latn-BA" altLang="sr-Latn-RS" sz="3000">
                <a:solidFill>
                  <a:srgbClr val="3C386C"/>
                </a:solidFill>
                <a:latin typeface="Comic Sans MS" panose="030F0902030302020204" pitchFamily="66" charset="0"/>
              </a:rPr>
              <a:t>povećava</a:t>
            </a:r>
            <a:endParaRPr lang="en-US" altLang="sr-Latn-RS" sz="2600">
              <a:solidFill>
                <a:srgbClr val="3C386C"/>
              </a:solidFill>
              <a:latin typeface="Comic Sans MS" panose="030F09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3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23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23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23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23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23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961" grpId="0" autoUpdateAnimBg="0"/>
      <p:bldP spid="423962" grpId="0" autoUpdateAnimBg="0"/>
      <p:bldP spid="423963" grpId="0" autoUpdateAnimBg="0"/>
      <p:bldP spid="423965" grpId="0" autoUpdateAnimBg="0"/>
      <p:bldP spid="423966" grpId="0" autoUpdateAnimBg="0"/>
      <p:bldP spid="423967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693BA51-F958-E34E-A218-77B6E02D4A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/>
              <a:t>HVALA NA P</a:t>
            </a:r>
            <a:r>
              <a:rPr lang="sr-Latn-RS" dirty="0"/>
              <a:t>AŽNJI!</a:t>
            </a:r>
            <a:endParaRPr lang="sr-Cyrl-RS" dirty="0"/>
          </a:p>
        </p:txBody>
      </p:sp>
      <p:sp>
        <p:nvSpPr>
          <p:cNvPr id="60419" name="Slide Number Placeholder 4">
            <a:extLst>
              <a:ext uri="{FF2B5EF4-FFF2-40B4-BE49-F238E27FC236}">
                <a16:creationId xmlns:a16="http://schemas.microsoft.com/office/drawing/2014/main" id="{44BFBEF1-49E2-2240-9D5E-463BC9A887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EFEFE2D3-2460-8F40-B223-23124A18A693}" type="slidenum">
              <a:rPr lang="en-US" altLang="sr-Latn-RS">
                <a:solidFill>
                  <a:srgbClr val="FFFFFF"/>
                </a:solidFill>
              </a:rPr>
              <a:pPr/>
              <a:t>38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>
            <a:extLst>
              <a:ext uri="{FF2B5EF4-FFF2-40B4-BE49-F238E27FC236}">
                <a16:creationId xmlns:a16="http://schemas.microsoft.com/office/drawing/2014/main" id="{27FE5890-B6B7-6646-AAB3-F30FCBBE82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/>
              <a:t>Ukupan prihod</a:t>
            </a:r>
            <a:endParaRPr lang="en-US" altLang="sr-Latn-RS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30B6C999-CFB6-A547-A92F-095E869E9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r-Latn-RS"/>
              <a:t>Ukupan prihod je funkcija prodaje</a:t>
            </a:r>
          </a:p>
          <a:p>
            <a:pPr eaLnBrk="1" hangingPunct="1"/>
            <a:r>
              <a:rPr lang="sl-SI" altLang="sr-Latn-RS"/>
              <a:t>Prodaja zavisi od količine i c</a:t>
            </a:r>
            <a:r>
              <a:rPr lang="en-US" altLang="sr-Latn-RS"/>
              <a:t>ij</a:t>
            </a:r>
            <a:r>
              <a:rPr lang="sl-SI" altLang="sr-Latn-RS"/>
              <a:t>ene proizvoda</a:t>
            </a:r>
            <a:endParaRPr lang="en-US" altLang="sr-Latn-RS"/>
          </a:p>
        </p:txBody>
      </p:sp>
      <p:sp>
        <p:nvSpPr>
          <p:cNvPr id="12292" name="Slide Number Placeholder 5">
            <a:extLst>
              <a:ext uri="{FF2B5EF4-FFF2-40B4-BE49-F238E27FC236}">
                <a16:creationId xmlns:a16="http://schemas.microsoft.com/office/drawing/2014/main" id="{4ABE91F6-1004-3F49-BBFD-69B773E205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88D8AC8F-BB92-AD4B-B8CB-749FE022B603}" type="slidenum">
              <a:rPr lang="en-US" altLang="sr-Latn-RS">
                <a:solidFill>
                  <a:srgbClr val="FFFFFF"/>
                </a:solidFill>
              </a:rPr>
              <a:pPr/>
              <a:t>4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>
            <a:extLst>
              <a:ext uri="{FF2B5EF4-FFF2-40B4-BE49-F238E27FC236}">
                <a16:creationId xmlns:a16="http://schemas.microsoft.com/office/drawing/2014/main" id="{D3197E16-5641-6841-ABDA-63F8B5040E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/>
              <a:t>Ukupan prihod</a:t>
            </a:r>
            <a:endParaRPr lang="en-US" altLang="sr-Latn-RS"/>
          </a:p>
        </p:txBody>
      </p:sp>
      <p:graphicFrame>
        <p:nvGraphicFramePr>
          <p:cNvPr id="7171" name="Group 3">
            <a:extLst>
              <a:ext uri="{FF2B5EF4-FFF2-40B4-BE49-F238E27FC236}">
                <a16:creationId xmlns:a16="http://schemas.microsoft.com/office/drawing/2014/main" id="{89C1B96B-C15C-874B-999F-14A15435FD68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838200" y="2362200"/>
          <a:ext cx="7693025" cy="3724275"/>
        </p:xfrm>
        <a:graphic>
          <a:graphicData uri="http://schemas.openxmlformats.org/drawingml/2006/table">
            <a:tbl>
              <a:tblPr/>
              <a:tblGrid>
                <a:gridCol w="2563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3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  <a:r>
                        <a:rPr kumimoji="0" lang="en-US" altLang="sr-Latn-R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ij</a:t>
                      </a:r>
                      <a:r>
                        <a:rPr kumimoji="0" lang="sl-SI" altLang="sr-Latn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ena</a:t>
                      </a:r>
                      <a:endParaRPr kumimoji="0" lang="en-US" altLang="sr-Latn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Količina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Ukupan prihod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2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2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  <a:endParaRPr kumimoji="0" lang="en-US" altLang="sr-Latn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3357" name="Slide Number Placeholder 5">
            <a:extLst>
              <a:ext uri="{FF2B5EF4-FFF2-40B4-BE49-F238E27FC236}">
                <a16:creationId xmlns:a16="http://schemas.microsoft.com/office/drawing/2014/main" id="{7A5FBA14-BE7B-704F-B3BA-40D1DE556F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E8DC2448-8969-CA48-AF77-AA39CDD8ADA7}" type="slidenum">
              <a:rPr lang="en-US" altLang="sr-Latn-RS">
                <a:solidFill>
                  <a:srgbClr val="FFFFFF"/>
                </a:solidFill>
              </a:rPr>
              <a:pPr/>
              <a:t>5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>
            <a:extLst>
              <a:ext uri="{FF2B5EF4-FFF2-40B4-BE49-F238E27FC236}">
                <a16:creationId xmlns:a16="http://schemas.microsoft.com/office/drawing/2014/main" id="{A418C135-4A6B-8E42-BC8F-8F65AF4D11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 dirty="0"/>
              <a:t>Pros</a:t>
            </a:r>
            <a:r>
              <a:rPr lang="en-US" altLang="sr-Latn-RS" dirty="0"/>
              <a:t>J</a:t>
            </a:r>
            <a:r>
              <a:rPr lang="sl-SI" altLang="sr-Latn-RS" dirty="0"/>
              <a:t>ečan prihod</a:t>
            </a:r>
            <a:endParaRPr lang="en-US" altLang="sr-Latn-RS" dirty="0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2D269099-7500-9843-9D66-403807814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r-Latn-RS"/>
              <a:t>Pros</a:t>
            </a:r>
            <a:r>
              <a:rPr lang="en-US" altLang="sr-Latn-RS"/>
              <a:t>j</a:t>
            </a:r>
            <a:r>
              <a:rPr lang="sl-SI" altLang="sr-Latn-RS"/>
              <a:t>ečan prihod je prihod po jednom proizvodu</a:t>
            </a:r>
          </a:p>
          <a:p>
            <a:pPr eaLnBrk="1" hangingPunct="1"/>
            <a:r>
              <a:rPr lang="sl-SI" altLang="sr-Latn-RS"/>
              <a:t>Pros</a:t>
            </a:r>
            <a:r>
              <a:rPr lang="en-US" altLang="sr-Latn-RS"/>
              <a:t>j</a:t>
            </a:r>
            <a:r>
              <a:rPr lang="sl-SI" altLang="sr-Latn-RS"/>
              <a:t>ečan prihod (</a:t>
            </a:r>
            <a:r>
              <a:rPr lang="en-US" altLang="sr-Latn-RS"/>
              <a:t>AR</a:t>
            </a:r>
            <a:r>
              <a:rPr lang="sl-SI" altLang="sr-Latn-RS"/>
              <a:t>) je količnik ukupnog prihoda (</a:t>
            </a:r>
            <a:r>
              <a:rPr lang="en-US" altLang="sr-Latn-RS"/>
              <a:t>TR</a:t>
            </a:r>
            <a:r>
              <a:rPr lang="sl-SI" altLang="sr-Latn-RS"/>
              <a:t>) i ukupne količine (Q) prodatih proizvoda, odnosno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altLang="sr-Latn-RS"/>
              <a:t>AR</a:t>
            </a:r>
            <a:r>
              <a:rPr lang="sl-SI" altLang="sr-Latn-RS"/>
              <a:t> = </a:t>
            </a:r>
            <a:r>
              <a:rPr lang="en-US" altLang="sr-Latn-RS"/>
              <a:t>TR</a:t>
            </a:r>
            <a:r>
              <a:rPr lang="sl-SI" altLang="sr-Latn-RS"/>
              <a:t>/Q</a:t>
            </a:r>
            <a:endParaRPr lang="en-US" altLang="sr-Latn-RS"/>
          </a:p>
        </p:txBody>
      </p:sp>
      <p:sp>
        <p:nvSpPr>
          <p:cNvPr id="14340" name="Slide Number Placeholder 5">
            <a:extLst>
              <a:ext uri="{FF2B5EF4-FFF2-40B4-BE49-F238E27FC236}">
                <a16:creationId xmlns:a16="http://schemas.microsoft.com/office/drawing/2014/main" id="{F37005C5-2F75-094F-9AD9-9660CE1956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3FB37C3C-8504-2940-8438-0A4F9BFF1E55}" type="slidenum">
              <a:rPr lang="en-US" altLang="sr-Latn-RS">
                <a:solidFill>
                  <a:srgbClr val="FFFFFF"/>
                </a:solidFill>
              </a:rPr>
              <a:pPr/>
              <a:t>6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>
            <a:extLst>
              <a:ext uri="{FF2B5EF4-FFF2-40B4-BE49-F238E27FC236}">
                <a16:creationId xmlns:a16="http://schemas.microsoft.com/office/drawing/2014/main" id="{47635713-B9C5-A943-B556-A9C9945395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 dirty="0"/>
              <a:t>Pros</a:t>
            </a:r>
            <a:r>
              <a:rPr lang="en-US" altLang="sr-Latn-RS" dirty="0"/>
              <a:t>J</a:t>
            </a:r>
            <a:r>
              <a:rPr lang="sl-SI" altLang="sr-Latn-RS" dirty="0"/>
              <a:t>ečan prihod</a:t>
            </a:r>
            <a:endParaRPr lang="en-US" altLang="sr-Latn-RS" dirty="0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647BC573-70EA-5E4F-A35C-82F4437099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r-Latn-RS"/>
              <a:t>Kada je c</a:t>
            </a:r>
            <a:r>
              <a:rPr lang="en-US" altLang="sr-Latn-RS"/>
              <a:t>ij</a:t>
            </a:r>
            <a:r>
              <a:rPr lang="sl-SI" altLang="sr-Latn-RS"/>
              <a:t>ena proizvoda data, pros</a:t>
            </a:r>
            <a:r>
              <a:rPr lang="en-US" altLang="sr-Latn-RS"/>
              <a:t>j</a:t>
            </a:r>
            <a:r>
              <a:rPr lang="sl-SI" altLang="sr-Latn-RS"/>
              <a:t>ečan prihod je jednak c</a:t>
            </a:r>
            <a:r>
              <a:rPr lang="en-US" altLang="sr-Latn-RS"/>
              <a:t>ij</a:t>
            </a:r>
            <a:r>
              <a:rPr lang="sl-SI" altLang="sr-Latn-RS"/>
              <a:t>eni proizvoda</a:t>
            </a:r>
          </a:p>
          <a:p>
            <a:pPr eaLnBrk="1" hangingPunct="1"/>
            <a:r>
              <a:rPr lang="sl-SI" altLang="sr-Latn-RS"/>
              <a:t>Kada c</a:t>
            </a:r>
            <a:r>
              <a:rPr lang="en-US" altLang="sr-Latn-RS"/>
              <a:t>ij</a:t>
            </a:r>
            <a:r>
              <a:rPr lang="sl-SI" altLang="sr-Latn-RS"/>
              <a:t>ena proizvoda nije data, tj. kada se različiti proizvodi prodaju po različitim c</a:t>
            </a:r>
            <a:r>
              <a:rPr lang="en-US" altLang="sr-Latn-RS"/>
              <a:t>ij</a:t>
            </a:r>
            <a:r>
              <a:rPr lang="sl-SI" altLang="sr-Latn-RS"/>
              <a:t>enama, onda je pros</a:t>
            </a:r>
            <a:r>
              <a:rPr lang="en-US" altLang="sr-Latn-RS"/>
              <a:t>j</a:t>
            </a:r>
            <a:r>
              <a:rPr lang="sl-SI" altLang="sr-Latn-RS"/>
              <a:t>ečan prihod jednak pros</a:t>
            </a:r>
            <a:r>
              <a:rPr lang="en-US" altLang="sr-Latn-RS"/>
              <a:t>j</a:t>
            </a:r>
            <a:r>
              <a:rPr lang="sl-SI" altLang="sr-Latn-RS"/>
              <a:t>ečnoj prodajnoj c</a:t>
            </a:r>
            <a:r>
              <a:rPr lang="en-US" altLang="sr-Latn-RS"/>
              <a:t>ij</a:t>
            </a:r>
            <a:r>
              <a:rPr lang="sl-SI" altLang="sr-Latn-RS"/>
              <a:t>eni</a:t>
            </a:r>
          </a:p>
          <a:p>
            <a:pPr eaLnBrk="1" hangingPunct="1"/>
            <a:r>
              <a:rPr lang="sl-SI" altLang="sr-Latn-RS"/>
              <a:t>Pros</a:t>
            </a:r>
            <a:r>
              <a:rPr lang="en-US" altLang="sr-Latn-RS"/>
              <a:t>j</a:t>
            </a:r>
            <a:r>
              <a:rPr lang="sl-SI" altLang="sr-Latn-RS"/>
              <a:t>ečna prodajna c</a:t>
            </a:r>
            <a:r>
              <a:rPr lang="en-US" altLang="sr-Latn-RS"/>
              <a:t>ij</a:t>
            </a:r>
            <a:r>
              <a:rPr lang="sl-SI" altLang="sr-Latn-RS"/>
              <a:t>ena je ponderisani pros</a:t>
            </a:r>
            <a:r>
              <a:rPr lang="en-US" altLang="sr-Latn-RS"/>
              <a:t>j</a:t>
            </a:r>
            <a:r>
              <a:rPr lang="sl-SI" altLang="sr-Latn-RS"/>
              <a:t>ek prodatih količina proizvoda i njihovih c</a:t>
            </a:r>
            <a:r>
              <a:rPr lang="en-US" altLang="sr-Latn-RS"/>
              <a:t>ij</a:t>
            </a:r>
            <a:r>
              <a:rPr lang="sl-SI" altLang="sr-Latn-RS"/>
              <a:t>ena</a:t>
            </a:r>
            <a:endParaRPr lang="en-US" altLang="sr-Latn-RS"/>
          </a:p>
        </p:txBody>
      </p:sp>
      <p:sp>
        <p:nvSpPr>
          <p:cNvPr id="15364" name="Slide Number Placeholder 5">
            <a:extLst>
              <a:ext uri="{FF2B5EF4-FFF2-40B4-BE49-F238E27FC236}">
                <a16:creationId xmlns:a16="http://schemas.microsoft.com/office/drawing/2014/main" id="{299D84D1-67B2-7340-8D34-8AA6C8A66F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3C2B3438-599A-7040-9D30-EBDACAEFE7CF}" type="slidenum">
              <a:rPr lang="en-US" altLang="sr-Latn-RS">
                <a:solidFill>
                  <a:srgbClr val="FFFFFF"/>
                </a:solidFill>
              </a:rPr>
              <a:pPr/>
              <a:t>7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>
            <a:extLst>
              <a:ext uri="{FF2B5EF4-FFF2-40B4-BE49-F238E27FC236}">
                <a16:creationId xmlns:a16="http://schemas.microsoft.com/office/drawing/2014/main" id="{2EECAA70-62A9-B146-A4FE-0388D985D9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/>
              <a:t>Marginalni prihod</a:t>
            </a:r>
            <a:endParaRPr lang="en-US" altLang="sr-Latn-RS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9FAD9475-A404-5340-BAEC-8F82FC3F2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r-Latn-RS"/>
              <a:t>Marginalni prihod je prom</a:t>
            </a:r>
            <a:r>
              <a:rPr lang="en-US" altLang="sr-Latn-RS"/>
              <a:t>j</a:t>
            </a:r>
            <a:r>
              <a:rPr lang="sl-SI" altLang="sr-Latn-RS"/>
              <a:t>ena ukupnog prihoda koja nastaje zbog prodaje jedne, dodatne, jedinice proizvoda</a:t>
            </a:r>
          </a:p>
          <a:p>
            <a:pPr eaLnBrk="1" hangingPunct="1"/>
            <a:r>
              <a:rPr lang="sl-SI" altLang="sr-Latn-RS"/>
              <a:t>Marginalni prihod pokazuje koliko će se prom</a:t>
            </a:r>
            <a:r>
              <a:rPr lang="en-US" altLang="sr-Latn-RS"/>
              <a:t>ij</a:t>
            </a:r>
            <a:r>
              <a:rPr lang="sl-SI" altLang="sr-Latn-RS"/>
              <a:t>eniti ukupan prihod, ako preduzeće poveća ili smanji prodaju za jedan proizvod,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altLang="sr-Latn-RS">
                <a:sym typeface="Symbol" pitchFamily="2" charset="2"/>
              </a:rPr>
              <a:t></a:t>
            </a:r>
            <a:r>
              <a:rPr lang="en-US" altLang="sr-Latn-RS"/>
              <a:t> TR</a:t>
            </a:r>
            <a:r>
              <a:rPr lang="sl-SI" altLang="sr-Latn-RS"/>
              <a:t>/</a:t>
            </a:r>
            <a:r>
              <a:rPr lang="en-US" altLang="sr-Latn-RS">
                <a:sym typeface="Symbol" pitchFamily="2" charset="2"/>
              </a:rPr>
              <a:t></a:t>
            </a:r>
            <a:r>
              <a:rPr lang="en-US" altLang="sr-Latn-RS"/>
              <a:t> </a:t>
            </a:r>
            <a:r>
              <a:rPr lang="sl-SI" altLang="sr-Latn-RS"/>
              <a:t>Q</a:t>
            </a:r>
            <a:r>
              <a:rPr lang="en-US" altLang="sr-Latn-RS"/>
              <a:t> </a:t>
            </a:r>
          </a:p>
        </p:txBody>
      </p:sp>
      <p:sp>
        <p:nvSpPr>
          <p:cNvPr id="16388" name="Slide Number Placeholder 5">
            <a:extLst>
              <a:ext uri="{FF2B5EF4-FFF2-40B4-BE49-F238E27FC236}">
                <a16:creationId xmlns:a16="http://schemas.microsoft.com/office/drawing/2014/main" id="{A1FED9E3-C6A4-8846-92CF-D648DF0E37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C19DAD3C-8585-324B-9D32-D59C1B941774}" type="slidenum">
              <a:rPr lang="en-US" altLang="sr-Latn-RS">
                <a:solidFill>
                  <a:srgbClr val="FFFFFF"/>
                </a:solidFill>
              </a:rPr>
              <a:pPr/>
              <a:t>8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>
            <a:extLst>
              <a:ext uri="{FF2B5EF4-FFF2-40B4-BE49-F238E27FC236}">
                <a16:creationId xmlns:a16="http://schemas.microsoft.com/office/drawing/2014/main" id="{28200B1B-CAAD-4C43-A3BF-998B4A5267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altLang="sr-Latn-RS"/>
              <a:t>Ukupni i marginalni prihod</a:t>
            </a:r>
            <a:endParaRPr lang="en-US" altLang="sr-Latn-RS"/>
          </a:p>
        </p:txBody>
      </p:sp>
      <p:graphicFrame>
        <p:nvGraphicFramePr>
          <p:cNvPr id="13315" name="Group 3">
            <a:extLst>
              <a:ext uri="{FF2B5EF4-FFF2-40B4-BE49-F238E27FC236}">
                <a16:creationId xmlns:a16="http://schemas.microsoft.com/office/drawing/2014/main" id="{D181CF92-52EF-D140-9364-BF98CFAAA80A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838200" y="2362200"/>
          <a:ext cx="7693025" cy="3724275"/>
        </p:xfrm>
        <a:graphic>
          <a:graphicData uri="http://schemas.openxmlformats.org/drawingml/2006/table">
            <a:tbl>
              <a:tblPr/>
              <a:tblGrid>
                <a:gridCol w="1924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2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4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24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  <a:r>
                        <a:rPr kumimoji="0" lang="en-US" altLang="sr-Latn-R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ij</a:t>
                      </a:r>
                      <a:r>
                        <a:rPr kumimoji="0" lang="sl-SI" altLang="sr-Latn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ena</a:t>
                      </a:r>
                      <a:endParaRPr kumimoji="0" lang="en-US" altLang="sr-Latn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Količina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r-Latn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R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2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2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  <a:endParaRPr kumimoji="0" lang="en-US" altLang="sr-Latn-R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8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altLang="sr-Latn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-2</a:t>
                      </a:r>
                      <a:endParaRPr kumimoji="0" lang="en-US" altLang="sr-Latn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7463" name="Slide Number Placeholder 5">
            <a:extLst>
              <a:ext uri="{FF2B5EF4-FFF2-40B4-BE49-F238E27FC236}">
                <a16:creationId xmlns:a16="http://schemas.microsoft.com/office/drawing/2014/main" id="{05A3EEE7-7346-F543-BF20-74C9BA42B5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117C86FF-6646-034B-953A-2F56909ED9F5}" type="slidenum">
              <a:rPr lang="en-US" altLang="sr-Latn-RS">
                <a:solidFill>
                  <a:srgbClr val="FFFFFF"/>
                </a:solidFill>
              </a:rPr>
              <a:pPr/>
              <a:t>9</a:t>
            </a:fld>
            <a:endParaRPr lang="en-US" altLang="sr-Latn-R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1117</TotalTime>
  <Words>1264</Words>
  <Application>Microsoft Macintosh PowerPoint</Application>
  <PresentationFormat>On-screen Show (4:3)</PresentationFormat>
  <Paragraphs>306</Paragraphs>
  <Slides>38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53" baseType="lpstr">
      <vt:lpstr>Rockwell</vt:lpstr>
      <vt:lpstr>Arial</vt:lpstr>
      <vt:lpstr>Rockwell Condensed</vt:lpstr>
      <vt:lpstr>Wingdings</vt:lpstr>
      <vt:lpstr>Calibri</vt:lpstr>
      <vt:lpstr>Cambria</vt:lpstr>
      <vt:lpstr>Symbol</vt:lpstr>
      <vt:lpstr>ＭＳ Ｐゴシック</vt:lpstr>
      <vt:lpstr>Times New Roman</vt:lpstr>
      <vt:lpstr>Monotype Corsiva</vt:lpstr>
      <vt:lpstr>Comic Sans MS</vt:lpstr>
      <vt:lpstr>Futura Lt BT</vt:lpstr>
      <vt:lpstr>Wood Type</vt:lpstr>
      <vt:lpstr>Microsoft Clip Gallery</vt:lpstr>
      <vt:lpstr>MathType 5.0 Equation</vt:lpstr>
      <vt:lpstr>Prihod preduzeća</vt:lpstr>
      <vt:lpstr>Prihod</vt:lpstr>
      <vt:lpstr>Ukupan prihod</vt:lpstr>
      <vt:lpstr>Ukupan prihod</vt:lpstr>
      <vt:lpstr>Ukupan prihod</vt:lpstr>
      <vt:lpstr>ProsJečan prihod</vt:lpstr>
      <vt:lpstr>ProsJečan prihod</vt:lpstr>
      <vt:lpstr>Marginalni prihod</vt:lpstr>
      <vt:lpstr>Ukupni i marginalni prihod</vt:lpstr>
      <vt:lpstr>KRIVA TRAŽNJE</vt:lpstr>
      <vt:lpstr>Determinante tražnje</vt:lpstr>
      <vt:lpstr>Kriva tražnje</vt:lpstr>
      <vt:lpstr>Inverzna kriva tražnje</vt:lpstr>
      <vt:lpstr>Promjena potraživane količine</vt:lpstr>
      <vt:lpstr>Pomak krive tražnje</vt:lpstr>
      <vt:lpstr>Ukupan prihod</vt:lpstr>
      <vt:lpstr>Ukupan prihod – savršena konkurencija</vt:lpstr>
      <vt:lpstr>Ukupan prihod – monopol</vt:lpstr>
      <vt:lpstr>Prosječan prihod</vt:lpstr>
      <vt:lpstr>Prosječan prihod- savršena konkurencija</vt:lpstr>
      <vt:lpstr>Prosječan prihod- monopol</vt:lpstr>
      <vt:lpstr>Granični prihod</vt:lpstr>
      <vt:lpstr>Granični prihod-savršena konkurencija</vt:lpstr>
      <vt:lpstr>Granični prihod-monopol</vt:lpstr>
      <vt:lpstr>P, TR, AR I MR U MONOPOLU I SAVRŠENOJ KONKURENCIJI</vt:lpstr>
      <vt:lpstr>CJENOVNA ELASTIčnost tražnje (E)</vt:lpstr>
      <vt:lpstr>Cjenovna elastičnost tražnje (E)</vt:lpstr>
      <vt:lpstr>Cjenovna elastičnost tražnje (E)</vt:lpstr>
      <vt:lpstr>Cjenovna elastičnost tražnje (E) i ukupni prihod</vt:lpstr>
      <vt:lpstr>Izračunavanje cjenovne elastičnosti tražnje</vt:lpstr>
      <vt:lpstr>Elastičnost (generalno) varira duž krive tražnje</vt:lpstr>
      <vt:lpstr>Marginalni prihod</vt:lpstr>
      <vt:lpstr>Tražnja i mariginalni prihod</vt:lpstr>
      <vt:lpstr>tražnja, MR, i TR</vt:lpstr>
      <vt:lpstr>Tražnja i marginalni prihod</vt:lpstr>
      <vt:lpstr>Linearna tražnja, MR, i Elastičnost</vt:lpstr>
      <vt:lpstr>MR, TR, i cjenovna elastičnost tražnje</vt:lpstr>
      <vt:lpstr>HVALA NA PAŽNJI!</vt:lpstr>
    </vt:vector>
  </TitlesOfParts>
  <Company>ekonomski fakultet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Pokrajcic</dc:creator>
  <cp:lastModifiedBy>Milan Damjanović</cp:lastModifiedBy>
  <cp:revision>21</cp:revision>
  <dcterms:created xsi:type="dcterms:W3CDTF">2007-03-24T16:36:59Z</dcterms:created>
  <dcterms:modified xsi:type="dcterms:W3CDTF">2026-07-05T14:56:12Z</dcterms:modified>
</cp:coreProperties>
</file>