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4"/>
  </p:notesMasterIdLst>
  <p:sldIdLst>
    <p:sldId id="256" r:id="rId2"/>
    <p:sldId id="257" r:id="rId3"/>
    <p:sldId id="315" r:id="rId4"/>
    <p:sldId id="319" r:id="rId5"/>
    <p:sldId id="260" r:id="rId6"/>
    <p:sldId id="358" r:id="rId7"/>
    <p:sldId id="258" r:id="rId8"/>
    <p:sldId id="262" r:id="rId9"/>
    <p:sldId id="359" r:id="rId10"/>
    <p:sldId id="263" r:id="rId11"/>
    <p:sldId id="361" r:id="rId12"/>
    <p:sldId id="269" r:id="rId13"/>
    <p:sldId id="273" r:id="rId14"/>
    <p:sldId id="275" r:id="rId15"/>
    <p:sldId id="278" r:id="rId16"/>
    <p:sldId id="360" r:id="rId17"/>
    <p:sldId id="276" r:id="rId18"/>
    <p:sldId id="264" r:id="rId19"/>
    <p:sldId id="280" r:id="rId20"/>
    <p:sldId id="265" r:id="rId21"/>
    <p:sldId id="282" r:id="rId22"/>
    <p:sldId id="281" r:id="rId23"/>
    <p:sldId id="283" r:id="rId24"/>
    <p:sldId id="284" r:id="rId25"/>
    <p:sldId id="286" r:id="rId26"/>
    <p:sldId id="288" r:id="rId27"/>
    <p:sldId id="289" r:id="rId28"/>
    <p:sldId id="290" r:id="rId29"/>
    <p:sldId id="293" r:id="rId30"/>
    <p:sldId id="320" r:id="rId31"/>
    <p:sldId id="291" r:id="rId32"/>
    <p:sldId id="294" r:id="rId33"/>
    <p:sldId id="321" r:id="rId34"/>
    <p:sldId id="317" r:id="rId35"/>
    <p:sldId id="322" r:id="rId36"/>
    <p:sldId id="323" r:id="rId37"/>
    <p:sldId id="295" r:id="rId38"/>
    <p:sldId id="297" r:id="rId39"/>
    <p:sldId id="299" r:id="rId40"/>
    <p:sldId id="300" r:id="rId41"/>
    <p:sldId id="301" r:id="rId42"/>
    <p:sldId id="302" r:id="rId43"/>
    <p:sldId id="311" r:id="rId44"/>
    <p:sldId id="309" r:id="rId45"/>
    <p:sldId id="324" r:id="rId46"/>
    <p:sldId id="325" r:id="rId47"/>
    <p:sldId id="351" r:id="rId48"/>
    <p:sldId id="303" r:id="rId49"/>
    <p:sldId id="304" r:id="rId50"/>
    <p:sldId id="308" r:id="rId51"/>
    <p:sldId id="307" r:id="rId52"/>
    <p:sldId id="353" r:id="rId53"/>
    <p:sldId id="354" r:id="rId54"/>
    <p:sldId id="305" r:id="rId55"/>
    <p:sldId id="306" r:id="rId56"/>
    <p:sldId id="357" r:id="rId57"/>
    <p:sldId id="355" r:id="rId58"/>
    <p:sldId id="362" r:id="rId59"/>
    <p:sldId id="344" r:id="rId60"/>
    <p:sldId id="343" r:id="rId61"/>
    <p:sldId id="345" r:id="rId62"/>
    <p:sldId id="348" r:id="rId63"/>
    <p:sldId id="346" r:id="rId64"/>
    <p:sldId id="347" r:id="rId65"/>
    <p:sldId id="349" r:id="rId66"/>
    <p:sldId id="364" r:id="rId67"/>
    <p:sldId id="365" r:id="rId68"/>
    <p:sldId id="366" r:id="rId69"/>
    <p:sldId id="367" r:id="rId70"/>
    <p:sldId id="369" r:id="rId71"/>
    <p:sldId id="370" r:id="rId72"/>
    <p:sldId id="310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7"/>
  </p:normalViewPr>
  <p:slideViewPr>
    <p:cSldViewPr>
      <p:cViewPr varScale="1">
        <p:scale>
          <a:sx n="106" d="100"/>
          <a:sy n="106" d="100"/>
        </p:scale>
        <p:origin x="68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E35C4-BB8A-4809-AAC2-0C724BF5DDA1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2234B-12C9-4334-8F58-EB030DF5DE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8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13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9569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15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9611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32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47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4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73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67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62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19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0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83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1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11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screen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4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09800"/>
            <a:ext cx="6858000" cy="2362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NOVAC</a:t>
            </a:r>
            <a:r>
              <a:rPr lang="en-US" dirty="0"/>
              <a:t> </a:t>
            </a:r>
            <a:br>
              <a:rPr lang="sr-Latn-BA" dirty="0"/>
            </a:br>
            <a:br>
              <a:rPr lang="en-US" dirty="0"/>
            </a:br>
            <a:r>
              <a:rPr lang="sr-Cyrl-C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Istorijski razvoj novca</a:t>
            </a:r>
            <a:endParaRPr lang="en-US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347713" cy="990600"/>
          </a:xfrm>
        </p:spPr>
        <p:txBody>
          <a:bodyPr>
            <a:normAutofit/>
          </a:bodyPr>
          <a:lstStyle/>
          <a:p>
            <a:pPr algn="ctr"/>
            <a:r>
              <a:rPr lang="sr-Latn-BA" sz="4000" b="1" dirty="0">
                <a:solidFill>
                  <a:schemeClr val="accent2">
                    <a:lumMod val="75000"/>
                  </a:schemeClr>
                </a:solidFill>
              </a:rPr>
              <a:t>Istorijski r</a:t>
            </a:r>
            <a:r>
              <a:rPr lang="sr-Latn-ME" sz="4000" b="1" dirty="0">
                <a:solidFill>
                  <a:schemeClr val="accent2">
                    <a:lumMod val="75000"/>
                  </a:schemeClr>
                </a:solidFill>
              </a:rPr>
              <a:t>azvoj novca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2469"/>
            <a:ext cx="7086600" cy="49530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>
                <a:solidFill>
                  <a:schemeClr val="tx1"/>
                </a:solidFill>
              </a:rPr>
              <a:t>O</a:t>
            </a:r>
            <a:r>
              <a:rPr lang="sr-Latn-ME" sz="2000" dirty="0">
                <a:solidFill>
                  <a:schemeClr val="tx1"/>
                </a:solidFill>
              </a:rPr>
              <a:t>draz vremena i civilizacijskog napretka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Transformacije</a:t>
            </a:r>
            <a:r>
              <a:rPr lang="sr-Latn-ME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kroz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sr-Latn-ME" sz="2000" dirty="0">
                <a:solidFill>
                  <a:schemeClr val="tx1"/>
                </a:solidFill>
              </a:rPr>
              <a:t>promjen</a:t>
            </a:r>
            <a:r>
              <a:rPr lang="en-US" sz="2000" dirty="0">
                <a:solidFill>
                  <a:schemeClr val="tx1"/>
                </a:solidFill>
              </a:rPr>
              <a:t>e </a:t>
            </a:r>
            <a:r>
              <a:rPr lang="en-US" sz="2000" dirty="0" err="1">
                <a:solidFill>
                  <a:schemeClr val="tx1"/>
                </a:solidFill>
              </a:rPr>
              <a:t>oblika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svog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postojanja</a:t>
            </a:r>
            <a:r>
              <a:rPr lang="en-US" sz="2000" dirty="0">
                <a:solidFill>
                  <a:schemeClr val="tx1"/>
                </a:solidFill>
              </a:rPr>
              <a:t> o</a:t>
            </a:r>
            <a:r>
              <a:rPr lang="sr-Latn-ME" sz="2000" dirty="0">
                <a:solidFill>
                  <a:schemeClr val="tx1"/>
                </a:solidFill>
              </a:rPr>
              <a:t>d robe do elektronskog novca</a:t>
            </a:r>
            <a:endParaRPr lang="en-US" sz="2000" dirty="0">
              <a:solidFill>
                <a:schemeClr val="tx1"/>
              </a:solidFill>
            </a:endParaRP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Pojavio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sr-Latn-ME" sz="2000" dirty="0">
                <a:solidFill>
                  <a:schemeClr val="tx1"/>
                </a:solidFill>
              </a:rPr>
              <a:t>z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robne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</a:t>
            </a:r>
            <a:r>
              <a:rPr lang="sr-Latn-ME" sz="2000" dirty="0">
                <a:solidFill>
                  <a:schemeClr val="tx1"/>
                </a:solidFill>
              </a:rPr>
              <a:t>zmjene koja je prošla dug razvojni put</a:t>
            </a:r>
          </a:p>
          <a:p>
            <a:pPr algn="just"/>
            <a:endParaRPr lang="sr-Latn-ME" sz="2000" dirty="0">
              <a:solidFill>
                <a:schemeClr val="tx1"/>
              </a:solidFill>
            </a:endParaRPr>
          </a:p>
          <a:p>
            <a:pPr algn="just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sr-Latn-ME" sz="2400" b="1" dirty="0">
                <a:solidFill>
                  <a:schemeClr val="accent2">
                    <a:lumMod val="75000"/>
                  </a:schemeClr>
                </a:solidFill>
              </a:rPr>
              <a:t>retpostavke za nastanak novca</a:t>
            </a:r>
            <a:r>
              <a:rPr lang="vi-VN" sz="2000" dirty="0">
                <a:solidFill>
                  <a:schemeClr val="tx1"/>
                </a:solidFill>
              </a:rPr>
              <a:t>:</a:t>
            </a:r>
            <a:endParaRPr lang="sr-Latn-ME" sz="2000" dirty="0">
              <a:solidFill>
                <a:schemeClr val="tx1"/>
              </a:solidFill>
              <a:latin typeface="Gill Sans MT" pitchFamily="34" charset="0"/>
            </a:endParaRPr>
          </a:p>
          <a:p>
            <a:pPr lvl="1" algn="just"/>
            <a:r>
              <a:rPr lang="vi-VN" sz="2000" dirty="0">
                <a:solidFill>
                  <a:schemeClr val="tx1"/>
                </a:solidFill>
              </a:rPr>
              <a:t>Prelazak sa naturalne privrede na proizvodnju       (specijalizacija i rast proizvodnje)</a:t>
            </a:r>
            <a:endParaRPr lang="sr-Latn-ME" sz="2000" dirty="0">
              <a:solidFill>
                <a:schemeClr val="tx1"/>
              </a:solidFill>
            </a:endParaRPr>
          </a:p>
          <a:p>
            <a:pPr lvl="1" algn="just"/>
            <a:r>
              <a:rPr lang="vi-VN" sz="2000" dirty="0">
                <a:solidFill>
                  <a:schemeClr val="tx1"/>
                </a:solidFill>
              </a:rPr>
              <a:t>Vlasničkim odvajanjem proizvođača robe od vlasnika stvorenih proizvoda</a:t>
            </a:r>
            <a:endParaRPr lang="sr-Latn-ME" sz="2000" dirty="0">
              <a:solidFill>
                <a:schemeClr val="tx1"/>
              </a:solidFill>
              <a:latin typeface="Gill Sans MT" pitchFamily="34" charset="0"/>
            </a:endParaRPr>
          </a:p>
          <a:p>
            <a:pPr algn="just">
              <a:buNone/>
            </a:pPr>
            <a:endParaRPr lang="sr-Latn-ME" sz="2000" dirty="0"/>
          </a:p>
          <a:p>
            <a:pPr algn="just"/>
            <a:endParaRPr lang="sr-Latn-ME" sz="2000" dirty="0"/>
          </a:p>
          <a:p>
            <a:pPr algn="just"/>
            <a:endParaRPr lang="sr-Latn-ME" sz="2000" dirty="0"/>
          </a:p>
          <a:p>
            <a:pPr algn="just"/>
            <a:endParaRPr lang="sr-Latn-ME" sz="2000" dirty="0"/>
          </a:p>
          <a:p>
            <a:pPr algn="just"/>
            <a:endParaRPr lang="sr-Latn-ME" sz="2000" dirty="0"/>
          </a:p>
          <a:p>
            <a:pPr algn="just"/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Evolucija novca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76400"/>
            <a:ext cx="6347714" cy="4364963"/>
          </a:xfrm>
        </p:spPr>
        <p:txBody>
          <a:bodyPr>
            <a:normAutofit/>
          </a:bodyPr>
          <a:lstStyle/>
          <a:p>
            <a:r>
              <a:rPr lang="sr-Latn-BA" sz="2200" dirty="0">
                <a:solidFill>
                  <a:schemeClr val="tx1"/>
                </a:solidFill>
              </a:rPr>
              <a:t>Roba kao sredstvo razmjene</a:t>
            </a:r>
          </a:p>
          <a:p>
            <a:r>
              <a:rPr lang="sr-Latn-BA" sz="2200" dirty="0">
                <a:solidFill>
                  <a:schemeClr val="tx1"/>
                </a:solidFill>
              </a:rPr>
              <a:t>Novčani oblik vrijednosti</a:t>
            </a:r>
          </a:p>
          <a:p>
            <a:r>
              <a:rPr lang="sr-Latn-BA" sz="2200" dirty="0">
                <a:solidFill>
                  <a:schemeClr val="tx1"/>
                </a:solidFill>
              </a:rPr>
              <a:t>Metalni novac</a:t>
            </a:r>
          </a:p>
          <a:p>
            <a:r>
              <a:rPr lang="sr-Latn-BA" sz="2200" dirty="0">
                <a:solidFill>
                  <a:schemeClr val="tx1"/>
                </a:solidFill>
              </a:rPr>
              <a:t>Papirni novac</a:t>
            </a:r>
          </a:p>
          <a:p>
            <a:r>
              <a:rPr lang="sr-Latn-BA" sz="2200" dirty="0">
                <a:solidFill>
                  <a:schemeClr val="tx1"/>
                </a:solidFill>
              </a:rPr>
              <a:t>Depozitni novac</a:t>
            </a:r>
          </a:p>
          <a:p>
            <a:r>
              <a:rPr lang="sr-Latn-BA" sz="2200" dirty="0">
                <a:solidFill>
                  <a:schemeClr val="tx1"/>
                </a:solidFill>
              </a:rPr>
              <a:t>Savremeni/elektronski/digitalni novac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14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7362" y="609600"/>
            <a:ext cx="6347714" cy="609600"/>
          </a:xfrm>
        </p:spPr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en-US" sz="31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1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Roba</a:t>
            </a:r>
            <a:r>
              <a:rPr lang="en-US" sz="31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31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sredstvo</a:t>
            </a:r>
            <a:r>
              <a:rPr lang="en-US" sz="31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razmjene</a:t>
            </a:r>
            <a:br>
              <a:rPr lang="en-US" sz="2000" dirty="0"/>
            </a:br>
            <a:endParaRPr lang="en-US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B47112-7D4E-4761-A172-6B4A879F5A3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28600" y="1676400"/>
            <a:ext cx="6858000" cy="4419600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sr-Latn-CS" sz="2400" dirty="0">
                <a:solidFill>
                  <a:schemeClr val="tx1"/>
                </a:solidFill>
              </a:rPr>
              <a:t>	</a:t>
            </a:r>
            <a:r>
              <a:rPr lang="en-US" sz="2800" dirty="0">
                <a:solidFill>
                  <a:schemeClr val="tx1"/>
                </a:solidFill>
              </a:rPr>
              <a:t>Prva </a:t>
            </a:r>
            <a:r>
              <a:rPr lang="en-US" sz="2800" dirty="0" err="1">
                <a:solidFill>
                  <a:schemeClr val="tx1"/>
                </a:solidFill>
              </a:rPr>
              <a:t>faza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razvoja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novca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počinje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pojavom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trampe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kao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oblika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razmjene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čemu</a:t>
            </a:r>
            <a:r>
              <a:rPr lang="en-US" sz="2800" dirty="0">
                <a:solidFill>
                  <a:schemeClr val="tx1"/>
                </a:solidFill>
              </a:rPr>
              <a:t> je </a:t>
            </a:r>
            <a:r>
              <a:rPr lang="en-US" sz="2800" dirty="0" err="1">
                <a:solidFill>
                  <a:schemeClr val="tx1"/>
                </a:solidFill>
              </a:rPr>
              <a:t>roba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mijenjana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isključivo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za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drugu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robu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endParaRPr lang="sr-Latn-ME" sz="2800" dirty="0">
              <a:solidFill>
                <a:schemeClr val="tx1"/>
              </a:solidFill>
            </a:endParaRPr>
          </a:p>
          <a:p>
            <a:pPr algn="just"/>
            <a:endParaRPr lang="sr-Latn-ME" sz="2800" dirty="0">
              <a:solidFill>
                <a:schemeClr val="tx1"/>
              </a:solidFill>
            </a:endParaRPr>
          </a:p>
          <a:p>
            <a:pPr algn="just"/>
            <a:r>
              <a:rPr lang="en-US" sz="2800" dirty="0" err="1">
                <a:solidFill>
                  <a:schemeClr val="tx1"/>
                </a:solidFill>
              </a:rPr>
              <a:t>Trampa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predstavlja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primitivni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oblik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novčane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razmjene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gdje</a:t>
            </a:r>
            <a:r>
              <a:rPr lang="en-US" sz="2800" dirty="0">
                <a:solidFill>
                  <a:schemeClr val="tx1"/>
                </a:solidFill>
              </a:rPr>
              <a:t> je </a:t>
            </a:r>
            <a:r>
              <a:rPr lang="en-US" sz="2800" dirty="0" err="1">
                <a:solidFill>
                  <a:schemeClr val="tx1"/>
                </a:solidFill>
              </a:rPr>
              <a:t>ulogu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novca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igrala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pojedina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roba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sr-Latn-ME" sz="2800" dirty="0">
              <a:solidFill>
                <a:schemeClr val="tx1"/>
              </a:solidFill>
            </a:endParaRPr>
          </a:p>
          <a:p>
            <a:endParaRPr lang="sr-Latn-ME" sz="2800" dirty="0"/>
          </a:p>
          <a:p>
            <a:endParaRPr lang="en-US" sz="48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416352"/>
            <a:ext cx="7315200" cy="51054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</a:rPr>
              <a:t>Trampa</a:t>
            </a: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en-US" sz="2400" dirty="0" err="1">
                <a:solidFill>
                  <a:schemeClr val="tx1"/>
                </a:solidFill>
              </a:rPr>
              <a:t>ili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robna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razmjena</a:t>
            </a:r>
            <a:r>
              <a:rPr lang="en-US" sz="2400" dirty="0">
                <a:solidFill>
                  <a:schemeClr val="tx1"/>
                </a:solidFill>
              </a:rPr>
              <a:t> je </a:t>
            </a:r>
            <a:r>
              <a:rPr lang="en-US" sz="2400" dirty="0" err="1">
                <a:solidFill>
                  <a:schemeClr val="tx1"/>
                </a:solidFill>
              </a:rPr>
              <a:t>transakcija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koja</a:t>
            </a:r>
            <a:r>
              <a:rPr lang="en-US" sz="2400" dirty="0">
                <a:solidFill>
                  <a:schemeClr val="tx1"/>
                </a:solidFill>
              </a:rPr>
              <a:t> u </a:t>
            </a:r>
            <a:r>
              <a:rPr lang="en-US" sz="2400" dirty="0" err="1">
                <a:solidFill>
                  <a:schemeClr val="tx1"/>
                </a:solidFill>
              </a:rPr>
              <a:t>svom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postupku</a:t>
            </a:r>
            <a:r>
              <a:rPr lang="en-US" sz="2400" dirty="0">
                <a:solidFill>
                  <a:schemeClr val="tx1"/>
                </a:solidFill>
              </a:rPr>
              <a:t> ne </a:t>
            </a:r>
            <a:r>
              <a:rPr lang="en-US" sz="2400" dirty="0" err="1">
                <a:solidFill>
                  <a:schemeClr val="tx1"/>
                </a:solidFill>
              </a:rPr>
              <a:t>uključuje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novac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nego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za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robu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uslugu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naplaćuje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drugom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robom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uslugom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sr-Latn-ME" sz="2400" dirty="0">
              <a:solidFill>
                <a:schemeClr val="tx1"/>
              </a:solidFill>
            </a:endParaRPr>
          </a:p>
          <a:p>
            <a:pPr algn="just"/>
            <a:endParaRPr lang="sr-Latn-ME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U </a:t>
            </a:r>
            <a:r>
              <a:rPr lang="en-US" sz="2400" dirty="0" err="1">
                <a:solidFill>
                  <a:schemeClr val="tx1"/>
                </a:solidFill>
              </a:rPr>
              <a:t>naturalnoj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proizvodnji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moralo</a:t>
            </a:r>
            <a:r>
              <a:rPr lang="en-US" sz="2400" dirty="0">
                <a:solidFill>
                  <a:schemeClr val="tx1"/>
                </a:solidFill>
              </a:rPr>
              <a:t> je </a:t>
            </a:r>
            <a:r>
              <a:rPr lang="en-US" sz="2400" dirty="0" err="1">
                <a:solidFill>
                  <a:schemeClr val="tx1"/>
                </a:solidFill>
              </a:rPr>
              <a:t>prije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svega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doći</a:t>
            </a:r>
            <a:r>
              <a:rPr lang="en-US" sz="2400" dirty="0">
                <a:solidFill>
                  <a:schemeClr val="tx1"/>
                </a:solidFill>
              </a:rPr>
              <a:t> do </a:t>
            </a:r>
            <a:r>
              <a:rPr lang="en-US" sz="2400" b="1" dirty="0" err="1">
                <a:solidFill>
                  <a:schemeClr val="tx1"/>
                </a:solidFill>
              </a:rPr>
              <a:t>podudarnosti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želja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potreba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za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određenom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robom</a:t>
            </a:r>
            <a:r>
              <a:rPr lang="en-US" sz="2400" dirty="0">
                <a:solidFill>
                  <a:schemeClr val="tx1"/>
                </a:solidFill>
              </a:rPr>
              <a:t>. I </a:t>
            </a:r>
            <a:r>
              <a:rPr lang="en-US" sz="2400" dirty="0" err="1">
                <a:solidFill>
                  <a:schemeClr val="tx1"/>
                </a:solidFill>
              </a:rPr>
              <a:t>prodavac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kupac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</a:t>
            </a:r>
            <a:r>
              <a:rPr lang="en-US" sz="2400" dirty="0">
                <a:solidFill>
                  <a:schemeClr val="tx1"/>
                </a:solidFill>
              </a:rPr>
              <a:t> robe </a:t>
            </a:r>
            <a:r>
              <a:rPr lang="en-US" sz="2400" dirty="0" err="1">
                <a:solidFill>
                  <a:schemeClr val="tx1"/>
                </a:solidFill>
              </a:rPr>
              <a:t>morali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istovremeno</a:t>
            </a:r>
            <a:r>
              <a:rPr lang="en-US" sz="2400" dirty="0">
                <a:solidFill>
                  <a:schemeClr val="tx1"/>
                </a:solidFill>
              </a:rPr>
              <a:t> da </a:t>
            </a:r>
            <a:r>
              <a:rPr lang="en-US" sz="2400" dirty="0" err="1">
                <a:solidFill>
                  <a:schemeClr val="tx1"/>
                </a:solidFill>
              </a:rPr>
              <a:t>imaju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potražnju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ponudu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specifičnim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proizvodima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sr-Latn-ME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3" name="Picture 14" descr="http://www.biostockspro.com/wp-content/uploads/2008/11/things-you-need-to-know-about-commodity-markets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724400"/>
            <a:ext cx="1607632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6" descr="Commodity Pric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9384" y="4724400"/>
            <a:ext cx="2209800" cy="201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0" descr="https://encrypted-tbn1.google.com/images?q=tbn:ANd9GcTWPbv1a__bd_s4x2Pei5OwExBDzt9gctfY4UEIb9m7xjb5XyEEX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4724400"/>
            <a:ext cx="22288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381000"/>
            <a:ext cx="6781800" cy="5318760"/>
          </a:xfrm>
        </p:spPr>
        <p:txBody>
          <a:bodyPr>
            <a:normAutofit/>
          </a:bodyPr>
          <a:lstStyle/>
          <a:p>
            <a:pPr algn="just"/>
            <a:r>
              <a:rPr lang="en-US" sz="2200" dirty="0">
                <a:solidFill>
                  <a:schemeClr val="tx1"/>
                </a:solidFill>
              </a:rPr>
              <a:t>N</a:t>
            </a:r>
            <a:r>
              <a:rPr lang="sr-Latn-ME" sz="2200" dirty="0">
                <a:solidFill>
                  <a:schemeClr val="tx1"/>
                </a:solidFill>
              </a:rPr>
              <a:t>a </a:t>
            </a:r>
            <a:r>
              <a:rPr lang="en-US" sz="2200" dirty="0" err="1">
                <a:solidFill>
                  <a:schemeClr val="tx1"/>
                </a:solidFill>
              </a:rPr>
              <a:t>različitim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geografskim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područjima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veliki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broj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roba</a:t>
            </a:r>
            <a:r>
              <a:rPr lang="en-US" sz="2200" dirty="0">
                <a:solidFill>
                  <a:schemeClr val="tx1"/>
                </a:solidFill>
              </a:rPr>
              <a:t> je bio </a:t>
            </a:r>
            <a:r>
              <a:rPr lang="en-US" sz="2200" dirty="0" err="1">
                <a:solidFill>
                  <a:schemeClr val="tx1"/>
                </a:solidFill>
              </a:rPr>
              <a:t>predmet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razmjene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>
                <a:solidFill>
                  <a:schemeClr val="tx1"/>
                </a:solidFill>
              </a:rPr>
              <a:t>To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najčešće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bili</a:t>
            </a:r>
            <a:r>
              <a:rPr lang="en-US" sz="2200" dirty="0">
                <a:solidFill>
                  <a:schemeClr val="tx1"/>
                </a:solidFill>
              </a:rPr>
              <a:t>: </a:t>
            </a:r>
            <a:r>
              <a:rPr lang="en-US" sz="2200" dirty="0" err="1">
                <a:solidFill>
                  <a:schemeClr val="tx1"/>
                </a:solidFill>
              </a:rPr>
              <a:t>poljoprivredni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proizvodi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kamenje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sr-Latn-BA" sz="2200" dirty="0">
                <a:solidFill>
                  <a:schemeClr val="tx1"/>
                </a:solidFill>
              </a:rPr>
              <a:t>životinje</a:t>
            </a:r>
            <a:r>
              <a:rPr lang="en-US" sz="2200" dirty="0">
                <a:solidFill>
                  <a:schemeClr val="tx1"/>
                </a:solidFill>
              </a:rPr>
              <a:t>, rum, </a:t>
            </a:r>
            <a:r>
              <a:rPr lang="en-US" sz="2200" dirty="0" err="1">
                <a:solidFill>
                  <a:schemeClr val="tx1"/>
                </a:solidFill>
              </a:rPr>
              <a:t>duvan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vuna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školjke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koža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kljove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sr-Latn-BA" sz="2200" dirty="0">
                <a:solidFill>
                  <a:schemeClr val="tx1"/>
                </a:solidFill>
              </a:rPr>
              <a:t>granit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metali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itd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Još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drevnoj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Indiji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Kini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Africi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sredstvo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plaćanja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koristile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školjke</a:t>
            </a:r>
            <a:r>
              <a:rPr lang="sr-Latn-BA" sz="2200" dirty="0">
                <a:solidFill>
                  <a:schemeClr val="tx1"/>
                </a:solidFill>
              </a:rPr>
              <a:t> – što su bile egzotičnije i rjeđe, to su imale veću vrijednost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BA" sz="2200" dirty="0">
              <a:solidFill>
                <a:schemeClr val="tx1"/>
              </a:solidFill>
            </a:endParaRPr>
          </a:p>
          <a:p>
            <a:endParaRPr lang="sr-Latn-BA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8E8778-2E28-37C9-0A3F-54F6B9F51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4331" y="4800600"/>
            <a:ext cx="2105152" cy="1584960"/>
          </a:xfrm>
          <a:prstGeom prst="rect">
            <a:avLst/>
          </a:prstGeom>
        </p:spPr>
      </p:pic>
      <p:pic>
        <p:nvPicPr>
          <p:cNvPr id="1026" name="Picture 2" descr="When Seashells Were Money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189" y="4495800"/>
            <a:ext cx="3806825" cy="205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3906716" y="2473734"/>
            <a:ext cx="3048000" cy="685800"/>
          </a:xfrm>
        </p:spPr>
        <p:txBody>
          <a:bodyPr/>
          <a:lstStyle/>
          <a:p>
            <a:r>
              <a:rPr lang="sr-Latn-ME" sz="1800" dirty="0"/>
              <a:t> razmjena robe za robu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pic>
        <p:nvPicPr>
          <p:cNvPr id="4" name="Picture 3" descr="From Bartering to trade - PillolediStoria.it - Blog dedicated to the history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52411"/>
            <a:ext cx="3124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ow goods have been purchased and sold throughout history | Elixir Of  Knowledg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287219"/>
            <a:ext cx="3356610" cy="231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history timel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DB204-51D3-4A1F-5A2B-9126CF26FD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371600"/>
            <a:ext cx="6423913" cy="4669763"/>
          </a:xfrm>
        </p:spPr>
        <p:txBody>
          <a:bodyPr>
            <a:normAutofit/>
          </a:bodyPr>
          <a:lstStyle/>
          <a:p>
            <a:pPr algn="just"/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</a:rPr>
              <a:t>Nedostaci</a:t>
            </a:r>
            <a:r>
              <a:rPr lang="sr-Latn-BA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ovog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oblika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razmjene</a:t>
            </a:r>
            <a:r>
              <a:rPr lang="en-US" sz="2200" dirty="0">
                <a:solidFill>
                  <a:schemeClr val="tx1"/>
                </a:solidFill>
              </a:rPr>
              <a:t>: </a:t>
            </a:r>
            <a:r>
              <a:rPr lang="en-US" sz="2200" dirty="0" err="1">
                <a:solidFill>
                  <a:schemeClr val="tx1"/>
                </a:solidFill>
              </a:rPr>
              <a:t>odsustvo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obračunske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jedinice</a:t>
            </a:r>
            <a:r>
              <a:rPr lang="en-US" sz="2200" dirty="0">
                <a:solidFill>
                  <a:schemeClr val="tx1"/>
                </a:solidFill>
              </a:rPr>
              <a:t> za </a:t>
            </a:r>
            <a:r>
              <a:rPr lang="en-US" sz="2200" dirty="0" err="1">
                <a:solidFill>
                  <a:schemeClr val="tx1"/>
                </a:solidFill>
              </a:rPr>
              <a:t>dogovore</a:t>
            </a:r>
            <a:r>
              <a:rPr lang="en-US" sz="2200" dirty="0">
                <a:solidFill>
                  <a:schemeClr val="tx1"/>
                </a:solidFill>
              </a:rPr>
              <a:t> o </a:t>
            </a:r>
            <a:r>
              <a:rPr lang="en-US" sz="2200" dirty="0" err="1">
                <a:solidFill>
                  <a:schemeClr val="tx1"/>
                </a:solidFill>
              </a:rPr>
              <a:t>budućim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transakcijama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nije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postojalo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zajedničko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mjerilo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vrijednosti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niti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mogućnost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održavanja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opšte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kupovne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moći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BA" sz="2200" dirty="0">
              <a:solidFill>
                <a:schemeClr val="tx1"/>
              </a:solidFill>
            </a:endParaRPr>
          </a:p>
          <a:p>
            <a:pPr algn="just"/>
            <a:endParaRPr lang="sr-Latn-BA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Vrijeme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utrošeno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trampi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naziva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transakcioni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trošak</a:t>
            </a:r>
            <a:r>
              <a:rPr lang="en-US" sz="2200" dirty="0">
                <a:solidFill>
                  <a:schemeClr val="tx1"/>
                </a:solidFill>
              </a:rPr>
              <a:t> koji se </a:t>
            </a:r>
            <a:r>
              <a:rPr lang="en-US" sz="2200" dirty="0" err="1">
                <a:solidFill>
                  <a:schemeClr val="tx1"/>
                </a:solidFill>
              </a:rPr>
              <a:t>ogledao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vremenu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provedenom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razmjeni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dobara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usluga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uskraćenoj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specijalizaciji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BA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925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598" y="609600"/>
            <a:ext cx="6553201" cy="54317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200" dirty="0">
                <a:solidFill>
                  <a:schemeClr val="tx1"/>
                </a:solidFill>
              </a:rPr>
              <a:t>U </a:t>
            </a:r>
            <a:r>
              <a:rPr lang="en-US" sz="2200" dirty="0" err="1">
                <a:solidFill>
                  <a:schemeClr val="tx1"/>
                </a:solidFill>
              </a:rPr>
              <a:t>daljoj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fazi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razvoja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ljudi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specijalizuju</a:t>
            </a:r>
            <a:r>
              <a:rPr lang="en-US" sz="2200" dirty="0">
                <a:solidFill>
                  <a:schemeClr val="tx1"/>
                </a:solidFill>
              </a:rPr>
              <a:t> za ono </a:t>
            </a:r>
            <a:r>
              <a:rPr lang="en-US" sz="2200" dirty="0" err="1">
                <a:solidFill>
                  <a:schemeClr val="tx1"/>
                </a:solidFill>
              </a:rPr>
              <a:t>što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najbolje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rade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dolazi</a:t>
            </a:r>
            <a:r>
              <a:rPr lang="en-US" sz="2200" dirty="0">
                <a:solidFill>
                  <a:schemeClr val="tx1"/>
                </a:solidFill>
              </a:rPr>
              <a:t> do </a:t>
            </a:r>
            <a:r>
              <a:rPr lang="en-US" sz="2200" dirty="0" err="1">
                <a:solidFill>
                  <a:schemeClr val="tx1"/>
                </a:solidFill>
              </a:rPr>
              <a:t>podjele</a:t>
            </a:r>
            <a:r>
              <a:rPr lang="en-US" sz="2200" dirty="0">
                <a:solidFill>
                  <a:schemeClr val="tx1"/>
                </a:solidFill>
              </a:rPr>
              <a:t> rada u </a:t>
            </a:r>
            <a:r>
              <a:rPr lang="en-US" sz="2200" dirty="0" err="1">
                <a:solidFill>
                  <a:schemeClr val="tx1"/>
                </a:solidFill>
              </a:rPr>
              <a:t>privredi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sr-Latn-ME" sz="2200" dirty="0">
                <a:solidFill>
                  <a:schemeClr val="tx1"/>
                </a:solidFill>
              </a:rPr>
              <a:t> </a:t>
            </a: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>
                <a:solidFill>
                  <a:schemeClr val="tx1"/>
                </a:solidFill>
              </a:rPr>
              <a:t>To je </a:t>
            </a:r>
            <a:r>
              <a:rPr lang="en-US" sz="2200" dirty="0" err="1">
                <a:solidFill>
                  <a:schemeClr val="tx1"/>
                </a:solidFill>
              </a:rPr>
              <a:t>bila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osnova</a:t>
            </a:r>
            <a:r>
              <a:rPr lang="en-US" sz="2200" dirty="0">
                <a:solidFill>
                  <a:schemeClr val="tx1"/>
                </a:solidFill>
              </a:rPr>
              <a:t> za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</a:rPr>
              <a:t>prošireni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</a:rPr>
              <a:t>oblik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2">
                    <a:lumMod val="75000"/>
                  </a:schemeClr>
                </a:solidFill>
              </a:rPr>
              <a:t>vrijednosti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u </a:t>
            </a:r>
            <a:r>
              <a:rPr lang="en-US" sz="2200" dirty="0" err="1">
                <a:solidFill>
                  <a:schemeClr val="tx1"/>
                </a:solidFill>
              </a:rPr>
              <a:t>kojem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sada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proizvodi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više</a:t>
            </a:r>
            <a:r>
              <a:rPr lang="en-US" sz="2200" dirty="0">
                <a:solidFill>
                  <a:schemeClr val="tx1"/>
                </a:solidFill>
              </a:rPr>
              <a:t> robe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proizvoda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namijenjenih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razmjeni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Povećanje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proizvodnje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značio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ponudu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većeg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asortimana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raličitih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sad bile </a:t>
            </a:r>
            <a:r>
              <a:rPr lang="en-US" sz="2200" dirty="0" err="1">
                <a:solidFill>
                  <a:schemeClr val="tx1"/>
                </a:solidFill>
              </a:rPr>
              <a:t>predmet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razmjene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>
                <a:solidFill>
                  <a:schemeClr val="tx1"/>
                </a:solidFill>
              </a:rPr>
              <a:t>To je s </a:t>
            </a:r>
            <a:r>
              <a:rPr lang="en-US" sz="2200" dirty="0" err="1">
                <a:solidFill>
                  <a:schemeClr val="tx1"/>
                </a:solidFill>
              </a:rPr>
              <a:t>jedne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strane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vodilo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smanjivanju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troškova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razmjene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nastanku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prvih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oblika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berzi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6347713" cy="685800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en-US" sz="3000" b="1" dirty="0" err="1">
                <a:solidFill>
                  <a:schemeClr val="accent2">
                    <a:lumMod val="75000"/>
                  </a:schemeClr>
                </a:solidFill>
              </a:rPr>
              <a:t>Novčani</a:t>
            </a:r>
            <a:r>
              <a:rPr lang="en-US" sz="3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2">
                    <a:lumMod val="75000"/>
                  </a:schemeClr>
                </a:solidFill>
              </a:rPr>
              <a:t>oblik</a:t>
            </a:r>
            <a:r>
              <a:rPr lang="en-US" sz="3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2">
                    <a:lumMod val="75000"/>
                  </a:schemeClr>
                </a:solidFill>
              </a:rPr>
              <a:t>vrijednosti</a:t>
            </a:r>
            <a:endParaRPr lang="en-US" sz="3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7162800" cy="5029200"/>
          </a:xfrm>
        </p:spPr>
        <p:txBody>
          <a:bodyPr>
            <a:normAutofit/>
          </a:bodyPr>
          <a:lstStyle/>
          <a:p>
            <a:pPr algn="just"/>
            <a:r>
              <a:rPr lang="en-US" sz="2200" dirty="0" err="1">
                <a:solidFill>
                  <a:schemeClr val="tx1"/>
                </a:solidFill>
              </a:rPr>
              <a:t>Izdvajanje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pojedinih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lokalnim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tržištima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imale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ulogu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glavnih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predmeta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razmjene</a:t>
            </a:r>
            <a:r>
              <a:rPr lang="en-US" sz="2200" dirty="0">
                <a:solidFill>
                  <a:schemeClr val="tx1"/>
                </a:solidFill>
              </a:rPr>
              <a:t> a </a:t>
            </a:r>
            <a:r>
              <a:rPr lang="en-US" sz="2200" dirty="0" err="1">
                <a:solidFill>
                  <a:schemeClr val="tx1"/>
                </a:solidFill>
              </a:rPr>
              <a:t>koju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svi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rado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prihvatali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bila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pretpostavka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nastanak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kakvog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danas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poznajemo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Novčani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oblik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vrijednosti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nastaje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kada</a:t>
            </a:r>
            <a:r>
              <a:rPr lang="en-US" sz="2200" dirty="0">
                <a:solidFill>
                  <a:schemeClr val="tx1"/>
                </a:solidFill>
              </a:rPr>
              <a:t> se, </a:t>
            </a:r>
            <a:r>
              <a:rPr lang="en-US" sz="2200" dirty="0" err="1">
                <a:solidFill>
                  <a:schemeClr val="tx1"/>
                </a:solidFill>
              </a:rPr>
              <a:t>između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više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veoma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traženih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roba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razmjeni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izdvaja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samo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jedna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služi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opšte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sredstvo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razmjene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>
                <a:solidFill>
                  <a:schemeClr val="tx1"/>
                </a:solidFill>
              </a:rPr>
              <a:t>Sa </a:t>
            </a:r>
            <a:r>
              <a:rPr lang="en-US" sz="2200" dirty="0" err="1">
                <a:solidFill>
                  <a:schemeClr val="tx1"/>
                </a:solidFill>
              </a:rPr>
              <a:t>sve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</a:t>
            </a:r>
            <a:r>
              <a:rPr lang="sr-Latn-ME" sz="2200" dirty="0">
                <a:solidFill>
                  <a:schemeClr val="tx1"/>
                </a:solidFill>
              </a:rPr>
              <a:t>ć</a:t>
            </a:r>
            <a:r>
              <a:rPr lang="en-US" sz="2200" dirty="0" err="1">
                <a:solidFill>
                  <a:schemeClr val="tx1"/>
                </a:solidFill>
              </a:rPr>
              <a:t>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razvojem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trgovine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prekomorskih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istraživanja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širenja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berzi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snažno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jača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potreba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iznalaženjem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univerzalnog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oblika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određivanja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vrijednosti</a:t>
            </a:r>
            <a:r>
              <a:rPr lang="en-US" sz="22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6696475" cy="4038600"/>
          </a:xfrm>
        </p:spPr>
        <p:txBody>
          <a:bodyPr/>
          <a:lstStyle/>
          <a:p>
            <a:pPr marL="609600" indent="-609600" algn="just">
              <a:lnSpc>
                <a:spcPct val="80000"/>
              </a:lnSpc>
            </a:pPr>
            <a:endParaRPr lang="sr-Latn-ME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sr-Latn-BA" sz="2200" dirty="0">
                <a:solidFill>
                  <a:schemeClr val="tx1"/>
                </a:solidFill>
              </a:rPr>
              <a:t>Uslovi d</a:t>
            </a:r>
            <a:r>
              <a:rPr lang="vi-VN" sz="2200" dirty="0">
                <a:solidFill>
                  <a:schemeClr val="tx1"/>
                </a:solidFill>
              </a:rPr>
              <a:t>a bi roba funkcionisala efikasno koliko</a:t>
            </a:r>
            <a:r>
              <a:rPr lang="sr-Latn-ME" sz="2200" dirty="0">
                <a:solidFill>
                  <a:schemeClr val="tx1"/>
                </a:solidFill>
              </a:rPr>
              <a:t> i</a:t>
            </a:r>
            <a:r>
              <a:rPr lang="vi-VN" sz="2200" dirty="0">
                <a:solidFill>
                  <a:schemeClr val="tx1"/>
                </a:solidFill>
              </a:rPr>
              <a:t> novac:</a:t>
            </a:r>
            <a:endParaRPr lang="sr-Latn-ME" sz="2200" dirty="0">
              <a:solidFill>
                <a:schemeClr val="tx1"/>
              </a:solidFill>
            </a:endParaRPr>
          </a:p>
          <a:p>
            <a:pPr marL="742950" lvl="2" indent="-342900" algn="just">
              <a:lnSpc>
                <a:spcPct val="80000"/>
              </a:lnSpc>
            </a:pPr>
            <a:r>
              <a:rPr lang="vi-VN" sz="2000" dirty="0">
                <a:solidFill>
                  <a:schemeClr val="tx1"/>
                </a:solidFill>
              </a:rPr>
              <a:t>jednostavno standardizovana      </a:t>
            </a:r>
            <a:endParaRPr lang="sr-Latn-ME" sz="2000" dirty="0">
              <a:solidFill>
                <a:schemeClr val="tx1"/>
              </a:solidFill>
            </a:endParaRPr>
          </a:p>
          <a:p>
            <a:pPr marL="742950" lvl="2" indent="-342900" algn="just">
              <a:lnSpc>
                <a:spcPct val="80000"/>
              </a:lnSpc>
            </a:pPr>
            <a:r>
              <a:rPr lang="vi-VN" sz="2000" dirty="0">
                <a:solidFill>
                  <a:schemeClr val="tx1"/>
                </a:solidFill>
              </a:rPr>
              <a:t>mora biti opšteprihvaćena     </a:t>
            </a:r>
            <a:endParaRPr lang="sr-Latn-ME" sz="2000" dirty="0">
              <a:solidFill>
                <a:schemeClr val="tx1"/>
              </a:solidFill>
            </a:endParaRPr>
          </a:p>
          <a:p>
            <a:pPr marL="742950" lvl="2" indent="-342900" algn="just">
              <a:lnSpc>
                <a:spcPct val="80000"/>
              </a:lnSpc>
            </a:pPr>
            <a:r>
              <a:rPr lang="vi-VN" sz="2000" dirty="0">
                <a:solidFill>
                  <a:schemeClr val="tx1"/>
                </a:solidFill>
              </a:rPr>
              <a:t>mora biti djeljiva</a:t>
            </a:r>
            <a:endParaRPr lang="sr-Latn-ME" sz="2000" dirty="0">
              <a:solidFill>
                <a:schemeClr val="tx1"/>
              </a:solidFill>
            </a:endParaRPr>
          </a:p>
          <a:p>
            <a:pPr marL="742950" lvl="2" indent="-342900" algn="just">
              <a:lnSpc>
                <a:spcPct val="80000"/>
              </a:lnSpc>
            </a:pPr>
            <a:r>
              <a:rPr lang="vi-VN" sz="2000" dirty="0">
                <a:solidFill>
                  <a:schemeClr val="tx1"/>
                </a:solidFill>
              </a:rPr>
              <a:t>lako prenosiva      </a:t>
            </a:r>
            <a:endParaRPr lang="sr-Latn-ME" sz="2000" dirty="0">
              <a:solidFill>
                <a:schemeClr val="tx1"/>
              </a:solidFill>
            </a:endParaRPr>
          </a:p>
          <a:p>
            <a:pPr marL="742950" lvl="2" indent="-342900" algn="just">
              <a:lnSpc>
                <a:spcPct val="80000"/>
              </a:lnSpc>
            </a:pPr>
            <a:r>
              <a:rPr lang="vi-VN" sz="2000" dirty="0">
                <a:solidFill>
                  <a:schemeClr val="tx1"/>
                </a:solidFill>
              </a:rPr>
              <a:t>ne smije biti kvarljiva</a:t>
            </a:r>
            <a:r>
              <a:rPr lang="sr-Latn-ME" sz="2000" dirty="0">
                <a:solidFill>
                  <a:schemeClr val="tx1"/>
                </a:solidFill>
              </a:rPr>
              <a:t> </a:t>
            </a:r>
            <a:r>
              <a:rPr lang="vi-VN" sz="2000" dirty="0">
                <a:solidFill>
                  <a:schemeClr val="tx1"/>
                </a:solidFill>
              </a:rPr>
              <a:t>(primjer: niske zrnevlja, duvan, viski...)</a:t>
            </a:r>
            <a:endParaRPr lang="sr-Cyrl-CS" sz="2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23595B-EB6C-48DF-80E4-BA6AA551926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POJAM NOVCA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8" y="1828800"/>
            <a:ext cx="7162802" cy="4470400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solidFill>
                  <a:schemeClr val="tx1"/>
                </a:solidFill>
              </a:rPr>
              <a:t>Novac </a:t>
            </a:r>
            <a:r>
              <a:rPr lang="en-US" sz="2400" dirty="0" err="1">
                <a:solidFill>
                  <a:schemeClr val="tx1"/>
                </a:solidFill>
              </a:rPr>
              <a:t>predstavlja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jednu</a:t>
            </a:r>
            <a:r>
              <a:rPr lang="en-US" sz="2400" dirty="0">
                <a:solidFill>
                  <a:schemeClr val="tx1"/>
                </a:solidFill>
              </a:rPr>
              <a:t> od </a:t>
            </a:r>
            <a:r>
              <a:rPr lang="en-US" sz="2400" dirty="0" err="1">
                <a:solidFill>
                  <a:schemeClr val="tx1"/>
                </a:solidFill>
              </a:rPr>
              <a:t>najznačajnih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društvenih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institucija</a:t>
            </a:r>
            <a:endParaRPr lang="sr-Latn-BA" sz="2400" dirty="0">
              <a:solidFill>
                <a:schemeClr val="tx1"/>
              </a:solidFill>
            </a:endParaRPr>
          </a:p>
          <a:p>
            <a:pPr algn="just"/>
            <a:endParaRPr lang="sr-Latn-BA" sz="2400" dirty="0">
              <a:solidFill>
                <a:schemeClr val="tx1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Kroz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novac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odražavaju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ekonomski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društveni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odnosi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određene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vremenske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epohe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podneblja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stepena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dostignutog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razvoja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endParaRPr lang="sr-Latn-BA" sz="2400" dirty="0">
              <a:solidFill>
                <a:schemeClr val="tx1"/>
              </a:solidFill>
            </a:endParaRPr>
          </a:p>
          <a:p>
            <a:pPr algn="just"/>
            <a:endParaRPr lang="sr-Latn-BA" sz="2400" dirty="0"/>
          </a:p>
          <a:p>
            <a:pPr algn="just"/>
            <a:r>
              <a:rPr lang="sr-Latn-BA" sz="2400" dirty="0">
                <a:solidFill>
                  <a:schemeClr val="tx1"/>
                </a:solidFill>
              </a:rPr>
              <a:t>Značaj i uloga novca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09600"/>
          </a:xfrm>
        </p:spPr>
        <p:txBody>
          <a:bodyPr>
            <a:normAutofit/>
          </a:bodyPr>
          <a:lstStyle/>
          <a:p>
            <a:r>
              <a:rPr lang="sr-Latn-BA" sz="3200" b="1" dirty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sr-Latn-ME" sz="3200" b="1" dirty="0">
                <a:solidFill>
                  <a:schemeClr val="accent2">
                    <a:lumMod val="75000"/>
                  </a:schemeClr>
                </a:solidFill>
              </a:rPr>
              <a:t>etalni novac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7315200" cy="4648200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300" dirty="0" err="1">
                <a:solidFill>
                  <a:schemeClr val="tx1"/>
                </a:solidFill>
              </a:rPr>
              <a:t>Kada</a:t>
            </a:r>
            <a:r>
              <a:rPr lang="en-US" sz="2300" dirty="0">
                <a:solidFill>
                  <a:schemeClr val="tx1"/>
                </a:solidFill>
              </a:rPr>
              <a:t> se </a:t>
            </a:r>
            <a:r>
              <a:rPr lang="en-US" sz="2300" dirty="0" err="1">
                <a:solidFill>
                  <a:schemeClr val="tx1"/>
                </a:solidFill>
              </a:rPr>
              <a:t>između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više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najtraženijih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roba</a:t>
            </a:r>
            <a:r>
              <a:rPr lang="en-US" sz="2300" dirty="0">
                <a:solidFill>
                  <a:schemeClr val="tx1"/>
                </a:solidFill>
              </a:rPr>
              <a:t> u </a:t>
            </a:r>
            <a:r>
              <a:rPr lang="en-US" sz="2300" dirty="0" err="1">
                <a:solidFill>
                  <a:schemeClr val="tx1"/>
                </a:solidFill>
              </a:rPr>
              <a:t>razmjeni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izdvojila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samo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jedna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roba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koja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služi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kao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opšte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sredstvo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razmjene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dolazi</a:t>
            </a:r>
            <a:r>
              <a:rPr lang="en-US" sz="2300" dirty="0">
                <a:solidFill>
                  <a:schemeClr val="tx1"/>
                </a:solidFill>
              </a:rPr>
              <a:t> do </a:t>
            </a:r>
            <a:r>
              <a:rPr lang="en-US" sz="2300" dirty="0" err="1">
                <a:solidFill>
                  <a:schemeClr val="tx1"/>
                </a:solidFill>
              </a:rPr>
              <a:t>naredne</a:t>
            </a:r>
            <a:r>
              <a:rPr lang="en-US" sz="2300" dirty="0">
                <a:solidFill>
                  <a:schemeClr val="tx1"/>
                </a:solidFill>
              </a:rPr>
              <a:t> faze </a:t>
            </a:r>
            <a:r>
              <a:rPr lang="en-US" sz="2300" dirty="0" err="1">
                <a:solidFill>
                  <a:schemeClr val="tx1"/>
                </a:solidFill>
              </a:rPr>
              <a:t>evolucije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novca</a:t>
            </a:r>
            <a:r>
              <a:rPr lang="en-US" sz="2300" dirty="0">
                <a:solidFill>
                  <a:schemeClr val="tx1"/>
                </a:solidFill>
              </a:rPr>
              <a:t>. </a:t>
            </a:r>
            <a:endParaRPr lang="sr-Latn-ME" sz="2300" dirty="0">
              <a:solidFill>
                <a:schemeClr val="tx1"/>
              </a:solidFill>
            </a:endParaRPr>
          </a:p>
          <a:p>
            <a:pPr algn="just"/>
            <a:endParaRPr lang="sr-Latn-ME" sz="2300" dirty="0">
              <a:solidFill>
                <a:schemeClr val="tx1"/>
              </a:solidFill>
            </a:endParaRPr>
          </a:p>
          <a:p>
            <a:pPr algn="just"/>
            <a:r>
              <a:rPr lang="en-US" sz="2300" dirty="0">
                <a:solidFill>
                  <a:schemeClr val="tx1"/>
                </a:solidFill>
              </a:rPr>
              <a:t>U </a:t>
            </a:r>
            <a:r>
              <a:rPr lang="en-US" sz="2300" dirty="0" err="1">
                <a:solidFill>
                  <a:schemeClr val="tx1"/>
                </a:solidFill>
              </a:rPr>
              <a:t>razvijenim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civilizacijama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naturalnu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razmjenu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potisnuo</a:t>
            </a:r>
            <a:r>
              <a:rPr lang="en-US" sz="2300" dirty="0">
                <a:solidFill>
                  <a:schemeClr val="tx1"/>
                </a:solidFill>
              </a:rPr>
              <a:t> je </a:t>
            </a:r>
            <a:r>
              <a:rPr lang="en-US" sz="2300" dirty="0" err="1">
                <a:solidFill>
                  <a:schemeClr val="tx1"/>
                </a:solidFill>
              </a:rPr>
              <a:t>metalni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novac</a:t>
            </a:r>
            <a:r>
              <a:rPr lang="en-US" sz="2300" dirty="0">
                <a:solidFill>
                  <a:schemeClr val="tx1"/>
                </a:solidFill>
              </a:rPr>
              <a:t>, a </a:t>
            </a:r>
            <a:r>
              <a:rPr lang="en-US" sz="2300" dirty="0" err="1">
                <a:solidFill>
                  <a:schemeClr val="tx1"/>
                </a:solidFill>
              </a:rPr>
              <a:t>posebno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bili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cijenjeni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plemeniti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metali</a:t>
            </a:r>
            <a:r>
              <a:rPr lang="en-US" sz="2300" dirty="0">
                <a:solidFill>
                  <a:schemeClr val="tx1"/>
                </a:solidFill>
              </a:rPr>
              <a:t>. </a:t>
            </a:r>
            <a:endParaRPr lang="sr-Latn-ME" sz="2300" dirty="0">
              <a:solidFill>
                <a:schemeClr val="tx1"/>
              </a:solidFill>
            </a:endParaRPr>
          </a:p>
          <a:p>
            <a:pPr algn="just"/>
            <a:endParaRPr lang="sr-Latn-ME" sz="2300" dirty="0">
              <a:solidFill>
                <a:schemeClr val="tx1"/>
              </a:solidFill>
            </a:endParaRPr>
          </a:p>
          <a:p>
            <a:pPr algn="just"/>
            <a:r>
              <a:rPr lang="en-US" sz="2300" dirty="0" err="1">
                <a:solidFill>
                  <a:schemeClr val="tx1"/>
                </a:solidFill>
              </a:rPr>
              <a:t>Izdvajanja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skupocjenih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metala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sr-Latn-BA" sz="2300" dirty="0">
                <a:solidFill>
                  <a:schemeClr val="tx1"/>
                </a:solidFill>
              </a:rPr>
              <a:t>posebno </a:t>
            </a:r>
            <a:r>
              <a:rPr lang="en-US" sz="2300" dirty="0" err="1">
                <a:solidFill>
                  <a:schemeClr val="tx1"/>
                </a:solidFill>
              </a:rPr>
              <a:t>zlata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srebra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kao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opšteg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sredstva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razmjene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rezultat</a:t>
            </a:r>
            <a:r>
              <a:rPr lang="en-US" sz="2300" dirty="0">
                <a:solidFill>
                  <a:schemeClr val="tx1"/>
                </a:solidFill>
              </a:rPr>
              <a:t> je </a:t>
            </a:r>
            <a:r>
              <a:rPr lang="en-US" sz="2300" dirty="0" err="1">
                <a:solidFill>
                  <a:schemeClr val="tx1"/>
                </a:solidFill>
              </a:rPr>
              <a:t>karakteristika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ove</a:t>
            </a:r>
            <a:r>
              <a:rPr lang="en-US" sz="2300" dirty="0">
                <a:solidFill>
                  <a:schemeClr val="tx1"/>
                </a:solidFill>
              </a:rPr>
              <a:t> robe </a:t>
            </a:r>
            <a:r>
              <a:rPr lang="en-US" sz="2300" dirty="0" err="1">
                <a:solidFill>
                  <a:schemeClr val="tx1"/>
                </a:solidFill>
              </a:rPr>
              <a:t>zbog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čega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počinje</a:t>
            </a:r>
            <a:r>
              <a:rPr lang="en-US" sz="2300" dirty="0">
                <a:solidFill>
                  <a:schemeClr val="tx1"/>
                </a:solidFill>
              </a:rPr>
              <a:t> da </a:t>
            </a:r>
            <a:r>
              <a:rPr lang="en-US" sz="2300" dirty="0" err="1">
                <a:solidFill>
                  <a:schemeClr val="tx1"/>
                </a:solidFill>
              </a:rPr>
              <a:t>vrši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ulogu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novca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57200"/>
            <a:ext cx="7467600" cy="6248400"/>
          </a:xfrm>
        </p:spPr>
        <p:txBody>
          <a:bodyPr>
            <a:noAutofit/>
          </a:bodyPr>
          <a:lstStyle/>
          <a:p>
            <a:r>
              <a:rPr lang="sr-Latn-BA" sz="2200" b="1" dirty="0">
                <a:solidFill>
                  <a:schemeClr val="accent2">
                    <a:lumMod val="75000"/>
                  </a:schemeClr>
                </a:solidFill>
              </a:rPr>
              <a:t>Karakteristike metalnog novca</a:t>
            </a:r>
            <a:r>
              <a:rPr lang="sr-Latn-BA" sz="2200" dirty="0">
                <a:solidFill>
                  <a:schemeClr val="accent2">
                    <a:lumMod val="75000"/>
                  </a:schemeClr>
                </a:solidFill>
              </a:rPr>
              <a:t>:</a:t>
            </a:r>
          </a:p>
          <a:p>
            <a:endParaRPr lang="sr-Latn-BA" sz="2000" dirty="0"/>
          </a:p>
          <a:p>
            <a:pPr lvl="1" algn="just">
              <a:lnSpc>
                <a:spcPct val="13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punovrijedn</a:t>
            </a:r>
            <a:r>
              <a:rPr lang="sr-Latn-BA" sz="1800" dirty="0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nov</a:t>
            </a:r>
            <a:r>
              <a:rPr lang="sr-Latn-BA" sz="1800" dirty="0">
                <a:solidFill>
                  <a:schemeClr val="tx1"/>
                </a:solidFill>
              </a:rPr>
              <a:t>a</a:t>
            </a:r>
            <a:r>
              <a:rPr lang="en-US" sz="1800" dirty="0">
                <a:solidFill>
                  <a:schemeClr val="tx1"/>
                </a:solidFill>
              </a:rPr>
              <a:t>c </a:t>
            </a:r>
            <a:r>
              <a:rPr lang="en-US" sz="1800" dirty="0" err="1">
                <a:solidFill>
                  <a:schemeClr val="tx1"/>
                </a:solidFill>
              </a:rPr>
              <a:t>jer</a:t>
            </a:r>
            <a:r>
              <a:rPr lang="en-US" sz="1800" dirty="0">
                <a:solidFill>
                  <a:schemeClr val="tx1"/>
                </a:solidFill>
              </a:rPr>
              <a:t> je </a:t>
            </a:r>
            <a:r>
              <a:rPr lang="en-US" sz="1800" dirty="0" err="1">
                <a:solidFill>
                  <a:schemeClr val="tx1"/>
                </a:solidFill>
              </a:rPr>
              <a:t>njegova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nominalna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vrijednost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identična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njihovom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tržišnom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vrijednošću</a:t>
            </a:r>
            <a:r>
              <a:rPr lang="sr-Latn-BA" sz="1800" dirty="0">
                <a:solidFill>
                  <a:schemeClr val="tx1"/>
                </a:solidFill>
              </a:rPr>
              <a:t> - </a:t>
            </a:r>
            <a:r>
              <a:rPr lang="sr-Latn-BA" sz="1800" dirty="0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rijednost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novca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dakle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zavisi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od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materijalne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sadržine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od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koje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je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sačinjen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endParaRPr lang="sr-Latn-BA" sz="1800" dirty="0">
              <a:solidFill>
                <a:schemeClr val="tx1"/>
              </a:solidFill>
            </a:endParaRPr>
          </a:p>
          <a:p>
            <a:pPr lvl="1" algn="just">
              <a:lnSpc>
                <a:spcPct val="13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oznaka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kvaliteta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težine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novčića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ima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formu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ličnog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2">
                    <a:lumMod val="75000"/>
                  </a:schemeClr>
                </a:solidFill>
              </a:rPr>
              <a:t>žiga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grumenu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metala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karakterističnog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otiska</a:t>
            </a:r>
            <a:r>
              <a:rPr lang="en-US" sz="1800" dirty="0">
                <a:solidFill>
                  <a:schemeClr val="tx1"/>
                </a:solidFill>
              </a:rPr>
              <a:t> koji </a:t>
            </a:r>
            <a:r>
              <a:rPr lang="en-US" sz="1800" dirty="0" err="1">
                <a:solidFill>
                  <a:schemeClr val="tx1"/>
                </a:solidFill>
              </a:rPr>
              <a:t>su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kovali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krupni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trgovci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feudalci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robovlasnici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kovanje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metalnog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novca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nije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isključiva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privilegija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države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endParaRPr lang="sr-Latn-BA" sz="1800" dirty="0">
              <a:solidFill>
                <a:schemeClr val="tx1"/>
              </a:solidFill>
            </a:endParaRPr>
          </a:p>
          <a:p>
            <a:pPr lvl="1" algn="just">
              <a:lnSpc>
                <a:spcPct val="130000"/>
              </a:lnSpc>
            </a:pPr>
            <a:r>
              <a:rPr lang="sr-Latn-BA" sz="1800" dirty="0">
                <a:solidFill>
                  <a:schemeClr val="tx1"/>
                </a:solidFill>
              </a:rPr>
              <a:t>n</a:t>
            </a:r>
            <a:r>
              <a:rPr lang="en-US" sz="1800" dirty="0" err="1">
                <a:solidFill>
                  <a:schemeClr val="tx1"/>
                </a:solidFill>
              </a:rPr>
              <a:t>ovac</a:t>
            </a:r>
            <a:r>
              <a:rPr lang="en-US" sz="1800" dirty="0">
                <a:solidFill>
                  <a:schemeClr val="tx1"/>
                </a:solidFill>
              </a:rPr>
              <a:t> je bio </a:t>
            </a:r>
            <a:r>
              <a:rPr lang="en-US" sz="1800" dirty="0" err="1">
                <a:solidFill>
                  <a:schemeClr val="tx1"/>
                </a:solidFill>
              </a:rPr>
              <a:t>neujednačenog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kvaliteta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različitih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oblika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težine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što</a:t>
            </a:r>
            <a:r>
              <a:rPr lang="en-US" sz="1800" dirty="0">
                <a:solidFill>
                  <a:schemeClr val="tx1"/>
                </a:solidFill>
              </a:rPr>
              <a:t> je </a:t>
            </a:r>
            <a:r>
              <a:rPr lang="en-US" sz="1800" dirty="0" err="1">
                <a:solidFill>
                  <a:schemeClr val="tx1"/>
                </a:solidFill>
              </a:rPr>
              <a:t>donekle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otežavalo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razmjenu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trgovinu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jer</a:t>
            </a:r>
            <a:r>
              <a:rPr lang="en-US" sz="1800" dirty="0">
                <a:solidFill>
                  <a:schemeClr val="tx1"/>
                </a:solidFill>
              </a:rPr>
              <a:t> se </a:t>
            </a:r>
            <a:r>
              <a:rPr lang="en-US" sz="1800" dirty="0" err="1">
                <a:solidFill>
                  <a:schemeClr val="tx1"/>
                </a:solidFill>
              </a:rPr>
              <a:t>pri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svakoj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transakciji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morala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utvrđivati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težina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kvalitet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  <a:r>
              <a:rPr lang="en-US" sz="1800" dirty="0" err="1">
                <a:solidFill>
                  <a:schemeClr val="tx1"/>
                </a:solidFill>
              </a:rPr>
              <a:t>Iz</a:t>
            </a:r>
            <a:r>
              <a:rPr lang="en-US" sz="1800" dirty="0">
                <a:solidFill>
                  <a:schemeClr val="tx1"/>
                </a:solidFill>
              </a:rPr>
              <a:t> tog </a:t>
            </a:r>
            <a:r>
              <a:rPr lang="en-US" sz="1800" dirty="0" err="1">
                <a:solidFill>
                  <a:schemeClr val="tx1"/>
                </a:solidFill>
              </a:rPr>
              <a:t>razloga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počinju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obilježavanja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metalnog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novca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različitim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motivima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6858000" cy="4572000"/>
          </a:xfrm>
        </p:spPr>
        <p:txBody>
          <a:bodyPr>
            <a:normAutofit/>
          </a:bodyPr>
          <a:lstStyle/>
          <a:p>
            <a:pPr algn="just"/>
            <a:r>
              <a:rPr lang="en-US" sz="2300" dirty="0" err="1">
                <a:solidFill>
                  <a:schemeClr val="tx1"/>
                </a:solidFill>
              </a:rPr>
              <a:t>Najstariji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metalni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novac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određenog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oblika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težine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pojavio</a:t>
            </a:r>
            <a:r>
              <a:rPr lang="en-US" sz="2300" dirty="0">
                <a:solidFill>
                  <a:schemeClr val="tx1"/>
                </a:solidFill>
              </a:rPr>
              <a:t> se </a:t>
            </a:r>
            <a:r>
              <a:rPr lang="en-US" sz="2300" dirty="0" err="1">
                <a:solidFill>
                  <a:schemeClr val="tx1"/>
                </a:solidFill>
              </a:rPr>
              <a:t>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Kritu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oko</a:t>
            </a:r>
            <a:r>
              <a:rPr lang="en-US" sz="2300" dirty="0">
                <a:solidFill>
                  <a:schemeClr val="tx1"/>
                </a:solidFill>
              </a:rPr>
              <a:t> 1500 </a:t>
            </a:r>
            <a:r>
              <a:rPr lang="en-US" sz="2300" dirty="0" err="1">
                <a:solidFill>
                  <a:schemeClr val="tx1"/>
                </a:solidFill>
              </a:rPr>
              <a:t>godina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p.n.e</a:t>
            </a:r>
            <a:r>
              <a:rPr lang="en-US" sz="2300" dirty="0">
                <a:solidFill>
                  <a:schemeClr val="tx1"/>
                </a:solidFill>
              </a:rPr>
              <a:t>. u </a:t>
            </a:r>
            <a:r>
              <a:rPr lang="en-US" sz="2300" dirty="0" err="1">
                <a:solidFill>
                  <a:schemeClr val="tx1"/>
                </a:solidFill>
              </a:rPr>
              <a:t>obliku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zlatnih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bikovskih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glava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zlatnih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bakrenih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poluga</a:t>
            </a:r>
            <a:r>
              <a:rPr lang="en-US" sz="2300" dirty="0">
                <a:solidFill>
                  <a:schemeClr val="tx1"/>
                </a:solidFill>
              </a:rPr>
              <a:t> u </a:t>
            </a:r>
            <a:r>
              <a:rPr lang="en-US" sz="2300" dirty="0" err="1">
                <a:solidFill>
                  <a:schemeClr val="tx1"/>
                </a:solidFill>
              </a:rPr>
              <a:t>obliku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životinjske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kože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oznakom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mase</a:t>
            </a:r>
            <a:r>
              <a:rPr lang="en-US" sz="2300" dirty="0">
                <a:solidFill>
                  <a:schemeClr val="tx1"/>
                </a:solidFill>
              </a:rPr>
              <a:t>. </a:t>
            </a:r>
            <a:endParaRPr lang="sr-Latn-ME" sz="2300" dirty="0">
              <a:solidFill>
                <a:schemeClr val="tx1"/>
              </a:solidFill>
            </a:endParaRPr>
          </a:p>
          <a:p>
            <a:pPr algn="just"/>
            <a:endParaRPr lang="sr-Latn-ME" sz="2300" dirty="0">
              <a:solidFill>
                <a:schemeClr val="tx1"/>
              </a:solidFill>
            </a:endParaRPr>
          </a:p>
          <a:p>
            <a:pPr algn="just"/>
            <a:r>
              <a:rPr lang="sr-Cyrl-BA" sz="2300" dirty="0">
                <a:solidFill>
                  <a:schemeClr val="tx1"/>
                </a:solidFill>
              </a:rPr>
              <a:t>Istorijski podaci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govore</a:t>
            </a:r>
            <a:r>
              <a:rPr lang="en-US" sz="2300" dirty="0">
                <a:solidFill>
                  <a:schemeClr val="tx1"/>
                </a:solidFill>
              </a:rPr>
              <a:t> da je </a:t>
            </a:r>
            <a:r>
              <a:rPr lang="en-US" sz="2300" dirty="0" err="1">
                <a:solidFill>
                  <a:schemeClr val="tx1"/>
                </a:solidFill>
              </a:rPr>
              <a:t>metalni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novac</a:t>
            </a:r>
            <a:r>
              <a:rPr lang="en-US" sz="2300" dirty="0">
                <a:solidFill>
                  <a:schemeClr val="tx1"/>
                </a:solidFill>
              </a:rPr>
              <a:t> u </a:t>
            </a:r>
            <a:r>
              <a:rPr lang="en-US" sz="2300" dirty="0" err="1">
                <a:solidFill>
                  <a:schemeClr val="tx1"/>
                </a:solidFill>
              </a:rPr>
              <a:t>staroj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Grčkoj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uveden</a:t>
            </a:r>
            <a:r>
              <a:rPr lang="en-US" sz="2300" dirty="0">
                <a:solidFill>
                  <a:schemeClr val="tx1"/>
                </a:solidFill>
              </a:rPr>
              <a:t> u </a:t>
            </a:r>
            <a:r>
              <a:rPr lang="en-US" sz="2300" dirty="0" err="1">
                <a:solidFill>
                  <a:schemeClr val="tx1"/>
                </a:solidFill>
              </a:rPr>
              <a:t>trgovinsku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razmjenu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oko</a:t>
            </a:r>
            <a:r>
              <a:rPr lang="en-US" sz="2300" dirty="0">
                <a:solidFill>
                  <a:schemeClr val="tx1"/>
                </a:solidFill>
              </a:rPr>
              <a:t> 1000. </a:t>
            </a:r>
            <a:r>
              <a:rPr lang="en-US" sz="2300" dirty="0" err="1">
                <a:solidFill>
                  <a:schemeClr val="tx1"/>
                </a:solidFill>
              </a:rPr>
              <a:t>godine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p.n.e</a:t>
            </a:r>
            <a:r>
              <a:rPr lang="en-US" sz="2300" dirty="0">
                <a:solidFill>
                  <a:schemeClr val="tx1"/>
                </a:solidFill>
              </a:rPr>
              <a:t>. </a:t>
            </a:r>
            <a:endParaRPr lang="sr-Latn-ME" sz="2300" dirty="0">
              <a:solidFill>
                <a:schemeClr val="tx1"/>
              </a:solidFill>
            </a:endParaRPr>
          </a:p>
          <a:p>
            <a:endParaRPr lang="sr-Latn-ME" sz="2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0516" y="685800"/>
            <a:ext cx="916451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6858000" cy="5660363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solidFill>
                  <a:schemeClr val="tx1"/>
                </a:solidFill>
              </a:rPr>
              <a:t>Prvi </a:t>
            </a:r>
            <a:r>
              <a:rPr lang="en-US" sz="2000" dirty="0" err="1">
                <a:solidFill>
                  <a:schemeClr val="tx1"/>
                </a:solidFill>
              </a:rPr>
              <a:t>kovani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metalni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novac</a:t>
            </a:r>
            <a:r>
              <a:rPr lang="en-US" sz="2000" dirty="0">
                <a:solidFill>
                  <a:schemeClr val="tx1"/>
                </a:solidFill>
              </a:rPr>
              <a:t> – </a:t>
            </a:r>
            <a:r>
              <a:rPr lang="en-US" sz="2000" b="1" i="1" dirty="0" err="1">
                <a:solidFill>
                  <a:schemeClr val="accent2">
                    <a:lumMod val="75000"/>
                  </a:schemeClr>
                </a:solidFill>
              </a:rPr>
              <a:t>monet</a:t>
            </a:r>
            <a:r>
              <a:rPr lang="sr-Latn-ME" sz="2000" b="1" i="1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sr-Latn-ME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koji je </a:t>
            </a:r>
            <a:r>
              <a:rPr lang="en-US" sz="2000" dirty="0" err="1">
                <a:solidFill>
                  <a:schemeClr val="tx1"/>
                </a:solidFill>
              </a:rPr>
              <a:t>jednak</a:t>
            </a:r>
            <a:r>
              <a:rPr lang="en-US" sz="2000" dirty="0">
                <a:solidFill>
                  <a:schemeClr val="tx1"/>
                </a:solidFill>
              </a:rPr>
              <a:t> po </a:t>
            </a:r>
            <a:r>
              <a:rPr lang="en-US" sz="2000" dirty="0" err="1">
                <a:solidFill>
                  <a:schemeClr val="tx1"/>
                </a:solidFill>
              </a:rPr>
              <a:t>težini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obliku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kvalitetu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sličan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današnjem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nastaje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sr-Latn-BA" sz="2000" dirty="0">
                <a:solidFill>
                  <a:schemeClr val="tx1"/>
                </a:solidFill>
              </a:rPr>
              <a:t>VII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vijeku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prije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nove</a:t>
            </a:r>
            <a:r>
              <a:rPr lang="en-US" sz="2000" dirty="0">
                <a:solidFill>
                  <a:schemeClr val="tx1"/>
                </a:solidFill>
              </a:rPr>
              <a:t> ere. </a:t>
            </a:r>
            <a:endParaRPr lang="sr-Latn-ME" sz="2000" dirty="0">
              <a:solidFill>
                <a:schemeClr val="tx1"/>
              </a:solidFill>
            </a:endParaRPr>
          </a:p>
          <a:p>
            <a:pPr algn="just"/>
            <a:endParaRPr lang="sr-Latn-ME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U </a:t>
            </a:r>
            <a:r>
              <a:rPr lang="en-US" sz="2000" dirty="0" err="1">
                <a:solidFill>
                  <a:schemeClr val="tx1"/>
                </a:solidFill>
              </a:rPr>
              <a:t>državi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Lidija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Maloj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Aziji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taj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pranovac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izrađivao</a:t>
            </a:r>
            <a:r>
              <a:rPr lang="en-US" sz="2000" dirty="0">
                <a:solidFill>
                  <a:schemeClr val="tx1"/>
                </a:solidFill>
              </a:rPr>
              <a:t> od </a:t>
            </a:r>
            <a:r>
              <a:rPr lang="en-US" sz="2000" dirty="0" err="1">
                <a:solidFill>
                  <a:schemeClr val="tx1"/>
                </a:solidFill>
              </a:rPr>
              <a:t>pripodne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legure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zlata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srebra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koja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nazivala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elektrum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sr-Latn-ME" sz="2000" dirty="0">
              <a:solidFill>
                <a:schemeClr val="tx1"/>
              </a:solidFill>
            </a:endParaRPr>
          </a:p>
          <a:p>
            <a:pPr algn="just"/>
            <a:endParaRPr lang="sr-Latn-ME" sz="2000" dirty="0">
              <a:solidFill>
                <a:schemeClr val="tx1"/>
              </a:solidFill>
            </a:endParaRPr>
          </a:p>
          <a:p>
            <a:pPr algn="just"/>
            <a:r>
              <a:rPr lang="en-US" sz="2000" dirty="0" err="1">
                <a:solidFill>
                  <a:schemeClr val="tx1"/>
                </a:solidFill>
              </a:rPr>
              <a:t>Kasnije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osim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elektruma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izradi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novca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koristilo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zlato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srebro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bakar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bronza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itd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Sve</a:t>
            </a:r>
            <a:r>
              <a:rPr lang="en-US" sz="2000" dirty="0">
                <a:solidFill>
                  <a:schemeClr val="tx1"/>
                </a:solidFill>
              </a:rPr>
              <a:t> do 16. </a:t>
            </a:r>
            <a:r>
              <a:rPr lang="en-US" sz="2000" dirty="0" err="1">
                <a:solidFill>
                  <a:schemeClr val="tx1"/>
                </a:solidFill>
              </a:rPr>
              <a:t>vijeka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nastale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prve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mašine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njegovo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kovanje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ovaj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oblik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novca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izrađivao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potpuno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ručno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sr-Latn-BA" sz="2000" dirty="0">
              <a:solidFill>
                <a:schemeClr val="tx1"/>
              </a:solidFill>
            </a:endParaRPr>
          </a:p>
          <a:p>
            <a:pPr algn="just"/>
            <a:r>
              <a:rPr lang="sr-Latn-BA" sz="2000" dirty="0">
                <a:solidFill>
                  <a:schemeClr val="tx1"/>
                </a:solidFill>
              </a:rPr>
              <a:t>Monometalizam i bimetalizam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685800"/>
          </a:xfrm>
        </p:spPr>
        <p:txBody>
          <a:bodyPr/>
          <a:lstStyle/>
          <a:p>
            <a:r>
              <a:rPr lang="sr-Latn-BA" b="1" dirty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sr-Latn-ME" b="1" dirty="0">
                <a:solidFill>
                  <a:schemeClr val="accent2">
                    <a:lumMod val="75000"/>
                  </a:schemeClr>
                </a:solidFill>
              </a:rPr>
              <a:t>apirni novac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6804913" cy="4441163"/>
          </a:xfrm>
        </p:spPr>
        <p:txBody>
          <a:bodyPr/>
          <a:lstStyle/>
          <a:p>
            <a:endParaRPr lang="sr-Latn-ME" dirty="0"/>
          </a:p>
          <a:p>
            <a:r>
              <a:rPr lang="vi-VN" sz="2400" dirty="0">
                <a:solidFill>
                  <a:schemeClr val="tx1"/>
                </a:solidFill>
              </a:rPr>
              <a:t>Pretpostavke za nastanak papirnog novca:</a:t>
            </a:r>
            <a:endParaRPr lang="sr-Latn-ME" sz="2400" dirty="0">
              <a:solidFill>
                <a:schemeClr val="tx1"/>
              </a:solidFill>
            </a:endParaRPr>
          </a:p>
          <a:p>
            <a:pPr lvl="1"/>
            <a:r>
              <a:rPr lang="sr-Latn-ME" sz="2400" dirty="0">
                <a:solidFill>
                  <a:schemeClr val="tx1"/>
                </a:solidFill>
              </a:rPr>
              <a:t>1.</a:t>
            </a:r>
            <a:r>
              <a:rPr lang="vi-VN" sz="2400" dirty="0">
                <a:solidFill>
                  <a:schemeClr val="tx1"/>
                </a:solidFill>
              </a:rPr>
              <a:t> svjesne zloupotrebe</a:t>
            </a:r>
            <a:endParaRPr lang="sr-Latn-ME" sz="2400" dirty="0">
              <a:solidFill>
                <a:schemeClr val="tx1"/>
              </a:solidFill>
            </a:endParaRPr>
          </a:p>
          <a:p>
            <a:pPr lvl="1"/>
            <a:r>
              <a:rPr lang="sr-Latn-ME" sz="2400" dirty="0">
                <a:solidFill>
                  <a:schemeClr val="tx1"/>
                </a:solidFill>
              </a:rPr>
              <a:t>2. </a:t>
            </a:r>
            <a:r>
              <a:rPr lang="vi-VN" sz="2400" dirty="0">
                <a:solidFill>
                  <a:schemeClr val="tx1"/>
                </a:solidFill>
              </a:rPr>
              <a:t>objektivno gubljenje vrijednosti</a:t>
            </a:r>
            <a:endParaRPr lang="sr-Latn-ME" sz="2400" dirty="0">
              <a:solidFill>
                <a:schemeClr val="tx1"/>
              </a:solidFill>
            </a:endParaRPr>
          </a:p>
          <a:p>
            <a:pPr lvl="1"/>
            <a:r>
              <a:rPr lang="vi-VN" sz="2400" dirty="0">
                <a:solidFill>
                  <a:schemeClr val="tx1"/>
                </a:solidFill>
              </a:rPr>
              <a:t>3.emisija državnih potvrda za pokriće dugova</a:t>
            </a:r>
            <a:endParaRPr lang="sr-Latn-ME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7010400" cy="5867400"/>
          </a:xfrm>
        </p:spPr>
        <p:txBody>
          <a:bodyPr>
            <a:normAutofit/>
          </a:bodyPr>
          <a:lstStyle/>
          <a:p>
            <a:pPr algn="just"/>
            <a:r>
              <a:rPr lang="en-US" sz="2200" dirty="0" err="1">
                <a:solidFill>
                  <a:schemeClr val="tx1"/>
                </a:solidFill>
              </a:rPr>
              <a:t>Istorijski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podaci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ukazuju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to da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prve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papirne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novčanice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pojavile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Kini</a:t>
            </a:r>
            <a:r>
              <a:rPr lang="en-US" sz="2200" dirty="0">
                <a:solidFill>
                  <a:schemeClr val="tx1"/>
                </a:solidFill>
              </a:rPr>
              <a:t> u 7. </a:t>
            </a:r>
            <a:r>
              <a:rPr lang="en-US" sz="2200" dirty="0" err="1">
                <a:solidFill>
                  <a:schemeClr val="tx1"/>
                </a:solidFill>
              </a:rPr>
              <a:t>vijeku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vrijeme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vladavine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dinastije</a:t>
            </a:r>
            <a:r>
              <a:rPr lang="en-US" sz="2200" dirty="0">
                <a:solidFill>
                  <a:schemeClr val="tx1"/>
                </a:solidFill>
              </a:rPr>
              <a:t> Tang. </a:t>
            </a:r>
            <a:r>
              <a:rPr lang="en-US" sz="2200" dirty="0" err="1">
                <a:solidFill>
                  <a:schemeClr val="tx1"/>
                </a:solidFill>
              </a:rPr>
              <a:t>Međutim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službena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valuta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koriste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tek</a:t>
            </a:r>
            <a:r>
              <a:rPr lang="en-US" sz="2200" dirty="0">
                <a:solidFill>
                  <a:schemeClr val="tx1"/>
                </a:solidFill>
              </a:rPr>
              <a:t> od </a:t>
            </a:r>
            <a:r>
              <a:rPr lang="en-US" sz="2200" dirty="0" err="1">
                <a:solidFill>
                  <a:schemeClr val="tx1"/>
                </a:solidFill>
              </a:rPr>
              <a:t>početka</a:t>
            </a:r>
            <a:r>
              <a:rPr lang="en-US" sz="2200" dirty="0">
                <a:solidFill>
                  <a:schemeClr val="tx1"/>
                </a:solidFill>
              </a:rPr>
              <a:t> 11. </a:t>
            </a:r>
            <a:r>
              <a:rPr lang="en-US" sz="2200" dirty="0" err="1">
                <a:solidFill>
                  <a:schemeClr val="tx1"/>
                </a:solidFill>
              </a:rPr>
              <a:t>vijeka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kada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pojavio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prvi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oblik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mjenice</a:t>
            </a:r>
            <a:r>
              <a:rPr lang="en-US" sz="2200" dirty="0">
                <a:solidFill>
                  <a:schemeClr val="tx1"/>
                </a:solidFill>
              </a:rPr>
              <a:t> pod </a:t>
            </a:r>
            <a:r>
              <a:rPr lang="en-US" sz="2200" dirty="0" err="1">
                <a:solidFill>
                  <a:schemeClr val="tx1"/>
                </a:solidFill>
              </a:rPr>
              <a:t>imenom</a:t>
            </a:r>
            <a:r>
              <a:rPr lang="en-US" sz="2200" dirty="0">
                <a:solidFill>
                  <a:schemeClr val="tx1"/>
                </a:solidFill>
              </a:rPr>
              <a:t> </a:t>
            </a:r>
            <a:r>
              <a:rPr lang="en-US" sz="2200" i="1" dirty="0" err="1">
                <a:solidFill>
                  <a:schemeClr val="tx1"/>
                </a:solidFill>
              </a:rPr>
              <a:t>Jiaozi</a:t>
            </a:r>
            <a:endParaRPr lang="sr-Latn-ME" sz="2200" i="1" dirty="0">
              <a:solidFill>
                <a:schemeClr val="tx1"/>
              </a:solidFill>
            </a:endParaRPr>
          </a:p>
          <a:p>
            <a:pPr algn="just"/>
            <a:endParaRPr lang="sr-Latn-ME" sz="2200" i="1" dirty="0">
              <a:solidFill>
                <a:schemeClr val="tx1"/>
              </a:solidFill>
            </a:endParaRPr>
          </a:p>
          <a:p>
            <a:pPr algn="just"/>
            <a:r>
              <a:rPr lang="en-US" sz="2200" dirty="0">
                <a:solidFill>
                  <a:schemeClr val="tx1"/>
                </a:solidFill>
              </a:rPr>
              <a:t>U </a:t>
            </a:r>
            <a:r>
              <a:rPr lang="en-US" sz="2200" dirty="0" err="1">
                <a:solidFill>
                  <a:schemeClr val="tx1"/>
                </a:solidFill>
              </a:rPr>
              <a:t>Evropi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papirne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novčanice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koriste</a:t>
            </a:r>
            <a:r>
              <a:rPr lang="en-US" sz="2200" dirty="0">
                <a:solidFill>
                  <a:schemeClr val="tx1"/>
                </a:solidFill>
              </a:rPr>
              <a:t> od XVII </a:t>
            </a:r>
            <a:r>
              <a:rPr lang="en-US" sz="2200" dirty="0" err="1">
                <a:solidFill>
                  <a:schemeClr val="tx1"/>
                </a:solidFill>
              </a:rPr>
              <a:t>vijeka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kada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banka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Stokholomu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izdala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prvu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papirnu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novčanicu</a:t>
            </a:r>
            <a:r>
              <a:rPr lang="en-US" sz="2200" dirty="0">
                <a:solidFill>
                  <a:schemeClr val="tx1"/>
                </a:solidFill>
              </a:rPr>
              <a:t> 1661. </a:t>
            </a:r>
            <a:r>
              <a:rPr lang="en-US" sz="2200" dirty="0" err="1">
                <a:solidFill>
                  <a:schemeClr val="tx1"/>
                </a:solidFill>
              </a:rPr>
              <a:t>godine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Švedski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papirni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novac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poslužio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primjer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štampanje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ovakve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vrste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ostalim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dijelovima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Evrope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</a:p>
          <a:p>
            <a:endParaRPr lang="en-US" sz="2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5334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6858000" cy="5562600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 err="1">
                <a:solidFill>
                  <a:schemeClr val="tx1"/>
                </a:solidFill>
              </a:rPr>
              <a:t>Karakteristike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prvih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oblika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papirnog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novca</a:t>
            </a:r>
            <a:r>
              <a:rPr lang="sr-Latn-ME" sz="2400" b="1" dirty="0">
                <a:solidFill>
                  <a:schemeClr val="tx1"/>
                </a:solidFill>
              </a:rPr>
              <a:t>:</a:t>
            </a:r>
          </a:p>
          <a:p>
            <a:pPr lvl="1" algn="just"/>
            <a:r>
              <a:rPr lang="sr-Latn-ME" sz="2400" dirty="0">
                <a:solidFill>
                  <a:schemeClr val="tx1"/>
                </a:solidFill>
              </a:rPr>
              <a:t>vrijednost mu daje država svojim suverenitetom</a:t>
            </a:r>
          </a:p>
          <a:p>
            <a:pPr lvl="1" algn="just"/>
            <a:r>
              <a:rPr lang="en-US" sz="2400" dirty="0" err="1">
                <a:solidFill>
                  <a:schemeClr val="tx1"/>
                </a:solidFill>
              </a:rPr>
              <a:t>reprezent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zlata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ili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srebra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sredstva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plaćanje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jer</a:t>
            </a:r>
            <a:r>
              <a:rPr lang="en-US" sz="2400" dirty="0">
                <a:solidFill>
                  <a:schemeClr val="tx1"/>
                </a:solidFill>
              </a:rPr>
              <a:t> je u </a:t>
            </a:r>
            <a:r>
              <a:rPr lang="en-US" sz="2400" dirty="0" err="1">
                <a:solidFill>
                  <a:schemeClr val="tx1"/>
                </a:solidFill>
              </a:rPr>
              <a:t>njima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imao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podlogu</a:t>
            </a:r>
            <a:endParaRPr lang="sr-Latn-ME" sz="2400" dirty="0">
              <a:solidFill>
                <a:schemeClr val="tx1"/>
              </a:solidFill>
            </a:endParaRPr>
          </a:p>
          <a:p>
            <a:pPr lvl="1" algn="just"/>
            <a:r>
              <a:rPr lang="en-US" sz="2400" dirty="0" err="1">
                <a:solidFill>
                  <a:schemeClr val="tx1"/>
                </a:solidFill>
              </a:rPr>
              <a:t>emisione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banke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sr-Latn-ME" sz="2400" dirty="0">
                <a:solidFill>
                  <a:schemeClr val="tx1"/>
                </a:solidFill>
              </a:rPr>
              <a:t>su </a:t>
            </a:r>
            <a:r>
              <a:rPr lang="en-US" sz="2400" dirty="0" err="1">
                <a:solidFill>
                  <a:schemeClr val="tx1"/>
                </a:solidFill>
              </a:rPr>
              <a:t>počele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izdavati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banknot</a:t>
            </a:r>
            <a:r>
              <a:rPr lang="sr-Latn-ME" sz="2400" dirty="0">
                <a:solidFill>
                  <a:schemeClr val="tx1"/>
                </a:solidFill>
              </a:rPr>
              <a:t>e kao preteče savremenog novca i razvijanje bankarstva</a:t>
            </a:r>
          </a:p>
          <a:p>
            <a:pPr lvl="1" algn="just"/>
            <a:endParaRPr lang="sr-Latn-ME" sz="2400" dirty="0">
              <a:solidFill>
                <a:schemeClr val="tx1"/>
              </a:solidFill>
            </a:endParaRPr>
          </a:p>
          <a:p>
            <a:pPr lvl="1" algn="just"/>
            <a:r>
              <a:rPr lang="sr-Latn-ME" sz="2400" dirty="0">
                <a:solidFill>
                  <a:schemeClr val="tx1"/>
                </a:solidFill>
              </a:rPr>
              <a:t>Prvi papirni novac (papirne potvrde) – u Sjedinjenim Američkim Državama</a:t>
            </a:r>
          </a:p>
          <a:p>
            <a:pPr lvl="1"/>
            <a:endParaRPr lang="sr-Latn-ME" dirty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6374255" cy="1320800"/>
          </a:xfrm>
        </p:spPr>
        <p:txBody>
          <a:bodyPr>
            <a:normAutofit/>
          </a:bodyPr>
          <a:lstStyle/>
          <a:p>
            <a:r>
              <a:rPr lang="sr-Latn-BA" sz="3300" dirty="0">
                <a:solidFill>
                  <a:schemeClr val="accent2">
                    <a:lumMod val="75000"/>
                  </a:schemeClr>
                </a:solidFill>
              </a:rPr>
              <a:t>5.D</a:t>
            </a:r>
            <a:r>
              <a:rPr lang="sr-Latn-ME" sz="3300" dirty="0">
                <a:solidFill>
                  <a:schemeClr val="accent2">
                    <a:lumMod val="75000"/>
                  </a:schemeClr>
                </a:solidFill>
              </a:rPr>
              <a:t>epozitni novac</a:t>
            </a:r>
            <a:endParaRPr lang="en-US" sz="33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6728713" cy="4593563"/>
          </a:xfrm>
        </p:spPr>
        <p:txBody>
          <a:bodyPr>
            <a:normAutofit/>
          </a:bodyPr>
          <a:lstStyle/>
          <a:p>
            <a:endParaRPr lang="sr-Latn-ME" sz="2200" dirty="0"/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Predstavlja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potraživanje</a:t>
            </a:r>
            <a:r>
              <a:rPr lang="en-US" sz="2200" dirty="0">
                <a:solidFill>
                  <a:schemeClr val="tx1"/>
                </a:solidFill>
              </a:rPr>
              <a:t> od </a:t>
            </a:r>
            <a:r>
              <a:rPr lang="en-US" sz="2200" dirty="0" err="1">
                <a:solidFill>
                  <a:schemeClr val="tx1"/>
                </a:solidFill>
              </a:rPr>
              <a:t>depozitne</a:t>
            </a:r>
            <a:r>
              <a:rPr lang="en-US" sz="2200" dirty="0">
                <a:solidFill>
                  <a:schemeClr val="tx1"/>
                </a:solidFill>
              </a:rPr>
              <a:t> (</a:t>
            </a:r>
            <a:r>
              <a:rPr lang="en-US" sz="2200" dirty="0" err="1">
                <a:solidFill>
                  <a:schemeClr val="tx1"/>
                </a:solidFill>
              </a:rPr>
              <a:t>poslovne</a:t>
            </a:r>
            <a:r>
              <a:rPr lang="en-US" sz="2200" dirty="0">
                <a:solidFill>
                  <a:schemeClr val="tx1"/>
                </a:solidFill>
              </a:rPr>
              <a:t>) </a:t>
            </a:r>
            <a:r>
              <a:rPr lang="en-US" sz="2200" dirty="0" err="1">
                <a:solidFill>
                  <a:schemeClr val="tx1"/>
                </a:solidFill>
              </a:rPr>
              <a:t>banke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Specifičnost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depozitnog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– </a:t>
            </a:r>
            <a:r>
              <a:rPr lang="en-US" sz="2200" dirty="0" err="1">
                <a:solidFill>
                  <a:schemeClr val="tx1"/>
                </a:solidFill>
              </a:rPr>
              <a:t>prednost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odnosu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papirni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jer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njegova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emisija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usko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povezana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stvarnim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potrebama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sr-Latn-BA" sz="2200" dirty="0">
                <a:solidFill>
                  <a:schemeClr val="tx1"/>
                </a:solidFill>
              </a:rPr>
              <a:t>tržišta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sr-Latn-ME" sz="2200" dirty="0">
                <a:solidFill>
                  <a:schemeClr val="tx1"/>
                </a:solidFill>
              </a:rPr>
              <a:t>D</a:t>
            </a:r>
            <a:r>
              <a:rPr lang="en-US" sz="2200" dirty="0" err="1">
                <a:solidFill>
                  <a:schemeClr val="tx1"/>
                </a:solidFill>
              </a:rPr>
              <a:t>ominantan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oblik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savremenim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privredama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76999" cy="474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>
                <a:solidFill>
                  <a:schemeClr val="tx1"/>
                </a:solidFill>
              </a:rPr>
              <a:t>“</a:t>
            </a:r>
            <a:r>
              <a:rPr lang="en-US" sz="2800" dirty="0" err="1">
                <a:solidFill>
                  <a:schemeClr val="tx1"/>
                </a:solidFill>
              </a:rPr>
              <a:t>Prirodno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urođena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želja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svakog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sr-Latn-BA" sz="2800" dirty="0">
                <a:solidFill>
                  <a:schemeClr val="tx1"/>
                </a:solidFill>
              </a:rPr>
              <a:t>pojedinc</a:t>
            </a:r>
            <a:r>
              <a:rPr lang="en-US" sz="2800" dirty="0">
                <a:solidFill>
                  <a:schemeClr val="tx1"/>
                </a:solidFill>
              </a:rPr>
              <a:t>a da </a:t>
            </a:r>
            <a:r>
              <a:rPr lang="en-US" sz="2800" dirty="0" err="1">
                <a:solidFill>
                  <a:schemeClr val="tx1"/>
                </a:solidFill>
              </a:rPr>
              <a:t>sebi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poboljša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materijalno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stanje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toliko</a:t>
            </a:r>
            <a:r>
              <a:rPr lang="en-US" sz="2800" dirty="0">
                <a:solidFill>
                  <a:schemeClr val="tx1"/>
                </a:solidFill>
              </a:rPr>
              <a:t> je </a:t>
            </a:r>
            <a:r>
              <a:rPr lang="en-US" sz="2800" dirty="0" err="1">
                <a:solidFill>
                  <a:schemeClr val="tx1"/>
                </a:solidFill>
              </a:rPr>
              <a:t>moćna</a:t>
            </a:r>
            <a:r>
              <a:rPr lang="en-US" sz="2800" dirty="0">
                <a:solidFill>
                  <a:schemeClr val="tx1"/>
                </a:solidFill>
              </a:rPr>
              <a:t> da je </a:t>
            </a:r>
            <a:r>
              <a:rPr lang="en-US" sz="2800" dirty="0" err="1">
                <a:solidFill>
                  <a:schemeClr val="tx1"/>
                </a:solidFill>
              </a:rPr>
              <a:t>sama</a:t>
            </a:r>
            <a:r>
              <a:rPr lang="en-US" sz="2800" dirty="0">
                <a:solidFill>
                  <a:schemeClr val="tx1"/>
                </a:solidFill>
              </a:rPr>
              <a:t>, bez </a:t>
            </a:r>
            <a:r>
              <a:rPr lang="en-US" sz="2800" dirty="0" err="1">
                <a:solidFill>
                  <a:schemeClr val="tx1"/>
                </a:solidFill>
              </a:rPr>
              <a:t>ikakve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pomoći</a:t>
            </a:r>
            <a:r>
              <a:rPr lang="en-US" sz="2800" dirty="0">
                <a:solidFill>
                  <a:schemeClr val="tx1"/>
                </a:solidFill>
              </a:rPr>
              <a:t>, ne </a:t>
            </a:r>
            <a:r>
              <a:rPr lang="en-US" sz="2800" dirty="0" err="1">
                <a:solidFill>
                  <a:schemeClr val="tx1"/>
                </a:solidFill>
              </a:rPr>
              <a:t>samo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sposobna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odvesti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društvo</a:t>
            </a:r>
            <a:r>
              <a:rPr lang="en-US" sz="2800" dirty="0">
                <a:solidFill>
                  <a:schemeClr val="tx1"/>
                </a:solidFill>
              </a:rPr>
              <a:t> u </a:t>
            </a:r>
            <a:r>
              <a:rPr lang="en-US" sz="2800" dirty="0" err="1">
                <a:solidFill>
                  <a:schemeClr val="tx1"/>
                </a:solidFill>
              </a:rPr>
              <a:t>bogatstvo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prosperitet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nego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nadvladati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sto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neumoljivih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zapreka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kojima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ljudski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zakoni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prečesto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opterećeni</a:t>
            </a:r>
            <a:r>
              <a:rPr lang="en-US" sz="2800" dirty="0">
                <a:solidFill>
                  <a:schemeClr val="tx1"/>
                </a:solidFill>
              </a:rPr>
              <a:t>.” (Smith, 1776).</a:t>
            </a:r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4617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6728713" cy="4974563"/>
          </a:xfrm>
        </p:spPr>
        <p:txBody>
          <a:bodyPr>
            <a:normAutofit/>
          </a:bodyPr>
          <a:lstStyle/>
          <a:p>
            <a:pPr algn="just"/>
            <a:r>
              <a:rPr lang="sr-Latn-BA" sz="2200" dirty="0">
                <a:solidFill>
                  <a:schemeClr val="tx1"/>
                </a:solidFill>
              </a:rPr>
              <a:t>Nastaju prvi bankarski poslovi (kreditno-depozitni odnosi)</a:t>
            </a:r>
          </a:p>
          <a:p>
            <a:pPr algn="just"/>
            <a:endParaRPr lang="sr-Latn-BA" sz="2200" dirty="0">
              <a:solidFill>
                <a:schemeClr val="tx1"/>
              </a:solidFill>
            </a:endParaRPr>
          </a:p>
          <a:p>
            <a:pPr algn="just"/>
            <a:r>
              <a:rPr lang="sr-Latn-BA" sz="2200" dirty="0">
                <a:solidFill>
                  <a:schemeClr val="tx1"/>
                </a:solidFill>
              </a:rPr>
              <a:t>Preteče su bile mjenjačnice, zasnovane na povjerenju</a:t>
            </a:r>
          </a:p>
          <a:p>
            <a:pPr algn="just"/>
            <a:endParaRPr lang="sr-Latn-BA" sz="2200" dirty="0">
              <a:solidFill>
                <a:schemeClr val="tx1"/>
              </a:solidFill>
            </a:endParaRPr>
          </a:p>
          <a:p>
            <a:pPr algn="just"/>
            <a:r>
              <a:rPr lang="sr-Latn-BA" sz="2200" dirty="0">
                <a:solidFill>
                  <a:schemeClr val="tx1"/>
                </a:solidFill>
              </a:rPr>
              <a:t>Sve veća potreba za novčanim sredstvima radi ulaganja – višak likvidnih sredstava se usmjerava prema licima sa niskom likvidnošću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090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81000"/>
            <a:ext cx="6500112" cy="990600"/>
          </a:xfrm>
        </p:spPr>
        <p:txBody>
          <a:bodyPr/>
          <a:lstStyle/>
          <a:p>
            <a:pPr algn="ctr"/>
            <a:r>
              <a:rPr lang="sr-Latn-ME" b="1" dirty="0">
                <a:solidFill>
                  <a:schemeClr val="accent2">
                    <a:lumMod val="75000"/>
                  </a:schemeClr>
                </a:solidFill>
              </a:rPr>
              <a:t>6. Savremeni novac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7010400" cy="4572000"/>
          </a:xfrm>
        </p:spPr>
        <p:txBody>
          <a:bodyPr>
            <a:noAutofit/>
          </a:bodyPr>
          <a:lstStyle/>
          <a:p>
            <a:pPr algn="just"/>
            <a:r>
              <a:rPr lang="en-US" sz="2200" dirty="0" err="1">
                <a:solidFill>
                  <a:schemeClr val="tx1"/>
                </a:solidFill>
              </a:rPr>
              <a:t>Tehnološki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napredak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razvoj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savremenih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tehnologija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odlučujući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dalji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razvoj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depozitnog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savremenog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kakvog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danas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poznajemo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Današnja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gotovina</a:t>
            </a:r>
            <a:r>
              <a:rPr lang="en-US" sz="2200" dirty="0">
                <a:solidFill>
                  <a:schemeClr val="tx1"/>
                </a:solidFill>
              </a:rPr>
              <a:t> (</a:t>
            </a:r>
            <a:r>
              <a:rPr lang="en-US" sz="2200" dirty="0" err="1">
                <a:solidFill>
                  <a:schemeClr val="tx1"/>
                </a:solidFill>
              </a:rPr>
              <a:t>papirne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novčanice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kovanice</a:t>
            </a:r>
            <a:r>
              <a:rPr lang="en-US" sz="2200" dirty="0">
                <a:solidFill>
                  <a:schemeClr val="tx1"/>
                </a:solidFill>
              </a:rPr>
              <a:t>)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stanja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tekućim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računima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omogućuju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izdavanje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čekova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kreditnih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kartica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predstavljaju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fiducijarni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novac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Fiducijarni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novac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dolazi</a:t>
            </a:r>
            <a:r>
              <a:rPr lang="en-US" sz="2200" dirty="0">
                <a:solidFill>
                  <a:schemeClr val="tx1"/>
                </a:solidFill>
              </a:rPr>
              <a:t> od </a:t>
            </a:r>
            <a:r>
              <a:rPr lang="en-US" sz="2200" dirty="0" err="1">
                <a:solidFill>
                  <a:schemeClr val="tx1"/>
                </a:solidFill>
              </a:rPr>
              <a:t>latinske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riječi</a:t>
            </a:r>
            <a:r>
              <a:rPr lang="en-US" sz="2200" dirty="0">
                <a:solidFill>
                  <a:schemeClr val="tx1"/>
                </a:solidFill>
              </a:rPr>
              <a:t> "</a:t>
            </a:r>
            <a:r>
              <a:rPr lang="en-US" sz="2200" dirty="0" err="1">
                <a:solidFill>
                  <a:schemeClr val="tx1"/>
                </a:solidFill>
              </a:rPr>
              <a:t>fiducia</a:t>
            </a:r>
            <a:r>
              <a:rPr lang="en-US" sz="2200" dirty="0">
                <a:solidFill>
                  <a:schemeClr val="tx1"/>
                </a:solidFill>
              </a:rPr>
              <a:t>" </a:t>
            </a:r>
            <a:r>
              <a:rPr lang="en-US" sz="2200" dirty="0" err="1">
                <a:solidFill>
                  <a:schemeClr val="tx1"/>
                </a:solidFill>
              </a:rPr>
              <a:t>što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znači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povjerenje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Be</a:t>
            </a:r>
            <a:r>
              <a:rPr lang="sr-Latn-ME" dirty="0">
                <a:solidFill>
                  <a:schemeClr val="accent1">
                    <a:lumMod val="50000"/>
                  </a:schemeClr>
                </a:solidFill>
              </a:rPr>
              <a:t>z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gotovinski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oblici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pla</a:t>
            </a:r>
            <a:r>
              <a:rPr lang="sr-Latn-ME" dirty="0">
                <a:solidFill>
                  <a:schemeClr val="accent1">
                    <a:lumMod val="50000"/>
                  </a:schemeClr>
                </a:solidFill>
              </a:rPr>
              <a:t>ćanja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7086600" cy="4288763"/>
          </a:xfrm>
        </p:spPr>
        <p:txBody>
          <a:bodyPr>
            <a:normAutofit/>
          </a:bodyPr>
          <a:lstStyle/>
          <a:p>
            <a:pPr algn="just"/>
            <a:r>
              <a:rPr lang="en-US" sz="2200" dirty="0" err="1">
                <a:solidFill>
                  <a:schemeClr val="tx1"/>
                </a:solidFill>
              </a:rPr>
              <a:t>Savremeni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bezgotovinski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oblici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plaćanja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što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plastične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kartice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elektronski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novac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rezultat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inovacija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izvršenih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samoj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tehnologiji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platnog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prometa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 err="1">
                <a:solidFill>
                  <a:schemeClr val="tx1"/>
                </a:solidFill>
              </a:rPr>
              <a:t>Nastali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odgovor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savremene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potrebe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kako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pojedinaca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potrošača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tako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privrednih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subjekata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ističući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funkcije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ulogu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savremenom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vremenu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ME" sz="2200" dirty="0">
              <a:solidFill>
                <a:schemeClr val="tx1"/>
              </a:solidFill>
            </a:endParaRP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>
                <a:solidFill>
                  <a:schemeClr val="tx1"/>
                </a:solidFill>
              </a:rPr>
              <a:t>D</a:t>
            </a:r>
            <a:r>
              <a:rPr lang="sr-Latn-ME" sz="2200" dirty="0">
                <a:solidFill>
                  <a:schemeClr val="tx1"/>
                </a:solidFill>
              </a:rPr>
              <a:t>anas čine veliki udio u ukupnim transakcijama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F14AD6-3AB9-C4DA-7612-A44164C2D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304800"/>
            <a:ext cx="8077200" cy="5927018"/>
          </a:xfrm>
        </p:spPr>
      </p:pic>
    </p:spTree>
    <p:extLst>
      <p:ext uri="{BB962C8B-B14F-4D97-AF65-F5344CB8AC3E}">
        <p14:creationId xmlns:p14="http://schemas.microsoft.com/office/powerpoint/2010/main" val="380932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6400800" cy="457200"/>
          </a:xfrm>
        </p:spPr>
        <p:txBody>
          <a:bodyPr>
            <a:normAutofit/>
          </a:bodyPr>
          <a:lstStyle/>
          <a:p>
            <a:pPr algn="ctr"/>
            <a:r>
              <a:rPr lang="sr-Latn-BA" sz="2200" b="1" dirty="0"/>
              <a:t>Globalni rast bezgotovinskih transakcija</a:t>
            </a:r>
            <a:endParaRPr lang="en-US" sz="2200" b="1" dirty="0"/>
          </a:p>
        </p:txBody>
      </p:sp>
      <p:pic>
        <p:nvPicPr>
          <p:cNvPr id="1026" name="Picture 2" descr="Investing in the Rise of the Cashless Economy | Dominion Funds">
            <a:extLst>
              <a:ext uri="{FF2B5EF4-FFF2-40B4-BE49-F238E27FC236}">
                <a16:creationId xmlns:a16="http://schemas.microsoft.com/office/drawing/2014/main" id="{70972174-325A-5A0F-1BEA-6079ACC70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031" y="1066800"/>
            <a:ext cx="7477125" cy="501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053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7249997-6157-2741-A86F-D7D2A86085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482" y="1066800"/>
            <a:ext cx="852703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899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062609-87FC-3639-8FFF-20467A4C30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533400"/>
            <a:ext cx="5791200" cy="590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969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7315200" cy="5181600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200" dirty="0" err="1">
                <a:solidFill>
                  <a:schemeClr val="tx1"/>
                </a:solidFill>
              </a:rPr>
              <a:t>Osnovne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karakteristike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prednosti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funkcionisanju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elektronskog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:</a:t>
            </a:r>
            <a:endParaRPr lang="sr-Latn-ME" sz="2200" dirty="0">
              <a:solidFill>
                <a:schemeClr val="tx1"/>
              </a:solidFill>
            </a:endParaRPr>
          </a:p>
          <a:p>
            <a:pPr lvl="2" algn="just"/>
            <a:r>
              <a:rPr lang="ru-RU" sz="2200" b="1" dirty="0">
                <a:solidFill>
                  <a:schemeClr val="tx1"/>
                </a:solidFill>
              </a:rPr>
              <a:t>Širok</a:t>
            </a:r>
            <a:r>
              <a:rPr lang="sr-Latn-BA" sz="2200" b="1" dirty="0">
                <a:solidFill>
                  <a:schemeClr val="tx1"/>
                </a:solidFill>
              </a:rPr>
              <a:t>a </a:t>
            </a:r>
            <a:r>
              <a:rPr lang="ru-RU" sz="2200" b="1" dirty="0">
                <a:solidFill>
                  <a:schemeClr val="tx1"/>
                </a:solidFill>
              </a:rPr>
              <a:t>prihvaćenost </a:t>
            </a:r>
            <a:r>
              <a:rPr lang="ru-RU" sz="2200" dirty="0">
                <a:solidFill>
                  <a:schemeClr val="tx1"/>
                </a:solidFill>
              </a:rPr>
              <a:t>- ovaj način </a:t>
            </a:r>
            <a:r>
              <a:rPr lang="sr-Latn-BA" sz="2200" dirty="0">
                <a:solidFill>
                  <a:schemeClr val="tx1"/>
                </a:solidFill>
              </a:rPr>
              <a:t>upotrebe novca pri </a:t>
            </a:r>
            <a:r>
              <a:rPr lang="ru-RU" sz="2200" dirty="0">
                <a:solidFill>
                  <a:schemeClr val="tx1"/>
                </a:solidFill>
              </a:rPr>
              <a:t>kupovin</a:t>
            </a:r>
            <a:r>
              <a:rPr lang="sr-Latn-BA" sz="2200" dirty="0">
                <a:solidFill>
                  <a:schemeClr val="tx1"/>
                </a:solidFill>
              </a:rPr>
              <a:t>i </a:t>
            </a:r>
            <a:r>
              <a:rPr lang="ru-RU" sz="2200" dirty="0">
                <a:solidFill>
                  <a:schemeClr val="tx1"/>
                </a:solidFill>
              </a:rPr>
              <a:t>ili prodaj</a:t>
            </a:r>
            <a:r>
              <a:rPr lang="sr-Latn-BA" sz="2200" dirty="0">
                <a:solidFill>
                  <a:schemeClr val="tx1"/>
                </a:solidFill>
              </a:rPr>
              <a:t>i </a:t>
            </a:r>
            <a:r>
              <a:rPr lang="ru-RU" sz="2200" dirty="0">
                <a:solidFill>
                  <a:schemeClr val="tx1"/>
                </a:solidFill>
              </a:rPr>
              <a:t>postaje sve više prihvaćen u svijetu, jer daje prednosti i za jednu i za drugu stranu</a:t>
            </a:r>
            <a:r>
              <a:rPr lang="sr-Latn-BA" sz="2200" dirty="0">
                <a:solidFill>
                  <a:schemeClr val="tx1"/>
                </a:solidFill>
              </a:rPr>
              <a:t>;</a:t>
            </a:r>
          </a:p>
          <a:p>
            <a:pPr lvl="2" algn="just"/>
            <a:r>
              <a:rPr lang="en-US" sz="2200" b="1" i="1" dirty="0">
                <a:solidFill>
                  <a:schemeClr val="tx1"/>
                </a:solidFill>
              </a:rPr>
              <a:t>Offline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ru-RU" sz="2200" b="1" dirty="0">
                <a:solidFill>
                  <a:schemeClr val="tx1"/>
                </a:solidFill>
              </a:rPr>
              <a:t>mogućnost </a:t>
            </a:r>
            <a:r>
              <a:rPr lang="ru-RU" sz="2200" dirty="0">
                <a:solidFill>
                  <a:schemeClr val="tx1"/>
                </a:solidFill>
              </a:rPr>
              <a:t>- podrazumijeva da se transakcija može obaviti i bez prisustva banke ili drugog posrednika</a:t>
            </a:r>
            <a:r>
              <a:rPr lang="sr-Latn-BA" sz="2200" dirty="0">
                <a:solidFill>
                  <a:schemeClr val="tx1"/>
                </a:solidFill>
              </a:rPr>
              <a:t>;</a:t>
            </a:r>
          </a:p>
          <a:p>
            <a:pPr lvl="2" algn="just"/>
            <a:r>
              <a:rPr lang="ru-RU" sz="2200" b="1" dirty="0">
                <a:solidFill>
                  <a:schemeClr val="tx1"/>
                </a:solidFill>
              </a:rPr>
              <a:t>Prenosivost</a:t>
            </a:r>
            <a:r>
              <a:rPr lang="ru-RU" sz="2200" dirty="0">
                <a:solidFill>
                  <a:schemeClr val="tx1"/>
                </a:solidFill>
              </a:rPr>
              <a:t> - upotreba novca nezavisna je od fizičke lokacije, jer se prenosi kroz računarske mreže</a:t>
            </a:r>
            <a:r>
              <a:rPr lang="sr-Latn-BA" sz="2200" dirty="0">
                <a:solidFill>
                  <a:schemeClr val="tx1"/>
                </a:solidFill>
              </a:rPr>
              <a:t> i</a:t>
            </a:r>
          </a:p>
          <a:p>
            <a:pPr lvl="2" algn="just"/>
            <a:r>
              <a:rPr lang="sr-Cyrl-BA" sz="2200" b="1" dirty="0">
                <a:solidFill>
                  <a:schemeClr val="tx1"/>
                </a:solidFill>
              </a:rPr>
              <a:t>D</a:t>
            </a:r>
            <a:r>
              <a:rPr lang="ru-RU" sz="2200" b="1" dirty="0">
                <a:solidFill>
                  <a:schemeClr val="tx1"/>
                </a:solidFill>
              </a:rPr>
              <a:t>vosmjernost </a:t>
            </a:r>
            <a:r>
              <a:rPr lang="ru-RU" sz="2200" dirty="0">
                <a:solidFill>
                  <a:schemeClr val="tx1"/>
                </a:solidFill>
              </a:rPr>
              <a:t>- novac se prenosi na druge račune i njihovi korisnici mogu slobodno da koriste novac, bez obzira da li se radi o registrovanim trgovcima</a:t>
            </a:r>
            <a:r>
              <a:rPr lang="sr-Latn-BA" sz="2200" dirty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362CF76-6542-874A-8C6E-A5A660D82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28600"/>
            <a:ext cx="4114800" cy="762000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sr-Latn-BA" dirty="0"/>
              <a:t>Elektronski novac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04800"/>
            <a:ext cx="7162800" cy="6248400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Iako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elektronski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novac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ima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nesumnjive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prednosti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odnosu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gotovinska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plaćanja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postoje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određeni</a:t>
            </a:r>
            <a:r>
              <a:rPr lang="en-US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nedostaci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u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funkcionisanju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: </a:t>
            </a:r>
            <a:endParaRPr lang="sr-Latn-ME" sz="2000" b="1" dirty="0">
              <a:solidFill>
                <a:schemeClr val="accent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lvl="2" algn="just"/>
            <a:r>
              <a:rPr lang="en-US" sz="2000" b="1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troškov</a:t>
            </a:r>
            <a:r>
              <a:rPr lang="sr-Latn-ME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</a:t>
            </a:r>
            <a:r>
              <a:rPr lang="en-US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u</a:t>
            </a:r>
            <a:r>
              <a:rPr lang="ru-RU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vođenj</a:t>
            </a:r>
            <a:r>
              <a:rPr lang="sr-Latn-BA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 </a:t>
            </a:r>
            <a:r>
              <a:rPr lang="ru-RU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tehničke podrške</a:t>
            </a:r>
            <a:r>
              <a:rPr lang="sr-Latn-BA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telekomunikaciona, računarska i mreža čitača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koja može biti skupa; </a:t>
            </a:r>
          </a:p>
          <a:p>
            <a:pPr lvl="2" algn="just"/>
            <a:r>
              <a:rPr lang="ru-RU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pitanje sigurnosti i privatnosti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</a:t>
            </a:r>
            <a:r>
              <a:rPr lang="ru-RU" sz="2000" i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obavlјanje transakcija treba da bude sigurno i zaštićeno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neovlašćeni pristup bazi podataka je dosta čest slučaj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pri online transakcijama; </a:t>
            </a:r>
          </a:p>
          <a:p>
            <a:pPr lvl="2" algn="just"/>
            <a:r>
              <a:rPr lang="sr-Latn-BA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pitanje a</a:t>
            </a:r>
            <a:r>
              <a:rPr lang="ru-RU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nonimnost</a:t>
            </a:r>
            <a:r>
              <a:rPr lang="sr-Latn-BA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</a:t>
            </a:r>
            <a:r>
              <a:rPr lang="ru-RU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 podrazumijeva privatnost prilikom obavlјanja transakcija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 elektronsko plaćanje podrazumijeva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pristupačn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ost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lični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podaci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ma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 kupovnim navikama potrošača 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 ostalim detaljima plaćanja, što se smatra određenim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vid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om </a:t>
            </a:r>
            <a:r>
              <a:rPr lang="ru-RU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narušavanja privatnosti</a:t>
            </a:r>
            <a:r>
              <a:rPr lang="sr-Latn-B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57200"/>
            <a:ext cx="7239000" cy="6248400"/>
          </a:xfrm>
        </p:spPr>
        <p:txBody>
          <a:bodyPr>
            <a:noAutofit/>
          </a:bodyPr>
          <a:lstStyle/>
          <a:p>
            <a:r>
              <a:rPr lang="vi-VN" sz="2200" dirty="0"/>
              <a:t>Platne kartice mogu biti:</a:t>
            </a:r>
            <a:endParaRPr lang="sr-Latn-ME" sz="2200" dirty="0"/>
          </a:p>
          <a:p>
            <a:pPr lvl="1"/>
            <a:r>
              <a:rPr lang="vi-VN" sz="2200" dirty="0"/>
              <a:t>Bankarske - izdaju ih banke:</a:t>
            </a:r>
            <a:endParaRPr lang="sr-Latn-ME" sz="2200" dirty="0"/>
          </a:p>
          <a:p>
            <a:pPr lvl="2"/>
            <a:r>
              <a:rPr lang="vi-VN" sz="2200" dirty="0"/>
              <a:t>Kreditne </a:t>
            </a:r>
            <a:endParaRPr lang="sr-Latn-ME" sz="2200" dirty="0"/>
          </a:p>
          <a:p>
            <a:pPr lvl="2"/>
            <a:r>
              <a:rPr lang="vi-VN" sz="2200" dirty="0"/>
              <a:t>Debitne kartice</a:t>
            </a:r>
            <a:endParaRPr lang="sr-Latn-ME" sz="2200" dirty="0"/>
          </a:p>
          <a:p>
            <a:pPr lvl="2"/>
            <a:r>
              <a:rPr lang="vi-VN" sz="2200" dirty="0"/>
              <a:t>Prema najnovijoj tehnologiji i unapređenoj sigurnosti izdvajaju se čip kartice </a:t>
            </a:r>
            <a:endParaRPr lang="sr-Latn-ME" sz="2200" dirty="0"/>
          </a:p>
          <a:p>
            <a:pPr lvl="1"/>
            <a:r>
              <a:rPr lang="vi-VN" sz="2200" dirty="0"/>
              <a:t>Specijalizovane - izdaju ih kompanije za plaćanje njihove robe i usluga (najčešće uz pogodnosti plaćanja)</a:t>
            </a:r>
            <a:endParaRPr lang="sr-Latn-ME" sz="2200" dirty="0"/>
          </a:p>
          <a:p>
            <a:pPr lvl="1"/>
            <a:r>
              <a:rPr lang="vi-VN" sz="2200" dirty="0"/>
              <a:t>Univerzalne - izdaju ih organizacije specijalizovane za kreditiranje prodaje (MasterCard, Visa, Diners, itd.)</a:t>
            </a:r>
            <a:endParaRPr lang="sr-Latn-BA" sz="2200" dirty="0"/>
          </a:p>
          <a:p>
            <a:pPr lvl="1"/>
            <a:endParaRPr lang="sr-Latn-ME" sz="2200" dirty="0"/>
          </a:p>
        </p:txBody>
      </p:sp>
      <p:sp>
        <p:nvSpPr>
          <p:cNvPr id="2" name="AutoShape 2" descr="What Is A Visa Card? | Bankra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 descr="Visa or Mastercard: What's the difference between the credit cards? | Fox  Busines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228600"/>
            <a:ext cx="2286000" cy="1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ards, Benefits, Airport Lounges | Diners Club Internati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5600" y="5181600"/>
            <a:ext cx="2743200" cy="163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347713" cy="1320800"/>
          </a:xfrm>
        </p:spPr>
        <p:txBody>
          <a:bodyPr/>
          <a:lstStyle/>
          <a:p>
            <a:r>
              <a:rPr lang="sr-Latn-BA" b="1" dirty="0">
                <a:solidFill>
                  <a:schemeClr val="accent1">
                    <a:lumMod val="50000"/>
                  </a:schemeClr>
                </a:solidFill>
              </a:rPr>
              <a:t>Karakteristike novca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6705600" cy="4953000"/>
          </a:xfrm>
        </p:spPr>
        <p:txBody>
          <a:bodyPr>
            <a:normAutofit/>
          </a:bodyPr>
          <a:lstStyle/>
          <a:p>
            <a:r>
              <a:rPr lang="en-US" sz="2200" dirty="0"/>
              <a:t>S </a:t>
            </a:r>
            <a:r>
              <a:rPr lang="en-US" sz="2200" dirty="0" err="1"/>
              <a:t>obzirom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rijetkost</a:t>
            </a:r>
            <a:r>
              <a:rPr lang="en-US" sz="2200" dirty="0"/>
              <a:t> </a:t>
            </a:r>
            <a:r>
              <a:rPr lang="en-US" sz="2200" dirty="0" err="1"/>
              <a:t>novca</a:t>
            </a:r>
            <a:r>
              <a:rPr lang="en-US" sz="2200" dirty="0"/>
              <a:t> </a:t>
            </a:r>
            <a:r>
              <a:rPr lang="en-US" sz="2200" dirty="0" err="1"/>
              <a:t>možemo</a:t>
            </a:r>
            <a:r>
              <a:rPr lang="en-US" sz="2200" dirty="0"/>
              <a:t> </a:t>
            </a:r>
            <a:r>
              <a:rPr lang="en-US" sz="2200" dirty="0" err="1"/>
              <a:t>reći</a:t>
            </a:r>
            <a:r>
              <a:rPr lang="en-US" sz="2200" dirty="0"/>
              <a:t> da</a:t>
            </a:r>
            <a:r>
              <a:rPr lang="sr-Latn-BA" sz="2200" dirty="0"/>
              <a:t> on </a:t>
            </a:r>
            <a:r>
              <a:rPr lang="sr-Latn-BA" sz="2200" dirty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</a:rPr>
              <a:t>redstavlja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2">
                    <a:lumMod val="75000"/>
                  </a:schemeClr>
                </a:solidFill>
              </a:rPr>
              <a:t>rijetko</a:t>
            </a:r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 dobro</a:t>
            </a:r>
            <a:r>
              <a:rPr lang="sr-Latn-BA" sz="2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Latn-BA" sz="2200" dirty="0">
                <a:solidFill>
                  <a:schemeClr val="tx1"/>
                </a:solidFill>
              </a:rPr>
              <a:t>(robu) </a:t>
            </a:r>
          </a:p>
          <a:p>
            <a:pPr marL="0" indent="0">
              <a:buNone/>
            </a:pPr>
            <a:endParaRPr lang="sr-Latn-BA" sz="2200" dirty="0">
              <a:solidFill>
                <a:schemeClr val="tx1"/>
              </a:solidFill>
            </a:endParaRPr>
          </a:p>
          <a:p>
            <a:r>
              <a:rPr lang="sr-Latn-BA" sz="2200" dirty="0">
                <a:solidFill>
                  <a:schemeClr val="tx1"/>
                </a:solidFill>
              </a:rPr>
              <a:t>To 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poseban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oblik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kompleksne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specifične</a:t>
            </a:r>
            <a:r>
              <a:rPr lang="en-US" sz="2200" dirty="0">
                <a:solidFill>
                  <a:schemeClr val="tx1"/>
                </a:solidFill>
              </a:rPr>
              <a:t> robe</a:t>
            </a:r>
            <a:r>
              <a:rPr lang="sr-Latn-BA" sz="2200" dirty="0">
                <a:solidFill>
                  <a:schemeClr val="tx1"/>
                </a:solidFill>
              </a:rPr>
              <a:t>, a monopol na emitovanje ima država</a:t>
            </a:r>
          </a:p>
          <a:p>
            <a:endParaRPr lang="sr-Latn-BA" sz="2200" dirty="0">
              <a:solidFill>
                <a:schemeClr val="tx1"/>
              </a:solidFill>
            </a:endParaRPr>
          </a:p>
          <a:p>
            <a:r>
              <a:rPr lang="sr-Latn-BA" sz="2200" dirty="0">
                <a:solidFill>
                  <a:schemeClr val="tx1"/>
                </a:solidFill>
              </a:rPr>
              <a:t>Osnovno pitanje je optimalan iznos njegove količine – inflacija ili recesija (uslijed deflacije)</a:t>
            </a:r>
          </a:p>
          <a:p>
            <a:endParaRPr lang="sr-Latn-BA" sz="2200" dirty="0">
              <a:solidFill>
                <a:schemeClr val="tx1"/>
              </a:solidFill>
            </a:endParaRPr>
          </a:p>
          <a:p>
            <a:r>
              <a:rPr lang="sr-Latn-BA" sz="2200" dirty="0">
                <a:solidFill>
                  <a:schemeClr val="tx1"/>
                </a:solidFill>
              </a:rPr>
              <a:t>Vrijednost novca se utvrđuje na osnovu kupovne moći, odnosno količine robe koja se može kupiti za jedinicu novca</a:t>
            </a:r>
            <a:endParaRPr lang="en-US" sz="2200" dirty="0">
              <a:solidFill>
                <a:schemeClr val="tx1"/>
              </a:solidFill>
            </a:endParaRPr>
          </a:p>
          <a:p>
            <a:endParaRPr lang="sr-Latn-BA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744472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lang="sr-Latn-ME" b="1" dirty="0">
                <a:solidFill>
                  <a:schemeClr val="accent1">
                    <a:lumMod val="50000"/>
                  </a:schemeClr>
                </a:solidFill>
              </a:rPr>
              <a:t>eorije o vrijednosti novca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6652513" cy="5257800"/>
          </a:xfrm>
        </p:spPr>
        <p:txBody>
          <a:bodyPr>
            <a:normAutofit/>
          </a:bodyPr>
          <a:lstStyle/>
          <a:p>
            <a:pPr algn="just"/>
            <a:r>
              <a:rPr lang="en-US" sz="2100" b="1" i="1" dirty="0" err="1">
                <a:solidFill>
                  <a:schemeClr val="tx1"/>
                </a:solidFill>
              </a:rPr>
              <a:t>Metalistička</a:t>
            </a:r>
            <a:r>
              <a:rPr lang="en-US" sz="2100" b="1" i="1" dirty="0">
                <a:solidFill>
                  <a:schemeClr val="tx1"/>
                </a:solidFill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</a:rPr>
              <a:t>teorija</a:t>
            </a:r>
            <a:r>
              <a:rPr lang="en-US" sz="2100" b="1" i="1" dirty="0">
                <a:solidFill>
                  <a:schemeClr val="tx1"/>
                </a:solidFill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</a:rPr>
              <a:t>vrijednosti</a:t>
            </a:r>
            <a:r>
              <a:rPr lang="en-US" sz="2100" b="1" i="1" dirty="0">
                <a:solidFill>
                  <a:schemeClr val="tx1"/>
                </a:solidFill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</a:rPr>
              <a:t>novca</a:t>
            </a:r>
            <a:r>
              <a:rPr lang="en-US" sz="2100" b="1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zastupa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sljedeće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stavove</a:t>
            </a:r>
            <a:r>
              <a:rPr lang="en-US" sz="2100" dirty="0">
                <a:solidFill>
                  <a:schemeClr val="tx1"/>
                </a:solidFill>
              </a:rPr>
              <a:t>:</a:t>
            </a:r>
            <a:endParaRPr lang="sr-Latn-ME" sz="210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en-US" sz="2100" dirty="0">
              <a:solidFill>
                <a:schemeClr val="tx1"/>
              </a:solidFill>
            </a:endParaRPr>
          </a:p>
          <a:p>
            <a:pPr lvl="1" algn="just"/>
            <a:r>
              <a:rPr lang="vi-VN" sz="2100" dirty="0">
                <a:solidFill>
                  <a:schemeClr val="tx1"/>
                </a:solidFill>
              </a:rPr>
              <a:t>novac mora imati svoju unutrašnju, materijalnu vrijednost koja potiče od supstance od koje je izrađen</a:t>
            </a:r>
            <a:endParaRPr lang="sr-Latn-ME" sz="2100" dirty="0">
              <a:solidFill>
                <a:schemeClr val="tx1"/>
              </a:solidFill>
            </a:endParaRPr>
          </a:p>
          <a:p>
            <a:pPr lvl="1" algn="just"/>
            <a:r>
              <a:rPr lang="vi-VN" sz="2100" dirty="0">
                <a:solidFill>
                  <a:schemeClr val="tx1"/>
                </a:solidFill>
              </a:rPr>
              <a:t>Sa aspekta unutrašnje politike to znači da novac treba biti vezan za neki metal koji bi označavao stabilnost (kasnije za valutu sidro)</a:t>
            </a:r>
            <a:endParaRPr lang="sr-Latn-ME" sz="2100" dirty="0">
              <a:solidFill>
                <a:schemeClr val="tx1"/>
              </a:solidFill>
            </a:endParaRPr>
          </a:p>
          <a:p>
            <a:pPr lvl="1" algn="just"/>
            <a:r>
              <a:rPr lang="vi-VN" sz="2100" dirty="0">
                <a:solidFill>
                  <a:schemeClr val="tx1"/>
                </a:solidFill>
              </a:rPr>
              <a:t>U međunarodnim plaćanjima – samo metalni novac može da vrši ulogu svjetskog novca (zlatni standard)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7010400" cy="5279363"/>
          </a:xfrm>
        </p:spPr>
        <p:txBody>
          <a:bodyPr>
            <a:normAutofit/>
          </a:bodyPr>
          <a:lstStyle/>
          <a:p>
            <a:r>
              <a:rPr lang="vi-VN" sz="2200" b="1" i="1" dirty="0"/>
              <a:t>Nominalistička teorija </a:t>
            </a:r>
            <a:endParaRPr lang="sr-Latn-ME" sz="2200" b="1" i="1" dirty="0">
              <a:latin typeface="Gill Sans MT" pitchFamily="34" charset="0"/>
            </a:endParaRPr>
          </a:p>
          <a:p>
            <a:endParaRPr lang="sr-Latn-ME" sz="2200" dirty="0"/>
          </a:p>
          <a:p>
            <a:pPr lvl="1" algn="just"/>
            <a:r>
              <a:rPr lang="vi-VN" sz="2200" dirty="0">
                <a:solidFill>
                  <a:schemeClr val="tx1"/>
                </a:solidFill>
              </a:rPr>
              <a:t>Vrijednost novca ne potiče od njegove materijalne sadržine već od njegove nominalne, od države određene vrijednosti</a:t>
            </a:r>
            <a:endParaRPr lang="sr-Latn-ME" sz="2200" dirty="0">
              <a:solidFill>
                <a:schemeClr val="tx1"/>
              </a:solidFill>
            </a:endParaRPr>
          </a:p>
          <a:p>
            <a:pPr lvl="1" algn="just"/>
            <a:r>
              <a:rPr lang="vi-VN" sz="2200" dirty="0">
                <a:solidFill>
                  <a:schemeClr val="tx1"/>
                </a:solidFill>
              </a:rPr>
              <a:t>Savremeni razvoj monetarnih sistema doveo je do potpunog regulisanja novčanog opticaja od strane države ili CB</a:t>
            </a:r>
            <a:endParaRPr lang="sr-Latn-ME" sz="2200" dirty="0">
              <a:solidFill>
                <a:schemeClr val="tx1"/>
              </a:solidFill>
            </a:endParaRPr>
          </a:p>
          <a:p>
            <a:pPr lvl="1" algn="just"/>
            <a:r>
              <a:rPr lang="vi-VN" sz="2200" dirty="0">
                <a:solidFill>
                  <a:schemeClr val="tx1"/>
                </a:solidFill>
              </a:rPr>
              <a:t>Posebno do izražaja dolazi u periodu razvoja kreditnog i depozitnog novca, koji nemaju materijalnu već opticajnu sadržinu</a:t>
            </a:r>
            <a:endParaRPr lang="sr-Latn-ME" sz="2200" dirty="0">
              <a:solidFill>
                <a:schemeClr val="tx1"/>
              </a:solidFill>
            </a:endParaRPr>
          </a:p>
          <a:p>
            <a:pPr lvl="1" algn="just"/>
            <a:r>
              <a:rPr lang="vi-VN" sz="2200" dirty="0">
                <a:solidFill>
                  <a:schemeClr val="tx1"/>
                </a:solidFill>
              </a:rPr>
              <a:t>Novac je tvorevina zakona!</a:t>
            </a:r>
            <a:endParaRPr lang="en-US" sz="2200" dirty="0">
              <a:solidFill>
                <a:schemeClr val="tx1"/>
              </a:solidFill>
              <a:latin typeface="Gill Sans MT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599"/>
            <a:ext cx="8305800" cy="6476999"/>
          </a:xfrm>
        </p:spPr>
        <p:txBody>
          <a:bodyPr>
            <a:normAutofit/>
          </a:bodyPr>
          <a:lstStyle/>
          <a:p>
            <a:r>
              <a:rPr lang="vi-VN" b="1" i="1" dirty="0"/>
              <a:t>Bankarska teorija novca</a:t>
            </a:r>
            <a:endParaRPr lang="sr-Latn-ME" b="1" i="1" dirty="0"/>
          </a:p>
          <a:p>
            <a:endParaRPr lang="sr-Latn-ME" dirty="0"/>
          </a:p>
          <a:p>
            <a:pPr lvl="1" algn="just"/>
            <a:r>
              <a:rPr lang="vi-VN" sz="2200" dirty="0">
                <a:solidFill>
                  <a:schemeClr val="tx1"/>
                </a:solidFill>
              </a:rPr>
              <a:t>povećanje ili smanjenje opticaja banknota ne zavisi od emisione banke, već od stvarnih potreba privrede za sredstvima plaćanja</a:t>
            </a:r>
            <a:endParaRPr lang="sr-Latn-ME" sz="2200" dirty="0">
              <a:solidFill>
                <a:schemeClr val="tx1"/>
              </a:solidFill>
            </a:endParaRPr>
          </a:p>
          <a:p>
            <a:pPr lvl="1" algn="just"/>
            <a:r>
              <a:rPr lang="vi-VN" sz="2200" dirty="0">
                <a:solidFill>
                  <a:schemeClr val="tx1"/>
                </a:solidFill>
              </a:rPr>
              <a:t>Ukoliko se poveća promet roba, povećava se i novčani opticaj</a:t>
            </a:r>
            <a:endParaRPr lang="sr-Latn-ME" sz="2200" dirty="0">
              <a:solidFill>
                <a:schemeClr val="tx1"/>
              </a:solidFill>
            </a:endParaRPr>
          </a:p>
          <a:p>
            <a:pPr lvl="1" algn="just"/>
            <a:r>
              <a:rPr lang="vi-VN" sz="2200" dirty="0">
                <a:solidFill>
                  <a:schemeClr val="tx1"/>
                </a:solidFill>
              </a:rPr>
              <a:t>Novac vezuju za potrebe robnog prometa i kamatne stope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endParaRPr lang="sr-Latn-BA" sz="2200" dirty="0"/>
          </a:p>
          <a:p>
            <a:pPr lvl="1"/>
            <a:endParaRPr lang="sr-Latn-BA" sz="2200" dirty="0"/>
          </a:p>
          <a:p>
            <a:pPr lvl="1"/>
            <a:endParaRPr lang="en-US" sz="22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957044" y="6496294"/>
            <a:ext cx="3045461" cy="209305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2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062714" y="8744193"/>
            <a:ext cx="3045461" cy="209305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200" dirty="0"/>
          </a:p>
        </p:txBody>
      </p:sp>
      <p:pic>
        <p:nvPicPr>
          <p:cNvPr id="12" name="Picture 12" descr="60% people think their banks are 'bureaucratic, inefficient': Repor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7269" y="3562347"/>
            <a:ext cx="4191001" cy="314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6934200" cy="5279363"/>
          </a:xfrm>
        </p:spPr>
        <p:txBody>
          <a:bodyPr>
            <a:normAutofit/>
          </a:bodyPr>
          <a:lstStyle/>
          <a:p>
            <a:endParaRPr lang="sr-Latn-ME" sz="2200" dirty="0"/>
          </a:p>
          <a:p>
            <a:pPr algn="just"/>
            <a:r>
              <a:rPr lang="en-US" sz="2200" dirty="0">
                <a:solidFill>
                  <a:schemeClr val="tx1"/>
                </a:solidFill>
              </a:rPr>
              <a:t>N</a:t>
            </a:r>
            <a:r>
              <a:rPr lang="sr-Latn-ME" sz="2200" dirty="0">
                <a:solidFill>
                  <a:schemeClr val="tx1"/>
                </a:solidFill>
              </a:rPr>
              <a:t>ovac u obliku imovine: hartije od vrijednosti, pokretne i nepokretne nekretnine i sl. imaju niži stpen likvidnosti i troškove pri prometovanju</a:t>
            </a:r>
          </a:p>
          <a:p>
            <a:pPr algn="just"/>
            <a:endParaRPr lang="sr-Latn-ME" sz="2200" dirty="0">
              <a:solidFill>
                <a:schemeClr val="tx1"/>
              </a:solidFill>
            </a:endParaRPr>
          </a:p>
          <a:p>
            <a:pPr algn="just"/>
            <a:r>
              <a:rPr lang="en-US" sz="2200" dirty="0">
                <a:solidFill>
                  <a:schemeClr val="tx1"/>
                </a:solidFill>
              </a:rPr>
              <a:t>D</a:t>
            </a:r>
            <a:r>
              <a:rPr lang="sr-Latn-ME" sz="2200" dirty="0">
                <a:solidFill>
                  <a:schemeClr val="tx1"/>
                </a:solidFill>
              </a:rPr>
              <a:t>va troška držanja novca:</a:t>
            </a:r>
          </a:p>
          <a:p>
            <a:pPr lvl="1" algn="just"/>
            <a:r>
              <a:rPr lang="en-US" sz="2200" dirty="0">
                <a:solidFill>
                  <a:schemeClr val="tx1"/>
                </a:solidFill>
              </a:rPr>
              <a:t>G</a:t>
            </a:r>
            <a:r>
              <a:rPr lang="sr-Latn-ME" sz="2200" dirty="0">
                <a:solidFill>
                  <a:schemeClr val="tx1"/>
                </a:solidFill>
              </a:rPr>
              <a:t>ubi vrijednost u inflatornim uslovima</a:t>
            </a:r>
          </a:p>
          <a:p>
            <a:pPr lvl="1" algn="just"/>
            <a:r>
              <a:rPr lang="en-US" sz="2200" dirty="0">
                <a:solidFill>
                  <a:schemeClr val="tx1"/>
                </a:solidFill>
              </a:rPr>
              <a:t>N</a:t>
            </a:r>
            <a:r>
              <a:rPr lang="sr-Latn-ME" sz="2200" dirty="0">
                <a:solidFill>
                  <a:schemeClr val="tx1"/>
                </a:solidFill>
              </a:rPr>
              <a:t>e donosi prihod, kao što bi to bio slučaj sa kamatnom stopom na depozite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dirty="0">
                <a:solidFill>
                  <a:schemeClr val="accent1">
                    <a:lumMod val="50000"/>
                  </a:schemeClr>
                </a:solidFill>
              </a:rPr>
              <a:t>Uloga novca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7391400" cy="4288763"/>
          </a:xfrm>
        </p:spPr>
        <p:txBody>
          <a:bodyPr>
            <a:normAutofit fontScale="92500" lnSpcReduction="10000"/>
          </a:bodyPr>
          <a:lstStyle/>
          <a:p>
            <a:endParaRPr lang="sr-Latn-ME" dirty="0"/>
          </a:p>
          <a:p>
            <a:pPr algn="just"/>
            <a:r>
              <a:rPr lang="sr-Latn-ME" sz="2300" dirty="0">
                <a:solidFill>
                  <a:schemeClr val="tx1"/>
                </a:solidFill>
              </a:rPr>
              <a:t>1. ključna karika koja povezuje robne proizvođače</a:t>
            </a:r>
          </a:p>
          <a:p>
            <a:pPr algn="just"/>
            <a:r>
              <a:rPr lang="sr-Latn-ME" sz="2300" dirty="0">
                <a:solidFill>
                  <a:schemeClr val="tx1"/>
                </a:solidFill>
              </a:rPr>
              <a:t>2. pomoću novca se stvara, troši i preraspodjeljuje nacionalni dohodak</a:t>
            </a:r>
          </a:p>
          <a:p>
            <a:pPr algn="just"/>
            <a:r>
              <a:rPr lang="sr-Latn-ME" sz="2300" dirty="0">
                <a:solidFill>
                  <a:schemeClr val="tx1"/>
                </a:solidFill>
              </a:rPr>
              <a:t>3. ulog</a:t>
            </a:r>
            <a:r>
              <a:rPr lang="sr-Cyrl-BA" sz="2300" dirty="0">
                <a:solidFill>
                  <a:schemeClr val="tx1"/>
                </a:solidFill>
              </a:rPr>
              <a:t>а</a:t>
            </a:r>
            <a:r>
              <a:rPr lang="sr-Latn-ME" sz="2300" dirty="0">
                <a:solidFill>
                  <a:schemeClr val="tx1"/>
                </a:solidFill>
              </a:rPr>
              <a:t> u ekonomskoj aktivnosti preduzeća, u funkcionisanju državnih organa i u povećanju interesa proizvođača robe za poboljšanje efikasnosti svog poslovanja kroz racionalnije korištenje resursa.</a:t>
            </a:r>
            <a:endParaRPr lang="sr-Cyrl-BA" sz="2300" dirty="0">
              <a:solidFill>
                <a:schemeClr val="tx1"/>
              </a:solidFill>
            </a:endParaRPr>
          </a:p>
          <a:p>
            <a:pPr algn="just"/>
            <a:r>
              <a:rPr lang="sr-Latn-ME" sz="2300" dirty="0">
                <a:solidFill>
                  <a:schemeClr val="tx1"/>
                </a:solidFill>
              </a:rPr>
              <a:t>4. regulisanje tokova privredne aktivnosti kroz instrumente monetarnog regulisanja koji za cilj imaju podsticanje privrednog rasta i zapošljavanje, uz održavanje stabilnosti</a:t>
            </a:r>
            <a:endParaRPr lang="en-US" sz="23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014" y="228600"/>
            <a:ext cx="6347713" cy="762000"/>
          </a:xfrm>
        </p:spPr>
        <p:txBody>
          <a:bodyPr/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Trendovi</a:t>
            </a:r>
            <a:r>
              <a:rPr lang="sr-Latn-BA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razvoju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novca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7010400" cy="5562600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2200" dirty="0" err="1">
                <a:solidFill>
                  <a:schemeClr val="tx1"/>
                </a:solidFill>
              </a:rPr>
              <a:t>Krajem</a:t>
            </a:r>
            <a:r>
              <a:rPr lang="en-US" sz="2200" dirty="0">
                <a:solidFill>
                  <a:schemeClr val="tx1"/>
                </a:solidFill>
              </a:rPr>
              <a:t> 20.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početkom</a:t>
            </a:r>
            <a:r>
              <a:rPr lang="en-US" sz="2200" dirty="0">
                <a:solidFill>
                  <a:schemeClr val="tx1"/>
                </a:solidFill>
              </a:rPr>
              <a:t> 21. </a:t>
            </a:r>
            <a:r>
              <a:rPr lang="en-US" sz="2200" dirty="0" err="1">
                <a:solidFill>
                  <a:schemeClr val="tx1"/>
                </a:solidFill>
              </a:rPr>
              <a:t>vijeka</a:t>
            </a:r>
            <a:r>
              <a:rPr lang="en-US" sz="2200" dirty="0">
                <a:solidFill>
                  <a:schemeClr val="tx1"/>
                </a:solidFill>
              </a:rPr>
              <a:t> u</a:t>
            </a:r>
            <a:r>
              <a:rPr lang="sr-Latn-BA" sz="2200" dirty="0">
                <a:solidFill>
                  <a:schemeClr val="tx1"/>
                </a:solidFill>
              </a:rPr>
              <a:t>oč</a:t>
            </a:r>
            <a:r>
              <a:rPr lang="en-US" sz="2200" dirty="0" err="1">
                <a:solidFill>
                  <a:schemeClr val="tx1"/>
                </a:solidFill>
              </a:rPr>
              <a:t>eni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sljedeći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trendovi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razvoju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:</a:t>
            </a:r>
            <a:endParaRPr lang="sr-Latn-BA" sz="2200" dirty="0">
              <a:solidFill>
                <a:schemeClr val="tx1"/>
              </a:solidFill>
            </a:endParaRPr>
          </a:p>
          <a:p>
            <a:pPr lvl="1" algn="just">
              <a:lnSpc>
                <a:spcPct val="13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proces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demonetizacije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zlata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završen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odnosno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zlato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potpuno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istisnuto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monetarnog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opticaja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BA" sz="2200" dirty="0">
              <a:solidFill>
                <a:schemeClr val="tx1"/>
              </a:solidFill>
            </a:endParaRPr>
          </a:p>
          <a:p>
            <a:pPr lvl="1" algn="just">
              <a:lnSpc>
                <a:spcPct val="13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papirni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novac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sve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više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istiskuje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novčanog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opticaja</a:t>
            </a:r>
            <a:r>
              <a:rPr lang="en-US" sz="2200" dirty="0">
                <a:solidFill>
                  <a:schemeClr val="tx1"/>
                </a:solidFill>
              </a:rPr>
              <a:t>, a </a:t>
            </a:r>
            <a:r>
              <a:rPr lang="en-US" sz="2200" dirty="0" err="1">
                <a:solidFill>
                  <a:schemeClr val="tx1"/>
                </a:solidFill>
              </a:rPr>
              <a:t>depozitni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novac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posebno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elektronski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novac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plastične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kartice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dobija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značaju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BA" sz="2200" dirty="0">
              <a:solidFill>
                <a:schemeClr val="tx1"/>
              </a:solidFill>
            </a:endParaRPr>
          </a:p>
          <a:p>
            <a:pPr lvl="1" algn="just">
              <a:lnSpc>
                <a:spcPct val="130000"/>
              </a:lnSpc>
            </a:pPr>
            <a:r>
              <a:rPr lang="en-US" sz="2200" dirty="0" err="1">
                <a:solidFill>
                  <a:schemeClr val="tx1"/>
                </a:solidFill>
              </a:rPr>
              <a:t>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globalizacijom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svijeta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internacionalizacijom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privrednog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života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opštom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kompjuterizacijom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nacionalne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novčane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jedinice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postepeno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istiskuju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monetarnog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opticaja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uvodi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zajednička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valuta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veći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broj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zemalja</a:t>
            </a:r>
            <a:r>
              <a:rPr lang="en-US" sz="2200" dirty="0">
                <a:solidFill>
                  <a:schemeClr val="tx1"/>
                </a:solidFill>
              </a:rPr>
              <a:t> (</a:t>
            </a:r>
            <a:r>
              <a:rPr lang="en-US" sz="2200" dirty="0" err="1">
                <a:solidFill>
                  <a:schemeClr val="tx1"/>
                </a:solidFill>
              </a:rPr>
              <a:t>npr</a:t>
            </a:r>
            <a:r>
              <a:rPr lang="en-US" sz="2200" dirty="0">
                <a:solidFill>
                  <a:schemeClr val="tx1"/>
                </a:solidFill>
              </a:rPr>
              <a:t>. euro u </a:t>
            </a:r>
            <a:r>
              <a:rPr lang="en-US" sz="2200" dirty="0" err="1">
                <a:solidFill>
                  <a:schemeClr val="tx1"/>
                </a:solidFill>
              </a:rPr>
              <a:t>zemljama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Evropske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unije</a:t>
            </a:r>
            <a:r>
              <a:rPr lang="en-US" sz="2200" dirty="0">
                <a:solidFill>
                  <a:schemeClr val="tx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910005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6629400" cy="4038599"/>
          </a:xfrm>
        </p:spPr>
        <p:txBody>
          <a:bodyPr/>
          <a:lstStyle/>
          <a:p>
            <a:pPr marL="342900" lvl="1" indent="-342900" algn="just"/>
            <a:r>
              <a:rPr lang="en-US" sz="2200" dirty="0" err="1">
                <a:solidFill>
                  <a:schemeClr val="tx1"/>
                </a:solidFill>
              </a:rPr>
              <a:t>Sve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ove</a:t>
            </a:r>
            <a:r>
              <a:rPr lang="en-US" sz="2200" dirty="0">
                <a:solidFill>
                  <a:schemeClr val="tx1"/>
                </a:solidFill>
              </a:rPr>
              <a:t> prom</a:t>
            </a:r>
            <a:r>
              <a:rPr lang="sr-Latn-BA" sz="2200" dirty="0">
                <a:solidFill>
                  <a:schemeClr val="tx1"/>
                </a:solidFill>
              </a:rPr>
              <a:t>j</a:t>
            </a:r>
            <a:r>
              <a:rPr lang="en-US" sz="2200" dirty="0" err="1">
                <a:solidFill>
                  <a:schemeClr val="tx1"/>
                </a:solidFill>
              </a:rPr>
              <a:t>ene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desile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tokom</a:t>
            </a:r>
            <a:r>
              <a:rPr lang="en-US" sz="2200" dirty="0">
                <a:solidFill>
                  <a:schemeClr val="tx1"/>
                </a:solidFill>
              </a:rPr>
              <a:t> 20. v</a:t>
            </a:r>
            <a:r>
              <a:rPr lang="sr-Latn-BA" sz="2200" dirty="0">
                <a:solidFill>
                  <a:schemeClr val="tx1"/>
                </a:solidFill>
              </a:rPr>
              <a:t>ij</a:t>
            </a:r>
            <a:r>
              <a:rPr lang="en-US" sz="2200" dirty="0" err="1">
                <a:solidFill>
                  <a:schemeClr val="tx1"/>
                </a:solidFill>
              </a:rPr>
              <a:t>eka</a:t>
            </a:r>
            <a:r>
              <a:rPr lang="en-US" sz="2200" dirty="0">
                <a:solidFill>
                  <a:schemeClr val="tx1"/>
                </a:solidFill>
              </a:rPr>
              <a:t> bile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motivisane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potrebom</a:t>
            </a:r>
            <a:r>
              <a:rPr lang="en-US" sz="2200" dirty="0">
                <a:solidFill>
                  <a:schemeClr val="tx1"/>
                </a:solidFill>
              </a:rPr>
              <a:t> da se </a:t>
            </a:r>
            <a:r>
              <a:rPr lang="en-US" sz="2200" dirty="0" err="1">
                <a:solidFill>
                  <a:schemeClr val="tx1"/>
                </a:solidFill>
              </a:rPr>
              <a:t>troškovi</a:t>
            </a:r>
            <a:r>
              <a:rPr lang="en-US" sz="2200" dirty="0">
                <a:solidFill>
                  <a:schemeClr val="tx1"/>
                </a:solidFill>
              </a:rPr>
              <a:t> v</a:t>
            </a:r>
            <a:r>
              <a:rPr lang="sr-Latn-BA" sz="2200" dirty="0">
                <a:solidFill>
                  <a:schemeClr val="tx1"/>
                </a:solidFill>
              </a:rPr>
              <a:t>remena </a:t>
            </a:r>
            <a:r>
              <a:rPr lang="en-US" sz="2200" dirty="0" err="1">
                <a:solidFill>
                  <a:schemeClr val="tx1"/>
                </a:solidFill>
              </a:rPr>
              <a:t>provedeno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razmjeni</a:t>
            </a:r>
            <a:r>
              <a:rPr lang="sr-Latn-BA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smanje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minimum</a:t>
            </a:r>
            <a:endParaRPr lang="sr-Latn-BA" sz="2200" dirty="0">
              <a:solidFill>
                <a:schemeClr val="tx1"/>
              </a:solidFill>
            </a:endParaRPr>
          </a:p>
          <a:p>
            <a:pPr marL="342900" lvl="1" indent="-342900" algn="just"/>
            <a:endParaRPr lang="sr-Latn-BA" sz="2200" dirty="0">
              <a:solidFill>
                <a:schemeClr val="tx1"/>
              </a:solidFill>
            </a:endParaRPr>
          </a:p>
          <a:p>
            <a:pPr marL="342900" lvl="1" indent="-342900" algn="just"/>
            <a:r>
              <a:rPr lang="sr-Latn-BA" sz="2200" dirty="0">
                <a:solidFill>
                  <a:schemeClr val="tx1"/>
                </a:solidFill>
              </a:rPr>
              <a:t>T</a:t>
            </a:r>
            <a:r>
              <a:rPr lang="en-US" sz="2200" dirty="0" err="1">
                <a:solidFill>
                  <a:schemeClr val="tx1"/>
                </a:solidFill>
              </a:rPr>
              <a:t>ehnologije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obavljanje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transakcija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sr-Latn-BA" sz="2200" dirty="0">
                <a:solidFill>
                  <a:schemeClr val="tx1"/>
                </a:solidFill>
              </a:rPr>
              <a:t>i trend digitalizacije </a:t>
            </a:r>
            <a:r>
              <a:rPr lang="en-US" sz="2200" dirty="0">
                <a:solidFill>
                  <a:schemeClr val="tx1"/>
                </a:solidFill>
              </a:rPr>
              <a:t>se </a:t>
            </a:r>
            <a:r>
              <a:rPr lang="en-US" sz="2200" dirty="0" err="1">
                <a:solidFill>
                  <a:schemeClr val="tx1"/>
                </a:solidFill>
              </a:rPr>
              <a:t>stalno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usavršavaju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njihova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primjena</a:t>
            </a:r>
            <a:r>
              <a:rPr lang="sr-Latn-BA" sz="2200" dirty="0">
                <a:solidFill>
                  <a:schemeClr val="tx1"/>
                </a:solidFill>
              </a:rPr>
              <a:t> vodi </a:t>
            </a:r>
            <a:r>
              <a:rPr lang="en-US" sz="2200" dirty="0" err="1">
                <a:solidFill>
                  <a:schemeClr val="tx1"/>
                </a:solidFill>
              </a:rPr>
              <a:t>smanj</a:t>
            </a:r>
            <a:r>
              <a:rPr lang="sr-Latn-BA" sz="2200" dirty="0">
                <a:solidFill>
                  <a:schemeClr val="tx1"/>
                </a:solidFill>
              </a:rPr>
              <a:t>enju ovih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troškov</a:t>
            </a:r>
            <a:r>
              <a:rPr lang="sr-Latn-BA" sz="2200" dirty="0">
                <a:solidFill>
                  <a:schemeClr val="tx1"/>
                </a:solidFill>
              </a:rPr>
              <a:t>a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967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67000"/>
            <a:ext cx="7086600" cy="2286000"/>
          </a:xfrm>
        </p:spPr>
        <p:txBody>
          <a:bodyPr>
            <a:noAutofit/>
          </a:bodyPr>
          <a:lstStyle/>
          <a:p>
            <a:pPr algn="ctr">
              <a:lnSpc>
                <a:spcPct val="130000"/>
              </a:lnSpc>
            </a:pPr>
            <a:r>
              <a:rPr lang="sr-Latn-BA" sz="4400" dirty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Funkcije novca</a:t>
            </a:r>
            <a:br>
              <a:rPr lang="sr-Latn-BA" sz="4400" dirty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</a:br>
            <a:r>
              <a:rPr lang="sr-Latn-BA" sz="4400" dirty="0">
                <a:latin typeface="Berlin Sans FB Demi" panose="020E0802020502020306" pitchFamily="34" charset="0"/>
              </a:rPr>
              <a:t> </a:t>
            </a:r>
            <a:endParaRPr lang="en-US" sz="4400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8536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F</a:t>
            </a:r>
            <a:r>
              <a:rPr lang="sr-Latn-ME" b="1" dirty="0">
                <a:solidFill>
                  <a:schemeClr val="accent1">
                    <a:lumMod val="50000"/>
                  </a:schemeClr>
                </a:solidFill>
              </a:rPr>
              <a:t>unkcije novca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7239000" cy="4441163"/>
          </a:xfrm>
        </p:spPr>
        <p:txBody>
          <a:bodyPr>
            <a:normAutofit/>
          </a:bodyPr>
          <a:lstStyle/>
          <a:p>
            <a:endParaRPr lang="sr-Latn-ME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Funkcija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novca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sredstva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razm</a:t>
            </a:r>
            <a:r>
              <a:rPr lang="sr-Latn-ME" sz="28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ene</a:t>
            </a:r>
            <a:endParaRPr lang="sr-Latn-M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Funkcija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novca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sr-Latn-ME" sz="2800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ere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vr</a:t>
            </a:r>
            <a:r>
              <a:rPr lang="sr-Latn-ME" sz="2800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ednosti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odnosno</a:t>
            </a:r>
            <a:r>
              <a:rPr lang="sr-Latn-ME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obračunske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jedinice</a:t>
            </a:r>
            <a:endParaRPr lang="sr-Latn-M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Funkcija novca kao</a:t>
            </a:r>
            <a:r>
              <a:rPr lang="sr-Latn-ME" sz="2800" dirty="0">
                <a:latin typeface="Calibri" panose="020F0502020204030204" pitchFamily="34" charset="0"/>
                <a:cs typeface="Calibri" panose="020F0502020204030204" pitchFamily="34" charset="0"/>
              </a:rPr>
              <a:t> sredstva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odloženog plaćanja</a:t>
            </a:r>
            <a:endParaRPr lang="sr-Latn-M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Funkcija novca kao zaliha vrijednosti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886" y="3048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Funkcija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novca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sredstva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razm</a:t>
            </a:r>
            <a:r>
              <a:rPr lang="sr-Latn-ME" b="1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ene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6705599" cy="4724400"/>
          </a:xfrm>
        </p:spPr>
        <p:txBody>
          <a:bodyPr>
            <a:normAutofit/>
          </a:bodyPr>
          <a:lstStyle/>
          <a:p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Ovu funkciju novac vrši pri kupovini ili prodaji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roba i usluga pri kojoj dolazi do istovremene predaje rob</a:t>
            </a:r>
            <a:r>
              <a:rPr lang="sr-Latn-B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plaćanja</a:t>
            </a:r>
            <a:endParaRPr lang="sr-Latn-BA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znači da kupac robe za nju u isto vr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vrši plaćanje u novcu, odnosno prodavac robe istovremeno za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robu dobija novac.</a:t>
            </a:r>
            <a:endParaRPr lang="sr-Latn-ME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Omogućava</a:t>
            </a:r>
            <a:r>
              <a:rPr lang="sr-Latn-B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 se izb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egnu poteškoće naturalne razm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ene,</a:t>
            </a:r>
            <a:r>
              <a:rPr lang="sr-Latn-BA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trampe ili bartera i na taj način, u velikoj m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eri, smanje troškovi razm</a:t>
            </a:r>
            <a:r>
              <a:rPr lang="sr-Latn-ME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vi-VN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ene.</a:t>
            </a:r>
            <a:endParaRPr lang="en-US" sz="2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347713" cy="13208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D</a:t>
            </a:r>
            <a:r>
              <a:rPr lang="sr-Latn-ME" b="1" dirty="0">
                <a:solidFill>
                  <a:schemeClr val="accent1">
                    <a:lumMod val="50000"/>
                  </a:schemeClr>
                </a:solidFill>
              </a:rPr>
              <a:t>efinicij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sr-Latn-ME" b="1" dirty="0">
                <a:solidFill>
                  <a:schemeClr val="accent1">
                    <a:lumMod val="50000"/>
                  </a:schemeClr>
                </a:solidFill>
              </a:rPr>
              <a:t> novca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7772400" cy="5257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Iako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ekonomskoj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teoriji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postoji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veliki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broj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definicija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novca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neke</a:t>
            </a:r>
            <a:r>
              <a:rPr lang="en-US" sz="2000" dirty="0">
                <a:solidFill>
                  <a:schemeClr val="tx1"/>
                </a:solidFill>
              </a:rPr>
              <a:t> od </a:t>
            </a:r>
            <a:r>
              <a:rPr lang="en-US" sz="2000" dirty="0" err="1">
                <a:solidFill>
                  <a:schemeClr val="tx1"/>
                </a:solidFill>
              </a:rPr>
              <a:t>najšire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prihvaćenih</a:t>
            </a:r>
            <a:r>
              <a:rPr lang="sr-Latn-BA" sz="2000" dirty="0">
                <a:solidFill>
                  <a:schemeClr val="tx1"/>
                </a:solidFill>
              </a:rPr>
              <a:t> su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  <a:endParaRPr lang="sr-Latn-BA" sz="2000" dirty="0">
              <a:solidFill>
                <a:schemeClr val="tx1"/>
              </a:solidFill>
            </a:endParaRPr>
          </a:p>
          <a:p>
            <a:pPr lvl="1">
              <a:lnSpc>
                <a:spcPct val="130000"/>
              </a:lnSpc>
            </a:pPr>
            <a:r>
              <a:rPr lang="en-US" sz="2000" dirty="0">
                <a:solidFill>
                  <a:schemeClr val="tx1"/>
                </a:solidFill>
              </a:rPr>
              <a:t>1. Novac je </a:t>
            </a:r>
            <a:r>
              <a:rPr lang="en-US" sz="2000" dirty="0" err="1">
                <a:solidFill>
                  <a:schemeClr val="tx1"/>
                </a:solidFill>
              </a:rPr>
              <a:t>svako</a:t>
            </a:r>
            <a:r>
              <a:rPr lang="en-US" sz="2000" dirty="0">
                <a:solidFill>
                  <a:schemeClr val="tx1"/>
                </a:solidFill>
              </a:rPr>
              <a:t> dobro </a:t>
            </a:r>
            <a:r>
              <a:rPr lang="en-US" sz="2000" dirty="0" err="1">
                <a:solidFill>
                  <a:schemeClr val="tx1"/>
                </a:solidFill>
              </a:rPr>
              <a:t>koje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široko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koristi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prihvata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transakcijama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koje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uklјučuju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prenos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dobara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usluga</a:t>
            </a:r>
            <a:r>
              <a:rPr lang="en-US" sz="2000" dirty="0">
                <a:solidFill>
                  <a:schemeClr val="tx1"/>
                </a:solidFill>
              </a:rPr>
              <a:t> s </a:t>
            </a:r>
            <a:r>
              <a:rPr lang="en-US" sz="2000" dirty="0" err="1">
                <a:solidFill>
                  <a:schemeClr val="tx1"/>
                </a:solidFill>
              </a:rPr>
              <a:t>jedne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osobe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drugu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sr-Latn-BA" sz="2000" dirty="0">
              <a:solidFill>
                <a:schemeClr val="tx1"/>
              </a:solidFill>
            </a:endParaRPr>
          </a:p>
          <a:p>
            <a:pPr lvl="1">
              <a:lnSpc>
                <a:spcPct val="130000"/>
              </a:lnSpc>
            </a:pPr>
            <a:r>
              <a:rPr lang="en-US" sz="2000" dirty="0">
                <a:solidFill>
                  <a:schemeClr val="tx1"/>
                </a:solidFill>
              </a:rPr>
              <a:t>2. Novac je </a:t>
            </a:r>
            <a:r>
              <a:rPr lang="en-US" sz="2000" dirty="0" err="1">
                <a:solidFill>
                  <a:schemeClr val="tx1"/>
                </a:solidFill>
              </a:rPr>
              <a:t>jedinstven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društveni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ekonomski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kulturni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fenomen</a:t>
            </a:r>
            <a:r>
              <a:rPr lang="en-US" sz="2000" dirty="0">
                <a:solidFill>
                  <a:schemeClr val="tx1"/>
                </a:solidFill>
              </a:rPr>
              <a:t> bez </a:t>
            </a:r>
            <a:r>
              <a:rPr lang="en-US" sz="2000" dirty="0" err="1">
                <a:solidFill>
                  <a:schemeClr val="tx1"/>
                </a:solidFill>
              </a:rPr>
              <a:t>kojeg</a:t>
            </a:r>
            <a:r>
              <a:rPr lang="en-US" sz="2000" dirty="0">
                <a:solidFill>
                  <a:schemeClr val="tx1"/>
                </a:solidFill>
              </a:rPr>
              <a:t> bi </a:t>
            </a:r>
            <a:r>
              <a:rPr lang="en-US" sz="2000" dirty="0" err="1">
                <a:solidFill>
                  <a:schemeClr val="tx1"/>
                </a:solidFill>
              </a:rPr>
              <a:t>troškovi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razmjene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ekonomiji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značajno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veći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sr-Latn-BA" sz="2000" dirty="0">
              <a:solidFill>
                <a:schemeClr val="tx1"/>
              </a:solidFill>
            </a:endParaRPr>
          </a:p>
          <a:p>
            <a:pPr lvl="1">
              <a:lnSpc>
                <a:spcPct val="130000"/>
              </a:lnSpc>
            </a:pPr>
            <a:r>
              <a:rPr lang="sr-Cyrl-BA" sz="2000" dirty="0">
                <a:solidFill>
                  <a:schemeClr val="tx1"/>
                </a:solidFill>
              </a:rPr>
              <a:t>3</a:t>
            </a:r>
            <a:r>
              <a:rPr lang="en-US" sz="2000" dirty="0">
                <a:solidFill>
                  <a:schemeClr val="tx1"/>
                </a:solidFill>
              </a:rPr>
              <a:t>. Novac je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</a:rPr>
              <a:t>specifičan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 vid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</a:rPr>
              <a:t>univerzalne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 robe </a:t>
            </a:r>
            <a:r>
              <a:rPr lang="en-US" sz="2000" dirty="0" err="1">
                <a:solidFill>
                  <a:schemeClr val="tx1"/>
                </a:solidFill>
              </a:rPr>
              <a:t>koja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koristi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opšti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ekvivalent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pomoću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koga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izražava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vrijednost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svih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drugih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roba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sr-Latn-BA" sz="2000" dirty="0">
              <a:solidFill>
                <a:schemeClr val="tx1"/>
              </a:solidFill>
            </a:endParaRPr>
          </a:p>
          <a:p>
            <a:pPr lvl="1">
              <a:lnSpc>
                <a:spcPct val="130000"/>
              </a:lnSpc>
            </a:pPr>
            <a:endParaRPr lang="sr-Latn-BA" sz="2000" dirty="0">
              <a:solidFill>
                <a:schemeClr val="tx1"/>
              </a:solidFill>
            </a:endParaRPr>
          </a:p>
          <a:p>
            <a:pPr lvl="1" algn="just">
              <a:lnSpc>
                <a:spcPct val="13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Najjednostavnije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novac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možemo</a:t>
            </a:r>
            <a:r>
              <a:rPr lang="en-US" sz="2000" dirty="0">
                <a:solidFill>
                  <a:schemeClr val="tx1"/>
                </a:solidFill>
              </a:rPr>
              <a:t> da </a:t>
            </a:r>
            <a:r>
              <a:rPr lang="en-US" sz="2000" dirty="0" err="1">
                <a:solidFill>
                  <a:schemeClr val="tx1"/>
                </a:solidFill>
              </a:rPr>
              <a:t>definišemo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opštepriznato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sredstvo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razmjene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koje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se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koristi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pri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plaćanju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roba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usluga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kao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sz="21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accent2">
                    <a:lumMod val="75000"/>
                  </a:schemeClr>
                </a:solidFill>
              </a:rPr>
              <a:t>dugova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Drugim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riječima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novac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automatski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nudi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prihvata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razmjeni</a:t>
            </a:r>
            <a:r>
              <a:rPr lang="en-US" sz="2000" dirty="0">
                <a:solidFill>
                  <a:schemeClr val="tx1"/>
                </a:solidFill>
              </a:rPr>
              <a:t> od </a:t>
            </a:r>
            <a:r>
              <a:rPr lang="en-US" sz="2000" dirty="0" err="1">
                <a:solidFill>
                  <a:schemeClr val="tx1"/>
                </a:solidFill>
              </a:rPr>
              <a:t>strane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svih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učesnika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sr-Latn-BA" sz="2000" dirty="0">
              <a:solidFill>
                <a:schemeClr val="tx1"/>
              </a:solidFill>
            </a:endParaRPr>
          </a:p>
          <a:p>
            <a:pPr lvl="1">
              <a:lnSpc>
                <a:spcPct val="130000"/>
              </a:lnSpc>
            </a:pPr>
            <a:r>
              <a:rPr lang="en-US" sz="2000" dirty="0">
                <a:solidFill>
                  <a:schemeClr val="tx1"/>
                </a:solidFill>
              </a:rPr>
              <a:t>Novac, </a:t>
            </a:r>
            <a:r>
              <a:rPr lang="en-US" sz="2000" dirty="0" err="1">
                <a:solidFill>
                  <a:schemeClr val="tx1"/>
                </a:solidFill>
              </a:rPr>
              <a:t>kao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sredstvo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razmjene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jeste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roba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koju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lјudi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stiču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trgovinom</a:t>
            </a:r>
            <a:r>
              <a:rPr lang="en-US" sz="2000" dirty="0">
                <a:solidFill>
                  <a:schemeClr val="tx1"/>
                </a:solidFill>
              </a:rPr>
              <a:t>, ne da bi ga </a:t>
            </a:r>
            <a:r>
              <a:rPr lang="en-US" sz="2000" dirty="0" err="1">
                <a:solidFill>
                  <a:schemeClr val="tx1"/>
                </a:solidFill>
              </a:rPr>
              <a:t>jednokratno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upotrebili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nego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sa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namjerom</a:t>
            </a:r>
            <a:r>
              <a:rPr lang="en-US" sz="2000" dirty="0">
                <a:solidFill>
                  <a:schemeClr val="tx1"/>
                </a:solidFill>
              </a:rPr>
              <a:t> da </a:t>
            </a:r>
            <a:r>
              <a:rPr lang="en-US" sz="2000" dirty="0" err="1">
                <a:solidFill>
                  <a:schemeClr val="tx1"/>
                </a:solidFill>
              </a:rPr>
              <a:t>ponovo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trguju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novcem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da za </a:t>
            </a:r>
            <a:r>
              <a:rPr lang="en-US" sz="2000" dirty="0" err="1">
                <a:solidFill>
                  <a:schemeClr val="tx1"/>
                </a:solidFill>
              </a:rPr>
              <a:t>njega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dobiju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neku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drugu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robu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im</a:t>
            </a:r>
            <a:r>
              <a:rPr lang="en-US" sz="2000" dirty="0">
                <a:solidFill>
                  <a:schemeClr val="tx1"/>
                </a:solidFill>
              </a:rPr>
              <a:t> je </a:t>
            </a:r>
            <a:r>
              <a:rPr lang="en-US" sz="2000" dirty="0" err="1">
                <a:solidFill>
                  <a:schemeClr val="tx1"/>
                </a:solidFill>
              </a:rPr>
              <a:t>neophodna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sr-Latn-BA" sz="2000" dirty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en-US" sz="22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6347713" cy="838200"/>
          </a:xfrm>
        </p:spPr>
        <p:txBody>
          <a:bodyPr/>
          <a:lstStyle/>
          <a:p>
            <a:pPr algn="ctr"/>
            <a:r>
              <a:rPr lang="sr-Latn-ME" dirty="0">
                <a:solidFill>
                  <a:schemeClr val="tx1"/>
                </a:solidFill>
              </a:rPr>
              <a:t>Savremeni oblik bartera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7315200" cy="5181600"/>
          </a:xfrm>
        </p:spPr>
        <p:txBody>
          <a:bodyPr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sr-Latn-BA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Kao specifična vrsta bartera mogu se tretirati i</a:t>
            </a:r>
            <a:r>
              <a:rPr lang="sr-Latn-ME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pojave d</a:t>
            </a:r>
            <a:r>
              <a:rPr lang="sr-Latn-ME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elimičnog izb</a:t>
            </a:r>
            <a:r>
              <a:rPr lang="sr-Latn-ME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egavanja isplata zarada zaposlenim u</a:t>
            </a:r>
            <a:r>
              <a:rPr lang="sr-Latn-ME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novcu, kako bi se smanjila poreska opterećenja. </a:t>
            </a:r>
            <a:endParaRPr lang="sr-Latn-ME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sr-Latn-ME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sr-Latn-ME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 zarada zaposleni mogu dobijati u vidu nekog osiguranja koje za njih poslodavac uplaćuje kod osiguravajućih kompanija.</a:t>
            </a:r>
            <a:endParaRPr lang="sr-Latn-ME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just">
              <a:spcBef>
                <a:spcPct val="0"/>
              </a:spcBef>
              <a:buFontTx/>
              <a:buChar char="-"/>
            </a:pPr>
            <a:endParaRPr lang="sr-Latn-ME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Isto tako, zaposleni mogu imati i neke pogodnosti od</a:t>
            </a:r>
            <a:r>
              <a:rPr lang="sr-Latn-ME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svog poslodavca (zaposleni u trgovini popust pri kupovini,</a:t>
            </a:r>
            <a:r>
              <a:rPr lang="sr-Latn-ME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nastavnici besplatno školovanje svoje dece, zaposleni u</a:t>
            </a:r>
            <a:r>
              <a:rPr lang="sr-Latn-ME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vi-VN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transportnim organizacijama popust pri putovanjima i slično), što je takođe svojevrsni oblik bartera.</a:t>
            </a:r>
            <a:endParaRPr lang="sr-Latn-BA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just">
              <a:spcBef>
                <a:spcPct val="0"/>
              </a:spcBef>
              <a:buFontTx/>
              <a:buChar char="-"/>
            </a:pPr>
            <a:endParaRPr lang="sr-Latn-BA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sr-Latn-BA" sz="2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bonovi kao novac</a:t>
            </a:r>
            <a:endParaRPr lang="en-US" sz="2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549" y="228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Funkcija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novca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sr-Latn-ME" sz="2800" b="1" dirty="0"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sr-Latn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vr</a:t>
            </a:r>
            <a:r>
              <a:rPr lang="sr-Latn-ME" sz="2800" b="1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ednosti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odnosno</a:t>
            </a:r>
            <a:r>
              <a:rPr lang="sr-Latn-ME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obračunsk</a:t>
            </a:r>
            <a:r>
              <a:rPr lang="sr-Latn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jedinic</a:t>
            </a:r>
            <a:r>
              <a:rPr lang="sr-Latn-BA" sz="28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49400"/>
            <a:ext cx="6576313" cy="4491963"/>
          </a:xfrm>
        </p:spPr>
        <p:txBody>
          <a:bodyPr>
            <a:normAutofit fontScale="92500" lnSpcReduction="10000"/>
          </a:bodyPr>
          <a:lstStyle/>
          <a:p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Ova funkcija ispoljava se na taj način što se vr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ednost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svih roba izražava u novcu kao opštem ekvivalentu. </a:t>
            </a:r>
            <a:endParaRPr lang="sr-Latn-M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To omogućava da se veoma lako mogu uporediti relativne vr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ednosti različitih roba i usluga.</a:t>
            </a:r>
            <a:endParaRPr lang="sr-Latn-M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200" b="1" dirty="0">
                <a:latin typeface="Calibri" panose="020F0502020204030204" pitchFamily="34" charset="0"/>
                <a:cs typeface="Calibri" panose="020F0502020204030204" pitchFamily="34" charset="0"/>
              </a:rPr>
              <a:t>Vr</a:t>
            </a:r>
            <a:r>
              <a:rPr lang="sr-Latn-ME" sz="2200" b="1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200" b="1" dirty="0">
                <a:latin typeface="Calibri" panose="020F0502020204030204" pitchFamily="34" charset="0"/>
                <a:cs typeface="Calibri" panose="020F0502020204030204" pitchFamily="34" charset="0"/>
              </a:rPr>
              <a:t>ednost robe izražene u novcu predstavlja njenu c</a:t>
            </a:r>
            <a:r>
              <a:rPr lang="sr-Latn-ME" sz="2200" b="1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200" b="1" dirty="0">
                <a:latin typeface="Calibri" panose="020F0502020204030204" pitchFamily="34" charset="0"/>
                <a:cs typeface="Calibri" panose="020F0502020204030204" pitchFamily="34" charset="0"/>
              </a:rPr>
              <a:t>enu. </a:t>
            </a:r>
            <a:endParaRPr lang="sr-Latn-ME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ME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U ekonomskom sistemu postoji onoliko c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ena koliko ima različitih roba i usluga. Drugim r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ečima svaka roba, odnosno usluga ima svoju c</a:t>
            </a:r>
            <a:r>
              <a:rPr lang="sr-Latn-ME" sz="2200" dirty="0">
                <a:latin typeface="Calibri" panose="020F0502020204030204" pitchFamily="34" charset="0"/>
                <a:cs typeface="Calibri" panose="020F0502020204030204" pitchFamily="34" charset="0"/>
              </a:rPr>
              <a:t>ij</a:t>
            </a:r>
            <a:r>
              <a:rPr lang="vi-VN" sz="2200" dirty="0">
                <a:latin typeface="Calibri" panose="020F0502020204030204" pitchFamily="34" charset="0"/>
                <a:cs typeface="Calibri" panose="020F0502020204030204" pitchFamily="34" charset="0"/>
              </a:rPr>
              <a:t>enu.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6705600" cy="5431763"/>
          </a:xfrm>
        </p:spPr>
        <p:txBody>
          <a:bodyPr>
            <a:normAutofit lnSpcReduction="10000"/>
          </a:bodyPr>
          <a:lstStyle/>
          <a:p>
            <a:r>
              <a:rPr lang="sr-Latn-BA" sz="2100" dirty="0">
                <a:solidFill>
                  <a:schemeClr val="tx1"/>
                </a:solidFill>
              </a:rPr>
              <a:t>Vrijednost novca se ne određuje samo na robe već i u odnosu na druge valute</a:t>
            </a:r>
          </a:p>
          <a:p>
            <a:endParaRPr lang="sr-Latn-BA" sz="2100" dirty="0">
              <a:solidFill>
                <a:schemeClr val="tx1"/>
              </a:solidFill>
            </a:endParaRPr>
          </a:p>
          <a:p>
            <a:r>
              <a:rPr lang="sr-Latn-BA" sz="2100" dirty="0">
                <a:solidFill>
                  <a:schemeClr val="tx1"/>
                </a:solidFill>
              </a:rPr>
              <a:t>Odnos nacionalne valute prema drugim valutama određuje se preko kursne liste - </a:t>
            </a:r>
            <a:r>
              <a:rPr lang="sr-Latn-BA" sz="2100" dirty="0">
                <a:solidFill>
                  <a:srgbClr val="C00000"/>
                </a:solidFill>
              </a:rPr>
              <a:t>konvertibilnost novca</a:t>
            </a:r>
          </a:p>
          <a:p>
            <a:endParaRPr lang="sr-Latn-BA" sz="2100" dirty="0">
              <a:solidFill>
                <a:srgbClr val="C00000"/>
              </a:solidFill>
            </a:endParaRPr>
          </a:p>
          <a:p>
            <a:r>
              <a:rPr lang="sr-Latn-BA" sz="2100" dirty="0">
                <a:solidFill>
                  <a:schemeClr val="tx1"/>
                </a:solidFill>
              </a:rPr>
              <a:t>Privrede koje imaju nisku inflaciju, nizak deficit i nizak javni dug spadaju u kategoriju „jakih valuta“</a:t>
            </a:r>
          </a:p>
          <a:p>
            <a:endParaRPr lang="sr-Latn-BA" sz="2100" dirty="0">
              <a:solidFill>
                <a:schemeClr val="tx1"/>
              </a:solidFill>
            </a:endParaRPr>
          </a:p>
          <a:p>
            <a:r>
              <a:rPr lang="sr-Latn-BA" sz="2100" dirty="0">
                <a:solidFill>
                  <a:schemeClr val="tx1"/>
                </a:solidFill>
              </a:rPr>
              <a:t>Konvertibilnost – mogućnost zamjene domaće u valutu druge zemlje</a:t>
            </a:r>
          </a:p>
          <a:p>
            <a:endParaRPr lang="sr-Latn-BA" sz="2100" dirty="0">
              <a:solidFill>
                <a:schemeClr val="tx1"/>
              </a:solidFill>
            </a:endParaRPr>
          </a:p>
          <a:p>
            <a:r>
              <a:rPr lang="sr-Latn-BA" sz="2100" dirty="0">
                <a:solidFill>
                  <a:schemeClr val="tx1"/>
                </a:solidFill>
              </a:rPr>
              <a:t>Konvertibilne valute su opštepriznate i prihvaćene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251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75" y="78346"/>
            <a:ext cx="6347713" cy="381000"/>
          </a:xfrm>
        </p:spPr>
        <p:txBody>
          <a:bodyPr>
            <a:normAutofit/>
          </a:bodyPr>
          <a:lstStyle/>
          <a:p>
            <a:pPr algn="ctr"/>
            <a:r>
              <a:rPr lang="sr-Latn-BA" sz="1800" b="1" dirty="0">
                <a:solidFill>
                  <a:schemeClr val="tx1"/>
                </a:solidFill>
              </a:rPr>
              <a:t>Primjer kursne liste za konvertibilnu marku (BAM)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47800" y="459346"/>
            <a:ext cx="4724400" cy="62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286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524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vi-VN" b="1" dirty="0">
                <a:latin typeface="Calibri" panose="020F0502020204030204" pitchFamily="34" charset="0"/>
                <a:cs typeface="Calibri" panose="020F0502020204030204" pitchFamily="34" charset="0"/>
              </a:rPr>
              <a:t>Funkcija novca kao</a:t>
            </a:r>
            <a:r>
              <a:rPr lang="sr-Latn-ME" b="1" dirty="0">
                <a:latin typeface="Calibri" panose="020F0502020204030204" pitchFamily="34" charset="0"/>
                <a:cs typeface="Calibri" panose="020F0502020204030204" pitchFamily="34" charset="0"/>
              </a:rPr>
              <a:t> sredstva</a:t>
            </a:r>
            <a:r>
              <a:rPr lang="vi-VN" b="1" dirty="0">
                <a:latin typeface="Calibri" panose="020F0502020204030204" pitchFamily="34" charset="0"/>
                <a:cs typeface="Calibri" panose="020F0502020204030204" pitchFamily="34" charset="0"/>
              </a:rPr>
              <a:t> odloženog plaćanja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6576313" cy="4364963"/>
          </a:xfrm>
        </p:spPr>
        <p:txBody>
          <a:bodyPr>
            <a:normAutofit/>
          </a:bodyPr>
          <a:lstStyle/>
          <a:p>
            <a:r>
              <a:rPr lang="vi-VN" sz="2200" dirty="0"/>
              <a:t>Funkcija novca kao platežnog sredstva, odnosno kao</a:t>
            </a:r>
            <a:r>
              <a:rPr lang="sr-Latn-ME" sz="2200" dirty="0"/>
              <a:t> </a:t>
            </a:r>
            <a:r>
              <a:rPr lang="vi-VN" sz="2200" dirty="0"/>
              <a:t>sredstva odloženog plaćanja se pojavila kao rezultat kreditnih odnosa.</a:t>
            </a:r>
            <a:endParaRPr lang="sr-Latn-ME" sz="2200" dirty="0"/>
          </a:p>
          <a:p>
            <a:endParaRPr lang="sr-Latn-ME" sz="2200" dirty="0"/>
          </a:p>
          <a:p>
            <a:r>
              <a:rPr lang="vi-VN" sz="2200" dirty="0"/>
              <a:t>Novac se u ovoj funkciji pojavljuje kada se roba</a:t>
            </a:r>
            <a:r>
              <a:rPr lang="sr-Latn-ME" sz="2200" dirty="0"/>
              <a:t> </a:t>
            </a:r>
            <a:r>
              <a:rPr lang="vi-VN" sz="2200" dirty="0"/>
              <a:t>prodaje kupcu u jednom vremenu, a plaćanje nastaje kasnije. </a:t>
            </a:r>
            <a:endParaRPr lang="sr-Latn-ME" sz="2200" dirty="0"/>
          </a:p>
          <a:p>
            <a:endParaRPr lang="sr-Latn-ME" sz="2200" dirty="0"/>
          </a:p>
          <a:p>
            <a:r>
              <a:rPr lang="vi-VN" sz="2200" dirty="0"/>
              <a:t>Radi se o prodaji robe na odloženo plaćanje. U momentu</a:t>
            </a:r>
            <a:r>
              <a:rPr lang="sr-Latn-ME" sz="2200" dirty="0"/>
              <a:t> </a:t>
            </a:r>
            <a:r>
              <a:rPr lang="vi-VN" sz="2200" dirty="0"/>
              <a:t>prodaje novac nije fizički prisutan i ne obavlja funkciju</a:t>
            </a:r>
            <a:r>
              <a:rPr lang="sr-Latn-ME" sz="2200" dirty="0"/>
              <a:t> </a:t>
            </a:r>
            <a:r>
              <a:rPr lang="vi-VN" sz="2200" dirty="0"/>
              <a:t>prometnog sredstva</a:t>
            </a:r>
            <a:endParaRPr lang="en-US" sz="22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28600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Funkcija novca kao zaliha vrijednosti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6705600" cy="4648200"/>
          </a:xfrm>
        </p:spPr>
        <p:txBody>
          <a:bodyPr>
            <a:normAutofit fontScale="92500"/>
          </a:bodyPr>
          <a:lstStyle/>
          <a:p>
            <a:pPr algn="just"/>
            <a:r>
              <a:rPr lang="sr-Latn-ME" sz="2200" dirty="0">
                <a:latin typeface="Arial" pitchFamily="34" charset="0"/>
                <a:cs typeface="Arial" pitchFamily="34" charset="0"/>
              </a:rPr>
              <a:t>Za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 prodatu robu ekonomski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subjekti 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novac 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mogu odmah iskorist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iti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 za kupovinu neophodne ro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b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e, ali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 i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 da ga čuvaju kao zalihu vr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ij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ednosti kojom će kupovati robu ili plaćati dugove u budućnosti.</a:t>
            </a:r>
            <a:endParaRPr lang="sr-Latn-ME" sz="22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sr-Latn-ME" sz="2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vi-VN" sz="2200" dirty="0">
                <a:latin typeface="Arial" pitchFamily="34" charset="0"/>
                <a:cs typeface="Arial" pitchFamily="34" charset="0"/>
              </a:rPr>
              <a:t>Vremenom je upravo ova funkcija novca bila jedna od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2200" dirty="0">
                <a:latin typeface="Arial" pitchFamily="34" charset="0"/>
                <a:cs typeface="Arial" pitchFamily="34" charset="0"/>
              </a:rPr>
              <a:t>važnih pretpostavki razvoja kreditnih odnosa.</a:t>
            </a:r>
            <a:endParaRPr lang="sr-Latn-ME" sz="2200" dirty="0">
              <a:latin typeface="Arial" pitchFamily="34" charset="0"/>
              <a:cs typeface="Arial" pitchFamily="34" charset="0"/>
            </a:endParaRPr>
          </a:p>
          <a:p>
            <a:endParaRPr lang="sr-Latn-ME" sz="2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200" dirty="0" err="1">
                <a:latin typeface="Arial" pitchFamily="34" charset="0"/>
                <a:cs typeface="Arial" pitchFamily="34" charset="0"/>
              </a:rPr>
              <a:t>Glavna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prednost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držanja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zalihe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vr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ij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ednosti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u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obliku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novca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ogleda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se u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njegovoj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izuzetno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visokoj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likvidnosti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Kod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gotovog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novca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postoji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savršena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likvidnost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jer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se on u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svakom</a:t>
            </a:r>
            <a:r>
              <a:rPr lang="sr-Latn-ME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momentu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može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koristiti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za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kupovinu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roba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1981200"/>
            <a:ext cx="8549366" cy="46482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0" y="1066800"/>
            <a:ext cx="5638801" cy="685800"/>
          </a:xfrm>
        </p:spPr>
        <p:txBody>
          <a:bodyPr>
            <a:normAutofit fontScale="90000"/>
          </a:bodyPr>
          <a:lstStyle/>
          <a:p>
            <a:r>
              <a:rPr lang="sr-Latn-BA" dirty="0">
                <a:solidFill>
                  <a:schemeClr val="tx1"/>
                </a:solidFill>
              </a:rPr>
              <a:t>180 različitih valuta u svijetu</a:t>
            </a:r>
            <a:br>
              <a:rPr lang="sr-Latn-BA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itle 4"/>
          <p:cNvSpPr txBox="1">
            <a:spLocks/>
          </p:cNvSpPr>
          <p:nvPr/>
        </p:nvSpPr>
        <p:spPr>
          <a:xfrm>
            <a:off x="381000" y="316523"/>
            <a:ext cx="2790182" cy="533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2500" b="1" dirty="0">
                <a:solidFill>
                  <a:schemeClr val="tx1"/>
                </a:solidFill>
              </a:rPr>
              <a:t>Zanimljivosti</a:t>
            </a:r>
            <a:endParaRPr lang="en-US" sz="2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897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3800" y="3684204"/>
            <a:ext cx="2759491" cy="28079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152400"/>
            <a:ext cx="2790182" cy="533400"/>
          </a:xfrm>
        </p:spPr>
        <p:txBody>
          <a:bodyPr>
            <a:normAutofit/>
          </a:bodyPr>
          <a:lstStyle/>
          <a:p>
            <a:r>
              <a:rPr lang="sr-Latn-BA" sz="2500" b="1" dirty="0">
                <a:solidFill>
                  <a:schemeClr val="tx1"/>
                </a:solidFill>
              </a:rPr>
              <a:t>Zanimljivosti</a:t>
            </a:r>
            <a:endParaRPr lang="en-US" sz="2500" b="1" dirty="0">
              <a:solidFill>
                <a:schemeClr val="tx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381000" y="4648200"/>
            <a:ext cx="3200400" cy="685800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sr-Latn-BA" sz="2000" dirty="0"/>
              <a:t>Na novčanicama dominiraju muški likovi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3354706" y="884886"/>
            <a:ext cx="2940676" cy="53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7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7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7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7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7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7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sr-Latn-BA" sz="2000" dirty="0"/>
              <a:t>Motivi na novčanicama</a:t>
            </a:r>
          </a:p>
          <a:p>
            <a:pPr marL="285750" indent="-285750">
              <a:buFontTx/>
              <a:buChar char="-"/>
            </a:pPr>
            <a:endParaRPr lang="sr-Latn-BA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382" y="1524000"/>
            <a:ext cx="6096000" cy="192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60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3657600"/>
            <a:ext cx="5410200" cy="1320800"/>
          </a:xfrm>
        </p:spPr>
        <p:txBody>
          <a:bodyPr>
            <a:normAutofit/>
          </a:bodyPr>
          <a:lstStyle/>
          <a:p>
            <a:r>
              <a:rPr lang="sr-Latn-BA" sz="4000" dirty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Glavne svjetske valute</a:t>
            </a:r>
            <a:br>
              <a:rPr lang="en-US" sz="4000" dirty="0">
                <a:solidFill>
                  <a:schemeClr val="accent2">
                    <a:lumMod val="75000"/>
                  </a:schemeClr>
                </a:solidFill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627739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6858000" cy="6248400"/>
          </a:xfrm>
        </p:spPr>
        <p:txBody>
          <a:bodyPr>
            <a:normAutofit lnSpcReduction="10000"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Među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faktorima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koji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određuju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međunarodni</a:t>
            </a:r>
            <a:r>
              <a:rPr lang="en-US" sz="2200" dirty="0">
                <a:solidFill>
                  <a:schemeClr val="tx1"/>
                </a:solidFill>
              </a:rPr>
              <a:t> status </a:t>
            </a:r>
            <a:r>
              <a:rPr lang="en-US" sz="2200" dirty="0" err="1">
                <a:solidFill>
                  <a:schemeClr val="tx1"/>
                </a:solidFill>
              </a:rPr>
              <a:t>valute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najčešći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: 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 err="1">
                <a:solidFill>
                  <a:schemeClr val="tx1"/>
                </a:solidFill>
              </a:rPr>
              <a:t>veličina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zemlje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njeno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učešće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međunarodnoj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trgovini</a:t>
            </a:r>
            <a:r>
              <a:rPr lang="en-US" sz="2200" dirty="0">
                <a:solidFill>
                  <a:schemeClr val="tx1"/>
                </a:solidFill>
              </a:rPr>
              <a:t>;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 err="1">
                <a:solidFill>
                  <a:schemeClr val="tx1"/>
                </a:solidFill>
              </a:rPr>
              <a:t>širina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dubina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finansijskog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tržišta</a:t>
            </a:r>
            <a:r>
              <a:rPr lang="en-US" sz="2200" dirty="0">
                <a:solidFill>
                  <a:schemeClr val="tx1"/>
                </a:solidFill>
              </a:rPr>
              <a:t>; 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r>
              <a:rPr lang="en-US" sz="2200" dirty="0" err="1">
                <a:solidFill>
                  <a:schemeClr val="tx1"/>
                </a:solidFill>
              </a:rPr>
              <a:t>povjerenje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valutu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r>
              <a:rPr lang="sr-Latn-BA" sz="2200" dirty="0">
                <a:solidFill>
                  <a:schemeClr val="tx1"/>
                </a:solidFill>
              </a:rPr>
              <a:t>e</a:t>
            </a:r>
            <a:r>
              <a:rPr lang="en-US" sz="2200" dirty="0" err="1">
                <a:solidFill>
                  <a:schemeClr val="tx1"/>
                </a:solidFill>
              </a:rPr>
              <a:t>ksternalije</a:t>
            </a:r>
            <a:r>
              <a:rPr lang="sr-Latn-BA" sz="2200" dirty="0">
                <a:solidFill>
                  <a:schemeClr val="tx1"/>
                </a:solidFill>
              </a:rPr>
              <a:t>.</a:t>
            </a:r>
          </a:p>
          <a:p>
            <a:pPr marL="457200" lvl="1" indent="0">
              <a:buNone/>
            </a:pPr>
            <a:endParaRPr lang="sr-Latn-BA" sz="2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Danas</a:t>
            </a:r>
            <a:r>
              <a:rPr lang="sr-Latn-BA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razaznajemo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sljedeće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glavne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svjetske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valute</a:t>
            </a:r>
            <a:r>
              <a:rPr lang="en-US" sz="2200" dirty="0">
                <a:solidFill>
                  <a:schemeClr val="tx1"/>
                </a:solidFill>
              </a:rPr>
              <a:t>: </a:t>
            </a:r>
            <a:endParaRPr lang="sr-Latn-BA" sz="2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sr-Latn-BA" sz="2200" dirty="0">
                <a:solidFill>
                  <a:schemeClr val="tx1"/>
                </a:solidFill>
              </a:rPr>
              <a:t>	-</a:t>
            </a:r>
            <a:r>
              <a:rPr lang="en-US" sz="2200" dirty="0" err="1">
                <a:solidFill>
                  <a:schemeClr val="tx1"/>
                </a:solidFill>
              </a:rPr>
              <a:t>dolar</a:t>
            </a:r>
            <a:r>
              <a:rPr lang="en-US" sz="2200" dirty="0">
                <a:solidFill>
                  <a:schemeClr val="tx1"/>
                </a:solidFill>
              </a:rPr>
              <a:t> (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dalje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dominantna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valuta</a:t>
            </a:r>
            <a:r>
              <a:rPr lang="en-US" sz="2200" dirty="0">
                <a:solidFill>
                  <a:schemeClr val="tx1"/>
                </a:solidFill>
              </a:rPr>
              <a:t>), </a:t>
            </a:r>
            <a:endParaRPr lang="sr-Latn-BA" sz="2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sr-Latn-BA" sz="2200" dirty="0">
                <a:solidFill>
                  <a:schemeClr val="tx1"/>
                </a:solidFill>
              </a:rPr>
              <a:t>	-</a:t>
            </a:r>
            <a:r>
              <a:rPr lang="en-US" sz="2200" dirty="0" err="1">
                <a:solidFill>
                  <a:schemeClr val="tx1"/>
                </a:solidFill>
              </a:rPr>
              <a:t>evro</a:t>
            </a:r>
            <a:r>
              <a:rPr lang="en-US" sz="2200" dirty="0">
                <a:solidFill>
                  <a:schemeClr val="tx1"/>
                </a:solidFill>
              </a:rPr>
              <a:t> (</a:t>
            </a:r>
            <a:r>
              <a:rPr lang="en-US" sz="2200" dirty="0" err="1">
                <a:solidFill>
                  <a:schemeClr val="tx1"/>
                </a:solidFill>
              </a:rPr>
              <a:t>koji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zadržao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drugo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mjesto</a:t>
            </a:r>
            <a:r>
              <a:rPr lang="en-US" sz="2200" dirty="0">
                <a:solidFill>
                  <a:schemeClr val="tx1"/>
                </a:solidFill>
              </a:rPr>
              <a:t>), </a:t>
            </a:r>
            <a:endParaRPr lang="sr-Latn-BA" sz="2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sr-Latn-BA" sz="2200" dirty="0">
                <a:solidFill>
                  <a:schemeClr val="tx1"/>
                </a:solidFill>
              </a:rPr>
              <a:t>	-</a:t>
            </a:r>
            <a:r>
              <a:rPr lang="en-US" sz="2200" dirty="0" err="1">
                <a:solidFill>
                  <a:schemeClr val="tx1"/>
                </a:solidFill>
              </a:rPr>
              <a:t>udio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jena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evidentan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endParaRPr lang="sr-Latn-BA" sz="22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r>
              <a:rPr lang="sr-Latn-BA" sz="2200" dirty="0">
                <a:solidFill>
                  <a:schemeClr val="tx1"/>
                </a:solidFill>
              </a:rPr>
              <a:t>	-</a:t>
            </a:r>
            <a:r>
              <a:rPr lang="en-US" sz="2200" dirty="0" err="1">
                <a:solidFill>
                  <a:schemeClr val="tx1"/>
                </a:solidFill>
              </a:rPr>
              <a:t>primjetan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sr-Latn-BA" sz="2200" dirty="0">
                <a:solidFill>
                  <a:schemeClr val="tx1"/>
                </a:solidFill>
              </a:rPr>
              <a:t>p</a:t>
            </a:r>
            <a:r>
              <a:rPr lang="en-US" sz="2200" dirty="0" err="1">
                <a:solidFill>
                  <a:schemeClr val="tx1"/>
                </a:solidFill>
              </a:rPr>
              <a:t>orast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udjela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kineskog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juana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sr-Latn-BA" sz="2200" dirty="0">
                <a:solidFill>
                  <a:schemeClr val="tx1"/>
                </a:solidFill>
              </a:rPr>
              <a:t>	</a:t>
            </a:r>
            <a:r>
              <a:rPr lang="en-US" sz="2200" dirty="0" err="1">
                <a:solidFill>
                  <a:schemeClr val="tx1"/>
                </a:solidFill>
              </a:rPr>
              <a:t>vezi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sr-Latn-BA" sz="2200" dirty="0">
                <a:solidFill>
                  <a:schemeClr val="tx1"/>
                </a:solidFill>
              </a:rPr>
              <a:t>	</a:t>
            </a:r>
            <a:r>
              <a:rPr lang="en-US" sz="2200" dirty="0" err="1">
                <a:solidFill>
                  <a:schemeClr val="tx1"/>
                </a:solidFill>
              </a:rPr>
              <a:t>njegovom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rastućom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ulogom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Aziji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sr-Latn-BA" sz="2200" dirty="0">
                <a:solidFill>
                  <a:schemeClr val="tx1"/>
                </a:solidFill>
              </a:rPr>
              <a:t>	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međunarodnom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planu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</a:p>
          <a:p>
            <a:pPr lvl="1"/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808226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A3264-49D8-4328-4A6E-E4677AED2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447800"/>
            <a:ext cx="6423913" cy="45935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200" dirty="0">
                <a:solidFill>
                  <a:schemeClr val="tx1"/>
                </a:solidFill>
              </a:rPr>
              <a:t>Novac,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sredstvo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razmjene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jeste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lјudi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stiču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trgovinom</a:t>
            </a:r>
            <a:r>
              <a:rPr lang="en-US" sz="2200" dirty="0">
                <a:solidFill>
                  <a:schemeClr val="tx1"/>
                </a:solidFill>
              </a:rPr>
              <a:t>, ne da bi ga </a:t>
            </a:r>
            <a:r>
              <a:rPr lang="en-US" sz="2200" dirty="0" err="1">
                <a:solidFill>
                  <a:schemeClr val="tx1"/>
                </a:solidFill>
              </a:rPr>
              <a:t>jednokratno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upotrebili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nego</a:t>
            </a:r>
            <a:r>
              <a:rPr lang="en-US" sz="2200" dirty="0">
                <a:solidFill>
                  <a:schemeClr val="tx1"/>
                </a:solidFill>
              </a:rPr>
              <a:t> s </a:t>
            </a:r>
            <a:r>
              <a:rPr lang="en-US" sz="2200" dirty="0" err="1">
                <a:solidFill>
                  <a:schemeClr val="tx1"/>
                </a:solidFill>
              </a:rPr>
              <a:t>namjerom</a:t>
            </a:r>
            <a:r>
              <a:rPr lang="en-US" sz="2200" dirty="0">
                <a:solidFill>
                  <a:schemeClr val="tx1"/>
                </a:solidFill>
              </a:rPr>
              <a:t> da </a:t>
            </a:r>
            <a:r>
              <a:rPr lang="en-US" sz="2200" dirty="0" err="1">
                <a:solidFill>
                  <a:schemeClr val="tx1"/>
                </a:solidFill>
              </a:rPr>
              <a:t>ponovo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trguju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da za </a:t>
            </a:r>
            <a:r>
              <a:rPr lang="en-US" sz="2200" dirty="0" err="1">
                <a:solidFill>
                  <a:schemeClr val="tx1"/>
                </a:solidFill>
              </a:rPr>
              <a:t>njega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dobiju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neku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drugu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robu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im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neophodna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endParaRPr lang="sr-Latn-BA" sz="2200" dirty="0">
              <a:solidFill>
                <a:schemeClr val="tx1"/>
              </a:solidFill>
            </a:endParaRPr>
          </a:p>
          <a:p>
            <a:pPr algn="just"/>
            <a:endParaRPr lang="sr-Latn-BA" sz="2200" dirty="0">
              <a:solidFill>
                <a:schemeClr val="tx1"/>
              </a:solidFill>
            </a:endParaRPr>
          </a:p>
          <a:p>
            <a:r>
              <a:rPr lang="en-US" sz="2200" dirty="0" err="1">
                <a:solidFill>
                  <a:schemeClr val="tx1"/>
                </a:solidFill>
              </a:rPr>
              <a:t>Iz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prethodnih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definicija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možemo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uočiti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glavne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funkcije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to u </a:t>
            </a:r>
            <a:r>
              <a:rPr lang="en-US" sz="2200" dirty="0" err="1">
                <a:solidFill>
                  <a:schemeClr val="tx1"/>
                </a:solidFill>
              </a:rPr>
              <a:t>obliku</a:t>
            </a:r>
            <a:r>
              <a:rPr lang="en-US" sz="2200" dirty="0">
                <a:solidFill>
                  <a:schemeClr val="tx1"/>
                </a:solidFill>
              </a:rPr>
              <a:t>: </a:t>
            </a:r>
            <a:endParaRPr lang="sr-Latn-BA" sz="2200" dirty="0">
              <a:solidFill>
                <a:schemeClr val="tx1"/>
              </a:solidFill>
            </a:endParaRPr>
          </a:p>
          <a:p>
            <a:pPr lvl="1"/>
            <a:r>
              <a:rPr lang="en-US" sz="2000" dirty="0" err="1">
                <a:solidFill>
                  <a:schemeClr val="tx1"/>
                </a:solidFill>
              </a:rPr>
              <a:t>sredstva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razmjene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endParaRPr lang="sr-Latn-BA" sz="2000" dirty="0">
              <a:solidFill>
                <a:schemeClr val="tx1"/>
              </a:solidFill>
            </a:endParaRPr>
          </a:p>
          <a:p>
            <a:pPr lvl="1"/>
            <a:r>
              <a:rPr lang="en-US" sz="2000" dirty="0" err="1">
                <a:solidFill>
                  <a:schemeClr val="tx1"/>
                </a:solidFill>
              </a:rPr>
              <a:t>obračunske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jedinice</a:t>
            </a:r>
            <a:r>
              <a:rPr lang="en-US" sz="2000" dirty="0">
                <a:solidFill>
                  <a:schemeClr val="tx1"/>
                </a:solidFill>
              </a:rPr>
              <a:t>,</a:t>
            </a:r>
            <a:r>
              <a:rPr lang="sr-Latn-BA" sz="2000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sz="2000" dirty="0" err="1">
                <a:solidFill>
                  <a:schemeClr val="tx1"/>
                </a:solidFill>
              </a:rPr>
              <a:t>zaliha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vrijednosti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sr-Latn-BA" sz="2000" dirty="0">
              <a:solidFill>
                <a:schemeClr val="tx1"/>
              </a:solidFill>
            </a:endParaRPr>
          </a:p>
          <a:p>
            <a:pPr lvl="1"/>
            <a:r>
              <a:rPr lang="en-US" sz="2000" dirty="0" err="1">
                <a:solidFill>
                  <a:schemeClr val="tx1"/>
                </a:solidFill>
              </a:rPr>
              <a:t>sredstva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odloženog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plaćanja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sr-Latn-B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3825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634771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b="1" dirty="0">
                <a:solidFill>
                  <a:schemeClr val="accent2"/>
                </a:solidFill>
              </a:rPr>
              <a:t>Geopolitika i glavne svjetske valute danas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010400" cy="4697410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Kao </a:t>
            </a:r>
            <a:r>
              <a:rPr lang="en-US" sz="2000" dirty="0" err="1">
                <a:solidFill>
                  <a:schemeClr val="tx1"/>
                </a:solidFill>
              </a:rPr>
              <a:t>neminovan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rezultat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međunarodnih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ekonomskih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monetarnih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integracija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prisutan</a:t>
            </a:r>
            <a:r>
              <a:rPr lang="en-US" sz="2000" dirty="0">
                <a:solidFill>
                  <a:schemeClr val="tx1"/>
                </a:solidFill>
              </a:rPr>
              <a:t> je trend </a:t>
            </a:r>
            <a:r>
              <a:rPr lang="en-US" sz="2000" dirty="0" err="1">
                <a:solidFill>
                  <a:schemeClr val="tx1"/>
                </a:solidFill>
              </a:rPr>
              <a:t>smanjenja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broja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nacionalnih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valuta</a:t>
            </a:r>
            <a:r>
              <a:rPr lang="en-US" sz="2000" dirty="0">
                <a:solidFill>
                  <a:schemeClr val="tx1"/>
                </a:solidFill>
              </a:rPr>
              <a:t> u </a:t>
            </a:r>
            <a:r>
              <a:rPr lang="en-US" sz="2000" dirty="0" err="1">
                <a:solidFill>
                  <a:schemeClr val="tx1"/>
                </a:solidFill>
              </a:rPr>
              <a:t>svijetu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sr-Latn-BA" sz="2000" dirty="0">
              <a:solidFill>
                <a:schemeClr val="tx1"/>
              </a:solidFill>
            </a:endParaRPr>
          </a:p>
          <a:p>
            <a:endParaRPr lang="sr-Latn-BA" sz="2000" dirty="0">
              <a:solidFill>
                <a:schemeClr val="tx1"/>
              </a:solidFill>
            </a:endParaRPr>
          </a:p>
          <a:p>
            <a:r>
              <a:rPr lang="en-US" sz="2000" dirty="0" err="1">
                <a:solidFill>
                  <a:schemeClr val="tx1"/>
                </a:solidFill>
              </a:rPr>
              <a:t>Domaće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valute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važan</a:t>
            </a:r>
            <a:r>
              <a:rPr lang="en-US" sz="2000" dirty="0">
                <a:solidFill>
                  <a:schemeClr val="tx1"/>
                </a:solidFill>
              </a:rPr>
              <a:t> element </a:t>
            </a:r>
            <a:r>
              <a:rPr lang="en-US" sz="2000" dirty="0" err="1">
                <a:solidFill>
                  <a:schemeClr val="tx1"/>
                </a:solidFill>
              </a:rPr>
              <a:t>nacionalnog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suvereniteta</a:t>
            </a:r>
            <a:r>
              <a:rPr lang="en-US" sz="2000" dirty="0">
                <a:solidFill>
                  <a:schemeClr val="tx1"/>
                </a:solidFill>
              </a:rPr>
              <a:t> a </a:t>
            </a:r>
            <a:r>
              <a:rPr lang="en-US" sz="2000" dirty="0" err="1">
                <a:solidFill>
                  <a:schemeClr val="tx1"/>
                </a:solidFill>
              </a:rPr>
              <a:t>njihova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stabilnost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omogućava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pozitivne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efekte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realnu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ekonomiju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sr-Latn-BA" sz="2000" dirty="0">
              <a:solidFill>
                <a:schemeClr val="tx1"/>
              </a:solidFill>
            </a:endParaRPr>
          </a:p>
          <a:p>
            <a:endParaRPr lang="sr-Latn-BA" sz="2000" dirty="0">
              <a:solidFill>
                <a:schemeClr val="tx1"/>
              </a:solidFill>
            </a:endParaRPr>
          </a:p>
          <a:p>
            <a:r>
              <a:rPr lang="en-US" sz="2000" dirty="0" err="1">
                <a:solidFill>
                  <a:schemeClr val="tx1"/>
                </a:solidFill>
              </a:rPr>
              <a:t>Svaka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zemlja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nastoji</a:t>
            </a:r>
            <a:r>
              <a:rPr lang="en-US" sz="2000" dirty="0">
                <a:solidFill>
                  <a:schemeClr val="tx1"/>
                </a:solidFill>
              </a:rPr>
              <a:t> da </a:t>
            </a:r>
            <a:r>
              <a:rPr lang="en-US" sz="2000" dirty="0" err="1">
                <a:solidFill>
                  <a:schemeClr val="tx1"/>
                </a:solidFill>
              </a:rPr>
              <a:t>zadrži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suverenitet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nad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vođenjem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monetarne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politike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ovlaštenje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izdavanje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novca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upravljanje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tokovima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sredstava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Međutim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iz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različitih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političkih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ekonomskih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razloga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zemlje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prihvataju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gubitak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monetarnog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suvereniteta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odlučuju</a:t>
            </a:r>
            <a:r>
              <a:rPr lang="en-US" sz="2000" dirty="0">
                <a:solidFill>
                  <a:schemeClr val="tx1"/>
                </a:solidFill>
              </a:rPr>
              <a:t> se </a:t>
            </a:r>
            <a:r>
              <a:rPr lang="en-US" sz="2000" dirty="0" err="1">
                <a:solidFill>
                  <a:schemeClr val="tx1"/>
                </a:solidFill>
              </a:rPr>
              <a:t>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različite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monetarne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integracije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506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6728713" cy="56603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/>
              <a:t>Grafikon</a:t>
            </a:r>
            <a:r>
              <a:rPr lang="en-US" b="1" dirty="0"/>
              <a:t> 1.</a:t>
            </a:r>
            <a:r>
              <a:rPr lang="en-US" dirty="0"/>
              <a:t> </a:t>
            </a:r>
            <a:r>
              <a:rPr lang="en-US" dirty="0" err="1"/>
              <a:t>Prikaz</a:t>
            </a:r>
            <a:r>
              <a:rPr lang="en-US" dirty="0"/>
              <a:t> </a:t>
            </a:r>
            <a:r>
              <a:rPr lang="en-US" dirty="0" err="1"/>
              <a:t>najvažnijih</a:t>
            </a:r>
            <a:r>
              <a:rPr lang="en-US" dirty="0"/>
              <a:t> </a:t>
            </a:r>
            <a:r>
              <a:rPr lang="sr-Latn-BA" dirty="0"/>
              <a:t>svjetskih </a:t>
            </a:r>
            <a:r>
              <a:rPr lang="en-US" dirty="0" err="1"/>
              <a:t>valuta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8600" y="990600"/>
            <a:ext cx="8153400" cy="4114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008667"/>
              </p:ext>
            </p:extLst>
          </p:nvPr>
        </p:nvGraphicFramePr>
        <p:xfrm>
          <a:off x="228600" y="5105400"/>
          <a:ext cx="8153401" cy="762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66713633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82198916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88388506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150014826"/>
                    </a:ext>
                  </a:extLst>
                </a:gridCol>
                <a:gridCol w="1447801">
                  <a:extLst>
                    <a:ext uri="{9D8B030D-6E8A-4147-A177-3AD203B41FA5}">
                      <a16:colId xmlns:a16="http://schemas.microsoft.com/office/drawing/2014/main" val="2160990291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Međunarodni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 dug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Međunarodni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krediti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Devizni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promet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Globalna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valuta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plaćanja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1200"/>
                        </a:spcAft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Devizne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</a:rPr>
                        <a:t>rezerve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191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0283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6652513" cy="6019800"/>
          </a:xfrm>
        </p:spPr>
        <p:txBody>
          <a:bodyPr>
            <a:normAutofit/>
          </a:bodyPr>
          <a:lstStyle/>
          <a:p>
            <a:pPr algn="just"/>
            <a:r>
              <a:rPr lang="en-US" sz="2100" dirty="0" err="1">
                <a:solidFill>
                  <a:schemeClr val="tx1"/>
                </a:solidFill>
              </a:rPr>
              <a:t>Funta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sterlinga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bila</a:t>
            </a:r>
            <a:r>
              <a:rPr lang="en-US" sz="2100" dirty="0">
                <a:solidFill>
                  <a:schemeClr val="tx1"/>
                </a:solidFill>
              </a:rPr>
              <a:t> je </a:t>
            </a:r>
            <a:r>
              <a:rPr lang="en-US" sz="2100" dirty="0" err="1">
                <a:solidFill>
                  <a:schemeClr val="tx1"/>
                </a:solidFill>
              </a:rPr>
              <a:t>dominantna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svjetska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valuta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prije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Drugog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svjetskog</a:t>
            </a:r>
            <a:r>
              <a:rPr lang="en-US" sz="2100" dirty="0">
                <a:solidFill>
                  <a:schemeClr val="tx1"/>
                </a:solidFill>
              </a:rPr>
              <a:t> rata </a:t>
            </a:r>
            <a:r>
              <a:rPr lang="en-US" sz="2100" dirty="0" err="1">
                <a:solidFill>
                  <a:schemeClr val="tx1"/>
                </a:solidFill>
              </a:rPr>
              <a:t>zahvaljujući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globalnoj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dominaciji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Ujedinjenog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Kraljevstva</a:t>
            </a:r>
            <a:r>
              <a:rPr lang="en-US" sz="2100" dirty="0">
                <a:solidFill>
                  <a:schemeClr val="tx1"/>
                </a:solidFill>
              </a:rPr>
              <a:t>. </a:t>
            </a:r>
            <a:endParaRPr lang="sr-Latn-BA" sz="2100" dirty="0">
              <a:solidFill>
                <a:schemeClr val="tx1"/>
              </a:solidFill>
            </a:endParaRPr>
          </a:p>
          <a:p>
            <a:pPr algn="just"/>
            <a:endParaRPr lang="sr-Latn-BA" sz="2100" dirty="0">
              <a:solidFill>
                <a:schemeClr val="tx1"/>
              </a:solidFill>
            </a:endParaRPr>
          </a:p>
          <a:p>
            <a:pPr algn="just"/>
            <a:r>
              <a:rPr lang="sr-Latn-BA" sz="2100" dirty="0">
                <a:solidFill>
                  <a:schemeClr val="tx1"/>
                </a:solidFill>
              </a:rPr>
              <a:t>F</a:t>
            </a:r>
            <a:r>
              <a:rPr lang="en-US" sz="2100" dirty="0" err="1">
                <a:solidFill>
                  <a:schemeClr val="tx1"/>
                </a:solidFill>
              </a:rPr>
              <a:t>ormiranjem</a:t>
            </a:r>
            <a:r>
              <a:rPr lang="en-US" sz="2100" dirty="0">
                <a:solidFill>
                  <a:schemeClr val="tx1"/>
                </a:solidFill>
              </a:rPr>
              <a:t> FED-a 1914. </a:t>
            </a:r>
            <a:r>
              <a:rPr lang="en-US" sz="2100" dirty="0" err="1">
                <a:solidFill>
                  <a:schemeClr val="tx1"/>
                </a:solidFill>
              </a:rPr>
              <a:t>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konvertibilnosti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dolara</a:t>
            </a:r>
            <a:r>
              <a:rPr lang="en-US" sz="2100" dirty="0">
                <a:solidFill>
                  <a:schemeClr val="tx1"/>
                </a:solidFill>
              </a:rPr>
              <a:t> u </a:t>
            </a:r>
            <a:r>
              <a:rPr lang="en-US" sz="2100" dirty="0" err="1">
                <a:solidFill>
                  <a:schemeClr val="tx1"/>
                </a:solidFill>
              </a:rPr>
              <a:t>zlato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tokom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Prvog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svjetskog</a:t>
            </a:r>
            <a:r>
              <a:rPr lang="en-US" sz="2100" dirty="0">
                <a:solidFill>
                  <a:schemeClr val="tx1"/>
                </a:solidFill>
              </a:rPr>
              <a:t> rata, </a:t>
            </a:r>
            <a:r>
              <a:rPr lang="en-US" sz="2100" dirty="0" err="1">
                <a:solidFill>
                  <a:schemeClr val="tx1"/>
                </a:solidFill>
              </a:rPr>
              <a:t>uloga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svjetske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valute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podijeljena</a:t>
            </a:r>
            <a:r>
              <a:rPr lang="en-US" sz="2100" dirty="0">
                <a:solidFill>
                  <a:schemeClr val="tx1"/>
                </a:solidFill>
              </a:rPr>
              <a:t> je </a:t>
            </a:r>
            <a:r>
              <a:rPr lang="en-US" sz="2100" dirty="0" err="1">
                <a:solidFill>
                  <a:schemeClr val="tx1"/>
                </a:solidFill>
              </a:rPr>
              <a:t>između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britanske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funte</a:t>
            </a:r>
            <a:r>
              <a:rPr lang="en-US" sz="2100" dirty="0">
                <a:solidFill>
                  <a:schemeClr val="tx1"/>
                </a:solidFill>
              </a:rPr>
              <a:t>, </a:t>
            </a:r>
            <a:r>
              <a:rPr lang="en-US" sz="2100" dirty="0" err="1">
                <a:solidFill>
                  <a:schemeClr val="tx1"/>
                </a:solidFill>
              </a:rPr>
              <a:t>dolara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francuskog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franka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endParaRPr lang="sr-Latn-BA" sz="2100" dirty="0">
              <a:solidFill>
                <a:schemeClr val="tx1"/>
              </a:solidFill>
            </a:endParaRPr>
          </a:p>
          <a:p>
            <a:pPr algn="just"/>
            <a:endParaRPr lang="sr-Latn-BA" sz="2100" dirty="0">
              <a:solidFill>
                <a:schemeClr val="tx1"/>
              </a:solidFill>
            </a:endParaRPr>
          </a:p>
          <a:p>
            <a:pPr algn="just"/>
            <a:r>
              <a:rPr lang="en-US" sz="2100" dirty="0" err="1">
                <a:solidFill>
                  <a:schemeClr val="tx1"/>
                </a:solidFill>
              </a:rPr>
              <a:t>Bretonvudski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sistem</a:t>
            </a:r>
            <a:r>
              <a:rPr lang="en-US" sz="2100" dirty="0">
                <a:solidFill>
                  <a:schemeClr val="tx1"/>
                </a:solidFill>
              </a:rPr>
              <a:t> je </a:t>
            </a:r>
            <a:r>
              <a:rPr lang="en-US" sz="2100" dirty="0" err="1">
                <a:solidFill>
                  <a:schemeClr val="tx1"/>
                </a:solidFill>
              </a:rPr>
              <a:t>podrazumijevao</a:t>
            </a:r>
            <a:r>
              <a:rPr lang="en-US" sz="2100" dirty="0">
                <a:solidFill>
                  <a:schemeClr val="tx1"/>
                </a:solidFill>
              </a:rPr>
              <a:t> da </a:t>
            </a:r>
            <a:r>
              <a:rPr lang="en-US" sz="2100" dirty="0" err="1">
                <a:solidFill>
                  <a:schemeClr val="tx1"/>
                </a:solidFill>
              </a:rPr>
              <a:t>dolar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treba</a:t>
            </a:r>
            <a:r>
              <a:rPr lang="en-US" sz="2100" dirty="0">
                <a:solidFill>
                  <a:schemeClr val="tx1"/>
                </a:solidFill>
              </a:rPr>
              <a:t> da </a:t>
            </a:r>
            <a:r>
              <a:rPr lang="en-US" sz="2100" dirty="0" err="1">
                <a:solidFill>
                  <a:schemeClr val="tx1"/>
                </a:solidFill>
              </a:rPr>
              <a:t>bude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osnova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međunarodne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likvidnosti</a:t>
            </a:r>
            <a:r>
              <a:rPr lang="en-US" sz="2100" dirty="0">
                <a:solidFill>
                  <a:schemeClr val="tx1"/>
                </a:solidFill>
              </a:rPr>
              <a:t>. To </a:t>
            </a:r>
            <a:r>
              <a:rPr lang="en-US" sz="2100" dirty="0" err="1">
                <a:solidFill>
                  <a:schemeClr val="tx1"/>
                </a:solidFill>
              </a:rPr>
              <a:t>znači</a:t>
            </a:r>
            <a:r>
              <a:rPr lang="en-US" sz="2100" dirty="0">
                <a:solidFill>
                  <a:schemeClr val="tx1"/>
                </a:solidFill>
              </a:rPr>
              <a:t> da se </a:t>
            </a:r>
            <a:r>
              <a:rPr lang="en-US" sz="2100" dirty="0" err="1">
                <a:solidFill>
                  <a:schemeClr val="tx1"/>
                </a:solidFill>
              </a:rPr>
              <a:t>kursevi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drugih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valuta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izražavaju</a:t>
            </a:r>
            <a:r>
              <a:rPr lang="en-US" sz="2100" dirty="0">
                <a:solidFill>
                  <a:schemeClr val="tx1"/>
                </a:solidFill>
              </a:rPr>
              <a:t> u </a:t>
            </a:r>
            <a:r>
              <a:rPr lang="en-US" sz="2100" dirty="0" err="1">
                <a:solidFill>
                  <a:schemeClr val="tx1"/>
                </a:solidFill>
              </a:rPr>
              <a:t>odnosu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na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dolar</a:t>
            </a:r>
            <a:r>
              <a:rPr lang="en-US" sz="2100" dirty="0">
                <a:solidFill>
                  <a:schemeClr val="tx1"/>
                </a:solidFill>
              </a:rPr>
              <a:t>, </a:t>
            </a:r>
            <a:r>
              <a:rPr lang="en-US" sz="2100" dirty="0" err="1">
                <a:solidFill>
                  <a:schemeClr val="tx1"/>
                </a:solidFill>
              </a:rPr>
              <a:t>vrše</a:t>
            </a:r>
            <a:r>
              <a:rPr lang="en-US" sz="2100" dirty="0">
                <a:solidFill>
                  <a:schemeClr val="tx1"/>
                </a:solidFill>
              </a:rPr>
              <a:t> se </a:t>
            </a:r>
            <a:r>
              <a:rPr lang="en-US" sz="2100" dirty="0" err="1">
                <a:solidFill>
                  <a:schemeClr val="tx1"/>
                </a:solidFill>
              </a:rPr>
              <a:t>međunarodna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plaćanja</a:t>
            </a:r>
            <a:r>
              <a:rPr lang="en-US" sz="2100" dirty="0">
                <a:solidFill>
                  <a:schemeClr val="tx1"/>
                </a:solidFill>
              </a:rPr>
              <a:t>, </a:t>
            </a:r>
            <a:r>
              <a:rPr lang="en-US" sz="2100" dirty="0" err="1">
                <a:solidFill>
                  <a:schemeClr val="tx1"/>
                </a:solidFill>
              </a:rPr>
              <a:t>cijene</a:t>
            </a:r>
            <a:r>
              <a:rPr lang="en-US" sz="2100" dirty="0">
                <a:solidFill>
                  <a:schemeClr val="tx1"/>
                </a:solidFill>
              </a:rPr>
              <a:t> se </a:t>
            </a:r>
            <a:r>
              <a:rPr lang="en-US" sz="2100" dirty="0" err="1">
                <a:solidFill>
                  <a:schemeClr val="tx1"/>
                </a:solidFill>
              </a:rPr>
              <a:t>obračunavaju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fakturišu</a:t>
            </a:r>
            <a:r>
              <a:rPr lang="en-US" sz="2100" dirty="0">
                <a:solidFill>
                  <a:schemeClr val="tx1"/>
                </a:solidFill>
              </a:rPr>
              <a:t> u </a:t>
            </a:r>
            <a:r>
              <a:rPr lang="en-US" sz="2100" dirty="0" err="1">
                <a:solidFill>
                  <a:schemeClr val="tx1"/>
                </a:solidFill>
              </a:rPr>
              <a:t>dolarima</a:t>
            </a:r>
            <a:r>
              <a:rPr lang="en-US" sz="2100" dirty="0">
                <a:solidFill>
                  <a:schemeClr val="tx1"/>
                </a:solidFill>
              </a:rPr>
              <a:t>, </a:t>
            </a:r>
            <a:r>
              <a:rPr lang="en-US" sz="2100" dirty="0" err="1">
                <a:solidFill>
                  <a:schemeClr val="tx1"/>
                </a:solidFill>
              </a:rPr>
              <a:t>dolari</a:t>
            </a:r>
            <a:r>
              <a:rPr lang="en-US" sz="2100" dirty="0">
                <a:solidFill>
                  <a:schemeClr val="tx1"/>
                </a:solidFill>
              </a:rPr>
              <a:t> se </a:t>
            </a:r>
            <a:r>
              <a:rPr lang="en-US" sz="2100" dirty="0" err="1">
                <a:solidFill>
                  <a:schemeClr val="tx1"/>
                </a:solidFill>
              </a:rPr>
              <a:t>drže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kao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valutna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rezerva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za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druge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valute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zemlje</a:t>
            </a:r>
            <a:r>
              <a:rPr lang="en-US" sz="2100" dirty="0">
                <a:solidFill>
                  <a:schemeClr val="tx1"/>
                </a:solidFill>
              </a:rPr>
              <a:t>, a </a:t>
            </a:r>
            <a:r>
              <a:rPr lang="en-US" sz="2100" dirty="0" err="1">
                <a:solidFill>
                  <a:schemeClr val="tx1"/>
                </a:solidFill>
              </a:rPr>
              <a:t>stranci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en-US" sz="2100" dirty="0" err="1">
                <a:solidFill>
                  <a:schemeClr val="tx1"/>
                </a:solidFill>
              </a:rPr>
              <a:t>štede</a:t>
            </a:r>
            <a:r>
              <a:rPr lang="en-US" sz="2100" dirty="0">
                <a:solidFill>
                  <a:schemeClr val="tx1"/>
                </a:solidFill>
              </a:rPr>
              <a:t> u </a:t>
            </a:r>
            <a:r>
              <a:rPr lang="en-US" sz="2100" dirty="0" err="1">
                <a:solidFill>
                  <a:schemeClr val="tx1"/>
                </a:solidFill>
              </a:rPr>
              <a:t>dolarima</a:t>
            </a:r>
            <a:r>
              <a:rPr lang="en-US" sz="2100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007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chasing power of the dollar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76200"/>
            <a:ext cx="7848600" cy="6738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6410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912" y="1219200"/>
            <a:ext cx="7139688" cy="5029200"/>
          </a:xfrm>
        </p:spPr>
        <p:txBody>
          <a:bodyPr>
            <a:normAutofit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Otprilike</a:t>
            </a:r>
            <a:r>
              <a:rPr lang="en-US" sz="2200" dirty="0">
                <a:solidFill>
                  <a:schemeClr val="tx1"/>
                </a:solidFill>
              </a:rPr>
              <a:t> 60% </a:t>
            </a:r>
            <a:r>
              <a:rPr lang="en-US" sz="2200" dirty="0" err="1">
                <a:solidFill>
                  <a:schemeClr val="tx1"/>
                </a:solidFill>
              </a:rPr>
              <a:t>svjetskih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deviznih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rezervi</a:t>
            </a:r>
            <a:r>
              <a:rPr lang="en-US" sz="2200" dirty="0">
                <a:solidFill>
                  <a:schemeClr val="tx1"/>
                </a:solidFill>
              </a:rPr>
              <a:t> u 2021. </a:t>
            </a:r>
            <a:r>
              <a:rPr lang="en-US" sz="2200" dirty="0" err="1">
                <a:solidFill>
                  <a:schemeClr val="tx1"/>
                </a:solidFill>
              </a:rPr>
              <a:t>držano</a:t>
            </a:r>
            <a:r>
              <a:rPr lang="en-US" sz="2200" dirty="0">
                <a:solidFill>
                  <a:schemeClr val="tx1"/>
                </a:solidFill>
              </a:rPr>
              <a:t> je u </a:t>
            </a:r>
            <a:r>
              <a:rPr lang="en-US" sz="2200" dirty="0" err="1">
                <a:solidFill>
                  <a:schemeClr val="tx1"/>
                </a:solidFill>
              </a:rPr>
              <a:t>dolarima</a:t>
            </a:r>
            <a:r>
              <a:rPr lang="en-US" sz="2200" dirty="0">
                <a:solidFill>
                  <a:schemeClr val="tx1"/>
                </a:solidFill>
              </a:rPr>
              <a:t>, a </a:t>
            </a:r>
            <a:r>
              <a:rPr lang="en-US" sz="2200" dirty="0" err="1">
                <a:solidFill>
                  <a:schemeClr val="tx1"/>
                </a:solidFill>
              </a:rPr>
              <a:t>većina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globalnih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finansijskih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transakcija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međunarodnog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duga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komercijalnih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zapisa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denominovani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dolarima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BA" sz="2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Latn-BA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Sa </a:t>
            </a:r>
            <a:r>
              <a:rPr lang="en-US" sz="2200" dirty="0" err="1">
                <a:solidFill>
                  <a:schemeClr val="tx1"/>
                </a:solidFill>
              </a:rPr>
              <a:t>daljom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globalizacijom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trgovine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finansijskih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tokova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finansijskih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tržišta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dolar</a:t>
            </a:r>
            <a:r>
              <a:rPr lang="en-US" sz="2200" dirty="0">
                <a:solidFill>
                  <a:schemeClr val="tx1"/>
                </a:solidFill>
              </a:rPr>
              <a:t> je </a:t>
            </a:r>
            <a:r>
              <a:rPr lang="en-US" sz="2200" dirty="0" err="1">
                <a:solidFill>
                  <a:schemeClr val="tx1"/>
                </a:solidFill>
              </a:rPr>
              <a:t>značajno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ojačao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svoju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ulogu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sve</a:t>
            </a:r>
            <a:r>
              <a:rPr lang="en-US" sz="2200" dirty="0">
                <a:solidFill>
                  <a:schemeClr val="tx1"/>
                </a:solidFill>
              </a:rPr>
              <a:t> do </a:t>
            </a:r>
            <a:r>
              <a:rPr lang="en-US" sz="2200" dirty="0" err="1">
                <a:solidFill>
                  <a:schemeClr val="tx1"/>
                </a:solidFill>
              </a:rPr>
              <a:t>danas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BA" sz="2200" dirty="0">
              <a:solidFill>
                <a:schemeClr val="tx1"/>
              </a:solidFill>
            </a:endParaRPr>
          </a:p>
          <a:p>
            <a:endParaRPr lang="sr-Latn-BA" sz="2200" dirty="0">
              <a:solidFill>
                <a:schemeClr val="tx1"/>
              </a:solidFill>
            </a:endParaRPr>
          </a:p>
          <a:p>
            <a:r>
              <a:rPr lang="en-US" sz="2200" dirty="0" err="1">
                <a:solidFill>
                  <a:schemeClr val="tx1"/>
                </a:solidFill>
              </a:rPr>
              <a:t>Međutim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uvođenje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evra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valute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Evropske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monetarne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unije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dovelo</a:t>
            </a:r>
            <a:r>
              <a:rPr lang="en-US" sz="2200" dirty="0">
                <a:solidFill>
                  <a:schemeClr val="tx1"/>
                </a:solidFill>
              </a:rPr>
              <a:t> je do </a:t>
            </a:r>
            <a:r>
              <a:rPr lang="en-US" sz="2200" dirty="0" err="1">
                <a:solidFill>
                  <a:schemeClr val="tx1"/>
                </a:solidFill>
              </a:rPr>
              <a:t>njegove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afirmacije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trgovinskim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odnosima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Evropi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svijetu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7912" y="381000"/>
            <a:ext cx="6629401" cy="609600"/>
          </a:xfrm>
        </p:spPr>
        <p:txBody>
          <a:bodyPr>
            <a:normAutofit/>
          </a:bodyPr>
          <a:lstStyle/>
          <a:p>
            <a:r>
              <a:rPr lang="sr-Latn-BA" sz="2800" b="1" dirty="0">
                <a:solidFill>
                  <a:schemeClr val="tx1"/>
                </a:solidFill>
              </a:rPr>
              <a:t>Dominacija američkog dolara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005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391400" cy="1320800"/>
          </a:xfrm>
        </p:spPr>
        <p:txBody>
          <a:bodyPr/>
          <a:lstStyle/>
          <a:p>
            <a:r>
              <a:rPr lang="sr-Latn-BA" dirty="0"/>
              <a:t>Evropska valuta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1752600"/>
            <a:ext cx="7315200" cy="4953000"/>
          </a:xfrm>
        </p:spPr>
        <p:txBody>
          <a:bodyPr/>
          <a:lstStyle/>
          <a:p>
            <a:pPr algn="just"/>
            <a:r>
              <a:rPr lang="sr-Latn-BA" dirty="0">
                <a:solidFill>
                  <a:schemeClr val="tx1"/>
                </a:solidFill>
              </a:rPr>
              <a:t>Do uvođenja evropske valute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američki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dolar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dugo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imao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dominantnu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poziciju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međunarodnom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valutnom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tržištu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Ipak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stvaranjem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evra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američki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dobija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značajnu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konkurenciju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evidentno</a:t>
            </a:r>
            <a:r>
              <a:rPr lang="en-US" dirty="0">
                <a:solidFill>
                  <a:schemeClr val="tx1"/>
                </a:solidFill>
              </a:rPr>
              <a:t> je </a:t>
            </a:r>
            <a:r>
              <a:rPr lang="en-US" dirty="0" err="1">
                <a:solidFill>
                  <a:schemeClr val="tx1"/>
                </a:solidFill>
              </a:rPr>
              <a:t>smanjivanje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udjela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američkih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dolara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različitih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perspektiva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pozicije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svjetskih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valuta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0" name="Picture 7" descr="Naziv i simbol novčane jedinice | EURO HR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213015"/>
            <a:ext cx="1524000" cy="146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1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1" y="3772236"/>
            <a:ext cx="6781800" cy="285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2000" y="3352800"/>
            <a:ext cx="6447599" cy="343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spcAft>
                <a:spcPts val="1200"/>
              </a:spcAft>
            </a:pP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Slika</a:t>
            </a:r>
            <a:r>
              <a:rPr lang="sr-Latn-BA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Evro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kao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međunarodna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valuta</a:t>
            </a:r>
            <a:r>
              <a:rPr lang="sr-Latn-BA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sr-Latn-BA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sr-Latn-BA" sz="1200" dirty="0">
                <a:latin typeface="Arial" panose="020B0604020202020204" pitchFamily="34" charset="0"/>
                <a:cs typeface="Arial" panose="020B0604020202020204" pitchFamily="34" charset="0"/>
              </a:rPr>
              <a:t>io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globalnim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plaćanjima</a:t>
            </a:r>
            <a:r>
              <a:rPr lang="sr-Latn-BA" sz="1200" dirty="0">
                <a:latin typeface="Arial" panose="020B0604020202020204" pitchFamily="34" charset="0"/>
                <a:cs typeface="Arial" panose="020B0604020202020204" pitchFamily="34" charset="0"/>
              </a:rPr>
              <a:t> i rezervna valuta)</a:t>
            </a:r>
            <a:endParaRPr lang="en-U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5872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0"/>
            <a:ext cx="6999361" cy="329148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digitalnih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</a:t>
            </a:r>
            <a:r>
              <a:rPr lang="en-US" dirty="0" err="1"/>
              <a:t>centralnih</a:t>
            </a:r>
            <a:r>
              <a:rPr lang="en-US" dirty="0"/>
              <a:t> </a:t>
            </a:r>
            <a:r>
              <a:rPr lang="en-US" dirty="0" err="1"/>
              <a:t>banaka</a:t>
            </a:r>
            <a:r>
              <a:rPr lang="en-US" dirty="0"/>
              <a:t> (CBDC)</a:t>
            </a:r>
          </a:p>
        </p:txBody>
      </p:sp>
    </p:spTree>
    <p:extLst>
      <p:ext uri="{BB962C8B-B14F-4D97-AF65-F5344CB8AC3E}">
        <p14:creationId xmlns:p14="http://schemas.microsoft.com/office/powerpoint/2010/main" val="25286364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UVOD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6781799" cy="4800600"/>
          </a:xfrm>
        </p:spPr>
        <p:txBody>
          <a:bodyPr>
            <a:normAutofit/>
          </a:bodyPr>
          <a:lstStyle/>
          <a:p>
            <a:r>
              <a:rPr lang="sr-Latn-BA" dirty="0">
                <a:solidFill>
                  <a:schemeClr val="tx1"/>
                </a:solidFill>
              </a:rPr>
              <a:t>Digitalne valute CB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mijenjaju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koncept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javnog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novca</a:t>
            </a:r>
            <a:r>
              <a:rPr dirty="0">
                <a:solidFill>
                  <a:schemeClr val="tx1"/>
                </a:solidFill>
              </a:rPr>
              <a:t>. </a:t>
            </a:r>
            <a:r>
              <a:rPr dirty="0" err="1">
                <a:solidFill>
                  <a:schemeClr val="tx1"/>
                </a:solidFill>
              </a:rPr>
              <a:t>Dokazi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iz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razvijenih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zemalja</a:t>
            </a:r>
            <a:r>
              <a:rPr dirty="0">
                <a:solidFill>
                  <a:schemeClr val="tx1"/>
                </a:solidFill>
              </a:rPr>
              <a:t> u </a:t>
            </a:r>
            <a:r>
              <a:rPr dirty="0" err="1">
                <a:solidFill>
                  <a:schemeClr val="tx1"/>
                </a:solidFill>
              </a:rPr>
              <a:t>razvoju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pokazuju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koristi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rizike</a:t>
            </a:r>
            <a:r>
              <a:rPr dirty="0">
                <a:solidFill>
                  <a:schemeClr val="tx1"/>
                </a:solidFill>
              </a:rPr>
              <a:t>.</a:t>
            </a:r>
            <a:endParaRPr lang="sr-Latn-BA" dirty="0">
              <a:solidFill>
                <a:schemeClr val="tx1"/>
              </a:solidFill>
            </a:endParaRPr>
          </a:p>
          <a:p>
            <a:r>
              <a:rPr dirty="0">
                <a:solidFill>
                  <a:schemeClr val="tx1"/>
                </a:solidFill>
              </a:rPr>
              <a:t> </a:t>
            </a:r>
          </a:p>
          <a:p>
            <a:r>
              <a:rPr dirty="0" err="1">
                <a:solidFill>
                  <a:schemeClr val="tx1"/>
                </a:solidFill>
              </a:rPr>
              <a:t>Motivacija</a:t>
            </a:r>
            <a:r>
              <a:rPr dirty="0">
                <a:solidFill>
                  <a:schemeClr val="tx1"/>
                </a:solidFill>
              </a:rPr>
              <a:t>: </a:t>
            </a:r>
            <a:r>
              <a:rPr dirty="0" err="1">
                <a:solidFill>
                  <a:schemeClr val="tx1"/>
                </a:solidFill>
              </a:rPr>
              <a:t>plaćanja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postaju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digitalna</a:t>
            </a:r>
            <a:r>
              <a:rPr dirty="0">
                <a:solidFill>
                  <a:schemeClr val="tx1"/>
                </a:solidFill>
              </a:rPr>
              <a:t>, ALI </a:t>
            </a:r>
            <a:r>
              <a:rPr dirty="0" err="1">
                <a:solidFill>
                  <a:schemeClr val="tx1"/>
                </a:solidFill>
              </a:rPr>
              <a:t>javni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novac</a:t>
            </a:r>
            <a:r>
              <a:rPr dirty="0">
                <a:solidFill>
                  <a:schemeClr val="tx1"/>
                </a:solidFill>
              </a:rPr>
              <a:t> mora </a:t>
            </a:r>
            <a:r>
              <a:rPr dirty="0" err="1">
                <a:solidFill>
                  <a:schemeClr val="tx1"/>
                </a:solidFill>
              </a:rPr>
              <a:t>ostati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siguran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dostupan</a:t>
            </a:r>
            <a:r>
              <a:rPr dirty="0">
                <a:solidFill>
                  <a:schemeClr val="tx1"/>
                </a:solidFill>
              </a:rPr>
              <a:t>.</a:t>
            </a:r>
            <a:endParaRPr lang="sr-Latn-BA" dirty="0">
              <a:solidFill>
                <a:schemeClr val="tx1"/>
              </a:solidFill>
            </a:endParaRPr>
          </a:p>
          <a:p>
            <a:endParaRPr dirty="0">
              <a:solidFill>
                <a:schemeClr val="tx1"/>
              </a:solidFill>
            </a:endParaRPr>
          </a:p>
          <a:p>
            <a:r>
              <a:rPr dirty="0" err="1">
                <a:solidFill>
                  <a:schemeClr val="tx1"/>
                </a:solidFill>
              </a:rPr>
              <a:t>Digitalni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oblik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novca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koji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izdaje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garantuje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centralna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banka</a:t>
            </a:r>
            <a:r>
              <a:rPr dirty="0">
                <a:solidFill>
                  <a:schemeClr val="tx1"/>
                </a:solidFill>
              </a:rPr>
              <a:t>.</a:t>
            </a:r>
            <a:endParaRPr lang="sr-Latn-BA" dirty="0">
              <a:solidFill>
                <a:schemeClr val="tx1"/>
              </a:solidFill>
            </a:endParaRPr>
          </a:p>
          <a:p>
            <a:r>
              <a:rPr dirty="0">
                <a:solidFill>
                  <a:schemeClr val="tx1"/>
                </a:solidFill>
              </a:rPr>
              <a:t> </a:t>
            </a:r>
          </a:p>
          <a:p>
            <a:r>
              <a:rPr dirty="0">
                <a:solidFill>
                  <a:schemeClr val="tx1"/>
                </a:solidFill>
              </a:rPr>
              <a:t>To je „</a:t>
            </a:r>
            <a:r>
              <a:rPr dirty="0" err="1">
                <a:solidFill>
                  <a:schemeClr val="tx1"/>
                </a:solidFill>
              </a:rPr>
              <a:t>zvanična</a:t>
            </a:r>
            <a:r>
              <a:rPr dirty="0">
                <a:solidFill>
                  <a:schemeClr val="tx1"/>
                </a:solidFill>
              </a:rPr>
              <a:t>“ </a:t>
            </a:r>
            <a:r>
              <a:rPr dirty="0" err="1">
                <a:solidFill>
                  <a:schemeClr val="tx1"/>
                </a:solidFill>
              </a:rPr>
              <a:t>digitalna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valuta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države</a:t>
            </a:r>
            <a:r>
              <a:rPr dirty="0">
                <a:solidFill>
                  <a:schemeClr val="tx1"/>
                </a:solidFill>
              </a:rPr>
              <a:t>, </a:t>
            </a:r>
            <a:r>
              <a:rPr dirty="0" err="1">
                <a:solidFill>
                  <a:schemeClr val="tx1"/>
                </a:solidFill>
              </a:rPr>
              <a:t>ekvivalent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novčanicama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i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kovanicama</a:t>
            </a:r>
            <a:r>
              <a:rPr dirty="0">
                <a:solidFill>
                  <a:schemeClr val="tx1"/>
                </a:solidFill>
              </a:rPr>
              <a:t>, </a:t>
            </a:r>
            <a:r>
              <a:rPr dirty="0" err="1">
                <a:solidFill>
                  <a:schemeClr val="tx1"/>
                </a:solidFill>
              </a:rPr>
              <a:t>ali</a:t>
            </a:r>
            <a:r>
              <a:rPr dirty="0">
                <a:solidFill>
                  <a:schemeClr val="tx1"/>
                </a:solidFill>
              </a:rPr>
              <a:t> u </a:t>
            </a:r>
            <a:r>
              <a:rPr dirty="0" err="1">
                <a:solidFill>
                  <a:schemeClr val="tx1"/>
                </a:solidFill>
              </a:rPr>
              <a:t>elektronskom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obliku</a:t>
            </a:r>
            <a:r>
              <a:rPr dirty="0">
                <a:solidFill>
                  <a:schemeClr val="tx1"/>
                </a:solidFill>
              </a:rPr>
              <a:t>. </a:t>
            </a:r>
            <a:endParaRPr lang="sr-Latn-BA" dirty="0">
              <a:solidFill>
                <a:schemeClr val="tx1"/>
              </a:solidFill>
            </a:endParaRPr>
          </a:p>
          <a:p>
            <a:endParaRPr dirty="0">
              <a:solidFill>
                <a:schemeClr val="tx1"/>
              </a:solidFill>
            </a:endParaRPr>
          </a:p>
          <a:p>
            <a:r>
              <a:rPr dirty="0" err="1">
                <a:solidFill>
                  <a:schemeClr val="tx1"/>
                </a:solidFill>
              </a:rPr>
              <a:t>Razlike</a:t>
            </a:r>
            <a:r>
              <a:rPr dirty="0">
                <a:solidFill>
                  <a:schemeClr val="tx1"/>
                </a:solidFill>
              </a:rPr>
              <a:t> u </a:t>
            </a:r>
            <a:r>
              <a:rPr dirty="0" err="1">
                <a:solidFill>
                  <a:schemeClr val="tx1"/>
                </a:solidFill>
              </a:rPr>
              <a:t>odnosu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na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kriptovalute</a:t>
            </a:r>
            <a:r>
              <a:rPr dirty="0">
                <a:solidFill>
                  <a:schemeClr val="tx1"/>
                </a:solidFill>
              </a:rPr>
              <a:t>: </a:t>
            </a:r>
            <a:r>
              <a:rPr dirty="0" err="1">
                <a:solidFill>
                  <a:schemeClr val="tx1"/>
                </a:solidFill>
              </a:rPr>
              <a:t>centralizovan</a:t>
            </a:r>
            <a:r>
              <a:rPr dirty="0">
                <a:solidFill>
                  <a:schemeClr val="tx1"/>
                </a:solidFill>
              </a:rPr>
              <a:t>, </a:t>
            </a:r>
            <a:r>
              <a:rPr dirty="0" err="1">
                <a:solidFill>
                  <a:schemeClr val="tx1"/>
                </a:solidFill>
              </a:rPr>
              <a:t>državom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regulisan</a:t>
            </a:r>
            <a:r>
              <a:rPr dirty="0">
                <a:solidFill>
                  <a:schemeClr val="tx1"/>
                </a:solidFill>
              </a:rPr>
              <a:t>, </a:t>
            </a:r>
            <a:r>
              <a:rPr dirty="0" err="1">
                <a:solidFill>
                  <a:schemeClr val="tx1"/>
                </a:solidFill>
              </a:rPr>
              <a:t>stabilne</a:t>
            </a:r>
            <a:r>
              <a:rPr dirty="0">
                <a:solidFill>
                  <a:schemeClr val="tx1"/>
                </a:solidFill>
              </a:rPr>
              <a:t> </a:t>
            </a:r>
            <a:r>
              <a:rPr dirty="0" err="1">
                <a:solidFill>
                  <a:schemeClr val="tx1"/>
                </a:solidFill>
              </a:rPr>
              <a:t>vrijednosti</a:t>
            </a:r>
            <a:r>
              <a:rPr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6535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Zašto CBDC?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7848600" cy="5334000"/>
          </a:xfrm>
        </p:spPr>
        <p:txBody>
          <a:bodyPr>
            <a:normAutofit/>
          </a:bodyPr>
          <a:lstStyle/>
          <a:p>
            <a:r>
              <a:rPr sz="2000" dirty="0">
                <a:solidFill>
                  <a:schemeClr val="tx1"/>
                </a:solidFill>
              </a:rPr>
              <a:t>1. </a:t>
            </a:r>
            <a:r>
              <a:rPr sz="2000" b="1" dirty="0" err="1">
                <a:solidFill>
                  <a:schemeClr val="tx1"/>
                </a:solidFill>
              </a:rPr>
              <a:t>Očuvanje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uloge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javnog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novca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dirty="0">
                <a:solidFill>
                  <a:schemeClr val="tx1"/>
                </a:solidFill>
              </a:rPr>
              <a:t>– </a:t>
            </a:r>
            <a:r>
              <a:rPr sz="2000" dirty="0" err="1">
                <a:solidFill>
                  <a:schemeClr val="tx1"/>
                </a:solidFill>
              </a:rPr>
              <a:t>Obezbijediti</a:t>
            </a:r>
            <a:r>
              <a:rPr sz="2000" dirty="0">
                <a:solidFill>
                  <a:schemeClr val="tx1"/>
                </a:solidFill>
              </a:rPr>
              <a:t> da </a:t>
            </a:r>
            <a:r>
              <a:rPr sz="2000" dirty="0" err="1">
                <a:solidFill>
                  <a:schemeClr val="tx1"/>
                </a:solidFill>
              </a:rPr>
              <a:t>novac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koji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izdaje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centralna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banka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ostane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pouzdan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univerzalno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dostupan</a:t>
            </a:r>
            <a:r>
              <a:rPr sz="2000" dirty="0">
                <a:solidFill>
                  <a:schemeClr val="tx1"/>
                </a:solidFill>
              </a:rPr>
              <a:t> u </a:t>
            </a:r>
            <a:r>
              <a:rPr sz="2000" dirty="0" err="1">
                <a:solidFill>
                  <a:schemeClr val="tx1"/>
                </a:solidFill>
              </a:rPr>
              <a:t>sve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više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digitalizovanom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finansijskom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ekosistemu</a:t>
            </a:r>
            <a:r>
              <a:rPr sz="2000" dirty="0">
                <a:solidFill>
                  <a:schemeClr val="tx1"/>
                </a:solidFill>
              </a:rPr>
              <a:t>.</a:t>
            </a:r>
          </a:p>
          <a:p>
            <a:r>
              <a:rPr sz="2000" dirty="0">
                <a:solidFill>
                  <a:schemeClr val="tx1"/>
                </a:solidFill>
              </a:rPr>
              <a:t>2. </a:t>
            </a:r>
            <a:r>
              <a:rPr sz="2000" b="1" dirty="0" err="1">
                <a:solidFill>
                  <a:schemeClr val="tx1"/>
                </a:solidFill>
              </a:rPr>
              <a:t>Poboljšanje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efikasnosti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plaćanja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dirty="0">
                <a:solidFill>
                  <a:schemeClr val="tx1"/>
                </a:solidFill>
              </a:rPr>
              <a:t>– </a:t>
            </a:r>
            <a:r>
              <a:rPr sz="2000" dirty="0" err="1">
                <a:solidFill>
                  <a:schemeClr val="tx1"/>
                </a:solidFill>
              </a:rPr>
              <a:t>Podržati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brža</a:t>
            </a:r>
            <a:r>
              <a:rPr sz="2000" dirty="0">
                <a:solidFill>
                  <a:schemeClr val="tx1"/>
                </a:solidFill>
              </a:rPr>
              <a:t>, </a:t>
            </a:r>
            <a:r>
              <a:rPr sz="2000" dirty="0" err="1">
                <a:solidFill>
                  <a:schemeClr val="tx1"/>
                </a:solidFill>
              </a:rPr>
              <a:t>jeftinija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pouzdanija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domaća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prekogranična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plaćanja</a:t>
            </a:r>
            <a:r>
              <a:rPr sz="2000" dirty="0">
                <a:solidFill>
                  <a:schemeClr val="tx1"/>
                </a:solidFill>
              </a:rPr>
              <a:t>.</a:t>
            </a:r>
          </a:p>
          <a:p>
            <a:r>
              <a:rPr sz="2000" dirty="0">
                <a:solidFill>
                  <a:schemeClr val="tx1"/>
                </a:solidFill>
              </a:rPr>
              <a:t>3. </a:t>
            </a:r>
            <a:r>
              <a:rPr sz="2000" b="1" dirty="0" err="1">
                <a:solidFill>
                  <a:schemeClr val="tx1"/>
                </a:solidFill>
              </a:rPr>
              <a:t>Jačanje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monetarnog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suvereniteta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transmisi</a:t>
            </a:r>
            <a:r>
              <a:rPr lang="sr-Latn-BA" sz="2000" b="1" dirty="0">
                <a:solidFill>
                  <a:schemeClr val="tx1"/>
                </a:solidFill>
              </a:rPr>
              <a:t>onog mehanizma </a:t>
            </a:r>
            <a:r>
              <a:rPr sz="2000" dirty="0">
                <a:solidFill>
                  <a:schemeClr val="tx1"/>
                </a:solidFill>
              </a:rPr>
              <a:t>– </a:t>
            </a:r>
            <a:r>
              <a:rPr sz="2000" dirty="0" err="1">
                <a:solidFill>
                  <a:schemeClr val="tx1"/>
                </a:solidFill>
              </a:rPr>
              <a:t>Kontrola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centralne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banke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nad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monetarnim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sistemom</a:t>
            </a:r>
            <a:r>
              <a:rPr sz="2000" dirty="0">
                <a:solidFill>
                  <a:schemeClr val="tx1"/>
                </a:solidFill>
              </a:rPr>
              <a:t> u </a:t>
            </a:r>
            <a:r>
              <a:rPr sz="2000" dirty="0" err="1">
                <a:solidFill>
                  <a:schemeClr val="tx1"/>
                </a:solidFill>
              </a:rPr>
              <a:t>uslovima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rasta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uticaja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privatnih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stabilnih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kriptovaluta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stranih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digitalnih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valuta</a:t>
            </a:r>
            <a:r>
              <a:rPr sz="2000" dirty="0">
                <a:solidFill>
                  <a:schemeClr val="tx1"/>
                </a:solidFill>
              </a:rPr>
              <a:t>. </a:t>
            </a:r>
            <a:r>
              <a:rPr sz="2000" dirty="0" err="1">
                <a:solidFill>
                  <a:schemeClr val="tx1"/>
                </a:solidFill>
              </a:rPr>
              <a:t>Omogućiti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efikasniji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prenos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monetarne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politike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kroz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bolju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vidljivost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kontrolu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nad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likvidnošću</a:t>
            </a:r>
            <a:r>
              <a:rPr sz="2000" dirty="0">
                <a:solidFill>
                  <a:schemeClr val="tx1"/>
                </a:solidFill>
              </a:rPr>
              <a:t>.</a:t>
            </a:r>
          </a:p>
          <a:p>
            <a:r>
              <a:rPr sz="2000" dirty="0">
                <a:solidFill>
                  <a:schemeClr val="tx1"/>
                </a:solidFill>
              </a:rPr>
              <a:t>4. </a:t>
            </a:r>
            <a:r>
              <a:rPr sz="2000" b="1" dirty="0" err="1">
                <a:solidFill>
                  <a:schemeClr val="tx1"/>
                </a:solidFill>
              </a:rPr>
              <a:t>Podsticanje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finansijske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inkluzije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dirty="0">
                <a:solidFill>
                  <a:schemeClr val="tx1"/>
                </a:solidFill>
              </a:rPr>
              <a:t>– </a:t>
            </a:r>
            <a:r>
              <a:rPr sz="2000" dirty="0" err="1">
                <a:solidFill>
                  <a:schemeClr val="tx1"/>
                </a:solidFill>
              </a:rPr>
              <a:t>Obezbijediti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pristup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sigurnim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digitalnim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platnim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uslugama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za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stanovništvo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koje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nema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dovoljno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pristupa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bankama</a:t>
            </a:r>
            <a:r>
              <a:rPr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256672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587561"/>
              </p:ext>
            </p:extLst>
          </p:nvPr>
        </p:nvGraphicFramePr>
        <p:xfrm>
          <a:off x="96717" y="152399"/>
          <a:ext cx="8959362" cy="6553200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1493227">
                  <a:extLst>
                    <a:ext uri="{9D8B030D-6E8A-4147-A177-3AD203B41FA5}">
                      <a16:colId xmlns:a16="http://schemas.microsoft.com/office/drawing/2014/main" val="2444892029"/>
                    </a:ext>
                  </a:extLst>
                </a:gridCol>
                <a:gridCol w="1493227">
                  <a:extLst>
                    <a:ext uri="{9D8B030D-6E8A-4147-A177-3AD203B41FA5}">
                      <a16:colId xmlns:a16="http://schemas.microsoft.com/office/drawing/2014/main" val="2967947678"/>
                    </a:ext>
                  </a:extLst>
                </a:gridCol>
                <a:gridCol w="1493227">
                  <a:extLst>
                    <a:ext uri="{9D8B030D-6E8A-4147-A177-3AD203B41FA5}">
                      <a16:colId xmlns:a16="http://schemas.microsoft.com/office/drawing/2014/main" val="457613750"/>
                    </a:ext>
                  </a:extLst>
                </a:gridCol>
                <a:gridCol w="1493227">
                  <a:extLst>
                    <a:ext uri="{9D8B030D-6E8A-4147-A177-3AD203B41FA5}">
                      <a16:colId xmlns:a16="http://schemas.microsoft.com/office/drawing/2014/main" val="744163010"/>
                    </a:ext>
                  </a:extLst>
                </a:gridCol>
                <a:gridCol w="1493227">
                  <a:extLst>
                    <a:ext uri="{9D8B030D-6E8A-4147-A177-3AD203B41FA5}">
                      <a16:colId xmlns:a16="http://schemas.microsoft.com/office/drawing/2014/main" val="1565054004"/>
                    </a:ext>
                  </a:extLst>
                </a:gridCol>
                <a:gridCol w="1493227">
                  <a:extLst>
                    <a:ext uri="{9D8B030D-6E8A-4147-A177-3AD203B41FA5}">
                      <a16:colId xmlns:a16="http://schemas.microsoft.com/office/drawing/2014/main" val="55673525"/>
                    </a:ext>
                  </a:extLst>
                </a:gridCol>
              </a:tblGrid>
              <a:tr h="2514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Zemlja / Unija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Naziv / Status CBDC-a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Glavni cilj(evi)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Model implementacije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Rezultati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Ključni izazovi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572023"/>
                  </a:ext>
                </a:extLst>
              </a:tr>
              <a:tr h="8765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Kina (PBoC)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 err="1">
                          <a:effectLst/>
                        </a:rPr>
                        <a:t>Digitalni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juan</a:t>
                      </a:r>
                      <a:r>
                        <a:rPr lang="en-US" sz="1050" kern="100" dirty="0">
                          <a:effectLst/>
                        </a:rPr>
                        <a:t> (e-CNY) – u </a:t>
                      </a:r>
                      <a:r>
                        <a:rPr lang="en-US" sz="1050" kern="100" dirty="0" err="1">
                          <a:effectLst/>
                        </a:rPr>
                        <a:t>upotrebi</a:t>
                      </a:r>
                      <a:endParaRPr lang="en-US" sz="1050" b="1" kern="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Efikasnost plaćanja, monetarna kontrola, digitalna konkurentnost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Dvoslojni maloprodajni model preko banaka i telekoma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Široka upotreba u gradovima; testiran za prekograničnu trgovinu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Brige o privatnosti, nadzor korisnika, dominacija platformi (Alipay/WeChat)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674143"/>
                  </a:ext>
                </a:extLst>
              </a:tr>
              <a:tr h="7404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Švedska (Riksbank)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e-Krona – pilot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Priprema za društvo bez gotovine, otpornost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Maloprodajni token-bazirani pilot, posredovan pristup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Pozitivni rezultati testiranja; otvorene javne debate o povjerenju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Potrebna pravna podrška; spor politički zamah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367723"/>
                  </a:ext>
                </a:extLst>
              </a:tr>
              <a:tr h="886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Evropska unija (ECB)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 err="1">
                          <a:effectLst/>
                        </a:rPr>
                        <a:t>Digitalni</a:t>
                      </a:r>
                      <a:r>
                        <a:rPr lang="en-US" sz="1050" kern="100" dirty="0">
                          <a:effectLst/>
                        </a:rPr>
                        <a:t> euro – </a:t>
                      </a:r>
                      <a:r>
                        <a:rPr lang="en-US" sz="1050" kern="100" dirty="0" err="1">
                          <a:effectLst/>
                        </a:rPr>
                        <a:t>dizajn</a:t>
                      </a:r>
                      <a:r>
                        <a:rPr lang="en-US" sz="1050" kern="100" dirty="0">
                          <a:effectLst/>
                        </a:rPr>
                        <a:t> / </a:t>
                      </a:r>
                      <a:r>
                        <a:rPr lang="en-US" sz="1050" kern="100" dirty="0" err="1">
                          <a:effectLst/>
                        </a:rPr>
                        <a:t>konsultacije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Suverenitet digitalnog eura, offline plaćanja, privatnost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Maloprodajni CBDC; posredovan preko banaka/PSP-ova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Zakonski prijedlog (2023); obaveza „privacy-by-design“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Usklađivanje regulative unutar EU; zabrinutost zbog smanjenja uloge banaka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078542"/>
                  </a:ext>
                </a:extLst>
              </a:tr>
              <a:tr h="7281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Ujedinjeno Kraljevstvo (BoE)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Digitalna funta („Britcoin“) – konsultacije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Očuvanje buduće upotrebljivosti novca, inovacije, konkurentnost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Maloprodajni CBDC; posredovani model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Završene javne konsultacije; ulazak u narednu fazu razvoja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Povjerenje javnosti, integracija sa fintech sektorom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357402"/>
                  </a:ext>
                </a:extLst>
              </a:tr>
              <a:tr h="908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 err="1">
                          <a:effectLst/>
                        </a:rPr>
                        <a:t>Nigerija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</a:rPr>
                        <a:t>e-Naira – u </a:t>
                      </a:r>
                      <a:r>
                        <a:rPr lang="en-US" sz="1050" kern="100" dirty="0" err="1">
                          <a:effectLst/>
                        </a:rPr>
                        <a:t>upotrebi</a:t>
                      </a:r>
                      <a:endParaRPr lang="en-US" sz="1050" b="1" kern="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Finansijska inkluzija, modernizacija javnih plaćanja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Centralna banka izdaje preko banaka; wallet-baziran sistem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Korišćenje među stanovništvom bez banaka; promovisan kroz socijalne programe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Niska stopa usvajanja zbog nedostatka svijesti i povjerenja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6781751"/>
                  </a:ext>
                </a:extLst>
              </a:tr>
              <a:tr h="7281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 err="1">
                          <a:effectLst/>
                        </a:rPr>
                        <a:t>Gana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e-Cedi – pilot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Podsticanje inovacija, inkluzija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Hibridni pristup (bankovno i nebankovno stanovništvo)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Snažna institucionalna podrška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Potreban razvoj digitalne infrastrukture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056947"/>
                  </a:ext>
                </a:extLst>
              </a:tr>
              <a:tr h="548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Brazil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Digitalni real – pilot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Inovacije u veleprodaji, tokenizovana imovina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DLT-baziran veleprodajni CBDC pilot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Sandbox projekti sa uspjehom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Pravna regulativa za pametne ugovore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723924"/>
                  </a:ext>
                </a:extLst>
              </a:tr>
              <a:tr h="8860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Indija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Digitalna rupija – pilot (maloprodajni + veleprodajni)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Modernizacija plaćanja, otpornost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RBI pilot sa faznom implementacijom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</a:rPr>
                        <a:t>U toku integracija među-bankarskog kliringa i maloprodajnih wallet-a</a:t>
                      </a:r>
                      <a:endParaRPr lang="en-US" sz="105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100" dirty="0" err="1">
                          <a:effectLst/>
                        </a:rPr>
                        <a:t>Zaštita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privatnosti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i</a:t>
                      </a:r>
                      <a:r>
                        <a:rPr lang="en-US" sz="1050" kern="100" dirty="0">
                          <a:effectLst/>
                        </a:rPr>
                        <a:t> </a:t>
                      </a:r>
                      <a:r>
                        <a:rPr lang="en-US" sz="1050" kern="100" dirty="0" err="1">
                          <a:effectLst/>
                        </a:rPr>
                        <a:t>skaliranje</a:t>
                      </a:r>
                      <a:endParaRPr lang="en-US" sz="105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8" marR="3498" marT="3498" marB="34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219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27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23900"/>
            <a:ext cx="7086600" cy="5410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300" dirty="0">
                <a:solidFill>
                  <a:schemeClr val="tx1"/>
                </a:solidFill>
              </a:rPr>
              <a:t>Ra</a:t>
            </a:r>
            <a:r>
              <a:rPr lang="sr-Latn-ME" sz="2300" dirty="0">
                <a:solidFill>
                  <a:schemeClr val="tx1"/>
                </a:solidFill>
              </a:rPr>
              <a:t>zličiti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aspekti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posmatranja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osnovnih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karakteristika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novca</a:t>
            </a:r>
            <a:endParaRPr lang="sr-Latn-ME" sz="2300" dirty="0">
              <a:solidFill>
                <a:schemeClr val="tx1"/>
              </a:solidFill>
            </a:endParaRPr>
          </a:p>
          <a:p>
            <a:endParaRPr lang="en-US" sz="2300" dirty="0"/>
          </a:p>
          <a:p>
            <a:r>
              <a:rPr lang="en-US" sz="2300" i="1" dirty="0" err="1">
                <a:solidFill>
                  <a:schemeClr val="accent2">
                    <a:lumMod val="75000"/>
                  </a:schemeClr>
                </a:solidFill>
              </a:rPr>
              <a:t>Mikro</a:t>
            </a:r>
            <a:r>
              <a:rPr lang="en-US" sz="23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300" i="1" dirty="0" err="1">
                <a:solidFill>
                  <a:schemeClr val="accent2">
                    <a:lumMod val="75000"/>
                  </a:schemeClr>
                </a:solidFill>
              </a:rPr>
              <a:t>nivo</a:t>
            </a:r>
            <a:r>
              <a:rPr lang="en-US" sz="23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300" dirty="0"/>
              <a:t>– </a:t>
            </a:r>
            <a:r>
              <a:rPr lang="en-US" sz="2300" dirty="0" err="1">
                <a:solidFill>
                  <a:schemeClr val="tx1"/>
                </a:solidFill>
              </a:rPr>
              <a:t>nivo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pojedinca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sr-Latn-ME" sz="2300" dirty="0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predu</a:t>
            </a:r>
            <a:r>
              <a:rPr lang="sr-Latn-ME" sz="2300" dirty="0">
                <a:solidFill>
                  <a:schemeClr val="tx1"/>
                </a:solidFill>
              </a:rPr>
              <a:t>zeća.</a:t>
            </a:r>
          </a:p>
          <a:p>
            <a:pPr algn="just">
              <a:buNone/>
            </a:pPr>
            <a:r>
              <a:rPr lang="sr-Latn-ME" sz="2300" dirty="0">
                <a:solidFill>
                  <a:schemeClr val="tx1"/>
                </a:solidFill>
              </a:rPr>
              <a:t>	</a:t>
            </a:r>
            <a:r>
              <a:rPr lang="en-US" sz="2300" dirty="0" err="1">
                <a:solidFill>
                  <a:schemeClr val="tx1"/>
                </a:solidFill>
              </a:rPr>
              <a:t>Šta</a:t>
            </a:r>
            <a:r>
              <a:rPr lang="en-US" sz="2300" dirty="0">
                <a:solidFill>
                  <a:schemeClr val="tx1"/>
                </a:solidFill>
              </a:rPr>
              <a:t> je </a:t>
            </a:r>
            <a:r>
              <a:rPr lang="en-US" sz="2300" dirty="0" err="1">
                <a:solidFill>
                  <a:schemeClr val="tx1"/>
                </a:solidFill>
              </a:rPr>
              <a:t>zapravo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tražnja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za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novcem</a:t>
            </a:r>
            <a:r>
              <a:rPr lang="en-US" sz="2300" dirty="0">
                <a:solidFill>
                  <a:schemeClr val="tx1"/>
                </a:solidFill>
              </a:rPr>
              <a:t>? </a:t>
            </a:r>
            <a:r>
              <a:rPr lang="en-US" sz="2300" dirty="0" err="1">
                <a:solidFill>
                  <a:schemeClr val="tx1"/>
                </a:solidFill>
              </a:rPr>
              <a:t>Šta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pojedincu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taj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novac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predstavlјa</a:t>
            </a:r>
            <a:r>
              <a:rPr lang="en-US" sz="2300" dirty="0">
                <a:solidFill>
                  <a:schemeClr val="tx1"/>
                </a:solidFill>
              </a:rPr>
              <a:t>? </a:t>
            </a:r>
            <a:endParaRPr lang="sr-Latn-ME" sz="2300" dirty="0">
              <a:solidFill>
                <a:schemeClr val="tx1"/>
              </a:solidFill>
            </a:endParaRPr>
          </a:p>
          <a:p>
            <a:pPr algn="just"/>
            <a:endParaRPr lang="en-US" sz="2300" dirty="0"/>
          </a:p>
          <a:p>
            <a:pPr algn="just"/>
            <a:r>
              <a:rPr lang="en-US" sz="2300" i="1" dirty="0" err="1">
                <a:solidFill>
                  <a:schemeClr val="accent2">
                    <a:lumMod val="75000"/>
                  </a:schemeClr>
                </a:solidFill>
              </a:rPr>
              <a:t>Makro</a:t>
            </a:r>
            <a:r>
              <a:rPr lang="en-US" sz="23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300" i="1" dirty="0" err="1">
                <a:solidFill>
                  <a:schemeClr val="accent2">
                    <a:lumMod val="75000"/>
                  </a:schemeClr>
                </a:solidFill>
              </a:rPr>
              <a:t>nivo</a:t>
            </a:r>
            <a:r>
              <a:rPr lang="en-US" sz="23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300" dirty="0"/>
              <a:t>- </a:t>
            </a:r>
            <a:r>
              <a:rPr lang="en-US" sz="2300" dirty="0" err="1">
                <a:solidFill>
                  <a:schemeClr val="tx1"/>
                </a:solidFill>
              </a:rPr>
              <a:t>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nivou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društva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kao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cjeline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endParaRPr lang="sr-Latn-ME" sz="2300" dirty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sr-Latn-ME" sz="2300" dirty="0">
                <a:solidFill>
                  <a:schemeClr val="tx1"/>
                </a:solidFill>
              </a:rPr>
              <a:t>	</a:t>
            </a:r>
            <a:r>
              <a:rPr lang="en-US" sz="2300" dirty="0" err="1">
                <a:solidFill>
                  <a:schemeClr val="tx1"/>
                </a:solidFill>
              </a:rPr>
              <a:t>Polazi</a:t>
            </a:r>
            <a:r>
              <a:rPr lang="en-US" sz="2300" dirty="0">
                <a:solidFill>
                  <a:schemeClr val="tx1"/>
                </a:solidFill>
              </a:rPr>
              <a:t> se od </a:t>
            </a:r>
            <a:r>
              <a:rPr lang="en-US" sz="2300" dirty="0" err="1">
                <a:solidFill>
                  <a:schemeClr val="tx1"/>
                </a:solidFill>
              </a:rPr>
              <a:t>opštih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makroekonomskih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parametara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ekonomskih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kretanja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makro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nivou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kao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što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su</a:t>
            </a:r>
            <a:r>
              <a:rPr lang="en-US" sz="2300" dirty="0">
                <a:solidFill>
                  <a:schemeClr val="tx1"/>
                </a:solidFill>
              </a:rPr>
              <a:t>: </a:t>
            </a:r>
            <a:r>
              <a:rPr lang="en-US" sz="2300" dirty="0" err="1">
                <a:solidFill>
                  <a:schemeClr val="tx1"/>
                </a:solidFill>
              </a:rPr>
              <a:t>nivo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privredne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aktivnosti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zaposlenosti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inflatornih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kretanja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mjera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ekonomske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politike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opštih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kreditnih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uslova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zakonitosti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uslova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raspodjele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slično</a:t>
            </a:r>
            <a:r>
              <a:rPr lang="en-US" sz="2300" dirty="0">
                <a:solidFill>
                  <a:schemeClr val="tx1"/>
                </a:solidFill>
              </a:rPr>
              <a:t>. </a:t>
            </a:r>
            <a:endParaRPr lang="sr-Latn-ME" sz="2300" dirty="0">
              <a:solidFill>
                <a:schemeClr val="tx1"/>
              </a:solidFill>
            </a:endParaRPr>
          </a:p>
          <a:p>
            <a:endParaRPr lang="sr-Latn-ME" sz="23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292" y="152400"/>
            <a:ext cx="6347713" cy="1320800"/>
          </a:xfrm>
        </p:spPr>
        <p:txBody>
          <a:bodyPr>
            <a:normAutofit/>
          </a:bodyPr>
          <a:lstStyle/>
          <a:p>
            <a:r>
              <a:rPr dirty="0"/>
              <a:t>Bosna </a:t>
            </a:r>
            <a:r>
              <a:rPr dirty="0" err="1"/>
              <a:t>i</a:t>
            </a:r>
            <a:r>
              <a:rPr dirty="0"/>
              <a:t> Hercegovina u </a:t>
            </a:r>
            <a:r>
              <a:rPr dirty="0" err="1"/>
              <a:t>kontekstu</a:t>
            </a:r>
            <a:r>
              <a:rPr dirty="0"/>
              <a:t> </a:t>
            </a:r>
            <a:r>
              <a:rPr dirty="0" err="1"/>
              <a:t>digitalnog</a:t>
            </a:r>
            <a:r>
              <a:rPr dirty="0"/>
              <a:t> </a:t>
            </a:r>
            <a:r>
              <a:rPr dirty="0" err="1"/>
              <a:t>eura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153400" cy="5105400"/>
          </a:xfrm>
        </p:spPr>
        <p:txBody>
          <a:bodyPr>
            <a:normAutofit/>
          </a:bodyPr>
          <a:lstStyle/>
          <a:p>
            <a:r>
              <a:rPr sz="2000" dirty="0">
                <a:solidFill>
                  <a:schemeClr val="tx1"/>
                </a:solidFill>
              </a:rPr>
              <a:t>U </a:t>
            </a:r>
            <a:r>
              <a:rPr sz="2000" dirty="0" err="1">
                <a:solidFill>
                  <a:schemeClr val="tx1"/>
                </a:solidFill>
              </a:rPr>
              <a:t>slučaju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Bosne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Hercegovine</a:t>
            </a:r>
            <a:r>
              <a:rPr sz="2000" dirty="0">
                <a:solidFill>
                  <a:schemeClr val="tx1"/>
                </a:solidFill>
              </a:rPr>
              <a:t>, </a:t>
            </a:r>
            <a:r>
              <a:rPr sz="2000" dirty="0" err="1">
                <a:solidFill>
                  <a:schemeClr val="tx1"/>
                </a:solidFill>
              </a:rPr>
              <a:t>uvođenje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digitalnog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eura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planirano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između</a:t>
            </a:r>
            <a:r>
              <a:rPr sz="2000" dirty="0">
                <a:solidFill>
                  <a:schemeClr val="tx1"/>
                </a:solidFill>
              </a:rPr>
              <a:t> 2027.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2029. </a:t>
            </a:r>
            <a:r>
              <a:rPr sz="2000" dirty="0" err="1">
                <a:solidFill>
                  <a:schemeClr val="tx1"/>
                </a:solidFill>
              </a:rPr>
              <a:t>godine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moglo</a:t>
            </a:r>
            <a:r>
              <a:rPr sz="2000" dirty="0">
                <a:solidFill>
                  <a:schemeClr val="tx1"/>
                </a:solidFill>
              </a:rPr>
              <a:t> bi </a:t>
            </a:r>
            <a:r>
              <a:rPr sz="2000" dirty="0" err="1">
                <a:solidFill>
                  <a:schemeClr val="tx1"/>
                </a:solidFill>
              </a:rPr>
              <a:t>donijeti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posredne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koristi</a:t>
            </a:r>
            <a:r>
              <a:rPr sz="2000" dirty="0">
                <a:solidFill>
                  <a:schemeClr val="tx1"/>
                </a:solidFill>
              </a:rPr>
              <a:t>. </a:t>
            </a:r>
          </a:p>
          <a:p>
            <a:r>
              <a:rPr sz="2000" dirty="0">
                <a:solidFill>
                  <a:schemeClr val="tx1"/>
                </a:solidFill>
              </a:rPr>
              <a:t>Kao </a:t>
            </a:r>
            <a:r>
              <a:rPr sz="2000" dirty="0" err="1">
                <a:solidFill>
                  <a:schemeClr val="tx1"/>
                </a:solidFill>
              </a:rPr>
              <a:t>zemlja</a:t>
            </a:r>
            <a:r>
              <a:rPr sz="2000" dirty="0">
                <a:solidFill>
                  <a:schemeClr val="tx1"/>
                </a:solidFill>
              </a:rPr>
              <a:t> van </a:t>
            </a:r>
            <a:r>
              <a:rPr sz="2000" dirty="0" err="1">
                <a:solidFill>
                  <a:schemeClr val="tx1"/>
                </a:solidFill>
              </a:rPr>
              <a:t>eurozone</a:t>
            </a:r>
            <a:r>
              <a:rPr sz="2000" dirty="0">
                <a:solidFill>
                  <a:schemeClr val="tx1"/>
                </a:solidFill>
              </a:rPr>
              <a:t>, </a:t>
            </a:r>
            <a:r>
              <a:rPr sz="2000" dirty="0" err="1">
                <a:solidFill>
                  <a:schemeClr val="tx1"/>
                </a:solidFill>
              </a:rPr>
              <a:t>ali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snažno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vezana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za</a:t>
            </a:r>
            <a:r>
              <a:rPr sz="2000" dirty="0">
                <a:solidFill>
                  <a:schemeClr val="tx1"/>
                </a:solidFill>
              </a:rPr>
              <a:t> EU </a:t>
            </a:r>
            <a:r>
              <a:rPr sz="2000" dirty="0" err="1">
                <a:solidFill>
                  <a:schemeClr val="tx1"/>
                </a:solidFill>
              </a:rPr>
              <a:t>kroz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trgovinu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radnu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migraciju</a:t>
            </a:r>
            <a:r>
              <a:rPr sz="2000" dirty="0">
                <a:solidFill>
                  <a:schemeClr val="tx1"/>
                </a:solidFill>
              </a:rPr>
              <a:t>, </a:t>
            </a:r>
            <a:r>
              <a:rPr sz="2000" b="1" dirty="0" err="1">
                <a:solidFill>
                  <a:schemeClr val="tx1"/>
                </a:solidFill>
              </a:rPr>
              <a:t>BiH</a:t>
            </a:r>
            <a:r>
              <a:rPr sz="2000" b="1" dirty="0">
                <a:solidFill>
                  <a:schemeClr val="tx1"/>
                </a:solidFill>
              </a:rPr>
              <a:t> bi </a:t>
            </a:r>
            <a:r>
              <a:rPr sz="2000" b="1" dirty="0" err="1">
                <a:solidFill>
                  <a:schemeClr val="tx1"/>
                </a:solidFill>
              </a:rPr>
              <a:t>dobila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brže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jeftinije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prekogranične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transakcije</a:t>
            </a:r>
            <a:r>
              <a:rPr sz="2000" b="1" dirty="0">
                <a:solidFill>
                  <a:schemeClr val="tx1"/>
                </a:solidFill>
              </a:rPr>
              <a:t>, </a:t>
            </a:r>
            <a:r>
              <a:rPr sz="2000" b="1" dirty="0" err="1">
                <a:solidFill>
                  <a:schemeClr val="tx1"/>
                </a:solidFill>
              </a:rPr>
              <a:t>modernizaciju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platnog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sistema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usklađivanje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sa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evropskim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standardima</a:t>
            </a:r>
            <a:r>
              <a:rPr sz="2000" b="1" dirty="0">
                <a:solidFill>
                  <a:schemeClr val="tx1"/>
                </a:solidFill>
              </a:rPr>
              <a:t>. </a:t>
            </a:r>
          </a:p>
          <a:p>
            <a:r>
              <a:rPr sz="2000" dirty="0" err="1">
                <a:solidFill>
                  <a:schemeClr val="tx1"/>
                </a:solidFill>
              </a:rPr>
              <a:t>Digitalni</a:t>
            </a:r>
            <a:r>
              <a:rPr sz="2000" dirty="0">
                <a:solidFill>
                  <a:schemeClr val="tx1"/>
                </a:solidFill>
              </a:rPr>
              <a:t> euro </a:t>
            </a:r>
            <a:r>
              <a:rPr sz="2000" dirty="0" err="1">
                <a:solidFill>
                  <a:schemeClr val="tx1"/>
                </a:solidFill>
              </a:rPr>
              <a:t>mogao</a:t>
            </a:r>
            <a:r>
              <a:rPr sz="2000" dirty="0">
                <a:solidFill>
                  <a:schemeClr val="tx1"/>
                </a:solidFill>
              </a:rPr>
              <a:t> bi </a:t>
            </a:r>
            <a:r>
              <a:rPr sz="2000" dirty="0" err="1">
                <a:solidFill>
                  <a:schemeClr val="tx1"/>
                </a:solidFill>
              </a:rPr>
              <a:t>podstaći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razvoj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digitalizaciju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finansijskog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sistema</a:t>
            </a:r>
            <a:r>
              <a:rPr sz="2000" dirty="0">
                <a:solidFill>
                  <a:schemeClr val="tx1"/>
                </a:solidFill>
              </a:rPr>
              <a:t>, </a:t>
            </a:r>
            <a:r>
              <a:rPr sz="2000" dirty="0" err="1">
                <a:solidFill>
                  <a:schemeClr val="tx1"/>
                </a:solidFill>
              </a:rPr>
              <a:t>ali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nosi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rizike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kao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što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su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potencijalni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odliv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depozita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iz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domaćih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banaka</a:t>
            </a:r>
            <a:r>
              <a:rPr sz="2000" b="1" dirty="0">
                <a:solidFill>
                  <a:schemeClr val="tx1"/>
                </a:solidFill>
              </a:rPr>
              <a:t>, </a:t>
            </a:r>
            <a:r>
              <a:rPr sz="2000" b="1" dirty="0" err="1">
                <a:solidFill>
                  <a:schemeClr val="tx1"/>
                </a:solidFill>
              </a:rPr>
              <a:t>smanjeni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kapacitet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kreditiranja</a:t>
            </a:r>
            <a:r>
              <a:rPr sz="2000" b="1" dirty="0">
                <a:solidFill>
                  <a:schemeClr val="tx1"/>
                </a:solidFill>
              </a:rPr>
              <a:t>, </a:t>
            </a:r>
            <a:r>
              <a:rPr sz="2000" b="1" dirty="0" err="1">
                <a:solidFill>
                  <a:schemeClr val="tx1"/>
                </a:solidFill>
              </a:rPr>
              <a:t>sajber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bezbjednosni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izazovi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i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pitanja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privatnosti</a:t>
            </a:r>
            <a:r>
              <a:rPr sz="2000" b="1" dirty="0">
                <a:solidFill>
                  <a:schemeClr val="tx1"/>
                </a:solidFill>
              </a:rPr>
              <a:t>. </a:t>
            </a:r>
          </a:p>
          <a:p>
            <a:r>
              <a:rPr sz="2000" dirty="0">
                <a:solidFill>
                  <a:schemeClr val="tx1"/>
                </a:solidFill>
              </a:rPr>
              <a:t>S </a:t>
            </a:r>
            <a:r>
              <a:rPr sz="2000" dirty="0" err="1">
                <a:solidFill>
                  <a:schemeClr val="tx1"/>
                </a:solidFill>
              </a:rPr>
              <a:t>obzirom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na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snažno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oslanjanje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stanovništva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na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gotovinu</a:t>
            </a:r>
            <a:r>
              <a:rPr sz="2000" dirty="0">
                <a:solidFill>
                  <a:schemeClr val="tx1"/>
                </a:solidFill>
              </a:rPr>
              <a:t>, </a:t>
            </a:r>
            <a:r>
              <a:rPr sz="2000" dirty="0" err="1">
                <a:solidFill>
                  <a:schemeClr val="tx1"/>
                </a:solidFill>
              </a:rPr>
              <a:t>usvajanje</a:t>
            </a:r>
            <a:r>
              <a:rPr sz="2000" dirty="0">
                <a:solidFill>
                  <a:schemeClr val="tx1"/>
                </a:solidFill>
              </a:rPr>
              <a:t> u </a:t>
            </a:r>
            <a:r>
              <a:rPr sz="2000" dirty="0" err="1">
                <a:solidFill>
                  <a:schemeClr val="tx1"/>
                </a:solidFill>
              </a:rPr>
              <a:t>BiH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vjerovatno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će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ostati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ograničeno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na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međunarodna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plaćanja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i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poslovne</a:t>
            </a:r>
            <a:r>
              <a:rPr sz="2000" dirty="0">
                <a:solidFill>
                  <a:schemeClr val="tx1"/>
                </a:solidFill>
              </a:rPr>
              <a:t> </a:t>
            </a:r>
            <a:r>
              <a:rPr sz="2000" dirty="0" err="1">
                <a:solidFill>
                  <a:schemeClr val="tx1"/>
                </a:solidFill>
              </a:rPr>
              <a:t>transakcije</a:t>
            </a:r>
            <a:r>
              <a:rPr sz="20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19993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6347713" cy="1320800"/>
          </a:xfrm>
        </p:spPr>
        <p:txBody>
          <a:bodyPr/>
          <a:lstStyle/>
          <a:p>
            <a:r>
              <a:rPr dirty="0" err="1"/>
              <a:t>Zaključ</a:t>
            </a:r>
            <a:r>
              <a:rPr lang="sr-Latn-BA" dirty="0"/>
              <a:t>ak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6858000" cy="5486400"/>
          </a:xfrm>
        </p:spPr>
        <p:txBody>
          <a:bodyPr>
            <a:normAutofit/>
          </a:bodyPr>
          <a:lstStyle/>
          <a:p>
            <a:r>
              <a:rPr sz="2000" dirty="0" err="1"/>
              <a:t>Digitalne</a:t>
            </a:r>
            <a:r>
              <a:rPr sz="2000" dirty="0"/>
              <a:t> </a:t>
            </a:r>
            <a:r>
              <a:rPr sz="2000" dirty="0" err="1"/>
              <a:t>valute</a:t>
            </a:r>
            <a:r>
              <a:rPr sz="2000" dirty="0"/>
              <a:t> </a:t>
            </a:r>
            <a:r>
              <a:rPr sz="2000" dirty="0" err="1"/>
              <a:t>centralnih</a:t>
            </a:r>
            <a:r>
              <a:rPr sz="2000" dirty="0"/>
              <a:t> </a:t>
            </a:r>
            <a:r>
              <a:rPr sz="2000" dirty="0" err="1"/>
              <a:t>banaka</a:t>
            </a:r>
            <a:r>
              <a:rPr sz="2000" dirty="0"/>
              <a:t> (CBDC) </a:t>
            </a:r>
            <a:r>
              <a:rPr sz="2000" dirty="0" err="1"/>
              <a:t>imaju</a:t>
            </a:r>
            <a:r>
              <a:rPr sz="2000" dirty="0"/>
              <a:t> </a:t>
            </a:r>
            <a:r>
              <a:rPr sz="2000" dirty="0" err="1"/>
              <a:t>snažan</a:t>
            </a:r>
            <a:r>
              <a:rPr sz="2000" dirty="0"/>
              <a:t> </a:t>
            </a:r>
            <a:r>
              <a:rPr sz="2000" dirty="0" err="1"/>
              <a:t>potencijal</a:t>
            </a:r>
            <a:r>
              <a:rPr sz="2000" dirty="0"/>
              <a:t> da </a:t>
            </a:r>
            <a:r>
              <a:rPr sz="2000" dirty="0" err="1"/>
              <a:t>unaprijede</a:t>
            </a:r>
            <a:r>
              <a:rPr sz="2000" dirty="0"/>
              <a:t> </a:t>
            </a:r>
            <a:r>
              <a:rPr sz="2000" dirty="0" err="1"/>
              <a:t>transmisiju</a:t>
            </a:r>
            <a:r>
              <a:rPr sz="2000" dirty="0"/>
              <a:t> </a:t>
            </a:r>
            <a:r>
              <a:rPr sz="2000" dirty="0" err="1"/>
              <a:t>monetarne</a:t>
            </a:r>
            <a:r>
              <a:rPr sz="2000" dirty="0"/>
              <a:t> </a:t>
            </a:r>
            <a:r>
              <a:rPr sz="2000" dirty="0" err="1"/>
              <a:t>politike</a:t>
            </a:r>
            <a:r>
              <a:rPr sz="2000" dirty="0"/>
              <a:t>, </a:t>
            </a:r>
            <a:r>
              <a:rPr sz="2000" dirty="0" err="1"/>
              <a:t>efikasnost</a:t>
            </a:r>
            <a:r>
              <a:rPr sz="2000" dirty="0"/>
              <a:t> </a:t>
            </a:r>
            <a:r>
              <a:rPr sz="2000" dirty="0" err="1"/>
              <a:t>plaćanja</a:t>
            </a:r>
            <a:r>
              <a:rPr sz="2000" dirty="0"/>
              <a:t> </a:t>
            </a:r>
            <a:r>
              <a:rPr sz="2000" dirty="0" err="1"/>
              <a:t>i</a:t>
            </a:r>
            <a:r>
              <a:rPr sz="2000" dirty="0"/>
              <a:t> </a:t>
            </a:r>
            <a:r>
              <a:rPr sz="2000" dirty="0" err="1"/>
              <a:t>finansijsku</a:t>
            </a:r>
            <a:r>
              <a:rPr sz="2000" dirty="0"/>
              <a:t> </a:t>
            </a:r>
            <a:r>
              <a:rPr sz="2000" dirty="0" err="1"/>
              <a:t>inkluziju</a:t>
            </a:r>
            <a:r>
              <a:rPr sz="2000" dirty="0"/>
              <a:t>, </a:t>
            </a:r>
            <a:r>
              <a:rPr sz="2000" dirty="0" err="1"/>
              <a:t>ali</a:t>
            </a:r>
            <a:r>
              <a:rPr sz="2000" dirty="0"/>
              <a:t> </a:t>
            </a:r>
            <a:r>
              <a:rPr sz="2000" dirty="0" err="1"/>
              <a:t>njihovo</a:t>
            </a:r>
            <a:r>
              <a:rPr sz="2000" dirty="0"/>
              <a:t> </a:t>
            </a:r>
            <a:r>
              <a:rPr sz="2000" dirty="0" err="1"/>
              <a:t>usvajanje</a:t>
            </a:r>
            <a:r>
              <a:rPr sz="2000" dirty="0"/>
              <a:t> </a:t>
            </a:r>
            <a:r>
              <a:rPr sz="2000" dirty="0" err="1"/>
              <a:t>zahtijeva</a:t>
            </a:r>
            <a:r>
              <a:rPr sz="2000" dirty="0"/>
              <a:t> </a:t>
            </a:r>
            <a:r>
              <a:rPr sz="2000" dirty="0" err="1"/>
              <a:t>pažljivo</a:t>
            </a:r>
            <a:r>
              <a:rPr sz="2000" dirty="0"/>
              <a:t> </a:t>
            </a:r>
            <a:r>
              <a:rPr sz="2000" dirty="0" err="1"/>
              <a:t>balansiranje</a:t>
            </a:r>
            <a:r>
              <a:rPr sz="2000" dirty="0"/>
              <a:t> </a:t>
            </a:r>
            <a:r>
              <a:rPr sz="2000" dirty="0" err="1"/>
              <a:t>inovacije</a:t>
            </a:r>
            <a:r>
              <a:rPr sz="2000" dirty="0"/>
              <a:t> </a:t>
            </a:r>
            <a:r>
              <a:rPr sz="2000" dirty="0" err="1"/>
              <a:t>i</a:t>
            </a:r>
            <a:r>
              <a:rPr sz="2000" dirty="0"/>
              <a:t> </a:t>
            </a:r>
            <a:r>
              <a:rPr sz="2000" dirty="0" err="1"/>
              <a:t>stabilnosti</a:t>
            </a:r>
            <a:r>
              <a:rPr sz="2000" dirty="0"/>
              <a:t>. </a:t>
            </a:r>
            <a:endParaRPr lang="sr-Latn-BA" sz="2000" dirty="0"/>
          </a:p>
          <a:p>
            <a:pPr marL="0" indent="0">
              <a:buNone/>
            </a:pPr>
            <a:endParaRPr sz="2000" dirty="0"/>
          </a:p>
          <a:p>
            <a:r>
              <a:rPr sz="2000" dirty="0" err="1"/>
              <a:t>Uspjeh</a:t>
            </a:r>
            <a:r>
              <a:rPr sz="2000" dirty="0"/>
              <a:t> CBDC </a:t>
            </a:r>
            <a:r>
              <a:rPr sz="2000" dirty="0" err="1"/>
              <a:t>zavisi</a:t>
            </a:r>
            <a:r>
              <a:rPr sz="2000" dirty="0"/>
              <a:t> od </a:t>
            </a:r>
            <a:r>
              <a:rPr sz="2000" dirty="0" err="1"/>
              <a:t>jasnih</a:t>
            </a:r>
            <a:r>
              <a:rPr sz="2000" dirty="0"/>
              <a:t> </a:t>
            </a:r>
            <a:r>
              <a:rPr sz="2000" dirty="0" err="1"/>
              <a:t>zakona</a:t>
            </a:r>
            <a:r>
              <a:rPr sz="2000" dirty="0"/>
              <a:t>, </a:t>
            </a:r>
            <a:r>
              <a:rPr sz="2000" dirty="0" err="1"/>
              <a:t>sigurne</a:t>
            </a:r>
            <a:r>
              <a:rPr sz="2000" dirty="0"/>
              <a:t> </a:t>
            </a:r>
            <a:r>
              <a:rPr sz="2000" dirty="0" err="1"/>
              <a:t>i</a:t>
            </a:r>
            <a:r>
              <a:rPr sz="2000" dirty="0"/>
              <a:t> </a:t>
            </a:r>
            <a:r>
              <a:rPr sz="2000" dirty="0" err="1"/>
              <a:t>pouzdane</a:t>
            </a:r>
            <a:r>
              <a:rPr sz="2000" dirty="0"/>
              <a:t> </a:t>
            </a:r>
            <a:r>
              <a:rPr sz="2000" dirty="0" err="1"/>
              <a:t>tehnologije</a:t>
            </a:r>
            <a:r>
              <a:rPr sz="2000" dirty="0"/>
              <a:t> </a:t>
            </a:r>
            <a:r>
              <a:rPr sz="2000" dirty="0" err="1"/>
              <a:t>i</a:t>
            </a:r>
            <a:r>
              <a:rPr sz="2000" dirty="0"/>
              <a:t> </a:t>
            </a:r>
            <a:r>
              <a:rPr sz="2000" dirty="0" err="1"/>
              <a:t>snažne</a:t>
            </a:r>
            <a:r>
              <a:rPr sz="2000" dirty="0"/>
              <a:t> </a:t>
            </a:r>
            <a:r>
              <a:rPr sz="2000" dirty="0" err="1"/>
              <a:t>saradnje</a:t>
            </a:r>
            <a:r>
              <a:rPr sz="2000" dirty="0"/>
              <a:t> </a:t>
            </a:r>
            <a:r>
              <a:rPr sz="2000" dirty="0" err="1"/>
              <a:t>među</a:t>
            </a:r>
            <a:r>
              <a:rPr sz="2000" dirty="0"/>
              <a:t> </a:t>
            </a:r>
            <a:r>
              <a:rPr sz="2000" dirty="0" err="1"/>
              <a:t>regulatorima</a:t>
            </a:r>
            <a:r>
              <a:rPr sz="2000" dirty="0"/>
              <a:t>, </a:t>
            </a:r>
            <a:r>
              <a:rPr sz="2000" dirty="0" err="1"/>
              <a:t>kako</a:t>
            </a:r>
            <a:r>
              <a:rPr sz="2000" dirty="0"/>
              <a:t> bi se </a:t>
            </a:r>
            <a:r>
              <a:rPr sz="2000" dirty="0" err="1"/>
              <a:t>izgradilo</a:t>
            </a:r>
            <a:r>
              <a:rPr sz="2000" dirty="0"/>
              <a:t> </a:t>
            </a:r>
            <a:r>
              <a:rPr sz="2000" dirty="0" err="1"/>
              <a:t>povjerenje</a:t>
            </a:r>
            <a:r>
              <a:rPr sz="2000" dirty="0"/>
              <a:t> </a:t>
            </a:r>
            <a:r>
              <a:rPr sz="2000" dirty="0" err="1"/>
              <a:t>i</a:t>
            </a:r>
            <a:r>
              <a:rPr sz="2000" dirty="0"/>
              <a:t> </a:t>
            </a:r>
            <a:r>
              <a:rPr sz="2000" dirty="0" err="1"/>
              <a:t>podržala</a:t>
            </a:r>
            <a:r>
              <a:rPr sz="2000" dirty="0"/>
              <a:t> </a:t>
            </a:r>
            <a:r>
              <a:rPr sz="2000" dirty="0" err="1"/>
              <a:t>digitalna</a:t>
            </a:r>
            <a:r>
              <a:rPr sz="2000" dirty="0"/>
              <a:t> </a:t>
            </a:r>
            <a:r>
              <a:rPr sz="2000" dirty="0" err="1"/>
              <a:t>transformacija</a:t>
            </a:r>
            <a:r>
              <a:rPr sz="2000" dirty="0"/>
              <a:t> </a:t>
            </a:r>
            <a:r>
              <a:rPr sz="2000" dirty="0" err="1"/>
              <a:t>novca</a:t>
            </a:r>
            <a:r>
              <a:rPr sz="2000" dirty="0"/>
              <a:t>. </a:t>
            </a:r>
            <a:endParaRPr lang="sr-Latn-BA" sz="2000" dirty="0"/>
          </a:p>
          <a:p>
            <a:pPr marL="0" indent="0">
              <a:buNone/>
            </a:pPr>
            <a:endParaRPr sz="2000" dirty="0"/>
          </a:p>
          <a:p>
            <a:r>
              <a:rPr sz="2000" dirty="0" err="1"/>
              <a:t>Za</a:t>
            </a:r>
            <a:r>
              <a:rPr sz="2000" dirty="0"/>
              <a:t> </a:t>
            </a:r>
            <a:r>
              <a:rPr sz="2000" dirty="0" err="1"/>
              <a:t>Bosnu</a:t>
            </a:r>
            <a:r>
              <a:rPr sz="2000" dirty="0"/>
              <a:t> </a:t>
            </a:r>
            <a:r>
              <a:rPr sz="2000" dirty="0" err="1"/>
              <a:t>i</a:t>
            </a:r>
            <a:r>
              <a:rPr sz="2000" dirty="0"/>
              <a:t> </a:t>
            </a:r>
            <a:r>
              <a:rPr sz="2000" dirty="0" err="1"/>
              <a:t>Hercegovinu</a:t>
            </a:r>
            <a:r>
              <a:rPr sz="2000" dirty="0"/>
              <a:t>, </a:t>
            </a:r>
            <a:r>
              <a:rPr sz="2000" dirty="0" err="1"/>
              <a:t>digitalni</a:t>
            </a:r>
            <a:r>
              <a:rPr sz="2000" dirty="0"/>
              <a:t> euro </a:t>
            </a:r>
            <a:r>
              <a:rPr sz="2000" dirty="0" err="1"/>
              <a:t>mogao</a:t>
            </a:r>
            <a:r>
              <a:rPr sz="2000" dirty="0"/>
              <a:t> bi </a:t>
            </a:r>
            <a:r>
              <a:rPr sz="2000" dirty="0" err="1"/>
              <a:t>unaprijediti</a:t>
            </a:r>
            <a:r>
              <a:rPr sz="2000" dirty="0"/>
              <a:t> </a:t>
            </a:r>
            <a:r>
              <a:rPr sz="2000" dirty="0" err="1"/>
              <a:t>prekogranična</a:t>
            </a:r>
            <a:r>
              <a:rPr sz="2000" dirty="0"/>
              <a:t> </a:t>
            </a:r>
            <a:r>
              <a:rPr sz="2000" dirty="0" err="1"/>
              <a:t>plaćanja</a:t>
            </a:r>
            <a:r>
              <a:rPr sz="2000" dirty="0"/>
              <a:t> </a:t>
            </a:r>
            <a:r>
              <a:rPr sz="2000" dirty="0" err="1"/>
              <a:t>i</a:t>
            </a:r>
            <a:r>
              <a:rPr sz="2000" dirty="0"/>
              <a:t> </a:t>
            </a:r>
            <a:r>
              <a:rPr sz="2000" dirty="0" err="1"/>
              <a:t>modernizovati</a:t>
            </a:r>
            <a:r>
              <a:rPr sz="2000" dirty="0"/>
              <a:t> </a:t>
            </a:r>
            <a:r>
              <a:rPr sz="2000" dirty="0" err="1"/>
              <a:t>finansijski</a:t>
            </a:r>
            <a:r>
              <a:rPr sz="2000" dirty="0"/>
              <a:t> </a:t>
            </a:r>
            <a:r>
              <a:rPr sz="2000" dirty="0" err="1"/>
              <a:t>sektor</a:t>
            </a:r>
            <a:r>
              <a:rPr sz="2000" dirty="0"/>
              <a:t>, </a:t>
            </a:r>
            <a:r>
              <a:rPr sz="2000" dirty="0" err="1"/>
              <a:t>ali</a:t>
            </a:r>
            <a:r>
              <a:rPr sz="2000" dirty="0"/>
              <a:t> </a:t>
            </a:r>
            <a:r>
              <a:rPr sz="2000" dirty="0" err="1"/>
              <a:t>će</a:t>
            </a:r>
            <a:r>
              <a:rPr sz="2000" dirty="0"/>
              <a:t> </a:t>
            </a:r>
            <a:r>
              <a:rPr sz="2000" dirty="0" err="1"/>
              <a:t>široka</a:t>
            </a:r>
            <a:r>
              <a:rPr sz="2000" dirty="0"/>
              <a:t> </a:t>
            </a:r>
            <a:r>
              <a:rPr sz="2000" dirty="0" err="1"/>
              <a:t>upotreba</a:t>
            </a:r>
            <a:r>
              <a:rPr sz="2000" dirty="0"/>
              <a:t> </a:t>
            </a:r>
            <a:r>
              <a:rPr sz="2000" dirty="0" err="1"/>
              <a:t>vjerovatno</a:t>
            </a:r>
            <a:r>
              <a:rPr sz="2000" dirty="0"/>
              <a:t> </a:t>
            </a:r>
            <a:r>
              <a:rPr sz="2000" dirty="0" err="1"/>
              <a:t>biti</a:t>
            </a:r>
            <a:r>
              <a:rPr sz="2000" dirty="0"/>
              <a:t> </a:t>
            </a:r>
            <a:r>
              <a:rPr sz="2000" dirty="0" err="1"/>
              <a:t>ograničena</a:t>
            </a:r>
            <a:r>
              <a:rPr sz="2000" dirty="0"/>
              <a:t> </a:t>
            </a:r>
            <a:r>
              <a:rPr sz="2000" dirty="0" err="1"/>
              <a:t>zbog</a:t>
            </a:r>
            <a:r>
              <a:rPr sz="2000" dirty="0"/>
              <a:t> </a:t>
            </a:r>
            <a:r>
              <a:rPr sz="2000" dirty="0" err="1"/>
              <a:t>oslanjanja</a:t>
            </a:r>
            <a:r>
              <a:rPr sz="2000" dirty="0"/>
              <a:t> </a:t>
            </a:r>
            <a:r>
              <a:rPr sz="2000" dirty="0" err="1"/>
              <a:t>na</a:t>
            </a:r>
            <a:r>
              <a:rPr sz="2000" dirty="0"/>
              <a:t> </a:t>
            </a:r>
            <a:r>
              <a:rPr sz="2000" dirty="0" err="1"/>
              <a:t>gotovinu</a:t>
            </a:r>
            <a:r>
              <a:rPr sz="2000" dirty="0"/>
              <a:t> </a:t>
            </a:r>
            <a:r>
              <a:rPr sz="2000" dirty="0" err="1"/>
              <a:t>i</a:t>
            </a:r>
            <a:r>
              <a:rPr sz="2000" dirty="0"/>
              <a:t> </a:t>
            </a:r>
            <a:r>
              <a:rPr sz="2000" dirty="0" err="1"/>
              <a:t>rizika</a:t>
            </a:r>
            <a:r>
              <a:rPr sz="2000" dirty="0"/>
              <a:t> </a:t>
            </a:r>
            <a:r>
              <a:rPr sz="2000" dirty="0" err="1"/>
              <a:t>po</a:t>
            </a:r>
            <a:r>
              <a:rPr sz="2000" dirty="0"/>
              <a:t> </a:t>
            </a:r>
            <a:r>
              <a:rPr sz="2000" dirty="0" err="1"/>
              <a:t>domaće</a:t>
            </a:r>
            <a:r>
              <a:rPr sz="2000" dirty="0"/>
              <a:t> </a:t>
            </a:r>
            <a:r>
              <a:rPr sz="2000" dirty="0" err="1"/>
              <a:t>banke</a:t>
            </a:r>
            <a:r>
              <a:rPr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031228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sr-Latn-ME" dirty="0">
                <a:solidFill>
                  <a:schemeClr val="accent1">
                    <a:lumMod val="75000"/>
                  </a:schemeClr>
                </a:solidFill>
              </a:rPr>
              <a:t>vala na pažnji!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>
                <a:solidFill>
                  <a:schemeClr val="bg1"/>
                </a:solidFill>
              </a:rPr>
              <a:t>.</a:t>
            </a:r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6576313" cy="4974563"/>
          </a:xfrm>
        </p:spPr>
        <p:txBody>
          <a:bodyPr>
            <a:normAutofit/>
          </a:bodyPr>
          <a:lstStyle/>
          <a:p>
            <a:pPr algn="just"/>
            <a:r>
              <a:rPr lang="en-US" sz="2200" dirty="0" err="1">
                <a:solidFill>
                  <a:schemeClr val="tx1"/>
                </a:solidFill>
              </a:rPr>
              <a:t>Takođe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novac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možemo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posmatrati</a:t>
            </a:r>
            <a:r>
              <a:rPr lang="en-US" sz="2200" dirty="0">
                <a:solidFill>
                  <a:schemeClr val="tx1"/>
                </a:solidFill>
              </a:rPr>
              <a:t> u </a:t>
            </a:r>
            <a:r>
              <a:rPr lang="en-US" sz="2200" dirty="0" err="1">
                <a:solidFill>
                  <a:schemeClr val="tx1"/>
                </a:solidFill>
              </a:rPr>
              <a:t>njegovom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užem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i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širem</a:t>
            </a:r>
            <a:r>
              <a:rPr lang="en-US" sz="2200" i="1" dirty="0">
                <a:solidFill>
                  <a:schemeClr val="tx1"/>
                </a:solidFill>
              </a:rPr>
              <a:t> </a:t>
            </a:r>
            <a:r>
              <a:rPr lang="en-US" sz="2200" i="1" dirty="0" err="1">
                <a:solidFill>
                  <a:schemeClr val="tx1"/>
                </a:solidFill>
              </a:rPr>
              <a:t>smislu</a:t>
            </a:r>
            <a:r>
              <a:rPr lang="en-US" sz="2200" i="1" dirty="0">
                <a:solidFill>
                  <a:schemeClr val="tx1"/>
                </a:solidFill>
              </a:rPr>
              <a:t>. </a:t>
            </a:r>
            <a:endParaRPr lang="sr-Latn-ME" sz="2200" i="1" dirty="0">
              <a:solidFill>
                <a:schemeClr val="tx1"/>
              </a:solidFill>
            </a:endParaRPr>
          </a:p>
          <a:p>
            <a:pPr algn="just"/>
            <a:r>
              <a:rPr lang="en-US" sz="2200" i="1" dirty="0" err="1">
                <a:solidFill>
                  <a:schemeClr val="accent2">
                    <a:lumMod val="75000"/>
                  </a:schemeClr>
                </a:solidFill>
              </a:rPr>
              <a:t>Uža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i="1" dirty="0" err="1">
                <a:solidFill>
                  <a:schemeClr val="accent2">
                    <a:lumMod val="75000"/>
                  </a:schemeClr>
                </a:solidFill>
              </a:rPr>
              <a:t>definicija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bila</a:t>
            </a:r>
            <a:r>
              <a:rPr lang="en-US" sz="2200" dirty="0">
                <a:solidFill>
                  <a:schemeClr val="tx1"/>
                </a:solidFill>
              </a:rPr>
              <a:t> da je ono </a:t>
            </a:r>
            <a:r>
              <a:rPr lang="en-US" sz="2200" b="1" dirty="0" err="1">
                <a:solidFill>
                  <a:schemeClr val="tx1"/>
                </a:solidFill>
              </a:rPr>
              <a:t>zakonski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utvrđeno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i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definitivno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sredstvo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 err="1">
                <a:solidFill>
                  <a:schemeClr val="tx1"/>
                </a:solidFill>
              </a:rPr>
              <a:t>plaćanja</a:t>
            </a:r>
            <a:r>
              <a:rPr lang="en-US" sz="2200" b="1" dirty="0">
                <a:solidFill>
                  <a:schemeClr val="tx1"/>
                </a:solidFill>
              </a:rPr>
              <a:t>.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čemu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zakonski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jer</a:t>
            </a:r>
            <a:r>
              <a:rPr lang="en-US" sz="2200" dirty="0">
                <a:solidFill>
                  <a:schemeClr val="tx1"/>
                </a:solidFill>
              </a:rPr>
              <a:t> se </a:t>
            </a:r>
            <a:r>
              <a:rPr lang="en-US" sz="2200" dirty="0" err="1">
                <a:solidFill>
                  <a:schemeClr val="tx1"/>
                </a:solidFill>
              </a:rPr>
              <a:t>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određenoj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teritoriji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posebnim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zakonima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definiše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njegova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upotreba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opticaj</a:t>
            </a:r>
            <a:r>
              <a:rPr lang="en-US" sz="2200" dirty="0">
                <a:solidFill>
                  <a:schemeClr val="tx1"/>
                </a:solidFill>
              </a:rPr>
              <a:t>, a </a:t>
            </a:r>
            <a:r>
              <a:rPr lang="en-US" sz="2200" dirty="0" err="1">
                <a:solidFill>
                  <a:schemeClr val="tx1"/>
                </a:solidFill>
              </a:rPr>
              <a:t>definitivno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jer</a:t>
            </a:r>
            <a:r>
              <a:rPr lang="en-US" sz="2200" dirty="0">
                <a:solidFill>
                  <a:schemeClr val="tx1"/>
                </a:solidFill>
              </a:rPr>
              <a:t> je ono </a:t>
            </a:r>
            <a:r>
              <a:rPr lang="en-US" sz="2200" dirty="0" err="1">
                <a:solidFill>
                  <a:schemeClr val="tx1"/>
                </a:solidFill>
              </a:rPr>
              <a:t>najlikvidniji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oblik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imovine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sr-Latn-ME" sz="2200" dirty="0"/>
          </a:p>
          <a:p>
            <a:pPr algn="just"/>
            <a:r>
              <a:rPr lang="en-US" sz="2200" i="1" dirty="0" err="1">
                <a:solidFill>
                  <a:schemeClr val="accent2">
                    <a:lumMod val="75000"/>
                  </a:schemeClr>
                </a:solidFill>
              </a:rPr>
              <a:t>Šira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i="1" dirty="0" err="1">
                <a:solidFill>
                  <a:schemeClr val="accent2">
                    <a:lumMod val="75000"/>
                  </a:schemeClr>
                </a:solidFill>
              </a:rPr>
              <a:t>definicija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bi </a:t>
            </a:r>
            <a:r>
              <a:rPr lang="en-US" sz="2200" dirty="0" err="1">
                <a:solidFill>
                  <a:schemeClr val="tx1"/>
                </a:solidFill>
              </a:rPr>
              <a:t>obuhvatala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ostale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pojmove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novca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ali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nižim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stepenom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likvidnosti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proširenim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funkcijama</a:t>
            </a:r>
            <a:r>
              <a:rPr lang="en-US" sz="2200" dirty="0">
                <a:solidFill>
                  <a:schemeClr val="tx1"/>
                </a:solidFill>
              </a:rPr>
              <a:t> od </a:t>
            </a:r>
            <a:r>
              <a:rPr lang="en-US" sz="2200" dirty="0" err="1">
                <a:solidFill>
                  <a:schemeClr val="tx1"/>
                </a:solidFill>
              </a:rPr>
              <a:t>navedenih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B9C4C-076B-EC1F-BFD8-668C6C5A6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14400"/>
            <a:ext cx="6347713" cy="5105400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Novac </a:t>
            </a:r>
            <a:r>
              <a:rPr lang="en-US" sz="2200" dirty="0" err="1">
                <a:solidFill>
                  <a:schemeClr val="tx1"/>
                </a:solidFill>
              </a:rPr>
              <a:t>igra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važnu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ulogu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izuzetan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značaj</a:t>
            </a:r>
            <a:r>
              <a:rPr lang="en-US" sz="2200" dirty="0">
                <a:solidFill>
                  <a:schemeClr val="tx1"/>
                </a:solidFill>
              </a:rPr>
              <a:t> za </a:t>
            </a:r>
            <a:r>
              <a:rPr lang="en-US" sz="2200" dirty="0" err="1">
                <a:solidFill>
                  <a:schemeClr val="tx1"/>
                </a:solidFill>
              </a:rPr>
              <a:t>ostvarivanje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nacionalnih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ciljeva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ekonomske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politike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BA" sz="2200" dirty="0">
              <a:solidFill>
                <a:schemeClr val="tx1"/>
              </a:solidFill>
            </a:endParaRPr>
          </a:p>
          <a:p>
            <a:endParaRPr lang="sr-Latn-BA" sz="2200" dirty="0">
              <a:solidFill>
                <a:schemeClr val="tx1"/>
              </a:solidFill>
            </a:endParaRPr>
          </a:p>
          <a:p>
            <a:r>
              <a:rPr lang="en-US" sz="2200" dirty="0" err="1">
                <a:solidFill>
                  <a:schemeClr val="tx1"/>
                </a:solidFill>
              </a:rPr>
              <a:t>Ekonomske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pojave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procesi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međusobno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povezani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višestrukim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uzročno-posljedičnim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vezama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takvi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čine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cjelinu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određenog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ekonomskog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sistema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makroekonomskog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sistema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sr-Latn-BA" sz="2200" dirty="0">
              <a:solidFill>
                <a:schemeClr val="tx1"/>
              </a:solidFill>
            </a:endParaRPr>
          </a:p>
          <a:p>
            <a:endParaRPr lang="sr-Latn-BA" sz="2200" dirty="0">
              <a:solidFill>
                <a:schemeClr val="tx1"/>
              </a:solidFill>
            </a:endParaRPr>
          </a:p>
          <a:p>
            <a:r>
              <a:rPr lang="en-US" sz="2200" dirty="0">
                <a:solidFill>
                  <a:schemeClr val="tx1"/>
                </a:solidFill>
              </a:rPr>
              <a:t>Novac </a:t>
            </a:r>
            <a:r>
              <a:rPr lang="en-US" sz="2200" dirty="0" err="1">
                <a:solidFill>
                  <a:schemeClr val="tx1"/>
                </a:solidFill>
              </a:rPr>
              <a:t>kao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monetarna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varijabla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medij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višestrukim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funkcijama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unutar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ekonomskih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odnosa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zauzima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značajnu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neizbježnu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ulogu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  <a:endParaRPr lang="sr-Latn-BA" sz="2200" dirty="0">
              <a:solidFill>
                <a:schemeClr val="tx1"/>
              </a:solidFill>
            </a:endParaRPr>
          </a:p>
          <a:p>
            <a:endParaRPr lang="sr-Latn-BA" sz="2200" dirty="0"/>
          </a:p>
        </p:txBody>
      </p:sp>
    </p:spTree>
    <p:extLst>
      <p:ext uri="{BB962C8B-B14F-4D97-AF65-F5344CB8AC3E}">
        <p14:creationId xmlns:p14="http://schemas.microsoft.com/office/powerpoint/2010/main" val="12481082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heme/theme1.xml><?xml version="1.0" encoding="utf-8"?>
<a:theme xmlns:a="http://schemas.openxmlformats.org/drawingml/2006/main" name="Facet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1302</TotalTime>
  <Words>4257</Words>
  <Application>Microsoft Macintosh PowerPoint</Application>
  <PresentationFormat>On-screen Show (4:3)</PresentationFormat>
  <Paragraphs>399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2" baseType="lpstr">
      <vt:lpstr>Arial</vt:lpstr>
      <vt:lpstr>Berlin Sans FB Demi</vt:lpstr>
      <vt:lpstr>Calibri</vt:lpstr>
      <vt:lpstr>Gill Sans MT</vt:lpstr>
      <vt:lpstr>Tahoma</vt:lpstr>
      <vt:lpstr>Times New Roman</vt:lpstr>
      <vt:lpstr>Trebuchet MS</vt:lpstr>
      <vt:lpstr>Wingdings</vt:lpstr>
      <vt:lpstr>Wingdings 3</vt:lpstr>
      <vt:lpstr>Facet</vt:lpstr>
      <vt:lpstr>NOVAC   Istorijski razvoj novca</vt:lpstr>
      <vt:lpstr>POJAM NOVCA</vt:lpstr>
      <vt:lpstr>PowerPoint Presentation</vt:lpstr>
      <vt:lpstr>Karakteristike novca</vt:lpstr>
      <vt:lpstr>Definicija novca</vt:lpstr>
      <vt:lpstr>PowerPoint Presentation</vt:lpstr>
      <vt:lpstr>PowerPoint Presentation</vt:lpstr>
      <vt:lpstr>PowerPoint Presentation</vt:lpstr>
      <vt:lpstr>PowerPoint Presentation</vt:lpstr>
      <vt:lpstr>Istorijski razvoj novca</vt:lpstr>
      <vt:lpstr>Evolucija novca</vt:lpstr>
      <vt:lpstr>1. Roba kao sredstvo razmjene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Novčani oblik vrijednosti</vt:lpstr>
      <vt:lpstr>PowerPoint Presentation</vt:lpstr>
      <vt:lpstr>3. Metalni novac</vt:lpstr>
      <vt:lpstr>PowerPoint Presentation</vt:lpstr>
      <vt:lpstr>PowerPoint Presentation</vt:lpstr>
      <vt:lpstr>PowerPoint Presentation</vt:lpstr>
      <vt:lpstr>PowerPoint Presentation</vt:lpstr>
      <vt:lpstr>4. Papirni novac</vt:lpstr>
      <vt:lpstr>PowerPoint Presentation</vt:lpstr>
      <vt:lpstr>PowerPoint Presentation</vt:lpstr>
      <vt:lpstr>PowerPoint Presentation</vt:lpstr>
      <vt:lpstr>5.Depozitni novac</vt:lpstr>
      <vt:lpstr>PowerPoint Presentation</vt:lpstr>
      <vt:lpstr>6. Savremeni novac</vt:lpstr>
      <vt:lpstr>Bezgotovinski oblici plaćanja</vt:lpstr>
      <vt:lpstr>PowerPoint Presentation</vt:lpstr>
      <vt:lpstr>Globalni rast bezgotovinskih transakcija</vt:lpstr>
      <vt:lpstr>PowerPoint Presentation</vt:lpstr>
      <vt:lpstr>PowerPoint Presentation</vt:lpstr>
      <vt:lpstr>Elektronski novac</vt:lpstr>
      <vt:lpstr>PowerPoint Presentation</vt:lpstr>
      <vt:lpstr>PowerPoint Presentation</vt:lpstr>
      <vt:lpstr>Teorije o vrijednosti novca</vt:lpstr>
      <vt:lpstr>PowerPoint Presentation</vt:lpstr>
      <vt:lpstr>PowerPoint Presentation</vt:lpstr>
      <vt:lpstr>PowerPoint Presentation</vt:lpstr>
      <vt:lpstr>Uloga novca</vt:lpstr>
      <vt:lpstr>Trendovi u razvoju novca</vt:lpstr>
      <vt:lpstr>PowerPoint Presentation</vt:lpstr>
      <vt:lpstr>Funkcije novca  </vt:lpstr>
      <vt:lpstr>Funkcije novca</vt:lpstr>
      <vt:lpstr>Funkcija novca kao sredstva razmjene</vt:lpstr>
      <vt:lpstr>Savremeni oblik bartera</vt:lpstr>
      <vt:lpstr>Funkcija novca kao mjera vrijednosti odnosno obračunska jedinica</vt:lpstr>
      <vt:lpstr>PowerPoint Presentation</vt:lpstr>
      <vt:lpstr>Primjer kursne liste za konvertibilnu marku (BAM)</vt:lpstr>
      <vt:lpstr>Funkcija novca kao sredstva odloženog plaćanja</vt:lpstr>
      <vt:lpstr>Funkcija novca kao zaliha vrijednosti</vt:lpstr>
      <vt:lpstr>180 različitih valuta u svijetu </vt:lpstr>
      <vt:lpstr>Zanimljivosti</vt:lpstr>
      <vt:lpstr>Glavne svjetske valute </vt:lpstr>
      <vt:lpstr>PowerPoint Presentation</vt:lpstr>
      <vt:lpstr>Geopolitika i glavne svjetske valute danas</vt:lpstr>
      <vt:lpstr>PowerPoint Presentation</vt:lpstr>
      <vt:lpstr>PowerPoint Presentation</vt:lpstr>
      <vt:lpstr>PowerPoint Presentation</vt:lpstr>
      <vt:lpstr>Dominacija američkog dolara</vt:lpstr>
      <vt:lpstr>Evropska valuta </vt:lpstr>
      <vt:lpstr>Uloga i uticaj digitalnih valuta centralnih banaka (CBDC)</vt:lpstr>
      <vt:lpstr>UVOD</vt:lpstr>
      <vt:lpstr>Zašto CBDC?</vt:lpstr>
      <vt:lpstr>PowerPoint Presentation</vt:lpstr>
      <vt:lpstr>Bosna i Hercegovina u kontekstu digitalnog eura</vt:lpstr>
      <vt:lpstr>Zaključak</vt:lpstr>
      <vt:lpstr>Hvala na pažnji!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Branka</dc:creator>
  <cp:lastModifiedBy>Milan Damjanović</cp:lastModifiedBy>
  <cp:revision>187</cp:revision>
  <dcterms:created xsi:type="dcterms:W3CDTF">2006-08-16T00:00:00Z</dcterms:created>
  <dcterms:modified xsi:type="dcterms:W3CDTF">2026-07-05T14:41:12Z</dcterms:modified>
</cp:coreProperties>
</file>