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9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65"/>
    <p:restoredTop sz="94598"/>
  </p:normalViewPr>
  <p:slideViewPr>
    <p:cSldViewPr snapToGrid="0">
      <p:cViewPr varScale="1">
        <p:scale>
          <a:sx n="151" d="100"/>
          <a:sy n="151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8. 12. 2025.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283262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8. 12. 2025.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053370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8. 12. 2025.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94942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8. 12. 2025.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95784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8. 12. 2025.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11836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8. 12. 2025.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34872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8. 12. 2025.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755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8. 12. 2025.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59398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8. 12. 2025.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861992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8. 12. 2025.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906454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67BE81A-AF1B-4E75-9FC6-57CA527C46CE}" type="datetimeFigureOut">
              <a:rPr lang="sr-Latn-BA" smtClean="0"/>
              <a:t>8. 12. 2025.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45874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67BE81A-AF1B-4E75-9FC6-57CA527C46CE}" type="datetimeFigureOut">
              <a:rPr lang="sr-Latn-BA" smtClean="0"/>
              <a:t>8. 12. 2025.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441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wmf"/><Relationship Id="rId7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DAB-4FA2-BC9E-362B-5BA1089673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PRODUKTIVNOST RADA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A2866EC-6299-7D85-F25B-9DDDE913259D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2200281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5FECF-1690-6DFA-69B8-D61CF74FE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4757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4EC50-38D2-9284-DAC9-17BC49544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080" y="1778508"/>
            <a:ext cx="10237840" cy="49025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sz="2000" dirty="0"/>
              <a:t>Dati su podaci o kretanju vremena po jedinici proizvodnje u nekom preduzeću za period 2016-2020.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>
                <a:latin typeface="Gill Sans MT" panose="020B0502020104020203" pitchFamily="34" charset="0"/>
              </a:rPr>
              <a:t>a) Izračunati utrošak vremena po jedinici proizvodnje u 2022. godini, ako je isti u 2015. iznosio 15 radnik časova po toni proizvodnje. Indeks utrošenog rada u periodu 2020-2022. je iznosio 98, a indeks proizvodnje 105.</a:t>
            </a:r>
          </a:p>
          <a:p>
            <a:pPr marL="0" indent="0">
              <a:buNone/>
            </a:pPr>
            <a:r>
              <a:rPr lang="sr-Latn-BA" sz="2000" dirty="0"/>
              <a:t>b) Kolika je bila prosječna godišnja promjena utroška vremena po jedinici proizvoda u periodu 2016 - 2022?</a:t>
            </a:r>
          </a:p>
          <a:p>
            <a:pPr marL="0" indent="0">
              <a:buNone/>
            </a:pPr>
            <a:endParaRPr lang="sr-Latn-BA" sz="2000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26ACE12-D6AE-41A7-A78E-1D72529D1F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187470"/>
              </p:ext>
            </p:extLst>
          </p:nvPr>
        </p:nvGraphicFramePr>
        <p:xfrm>
          <a:off x="1893277" y="2868952"/>
          <a:ext cx="8405445" cy="17526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535810">
                  <a:extLst>
                    <a:ext uri="{9D8B030D-6E8A-4147-A177-3AD203B41FA5}">
                      <a16:colId xmlns:a16="http://schemas.microsoft.com/office/drawing/2014/main" val="1536244575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3461404749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113774636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692432110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4133131562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27291410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Lančani indeksi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917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2016.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2017.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2018.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2019.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5524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Ukupno utrošeni rad u radnik-čas.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7213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Proizvodnja u tonama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679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780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4A6FC3-6BDF-7B08-EBD3-79372B2FFC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1113" y="321296"/>
                <a:ext cx="11303087" cy="597790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a) U</a:t>
                </a:r>
                <a:r>
                  <a:rPr kumimoji="0" lang="sr-Latn-B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trošak vremena po jedinici u 2022. godini:</a:t>
                </a:r>
              </a:p>
              <a:p>
                <a:pPr marL="0" indent="0">
                  <a:buNone/>
                </a:pPr>
                <a:endParaRPr kumimoji="0" lang="sr-Latn-BA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0,96∙1,04∙0,98∙1,03∙1,00∙0,98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98∙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0,97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𝟖𝟓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b) Prosječna godišnja promjena u</a:t>
                </a:r>
                <a:r>
                  <a:rPr kumimoji="0" lang="sr-Latn-B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troška vremena po jedinici proizvoda:</a:t>
                </a:r>
              </a:p>
              <a:p>
                <a:pPr marL="0" indent="0">
                  <a:buNone/>
                </a:pPr>
                <a:endParaRPr kumimoji="0" lang="sr-Latn-BA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2022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20</m:t>
                                      </m:r>
                                      <m:r>
                                        <a:rPr lang="sr-Latn-RS" sz="2000" b="0" i="1" smtClean="0">
                                          <a:latin typeface="Cambria Math" panose="02040503050406030204" pitchFamily="18" charset="0"/>
                                        </a:rPr>
                                        <m:t>16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14,85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15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f>
                                    <m:f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0,96</m:t>
                                      </m:r>
                                    </m:num>
                                    <m:den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1,02</m:t>
                                      </m:r>
                                    </m:den>
                                  </m:f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kumimoji="0" lang="sr-Latn-BA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4A6FC3-6BDF-7B08-EBD3-79372B2FFC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1113" y="321296"/>
                <a:ext cx="11303087" cy="5977903"/>
              </a:xfrm>
              <a:blipFill>
                <a:blip r:embed="rId2"/>
                <a:stretch>
                  <a:fillRect l="-673" t="-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7463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F09E-EB33-B85F-9758-51295FF87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6771"/>
            <a:ext cx="7729728" cy="878855"/>
          </a:xfrm>
        </p:spPr>
        <p:txBody>
          <a:bodyPr/>
          <a:lstStyle/>
          <a:p>
            <a:r>
              <a:rPr lang="sr-Latn-BA" dirty="0"/>
              <a:t>ZADATAK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42171-628C-E9F4-EF8A-06B358D2B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135" y="1489736"/>
            <a:ext cx="10358285" cy="5368264"/>
          </a:xfrm>
        </p:spPr>
        <p:txBody>
          <a:bodyPr>
            <a:normAutofit lnSpcReduction="10000"/>
          </a:bodyPr>
          <a:lstStyle/>
          <a:p>
            <a:pPr marL="114300" lvl="0" indent="0">
              <a:buNone/>
            </a:pPr>
            <a:r>
              <a:rPr lang="sr-Latn-C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Proizvodnja  i </a:t>
            </a:r>
            <a:r>
              <a:rPr lang="sr-Cyrl-C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u</a:t>
            </a:r>
            <a:r>
              <a:rPr lang="sr-Latn-C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trošeni rad u tri pogona jedne tvornice iznosili su (2016=100):</a:t>
            </a: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indent="0">
              <a:buNone/>
            </a:pP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indent="0">
              <a:buNone/>
            </a:pPr>
            <a:r>
              <a:rPr lang="sr-Latn-C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Izračunati:</a:t>
            </a: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indent="0" algn="just">
              <a:buNone/>
              <a:tabLst>
                <a:tab pos="228600" algn="l"/>
              </a:tabLst>
            </a:pPr>
            <a:r>
              <a:rPr lang="sr-Latn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a) individualne indekse produktivnosti rada po pogonima,</a:t>
            </a:r>
            <a:endParaRPr lang="en-US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  <a:tabLst>
                <a:tab pos="228600" algn="l"/>
              </a:tabLst>
            </a:pPr>
            <a:r>
              <a:rPr lang="sr-Latn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b) grupne indekse produktivnosti rada promjenjivog sastava proizvodnje,</a:t>
            </a:r>
            <a:endParaRPr lang="en-US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sr-Latn-BA" sz="2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</a:t>
            </a:r>
            <a:r>
              <a:rPr lang="sr-Cyrl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) </a:t>
            </a:r>
            <a:r>
              <a:rPr lang="sr-Latn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grupne indekse produktivnosti rada postojanog sastava proizvodnje sa ponderima iz baznog perioda, </a:t>
            </a:r>
            <a:endParaRPr lang="en-US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sr-Latn-BA" sz="2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d</a:t>
            </a:r>
            <a:r>
              <a:rPr lang="sr-Cyrl-BA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) </a:t>
            </a:r>
            <a:r>
              <a:rPr lang="sr-Latn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indeks uticaja strukturnih promjena u proizvodnji na promjene produktivnosti rada.</a:t>
            </a:r>
            <a:endParaRPr lang="en-US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C870EB0-DCF8-7627-3C3E-946F30AD76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685936"/>
              </p:ext>
            </p:extLst>
          </p:nvPr>
        </p:nvGraphicFramePr>
        <p:xfrm>
          <a:off x="1910333" y="2080136"/>
          <a:ext cx="8371333" cy="1946172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666363">
                  <a:extLst>
                    <a:ext uri="{9D8B030D-6E8A-4147-A177-3AD203B41FA5}">
                      <a16:colId xmlns:a16="http://schemas.microsoft.com/office/drawing/2014/main" val="637800604"/>
                    </a:ext>
                  </a:extLst>
                </a:gridCol>
                <a:gridCol w="1570389">
                  <a:extLst>
                    <a:ext uri="{9D8B030D-6E8A-4147-A177-3AD203B41FA5}">
                      <a16:colId xmlns:a16="http://schemas.microsoft.com/office/drawing/2014/main" val="2194203628"/>
                    </a:ext>
                  </a:extLst>
                </a:gridCol>
                <a:gridCol w="1799973">
                  <a:extLst>
                    <a:ext uri="{9D8B030D-6E8A-4147-A177-3AD203B41FA5}">
                      <a16:colId xmlns:a16="http://schemas.microsoft.com/office/drawing/2014/main" val="2377738004"/>
                    </a:ext>
                  </a:extLst>
                </a:gridCol>
                <a:gridCol w="1708704">
                  <a:extLst>
                    <a:ext uri="{9D8B030D-6E8A-4147-A177-3AD203B41FA5}">
                      <a16:colId xmlns:a16="http://schemas.microsoft.com/office/drawing/2014/main" val="2807655977"/>
                    </a:ext>
                  </a:extLst>
                </a:gridCol>
                <a:gridCol w="1625904">
                  <a:extLst>
                    <a:ext uri="{9D8B030D-6E8A-4147-A177-3AD203B41FA5}">
                      <a16:colId xmlns:a16="http://schemas.microsoft.com/office/drawing/2014/main" val="299051375"/>
                    </a:ext>
                  </a:extLst>
                </a:gridCol>
              </a:tblGrid>
              <a:tr h="6487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 </a:t>
                      </a:r>
                      <a:endParaRPr lang="en-US" sz="2000" i="1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Utrošeni radni sati za jedinicu proizvodnje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Ostvareni radni sati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9937078"/>
                  </a:ext>
                </a:extLst>
              </a:tr>
              <a:tr h="324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Pogon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2016</a:t>
                      </a:r>
                      <a:r>
                        <a:rPr lang="sr-Cyrl-BA" sz="2000" b="1" dirty="0">
                          <a:effectLst/>
                        </a:rPr>
                        <a:t>.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2017</a:t>
                      </a:r>
                      <a:r>
                        <a:rPr lang="sr-Cyrl-BA" sz="2000" b="1" dirty="0">
                          <a:effectLst/>
                        </a:rPr>
                        <a:t>.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2016</a:t>
                      </a:r>
                      <a:r>
                        <a:rPr lang="sr-Cyrl-BA" sz="2000" b="1" dirty="0">
                          <a:effectLst/>
                        </a:rPr>
                        <a:t>.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2017</a:t>
                      </a:r>
                      <a:r>
                        <a:rPr lang="sr-Cyrl-BA" sz="2000" b="1" dirty="0">
                          <a:effectLst/>
                        </a:rPr>
                        <a:t>.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54752086"/>
                  </a:ext>
                </a:extLst>
              </a:tr>
              <a:tr h="324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A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195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175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159</a:t>
                      </a:r>
                      <a:r>
                        <a:rPr lang="sr-Cyrl-CS" sz="2000" dirty="0">
                          <a:effectLst/>
                        </a:rPr>
                        <a:t>.</a:t>
                      </a:r>
                      <a:r>
                        <a:rPr lang="sr-Latn-CS" sz="2000" dirty="0">
                          <a:effectLst/>
                        </a:rPr>
                        <a:t>000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168</a:t>
                      </a:r>
                      <a:r>
                        <a:rPr lang="sr-Cyrl-CS" sz="2000">
                          <a:effectLst/>
                        </a:rPr>
                        <a:t>.</a:t>
                      </a:r>
                      <a:r>
                        <a:rPr lang="sr-Latn-CS" sz="2000">
                          <a:effectLst/>
                        </a:rPr>
                        <a:t>900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05417404"/>
                  </a:ext>
                </a:extLst>
              </a:tr>
              <a:tr h="324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B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185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185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168</a:t>
                      </a:r>
                      <a:r>
                        <a:rPr lang="sr-Cyrl-CS" sz="2000" dirty="0">
                          <a:effectLst/>
                        </a:rPr>
                        <a:t>.</a:t>
                      </a:r>
                      <a:r>
                        <a:rPr lang="sr-Latn-CS" sz="2000" dirty="0">
                          <a:effectLst/>
                        </a:rPr>
                        <a:t>000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165</a:t>
                      </a:r>
                      <a:r>
                        <a:rPr lang="sr-Cyrl-CS" sz="2000" dirty="0">
                          <a:effectLst/>
                        </a:rPr>
                        <a:t>.</a:t>
                      </a:r>
                      <a:r>
                        <a:rPr lang="sr-Latn-CS" sz="2000" dirty="0">
                          <a:effectLst/>
                        </a:rPr>
                        <a:t>000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6748990"/>
                  </a:ext>
                </a:extLst>
              </a:tr>
              <a:tr h="324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effectLst/>
                        </a:rPr>
                        <a:t>C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178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188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169</a:t>
                      </a:r>
                      <a:r>
                        <a:rPr lang="sr-Cyrl-CS" sz="2000">
                          <a:effectLst/>
                        </a:rPr>
                        <a:t>.</a:t>
                      </a:r>
                      <a:r>
                        <a:rPr lang="sr-Latn-CS" sz="2000">
                          <a:effectLst/>
                        </a:rPr>
                        <a:t>000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165</a:t>
                      </a:r>
                      <a:r>
                        <a:rPr lang="sr-Cyrl-CS" sz="2000" dirty="0">
                          <a:effectLst/>
                        </a:rPr>
                        <a:t>.</a:t>
                      </a:r>
                      <a:r>
                        <a:rPr lang="sr-Latn-CS" sz="2000" dirty="0">
                          <a:effectLst/>
                        </a:rPr>
                        <a:t>500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72591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871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E8B301-F516-E4BC-2D52-50391AB16B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8710" y="339213"/>
                <a:ext cx="11665974" cy="6386052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Individualni indeksi produktivnosti</a:t>
                </a: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Grupni indeksi produktivnosti rada promijenjenog sastava proizvodnje:</a:t>
                </a: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499.400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2.737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496.000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2.672</m:t>
                              </m:r>
                            </m:den>
                          </m:f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182,44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185,56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𝟗𝟖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</m:oMath>
                  </m:oMathPara>
                </a14:m>
                <a:endParaRPr lang="en-US" sz="2000" b="1" dirty="0"/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E8B301-F516-E4BC-2D52-50391AB16B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710" y="339213"/>
                <a:ext cx="11665974" cy="6386052"/>
              </a:xfrm>
              <a:blipFill>
                <a:blip r:embed="rId2"/>
                <a:stretch>
                  <a:fillRect l="-522" t="-57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9">
                <a:extLst>
                  <a:ext uri="{FF2B5EF4-FFF2-40B4-BE49-F238E27FC236}">
                    <a16:creationId xmlns:a16="http://schemas.microsoft.com/office/drawing/2014/main" id="{38A42995-DF84-75CF-5089-9646D34814D4}"/>
                  </a:ext>
                </a:extLst>
              </p:cNvPr>
              <p:cNvSpPr txBox="1"/>
              <p:nvPr/>
            </p:nvSpPr>
            <p:spPr bwMode="auto">
              <a:xfrm>
                <a:off x="6096000" y="250724"/>
                <a:ext cx="2826774" cy="737418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𝑝𝑟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∗100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Object 9">
                <a:extLst>
                  <a:ext uri="{FF2B5EF4-FFF2-40B4-BE49-F238E27FC236}">
                    <a16:creationId xmlns:a16="http://schemas.microsoft.com/office/drawing/2014/main" id="{38A42995-DF84-75CF-5089-9646D3481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6000" y="250724"/>
                <a:ext cx="2826774" cy="7374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3A9441F2-2F1A-DA86-C64A-9F3C219E053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6081993"/>
                  </p:ext>
                </p:extLst>
              </p:nvPr>
            </p:nvGraphicFramePr>
            <p:xfrm>
              <a:off x="851048" y="1301228"/>
              <a:ext cx="10195493" cy="2856449"/>
            </p:xfrm>
            <a:graphic>
              <a:graphicData uri="http://schemas.openxmlformats.org/drawingml/2006/table">
                <a:tbl>
                  <a:tblPr/>
                  <a:tblGrid>
                    <a:gridCol w="996486">
                      <a:extLst>
                        <a:ext uri="{9D8B030D-6E8A-4147-A177-3AD203B41FA5}">
                          <a16:colId xmlns:a16="http://schemas.microsoft.com/office/drawing/2014/main" val="637800604"/>
                        </a:ext>
                      </a:extLst>
                    </a:gridCol>
                    <a:gridCol w="939097">
                      <a:extLst>
                        <a:ext uri="{9D8B030D-6E8A-4147-A177-3AD203B41FA5}">
                          <a16:colId xmlns:a16="http://schemas.microsoft.com/office/drawing/2014/main" val="2194203628"/>
                        </a:ext>
                      </a:extLst>
                    </a:gridCol>
                    <a:gridCol w="1076381">
                      <a:extLst>
                        <a:ext uri="{9D8B030D-6E8A-4147-A177-3AD203B41FA5}">
                          <a16:colId xmlns:a16="http://schemas.microsoft.com/office/drawing/2014/main" val="2377738004"/>
                        </a:ext>
                      </a:extLst>
                    </a:gridCol>
                    <a:gridCol w="1249752">
                      <a:extLst>
                        <a:ext uri="{9D8B030D-6E8A-4147-A177-3AD203B41FA5}">
                          <a16:colId xmlns:a16="http://schemas.microsoft.com/office/drawing/2014/main" val="2807655977"/>
                        </a:ext>
                      </a:extLst>
                    </a:gridCol>
                    <a:gridCol w="1121504">
                      <a:extLst>
                        <a:ext uri="{9D8B030D-6E8A-4147-A177-3AD203B41FA5}">
                          <a16:colId xmlns:a16="http://schemas.microsoft.com/office/drawing/2014/main" val="299051375"/>
                        </a:ext>
                      </a:extLst>
                    </a:gridCol>
                    <a:gridCol w="785054">
                      <a:extLst>
                        <a:ext uri="{9D8B030D-6E8A-4147-A177-3AD203B41FA5}">
                          <a16:colId xmlns:a16="http://schemas.microsoft.com/office/drawing/2014/main" val="745085199"/>
                        </a:ext>
                      </a:extLst>
                    </a:gridCol>
                    <a:gridCol w="897203">
                      <a:extLst>
                        <a:ext uri="{9D8B030D-6E8A-4147-A177-3AD203B41FA5}">
                          <a16:colId xmlns:a16="http://schemas.microsoft.com/office/drawing/2014/main" val="1292256130"/>
                        </a:ext>
                      </a:extLst>
                    </a:gridCol>
                    <a:gridCol w="999158">
                      <a:extLst>
                        <a:ext uri="{9D8B030D-6E8A-4147-A177-3AD203B41FA5}">
                          <a16:colId xmlns:a16="http://schemas.microsoft.com/office/drawing/2014/main" val="3843702360"/>
                        </a:ext>
                      </a:extLst>
                    </a:gridCol>
                    <a:gridCol w="1009354">
                      <a:extLst>
                        <a:ext uri="{9D8B030D-6E8A-4147-A177-3AD203B41FA5}">
                          <a16:colId xmlns:a16="http://schemas.microsoft.com/office/drawing/2014/main" val="1546341723"/>
                        </a:ext>
                      </a:extLst>
                    </a:gridCol>
                    <a:gridCol w="1121504">
                      <a:extLst>
                        <a:ext uri="{9D8B030D-6E8A-4147-A177-3AD203B41FA5}">
                          <a16:colId xmlns:a16="http://schemas.microsoft.com/office/drawing/2014/main" val="2139685727"/>
                        </a:ext>
                      </a:extLst>
                    </a:gridCol>
                  </a:tblGrid>
                  <a:tr h="852037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Pogon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𝑰</m:t>
                                    </m:r>
                                  </m:e>
                                  <m:sub>
                                    <m:r>
                                      <a:rPr lang="sr-Latn-BA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𝒑𝒓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154752086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195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159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900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815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965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0,0057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0,0051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111,4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05417404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908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892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46748990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n-U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169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949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880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0,0053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0,0056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94,7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72591973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l-GR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496.000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499.400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2.672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2.737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950481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3A9441F2-2F1A-DA86-C64A-9F3C219E053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6081993"/>
                  </p:ext>
                </p:extLst>
              </p:nvPr>
            </p:nvGraphicFramePr>
            <p:xfrm>
              <a:off x="851048" y="1301228"/>
              <a:ext cx="10195493" cy="2856449"/>
            </p:xfrm>
            <a:graphic>
              <a:graphicData uri="http://schemas.openxmlformats.org/drawingml/2006/table">
                <a:tbl>
                  <a:tblPr/>
                  <a:tblGrid>
                    <a:gridCol w="996486">
                      <a:extLst>
                        <a:ext uri="{9D8B030D-6E8A-4147-A177-3AD203B41FA5}">
                          <a16:colId xmlns:a16="http://schemas.microsoft.com/office/drawing/2014/main" val="637800604"/>
                        </a:ext>
                      </a:extLst>
                    </a:gridCol>
                    <a:gridCol w="939097">
                      <a:extLst>
                        <a:ext uri="{9D8B030D-6E8A-4147-A177-3AD203B41FA5}">
                          <a16:colId xmlns:a16="http://schemas.microsoft.com/office/drawing/2014/main" val="2194203628"/>
                        </a:ext>
                      </a:extLst>
                    </a:gridCol>
                    <a:gridCol w="1076381">
                      <a:extLst>
                        <a:ext uri="{9D8B030D-6E8A-4147-A177-3AD203B41FA5}">
                          <a16:colId xmlns:a16="http://schemas.microsoft.com/office/drawing/2014/main" val="2377738004"/>
                        </a:ext>
                      </a:extLst>
                    </a:gridCol>
                    <a:gridCol w="1249752">
                      <a:extLst>
                        <a:ext uri="{9D8B030D-6E8A-4147-A177-3AD203B41FA5}">
                          <a16:colId xmlns:a16="http://schemas.microsoft.com/office/drawing/2014/main" val="2807655977"/>
                        </a:ext>
                      </a:extLst>
                    </a:gridCol>
                    <a:gridCol w="1121504">
                      <a:extLst>
                        <a:ext uri="{9D8B030D-6E8A-4147-A177-3AD203B41FA5}">
                          <a16:colId xmlns:a16="http://schemas.microsoft.com/office/drawing/2014/main" val="299051375"/>
                        </a:ext>
                      </a:extLst>
                    </a:gridCol>
                    <a:gridCol w="785054">
                      <a:extLst>
                        <a:ext uri="{9D8B030D-6E8A-4147-A177-3AD203B41FA5}">
                          <a16:colId xmlns:a16="http://schemas.microsoft.com/office/drawing/2014/main" val="745085199"/>
                        </a:ext>
                      </a:extLst>
                    </a:gridCol>
                    <a:gridCol w="897203">
                      <a:extLst>
                        <a:ext uri="{9D8B030D-6E8A-4147-A177-3AD203B41FA5}">
                          <a16:colId xmlns:a16="http://schemas.microsoft.com/office/drawing/2014/main" val="1292256130"/>
                        </a:ext>
                      </a:extLst>
                    </a:gridCol>
                    <a:gridCol w="999158">
                      <a:extLst>
                        <a:ext uri="{9D8B030D-6E8A-4147-A177-3AD203B41FA5}">
                          <a16:colId xmlns:a16="http://schemas.microsoft.com/office/drawing/2014/main" val="3843702360"/>
                        </a:ext>
                      </a:extLst>
                    </a:gridCol>
                    <a:gridCol w="1009354">
                      <a:extLst>
                        <a:ext uri="{9D8B030D-6E8A-4147-A177-3AD203B41FA5}">
                          <a16:colId xmlns:a16="http://schemas.microsoft.com/office/drawing/2014/main" val="1546341723"/>
                        </a:ext>
                      </a:extLst>
                    </a:gridCol>
                    <a:gridCol w="1121504">
                      <a:extLst>
                        <a:ext uri="{9D8B030D-6E8A-4147-A177-3AD203B41FA5}">
                          <a16:colId xmlns:a16="http://schemas.microsoft.com/office/drawing/2014/main" val="2139685727"/>
                        </a:ext>
                      </a:extLst>
                    </a:gridCol>
                  </a:tblGrid>
                  <a:tr h="852037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Pogon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𝑰</m:t>
                                    </m:r>
                                  </m:e>
                                  <m:sub>
                                    <m:r>
                                      <a:rPr lang="sr-Latn-BA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𝒑𝒓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154752086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195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159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900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815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965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0,0057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0,0051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111,4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05417404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908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892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46748990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n-U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169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949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880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0,0053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0,0056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94,7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72591973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l-GR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496.000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499.400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2.672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2.737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9504810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4948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F9CC5F-E55D-2E64-79DA-0B0A7C773C1E}"/>
              </a:ext>
            </a:extLst>
          </p:cNvPr>
          <p:cNvSpPr txBox="1"/>
          <p:nvPr/>
        </p:nvSpPr>
        <p:spPr>
          <a:xfrm>
            <a:off x="483806" y="828955"/>
            <a:ext cx="93083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b="1" dirty="0">
                <a:solidFill>
                  <a:schemeClr val="accent1"/>
                </a:solidFill>
                <a:ea typeface="Source Sans Pro" panose="020B0503030403020204" pitchFamily="34" charset="0"/>
                <a:cs typeface="Arial" panose="020B0604020202020204" pitchFamily="34" charset="0"/>
              </a:rPr>
              <a:t>c) G</a:t>
            </a:r>
            <a:r>
              <a:rPr lang="sr-Latn-CS" sz="2000" b="1" dirty="0">
                <a:solidFill>
                  <a:schemeClr val="accent1"/>
                </a:solidFill>
                <a:effectLst/>
                <a:ea typeface="Source Sans Pro" panose="020B0503030403020204" pitchFamily="34" charset="0"/>
                <a:cs typeface="Arial" panose="020B0604020202020204" pitchFamily="34" charset="0"/>
              </a:rPr>
              <a:t>rupni indeks produktivnosti rada postojanog sastava proizvodnje sa ponderima iz baznog perioda</a:t>
            </a:r>
            <a:endParaRPr lang="en-US" sz="2000" b="1" dirty="0">
              <a:solidFill>
                <a:schemeClr val="accent1"/>
              </a:solidFill>
              <a:ea typeface="Source Sans Pro" panose="020B05030304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6">
                <a:extLst>
                  <a:ext uri="{FF2B5EF4-FFF2-40B4-BE49-F238E27FC236}">
                    <a16:creationId xmlns:a16="http://schemas.microsoft.com/office/drawing/2014/main" id="{370E4A0B-0DC0-539F-DDDC-56D207537225}"/>
                  </a:ext>
                </a:extLst>
              </p:cNvPr>
              <p:cNvSpPr txBox="1"/>
              <p:nvPr/>
            </p:nvSpPr>
            <p:spPr bwMode="auto">
              <a:xfrm>
                <a:off x="483806" y="1945290"/>
                <a:ext cx="8950372" cy="147558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489.187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496.000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𝟗𝟖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𝟔𝟑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5" name="Object 6">
                <a:extLst>
                  <a:ext uri="{FF2B5EF4-FFF2-40B4-BE49-F238E27FC236}">
                    <a16:creationId xmlns:a16="http://schemas.microsoft.com/office/drawing/2014/main" id="{370E4A0B-0DC0-539F-DDDC-56D207537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3806" y="1945290"/>
                <a:ext cx="8950372" cy="14755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28FD482-EAC4-1B7D-8E4A-E0A4B58419A7}"/>
              </a:ext>
            </a:extLst>
          </p:cNvPr>
          <p:cNvSpPr txBox="1"/>
          <p:nvPr/>
        </p:nvSpPr>
        <p:spPr>
          <a:xfrm>
            <a:off x="523850" y="3246554"/>
            <a:ext cx="93083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000" b="1" dirty="0">
                <a:solidFill>
                  <a:schemeClr val="accent1"/>
                </a:solidFill>
                <a:ea typeface="Source Sans Pro" panose="020B0503030403020204" pitchFamily="34" charset="0"/>
              </a:rPr>
              <a:t>d)</a:t>
            </a:r>
            <a:r>
              <a:rPr lang="sr-Latn-CS" sz="2000" b="1" dirty="0">
                <a:solidFill>
                  <a:schemeClr val="accent1"/>
                </a:solidFill>
                <a:effectLst/>
                <a:ea typeface="Source Sans Pro" panose="020B0503030403020204" pitchFamily="34" charset="0"/>
                <a:cs typeface="Arial" panose="020B0604020202020204" pitchFamily="34" charset="0"/>
              </a:rPr>
              <a:t> Indeks uticaja strukturnih promjena u proizvodnji na promjene produktivnosti rada.</a:t>
            </a:r>
            <a:r>
              <a:rPr lang="sr-Latn-BA" sz="2000" b="1" dirty="0">
                <a:solidFill>
                  <a:schemeClr val="accent1"/>
                </a:solidFill>
                <a:ea typeface="Source Sans Pro" panose="020B0503030403020204" pitchFamily="34" charset="0"/>
              </a:rPr>
              <a:t> </a:t>
            </a:r>
            <a:endParaRPr lang="en-US" sz="2000" b="1" dirty="0">
              <a:solidFill>
                <a:schemeClr val="accent1"/>
              </a:solidFill>
              <a:ea typeface="Source Sans Pro" panose="020B05030304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10">
                <a:extLst>
                  <a:ext uri="{FF2B5EF4-FFF2-40B4-BE49-F238E27FC236}">
                    <a16:creationId xmlns:a16="http://schemas.microsoft.com/office/drawing/2014/main" id="{77A4B7CD-C808-398F-D01C-53F6721002D8}"/>
                  </a:ext>
                </a:extLst>
              </p:cNvPr>
              <p:cNvSpPr txBox="1"/>
              <p:nvPr/>
            </p:nvSpPr>
            <p:spPr bwMode="auto">
              <a:xfrm>
                <a:off x="555520" y="4404879"/>
                <a:ext cx="4622523" cy="1624166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98,32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98,63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𝟗𝟗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𝟔𝟗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7" name="Object 10">
                <a:extLst>
                  <a:ext uri="{FF2B5EF4-FFF2-40B4-BE49-F238E27FC236}">
                    <a16:creationId xmlns:a16="http://schemas.microsoft.com/office/drawing/2014/main" id="{77A4B7CD-C808-398F-D01C-53F672100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5520" y="4404879"/>
                <a:ext cx="4622523" cy="16241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078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5229E-F851-5397-E6DB-BC8673830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368" y="271518"/>
            <a:ext cx="5541264" cy="716624"/>
          </a:xfrm>
        </p:spPr>
        <p:txBody>
          <a:bodyPr>
            <a:normAutofit fontScale="90000"/>
          </a:bodyPr>
          <a:lstStyle/>
          <a:p>
            <a:r>
              <a:rPr lang="sr-Latn-BA" dirty="0"/>
              <a:t>FORMULE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2EE4D9C-B011-37F6-7B6C-A213C510F7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969153"/>
              </p:ext>
            </p:extLst>
          </p:nvPr>
        </p:nvGraphicFramePr>
        <p:xfrm>
          <a:off x="6206197" y="2913198"/>
          <a:ext cx="5373696" cy="1200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073400" imgH="685800" progId="">
                  <p:embed/>
                </p:oleObj>
              </mc:Choice>
              <mc:Fallback>
                <p:oleObj r:id="rId2" imgW="3073400" imgH="685800" progId="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002B4732-63B3-44A9-B8C1-5431DD40B6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6197" y="2913198"/>
                        <a:ext cx="5373696" cy="12003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817B3D4C-0A04-30B1-7D9D-A2B5AF6113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153522"/>
              </p:ext>
            </p:extLst>
          </p:nvPr>
        </p:nvGraphicFramePr>
        <p:xfrm>
          <a:off x="6206197" y="5089917"/>
          <a:ext cx="5268111" cy="1200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009900" imgH="685800" progId="">
                  <p:embed/>
                </p:oleObj>
              </mc:Choice>
              <mc:Fallback>
                <p:oleObj r:id="rId4" imgW="3009900" imgH="685800" progId="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4EBA0AFE-E7D9-4A1F-BAA4-2FC31E9767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6197" y="5089917"/>
                        <a:ext cx="5268111" cy="12003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2">
            <a:extLst>
              <a:ext uri="{FF2B5EF4-FFF2-40B4-BE49-F238E27FC236}">
                <a16:creationId xmlns:a16="http://schemas.microsoft.com/office/drawing/2014/main" id="{EEBDDE00-3DA9-B4D7-9F36-AF85C5164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507" y="3999813"/>
            <a:ext cx="47098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Individualni indeksi produktivnosti rada </a:t>
            </a:r>
            <a:endParaRPr kumimoji="0" lang="sr-Latn-RS" altLang="en-US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4">
            <a:extLst>
              <a:ext uri="{FF2B5EF4-FFF2-40B4-BE49-F238E27FC236}">
                <a16:creationId xmlns:a16="http://schemas.microsoft.com/office/drawing/2014/main" id="{7F15DF61-5148-938D-E635-40351447E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3869" y="1440003"/>
            <a:ext cx="449836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Grupni indeksi produktivnosti rada: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sr-Latn-R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Indeks produktivnosti rada </a:t>
            </a:r>
            <a:r>
              <a:rPr kumimoji="0" lang="sr-Latn-RS" altLang="en-US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stalnog</a:t>
            </a:r>
            <a:r>
              <a:rPr kumimoji="0" lang="sr-Latn-R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(postojanog) sastava proizvodnje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RS" altLang="en-US" dirty="0">
                <a:solidFill>
                  <a:schemeClr val="tx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 p</a:t>
            </a: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onderi iz </a:t>
            </a:r>
            <a:r>
              <a:rPr kumimoji="0" lang="sr-Latn-RS" altLang="en-US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baznog</a:t>
            </a: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perioda</a:t>
            </a:r>
            <a:endParaRPr kumimoji="0" lang="sr-Latn-R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8C934ECB-E39E-81C7-CE8C-A982283F5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7722" y="4369145"/>
            <a:ext cx="312420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ponderi iz </a:t>
            </a:r>
            <a:r>
              <a:rPr kumimoji="0" lang="sr-Latn-RS" altLang="en-US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tekućeg</a:t>
            </a: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perioda</a:t>
            </a:r>
            <a:endParaRPr kumimoji="0" lang="sr-Latn-R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1F3786-B610-D49B-17A6-FD46EAAF81AB}"/>
              </a:ext>
            </a:extLst>
          </p:cNvPr>
          <p:cNvSpPr txBox="1"/>
          <p:nvPr/>
        </p:nvSpPr>
        <p:spPr>
          <a:xfrm>
            <a:off x="156716" y="1287243"/>
            <a:ext cx="50799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 indent="0">
              <a:buNone/>
            </a:pP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sr-Latn-BA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znake:</a:t>
            </a:r>
          </a:p>
          <a:p>
            <a:pPr marL="114300" lv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– ukupno vrijeme proizvodnje</a:t>
            </a:r>
          </a:p>
          <a:p>
            <a:pPr marL="114300" lv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– broj proizvedenih jed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nica</a:t>
            </a:r>
          </a:p>
          <a:p>
            <a:pPr marL="114300" lv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– vrijeme po jedinici proizvoda (prosječno</a:t>
            </a:r>
            <a:r>
              <a:rPr lang="sr-Latn-R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D5B67883-9A14-AC2B-9DD6-7A1B05B039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5126132"/>
              </p:ext>
            </p:extLst>
          </p:nvPr>
        </p:nvGraphicFramePr>
        <p:xfrm>
          <a:off x="297507" y="2754503"/>
          <a:ext cx="5079944" cy="1157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4191000" imgH="863600" progId="">
                  <p:embed/>
                </p:oleObj>
              </mc:Choice>
              <mc:Fallback>
                <p:oleObj r:id="rId6" imgW="4191000" imgH="863600" progId="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B266EC1F-8559-4F51-BDBD-2BFE2493080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507" y="2754503"/>
                        <a:ext cx="5079944" cy="11572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3" name="Object 9">
                <a:extLst>
                  <a:ext uri="{FF2B5EF4-FFF2-40B4-BE49-F238E27FC236}">
                    <a16:creationId xmlns:a16="http://schemas.microsoft.com/office/drawing/2014/main" id="{7F75F1DE-3B83-2ED7-4E71-490F7EC82E3C}"/>
                  </a:ext>
                </a:extLst>
              </p:cNvPr>
              <p:cNvSpPr txBox="1"/>
              <p:nvPr/>
            </p:nvSpPr>
            <p:spPr bwMode="auto">
              <a:xfrm>
                <a:off x="927251" y="4545825"/>
                <a:ext cx="3293533" cy="864897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𝑝𝑟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∗100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3" name="Object 9">
                <a:extLst>
                  <a:ext uri="{FF2B5EF4-FFF2-40B4-BE49-F238E27FC236}">
                    <a16:creationId xmlns:a16="http://schemas.microsoft.com/office/drawing/2014/main" id="{7F75F1DE-3B83-2ED7-4E71-490F7EC82E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7251" y="4545825"/>
                <a:ext cx="3293533" cy="8648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Object 9">
                <a:extLst>
                  <a:ext uri="{FF2B5EF4-FFF2-40B4-BE49-F238E27FC236}">
                    <a16:creationId xmlns:a16="http://schemas.microsoft.com/office/drawing/2014/main" id="{BEB1E2A6-78C4-FE6D-9F17-9ADE3838F990}"/>
                  </a:ext>
                </a:extLst>
              </p:cNvPr>
              <p:cNvSpPr txBox="1"/>
              <p:nvPr/>
            </p:nvSpPr>
            <p:spPr bwMode="auto">
              <a:xfrm>
                <a:off x="927251" y="5578438"/>
                <a:ext cx="2826774" cy="737418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RS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∗100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4" name="Object 9">
                <a:extLst>
                  <a:ext uri="{FF2B5EF4-FFF2-40B4-BE49-F238E27FC236}">
                    <a16:creationId xmlns:a16="http://schemas.microsoft.com/office/drawing/2014/main" id="{BEB1E2A6-78C4-FE6D-9F17-9ADE3838F9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27251" y="5578438"/>
                <a:ext cx="2826774" cy="737418"/>
              </a:xfrm>
              <a:prstGeom prst="rect">
                <a:avLst/>
              </a:prstGeom>
              <a:blipFill>
                <a:blip r:embed="rId9"/>
                <a:stretch>
                  <a:fillRect b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882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5F24E64-FA66-90B6-3679-D96AB89E24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8868867"/>
              </p:ext>
            </p:extLst>
          </p:nvPr>
        </p:nvGraphicFramePr>
        <p:xfrm>
          <a:off x="555895" y="3201990"/>
          <a:ext cx="4493638" cy="1568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13000" imgH="939800" progId="">
                  <p:embed/>
                </p:oleObj>
              </mc:Choice>
              <mc:Fallback>
                <p:oleObj r:id="rId2" imgW="2413000" imgH="939800" progId="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BEA7CE60-8527-41E3-B627-6E586E72394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895" y="3201990"/>
                        <a:ext cx="4493638" cy="15685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72D713E-7218-F900-81A3-4F02C4B3D1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6643"/>
              </p:ext>
            </p:extLst>
          </p:nvPr>
        </p:nvGraphicFramePr>
        <p:xfrm>
          <a:off x="7020232" y="2089795"/>
          <a:ext cx="3726326" cy="2774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676400" imgH="1384300" progId="">
                  <p:embed/>
                </p:oleObj>
              </mc:Choice>
              <mc:Fallback>
                <p:oleObj r:id="rId4" imgW="1676400" imgH="1384300" progId="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17D1CCB2-D6EA-4DE7-91F9-313345E4BE6C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232" y="2089795"/>
                        <a:ext cx="3726326" cy="27744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>
            <a:extLst>
              <a:ext uri="{FF2B5EF4-FFF2-40B4-BE49-F238E27FC236}">
                <a16:creationId xmlns:a16="http://schemas.microsoft.com/office/drawing/2014/main" id="{7B3D0CA3-620D-8160-5569-6E5846CC2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509" y="1093948"/>
            <a:ext cx="465065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sr-Latn-RS" altLang="en-US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Grupni indeksi produktivnosti rada:</a:t>
            </a:r>
            <a:endParaRPr kumimoji="0" lang="sr-Latn-RS" altLang="en-US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2. Indeks produktivnosti rada </a:t>
            </a:r>
            <a:r>
              <a:rPr kumimoji="0" lang="sr-Latn-RS" altLang="en-US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promijenjenog</a:t>
            </a:r>
            <a:r>
              <a:rPr kumimoji="0" lang="sr-Latn-R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sastava proizvodnje</a:t>
            </a:r>
            <a:endParaRPr kumimoji="0" lang="en-US" alt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268FC97-ED11-4BC8-AA32-332BACC54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246" y="1047782"/>
            <a:ext cx="428124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Indeks uticaja strukturnih promjena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1FB5DE-F61B-7288-2CFA-EA080EF50824}"/>
                  </a:ext>
                </a:extLst>
              </p:cNvPr>
              <p:cNvSpPr txBox="1"/>
              <p:nvPr/>
            </p:nvSpPr>
            <p:spPr>
              <a:xfrm>
                <a:off x="6863266" y="5282571"/>
                <a:ext cx="511242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sr-Latn-BA" dirty="0"/>
                  <a:t>- </a:t>
                </a:r>
                <a:r>
                  <a:rPr lang="en-US" dirty="0" err="1"/>
                  <a:t>i</a:t>
                </a:r>
                <a:r>
                  <a:rPr lang="sr-Latn-BA" dirty="0"/>
                  <a:t>ndeks produktivnosti rada promijenjenog sastava proizvodnje</a:t>
                </a: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1 </m:t>
                        </m:r>
                      </m:sub>
                    </m:sSub>
                  </m:oMath>
                </a14:m>
                <a:r>
                  <a:rPr lang="sr-Latn-BA" dirty="0"/>
                  <a:t>-</a:t>
                </a:r>
                <a:r>
                  <a:rPr lang="en-US" dirty="0"/>
                  <a:t> i</a:t>
                </a:r>
                <a:r>
                  <a:rPr lang="sr-Latn-BA" dirty="0"/>
                  <a:t>ndeks produktivnosti rada stalnog (postojanog) sastava proizvodnje</a:t>
                </a:r>
                <a:r>
                  <a:rPr lang="en-US" dirty="0"/>
                  <a:t> </a:t>
                </a:r>
                <a:r>
                  <a:rPr lang="en-US" dirty="0" err="1"/>
                  <a:t>sa</a:t>
                </a:r>
                <a:r>
                  <a:rPr lang="en-US" dirty="0"/>
                  <a:t> </a:t>
                </a:r>
                <a:r>
                  <a:rPr lang="en-US" dirty="0" err="1"/>
                  <a:t>baznim</a:t>
                </a:r>
                <a:r>
                  <a:rPr lang="en-US" dirty="0"/>
                  <a:t> </a:t>
                </a:r>
                <a:r>
                  <a:rPr lang="en-US" dirty="0" err="1"/>
                  <a:t>ponderom</a:t>
                </a:r>
                <a:endParaRPr lang="sr-Latn-BA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1FB5DE-F61B-7288-2CFA-EA080EF50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266" y="5282571"/>
                <a:ext cx="5112424" cy="1477328"/>
              </a:xfrm>
              <a:prstGeom prst="rect">
                <a:avLst/>
              </a:prstGeom>
              <a:blipFill>
                <a:blip r:embed="rId6"/>
                <a:stretch>
                  <a:fillRect l="-990" t="-2564" r="-12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770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C4ED2-682B-9558-E811-9EC18034F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48498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50C2E-F693-9933-30C5-64450AEB3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205" y="2108774"/>
            <a:ext cx="9449587" cy="43761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err="1"/>
              <a:t>Proizvodnja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utrošeni</a:t>
            </a:r>
            <a:r>
              <a:rPr lang="en-US" sz="2000" dirty="0"/>
              <a:t> rad u </a:t>
            </a:r>
            <a:r>
              <a:rPr lang="en-US" sz="2000" dirty="0" err="1"/>
              <a:t>četiri</a:t>
            </a:r>
            <a:r>
              <a:rPr lang="en-US" sz="2000" dirty="0"/>
              <a:t> pogona </a:t>
            </a:r>
            <a:r>
              <a:rPr lang="en-US" sz="2000" dirty="0" err="1"/>
              <a:t>jedne</a:t>
            </a:r>
            <a:r>
              <a:rPr lang="en-US" sz="2000" dirty="0"/>
              <a:t> </a:t>
            </a:r>
            <a:r>
              <a:rPr lang="en-US" sz="2000" dirty="0" err="1"/>
              <a:t>tvornice</a:t>
            </a:r>
            <a:r>
              <a:rPr lang="en-US" sz="2000" dirty="0"/>
              <a:t> </a:t>
            </a:r>
            <a:r>
              <a:rPr lang="en-US" sz="2000" dirty="0" err="1"/>
              <a:t>iznosili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:</a:t>
            </a: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 algn="ctr">
              <a:buNone/>
            </a:pPr>
            <a:r>
              <a:rPr lang="sr-Latn-BA" sz="2000" dirty="0"/>
              <a:t>Izračunati indeks uticaja strukturnih promjena u proizvodnji na promjene produktivnosti rada u 2020. godini i objasniti značenje dobijenog rezultata (2015=100).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70FA16C-5597-CEB6-2835-B2EA6ADAC3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61981"/>
              </p:ext>
            </p:extLst>
          </p:nvPr>
        </p:nvGraphicFramePr>
        <p:xfrm>
          <a:off x="2031999" y="2721342"/>
          <a:ext cx="8128000" cy="24942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77532607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5381581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80868268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31579904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342470095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Pogon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Utrošeni radni sati za jedinicu proizvodnje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Proizvodnja u tonama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789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r-Latn-BA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373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40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2.344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717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4.345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0157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200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916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5C0E97-84B7-69FB-A4CF-6306B745C9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8266" y="3726919"/>
                <a:ext cx="7892845" cy="286118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  <m:t>37.590.540</m:t>
                                  </m:r>
                                </m:num>
                                <m:den>
                                  <m: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  <m:t>16.968</m:t>
                                  </m:r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  <m:t>33.256.264</m:t>
                                  </m:r>
                                </m:num>
                                <m:den>
                                  <m: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  <m:t>16.671</m:t>
                                  </m:r>
                                </m:den>
                              </m:f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36.947.399</m:t>
                              </m:r>
                            </m:num>
                            <m:den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33.256.264</m:t>
                              </m:r>
                            </m:den>
                          </m:f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1,11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1,11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</a:rPr>
                        <m:t>∙100=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US" sz="2400" b="1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5C0E97-84B7-69FB-A4CF-6306B745C9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8266" y="3726919"/>
                <a:ext cx="7892845" cy="286118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E5BB0B-3300-1996-17BC-16AEB7CF4D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685533"/>
              </p:ext>
            </p:extLst>
          </p:nvPr>
        </p:nvGraphicFramePr>
        <p:xfrm>
          <a:off x="248266" y="137160"/>
          <a:ext cx="11695469" cy="310896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314701">
                  <a:extLst>
                    <a:ext uri="{9D8B030D-6E8A-4147-A177-3AD203B41FA5}">
                      <a16:colId xmlns:a16="http://schemas.microsoft.com/office/drawing/2014/main" val="2775326077"/>
                    </a:ext>
                  </a:extLst>
                </a:gridCol>
                <a:gridCol w="1022093">
                  <a:extLst>
                    <a:ext uri="{9D8B030D-6E8A-4147-A177-3AD203B41FA5}">
                      <a16:colId xmlns:a16="http://schemas.microsoft.com/office/drawing/2014/main" val="1453815813"/>
                    </a:ext>
                  </a:extLst>
                </a:gridCol>
                <a:gridCol w="1022093">
                  <a:extLst>
                    <a:ext uri="{9D8B030D-6E8A-4147-A177-3AD203B41FA5}">
                      <a16:colId xmlns:a16="http://schemas.microsoft.com/office/drawing/2014/main" val="1808682686"/>
                    </a:ext>
                  </a:extLst>
                </a:gridCol>
                <a:gridCol w="1022093">
                  <a:extLst>
                    <a:ext uri="{9D8B030D-6E8A-4147-A177-3AD203B41FA5}">
                      <a16:colId xmlns:a16="http://schemas.microsoft.com/office/drawing/2014/main" val="1315799046"/>
                    </a:ext>
                  </a:extLst>
                </a:gridCol>
                <a:gridCol w="1022093">
                  <a:extLst>
                    <a:ext uri="{9D8B030D-6E8A-4147-A177-3AD203B41FA5}">
                      <a16:colId xmlns:a16="http://schemas.microsoft.com/office/drawing/2014/main" val="3342470095"/>
                    </a:ext>
                  </a:extLst>
                </a:gridCol>
                <a:gridCol w="1573099">
                  <a:extLst>
                    <a:ext uri="{9D8B030D-6E8A-4147-A177-3AD203B41FA5}">
                      <a16:colId xmlns:a16="http://schemas.microsoft.com/office/drawing/2014/main" val="2636743767"/>
                    </a:ext>
                  </a:extLst>
                </a:gridCol>
                <a:gridCol w="1573099">
                  <a:extLst>
                    <a:ext uri="{9D8B030D-6E8A-4147-A177-3AD203B41FA5}">
                      <a16:colId xmlns:a16="http://schemas.microsoft.com/office/drawing/2014/main" val="2439123188"/>
                    </a:ext>
                  </a:extLst>
                </a:gridCol>
                <a:gridCol w="1573099">
                  <a:extLst>
                    <a:ext uri="{9D8B030D-6E8A-4147-A177-3AD203B41FA5}">
                      <a16:colId xmlns:a16="http://schemas.microsoft.com/office/drawing/2014/main" val="4114885987"/>
                    </a:ext>
                  </a:extLst>
                </a:gridCol>
                <a:gridCol w="1573099">
                  <a:extLst>
                    <a:ext uri="{9D8B030D-6E8A-4147-A177-3AD203B41FA5}">
                      <a16:colId xmlns:a16="http://schemas.microsoft.com/office/drawing/2014/main" val="310214023"/>
                    </a:ext>
                  </a:extLst>
                </a:gridCol>
              </a:tblGrid>
              <a:tr h="81434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Pogon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Utrošeni radni sati za jedinicu proizvodnje (t)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Proizvodnja u tonama (q)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Ukupno vrijeme </a:t>
                      </a:r>
                    </a:p>
                    <a:p>
                      <a:pPr algn="ctr"/>
                      <a:r>
                        <a:rPr lang="sr-Latn-BA" dirty="0"/>
                        <a:t>(T=t*q)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sr-Latn-BA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Ukupno vrijeme uz konstantnu proizvodnju</a:t>
                      </a:r>
                    </a:p>
                    <a:p>
                      <a:pPr algn="ctr"/>
                      <a:r>
                        <a:rPr lang="sr-Latn-BA" dirty="0"/>
                        <a:t>(t*q0)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sr-Latn-B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7789315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endParaRPr lang="sr-Latn-BA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q0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q1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t0q0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t1q0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373933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6.238.500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9.214.900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6.238.500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8.912.737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6240606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2.344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8.850.708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9.762.760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8.850.708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9.767.448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93717621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4.345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9.077.904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9.506.860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9.077.904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9.119.584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00157140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9.089.152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9.106.020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9.089.152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9.147.630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6200530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UKUPNO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7.978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8.865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16.671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16.968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33.256.264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37.590.540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33.256.264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36.947.399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0342002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134F02D-9240-F801-5949-DBEDFB3DFE76}"/>
                  </a:ext>
                </a:extLst>
              </p:cNvPr>
              <p:cNvSpPr txBox="1"/>
              <p:nvPr/>
            </p:nvSpPr>
            <p:spPr>
              <a:xfrm>
                <a:off x="8563897" y="4483962"/>
                <a:ext cx="3379837" cy="1347100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=100:</m:t>
                      </m:r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r>
                  <a:rPr lang="sr-Latn-BA" sz="2000" i="1" dirty="0"/>
                  <a:t>Promjena u strukturi proizvodnje nije dovela do promjene u produktivnosti rada.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134F02D-9240-F801-5949-DBEDFB3DF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3897" y="4483962"/>
                <a:ext cx="3379837" cy="1347100"/>
              </a:xfrm>
              <a:prstGeom prst="rect">
                <a:avLst/>
              </a:prstGeom>
              <a:blipFill>
                <a:blip r:embed="rId3"/>
                <a:stretch>
                  <a:fillRect l="-1799" r="-719" b="-6726"/>
                </a:stretch>
              </a:blipFill>
              <a:ln/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4617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872CF-A267-478E-3192-94800F455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7520"/>
            <a:ext cx="7729728" cy="1188720"/>
          </a:xfrm>
        </p:spPr>
        <p:txBody>
          <a:bodyPr/>
          <a:lstStyle/>
          <a:p>
            <a:r>
              <a:rPr lang="en-US" dirty="0" err="1"/>
              <a:t>Zadatak</a:t>
            </a:r>
            <a:r>
              <a:rPr lang="en-US" dirty="0"/>
              <a:t>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31E9F-23D1-B35F-0019-5243440AE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733" y="1903510"/>
            <a:ext cx="9950534" cy="43618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Dati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sljedeći</a:t>
            </a:r>
            <a:r>
              <a:rPr lang="en-US" sz="2000" dirty="0"/>
              <a:t> </a:t>
            </a:r>
            <a:r>
              <a:rPr lang="en-US" sz="2000" dirty="0" err="1"/>
              <a:t>podaci</a:t>
            </a:r>
            <a:r>
              <a:rPr lang="en-US" sz="2000" dirty="0"/>
              <a:t> o </a:t>
            </a:r>
            <a:r>
              <a:rPr lang="en-US" sz="2000" dirty="0" err="1"/>
              <a:t>kretanju</a:t>
            </a:r>
            <a:r>
              <a:rPr lang="en-US" sz="2000" dirty="0"/>
              <a:t> </a:t>
            </a:r>
            <a:r>
              <a:rPr lang="en-US" sz="2000" dirty="0" err="1"/>
              <a:t>produktivnosti</a:t>
            </a:r>
            <a:r>
              <a:rPr lang="en-US" sz="2000" dirty="0"/>
              <a:t> u </a:t>
            </a:r>
            <a:r>
              <a:rPr lang="en-US" sz="2000" dirty="0" err="1"/>
              <a:t>jednom</a:t>
            </a:r>
            <a:r>
              <a:rPr lang="en-US" sz="2000" dirty="0"/>
              <a:t> </a:t>
            </a:r>
            <a:r>
              <a:rPr lang="en-US" sz="2000" dirty="0" err="1"/>
              <a:t>preduzeću</a:t>
            </a:r>
            <a:r>
              <a:rPr lang="en-US" sz="2000" dirty="0"/>
              <a:t> u </a:t>
            </a:r>
            <a:r>
              <a:rPr lang="en-US" sz="2000" dirty="0" err="1"/>
              <a:t>periodu</a:t>
            </a:r>
            <a:r>
              <a:rPr lang="en-US" sz="2000" dirty="0"/>
              <a:t> 2015 - 2020. (2015=100):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Poznato</a:t>
            </a:r>
            <a:r>
              <a:rPr lang="en-US" sz="2000" dirty="0"/>
              <a:t> je da se </a:t>
            </a:r>
            <a:r>
              <a:rPr lang="en-US" sz="2000" dirty="0" err="1"/>
              <a:t>produktivnost</a:t>
            </a:r>
            <a:r>
              <a:rPr lang="en-US" sz="2000" dirty="0"/>
              <a:t> pogona A u </a:t>
            </a:r>
            <a:r>
              <a:rPr lang="en-US" sz="2000" dirty="0" err="1"/>
              <a:t>posmatranom</a:t>
            </a:r>
            <a:r>
              <a:rPr lang="en-US" sz="2000" dirty="0"/>
              <a:t> </a:t>
            </a:r>
            <a:r>
              <a:rPr lang="en-US" sz="2000" dirty="0" err="1"/>
              <a:t>periodu</a:t>
            </a:r>
            <a:r>
              <a:rPr lang="en-US" sz="2000" dirty="0"/>
              <a:t> </a:t>
            </a:r>
            <a:r>
              <a:rPr lang="en-US" sz="2000" dirty="0" err="1"/>
              <a:t>povećala</a:t>
            </a:r>
            <a:r>
              <a:rPr lang="en-US" sz="2000" dirty="0"/>
              <a:t> za 30%, pogona B </a:t>
            </a:r>
            <a:r>
              <a:rPr lang="en-US" sz="2000" dirty="0" err="1"/>
              <a:t>smanjila</a:t>
            </a:r>
            <a:r>
              <a:rPr lang="en-US" sz="2000" dirty="0"/>
              <a:t> za 10% </a:t>
            </a:r>
            <a:r>
              <a:rPr lang="en-US" sz="2000" dirty="0" err="1"/>
              <a:t>i</a:t>
            </a:r>
            <a:r>
              <a:rPr lang="en-US" sz="2000" dirty="0"/>
              <a:t> pogona C </a:t>
            </a:r>
            <a:r>
              <a:rPr lang="en-US" sz="2000" dirty="0" err="1"/>
              <a:t>povećala</a:t>
            </a:r>
            <a:r>
              <a:rPr lang="en-US" sz="2000" dirty="0"/>
              <a:t> za 5%. </a:t>
            </a:r>
            <a:r>
              <a:rPr lang="en-US" sz="2000" dirty="0" err="1"/>
              <a:t>Izračunati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protumačiti</a:t>
            </a:r>
            <a:r>
              <a:rPr lang="en-US" sz="2000" dirty="0"/>
              <a:t> </a:t>
            </a:r>
            <a:r>
              <a:rPr lang="en-US" sz="2000" dirty="0" err="1"/>
              <a:t>grupni</a:t>
            </a:r>
            <a:r>
              <a:rPr lang="en-US" sz="2000" dirty="0"/>
              <a:t> </a:t>
            </a:r>
            <a:r>
              <a:rPr lang="en-US" sz="2000" dirty="0" err="1"/>
              <a:t>indeks</a:t>
            </a:r>
            <a:r>
              <a:rPr lang="en-US" sz="2000" dirty="0"/>
              <a:t> </a:t>
            </a:r>
            <a:r>
              <a:rPr lang="en-US" sz="2000" dirty="0" err="1"/>
              <a:t>stalnog</a:t>
            </a:r>
            <a:r>
              <a:rPr lang="en-US" sz="2000" dirty="0"/>
              <a:t> </a:t>
            </a:r>
            <a:r>
              <a:rPr lang="en-US" sz="2000" dirty="0" err="1"/>
              <a:t>sastava</a:t>
            </a:r>
            <a:r>
              <a:rPr lang="en-US" sz="2000" dirty="0"/>
              <a:t> </a:t>
            </a:r>
            <a:r>
              <a:rPr lang="en-US" sz="2000" dirty="0" err="1"/>
              <a:t>proizvodnje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6324EE9-3F08-6918-411C-D95824E60C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494389"/>
              </p:ext>
            </p:extLst>
          </p:nvPr>
        </p:nvGraphicFramePr>
        <p:xfrm>
          <a:off x="2154936" y="2870199"/>
          <a:ext cx="7353131" cy="1507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0684">
                  <a:extLst>
                    <a:ext uri="{9D8B030D-6E8A-4147-A177-3AD203B41FA5}">
                      <a16:colId xmlns:a16="http://schemas.microsoft.com/office/drawing/2014/main" val="734408457"/>
                    </a:ext>
                  </a:extLst>
                </a:gridCol>
                <a:gridCol w="5572447">
                  <a:extLst>
                    <a:ext uri="{9D8B030D-6E8A-4147-A177-3AD203B41FA5}">
                      <a16:colId xmlns:a16="http://schemas.microsoft.com/office/drawing/2014/main" val="390784989"/>
                    </a:ext>
                  </a:extLst>
                </a:gridCol>
              </a:tblGrid>
              <a:tr h="376767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Pogon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Ukupno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utrošeni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radni</a:t>
                      </a:r>
                      <a:r>
                        <a:rPr lang="en-US" dirty="0"/>
                        <a:t> sati u 2015. (u 000 </a:t>
                      </a:r>
                      <a:r>
                        <a:rPr lang="en-US" dirty="0" err="1"/>
                        <a:t>časova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564604"/>
                  </a:ext>
                </a:extLst>
              </a:tr>
              <a:tr h="3767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898019"/>
                  </a:ext>
                </a:extLst>
              </a:tr>
              <a:tr h="3767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197698"/>
                  </a:ext>
                </a:extLst>
              </a:tr>
              <a:tr h="3767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199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0353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FDDB343B-EEAC-209E-565F-A212D32FFAF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3395911"/>
                  </p:ext>
                </p:extLst>
              </p:nvPr>
            </p:nvGraphicFramePr>
            <p:xfrm>
              <a:off x="851069" y="1620519"/>
              <a:ext cx="9960864" cy="23194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92481">
                      <a:extLst>
                        <a:ext uri="{9D8B030D-6E8A-4147-A177-3AD203B41FA5}">
                          <a16:colId xmlns:a16="http://schemas.microsoft.com/office/drawing/2014/main" val="734408457"/>
                        </a:ext>
                      </a:extLst>
                    </a:gridCol>
                    <a:gridCol w="2150398">
                      <a:extLst>
                        <a:ext uri="{9D8B030D-6E8A-4147-A177-3AD203B41FA5}">
                          <a16:colId xmlns:a16="http://schemas.microsoft.com/office/drawing/2014/main" val="390784989"/>
                        </a:ext>
                      </a:extLst>
                    </a:gridCol>
                    <a:gridCol w="2305995">
                      <a:extLst>
                        <a:ext uri="{9D8B030D-6E8A-4147-A177-3AD203B41FA5}">
                          <a16:colId xmlns:a16="http://schemas.microsoft.com/office/drawing/2014/main" val="3808391166"/>
                        </a:ext>
                      </a:extLst>
                    </a:gridCol>
                    <a:gridCol w="2305995">
                      <a:extLst>
                        <a:ext uri="{9D8B030D-6E8A-4147-A177-3AD203B41FA5}">
                          <a16:colId xmlns:a16="http://schemas.microsoft.com/office/drawing/2014/main" val="2839289336"/>
                        </a:ext>
                      </a:extLst>
                    </a:gridCol>
                    <a:gridCol w="2305995">
                      <a:extLst>
                        <a:ext uri="{9D8B030D-6E8A-4147-A177-3AD203B41FA5}">
                          <a16:colId xmlns:a16="http://schemas.microsoft.com/office/drawing/2014/main" val="2111542158"/>
                        </a:ext>
                      </a:extLst>
                    </a:gridCol>
                  </a:tblGrid>
                  <a:tr h="7158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err="1"/>
                            <a:t>Pogon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𝑻</m:t>
                                    </m:r>
                                  </m:e>
                                  <m:sub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  <m:t>𝒑𝒓</m:t>
                                    </m:r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  <m:t>𝒑𝒓</m:t>
                                    </m:r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  <m:r>
                                  <a:rPr lang="sr-Latn-BA" sz="1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RS" sz="1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RS" sz="1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RS" sz="1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  <m:r>
                                  <a:rPr lang="sr-Latn-RS" sz="1800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RS" sz="18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1800" b="1" i="1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f>
                                  <m:fPr>
                                    <m:ctrlP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  <m:t>𝒑𝒓</m:t>
                                    </m:r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  <m:t>𝒑𝒓</m:t>
                                    </m:r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𝑻</m:t>
                                    </m:r>
                                  </m:e>
                                  <m:sub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r>
                                  <a:rPr lang="sr-Latn-BA" sz="1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RS" sz="1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RS" sz="1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84564604"/>
                      </a:ext>
                    </a:extLst>
                  </a:tr>
                  <a:tr h="4009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120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0,769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92,308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6898019"/>
                      </a:ext>
                    </a:extLst>
                  </a:tr>
                  <a:tr h="4009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B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1,111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233,333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86197698"/>
                      </a:ext>
                    </a:extLst>
                  </a:tr>
                  <a:tr h="4009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170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0,952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161,905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26199625"/>
                      </a:ext>
                    </a:extLst>
                  </a:tr>
                  <a:tr h="400916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/>
                            <a:t>500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/>
                            <a:t>487,546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6490042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FDDB343B-EEAC-209E-565F-A212D32FFAF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3395911"/>
                  </p:ext>
                </p:extLst>
              </p:nvPr>
            </p:nvGraphicFramePr>
            <p:xfrm>
              <a:off x="851069" y="1620519"/>
              <a:ext cx="9960864" cy="23194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92481">
                      <a:extLst>
                        <a:ext uri="{9D8B030D-6E8A-4147-A177-3AD203B41FA5}">
                          <a16:colId xmlns:a16="http://schemas.microsoft.com/office/drawing/2014/main" val="734408457"/>
                        </a:ext>
                      </a:extLst>
                    </a:gridCol>
                    <a:gridCol w="2150398">
                      <a:extLst>
                        <a:ext uri="{9D8B030D-6E8A-4147-A177-3AD203B41FA5}">
                          <a16:colId xmlns:a16="http://schemas.microsoft.com/office/drawing/2014/main" val="390784989"/>
                        </a:ext>
                      </a:extLst>
                    </a:gridCol>
                    <a:gridCol w="2305995">
                      <a:extLst>
                        <a:ext uri="{9D8B030D-6E8A-4147-A177-3AD203B41FA5}">
                          <a16:colId xmlns:a16="http://schemas.microsoft.com/office/drawing/2014/main" val="3808391166"/>
                        </a:ext>
                      </a:extLst>
                    </a:gridCol>
                    <a:gridCol w="2305995">
                      <a:extLst>
                        <a:ext uri="{9D8B030D-6E8A-4147-A177-3AD203B41FA5}">
                          <a16:colId xmlns:a16="http://schemas.microsoft.com/office/drawing/2014/main" val="2839289336"/>
                        </a:ext>
                      </a:extLst>
                    </a:gridCol>
                    <a:gridCol w="2305995">
                      <a:extLst>
                        <a:ext uri="{9D8B030D-6E8A-4147-A177-3AD203B41FA5}">
                          <a16:colId xmlns:a16="http://schemas.microsoft.com/office/drawing/2014/main" val="2111542158"/>
                        </a:ext>
                      </a:extLst>
                    </a:gridCol>
                  </a:tblGrid>
                  <a:tr h="7158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err="1"/>
                            <a:t>Pogon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1765" t="-1754" r="-321765" b="-2315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32418" t="-1754" r="-200549" b="-2315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33702" t="-1754" r="-101657" b="-2315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31868" t="-1754" r="-1099" b="-2315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84564604"/>
                      </a:ext>
                    </a:extLst>
                  </a:tr>
                  <a:tr h="4009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120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0,769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92,308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6898019"/>
                      </a:ext>
                    </a:extLst>
                  </a:tr>
                  <a:tr h="4009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B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1,111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233,333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86197698"/>
                      </a:ext>
                    </a:extLst>
                  </a:tr>
                  <a:tr h="4009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170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0,952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161,905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26199625"/>
                      </a:ext>
                    </a:extLst>
                  </a:tr>
                  <a:tr h="400916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/>
                            <a:t>500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/>
                            <a:t>487,546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6490042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6FE5B3-EC04-2D10-41B3-DE93DF2CE481}"/>
                  </a:ext>
                </a:extLst>
              </p:cNvPr>
              <p:cNvSpPr txBox="1"/>
              <p:nvPr/>
            </p:nvSpPr>
            <p:spPr>
              <a:xfrm>
                <a:off x="939800" y="4730542"/>
                <a:ext cx="6096000" cy="8682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80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487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,546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500</m:t>
                          </m:r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en-US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𝟗𝟕</m:t>
                      </m:r>
                      <m:r>
                        <a:rPr lang="en-US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6FE5B3-EC04-2D10-41B3-DE93DF2CE4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800" y="4730542"/>
                <a:ext cx="6096000" cy="868251"/>
              </a:xfrm>
              <a:prstGeom prst="rect">
                <a:avLst/>
              </a:prstGeom>
              <a:blipFill>
                <a:blip r:embed="rId3"/>
                <a:stretch>
                  <a:fillRect t="-37681" b="-7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4516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14F73-5958-37E9-A8AF-7026C41E7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3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09D8C-C372-9ACA-6741-ED2F1CC37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8916" y="2743199"/>
            <a:ext cx="8794167" cy="3244646"/>
          </a:xfrm>
        </p:spPr>
        <p:txBody>
          <a:bodyPr/>
          <a:lstStyle/>
          <a:p>
            <a:pPr marL="0" indent="0" algn="just">
              <a:buNone/>
            </a:pPr>
            <a:r>
              <a:rPr lang="sr-Latn-BA" sz="2200" dirty="0"/>
              <a:t>Grupni indeks produktivnosti za dva pogona koji izrađuju isti proizvod u periodu 2015-2024. iznosi 95 (2015=100). Indeks je izračunat na osnovu utrošenog vremena za jedinicu proizvodnje stalnog sastava. </a:t>
            </a:r>
            <a:r>
              <a:rPr lang="en-US" sz="2200" dirty="0" err="1"/>
              <a:t>Ukupno</a:t>
            </a:r>
            <a:r>
              <a:rPr lang="en-US" sz="2200" dirty="0"/>
              <a:t> u</a:t>
            </a:r>
            <a:r>
              <a:rPr lang="sr-Latn-BA" sz="2200" dirty="0"/>
              <a:t>trošeno vrijeme pogona A je veće za 60% u odnosu na pogon B za posmatrani proizvod u 2024. godini. Produktivnost rada u pogonu A u 2024. godini smanjila se za 10% u odnosu na 2015. godinu.</a:t>
            </a:r>
          </a:p>
          <a:p>
            <a:pPr marL="0" indent="0" algn="just">
              <a:buNone/>
            </a:pPr>
            <a:r>
              <a:rPr lang="sr-Latn-BA" sz="2200" dirty="0"/>
              <a:t>Izračunati promjenu produktivnosti rada za pogon B za posmatrani period.</a:t>
            </a:r>
          </a:p>
          <a:p>
            <a:pPr marL="0" indent="0" algn="just"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114906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1E1799-2422-6BEC-1DEE-9C083BD797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4238" y="324464"/>
                <a:ext cx="3217607" cy="178455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/>
                  <a:t> Podaci:</a:t>
                </a:r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2015−202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=95</m:t>
                      </m:r>
                    </m:oMath>
                  </m:oMathPara>
                </a14:m>
                <a:endParaRPr lang="sr-Latn-BA" sz="2000" b="0" dirty="0"/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=1,6∗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bSup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bSup>
                      <m:r>
                        <a:rPr lang="sr-Latn-BA" sz="2000" i="1" dirty="0">
                          <a:latin typeface="Cambria Math" panose="02040503050406030204" pitchFamily="18" charset="0"/>
                        </a:rPr>
                        <m:t>=100, 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sup>
                      </m:sSubSup>
                      <m:r>
                        <a:rPr lang="sr-Latn-BA" sz="2000" i="1" dirty="0">
                          <a:latin typeface="Cambria Math" panose="02040503050406030204" pitchFamily="18" charset="0"/>
                        </a:rPr>
                        <m:t>=160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1E1799-2422-6BEC-1DEE-9C083BD797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4238" y="324464"/>
                <a:ext cx="3217607" cy="1784555"/>
              </a:xfrm>
              <a:blipFill>
                <a:blip r:embed="rId2"/>
                <a:stretch>
                  <a:fillRect t="-1408" b="-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4A1DBA4-A6FC-C055-106D-EF23926DC522}"/>
                  </a:ext>
                </a:extLst>
              </p:cNvPr>
              <p:cNvSpPr txBox="1"/>
              <p:nvPr/>
            </p:nvSpPr>
            <p:spPr>
              <a:xfrm>
                <a:off x="5455673" y="235974"/>
                <a:ext cx="4484740" cy="2961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BA" sz="20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Iz</a:t>
                </a:r>
                <a:r>
                  <a:rPr lang="sr-Latn-BA" sz="2000" b="1" dirty="0">
                    <a:latin typeface="Cambria Math" panose="02040503050406030204" pitchFamily="18" charset="0"/>
                  </a:rPr>
                  <a:t>rada:</a:t>
                </a:r>
              </a:p>
              <a:p>
                <a:pPr algn="ctr"/>
                <a:endParaRPr lang="sr-Latn-BA" sz="2000" b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0" smtClean="0">
                              <a:latin typeface="Cambria Math" panose="02040503050406030204" pitchFamily="18" charset="0"/>
                            </a:rPr>
                            <m:t>2015−202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000" i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000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den>
                      </m:f>
                      <m:r>
                        <a:rPr lang="en-US" sz="2000" i="0">
                          <a:latin typeface="Cambria Math" panose="02040503050406030204" pitchFamily="18" charset="0"/>
                        </a:rPr>
                        <m:t>⋅100</m:t>
                      </m:r>
                    </m:oMath>
                  </m:oMathPara>
                </a14:m>
                <a:endParaRPr lang="sr-Latn-BA" sz="2000" dirty="0"/>
              </a:p>
              <a:p>
                <a:pPr algn="ctr"/>
                <a:endParaRPr lang="sr-Latn-BA" sz="2000" dirty="0"/>
              </a:p>
              <a:p>
                <a:pPr algn="ctr"/>
                <a:r>
                  <a:rPr lang="sr-Latn-BA" sz="2400" dirty="0"/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95=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b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b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  <m:sup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bSup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en-US" sz="24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400" b="1" i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𝐭𝟎</m:t>
                                </m:r>
                              </m:num>
                              <m:den>
                                <m:r>
                                  <a:rPr lang="sr-Latn-BA" sz="2400" b="1" i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𝐭𝟏</m:t>
                                </m:r>
                              </m:den>
                            </m:f>
                          </m:e>
                          <m:sup>
                            <m:r>
                              <a:rPr lang="sr-Latn-BA" sz="2400" b="1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𝐁</m:t>
                            </m:r>
                          </m:sup>
                        </m:sSup>
                      </m:den>
                    </m:f>
                    <m:r>
                      <a:rPr lang="en-US" sz="2400">
                        <a:latin typeface="Cambria Math" panose="02040503050406030204" pitchFamily="18" charset="0"/>
                      </a:rPr>
                      <m:t>⋅100</m:t>
                    </m:r>
                  </m:oMath>
                </a14:m>
                <a:endParaRPr lang="sr-Latn-BA" sz="2400" dirty="0"/>
              </a:p>
              <a:p>
                <a:pPr algn="ctr"/>
                <a:endParaRPr lang="en-US" sz="1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4A1DBA4-A6FC-C055-106D-EF23926DC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673" y="235974"/>
                <a:ext cx="4484740" cy="2961773"/>
              </a:xfrm>
              <a:prstGeom prst="rect">
                <a:avLst/>
              </a:prstGeom>
              <a:blipFill>
                <a:blip r:embed="rId3"/>
                <a:stretch>
                  <a:fillRect t="-12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692294-C685-0340-7D52-0DB38E9BAE26}"/>
                  </a:ext>
                </a:extLst>
              </p:cNvPr>
              <p:cNvSpPr txBox="1"/>
              <p:nvPr/>
            </p:nvSpPr>
            <p:spPr>
              <a:xfrm>
                <a:off x="484238" y="2811776"/>
                <a:ext cx="3217607" cy="19606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den>
                        </m:f>
                      </m:e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=0,9   </m:t>
                    </m:r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den>
                        </m:f>
                      </m:e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sr-Latn-BA" sz="2000" dirty="0"/>
                  <a:t>    </a:t>
                </a:r>
              </a:p>
              <a:p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𝑝𝑟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        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𝑝𝑟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𝑝𝑟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692294-C685-0340-7D52-0DB38E9BA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38" y="2811776"/>
                <a:ext cx="3217607" cy="1960601"/>
              </a:xfrm>
              <a:prstGeom prst="rect">
                <a:avLst/>
              </a:prstGeom>
              <a:blipFill>
                <a:blip r:embed="rId4"/>
                <a:stretch>
                  <a:fillRect b="-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2B15FBC-806F-4EB3-02C7-88EF509DE262}"/>
                  </a:ext>
                </a:extLst>
              </p:cNvPr>
              <p:cNvSpPr txBox="1"/>
              <p:nvPr/>
            </p:nvSpPr>
            <p:spPr>
              <a:xfrm>
                <a:off x="4775406" y="3197747"/>
                <a:ext cx="6081252" cy="3149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95=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160+100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160∗0,9+100∗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/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0,95∗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160∗0,9+100∗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=260</m:t>
                      </m:r>
                    </m:oMath>
                  </m:oMathPara>
                </a14:m>
                <a:endParaRPr lang="sr-Latn-BA" sz="2000" dirty="0"/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136,8+0,95∗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=260</m:t>
                      </m:r>
                    </m:oMath>
                  </m:oMathPara>
                </a14:m>
                <a:endParaRPr lang="sr-Latn-BA" sz="2000" b="0" dirty="0"/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𝟏𝟐𝟗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𝟔𝟖</m:t>
                      </m:r>
                    </m:oMath>
                  </m:oMathPara>
                </a14:m>
                <a:endParaRPr lang="sr-Latn-BA" sz="2000" b="1" dirty="0"/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𝒑𝒓</m:t>
                            </m:r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𝒑𝒓</m:t>
                            </m:r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den>
                        </m:f>
                      </m:e>
                      <m:sup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sup>
                    </m:sSup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𝟏𝟐𝟗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𝟔𝟖</m:t>
                    </m:r>
                  </m:oMath>
                </a14:m>
                <a:r>
                  <a:rPr lang="sr-Latn-BA" sz="2000" b="1" dirty="0"/>
                  <a:t>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2B15FBC-806F-4EB3-02C7-88EF509DE2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406" y="3197747"/>
                <a:ext cx="6081252" cy="31492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644211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1256</TotalTime>
  <Words>1017</Words>
  <Application>Microsoft Macintosh PowerPoint</Application>
  <PresentationFormat>Widescreen</PresentationFormat>
  <Paragraphs>317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Cambria</vt:lpstr>
      <vt:lpstr>Cambria Math</vt:lpstr>
      <vt:lpstr>Gill Sans MT</vt:lpstr>
      <vt:lpstr>Source Sans Pro</vt:lpstr>
      <vt:lpstr>Times New Roman</vt:lpstr>
      <vt:lpstr>Parcel</vt:lpstr>
      <vt:lpstr>PRODUKTIVNOST RADA</vt:lpstr>
      <vt:lpstr>FORMULE</vt:lpstr>
      <vt:lpstr>PowerPoint Presentation</vt:lpstr>
      <vt:lpstr>Zadatak 1</vt:lpstr>
      <vt:lpstr>PowerPoint Presentation</vt:lpstr>
      <vt:lpstr>Zadatak 2</vt:lpstr>
      <vt:lpstr>PowerPoint Presentation</vt:lpstr>
      <vt:lpstr>ZADATAK 3</vt:lpstr>
      <vt:lpstr>PowerPoint Presentation</vt:lpstr>
      <vt:lpstr>ZADATAK 4</vt:lpstr>
      <vt:lpstr>PowerPoint Presentation</vt:lpstr>
      <vt:lpstr>ZADATAK 4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PRODUKTIVNOST RADA</dc:title>
  <dc:creator>Marić, Milica</dc:creator>
  <cp:lastModifiedBy>Milica Maric</cp:lastModifiedBy>
  <cp:revision>44</cp:revision>
  <dcterms:created xsi:type="dcterms:W3CDTF">2022-12-19T08:22:50Z</dcterms:created>
  <dcterms:modified xsi:type="dcterms:W3CDTF">2025-12-08T11:02:13Z</dcterms:modified>
</cp:coreProperties>
</file>