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648" r:id="rId1"/>
  </p:sldMasterIdLst>
  <p:notesMasterIdLst>
    <p:notesMasterId r:id="rId118"/>
  </p:notesMasterIdLst>
  <p:sldIdLst>
    <p:sldId id="256" r:id="rId2"/>
    <p:sldId id="257" r:id="rId3"/>
    <p:sldId id="258" r:id="rId4"/>
    <p:sldId id="259" r:id="rId5"/>
    <p:sldId id="260" r:id="rId6"/>
    <p:sldId id="261" r:id="rId7"/>
    <p:sldId id="343" r:id="rId8"/>
    <p:sldId id="333" r:id="rId9"/>
    <p:sldId id="334" r:id="rId10"/>
    <p:sldId id="305" r:id="rId11"/>
    <p:sldId id="306" r:id="rId12"/>
    <p:sldId id="307" r:id="rId13"/>
    <p:sldId id="308" r:id="rId14"/>
    <p:sldId id="309" r:id="rId15"/>
    <p:sldId id="310" r:id="rId16"/>
    <p:sldId id="311" r:id="rId17"/>
    <p:sldId id="312" r:id="rId18"/>
    <p:sldId id="313" r:id="rId19"/>
    <p:sldId id="314" r:id="rId20"/>
    <p:sldId id="315" r:id="rId21"/>
    <p:sldId id="316" r:id="rId22"/>
    <p:sldId id="317" r:id="rId23"/>
    <p:sldId id="318" r:id="rId24"/>
    <p:sldId id="319" r:id="rId25"/>
    <p:sldId id="320" r:id="rId26"/>
    <p:sldId id="321" r:id="rId27"/>
    <p:sldId id="322" r:id="rId28"/>
    <p:sldId id="323" r:id="rId29"/>
    <p:sldId id="324" r:id="rId30"/>
    <p:sldId id="325" r:id="rId31"/>
    <p:sldId id="326" r:id="rId32"/>
    <p:sldId id="327" r:id="rId33"/>
    <p:sldId id="328" r:id="rId34"/>
    <p:sldId id="344" r:id="rId35"/>
    <p:sldId id="262" r:id="rId36"/>
    <p:sldId id="345" r:id="rId37"/>
    <p:sldId id="406" r:id="rId38"/>
    <p:sldId id="407" r:id="rId39"/>
    <p:sldId id="408" r:id="rId40"/>
    <p:sldId id="409" r:id="rId41"/>
    <p:sldId id="399" r:id="rId42"/>
    <p:sldId id="361" r:id="rId43"/>
    <p:sldId id="363" r:id="rId44"/>
    <p:sldId id="364" r:id="rId45"/>
    <p:sldId id="365" r:id="rId46"/>
    <p:sldId id="366" r:id="rId47"/>
    <p:sldId id="367" r:id="rId48"/>
    <p:sldId id="400" r:id="rId49"/>
    <p:sldId id="401" r:id="rId50"/>
    <p:sldId id="402" r:id="rId51"/>
    <p:sldId id="403" r:id="rId52"/>
    <p:sldId id="404" r:id="rId53"/>
    <p:sldId id="405" r:id="rId54"/>
    <p:sldId id="411" r:id="rId55"/>
    <p:sldId id="412" r:id="rId56"/>
    <p:sldId id="413" r:id="rId57"/>
    <p:sldId id="414" r:id="rId58"/>
    <p:sldId id="415" r:id="rId59"/>
    <p:sldId id="368" r:id="rId60"/>
    <p:sldId id="369" r:id="rId61"/>
    <p:sldId id="370" r:id="rId62"/>
    <p:sldId id="371" r:id="rId63"/>
    <p:sldId id="372" r:id="rId64"/>
    <p:sldId id="373" r:id="rId65"/>
    <p:sldId id="416" r:id="rId66"/>
    <p:sldId id="376" r:id="rId67"/>
    <p:sldId id="377" r:id="rId68"/>
    <p:sldId id="378" r:id="rId69"/>
    <p:sldId id="379" r:id="rId70"/>
    <p:sldId id="380" r:id="rId71"/>
    <p:sldId id="381" r:id="rId72"/>
    <p:sldId id="382" r:id="rId73"/>
    <p:sldId id="383" r:id="rId74"/>
    <p:sldId id="384" r:id="rId75"/>
    <p:sldId id="385" r:id="rId76"/>
    <p:sldId id="386" r:id="rId77"/>
    <p:sldId id="388" r:id="rId78"/>
    <p:sldId id="389" r:id="rId79"/>
    <p:sldId id="390" r:id="rId80"/>
    <p:sldId id="391" r:id="rId81"/>
    <p:sldId id="392" r:id="rId82"/>
    <p:sldId id="266" r:id="rId83"/>
    <p:sldId id="267" r:id="rId84"/>
    <p:sldId id="268" r:id="rId85"/>
    <p:sldId id="269" r:id="rId86"/>
    <p:sldId id="270" r:id="rId87"/>
    <p:sldId id="338" r:id="rId88"/>
    <p:sldId id="417" r:id="rId89"/>
    <p:sldId id="273" r:id="rId90"/>
    <p:sldId id="274" r:id="rId91"/>
    <p:sldId id="276" r:id="rId92"/>
    <p:sldId id="354" r:id="rId93"/>
    <p:sldId id="277" r:id="rId94"/>
    <p:sldId id="353" r:id="rId95"/>
    <p:sldId id="339" r:id="rId96"/>
    <p:sldId id="280" r:id="rId97"/>
    <p:sldId id="281" r:id="rId98"/>
    <p:sldId id="282" r:id="rId99"/>
    <p:sldId id="297" r:id="rId100"/>
    <p:sldId id="296" r:id="rId101"/>
    <p:sldId id="283" r:id="rId102"/>
    <p:sldId id="284" r:id="rId103"/>
    <p:sldId id="285" r:id="rId104"/>
    <p:sldId id="298" r:id="rId105"/>
    <p:sldId id="299" r:id="rId106"/>
    <p:sldId id="300" r:id="rId107"/>
    <p:sldId id="286" r:id="rId108"/>
    <p:sldId id="287" r:id="rId109"/>
    <p:sldId id="355" r:id="rId110"/>
    <p:sldId id="289" r:id="rId111"/>
    <p:sldId id="290" r:id="rId112"/>
    <p:sldId id="291" r:id="rId113"/>
    <p:sldId id="292" r:id="rId114"/>
    <p:sldId id="293" r:id="rId115"/>
    <p:sldId id="294" r:id="rId116"/>
    <p:sldId id="295" r:id="rId117"/>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81704" autoAdjust="0"/>
  </p:normalViewPr>
  <p:slideViewPr>
    <p:cSldViewPr>
      <p:cViewPr varScale="1">
        <p:scale>
          <a:sx n="90" d="100"/>
          <a:sy n="90" d="100"/>
        </p:scale>
        <p:origin x="1080" y="192"/>
      </p:cViewPr>
      <p:guideLst>
        <p:guide orient="horz" pos="2160"/>
        <p:guide pos="2880"/>
      </p:guideLst>
    </p:cSldViewPr>
  </p:slideViewPr>
  <p:notesTextViewPr>
    <p:cViewPr>
      <p:scale>
        <a:sx n="66" d="100"/>
        <a:sy n="66"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notesMaster" Target="notesMasters/notes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presProps" Target="presProp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heme" Target="theme/theme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6472B990-FD89-DD43-B51B-4D4497D2D540}"/>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GB"/>
          </a:p>
        </p:txBody>
      </p:sp>
      <p:sp>
        <p:nvSpPr>
          <p:cNvPr id="4099" name="Rectangle 3">
            <a:extLst>
              <a:ext uri="{FF2B5EF4-FFF2-40B4-BE49-F238E27FC236}">
                <a16:creationId xmlns:a16="http://schemas.microsoft.com/office/drawing/2014/main" id="{7C1ECA29-63AD-014B-A9AB-10C35EF92632}"/>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GB"/>
          </a:p>
        </p:txBody>
      </p:sp>
      <p:sp>
        <p:nvSpPr>
          <p:cNvPr id="120836" name="Rectangle 4">
            <a:extLst>
              <a:ext uri="{FF2B5EF4-FFF2-40B4-BE49-F238E27FC236}">
                <a16:creationId xmlns:a16="http://schemas.microsoft.com/office/drawing/2014/main" id="{7286B041-C1A7-EC46-A2B3-C5284F0F39DE}"/>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7C930A00-4D44-1742-974F-A9594CB13BE0}"/>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102" name="Rectangle 6">
            <a:extLst>
              <a:ext uri="{FF2B5EF4-FFF2-40B4-BE49-F238E27FC236}">
                <a16:creationId xmlns:a16="http://schemas.microsoft.com/office/drawing/2014/main" id="{36276622-11CF-174E-8032-7050B2C180DE}"/>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GB"/>
          </a:p>
        </p:txBody>
      </p:sp>
      <p:sp>
        <p:nvSpPr>
          <p:cNvPr id="4103" name="Rectangle 7">
            <a:extLst>
              <a:ext uri="{FF2B5EF4-FFF2-40B4-BE49-F238E27FC236}">
                <a16:creationId xmlns:a16="http://schemas.microsoft.com/office/drawing/2014/main" id="{5239D71F-E2A2-844A-AD10-545166C36991}"/>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4B23D799-035E-934B-B556-44D2269C602B}"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eur-lex.europa.eu/LexUriServ/LexUriServ.do?uri=CELEX:32006R1907:EN:NOT"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a:extLst>
              <a:ext uri="{FF2B5EF4-FFF2-40B4-BE49-F238E27FC236}">
                <a16:creationId xmlns:a16="http://schemas.microsoft.com/office/drawing/2014/main" id="{BD1CC068-76F5-0B49-8C39-D81018A297FF}"/>
              </a:ext>
            </a:extLst>
          </p:cNvPr>
          <p:cNvSpPr>
            <a:spLocks noGrp="1" noRot="1" noChangeAspect="1" noTextEdit="1"/>
          </p:cNvSpPr>
          <p:nvPr>
            <p:ph type="sldImg"/>
          </p:nvPr>
        </p:nvSpPr>
        <p:spPr>
          <a:ln/>
        </p:spPr>
      </p:sp>
      <p:sp>
        <p:nvSpPr>
          <p:cNvPr id="121859" name="Notes Placeholder 2">
            <a:extLst>
              <a:ext uri="{FF2B5EF4-FFF2-40B4-BE49-F238E27FC236}">
                <a16:creationId xmlns:a16="http://schemas.microsoft.com/office/drawing/2014/main" id="{17ED94AB-2A77-2B45-8282-F9AB9A50681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r-Latn-CS" altLang="en-US">
              <a:latin typeface="Arial" panose="020B0604020202020204" pitchFamily="34" charset="0"/>
            </a:endParaRPr>
          </a:p>
        </p:txBody>
      </p:sp>
      <p:sp>
        <p:nvSpPr>
          <p:cNvPr id="121860" name="Slide Number Placeholder 3">
            <a:extLst>
              <a:ext uri="{FF2B5EF4-FFF2-40B4-BE49-F238E27FC236}">
                <a16:creationId xmlns:a16="http://schemas.microsoft.com/office/drawing/2014/main" id="{12264F18-D41A-0E43-8AFD-93DFC1BE469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C360DB9-C907-4E49-B385-513E2AE8281B}" type="slidenum">
              <a:rPr lang="en-GB" altLang="en-US"/>
              <a:pPr eaLnBrk="1" hangingPunct="1"/>
              <a:t>1</a:t>
            </a:fld>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a:extLst>
              <a:ext uri="{FF2B5EF4-FFF2-40B4-BE49-F238E27FC236}">
                <a16:creationId xmlns:a16="http://schemas.microsoft.com/office/drawing/2014/main" id="{A3A3E9DF-5FAD-7444-AAA1-15B14068BDD8}"/>
              </a:ext>
            </a:extLst>
          </p:cNvPr>
          <p:cNvSpPr>
            <a:spLocks noGrp="1" noRot="1" noChangeAspect="1" noTextEdit="1"/>
          </p:cNvSpPr>
          <p:nvPr>
            <p:ph type="sldImg"/>
          </p:nvPr>
        </p:nvSpPr>
        <p:spPr>
          <a:ln/>
        </p:spPr>
      </p:sp>
      <p:sp>
        <p:nvSpPr>
          <p:cNvPr id="131075" name="Notes Placeholder 2">
            <a:extLst>
              <a:ext uri="{FF2B5EF4-FFF2-40B4-BE49-F238E27FC236}">
                <a16:creationId xmlns:a16="http://schemas.microsoft.com/office/drawing/2014/main" id="{1F7617DF-7C3B-C349-A0F6-B7A3DEAA98B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bs-Latn-BA" altLang="en-US">
                <a:latin typeface="Arial" panose="020B0604020202020204" pitchFamily="34" charset="0"/>
              </a:rPr>
              <a:t> </a:t>
            </a:r>
            <a:r>
              <a:rPr lang="ru-RU" altLang="en-US">
                <a:latin typeface="Arial" panose="020B0604020202020204" pitchFamily="34" charset="0"/>
              </a:rPr>
              <a:t>платни биланс</a:t>
            </a:r>
            <a:r>
              <a:rPr lang="bs-Latn-BA" altLang="en-US">
                <a:latin typeface="Arial" panose="020B0604020202020204" pitchFamily="34" charset="0"/>
              </a:rPr>
              <a:t> se </a:t>
            </a:r>
            <a:r>
              <a:rPr lang="ru-RU" altLang="en-US">
                <a:latin typeface="Arial" panose="020B0604020202020204" pitchFamily="34" charset="0"/>
              </a:rPr>
              <a:t> дефинише као системски двострани преглед (попис) СВИХ економских трансакција обављених између резидената и нерезидената у одређеном временском периоду - најчешће у једној години. Дакле, у платни биланс бележе се и ефективно извршена плаћања у току године али и она плаћања која се одлажу за касније (на кредит).</a:t>
            </a:r>
          </a:p>
          <a:p>
            <a:endParaRPr lang="ru-RU" altLang="en-US">
              <a:latin typeface="Arial" panose="020B0604020202020204" pitchFamily="34" charset="0"/>
            </a:endParaRPr>
          </a:p>
          <a:p>
            <a:endParaRPr lang="en-GB" altLang="en-US">
              <a:latin typeface="Arial" panose="020B0604020202020204" pitchFamily="34" charset="0"/>
            </a:endParaRPr>
          </a:p>
        </p:txBody>
      </p:sp>
      <p:sp>
        <p:nvSpPr>
          <p:cNvPr id="131076" name="Slide Number Placeholder 3">
            <a:extLst>
              <a:ext uri="{FF2B5EF4-FFF2-40B4-BE49-F238E27FC236}">
                <a16:creationId xmlns:a16="http://schemas.microsoft.com/office/drawing/2014/main" id="{0CEE7433-ED19-4E43-BB53-16AFE22869E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6F87080-FF16-D944-94E0-54DE489027C3}" type="slidenum">
              <a:rPr lang="en-GB" altLang="en-US"/>
              <a:pPr eaLnBrk="1" hangingPunct="1"/>
              <a:t>23</a:t>
            </a:fld>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a:extLst>
              <a:ext uri="{FF2B5EF4-FFF2-40B4-BE49-F238E27FC236}">
                <a16:creationId xmlns:a16="http://schemas.microsoft.com/office/drawing/2014/main" id="{8C613BA3-8AC2-6241-A352-64F518B52519}"/>
              </a:ext>
            </a:extLst>
          </p:cNvPr>
          <p:cNvSpPr>
            <a:spLocks noGrp="1" noRot="1" noChangeAspect="1" noTextEdit="1"/>
          </p:cNvSpPr>
          <p:nvPr>
            <p:ph type="sldImg"/>
          </p:nvPr>
        </p:nvSpPr>
        <p:spPr>
          <a:ln/>
        </p:spPr>
      </p:sp>
      <p:sp>
        <p:nvSpPr>
          <p:cNvPr id="132099" name="Notes Placeholder 2">
            <a:extLst>
              <a:ext uri="{FF2B5EF4-FFF2-40B4-BE49-F238E27FC236}">
                <a16:creationId xmlns:a16="http://schemas.microsoft.com/office/drawing/2014/main" id="{32502926-105E-6742-923C-CD2385F2454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latin typeface="Arial" panose="020B0604020202020204" pitchFamily="34" charset="0"/>
              </a:rPr>
              <a:t> </a:t>
            </a:r>
          </a:p>
        </p:txBody>
      </p:sp>
      <p:sp>
        <p:nvSpPr>
          <p:cNvPr id="132100" name="Slide Number Placeholder 3">
            <a:extLst>
              <a:ext uri="{FF2B5EF4-FFF2-40B4-BE49-F238E27FC236}">
                <a16:creationId xmlns:a16="http://schemas.microsoft.com/office/drawing/2014/main" id="{5F283AAA-CF57-FC48-8789-D5D65C1F612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703D364-3ADB-7F41-809D-6B793420DA84}" type="slidenum">
              <a:rPr lang="en-GB" altLang="en-US"/>
              <a:pPr eaLnBrk="1" hangingPunct="1"/>
              <a:t>26</a:t>
            </a:fld>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a:extLst>
              <a:ext uri="{FF2B5EF4-FFF2-40B4-BE49-F238E27FC236}">
                <a16:creationId xmlns:a16="http://schemas.microsoft.com/office/drawing/2014/main" id="{375EEDE3-9C4B-5B41-BE02-D311B4ECC8AC}"/>
              </a:ext>
            </a:extLst>
          </p:cNvPr>
          <p:cNvSpPr>
            <a:spLocks noGrp="1" noRot="1" noChangeAspect="1" noTextEdit="1"/>
          </p:cNvSpPr>
          <p:nvPr>
            <p:ph type="sldImg"/>
          </p:nvPr>
        </p:nvSpPr>
        <p:spPr>
          <a:ln/>
        </p:spPr>
      </p:sp>
      <p:sp>
        <p:nvSpPr>
          <p:cNvPr id="133123" name="Notes Placeholder 2">
            <a:extLst>
              <a:ext uri="{FF2B5EF4-FFF2-40B4-BE49-F238E27FC236}">
                <a16:creationId xmlns:a16="http://schemas.microsoft.com/office/drawing/2014/main" id="{6848CBB9-7737-D648-B3F8-078C124C5A1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latin typeface="Arial" panose="020B0604020202020204" pitchFamily="34" charset="0"/>
              </a:rPr>
              <a:t> </a:t>
            </a:r>
          </a:p>
          <a:p>
            <a:endParaRPr lang="en-GB" altLang="en-US">
              <a:latin typeface="Arial" panose="020B0604020202020204" pitchFamily="34" charset="0"/>
            </a:endParaRPr>
          </a:p>
        </p:txBody>
      </p:sp>
      <p:sp>
        <p:nvSpPr>
          <p:cNvPr id="133124" name="Slide Number Placeholder 3">
            <a:extLst>
              <a:ext uri="{FF2B5EF4-FFF2-40B4-BE49-F238E27FC236}">
                <a16:creationId xmlns:a16="http://schemas.microsoft.com/office/drawing/2014/main" id="{803E6825-73A5-414B-84FC-FBA3A7CA1D0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1A79638-66EE-BB40-BD2F-17D07B73B7A6}" type="slidenum">
              <a:rPr lang="en-GB" altLang="en-US"/>
              <a:pPr eaLnBrk="1" hangingPunct="1"/>
              <a:t>29</a:t>
            </a:fld>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3CAF4E6F-6336-3A41-88FF-31B3D0E9676D}"/>
              </a:ext>
            </a:extLst>
          </p:cNvPr>
          <p:cNvSpPr>
            <a:spLocks noGrp="1" noRot="1" noChangeAspect="1" noTextEdit="1"/>
          </p:cNvSpPr>
          <p:nvPr>
            <p:ph type="sldImg"/>
          </p:nvPr>
        </p:nvSpPr>
        <p:spPr>
          <a:ln/>
        </p:spPr>
      </p:sp>
      <p:sp>
        <p:nvSpPr>
          <p:cNvPr id="134147" name="Notes Placeholder 2">
            <a:extLst>
              <a:ext uri="{FF2B5EF4-FFF2-40B4-BE49-F238E27FC236}">
                <a16:creationId xmlns:a16="http://schemas.microsoft.com/office/drawing/2014/main" id="{9919EE51-2493-C64F-8F71-298BE90F7E4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34148" name="Slide Number Placeholder 3">
            <a:extLst>
              <a:ext uri="{FF2B5EF4-FFF2-40B4-BE49-F238E27FC236}">
                <a16:creationId xmlns:a16="http://schemas.microsoft.com/office/drawing/2014/main" id="{F16CA528-1BE4-E148-A1EF-CC76EEB71F3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4ED81A9-D90F-104D-9130-F51964D8507A}" type="slidenum">
              <a:rPr lang="en-GB" altLang="en-US"/>
              <a:pPr eaLnBrk="1" hangingPunct="1"/>
              <a:t>32</a:t>
            </a:fld>
            <a:endParaRPr lang="en-GB"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a:extLst>
              <a:ext uri="{FF2B5EF4-FFF2-40B4-BE49-F238E27FC236}">
                <a16:creationId xmlns:a16="http://schemas.microsoft.com/office/drawing/2014/main" id="{8D599248-ADAF-014B-B44B-2A138A97E4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B1FB0F9-3E4F-4A45-89FB-609F41F37884}" type="slidenum">
              <a:rPr lang="en-GB" altLang="en-US"/>
              <a:pPr eaLnBrk="1" hangingPunct="1"/>
              <a:t>35</a:t>
            </a:fld>
            <a:endParaRPr lang="en-GB" altLang="en-US"/>
          </a:p>
        </p:txBody>
      </p:sp>
      <p:sp>
        <p:nvSpPr>
          <p:cNvPr id="135171" name="Rectangle 2">
            <a:extLst>
              <a:ext uri="{FF2B5EF4-FFF2-40B4-BE49-F238E27FC236}">
                <a16:creationId xmlns:a16="http://schemas.microsoft.com/office/drawing/2014/main" id="{94BB5458-EF5E-2245-B320-6AC165C25EB2}"/>
              </a:ext>
            </a:extLst>
          </p:cNvPr>
          <p:cNvSpPr>
            <a:spLocks noRot="1" noChangeArrowheads="1" noTextEdit="1"/>
          </p:cNvSpPr>
          <p:nvPr>
            <p:ph type="sldImg"/>
          </p:nvPr>
        </p:nvSpPr>
        <p:spPr>
          <a:ln/>
        </p:spPr>
      </p:sp>
      <p:sp>
        <p:nvSpPr>
          <p:cNvPr id="135172" name="Rectangle 3">
            <a:extLst>
              <a:ext uri="{FF2B5EF4-FFF2-40B4-BE49-F238E27FC236}">
                <a16:creationId xmlns:a16="http://schemas.microsoft.com/office/drawing/2014/main" id="{2495817B-C6A7-7143-8962-3CC5659EAC9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a:extLst>
              <a:ext uri="{FF2B5EF4-FFF2-40B4-BE49-F238E27FC236}">
                <a16:creationId xmlns:a16="http://schemas.microsoft.com/office/drawing/2014/main" id="{4B7DA431-B314-9640-B0BB-340D023F29B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7EBD87E-16E7-9042-9D89-0B8EFA4904D4}" type="slidenum">
              <a:rPr lang="en-GB" altLang="en-US"/>
              <a:pPr eaLnBrk="1" hangingPunct="1"/>
              <a:t>37</a:t>
            </a:fld>
            <a:endParaRPr lang="en-GB" altLang="en-US"/>
          </a:p>
        </p:txBody>
      </p:sp>
      <p:sp>
        <p:nvSpPr>
          <p:cNvPr id="136195" name="Rectangle 2">
            <a:extLst>
              <a:ext uri="{FF2B5EF4-FFF2-40B4-BE49-F238E27FC236}">
                <a16:creationId xmlns:a16="http://schemas.microsoft.com/office/drawing/2014/main" id="{77B40748-BC14-7C4B-9819-FFB434C52B2C}"/>
              </a:ext>
            </a:extLst>
          </p:cNvPr>
          <p:cNvSpPr>
            <a:spLocks noRot="1" noChangeArrowheads="1" noTextEdit="1"/>
          </p:cNvSpPr>
          <p:nvPr>
            <p:ph type="sldImg"/>
          </p:nvPr>
        </p:nvSpPr>
        <p:spPr>
          <a:ln/>
        </p:spPr>
      </p:sp>
      <p:sp>
        <p:nvSpPr>
          <p:cNvPr id="136196" name="Rectangle 3">
            <a:extLst>
              <a:ext uri="{FF2B5EF4-FFF2-40B4-BE49-F238E27FC236}">
                <a16:creationId xmlns:a16="http://schemas.microsoft.com/office/drawing/2014/main" id="{7005F59C-6ACC-E847-8DB3-3175564EDDF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a:extLst>
              <a:ext uri="{FF2B5EF4-FFF2-40B4-BE49-F238E27FC236}">
                <a16:creationId xmlns:a16="http://schemas.microsoft.com/office/drawing/2014/main" id="{DB1F737C-BC43-0341-9FFC-45757E9B69B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539CB9A-14B5-B448-BB3C-0BBFBB29D700}" type="slidenum">
              <a:rPr lang="en-GB" altLang="en-US"/>
              <a:pPr eaLnBrk="1" hangingPunct="1"/>
              <a:t>43</a:t>
            </a:fld>
            <a:endParaRPr lang="en-GB" altLang="en-US"/>
          </a:p>
        </p:txBody>
      </p:sp>
      <p:sp>
        <p:nvSpPr>
          <p:cNvPr id="137219" name="Rectangle 2">
            <a:extLst>
              <a:ext uri="{FF2B5EF4-FFF2-40B4-BE49-F238E27FC236}">
                <a16:creationId xmlns:a16="http://schemas.microsoft.com/office/drawing/2014/main" id="{3454FF83-E640-DA47-B180-5116CB09874A}"/>
              </a:ext>
            </a:extLst>
          </p:cNvPr>
          <p:cNvSpPr>
            <a:spLocks noChangeArrowheads="1" noTextEdit="1"/>
          </p:cNvSpPr>
          <p:nvPr>
            <p:ph type="sldImg"/>
          </p:nvPr>
        </p:nvSpPr>
        <p:spPr>
          <a:ln/>
        </p:spPr>
      </p:sp>
      <p:sp>
        <p:nvSpPr>
          <p:cNvPr id="137220" name="Rectangle 3">
            <a:extLst>
              <a:ext uri="{FF2B5EF4-FFF2-40B4-BE49-F238E27FC236}">
                <a16:creationId xmlns:a16="http://schemas.microsoft.com/office/drawing/2014/main" id="{2C5D807B-A08D-2F41-B718-361E1719ECD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a:extLst>
              <a:ext uri="{FF2B5EF4-FFF2-40B4-BE49-F238E27FC236}">
                <a16:creationId xmlns:a16="http://schemas.microsoft.com/office/drawing/2014/main" id="{5186FC55-A2DB-8F4D-A24C-CC5599E4649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95F07A5-64C8-2D4E-87D0-827D2B3E7B90}" type="slidenum">
              <a:rPr lang="en-GB" altLang="en-US"/>
              <a:pPr eaLnBrk="1" hangingPunct="1"/>
              <a:t>44</a:t>
            </a:fld>
            <a:endParaRPr lang="en-GB" altLang="en-US"/>
          </a:p>
        </p:txBody>
      </p:sp>
      <p:sp>
        <p:nvSpPr>
          <p:cNvPr id="138243" name="Rectangle 2">
            <a:extLst>
              <a:ext uri="{FF2B5EF4-FFF2-40B4-BE49-F238E27FC236}">
                <a16:creationId xmlns:a16="http://schemas.microsoft.com/office/drawing/2014/main" id="{BEC9B400-E3C9-0D4C-9317-A06077763CD8}"/>
              </a:ext>
            </a:extLst>
          </p:cNvPr>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38244" name="Rectangle 3">
            <a:extLst>
              <a:ext uri="{FF2B5EF4-FFF2-40B4-BE49-F238E27FC236}">
                <a16:creationId xmlns:a16="http://schemas.microsoft.com/office/drawing/2014/main" id="{59415C18-EDEC-974A-8584-E49570A4EA89}"/>
              </a:ext>
            </a:extLst>
          </p:cNvPr>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3" tIns="44447" rIns="90483" bIns="44447"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a:latin typeface="Times New Roman" panose="02020603050405020304" pitchFamily="18" charset="0"/>
              </a:rPr>
              <a:t>3</a:t>
            </a:r>
          </a:p>
        </p:txBody>
      </p:sp>
      <p:sp>
        <p:nvSpPr>
          <p:cNvPr id="138245" name="Rectangle 4">
            <a:extLst>
              <a:ext uri="{FF2B5EF4-FFF2-40B4-BE49-F238E27FC236}">
                <a16:creationId xmlns:a16="http://schemas.microsoft.com/office/drawing/2014/main" id="{1D4EFF2F-65CB-824D-B42A-BC6F00B87B4E}"/>
              </a:ext>
            </a:extLst>
          </p:cNvPr>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38246" name="Rectangle 5">
            <a:extLst>
              <a:ext uri="{FF2B5EF4-FFF2-40B4-BE49-F238E27FC236}">
                <a16:creationId xmlns:a16="http://schemas.microsoft.com/office/drawing/2014/main" id="{D13FE02C-8077-554E-8019-9C97B8411C86}"/>
              </a:ext>
            </a:extLst>
          </p:cNvPr>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38247" name="Rectangle 6">
            <a:extLst>
              <a:ext uri="{FF2B5EF4-FFF2-40B4-BE49-F238E27FC236}">
                <a16:creationId xmlns:a16="http://schemas.microsoft.com/office/drawing/2014/main" id="{CF13011D-871D-0044-B810-100DB030297D}"/>
              </a:ext>
            </a:extLst>
          </p:cNvPr>
          <p:cNvSpPr>
            <a:spLocks noChangeArrowheads="1" noTextEdit="1"/>
          </p:cNvSpPr>
          <p:nvPr>
            <p:ph type="sldImg"/>
          </p:nvPr>
        </p:nvSpPr>
        <p:spPr>
          <a:xfrm>
            <a:off x="1150938" y="692150"/>
            <a:ext cx="4556125" cy="3416300"/>
          </a:xfrm>
          <a:ln w="12700" cap="flat">
            <a:solidFill>
              <a:schemeClr val="tx1"/>
            </a:solidFill>
          </a:ln>
        </p:spPr>
      </p:sp>
      <p:sp>
        <p:nvSpPr>
          <p:cNvPr id="138248" name="Rectangle 7">
            <a:extLst>
              <a:ext uri="{FF2B5EF4-FFF2-40B4-BE49-F238E27FC236}">
                <a16:creationId xmlns:a16="http://schemas.microsoft.com/office/drawing/2014/main" id="{B09A8474-400C-514D-92C5-39847D87B79F}"/>
              </a:ext>
            </a:extLst>
          </p:cNvPr>
          <p:cNvSpPr>
            <a:spLocks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0" tIns="47622" rIns="92070" bIns="47622"/>
          <a:lstStyle/>
          <a:p>
            <a:endParaRPr lang="en-US" altLang="en-US">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a:extLst>
              <a:ext uri="{FF2B5EF4-FFF2-40B4-BE49-F238E27FC236}">
                <a16:creationId xmlns:a16="http://schemas.microsoft.com/office/drawing/2014/main" id="{D45EADC6-0224-F54F-B477-4DDD75D87A0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AE7D140-4DC5-CE4C-B34A-31954CAFA4D6}" type="slidenum">
              <a:rPr lang="en-GB" altLang="en-US"/>
              <a:pPr eaLnBrk="1" hangingPunct="1"/>
              <a:t>45</a:t>
            </a:fld>
            <a:endParaRPr lang="en-GB" altLang="en-US"/>
          </a:p>
        </p:txBody>
      </p:sp>
      <p:sp>
        <p:nvSpPr>
          <p:cNvPr id="139267" name="Rectangle 2">
            <a:extLst>
              <a:ext uri="{FF2B5EF4-FFF2-40B4-BE49-F238E27FC236}">
                <a16:creationId xmlns:a16="http://schemas.microsoft.com/office/drawing/2014/main" id="{29F706A0-2F15-1043-A6AB-7DBC51450C3C}"/>
              </a:ext>
            </a:extLst>
          </p:cNvPr>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39268" name="Rectangle 3">
            <a:extLst>
              <a:ext uri="{FF2B5EF4-FFF2-40B4-BE49-F238E27FC236}">
                <a16:creationId xmlns:a16="http://schemas.microsoft.com/office/drawing/2014/main" id="{D33CA2A0-B49C-E642-A09E-9EEA85729D9D}"/>
              </a:ext>
            </a:extLst>
          </p:cNvPr>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3" tIns="44447" rIns="90483" bIns="44447"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a:latin typeface="Times New Roman" panose="02020603050405020304" pitchFamily="18" charset="0"/>
              </a:rPr>
              <a:t>2</a:t>
            </a:r>
          </a:p>
        </p:txBody>
      </p:sp>
      <p:sp>
        <p:nvSpPr>
          <p:cNvPr id="139269" name="Rectangle 4">
            <a:extLst>
              <a:ext uri="{FF2B5EF4-FFF2-40B4-BE49-F238E27FC236}">
                <a16:creationId xmlns:a16="http://schemas.microsoft.com/office/drawing/2014/main" id="{8B65AA52-B956-CB4F-9B05-7D5400CE07A8}"/>
              </a:ext>
            </a:extLst>
          </p:cNvPr>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39270" name="Rectangle 5">
            <a:extLst>
              <a:ext uri="{FF2B5EF4-FFF2-40B4-BE49-F238E27FC236}">
                <a16:creationId xmlns:a16="http://schemas.microsoft.com/office/drawing/2014/main" id="{85A36B55-C25D-D340-92B3-7A671BA3CD5D}"/>
              </a:ext>
            </a:extLst>
          </p:cNvPr>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39271" name="Rectangle 6">
            <a:extLst>
              <a:ext uri="{FF2B5EF4-FFF2-40B4-BE49-F238E27FC236}">
                <a16:creationId xmlns:a16="http://schemas.microsoft.com/office/drawing/2014/main" id="{0C0B6DEA-9F6E-9B45-AC2B-E8FED9BF78B7}"/>
              </a:ext>
            </a:extLst>
          </p:cNvPr>
          <p:cNvSpPr>
            <a:spLocks noChangeArrowheads="1"/>
          </p:cNvSpPr>
          <p:nvPr/>
        </p:nvSpPr>
        <p:spPr bwMode="auto">
          <a:xfrm>
            <a:off x="3884613" y="0"/>
            <a:ext cx="2973387"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39272" name="Rectangle 7">
            <a:extLst>
              <a:ext uri="{FF2B5EF4-FFF2-40B4-BE49-F238E27FC236}">
                <a16:creationId xmlns:a16="http://schemas.microsoft.com/office/drawing/2014/main" id="{4DB0A9D3-8F59-F446-82F5-AB23EDB7DE39}"/>
              </a:ext>
            </a:extLst>
          </p:cNvPr>
          <p:cNvSpPr>
            <a:spLocks noChangeArrowheads="1"/>
          </p:cNvSpPr>
          <p:nvPr/>
        </p:nvSpPr>
        <p:spPr bwMode="auto">
          <a:xfrm>
            <a:off x="3884613" y="8685213"/>
            <a:ext cx="2973387"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defTabSz="947738" eaLnBrk="0" hangingPunct="0">
              <a:defRPr>
                <a:solidFill>
                  <a:schemeClr val="tx1"/>
                </a:solidFill>
                <a:latin typeface="Arial" panose="020B0604020202020204" pitchFamily="34" charset="0"/>
              </a:defRPr>
            </a:lvl1pPr>
            <a:lvl2pPr marL="742950" indent="-285750" defTabSz="947738" eaLnBrk="0" hangingPunct="0">
              <a:defRPr>
                <a:solidFill>
                  <a:schemeClr val="tx1"/>
                </a:solidFill>
                <a:latin typeface="Arial" panose="020B0604020202020204" pitchFamily="34" charset="0"/>
              </a:defRPr>
            </a:lvl2pPr>
            <a:lvl3pPr marL="1143000" indent="-228600" defTabSz="947738" eaLnBrk="0" hangingPunct="0">
              <a:defRPr>
                <a:solidFill>
                  <a:schemeClr val="tx1"/>
                </a:solidFill>
                <a:latin typeface="Arial" panose="020B0604020202020204" pitchFamily="34" charset="0"/>
              </a:defRPr>
            </a:lvl3pPr>
            <a:lvl4pPr marL="1600200" indent="-228600" defTabSz="947738" eaLnBrk="0" hangingPunct="0">
              <a:defRPr>
                <a:solidFill>
                  <a:schemeClr val="tx1"/>
                </a:solidFill>
                <a:latin typeface="Arial" panose="020B0604020202020204" pitchFamily="34" charset="0"/>
              </a:defRPr>
            </a:lvl4pPr>
            <a:lvl5pPr marL="2057400" indent="-228600" defTabSz="947738" eaLnBrk="0" hangingPunct="0">
              <a:defRPr>
                <a:solidFill>
                  <a:schemeClr val="tx1"/>
                </a:solidFill>
                <a:latin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000" i="1">
                <a:latin typeface="Times New Roman" panose="02020603050405020304" pitchFamily="18" charset="0"/>
              </a:rPr>
              <a:t>18</a:t>
            </a:r>
          </a:p>
        </p:txBody>
      </p:sp>
      <p:sp>
        <p:nvSpPr>
          <p:cNvPr id="139273" name="Rectangle 8">
            <a:extLst>
              <a:ext uri="{FF2B5EF4-FFF2-40B4-BE49-F238E27FC236}">
                <a16:creationId xmlns:a16="http://schemas.microsoft.com/office/drawing/2014/main" id="{14B235D8-F0F7-0D4D-ABA4-0C346C8E7A49}"/>
              </a:ext>
            </a:extLst>
          </p:cNvPr>
          <p:cNvSpPr>
            <a:spLocks noChangeArrowheads="1"/>
          </p:cNvSpPr>
          <p:nvPr/>
        </p:nvSpPr>
        <p:spPr bwMode="auto">
          <a:xfrm>
            <a:off x="0"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39274" name="Rectangle 9">
            <a:extLst>
              <a:ext uri="{FF2B5EF4-FFF2-40B4-BE49-F238E27FC236}">
                <a16:creationId xmlns:a16="http://schemas.microsoft.com/office/drawing/2014/main" id="{C423BC53-E7EB-7A48-820E-15CA82CB2398}"/>
              </a:ext>
            </a:extLst>
          </p:cNvPr>
          <p:cNvSpPr>
            <a:spLocks noChangeArrowheads="1"/>
          </p:cNvSpPr>
          <p:nvPr/>
        </p:nvSpPr>
        <p:spPr bwMode="auto">
          <a:xfrm>
            <a:off x="0" y="0"/>
            <a:ext cx="29718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39275" name="Rectangle 10">
            <a:extLst>
              <a:ext uri="{FF2B5EF4-FFF2-40B4-BE49-F238E27FC236}">
                <a16:creationId xmlns:a16="http://schemas.microsoft.com/office/drawing/2014/main" id="{E4B0F0F8-5D35-6048-9559-1605C3EA675D}"/>
              </a:ext>
            </a:extLst>
          </p:cNvPr>
          <p:cNvSpPr>
            <a:spLocks noChangeArrowheads="1" noTextEdit="1"/>
          </p:cNvSpPr>
          <p:nvPr>
            <p:ph type="sldImg"/>
          </p:nvPr>
        </p:nvSpPr>
        <p:spPr>
          <a:xfrm>
            <a:off x="1150938" y="692150"/>
            <a:ext cx="4556125" cy="3416300"/>
          </a:xfrm>
          <a:ln w="12700" cap="flat">
            <a:solidFill>
              <a:schemeClr val="tx1"/>
            </a:solidFill>
          </a:ln>
        </p:spPr>
      </p:sp>
      <p:sp>
        <p:nvSpPr>
          <p:cNvPr id="139276" name="Rectangle 11">
            <a:extLst>
              <a:ext uri="{FF2B5EF4-FFF2-40B4-BE49-F238E27FC236}">
                <a16:creationId xmlns:a16="http://schemas.microsoft.com/office/drawing/2014/main" id="{9E83E9A7-E4FF-6F41-AB6C-9D68DF8B416E}"/>
              </a:ext>
            </a:extLst>
          </p:cNvPr>
          <p:cNvSpPr>
            <a:spLocks noChangeArrowheads="1"/>
          </p:cNvSpPr>
          <p:nvPr>
            <p:ph type="body" idx="1"/>
          </p:nvPr>
        </p:nvSpPr>
        <p:spPr>
          <a:xfrm>
            <a:off x="914400" y="4341813"/>
            <a:ext cx="5027613"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657" tIns="47622" rIns="93657" bIns="47622"/>
          <a:lstStyle/>
          <a:p>
            <a:pPr defTabSz="738188"/>
            <a:endParaRPr lang="en-US" altLang="en-US">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a:extLst>
              <a:ext uri="{FF2B5EF4-FFF2-40B4-BE49-F238E27FC236}">
                <a16:creationId xmlns:a16="http://schemas.microsoft.com/office/drawing/2014/main" id="{1116D02C-7CC7-CF4A-9E1B-300D0E148E0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4FA6662-9AB7-B54A-8054-17644CF9512E}" type="slidenum">
              <a:rPr lang="en-GB" altLang="en-US"/>
              <a:pPr eaLnBrk="1" hangingPunct="1"/>
              <a:t>46</a:t>
            </a:fld>
            <a:endParaRPr lang="en-GB" altLang="en-US"/>
          </a:p>
        </p:txBody>
      </p:sp>
      <p:sp>
        <p:nvSpPr>
          <p:cNvPr id="140291" name="Rectangle 2">
            <a:extLst>
              <a:ext uri="{FF2B5EF4-FFF2-40B4-BE49-F238E27FC236}">
                <a16:creationId xmlns:a16="http://schemas.microsoft.com/office/drawing/2014/main" id="{518C1E9A-4C2E-4D4B-AD0F-7E0911200F1A}"/>
              </a:ext>
            </a:extLst>
          </p:cNvPr>
          <p:cNvSpPr>
            <a:spLocks noChangeArrowheads="1" noTextEdit="1"/>
          </p:cNvSpPr>
          <p:nvPr>
            <p:ph type="sldImg"/>
          </p:nvPr>
        </p:nvSpPr>
        <p:spPr>
          <a:ln/>
        </p:spPr>
      </p:sp>
      <p:sp>
        <p:nvSpPr>
          <p:cNvPr id="140292" name="Rectangle 3">
            <a:extLst>
              <a:ext uri="{FF2B5EF4-FFF2-40B4-BE49-F238E27FC236}">
                <a16:creationId xmlns:a16="http://schemas.microsoft.com/office/drawing/2014/main" id="{B7AEA5E5-8976-2241-97DB-7B43D997C79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a:extLst>
              <a:ext uri="{FF2B5EF4-FFF2-40B4-BE49-F238E27FC236}">
                <a16:creationId xmlns:a16="http://schemas.microsoft.com/office/drawing/2014/main" id="{439EB938-365C-C648-959B-FC3EC04F4C6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352FFD2-F788-9E49-BF5A-1D86407E038D}" type="slidenum">
              <a:rPr lang="en-GB" altLang="en-US"/>
              <a:pPr eaLnBrk="1" hangingPunct="1"/>
              <a:t>2</a:t>
            </a:fld>
            <a:endParaRPr lang="en-GB" altLang="en-US"/>
          </a:p>
        </p:txBody>
      </p:sp>
      <p:sp>
        <p:nvSpPr>
          <p:cNvPr id="122883" name="Rectangle 2">
            <a:extLst>
              <a:ext uri="{FF2B5EF4-FFF2-40B4-BE49-F238E27FC236}">
                <a16:creationId xmlns:a16="http://schemas.microsoft.com/office/drawing/2014/main" id="{B65F3238-97A7-3141-B257-7DB5EF3106AA}"/>
              </a:ext>
            </a:extLst>
          </p:cNvPr>
          <p:cNvSpPr>
            <a:spLocks noRot="1" noChangeArrowheads="1" noTextEdit="1"/>
          </p:cNvSpPr>
          <p:nvPr>
            <p:ph type="sldImg"/>
          </p:nvPr>
        </p:nvSpPr>
        <p:spPr>
          <a:ln/>
        </p:spPr>
      </p:sp>
      <p:sp>
        <p:nvSpPr>
          <p:cNvPr id="122884" name="Rectangle 3">
            <a:extLst>
              <a:ext uri="{FF2B5EF4-FFF2-40B4-BE49-F238E27FC236}">
                <a16:creationId xmlns:a16="http://schemas.microsoft.com/office/drawing/2014/main" id="{2E5E4FA9-6056-2F4F-8784-3A29CCC8C88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a:extLst>
              <a:ext uri="{FF2B5EF4-FFF2-40B4-BE49-F238E27FC236}">
                <a16:creationId xmlns:a16="http://schemas.microsoft.com/office/drawing/2014/main" id="{E640F8B1-9538-BD4E-BA6A-298F7395861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F97886B-B50D-6146-AD5D-1D691133FC08}" type="slidenum">
              <a:rPr lang="en-GB" altLang="en-US"/>
              <a:pPr eaLnBrk="1" hangingPunct="1"/>
              <a:t>47</a:t>
            </a:fld>
            <a:endParaRPr lang="en-GB" altLang="en-US"/>
          </a:p>
        </p:txBody>
      </p:sp>
      <p:sp>
        <p:nvSpPr>
          <p:cNvPr id="141315" name="Rectangle 2">
            <a:extLst>
              <a:ext uri="{FF2B5EF4-FFF2-40B4-BE49-F238E27FC236}">
                <a16:creationId xmlns:a16="http://schemas.microsoft.com/office/drawing/2014/main" id="{EB3341E7-78F3-DE4F-B9D0-07F32619484C}"/>
              </a:ext>
            </a:extLst>
          </p:cNvPr>
          <p:cNvSpPr>
            <a:spLocks noChangeArrowheads="1" noTextEdit="1"/>
          </p:cNvSpPr>
          <p:nvPr>
            <p:ph type="sldImg"/>
          </p:nvPr>
        </p:nvSpPr>
        <p:spPr>
          <a:ln/>
        </p:spPr>
      </p:sp>
      <p:sp>
        <p:nvSpPr>
          <p:cNvPr id="141316" name="Rectangle 3">
            <a:extLst>
              <a:ext uri="{FF2B5EF4-FFF2-40B4-BE49-F238E27FC236}">
                <a16:creationId xmlns:a16="http://schemas.microsoft.com/office/drawing/2014/main" id="{1D846FB3-E2CD-2A4D-9BA9-0E6481F4BB8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a:extLst>
              <a:ext uri="{FF2B5EF4-FFF2-40B4-BE49-F238E27FC236}">
                <a16:creationId xmlns:a16="http://schemas.microsoft.com/office/drawing/2014/main" id="{4862FE03-9110-5F4D-B6A4-1B26D2D6778A}"/>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C7477326-BFA4-8E4F-A442-23102D2D6DE4}"/>
              </a:ext>
            </a:extLst>
          </p:cNvPr>
          <p:cNvSpPr>
            <a:spLocks noGrp="1"/>
          </p:cNvSpPr>
          <p:nvPr>
            <p:ph type="body" idx="1"/>
          </p:nvPr>
        </p:nvSpPr>
        <p:spPr/>
        <p:txBody>
          <a:bodyPr>
            <a:normAutofit/>
          </a:bodyPr>
          <a:lstStyle/>
          <a:p>
            <a:pPr>
              <a:defRPr/>
            </a:pPr>
            <a:endParaRPr lang="en-GB" sz="1600" dirty="0"/>
          </a:p>
        </p:txBody>
      </p:sp>
      <p:sp>
        <p:nvSpPr>
          <p:cNvPr id="142340" name="Slide Number Placeholder 3">
            <a:extLst>
              <a:ext uri="{FF2B5EF4-FFF2-40B4-BE49-F238E27FC236}">
                <a16:creationId xmlns:a16="http://schemas.microsoft.com/office/drawing/2014/main" id="{2D375C2F-72D3-B14D-84A1-85CE3EBEF19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2C9FD00-CDC6-E44D-88FE-0C03FFE5E71D}" type="slidenum">
              <a:rPr lang="en-GB" altLang="en-US"/>
              <a:pPr eaLnBrk="1" hangingPunct="1"/>
              <a:t>48</a:t>
            </a:fld>
            <a:endParaRPr lang="en-GB"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a:extLst>
              <a:ext uri="{FF2B5EF4-FFF2-40B4-BE49-F238E27FC236}">
                <a16:creationId xmlns:a16="http://schemas.microsoft.com/office/drawing/2014/main" id="{DE79F817-E484-8E4D-BD80-4823B97E42B0}"/>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5B294DC3-6E2A-814E-9C37-F74C3F3D75CA}" type="slidenum">
              <a:rPr lang="nl-NL" altLang="en-US" sz="1200"/>
              <a:pPr algn="r" eaLnBrk="1" hangingPunct="1"/>
              <a:t>51</a:t>
            </a:fld>
            <a:endParaRPr lang="nl-NL" altLang="en-US" sz="1200"/>
          </a:p>
        </p:txBody>
      </p:sp>
      <p:sp>
        <p:nvSpPr>
          <p:cNvPr id="143363" name="Rectangle 2">
            <a:extLst>
              <a:ext uri="{FF2B5EF4-FFF2-40B4-BE49-F238E27FC236}">
                <a16:creationId xmlns:a16="http://schemas.microsoft.com/office/drawing/2014/main" id="{35279B6B-6CF5-B045-8803-CF8EFDE09155}"/>
              </a:ext>
            </a:extLst>
          </p:cNvPr>
          <p:cNvSpPr>
            <a:spLocks noRot="1" noChangeArrowheads="1" noTextEdit="1"/>
          </p:cNvSpPr>
          <p:nvPr>
            <p:ph type="sldImg"/>
          </p:nvPr>
        </p:nvSpPr>
        <p:spPr>
          <a:ln/>
        </p:spPr>
      </p:sp>
      <p:sp>
        <p:nvSpPr>
          <p:cNvPr id="143364" name="Rectangle 3">
            <a:extLst>
              <a:ext uri="{FF2B5EF4-FFF2-40B4-BE49-F238E27FC236}">
                <a16:creationId xmlns:a16="http://schemas.microsoft.com/office/drawing/2014/main" id="{BDCE8952-C5F6-444E-A049-078FB8DE6F8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en-US">
                <a:latin typeface="Arial" panose="020B0604020202020204" pitchFamily="34" charset="0"/>
              </a:rPr>
              <a:t>The province of Zuid-Holland is centrally located in Western Europe and plays a pivotting role in import and exports of raw materials and finished goods. Densely populated, highly industrious and a source of income for the Netherlands, it is not easily overlooked. Zooming in we see that Zuid-Holland is really a metropole, but a special kind. It's contains of many cities and centres and lined with nature, agricultural areas and water. </a:t>
            </a:r>
          </a:p>
          <a:p>
            <a:endParaRPr lang="nl-NL" altLang="en-US">
              <a:latin typeface="Arial" panose="020B0604020202020204" pitchFamily="34" charset="0"/>
            </a:endParaRPr>
          </a:p>
          <a:p>
            <a:r>
              <a:rPr lang="nl-NL" altLang="en-US">
                <a:latin typeface="Arial" panose="020B0604020202020204" pitchFamily="34" charset="0"/>
              </a:rPr>
              <a:t>Important areas in Zuid-Hollad are &lt;click&gt;</a:t>
            </a:r>
          </a:p>
          <a:p>
            <a:pPr>
              <a:buFontTx/>
              <a:buAutoNum type="arabicPeriod"/>
            </a:pPr>
            <a:r>
              <a:rPr lang="nl-NL" altLang="en-US">
                <a:latin typeface="Arial" panose="020B0604020202020204" pitchFamily="34" charset="0"/>
              </a:rPr>
              <a:t>Mainport Rotterdam: Europe’s largest harbour  has a strong ambition to become larger, smarter and greener.</a:t>
            </a:r>
          </a:p>
          <a:p>
            <a:endParaRPr lang="nl-NL" altLang="en-US">
              <a:latin typeface="Arial" panose="020B0604020202020204" pitchFamily="34" charset="0"/>
            </a:endParaRPr>
          </a:p>
          <a:p>
            <a:r>
              <a:rPr lang="nl-NL" altLang="en-US">
                <a:latin typeface="Arial" panose="020B0604020202020204" pitchFamily="34" charset="0"/>
              </a:rPr>
              <a:t>&lt;click&gt;</a:t>
            </a:r>
          </a:p>
          <a:p>
            <a:pPr>
              <a:buFontTx/>
              <a:buAutoNum type="arabicPeriod"/>
            </a:pPr>
            <a:endParaRPr lang="nl-NL" altLang="en-US">
              <a:latin typeface="Arial" panose="020B0604020202020204" pitchFamily="34" charset="0"/>
            </a:endParaRPr>
          </a:p>
          <a:p>
            <a:pPr>
              <a:buFont typeface="Calibri" panose="020F0502020204030204" pitchFamily="34" charset="0"/>
              <a:buAutoNum type="arabicPeriod" startAt="2"/>
            </a:pPr>
            <a:r>
              <a:rPr lang="nl-NL" altLang="en-US">
                <a:latin typeface="Arial" panose="020B0604020202020204" pitchFamily="34" charset="0"/>
              </a:rPr>
              <a:t>Greenports: Zuid-Holland represents 60% of the Dutch horticultural industry and is the largest in the world. The strong clustering of related businesses results in a front-runner position for innovations and knowlegde dissimation. </a:t>
            </a:r>
          </a:p>
          <a:p>
            <a:pPr>
              <a:buFontTx/>
              <a:buAutoNum type="arabicPeriod" startAt="2"/>
            </a:pPr>
            <a:endParaRPr lang="nl-NL" altLang="en-US">
              <a:latin typeface="Arial" panose="020B0604020202020204" pitchFamily="34" charset="0"/>
            </a:endParaRPr>
          </a:p>
          <a:p>
            <a:r>
              <a:rPr lang="nl-NL" altLang="en-US">
                <a:latin typeface="Arial" panose="020B0604020202020204" pitchFamily="34" charset="0"/>
              </a:rPr>
              <a:t>&lt;click&gt;</a:t>
            </a:r>
          </a:p>
          <a:p>
            <a:pPr>
              <a:buFontTx/>
              <a:buAutoNum type="arabicPeriod"/>
            </a:pPr>
            <a:endParaRPr lang="nl-NL" altLang="en-US">
              <a:latin typeface="Arial" panose="020B0604020202020204" pitchFamily="34" charset="0"/>
            </a:endParaRPr>
          </a:p>
          <a:p>
            <a:pPr>
              <a:buFontTx/>
              <a:buAutoNum type="arabicPeriod"/>
            </a:pPr>
            <a:endParaRPr lang="nl-NL" altLang="en-US">
              <a:latin typeface="Arial" panose="020B0604020202020204" pitchFamily="34" charset="0"/>
            </a:endParaRPr>
          </a:p>
          <a:p>
            <a:pPr>
              <a:buFont typeface="Calibri" panose="020F0502020204030204" pitchFamily="34" charset="0"/>
              <a:buAutoNum type="arabicPeriod" startAt="3"/>
            </a:pPr>
            <a:r>
              <a:rPr lang="nl-NL" altLang="en-US">
                <a:latin typeface="Arial" panose="020B0604020202020204" pitchFamily="34" charset="0"/>
              </a:rPr>
              <a:t>Brainport: The knowlegde corridor in Zuid-Holland consists of the universities of Leiden, Delft and Rotterdam, technological institutes like the Duthc Space Agency, colleges and knowlegde intensive commercial activities. Business in many clusters in Zuid-Holland interact with this knowlegde corridor leading to innovation and valorisation.   </a:t>
            </a:r>
          </a:p>
          <a:p>
            <a:endParaRPr lang="nl-NL" altLang="en-US">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a:extLst>
              <a:ext uri="{FF2B5EF4-FFF2-40B4-BE49-F238E27FC236}">
                <a16:creationId xmlns:a16="http://schemas.microsoft.com/office/drawing/2014/main" id="{DE8E8096-1D07-8E4F-BB06-15E62583E47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2926AEF-E701-114F-A818-745A2898E4DE}" type="slidenum">
              <a:rPr lang="en-GB" altLang="en-US"/>
              <a:pPr eaLnBrk="1" hangingPunct="1"/>
              <a:t>59</a:t>
            </a:fld>
            <a:endParaRPr lang="en-GB" altLang="en-US"/>
          </a:p>
        </p:txBody>
      </p:sp>
      <p:sp>
        <p:nvSpPr>
          <p:cNvPr id="144387" name="Rectangle 2">
            <a:extLst>
              <a:ext uri="{FF2B5EF4-FFF2-40B4-BE49-F238E27FC236}">
                <a16:creationId xmlns:a16="http://schemas.microsoft.com/office/drawing/2014/main" id="{A5FA9A08-A6D3-B046-8D11-08FDCE8FD9FB}"/>
              </a:ext>
            </a:extLst>
          </p:cNvPr>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44388" name="Rectangle 3">
            <a:extLst>
              <a:ext uri="{FF2B5EF4-FFF2-40B4-BE49-F238E27FC236}">
                <a16:creationId xmlns:a16="http://schemas.microsoft.com/office/drawing/2014/main" id="{9579B57F-B84D-3549-BDE6-1BDBD66D0891}"/>
              </a:ext>
            </a:extLst>
          </p:cNvPr>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3" tIns="44447" rIns="90483" bIns="44447"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a:latin typeface="Times New Roman" panose="02020603050405020304" pitchFamily="18" charset="0"/>
              </a:rPr>
              <a:t>7</a:t>
            </a:r>
          </a:p>
        </p:txBody>
      </p:sp>
      <p:sp>
        <p:nvSpPr>
          <p:cNvPr id="144389" name="Rectangle 4">
            <a:extLst>
              <a:ext uri="{FF2B5EF4-FFF2-40B4-BE49-F238E27FC236}">
                <a16:creationId xmlns:a16="http://schemas.microsoft.com/office/drawing/2014/main" id="{08136825-1127-C347-B1E1-BEB8DCC71415}"/>
              </a:ext>
            </a:extLst>
          </p:cNvPr>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44390" name="Rectangle 5">
            <a:extLst>
              <a:ext uri="{FF2B5EF4-FFF2-40B4-BE49-F238E27FC236}">
                <a16:creationId xmlns:a16="http://schemas.microsoft.com/office/drawing/2014/main" id="{1E7E146E-91BA-7741-9994-468D497626EC}"/>
              </a:ext>
            </a:extLst>
          </p:cNvPr>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44391" name="Rectangle 6">
            <a:extLst>
              <a:ext uri="{FF2B5EF4-FFF2-40B4-BE49-F238E27FC236}">
                <a16:creationId xmlns:a16="http://schemas.microsoft.com/office/drawing/2014/main" id="{F6D4E0B0-9F35-F94E-874F-245C8DEB2F8E}"/>
              </a:ext>
            </a:extLst>
          </p:cNvPr>
          <p:cNvSpPr>
            <a:spLocks noChangeArrowheads="1" noTextEdit="1"/>
          </p:cNvSpPr>
          <p:nvPr>
            <p:ph type="sldImg"/>
          </p:nvPr>
        </p:nvSpPr>
        <p:spPr>
          <a:xfrm>
            <a:off x="1150938" y="692150"/>
            <a:ext cx="4556125" cy="3416300"/>
          </a:xfrm>
          <a:ln w="12700" cap="flat">
            <a:solidFill>
              <a:schemeClr val="tx1"/>
            </a:solidFill>
          </a:ln>
        </p:spPr>
      </p:sp>
      <p:sp>
        <p:nvSpPr>
          <p:cNvPr id="144392" name="Rectangle 7">
            <a:extLst>
              <a:ext uri="{FF2B5EF4-FFF2-40B4-BE49-F238E27FC236}">
                <a16:creationId xmlns:a16="http://schemas.microsoft.com/office/drawing/2014/main" id="{1F88D7F7-4EA3-5D42-8AD3-0AF8B7BEB1C1}"/>
              </a:ext>
            </a:extLst>
          </p:cNvPr>
          <p:cNvSpPr>
            <a:spLocks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0" tIns="47622" rIns="92070" bIns="47622"/>
          <a:lstStyle/>
          <a:p>
            <a:endParaRPr lang="en-US" altLang="en-US">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a:extLst>
              <a:ext uri="{FF2B5EF4-FFF2-40B4-BE49-F238E27FC236}">
                <a16:creationId xmlns:a16="http://schemas.microsoft.com/office/drawing/2014/main" id="{BCCF8640-9477-6749-8D2F-7BE0A2CB684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BB55537-2E8D-4F41-9CCE-F8D475C70225}" type="slidenum">
              <a:rPr lang="en-GB" altLang="en-US"/>
              <a:pPr eaLnBrk="1" hangingPunct="1"/>
              <a:t>60</a:t>
            </a:fld>
            <a:endParaRPr lang="en-GB" altLang="en-US"/>
          </a:p>
        </p:txBody>
      </p:sp>
      <p:sp>
        <p:nvSpPr>
          <p:cNvPr id="145411" name="Rectangle 2">
            <a:extLst>
              <a:ext uri="{FF2B5EF4-FFF2-40B4-BE49-F238E27FC236}">
                <a16:creationId xmlns:a16="http://schemas.microsoft.com/office/drawing/2014/main" id="{8DB639AD-C25B-C84F-AB55-E78C875AD308}"/>
              </a:ext>
            </a:extLst>
          </p:cNvPr>
          <p:cNvSpPr>
            <a:spLocks noChangeArrowheads="1"/>
          </p:cNvSpPr>
          <p:nvPr/>
        </p:nvSpPr>
        <p:spPr bwMode="auto">
          <a:xfrm>
            <a:off x="3886200" y="7938"/>
            <a:ext cx="29718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45412" name="Rectangle 3">
            <a:extLst>
              <a:ext uri="{FF2B5EF4-FFF2-40B4-BE49-F238E27FC236}">
                <a16:creationId xmlns:a16="http://schemas.microsoft.com/office/drawing/2014/main" id="{6A06088A-7580-FE40-A86C-AC0DA293B1DA}"/>
              </a:ext>
            </a:extLst>
          </p:cNvPr>
          <p:cNvSpPr>
            <a:spLocks noChangeArrowheads="1"/>
          </p:cNvSpPr>
          <p:nvPr/>
        </p:nvSpPr>
        <p:spPr bwMode="auto">
          <a:xfrm>
            <a:off x="3886200" y="8705850"/>
            <a:ext cx="29718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en-GB" altLang="en-US" sz="1000" i="1">
                <a:latin typeface="Times New Roman" panose="02020603050405020304" pitchFamily="18" charset="0"/>
              </a:rPr>
              <a:t>3</a:t>
            </a:r>
          </a:p>
        </p:txBody>
      </p:sp>
      <p:sp>
        <p:nvSpPr>
          <p:cNvPr id="145413" name="Rectangle 4">
            <a:extLst>
              <a:ext uri="{FF2B5EF4-FFF2-40B4-BE49-F238E27FC236}">
                <a16:creationId xmlns:a16="http://schemas.microsoft.com/office/drawing/2014/main" id="{E16AD28B-7127-C94B-B8F4-C4C170BC7DF5}"/>
              </a:ext>
            </a:extLst>
          </p:cNvPr>
          <p:cNvSpPr>
            <a:spLocks noChangeArrowheads="1"/>
          </p:cNvSpPr>
          <p:nvPr/>
        </p:nvSpPr>
        <p:spPr bwMode="auto">
          <a:xfrm>
            <a:off x="0" y="8705850"/>
            <a:ext cx="29718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45414" name="Rectangle 5">
            <a:extLst>
              <a:ext uri="{FF2B5EF4-FFF2-40B4-BE49-F238E27FC236}">
                <a16:creationId xmlns:a16="http://schemas.microsoft.com/office/drawing/2014/main" id="{1ECF3EE2-91F3-024F-827D-B61720A5037E}"/>
              </a:ext>
            </a:extLst>
          </p:cNvPr>
          <p:cNvSpPr>
            <a:spLocks noChangeArrowheads="1"/>
          </p:cNvSpPr>
          <p:nvPr/>
        </p:nvSpPr>
        <p:spPr bwMode="auto">
          <a:xfrm>
            <a:off x="0" y="7938"/>
            <a:ext cx="29718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45415" name="Rectangle 6">
            <a:extLst>
              <a:ext uri="{FF2B5EF4-FFF2-40B4-BE49-F238E27FC236}">
                <a16:creationId xmlns:a16="http://schemas.microsoft.com/office/drawing/2014/main" id="{B8D67567-D6F9-D64F-8A9A-F60A871179BA}"/>
              </a:ext>
            </a:extLst>
          </p:cNvPr>
          <p:cNvSpPr>
            <a:spLocks noChangeArrowheads="1" noTextEdit="1"/>
          </p:cNvSpPr>
          <p:nvPr>
            <p:ph type="sldImg"/>
          </p:nvPr>
        </p:nvSpPr>
        <p:spPr>
          <a:ln w="12700" cap="flat">
            <a:solidFill>
              <a:schemeClr val="tx1"/>
            </a:solidFill>
          </a:ln>
        </p:spPr>
      </p:sp>
      <p:sp>
        <p:nvSpPr>
          <p:cNvPr id="145416" name="Rectangle 7">
            <a:extLst>
              <a:ext uri="{FF2B5EF4-FFF2-40B4-BE49-F238E27FC236}">
                <a16:creationId xmlns:a16="http://schemas.microsoft.com/office/drawing/2014/main" id="{0B3C7FF8-A71D-504B-BB6A-7E46CBD8CF8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3" tIns="44447" rIns="90483" bIns="44447"/>
          <a:lstStyle/>
          <a:p>
            <a:endParaRPr lang="en-US" altLang="en-US">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a:extLst>
              <a:ext uri="{FF2B5EF4-FFF2-40B4-BE49-F238E27FC236}">
                <a16:creationId xmlns:a16="http://schemas.microsoft.com/office/drawing/2014/main" id="{307EC2AE-8611-5140-A385-23378E03B8F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7EBA257-D5E3-CE4C-828F-78ADEBA3CD85}" type="slidenum">
              <a:rPr lang="en-GB" altLang="en-US"/>
              <a:pPr eaLnBrk="1" hangingPunct="1"/>
              <a:t>61</a:t>
            </a:fld>
            <a:endParaRPr lang="en-GB" altLang="en-US"/>
          </a:p>
        </p:txBody>
      </p:sp>
      <p:sp>
        <p:nvSpPr>
          <p:cNvPr id="146435" name="Rectangle 2">
            <a:extLst>
              <a:ext uri="{FF2B5EF4-FFF2-40B4-BE49-F238E27FC236}">
                <a16:creationId xmlns:a16="http://schemas.microsoft.com/office/drawing/2014/main" id="{A6E5C743-694D-2E49-9D0F-97C3FF8705CC}"/>
              </a:ext>
            </a:extLst>
          </p:cNvPr>
          <p:cNvSpPr>
            <a:spLocks noChangeArrowheads="1"/>
          </p:cNvSpPr>
          <p:nvPr/>
        </p:nvSpPr>
        <p:spPr bwMode="auto">
          <a:xfrm>
            <a:off x="3886200" y="7938"/>
            <a:ext cx="29718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46436" name="Rectangle 3">
            <a:extLst>
              <a:ext uri="{FF2B5EF4-FFF2-40B4-BE49-F238E27FC236}">
                <a16:creationId xmlns:a16="http://schemas.microsoft.com/office/drawing/2014/main" id="{FFECF2F4-EA35-8045-BB28-F20A2DD37FAF}"/>
              </a:ext>
            </a:extLst>
          </p:cNvPr>
          <p:cNvSpPr>
            <a:spLocks noChangeArrowheads="1"/>
          </p:cNvSpPr>
          <p:nvPr/>
        </p:nvSpPr>
        <p:spPr bwMode="auto">
          <a:xfrm>
            <a:off x="3886200" y="8705850"/>
            <a:ext cx="29718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en-GB" altLang="en-US" sz="1000" i="1">
                <a:latin typeface="Times New Roman" panose="02020603050405020304" pitchFamily="18" charset="0"/>
              </a:rPr>
              <a:t>4</a:t>
            </a:r>
          </a:p>
        </p:txBody>
      </p:sp>
      <p:sp>
        <p:nvSpPr>
          <p:cNvPr id="146437" name="Rectangle 4">
            <a:extLst>
              <a:ext uri="{FF2B5EF4-FFF2-40B4-BE49-F238E27FC236}">
                <a16:creationId xmlns:a16="http://schemas.microsoft.com/office/drawing/2014/main" id="{FB662740-65C3-EA41-AFE3-A7C81B466724}"/>
              </a:ext>
            </a:extLst>
          </p:cNvPr>
          <p:cNvSpPr>
            <a:spLocks noChangeArrowheads="1"/>
          </p:cNvSpPr>
          <p:nvPr/>
        </p:nvSpPr>
        <p:spPr bwMode="auto">
          <a:xfrm>
            <a:off x="0" y="8705850"/>
            <a:ext cx="29718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46438" name="Rectangle 5">
            <a:extLst>
              <a:ext uri="{FF2B5EF4-FFF2-40B4-BE49-F238E27FC236}">
                <a16:creationId xmlns:a16="http://schemas.microsoft.com/office/drawing/2014/main" id="{26F52D03-040A-2A4C-81D4-37178A2FB6F1}"/>
              </a:ext>
            </a:extLst>
          </p:cNvPr>
          <p:cNvSpPr>
            <a:spLocks noChangeArrowheads="1"/>
          </p:cNvSpPr>
          <p:nvPr/>
        </p:nvSpPr>
        <p:spPr bwMode="auto">
          <a:xfrm>
            <a:off x="0" y="7938"/>
            <a:ext cx="29718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46439" name="Rectangle 6">
            <a:extLst>
              <a:ext uri="{FF2B5EF4-FFF2-40B4-BE49-F238E27FC236}">
                <a16:creationId xmlns:a16="http://schemas.microsoft.com/office/drawing/2014/main" id="{306F8928-6F9D-9045-9CDB-CAD7FD7AFFCC}"/>
              </a:ext>
            </a:extLst>
          </p:cNvPr>
          <p:cNvSpPr>
            <a:spLocks noChangeArrowheads="1" noTextEdit="1"/>
          </p:cNvSpPr>
          <p:nvPr>
            <p:ph type="sldImg"/>
          </p:nvPr>
        </p:nvSpPr>
        <p:spPr>
          <a:ln w="12700" cap="flat">
            <a:solidFill>
              <a:schemeClr val="tx1"/>
            </a:solidFill>
          </a:ln>
        </p:spPr>
      </p:sp>
      <p:sp>
        <p:nvSpPr>
          <p:cNvPr id="146440" name="Rectangle 7">
            <a:extLst>
              <a:ext uri="{FF2B5EF4-FFF2-40B4-BE49-F238E27FC236}">
                <a16:creationId xmlns:a16="http://schemas.microsoft.com/office/drawing/2014/main" id="{A7D4643C-A3E2-9F42-92DA-941201ACBE3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3" tIns="44447" rIns="90483" bIns="44447"/>
          <a:lstStyle/>
          <a:p>
            <a:endParaRPr lang="en-US" altLang="en-US">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a:extLst>
              <a:ext uri="{FF2B5EF4-FFF2-40B4-BE49-F238E27FC236}">
                <a16:creationId xmlns:a16="http://schemas.microsoft.com/office/drawing/2014/main" id="{8A219D6E-B61A-494A-909D-06B84E4C365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E958FBE-2CA8-824B-8D05-BBC94101BA14}" type="slidenum">
              <a:rPr lang="en-GB" altLang="en-US"/>
              <a:pPr eaLnBrk="1" hangingPunct="1"/>
              <a:t>62</a:t>
            </a:fld>
            <a:endParaRPr lang="en-GB" altLang="en-US"/>
          </a:p>
        </p:txBody>
      </p:sp>
      <p:sp>
        <p:nvSpPr>
          <p:cNvPr id="147459" name="Rectangle 2">
            <a:extLst>
              <a:ext uri="{FF2B5EF4-FFF2-40B4-BE49-F238E27FC236}">
                <a16:creationId xmlns:a16="http://schemas.microsoft.com/office/drawing/2014/main" id="{54035149-E5DD-C74C-ACF7-92DE5472007E}"/>
              </a:ext>
            </a:extLst>
          </p:cNvPr>
          <p:cNvSpPr>
            <a:spLocks noChangeArrowheads="1"/>
          </p:cNvSpPr>
          <p:nvPr/>
        </p:nvSpPr>
        <p:spPr bwMode="auto">
          <a:xfrm>
            <a:off x="3886200" y="7938"/>
            <a:ext cx="29718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47460" name="Rectangle 3">
            <a:extLst>
              <a:ext uri="{FF2B5EF4-FFF2-40B4-BE49-F238E27FC236}">
                <a16:creationId xmlns:a16="http://schemas.microsoft.com/office/drawing/2014/main" id="{72F82D0D-190E-024A-A497-3CB3511315AC}"/>
              </a:ext>
            </a:extLst>
          </p:cNvPr>
          <p:cNvSpPr>
            <a:spLocks noChangeArrowheads="1"/>
          </p:cNvSpPr>
          <p:nvPr/>
        </p:nvSpPr>
        <p:spPr bwMode="auto">
          <a:xfrm>
            <a:off x="3886200" y="8705850"/>
            <a:ext cx="29718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en-GB" altLang="en-US" sz="1000" i="1">
                <a:latin typeface="Times New Roman" panose="02020603050405020304" pitchFamily="18" charset="0"/>
              </a:rPr>
              <a:t>5</a:t>
            </a:r>
          </a:p>
        </p:txBody>
      </p:sp>
      <p:sp>
        <p:nvSpPr>
          <p:cNvPr id="147461" name="Rectangle 4">
            <a:extLst>
              <a:ext uri="{FF2B5EF4-FFF2-40B4-BE49-F238E27FC236}">
                <a16:creationId xmlns:a16="http://schemas.microsoft.com/office/drawing/2014/main" id="{8360A934-7C74-944C-8BC7-E22CCF06EFB9}"/>
              </a:ext>
            </a:extLst>
          </p:cNvPr>
          <p:cNvSpPr>
            <a:spLocks noChangeArrowheads="1"/>
          </p:cNvSpPr>
          <p:nvPr/>
        </p:nvSpPr>
        <p:spPr bwMode="auto">
          <a:xfrm>
            <a:off x="0" y="8705850"/>
            <a:ext cx="29718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47462" name="Rectangle 5">
            <a:extLst>
              <a:ext uri="{FF2B5EF4-FFF2-40B4-BE49-F238E27FC236}">
                <a16:creationId xmlns:a16="http://schemas.microsoft.com/office/drawing/2014/main" id="{4886EA36-2DB3-E340-B9F1-6444C0277ADE}"/>
              </a:ext>
            </a:extLst>
          </p:cNvPr>
          <p:cNvSpPr>
            <a:spLocks noChangeArrowheads="1"/>
          </p:cNvSpPr>
          <p:nvPr/>
        </p:nvSpPr>
        <p:spPr bwMode="auto">
          <a:xfrm>
            <a:off x="0" y="7938"/>
            <a:ext cx="29718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47463" name="Rectangle 6">
            <a:extLst>
              <a:ext uri="{FF2B5EF4-FFF2-40B4-BE49-F238E27FC236}">
                <a16:creationId xmlns:a16="http://schemas.microsoft.com/office/drawing/2014/main" id="{26D7A566-EE26-A843-91AA-A5C27BEE5A26}"/>
              </a:ext>
            </a:extLst>
          </p:cNvPr>
          <p:cNvSpPr>
            <a:spLocks noChangeArrowheads="1" noTextEdit="1"/>
          </p:cNvSpPr>
          <p:nvPr>
            <p:ph type="sldImg"/>
          </p:nvPr>
        </p:nvSpPr>
        <p:spPr>
          <a:ln w="12700" cap="flat">
            <a:solidFill>
              <a:schemeClr val="tx1"/>
            </a:solidFill>
          </a:ln>
        </p:spPr>
      </p:sp>
      <p:sp>
        <p:nvSpPr>
          <p:cNvPr id="147464" name="Rectangle 7">
            <a:extLst>
              <a:ext uri="{FF2B5EF4-FFF2-40B4-BE49-F238E27FC236}">
                <a16:creationId xmlns:a16="http://schemas.microsoft.com/office/drawing/2014/main" id="{99C19A20-6E2E-BD40-AD55-E12F0A2DB64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3" tIns="44447" rIns="90483" bIns="44447"/>
          <a:lstStyle/>
          <a:p>
            <a:endParaRPr lang="en-US" altLang="en-US">
              <a:latin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a:extLst>
              <a:ext uri="{FF2B5EF4-FFF2-40B4-BE49-F238E27FC236}">
                <a16:creationId xmlns:a16="http://schemas.microsoft.com/office/drawing/2014/main" id="{77E381CE-FAE8-3443-B519-E38C9D5D0DD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CA4D38C-D258-8A4D-988C-1DDC673B477B}" type="slidenum">
              <a:rPr lang="en-GB" altLang="en-US"/>
              <a:pPr eaLnBrk="1" hangingPunct="1"/>
              <a:t>63</a:t>
            </a:fld>
            <a:endParaRPr lang="en-GB" altLang="en-US"/>
          </a:p>
        </p:txBody>
      </p:sp>
      <p:sp>
        <p:nvSpPr>
          <p:cNvPr id="148483" name="Rectangle 2">
            <a:extLst>
              <a:ext uri="{FF2B5EF4-FFF2-40B4-BE49-F238E27FC236}">
                <a16:creationId xmlns:a16="http://schemas.microsoft.com/office/drawing/2014/main" id="{6FF6693F-F303-5B47-8166-7D6D74C83B88}"/>
              </a:ext>
            </a:extLst>
          </p:cNvPr>
          <p:cNvSpPr>
            <a:spLocks noChangeArrowheads="1"/>
          </p:cNvSpPr>
          <p:nvPr/>
        </p:nvSpPr>
        <p:spPr bwMode="auto">
          <a:xfrm>
            <a:off x="3886200" y="7938"/>
            <a:ext cx="29718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48484" name="Rectangle 3">
            <a:extLst>
              <a:ext uri="{FF2B5EF4-FFF2-40B4-BE49-F238E27FC236}">
                <a16:creationId xmlns:a16="http://schemas.microsoft.com/office/drawing/2014/main" id="{0910E6C6-8546-0D46-BA25-39AD05D69842}"/>
              </a:ext>
            </a:extLst>
          </p:cNvPr>
          <p:cNvSpPr>
            <a:spLocks noChangeArrowheads="1"/>
          </p:cNvSpPr>
          <p:nvPr/>
        </p:nvSpPr>
        <p:spPr bwMode="auto">
          <a:xfrm>
            <a:off x="3886200" y="8705850"/>
            <a:ext cx="29718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en-GB" altLang="en-US" sz="1000" i="1">
                <a:latin typeface="Times New Roman" panose="02020603050405020304" pitchFamily="18" charset="0"/>
              </a:rPr>
              <a:t>6</a:t>
            </a:r>
          </a:p>
        </p:txBody>
      </p:sp>
      <p:sp>
        <p:nvSpPr>
          <p:cNvPr id="148485" name="Rectangle 4">
            <a:extLst>
              <a:ext uri="{FF2B5EF4-FFF2-40B4-BE49-F238E27FC236}">
                <a16:creationId xmlns:a16="http://schemas.microsoft.com/office/drawing/2014/main" id="{73125B0B-F7C7-2E44-B4D3-F127B987F13F}"/>
              </a:ext>
            </a:extLst>
          </p:cNvPr>
          <p:cNvSpPr>
            <a:spLocks noChangeArrowheads="1"/>
          </p:cNvSpPr>
          <p:nvPr/>
        </p:nvSpPr>
        <p:spPr bwMode="auto">
          <a:xfrm>
            <a:off x="0" y="8705850"/>
            <a:ext cx="29718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48486" name="Rectangle 5">
            <a:extLst>
              <a:ext uri="{FF2B5EF4-FFF2-40B4-BE49-F238E27FC236}">
                <a16:creationId xmlns:a16="http://schemas.microsoft.com/office/drawing/2014/main" id="{3249041B-583B-1546-A10F-38E598FD1EC9}"/>
              </a:ext>
            </a:extLst>
          </p:cNvPr>
          <p:cNvSpPr>
            <a:spLocks noChangeArrowheads="1"/>
          </p:cNvSpPr>
          <p:nvPr/>
        </p:nvSpPr>
        <p:spPr bwMode="auto">
          <a:xfrm>
            <a:off x="0" y="7938"/>
            <a:ext cx="29718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48487" name="Rectangle 6">
            <a:extLst>
              <a:ext uri="{FF2B5EF4-FFF2-40B4-BE49-F238E27FC236}">
                <a16:creationId xmlns:a16="http://schemas.microsoft.com/office/drawing/2014/main" id="{DD4A5E2A-43B9-F344-9EF0-BE453A3EA96B}"/>
              </a:ext>
            </a:extLst>
          </p:cNvPr>
          <p:cNvSpPr>
            <a:spLocks noChangeArrowheads="1" noTextEdit="1"/>
          </p:cNvSpPr>
          <p:nvPr>
            <p:ph type="sldImg"/>
          </p:nvPr>
        </p:nvSpPr>
        <p:spPr>
          <a:ln w="12700" cap="flat">
            <a:solidFill>
              <a:schemeClr val="tx1"/>
            </a:solidFill>
          </a:ln>
        </p:spPr>
      </p:sp>
      <p:sp>
        <p:nvSpPr>
          <p:cNvPr id="148488" name="Rectangle 7">
            <a:extLst>
              <a:ext uri="{FF2B5EF4-FFF2-40B4-BE49-F238E27FC236}">
                <a16:creationId xmlns:a16="http://schemas.microsoft.com/office/drawing/2014/main" id="{5EA2F8C6-BC44-B84F-91C3-18A42067887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3" tIns="44447" rIns="90483" bIns="44447"/>
          <a:lstStyle/>
          <a:p>
            <a:endParaRPr lang="en-US" altLang="en-US">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a:extLst>
              <a:ext uri="{FF2B5EF4-FFF2-40B4-BE49-F238E27FC236}">
                <a16:creationId xmlns:a16="http://schemas.microsoft.com/office/drawing/2014/main" id="{15DAC1DA-5518-DF4C-BCC5-D232905B692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FF33C7E-F821-694F-8405-63166FE60F34}" type="slidenum">
              <a:rPr lang="en-GB" altLang="en-US"/>
              <a:pPr eaLnBrk="1" hangingPunct="1"/>
              <a:t>64</a:t>
            </a:fld>
            <a:endParaRPr lang="en-GB" altLang="en-US"/>
          </a:p>
        </p:txBody>
      </p:sp>
      <p:sp>
        <p:nvSpPr>
          <p:cNvPr id="149507" name="Rectangle 2">
            <a:extLst>
              <a:ext uri="{FF2B5EF4-FFF2-40B4-BE49-F238E27FC236}">
                <a16:creationId xmlns:a16="http://schemas.microsoft.com/office/drawing/2014/main" id="{2EBE5A96-EDDB-4F4B-9B0B-1C19EE2A5BA9}"/>
              </a:ext>
            </a:extLst>
          </p:cNvPr>
          <p:cNvSpPr>
            <a:spLocks noChangeArrowheads="1"/>
          </p:cNvSpPr>
          <p:nvPr/>
        </p:nvSpPr>
        <p:spPr bwMode="auto">
          <a:xfrm>
            <a:off x="3886200" y="7938"/>
            <a:ext cx="29718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49508" name="Rectangle 3">
            <a:extLst>
              <a:ext uri="{FF2B5EF4-FFF2-40B4-BE49-F238E27FC236}">
                <a16:creationId xmlns:a16="http://schemas.microsoft.com/office/drawing/2014/main" id="{1D3A4996-2133-1F44-B0A7-DCEA9591E64A}"/>
              </a:ext>
            </a:extLst>
          </p:cNvPr>
          <p:cNvSpPr>
            <a:spLocks noChangeArrowheads="1"/>
          </p:cNvSpPr>
          <p:nvPr/>
        </p:nvSpPr>
        <p:spPr bwMode="auto">
          <a:xfrm>
            <a:off x="3886200" y="8705850"/>
            <a:ext cx="29718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en-GB" altLang="en-US" sz="1000" i="1">
                <a:latin typeface="Times New Roman" panose="02020603050405020304" pitchFamily="18" charset="0"/>
              </a:rPr>
              <a:t>7</a:t>
            </a:r>
          </a:p>
        </p:txBody>
      </p:sp>
      <p:sp>
        <p:nvSpPr>
          <p:cNvPr id="149509" name="Rectangle 4">
            <a:extLst>
              <a:ext uri="{FF2B5EF4-FFF2-40B4-BE49-F238E27FC236}">
                <a16:creationId xmlns:a16="http://schemas.microsoft.com/office/drawing/2014/main" id="{2F2BE292-08ED-084C-86F8-33943123FCEC}"/>
              </a:ext>
            </a:extLst>
          </p:cNvPr>
          <p:cNvSpPr>
            <a:spLocks noChangeArrowheads="1"/>
          </p:cNvSpPr>
          <p:nvPr/>
        </p:nvSpPr>
        <p:spPr bwMode="auto">
          <a:xfrm>
            <a:off x="0" y="8705850"/>
            <a:ext cx="29718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49510" name="Rectangle 5">
            <a:extLst>
              <a:ext uri="{FF2B5EF4-FFF2-40B4-BE49-F238E27FC236}">
                <a16:creationId xmlns:a16="http://schemas.microsoft.com/office/drawing/2014/main" id="{2E9A6B78-FD42-A340-8396-27E532534433}"/>
              </a:ext>
            </a:extLst>
          </p:cNvPr>
          <p:cNvSpPr>
            <a:spLocks noChangeArrowheads="1"/>
          </p:cNvSpPr>
          <p:nvPr/>
        </p:nvSpPr>
        <p:spPr bwMode="auto">
          <a:xfrm>
            <a:off x="0" y="7938"/>
            <a:ext cx="29718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49511" name="Rectangle 6">
            <a:extLst>
              <a:ext uri="{FF2B5EF4-FFF2-40B4-BE49-F238E27FC236}">
                <a16:creationId xmlns:a16="http://schemas.microsoft.com/office/drawing/2014/main" id="{95CCF49B-D66D-7C4E-BBA2-EFF5A2178954}"/>
              </a:ext>
            </a:extLst>
          </p:cNvPr>
          <p:cNvSpPr>
            <a:spLocks noChangeArrowheads="1" noTextEdit="1"/>
          </p:cNvSpPr>
          <p:nvPr>
            <p:ph type="sldImg"/>
          </p:nvPr>
        </p:nvSpPr>
        <p:spPr>
          <a:ln w="12700" cap="flat">
            <a:solidFill>
              <a:schemeClr val="tx1"/>
            </a:solidFill>
          </a:ln>
        </p:spPr>
      </p:sp>
      <p:sp>
        <p:nvSpPr>
          <p:cNvPr id="149512" name="Rectangle 7">
            <a:extLst>
              <a:ext uri="{FF2B5EF4-FFF2-40B4-BE49-F238E27FC236}">
                <a16:creationId xmlns:a16="http://schemas.microsoft.com/office/drawing/2014/main" id="{39A68A24-AF93-B540-98D5-CF56F481F6D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3" tIns="44447" rIns="90483" bIns="44447"/>
          <a:lstStyle/>
          <a:p>
            <a:endParaRPr lang="en-US" altLang="en-US">
              <a:latin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a:extLst>
              <a:ext uri="{FF2B5EF4-FFF2-40B4-BE49-F238E27FC236}">
                <a16:creationId xmlns:a16="http://schemas.microsoft.com/office/drawing/2014/main" id="{E7969F30-E634-974F-9B16-26ADEC1385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7E77ED1-7966-E14A-82BF-68FAC009EA55}" type="slidenum">
              <a:rPr lang="en-GB" altLang="en-US"/>
              <a:pPr eaLnBrk="1" hangingPunct="1"/>
              <a:t>66</a:t>
            </a:fld>
            <a:endParaRPr lang="en-GB" altLang="en-US"/>
          </a:p>
        </p:txBody>
      </p:sp>
      <p:sp>
        <p:nvSpPr>
          <p:cNvPr id="150531" name="Rectangle 2">
            <a:extLst>
              <a:ext uri="{FF2B5EF4-FFF2-40B4-BE49-F238E27FC236}">
                <a16:creationId xmlns:a16="http://schemas.microsoft.com/office/drawing/2014/main" id="{4850D830-A47A-5B43-9181-C89DADC5639A}"/>
              </a:ext>
            </a:extLst>
          </p:cNvPr>
          <p:cNvSpPr>
            <a:spLocks noChangeArrowheads="1" noTextEdit="1"/>
          </p:cNvSpPr>
          <p:nvPr>
            <p:ph type="sldImg"/>
          </p:nvPr>
        </p:nvSpPr>
        <p:spPr>
          <a:ln/>
        </p:spPr>
      </p:sp>
      <p:sp>
        <p:nvSpPr>
          <p:cNvPr id="150532" name="Rectangle 3">
            <a:extLst>
              <a:ext uri="{FF2B5EF4-FFF2-40B4-BE49-F238E27FC236}">
                <a16:creationId xmlns:a16="http://schemas.microsoft.com/office/drawing/2014/main" id="{74E97014-0271-CD46-8331-E477703B9FE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a:extLst>
              <a:ext uri="{FF2B5EF4-FFF2-40B4-BE49-F238E27FC236}">
                <a16:creationId xmlns:a16="http://schemas.microsoft.com/office/drawing/2014/main" id="{6BE46475-414B-A14A-A82B-D28FD7D9013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AACFCD1-6BB9-4F4C-B490-28876974CCB3}" type="slidenum">
              <a:rPr lang="en-GB" altLang="en-US"/>
              <a:pPr eaLnBrk="1" hangingPunct="1"/>
              <a:t>3</a:t>
            </a:fld>
            <a:endParaRPr lang="en-GB" altLang="en-US"/>
          </a:p>
        </p:txBody>
      </p:sp>
      <p:sp>
        <p:nvSpPr>
          <p:cNvPr id="123907" name="Rectangle 2">
            <a:extLst>
              <a:ext uri="{FF2B5EF4-FFF2-40B4-BE49-F238E27FC236}">
                <a16:creationId xmlns:a16="http://schemas.microsoft.com/office/drawing/2014/main" id="{0106FDF5-34B9-424B-8CB8-23B4C48BBF5B}"/>
              </a:ext>
            </a:extLst>
          </p:cNvPr>
          <p:cNvSpPr>
            <a:spLocks noRot="1" noChangeArrowheads="1" noTextEdit="1"/>
          </p:cNvSpPr>
          <p:nvPr>
            <p:ph type="sldImg"/>
          </p:nvPr>
        </p:nvSpPr>
        <p:spPr>
          <a:ln/>
        </p:spPr>
      </p:sp>
      <p:sp>
        <p:nvSpPr>
          <p:cNvPr id="123908" name="Rectangle 3">
            <a:extLst>
              <a:ext uri="{FF2B5EF4-FFF2-40B4-BE49-F238E27FC236}">
                <a16:creationId xmlns:a16="http://schemas.microsoft.com/office/drawing/2014/main" id="{3E03BFBB-9C48-5A43-8B3B-97CFF1C1FC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a:extLst>
              <a:ext uri="{FF2B5EF4-FFF2-40B4-BE49-F238E27FC236}">
                <a16:creationId xmlns:a16="http://schemas.microsoft.com/office/drawing/2014/main" id="{6F1E056A-2CD3-514F-BEFE-FFFC54A07C7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858ABDA-CC61-F849-93B8-264338195909}" type="slidenum">
              <a:rPr lang="en-GB" altLang="en-US"/>
              <a:pPr eaLnBrk="1" hangingPunct="1"/>
              <a:t>67</a:t>
            </a:fld>
            <a:endParaRPr lang="en-GB" altLang="en-US"/>
          </a:p>
        </p:txBody>
      </p:sp>
      <p:sp>
        <p:nvSpPr>
          <p:cNvPr id="151555" name="Rectangle 2">
            <a:extLst>
              <a:ext uri="{FF2B5EF4-FFF2-40B4-BE49-F238E27FC236}">
                <a16:creationId xmlns:a16="http://schemas.microsoft.com/office/drawing/2014/main" id="{087F7424-4E77-1749-9568-0E53E264B1FD}"/>
              </a:ext>
            </a:extLst>
          </p:cNvPr>
          <p:cNvSpPr>
            <a:spLocks noChangeArrowheads="1" noTextEdit="1"/>
          </p:cNvSpPr>
          <p:nvPr>
            <p:ph type="sldImg"/>
          </p:nvPr>
        </p:nvSpPr>
        <p:spPr>
          <a:ln/>
        </p:spPr>
      </p:sp>
      <p:sp>
        <p:nvSpPr>
          <p:cNvPr id="151556" name="Rectangle 3">
            <a:extLst>
              <a:ext uri="{FF2B5EF4-FFF2-40B4-BE49-F238E27FC236}">
                <a16:creationId xmlns:a16="http://schemas.microsoft.com/office/drawing/2014/main" id="{61C6A704-7A26-CB4F-813F-A2DCA549F83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a:extLst>
              <a:ext uri="{FF2B5EF4-FFF2-40B4-BE49-F238E27FC236}">
                <a16:creationId xmlns:a16="http://schemas.microsoft.com/office/drawing/2014/main" id="{7568A7C8-A70C-0E4E-AB57-2CA98F2C4AA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364149A-C6D7-CF4F-8E6F-67C997B96F67}" type="slidenum">
              <a:rPr lang="en-GB" altLang="en-US"/>
              <a:pPr eaLnBrk="1" hangingPunct="1"/>
              <a:t>68</a:t>
            </a:fld>
            <a:endParaRPr lang="en-GB" altLang="en-US"/>
          </a:p>
        </p:txBody>
      </p:sp>
      <p:sp>
        <p:nvSpPr>
          <p:cNvPr id="152579" name="Rectangle 2">
            <a:extLst>
              <a:ext uri="{FF2B5EF4-FFF2-40B4-BE49-F238E27FC236}">
                <a16:creationId xmlns:a16="http://schemas.microsoft.com/office/drawing/2014/main" id="{5B607C08-2090-FB4D-B84D-D94BDAC98E84}"/>
              </a:ext>
            </a:extLst>
          </p:cNvPr>
          <p:cNvSpPr>
            <a:spLocks noChangeArrowheads="1" noTextEdit="1"/>
          </p:cNvSpPr>
          <p:nvPr>
            <p:ph type="sldImg"/>
          </p:nvPr>
        </p:nvSpPr>
        <p:spPr>
          <a:ln/>
        </p:spPr>
      </p:sp>
      <p:sp>
        <p:nvSpPr>
          <p:cNvPr id="152580" name="Rectangle 3">
            <a:extLst>
              <a:ext uri="{FF2B5EF4-FFF2-40B4-BE49-F238E27FC236}">
                <a16:creationId xmlns:a16="http://schemas.microsoft.com/office/drawing/2014/main" id="{9046EF35-8429-0047-B6EE-082F708163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a:extLst>
              <a:ext uri="{FF2B5EF4-FFF2-40B4-BE49-F238E27FC236}">
                <a16:creationId xmlns:a16="http://schemas.microsoft.com/office/drawing/2014/main" id="{FF908E89-F2C2-B642-A300-BA7F5A7AE0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000754E-3A7D-5647-B6DA-357A2624481B}" type="slidenum">
              <a:rPr lang="en-GB" altLang="en-US"/>
              <a:pPr eaLnBrk="1" hangingPunct="1"/>
              <a:t>69</a:t>
            </a:fld>
            <a:endParaRPr lang="en-GB" altLang="en-US"/>
          </a:p>
        </p:txBody>
      </p:sp>
      <p:sp>
        <p:nvSpPr>
          <p:cNvPr id="153603" name="Rectangle 2">
            <a:extLst>
              <a:ext uri="{FF2B5EF4-FFF2-40B4-BE49-F238E27FC236}">
                <a16:creationId xmlns:a16="http://schemas.microsoft.com/office/drawing/2014/main" id="{560BADFA-DF6F-F148-9D46-56AA9DAEDB48}"/>
              </a:ext>
            </a:extLst>
          </p:cNvPr>
          <p:cNvSpPr>
            <a:spLocks noChangeArrowheads="1" noTextEdit="1"/>
          </p:cNvSpPr>
          <p:nvPr>
            <p:ph type="sldImg"/>
          </p:nvPr>
        </p:nvSpPr>
        <p:spPr>
          <a:ln/>
        </p:spPr>
      </p:sp>
      <p:sp>
        <p:nvSpPr>
          <p:cNvPr id="153604" name="Rectangle 3">
            <a:extLst>
              <a:ext uri="{FF2B5EF4-FFF2-40B4-BE49-F238E27FC236}">
                <a16:creationId xmlns:a16="http://schemas.microsoft.com/office/drawing/2014/main" id="{0748FE7F-A0C4-8049-8837-15BCF9574E2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a:extLst>
              <a:ext uri="{FF2B5EF4-FFF2-40B4-BE49-F238E27FC236}">
                <a16:creationId xmlns:a16="http://schemas.microsoft.com/office/drawing/2014/main" id="{A6F5CEF7-0D5A-2F45-B2C4-F731CC81D61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57CA200-329F-A54A-B9F7-C80FC3B98743}" type="slidenum">
              <a:rPr lang="en-GB" altLang="en-US"/>
              <a:pPr eaLnBrk="1" hangingPunct="1"/>
              <a:t>70</a:t>
            </a:fld>
            <a:endParaRPr lang="en-GB" altLang="en-US"/>
          </a:p>
        </p:txBody>
      </p:sp>
      <p:sp>
        <p:nvSpPr>
          <p:cNvPr id="154627" name="Rectangle 2">
            <a:extLst>
              <a:ext uri="{FF2B5EF4-FFF2-40B4-BE49-F238E27FC236}">
                <a16:creationId xmlns:a16="http://schemas.microsoft.com/office/drawing/2014/main" id="{0CBB1BF4-BC18-1447-B4BA-1F9922EEF51B}"/>
              </a:ext>
            </a:extLst>
          </p:cNvPr>
          <p:cNvSpPr>
            <a:spLocks noChangeArrowheads="1" noTextEdit="1"/>
          </p:cNvSpPr>
          <p:nvPr>
            <p:ph type="sldImg"/>
          </p:nvPr>
        </p:nvSpPr>
        <p:spPr>
          <a:ln/>
        </p:spPr>
      </p:sp>
      <p:sp>
        <p:nvSpPr>
          <p:cNvPr id="154628" name="Rectangle 3">
            <a:extLst>
              <a:ext uri="{FF2B5EF4-FFF2-40B4-BE49-F238E27FC236}">
                <a16:creationId xmlns:a16="http://schemas.microsoft.com/office/drawing/2014/main" id="{5A8EA5BC-D0F0-894F-AA13-3BB4ABA8E7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a:extLst>
              <a:ext uri="{FF2B5EF4-FFF2-40B4-BE49-F238E27FC236}">
                <a16:creationId xmlns:a16="http://schemas.microsoft.com/office/drawing/2014/main" id="{EBDBD86D-98B0-A746-9DE0-8330464C327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D6FA282-54CE-CB47-A92C-F4D22D6BB21A}" type="slidenum">
              <a:rPr lang="en-GB" altLang="en-US"/>
              <a:pPr eaLnBrk="1" hangingPunct="1"/>
              <a:t>71</a:t>
            </a:fld>
            <a:endParaRPr lang="en-GB" altLang="en-US"/>
          </a:p>
        </p:txBody>
      </p:sp>
      <p:sp>
        <p:nvSpPr>
          <p:cNvPr id="155651" name="Rectangle 2">
            <a:extLst>
              <a:ext uri="{FF2B5EF4-FFF2-40B4-BE49-F238E27FC236}">
                <a16:creationId xmlns:a16="http://schemas.microsoft.com/office/drawing/2014/main" id="{90E82966-F8B1-264F-8C96-B7907CEC7265}"/>
              </a:ext>
            </a:extLst>
          </p:cNvPr>
          <p:cNvSpPr>
            <a:spLocks noChangeArrowheads="1"/>
          </p:cNvSpPr>
          <p:nvPr/>
        </p:nvSpPr>
        <p:spPr bwMode="auto">
          <a:xfrm>
            <a:off x="3886200" y="7938"/>
            <a:ext cx="29718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55652" name="Rectangle 3">
            <a:extLst>
              <a:ext uri="{FF2B5EF4-FFF2-40B4-BE49-F238E27FC236}">
                <a16:creationId xmlns:a16="http://schemas.microsoft.com/office/drawing/2014/main" id="{B0051028-95A3-EB4F-BAE1-B9864C31F143}"/>
              </a:ext>
            </a:extLst>
          </p:cNvPr>
          <p:cNvSpPr>
            <a:spLocks noChangeArrowheads="1"/>
          </p:cNvSpPr>
          <p:nvPr/>
        </p:nvSpPr>
        <p:spPr bwMode="auto">
          <a:xfrm>
            <a:off x="3886200" y="8705850"/>
            <a:ext cx="29718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48" tIns="0" rIns="19048" bIns="0"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en-GB" altLang="en-US" sz="1000" i="1">
                <a:latin typeface="Times New Roman" panose="02020603050405020304" pitchFamily="18" charset="0"/>
              </a:rPr>
              <a:t>8</a:t>
            </a:r>
          </a:p>
        </p:txBody>
      </p:sp>
      <p:sp>
        <p:nvSpPr>
          <p:cNvPr id="155653" name="Rectangle 4">
            <a:extLst>
              <a:ext uri="{FF2B5EF4-FFF2-40B4-BE49-F238E27FC236}">
                <a16:creationId xmlns:a16="http://schemas.microsoft.com/office/drawing/2014/main" id="{740B2DF9-AEF0-BA45-9BAD-436F0A665FB5}"/>
              </a:ext>
            </a:extLst>
          </p:cNvPr>
          <p:cNvSpPr>
            <a:spLocks noChangeArrowheads="1"/>
          </p:cNvSpPr>
          <p:nvPr/>
        </p:nvSpPr>
        <p:spPr bwMode="auto">
          <a:xfrm>
            <a:off x="0" y="8705850"/>
            <a:ext cx="29718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55654" name="Rectangle 5">
            <a:extLst>
              <a:ext uri="{FF2B5EF4-FFF2-40B4-BE49-F238E27FC236}">
                <a16:creationId xmlns:a16="http://schemas.microsoft.com/office/drawing/2014/main" id="{067F90F1-9A6D-AE43-AD25-24C5EA1C5698}"/>
              </a:ext>
            </a:extLst>
          </p:cNvPr>
          <p:cNvSpPr>
            <a:spLocks noChangeArrowheads="1"/>
          </p:cNvSpPr>
          <p:nvPr/>
        </p:nvSpPr>
        <p:spPr bwMode="auto">
          <a:xfrm>
            <a:off x="0" y="7938"/>
            <a:ext cx="29718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55655" name="Rectangle 6">
            <a:extLst>
              <a:ext uri="{FF2B5EF4-FFF2-40B4-BE49-F238E27FC236}">
                <a16:creationId xmlns:a16="http://schemas.microsoft.com/office/drawing/2014/main" id="{C59E7C5F-FB33-5F42-B452-64C676DCC44C}"/>
              </a:ext>
            </a:extLst>
          </p:cNvPr>
          <p:cNvSpPr>
            <a:spLocks noChangeArrowheads="1" noTextEdit="1"/>
          </p:cNvSpPr>
          <p:nvPr>
            <p:ph type="sldImg"/>
          </p:nvPr>
        </p:nvSpPr>
        <p:spPr>
          <a:ln w="12700" cap="flat">
            <a:solidFill>
              <a:schemeClr val="tx1"/>
            </a:solidFill>
          </a:ln>
        </p:spPr>
      </p:sp>
      <p:sp>
        <p:nvSpPr>
          <p:cNvPr id="155656" name="Rectangle 7">
            <a:extLst>
              <a:ext uri="{FF2B5EF4-FFF2-40B4-BE49-F238E27FC236}">
                <a16:creationId xmlns:a16="http://schemas.microsoft.com/office/drawing/2014/main" id="{E3A3B631-E986-EA47-844B-85C26A0B759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3" tIns="44447" rIns="90483" bIns="44447"/>
          <a:lstStyle/>
          <a:p>
            <a:endParaRPr lang="en-US" altLang="en-US">
              <a:latin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a:extLst>
              <a:ext uri="{FF2B5EF4-FFF2-40B4-BE49-F238E27FC236}">
                <a16:creationId xmlns:a16="http://schemas.microsoft.com/office/drawing/2014/main" id="{ECB4B8AC-FCCB-C340-A4F9-605D153CF9D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60DD05E-44E7-084B-BD60-3E00E106CCA4}" type="slidenum">
              <a:rPr lang="en-GB" altLang="en-US"/>
              <a:pPr eaLnBrk="1" hangingPunct="1"/>
              <a:t>72</a:t>
            </a:fld>
            <a:endParaRPr lang="en-GB" altLang="en-US"/>
          </a:p>
        </p:txBody>
      </p:sp>
      <p:sp>
        <p:nvSpPr>
          <p:cNvPr id="156675" name="Rectangle 2">
            <a:extLst>
              <a:ext uri="{FF2B5EF4-FFF2-40B4-BE49-F238E27FC236}">
                <a16:creationId xmlns:a16="http://schemas.microsoft.com/office/drawing/2014/main" id="{CEDE5329-3993-6845-BBE0-CFB506135201}"/>
              </a:ext>
            </a:extLst>
          </p:cNvPr>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56676" name="Rectangle 3">
            <a:extLst>
              <a:ext uri="{FF2B5EF4-FFF2-40B4-BE49-F238E27FC236}">
                <a16:creationId xmlns:a16="http://schemas.microsoft.com/office/drawing/2014/main" id="{35540B4B-0AAA-DC44-B859-EEABB2CBB1C4}"/>
              </a:ext>
            </a:extLst>
          </p:cNvPr>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3" tIns="44447" rIns="90483" bIns="44447"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a:latin typeface="Times New Roman" panose="02020603050405020304" pitchFamily="18" charset="0"/>
              </a:rPr>
              <a:t>17</a:t>
            </a:r>
          </a:p>
        </p:txBody>
      </p:sp>
      <p:sp>
        <p:nvSpPr>
          <p:cNvPr id="156677" name="Rectangle 4">
            <a:extLst>
              <a:ext uri="{FF2B5EF4-FFF2-40B4-BE49-F238E27FC236}">
                <a16:creationId xmlns:a16="http://schemas.microsoft.com/office/drawing/2014/main" id="{FACB204E-B1CF-3D47-B4D4-E30D7429FC03}"/>
              </a:ext>
            </a:extLst>
          </p:cNvPr>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56678" name="Rectangle 5">
            <a:extLst>
              <a:ext uri="{FF2B5EF4-FFF2-40B4-BE49-F238E27FC236}">
                <a16:creationId xmlns:a16="http://schemas.microsoft.com/office/drawing/2014/main" id="{7A61968A-EAF6-A24B-BC75-572992A902A1}"/>
              </a:ext>
            </a:extLst>
          </p:cNvPr>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56679" name="Rectangle 6">
            <a:extLst>
              <a:ext uri="{FF2B5EF4-FFF2-40B4-BE49-F238E27FC236}">
                <a16:creationId xmlns:a16="http://schemas.microsoft.com/office/drawing/2014/main" id="{ECAE03E4-4B67-A245-98FA-ACA6AEE86B25}"/>
              </a:ext>
            </a:extLst>
          </p:cNvPr>
          <p:cNvSpPr>
            <a:spLocks noChangeArrowheads="1" noTextEdit="1"/>
          </p:cNvSpPr>
          <p:nvPr>
            <p:ph type="sldImg"/>
          </p:nvPr>
        </p:nvSpPr>
        <p:spPr>
          <a:xfrm>
            <a:off x="1150938" y="692150"/>
            <a:ext cx="4556125" cy="3416300"/>
          </a:xfrm>
          <a:ln w="12700" cap="flat">
            <a:solidFill>
              <a:schemeClr val="tx1"/>
            </a:solidFill>
          </a:ln>
        </p:spPr>
      </p:sp>
      <p:sp>
        <p:nvSpPr>
          <p:cNvPr id="156680" name="Rectangle 7">
            <a:extLst>
              <a:ext uri="{FF2B5EF4-FFF2-40B4-BE49-F238E27FC236}">
                <a16:creationId xmlns:a16="http://schemas.microsoft.com/office/drawing/2014/main" id="{793C6283-686E-8E40-B0DD-5AC261D11259}"/>
              </a:ext>
            </a:extLst>
          </p:cNvPr>
          <p:cNvSpPr>
            <a:spLocks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0" tIns="47622" rIns="92070" bIns="47622"/>
          <a:lstStyle/>
          <a:p>
            <a:endParaRPr lang="en-US" altLang="en-US">
              <a:latin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a:extLst>
              <a:ext uri="{FF2B5EF4-FFF2-40B4-BE49-F238E27FC236}">
                <a16:creationId xmlns:a16="http://schemas.microsoft.com/office/drawing/2014/main" id="{A1CB44ED-36D8-5B45-8EFB-5A6F8F264AE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7D9D932-8155-1B48-97E8-BA111D90EBCB}" type="slidenum">
              <a:rPr lang="en-GB" altLang="en-US"/>
              <a:pPr eaLnBrk="1" hangingPunct="1"/>
              <a:t>73</a:t>
            </a:fld>
            <a:endParaRPr lang="en-GB" altLang="en-US"/>
          </a:p>
        </p:txBody>
      </p:sp>
      <p:sp>
        <p:nvSpPr>
          <p:cNvPr id="157699" name="Rectangle 1026">
            <a:extLst>
              <a:ext uri="{FF2B5EF4-FFF2-40B4-BE49-F238E27FC236}">
                <a16:creationId xmlns:a16="http://schemas.microsoft.com/office/drawing/2014/main" id="{597377D6-C75F-D64A-8B96-D2EDBC07067E}"/>
              </a:ext>
            </a:extLst>
          </p:cNvPr>
          <p:cNvSpPr>
            <a:spLocks noChangeArrowheads="1"/>
          </p:cNvSpPr>
          <p:nvPr/>
        </p:nvSpPr>
        <p:spPr bwMode="auto">
          <a:xfrm>
            <a:off x="3884613" y="0"/>
            <a:ext cx="2973387"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57700" name="Rectangle 1027">
            <a:extLst>
              <a:ext uri="{FF2B5EF4-FFF2-40B4-BE49-F238E27FC236}">
                <a16:creationId xmlns:a16="http://schemas.microsoft.com/office/drawing/2014/main" id="{0114B2AE-BA98-A04A-B288-24AB84D0090E}"/>
              </a:ext>
            </a:extLst>
          </p:cNvPr>
          <p:cNvSpPr>
            <a:spLocks noChangeArrowheads="1"/>
          </p:cNvSpPr>
          <p:nvPr/>
        </p:nvSpPr>
        <p:spPr bwMode="auto">
          <a:xfrm>
            <a:off x="3884613" y="8685213"/>
            <a:ext cx="2973387"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048" tIns="0" rIns="19048" bIns="0" anchor="b"/>
          <a:lstStyle>
            <a:lvl1pPr defTabSz="947738" eaLnBrk="0" hangingPunct="0">
              <a:defRPr>
                <a:solidFill>
                  <a:schemeClr val="tx1"/>
                </a:solidFill>
                <a:latin typeface="Arial" panose="020B0604020202020204" pitchFamily="34" charset="0"/>
              </a:defRPr>
            </a:lvl1pPr>
            <a:lvl2pPr marL="742950" indent="-285750" defTabSz="947738" eaLnBrk="0" hangingPunct="0">
              <a:defRPr>
                <a:solidFill>
                  <a:schemeClr val="tx1"/>
                </a:solidFill>
                <a:latin typeface="Arial" panose="020B0604020202020204" pitchFamily="34" charset="0"/>
              </a:defRPr>
            </a:lvl2pPr>
            <a:lvl3pPr marL="1143000" indent="-228600" defTabSz="947738" eaLnBrk="0" hangingPunct="0">
              <a:defRPr>
                <a:solidFill>
                  <a:schemeClr val="tx1"/>
                </a:solidFill>
                <a:latin typeface="Arial" panose="020B0604020202020204" pitchFamily="34" charset="0"/>
              </a:defRPr>
            </a:lvl3pPr>
            <a:lvl4pPr marL="1600200" indent="-228600" defTabSz="947738" eaLnBrk="0" hangingPunct="0">
              <a:defRPr>
                <a:solidFill>
                  <a:schemeClr val="tx1"/>
                </a:solidFill>
                <a:latin typeface="Arial" panose="020B0604020202020204" pitchFamily="34" charset="0"/>
              </a:defRPr>
            </a:lvl4pPr>
            <a:lvl5pPr marL="2057400" indent="-228600" defTabSz="947738" eaLnBrk="0" hangingPunct="0">
              <a:defRPr>
                <a:solidFill>
                  <a:schemeClr val="tx1"/>
                </a:solidFill>
                <a:latin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000" i="1"/>
              <a:t>33</a:t>
            </a:r>
          </a:p>
        </p:txBody>
      </p:sp>
      <p:sp>
        <p:nvSpPr>
          <p:cNvPr id="157701" name="Rectangle 1028">
            <a:extLst>
              <a:ext uri="{FF2B5EF4-FFF2-40B4-BE49-F238E27FC236}">
                <a16:creationId xmlns:a16="http://schemas.microsoft.com/office/drawing/2014/main" id="{AEF01963-6163-2F48-A3A6-2F5569320EC1}"/>
              </a:ext>
            </a:extLst>
          </p:cNvPr>
          <p:cNvSpPr>
            <a:spLocks noChangeArrowheads="1"/>
          </p:cNvSpPr>
          <p:nvPr/>
        </p:nvSpPr>
        <p:spPr bwMode="auto">
          <a:xfrm>
            <a:off x="0"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57702" name="Rectangle 1029">
            <a:extLst>
              <a:ext uri="{FF2B5EF4-FFF2-40B4-BE49-F238E27FC236}">
                <a16:creationId xmlns:a16="http://schemas.microsoft.com/office/drawing/2014/main" id="{0722BFA5-E6C6-EF48-8727-DA5280E975BF}"/>
              </a:ext>
            </a:extLst>
          </p:cNvPr>
          <p:cNvSpPr>
            <a:spLocks noChangeArrowheads="1"/>
          </p:cNvSpPr>
          <p:nvPr/>
        </p:nvSpPr>
        <p:spPr bwMode="auto">
          <a:xfrm>
            <a:off x="0" y="0"/>
            <a:ext cx="29718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57703" name="Rectangle 1030">
            <a:extLst>
              <a:ext uri="{FF2B5EF4-FFF2-40B4-BE49-F238E27FC236}">
                <a16:creationId xmlns:a16="http://schemas.microsoft.com/office/drawing/2014/main" id="{AA71AF5B-3943-1E46-AB12-C4FA301E42FC}"/>
              </a:ext>
            </a:extLst>
          </p:cNvPr>
          <p:cNvSpPr>
            <a:spLocks noChangeArrowheads="1" noTextEdit="1"/>
          </p:cNvSpPr>
          <p:nvPr>
            <p:ph type="sldImg"/>
          </p:nvPr>
        </p:nvSpPr>
        <p:spPr>
          <a:ln w="12700" cap="flat">
            <a:solidFill>
              <a:schemeClr val="tx1"/>
            </a:solidFill>
          </a:ln>
        </p:spPr>
      </p:sp>
      <p:sp>
        <p:nvSpPr>
          <p:cNvPr id="157704" name="Rectangle 1031">
            <a:extLst>
              <a:ext uri="{FF2B5EF4-FFF2-40B4-BE49-F238E27FC236}">
                <a16:creationId xmlns:a16="http://schemas.microsoft.com/office/drawing/2014/main" id="{C79AF6F9-A0EF-884E-A462-2034616702E7}"/>
              </a:ext>
            </a:extLst>
          </p:cNvPr>
          <p:cNvSpPr>
            <a:spLocks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657" tIns="47622" rIns="93657" bIns="47622"/>
          <a:lstStyle/>
          <a:p>
            <a:endParaRPr lang="en-US" altLang="en-US">
              <a:latin typeface="Arial" panose="020B060402020202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a:extLst>
              <a:ext uri="{FF2B5EF4-FFF2-40B4-BE49-F238E27FC236}">
                <a16:creationId xmlns:a16="http://schemas.microsoft.com/office/drawing/2014/main" id="{439E9311-1FB5-E14B-9A31-8C07942E79A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F400A98-C3D8-C94C-816F-CB65A7148C26}" type="slidenum">
              <a:rPr lang="en-GB" altLang="en-US"/>
              <a:pPr eaLnBrk="1" hangingPunct="1"/>
              <a:t>74</a:t>
            </a:fld>
            <a:endParaRPr lang="en-GB" altLang="en-US"/>
          </a:p>
        </p:txBody>
      </p:sp>
      <p:sp>
        <p:nvSpPr>
          <p:cNvPr id="158723" name="Rectangle 2">
            <a:extLst>
              <a:ext uri="{FF2B5EF4-FFF2-40B4-BE49-F238E27FC236}">
                <a16:creationId xmlns:a16="http://schemas.microsoft.com/office/drawing/2014/main" id="{99755FED-3B31-1446-BD5E-9B527D143C4B}"/>
              </a:ext>
            </a:extLst>
          </p:cNvPr>
          <p:cNvSpPr>
            <a:spLocks noChangeArrowheads="1" noTextEdit="1"/>
          </p:cNvSpPr>
          <p:nvPr>
            <p:ph type="sldImg"/>
          </p:nvPr>
        </p:nvSpPr>
        <p:spPr>
          <a:ln/>
        </p:spPr>
      </p:sp>
      <p:sp>
        <p:nvSpPr>
          <p:cNvPr id="158724" name="Rectangle 3">
            <a:extLst>
              <a:ext uri="{FF2B5EF4-FFF2-40B4-BE49-F238E27FC236}">
                <a16:creationId xmlns:a16="http://schemas.microsoft.com/office/drawing/2014/main" id="{33B9E2F7-1C1A-2843-9852-C12FBE82140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a:extLst>
              <a:ext uri="{FF2B5EF4-FFF2-40B4-BE49-F238E27FC236}">
                <a16:creationId xmlns:a16="http://schemas.microsoft.com/office/drawing/2014/main" id="{51A03736-6DDF-454F-9EDB-8E2AC352047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EDEBD9D-AA19-A643-96E8-C8A1F8966E28}" type="slidenum">
              <a:rPr lang="en-GB" altLang="en-US"/>
              <a:pPr eaLnBrk="1" hangingPunct="1"/>
              <a:t>75</a:t>
            </a:fld>
            <a:endParaRPr lang="en-GB" altLang="en-US"/>
          </a:p>
        </p:txBody>
      </p:sp>
      <p:sp>
        <p:nvSpPr>
          <p:cNvPr id="159747" name="Rectangle 2">
            <a:extLst>
              <a:ext uri="{FF2B5EF4-FFF2-40B4-BE49-F238E27FC236}">
                <a16:creationId xmlns:a16="http://schemas.microsoft.com/office/drawing/2014/main" id="{C1FC6703-CB7C-A448-AB16-BB9E2841D744}"/>
              </a:ext>
            </a:extLst>
          </p:cNvPr>
          <p:cNvSpPr>
            <a:spLocks noChangeArrowheads="1" noTextEdit="1"/>
          </p:cNvSpPr>
          <p:nvPr>
            <p:ph type="sldImg"/>
          </p:nvPr>
        </p:nvSpPr>
        <p:spPr>
          <a:ln/>
        </p:spPr>
      </p:sp>
      <p:sp>
        <p:nvSpPr>
          <p:cNvPr id="159748" name="Rectangle 3">
            <a:extLst>
              <a:ext uri="{FF2B5EF4-FFF2-40B4-BE49-F238E27FC236}">
                <a16:creationId xmlns:a16="http://schemas.microsoft.com/office/drawing/2014/main" id="{EFB40ABB-52D0-B341-84AA-D59B3508991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a:extLst>
              <a:ext uri="{FF2B5EF4-FFF2-40B4-BE49-F238E27FC236}">
                <a16:creationId xmlns:a16="http://schemas.microsoft.com/office/drawing/2014/main" id="{9F3F0CD6-6D6D-8341-A720-63ED543B3E2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D25574F-37E2-5949-AB9A-9B8D7FA08153}" type="slidenum">
              <a:rPr lang="en-GB" altLang="en-US"/>
              <a:pPr eaLnBrk="1" hangingPunct="1"/>
              <a:t>76</a:t>
            </a:fld>
            <a:endParaRPr lang="en-GB" altLang="en-US"/>
          </a:p>
        </p:txBody>
      </p:sp>
      <p:sp>
        <p:nvSpPr>
          <p:cNvPr id="160771" name="Rectangle 2">
            <a:extLst>
              <a:ext uri="{FF2B5EF4-FFF2-40B4-BE49-F238E27FC236}">
                <a16:creationId xmlns:a16="http://schemas.microsoft.com/office/drawing/2014/main" id="{1D14240F-6EDF-044F-9DBA-8E518D960C9F}"/>
              </a:ext>
            </a:extLst>
          </p:cNvPr>
          <p:cNvSpPr>
            <a:spLocks noChangeArrowheads="1" noTextEdit="1"/>
          </p:cNvSpPr>
          <p:nvPr>
            <p:ph type="sldImg"/>
          </p:nvPr>
        </p:nvSpPr>
        <p:spPr>
          <a:ln/>
        </p:spPr>
      </p:sp>
      <p:sp>
        <p:nvSpPr>
          <p:cNvPr id="160772" name="Rectangle 3">
            <a:extLst>
              <a:ext uri="{FF2B5EF4-FFF2-40B4-BE49-F238E27FC236}">
                <a16:creationId xmlns:a16="http://schemas.microsoft.com/office/drawing/2014/main" id="{F2AF9E51-3A08-6745-987D-772387866C0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a:extLst>
              <a:ext uri="{FF2B5EF4-FFF2-40B4-BE49-F238E27FC236}">
                <a16:creationId xmlns:a16="http://schemas.microsoft.com/office/drawing/2014/main" id="{3BB5479C-7511-9E4C-B1C9-283CF88CA00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02702B4-D260-1D41-8A2E-C1470018862B}" type="slidenum">
              <a:rPr lang="en-GB" altLang="en-US"/>
              <a:pPr eaLnBrk="1" hangingPunct="1"/>
              <a:t>4</a:t>
            </a:fld>
            <a:endParaRPr lang="en-GB" altLang="en-US"/>
          </a:p>
        </p:txBody>
      </p:sp>
      <p:sp>
        <p:nvSpPr>
          <p:cNvPr id="124931" name="Rectangle 2">
            <a:extLst>
              <a:ext uri="{FF2B5EF4-FFF2-40B4-BE49-F238E27FC236}">
                <a16:creationId xmlns:a16="http://schemas.microsoft.com/office/drawing/2014/main" id="{953C31D2-8DE3-AA43-B297-860316724611}"/>
              </a:ext>
            </a:extLst>
          </p:cNvPr>
          <p:cNvSpPr>
            <a:spLocks noRot="1" noChangeArrowheads="1" noTextEdit="1"/>
          </p:cNvSpPr>
          <p:nvPr>
            <p:ph type="sldImg"/>
          </p:nvPr>
        </p:nvSpPr>
        <p:spPr>
          <a:ln/>
        </p:spPr>
      </p:sp>
      <p:sp>
        <p:nvSpPr>
          <p:cNvPr id="124932" name="Rectangle 3">
            <a:extLst>
              <a:ext uri="{FF2B5EF4-FFF2-40B4-BE49-F238E27FC236}">
                <a16:creationId xmlns:a16="http://schemas.microsoft.com/office/drawing/2014/main" id="{BA1B70ED-FEA6-234F-BEC3-3B15A97F4F2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a:extLst>
              <a:ext uri="{FF2B5EF4-FFF2-40B4-BE49-F238E27FC236}">
                <a16:creationId xmlns:a16="http://schemas.microsoft.com/office/drawing/2014/main" id="{9B373E7A-8907-1E4F-8ED4-1579D15FA6C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40CF66A-F4A3-4249-8B04-13DDC0CC843E}" type="slidenum">
              <a:rPr lang="en-GB" altLang="en-US"/>
              <a:pPr eaLnBrk="1" hangingPunct="1"/>
              <a:t>77</a:t>
            </a:fld>
            <a:endParaRPr lang="en-GB" altLang="en-US"/>
          </a:p>
        </p:txBody>
      </p:sp>
      <p:sp>
        <p:nvSpPr>
          <p:cNvPr id="161795" name="Rectangle 2">
            <a:extLst>
              <a:ext uri="{FF2B5EF4-FFF2-40B4-BE49-F238E27FC236}">
                <a16:creationId xmlns:a16="http://schemas.microsoft.com/office/drawing/2014/main" id="{475AFCC2-96B7-E943-8C82-A98BF4424DAD}"/>
              </a:ext>
            </a:extLst>
          </p:cNvPr>
          <p:cNvSpPr>
            <a:spLocks noChangeArrowheads="1" noTextEdit="1"/>
          </p:cNvSpPr>
          <p:nvPr>
            <p:ph type="sldImg"/>
          </p:nvPr>
        </p:nvSpPr>
        <p:spPr>
          <a:ln/>
        </p:spPr>
      </p:sp>
      <p:sp>
        <p:nvSpPr>
          <p:cNvPr id="161796" name="Rectangle 3">
            <a:extLst>
              <a:ext uri="{FF2B5EF4-FFF2-40B4-BE49-F238E27FC236}">
                <a16:creationId xmlns:a16="http://schemas.microsoft.com/office/drawing/2014/main" id="{01B96F5B-82AF-F74B-8076-B92CF14297D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a:extLst>
              <a:ext uri="{FF2B5EF4-FFF2-40B4-BE49-F238E27FC236}">
                <a16:creationId xmlns:a16="http://schemas.microsoft.com/office/drawing/2014/main" id="{DF3E68C5-5F86-F043-AEDC-6CAD13F2FD0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64CFF20-1756-F54D-855A-264CB5217913}" type="slidenum">
              <a:rPr lang="en-GB" altLang="en-US"/>
              <a:pPr eaLnBrk="1" hangingPunct="1"/>
              <a:t>78</a:t>
            </a:fld>
            <a:endParaRPr lang="en-GB" altLang="en-US"/>
          </a:p>
        </p:txBody>
      </p:sp>
      <p:sp>
        <p:nvSpPr>
          <p:cNvPr id="162819" name="Rectangle 2">
            <a:extLst>
              <a:ext uri="{FF2B5EF4-FFF2-40B4-BE49-F238E27FC236}">
                <a16:creationId xmlns:a16="http://schemas.microsoft.com/office/drawing/2014/main" id="{CC6CC43F-EB8C-2242-9768-6D6A9912AD3F}"/>
              </a:ext>
            </a:extLst>
          </p:cNvPr>
          <p:cNvSpPr>
            <a:spLocks noChangeArrowheads="1" noTextEdit="1"/>
          </p:cNvSpPr>
          <p:nvPr>
            <p:ph type="sldImg"/>
          </p:nvPr>
        </p:nvSpPr>
        <p:spPr>
          <a:ln/>
        </p:spPr>
      </p:sp>
      <p:sp>
        <p:nvSpPr>
          <p:cNvPr id="162820" name="Rectangle 3">
            <a:extLst>
              <a:ext uri="{FF2B5EF4-FFF2-40B4-BE49-F238E27FC236}">
                <a16:creationId xmlns:a16="http://schemas.microsoft.com/office/drawing/2014/main" id="{A34309D1-961E-A14C-BACA-60D0E38B667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a:extLst>
              <a:ext uri="{FF2B5EF4-FFF2-40B4-BE49-F238E27FC236}">
                <a16:creationId xmlns:a16="http://schemas.microsoft.com/office/drawing/2014/main" id="{8EEFF940-ED91-C844-9AB6-5648455FDE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0897D75-C078-B343-9E5B-20D49AD0CFB5}" type="slidenum">
              <a:rPr lang="en-GB" altLang="en-US"/>
              <a:pPr eaLnBrk="1" hangingPunct="1"/>
              <a:t>79</a:t>
            </a:fld>
            <a:endParaRPr lang="en-GB" altLang="en-US"/>
          </a:p>
        </p:txBody>
      </p:sp>
      <p:sp>
        <p:nvSpPr>
          <p:cNvPr id="163843" name="Rectangle 2">
            <a:extLst>
              <a:ext uri="{FF2B5EF4-FFF2-40B4-BE49-F238E27FC236}">
                <a16:creationId xmlns:a16="http://schemas.microsoft.com/office/drawing/2014/main" id="{50269508-518A-194A-BC4F-59CD8D8AB134}"/>
              </a:ext>
            </a:extLst>
          </p:cNvPr>
          <p:cNvSpPr>
            <a:spLocks noChangeArrowheads="1" noTextEdit="1"/>
          </p:cNvSpPr>
          <p:nvPr>
            <p:ph type="sldImg"/>
          </p:nvPr>
        </p:nvSpPr>
        <p:spPr>
          <a:ln/>
        </p:spPr>
      </p:sp>
      <p:sp>
        <p:nvSpPr>
          <p:cNvPr id="163844" name="Rectangle 3">
            <a:extLst>
              <a:ext uri="{FF2B5EF4-FFF2-40B4-BE49-F238E27FC236}">
                <a16:creationId xmlns:a16="http://schemas.microsoft.com/office/drawing/2014/main" id="{32D04718-E3AE-2C4F-B01A-0425F7B9E3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a:extLst>
              <a:ext uri="{FF2B5EF4-FFF2-40B4-BE49-F238E27FC236}">
                <a16:creationId xmlns:a16="http://schemas.microsoft.com/office/drawing/2014/main" id="{6F175750-270C-0949-B61F-A5324B8D7A0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7944408-8DC2-B24C-8901-B491E570B799}" type="slidenum">
              <a:rPr lang="en-GB" altLang="en-US"/>
              <a:pPr eaLnBrk="1" hangingPunct="1"/>
              <a:t>80</a:t>
            </a:fld>
            <a:endParaRPr lang="en-GB" altLang="en-US"/>
          </a:p>
        </p:txBody>
      </p:sp>
      <p:sp>
        <p:nvSpPr>
          <p:cNvPr id="164867" name="Rectangle 2">
            <a:extLst>
              <a:ext uri="{FF2B5EF4-FFF2-40B4-BE49-F238E27FC236}">
                <a16:creationId xmlns:a16="http://schemas.microsoft.com/office/drawing/2014/main" id="{15AC41C3-41D3-4640-A82D-D0363CA62824}"/>
              </a:ext>
            </a:extLst>
          </p:cNvPr>
          <p:cNvSpPr>
            <a:spLocks noChangeArrowheads="1" noTextEdit="1"/>
          </p:cNvSpPr>
          <p:nvPr>
            <p:ph type="sldImg"/>
          </p:nvPr>
        </p:nvSpPr>
        <p:spPr>
          <a:ln/>
        </p:spPr>
      </p:sp>
      <p:sp>
        <p:nvSpPr>
          <p:cNvPr id="164868" name="Rectangle 3">
            <a:extLst>
              <a:ext uri="{FF2B5EF4-FFF2-40B4-BE49-F238E27FC236}">
                <a16:creationId xmlns:a16="http://schemas.microsoft.com/office/drawing/2014/main" id="{2782F39C-3237-B84F-95C0-7D635C63E81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a:extLst>
              <a:ext uri="{FF2B5EF4-FFF2-40B4-BE49-F238E27FC236}">
                <a16:creationId xmlns:a16="http://schemas.microsoft.com/office/drawing/2014/main" id="{583FB722-54A3-F345-A1CE-7633816C6C6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F712223-D762-7946-A505-A60B82B0F3FD}" type="slidenum">
              <a:rPr lang="en-GB" altLang="en-US"/>
              <a:pPr eaLnBrk="1" hangingPunct="1"/>
              <a:t>81</a:t>
            </a:fld>
            <a:endParaRPr lang="en-GB" altLang="en-US"/>
          </a:p>
        </p:txBody>
      </p:sp>
      <p:sp>
        <p:nvSpPr>
          <p:cNvPr id="165891" name="Rectangle 2">
            <a:extLst>
              <a:ext uri="{FF2B5EF4-FFF2-40B4-BE49-F238E27FC236}">
                <a16:creationId xmlns:a16="http://schemas.microsoft.com/office/drawing/2014/main" id="{D9E4FB5F-C52A-1F45-8194-05F7C0C86FA5}"/>
              </a:ext>
            </a:extLst>
          </p:cNvPr>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65892" name="Rectangle 3">
            <a:extLst>
              <a:ext uri="{FF2B5EF4-FFF2-40B4-BE49-F238E27FC236}">
                <a16:creationId xmlns:a16="http://schemas.microsoft.com/office/drawing/2014/main" id="{F3C37E56-5992-5942-BA72-64136F313B1B}"/>
              </a:ext>
            </a:extLst>
          </p:cNvPr>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3" tIns="44447" rIns="90483" bIns="44447"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1200">
                <a:latin typeface="Times New Roman" panose="02020603050405020304" pitchFamily="18" charset="0"/>
              </a:rPr>
              <a:t>14</a:t>
            </a:r>
          </a:p>
        </p:txBody>
      </p:sp>
      <p:sp>
        <p:nvSpPr>
          <p:cNvPr id="165893" name="Rectangle 4">
            <a:extLst>
              <a:ext uri="{FF2B5EF4-FFF2-40B4-BE49-F238E27FC236}">
                <a16:creationId xmlns:a16="http://schemas.microsoft.com/office/drawing/2014/main" id="{96F6D733-B303-0B49-B69A-A2DF2342F0F2}"/>
              </a:ext>
            </a:extLst>
          </p:cNvPr>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65894" name="Rectangle 5">
            <a:extLst>
              <a:ext uri="{FF2B5EF4-FFF2-40B4-BE49-F238E27FC236}">
                <a16:creationId xmlns:a16="http://schemas.microsoft.com/office/drawing/2014/main" id="{1DCAE427-05AE-174E-A766-44C16E7170D0}"/>
              </a:ext>
            </a:extLst>
          </p:cNvPr>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5533" tIns="42766" rIns="85533" bIns="4276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65895" name="Rectangle 6">
            <a:extLst>
              <a:ext uri="{FF2B5EF4-FFF2-40B4-BE49-F238E27FC236}">
                <a16:creationId xmlns:a16="http://schemas.microsoft.com/office/drawing/2014/main" id="{C99E94F2-6D32-C14F-BA24-F006E9FA9CDE}"/>
              </a:ext>
            </a:extLst>
          </p:cNvPr>
          <p:cNvSpPr>
            <a:spLocks noChangeArrowheads="1" noTextEdit="1"/>
          </p:cNvSpPr>
          <p:nvPr>
            <p:ph type="sldImg"/>
          </p:nvPr>
        </p:nvSpPr>
        <p:spPr>
          <a:xfrm>
            <a:off x="1150938" y="692150"/>
            <a:ext cx="4556125" cy="3416300"/>
          </a:xfrm>
          <a:ln w="12700" cap="flat">
            <a:solidFill>
              <a:schemeClr val="tx1"/>
            </a:solidFill>
          </a:ln>
        </p:spPr>
      </p:sp>
      <p:sp>
        <p:nvSpPr>
          <p:cNvPr id="165896" name="Rectangle 7">
            <a:extLst>
              <a:ext uri="{FF2B5EF4-FFF2-40B4-BE49-F238E27FC236}">
                <a16:creationId xmlns:a16="http://schemas.microsoft.com/office/drawing/2014/main" id="{6E3B7D43-8DDD-1F4F-9826-962DE7457499}"/>
              </a:ext>
            </a:extLst>
          </p:cNvPr>
          <p:cNvSpPr>
            <a:spLocks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0" tIns="47622" rIns="92070" bIns="47622"/>
          <a:lstStyle/>
          <a:p>
            <a:endParaRPr lang="en-US" altLang="en-US">
              <a:latin typeface="Arial" panose="020B060402020202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a:extLst>
              <a:ext uri="{FF2B5EF4-FFF2-40B4-BE49-F238E27FC236}">
                <a16:creationId xmlns:a16="http://schemas.microsoft.com/office/drawing/2014/main" id="{82AC5EA0-3F56-FA49-86A6-220336CD4FB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951979E-9918-3848-AFD8-50EE32797C97}" type="slidenum">
              <a:rPr lang="en-GB" altLang="en-US"/>
              <a:pPr eaLnBrk="1" hangingPunct="1"/>
              <a:t>82</a:t>
            </a:fld>
            <a:endParaRPr lang="en-GB" altLang="en-US"/>
          </a:p>
        </p:txBody>
      </p:sp>
      <p:sp>
        <p:nvSpPr>
          <p:cNvPr id="166915" name="Rectangle 2">
            <a:extLst>
              <a:ext uri="{FF2B5EF4-FFF2-40B4-BE49-F238E27FC236}">
                <a16:creationId xmlns:a16="http://schemas.microsoft.com/office/drawing/2014/main" id="{E5796B0B-4EA6-8F4F-9844-46256431F0E8}"/>
              </a:ext>
            </a:extLst>
          </p:cNvPr>
          <p:cNvSpPr>
            <a:spLocks noRot="1" noChangeArrowheads="1" noTextEdit="1"/>
          </p:cNvSpPr>
          <p:nvPr>
            <p:ph type="sldImg"/>
          </p:nvPr>
        </p:nvSpPr>
        <p:spPr>
          <a:ln/>
        </p:spPr>
      </p:sp>
      <p:sp>
        <p:nvSpPr>
          <p:cNvPr id="166916" name="Rectangle 3">
            <a:extLst>
              <a:ext uri="{FF2B5EF4-FFF2-40B4-BE49-F238E27FC236}">
                <a16:creationId xmlns:a16="http://schemas.microsoft.com/office/drawing/2014/main" id="{633E57C0-F6D1-D14F-B0C2-F7CA905F8CA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a:extLst>
              <a:ext uri="{FF2B5EF4-FFF2-40B4-BE49-F238E27FC236}">
                <a16:creationId xmlns:a16="http://schemas.microsoft.com/office/drawing/2014/main" id="{C17F5327-02BC-FF40-B56B-540DBBA5A01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A648EF1-E004-1C4B-9A99-AD58F3253A2B}" type="slidenum">
              <a:rPr lang="en-GB" altLang="en-US"/>
              <a:pPr eaLnBrk="1" hangingPunct="1"/>
              <a:t>83</a:t>
            </a:fld>
            <a:endParaRPr lang="en-GB" altLang="en-US"/>
          </a:p>
        </p:txBody>
      </p:sp>
      <p:sp>
        <p:nvSpPr>
          <p:cNvPr id="167939" name="Rectangle 2">
            <a:extLst>
              <a:ext uri="{FF2B5EF4-FFF2-40B4-BE49-F238E27FC236}">
                <a16:creationId xmlns:a16="http://schemas.microsoft.com/office/drawing/2014/main" id="{682E9CE8-EE8C-834E-91EF-B5FAC50007AD}"/>
              </a:ext>
            </a:extLst>
          </p:cNvPr>
          <p:cNvSpPr>
            <a:spLocks noRot="1" noChangeArrowheads="1" noTextEdit="1"/>
          </p:cNvSpPr>
          <p:nvPr>
            <p:ph type="sldImg"/>
          </p:nvPr>
        </p:nvSpPr>
        <p:spPr>
          <a:ln/>
        </p:spPr>
      </p:sp>
      <p:sp>
        <p:nvSpPr>
          <p:cNvPr id="167940" name="Rectangle 3">
            <a:extLst>
              <a:ext uri="{FF2B5EF4-FFF2-40B4-BE49-F238E27FC236}">
                <a16:creationId xmlns:a16="http://schemas.microsoft.com/office/drawing/2014/main" id="{759C69F1-BACB-8744-8D62-C8674CBDB66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a:extLst>
              <a:ext uri="{FF2B5EF4-FFF2-40B4-BE49-F238E27FC236}">
                <a16:creationId xmlns:a16="http://schemas.microsoft.com/office/drawing/2014/main" id="{8CD87EF7-1A0C-6943-B12D-EE742664077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00152AC-30D8-6841-8622-090646DEFC05}" type="slidenum">
              <a:rPr lang="en-GB" altLang="en-US"/>
              <a:pPr eaLnBrk="1" hangingPunct="1"/>
              <a:t>84</a:t>
            </a:fld>
            <a:endParaRPr lang="en-GB" altLang="en-US"/>
          </a:p>
        </p:txBody>
      </p:sp>
      <p:sp>
        <p:nvSpPr>
          <p:cNvPr id="168963" name="Rectangle 2">
            <a:extLst>
              <a:ext uri="{FF2B5EF4-FFF2-40B4-BE49-F238E27FC236}">
                <a16:creationId xmlns:a16="http://schemas.microsoft.com/office/drawing/2014/main" id="{997C79CC-EED6-1146-8BA1-0DEDEECFAA76}"/>
              </a:ext>
            </a:extLst>
          </p:cNvPr>
          <p:cNvSpPr>
            <a:spLocks noRot="1" noChangeArrowheads="1" noTextEdit="1"/>
          </p:cNvSpPr>
          <p:nvPr>
            <p:ph type="sldImg"/>
          </p:nvPr>
        </p:nvSpPr>
        <p:spPr>
          <a:ln/>
        </p:spPr>
      </p:sp>
      <p:sp>
        <p:nvSpPr>
          <p:cNvPr id="168964" name="Rectangle 3">
            <a:extLst>
              <a:ext uri="{FF2B5EF4-FFF2-40B4-BE49-F238E27FC236}">
                <a16:creationId xmlns:a16="http://schemas.microsoft.com/office/drawing/2014/main" id="{F1565685-696D-AD4C-92C7-62CFBB60D69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a:extLst>
              <a:ext uri="{FF2B5EF4-FFF2-40B4-BE49-F238E27FC236}">
                <a16:creationId xmlns:a16="http://schemas.microsoft.com/office/drawing/2014/main" id="{90845780-B7F2-E042-A061-DE7C0890979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B75DED9-E98E-2C40-A24C-9F997A57F7EB}" type="slidenum">
              <a:rPr lang="en-GB" altLang="en-US"/>
              <a:pPr eaLnBrk="1" hangingPunct="1"/>
              <a:t>85</a:t>
            </a:fld>
            <a:endParaRPr lang="en-GB" altLang="en-US"/>
          </a:p>
        </p:txBody>
      </p:sp>
      <p:sp>
        <p:nvSpPr>
          <p:cNvPr id="169987" name="Rectangle 2">
            <a:extLst>
              <a:ext uri="{FF2B5EF4-FFF2-40B4-BE49-F238E27FC236}">
                <a16:creationId xmlns:a16="http://schemas.microsoft.com/office/drawing/2014/main" id="{CCD4ECBD-E72D-094E-9822-CD05A42DC3D9}"/>
              </a:ext>
            </a:extLst>
          </p:cNvPr>
          <p:cNvSpPr>
            <a:spLocks noRot="1" noChangeArrowheads="1" noTextEdit="1"/>
          </p:cNvSpPr>
          <p:nvPr>
            <p:ph type="sldImg"/>
          </p:nvPr>
        </p:nvSpPr>
        <p:spPr>
          <a:ln/>
        </p:spPr>
      </p:sp>
      <p:sp>
        <p:nvSpPr>
          <p:cNvPr id="169988" name="Rectangle 3">
            <a:extLst>
              <a:ext uri="{FF2B5EF4-FFF2-40B4-BE49-F238E27FC236}">
                <a16:creationId xmlns:a16="http://schemas.microsoft.com/office/drawing/2014/main" id="{0A2BC1EE-D829-5E4D-9293-1F51F9C19D0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a:extLst>
              <a:ext uri="{FF2B5EF4-FFF2-40B4-BE49-F238E27FC236}">
                <a16:creationId xmlns:a16="http://schemas.microsoft.com/office/drawing/2014/main" id="{9667B062-A343-7C4C-B842-5C37B63191D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761CD65-1919-F045-AC33-858004D19B0E}" type="slidenum">
              <a:rPr lang="en-GB" altLang="en-US"/>
              <a:pPr eaLnBrk="1" hangingPunct="1"/>
              <a:t>86</a:t>
            </a:fld>
            <a:endParaRPr lang="en-GB" altLang="en-US"/>
          </a:p>
        </p:txBody>
      </p:sp>
      <p:sp>
        <p:nvSpPr>
          <p:cNvPr id="171011" name="Rectangle 2">
            <a:extLst>
              <a:ext uri="{FF2B5EF4-FFF2-40B4-BE49-F238E27FC236}">
                <a16:creationId xmlns:a16="http://schemas.microsoft.com/office/drawing/2014/main" id="{0633EF63-485C-FA43-995F-9DF7159018E4}"/>
              </a:ext>
            </a:extLst>
          </p:cNvPr>
          <p:cNvSpPr>
            <a:spLocks noRot="1" noChangeArrowheads="1" noTextEdit="1"/>
          </p:cNvSpPr>
          <p:nvPr>
            <p:ph type="sldImg"/>
          </p:nvPr>
        </p:nvSpPr>
        <p:spPr>
          <a:ln/>
        </p:spPr>
      </p:sp>
      <p:sp>
        <p:nvSpPr>
          <p:cNvPr id="171012" name="Rectangle 3">
            <a:extLst>
              <a:ext uri="{FF2B5EF4-FFF2-40B4-BE49-F238E27FC236}">
                <a16:creationId xmlns:a16="http://schemas.microsoft.com/office/drawing/2014/main" id="{31AD8AF4-86A0-EB42-A783-F116A20B1F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a:extLst>
              <a:ext uri="{FF2B5EF4-FFF2-40B4-BE49-F238E27FC236}">
                <a16:creationId xmlns:a16="http://schemas.microsoft.com/office/drawing/2014/main" id="{61C80027-B02B-1448-9FC7-54C136E2FF4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C7B2876-F592-5046-969B-A5780FD943DA}" type="slidenum">
              <a:rPr lang="en-GB" altLang="en-US"/>
              <a:pPr eaLnBrk="1" hangingPunct="1"/>
              <a:t>5</a:t>
            </a:fld>
            <a:endParaRPr lang="en-GB" altLang="en-US"/>
          </a:p>
        </p:txBody>
      </p:sp>
      <p:sp>
        <p:nvSpPr>
          <p:cNvPr id="125955" name="Rectangle 2">
            <a:extLst>
              <a:ext uri="{FF2B5EF4-FFF2-40B4-BE49-F238E27FC236}">
                <a16:creationId xmlns:a16="http://schemas.microsoft.com/office/drawing/2014/main" id="{53901313-6878-2C4A-9798-0F4917DDDF65}"/>
              </a:ext>
            </a:extLst>
          </p:cNvPr>
          <p:cNvSpPr>
            <a:spLocks noRot="1" noChangeArrowheads="1" noTextEdit="1"/>
          </p:cNvSpPr>
          <p:nvPr>
            <p:ph type="sldImg"/>
          </p:nvPr>
        </p:nvSpPr>
        <p:spPr>
          <a:ln/>
        </p:spPr>
      </p:sp>
      <p:sp>
        <p:nvSpPr>
          <p:cNvPr id="125956" name="Rectangle 3">
            <a:extLst>
              <a:ext uri="{FF2B5EF4-FFF2-40B4-BE49-F238E27FC236}">
                <a16:creationId xmlns:a16="http://schemas.microsoft.com/office/drawing/2014/main" id="{D161F90C-50DE-2B44-AA3B-A3687049DFE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a:extLst>
              <a:ext uri="{FF2B5EF4-FFF2-40B4-BE49-F238E27FC236}">
                <a16:creationId xmlns:a16="http://schemas.microsoft.com/office/drawing/2014/main" id="{69D4B6B0-35F5-1D49-9E48-549DCA8211B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5478C51-E603-1444-8DB3-438FED59DDAC}" type="slidenum">
              <a:rPr lang="en-GB" altLang="en-US"/>
              <a:pPr eaLnBrk="1" hangingPunct="1"/>
              <a:t>87</a:t>
            </a:fld>
            <a:endParaRPr lang="en-GB" altLang="en-US"/>
          </a:p>
        </p:txBody>
      </p:sp>
      <p:sp>
        <p:nvSpPr>
          <p:cNvPr id="172035" name="Rectangle 2">
            <a:extLst>
              <a:ext uri="{FF2B5EF4-FFF2-40B4-BE49-F238E27FC236}">
                <a16:creationId xmlns:a16="http://schemas.microsoft.com/office/drawing/2014/main" id="{B9204E10-7B4F-8740-ABF7-051301D96D97}"/>
              </a:ext>
            </a:extLst>
          </p:cNvPr>
          <p:cNvSpPr>
            <a:spLocks noRot="1" noChangeArrowheads="1" noTextEdit="1"/>
          </p:cNvSpPr>
          <p:nvPr>
            <p:ph type="sldImg"/>
          </p:nvPr>
        </p:nvSpPr>
        <p:spPr>
          <a:ln/>
        </p:spPr>
      </p:sp>
      <p:sp>
        <p:nvSpPr>
          <p:cNvPr id="172036" name="Rectangle 3">
            <a:extLst>
              <a:ext uri="{FF2B5EF4-FFF2-40B4-BE49-F238E27FC236}">
                <a16:creationId xmlns:a16="http://schemas.microsoft.com/office/drawing/2014/main" id="{A1C90825-78E7-9046-B888-1EE6C2BF799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a:extLst>
              <a:ext uri="{FF2B5EF4-FFF2-40B4-BE49-F238E27FC236}">
                <a16:creationId xmlns:a16="http://schemas.microsoft.com/office/drawing/2014/main" id="{C932BF66-1594-A54F-8352-154E706AE2D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2D063F4-3F28-374C-B3C3-C01E3E376B75}" type="slidenum">
              <a:rPr lang="en-GB" altLang="en-US"/>
              <a:pPr eaLnBrk="1" hangingPunct="1"/>
              <a:t>89</a:t>
            </a:fld>
            <a:endParaRPr lang="en-GB" altLang="en-US"/>
          </a:p>
        </p:txBody>
      </p:sp>
      <p:sp>
        <p:nvSpPr>
          <p:cNvPr id="173059" name="Rectangle 2">
            <a:extLst>
              <a:ext uri="{FF2B5EF4-FFF2-40B4-BE49-F238E27FC236}">
                <a16:creationId xmlns:a16="http://schemas.microsoft.com/office/drawing/2014/main" id="{C1D4A669-800D-434F-90E3-BBBAC0C91650}"/>
              </a:ext>
            </a:extLst>
          </p:cNvPr>
          <p:cNvSpPr>
            <a:spLocks noRot="1" noChangeArrowheads="1" noTextEdit="1"/>
          </p:cNvSpPr>
          <p:nvPr>
            <p:ph type="sldImg"/>
          </p:nvPr>
        </p:nvSpPr>
        <p:spPr>
          <a:ln/>
        </p:spPr>
      </p:sp>
      <p:sp>
        <p:nvSpPr>
          <p:cNvPr id="173060" name="Rectangle 3">
            <a:extLst>
              <a:ext uri="{FF2B5EF4-FFF2-40B4-BE49-F238E27FC236}">
                <a16:creationId xmlns:a16="http://schemas.microsoft.com/office/drawing/2014/main" id="{090C57C0-8F40-C04C-8CFD-0BFAB9A8ACF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a:extLst>
              <a:ext uri="{FF2B5EF4-FFF2-40B4-BE49-F238E27FC236}">
                <a16:creationId xmlns:a16="http://schemas.microsoft.com/office/drawing/2014/main" id="{84D49103-70ED-9945-9557-3A84D53224D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C4DEBB9-14C9-DA4A-BA1E-7771D677319A}" type="slidenum">
              <a:rPr lang="en-GB" altLang="en-US"/>
              <a:pPr eaLnBrk="1" hangingPunct="1"/>
              <a:t>90</a:t>
            </a:fld>
            <a:endParaRPr lang="en-GB" altLang="en-US"/>
          </a:p>
        </p:txBody>
      </p:sp>
      <p:sp>
        <p:nvSpPr>
          <p:cNvPr id="174083" name="Rectangle 2">
            <a:extLst>
              <a:ext uri="{FF2B5EF4-FFF2-40B4-BE49-F238E27FC236}">
                <a16:creationId xmlns:a16="http://schemas.microsoft.com/office/drawing/2014/main" id="{37309ADF-6D6A-FA44-A298-DC3F2E4CFD99}"/>
              </a:ext>
            </a:extLst>
          </p:cNvPr>
          <p:cNvSpPr>
            <a:spLocks noRot="1" noChangeArrowheads="1" noTextEdit="1"/>
          </p:cNvSpPr>
          <p:nvPr>
            <p:ph type="sldImg"/>
          </p:nvPr>
        </p:nvSpPr>
        <p:spPr>
          <a:ln/>
        </p:spPr>
      </p:sp>
      <p:sp>
        <p:nvSpPr>
          <p:cNvPr id="174084" name="Rectangle 3">
            <a:extLst>
              <a:ext uri="{FF2B5EF4-FFF2-40B4-BE49-F238E27FC236}">
                <a16:creationId xmlns:a16="http://schemas.microsoft.com/office/drawing/2014/main" id="{9D0A3714-3F67-FA4B-9EBA-62C5559B5A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latin typeface="Arial" panose="020B0604020202020204" pitchFamily="34" charset="0"/>
              </a:rPr>
              <a:t>Inherent </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a:extLst>
              <a:ext uri="{FF2B5EF4-FFF2-40B4-BE49-F238E27FC236}">
                <a16:creationId xmlns:a16="http://schemas.microsoft.com/office/drawing/2014/main" id="{029CBD33-3E16-774F-B2C9-02DB8F21C3A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78F0F09-B936-6C4A-BC65-B0C9A5DA45F4}" type="slidenum">
              <a:rPr lang="en-GB" altLang="en-US"/>
              <a:pPr eaLnBrk="1" hangingPunct="1"/>
              <a:t>91</a:t>
            </a:fld>
            <a:endParaRPr lang="en-GB" altLang="en-US"/>
          </a:p>
        </p:txBody>
      </p:sp>
      <p:sp>
        <p:nvSpPr>
          <p:cNvPr id="175107" name="Rectangle 2">
            <a:extLst>
              <a:ext uri="{FF2B5EF4-FFF2-40B4-BE49-F238E27FC236}">
                <a16:creationId xmlns:a16="http://schemas.microsoft.com/office/drawing/2014/main" id="{2F437AC7-12A7-9745-A16A-AA9271EBE710}"/>
              </a:ext>
            </a:extLst>
          </p:cNvPr>
          <p:cNvSpPr>
            <a:spLocks noRot="1" noChangeArrowheads="1" noTextEdit="1"/>
          </p:cNvSpPr>
          <p:nvPr>
            <p:ph type="sldImg"/>
          </p:nvPr>
        </p:nvSpPr>
        <p:spPr>
          <a:ln/>
        </p:spPr>
      </p:sp>
      <p:sp>
        <p:nvSpPr>
          <p:cNvPr id="175108" name="Rectangle 3">
            <a:extLst>
              <a:ext uri="{FF2B5EF4-FFF2-40B4-BE49-F238E27FC236}">
                <a16:creationId xmlns:a16="http://schemas.microsoft.com/office/drawing/2014/main" id="{6DC045FA-7A12-A747-A5EA-38176761851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a:extLst>
              <a:ext uri="{FF2B5EF4-FFF2-40B4-BE49-F238E27FC236}">
                <a16:creationId xmlns:a16="http://schemas.microsoft.com/office/drawing/2014/main" id="{2102B19A-C84B-FC4C-B79F-0393436A4A0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FCD80B1-628D-A54C-8912-23154747D0C5}" type="slidenum">
              <a:rPr lang="en-GB" altLang="en-US"/>
              <a:pPr eaLnBrk="1" hangingPunct="1"/>
              <a:t>92</a:t>
            </a:fld>
            <a:endParaRPr lang="en-GB" altLang="en-US"/>
          </a:p>
        </p:txBody>
      </p:sp>
      <p:sp>
        <p:nvSpPr>
          <p:cNvPr id="176131" name="Rectangle 2">
            <a:extLst>
              <a:ext uri="{FF2B5EF4-FFF2-40B4-BE49-F238E27FC236}">
                <a16:creationId xmlns:a16="http://schemas.microsoft.com/office/drawing/2014/main" id="{BAB57E7E-B438-AA44-80CC-9A84A60E3D4A}"/>
              </a:ext>
            </a:extLst>
          </p:cNvPr>
          <p:cNvSpPr>
            <a:spLocks noRot="1" noChangeArrowheads="1" noTextEdit="1"/>
          </p:cNvSpPr>
          <p:nvPr>
            <p:ph type="sldImg"/>
          </p:nvPr>
        </p:nvSpPr>
        <p:spPr>
          <a:ln/>
        </p:spPr>
      </p:sp>
      <p:sp>
        <p:nvSpPr>
          <p:cNvPr id="176132" name="Rectangle 3">
            <a:extLst>
              <a:ext uri="{FF2B5EF4-FFF2-40B4-BE49-F238E27FC236}">
                <a16:creationId xmlns:a16="http://schemas.microsoft.com/office/drawing/2014/main" id="{68A47FB5-31BD-354F-89DC-21E4024DAB7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a:extLst>
              <a:ext uri="{FF2B5EF4-FFF2-40B4-BE49-F238E27FC236}">
                <a16:creationId xmlns:a16="http://schemas.microsoft.com/office/drawing/2014/main" id="{A8069B15-980D-CB4A-8078-C0FF3D809AB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3AD5502-820E-F048-B6C5-D72F26196E1E}" type="slidenum">
              <a:rPr lang="en-GB" altLang="en-US"/>
              <a:pPr eaLnBrk="1" hangingPunct="1"/>
              <a:t>93</a:t>
            </a:fld>
            <a:endParaRPr lang="en-GB" altLang="en-US"/>
          </a:p>
        </p:txBody>
      </p:sp>
      <p:sp>
        <p:nvSpPr>
          <p:cNvPr id="177155" name="Rectangle 2">
            <a:extLst>
              <a:ext uri="{FF2B5EF4-FFF2-40B4-BE49-F238E27FC236}">
                <a16:creationId xmlns:a16="http://schemas.microsoft.com/office/drawing/2014/main" id="{05FA55C0-2729-184A-B16B-7E0051C5E93D}"/>
              </a:ext>
            </a:extLst>
          </p:cNvPr>
          <p:cNvSpPr>
            <a:spLocks noRot="1" noChangeArrowheads="1" noTextEdit="1"/>
          </p:cNvSpPr>
          <p:nvPr>
            <p:ph type="sldImg"/>
          </p:nvPr>
        </p:nvSpPr>
        <p:spPr>
          <a:ln/>
        </p:spPr>
      </p:sp>
      <p:sp>
        <p:nvSpPr>
          <p:cNvPr id="177156" name="Rectangle 3">
            <a:extLst>
              <a:ext uri="{FF2B5EF4-FFF2-40B4-BE49-F238E27FC236}">
                <a16:creationId xmlns:a16="http://schemas.microsoft.com/office/drawing/2014/main" id="{42472573-5034-3944-AACE-395E9A9C005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A situation in which there </a:t>
            </a:r>
            <a:r>
              <a:rPr lang="sr-Latn-BA" altLang="en-US">
                <a:latin typeface="Arial" panose="020B0604020202020204" pitchFamily="34" charset="0"/>
              </a:rPr>
              <a:t>are many v</a:t>
            </a:r>
            <a:r>
              <a:rPr lang="en-US" altLang="en-US">
                <a:latin typeface="Arial" panose="020B0604020202020204" pitchFamily="34" charset="0"/>
              </a:rPr>
              <a:t>ery strong competition between companies, markets are changing very quickly</a:t>
            </a:r>
            <a:r>
              <a:rPr lang="sr-Latn-BA" altLang="en-US">
                <a:latin typeface="Arial" panose="020B0604020202020204" pitchFamily="34" charset="0"/>
              </a:rPr>
              <a:t>..., </a:t>
            </a:r>
            <a:r>
              <a:rPr lang="en-US" altLang="en-US">
                <a:latin typeface="Arial" panose="020B0604020202020204" pitchFamily="34" charset="0"/>
              </a:rPr>
              <a:t>easy to enter a new market, so that it is not possible for one company to keep a</a:t>
            </a:r>
            <a:r>
              <a:rPr lang="sr-Latn-BA" altLang="en-US">
                <a:latin typeface="Arial" panose="020B0604020202020204" pitchFamily="34" charset="0"/>
              </a:rPr>
              <a:t> competitive advantage</a:t>
            </a:r>
            <a:r>
              <a:rPr lang="en-US" altLang="en-US">
                <a:latin typeface="Arial" panose="020B0604020202020204" pitchFamily="34" charset="0"/>
              </a:rPr>
              <a:t> for a long time</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a:extLst>
              <a:ext uri="{FF2B5EF4-FFF2-40B4-BE49-F238E27FC236}">
                <a16:creationId xmlns:a16="http://schemas.microsoft.com/office/drawing/2014/main" id="{47DD763D-BF0E-654D-8FB2-A81891978FA4}"/>
              </a:ext>
            </a:extLst>
          </p:cNvPr>
          <p:cNvSpPr>
            <a:spLocks noGrp="1" noRot="1" noChangeAspect="1" noTextEdit="1"/>
          </p:cNvSpPr>
          <p:nvPr>
            <p:ph type="sldImg"/>
          </p:nvPr>
        </p:nvSpPr>
        <p:spPr>
          <a:ln/>
        </p:spPr>
      </p:sp>
      <p:sp>
        <p:nvSpPr>
          <p:cNvPr id="178179" name="Notes Placeholder 2">
            <a:extLst>
              <a:ext uri="{FF2B5EF4-FFF2-40B4-BE49-F238E27FC236}">
                <a16:creationId xmlns:a16="http://schemas.microsoft.com/office/drawing/2014/main" id="{945DEA00-D80D-B742-9525-54DA86AFB64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r-Latn-CS" altLang="en-US">
              <a:latin typeface="Arial" panose="020B0604020202020204" pitchFamily="34" charset="0"/>
            </a:endParaRPr>
          </a:p>
        </p:txBody>
      </p:sp>
      <p:sp>
        <p:nvSpPr>
          <p:cNvPr id="178180" name="Slide Number Placeholder 3">
            <a:extLst>
              <a:ext uri="{FF2B5EF4-FFF2-40B4-BE49-F238E27FC236}">
                <a16:creationId xmlns:a16="http://schemas.microsoft.com/office/drawing/2014/main" id="{44CC654F-AEE1-0247-83F9-EF04A544375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3198B3F-5E73-ED49-9236-C0FD8B92A8BE}" type="slidenum">
              <a:rPr lang="en-GB" altLang="en-US"/>
              <a:pPr eaLnBrk="1" hangingPunct="1"/>
              <a:t>94</a:t>
            </a:fld>
            <a:endParaRPr lang="en-GB"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a:extLst>
              <a:ext uri="{FF2B5EF4-FFF2-40B4-BE49-F238E27FC236}">
                <a16:creationId xmlns:a16="http://schemas.microsoft.com/office/drawing/2014/main" id="{7B00E11B-D095-4A49-B6AE-6FD559CE49D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5237F80-0AA9-5C42-998B-AE43EBDEBAFE}" type="slidenum">
              <a:rPr lang="en-GB" altLang="en-US"/>
              <a:pPr eaLnBrk="1" hangingPunct="1"/>
              <a:t>96</a:t>
            </a:fld>
            <a:endParaRPr lang="en-GB" altLang="en-US"/>
          </a:p>
        </p:txBody>
      </p:sp>
      <p:sp>
        <p:nvSpPr>
          <p:cNvPr id="179203" name="Rectangle 2">
            <a:extLst>
              <a:ext uri="{FF2B5EF4-FFF2-40B4-BE49-F238E27FC236}">
                <a16:creationId xmlns:a16="http://schemas.microsoft.com/office/drawing/2014/main" id="{59FA35E8-FD14-8847-9D69-1793408F6173}"/>
              </a:ext>
            </a:extLst>
          </p:cNvPr>
          <p:cNvSpPr>
            <a:spLocks noRot="1" noChangeArrowheads="1" noTextEdit="1"/>
          </p:cNvSpPr>
          <p:nvPr>
            <p:ph type="sldImg"/>
          </p:nvPr>
        </p:nvSpPr>
        <p:spPr>
          <a:ln/>
        </p:spPr>
      </p:sp>
      <p:sp>
        <p:nvSpPr>
          <p:cNvPr id="179204" name="Rectangle 3">
            <a:extLst>
              <a:ext uri="{FF2B5EF4-FFF2-40B4-BE49-F238E27FC236}">
                <a16:creationId xmlns:a16="http://schemas.microsoft.com/office/drawing/2014/main" id="{5822F457-92A6-AD4B-BCE8-CF56EEB95DF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latin typeface="Arial" panose="020B0604020202020204" pitchFamily="34" charset="0"/>
              </a:rPr>
              <a:t> </a:t>
            </a:r>
          </a:p>
          <a:p>
            <a:pPr eaLnBrk="1" hangingPunct="1"/>
            <a:endParaRPr lang="en-GB" altLang="en-US">
              <a:latin typeface="Arial" panose="020B0604020202020204" pitchFamily="34" charset="0"/>
            </a:endParaRPr>
          </a:p>
          <a:p>
            <a:pPr eaLnBrk="1" hangingPunct="1"/>
            <a:endParaRPr lang="en-US" altLang="en-US">
              <a:latin typeface="Arial" panose="020B060402020202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a:extLst>
              <a:ext uri="{FF2B5EF4-FFF2-40B4-BE49-F238E27FC236}">
                <a16:creationId xmlns:a16="http://schemas.microsoft.com/office/drawing/2014/main" id="{F12C8A18-DB24-3349-9E73-CA2BE9B0200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66CF277-749D-364E-A13C-7FDC73220E04}" type="slidenum">
              <a:rPr lang="en-GB" altLang="en-US"/>
              <a:pPr eaLnBrk="1" hangingPunct="1"/>
              <a:t>97</a:t>
            </a:fld>
            <a:endParaRPr lang="en-GB" altLang="en-US"/>
          </a:p>
        </p:txBody>
      </p:sp>
      <p:sp>
        <p:nvSpPr>
          <p:cNvPr id="180227" name="Rectangle 2">
            <a:extLst>
              <a:ext uri="{FF2B5EF4-FFF2-40B4-BE49-F238E27FC236}">
                <a16:creationId xmlns:a16="http://schemas.microsoft.com/office/drawing/2014/main" id="{DC48472F-B7BF-254B-B84C-087A770AC3A4}"/>
              </a:ext>
            </a:extLst>
          </p:cNvPr>
          <p:cNvSpPr>
            <a:spLocks noRot="1" noChangeArrowheads="1" noTextEdit="1"/>
          </p:cNvSpPr>
          <p:nvPr>
            <p:ph type="sldImg"/>
          </p:nvPr>
        </p:nvSpPr>
        <p:spPr>
          <a:ln/>
        </p:spPr>
      </p:sp>
      <p:sp>
        <p:nvSpPr>
          <p:cNvPr id="180228" name="Rectangle 3">
            <a:extLst>
              <a:ext uri="{FF2B5EF4-FFF2-40B4-BE49-F238E27FC236}">
                <a16:creationId xmlns:a16="http://schemas.microsoft.com/office/drawing/2014/main" id="{16F72EB4-DAAF-3B4A-95A5-EB408CD2FDD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a:extLst>
              <a:ext uri="{FF2B5EF4-FFF2-40B4-BE49-F238E27FC236}">
                <a16:creationId xmlns:a16="http://schemas.microsoft.com/office/drawing/2014/main" id="{0AD8589E-D3AB-7643-82D7-4142A3D473F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39CC4E7-F167-6D47-8EA5-1E71602167AA}" type="slidenum">
              <a:rPr lang="en-GB" altLang="en-US"/>
              <a:pPr eaLnBrk="1" hangingPunct="1"/>
              <a:t>98</a:t>
            </a:fld>
            <a:endParaRPr lang="en-GB" altLang="en-US"/>
          </a:p>
        </p:txBody>
      </p:sp>
      <p:sp>
        <p:nvSpPr>
          <p:cNvPr id="181251" name="Rectangle 2">
            <a:extLst>
              <a:ext uri="{FF2B5EF4-FFF2-40B4-BE49-F238E27FC236}">
                <a16:creationId xmlns:a16="http://schemas.microsoft.com/office/drawing/2014/main" id="{2C9C87C0-8E63-4242-8386-5FBFE1FDDF2D}"/>
              </a:ext>
            </a:extLst>
          </p:cNvPr>
          <p:cNvSpPr>
            <a:spLocks noRot="1" noChangeArrowheads="1" noTextEdit="1"/>
          </p:cNvSpPr>
          <p:nvPr>
            <p:ph type="sldImg"/>
          </p:nvPr>
        </p:nvSpPr>
        <p:spPr>
          <a:ln/>
        </p:spPr>
      </p:sp>
      <p:sp>
        <p:nvSpPr>
          <p:cNvPr id="181252" name="Rectangle 3">
            <a:extLst>
              <a:ext uri="{FF2B5EF4-FFF2-40B4-BE49-F238E27FC236}">
                <a16:creationId xmlns:a16="http://schemas.microsoft.com/office/drawing/2014/main" id="{E345129D-4ACE-3547-B226-EBBCCA148C3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a:latin typeface="Arial" panose="020B0604020202020204" pitchFamily="34" charset="0"/>
              </a:rPr>
              <a:t>Use of Strategic Group Analysis</a:t>
            </a:r>
            <a:r>
              <a:rPr lang="en-GB" altLang="en-US">
                <a:latin typeface="Arial" panose="020B0604020202020204" pitchFamily="34" charset="0"/>
              </a:rPr>
              <a:t> This analysis is useful in several ways:</a:t>
            </a:r>
          </a:p>
          <a:p>
            <a:r>
              <a:rPr lang="en-GB" altLang="en-US">
                <a:latin typeface="Arial" panose="020B0604020202020204" pitchFamily="34" charset="0"/>
              </a:rPr>
              <a:t>Helps identify who the most direct competitors are and on what basis they compete.</a:t>
            </a:r>
          </a:p>
          <a:p>
            <a:r>
              <a:rPr lang="en-GB" altLang="en-US">
                <a:latin typeface="Arial" panose="020B0604020202020204" pitchFamily="34" charset="0"/>
              </a:rPr>
              <a:t>Raises the question of how likely or possible it is for another organization to move from one strategic group to another.</a:t>
            </a:r>
          </a:p>
          <a:p>
            <a:r>
              <a:rPr lang="en-GB" altLang="en-US">
                <a:latin typeface="Arial" panose="020B0604020202020204" pitchFamily="34" charset="0"/>
              </a:rPr>
              <a:t>Strategic Group mapping might also be used to identify opportunities.</a:t>
            </a:r>
          </a:p>
          <a:p>
            <a:r>
              <a:rPr lang="en-GB" altLang="en-US">
                <a:latin typeface="Arial" panose="020B0604020202020204" pitchFamily="34" charset="0"/>
              </a:rPr>
              <a:t>Can also help identify strategic problems.</a:t>
            </a:r>
          </a:p>
          <a:p>
            <a:pPr eaLnBrk="1" hangingPunct="1"/>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a:extLst>
              <a:ext uri="{FF2B5EF4-FFF2-40B4-BE49-F238E27FC236}">
                <a16:creationId xmlns:a16="http://schemas.microsoft.com/office/drawing/2014/main" id="{FFDFC1DC-5728-2141-9B24-70CA703BB20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2F66570-4164-2248-8278-1142F14D9E11}" type="slidenum">
              <a:rPr lang="en-GB" altLang="en-US"/>
              <a:pPr eaLnBrk="1" hangingPunct="1"/>
              <a:t>6</a:t>
            </a:fld>
            <a:endParaRPr lang="en-GB" altLang="en-US"/>
          </a:p>
        </p:txBody>
      </p:sp>
      <p:sp>
        <p:nvSpPr>
          <p:cNvPr id="126979" name="Rectangle 2">
            <a:extLst>
              <a:ext uri="{FF2B5EF4-FFF2-40B4-BE49-F238E27FC236}">
                <a16:creationId xmlns:a16="http://schemas.microsoft.com/office/drawing/2014/main" id="{74D46922-B4CB-934E-B7CA-12686FAC8857}"/>
              </a:ext>
            </a:extLst>
          </p:cNvPr>
          <p:cNvSpPr>
            <a:spLocks noRot="1" noChangeArrowheads="1" noTextEdit="1"/>
          </p:cNvSpPr>
          <p:nvPr>
            <p:ph type="sldImg"/>
          </p:nvPr>
        </p:nvSpPr>
        <p:spPr>
          <a:ln/>
        </p:spPr>
      </p:sp>
      <p:sp>
        <p:nvSpPr>
          <p:cNvPr id="126980" name="Rectangle 3">
            <a:extLst>
              <a:ext uri="{FF2B5EF4-FFF2-40B4-BE49-F238E27FC236}">
                <a16:creationId xmlns:a16="http://schemas.microsoft.com/office/drawing/2014/main" id="{BB1D77A6-B171-7D4C-85D2-BE3F7FF401D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a:extLst>
              <a:ext uri="{FF2B5EF4-FFF2-40B4-BE49-F238E27FC236}">
                <a16:creationId xmlns:a16="http://schemas.microsoft.com/office/drawing/2014/main" id="{CD14C8FB-87D6-234A-A94D-D31DF348EAD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1568E46-803D-BC4E-8405-E3CD71924D0D}" type="slidenum">
              <a:rPr lang="en-GB" altLang="en-US"/>
              <a:pPr eaLnBrk="1" hangingPunct="1"/>
              <a:t>99</a:t>
            </a:fld>
            <a:endParaRPr lang="en-GB" altLang="en-US"/>
          </a:p>
        </p:txBody>
      </p:sp>
      <p:sp>
        <p:nvSpPr>
          <p:cNvPr id="182275" name="Rectangle 2">
            <a:extLst>
              <a:ext uri="{FF2B5EF4-FFF2-40B4-BE49-F238E27FC236}">
                <a16:creationId xmlns:a16="http://schemas.microsoft.com/office/drawing/2014/main" id="{57354ED3-C139-174F-A8A5-39B8E1DE2780}"/>
              </a:ext>
            </a:extLst>
          </p:cNvPr>
          <p:cNvSpPr>
            <a:spLocks noChangeArrowheads="1"/>
          </p:cNvSpPr>
          <p:nvPr/>
        </p:nvSpPr>
        <p:spPr bwMode="auto">
          <a:xfrm>
            <a:off x="3886200" y="0"/>
            <a:ext cx="29718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82276" name="Rectangle 3">
            <a:extLst>
              <a:ext uri="{FF2B5EF4-FFF2-40B4-BE49-F238E27FC236}">
                <a16:creationId xmlns:a16="http://schemas.microsoft.com/office/drawing/2014/main" id="{26DD7538-5B6E-0544-A7AC-47D25A915870}"/>
              </a:ext>
            </a:extLst>
          </p:cNvPr>
          <p:cNvSpPr>
            <a:spLocks noChangeArrowheads="1"/>
          </p:cNvSpPr>
          <p:nvPr/>
        </p:nvSpPr>
        <p:spPr bwMode="auto">
          <a:xfrm>
            <a:off x="3886200" y="8683625"/>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19" tIns="0" rIns="18019" bIns="0" anchor="b"/>
          <a:lstStyle>
            <a:lvl1pPr defTabSz="865188" eaLnBrk="0" hangingPunct="0">
              <a:defRPr>
                <a:solidFill>
                  <a:schemeClr val="tx1"/>
                </a:solidFill>
                <a:latin typeface="Arial" panose="020B0604020202020204" pitchFamily="34" charset="0"/>
              </a:defRPr>
            </a:lvl1pPr>
            <a:lvl2pPr marL="742950" indent="-285750" defTabSz="865188" eaLnBrk="0" hangingPunct="0">
              <a:defRPr>
                <a:solidFill>
                  <a:schemeClr val="tx1"/>
                </a:solidFill>
                <a:latin typeface="Arial" panose="020B0604020202020204" pitchFamily="34" charset="0"/>
              </a:defRPr>
            </a:lvl2pPr>
            <a:lvl3pPr marL="1143000" indent="-228600" defTabSz="865188" eaLnBrk="0" hangingPunct="0">
              <a:defRPr>
                <a:solidFill>
                  <a:schemeClr val="tx1"/>
                </a:solidFill>
                <a:latin typeface="Arial" panose="020B0604020202020204" pitchFamily="34" charset="0"/>
              </a:defRPr>
            </a:lvl3pPr>
            <a:lvl4pPr marL="1600200" indent="-228600" defTabSz="865188" eaLnBrk="0" hangingPunct="0">
              <a:defRPr>
                <a:solidFill>
                  <a:schemeClr val="tx1"/>
                </a:solidFill>
                <a:latin typeface="Arial" panose="020B0604020202020204" pitchFamily="34" charset="0"/>
              </a:defRPr>
            </a:lvl4pPr>
            <a:lvl5pPr marL="2057400" indent="-228600" defTabSz="865188" eaLnBrk="0" hangingPunct="0">
              <a:defRPr>
                <a:solidFill>
                  <a:schemeClr val="tx1"/>
                </a:solidFill>
                <a:latin typeface="Arial" panose="020B0604020202020204" pitchFamily="34" charset="0"/>
              </a:defRPr>
            </a:lvl5pPr>
            <a:lvl6pPr marL="2514600" indent="-228600" defTabSz="865188" eaLnBrk="0" fontAlgn="base" hangingPunct="0">
              <a:spcBef>
                <a:spcPct val="0"/>
              </a:spcBef>
              <a:spcAft>
                <a:spcPct val="0"/>
              </a:spcAft>
              <a:defRPr>
                <a:solidFill>
                  <a:schemeClr val="tx1"/>
                </a:solidFill>
                <a:latin typeface="Arial" panose="020B0604020202020204" pitchFamily="34" charset="0"/>
              </a:defRPr>
            </a:lvl6pPr>
            <a:lvl7pPr marL="2971800" indent="-228600" defTabSz="865188" eaLnBrk="0" fontAlgn="base" hangingPunct="0">
              <a:spcBef>
                <a:spcPct val="0"/>
              </a:spcBef>
              <a:spcAft>
                <a:spcPct val="0"/>
              </a:spcAft>
              <a:defRPr>
                <a:solidFill>
                  <a:schemeClr val="tx1"/>
                </a:solidFill>
                <a:latin typeface="Arial" panose="020B0604020202020204" pitchFamily="34" charset="0"/>
              </a:defRPr>
            </a:lvl7pPr>
            <a:lvl8pPr marL="3429000" indent="-228600" defTabSz="865188" eaLnBrk="0" fontAlgn="base" hangingPunct="0">
              <a:spcBef>
                <a:spcPct val="0"/>
              </a:spcBef>
              <a:spcAft>
                <a:spcPct val="0"/>
              </a:spcAft>
              <a:defRPr>
                <a:solidFill>
                  <a:schemeClr val="tx1"/>
                </a:solidFill>
                <a:latin typeface="Arial" panose="020B0604020202020204" pitchFamily="34" charset="0"/>
              </a:defRPr>
            </a:lvl8pPr>
            <a:lvl9pPr marL="3886200" indent="-228600" defTabSz="865188"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900" i="1"/>
              <a:t>3</a:t>
            </a:r>
          </a:p>
        </p:txBody>
      </p:sp>
      <p:sp>
        <p:nvSpPr>
          <p:cNvPr id="182277" name="Rectangle 4">
            <a:extLst>
              <a:ext uri="{FF2B5EF4-FFF2-40B4-BE49-F238E27FC236}">
                <a16:creationId xmlns:a16="http://schemas.microsoft.com/office/drawing/2014/main" id="{B6BBA2DA-6B3C-4946-816E-64EFC4ADBB0F}"/>
              </a:ext>
            </a:extLst>
          </p:cNvPr>
          <p:cNvSpPr>
            <a:spLocks noChangeArrowheads="1"/>
          </p:cNvSpPr>
          <p:nvPr/>
        </p:nvSpPr>
        <p:spPr bwMode="auto">
          <a:xfrm>
            <a:off x="0" y="8683625"/>
            <a:ext cx="2971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82278" name="Rectangle 5">
            <a:extLst>
              <a:ext uri="{FF2B5EF4-FFF2-40B4-BE49-F238E27FC236}">
                <a16:creationId xmlns:a16="http://schemas.microsoft.com/office/drawing/2014/main" id="{CA508F47-3874-4B4F-9475-C1BAD758C8E5}"/>
              </a:ext>
            </a:extLst>
          </p:cNvPr>
          <p:cNvSpPr>
            <a:spLocks noChangeArrowheads="1"/>
          </p:cNvSpPr>
          <p:nvPr/>
        </p:nvSpPr>
        <p:spPr bwMode="auto">
          <a:xfrm>
            <a:off x="0" y="0"/>
            <a:ext cx="29718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82279" name="Rectangle 6">
            <a:extLst>
              <a:ext uri="{FF2B5EF4-FFF2-40B4-BE49-F238E27FC236}">
                <a16:creationId xmlns:a16="http://schemas.microsoft.com/office/drawing/2014/main" id="{298D5832-8609-264D-94D9-B028E1E79FBB}"/>
              </a:ext>
            </a:extLst>
          </p:cNvPr>
          <p:cNvSpPr>
            <a:spLocks noRot="1" noChangeArrowheads="1" noTextEdit="1"/>
          </p:cNvSpPr>
          <p:nvPr>
            <p:ph type="sldImg"/>
          </p:nvPr>
        </p:nvSpPr>
        <p:spPr>
          <a:xfrm>
            <a:off x="1144588" y="685800"/>
            <a:ext cx="4572000" cy="3429000"/>
          </a:xfrm>
          <a:ln w="12700" cap="flat">
            <a:solidFill>
              <a:schemeClr val="tx1"/>
            </a:solidFill>
          </a:ln>
        </p:spPr>
      </p:sp>
      <p:sp>
        <p:nvSpPr>
          <p:cNvPr id="182280" name="Rectangle 7">
            <a:extLst>
              <a:ext uri="{FF2B5EF4-FFF2-40B4-BE49-F238E27FC236}">
                <a16:creationId xmlns:a16="http://schemas.microsoft.com/office/drawing/2014/main" id="{78BA3DFD-98F7-7D42-B62B-3B67276D4854}"/>
              </a:ext>
            </a:extLst>
          </p:cNvPr>
          <p:cNvSpPr>
            <a:spLocks noGrp="1" noChangeArrowheads="1"/>
          </p:cNvSpPr>
          <p:nvPr>
            <p:ph type="body" idx="1"/>
          </p:nvPr>
        </p:nvSpPr>
        <p:spPr>
          <a:xfrm>
            <a:off x="915988" y="4343400"/>
            <a:ext cx="5026025"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593" tIns="42045" rIns="85593" bIns="42045"/>
          <a:lstStyle/>
          <a:p>
            <a:pPr defTabSz="882650" eaLnBrk="1" hangingPunct="1"/>
            <a:endParaRPr lang="en-US" altLang="en-US">
              <a:latin typeface="Arial" panose="020B0604020202020204"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a:extLst>
              <a:ext uri="{FF2B5EF4-FFF2-40B4-BE49-F238E27FC236}">
                <a16:creationId xmlns:a16="http://schemas.microsoft.com/office/drawing/2014/main" id="{5C144C94-EB92-7A4B-ACB9-E922EF9722E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708CB13-003E-DB44-B191-04C63E99C0B3}" type="slidenum">
              <a:rPr lang="en-GB" altLang="en-US"/>
              <a:pPr eaLnBrk="1" hangingPunct="1"/>
              <a:t>100</a:t>
            </a:fld>
            <a:endParaRPr lang="en-GB" altLang="en-US"/>
          </a:p>
        </p:txBody>
      </p:sp>
      <p:sp>
        <p:nvSpPr>
          <p:cNvPr id="183299" name="Rectangle 2">
            <a:extLst>
              <a:ext uri="{FF2B5EF4-FFF2-40B4-BE49-F238E27FC236}">
                <a16:creationId xmlns:a16="http://schemas.microsoft.com/office/drawing/2014/main" id="{B132A44E-15B1-7B4A-AF94-9FC49C5CC19F}"/>
              </a:ext>
            </a:extLst>
          </p:cNvPr>
          <p:cNvSpPr>
            <a:spLocks noRot="1" noChangeArrowheads="1" noTextEdit="1"/>
          </p:cNvSpPr>
          <p:nvPr>
            <p:ph type="sldImg"/>
          </p:nvPr>
        </p:nvSpPr>
        <p:spPr>
          <a:xfrm>
            <a:off x="1144588" y="685800"/>
            <a:ext cx="4572000" cy="3429000"/>
          </a:xfrm>
          <a:ln/>
        </p:spPr>
      </p:sp>
      <p:sp>
        <p:nvSpPr>
          <p:cNvPr id="183300" name="Rectangle 3">
            <a:extLst>
              <a:ext uri="{FF2B5EF4-FFF2-40B4-BE49-F238E27FC236}">
                <a16:creationId xmlns:a16="http://schemas.microsoft.com/office/drawing/2014/main" id="{602CD214-D991-5A46-A5F8-9A64963439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latin typeface="Arial" panose="020B0604020202020204" pitchFamily="34" charset="0"/>
              </a:rPr>
              <a:t>Michael Porter (1980) developed the concept and applied it within his overall system of strategic analysis. He explained strategic groups in terms of what he called "mobility barriers". These are similar to the entry barriers that exist in industries, except they apply to groups within an industry. Because of these mobility barriers a company can get drawn into one strategic group or another. Strategic groups are not to be confused with Porter's generic strategies which are internal strategies and do not reflect the diversity of strategic styles within an industry.</a:t>
            </a:r>
          </a:p>
          <a:p>
            <a:pPr eaLnBrk="1" hangingPunct="1"/>
            <a:endParaRPr lang="en-GB" altLang="en-US">
              <a:latin typeface="Arial" panose="020B0604020202020204" pitchFamily="34" charset="0"/>
            </a:endParaRPr>
          </a:p>
          <a:p>
            <a:pPr eaLnBrk="1" hangingPunct="1"/>
            <a:r>
              <a:rPr lang="en-GB" altLang="en-US">
                <a:latin typeface="Arial" panose="020B0604020202020204" pitchFamily="34" charset="0"/>
              </a:rPr>
              <a:t>Originally, the analysis of intra-industry variations in the competitive behaviour and performance of firms was based primarily on the use of secondary financial and accounting data. The study of strategic groups from a cognitive perspective, however, has gained prominence during the past years (Hodgkinson 1997).</a:t>
            </a:r>
            <a:endParaRPr lang="sr-Latn-BA" altLang="en-US">
              <a:latin typeface="Arial" panose="020B0604020202020204" pitchFamily="34" charset="0"/>
            </a:endParaRPr>
          </a:p>
          <a:p>
            <a:pPr eaLnBrk="1" hangingPunct="1"/>
            <a:endParaRPr lang="sr-Latn-BA" altLang="en-US">
              <a:latin typeface="Arial" panose="020B0604020202020204" pitchFamily="34" charset="0"/>
            </a:endParaRPr>
          </a:p>
          <a:p>
            <a:pPr eaLnBrk="1" hangingPunct="1"/>
            <a:r>
              <a:rPr lang="sr-Latn-BA" altLang="en-US" b="1">
                <a:latin typeface="Arial" panose="020B0604020202020204" pitchFamily="34" charset="0"/>
              </a:rPr>
              <a:t>Mobility barriers  </a:t>
            </a:r>
            <a:r>
              <a:rPr lang="en-US" altLang="en-US">
                <a:latin typeface="Arial" panose="020B0604020202020204" pitchFamily="34" charset="0"/>
              </a:rPr>
              <a:t>refer to barriers to movement from one strategic group of firms within an industry to another group. </a:t>
            </a:r>
            <a:endParaRPr lang="en-GB" altLang="en-US">
              <a:latin typeface="Arial" panose="020B0604020202020204" pitchFamily="34" charset="0"/>
            </a:endParaRPr>
          </a:p>
          <a:p>
            <a:pPr eaLnBrk="1" hangingPunct="1"/>
            <a:endParaRPr lang="en-GB" altLang="en-US">
              <a:latin typeface="Arial" panose="020B0604020202020204" pitchFamily="34" charset="0"/>
            </a:endParaRPr>
          </a:p>
          <a:p>
            <a:pPr eaLnBrk="1" hangingPunct="1"/>
            <a:endParaRPr lang="en-US" altLang="en-US">
              <a:latin typeface="Arial" panose="020B0604020202020204"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a:extLst>
              <a:ext uri="{FF2B5EF4-FFF2-40B4-BE49-F238E27FC236}">
                <a16:creationId xmlns:a16="http://schemas.microsoft.com/office/drawing/2014/main" id="{F5DE6C91-4842-AB4A-99D7-7D130DD7503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751F0A1-719A-B24C-AF97-84EFAC857D60}" type="slidenum">
              <a:rPr lang="en-GB" altLang="en-US"/>
              <a:pPr eaLnBrk="1" hangingPunct="1"/>
              <a:t>101</a:t>
            </a:fld>
            <a:endParaRPr lang="en-GB" altLang="en-US"/>
          </a:p>
        </p:txBody>
      </p:sp>
      <p:sp>
        <p:nvSpPr>
          <p:cNvPr id="184323" name="Rectangle 2">
            <a:extLst>
              <a:ext uri="{FF2B5EF4-FFF2-40B4-BE49-F238E27FC236}">
                <a16:creationId xmlns:a16="http://schemas.microsoft.com/office/drawing/2014/main" id="{4CDD9B36-AF87-5847-88CF-8CDEF38C93DA}"/>
              </a:ext>
            </a:extLst>
          </p:cNvPr>
          <p:cNvSpPr>
            <a:spLocks noRot="1" noChangeArrowheads="1" noTextEdit="1"/>
          </p:cNvSpPr>
          <p:nvPr>
            <p:ph type="sldImg"/>
          </p:nvPr>
        </p:nvSpPr>
        <p:spPr>
          <a:ln/>
        </p:spPr>
      </p:sp>
      <p:sp>
        <p:nvSpPr>
          <p:cNvPr id="184324" name="Rectangle 3">
            <a:extLst>
              <a:ext uri="{FF2B5EF4-FFF2-40B4-BE49-F238E27FC236}">
                <a16:creationId xmlns:a16="http://schemas.microsoft.com/office/drawing/2014/main" id="{B0F258E0-C6BA-5240-910F-BD834BDD9D9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a:extLst>
              <a:ext uri="{FF2B5EF4-FFF2-40B4-BE49-F238E27FC236}">
                <a16:creationId xmlns:a16="http://schemas.microsoft.com/office/drawing/2014/main" id="{B8D0B198-312D-E342-B29A-44323DAB3FE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049078E-8DDB-4F48-B114-C553EE639134}" type="slidenum">
              <a:rPr lang="en-GB" altLang="en-US"/>
              <a:pPr eaLnBrk="1" hangingPunct="1"/>
              <a:t>102</a:t>
            </a:fld>
            <a:endParaRPr lang="en-GB" altLang="en-US"/>
          </a:p>
        </p:txBody>
      </p:sp>
      <p:sp>
        <p:nvSpPr>
          <p:cNvPr id="185347" name="Rectangle 2">
            <a:extLst>
              <a:ext uri="{FF2B5EF4-FFF2-40B4-BE49-F238E27FC236}">
                <a16:creationId xmlns:a16="http://schemas.microsoft.com/office/drawing/2014/main" id="{00D34D88-190B-F441-9EDE-2EFD0E6808C4}"/>
              </a:ext>
            </a:extLst>
          </p:cNvPr>
          <p:cNvSpPr>
            <a:spLocks noRot="1" noChangeArrowheads="1" noTextEdit="1"/>
          </p:cNvSpPr>
          <p:nvPr>
            <p:ph type="sldImg"/>
          </p:nvPr>
        </p:nvSpPr>
        <p:spPr>
          <a:ln/>
        </p:spPr>
      </p:sp>
      <p:sp>
        <p:nvSpPr>
          <p:cNvPr id="185348" name="Rectangle 3">
            <a:extLst>
              <a:ext uri="{FF2B5EF4-FFF2-40B4-BE49-F238E27FC236}">
                <a16:creationId xmlns:a16="http://schemas.microsoft.com/office/drawing/2014/main" id="{2B076128-07D7-E845-A88D-D857CD8B3D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sr-Latn-BA" altLang="en-US">
                <a:latin typeface="Arial" panose="020B0604020202020204" pitchFamily="34" charset="0"/>
              </a:rPr>
              <a:t> </a:t>
            </a:r>
            <a:r>
              <a:rPr lang="en-US" altLang="en-US">
                <a:latin typeface="Arial" panose="020B0604020202020204" pitchFamily="34" charset="0"/>
              </a:rPr>
              <a:t> </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a:extLst>
              <a:ext uri="{FF2B5EF4-FFF2-40B4-BE49-F238E27FC236}">
                <a16:creationId xmlns:a16="http://schemas.microsoft.com/office/drawing/2014/main" id="{4874C3DB-E3D1-5544-98FA-782D48A4452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F2E0143-1566-4845-AC46-0131478371F8}" type="slidenum">
              <a:rPr lang="en-GB" altLang="en-US"/>
              <a:pPr eaLnBrk="1" hangingPunct="1"/>
              <a:t>103</a:t>
            </a:fld>
            <a:endParaRPr lang="en-GB" altLang="en-US"/>
          </a:p>
        </p:txBody>
      </p:sp>
      <p:sp>
        <p:nvSpPr>
          <p:cNvPr id="186371" name="Rectangle 2">
            <a:extLst>
              <a:ext uri="{FF2B5EF4-FFF2-40B4-BE49-F238E27FC236}">
                <a16:creationId xmlns:a16="http://schemas.microsoft.com/office/drawing/2014/main" id="{82773E39-8A68-FE46-A65E-D8CB4640AEF7}"/>
              </a:ext>
            </a:extLst>
          </p:cNvPr>
          <p:cNvSpPr>
            <a:spLocks noRot="1" noChangeArrowheads="1" noTextEdit="1"/>
          </p:cNvSpPr>
          <p:nvPr>
            <p:ph type="sldImg"/>
          </p:nvPr>
        </p:nvSpPr>
        <p:spPr>
          <a:ln/>
        </p:spPr>
      </p:sp>
      <p:sp>
        <p:nvSpPr>
          <p:cNvPr id="186372" name="Rectangle 3">
            <a:extLst>
              <a:ext uri="{FF2B5EF4-FFF2-40B4-BE49-F238E27FC236}">
                <a16:creationId xmlns:a16="http://schemas.microsoft.com/office/drawing/2014/main" id="{B1797D52-A8B4-634D-BB52-563EF9A9E5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a:extLst>
              <a:ext uri="{FF2B5EF4-FFF2-40B4-BE49-F238E27FC236}">
                <a16:creationId xmlns:a16="http://schemas.microsoft.com/office/drawing/2014/main" id="{367FD51B-07FC-D741-9712-E24D77CF2C0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47682C0-3A9D-2F4B-914F-90019E63033D}" type="slidenum">
              <a:rPr lang="en-GB" altLang="en-US"/>
              <a:pPr eaLnBrk="1" hangingPunct="1"/>
              <a:t>107</a:t>
            </a:fld>
            <a:endParaRPr lang="en-GB" altLang="en-US"/>
          </a:p>
        </p:txBody>
      </p:sp>
      <p:sp>
        <p:nvSpPr>
          <p:cNvPr id="187395" name="Rectangle 2">
            <a:extLst>
              <a:ext uri="{FF2B5EF4-FFF2-40B4-BE49-F238E27FC236}">
                <a16:creationId xmlns:a16="http://schemas.microsoft.com/office/drawing/2014/main" id="{B58403E8-CF73-CF41-90C1-43E42239B4AB}"/>
              </a:ext>
            </a:extLst>
          </p:cNvPr>
          <p:cNvSpPr>
            <a:spLocks noRot="1" noChangeArrowheads="1" noTextEdit="1"/>
          </p:cNvSpPr>
          <p:nvPr>
            <p:ph type="sldImg"/>
          </p:nvPr>
        </p:nvSpPr>
        <p:spPr>
          <a:ln/>
        </p:spPr>
      </p:sp>
      <p:sp>
        <p:nvSpPr>
          <p:cNvPr id="187396" name="Rectangle 3">
            <a:extLst>
              <a:ext uri="{FF2B5EF4-FFF2-40B4-BE49-F238E27FC236}">
                <a16:creationId xmlns:a16="http://schemas.microsoft.com/office/drawing/2014/main" id="{247D5514-F008-BB49-ADC2-B2256B60B3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a:extLst>
              <a:ext uri="{FF2B5EF4-FFF2-40B4-BE49-F238E27FC236}">
                <a16:creationId xmlns:a16="http://schemas.microsoft.com/office/drawing/2014/main" id="{FBA4BE6F-FAC3-A847-A948-5794CD31FBA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9075E85-7442-4E4F-BB10-AF72FC700C3F}" type="slidenum">
              <a:rPr lang="en-GB" altLang="en-US"/>
              <a:pPr eaLnBrk="1" hangingPunct="1"/>
              <a:t>108</a:t>
            </a:fld>
            <a:endParaRPr lang="en-GB" altLang="en-US"/>
          </a:p>
        </p:txBody>
      </p:sp>
      <p:sp>
        <p:nvSpPr>
          <p:cNvPr id="188419" name="Rectangle 2">
            <a:extLst>
              <a:ext uri="{FF2B5EF4-FFF2-40B4-BE49-F238E27FC236}">
                <a16:creationId xmlns:a16="http://schemas.microsoft.com/office/drawing/2014/main" id="{CB770FC7-84A8-084D-BDAA-2B3D1B718D08}"/>
              </a:ext>
            </a:extLst>
          </p:cNvPr>
          <p:cNvSpPr>
            <a:spLocks noRot="1" noChangeArrowheads="1" noTextEdit="1"/>
          </p:cNvSpPr>
          <p:nvPr>
            <p:ph type="sldImg"/>
          </p:nvPr>
        </p:nvSpPr>
        <p:spPr>
          <a:ln/>
        </p:spPr>
      </p:sp>
      <p:sp>
        <p:nvSpPr>
          <p:cNvPr id="188420" name="Rectangle 3">
            <a:extLst>
              <a:ext uri="{FF2B5EF4-FFF2-40B4-BE49-F238E27FC236}">
                <a16:creationId xmlns:a16="http://schemas.microsoft.com/office/drawing/2014/main" id="{BD11FBC7-DD81-AD40-B224-878F77F2633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Slide Image Placeholder 1">
            <a:extLst>
              <a:ext uri="{FF2B5EF4-FFF2-40B4-BE49-F238E27FC236}">
                <a16:creationId xmlns:a16="http://schemas.microsoft.com/office/drawing/2014/main" id="{587A35F7-86EB-204E-9DAC-0EA344B90002}"/>
              </a:ext>
            </a:extLst>
          </p:cNvPr>
          <p:cNvSpPr>
            <a:spLocks noGrp="1" noRot="1" noChangeAspect="1" noTextEdit="1"/>
          </p:cNvSpPr>
          <p:nvPr>
            <p:ph type="sldImg"/>
          </p:nvPr>
        </p:nvSpPr>
        <p:spPr>
          <a:ln/>
        </p:spPr>
      </p:sp>
      <p:sp>
        <p:nvSpPr>
          <p:cNvPr id="189443" name="Notes Placeholder 2">
            <a:extLst>
              <a:ext uri="{FF2B5EF4-FFF2-40B4-BE49-F238E27FC236}">
                <a16:creationId xmlns:a16="http://schemas.microsoft.com/office/drawing/2014/main" id="{148B13CE-7C84-FC4E-A17A-EFDAE56BE9F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r-Latn-CS" altLang="en-US">
              <a:latin typeface="Arial" panose="020B0604020202020204" pitchFamily="34" charset="0"/>
            </a:endParaRPr>
          </a:p>
        </p:txBody>
      </p:sp>
      <p:sp>
        <p:nvSpPr>
          <p:cNvPr id="189444" name="Slide Number Placeholder 3">
            <a:extLst>
              <a:ext uri="{FF2B5EF4-FFF2-40B4-BE49-F238E27FC236}">
                <a16:creationId xmlns:a16="http://schemas.microsoft.com/office/drawing/2014/main" id="{3DD870EF-817C-DE49-B4B4-5FF595C9D33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538023C-8A88-4D49-8E0F-52BE288442B2}" type="slidenum">
              <a:rPr lang="en-GB" altLang="en-US"/>
              <a:pPr eaLnBrk="1" hangingPunct="1"/>
              <a:t>109</a:t>
            </a:fld>
            <a:endParaRPr lang="en-GB"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a:extLst>
              <a:ext uri="{FF2B5EF4-FFF2-40B4-BE49-F238E27FC236}">
                <a16:creationId xmlns:a16="http://schemas.microsoft.com/office/drawing/2014/main" id="{6773820B-A213-D64C-BD9E-10F618156A1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C77C77B-1500-9B4C-9267-A7E1ADF8EB23}" type="slidenum">
              <a:rPr lang="en-GB" altLang="en-US"/>
              <a:pPr eaLnBrk="1" hangingPunct="1"/>
              <a:t>110</a:t>
            </a:fld>
            <a:endParaRPr lang="en-GB" altLang="en-US"/>
          </a:p>
        </p:txBody>
      </p:sp>
      <p:sp>
        <p:nvSpPr>
          <p:cNvPr id="190467" name="Rectangle 2">
            <a:extLst>
              <a:ext uri="{FF2B5EF4-FFF2-40B4-BE49-F238E27FC236}">
                <a16:creationId xmlns:a16="http://schemas.microsoft.com/office/drawing/2014/main" id="{7F2D3D10-855E-2843-BDD7-7E86196C880A}"/>
              </a:ext>
            </a:extLst>
          </p:cNvPr>
          <p:cNvSpPr>
            <a:spLocks noRot="1" noChangeArrowheads="1" noTextEdit="1"/>
          </p:cNvSpPr>
          <p:nvPr>
            <p:ph type="sldImg"/>
          </p:nvPr>
        </p:nvSpPr>
        <p:spPr>
          <a:ln/>
        </p:spPr>
      </p:sp>
      <p:sp>
        <p:nvSpPr>
          <p:cNvPr id="190468" name="Rectangle 3">
            <a:extLst>
              <a:ext uri="{FF2B5EF4-FFF2-40B4-BE49-F238E27FC236}">
                <a16:creationId xmlns:a16="http://schemas.microsoft.com/office/drawing/2014/main" id="{08BAC3CE-6122-6D41-B191-D7721D5528E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a:extLst>
              <a:ext uri="{FF2B5EF4-FFF2-40B4-BE49-F238E27FC236}">
                <a16:creationId xmlns:a16="http://schemas.microsoft.com/office/drawing/2014/main" id="{7C9D4D9D-4113-C84F-A744-A2470DA9BCD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5454E92-E5FC-9145-BD87-E04FA5A5454E}" type="slidenum">
              <a:rPr lang="en-GB" altLang="en-US"/>
              <a:pPr eaLnBrk="1" hangingPunct="1"/>
              <a:t>111</a:t>
            </a:fld>
            <a:endParaRPr lang="en-GB" altLang="en-US"/>
          </a:p>
        </p:txBody>
      </p:sp>
      <p:sp>
        <p:nvSpPr>
          <p:cNvPr id="191491" name="Rectangle 2">
            <a:extLst>
              <a:ext uri="{FF2B5EF4-FFF2-40B4-BE49-F238E27FC236}">
                <a16:creationId xmlns:a16="http://schemas.microsoft.com/office/drawing/2014/main" id="{126F7A00-3EB2-784D-BB7F-AA85221A7B40}"/>
              </a:ext>
            </a:extLst>
          </p:cNvPr>
          <p:cNvSpPr>
            <a:spLocks noRot="1" noChangeArrowheads="1" noTextEdit="1"/>
          </p:cNvSpPr>
          <p:nvPr>
            <p:ph type="sldImg"/>
          </p:nvPr>
        </p:nvSpPr>
        <p:spPr>
          <a:ln/>
        </p:spPr>
      </p:sp>
      <p:sp>
        <p:nvSpPr>
          <p:cNvPr id="191492" name="Rectangle 3">
            <a:extLst>
              <a:ext uri="{FF2B5EF4-FFF2-40B4-BE49-F238E27FC236}">
                <a16:creationId xmlns:a16="http://schemas.microsoft.com/office/drawing/2014/main" id="{950AC530-E40D-7B4E-94E2-88A770ECEC0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a:extLst>
              <a:ext uri="{FF2B5EF4-FFF2-40B4-BE49-F238E27FC236}">
                <a16:creationId xmlns:a16="http://schemas.microsoft.com/office/drawing/2014/main" id="{D201FBF3-FF26-D74A-95C4-F856561744B8}"/>
              </a:ext>
            </a:extLst>
          </p:cNvPr>
          <p:cNvSpPr>
            <a:spLocks noGrp="1" noRot="1" noChangeAspect="1" noTextEdit="1"/>
          </p:cNvSpPr>
          <p:nvPr>
            <p:ph type="sldImg"/>
          </p:nvPr>
        </p:nvSpPr>
        <p:spPr>
          <a:ln/>
        </p:spPr>
      </p:sp>
      <p:sp>
        <p:nvSpPr>
          <p:cNvPr id="128003" name="Notes Placeholder 2">
            <a:extLst>
              <a:ext uri="{FF2B5EF4-FFF2-40B4-BE49-F238E27FC236}">
                <a16:creationId xmlns:a16="http://schemas.microsoft.com/office/drawing/2014/main" id="{C7274876-74BF-4D4F-A769-524ADD32F2B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latin typeface="Arial" panose="020B0604020202020204" pitchFamily="34" charset="0"/>
              </a:rPr>
              <a:t>Loosing  (innovative) value (obsolescence)</a:t>
            </a:r>
          </a:p>
        </p:txBody>
      </p:sp>
      <p:sp>
        <p:nvSpPr>
          <p:cNvPr id="128004" name="Slide Number Placeholder 3">
            <a:extLst>
              <a:ext uri="{FF2B5EF4-FFF2-40B4-BE49-F238E27FC236}">
                <a16:creationId xmlns:a16="http://schemas.microsoft.com/office/drawing/2014/main" id="{E909F54D-99FF-BC42-A61D-AD31C8AD063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D75F901-A2F8-D548-871D-F6658E1A6A25}" type="slidenum">
              <a:rPr lang="en-GB" altLang="en-US"/>
              <a:pPr eaLnBrk="1" hangingPunct="1"/>
              <a:t>7</a:t>
            </a:fld>
            <a:endParaRPr lang="en-GB"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a:extLst>
              <a:ext uri="{FF2B5EF4-FFF2-40B4-BE49-F238E27FC236}">
                <a16:creationId xmlns:a16="http://schemas.microsoft.com/office/drawing/2014/main" id="{9611C4C3-5A5F-254E-BAB5-417C9B05F2C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F3F5B0C-F98F-F046-AF4A-A62AFAD405EE}" type="slidenum">
              <a:rPr lang="en-GB" altLang="en-US"/>
              <a:pPr eaLnBrk="1" hangingPunct="1"/>
              <a:t>112</a:t>
            </a:fld>
            <a:endParaRPr lang="en-GB" altLang="en-US"/>
          </a:p>
        </p:txBody>
      </p:sp>
      <p:sp>
        <p:nvSpPr>
          <p:cNvPr id="192515" name="Rectangle 2">
            <a:extLst>
              <a:ext uri="{FF2B5EF4-FFF2-40B4-BE49-F238E27FC236}">
                <a16:creationId xmlns:a16="http://schemas.microsoft.com/office/drawing/2014/main" id="{B38B6A71-B3E7-FA43-A6D3-6633A45560FE}"/>
              </a:ext>
            </a:extLst>
          </p:cNvPr>
          <p:cNvSpPr>
            <a:spLocks noRot="1" noChangeArrowheads="1" noTextEdit="1"/>
          </p:cNvSpPr>
          <p:nvPr>
            <p:ph type="sldImg"/>
          </p:nvPr>
        </p:nvSpPr>
        <p:spPr>
          <a:ln/>
        </p:spPr>
      </p:sp>
      <p:sp>
        <p:nvSpPr>
          <p:cNvPr id="192516" name="Rectangle 3">
            <a:extLst>
              <a:ext uri="{FF2B5EF4-FFF2-40B4-BE49-F238E27FC236}">
                <a16:creationId xmlns:a16="http://schemas.microsoft.com/office/drawing/2014/main" id="{C0A2BFD4-FC31-C147-B4B5-0C9B74B6756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a:extLst>
              <a:ext uri="{FF2B5EF4-FFF2-40B4-BE49-F238E27FC236}">
                <a16:creationId xmlns:a16="http://schemas.microsoft.com/office/drawing/2014/main" id="{B36F3154-B036-9E45-9E7E-6C671524BDA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CB8AAD2-161F-3E43-81A3-9C24A5BA9CC2}" type="slidenum">
              <a:rPr lang="en-GB" altLang="en-US"/>
              <a:pPr eaLnBrk="1" hangingPunct="1"/>
              <a:t>113</a:t>
            </a:fld>
            <a:endParaRPr lang="en-GB" altLang="en-US"/>
          </a:p>
        </p:txBody>
      </p:sp>
      <p:sp>
        <p:nvSpPr>
          <p:cNvPr id="193539" name="Rectangle 2">
            <a:extLst>
              <a:ext uri="{FF2B5EF4-FFF2-40B4-BE49-F238E27FC236}">
                <a16:creationId xmlns:a16="http://schemas.microsoft.com/office/drawing/2014/main" id="{3BF83605-F5D1-FF4B-A45F-45CD5BA52B0E}"/>
              </a:ext>
            </a:extLst>
          </p:cNvPr>
          <p:cNvSpPr>
            <a:spLocks noRot="1" noChangeArrowheads="1" noTextEdit="1"/>
          </p:cNvSpPr>
          <p:nvPr>
            <p:ph type="sldImg"/>
          </p:nvPr>
        </p:nvSpPr>
        <p:spPr>
          <a:ln/>
        </p:spPr>
      </p:sp>
      <p:sp>
        <p:nvSpPr>
          <p:cNvPr id="193540" name="Rectangle 3">
            <a:extLst>
              <a:ext uri="{FF2B5EF4-FFF2-40B4-BE49-F238E27FC236}">
                <a16:creationId xmlns:a16="http://schemas.microsoft.com/office/drawing/2014/main" id="{F0373FD2-4AD4-014F-90E5-BC7AA42A5C3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a:extLst>
              <a:ext uri="{FF2B5EF4-FFF2-40B4-BE49-F238E27FC236}">
                <a16:creationId xmlns:a16="http://schemas.microsoft.com/office/drawing/2014/main" id="{C0E69AA2-4FAA-E247-9770-2C96E51183C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80C96E4-E202-D04F-8714-62342D2BA07E}" type="slidenum">
              <a:rPr lang="en-GB" altLang="en-US"/>
              <a:pPr eaLnBrk="1" hangingPunct="1"/>
              <a:t>114</a:t>
            </a:fld>
            <a:endParaRPr lang="en-GB" altLang="en-US"/>
          </a:p>
        </p:txBody>
      </p:sp>
      <p:sp>
        <p:nvSpPr>
          <p:cNvPr id="194563" name="Rectangle 2">
            <a:extLst>
              <a:ext uri="{FF2B5EF4-FFF2-40B4-BE49-F238E27FC236}">
                <a16:creationId xmlns:a16="http://schemas.microsoft.com/office/drawing/2014/main" id="{D97528A6-4C10-FF43-A6E8-485A2F6A13A5}"/>
              </a:ext>
            </a:extLst>
          </p:cNvPr>
          <p:cNvSpPr>
            <a:spLocks noRot="1" noChangeArrowheads="1" noTextEdit="1"/>
          </p:cNvSpPr>
          <p:nvPr>
            <p:ph type="sldImg"/>
          </p:nvPr>
        </p:nvSpPr>
        <p:spPr>
          <a:ln/>
        </p:spPr>
      </p:sp>
      <p:sp>
        <p:nvSpPr>
          <p:cNvPr id="194564" name="Rectangle 3">
            <a:extLst>
              <a:ext uri="{FF2B5EF4-FFF2-40B4-BE49-F238E27FC236}">
                <a16:creationId xmlns:a16="http://schemas.microsoft.com/office/drawing/2014/main" id="{E85F5D6E-30CE-E849-A4CE-6D94772573C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a:extLst>
              <a:ext uri="{FF2B5EF4-FFF2-40B4-BE49-F238E27FC236}">
                <a16:creationId xmlns:a16="http://schemas.microsoft.com/office/drawing/2014/main" id="{C4C6E051-D50E-614B-BBCA-A804115A45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BB75C14-CC0C-0140-A288-85DD73A6BE61}" type="slidenum">
              <a:rPr lang="en-GB" altLang="en-US"/>
              <a:pPr eaLnBrk="1" hangingPunct="1"/>
              <a:t>115</a:t>
            </a:fld>
            <a:endParaRPr lang="en-GB" altLang="en-US"/>
          </a:p>
        </p:txBody>
      </p:sp>
      <p:sp>
        <p:nvSpPr>
          <p:cNvPr id="195587" name="Rectangle 2">
            <a:extLst>
              <a:ext uri="{FF2B5EF4-FFF2-40B4-BE49-F238E27FC236}">
                <a16:creationId xmlns:a16="http://schemas.microsoft.com/office/drawing/2014/main" id="{2CAECC7B-7C1F-F341-8B5C-71AF50C6B645}"/>
              </a:ext>
            </a:extLst>
          </p:cNvPr>
          <p:cNvSpPr>
            <a:spLocks noRot="1" noChangeArrowheads="1" noTextEdit="1"/>
          </p:cNvSpPr>
          <p:nvPr>
            <p:ph type="sldImg"/>
          </p:nvPr>
        </p:nvSpPr>
        <p:spPr>
          <a:ln/>
        </p:spPr>
      </p:sp>
      <p:sp>
        <p:nvSpPr>
          <p:cNvPr id="195588" name="Rectangle 3">
            <a:extLst>
              <a:ext uri="{FF2B5EF4-FFF2-40B4-BE49-F238E27FC236}">
                <a16:creationId xmlns:a16="http://schemas.microsoft.com/office/drawing/2014/main" id="{5E067BB7-AE55-F046-947A-EFB9150C953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a:extLst>
              <a:ext uri="{FF2B5EF4-FFF2-40B4-BE49-F238E27FC236}">
                <a16:creationId xmlns:a16="http://schemas.microsoft.com/office/drawing/2014/main" id="{2C968694-89B2-9F4F-B05A-D5774638DD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8E107AA-FF0D-AA4F-A2FC-078A2D491AC9}" type="slidenum">
              <a:rPr lang="en-GB" altLang="en-US"/>
              <a:pPr eaLnBrk="1" hangingPunct="1"/>
              <a:t>116</a:t>
            </a:fld>
            <a:endParaRPr lang="en-GB" altLang="en-US"/>
          </a:p>
        </p:txBody>
      </p:sp>
      <p:sp>
        <p:nvSpPr>
          <p:cNvPr id="196611" name="Rectangle 2">
            <a:extLst>
              <a:ext uri="{FF2B5EF4-FFF2-40B4-BE49-F238E27FC236}">
                <a16:creationId xmlns:a16="http://schemas.microsoft.com/office/drawing/2014/main" id="{B228C3D7-07CB-BC47-B174-B9A74AD615D7}"/>
              </a:ext>
            </a:extLst>
          </p:cNvPr>
          <p:cNvSpPr>
            <a:spLocks noRot="1" noChangeArrowheads="1" noTextEdit="1"/>
          </p:cNvSpPr>
          <p:nvPr>
            <p:ph type="sldImg"/>
          </p:nvPr>
        </p:nvSpPr>
        <p:spPr>
          <a:ln/>
        </p:spPr>
      </p:sp>
      <p:sp>
        <p:nvSpPr>
          <p:cNvPr id="196612" name="Rectangle 3">
            <a:extLst>
              <a:ext uri="{FF2B5EF4-FFF2-40B4-BE49-F238E27FC236}">
                <a16:creationId xmlns:a16="http://schemas.microsoft.com/office/drawing/2014/main" id="{D2A088D4-0274-D34F-AC9D-D327FA4D1E9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a:extLst>
              <a:ext uri="{FF2B5EF4-FFF2-40B4-BE49-F238E27FC236}">
                <a16:creationId xmlns:a16="http://schemas.microsoft.com/office/drawing/2014/main" id="{8E4CD233-0961-BB4F-8822-EB0176E51E40}"/>
              </a:ext>
            </a:extLst>
          </p:cNvPr>
          <p:cNvSpPr>
            <a:spLocks noGrp="1" noRot="1" noChangeAspect="1" noTextEdit="1"/>
          </p:cNvSpPr>
          <p:nvPr>
            <p:ph type="sldImg"/>
          </p:nvPr>
        </p:nvSpPr>
        <p:spPr>
          <a:ln/>
        </p:spPr>
      </p:sp>
      <p:sp>
        <p:nvSpPr>
          <p:cNvPr id="129027" name="Notes Placeholder 2">
            <a:extLst>
              <a:ext uri="{FF2B5EF4-FFF2-40B4-BE49-F238E27FC236}">
                <a16:creationId xmlns:a16="http://schemas.microsoft.com/office/drawing/2014/main" id="{8FB4ED12-C87C-0E4B-98CD-39E1F466B91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latin typeface="Arial" panose="020B0604020202020204" pitchFamily="34" charset="0"/>
              </a:rPr>
              <a:t>REACH is the European Community Regulation on chemicals and their safe use </a:t>
            </a:r>
            <a:r>
              <a:rPr lang="en-GB" altLang="en-US">
                <a:latin typeface="Arial" panose="020B0604020202020204" pitchFamily="34" charset="0"/>
                <a:hlinkClick r:id="rId3"/>
              </a:rPr>
              <a:t>(EC 1907/2006)</a:t>
            </a:r>
            <a:r>
              <a:rPr lang="en-GB" altLang="en-US">
                <a:latin typeface="Arial" panose="020B0604020202020204" pitchFamily="34" charset="0"/>
              </a:rPr>
              <a:t>. It deals with the </a:t>
            </a:r>
            <a:r>
              <a:rPr lang="en-GB" altLang="en-US" b="1">
                <a:latin typeface="Arial" panose="020B0604020202020204" pitchFamily="34" charset="0"/>
              </a:rPr>
              <a:t>R</a:t>
            </a:r>
            <a:r>
              <a:rPr lang="en-GB" altLang="en-US">
                <a:latin typeface="Arial" panose="020B0604020202020204" pitchFamily="34" charset="0"/>
              </a:rPr>
              <a:t>egistration, </a:t>
            </a:r>
            <a:r>
              <a:rPr lang="en-GB" altLang="en-US" b="1">
                <a:latin typeface="Arial" panose="020B0604020202020204" pitchFamily="34" charset="0"/>
              </a:rPr>
              <a:t>E</a:t>
            </a:r>
            <a:r>
              <a:rPr lang="en-GB" altLang="en-US">
                <a:latin typeface="Arial" panose="020B0604020202020204" pitchFamily="34" charset="0"/>
              </a:rPr>
              <a:t>valuation, </a:t>
            </a:r>
            <a:r>
              <a:rPr lang="en-GB" altLang="en-US" b="1">
                <a:latin typeface="Arial" panose="020B0604020202020204" pitchFamily="34" charset="0"/>
              </a:rPr>
              <a:t>A</a:t>
            </a:r>
            <a:r>
              <a:rPr lang="en-GB" altLang="en-US">
                <a:latin typeface="Arial" panose="020B0604020202020204" pitchFamily="34" charset="0"/>
              </a:rPr>
              <a:t>uthorisation and Restriction of </a:t>
            </a:r>
            <a:r>
              <a:rPr lang="en-GB" altLang="en-US" b="1">
                <a:latin typeface="Arial" panose="020B0604020202020204" pitchFamily="34" charset="0"/>
              </a:rPr>
              <a:t>Ch</a:t>
            </a:r>
            <a:r>
              <a:rPr lang="en-GB" altLang="en-US">
                <a:latin typeface="Arial" panose="020B0604020202020204" pitchFamily="34" charset="0"/>
              </a:rPr>
              <a:t>emical substances. The law entered into force on 1 June 2007.</a:t>
            </a:r>
          </a:p>
          <a:p>
            <a:endParaRPr lang="en-GB" altLang="en-US">
              <a:latin typeface="Arial" panose="020B0604020202020204" pitchFamily="34" charset="0"/>
            </a:endParaRPr>
          </a:p>
          <a:p>
            <a:r>
              <a:rPr lang="en-GB" altLang="en-US">
                <a:latin typeface="Arial" panose="020B0604020202020204" pitchFamily="34" charset="0"/>
              </a:rPr>
              <a:t>Royal Society for the Prevention of Cruelty to Animals</a:t>
            </a:r>
          </a:p>
        </p:txBody>
      </p:sp>
      <p:sp>
        <p:nvSpPr>
          <p:cNvPr id="129028" name="Slide Number Placeholder 3">
            <a:extLst>
              <a:ext uri="{FF2B5EF4-FFF2-40B4-BE49-F238E27FC236}">
                <a16:creationId xmlns:a16="http://schemas.microsoft.com/office/drawing/2014/main" id="{B946C25C-2B19-674A-B418-4EDF0E2AE95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F724ED0-F578-E341-8794-6C7F4129FFFE}" type="slidenum">
              <a:rPr lang="en-GB" altLang="en-US"/>
              <a:pPr eaLnBrk="1" hangingPunct="1"/>
              <a:t>9</a:t>
            </a:fld>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a:extLst>
              <a:ext uri="{FF2B5EF4-FFF2-40B4-BE49-F238E27FC236}">
                <a16:creationId xmlns:a16="http://schemas.microsoft.com/office/drawing/2014/main" id="{B9F62C3F-A615-3D4C-B2BB-D0719D4FF111}"/>
              </a:ext>
            </a:extLst>
          </p:cNvPr>
          <p:cNvSpPr>
            <a:spLocks noGrp="1" noRot="1" noChangeAspect="1" noTextEdit="1"/>
          </p:cNvSpPr>
          <p:nvPr>
            <p:ph type="sldImg"/>
          </p:nvPr>
        </p:nvSpPr>
        <p:spPr>
          <a:ln/>
        </p:spPr>
      </p:sp>
      <p:sp>
        <p:nvSpPr>
          <p:cNvPr id="130051" name="Notes Placeholder 2">
            <a:extLst>
              <a:ext uri="{FF2B5EF4-FFF2-40B4-BE49-F238E27FC236}">
                <a16:creationId xmlns:a16="http://schemas.microsoft.com/office/drawing/2014/main" id="{C3CD4888-DD33-274F-9C1E-0FBE506A9AF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rPr>
              <a:t>Definition of 'Structural Unemployment'</a:t>
            </a:r>
          </a:p>
          <a:p>
            <a:r>
              <a:rPr lang="en-US" altLang="en-US">
                <a:latin typeface="Arial" panose="020B0604020202020204" pitchFamily="34" charset="0"/>
              </a:rPr>
              <a:t>A longer-lasting form of unemployment caused by fundamental shifts in an economy. Structural unemployment occurs for a number of reasons – workers may lack the requisite job skills, or they may live far from regions where jobs are available but are unable to move there. Or they may simply be unwilling to work because existing wage levels are too low. So while jobs are available, there is a serious mismatch between what companies need and what workers can offer. Structural unemployment is exacerbated by extraneous factors such as technology, competition and government policy.</a:t>
            </a:r>
            <a:endParaRPr lang="en-GB" altLang="en-US">
              <a:latin typeface="Arial" panose="020B0604020202020204" pitchFamily="34" charset="0"/>
            </a:endParaRPr>
          </a:p>
        </p:txBody>
      </p:sp>
      <p:sp>
        <p:nvSpPr>
          <p:cNvPr id="130052" name="Slide Number Placeholder 3">
            <a:extLst>
              <a:ext uri="{FF2B5EF4-FFF2-40B4-BE49-F238E27FC236}">
                <a16:creationId xmlns:a16="http://schemas.microsoft.com/office/drawing/2014/main" id="{FFDA825E-42FF-4C4F-BBC8-E1E2A6BFFB0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1439B5F-F65C-7A49-B154-6922E264237B}" type="slidenum">
              <a:rPr lang="en-GB" altLang="en-US"/>
              <a:pPr eaLnBrk="1" hangingPunct="1"/>
              <a:t>22</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5A72F9FF-B2C8-0846-BED4-0D5AEE8D64B6}"/>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12A06CD1-0C10-284E-93D0-4B97968F90D8}"/>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AD78C08A-500D-A145-8752-BCF5EF4900A7}"/>
              </a:ext>
            </a:extLst>
          </p:cNvPr>
          <p:cNvSpPr>
            <a:spLocks noGrp="1" noChangeArrowheads="1"/>
          </p:cNvSpPr>
          <p:nvPr>
            <p:ph type="sldNum" sz="quarter" idx="12"/>
          </p:nvPr>
        </p:nvSpPr>
        <p:spPr>
          <a:ln/>
        </p:spPr>
        <p:txBody>
          <a:bodyPr/>
          <a:lstStyle>
            <a:lvl1pPr>
              <a:defRPr/>
            </a:lvl1pPr>
          </a:lstStyle>
          <a:p>
            <a:fld id="{6468E392-1AD7-7D45-A25F-51BCBC4D7C1B}" type="slidenum">
              <a:rPr lang="en-GB" altLang="en-US"/>
              <a:pPr/>
              <a:t>‹#›</a:t>
            </a:fld>
            <a:endParaRPr lang="en-GB" altLang="en-US"/>
          </a:p>
        </p:txBody>
      </p:sp>
    </p:spTree>
    <p:extLst>
      <p:ext uri="{BB962C8B-B14F-4D97-AF65-F5344CB8AC3E}">
        <p14:creationId xmlns:p14="http://schemas.microsoft.com/office/powerpoint/2010/main" val="274619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C07FBB1-9A52-CB4C-AD33-3711362A82C6}"/>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544E3DAF-3D78-2C47-9E69-65D78DB9C901}"/>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46C9C455-505D-4245-ACE4-895C38B52811}"/>
              </a:ext>
            </a:extLst>
          </p:cNvPr>
          <p:cNvSpPr>
            <a:spLocks noGrp="1" noChangeArrowheads="1"/>
          </p:cNvSpPr>
          <p:nvPr>
            <p:ph type="sldNum" sz="quarter" idx="12"/>
          </p:nvPr>
        </p:nvSpPr>
        <p:spPr>
          <a:ln/>
        </p:spPr>
        <p:txBody>
          <a:bodyPr/>
          <a:lstStyle>
            <a:lvl1pPr>
              <a:defRPr/>
            </a:lvl1pPr>
          </a:lstStyle>
          <a:p>
            <a:fld id="{570D6EC1-1522-2E43-A8DC-BF0BC9A231FF}" type="slidenum">
              <a:rPr lang="en-GB" altLang="en-US"/>
              <a:pPr/>
              <a:t>‹#›</a:t>
            </a:fld>
            <a:endParaRPr lang="en-GB" altLang="en-US"/>
          </a:p>
        </p:txBody>
      </p:sp>
    </p:spTree>
    <p:extLst>
      <p:ext uri="{BB962C8B-B14F-4D97-AF65-F5344CB8AC3E}">
        <p14:creationId xmlns:p14="http://schemas.microsoft.com/office/powerpoint/2010/main" val="1315298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1B92486-2BEB-CE43-A33C-607BA1E1DCAF}"/>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48C01086-B3CB-044C-A22B-76BD2D7B4D51}"/>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3DF9FBF9-0B4D-F14A-823E-657E0F9B4C5A}"/>
              </a:ext>
            </a:extLst>
          </p:cNvPr>
          <p:cNvSpPr>
            <a:spLocks noGrp="1" noChangeArrowheads="1"/>
          </p:cNvSpPr>
          <p:nvPr>
            <p:ph type="sldNum" sz="quarter" idx="12"/>
          </p:nvPr>
        </p:nvSpPr>
        <p:spPr>
          <a:ln/>
        </p:spPr>
        <p:txBody>
          <a:bodyPr/>
          <a:lstStyle>
            <a:lvl1pPr>
              <a:defRPr/>
            </a:lvl1pPr>
          </a:lstStyle>
          <a:p>
            <a:fld id="{B450A0EA-AC59-2341-81D2-1AFCB68285A4}" type="slidenum">
              <a:rPr lang="en-GB" altLang="en-US"/>
              <a:pPr/>
              <a:t>‹#›</a:t>
            </a:fld>
            <a:endParaRPr lang="en-GB" altLang="en-US"/>
          </a:p>
        </p:txBody>
      </p:sp>
    </p:spTree>
    <p:extLst>
      <p:ext uri="{BB962C8B-B14F-4D97-AF65-F5344CB8AC3E}">
        <p14:creationId xmlns:p14="http://schemas.microsoft.com/office/powerpoint/2010/main" val="2329112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6E1047C-6F16-FE40-BB91-9745E26DDC81}"/>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B05EC845-1EFA-D94D-AB10-87DAAA2B6251}"/>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019266C5-51B6-E54F-B432-0F8845A91167}"/>
              </a:ext>
            </a:extLst>
          </p:cNvPr>
          <p:cNvSpPr>
            <a:spLocks noGrp="1" noChangeArrowheads="1"/>
          </p:cNvSpPr>
          <p:nvPr>
            <p:ph type="sldNum" sz="quarter" idx="12"/>
          </p:nvPr>
        </p:nvSpPr>
        <p:spPr>
          <a:ln/>
        </p:spPr>
        <p:txBody>
          <a:bodyPr/>
          <a:lstStyle>
            <a:lvl1pPr>
              <a:defRPr/>
            </a:lvl1pPr>
          </a:lstStyle>
          <a:p>
            <a:fld id="{759570E1-8C98-1342-B2AA-2D29556577F2}" type="slidenum">
              <a:rPr lang="en-GB" altLang="en-US"/>
              <a:pPr/>
              <a:t>‹#›</a:t>
            </a:fld>
            <a:endParaRPr lang="en-GB" altLang="en-US"/>
          </a:p>
        </p:txBody>
      </p:sp>
    </p:spTree>
    <p:extLst>
      <p:ext uri="{BB962C8B-B14F-4D97-AF65-F5344CB8AC3E}">
        <p14:creationId xmlns:p14="http://schemas.microsoft.com/office/powerpoint/2010/main" val="1423882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6850514-0402-9F41-B705-57118BFA3BE7}"/>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8F06392B-034D-4F44-99C0-B9CC4F13E503}"/>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1BF5610C-5479-2F46-AE37-D56A12F9492D}"/>
              </a:ext>
            </a:extLst>
          </p:cNvPr>
          <p:cNvSpPr>
            <a:spLocks noGrp="1" noChangeArrowheads="1"/>
          </p:cNvSpPr>
          <p:nvPr>
            <p:ph type="sldNum" sz="quarter" idx="12"/>
          </p:nvPr>
        </p:nvSpPr>
        <p:spPr>
          <a:ln/>
        </p:spPr>
        <p:txBody>
          <a:bodyPr/>
          <a:lstStyle>
            <a:lvl1pPr>
              <a:defRPr/>
            </a:lvl1pPr>
          </a:lstStyle>
          <a:p>
            <a:fld id="{5A09752F-2F52-244F-9421-E30132B62605}" type="slidenum">
              <a:rPr lang="en-GB" altLang="en-US"/>
              <a:pPr/>
              <a:t>‹#›</a:t>
            </a:fld>
            <a:endParaRPr lang="en-GB" altLang="en-US"/>
          </a:p>
        </p:txBody>
      </p:sp>
    </p:spTree>
    <p:extLst>
      <p:ext uri="{BB962C8B-B14F-4D97-AF65-F5344CB8AC3E}">
        <p14:creationId xmlns:p14="http://schemas.microsoft.com/office/powerpoint/2010/main" val="1917760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0736088B-5FBC-1747-A878-443FB96DF827}"/>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47F08C8C-46E7-834C-A7AC-A4D9A070BA3F}"/>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F50A4BFF-12DE-1D48-9D27-5CDBED48B1EF}"/>
              </a:ext>
            </a:extLst>
          </p:cNvPr>
          <p:cNvSpPr>
            <a:spLocks noGrp="1" noChangeArrowheads="1"/>
          </p:cNvSpPr>
          <p:nvPr>
            <p:ph type="sldNum" sz="quarter" idx="12"/>
          </p:nvPr>
        </p:nvSpPr>
        <p:spPr>
          <a:ln/>
        </p:spPr>
        <p:txBody>
          <a:bodyPr/>
          <a:lstStyle>
            <a:lvl1pPr>
              <a:defRPr/>
            </a:lvl1pPr>
          </a:lstStyle>
          <a:p>
            <a:fld id="{DA91743A-41BF-B740-B968-1530C599F3E9}" type="slidenum">
              <a:rPr lang="en-GB" altLang="en-US"/>
              <a:pPr/>
              <a:t>‹#›</a:t>
            </a:fld>
            <a:endParaRPr lang="en-GB" altLang="en-US"/>
          </a:p>
        </p:txBody>
      </p:sp>
    </p:spTree>
    <p:extLst>
      <p:ext uri="{BB962C8B-B14F-4D97-AF65-F5344CB8AC3E}">
        <p14:creationId xmlns:p14="http://schemas.microsoft.com/office/powerpoint/2010/main" val="979920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888687CE-6F5A-9B4D-965A-86FFAB28FCC2}"/>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245B7B28-5F64-6944-8029-AD83D28E13C7}"/>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B77C4F1B-DA55-4340-9517-F2D7D842E1B4}"/>
              </a:ext>
            </a:extLst>
          </p:cNvPr>
          <p:cNvSpPr>
            <a:spLocks noGrp="1" noChangeArrowheads="1"/>
          </p:cNvSpPr>
          <p:nvPr>
            <p:ph type="sldNum" sz="quarter" idx="12"/>
          </p:nvPr>
        </p:nvSpPr>
        <p:spPr>
          <a:ln/>
        </p:spPr>
        <p:txBody>
          <a:bodyPr/>
          <a:lstStyle>
            <a:lvl1pPr>
              <a:defRPr/>
            </a:lvl1pPr>
          </a:lstStyle>
          <a:p>
            <a:fld id="{C4F07898-EBD7-1744-AB64-F98705004C63}" type="slidenum">
              <a:rPr lang="en-GB" altLang="en-US"/>
              <a:pPr/>
              <a:t>‹#›</a:t>
            </a:fld>
            <a:endParaRPr lang="en-GB" altLang="en-US"/>
          </a:p>
        </p:txBody>
      </p:sp>
    </p:spTree>
    <p:extLst>
      <p:ext uri="{BB962C8B-B14F-4D97-AF65-F5344CB8AC3E}">
        <p14:creationId xmlns:p14="http://schemas.microsoft.com/office/powerpoint/2010/main" val="1711206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4377FFB2-5FF2-684D-9621-2CCB52B58E60}"/>
              </a:ext>
            </a:extLst>
          </p:cNvPr>
          <p:cNvSpPr>
            <a:spLocks noGrp="1" noChangeArrowheads="1"/>
          </p:cNvSpPr>
          <p:nvPr>
            <p:ph type="dt" sz="half" idx="10"/>
          </p:nvPr>
        </p:nvSpPr>
        <p:spPr>
          <a:ln/>
        </p:spPr>
        <p:txBody>
          <a:bodyPr/>
          <a:lstStyle>
            <a:lvl1pPr>
              <a:defRPr/>
            </a:lvl1pPr>
          </a:lstStyle>
          <a:p>
            <a:pPr>
              <a:defRPr/>
            </a:pPr>
            <a:endParaRPr lang="en-GB"/>
          </a:p>
        </p:txBody>
      </p:sp>
      <p:sp>
        <p:nvSpPr>
          <p:cNvPr id="8" name="Rectangle 5">
            <a:extLst>
              <a:ext uri="{FF2B5EF4-FFF2-40B4-BE49-F238E27FC236}">
                <a16:creationId xmlns:a16="http://schemas.microsoft.com/office/drawing/2014/main" id="{721ED778-EB62-5F49-BBE8-5E82F23D9E26}"/>
              </a:ext>
            </a:extLst>
          </p:cNvPr>
          <p:cNvSpPr>
            <a:spLocks noGrp="1" noChangeArrowheads="1"/>
          </p:cNvSpPr>
          <p:nvPr>
            <p:ph type="ftr" sz="quarter" idx="11"/>
          </p:nvPr>
        </p:nvSpPr>
        <p:spPr>
          <a:ln/>
        </p:spPr>
        <p:txBody>
          <a:bodyPr/>
          <a:lstStyle>
            <a:lvl1pPr>
              <a:defRPr/>
            </a:lvl1pPr>
          </a:lstStyle>
          <a:p>
            <a:pPr>
              <a:defRPr/>
            </a:pPr>
            <a:endParaRPr lang="en-GB"/>
          </a:p>
        </p:txBody>
      </p:sp>
      <p:sp>
        <p:nvSpPr>
          <p:cNvPr id="9" name="Rectangle 6">
            <a:extLst>
              <a:ext uri="{FF2B5EF4-FFF2-40B4-BE49-F238E27FC236}">
                <a16:creationId xmlns:a16="http://schemas.microsoft.com/office/drawing/2014/main" id="{B96615B9-2E10-0F4E-87D7-CC42B69F3E03}"/>
              </a:ext>
            </a:extLst>
          </p:cNvPr>
          <p:cNvSpPr>
            <a:spLocks noGrp="1" noChangeArrowheads="1"/>
          </p:cNvSpPr>
          <p:nvPr>
            <p:ph type="sldNum" sz="quarter" idx="12"/>
          </p:nvPr>
        </p:nvSpPr>
        <p:spPr>
          <a:ln/>
        </p:spPr>
        <p:txBody>
          <a:bodyPr/>
          <a:lstStyle>
            <a:lvl1pPr>
              <a:defRPr/>
            </a:lvl1pPr>
          </a:lstStyle>
          <a:p>
            <a:fld id="{EE37A687-EA36-F94E-97FC-63948099F985}" type="slidenum">
              <a:rPr lang="en-GB" altLang="en-US"/>
              <a:pPr/>
              <a:t>‹#›</a:t>
            </a:fld>
            <a:endParaRPr lang="en-GB" altLang="en-US"/>
          </a:p>
        </p:txBody>
      </p:sp>
    </p:spTree>
    <p:extLst>
      <p:ext uri="{BB962C8B-B14F-4D97-AF65-F5344CB8AC3E}">
        <p14:creationId xmlns:p14="http://schemas.microsoft.com/office/powerpoint/2010/main" val="214820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42EAF9C0-878E-4041-A3E1-FE6FE72F8E54}"/>
              </a:ext>
            </a:extLst>
          </p:cNvPr>
          <p:cNvSpPr>
            <a:spLocks noGrp="1" noChangeArrowheads="1"/>
          </p:cNvSpPr>
          <p:nvPr>
            <p:ph type="dt" sz="half" idx="10"/>
          </p:nvPr>
        </p:nvSpPr>
        <p:spPr>
          <a:ln/>
        </p:spPr>
        <p:txBody>
          <a:bodyPr/>
          <a:lstStyle>
            <a:lvl1pPr>
              <a:defRPr/>
            </a:lvl1pPr>
          </a:lstStyle>
          <a:p>
            <a:pPr>
              <a:defRPr/>
            </a:pPr>
            <a:endParaRPr lang="en-GB"/>
          </a:p>
        </p:txBody>
      </p:sp>
      <p:sp>
        <p:nvSpPr>
          <p:cNvPr id="4" name="Rectangle 5">
            <a:extLst>
              <a:ext uri="{FF2B5EF4-FFF2-40B4-BE49-F238E27FC236}">
                <a16:creationId xmlns:a16="http://schemas.microsoft.com/office/drawing/2014/main" id="{76300BB0-13D8-614B-94C9-77CBC335BFD1}"/>
              </a:ext>
            </a:extLst>
          </p:cNvPr>
          <p:cNvSpPr>
            <a:spLocks noGrp="1" noChangeArrowheads="1"/>
          </p:cNvSpPr>
          <p:nvPr>
            <p:ph type="ftr" sz="quarter" idx="11"/>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9B7E1D00-10C0-3C4A-BFC3-BB3009FB9BA1}"/>
              </a:ext>
            </a:extLst>
          </p:cNvPr>
          <p:cNvSpPr>
            <a:spLocks noGrp="1" noChangeArrowheads="1"/>
          </p:cNvSpPr>
          <p:nvPr>
            <p:ph type="sldNum" sz="quarter" idx="12"/>
          </p:nvPr>
        </p:nvSpPr>
        <p:spPr>
          <a:ln/>
        </p:spPr>
        <p:txBody>
          <a:bodyPr/>
          <a:lstStyle>
            <a:lvl1pPr>
              <a:defRPr/>
            </a:lvl1pPr>
          </a:lstStyle>
          <a:p>
            <a:fld id="{68AE9795-0879-2D41-BCF4-F31EEE8396D4}" type="slidenum">
              <a:rPr lang="en-GB" altLang="en-US"/>
              <a:pPr/>
              <a:t>‹#›</a:t>
            </a:fld>
            <a:endParaRPr lang="en-GB" altLang="en-US"/>
          </a:p>
        </p:txBody>
      </p:sp>
    </p:spTree>
    <p:extLst>
      <p:ext uri="{BB962C8B-B14F-4D97-AF65-F5344CB8AC3E}">
        <p14:creationId xmlns:p14="http://schemas.microsoft.com/office/powerpoint/2010/main" val="3417756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38CCB3A-A1D4-8B40-8B46-55EF5B10A0BD}"/>
              </a:ext>
            </a:extLst>
          </p:cNvPr>
          <p:cNvSpPr>
            <a:spLocks noGrp="1" noChangeArrowheads="1"/>
          </p:cNvSpPr>
          <p:nvPr>
            <p:ph type="dt" sz="half" idx="10"/>
          </p:nvPr>
        </p:nvSpPr>
        <p:spPr>
          <a:ln/>
        </p:spPr>
        <p:txBody>
          <a:bodyPr/>
          <a:lstStyle>
            <a:lvl1pPr>
              <a:defRPr/>
            </a:lvl1pPr>
          </a:lstStyle>
          <a:p>
            <a:pPr>
              <a:defRPr/>
            </a:pPr>
            <a:endParaRPr lang="en-GB"/>
          </a:p>
        </p:txBody>
      </p:sp>
      <p:sp>
        <p:nvSpPr>
          <p:cNvPr id="3" name="Rectangle 5">
            <a:extLst>
              <a:ext uri="{FF2B5EF4-FFF2-40B4-BE49-F238E27FC236}">
                <a16:creationId xmlns:a16="http://schemas.microsoft.com/office/drawing/2014/main" id="{0773EF61-46A3-8D4D-9236-C73379073195}"/>
              </a:ext>
            </a:extLst>
          </p:cNvPr>
          <p:cNvSpPr>
            <a:spLocks noGrp="1" noChangeArrowheads="1"/>
          </p:cNvSpPr>
          <p:nvPr>
            <p:ph type="ftr" sz="quarter" idx="11"/>
          </p:nvPr>
        </p:nvSpPr>
        <p:spPr>
          <a:ln/>
        </p:spPr>
        <p:txBody>
          <a:bodyPr/>
          <a:lstStyle>
            <a:lvl1pPr>
              <a:defRPr/>
            </a:lvl1pPr>
          </a:lstStyle>
          <a:p>
            <a:pPr>
              <a:defRPr/>
            </a:pPr>
            <a:endParaRPr lang="en-GB"/>
          </a:p>
        </p:txBody>
      </p:sp>
      <p:sp>
        <p:nvSpPr>
          <p:cNvPr id="4" name="Rectangle 6">
            <a:extLst>
              <a:ext uri="{FF2B5EF4-FFF2-40B4-BE49-F238E27FC236}">
                <a16:creationId xmlns:a16="http://schemas.microsoft.com/office/drawing/2014/main" id="{32720B43-55E4-D64C-993A-5A5F195A8903}"/>
              </a:ext>
            </a:extLst>
          </p:cNvPr>
          <p:cNvSpPr>
            <a:spLocks noGrp="1" noChangeArrowheads="1"/>
          </p:cNvSpPr>
          <p:nvPr>
            <p:ph type="sldNum" sz="quarter" idx="12"/>
          </p:nvPr>
        </p:nvSpPr>
        <p:spPr>
          <a:ln/>
        </p:spPr>
        <p:txBody>
          <a:bodyPr/>
          <a:lstStyle>
            <a:lvl1pPr>
              <a:defRPr/>
            </a:lvl1pPr>
          </a:lstStyle>
          <a:p>
            <a:fld id="{2C0D74B7-4253-2C49-85B9-DA9580F601C9}" type="slidenum">
              <a:rPr lang="en-GB" altLang="en-US"/>
              <a:pPr/>
              <a:t>‹#›</a:t>
            </a:fld>
            <a:endParaRPr lang="en-GB" altLang="en-US"/>
          </a:p>
        </p:txBody>
      </p:sp>
    </p:spTree>
    <p:extLst>
      <p:ext uri="{BB962C8B-B14F-4D97-AF65-F5344CB8AC3E}">
        <p14:creationId xmlns:p14="http://schemas.microsoft.com/office/powerpoint/2010/main" val="2444266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792ABDA-9B38-5940-8FA5-2186DE4D01CF}"/>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23C7F556-39F3-D547-8B3C-9A91CDB72169}"/>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53D7B7B9-3B71-1A41-85CB-7C7223EE3744}"/>
              </a:ext>
            </a:extLst>
          </p:cNvPr>
          <p:cNvSpPr>
            <a:spLocks noGrp="1" noChangeArrowheads="1"/>
          </p:cNvSpPr>
          <p:nvPr>
            <p:ph type="sldNum" sz="quarter" idx="12"/>
          </p:nvPr>
        </p:nvSpPr>
        <p:spPr>
          <a:ln/>
        </p:spPr>
        <p:txBody>
          <a:bodyPr/>
          <a:lstStyle>
            <a:lvl1pPr>
              <a:defRPr/>
            </a:lvl1pPr>
          </a:lstStyle>
          <a:p>
            <a:fld id="{45CAFF30-5ECB-AF4F-9345-74D750E7F672}" type="slidenum">
              <a:rPr lang="en-GB" altLang="en-US"/>
              <a:pPr/>
              <a:t>‹#›</a:t>
            </a:fld>
            <a:endParaRPr lang="en-GB" altLang="en-US"/>
          </a:p>
        </p:txBody>
      </p:sp>
    </p:spTree>
    <p:extLst>
      <p:ext uri="{BB962C8B-B14F-4D97-AF65-F5344CB8AC3E}">
        <p14:creationId xmlns:p14="http://schemas.microsoft.com/office/powerpoint/2010/main" val="3727893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7FC926B-9F2E-A741-A318-7D27C1E4A5F0}"/>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AF5360A8-8B3F-D243-A2E4-ECF9C9C82F46}"/>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28050D06-94E7-C94A-B49B-40D20B3C81D3}"/>
              </a:ext>
            </a:extLst>
          </p:cNvPr>
          <p:cNvSpPr>
            <a:spLocks noGrp="1" noChangeArrowheads="1"/>
          </p:cNvSpPr>
          <p:nvPr>
            <p:ph type="sldNum" sz="quarter" idx="12"/>
          </p:nvPr>
        </p:nvSpPr>
        <p:spPr>
          <a:ln/>
        </p:spPr>
        <p:txBody>
          <a:bodyPr/>
          <a:lstStyle>
            <a:lvl1pPr>
              <a:defRPr/>
            </a:lvl1pPr>
          </a:lstStyle>
          <a:p>
            <a:fld id="{E04345E6-AD9F-DA47-84A8-F695D2BE731C}" type="slidenum">
              <a:rPr lang="en-GB" altLang="en-US"/>
              <a:pPr/>
              <a:t>‹#›</a:t>
            </a:fld>
            <a:endParaRPr lang="en-GB" altLang="en-US"/>
          </a:p>
        </p:txBody>
      </p:sp>
    </p:spTree>
    <p:extLst>
      <p:ext uri="{BB962C8B-B14F-4D97-AF65-F5344CB8AC3E}">
        <p14:creationId xmlns:p14="http://schemas.microsoft.com/office/powerpoint/2010/main" val="3116800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84F3FE54-A4CD-684C-B1BC-68A9314A9C6E}"/>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2051" name="Rectangle 3">
            <a:extLst>
              <a:ext uri="{FF2B5EF4-FFF2-40B4-BE49-F238E27FC236}">
                <a16:creationId xmlns:a16="http://schemas.microsoft.com/office/drawing/2014/main" id="{25C7D9FC-1295-F747-B984-B51FC7F5CCBC}"/>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a:extLst>
              <a:ext uri="{FF2B5EF4-FFF2-40B4-BE49-F238E27FC236}">
                <a16:creationId xmlns:a16="http://schemas.microsoft.com/office/drawing/2014/main" id="{77233AA7-4F62-BB49-AB9F-61C0C6FA6177}"/>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GB"/>
          </a:p>
        </p:txBody>
      </p:sp>
      <p:sp>
        <p:nvSpPr>
          <p:cNvPr id="1029" name="Rectangle 5">
            <a:extLst>
              <a:ext uri="{FF2B5EF4-FFF2-40B4-BE49-F238E27FC236}">
                <a16:creationId xmlns:a16="http://schemas.microsoft.com/office/drawing/2014/main" id="{D7BCC1A6-D77E-6546-B96C-9B0A3F12057B}"/>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GB"/>
          </a:p>
        </p:txBody>
      </p:sp>
      <p:sp>
        <p:nvSpPr>
          <p:cNvPr id="1030" name="Rectangle 6">
            <a:extLst>
              <a:ext uri="{FF2B5EF4-FFF2-40B4-BE49-F238E27FC236}">
                <a16:creationId xmlns:a16="http://schemas.microsoft.com/office/drawing/2014/main" id="{1822CA54-F15B-F744-871F-DDCADDD0FDC6}"/>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FFCC7E1F-35B6-8E4B-8558-D24EBC15B0C3}"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hyperlink" Target="http://www.ab-inbev.com/" TargetMode="External"/><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5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4.jpeg"/><Relationship Id="rId7" Type="http://schemas.openxmlformats.org/officeDocument/2006/relationships/image" Target="../media/image27.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hyperlink" Target="http://www.google.nl/imgres?imgurl=http://files.n361.com/Foto's/Fietstunnel2.JPG&amp;imgrefurl=http://www.n361.com/node/311&amp;usg=__IGVwoNj_Dum1nhqCujsKJ_CwWvI=&amp;h=2448&amp;w=3264&amp;sz=642&amp;hl=nl&amp;start=8&amp;zoom=1&amp;um=1&amp;itbs=1&amp;tbnid=iZpMvmWaggcjuM:&amp;tbnh=113&amp;tbnw=150&amp;prev=/search%3Fq%3Dfietstunnel%26um%3D1%26hl%3Dnl%26rlz%3D1W1GPEA_nl%26biw%3D1259%26bih%3D548%26tbm%3Disch&amp;ei=DAbkTfSrBcOfOoqVmIYH" TargetMode="External"/><Relationship Id="rId9" Type="http://schemas.openxmlformats.org/officeDocument/2006/relationships/image" Target="../media/image29.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0.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0a8-ch03.gif%20%20%20%20%20%20%20%20%20%20%20%20%20%20%20%20%20%20%20%20%20%20%20%20%20%20%20%20%20%20%20%20%20%20%20%20%20%20%20%20%20%20%20%20%20%20%20%20%20%20%20%20%200001A3CF%0aBob's%20work%20%20%20%20%20%20%20%20%20%20%20%20%20%20%20%20%20%20%20%20%20B5E64ED3:" TargetMode="Externa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3.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9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3" Type="http://schemas.openxmlformats.org/officeDocument/2006/relationships/hyperlink" Target="http://www.daimler.com/company" TargetMode="External"/><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hyperlink" Target="http://www.marutisuzuki.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a:extLst>
              <a:ext uri="{FF2B5EF4-FFF2-40B4-BE49-F238E27FC236}">
                <a16:creationId xmlns:a16="http://schemas.microsoft.com/office/drawing/2014/main" id="{1B590641-900E-9147-B33B-22273C471CA0}"/>
              </a:ext>
            </a:extLst>
          </p:cNvPr>
          <p:cNvSpPr>
            <a:spLocks noGrp="1" noChangeArrowheads="1"/>
          </p:cNvSpPr>
          <p:nvPr>
            <p:ph type="ctrTitle"/>
          </p:nvPr>
        </p:nvSpPr>
        <p:spPr>
          <a:xfrm>
            <a:off x="684213" y="0"/>
            <a:ext cx="7772400" cy="1470025"/>
          </a:xfrm>
          <a:noFill/>
        </p:spPr>
        <p:txBody>
          <a:bodyPr/>
          <a:lstStyle/>
          <a:p>
            <a:pPr eaLnBrk="1" hangingPunct="1"/>
            <a:r>
              <a:rPr lang="sr-Latn-BA" altLang="en-US" sz="3200"/>
              <a:t> </a:t>
            </a:r>
            <a:r>
              <a:rPr lang="sr-Latn-BA" altLang="en-US" sz="3200" b="1"/>
              <a:t>DRUGI DIO </a:t>
            </a:r>
            <a:br>
              <a:rPr lang="sr-Latn-BA" altLang="en-US" sz="3200" b="1"/>
            </a:br>
            <a:r>
              <a:rPr lang="sr-Latn-BA" altLang="en-US" sz="3200"/>
              <a:t>Strategijsko pozicioniranje-</a:t>
            </a:r>
            <a:br>
              <a:rPr lang="sr-Latn-BA" altLang="en-US" sz="3200"/>
            </a:br>
            <a:r>
              <a:rPr lang="en-US" altLang="en-US" sz="3200"/>
              <a:t>Vanjsk</a:t>
            </a:r>
            <a:r>
              <a:rPr lang="sr-Latn-BA" altLang="en-US" sz="3200"/>
              <a:t>o okruženje org. </a:t>
            </a:r>
            <a:endParaRPr lang="en-US" altLang="en-US" sz="3200"/>
          </a:p>
        </p:txBody>
      </p:sp>
      <p:pic>
        <p:nvPicPr>
          <p:cNvPr id="3075" name="Picture 5">
            <a:extLst>
              <a:ext uri="{FF2B5EF4-FFF2-40B4-BE49-F238E27FC236}">
                <a16:creationId xmlns:a16="http://schemas.microsoft.com/office/drawing/2014/main" id="{1B7F9645-A18E-394C-B9AB-E0B4F68E0636}"/>
              </a:ext>
            </a:extLst>
          </p:cNvPr>
          <p:cNvPicPr>
            <a:picLocks noChangeAspect="1" noChangeArrowheads="1"/>
          </p:cNvPicPr>
          <p:nvPr>
            <p:ph type="subTitle" idx="1"/>
          </p:nvPr>
        </p:nvPicPr>
        <p:blipFill>
          <a:blip r:embed="rId3">
            <a:clrChange>
              <a:clrFrom>
                <a:srgbClr val="000080"/>
              </a:clrFrom>
              <a:clrTo>
                <a:srgbClr val="000080">
                  <a:alpha val="0"/>
                </a:srgbClr>
              </a:clrTo>
            </a:clrChange>
            <a:extLst>
              <a:ext uri="{28A0092B-C50C-407E-A947-70E740481C1C}">
                <a14:useLocalDpi xmlns:a14="http://schemas.microsoft.com/office/drawing/2010/main"/>
              </a:ext>
            </a:extLst>
          </a:blip>
          <a:srcRect/>
          <a:stretch>
            <a:fillRect/>
          </a:stretch>
        </p:blipFill>
        <p:spPr>
          <a:xfrm>
            <a:off x="1979613" y="1628775"/>
            <a:ext cx="4392612" cy="3816350"/>
          </a:xfrm>
          <a:noFill/>
        </p:spPr>
      </p:pic>
      <p:sp>
        <p:nvSpPr>
          <p:cNvPr id="3076" name="Text Box 6">
            <a:extLst>
              <a:ext uri="{FF2B5EF4-FFF2-40B4-BE49-F238E27FC236}">
                <a16:creationId xmlns:a16="http://schemas.microsoft.com/office/drawing/2014/main" id="{29A7154A-99C6-6F4D-A5D3-2E7D737B1405}"/>
              </a:ext>
            </a:extLst>
          </p:cNvPr>
          <p:cNvSpPr txBox="1">
            <a:spLocks noChangeArrowheads="1"/>
          </p:cNvSpPr>
          <p:nvPr/>
        </p:nvSpPr>
        <p:spPr bwMode="auto">
          <a:xfrm>
            <a:off x="900113" y="5732463"/>
            <a:ext cx="5688012"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sr-Latn-BA" altLang="en-US" sz="2400" b="1"/>
              <a:t>19-10-</a:t>
            </a:r>
            <a:r>
              <a:rPr lang="en-GB" altLang="en-US" sz="2400" b="1"/>
              <a:t>201</a:t>
            </a:r>
            <a:r>
              <a:rPr lang="sr-Latn-BA" altLang="en-US" sz="2400" b="1"/>
              <a:t>7</a:t>
            </a:r>
          </a:p>
          <a:p>
            <a:pPr algn="ctr" eaLnBrk="1" hangingPunct="1">
              <a:spcBef>
                <a:spcPct val="50000"/>
              </a:spcBef>
            </a:pPr>
            <a:r>
              <a:rPr lang="sr-Latn-BA" altLang="en-US" sz="2400" b="1"/>
              <a:t> </a:t>
            </a:r>
          </a:p>
          <a:p>
            <a:pPr algn="ctr" eaLnBrk="1" hangingPunct="1">
              <a:spcBef>
                <a:spcPct val="50000"/>
              </a:spcBef>
            </a:pPr>
            <a:endParaRPr lang="en-GB"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C17A45A8-6B7A-FE47-8721-ADE71186912A}"/>
              </a:ext>
            </a:extLst>
          </p:cNvPr>
          <p:cNvSpPr>
            <a:spLocks noGrp="1"/>
          </p:cNvSpPr>
          <p:nvPr>
            <p:ph type="ctrTitle"/>
          </p:nvPr>
        </p:nvSpPr>
        <p:spPr>
          <a:xfrm>
            <a:off x="323850" y="1916113"/>
            <a:ext cx="7851775" cy="1828800"/>
          </a:xfrm>
        </p:spPr>
        <p:txBody>
          <a:bodyPr/>
          <a:lstStyle/>
          <a:p>
            <a:pPr eaLnBrk="1" hangingPunct="1"/>
            <a:r>
              <a:rPr lang="en-GB" altLang="en-US"/>
              <a:t>Ne</a:t>
            </a:r>
            <a:r>
              <a:rPr lang="bs-Latn-BA" altLang="en-US"/>
              <a:t>što više o makro-okruženju </a:t>
            </a:r>
            <a:endParaRPr lang="en-GB" altLang="en-US"/>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1234965F-F571-9943-9E12-62BC5CD3F22A}"/>
              </a:ext>
            </a:extLst>
          </p:cNvPr>
          <p:cNvSpPr>
            <a:spLocks noGrp="1" noChangeArrowheads="1"/>
          </p:cNvSpPr>
          <p:nvPr>
            <p:ph type="title"/>
          </p:nvPr>
        </p:nvSpPr>
        <p:spPr/>
        <p:txBody>
          <a:bodyPr/>
          <a:lstStyle/>
          <a:p>
            <a:pPr algn="l" eaLnBrk="1" hangingPunct="1"/>
            <a:r>
              <a:rPr lang="en-US" altLang="en-US" sz="3600">
                <a:solidFill>
                  <a:srgbClr val="FF0066"/>
                </a:solidFill>
              </a:rPr>
              <a:t>Industry group attractiveness</a:t>
            </a:r>
            <a:endParaRPr lang="en-GB" altLang="en-US" sz="3600">
              <a:solidFill>
                <a:srgbClr val="FF0066"/>
              </a:solidFill>
            </a:endParaRPr>
          </a:p>
        </p:txBody>
      </p:sp>
      <p:sp>
        <p:nvSpPr>
          <p:cNvPr id="103427" name="Oval 3">
            <a:extLst>
              <a:ext uri="{FF2B5EF4-FFF2-40B4-BE49-F238E27FC236}">
                <a16:creationId xmlns:a16="http://schemas.microsoft.com/office/drawing/2014/main" id="{28CC3C69-C170-CE49-8D18-E1FE467EFF95}"/>
              </a:ext>
            </a:extLst>
          </p:cNvPr>
          <p:cNvSpPr>
            <a:spLocks noChangeArrowheads="1"/>
          </p:cNvSpPr>
          <p:nvPr/>
        </p:nvSpPr>
        <p:spPr bwMode="auto">
          <a:xfrm>
            <a:off x="2627313" y="2205038"/>
            <a:ext cx="1944687" cy="107950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28" name="Oval 4">
            <a:extLst>
              <a:ext uri="{FF2B5EF4-FFF2-40B4-BE49-F238E27FC236}">
                <a16:creationId xmlns:a16="http://schemas.microsoft.com/office/drawing/2014/main" id="{E5948FBD-7857-1C45-A51E-FA84EB6FBFE2}"/>
              </a:ext>
            </a:extLst>
          </p:cNvPr>
          <p:cNvSpPr>
            <a:spLocks noChangeArrowheads="1"/>
          </p:cNvSpPr>
          <p:nvPr/>
        </p:nvSpPr>
        <p:spPr bwMode="auto">
          <a:xfrm>
            <a:off x="6300788" y="4221163"/>
            <a:ext cx="1944687" cy="107950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429" name="Text Box 5">
            <a:extLst>
              <a:ext uri="{FF2B5EF4-FFF2-40B4-BE49-F238E27FC236}">
                <a16:creationId xmlns:a16="http://schemas.microsoft.com/office/drawing/2014/main" id="{32FF77DF-1BCA-1144-A424-372AD67AEABE}"/>
              </a:ext>
            </a:extLst>
          </p:cNvPr>
          <p:cNvSpPr txBox="1">
            <a:spLocks noChangeArrowheads="1"/>
          </p:cNvSpPr>
          <p:nvPr/>
        </p:nvSpPr>
        <p:spPr bwMode="auto">
          <a:xfrm>
            <a:off x="2771775" y="2427288"/>
            <a:ext cx="180022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1600" b="1">
                <a:solidFill>
                  <a:srgbClr val="663300"/>
                </a:solidFill>
              </a:rPr>
              <a:t>Unattractive industry/groups</a:t>
            </a:r>
            <a:endParaRPr lang="en-GB" altLang="en-US" sz="1600" b="1">
              <a:solidFill>
                <a:srgbClr val="663300"/>
              </a:solidFill>
            </a:endParaRPr>
          </a:p>
        </p:txBody>
      </p:sp>
      <p:sp>
        <p:nvSpPr>
          <p:cNvPr id="103430" name="Text Box 6">
            <a:extLst>
              <a:ext uri="{FF2B5EF4-FFF2-40B4-BE49-F238E27FC236}">
                <a16:creationId xmlns:a16="http://schemas.microsoft.com/office/drawing/2014/main" id="{8D885FB1-5417-F94A-AE50-402EEDF9F72F}"/>
              </a:ext>
            </a:extLst>
          </p:cNvPr>
          <p:cNvSpPr txBox="1">
            <a:spLocks noChangeArrowheads="1"/>
          </p:cNvSpPr>
          <p:nvPr/>
        </p:nvSpPr>
        <p:spPr bwMode="auto">
          <a:xfrm>
            <a:off x="6443663" y="4432300"/>
            <a:ext cx="180022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1600" b="1">
                <a:solidFill>
                  <a:srgbClr val="339933"/>
                </a:solidFill>
              </a:rPr>
              <a:t>Attractive industry/groups</a:t>
            </a:r>
            <a:endParaRPr lang="en-GB" altLang="en-US" sz="1600" b="1">
              <a:solidFill>
                <a:srgbClr val="339933"/>
              </a:solidFill>
            </a:endParaRPr>
          </a:p>
        </p:txBody>
      </p:sp>
      <p:sp>
        <p:nvSpPr>
          <p:cNvPr id="103431" name="Text Box 7">
            <a:extLst>
              <a:ext uri="{FF2B5EF4-FFF2-40B4-BE49-F238E27FC236}">
                <a16:creationId xmlns:a16="http://schemas.microsoft.com/office/drawing/2014/main" id="{F21D4E7A-61B2-134D-A290-BC07EC505D43}"/>
              </a:ext>
            </a:extLst>
          </p:cNvPr>
          <p:cNvSpPr txBox="1">
            <a:spLocks noChangeArrowheads="1"/>
          </p:cNvSpPr>
          <p:nvPr/>
        </p:nvSpPr>
        <p:spPr bwMode="auto">
          <a:xfrm>
            <a:off x="611188" y="1773238"/>
            <a:ext cx="18732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600"/>
              <a:t>Low entry and mobility barriers</a:t>
            </a:r>
            <a:endParaRPr lang="en-GB" altLang="en-US" sz="1600"/>
          </a:p>
        </p:txBody>
      </p:sp>
      <p:sp>
        <p:nvSpPr>
          <p:cNvPr id="103432" name="Text Box 8">
            <a:extLst>
              <a:ext uri="{FF2B5EF4-FFF2-40B4-BE49-F238E27FC236}">
                <a16:creationId xmlns:a16="http://schemas.microsoft.com/office/drawing/2014/main" id="{0DF96C43-CE56-894C-BDD1-760C50BA2AEB}"/>
              </a:ext>
            </a:extLst>
          </p:cNvPr>
          <p:cNvSpPr txBox="1">
            <a:spLocks noChangeArrowheads="1"/>
          </p:cNvSpPr>
          <p:nvPr/>
        </p:nvSpPr>
        <p:spPr bwMode="auto">
          <a:xfrm>
            <a:off x="323850" y="2492375"/>
            <a:ext cx="187325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600"/>
              <a:t>Suppliers and buyers have strong positions</a:t>
            </a:r>
            <a:endParaRPr lang="en-GB" altLang="en-US" sz="1600"/>
          </a:p>
        </p:txBody>
      </p:sp>
      <p:sp>
        <p:nvSpPr>
          <p:cNvPr id="103433" name="Text Box 9">
            <a:extLst>
              <a:ext uri="{FF2B5EF4-FFF2-40B4-BE49-F238E27FC236}">
                <a16:creationId xmlns:a16="http://schemas.microsoft.com/office/drawing/2014/main" id="{56FFD364-E258-AC47-9AAE-B9623C46C657}"/>
              </a:ext>
            </a:extLst>
          </p:cNvPr>
          <p:cNvSpPr txBox="1">
            <a:spLocks noChangeArrowheads="1"/>
          </p:cNvSpPr>
          <p:nvPr/>
        </p:nvSpPr>
        <p:spPr bwMode="auto">
          <a:xfrm>
            <a:off x="684213" y="3424238"/>
            <a:ext cx="187325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600"/>
              <a:t>Strong threats from substitute products</a:t>
            </a:r>
            <a:endParaRPr lang="en-GB" altLang="en-US" sz="1600"/>
          </a:p>
        </p:txBody>
      </p:sp>
      <p:sp>
        <p:nvSpPr>
          <p:cNvPr id="103434" name="Text Box 10">
            <a:extLst>
              <a:ext uri="{FF2B5EF4-FFF2-40B4-BE49-F238E27FC236}">
                <a16:creationId xmlns:a16="http://schemas.microsoft.com/office/drawing/2014/main" id="{745BBCD7-E72B-7748-8690-0948FBB0F75D}"/>
              </a:ext>
            </a:extLst>
          </p:cNvPr>
          <p:cNvSpPr txBox="1">
            <a:spLocks noChangeArrowheads="1"/>
          </p:cNvSpPr>
          <p:nvPr/>
        </p:nvSpPr>
        <p:spPr bwMode="auto">
          <a:xfrm>
            <a:off x="1258888" y="4403725"/>
            <a:ext cx="187325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600"/>
              <a:t>Intense rivalry among competitors</a:t>
            </a:r>
            <a:endParaRPr lang="en-GB" altLang="en-US" sz="1600"/>
          </a:p>
        </p:txBody>
      </p:sp>
      <p:sp>
        <p:nvSpPr>
          <p:cNvPr id="103435" name="Text Box 11">
            <a:extLst>
              <a:ext uri="{FF2B5EF4-FFF2-40B4-BE49-F238E27FC236}">
                <a16:creationId xmlns:a16="http://schemas.microsoft.com/office/drawing/2014/main" id="{DDD6AE92-EEDB-FA4D-8799-792D63510EF6}"/>
              </a:ext>
            </a:extLst>
          </p:cNvPr>
          <p:cNvSpPr txBox="1">
            <a:spLocks noChangeArrowheads="1"/>
          </p:cNvSpPr>
          <p:nvPr/>
        </p:nvSpPr>
        <p:spPr bwMode="auto">
          <a:xfrm>
            <a:off x="4570413" y="3284538"/>
            <a:ext cx="18732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600"/>
              <a:t>High entry and mobility barriers</a:t>
            </a:r>
            <a:endParaRPr lang="en-GB" altLang="en-US" sz="1600"/>
          </a:p>
        </p:txBody>
      </p:sp>
      <p:sp>
        <p:nvSpPr>
          <p:cNvPr id="103436" name="Text Box 12">
            <a:extLst>
              <a:ext uri="{FF2B5EF4-FFF2-40B4-BE49-F238E27FC236}">
                <a16:creationId xmlns:a16="http://schemas.microsoft.com/office/drawing/2014/main" id="{1C3A4BF7-2E00-D94B-944E-09706372C25F}"/>
              </a:ext>
            </a:extLst>
          </p:cNvPr>
          <p:cNvSpPr txBox="1">
            <a:spLocks noChangeArrowheads="1"/>
          </p:cNvSpPr>
          <p:nvPr/>
        </p:nvSpPr>
        <p:spPr bwMode="auto">
          <a:xfrm>
            <a:off x="3635375" y="3933825"/>
            <a:ext cx="187325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600"/>
              <a:t>Suppliers and buyers have weak positions</a:t>
            </a:r>
            <a:endParaRPr lang="en-GB" altLang="en-US" sz="1600"/>
          </a:p>
        </p:txBody>
      </p:sp>
      <p:sp>
        <p:nvSpPr>
          <p:cNvPr id="103437" name="Text Box 13">
            <a:extLst>
              <a:ext uri="{FF2B5EF4-FFF2-40B4-BE49-F238E27FC236}">
                <a16:creationId xmlns:a16="http://schemas.microsoft.com/office/drawing/2014/main" id="{91D97B2A-AD11-8544-BA1D-EF98886288E3}"/>
              </a:ext>
            </a:extLst>
          </p:cNvPr>
          <p:cNvSpPr txBox="1">
            <a:spLocks noChangeArrowheads="1"/>
          </p:cNvSpPr>
          <p:nvPr/>
        </p:nvSpPr>
        <p:spPr bwMode="auto">
          <a:xfrm>
            <a:off x="3851275" y="4835525"/>
            <a:ext cx="187325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600"/>
              <a:t>Few threats from substitute products</a:t>
            </a:r>
            <a:endParaRPr lang="en-GB" altLang="en-US" sz="1600"/>
          </a:p>
        </p:txBody>
      </p:sp>
      <p:sp>
        <p:nvSpPr>
          <p:cNvPr id="103438" name="Text Box 14">
            <a:extLst>
              <a:ext uri="{FF2B5EF4-FFF2-40B4-BE49-F238E27FC236}">
                <a16:creationId xmlns:a16="http://schemas.microsoft.com/office/drawing/2014/main" id="{6949EFB0-8C19-C347-B441-9DA44004913B}"/>
              </a:ext>
            </a:extLst>
          </p:cNvPr>
          <p:cNvSpPr txBox="1">
            <a:spLocks noChangeArrowheads="1"/>
          </p:cNvSpPr>
          <p:nvPr/>
        </p:nvSpPr>
        <p:spPr bwMode="auto">
          <a:xfrm>
            <a:off x="5146675" y="5440363"/>
            <a:ext cx="187325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600"/>
              <a:t>Moderate rivalry among competitors</a:t>
            </a:r>
            <a:endParaRPr lang="en-GB" altLang="en-US" sz="1600"/>
          </a:p>
        </p:txBody>
      </p:sp>
      <p:sp>
        <p:nvSpPr>
          <p:cNvPr id="103439" name="Line 15">
            <a:extLst>
              <a:ext uri="{FF2B5EF4-FFF2-40B4-BE49-F238E27FC236}">
                <a16:creationId xmlns:a16="http://schemas.microsoft.com/office/drawing/2014/main" id="{A8F1F710-A43D-0A4B-814A-28A050FC247D}"/>
              </a:ext>
            </a:extLst>
          </p:cNvPr>
          <p:cNvSpPr>
            <a:spLocks noChangeShapeType="1"/>
          </p:cNvSpPr>
          <p:nvPr/>
        </p:nvSpPr>
        <p:spPr bwMode="auto">
          <a:xfrm>
            <a:off x="2195513" y="2060575"/>
            <a:ext cx="576262" cy="360363"/>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3440" name="Line 16">
            <a:extLst>
              <a:ext uri="{FF2B5EF4-FFF2-40B4-BE49-F238E27FC236}">
                <a16:creationId xmlns:a16="http://schemas.microsoft.com/office/drawing/2014/main" id="{65AF9EC6-09BD-2A46-827D-03B5C12642E1}"/>
              </a:ext>
            </a:extLst>
          </p:cNvPr>
          <p:cNvSpPr>
            <a:spLocks noChangeShapeType="1"/>
          </p:cNvSpPr>
          <p:nvPr/>
        </p:nvSpPr>
        <p:spPr bwMode="auto">
          <a:xfrm flipV="1">
            <a:off x="1835150" y="2781300"/>
            <a:ext cx="792163" cy="71438"/>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3441" name="Line 17">
            <a:extLst>
              <a:ext uri="{FF2B5EF4-FFF2-40B4-BE49-F238E27FC236}">
                <a16:creationId xmlns:a16="http://schemas.microsoft.com/office/drawing/2014/main" id="{5CB63B2E-FB4D-E645-977E-BC11CB86E944}"/>
              </a:ext>
            </a:extLst>
          </p:cNvPr>
          <p:cNvSpPr>
            <a:spLocks noChangeShapeType="1"/>
          </p:cNvSpPr>
          <p:nvPr/>
        </p:nvSpPr>
        <p:spPr bwMode="auto">
          <a:xfrm flipV="1">
            <a:off x="2195513" y="3068638"/>
            <a:ext cx="576262" cy="64770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3442" name="Line 18">
            <a:extLst>
              <a:ext uri="{FF2B5EF4-FFF2-40B4-BE49-F238E27FC236}">
                <a16:creationId xmlns:a16="http://schemas.microsoft.com/office/drawing/2014/main" id="{E822BC82-C271-764C-8816-9B3BBCFD8986}"/>
              </a:ext>
            </a:extLst>
          </p:cNvPr>
          <p:cNvSpPr>
            <a:spLocks noChangeShapeType="1"/>
          </p:cNvSpPr>
          <p:nvPr/>
        </p:nvSpPr>
        <p:spPr bwMode="auto">
          <a:xfrm flipV="1">
            <a:off x="2411413" y="3213100"/>
            <a:ext cx="576262" cy="1223963"/>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3443" name="Line 19">
            <a:extLst>
              <a:ext uri="{FF2B5EF4-FFF2-40B4-BE49-F238E27FC236}">
                <a16:creationId xmlns:a16="http://schemas.microsoft.com/office/drawing/2014/main" id="{CB6C7718-8512-874C-915E-6E347C830DC1}"/>
              </a:ext>
            </a:extLst>
          </p:cNvPr>
          <p:cNvSpPr>
            <a:spLocks noChangeShapeType="1"/>
          </p:cNvSpPr>
          <p:nvPr/>
        </p:nvSpPr>
        <p:spPr bwMode="auto">
          <a:xfrm>
            <a:off x="6084888" y="3573463"/>
            <a:ext cx="574675" cy="719137"/>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3444" name="Line 20">
            <a:extLst>
              <a:ext uri="{FF2B5EF4-FFF2-40B4-BE49-F238E27FC236}">
                <a16:creationId xmlns:a16="http://schemas.microsoft.com/office/drawing/2014/main" id="{EDD23A55-9358-654D-A8F3-717FB36A017C}"/>
              </a:ext>
            </a:extLst>
          </p:cNvPr>
          <p:cNvSpPr>
            <a:spLocks noChangeShapeType="1"/>
          </p:cNvSpPr>
          <p:nvPr/>
        </p:nvSpPr>
        <p:spPr bwMode="auto">
          <a:xfrm>
            <a:off x="5508625" y="4437063"/>
            <a:ext cx="792163" cy="14446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3445" name="Line 21">
            <a:extLst>
              <a:ext uri="{FF2B5EF4-FFF2-40B4-BE49-F238E27FC236}">
                <a16:creationId xmlns:a16="http://schemas.microsoft.com/office/drawing/2014/main" id="{059ABC73-D8A6-5740-96D1-A901A9E5D9F3}"/>
              </a:ext>
            </a:extLst>
          </p:cNvPr>
          <p:cNvSpPr>
            <a:spLocks noChangeShapeType="1"/>
          </p:cNvSpPr>
          <p:nvPr/>
        </p:nvSpPr>
        <p:spPr bwMode="auto">
          <a:xfrm flipV="1">
            <a:off x="5508625" y="4868863"/>
            <a:ext cx="792163" cy="28892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3446" name="Line 22">
            <a:extLst>
              <a:ext uri="{FF2B5EF4-FFF2-40B4-BE49-F238E27FC236}">
                <a16:creationId xmlns:a16="http://schemas.microsoft.com/office/drawing/2014/main" id="{27A33AA3-B340-1846-A34A-841722D386FE}"/>
              </a:ext>
            </a:extLst>
          </p:cNvPr>
          <p:cNvSpPr>
            <a:spLocks noChangeShapeType="1"/>
          </p:cNvSpPr>
          <p:nvPr/>
        </p:nvSpPr>
        <p:spPr bwMode="auto">
          <a:xfrm flipV="1">
            <a:off x="6372225" y="5157788"/>
            <a:ext cx="215900" cy="35877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A596A802-0118-6441-98D0-DDD638C624CE}"/>
              </a:ext>
            </a:extLst>
          </p:cNvPr>
          <p:cNvSpPr>
            <a:spLocks noGrp="1" noChangeArrowheads="1"/>
          </p:cNvSpPr>
          <p:nvPr>
            <p:ph type="title"/>
          </p:nvPr>
        </p:nvSpPr>
        <p:spPr/>
        <p:txBody>
          <a:bodyPr/>
          <a:lstStyle/>
          <a:p>
            <a:pPr eaLnBrk="1" hangingPunct="1"/>
            <a:r>
              <a:rPr lang="sr-Latn-BA" altLang="en-US" sz="4000"/>
              <a:t>Šta je tržišni segment (ciljna grupa-CG)</a:t>
            </a:r>
            <a:r>
              <a:rPr lang="en-US" altLang="en-US" sz="4000"/>
              <a:t>? </a:t>
            </a:r>
          </a:p>
        </p:txBody>
      </p:sp>
      <p:sp>
        <p:nvSpPr>
          <p:cNvPr id="57347" name="Rectangle 3">
            <a:extLst>
              <a:ext uri="{FF2B5EF4-FFF2-40B4-BE49-F238E27FC236}">
                <a16:creationId xmlns:a16="http://schemas.microsoft.com/office/drawing/2014/main" id="{397225D4-1904-D243-B490-C6C14B7955F0}"/>
              </a:ext>
            </a:extLst>
          </p:cNvPr>
          <p:cNvSpPr>
            <a:spLocks noGrp="1" noChangeArrowheads="1"/>
          </p:cNvSpPr>
          <p:nvPr>
            <p:ph type="body" idx="1"/>
          </p:nvPr>
        </p:nvSpPr>
        <p:spPr>
          <a:xfrm>
            <a:off x="1066800" y="1905000"/>
            <a:ext cx="7239000" cy="3886200"/>
          </a:xfrm>
        </p:spPr>
        <p:txBody>
          <a:bodyPr/>
          <a:lstStyle/>
          <a:p>
            <a:pPr indent="7938" algn="ctr" eaLnBrk="1" hangingPunct="1">
              <a:buFontTx/>
              <a:buNone/>
            </a:pPr>
            <a:r>
              <a:rPr lang="sr-Latn-BA" altLang="en-US"/>
              <a:t>CG je grupa potrošača sa sličnim osobinama/potrebama koje se razlikuju od osobina /potreba drugih potrošača na tom tržištu. </a:t>
            </a:r>
            <a:endParaRPr lang="en-US" altLang="en-US"/>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Effect transition="in" filter="blinds(horizontal)">
                                      <p:cBhvr>
                                        <p:cTn id="7" dur="500"/>
                                        <p:tgtEl>
                                          <p:spTgt spid="573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509E602D-0BF2-5144-8EF2-EBB9D9EF474B}"/>
              </a:ext>
            </a:extLst>
          </p:cNvPr>
          <p:cNvSpPr>
            <a:spLocks noGrp="1" noChangeArrowheads="1"/>
          </p:cNvSpPr>
          <p:nvPr>
            <p:ph type="title"/>
          </p:nvPr>
        </p:nvSpPr>
        <p:spPr/>
        <p:txBody>
          <a:bodyPr/>
          <a:lstStyle/>
          <a:p>
            <a:pPr eaLnBrk="1" hangingPunct="1"/>
            <a:r>
              <a:rPr lang="en-US" altLang="en-US" sz="4000"/>
              <a:t>Exhibit 2.7 Some Bases of </a:t>
            </a:r>
            <a:br>
              <a:rPr lang="en-US" altLang="en-US" sz="4000"/>
            </a:br>
            <a:r>
              <a:rPr lang="en-US" altLang="en-US" sz="4000"/>
              <a:t>Market Segmentation</a:t>
            </a:r>
          </a:p>
        </p:txBody>
      </p:sp>
      <p:pic>
        <p:nvPicPr>
          <p:cNvPr id="105475" name="Picture 3">
            <a:extLst>
              <a:ext uri="{FF2B5EF4-FFF2-40B4-BE49-F238E27FC236}">
                <a16:creationId xmlns:a16="http://schemas.microsoft.com/office/drawing/2014/main" id="{1CD9B4E8-85F9-2D46-B443-CAE4FF316033}"/>
              </a:ext>
            </a:extLst>
          </p:cNvPr>
          <p:cNvPicPr>
            <a:picLocks noChangeAspect="1" noChangeArrowheads="1"/>
          </p:cNvPicPr>
          <p:nvPr>
            <p:ph idx="1"/>
          </p:nvPr>
        </p:nvPicPr>
        <p:blipFill>
          <a:blip r:embed="rId3" cstate="screen">
            <a:clrChange>
              <a:clrFrom>
                <a:srgbClr val="E5F7F7"/>
              </a:clrFrom>
              <a:clrTo>
                <a:srgbClr val="E5F7F7">
                  <a:alpha val="0"/>
                </a:srgbClr>
              </a:clrTo>
            </a:clrChange>
            <a:extLst>
              <a:ext uri="{28A0092B-C50C-407E-A947-70E740481C1C}">
                <a14:useLocalDpi xmlns:a14="http://schemas.microsoft.com/office/drawing/2010/main"/>
              </a:ext>
            </a:extLst>
          </a:blip>
          <a:srcRect/>
          <a:stretch>
            <a:fillRect/>
          </a:stretch>
        </p:blipFill>
        <p:spPr>
          <a:xfrm>
            <a:off x="1143000" y="1524000"/>
            <a:ext cx="7315200" cy="4953000"/>
          </a:xfrm>
          <a:noFill/>
        </p:spPr>
      </p:pic>
    </p:spTree>
  </p:cSld>
  <p:clrMapOvr>
    <a:masterClrMapping/>
  </p:clrMapOvr>
  <p:transition>
    <p:cove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2F3FB1B9-DB29-B043-B120-CBBB3C4A5052}"/>
              </a:ext>
            </a:extLst>
          </p:cNvPr>
          <p:cNvSpPr>
            <a:spLocks noGrp="1" noChangeArrowheads="1"/>
          </p:cNvSpPr>
          <p:nvPr>
            <p:ph type="title"/>
          </p:nvPr>
        </p:nvSpPr>
        <p:spPr/>
        <p:txBody>
          <a:bodyPr/>
          <a:lstStyle/>
          <a:p>
            <a:pPr eaLnBrk="1" hangingPunct="1"/>
            <a:r>
              <a:rPr lang="sr-Latn-BA" altLang="en-US"/>
              <a:t>Ključna pitanja segmentacije </a:t>
            </a:r>
            <a:endParaRPr lang="en-US" altLang="en-US"/>
          </a:p>
        </p:txBody>
      </p:sp>
      <p:sp>
        <p:nvSpPr>
          <p:cNvPr id="61443" name="Rectangle 3">
            <a:extLst>
              <a:ext uri="{FF2B5EF4-FFF2-40B4-BE49-F238E27FC236}">
                <a16:creationId xmlns:a16="http://schemas.microsoft.com/office/drawing/2014/main" id="{63944654-F2ED-6748-B672-00C47827DB0D}"/>
              </a:ext>
            </a:extLst>
          </p:cNvPr>
          <p:cNvSpPr>
            <a:spLocks noGrp="1" noChangeArrowheads="1"/>
          </p:cNvSpPr>
          <p:nvPr>
            <p:ph type="body" idx="1"/>
          </p:nvPr>
        </p:nvSpPr>
        <p:spPr/>
        <p:txBody>
          <a:bodyPr/>
          <a:lstStyle/>
          <a:p>
            <a:pPr eaLnBrk="1" hangingPunct="1"/>
            <a:r>
              <a:rPr lang="sr-Latn-BA" altLang="en-US"/>
              <a:t>Kako se potrebe potrošača razlikuju od tržišta do tržišta</a:t>
            </a:r>
            <a:r>
              <a:rPr lang="en-US" altLang="en-US"/>
              <a:t>?</a:t>
            </a:r>
          </a:p>
          <a:p>
            <a:pPr eaLnBrk="1" hangingPunct="1"/>
            <a:r>
              <a:rPr lang="sr-Latn-BA" altLang="en-US"/>
              <a:t>Relativne razlike  učešća na tržištu (</a:t>
            </a:r>
            <a:r>
              <a:rPr lang="en-US" altLang="en-US"/>
              <a:t>market share</a:t>
            </a:r>
            <a:r>
              <a:rPr lang="sr-Latn-BA" altLang="en-US"/>
              <a:t>)</a:t>
            </a:r>
            <a:r>
              <a:rPr lang="en-US" altLang="en-US"/>
              <a:t> </a:t>
            </a:r>
            <a:r>
              <a:rPr lang="sr-Latn-BA" altLang="en-US"/>
              <a:t>u okviru ciljnih grupa</a:t>
            </a:r>
            <a:r>
              <a:rPr lang="en-US" altLang="en-US"/>
              <a:t>?</a:t>
            </a:r>
          </a:p>
          <a:p>
            <a:pPr eaLnBrk="1" hangingPunct="1"/>
            <a:r>
              <a:rPr lang="sr-Latn-BA" altLang="en-US"/>
              <a:t>Kako se mogu identifikovati ciljne grupe i “uslužiti”</a:t>
            </a:r>
            <a:r>
              <a:rPr lang="en-US" altLang="en-US"/>
              <a:t>?</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1443">
                                            <p:txEl>
                                              <p:pRg st="0" end="0"/>
                                            </p:txEl>
                                          </p:spTgt>
                                        </p:tgtEl>
                                        <p:attrNameLst>
                                          <p:attrName>style.visibility</p:attrName>
                                        </p:attrNameLst>
                                      </p:cBhvr>
                                      <p:to>
                                        <p:strVal val="visible"/>
                                      </p:to>
                                    </p:set>
                                    <p:animEffect transition="in" filter="blinds(horizontal)">
                                      <p:cBhvr>
                                        <p:cTn id="7" dur="500"/>
                                        <p:tgtEl>
                                          <p:spTgt spid="614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1443">
                                            <p:txEl>
                                              <p:pRg st="1" end="1"/>
                                            </p:txEl>
                                          </p:spTgt>
                                        </p:tgtEl>
                                        <p:attrNameLst>
                                          <p:attrName>style.visibility</p:attrName>
                                        </p:attrNameLst>
                                      </p:cBhvr>
                                      <p:to>
                                        <p:strVal val="visible"/>
                                      </p:to>
                                    </p:set>
                                    <p:animEffect transition="in" filter="blinds(horizontal)">
                                      <p:cBhvr>
                                        <p:cTn id="12" dur="500"/>
                                        <p:tgtEl>
                                          <p:spTgt spid="6144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1443">
                                            <p:txEl>
                                              <p:pRg st="2" end="2"/>
                                            </p:txEl>
                                          </p:spTgt>
                                        </p:tgtEl>
                                        <p:attrNameLst>
                                          <p:attrName>style.visibility</p:attrName>
                                        </p:attrNameLst>
                                      </p:cBhvr>
                                      <p:to>
                                        <p:strVal val="visible"/>
                                      </p:to>
                                    </p:set>
                                    <p:animEffect transition="in" filter="blinds(horizontal)">
                                      <p:cBhvr>
                                        <p:cTn id="17" dur="500"/>
                                        <p:tgtEl>
                                          <p:spTgt spid="61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0492E70B-EF95-344A-B735-B2BAD1218317}"/>
              </a:ext>
            </a:extLst>
          </p:cNvPr>
          <p:cNvSpPr>
            <a:spLocks noGrp="1" noChangeArrowheads="1"/>
          </p:cNvSpPr>
          <p:nvPr>
            <p:ph type="title"/>
          </p:nvPr>
        </p:nvSpPr>
        <p:spPr>
          <a:noFill/>
        </p:spPr>
        <p:txBody>
          <a:bodyPr lIns="90488" tIns="44450" rIns="90488" bIns="44450"/>
          <a:lstStyle/>
          <a:p>
            <a:pPr eaLnBrk="1" hangingPunct="1"/>
            <a:r>
              <a:rPr lang="en-US" altLang="en-US"/>
              <a:t>American Express</a:t>
            </a:r>
          </a:p>
        </p:txBody>
      </p:sp>
      <p:sp>
        <p:nvSpPr>
          <p:cNvPr id="107523" name="Rectangle 3">
            <a:extLst>
              <a:ext uri="{FF2B5EF4-FFF2-40B4-BE49-F238E27FC236}">
                <a16:creationId xmlns:a16="http://schemas.microsoft.com/office/drawing/2014/main" id="{B401A8AD-2E55-5C4B-8D42-62883C39ABAC}"/>
              </a:ext>
            </a:extLst>
          </p:cNvPr>
          <p:cNvSpPr>
            <a:spLocks noGrp="1" noChangeArrowheads="1"/>
          </p:cNvSpPr>
          <p:nvPr>
            <p:ph type="body" idx="1"/>
          </p:nvPr>
        </p:nvSpPr>
        <p:spPr>
          <a:noFill/>
        </p:spPr>
        <p:txBody>
          <a:bodyPr lIns="90488" tIns="44450" rIns="90488" bIns="44450"/>
          <a:lstStyle/>
          <a:p>
            <a:pPr eaLnBrk="1" hangingPunct="1">
              <a:buFontTx/>
              <a:buNone/>
            </a:pPr>
            <a:r>
              <a:rPr lang="en-US" altLang="en-US"/>
              <a:t>Based on Income and age - 9 segments</a:t>
            </a:r>
          </a:p>
          <a:p>
            <a:pPr eaLnBrk="1" hangingPunct="1"/>
            <a:r>
              <a:rPr lang="en-US" altLang="en-US" sz="2400"/>
              <a:t>Up and Comers - 	&lt;50,	 &gt;$40k</a:t>
            </a:r>
          </a:p>
          <a:p>
            <a:pPr eaLnBrk="1" hangingPunct="1"/>
            <a:r>
              <a:rPr lang="en-US" altLang="en-US" sz="2400"/>
              <a:t>Affluent established - 	&gt; 50,	 &gt; $40k</a:t>
            </a:r>
          </a:p>
          <a:p>
            <a:pPr eaLnBrk="1" hangingPunct="1"/>
            <a:r>
              <a:rPr lang="en-US" altLang="en-US" sz="2400"/>
              <a:t>Affluent Retired - 		retired, &gt; $40k</a:t>
            </a:r>
          </a:p>
          <a:p>
            <a:pPr eaLnBrk="1" hangingPunct="1"/>
            <a:r>
              <a:rPr lang="en-US" altLang="en-US" sz="2400"/>
              <a:t>Successful Beginners - 	&lt;35	$15-40k</a:t>
            </a:r>
          </a:p>
          <a:p>
            <a:pPr eaLnBrk="1" hangingPunct="1"/>
            <a:r>
              <a:rPr lang="en-US" altLang="en-US" sz="2400"/>
              <a:t>Mainstream Family	36-50	$15-40k</a:t>
            </a:r>
          </a:p>
          <a:p>
            <a:pPr eaLnBrk="1" hangingPunct="1"/>
            <a:r>
              <a:rPr lang="en-US" altLang="en-US" sz="2400"/>
              <a:t>Conservative Core	&gt;50	</a:t>
            </a:r>
          </a:p>
          <a:p>
            <a:pPr eaLnBrk="1" hangingPunct="1"/>
            <a:r>
              <a:rPr lang="en-US" altLang="en-US" sz="2400"/>
              <a:t>Young Survivors</a:t>
            </a:r>
          </a:p>
          <a:p>
            <a:pPr eaLnBrk="1" hangingPunct="1"/>
            <a:r>
              <a:rPr lang="en-US" altLang="en-US" sz="2400"/>
              <a:t>Older Survivors</a:t>
            </a:r>
          </a:p>
          <a:p>
            <a:pPr eaLnBrk="1" hangingPunct="1"/>
            <a:r>
              <a:rPr lang="en-US" altLang="en-US" sz="2400"/>
              <a:t>Retired Survivors</a:t>
            </a:r>
          </a:p>
        </p:txBody>
      </p:sp>
    </p:spTree>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7DEC2563-D022-A942-8148-7BA1E9634E4E}"/>
              </a:ext>
            </a:extLst>
          </p:cNvPr>
          <p:cNvSpPr>
            <a:spLocks noGrp="1" noChangeArrowheads="1"/>
          </p:cNvSpPr>
          <p:nvPr>
            <p:ph type="title"/>
          </p:nvPr>
        </p:nvSpPr>
        <p:spPr>
          <a:noFill/>
        </p:spPr>
        <p:txBody>
          <a:bodyPr lIns="90488" tIns="44450" rIns="90488" bIns="44450"/>
          <a:lstStyle/>
          <a:p>
            <a:pPr eaLnBrk="1" hangingPunct="1"/>
            <a:r>
              <a:rPr lang="en-US" altLang="en-US" sz="2800"/>
              <a:t>Food Products</a:t>
            </a:r>
            <a:br>
              <a:rPr lang="en-US" altLang="en-US" sz="2800"/>
            </a:br>
            <a:r>
              <a:rPr lang="en-US" altLang="en-US" sz="2800"/>
              <a:t>(</a:t>
            </a:r>
            <a:r>
              <a:rPr lang="sr-Latn-BA" altLang="en-US" sz="2800"/>
              <a:t>bazirano na ličnim </a:t>
            </a:r>
            <a:r>
              <a:rPr lang="en-GB" altLang="en-US" sz="2800"/>
              <a:t>stavov</a:t>
            </a:r>
            <a:r>
              <a:rPr lang="sr-Latn-BA" altLang="en-US" sz="2800"/>
              <a:t>ima </a:t>
            </a:r>
            <a:r>
              <a:rPr lang="en-GB" altLang="en-US" sz="2800"/>
              <a:t>prema hrani </a:t>
            </a:r>
            <a:r>
              <a:rPr lang="en-US" altLang="en-US" sz="2800"/>
              <a:t>)</a:t>
            </a:r>
          </a:p>
        </p:txBody>
      </p:sp>
      <p:sp>
        <p:nvSpPr>
          <p:cNvPr id="108547" name="Rectangle 3">
            <a:extLst>
              <a:ext uri="{FF2B5EF4-FFF2-40B4-BE49-F238E27FC236}">
                <a16:creationId xmlns:a16="http://schemas.microsoft.com/office/drawing/2014/main" id="{C0A33745-70EE-414B-B07F-AA26EB0FDFD3}"/>
              </a:ext>
            </a:extLst>
          </p:cNvPr>
          <p:cNvSpPr>
            <a:spLocks noGrp="1" noChangeArrowheads="1"/>
          </p:cNvSpPr>
          <p:nvPr>
            <p:ph type="body" idx="1"/>
          </p:nvPr>
        </p:nvSpPr>
        <p:spPr>
          <a:noFill/>
        </p:spPr>
        <p:txBody>
          <a:bodyPr lIns="90488" tIns="44450" rIns="90488" bIns="44450"/>
          <a:lstStyle/>
          <a:p>
            <a:pPr eaLnBrk="1" hangingPunct="1"/>
            <a:r>
              <a:rPr lang="en-US" altLang="en-US"/>
              <a:t>Hedonists (20%)</a:t>
            </a:r>
          </a:p>
          <a:p>
            <a:pPr lvl="1" eaLnBrk="1" hangingPunct="1"/>
            <a:r>
              <a:rPr lang="en-US" altLang="en-US"/>
              <a:t>want good life, taste, convenience, not expensive, not health conscious, young, no kids</a:t>
            </a:r>
          </a:p>
          <a:p>
            <a:pPr eaLnBrk="1" hangingPunct="1"/>
            <a:r>
              <a:rPr lang="en-US" altLang="en-US"/>
              <a:t>Don’t Wants (20%)</a:t>
            </a:r>
          </a:p>
          <a:p>
            <a:pPr lvl="1" eaLnBrk="1" hangingPunct="1"/>
            <a:r>
              <a:rPr lang="en-US" altLang="en-US"/>
              <a:t>Avoid sugar, fat; Are over 50 years, better educated</a:t>
            </a:r>
          </a:p>
          <a:p>
            <a:pPr eaLnBrk="1" hangingPunct="1"/>
            <a:r>
              <a:rPr lang="en-US" altLang="en-US"/>
              <a:t>Weight Conscious (33%)</a:t>
            </a:r>
          </a:p>
          <a:p>
            <a:pPr eaLnBrk="1" hangingPunct="1"/>
            <a:r>
              <a:rPr lang="en-US" altLang="en-US"/>
              <a:t>Moderates (25%)</a:t>
            </a:r>
          </a:p>
        </p:txBody>
      </p:sp>
    </p:spTree>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4F0ABE73-FFDB-8B4C-A33A-FFE2306269AC}"/>
              </a:ext>
            </a:extLst>
          </p:cNvPr>
          <p:cNvSpPr>
            <a:spLocks noGrp="1" noChangeArrowheads="1"/>
          </p:cNvSpPr>
          <p:nvPr>
            <p:ph type="title"/>
          </p:nvPr>
        </p:nvSpPr>
        <p:spPr>
          <a:xfrm>
            <a:off x="762000" y="228600"/>
            <a:ext cx="7772400" cy="1143000"/>
          </a:xfrm>
          <a:noFill/>
        </p:spPr>
        <p:txBody>
          <a:bodyPr lIns="90488" tIns="44450" rIns="90488" bIns="44450"/>
          <a:lstStyle/>
          <a:p>
            <a:pPr eaLnBrk="1" hangingPunct="1"/>
            <a:r>
              <a:rPr lang="en-US" altLang="en-US" sz="3200"/>
              <a:t>Levi Strauss Men’s Clothing</a:t>
            </a:r>
          </a:p>
        </p:txBody>
      </p:sp>
      <p:sp>
        <p:nvSpPr>
          <p:cNvPr id="109571" name="Rectangle 3">
            <a:extLst>
              <a:ext uri="{FF2B5EF4-FFF2-40B4-BE49-F238E27FC236}">
                <a16:creationId xmlns:a16="http://schemas.microsoft.com/office/drawing/2014/main" id="{DC1BC645-0BDA-8948-B45A-0F050A37057C}"/>
              </a:ext>
            </a:extLst>
          </p:cNvPr>
          <p:cNvSpPr>
            <a:spLocks noGrp="1" noChangeArrowheads="1"/>
          </p:cNvSpPr>
          <p:nvPr>
            <p:ph type="body" idx="1"/>
          </p:nvPr>
        </p:nvSpPr>
        <p:spPr>
          <a:xfrm>
            <a:off x="838200" y="1295400"/>
            <a:ext cx="7772400" cy="4114800"/>
          </a:xfrm>
          <a:noFill/>
        </p:spPr>
        <p:txBody>
          <a:bodyPr lIns="90488" tIns="44450" rIns="90488" bIns="44450"/>
          <a:lstStyle/>
          <a:p>
            <a:pPr eaLnBrk="1" hangingPunct="1"/>
            <a:r>
              <a:rPr lang="en-US" altLang="en-US" sz="2400"/>
              <a:t>Practical Jeans Customer (26%)</a:t>
            </a:r>
          </a:p>
          <a:p>
            <a:pPr lvl="2" eaLnBrk="1" hangingPunct="1"/>
            <a:r>
              <a:rPr lang="en-US" altLang="en-US"/>
              <a:t>Loyalist, work and play, does not care for style</a:t>
            </a:r>
          </a:p>
          <a:p>
            <a:pPr eaLnBrk="1" hangingPunct="1"/>
            <a:r>
              <a:rPr lang="en-US" altLang="en-US" sz="2400"/>
              <a:t>Trendy/Casual (19%)</a:t>
            </a:r>
          </a:p>
          <a:p>
            <a:pPr lvl="2" eaLnBrk="1" hangingPunct="1"/>
            <a:r>
              <a:rPr lang="en-US" altLang="en-US"/>
              <a:t>High fashion, likes to be noticed, younger</a:t>
            </a:r>
          </a:p>
          <a:p>
            <a:pPr eaLnBrk="1" hangingPunct="1"/>
            <a:r>
              <a:rPr lang="en-US" altLang="en-US" sz="2400"/>
              <a:t>Price shopper (12%)</a:t>
            </a:r>
          </a:p>
          <a:p>
            <a:pPr lvl="2" eaLnBrk="1" hangingPunct="1"/>
            <a:r>
              <a:rPr lang="en-US" altLang="en-US"/>
              <a:t>Older, department store sales and discount stores</a:t>
            </a:r>
          </a:p>
          <a:p>
            <a:pPr eaLnBrk="1" hangingPunct="1"/>
            <a:r>
              <a:rPr lang="en-US" altLang="en-US" sz="2400"/>
              <a:t>Mainstream Traditionalist (22%)</a:t>
            </a:r>
            <a:endParaRPr lang="en-US" altLang="en-US"/>
          </a:p>
          <a:p>
            <a:pPr lvl="2" eaLnBrk="1" hangingPunct="1"/>
            <a:r>
              <a:rPr lang="en-US" altLang="en-US"/>
              <a:t>Older, conservative tastes, shops with wife, department stores</a:t>
            </a:r>
          </a:p>
          <a:p>
            <a:pPr eaLnBrk="1" hangingPunct="1"/>
            <a:r>
              <a:rPr lang="en-US" altLang="en-US" sz="2400"/>
              <a:t>Classic Independent (21%)</a:t>
            </a:r>
            <a:endParaRPr lang="en-US" altLang="en-US"/>
          </a:p>
          <a:p>
            <a:pPr lvl="2" eaLnBrk="1" hangingPunct="1"/>
            <a:r>
              <a:rPr lang="en-US" altLang="en-US"/>
              <a:t>late 20s/30s, real spender on clothes, shops alone, specialty stores, traditional styles</a:t>
            </a:r>
          </a:p>
        </p:txBody>
      </p:sp>
    </p:spTree>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4670CA3F-0BCC-E644-9503-99784CB86691}"/>
              </a:ext>
            </a:extLst>
          </p:cNvPr>
          <p:cNvSpPr>
            <a:spLocks noGrp="1" noChangeArrowheads="1"/>
          </p:cNvSpPr>
          <p:nvPr>
            <p:ph type="title"/>
          </p:nvPr>
        </p:nvSpPr>
        <p:spPr/>
        <p:txBody>
          <a:bodyPr/>
          <a:lstStyle/>
          <a:p>
            <a:pPr eaLnBrk="1" hangingPunct="1"/>
            <a:r>
              <a:rPr lang="sr-Latn-BA" altLang="en-US"/>
              <a:t>Strategijski potrošač</a:t>
            </a:r>
            <a:r>
              <a:rPr lang="en-US" altLang="en-US"/>
              <a:t>? </a:t>
            </a:r>
          </a:p>
        </p:txBody>
      </p:sp>
      <p:sp>
        <p:nvSpPr>
          <p:cNvPr id="63491" name="Rectangle 3">
            <a:extLst>
              <a:ext uri="{FF2B5EF4-FFF2-40B4-BE49-F238E27FC236}">
                <a16:creationId xmlns:a16="http://schemas.microsoft.com/office/drawing/2014/main" id="{2068E40F-5403-9245-9C1B-43B49A159082}"/>
              </a:ext>
            </a:extLst>
          </p:cNvPr>
          <p:cNvSpPr>
            <a:spLocks noGrp="1" noChangeArrowheads="1"/>
          </p:cNvSpPr>
          <p:nvPr>
            <p:ph type="body" idx="1"/>
          </p:nvPr>
        </p:nvSpPr>
        <p:spPr>
          <a:xfrm>
            <a:off x="990600" y="1905000"/>
            <a:ext cx="7239000" cy="3886200"/>
          </a:xfrm>
        </p:spPr>
        <p:txBody>
          <a:bodyPr/>
          <a:lstStyle/>
          <a:p>
            <a:pPr indent="7938" algn="ctr" eaLnBrk="1" hangingPunct="1">
              <a:buFontTx/>
              <a:buNone/>
            </a:pPr>
            <a:r>
              <a:rPr lang="sr-Latn-BA" altLang="en-US"/>
              <a:t>SP je osoba koja se uvijek identifikuje u strategiji  iz razloga s njenog uticaja na aktivnosti nabavke proizvoda i usluga</a:t>
            </a:r>
            <a:r>
              <a:rPr lang="en-GB" altLang="en-US"/>
              <a:t>.</a:t>
            </a:r>
            <a:endParaRPr lang="en-US" altLang="en-US"/>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3491">
                                            <p:txEl>
                                              <p:pRg st="0" end="0"/>
                                            </p:txEl>
                                          </p:spTgt>
                                        </p:tgtEl>
                                        <p:attrNameLst>
                                          <p:attrName>style.visibility</p:attrName>
                                        </p:attrNameLst>
                                      </p:cBhvr>
                                      <p:to>
                                        <p:strVal val="visible"/>
                                      </p:to>
                                    </p:set>
                                    <p:animEffect transition="in" filter="blinds(horizontal)">
                                      <p:cBhvr>
                                        <p:cTn id="7" dur="500"/>
                                        <p:tgtEl>
                                          <p:spTgt spid="634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777D4094-4401-FA48-A837-F70FB3842D13}"/>
              </a:ext>
            </a:extLst>
          </p:cNvPr>
          <p:cNvSpPr>
            <a:spLocks noGrp="1" noChangeArrowheads="1"/>
          </p:cNvSpPr>
          <p:nvPr>
            <p:ph type="title"/>
          </p:nvPr>
        </p:nvSpPr>
        <p:spPr/>
        <p:txBody>
          <a:bodyPr/>
          <a:lstStyle/>
          <a:p>
            <a:pPr eaLnBrk="1" hangingPunct="1"/>
            <a:r>
              <a:rPr lang="sr-Latn-BA" altLang="en-US"/>
              <a:t>Kritični faktori uspjeha </a:t>
            </a:r>
            <a:endParaRPr lang="en-US" altLang="en-US"/>
          </a:p>
        </p:txBody>
      </p:sp>
      <p:sp>
        <p:nvSpPr>
          <p:cNvPr id="65539" name="Rectangle 3">
            <a:extLst>
              <a:ext uri="{FF2B5EF4-FFF2-40B4-BE49-F238E27FC236}">
                <a16:creationId xmlns:a16="http://schemas.microsoft.com/office/drawing/2014/main" id="{D7156325-8322-2845-9290-B389489A1DE8}"/>
              </a:ext>
            </a:extLst>
          </p:cNvPr>
          <p:cNvSpPr>
            <a:spLocks noGrp="1" noChangeArrowheads="1"/>
          </p:cNvSpPr>
          <p:nvPr>
            <p:ph type="body" idx="1"/>
          </p:nvPr>
        </p:nvSpPr>
        <p:spPr>
          <a:xfrm>
            <a:off x="1066800" y="1828800"/>
            <a:ext cx="7239000" cy="3886200"/>
          </a:xfrm>
        </p:spPr>
        <p:txBody>
          <a:bodyPr/>
          <a:lstStyle/>
          <a:p>
            <a:pPr indent="7938" algn="ctr" eaLnBrk="1" hangingPunct="1">
              <a:buFontTx/>
              <a:buNone/>
            </a:pPr>
            <a:r>
              <a:rPr lang="sr-Latn-BA" altLang="en-US" b="1">
                <a:solidFill>
                  <a:srgbClr val="CC0099"/>
                </a:solidFill>
              </a:rPr>
              <a:t>KFU </a:t>
            </a:r>
            <a:r>
              <a:rPr lang="en-GB" altLang="en-US"/>
              <a:t> </a:t>
            </a:r>
            <a:r>
              <a:rPr lang="sr-Latn-BA" altLang="en-US"/>
              <a:t>su one karakteristike proizvoda sa kojima organizacija postiže konkurensku prednost </a:t>
            </a:r>
            <a:r>
              <a:rPr lang="en-GB" altLang="en-US"/>
              <a:t> </a:t>
            </a:r>
            <a:r>
              <a:rPr lang="sr-Latn-BA" altLang="en-US"/>
              <a:t>iz razloga što takvi proizvodi imaju veću potražnju od strane potrošačkih grupa. </a:t>
            </a:r>
            <a:endParaRPr lang="en-US" altLang="en-US"/>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5539">
                                            <p:txEl>
                                              <p:pRg st="0" end="0"/>
                                            </p:txEl>
                                          </p:spTgt>
                                        </p:tgtEl>
                                        <p:attrNameLst>
                                          <p:attrName>style.visibility</p:attrName>
                                        </p:attrNameLst>
                                      </p:cBhvr>
                                      <p:to>
                                        <p:strVal val="visible"/>
                                      </p:to>
                                    </p:set>
                                    <p:animEffect transition="in" filter="blinds(horizontal)">
                                      <p:cBhvr>
                                        <p:cTn id="7" dur="500"/>
                                        <p:tgtEl>
                                          <p:spTgt spid="655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build="p"/>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a:extLst>
              <a:ext uri="{FF2B5EF4-FFF2-40B4-BE49-F238E27FC236}">
                <a16:creationId xmlns:a16="http://schemas.microsoft.com/office/drawing/2014/main" id="{713CB5FE-1F97-1F47-8C5C-4E2E1C165E40}"/>
              </a:ext>
            </a:extLst>
          </p:cNvPr>
          <p:cNvSpPr>
            <a:spLocks noGrp="1"/>
          </p:cNvSpPr>
          <p:nvPr>
            <p:ph type="title"/>
          </p:nvPr>
        </p:nvSpPr>
        <p:spPr/>
        <p:txBody>
          <a:bodyPr/>
          <a:lstStyle/>
          <a:p>
            <a:r>
              <a:rPr lang="en-GB" altLang="en-US"/>
              <a:t>Klju</a:t>
            </a:r>
            <a:r>
              <a:rPr lang="sr-Latn-BA" altLang="en-US"/>
              <a:t>čni faktori uspjeha, šta potrošači cijene?</a:t>
            </a:r>
            <a:endParaRPr lang="en-GB" altLang="en-US"/>
          </a:p>
        </p:txBody>
      </p:sp>
      <p:sp>
        <p:nvSpPr>
          <p:cNvPr id="112643" name="Content Placeholder 2">
            <a:extLst>
              <a:ext uri="{FF2B5EF4-FFF2-40B4-BE49-F238E27FC236}">
                <a16:creationId xmlns:a16="http://schemas.microsoft.com/office/drawing/2014/main" id="{3A4FF5D5-FD6F-1541-8BA5-75FA6488A9C1}"/>
              </a:ext>
            </a:extLst>
          </p:cNvPr>
          <p:cNvSpPr>
            <a:spLocks noGrp="1"/>
          </p:cNvSpPr>
          <p:nvPr>
            <p:ph idx="1"/>
          </p:nvPr>
        </p:nvSpPr>
        <p:spPr/>
        <p:txBody>
          <a:bodyPr/>
          <a:lstStyle/>
          <a:p>
            <a:r>
              <a:rPr lang="sr-Latn-BA" altLang="en-US"/>
              <a:t> Reputacija</a:t>
            </a:r>
          </a:p>
          <a:p>
            <a:r>
              <a:rPr lang="sr-Latn-BA" altLang="en-US"/>
              <a:t>....</a:t>
            </a:r>
          </a:p>
          <a:p>
            <a:r>
              <a:rPr lang="sr-Latn-BA" altLang="en-US"/>
              <a:t>....</a:t>
            </a:r>
          </a:p>
          <a:p>
            <a:r>
              <a:rPr lang="sr-Latn-BA" altLang="en-US"/>
              <a:t>....</a:t>
            </a:r>
          </a:p>
          <a:p>
            <a:endParaRPr lang="sr-Latn-BA" altLang="en-US"/>
          </a:p>
          <a:p>
            <a:endParaRPr lang="en-GB"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3D5E5-08F6-784C-AFA6-7FC77FC0FADA}"/>
              </a:ext>
            </a:extLst>
          </p:cNvPr>
          <p:cNvSpPr>
            <a:spLocks noGrp="1"/>
          </p:cNvSpPr>
          <p:nvPr>
            <p:ph type="title"/>
          </p:nvPr>
        </p:nvSpPr>
        <p:spPr>
          <a:xfrm>
            <a:off x="468313" y="0"/>
            <a:ext cx="8229600" cy="692150"/>
          </a:xfrm>
        </p:spPr>
        <p:txBody>
          <a:bodyPr>
            <a:normAutofit/>
          </a:bodyPr>
          <a:lstStyle/>
          <a:p>
            <a:pPr eaLnBrk="1" fontAlgn="auto" hangingPunct="1">
              <a:spcAft>
                <a:spcPts val="0"/>
              </a:spcAft>
              <a:defRPr/>
            </a:pPr>
            <a:r>
              <a:rPr lang="en-GB" sz="3600" dirty="0"/>
              <a:t>Levels of analysis </a:t>
            </a:r>
            <a:endParaRPr lang="en-GB" sz="3600" cap="all" dirty="0"/>
          </a:p>
        </p:txBody>
      </p:sp>
      <p:sp>
        <p:nvSpPr>
          <p:cNvPr id="13315" name="Content Placeholder 2">
            <a:extLst>
              <a:ext uri="{FF2B5EF4-FFF2-40B4-BE49-F238E27FC236}">
                <a16:creationId xmlns:a16="http://schemas.microsoft.com/office/drawing/2014/main" id="{7A6CE109-0345-6A48-95FD-9AAC8D182485}"/>
              </a:ext>
            </a:extLst>
          </p:cNvPr>
          <p:cNvSpPr>
            <a:spLocks noGrp="1"/>
          </p:cNvSpPr>
          <p:nvPr>
            <p:ph idx="1"/>
          </p:nvPr>
        </p:nvSpPr>
        <p:spPr>
          <a:xfrm>
            <a:off x="468313" y="260350"/>
            <a:ext cx="8229600" cy="5256213"/>
          </a:xfrm>
        </p:spPr>
        <p:txBody>
          <a:bodyPr/>
          <a:lstStyle/>
          <a:p>
            <a:pPr eaLnBrk="1" hangingPunct="1">
              <a:buFont typeface="Wingdings 2" pitchFamily="2" charset="2"/>
              <a:buNone/>
            </a:pPr>
            <a:r>
              <a:rPr lang="en-GB" altLang="en-US"/>
              <a:t> </a:t>
            </a:r>
          </a:p>
          <a:p>
            <a:pPr eaLnBrk="1" hangingPunct="1"/>
            <a:r>
              <a:rPr lang="en-GB" altLang="en-US" sz="2400"/>
              <a:t>Microeconomic  analysis – concerned with the study of economic decision taking by both individuals and firms </a:t>
            </a:r>
          </a:p>
          <a:p>
            <a:pPr eaLnBrk="1" hangingPunct="1"/>
            <a:r>
              <a:rPr lang="en-GB" altLang="en-US" sz="2400"/>
              <a:t> Macroeconomic analysis – concerned with the study of economic decision as a whole (i.e. with economic  aggregates)</a:t>
            </a:r>
          </a:p>
          <a:p>
            <a:pPr eaLnBrk="1" hangingPunct="1"/>
            <a:r>
              <a:rPr lang="en-GB" altLang="en-US" sz="2400"/>
              <a:t>Macroeconomics  recognise the interdependent nature of markets, and studies interaction in the economy</a:t>
            </a:r>
            <a:r>
              <a:rPr lang="sr-Latn-BA" altLang="en-US" sz="2400"/>
              <a:t> ----</a:t>
            </a:r>
            <a:r>
              <a:rPr lang="en-GB" altLang="en-US" sz="2400"/>
              <a:t>  </a:t>
            </a:r>
            <a:r>
              <a:rPr lang="sr-Latn-BA" altLang="en-US" sz="2400"/>
              <a:t> </a:t>
            </a:r>
            <a:r>
              <a:rPr lang="en-GB" altLang="en-US" sz="2400"/>
              <a:t> </a:t>
            </a:r>
            <a:r>
              <a:rPr lang="sr-Latn-BA" altLang="en-US" sz="2400"/>
              <a:t> </a:t>
            </a:r>
            <a:r>
              <a:rPr lang="en-GB" altLang="en-US" sz="2400"/>
              <a:t> level of employment, the rate of inflation, the % of growth of output in the economy etc.</a:t>
            </a:r>
          </a:p>
          <a:p>
            <a:r>
              <a:rPr lang="en-GB" altLang="en-US" sz="2400"/>
              <a:t>The macro environment is closely linked to the general business cycle, as opposed to the performance of an individual business sector.</a:t>
            </a:r>
          </a:p>
          <a:p>
            <a:pPr eaLnBrk="1" hangingPunct="1">
              <a:buFont typeface="Wingdings 2" pitchFamily="2" charset="2"/>
              <a:buNone/>
            </a:pPr>
            <a:endParaRPr lang="en-GB" altLang="en-US"/>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636FD998-49BE-AF4C-A90D-5195B873529D}"/>
              </a:ext>
            </a:extLst>
          </p:cNvPr>
          <p:cNvSpPr>
            <a:spLocks noGrp="1" noChangeArrowheads="1"/>
          </p:cNvSpPr>
          <p:nvPr>
            <p:ph type="title"/>
          </p:nvPr>
        </p:nvSpPr>
        <p:spPr/>
        <p:txBody>
          <a:bodyPr/>
          <a:lstStyle/>
          <a:p>
            <a:pPr eaLnBrk="1" hangingPunct="1"/>
            <a:r>
              <a:rPr lang="sr-Latn-BA" altLang="en-US"/>
              <a:t>Sažetak</a:t>
            </a:r>
            <a:r>
              <a:rPr lang="en-US" altLang="en-US"/>
              <a:t> (1) </a:t>
            </a:r>
          </a:p>
        </p:txBody>
      </p:sp>
      <p:sp>
        <p:nvSpPr>
          <p:cNvPr id="69635" name="Rectangle 3">
            <a:extLst>
              <a:ext uri="{FF2B5EF4-FFF2-40B4-BE49-F238E27FC236}">
                <a16:creationId xmlns:a16="http://schemas.microsoft.com/office/drawing/2014/main" id="{027EE795-87AD-DF45-BCC9-CDBF5B09E7D5}"/>
              </a:ext>
            </a:extLst>
          </p:cNvPr>
          <p:cNvSpPr>
            <a:spLocks noGrp="1" noChangeArrowheads="1"/>
          </p:cNvSpPr>
          <p:nvPr>
            <p:ph type="body" sz="half" idx="1"/>
          </p:nvPr>
        </p:nvSpPr>
        <p:spPr>
          <a:xfrm>
            <a:off x="1143000" y="1828800"/>
            <a:ext cx="7391400" cy="4114800"/>
          </a:xfrm>
        </p:spPr>
        <p:txBody>
          <a:bodyPr/>
          <a:lstStyle/>
          <a:p>
            <a:pPr eaLnBrk="1" hangingPunct="1"/>
            <a:r>
              <a:rPr lang="sr-Latn-BA" altLang="en-US" sz="2800"/>
              <a:t>Uticaj poslovnog okruženja se može </a:t>
            </a:r>
            <a:r>
              <a:rPr lang="en-US" altLang="en-US" sz="2800"/>
              <a:t>razumjeti </a:t>
            </a:r>
            <a:r>
              <a:rPr lang="sr-Latn-BA" altLang="en-US" sz="2800"/>
              <a:t>kao slojevi oko jeden org.</a:t>
            </a:r>
            <a:endParaRPr lang="en-US" altLang="en-US" sz="2800"/>
          </a:p>
          <a:p>
            <a:pPr eaLnBrk="1" hangingPunct="1"/>
            <a:r>
              <a:rPr lang="sr-Latn-BA" altLang="en-US" sz="2800"/>
              <a:t> Za analizu makro-okruženja se može koristiti kocept </a:t>
            </a:r>
            <a:r>
              <a:rPr lang="en-US" altLang="en-US" sz="2800"/>
              <a:t>PESTEL </a:t>
            </a:r>
            <a:r>
              <a:rPr lang="sr-Latn-BA" altLang="en-US" sz="2800"/>
              <a:t>faktori </a:t>
            </a:r>
            <a:endParaRPr lang="en-US" altLang="en-US" sz="2800"/>
          </a:p>
          <a:p>
            <a:pPr eaLnBrk="1" hangingPunct="1"/>
            <a:r>
              <a:rPr lang="sr-Latn-BA" altLang="en-US" sz="2800"/>
              <a:t>Za analizu Industrije i sektora najčešće se koristi </a:t>
            </a:r>
            <a:r>
              <a:rPr lang="en-US" altLang="en-US" sz="2800"/>
              <a:t> Porter</a:t>
            </a:r>
            <a:r>
              <a:rPr lang="sr-Latn-BA" altLang="en-US" sz="2800"/>
              <a:t>ov model Pet Snaga (</a:t>
            </a:r>
            <a:r>
              <a:rPr lang="en-US" altLang="en-US" sz="2800"/>
              <a:t>Five Forces model</a:t>
            </a:r>
            <a:r>
              <a:rPr lang="sr-Latn-BA" altLang="en-US" sz="2800"/>
              <a:t>)</a:t>
            </a:r>
            <a:r>
              <a:rPr lang="en-US" altLang="en-US" sz="280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blinds(horizontal)">
                                      <p:cBhvr>
                                        <p:cTn id="7" dur="500"/>
                                        <p:tgtEl>
                                          <p:spTgt spid="696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9635">
                                            <p:txEl>
                                              <p:pRg st="1" end="1"/>
                                            </p:txEl>
                                          </p:spTgt>
                                        </p:tgtEl>
                                        <p:attrNameLst>
                                          <p:attrName>style.visibility</p:attrName>
                                        </p:attrNameLst>
                                      </p:cBhvr>
                                      <p:to>
                                        <p:strVal val="visible"/>
                                      </p:to>
                                    </p:set>
                                    <p:animEffect transition="in" filter="blinds(horizontal)">
                                      <p:cBhvr>
                                        <p:cTn id="12" dur="500"/>
                                        <p:tgtEl>
                                          <p:spTgt spid="6963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9635">
                                            <p:txEl>
                                              <p:pRg st="2" end="2"/>
                                            </p:txEl>
                                          </p:spTgt>
                                        </p:tgtEl>
                                        <p:attrNameLst>
                                          <p:attrName>style.visibility</p:attrName>
                                        </p:attrNameLst>
                                      </p:cBhvr>
                                      <p:to>
                                        <p:strVal val="visible"/>
                                      </p:to>
                                    </p:set>
                                    <p:animEffect transition="in" filter="blinds(horizontal)">
                                      <p:cBhvr>
                                        <p:cTn id="17" dur="500"/>
                                        <p:tgtEl>
                                          <p:spTgt spid="696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B405BE68-8993-AE4C-AF30-E7137D7F082C}"/>
              </a:ext>
            </a:extLst>
          </p:cNvPr>
          <p:cNvSpPr>
            <a:spLocks noGrp="1" noChangeArrowheads="1"/>
          </p:cNvSpPr>
          <p:nvPr>
            <p:ph type="title"/>
          </p:nvPr>
        </p:nvSpPr>
        <p:spPr/>
        <p:txBody>
          <a:bodyPr/>
          <a:lstStyle/>
          <a:p>
            <a:pPr eaLnBrk="1" hangingPunct="1"/>
            <a:r>
              <a:rPr lang="sr-Latn-BA" altLang="en-US"/>
              <a:t>Sažetak </a:t>
            </a:r>
            <a:r>
              <a:rPr lang="en-US" altLang="en-US"/>
              <a:t>(2) </a:t>
            </a:r>
          </a:p>
        </p:txBody>
      </p:sp>
      <p:sp>
        <p:nvSpPr>
          <p:cNvPr id="71683" name="Rectangle 3">
            <a:extLst>
              <a:ext uri="{FF2B5EF4-FFF2-40B4-BE49-F238E27FC236}">
                <a16:creationId xmlns:a16="http://schemas.microsoft.com/office/drawing/2014/main" id="{7F64A621-04BE-4F4C-A21A-3F6FC0C187D6}"/>
              </a:ext>
            </a:extLst>
          </p:cNvPr>
          <p:cNvSpPr>
            <a:spLocks noGrp="1" noChangeArrowheads="1"/>
          </p:cNvSpPr>
          <p:nvPr>
            <p:ph type="body" sz="half" idx="1"/>
          </p:nvPr>
        </p:nvSpPr>
        <p:spPr>
          <a:xfrm>
            <a:off x="1143000" y="1828800"/>
            <a:ext cx="7391400" cy="4114800"/>
          </a:xfrm>
        </p:spPr>
        <p:txBody>
          <a:bodyPr/>
          <a:lstStyle/>
          <a:p>
            <a:pPr eaLnBrk="1" hangingPunct="1"/>
            <a:r>
              <a:rPr lang="sr-Latn-BA" altLang="en-US" sz="2800"/>
              <a:t>Promjene u industriji se mogu analizirati u kontekstu njenog životnog vijeka ili ciklusa, modelom hiperkonkurentnosti, i pomoću radarske mreže pet snaga   </a:t>
            </a:r>
            <a:endParaRPr lang="en-US" altLang="en-US" sz="2800"/>
          </a:p>
          <a:p>
            <a:pPr eaLnBrk="1" hangingPunct="1"/>
            <a:r>
              <a:rPr lang="sr-Latn-BA" altLang="en-US" sz="2800"/>
              <a:t>Unutrašnji slojevi se mogu analizirati putem analize stratgeijskih grupa, tržišna segmentacija, i strategijsko “platno”. </a:t>
            </a:r>
            <a:endParaRPr lang="en-US" altLang="en-US" sz="2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1683">
                                            <p:txEl>
                                              <p:pRg st="0" end="0"/>
                                            </p:txEl>
                                          </p:spTgt>
                                        </p:tgtEl>
                                        <p:attrNameLst>
                                          <p:attrName>style.visibility</p:attrName>
                                        </p:attrNameLst>
                                      </p:cBhvr>
                                      <p:to>
                                        <p:strVal val="visible"/>
                                      </p:to>
                                    </p:set>
                                    <p:animEffect transition="in" filter="blinds(horizontal)">
                                      <p:cBhvr>
                                        <p:cTn id="7" dur="500"/>
                                        <p:tgtEl>
                                          <p:spTgt spid="716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1683">
                                            <p:txEl>
                                              <p:pRg st="1" end="1"/>
                                            </p:txEl>
                                          </p:spTgt>
                                        </p:tgtEl>
                                        <p:attrNameLst>
                                          <p:attrName>style.visibility</p:attrName>
                                        </p:attrNameLst>
                                      </p:cBhvr>
                                      <p:to>
                                        <p:strVal val="visible"/>
                                      </p:to>
                                    </p:set>
                                    <p:animEffect transition="in" filter="blinds(horizontal)">
                                      <p:cBhvr>
                                        <p:cTn id="12" dur="500"/>
                                        <p:tgtEl>
                                          <p:spTgt spid="7168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build="p"/>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057DD087-6E19-F342-ADA5-49D4BF175DCF}"/>
              </a:ext>
            </a:extLst>
          </p:cNvPr>
          <p:cNvSpPr>
            <a:spLocks noGrp="1" noChangeArrowheads="1"/>
          </p:cNvSpPr>
          <p:nvPr>
            <p:ph type="title"/>
          </p:nvPr>
        </p:nvSpPr>
        <p:spPr/>
        <p:txBody>
          <a:bodyPr/>
          <a:lstStyle/>
          <a:p>
            <a:pPr eaLnBrk="1" hangingPunct="1"/>
            <a:r>
              <a:rPr lang="sr-Latn-BA" altLang="en-US" sz="4000"/>
              <a:t>Ključna debata</a:t>
            </a:r>
            <a:r>
              <a:rPr lang="en-US" altLang="en-US" sz="4000"/>
              <a:t>: </a:t>
            </a:r>
            <a:r>
              <a:rPr lang="sr-Latn-BA" altLang="en-US" sz="4000"/>
              <a:t>kolika je važnost industije</a:t>
            </a:r>
            <a:r>
              <a:rPr lang="en-US" altLang="en-US" sz="4000"/>
              <a:t>? (1)</a:t>
            </a:r>
            <a:endParaRPr lang="en-US" altLang="en-US" sz="2800" i="1"/>
          </a:p>
        </p:txBody>
      </p:sp>
      <p:sp>
        <p:nvSpPr>
          <p:cNvPr id="115715" name="Rectangle 3">
            <a:extLst>
              <a:ext uri="{FF2B5EF4-FFF2-40B4-BE49-F238E27FC236}">
                <a16:creationId xmlns:a16="http://schemas.microsoft.com/office/drawing/2014/main" id="{32A2E6F2-CB7B-8342-B6D5-2C7CE46A404E}"/>
              </a:ext>
            </a:extLst>
          </p:cNvPr>
          <p:cNvSpPr>
            <a:spLocks noGrp="1" noChangeArrowheads="1"/>
          </p:cNvSpPr>
          <p:nvPr>
            <p:ph type="body" idx="1"/>
          </p:nvPr>
        </p:nvSpPr>
        <p:spPr/>
        <p:txBody>
          <a:bodyPr/>
          <a:lstStyle/>
          <a:p>
            <a:pPr eaLnBrk="1" hangingPunct="1"/>
            <a:r>
              <a:rPr lang="sr-Latn-BA" altLang="en-US"/>
              <a:t>Dali strageije treba da bude fokusirana na interno ili vanjsko okruženje </a:t>
            </a:r>
          </a:p>
          <a:p>
            <a:pPr eaLnBrk="1" hangingPunct="1"/>
            <a:r>
              <a:rPr lang="en-US" altLang="en-US"/>
              <a:t>Porter</a:t>
            </a:r>
            <a:r>
              <a:rPr lang="sr-Latn-BA" altLang="en-US"/>
              <a:t>ov doprinos predlaže da faktori industrije imaju veći uticaj na profitabilnost nego faktori koji se odnose na samu firmu. </a:t>
            </a:r>
            <a:endParaRPr lang="en-US" altLang="en-US"/>
          </a:p>
          <a:p>
            <a:pPr eaLnBrk="1" hangingPunct="1"/>
            <a:r>
              <a:rPr lang="sr-Latn-BA" altLang="en-US"/>
              <a:t>ali</a:t>
            </a:r>
            <a:r>
              <a:rPr lang="en-US" altLang="en-US"/>
              <a:t>, </a:t>
            </a:r>
            <a:r>
              <a:rPr lang="sr-Latn-BA" altLang="en-US"/>
              <a:t>ovo varira od jedne do druge industrije </a:t>
            </a:r>
            <a:endParaRPr lang="en-US" altLang="en-US"/>
          </a:p>
        </p:txBody>
      </p:sp>
    </p:spTree>
  </p:cSld>
  <p:clrMapOvr>
    <a:masterClrMapping/>
  </p:clrMapOvr>
  <p:transition>
    <p:cove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F7EBFB45-882F-FB4C-B85A-132485E9362C}"/>
              </a:ext>
            </a:extLst>
          </p:cNvPr>
          <p:cNvSpPr>
            <a:spLocks noGrp="1" noChangeArrowheads="1"/>
          </p:cNvSpPr>
          <p:nvPr>
            <p:ph type="title"/>
          </p:nvPr>
        </p:nvSpPr>
        <p:spPr/>
        <p:txBody>
          <a:bodyPr/>
          <a:lstStyle/>
          <a:p>
            <a:pPr eaLnBrk="1" hangingPunct="1"/>
            <a:r>
              <a:rPr lang="sr-Latn-BA" altLang="en-US"/>
              <a:t>Ključna debata</a:t>
            </a:r>
            <a:r>
              <a:rPr lang="en-US" altLang="en-US"/>
              <a:t>: </a:t>
            </a:r>
            <a:r>
              <a:rPr lang="sr-Latn-BA" altLang="en-US"/>
              <a:t>kolika je važnost industije</a:t>
            </a:r>
            <a:r>
              <a:rPr lang="en-US" altLang="en-US"/>
              <a:t>? (2)</a:t>
            </a:r>
          </a:p>
        </p:txBody>
      </p:sp>
      <p:pic>
        <p:nvPicPr>
          <p:cNvPr id="116739" name="Picture 3">
            <a:extLst>
              <a:ext uri="{FF2B5EF4-FFF2-40B4-BE49-F238E27FC236}">
                <a16:creationId xmlns:a16="http://schemas.microsoft.com/office/drawing/2014/main" id="{0B436040-4E42-F44F-894D-50940159863A}"/>
              </a:ext>
            </a:extLst>
          </p:cNvPr>
          <p:cNvPicPr>
            <a:picLocks noChangeAspect="1" noChangeArrowheads="1"/>
          </p:cNvPicPr>
          <p:nvPr>
            <p:ph idx="1"/>
          </p:nvPr>
        </p:nvPicPr>
        <p:blipFill>
          <a:blip r:embed="rId3">
            <a:clrChange>
              <a:clrFrom>
                <a:srgbClr val="E5E5FF"/>
              </a:clrFrom>
              <a:clrTo>
                <a:srgbClr val="E5E5FF">
                  <a:alpha val="0"/>
                </a:srgbClr>
              </a:clrTo>
            </a:clrChange>
            <a:extLst>
              <a:ext uri="{28A0092B-C50C-407E-A947-70E740481C1C}">
                <a14:useLocalDpi xmlns:a14="http://schemas.microsoft.com/office/drawing/2010/main"/>
              </a:ext>
            </a:extLst>
          </a:blip>
          <a:srcRect/>
          <a:stretch>
            <a:fillRect/>
          </a:stretch>
        </p:blipFill>
        <p:spPr>
          <a:xfrm>
            <a:off x="2971800" y="2209800"/>
            <a:ext cx="4129088" cy="3744913"/>
          </a:xfrm>
          <a:noFill/>
        </p:spPr>
      </p:pic>
    </p:spTree>
  </p:cSld>
  <p:clrMapOvr>
    <a:masterClrMapping/>
  </p:clrMapOvr>
  <p:transition>
    <p:cove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D4785BD6-E746-B64B-8DA5-498DC7576036}"/>
              </a:ext>
            </a:extLst>
          </p:cNvPr>
          <p:cNvSpPr>
            <a:spLocks noGrp="1" noChangeArrowheads="1"/>
          </p:cNvSpPr>
          <p:nvPr>
            <p:ph type="title"/>
          </p:nvPr>
        </p:nvSpPr>
        <p:spPr/>
        <p:txBody>
          <a:bodyPr/>
          <a:lstStyle/>
          <a:p>
            <a:pPr eaLnBrk="1" hangingPunct="1"/>
            <a:r>
              <a:rPr lang="sr-Latn-BA" altLang="en-US"/>
              <a:t>Ključna debata</a:t>
            </a:r>
            <a:r>
              <a:rPr lang="en-US" altLang="en-US"/>
              <a:t>: </a:t>
            </a:r>
            <a:r>
              <a:rPr lang="sr-Latn-BA" altLang="en-US"/>
              <a:t>kolika je važnost industije</a:t>
            </a:r>
            <a:r>
              <a:rPr lang="en-US" altLang="en-US"/>
              <a:t>? (3)</a:t>
            </a:r>
          </a:p>
        </p:txBody>
      </p:sp>
      <p:sp>
        <p:nvSpPr>
          <p:cNvPr id="117763" name="Rectangle 3">
            <a:extLst>
              <a:ext uri="{FF2B5EF4-FFF2-40B4-BE49-F238E27FC236}">
                <a16:creationId xmlns:a16="http://schemas.microsoft.com/office/drawing/2014/main" id="{1BF60365-40C6-3B42-95EF-2BF32A8E3C44}"/>
              </a:ext>
            </a:extLst>
          </p:cNvPr>
          <p:cNvSpPr>
            <a:spLocks noGrp="1" noChangeArrowheads="1"/>
          </p:cNvSpPr>
          <p:nvPr>
            <p:ph type="body" idx="1"/>
          </p:nvPr>
        </p:nvSpPr>
        <p:spPr>
          <a:xfrm>
            <a:off x="457200" y="1684338"/>
            <a:ext cx="8229600" cy="4441825"/>
          </a:xfrm>
        </p:spPr>
        <p:txBody>
          <a:bodyPr/>
          <a:lstStyle/>
          <a:p>
            <a:pPr eaLnBrk="1" hangingPunct="1"/>
            <a:r>
              <a:rPr lang="en-US" altLang="en-US"/>
              <a:t> Porter</a:t>
            </a:r>
            <a:r>
              <a:rPr lang="sr-Latn-BA" altLang="en-US"/>
              <a:t>ovo i </a:t>
            </a:r>
            <a:r>
              <a:rPr lang="en-US" altLang="en-US"/>
              <a:t>McGahan</a:t>
            </a:r>
            <a:r>
              <a:rPr lang="sr-Latn-BA" altLang="en-US"/>
              <a:t>ovo istraživanje predlaže da neke industrije imaju velći uticaj na profitabilnost firme od drugih</a:t>
            </a:r>
            <a:r>
              <a:rPr lang="en-US" altLang="en-US"/>
              <a:t>.</a:t>
            </a:r>
          </a:p>
          <a:p>
            <a:pPr eaLnBrk="1" hangingPunct="1"/>
            <a:r>
              <a:rPr lang="en-US" altLang="en-US"/>
              <a:t> </a:t>
            </a:r>
            <a:r>
              <a:rPr lang="sr-Latn-BA" altLang="en-US"/>
              <a:t>zašto možda neke industrije imaju veliki uticaj na profitabilnost firmi od drugih</a:t>
            </a:r>
            <a:r>
              <a:rPr lang="en-US" altLang="en-US"/>
              <a:t>?</a:t>
            </a:r>
          </a:p>
        </p:txBody>
      </p:sp>
    </p:spTree>
  </p:cSld>
  <p:clrMapOvr>
    <a:masterClrMapping/>
  </p:clrMapOvr>
  <p:transition>
    <p:cover/>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C1AE5CFA-EF27-6443-A240-5E09D58DBFE5}"/>
              </a:ext>
            </a:extLst>
          </p:cNvPr>
          <p:cNvSpPr>
            <a:spLocks noGrp="1" noChangeArrowheads="1"/>
          </p:cNvSpPr>
          <p:nvPr>
            <p:ph type="title"/>
          </p:nvPr>
        </p:nvSpPr>
        <p:spPr/>
        <p:txBody>
          <a:bodyPr/>
          <a:lstStyle/>
          <a:p>
            <a:pPr eaLnBrk="1" hangingPunct="1"/>
            <a:r>
              <a:rPr lang="en-US" altLang="en-US" sz="4000"/>
              <a:t>Case Example: The European </a:t>
            </a:r>
            <a:br>
              <a:rPr lang="en-US" altLang="en-US" sz="4000"/>
            </a:br>
            <a:r>
              <a:rPr lang="en-US" altLang="en-US" sz="4000"/>
              <a:t>Brewing Industry (1)</a:t>
            </a:r>
          </a:p>
        </p:txBody>
      </p:sp>
      <p:sp>
        <p:nvSpPr>
          <p:cNvPr id="79875" name="Rectangle 3">
            <a:extLst>
              <a:ext uri="{FF2B5EF4-FFF2-40B4-BE49-F238E27FC236}">
                <a16:creationId xmlns:a16="http://schemas.microsoft.com/office/drawing/2014/main" id="{BD25E479-307D-6340-9DBB-B279F0F5D30B}"/>
              </a:ext>
            </a:extLst>
          </p:cNvPr>
          <p:cNvSpPr>
            <a:spLocks noGrp="1" noChangeArrowheads="1"/>
          </p:cNvSpPr>
          <p:nvPr>
            <p:ph type="body" idx="1"/>
          </p:nvPr>
        </p:nvSpPr>
        <p:spPr/>
        <p:txBody>
          <a:bodyPr/>
          <a:lstStyle/>
          <a:p>
            <a:pPr eaLnBrk="1" hangingPunct="1"/>
            <a:endParaRPr lang="en-US" altLang="en-US"/>
          </a:p>
          <a:p>
            <a:pPr eaLnBrk="1" hangingPunct="1"/>
            <a:r>
              <a:rPr lang="en-US" altLang="en-US"/>
              <a:t> Complete a PESTEL analysis of the European brewing industry.</a:t>
            </a:r>
          </a:p>
          <a:p>
            <a:pPr eaLnBrk="1" hangingPunct="1"/>
            <a:r>
              <a:rPr lang="en-US" altLang="en-US"/>
              <a:t> Complete a five forces analysis for the industry.</a:t>
            </a:r>
          </a:p>
          <a:p>
            <a:pPr eaLnBrk="1" hangingPunct="1">
              <a:buFontTx/>
              <a:buNone/>
            </a:pPr>
            <a:endParaRPr lang="en-US" altLang="en-US"/>
          </a:p>
        </p:txBody>
      </p:sp>
      <p:sp>
        <p:nvSpPr>
          <p:cNvPr id="118788" name="Rectangle 3">
            <a:extLst>
              <a:ext uri="{FF2B5EF4-FFF2-40B4-BE49-F238E27FC236}">
                <a16:creationId xmlns:a16="http://schemas.microsoft.com/office/drawing/2014/main" id="{57EAEF02-C1A1-1E44-A551-E692D6B40DF1}"/>
              </a:ext>
            </a:extLst>
          </p:cNvPr>
          <p:cNvSpPr>
            <a:spLocks noChangeArrowheads="1"/>
          </p:cNvSpPr>
          <p:nvPr/>
        </p:nvSpPr>
        <p:spPr bwMode="auto">
          <a:xfrm>
            <a:off x="2339975" y="5732463"/>
            <a:ext cx="28733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hlinkClick r:id="rId3"/>
              </a:rPr>
              <a:t>http://www.ab-inbev.com/</a:t>
            </a:r>
            <a:r>
              <a:rPr lang="sr-Latn-BA" altLang="en-US"/>
              <a:t>  </a:t>
            </a:r>
            <a:endParaRPr lang="en-GB" altLang="en-US"/>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9875">
                                            <p:txEl>
                                              <p:pRg st="1" end="1"/>
                                            </p:txEl>
                                          </p:spTgt>
                                        </p:tgtEl>
                                        <p:attrNameLst>
                                          <p:attrName>style.visibility</p:attrName>
                                        </p:attrNameLst>
                                      </p:cBhvr>
                                      <p:to>
                                        <p:strVal val="visible"/>
                                      </p:to>
                                    </p:set>
                                    <p:animEffect transition="in" filter="blinds(horizontal)">
                                      <p:cBhvr>
                                        <p:cTn id="7" dur="500"/>
                                        <p:tgtEl>
                                          <p:spTgt spid="79875">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9875">
                                            <p:txEl>
                                              <p:pRg st="2" end="2"/>
                                            </p:txEl>
                                          </p:spTgt>
                                        </p:tgtEl>
                                        <p:attrNameLst>
                                          <p:attrName>style.visibility</p:attrName>
                                        </p:attrNameLst>
                                      </p:cBhvr>
                                      <p:to>
                                        <p:strVal val="visible"/>
                                      </p:to>
                                    </p:set>
                                    <p:animEffect transition="in" filter="blinds(horizontal)">
                                      <p:cBhvr>
                                        <p:cTn id="12" dur="500"/>
                                        <p:tgtEl>
                                          <p:spTgt spid="798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build="p"/>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a:extLst>
              <a:ext uri="{FF2B5EF4-FFF2-40B4-BE49-F238E27FC236}">
                <a16:creationId xmlns:a16="http://schemas.microsoft.com/office/drawing/2014/main" id="{A2F7488E-6AA8-E847-BC0D-D4B5D8F1662F}"/>
              </a:ext>
            </a:extLst>
          </p:cNvPr>
          <p:cNvSpPr>
            <a:spLocks noGrp="1" noChangeArrowheads="1"/>
          </p:cNvSpPr>
          <p:nvPr>
            <p:ph type="title"/>
          </p:nvPr>
        </p:nvSpPr>
        <p:spPr/>
        <p:txBody>
          <a:bodyPr/>
          <a:lstStyle/>
          <a:p>
            <a:pPr eaLnBrk="1" hangingPunct="1"/>
            <a:r>
              <a:rPr lang="en-US" altLang="en-US" sz="4000"/>
              <a:t>Case Example: The European </a:t>
            </a:r>
            <a:br>
              <a:rPr lang="en-US" altLang="en-US" sz="4000"/>
            </a:br>
            <a:r>
              <a:rPr lang="en-US" altLang="en-US" sz="4000"/>
              <a:t>Brewing Industry (2)</a:t>
            </a:r>
          </a:p>
        </p:txBody>
      </p:sp>
      <p:sp>
        <p:nvSpPr>
          <p:cNvPr id="81923" name="Rectangle 3">
            <a:extLst>
              <a:ext uri="{FF2B5EF4-FFF2-40B4-BE49-F238E27FC236}">
                <a16:creationId xmlns:a16="http://schemas.microsoft.com/office/drawing/2014/main" id="{34B552C4-28C0-0443-8070-69B70CE71F3E}"/>
              </a:ext>
            </a:extLst>
          </p:cNvPr>
          <p:cNvSpPr>
            <a:spLocks noGrp="1" noChangeArrowheads="1"/>
          </p:cNvSpPr>
          <p:nvPr>
            <p:ph type="body" idx="1"/>
          </p:nvPr>
        </p:nvSpPr>
        <p:spPr/>
        <p:txBody>
          <a:bodyPr/>
          <a:lstStyle/>
          <a:p>
            <a:pPr eaLnBrk="1" hangingPunct="1"/>
            <a:endParaRPr lang="en-US" altLang="en-US"/>
          </a:p>
          <a:p>
            <a:pPr eaLnBrk="1" hangingPunct="1"/>
            <a:r>
              <a:rPr lang="en-US" altLang="en-US"/>
              <a:t> How will the environment affect these companies?</a:t>
            </a:r>
          </a:p>
          <a:p>
            <a:pPr eaLnBrk="1" hangingPunct="1"/>
            <a:r>
              <a:rPr lang="en-US" altLang="en-US"/>
              <a:t> What are the relative strengths and weaknesses of each?</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1923">
                                            <p:txEl>
                                              <p:pRg st="1" end="1"/>
                                            </p:txEl>
                                          </p:spTgt>
                                        </p:tgtEl>
                                        <p:attrNameLst>
                                          <p:attrName>style.visibility</p:attrName>
                                        </p:attrNameLst>
                                      </p:cBhvr>
                                      <p:to>
                                        <p:strVal val="visible"/>
                                      </p:to>
                                    </p:set>
                                    <p:animEffect transition="in" filter="blinds(horizontal)">
                                      <p:cBhvr>
                                        <p:cTn id="7" dur="500"/>
                                        <p:tgtEl>
                                          <p:spTgt spid="8192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1923">
                                            <p:txEl>
                                              <p:pRg st="2" end="2"/>
                                            </p:txEl>
                                          </p:spTgt>
                                        </p:tgtEl>
                                        <p:attrNameLst>
                                          <p:attrName>style.visibility</p:attrName>
                                        </p:attrNameLst>
                                      </p:cBhvr>
                                      <p:to>
                                        <p:strVal val="visible"/>
                                      </p:to>
                                    </p:set>
                                    <p:animEffect transition="in" filter="blinds(horizontal)">
                                      <p:cBhvr>
                                        <p:cTn id="12" dur="500"/>
                                        <p:tgtEl>
                                          <p:spTgt spid="819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286852DB-7482-F749-97CC-2F4A6A2AFD9E}"/>
              </a:ext>
            </a:extLst>
          </p:cNvPr>
          <p:cNvSpPr>
            <a:spLocks noGrp="1"/>
          </p:cNvSpPr>
          <p:nvPr>
            <p:ph type="title"/>
          </p:nvPr>
        </p:nvSpPr>
        <p:spPr>
          <a:xfrm>
            <a:off x="0" y="0"/>
            <a:ext cx="8229600" cy="1143000"/>
          </a:xfrm>
        </p:spPr>
        <p:txBody>
          <a:bodyPr/>
          <a:lstStyle/>
          <a:p>
            <a:r>
              <a:rPr lang="en-GB" altLang="en-US" sz="3600"/>
              <a:t>The flows of the economic activity </a:t>
            </a:r>
          </a:p>
        </p:txBody>
      </p:sp>
      <p:sp>
        <p:nvSpPr>
          <p:cNvPr id="14339" name="Content Placeholder 2">
            <a:extLst>
              <a:ext uri="{FF2B5EF4-FFF2-40B4-BE49-F238E27FC236}">
                <a16:creationId xmlns:a16="http://schemas.microsoft.com/office/drawing/2014/main" id="{6974C857-4CDF-2A41-9E17-1A32BC1EFF9F}"/>
              </a:ext>
            </a:extLst>
          </p:cNvPr>
          <p:cNvSpPr>
            <a:spLocks noGrp="1"/>
          </p:cNvSpPr>
          <p:nvPr>
            <p:ph idx="1"/>
          </p:nvPr>
        </p:nvSpPr>
        <p:spPr>
          <a:xfrm>
            <a:off x="395288" y="981075"/>
            <a:ext cx="8229600" cy="4608513"/>
          </a:xfrm>
        </p:spPr>
        <p:txBody>
          <a:bodyPr/>
          <a:lstStyle/>
          <a:p>
            <a:r>
              <a:rPr lang="en-GB" altLang="en-US" sz="2400"/>
              <a:t>Economic activity can be seen as a flow of economic resources into firms which  produce output for consumers and the corresponding flows of payment (see Figure 1)</a:t>
            </a:r>
          </a:p>
          <a:p>
            <a:r>
              <a:rPr lang="en-GB" altLang="en-US" sz="2400"/>
              <a:t>The flows of resources, production, income and expenditure represent fundamental activities  of an economy </a:t>
            </a:r>
            <a:r>
              <a:rPr lang="sr-Latn-BA" altLang="en-US" sz="2400"/>
              <a:t> </a:t>
            </a:r>
            <a:r>
              <a:rPr lang="en-GB" altLang="en-US" sz="2400"/>
              <a:t>(describing the </a:t>
            </a:r>
            <a:r>
              <a:rPr lang="en-GB" altLang="en-US" sz="2400" b="1"/>
              <a:t>real flows</a:t>
            </a:r>
            <a:r>
              <a:rPr lang="en-GB" altLang="en-US" sz="2400"/>
              <a:t>)</a:t>
            </a:r>
          </a:p>
          <a:p>
            <a:r>
              <a:rPr lang="en-GB" altLang="en-US" sz="2400"/>
              <a:t>The consumption gives rise to the flow of expenditure representing an income for firms which they use to purches resources… flow of income and expenditure is shown in Figure 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57868740-99FE-F04D-8926-2FADB9FC9763}"/>
              </a:ext>
            </a:extLst>
          </p:cNvPr>
          <p:cNvSpPr>
            <a:spLocks noGrp="1"/>
          </p:cNvSpPr>
          <p:nvPr>
            <p:ph type="title"/>
          </p:nvPr>
        </p:nvSpPr>
        <p:spPr/>
        <p:txBody>
          <a:bodyPr/>
          <a:lstStyle/>
          <a:p>
            <a:pPr eaLnBrk="1" hangingPunct="1"/>
            <a:r>
              <a:rPr lang="en-GB" altLang="en-US" sz="4000"/>
              <a:t> The flows of the economic activity </a:t>
            </a:r>
          </a:p>
        </p:txBody>
      </p:sp>
      <p:pic>
        <p:nvPicPr>
          <p:cNvPr id="15363" name="Content Placeholder 4" descr="flows of the economiy.tif">
            <a:extLst>
              <a:ext uri="{FF2B5EF4-FFF2-40B4-BE49-F238E27FC236}">
                <a16:creationId xmlns:a16="http://schemas.microsoft.com/office/drawing/2014/main" id="{497C7FB4-FB69-0640-9550-42AB47AA9420}"/>
              </a:ext>
            </a:extLst>
          </p:cNvPr>
          <p:cNvPicPr>
            <a:picLocks noGrp="1" noChangeAspect="1"/>
          </p:cNvPicPr>
          <p:nvPr>
            <p:ph idx="1"/>
          </p:nvPr>
        </p:nvPicPr>
        <p:blipFill>
          <a:blip r:embed="rId2">
            <a:extLst>
              <a:ext uri="{28A0092B-C50C-407E-A947-70E740481C1C}">
                <a14:useLocalDpi xmlns:a14="http://schemas.microsoft.com/office/drawing/2010/main"/>
              </a:ext>
            </a:extLst>
          </a:blip>
          <a:srcRect/>
          <a:stretch>
            <a:fillRect/>
          </a:stretch>
        </p:blipFill>
        <p:spPr>
          <a:xfrm>
            <a:off x="755650" y="1844675"/>
            <a:ext cx="7345363" cy="4537075"/>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5" descr="model of real flows of the economy.tif">
            <a:extLst>
              <a:ext uri="{FF2B5EF4-FFF2-40B4-BE49-F238E27FC236}">
                <a16:creationId xmlns:a16="http://schemas.microsoft.com/office/drawing/2014/main" id="{9B95CC4A-687A-B641-9A32-EA06C443C5D0}"/>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11188" y="142875"/>
            <a:ext cx="7705725" cy="657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7DA28379-B4D2-0D40-B340-6FDDB7E756E4}"/>
              </a:ext>
            </a:extLst>
          </p:cNvPr>
          <p:cNvSpPr>
            <a:spLocks noGrp="1"/>
          </p:cNvSpPr>
          <p:nvPr>
            <p:ph type="title"/>
          </p:nvPr>
        </p:nvSpPr>
        <p:spPr>
          <a:xfrm>
            <a:off x="323850" y="404813"/>
            <a:ext cx="8229600" cy="576262"/>
          </a:xfrm>
        </p:spPr>
        <p:txBody>
          <a:bodyPr/>
          <a:lstStyle/>
          <a:p>
            <a:r>
              <a:rPr lang="en-GB" altLang="en-US" sz="3200"/>
              <a:t>Model of real economy and income flow: an analytical tool </a:t>
            </a:r>
          </a:p>
        </p:txBody>
      </p:sp>
      <p:sp>
        <p:nvSpPr>
          <p:cNvPr id="17411" name="Content Placeholder 2">
            <a:extLst>
              <a:ext uri="{FF2B5EF4-FFF2-40B4-BE49-F238E27FC236}">
                <a16:creationId xmlns:a16="http://schemas.microsoft.com/office/drawing/2014/main" id="{752B3883-4156-2542-9393-CAFCC5F103D6}"/>
              </a:ext>
            </a:extLst>
          </p:cNvPr>
          <p:cNvSpPr>
            <a:spLocks noGrp="1"/>
          </p:cNvSpPr>
          <p:nvPr>
            <p:ph idx="1"/>
          </p:nvPr>
        </p:nvSpPr>
        <p:spPr>
          <a:xfrm>
            <a:off x="250825" y="1312863"/>
            <a:ext cx="8893175" cy="5545137"/>
          </a:xfrm>
        </p:spPr>
        <p:txBody>
          <a:bodyPr/>
          <a:lstStyle/>
          <a:p>
            <a:r>
              <a:rPr lang="en-GB" altLang="en-US" sz="2400"/>
              <a:t>Firms success is connected with the spending decision of households </a:t>
            </a:r>
          </a:p>
          <a:p>
            <a:r>
              <a:rPr lang="en-GB" altLang="en-US" sz="2400"/>
              <a:t>Level of spending have repercussion at both micro and macro level  </a:t>
            </a:r>
          </a:p>
          <a:p>
            <a:r>
              <a:rPr lang="en-GB" altLang="en-US" sz="2400"/>
              <a:t>During recessions consumption level declines that may be influenced by high interest rates, debt growth due to previous spending, decline for markets abroad…</a:t>
            </a:r>
          </a:p>
          <a:p>
            <a:r>
              <a:rPr lang="en-GB" altLang="en-US" sz="2400"/>
              <a:t>Some businesses survive recession yet many go out from it resulting decline</a:t>
            </a:r>
            <a:r>
              <a:rPr lang="bs-Latn-BA" altLang="en-US" sz="2400"/>
              <a:t>s</a:t>
            </a:r>
            <a:r>
              <a:rPr lang="en-GB" altLang="en-US" sz="2400"/>
              <a:t> in economic output, unemployment grow, investment decline, house prices fall…</a:t>
            </a:r>
          </a:p>
          <a:p>
            <a:r>
              <a:rPr lang="en-GB" altLang="en-US" sz="2400"/>
              <a:t>Recovery is back with increase of consumer confidence (the key link between consumption and entrepreneurial activity)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2CF94C2F-68FE-9B49-9FE2-1225CC9AE3B5}"/>
              </a:ext>
            </a:extLst>
          </p:cNvPr>
          <p:cNvSpPr>
            <a:spLocks noGrp="1"/>
          </p:cNvSpPr>
          <p:nvPr>
            <p:ph type="title"/>
          </p:nvPr>
        </p:nvSpPr>
        <p:spPr>
          <a:xfrm>
            <a:off x="0" y="0"/>
            <a:ext cx="9144000" cy="404813"/>
          </a:xfrm>
        </p:spPr>
        <p:txBody>
          <a:bodyPr/>
          <a:lstStyle/>
          <a:p>
            <a:r>
              <a:rPr lang="en-GB" altLang="en-US" sz="2400" b="1"/>
              <a:t>Changing in economic activity (Figures 3 and 4)</a:t>
            </a:r>
          </a:p>
        </p:txBody>
      </p:sp>
      <p:sp>
        <p:nvSpPr>
          <p:cNvPr id="18435" name="Content Placeholder 2">
            <a:extLst>
              <a:ext uri="{FF2B5EF4-FFF2-40B4-BE49-F238E27FC236}">
                <a16:creationId xmlns:a16="http://schemas.microsoft.com/office/drawing/2014/main" id="{D37AAF0D-C024-194E-9D84-26F4C3BA8A4B}"/>
              </a:ext>
            </a:extLst>
          </p:cNvPr>
          <p:cNvSpPr>
            <a:spLocks noGrp="1"/>
          </p:cNvSpPr>
          <p:nvPr>
            <p:ph idx="1"/>
          </p:nvPr>
        </p:nvSpPr>
        <p:spPr>
          <a:xfrm>
            <a:off x="468313" y="549275"/>
            <a:ext cx="8675687" cy="6308725"/>
          </a:xfrm>
        </p:spPr>
        <p:txBody>
          <a:bodyPr/>
          <a:lstStyle/>
          <a:p>
            <a:r>
              <a:rPr lang="en-GB" altLang="en-US" sz="2400"/>
              <a:t>The level of spending by consumers is influenced by many factors (i.e. income tax reducing the income to spend…plus more saving, and buying preference –domestic vs. imported products/services), thus reducing the income of domestic firms…</a:t>
            </a:r>
          </a:p>
          <a:p>
            <a:r>
              <a:rPr lang="en-GB" altLang="en-US" sz="2400"/>
              <a:t>This creates leakages (withdrawal)  from the circular flow of income (explaining business revenue fluctuation)</a:t>
            </a:r>
          </a:p>
          <a:p>
            <a:r>
              <a:rPr lang="en-GB" altLang="en-US" sz="2400"/>
              <a:t>Part of leakages may go to the economy to stimulate domestic firms (production and demand for capital goods) – investment spending (films  for investment can borrow money saved by consumers)</a:t>
            </a:r>
          </a:p>
          <a:p>
            <a:r>
              <a:rPr lang="en-GB" altLang="en-US" sz="2400"/>
              <a:t>Govt use taxation on provision of public goods (public expenditure), plus export spending- these additional forms of spending represent and injection of income into the circular flow (Figure 4) </a:t>
            </a:r>
          </a:p>
          <a:p>
            <a:endParaRPr lang="en-GB" altLang="en-US"/>
          </a:p>
          <a:p>
            <a:endParaRPr lang="en-GB" altLang="en-US"/>
          </a:p>
          <a:p>
            <a:endParaRPr lang="en-GB" altLang="en-US"/>
          </a:p>
          <a:p>
            <a:endParaRPr lang="en-GB"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5" descr="circular flow of income with leakages.tif">
            <a:extLst>
              <a:ext uri="{FF2B5EF4-FFF2-40B4-BE49-F238E27FC236}">
                <a16:creationId xmlns:a16="http://schemas.microsoft.com/office/drawing/2014/main" id="{E2AB5E2B-0793-4A41-9BEC-48E2E38F8D91}"/>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827088" y="549275"/>
            <a:ext cx="7345362" cy="575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ircular flow with injection.tif">
            <a:extLst>
              <a:ext uri="{FF2B5EF4-FFF2-40B4-BE49-F238E27FC236}">
                <a16:creationId xmlns:a16="http://schemas.microsoft.com/office/drawing/2014/main" id="{9119839F-85A8-1C4D-84BD-B6DC22FE837E}"/>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11188" y="549275"/>
            <a:ext cx="7942262" cy="593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5835B0B5-94C1-1347-9ADC-8C9D2CC5573C}"/>
              </a:ext>
            </a:extLst>
          </p:cNvPr>
          <p:cNvSpPr>
            <a:spLocks noGrp="1"/>
          </p:cNvSpPr>
          <p:nvPr>
            <p:ph type="title"/>
          </p:nvPr>
        </p:nvSpPr>
        <p:spPr>
          <a:xfrm>
            <a:off x="468313" y="333375"/>
            <a:ext cx="8229600" cy="863600"/>
          </a:xfrm>
        </p:spPr>
        <p:txBody>
          <a:bodyPr/>
          <a:lstStyle/>
          <a:p>
            <a:r>
              <a:rPr lang="en-GB" altLang="en-US" sz="3200"/>
              <a:t>Government and the macroeconomy: key issues </a:t>
            </a:r>
          </a:p>
        </p:txBody>
      </p:sp>
      <p:sp>
        <p:nvSpPr>
          <p:cNvPr id="21507" name="Content Placeholder 2">
            <a:extLst>
              <a:ext uri="{FF2B5EF4-FFF2-40B4-BE49-F238E27FC236}">
                <a16:creationId xmlns:a16="http://schemas.microsoft.com/office/drawing/2014/main" id="{5051B7A7-189F-6C4E-A7B3-8BCB76571B3E}"/>
              </a:ext>
            </a:extLst>
          </p:cNvPr>
          <p:cNvSpPr>
            <a:spLocks noGrp="1"/>
          </p:cNvSpPr>
          <p:nvPr>
            <p:ph idx="1"/>
          </p:nvPr>
        </p:nvSpPr>
        <p:spPr>
          <a:xfrm>
            <a:off x="395288" y="1196975"/>
            <a:ext cx="8229600" cy="4608513"/>
          </a:xfrm>
        </p:spPr>
        <p:txBody>
          <a:bodyPr/>
          <a:lstStyle/>
          <a:p>
            <a:r>
              <a:rPr lang="en-GB" altLang="en-US" sz="2800"/>
              <a:t>Spending comes from consumers, firms, government and external sources – total demand in the economy for goods and services (AggregateMonetaryDemand- AMD =consumer + investment + govt spending + export spending-import spending)</a:t>
            </a:r>
          </a:p>
          <a:p>
            <a:r>
              <a:rPr lang="en-GB" altLang="en-US" sz="2800" b="1"/>
              <a:t>Govt have critical roll on shaping demand </a:t>
            </a:r>
            <a:r>
              <a:rPr lang="en-GB" altLang="en-US" sz="2800"/>
              <a:t>through polices on spending and taxation or on int. rates influencing both demand  and supply </a:t>
            </a:r>
          </a:p>
          <a:p>
            <a:r>
              <a:rPr lang="en-GB" altLang="en-US" sz="2800"/>
              <a:t>Understanding choice of polices used by govt and the objectives is important to understand /analyse the business environment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53A09485-AD25-A64E-983D-B62FEB700F5B}"/>
              </a:ext>
            </a:extLst>
          </p:cNvPr>
          <p:cNvSpPr>
            <a:spLocks noGrp="1" noChangeArrowheads="1"/>
          </p:cNvSpPr>
          <p:nvPr>
            <p:ph type="title"/>
          </p:nvPr>
        </p:nvSpPr>
        <p:spPr/>
        <p:txBody>
          <a:bodyPr/>
          <a:lstStyle/>
          <a:p>
            <a:pPr eaLnBrk="1" hangingPunct="1"/>
            <a:r>
              <a:rPr lang="sr-Latn-BA" altLang="en-US"/>
              <a:t> Fokus i ključna pitanja </a:t>
            </a:r>
            <a:endParaRPr lang="en-US" altLang="en-US"/>
          </a:p>
        </p:txBody>
      </p:sp>
      <p:sp>
        <p:nvSpPr>
          <p:cNvPr id="3075" name="Rectangle 3">
            <a:extLst>
              <a:ext uri="{FF2B5EF4-FFF2-40B4-BE49-F238E27FC236}">
                <a16:creationId xmlns:a16="http://schemas.microsoft.com/office/drawing/2014/main" id="{2525BC1B-59F0-7940-9F92-6711FAC540DE}"/>
              </a:ext>
            </a:extLst>
          </p:cNvPr>
          <p:cNvSpPr>
            <a:spLocks noGrp="1" noChangeArrowheads="1"/>
          </p:cNvSpPr>
          <p:nvPr>
            <p:ph type="body" idx="1"/>
          </p:nvPr>
        </p:nvSpPr>
        <p:spPr/>
        <p:txBody>
          <a:bodyPr/>
          <a:lstStyle/>
          <a:p>
            <a:pPr eaLnBrk="1" hangingPunct="1">
              <a:lnSpc>
                <a:spcPct val="80000"/>
              </a:lnSpc>
            </a:pPr>
            <a:r>
              <a:rPr lang="sr-Latn-BA" altLang="en-US" sz="2800"/>
              <a:t>Kako analizitrati poziciju org u kontekstu vanjskog okruženja</a:t>
            </a:r>
            <a:r>
              <a:rPr lang="en-US" altLang="en-US" sz="2800"/>
              <a:t>? </a:t>
            </a:r>
          </a:p>
          <a:p>
            <a:pPr eaLnBrk="1" hangingPunct="1">
              <a:lnSpc>
                <a:spcPct val="80000"/>
              </a:lnSpc>
            </a:pPr>
            <a:r>
              <a:rPr lang="sr-Latn-BA" altLang="en-US" sz="2800"/>
              <a:t>Ka</a:t>
            </a:r>
            <a:r>
              <a:rPr lang="en-US" altLang="en-US" sz="2800"/>
              <a:t>k</a:t>
            </a:r>
            <a:r>
              <a:rPr lang="sr-Latn-BA" altLang="en-US" sz="2800"/>
              <a:t>o analizirati i utvrditi detreminante strategijskih sposobnosti</a:t>
            </a:r>
            <a:r>
              <a:rPr lang="en-US" altLang="en-US" sz="2800"/>
              <a:t>?</a:t>
            </a:r>
            <a:r>
              <a:rPr lang="sr-Latn-BA" altLang="en-US" sz="2800"/>
              <a:t> </a:t>
            </a:r>
            <a:endParaRPr lang="en-US" altLang="en-US" sz="2800"/>
          </a:p>
          <a:p>
            <a:pPr eaLnBrk="1" hangingPunct="1">
              <a:lnSpc>
                <a:spcPct val="80000"/>
              </a:lnSpc>
            </a:pPr>
            <a:r>
              <a:rPr lang="sr-Latn-BA" altLang="en-US" sz="2800"/>
              <a:t>Kako razumjeti namjere org uzimajući u obzor korporativno upravljanje, očekivanja interesnih grupa i poslovnu etiku</a:t>
            </a:r>
            <a:r>
              <a:rPr lang="en-US" altLang="en-US" sz="2800"/>
              <a:t>?</a:t>
            </a:r>
          </a:p>
          <a:p>
            <a:pPr eaLnBrk="1" hangingPunct="1">
              <a:lnSpc>
                <a:spcPct val="80000"/>
              </a:lnSpc>
            </a:pPr>
            <a:r>
              <a:rPr lang="sr-Latn-BA" altLang="en-US" sz="2800"/>
              <a:t>Kako adresirati važnost tradicije i kulture poslovanja u određivanju pozicije org.</a:t>
            </a:r>
            <a:r>
              <a:rPr lang="en-US" altLang="en-US" sz="2800"/>
              <a:t>?</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blinds(horizontal)">
                                      <p:cBhvr>
                                        <p:cTn id="7" dur="500"/>
                                        <p:tgtEl>
                                          <p:spTgt spid="30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blinds(horizontal)">
                                      <p:cBhvr>
                                        <p:cTn id="12" dur="500"/>
                                        <p:tgtEl>
                                          <p:spTgt spid="307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blinds(horizontal)">
                                      <p:cBhvr>
                                        <p:cTn id="17" dur="500"/>
                                        <p:tgtEl>
                                          <p:spTgt spid="307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blinds(horizontal)">
                                      <p:cBhvr>
                                        <p:cTn id="22" dur="5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4AD7D693-609D-4144-97AF-9FF7AD800484}"/>
              </a:ext>
            </a:extLst>
          </p:cNvPr>
          <p:cNvSpPr>
            <a:spLocks noGrp="1"/>
          </p:cNvSpPr>
          <p:nvPr>
            <p:ph type="title"/>
          </p:nvPr>
        </p:nvSpPr>
        <p:spPr>
          <a:xfrm>
            <a:off x="468313" y="0"/>
            <a:ext cx="8229600" cy="865188"/>
          </a:xfrm>
        </p:spPr>
        <p:txBody>
          <a:bodyPr/>
          <a:lstStyle/>
          <a:p>
            <a:r>
              <a:rPr lang="en-GB" altLang="en-US" sz="3600"/>
              <a:t>Controlling inflation </a:t>
            </a:r>
          </a:p>
        </p:txBody>
      </p:sp>
      <p:sp>
        <p:nvSpPr>
          <p:cNvPr id="22531" name="Content Placeholder 2">
            <a:extLst>
              <a:ext uri="{FF2B5EF4-FFF2-40B4-BE49-F238E27FC236}">
                <a16:creationId xmlns:a16="http://schemas.microsoft.com/office/drawing/2014/main" id="{738ED24D-61A4-3A48-8184-7537C8178E64}"/>
              </a:ext>
            </a:extLst>
          </p:cNvPr>
          <p:cNvSpPr>
            <a:spLocks noGrp="1"/>
          </p:cNvSpPr>
          <p:nvPr>
            <p:ph idx="1"/>
          </p:nvPr>
        </p:nvSpPr>
        <p:spPr>
          <a:xfrm>
            <a:off x="179388" y="765175"/>
            <a:ext cx="8964612" cy="5832475"/>
          </a:xfrm>
        </p:spPr>
        <p:txBody>
          <a:bodyPr/>
          <a:lstStyle/>
          <a:p>
            <a:r>
              <a:rPr lang="en-GB" altLang="en-US" sz="2400"/>
              <a:t>Upwards  movement of level of prices , for govt reducing this trend is  a primary economic objective</a:t>
            </a:r>
          </a:p>
          <a:p>
            <a:r>
              <a:rPr lang="en-GB" altLang="en-US" sz="2400"/>
              <a:t> monitoring trends in predicting price movement may includes:</a:t>
            </a:r>
          </a:p>
          <a:p>
            <a:pPr lvl="1"/>
            <a:r>
              <a:rPr lang="en-GB" altLang="en-US"/>
              <a:t> Retail price index – average family spending </a:t>
            </a:r>
          </a:p>
          <a:p>
            <a:pPr lvl="1"/>
            <a:r>
              <a:rPr lang="en-GB" altLang="en-US"/>
              <a:t>Examination of the underling rate of inflation  (excluding mortgage)</a:t>
            </a:r>
          </a:p>
          <a:p>
            <a:pPr lvl="1"/>
            <a:r>
              <a:rPr lang="en-GB" altLang="en-US"/>
              <a:t>Measuring factory gate prices to indicate future changes in consumer prices </a:t>
            </a:r>
          </a:p>
          <a:p>
            <a:pPr lvl="1"/>
            <a:r>
              <a:rPr lang="en-GB" altLang="en-US"/>
              <a:t>Comparing domestic inflation rate with the key (country) competitors </a:t>
            </a:r>
          </a:p>
          <a:p>
            <a:r>
              <a:rPr lang="en-GB" altLang="en-US" sz="2400"/>
              <a:t>Changes in monetary aggregates (measures amount of many –potential spending power) circulate in the economy is also a reliable guide for possible future price increases </a:t>
            </a:r>
          </a:p>
          <a:p>
            <a:endParaRPr lang="en-GB"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D692449A-1D7C-AD46-A36D-2DC4046389D8}"/>
              </a:ext>
            </a:extLst>
          </p:cNvPr>
          <p:cNvSpPr>
            <a:spLocks noGrp="1"/>
          </p:cNvSpPr>
          <p:nvPr>
            <p:ph type="title"/>
          </p:nvPr>
        </p:nvSpPr>
        <p:spPr>
          <a:xfrm>
            <a:off x="468313" y="0"/>
            <a:ext cx="8229600" cy="1143000"/>
          </a:xfrm>
        </p:spPr>
        <p:txBody>
          <a:bodyPr/>
          <a:lstStyle/>
          <a:p>
            <a:r>
              <a:rPr lang="en-GB" altLang="en-US"/>
              <a:t>Economic growth </a:t>
            </a:r>
          </a:p>
        </p:txBody>
      </p:sp>
      <p:sp>
        <p:nvSpPr>
          <p:cNvPr id="23555" name="Content Placeholder 2">
            <a:extLst>
              <a:ext uri="{FF2B5EF4-FFF2-40B4-BE49-F238E27FC236}">
                <a16:creationId xmlns:a16="http://schemas.microsoft.com/office/drawing/2014/main" id="{32C5AE8D-5D97-EF44-B43F-E42896029FB3}"/>
              </a:ext>
            </a:extLst>
          </p:cNvPr>
          <p:cNvSpPr>
            <a:spLocks noGrp="1"/>
          </p:cNvSpPr>
          <p:nvPr>
            <p:ph idx="1"/>
          </p:nvPr>
        </p:nvSpPr>
        <p:spPr>
          <a:xfrm>
            <a:off x="468313" y="1052513"/>
            <a:ext cx="8496300" cy="5329237"/>
          </a:xfrm>
        </p:spPr>
        <p:txBody>
          <a:bodyPr/>
          <a:lstStyle/>
          <a:p>
            <a:r>
              <a:rPr lang="en-GB" altLang="en-US" sz="2800"/>
              <a:t>Govt’s objectives is to achieve steady (3-4%) and sustained levels of non-inflationary growth (led by export) (real national income or GDP)</a:t>
            </a:r>
          </a:p>
          <a:p>
            <a:r>
              <a:rPr lang="en-GB" altLang="en-US" sz="2800"/>
              <a:t>Negative growth of GDP for 2 consecutive quarters  produce recession </a:t>
            </a:r>
          </a:p>
          <a:p>
            <a:r>
              <a:rPr lang="en-GB" altLang="en-US" sz="2800"/>
              <a:t>Encouraging increased consumption of imported goods /services could be at the expense of domestic firmer  (deindustrialisation)</a:t>
            </a:r>
          </a:p>
          <a:p>
            <a:r>
              <a:rPr lang="en-GB" altLang="en-US" sz="2800"/>
              <a:t>Increase consumption on govt spending the potential gain for business may be offset by the need to increase int. rates to fund the spending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F88F7E08-5735-4247-AD1C-EB25E5B882DB}"/>
              </a:ext>
            </a:extLst>
          </p:cNvPr>
          <p:cNvSpPr>
            <a:spLocks noGrp="1"/>
          </p:cNvSpPr>
          <p:nvPr>
            <p:ph type="title"/>
          </p:nvPr>
        </p:nvSpPr>
        <p:spPr>
          <a:xfrm>
            <a:off x="468313" y="0"/>
            <a:ext cx="8229600" cy="765175"/>
          </a:xfrm>
        </p:spPr>
        <p:txBody>
          <a:bodyPr/>
          <a:lstStyle/>
          <a:p>
            <a:r>
              <a:rPr lang="en-GB" altLang="en-US" sz="3600"/>
              <a:t>Reducing unemployment </a:t>
            </a:r>
          </a:p>
        </p:txBody>
      </p:sp>
      <p:sp>
        <p:nvSpPr>
          <p:cNvPr id="24579" name="Content Placeholder 2">
            <a:extLst>
              <a:ext uri="{FF2B5EF4-FFF2-40B4-BE49-F238E27FC236}">
                <a16:creationId xmlns:a16="http://schemas.microsoft.com/office/drawing/2014/main" id="{455010DC-3941-AB4B-BFF7-F82E5F77EA67}"/>
              </a:ext>
            </a:extLst>
          </p:cNvPr>
          <p:cNvSpPr>
            <a:spLocks noGrp="1"/>
          </p:cNvSpPr>
          <p:nvPr>
            <p:ph idx="1"/>
          </p:nvPr>
        </p:nvSpPr>
        <p:spPr>
          <a:xfrm>
            <a:off x="395288" y="836613"/>
            <a:ext cx="8229600" cy="4387850"/>
          </a:xfrm>
        </p:spPr>
        <p:txBody>
          <a:bodyPr/>
          <a:lstStyle/>
          <a:p>
            <a:r>
              <a:rPr lang="en-GB" altLang="en-US" sz="2400"/>
              <a:t>Full employment is developed countries is no longer priority, but govt tend to focus on job creation and skills development to meet demands</a:t>
            </a:r>
          </a:p>
          <a:p>
            <a:r>
              <a:rPr lang="en-GB" altLang="en-US" sz="2400"/>
              <a:t> Statistic relating to the employment/unemployment need to be used with care…</a:t>
            </a:r>
          </a:p>
          <a:p>
            <a:r>
              <a:rPr lang="en-GB" altLang="en-US" sz="2400"/>
              <a:t>Higher unemployment may cause broader economic and social consequences (waste of resources, pressure on public services – reduction on tax yields, increase public expenditure on welfare state etc. ) </a:t>
            </a:r>
          </a:p>
          <a:p>
            <a:r>
              <a:rPr lang="en-GB" altLang="en-US" sz="2400"/>
              <a:t>Cyclical (general deficiency in demand), Structural (deficiency in demand in particular sector), and technological unemployment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F16B9190-6D01-9343-BD57-4338A80C4C6A}"/>
              </a:ext>
            </a:extLst>
          </p:cNvPr>
          <p:cNvSpPr>
            <a:spLocks noGrp="1"/>
          </p:cNvSpPr>
          <p:nvPr>
            <p:ph type="title"/>
          </p:nvPr>
        </p:nvSpPr>
        <p:spPr>
          <a:xfrm>
            <a:off x="395288" y="0"/>
            <a:ext cx="8229600" cy="995363"/>
          </a:xfrm>
        </p:spPr>
        <p:txBody>
          <a:bodyPr/>
          <a:lstStyle/>
          <a:p>
            <a:r>
              <a:rPr lang="en-GB" altLang="en-US" sz="3600"/>
              <a:t>A favourable balance of payment </a:t>
            </a:r>
          </a:p>
        </p:txBody>
      </p:sp>
      <p:sp>
        <p:nvSpPr>
          <p:cNvPr id="25603" name="Content Placeholder 2">
            <a:extLst>
              <a:ext uri="{FF2B5EF4-FFF2-40B4-BE49-F238E27FC236}">
                <a16:creationId xmlns:a16="http://schemas.microsoft.com/office/drawing/2014/main" id="{EF09BFF7-1C2A-A745-88EB-B288A0682E32}"/>
              </a:ext>
            </a:extLst>
          </p:cNvPr>
          <p:cNvSpPr>
            <a:spLocks noGrp="1"/>
          </p:cNvSpPr>
          <p:nvPr>
            <p:ph idx="1"/>
          </p:nvPr>
        </p:nvSpPr>
        <p:spPr>
          <a:xfrm>
            <a:off x="457200" y="1341438"/>
            <a:ext cx="8229600" cy="4967287"/>
          </a:xfrm>
        </p:spPr>
        <p:txBody>
          <a:bodyPr/>
          <a:lstStyle/>
          <a:p>
            <a:r>
              <a:rPr lang="en-GB" altLang="en-US" sz="2400"/>
              <a:t>BoP the net balance of credit (earnings) and debits (payments) arising from international trade in a given period of time </a:t>
            </a:r>
          </a:p>
          <a:p>
            <a:r>
              <a:rPr lang="en-GB" altLang="en-US" sz="2400"/>
              <a:t>Govt prefer to have either equilibrium or payment surplus</a:t>
            </a:r>
          </a:p>
          <a:p>
            <a:r>
              <a:rPr lang="en-GB" altLang="en-US" sz="2400"/>
              <a:t> BoP on current account (imports and exports  of goods/services)  is an important indicator of competiveness (economy, firms, industry)</a:t>
            </a:r>
          </a:p>
          <a:p>
            <a:r>
              <a:rPr lang="en-GB" altLang="en-US" sz="2400"/>
              <a:t>Sustain Current account deficit indicates structural problems in particular sector or its economy or possibility of exchange rate which favourites import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9A9F9CBA-7001-1748-AA1F-B410FB54C287}"/>
              </a:ext>
            </a:extLst>
          </p:cNvPr>
          <p:cNvSpPr>
            <a:spLocks noGrp="1"/>
          </p:cNvSpPr>
          <p:nvPr>
            <p:ph type="title"/>
          </p:nvPr>
        </p:nvSpPr>
        <p:spPr>
          <a:xfrm>
            <a:off x="395288" y="-242888"/>
            <a:ext cx="8229600" cy="1143001"/>
          </a:xfrm>
        </p:spPr>
        <p:txBody>
          <a:bodyPr/>
          <a:lstStyle/>
          <a:p>
            <a:r>
              <a:rPr lang="en-GB" altLang="en-US" sz="2400"/>
              <a:t>Controlling public borrowing </a:t>
            </a:r>
          </a:p>
        </p:txBody>
      </p:sp>
      <p:sp>
        <p:nvSpPr>
          <p:cNvPr id="26627" name="Content Placeholder 2">
            <a:extLst>
              <a:ext uri="{FF2B5EF4-FFF2-40B4-BE49-F238E27FC236}">
                <a16:creationId xmlns:a16="http://schemas.microsoft.com/office/drawing/2014/main" id="{64026ABA-F4AD-944D-B673-CE559B1A9696}"/>
              </a:ext>
            </a:extLst>
          </p:cNvPr>
          <p:cNvSpPr>
            <a:spLocks noGrp="1"/>
          </p:cNvSpPr>
          <p:nvPr>
            <p:ph idx="1"/>
          </p:nvPr>
        </p:nvSpPr>
        <p:spPr>
          <a:xfrm>
            <a:off x="457200" y="765175"/>
            <a:ext cx="8686800" cy="5589588"/>
          </a:xfrm>
        </p:spPr>
        <p:txBody>
          <a:bodyPr/>
          <a:lstStyle/>
          <a:p>
            <a:r>
              <a:rPr lang="en-GB" altLang="en-US" sz="2400"/>
              <a:t>Govt raise large amounts of revenue trough taxation (surplus and deficit of the budget)</a:t>
            </a:r>
          </a:p>
          <a:p>
            <a:r>
              <a:rPr lang="en-GB" altLang="en-US" sz="2400"/>
              <a:t>Govt often face budget deficit therefore have a public sector borrowing requirements (sign of an economy difficulties)</a:t>
            </a:r>
          </a:p>
          <a:p>
            <a:r>
              <a:rPr lang="en-GB" altLang="en-US" sz="2400"/>
              <a:t> high level of public borrowing tends to have impact on:</a:t>
            </a:r>
          </a:p>
          <a:p>
            <a:pPr lvl="1"/>
            <a:r>
              <a:rPr lang="en-GB" altLang="en-US" sz="2400"/>
              <a:t>Interest rates (high interest rates –impact on consumption and investment)</a:t>
            </a:r>
          </a:p>
          <a:p>
            <a:pPr lvl="1"/>
            <a:r>
              <a:rPr lang="en-GB" altLang="en-US" sz="2400"/>
              <a:t>Opportunity costs of debt interest particularly other forms of public spending </a:t>
            </a:r>
          </a:p>
          <a:p>
            <a:pPr lvl="1"/>
            <a:r>
              <a:rPr lang="en-GB" altLang="en-US" sz="2400"/>
              <a:t>General lack of confidence in the market about govt ability to control the economy </a:t>
            </a:r>
          </a:p>
          <a:p>
            <a:pPr lvl="1"/>
            <a:r>
              <a:rPr lang="en-GB" altLang="en-US" sz="2400"/>
              <a:t> convergence criteria laid down at Maastricht to entry to Euro zone (govt debt no higher then 3% of GDP</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780A48AD-9378-B14A-96E6-6525E6334723}"/>
              </a:ext>
            </a:extLst>
          </p:cNvPr>
          <p:cNvSpPr>
            <a:spLocks noGrp="1"/>
          </p:cNvSpPr>
          <p:nvPr>
            <p:ph type="title"/>
          </p:nvPr>
        </p:nvSpPr>
        <p:spPr>
          <a:xfrm>
            <a:off x="457200" y="274638"/>
            <a:ext cx="8229600" cy="922337"/>
          </a:xfrm>
        </p:spPr>
        <p:txBody>
          <a:bodyPr/>
          <a:lstStyle/>
          <a:p>
            <a:r>
              <a:rPr lang="en-GB" altLang="en-US" sz="3600"/>
              <a:t>Govt and the macro-economy: polices </a:t>
            </a:r>
          </a:p>
        </p:txBody>
      </p:sp>
      <p:sp>
        <p:nvSpPr>
          <p:cNvPr id="27651" name="Content Placeholder 2">
            <a:extLst>
              <a:ext uri="{FF2B5EF4-FFF2-40B4-BE49-F238E27FC236}">
                <a16:creationId xmlns:a16="http://schemas.microsoft.com/office/drawing/2014/main" id="{6DBD45C4-E9E3-D048-8964-89E5EA73C15F}"/>
              </a:ext>
            </a:extLst>
          </p:cNvPr>
          <p:cNvSpPr>
            <a:spLocks noGrp="1"/>
          </p:cNvSpPr>
          <p:nvPr>
            <p:ph idx="1"/>
          </p:nvPr>
        </p:nvSpPr>
        <p:spPr>
          <a:xfrm>
            <a:off x="468313" y="1196975"/>
            <a:ext cx="8229600" cy="4525963"/>
          </a:xfrm>
        </p:spPr>
        <p:txBody>
          <a:bodyPr/>
          <a:lstStyle/>
          <a:p>
            <a:r>
              <a:rPr lang="en-GB" altLang="en-US" sz="2400"/>
              <a:t>Key roles in the economy:</a:t>
            </a:r>
          </a:p>
          <a:p>
            <a:pPr lvl="1"/>
            <a:r>
              <a:rPr lang="en-GB" altLang="en-US" sz="2400"/>
              <a:t>Consumer or resources (e.g. employer, landowner)</a:t>
            </a:r>
          </a:p>
          <a:p>
            <a:pPr lvl="1"/>
            <a:r>
              <a:rPr lang="en-GB" altLang="en-US" sz="2400"/>
              <a:t>Supplier of resources (e.g. infrastructure, information)</a:t>
            </a:r>
          </a:p>
          <a:p>
            <a:pPr lvl="1"/>
            <a:r>
              <a:rPr lang="en-GB" altLang="en-US" sz="2400"/>
              <a:t>Consumer of goods and services (govt spending)</a:t>
            </a:r>
          </a:p>
          <a:p>
            <a:pPr lvl="1"/>
            <a:r>
              <a:rPr lang="en-GB" altLang="en-US" sz="2400"/>
              <a:t>Supplier of goods and services (e.g. nationalised industries)</a:t>
            </a:r>
          </a:p>
          <a:p>
            <a:pPr lvl="1"/>
            <a:r>
              <a:rPr lang="en-GB" altLang="en-US" sz="2400"/>
              <a:t>Regulator of business activity (e.g. fiscal and monetary policy), </a:t>
            </a:r>
          </a:p>
          <a:p>
            <a:pPr lvl="1"/>
            <a:r>
              <a:rPr lang="en-GB" altLang="en-US" sz="2400"/>
              <a:t>Redistributors of income and wealth (e.g. taxation system</a:t>
            </a:r>
            <a:r>
              <a:rPr lang="en-GB" altLang="en-US"/>
              <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900DB265-7A76-7D4A-AF8B-CBDD61222CD7}"/>
              </a:ext>
            </a:extLst>
          </p:cNvPr>
          <p:cNvSpPr>
            <a:spLocks noGrp="1"/>
          </p:cNvSpPr>
          <p:nvPr>
            <p:ph type="title"/>
          </p:nvPr>
        </p:nvSpPr>
        <p:spPr>
          <a:xfrm>
            <a:off x="468313" y="0"/>
            <a:ext cx="8229600" cy="836613"/>
          </a:xfrm>
        </p:spPr>
        <p:txBody>
          <a:bodyPr/>
          <a:lstStyle/>
          <a:p>
            <a:r>
              <a:rPr lang="en-GB" altLang="en-US" sz="3200"/>
              <a:t>Fiscal policy </a:t>
            </a:r>
          </a:p>
        </p:txBody>
      </p:sp>
      <p:sp>
        <p:nvSpPr>
          <p:cNvPr id="28675" name="Content Placeholder 2">
            <a:extLst>
              <a:ext uri="{FF2B5EF4-FFF2-40B4-BE49-F238E27FC236}">
                <a16:creationId xmlns:a16="http://schemas.microsoft.com/office/drawing/2014/main" id="{CFF46F1C-C74A-144E-8A09-DF736B72ADC3}"/>
              </a:ext>
            </a:extLst>
          </p:cNvPr>
          <p:cNvSpPr>
            <a:spLocks noGrp="1"/>
          </p:cNvSpPr>
          <p:nvPr>
            <p:ph idx="1"/>
          </p:nvPr>
        </p:nvSpPr>
        <p:spPr>
          <a:xfrm>
            <a:off x="539750" y="620713"/>
            <a:ext cx="8229600" cy="5616575"/>
          </a:xfrm>
        </p:spPr>
        <p:txBody>
          <a:bodyPr/>
          <a:lstStyle/>
          <a:p>
            <a:r>
              <a:rPr lang="en-GB" altLang="en-US" sz="2400"/>
              <a:t>Involves the use of change in govt spending and taxation and influence the level of consumption of aggregate demand of in the economy</a:t>
            </a:r>
          </a:p>
          <a:p>
            <a:r>
              <a:rPr lang="en-GB" altLang="en-US" sz="2400"/>
              <a:t>Important implication for businesses, such as:  </a:t>
            </a:r>
          </a:p>
          <a:p>
            <a:pPr lvl="1"/>
            <a:r>
              <a:rPr lang="en-GB" altLang="en-US" sz="2400"/>
              <a:t>Reduction in taxation will inject additional income into the economy, or </a:t>
            </a:r>
          </a:p>
          <a:p>
            <a:pPr lvl="1"/>
            <a:r>
              <a:rPr lang="en-GB" altLang="en-US" sz="2400"/>
              <a:t> opposite effect, depressing business prospects, discouraging investment and causing rise in unemployment </a:t>
            </a:r>
          </a:p>
          <a:p>
            <a:r>
              <a:rPr lang="en-GB" altLang="en-US" sz="2400"/>
              <a:t>Reduction of taxes can be used to encourage business and investment… </a:t>
            </a:r>
          </a:p>
          <a:p>
            <a:r>
              <a:rPr lang="en-GB" altLang="en-US" sz="2400"/>
              <a:t>See Figures (5 and 6)for govt revenues and spending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3" descr="Source of govt revenue UK.tif">
            <a:extLst>
              <a:ext uri="{FF2B5EF4-FFF2-40B4-BE49-F238E27FC236}">
                <a16:creationId xmlns:a16="http://schemas.microsoft.com/office/drawing/2014/main" id="{62AE5B03-643A-4841-90DF-BCB3D78DCF7F}"/>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755650" y="476250"/>
            <a:ext cx="7596188" cy="610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descr="governmnet spending the UK.tif">
            <a:extLst>
              <a:ext uri="{FF2B5EF4-FFF2-40B4-BE49-F238E27FC236}">
                <a16:creationId xmlns:a16="http://schemas.microsoft.com/office/drawing/2014/main" id="{02534726-C926-504F-9281-A5B563F7365C}"/>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84213" y="476250"/>
            <a:ext cx="7343775" cy="619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CC58CBAD-F3C3-9549-A1FA-A723C57A8133}"/>
              </a:ext>
            </a:extLst>
          </p:cNvPr>
          <p:cNvSpPr>
            <a:spLocks noGrp="1"/>
          </p:cNvSpPr>
          <p:nvPr>
            <p:ph type="title"/>
          </p:nvPr>
        </p:nvSpPr>
        <p:spPr>
          <a:xfrm>
            <a:off x="468313" y="0"/>
            <a:ext cx="8229600" cy="1143000"/>
          </a:xfrm>
        </p:spPr>
        <p:txBody>
          <a:bodyPr/>
          <a:lstStyle/>
          <a:p>
            <a:r>
              <a:rPr lang="en-GB" altLang="en-US" sz="4000"/>
              <a:t>Monetary policy </a:t>
            </a:r>
          </a:p>
        </p:txBody>
      </p:sp>
      <p:sp>
        <p:nvSpPr>
          <p:cNvPr id="31747" name="Content Placeholder 2">
            <a:extLst>
              <a:ext uri="{FF2B5EF4-FFF2-40B4-BE49-F238E27FC236}">
                <a16:creationId xmlns:a16="http://schemas.microsoft.com/office/drawing/2014/main" id="{F8080B40-14CB-E044-B428-E4051D7F3B7B}"/>
              </a:ext>
            </a:extLst>
          </p:cNvPr>
          <p:cNvSpPr>
            <a:spLocks noGrp="1"/>
          </p:cNvSpPr>
          <p:nvPr>
            <p:ph idx="1"/>
          </p:nvPr>
        </p:nvSpPr>
        <p:spPr>
          <a:xfrm>
            <a:off x="539750" y="1125538"/>
            <a:ext cx="8229600" cy="4387850"/>
          </a:xfrm>
        </p:spPr>
        <p:txBody>
          <a:bodyPr/>
          <a:lstStyle/>
          <a:p>
            <a:r>
              <a:rPr lang="en-GB" altLang="en-US"/>
              <a:t>It influences monetary variables – money supply or rates of interest in order regulate the economy</a:t>
            </a:r>
          </a:p>
          <a:p>
            <a:r>
              <a:rPr lang="en-GB" altLang="en-US"/>
              <a:t>Interest rates manipulation has a number implications in the economy</a:t>
            </a:r>
          </a:p>
          <a:p>
            <a:r>
              <a:rPr lang="en-GB" altLang="en-US"/>
              <a:t>Changing in the money stock  (credit in particular) affect the capacity of individuals and firms to borrow / spending</a:t>
            </a:r>
          </a:p>
          <a:p>
            <a:r>
              <a:rPr lang="en-GB" altLang="en-US"/>
              <a:t>Oversupply of money tends to create inflationary pressure and to increase spending on import </a:t>
            </a:r>
          </a:p>
          <a:p>
            <a:endParaRPr lang="en-GB"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3363DB0F-BE0C-0747-93B8-2F742BAC3D38}"/>
              </a:ext>
            </a:extLst>
          </p:cNvPr>
          <p:cNvSpPr>
            <a:spLocks noGrp="1" noChangeArrowheads="1"/>
          </p:cNvSpPr>
          <p:nvPr>
            <p:ph type="title"/>
          </p:nvPr>
        </p:nvSpPr>
        <p:spPr/>
        <p:txBody>
          <a:bodyPr/>
          <a:lstStyle/>
          <a:p>
            <a:pPr eaLnBrk="1" hangingPunct="1"/>
            <a:r>
              <a:rPr lang="sr-Latn-BA" altLang="en-US" sz="4000"/>
              <a:t>Očekivani rezulatati predavanja</a:t>
            </a:r>
            <a:r>
              <a:rPr lang="en-US" altLang="en-US" sz="4000"/>
              <a:t> (1)</a:t>
            </a:r>
          </a:p>
        </p:txBody>
      </p:sp>
      <p:sp>
        <p:nvSpPr>
          <p:cNvPr id="6147" name="Rectangle 3">
            <a:extLst>
              <a:ext uri="{FF2B5EF4-FFF2-40B4-BE49-F238E27FC236}">
                <a16:creationId xmlns:a16="http://schemas.microsoft.com/office/drawing/2014/main" id="{7FD6B81B-F499-4F4E-9039-A8A9AD7C0261}"/>
              </a:ext>
            </a:extLst>
          </p:cNvPr>
          <p:cNvSpPr>
            <a:spLocks noGrp="1" noChangeArrowheads="1"/>
          </p:cNvSpPr>
          <p:nvPr>
            <p:ph type="body" idx="1"/>
          </p:nvPr>
        </p:nvSpPr>
        <p:spPr/>
        <p:txBody>
          <a:bodyPr/>
          <a:lstStyle/>
          <a:p>
            <a:pPr eaLnBrk="1" hangingPunct="1">
              <a:lnSpc>
                <a:spcPct val="90000"/>
              </a:lnSpc>
            </a:pPr>
            <a:r>
              <a:rPr lang="sr-Latn-BA" altLang="en-US" sz="2800"/>
              <a:t>Razumijevanje generalnog</a:t>
            </a:r>
            <a:r>
              <a:rPr lang="en-US" altLang="en-US" sz="2800"/>
              <a:t> </a:t>
            </a:r>
            <a:r>
              <a:rPr lang="sr-Latn-BA" altLang="en-US" sz="2800"/>
              <a:t>makro okruženja </a:t>
            </a:r>
            <a:r>
              <a:rPr lang="en-US" altLang="en-US" sz="2800"/>
              <a:t> </a:t>
            </a:r>
            <a:r>
              <a:rPr lang="sr-Latn-BA" altLang="en-US" sz="2800"/>
              <a:t>u pogledu politike, ekonomije, društva, prirodene sredine, tehnologije</a:t>
            </a:r>
            <a:r>
              <a:rPr lang="en-US" altLang="en-US" sz="2800"/>
              <a:t> </a:t>
            </a:r>
            <a:r>
              <a:rPr lang="sr-Latn-BA" altLang="en-US" sz="2800"/>
              <a:t>i zakonodavstava. </a:t>
            </a:r>
            <a:endParaRPr lang="en-US" altLang="en-US" sz="2800"/>
          </a:p>
          <a:p>
            <a:pPr eaLnBrk="1" hangingPunct="1">
              <a:lnSpc>
                <a:spcPct val="90000"/>
              </a:lnSpc>
            </a:pPr>
            <a:r>
              <a:rPr lang="sr-Latn-BA" altLang="en-US" sz="2800"/>
              <a:t>Razumijevanje i mogućnost identifikacije ključnih pokretača i makroekonomskom okruženju u njihovu upotrebu u odoređivanju alternativnog scenarija u slučaju promjena u okruženju. </a:t>
            </a:r>
            <a:endParaRPr lang="en-US" altLang="en-US" sz="2800"/>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blinds(horizontal)">
                                      <p:cBhvr>
                                        <p:cTn id="7" dur="500"/>
                                        <p:tgtEl>
                                          <p:spTgt spid="614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147">
                                            <p:txEl>
                                              <p:pRg st="1" end="1"/>
                                            </p:txEl>
                                          </p:spTgt>
                                        </p:tgtEl>
                                        <p:attrNameLst>
                                          <p:attrName>style.visibility</p:attrName>
                                        </p:attrNameLst>
                                      </p:cBhvr>
                                      <p:to>
                                        <p:strVal val="visible"/>
                                      </p:to>
                                    </p:set>
                                    <p:animEffect transition="in" filter="blinds(horizontal)">
                                      <p:cBhvr>
                                        <p:cTn id="12" dur="500"/>
                                        <p:tgtEl>
                                          <p:spTgt spid="614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B12A7C6E-ACF6-8942-AB6B-3B196C4158CE}"/>
              </a:ext>
            </a:extLst>
          </p:cNvPr>
          <p:cNvSpPr>
            <a:spLocks noGrp="1"/>
          </p:cNvSpPr>
          <p:nvPr>
            <p:ph type="title"/>
          </p:nvPr>
        </p:nvSpPr>
        <p:spPr>
          <a:xfrm>
            <a:off x="468313" y="0"/>
            <a:ext cx="8229600" cy="836613"/>
          </a:xfrm>
        </p:spPr>
        <p:txBody>
          <a:bodyPr/>
          <a:lstStyle/>
          <a:p>
            <a:r>
              <a:rPr lang="en-GB" altLang="en-US" sz="3600"/>
              <a:t>The role of financial institutions</a:t>
            </a:r>
          </a:p>
        </p:txBody>
      </p:sp>
      <p:sp>
        <p:nvSpPr>
          <p:cNvPr id="32771" name="Content Placeholder 2">
            <a:extLst>
              <a:ext uri="{FF2B5EF4-FFF2-40B4-BE49-F238E27FC236}">
                <a16:creationId xmlns:a16="http://schemas.microsoft.com/office/drawing/2014/main" id="{6B3A4EF1-85F8-AD49-B513-D3DE9576F4D0}"/>
              </a:ext>
            </a:extLst>
          </p:cNvPr>
          <p:cNvSpPr>
            <a:spLocks noGrp="1"/>
          </p:cNvSpPr>
          <p:nvPr>
            <p:ph idx="1"/>
          </p:nvPr>
        </p:nvSpPr>
        <p:spPr>
          <a:xfrm>
            <a:off x="0" y="908050"/>
            <a:ext cx="9144000" cy="4389438"/>
          </a:xfrm>
        </p:spPr>
        <p:txBody>
          <a:bodyPr/>
          <a:lstStyle/>
          <a:p>
            <a:r>
              <a:rPr lang="en-GB" altLang="en-US" sz="2400"/>
              <a:t>Interaction in the macro economy (govt, businesses, consumers) take place within institutional environment includes numerous financial intermediaries </a:t>
            </a:r>
          </a:p>
          <a:p>
            <a:r>
              <a:rPr lang="en-GB" altLang="en-US" sz="2400"/>
              <a:t>Elements of the financial system </a:t>
            </a:r>
          </a:p>
          <a:p>
            <a:pPr lvl="1"/>
            <a:r>
              <a:rPr lang="en-GB" altLang="en-US" sz="2400"/>
              <a:t>Lenders and borrowers </a:t>
            </a:r>
          </a:p>
          <a:p>
            <a:pPr lvl="1"/>
            <a:r>
              <a:rPr lang="en-GB" altLang="en-US" sz="2400"/>
              <a:t>Financial institutions </a:t>
            </a:r>
          </a:p>
          <a:p>
            <a:pPr lvl="1"/>
            <a:r>
              <a:rPr lang="en-GB" altLang="en-US" sz="2400"/>
              <a:t>Financial markets (transfer of many and other type of asset including papers assets such as shares and stock</a:t>
            </a:r>
          </a:p>
          <a:p>
            <a:r>
              <a:rPr lang="en-GB" altLang="en-US" sz="2400"/>
              <a:t>Financial markets includes the markets for short-term funds (money markets), long term finance for both private and public (capital market)- stock exchange is central part of it</a:t>
            </a:r>
          </a:p>
          <a:p>
            <a:r>
              <a:rPr lang="en-GB" altLang="en-US" sz="2400"/>
              <a:t>Financial intermediaries pl</a:t>
            </a:r>
            <a:r>
              <a:rPr lang="bs-Latn-BA" altLang="en-US" sz="2400"/>
              <a:t>a</a:t>
            </a:r>
            <a:r>
              <a:rPr lang="en-GB" altLang="en-US" sz="2400"/>
              <a:t>y vital role in the operation of the financial system  (see Figure 7)</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descr="Financial intremidiaries.tif">
            <a:extLst>
              <a:ext uri="{FF2B5EF4-FFF2-40B4-BE49-F238E27FC236}">
                <a16:creationId xmlns:a16="http://schemas.microsoft.com/office/drawing/2014/main" id="{8BDB978F-B280-3041-AA2B-43A4956EC6E0}"/>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971550" y="692150"/>
            <a:ext cx="7059613" cy="575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1019E663-A840-3642-A484-A1D9943B21C5}"/>
              </a:ext>
            </a:extLst>
          </p:cNvPr>
          <p:cNvSpPr>
            <a:spLocks noGrp="1"/>
          </p:cNvSpPr>
          <p:nvPr>
            <p:ph type="title"/>
          </p:nvPr>
        </p:nvSpPr>
        <p:spPr>
          <a:xfrm>
            <a:off x="468313" y="0"/>
            <a:ext cx="8675687" cy="836613"/>
          </a:xfrm>
        </p:spPr>
        <p:txBody>
          <a:bodyPr/>
          <a:lstStyle/>
          <a:p>
            <a:r>
              <a:rPr lang="en-GB" altLang="en-US" sz="2800"/>
              <a:t>International economic institutions and organisations</a:t>
            </a:r>
          </a:p>
        </p:txBody>
      </p:sp>
      <p:sp>
        <p:nvSpPr>
          <p:cNvPr id="34819" name="Content Placeholder 2">
            <a:extLst>
              <a:ext uri="{FF2B5EF4-FFF2-40B4-BE49-F238E27FC236}">
                <a16:creationId xmlns:a16="http://schemas.microsoft.com/office/drawing/2014/main" id="{B071D054-6F08-D542-BCE4-A9F435D1BB9D}"/>
              </a:ext>
            </a:extLst>
          </p:cNvPr>
          <p:cNvSpPr>
            <a:spLocks noGrp="1"/>
          </p:cNvSpPr>
          <p:nvPr>
            <p:ph idx="1"/>
          </p:nvPr>
        </p:nvSpPr>
        <p:spPr>
          <a:xfrm>
            <a:off x="250825" y="620713"/>
            <a:ext cx="8229600" cy="5688012"/>
          </a:xfrm>
        </p:spPr>
        <p:txBody>
          <a:bodyPr/>
          <a:lstStyle/>
          <a:p>
            <a:r>
              <a:rPr lang="en-GB" altLang="en-US" sz="2800" b="1"/>
              <a:t>IMF</a:t>
            </a:r>
            <a:r>
              <a:rPr lang="en-GB" altLang="en-US" sz="2800"/>
              <a:t> – 1946 (Bretton Woods conference to govern the global finance to avoid another depression that triggered the WWII), 184 members</a:t>
            </a:r>
          </a:p>
          <a:p>
            <a:r>
              <a:rPr lang="en-GB" altLang="en-US" sz="2800"/>
              <a:t>It was to provide a pool of foreign currencies from its member states use to facilitate trade imbalance between countries…promoting structural growth, boosts international trading environment, encouraging exchange rate stabilities…</a:t>
            </a:r>
          </a:p>
          <a:p>
            <a:r>
              <a:rPr lang="en-GB" altLang="en-US" sz="2800"/>
              <a:t>Most recent objectives to switch towards international surveillance and helping developing economics with monitoring debt problems, and assisting with reconstruction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B5D0FD06-A242-204E-9106-FD3FC1914A18}"/>
              </a:ext>
            </a:extLst>
          </p:cNvPr>
          <p:cNvSpPr>
            <a:spLocks noGrp="1"/>
          </p:cNvSpPr>
          <p:nvPr>
            <p:ph type="title"/>
          </p:nvPr>
        </p:nvSpPr>
        <p:spPr>
          <a:xfrm>
            <a:off x="468313" y="0"/>
            <a:ext cx="8229600" cy="719138"/>
          </a:xfrm>
        </p:spPr>
        <p:txBody>
          <a:bodyPr/>
          <a:lstStyle/>
          <a:p>
            <a:r>
              <a:rPr lang="en-GB" altLang="en-US" sz="3600"/>
              <a:t>Cont..ed </a:t>
            </a:r>
          </a:p>
        </p:txBody>
      </p:sp>
      <p:sp>
        <p:nvSpPr>
          <p:cNvPr id="35843" name="Content Placeholder 2">
            <a:extLst>
              <a:ext uri="{FF2B5EF4-FFF2-40B4-BE49-F238E27FC236}">
                <a16:creationId xmlns:a16="http://schemas.microsoft.com/office/drawing/2014/main" id="{B68A0D2D-8ECE-5E4A-892E-CBC4CF0A7AA3}"/>
              </a:ext>
            </a:extLst>
          </p:cNvPr>
          <p:cNvSpPr>
            <a:spLocks noGrp="1"/>
          </p:cNvSpPr>
          <p:nvPr>
            <p:ph idx="1"/>
          </p:nvPr>
        </p:nvSpPr>
        <p:spPr>
          <a:xfrm>
            <a:off x="539750" y="765175"/>
            <a:ext cx="8229600" cy="5545138"/>
          </a:xfrm>
        </p:spPr>
        <p:txBody>
          <a:bodyPr/>
          <a:lstStyle/>
          <a:p>
            <a:r>
              <a:rPr lang="en-GB" altLang="en-US" sz="2400"/>
              <a:t>EBRD- 1991 to facilitate the transformation of the staes of CEE (transition)…privatisation process, technical assistance, training and investment in upgrading of infrastructure…</a:t>
            </a:r>
          </a:p>
          <a:p>
            <a:r>
              <a:rPr lang="en-GB" altLang="en-US" sz="2400"/>
              <a:t>The World Bank (IBRD)- 1945 know as intr.  bank for reconstruction and development as a specialised agency of the UN set up to encourage economic growth in dev. Countries (provision of loans and technical assistance), 180 members </a:t>
            </a:r>
          </a:p>
          <a:p>
            <a:r>
              <a:rPr lang="en-GB" altLang="en-US" sz="2400"/>
              <a:t>The European Investment Bank (EIB) – 1958  at the Treaty of Rome to finance institution of EU to</a:t>
            </a:r>
          </a:p>
          <a:p>
            <a:pPr lvl="1"/>
            <a:r>
              <a:rPr lang="en-GB" altLang="en-US" sz="2400"/>
              <a:t>Contribute to the integration, balance development and the economic and social cohesion </a:t>
            </a:r>
          </a:p>
          <a:p>
            <a:endParaRPr lang="en-GB" altLang="en-US"/>
          </a:p>
          <a:p>
            <a:pPr>
              <a:buFont typeface="Wingdings 2" pitchFamily="2" charset="2"/>
              <a:buNone/>
            </a:pPr>
            <a:endParaRPr lang="en-GB" alt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4228A2BD-B8A9-D549-A20D-04AEBE6F338A}"/>
              </a:ext>
            </a:extLst>
          </p:cNvPr>
          <p:cNvSpPr>
            <a:spLocks noGrp="1"/>
          </p:cNvSpPr>
          <p:nvPr>
            <p:ph type="title"/>
          </p:nvPr>
        </p:nvSpPr>
        <p:spPr/>
        <p:txBody>
          <a:bodyPr/>
          <a:lstStyle/>
          <a:p>
            <a:r>
              <a:rPr lang="sr-Latn-BA" altLang="en-US" b="1"/>
              <a:t>Ključni pokretači promjena </a:t>
            </a:r>
            <a:endParaRPr lang="en-GB" altLang="en-US" b="1"/>
          </a:p>
        </p:txBody>
      </p:sp>
      <p:sp>
        <p:nvSpPr>
          <p:cNvPr id="36867" name="Content Placeholder 2">
            <a:extLst>
              <a:ext uri="{FF2B5EF4-FFF2-40B4-BE49-F238E27FC236}">
                <a16:creationId xmlns:a16="http://schemas.microsoft.com/office/drawing/2014/main" id="{0F700CAE-1D5C-7E46-B11B-4CDF3BE4E296}"/>
              </a:ext>
            </a:extLst>
          </p:cNvPr>
          <p:cNvSpPr>
            <a:spLocks noGrp="1"/>
          </p:cNvSpPr>
          <p:nvPr>
            <p:ph idx="1"/>
          </p:nvPr>
        </p:nvSpPr>
        <p:spPr/>
        <p:txBody>
          <a:bodyPr/>
          <a:lstStyle/>
          <a:p>
            <a:r>
              <a:rPr lang="sr-Latn-BA" altLang="en-US"/>
              <a:t>Ograničenost PESTLE  koncepta</a:t>
            </a:r>
          </a:p>
          <a:p>
            <a:r>
              <a:rPr lang="sr-Latn-BA" altLang="en-US"/>
              <a:t>Važnost identifikacije ključnih pokretača </a:t>
            </a:r>
          </a:p>
          <a:p>
            <a:r>
              <a:rPr lang="sr-Latn-BA" altLang="en-US"/>
              <a:t>Globalizacija tržišta (globalni potrošač)</a:t>
            </a:r>
          </a:p>
          <a:p>
            <a:r>
              <a:rPr lang="sr-Latn-BA" altLang="en-US"/>
              <a:t>Cijena globalizacije (mogućnost sticanja konkurentne prednosti – ekonomja obima, dobavlj</a:t>
            </a:r>
            <a:r>
              <a:rPr lang="en-US" altLang="en-US"/>
              <a:t>a</a:t>
            </a:r>
            <a:r>
              <a:rPr lang="sr-Latn-BA" altLang="en-US"/>
              <a:t>či, specifičnosti države, cijena razvoja proizvoda</a:t>
            </a:r>
            <a:r>
              <a:rPr lang="en-US" altLang="en-US"/>
              <a:t>…</a:t>
            </a:r>
            <a:r>
              <a:rPr lang="sr-Latn-BA" altLang="en-US"/>
              <a:t>)</a:t>
            </a:r>
            <a:endParaRPr lang="en-GB" alt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CDB2CD99-4695-3645-BDCC-FABCE76B658E}"/>
              </a:ext>
            </a:extLst>
          </p:cNvPr>
          <p:cNvSpPr>
            <a:spLocks noGrp="1" noChangeArrowheads="1"/>
          </p:cNvSpPr>
          <p:nvPr>
            <p:ph type="title"/>
          </p:nvPr>
        </p:nvSpPr>
        <p:spPr/>
        <p:txBody>
          <a:bodyPr/>
          <a:lstStyle/>
          <a:p>
            <a:pPr eaLnBrk="1" hangingPunct="1"/>
            <a:r>
              <a:rPr lang="sr-Latn-BA" altLang="en-US" sz="4000"/>
              <a:t>Ključni pokretači promjena poslovnog okruženja </a:t>
            </a:r>
            <a:endParaRPr lang="en-US" altLang="en-US" sz="4000"/>
          </a:p>
        </p:txBody>
      </p:sp>
      <p:sp>
        <p:nvSpPr>
          <p:cNvPr id="14339" name="Rectangle 3">
            <a:extLst>
              <a:ext uri="{FF2B5EF4-FFF2-40B4-BE49-F238E27FC236}">
                <a16:creationId xmlns:a16="http://schemas.microsoft.com/office/drawing/2014/main" id="{D4938F1C-537B-384E-B116-2EAB842B4449}"/>
              </a:ext>
            </a:extLst>
          </p:cNvPr>
          <p:cNvSpPr>
            <a:spLocks noGrp="1" noChangeArrowheads="1"/>
          </p:cNvSpPr>
          <p:nvPr>
            <p:ph type="body" idx="1"/>
          </p:nvPr>
        </p:nvSpPr>
        <p:spPr>
          <a:xfrm>
            <a:off x="990600" y="1905000"/>
            <a:ext cx="7239000" cy="3886200"/>
          </a:xfrm>
        </p:spPr>
        <p:txBody>
          <a:bodyPr/>
          <a:lstStyle/>
          <a:p>
            <a:pPr indent="7938" algn="ctr" eaLnBrk="1" hangingPunct="1">
              <a:buFontTx/>
              <a:buNone/>
            </a:pPr>
            <a:r>
              <a:rPr lang="sr-Latn-BA" altLang="en-US"/>
              <a:t>kljični pokretači promjena</a:t>
            </a:r>
            <a:r>
              <a:rPr lang="en-GB" altLang="en-US"/>
              <a:t> </a:t>
            </a:r>
            <a:r>
              <a:rPr lang="sr-Latn-BA" altLang="en-US"/>
              <a:t>su oni faktori poslovnog okruženja koji </a:t>
            </a:r>
            <a:r>
              <a:rPr lang="en-US" altLang="en-US"/>
              <a:t> </a:t>
            </a:r>
            <a:r>
              <a:rPr lang="sr-Latn-BA" altLang="en-US"/>
              <a:t>imaju veliki uticaj na uspjeh i neuspjeh </a:t>
            </a:r>
            <a:r>
              <a:rPr lang="en-US" altLang="en-US"/>
              <a:t>org. ili njene </a:t>
            </a:r>
            <a:r>
              <a:rPr lang="sr-Latn-BA" altLang="en-US"/>
              <a:t>stratgije. </a:t>
            </a:r>
            <a:endParaRPr lang="en-US" altLang="en-US"/>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blinds(horizontal)">
                                      <p:cBhvr>
                                        <p:cTn id="7" dur="500"/>
                                        <p:tgtEl>
                                          <p:spTgt spid="143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a:extLst>
              <a:ext uri="{FF2B5EF4-FFF2-40B4-BE49-F238E27FC236}">
                <a16:creationId xmlns:a16="http://schemas.microsoft.com/office/drawing/2014/main" id="{1148B2DF-A55D-2E48-9948-7A37550D81C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57238" y="0"/>
            <a:ext cx="105489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36AC6020-E650-DF46-A55C-786800483D89}"/>
              </a:ext>
            </a:extLst>
          </p:cNvPr>
          <p:cNvSpPr>
            <a:spLocks noGrp="1" noChangeArrowheads="1"/>
          </p:cNvSpPr>
          <p:nvPr>
            <p:ph type="title"/>
          </p:nvPr>
        </p:nvSpPr>
        <p:spPr>
          <a:xfrm>
            <a:off x="0" y="274638"/>
            <a:ext cx="9144000" cy="1143000"/>
          </a:xfrm>
        </p:spPr>
        <p:txBody>
          <a:bodyPr/>
          <a:lstStyle/>
          <a:p>
            <a:pPr eaLnBrk="1" hangingPunct="1"/>
            <a:r>
              <a:rPr lang="en-US" altLang="en-US" sz="3600" b="1"/>
              <a:t>Neizvjesnost p.okruženja i planiranje/izrada scenarija   </a:t>
            </a:r>
          </a:p>
        </p:txBody>
      </p:sp>
      <p:sp>
        <p:nvSpPr>
          <p:cNvPr id="16387" name="Rectangle 3">
            <a:extLst>
              <a:ext uri="{FF2B5EF4-FFF2-40B4-BE49-F238E27FC236}">
                <a16:creationId xmlns:a16="http://schemas.microsoft.com/office/drawing/2014/main" id="{0EB0A409-1C7F-8C4D-980A-7FF6BCEC3B59}"/>
              </a:ext>
            </a:extLst>
          </p:cNvPr>
          <p:cNvSpPr>
            <a:spLocks noGrp="1" noChangeArrowheads="1"/>
          </p:cNvSpPr>
          <p:nvPr>
            <p:ph type="body" idx="1"/>
          </p:nvPr>
        </p:nvSpPr>
        <p:spPr/>
        <p:txBody>
          <a:bodyPr/>
          <a:lstStyle/>
          <a:p>
            <a:pPr algn="ctr" eaLnBrk="1" hangingPunct="1">
              <a:buFontTx/>
              <a:buNone/>
            </a:pPr>
            <a:r>
              <a:rPr lang="sr-Latn-BA" altLang="en-US" b="1">
                <a:solidFill>
                  <a:srgbClr val="CC0099"/>
                </a:solidFill>
              </a:rPr>
              <a:t>Scenari</a:t>
            </a:r>
            <a:r>
              <a:rPr lang="en-US" altLang="en-US" b="1">
                <a:solidFill>
                  <a:srgbClr val="CC0099"/>
                </a:solidFill>
              </a:rPr>
              <a:t>o</a:t>
            </a:r>
            <a:r>
              <a:rPr lang="en-GB" altLang="en-US"/>
              <a:t> </a:t>
            </a:r>
            <a:r>
              <a:rPr lang="sr-Latn-BA" altLang="en-US"/>
              <a:t>je</a:t>
            </a:r>
            <a:r>
              <a:rPr lang="en-GB" altLang="en-US"/>
              <a:t> </a:t>
            </a:r>
            <a:r>
              <a:rPr lang="sr-Latn-BA" altLang="en-US"/>
              <a:t>detaljni i vjerodostojni pogled </a:t>
            </a:r>
            <a:r>
              <a:rPr lang="en-US" altLang="en-US"/>
              <a:t>na</a:t>
            </a:r>
            <a:r>
              <a:rPr lang="sr-Latn-BA" altLang="en-US"/>
              <a:t> pravce mogućih promjena biznis okruženja  rukovodeći se ključnim pokretačima promjena pri čemu se mora voditi računa o visokom nivou neizvjesnosti</a:t>
            </a:r>
            <a:r>
              <a:rPr lang="en-GB" altLang="en-US"/>
              <a:t>.</a:t>
            </a:r>
            <a:endParaRPr lang="sr-Latn-BA" altLang="en-US"/>
          </a:p>
          <a:p>
            <a:pPr algn="ctr" eaLnBrk="1" hangingPunct="1">
              <a:buFontTx/>
              <a:buNone/>
            </a:pPr>
            <a:r>
              <a:rPr lang="sr-Latn-BA" altLang="en-US"/>
              <a:t>Primjer: energija, mediji, izdavačke kuće (budućnost?)</a:t>
            </a:r>
            <a:endParaRPr lang="en-US" altLang="en-US"/>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blinds(horizontal)">
                                      <p:cBhvr>
                                        <p:cTn id="7" dur="500"/>
                                        <p:tgtEl>
                                          <p:spTgt spid="163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387">
                                            <p:txEl>
                                              <p:pRg st="1" end="1"/>
                                            </p:txEl>
                                          </p:spTgt>
                                        </p:tgtEl>
                                        <p:attrNameLst>
                                          <p:attrName>style.visibility</p:attrName>
                                        </p:attrNameLst>
                                      </p:cBhvr>
                                      <p:to>
                                        <p:strVal val="visible"/>
                                      </p:to>
                                    </p:set>
                                    <p:animEffect transition="in" filter="blinds(horizontal)">
                                      <p:cBhvr>
                                        <p:cTn id="12" dur="500"/>
                                        <p:tgtEl>
                                          <p:spTgt spid="1638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79152B3B-EE2E-7D41-B868-C35FE93C7B73}"/>
              </a:ext>
            </a:extLst>
          </p:cNvPr>
          <p:cNvSpPr>
            <a:spLocks noGrp="1"/>
          </p:cNvSpPr>
          <p:nvPr>
            <p:ph type="title"/>
          </p:nvPr>
        </p:nvSpPr>
        <p:spPr/>
        <p:txBody>
          <a:bodyPr/>
          <a:lstStyle/>
          <a:p>
            <a:endParaRPr lang="sr-Latn-CS" altLang="en-US"/>
          </a:p>
        </p:txBody>
      </p:sp>
      <p:sp>
        <p:nvSpPr>
          <p:cNvPr id="40963" name="Content Placeholder 2">
            <a:extLst>
              <a:ext uri="{FF2B5EF4-FFF2-40B4-BE49-F238E27FC236}">
                <a16:creationId xmlns:a16="http://schemas.microsoft.com/office/drawing/2014/main" id="{FEEF505C-1FD2-2B4F-A6D6-97C7BB1F03EE}"/>
              </a:ext>
            </a:extLst>
          </p:cNvPr>
          <p:cNvSpPr>
            <a:spLocks noGrp="1"/>
          </p:cNvSpPr>
          <p:nvPr>
            <p:ph idx="1"/>
          </p:nvPr>
        </p:nvSpPr>
        <p:spPr/>
        <p:txBody>
          <a:bodyPr/>
          <a:lstStyle/>
          <a:p>
            <a:endParaRPr lang="sr-Latn-CS" altLang="en-US"/>
          </a:p>
        </p:txBody>
      </p:sp>
      <p:pic>
        <p:nvPicPr>
          <p:cNvPr id="40964" name="Picture 2" descr="C:\Users\efbl\Desktop\SM 2012\Publishing industry.tif">
            <a:extLst>
              <a:ext uri="{FF2B5EF4-FFF2-40B4-BE49-F238E27FC236}">
                <a16:creationId xmlns:a16="http://schemas.microsoft.com/office/drawing/2014/main" id="{E139D64D-66C9-AE4A-87F1-F66E812C211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11188" y="404813"/>
            <a:ext cx="7993062" cy="554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TextBox 4">
            <a:extLst>
              <a:ext uri="{FF2B5EF4-FFF2-40B4-BE49-F238E27FC236}">
                <a16:creationId xmlns:a16="http://schemas.microsoft.com/office/drawing/2014/main" id="{70DA17DC-E039-904F-B142-F9A973AD17CB}"/>
              </a:ext>
            </a:extLst>
          </p:cNvPr>
          <p:cNvSpPr txBox="1">
            <a:spLocks noChangeArrowheads="1"/>
          </p:cNvSpPr>
          <p:nvPr/>
        </p:nvSpPr>
        <p:spPr bwMode="auto">
          <a:xfrm>
            <a:off x="827088" y="6021388"/>
            <a:ext cx="7848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t>A </a:t>
            </a:r>
            <a:r>
              <a:rPr lang="sr-Latn-BA" altLang="en-US"/>
              <a:t> (brze promjene, mjerljive promjene); B (povoljno, nepovoljno); C (visok i u porastu, sta</a:t>
            </a:r>
            <a:r>
              <a:rPr lang="en-US" altLang="en-US"/>
              <a:t>bi</a:t>
            </a:r>
            <a:r>
              <a:rPr lang="sr-Latn-BA" altLang="en-US"/>
              <a:t>lizirajući); D (u korist tradicionalniog- knjiga, u korist e-medija)</a:t>
            </a:r>
            <a:endParaRPr lang="en-GB" alt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975F183D-4290-C942-9AD0-2116F38DA37F}"/>
              </a:ext>
            </a:extLst>
          </p:cNvPr>
          <p:cNvSpPr>
            <a:spLocks noGrp="1"/>
          </p:cNvSpPr>
          <p:nvPr>
            <p:ph type="title"/>
          </p:nvPr>
        </p:nvSpPr>
        <p:spPr>
          <a:xfrm>
            <a:off x="457200" y="274638"/>
            <a:ext cx="8229600" cy="633412"/>
          </a:xfrm>
        </p:spPr>
        <p:txBody>
          <a:bodyPr/>
          <a:lstStyle/>
          <a:p>
            <a:pPr eaLnBrk="1" hangingPunct="1"/>
            <a:r>
              <a:rPr lang="en-US" altLang="en-US" sz="3600"/>
              <a:t>Primjer izdavačke industrije, </a:t>
            </a:r>
            <a:br>
              <a:rPr lang="en-US" altLang="en-US" sz="3600"/>
            </a:br>
            <a:r>
              <a:rPr lang="en-US" altLang="en-US" sz="3600"/>
              <a:t>Izdavanje knjiga </a:t>
            </a:r>
          </a:p>
        </p:txBody>
      </p:sp>
      <p:sp>
        <p:nvSpPr>
          <p:cNvPr id="41987" name="Content Placeholder 2">
            <a:extLst>
              <a:ext uri="{FF2B5EF4-FFF2-40B4-BE49-F238E27FC236}">
                <a16:creationId xmlns:a16="http://schemas.microsoft.com/office/drawing/2014/main" id="{849B776A-D63B-D048-A4DC-6DE3543D8745}"/>
              </a:ext>
            </a:extLst>
          </p:cNvPr>
          <p:cNvSpPr>
            <a:spLocks noGrp="1"/>
          </p:cNvSpPr>
          <p:nvPr>
            <p:ph idx="1"/>
          </p:nvPr>
        </p:nvSpPr>
        <p:spPr>
          <a:xfrm>
            <a:off x="395288" y="1557338"/>
            <a:ext cx="8353425" cy="5759450"/>
          </a:xfrm>
        </p:spPr>
        <p:txBody>
          <a:bodyPr/>
          <a:lstStyle/>
          <a:p>
            <a:pPr eaLnBrk="1" hangingPunct="1">
              <a:buFontTx/>
              <a:buNone/>
            </a:pPr>
            <a:r>
              <a:rPr lang="en-US" altLang="en-US" sz="2800"/>
              <a:t>Korak 1. </a:t>
            </a:r>
          </a:p>
          <a:p>
            <a:pPr eaLnBrk="1" hangingPunct="1">
              <a:buFontTx/>
              <a:buNone/>
            </a:pPr>
            <a:r>
              <a:rPr lang="en-US" altLang="en-US" sz="2800"/>
              <a:t>Ident. visoke uticaj i faktore u p.okruž</a:t>
            </a:r>
          </a:p>
          <a:p>
            <a:pPr eaLnBrk="1" hangingPunct="1">
              <a:buFontTx/>
              <a:buNone/>
            </a:pPr>
            <a:r>
              <a:rPr lang="en-US" altLang="en-US" sz="2800"/>
              <a:t>a) Razvoj tržišta za e-komunikaciju</a:t>
            </a:r>
          </a:p>
          <a:p>
            <a:pPr eaLnBrk="1" hangingPunct="1">
              <a:buFontTx/>
              <a:buNone/>
            </a:pPr>
            <a:r>
              <a:rPr lang="en-US" altLang="en-US" sz="2800"/>
              <a:t>b) Percepcija potrošača o konvencionalnim knjigama u odnosu na e-medije (substitut</a:t>
            </a:r>
            <a:r>
              <a:rPr lang="bs-Latn-BA" altLang="en-US" sz="2800"/>
              <a:t>i</a:t>
            </a:r>
            <a:r>
              <a:rPr lang="en-US" altLang="en-US" sz="2800"/>
              <a:t>)</a:t>
            </a:r>
          </a:p>
          <a:p>
            <a:pPr eaLnBrk="1" hangingPunct="1">
              <a:buFontTx/>
              <a:buNone/>
            </a:pPr>
            <a:r>
              <a:rPr lang="en-US" altLang="en-US" sz="2800"/>
              <a:t>c) Troškovi papira i drugih sirovina </a:t>
            </a:r>
          </a:p>
          <a:p>
            <a:pPr eaLnBrk="1" hangingPunct="1">
              <a:buFontTx/>
              <a:buNone/>
            </a:pPr>
            <a:r>
              <a:rPr lang="en-US" altLang="en-US" sz="2800"/>
              <a:t>d) Troškovi </a:t>
            </a:r>
            <a:r>
              <a:rPr lang="bs-Latn-BA" altLang="en-US" sz="2800"/>
              <a:t> javne admin (vlada) </a:t>
            </a:r>
            <a:r>
              <a:rPr lang="en-US" altLang="en-US" sz="2800"/>
              <a:t>i re</a:t>
            </a:r>
            <a:r>
              <a:rPr lang="bs-Latn-BA" altLang="en-US" sz="2800"/>
              <a:t>g</a:t>
            </a:r>
            <a:r>
              <a:rPr lang="en-US" altLang="en-US" sz="2800"/>
              <a:t>ulative </a:t>
            </a:r>
          </a:p>
          <a:p>
            <a:pPr eaLnBrk="1" hangingPunct="1">
              <a:buFontTx/>
              <a:buNone/>
            </a:pPr>
            <a:r>
              <a:rPr lang="en-US" altLang="en-US" sz="2800"/>
              <a:t>  </a:t>
            </a:r>
          </a:p>
          <a:p>
            <a:pPr lvl="1" eaLnBrk="1" hangingPunct="1">
              <a:buFontTx/>
              <a:buNone/>
            </a:pPr>
            <a:r>
              <a:rPr lang="en-US" altLang="en-US"/>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Oval 2">
            <a:extLst>
              <a:ext uri="{FF2B5EF4-FFF2-40B4-BE49-F238E27FC236}">
                <a16:creationId xmlns:a16="http://schemas.microsoft.com/office/drawing/2014/main" id="{99E5C184-AFE4-CF4D-8C56-53C3E8685222}"/>
              </a:ext>
            </a:extLst>
          </p:cNvPr>
          <p:cNvSpPr>
            <a:spLocks noChangeArrowheads="1"/>
          </p:cNvSpPr>
          <p:nvPr/>
        </p:nvSpPr>
        <p:spPr bwMode="auto">
          <a:xfrm>
            <a:off x="1600200" y="1752600"/>
            <a:ext cx="6019800" cy="4419600"/>
          </a:xfrm>
          <a:prstGeom prst="ellipse">
            <a:avLst/>
          </a:prstGeom>
          <a:gradFill rotWithShape="1">
            <a:gsLst>
              <a:gs pos="0">
                <a:srgbClr val="0099FF"/>
              </a:gs>
              <a:gs pos="100000">
                <a:srgbClr val="CCECFF"/>
              </a:gs>
            </a:gsLst>
            <a:lin ang="2700000" scaled="1"/>
          </a:gradFill>
          <a:ln w="38100">
            <a:solidFill>
              <a:schemeClr val="bg2"/>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2000" b="1">
              <a:solidFill>
                <a:schemeClr val="bg1"/>
              </a:solidFill>
            </a:endParaRPr>
          </a:p>
        </p:txBody>
      </p:sp>
      <p:sp>
        <p:nvSpPr>
          <p:cNvPr id="8195" name="Oval 3">
            <a:extLst>
              <a:ext uri="{FF2B5EF4-FFF2-40B4-BE49-F238E27FC236}">
                <a16:creationId xmlns:a16="http://schemas.microsoft.com/office/drawing/2014/main" id="{6F0F7D16-DEE9-794A-895B-90D7A454BD98}"/>
              </a:ext>
            </a:extLst>
          </p:cNvPr>
          <p:cNvSpPr>
            <a:spLocks noChangeArrowheads="1"/>
          </p:cNvSpPr>
          <p:nvPr/>
        </p:nvSpPr>
        <p:spPr bwMode="auto">
          <a:xfrm>
            <a:off x="2209800" y="2286000"/>
            <a:ext cx="4800600" cy="3505200"/>
          </a:xfrm>
          <a:prstGeom prst="ellipse">
            <a:avLst/>
          </a:prstGeom>
          <a:gradFill rotWithShape="1">
            <a:gsLst>
              <a:gs pos="0">
                <a:srgbClr val="CCFF99"/>
              </a:gs>
              <a:gs pos="100000">
                <a:srgbClr val="99FF99"/>
              </a:gs>
            </a:gsLst>
            <a:lin ang="2700000" scaled="1"/>
          </a:gradFill>
          <a:ln w="38100">
            <a:solidFill>
              <a:schemeClr val="bg2"/>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2000" b="1">
              <a:solidFill>
                <a:schemeClr val="bg1"/>
              </a:solidFill>
            </a:endParaRPr>
          </a:p>
        </p:txBody>
      </p:sp>
      <p:sp>
        <p:nvSpPr>
          <p:cNvPr id="8196" name="Oval 4">
            <a:extLst>
              <a:ext uri="{FF2B5EF4-FFF2-40B4-BE49-F238E27FC236}">
                <a16:creationId xmlns:a16="http://schemas.microsoft.com/office/drawing/2014/main" id="{44FE81F4-63F8-E349-AC4E-D6355FB47F4C}"/>
              </a:ext>
            </a:extLst>
          </p:cNvPr>
          <p:cNvSpPr>
            <a:spLocks noChangeArrowheads="1"/>
          </p:cNvSpPr>
          <p:nvPr/>
        </p:nvSpPr>
        <p:spPr bwMode="auto">
          <a:xfrm>
            <a:off x="2971800" y="2895600"/>
            <a:ext cx="3276600" cy="2438400"/>
          </a:xfrm>
          <a:prstGeom prst="ellipse">
            <a:avLst/>
          </a:prstGeom>
          <a:gradFill rotWithShape="1">
            <a:gsLst>
              <a:gs pos="0">
                <a:srgbClr val="CC66FF"/>
              </a:gs>
              <a:gs pos="100000">
                <a:srgbClr val="FF9999"/>
              </a:gs>
            </a:gsLst>
            <a:lin ang="2700000" scaled="1"/>
          </a:gradFill>
          <a:ln w="38100">
            <a:solidFill>
              <a:schemeClr val="bg2"/>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2000" b="1">
              <a:solidFill>
                <a:schemeClr val="bg1"/>
              </a:solidFill>
            </a:endParaRPr>
          </a:p>
        </p:txBody>
      </p:sp>
      <p:sp>
        <p:nvSpPr>
          <p:cNvPr id="6149" name="Rectangle 5">
            <a:extLst>
              <a:ext uri="{FF2B5EF4-FFF2-40B4-BE49-F238E27FC236}">
                <a16:creationId xmlns:a16="http://schemas.microsoft.com/office/drawing/2014/main" id="{568DEECD-2FE3-E745-9F7E-105292365E1A}"/>
              </a:ext>
            </a:extLst>
          </p:cNvPr>
          <p:cNvSpPr>
            <a:spLocks noGrp="1" noChangeArrowheads="1"/>
          </p:cNvSpPr>
          <p:nvPr>
            <p:ph type="title"/>
          </p:nvPr>
        </p:nvSpPr>
        <p:spPr/>
        <p:txBody>
          <a:bodyPr/>
          <a:lstStyle/>
          <a:p>
            <a:pPr eaLnBrk="1" hangingPunct="1"/>
            <a:r>
              <a:rPr lang="en-US" altLang="en-US" sz="4000"/>
              <a:t>Slojevi poslovnog okru</a:t>
            </a:r>
            <a:r>
              <a:rPr lang="sr-Latn-BA" altLang="en-US" sz="4000"/>
              <a:t>ženja</a:t>
            </a:r>
            <a:endParaRPr lang="en-US" altLang="en-US" sz="4000"/>
          </a:p>
        </p:txBody>
      </p:sp>
      <p:sp>
        <p:nvSpPr>
          <p:cNvPr id="8198" name="Oval 6">
            <a:extLst>
              <a:ext uri="{FF2B5EF4-FFF2-40B4-BE49-F238E27FC236}">
                <a16:creationId xmlns:a16="http://schemas.microsoft.com/office/drawing/2014/main" id="{0EF846F7-4A07-DB44-B2BC-5641B62B99D4}"/>
              </a:ext>
            </a:extLst>
          </p:cNvPr>
          <p:cNvSpPr>
            <a:spLocks noChangeArrowheads="1"/>
          </p:cNvSpPr>
          <p:nvPr/>
        </p:nvSpPr>
        <p:spPr bwMode="auto">
          <a:xfrm>
            <a:off x="3581400" y="3505200"/>
            <a:ext cx="2133600" cy="1371600"/>
          </a:xfrm>
          <a:prstGeom prst="ellipse">
            <a:avLst/>
          </a:prstGeom>
          <a:gradFill rotWithShape="1">
            <a:gsLst>
              <a:gs pos="0">
                <a:srgbClr val="990033"/>
              </a:gs>
              <a:gs pos="100000">
                <a:srgbClr val="D80057"/>
              </a:gs>
            </a:gsLst>
            <a:lin ang="2700000" scaled="1"/>
          </a:gradFill>
          <a:ln w="38100">
            <a:solidFill>
              <a:schemeClr val="bg2"/>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000" b="1">
                <a:solidFill>
                  <a:schemeClr val="bg1"/>
                </a:solidFill>
              </a:rPr>
              <a:t>The </a:t>
            </a:r>
          </a:p>
          <a:p>
            <a:pPr algn="ctr" eaLnBrk="1" hangingPunct="1"/>
            <a:r>
              <a:rPr lang="en-US" altLang="en-US" sz="2000" b="1">
                <a:solidFill>
                  <a:schemeClr val="bg1"/>
                </a:solidFill>
              </a:rPr>
              <a:t>Organisation</a:t>
            </a:r>
          </a:p>
        </p:txBody>
      </p:sp>
      <p:sp>
        <p:nvSpPr>
          <p:cNvPr id="8199" name="WordArt 7">
            <a:extLst>
              <a:ext uri="{FF2B5EF4-FFF2-40B4-BE49-F238E27FC236}">
                <a16:creationId xmlns:a16="http://schemas.microsoft.com/office/drawing/2014/main" id="{53ED29DE-3438-5B41-980F-EBA2DBA63FD6}"/>
              </a:ext>
            </a:extLst>
          </p:cNvPr>
          <p:cNvSpPr>
            <a:spLocks noChangeArrowheads="1" noChangeShapeType="1" noTextEdit="1"/>
          </p:cNvSpPr>
          <p:nvPr/>
        </p:nvSpPr>
        <p:spPr bwMode="auto">
          <a:xfrm>
            <a:off x="3276600" y="2057400"/>
            <a:ext cx="2724150" cy="304800"/>
          </a:xfrm>
          <a:prstGeom prst="rect">
            <a:avLst/>
          </a:prstGeom>
        </p:spPr>
        <p:txBody>
          <a:bodyPr spcFirstLastPara="1" wrap="none" fromWordArt="1">
            <a:prstTxWarp prst="textArchUp">
              <a:avLst>
                <a:gd name="adj" fmla="val 10800004"/>
              </a:avLst>
            </a:prstTxWarp>
          </a:bodyPr>
          <a:lstStyle/>
          <a:p>
            <a:pPr algn="ctr"/>
            <a:r>
              <a:rPr lang="en-US" sz="2000" kern="10">
                <a:ln w="9525">
                  <a:solidFill>
                    <a:srgbClr val="000000"/>
                  </a:solidFill>
                  <a:round/>
                  <a:headEnd/>
                  <a:tailEnd/>
                </a:ln>
                <a:solidFill>
                  <a:srgbClr val="000000"/>
                </a:solidFill>
                <a:cs typeface="Arial" panose="020B0604020202020204" pitchFamily="34" charset="0"/>
              </a:rPr>
              <a:t>The macro-environment</a:t>
            </a:r>
          </a:p>
        </p:txBody>
      </p:sp>
      <p:sp>
        <p:nvSpPr>
          <p:cNvPr id="8200" name="WordArt 8">
            <a:extLst>
              <a:ext uri="{FF2B5EF4-FFF2-40B4-BE49-F238E27FC236}">
                <a16:creationId xmlns:a16="http://schemas.microsoft.com/office/drawing/2014/main" id="{9092D6D2-24BD-754E-822B-ED9AB4D8395B}"/>
              </a:ext>
            </a:extLst>
          </p:cNvPr>
          <p:cNvSpPr>
            <a:spLocks noChangeArrowheads="1" noChangeShapeType="1" noTextEdit="1"/>
          </p:cNvSpPr>
          <p:nvPr/>
        </p:nvSpPr>
        <p:spPr bwMode="auto">
          <a:xfrm>
            <a:off x="3581400" y="2667000"/>
            <a:ext cx="2200275" cy="304800"/>
          </a:xfrm>
          <a:prstGeom prst="rect">
            <a:avLst/>
          </a:prstGeom>
        </p:spPr>
        <p:txBody>
          <a:bodyPr spcFirstLastPara="1" wrap="none" fromWordArt="1">
            <a:prstTxWarp prst="textArchUp">
              <a:avLst>
                <a:gd name="adj" fmla="val 10800004"/>
              </a:avLst>
            </a:prstTxWarp>
          </a:bodyPr>
          <a:lstStyle/>
          <a:p>
            <a:pPr algn="ctr"/>
            <a:r>
              <a:rPr lang="en-US" sz="2000" kern="10">
                <a:ln w="9525">
                  <a:solidFill>
                    <a:srgbClr val="000000"/>
                  </a:solidFill>
                  <a:round/>
                  <a:headEnd/>
                  <a:tailEnd/>
                </a:ln>
                <a:solidFill>
                  <a:srgbClr val="000000"/>
                </a:solidFill>
                <a:cs typeface="Arial" panose="020B0604020202020204" pitchFamily="34" charset="0"/>
              </a:rPr>
              <a:t>Industry (or sector)</a:t>
            </a:r>
          </a:p>
        </p:txBody>
      </p:sp>
      <p:sp>
        <p:nvSpPr>
          <p:cNvPr id="8201" name="WordArt 9">
            <a:extLst>
              <a:ext uri="{FF2B5EF4-FFF2-40B4-BE49-F238E27FC236}">
                <a16:creationId xmlns:a16="http://schemas.microsoft.com/office/drawing/2014/main" id="{82FC9292-2A9B-DD4D-B588-1678D9CB61AF}"/>
              </a:ext>
            </a:extLst>
          </p:cNvPr>
          <p:cNvSpPr>
            <a:spLocks noChangeArrowheads="1" noChangeShapeType="1" noTextEdit="1"/>
          </p:cNvSpPr>
          <p:nvPr/>
        </p:nvSpPr>
        <p:spPr bwMode="auto">
          <a:xfrm>
            <a:off x="3962400" y="3200400"/>
            <a:ext cx="1400175" cy="304800"/>
          </a:xfrm>
          <a:prstGeom prst="rect">
            <a:avLst/>
          </a:prstGeom>
        </p:spPr>
        <p:txBody>
          <a:bodyPr spcFirstLastPara="1" wrap="none" fromWordArt="1">
            <a:prstTxWarp prst="textArchUp">
              <a:avLst>
                <a:gd name="adj" fmla="val 10800004"/>
              </a:avLst>
            </a:prstTxWarp>
          </a:bodyPr>
          <a:lstStyle/>
          <a:p>
            <a:pPr algn="ctr"/>
            <a:r>
              <a:rPr lang="en-US" sz="2000" kern="10">
                <a:ln w="9525">
                  <a:solidFill>
                    <a:srgbClr val="000000"/>
                  </a:solidFill>
                  <a:round/>
                  <a:headEnd/>
                  <a:tailEnd/>
                </a:ln>
                <a:solidFill>
                  <a:srgbClr val="000000"/>
                </a:solidFill>
                <a:cs typeface="Arial" panose="020B0604020202020204" pitchFamily="34" charset="0"/>
              </a:rPr>
              <a:t>Competitors</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blinds(horizontal)">
                                      <p:cBhvr>
                                        <p:cTn id="7" dur="500"/>
                                        <p:tgtEl>
                                          <p:spTgt spid="8194"/>
                                        </p:tgtEl>
                                      </p:cBhvr>
                                    </p:animEffect>
                                  </p:childTnLst>
                                </p:cTn>
                              </p:par>
                              <p:par>
                                <p:cTn id="8" presetID="3" presetClass="entr" presetSubtype="10" fill="hold" nodeType="withEffect">
                                  <p:stCondLst>
                                    <p:cond delay="0"/>
                                  </p:stCondLst>
                                  <p:childTnLst>
                                    <p:set>
                                      <p:cBhvr>
                                        <p:cTn id="9" dur="1" fill="hold">
                                          <p:stCondLst>
                                            <p:cond delay="0"/>
                                          </p:stCondLst>
                                        </p:cTn>
                                        <p:tgtEl>
                                          <p:spTgt spid="8199"/>
                                        </p:tgtEl>
                                        <p:attrNameLst>
                                          <p:attrName>style.visibility</p:attrName>
                                        </p:attrNameLst>
                                      </p:cBhvr>
                                      <p:to>
                                        <p:strVal val="visible"/>
                                      </p:to>
                                    </p:set>
                                    <p:animEffect transition="in" filter="blinds(horizontal)">
                                      <p:cBhvr>
                                        <p:cTn id="10" dur="500"/>
                                        <p:tgtEl>
                                          <p:spTgt spid="819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8195"/>
                                        </p:tgtEl>
                                        <p:attrNameLst>
                                          <p:attrName>style.visibility</p:attrName>
                                        </p:attrNameLst>
                                      </p:cBhvr>
                                      <p:to>
                                        <p:strVal val="visible"/>
                                      </p:to>
                                    </p:set>
                                    <p:animEffect transition="in" filter="blinds(horizontal)">
                                      <p:cBhvr>
                                        <p:cTn id="15" dur="500"/>
                                        <p:tgtEl>
                                          <p:spTgt spid="8195"/>
                                        </p:tgtEl>
                                      </p:cBhvr>
                                    </p:animEffect>
                                  </p:childTnLst>
                                </p:cTn>
                              </p:par>
                              <p:par>
                                <p:cTn id="16" presetID="3" presetClass="entr" presetSubtype="10" fill="hold" nodeType="withEffect">
                                  <p:stCondLst>
                                    <p:cond delay="0"/>
                                  </p:stCondLst>
                                  <p:childTnLst>
                                    <p:set>
                                      <p:cBhvr>
                                        <p:cTn id="17" dur="1" fill="hold">
                                          <p:stCondLst>
                                            <p:cond delay="0"/>
                                          </p:stCondLst>
                                        </p:cTn>
                                        <p:tgtEl>
                                          <p:spTgt spid="8200"/>
                                        </p:tgtEl>
                                        <p:attrNameLst>
                                          <p:attrName>style.visibility</p:attrName>
                                        </p:attrNameLst>
                                      </p:cBhvr>
                                      <p:to>
                                        <p:strVal val="visible"/>
                                      </p:to>
                                    </p:set>
                                    <p:animEffect transition="in" filter="blinds(horizontal)">
                                      <p:cBhvr>
                                        <p:cTn id="18" dur="500"/>
                                        <p:tgtEl>
                                          <p:spTgt spid="820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8196"/>
                                        </p:tgtEl>
                                        <p:attrNameLst>
                                          <p:attrName>style.visibility</p:attrName>
                                        </p:attrNameLst>
                                      </p:cBhvr>
                                      <p:to>
                                        <p:strVal val="visible"/>
                                      </p:to>
                                    </p:set>
                                    <p:animEffect transition="in" filter="blinds(horizontal)">
                                      <p:cBhvr>
                                        <p:cTn id="23" dur="500"/>
                                        <p:tgtEl>
                                          <p:spTgt spid="8196"/>
                                        </p:tgtEl>
                                      </p:cBhvr>
                                    </p:animEffect>
                                  </p:childTnLst>
                                </p:cTn>
                              </p:par>
                              <p:par>
                                <p:cTn id="24" presetID="3" presetClass="entr" presetSubtype="10" fill="hold" nodeType="withEffect">
                                  <p:stCondLst>
                                    <p:cond delay="0"/>
                                  </p:stCondLst>
                                  <p:childTnLst>
                                    <p:set>
                                      <p:cBhvr>
                                        <p:cTn id="25" dur="1" fill="hold">
                                          <p:stCondLst>
                                            <p:cond delay="0"/>
                                          </p:stCondLst>
                                        </p:cTn>
                                        <p:tgtEl>
                                          <p:spTgt spid="8201"/>
                                        </p:tgtEl>
                                        <p:attrNameLst>
                                          <p:attrName>style.visibility</p:attrName>
                                        </p:attrNameLst>
                                      </p:cBhvr>
                                      <p:to>
                                        <p:strVal val="visible"/>
                                      </p:to>
                                    </p:set>
                                    <p:animEffect transition="in" filter="blinds(horizontal)">
                                      <p:cBhvr>
                                        <p:cTn id="26" dur="500"/>
                                        <p:tgtEl>
                                          <p:spTgt spid="8201"/>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8198"/>
                                        </p:tgtEl>
                                        <p:attrNameLst>
                                          <p:attrName>style.visibility</p:attrName>
                                        </p:attrNameLst>
                                      </p:cBhvr>
                                      <p:to>
                                        <p:strVal val="visible"/>
                                      </p:to>
                                    </p:set>
                                    <p:animEffect transition="in" filter="blinds(horizontal)">
                                      <p:cBhvr>
                                        <p:cTn id="31" dur="500"/>
                                        <p:tgtEl>
                                          <p:spTgt spid="8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animBg="1"/>
      <p:bldP spid="8195" grpId="0" animBg="1"/>
      <p:bldP spid="8196" grpId="0" animBg="1"/>
      <p:bldP spid="819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0D214037-56C2-BE4E-AFA3-415E0DD440A4}"/>
              </a:ext>
            </a:extLst>
          </p:cNvPr>
          <p:cNvSpPr>
            <a:spLocks noGrp="1"/>
          </p:cNvSpPr>
          <p:nvPr>
            <p:ph type="title"/>
          </p:nvPr>
        </p:nvSpPr>
        <p:spPr>
          <a:xfrm>
            <a:off x="468313" y="0"/>
            <a:ext cx="8229600" cy="549275"/>
          </a:xfrm>
        </p:spPr>
        <p:txBody>
          <a:bodyPr/>
          <a:lstStyle/>
          <a:p>
            <a:pPr eaLnBrk="1" hangingPunct="1"/>
            <a:r>
              <a:rPr lang="en-US" altLang="en-US"/>
              <a:t>...</a:t>
            </a:r>
            <a:r>
              <a:rPr lang="en-US" altLang="en-US" sz="3200"/>
              <a:t>nastavak</a:t>
            </a:r>
          </a:p>
        </p:txBody>
      </p:sp>
      <p:sp>
        <p:nvSpPr>
          <p:cNvPr id="43011" name="Content Placeholder 2">
            <a:extLst>
              <a:ext uri="{FF2B5EF4-FFF2-40B4-BE49-F238E27FC236}">
                <a16:creationId xmlns:a16="http://schemas.microsoft.com/office/drawing/2014/main" id="{F8C7B8C3-7DD1-6242-98A8-4EC80DD59469}"/>
              </a:ext>
            </a:extLst>
          </p:cNvPr>
          <p:cNvSpPr>
            <a:spLocks noGrp="1"/>
          </p:cNvSpPr>
          <p:nvPr>
            <p:ph idx="1"/>
          </p:nvPr>
        </p:nvSpPr>
        <p:spPr>
          <a:xfrm>
            <a:off x="0" y="333375"/>
            <a:ext cx="9144000" cy="5000625"/>
          </a:xfrm>
        </p:spPr>
        <p:txBody>
          <a:bodyPr/>
          <a:lstStyle/>
          <a:p>
            <a:pPr eaLnBrk="1" hangingPunct="1">
              <a:buFontTx/>
              <a:buNone/>
            </a:pPr>
            <a:r>
              <a:rPr lang="en-US" altLang="en-US" sz="2400" b="1"/>
              <a:t>Korak 2</a:t>
            </a:r>
            <a:r>
              <a:rPr lang="en-US" altLang="en-US" sz="2400"/>
              <a:t>.</a:t>
            </a:r>
          </a:p>
          <a:p>
            <a:pPr lvl="1" eaLnBrk="1" hangingPunct="1">
              <a:buFontTx/>
              <a:buNone/>
            </a:pPr>
            <a:r>
              <a:rPr lang="en-US" altLang="en-US" sz="2400"/>
              <a:t>Ident. mogućih pravaca (budućih) ovih faktora</a:t>
            </a:r>
          </a:p>
          <a:p>
            <a:pPr lvl="1" eaLnBrk="1" hangingPunct="1">
              <a:buFontTx/>
              <a:buNone/>
            </a:pPr>
            <a:r>
              <a:rPr lang="en-US" altLang="en-US" sz="2400"/>
              <a:t> ( a. Brze i mjerljive promjene; b. Povoljne, nepovoljno; c. Visok i rastući, stabilan; d. Podržati knjige, podrzati e-medije) </a:t>
            </a:r>
          </a:p>
          <a:p>
            <a:pPr eaLnBrk="1" hangingPunct="1">
              <a:buFontTx/>
              <a:buNone/>
            </a:pPr>
            <a:r>
              <a:rPr lang="en-US" altLang="en-US" sz="2400" b="1"/>
              <a:t>Korak 3</a:t>
            </a:r>
            <a:r>
              <a:rPr lang="en-US" altLang="en-US" sz="2400"/>
              <a:t>. konstrukcija scenaria na bazi validne konfiguracije faktora</a:t>
            </a:r>
          </a:p>
          <a:p>
            <a:pPr eaLnBrk="1" hangingPunct="1">
              <a:buFontTx/>
              <a:buNone/>
            </a:pPr>
            <a:r>
              <a:rPr lang="en-US" altLang="en-US" sz="2400"/>
              <a:t>Scenario 1. nema većih promjena: b. Povoljna, kon. Knjige podržane   od strane vlade (potrošnje i regulative; d. Mjerljive promjene e-tržišta; a. Stabilni troškovi papira i dr. </a:t>
            </a:r>
            <a:r>
              <a:rPr lang="bs-Latn-BA" altLang="en-US" sz="2400"/>
              <a:t>s</a:t>
            </a:r>
            <a:r>
              <a:rPr lang="en-US" altLang="en-US" sz="2400"/>
              <a:t>ir</a:t>
            </a:r>
            <a:r>
              <a:rPr lang="bs-Latn-BA" altLang="en-US" sz="2400"/>
              <a:t>ovina</a:t>
            </a:r>
            <a:r>
              <a:rPr lang="en-US" altLang="en-US" sz="2400"/>
              <a:t>. </a:t>
            </a:r>
          </a:p>
          <a:p>
            <a:pPr eaLnBrk="1" hangingPunct="1">
              <a:buFontTx/>
              <a:buNone/>
            </a:pPr>
            <a:r>
              <a:rPr lang="en-US" altLang="en-US" sz="2400"/>
              <a:t>Scenario 2. elektronski haos: sve skoro suprotno predhodnom </a:t>
            </a:r>
          </a:p>
          <a:p>
            <a:pPr eaLnBrk="1" hangingPunct="1">
              <a:buFontTx/>
              <a:buNone/>
            </a:pPr>
            <a:r>
              <a:rPr lang="en-US" altLang="en-US" sz="2400"/>
              <a:t>Scenario 3. inf</a:t>
            </a:r>
            <a:r>
              <a:rPr lang="sr-Latn-BA" altLang="en-US" sz="2400"/>
              <a:t>o</a:t>
            </a:r>
            <a:r>
              <a:rPr lang="en-US" altLang="en-US" sz="2400"/>
              <a:t>rmacijsko društvo</a:t>
            </a:r>
          </a:p>
          <a:p>
            <a:pPr eaLnBrk="1" hangingPunct="1">
              <a:buFontTx/>
              <a:buNone/>
            </a:pPr>
            <a:r>
              <a:rPr lang="en-US" altLang="en-US" sz="2400"/>
              <a:t>a. Stabiln</a:t>
            </a:r>
            <a:r>
              <a:rPr lang="sr-Latn-BA" altLang="en-US" sz="2400"/>
              <a:t>o</a:t>
            </a:r>
            <a:r>
              <a:rPr lang="en-US" altLang="en-US" sz="2400"/>
              <a:t> tržište kon</a:t>
            </a:r>
            <a:r>
              <a:rPr lang="bs-Latn-BA" altLang="en-US" sz="2400"/>
              <a:t>v</a:t>
            </a:r>
            <a:r>
              <a:rPr lang="en-US" altLang="en-US" sz="2400"/>
              <a:t>. </a:t>
            </a:r>
            <a:r>
              <a:rPr lang="bs-Latn-BA" altLang="en-US" sz="2400"/>
              <a:t>k</a:t>
            </a:r>
            <a:r>
              <a:rPr lang="en-US" altLang="en-US" sz="2400"/>
              <a:t>njiga poredeći sa e-tržištem, b. Mjerljive promjene razvoja e-tržišta, a. i val</a:t>
            </a:r>
            <a:r>
              <a:rPr lang="bs-Latn-BA" altLang="en-US" sz="2400"/>
              <a:t>id</a:t>
            </a:r>
            <a:r>
              <a:rPr lang="en-US" altLang="en-US" sz="2400"/>
              <a:t>ni troškovi iregulative u podržavanju kon. Medija (d). Ali. Mogući rast troškova papira i dr. Sir. (c.).</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56C77C0E-02D4-B84E-92B2-75B083AB696E}"/>
              </a:ext>
            </a:extLst>
          </p:cNvPr>
          <p:cNvSpPr>
            <a:spLocks noGrp="1"/>
          </p:cNvSpPr>
          <p:nvPr>
            <p:ph type="title"/>
          </p:nvPr>
        </p:nvSpPr>
        <p:spPr/>
        <p:txBody>
          <a:bodyPr/>
          <a:lstStyle/>
          <a:p>
            <a:endParaRPr lang="sr-Latn-CS" altLang="en-US"/>
          </a:p>
        </p:txBody>
      </p:sp>
      <p:sp>
        <p:nvSpPr>
          <p:cNvPr id="44035" name="Content Placeholder 2">
            <a:extLst>
              <a:ext uri="{FF2B5EF4-FFF2-40B4-BE49-F238E27FC236}">
                <a16:creationId xmlns:a16="http://schemas.microsoft.com/office/drawing/2014/main" id="{094F63CB-4BFA-9E4A-88CA-59F10CB0ED38}"/>
              </a:ext>
            </a:extLst>
          </p:cNvPr>
          <p:cNvSpPr>
            <a:spLocks noGrp="1"/>
          </p:cNvSpPr>
          <p:nvPr>
            <p:ph idx="1"/>
          </p:nvPr>
        </p:nvSpPr>
        <p:spPr/>
        <p:txBody>
          <a:bodyPr/>
          <a:lstStyle/>
          <a:p>
            <a:pPr algn="ctr"/>
            <a:endParaRPr lang="en-GB" altLang="en-US"/>
          </a:p>
          <a:p>
            <a:pPr algn="ctr"/>
            <a:endParaRPr lang="en-GB" altLang="en-US"/>
          </a:p>
          <a:p>
            <a:pPr algn="ctr">
              <a:buFontTx/>
              <a:buNone/>
            </a:pPr>
            <a:r>
              <a:rPr lang="en-GB" altLang="en-US" sz="4000" b="1"/>
              <a:t>29.10.201</a:t>
            </a:r>
            <a:r>
              <a:rPr lang="sr-Latn-BA" altLang="en-US" sz="4000" b="1"/>
              <a:t>7</a:t>
            </a:r>
            <a:endParaRPr lang="en-GB" altLang="en-US" sz="4000" b="1"/>
          </a:p>
          <a:p>
            <a:endParaRPr lang="en-GB" alt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65E7BC99-A781-CC47-926C-4C49F667D2EB}"/>
              </a:ext>
            </a:extLst>
          </p:cNvPr>
          <p:cNvSpPr>
            <a:spLocks noGrp="1" noChangeArrowheads="1"/>
          </p:cNvSpPr>
          <p:nvPr>
            <p:ph type="title"/>
          </p:nvPr>
        </p:nvSpPr>
        <p:spPr/>
        <p:txBody>
          <a:bodyPr/>
          <a:lstStyle/>
          <a:p>
            <a:r>
              <a:rPr lang="en-GB" altLang="en-US"/>
              <a:t>Two levels of environment </a:t>
            </a:r>
          </a:p>
        </p:txBody>
      </p:sp>
      <p:pic>
        <p:nvPicPr>
          <p:cNvPr id="45059" name="Picture 3" descr="C01NF003">
            <a:extLst>
              <a:ext uri="{FF2B5EF4-FFF2-40B4-BE49-F238E27FC236}">
                <a16:creationId xmlns:a16="http://schemas.microsoft.com/office/drawing/2014/main" id="{5EFE5CB7-3672-B54A-9329-A531D618CDB6}"/>
              </a:ext>
            </a:extLst>
          </p:cNvPr>
          <p:cNvPicPr>
            <a:picLocks noChangeAspect="1" noChangeArrowheads="1"/>
          </p:cNvPicPr>
          <p:nvPr>
            <p:ph type="body" idx="1"/>
          </p:nvPr>
        </p:nvPicPr>
        <p:blipFill>
          <a:blip r:embed="rId2">
            <a:extLst>
              <a:ext uri="{28A0092B-C50C-407E-A947-70E740481C1C}">
                <a14:useLocalDpi xmlns:a14="http://schemas.microsoft.com/office/drawing/2010/main"/>
              </a:ext>
            </a:extLst>
          </a:blip>
          <a:srcRect/>
          <a:stretch>
            <a:fillRect/>
          </a:stretch>
        </p:blipFill>
        <p:spPr>
          <a:xfrm>
            <a:off x="1323975" y="1600200"/>
            <a:ext cx="6494463" cy="4533900"/>
          </a:xfrm>
          <a:noFill/>
        </p:spPr>
      </p:pic>
      <p:sp>
        <p:nvSpPr>
          <p:cNvPr id="45060" name="Text Box 4">
            <a:extLst>
              <a:ext uri="{FF2B5EF4-FFF2-40B4-BE49-F238E27FC236}">
                <a16:creationId xmlns:a16="http://schemas.microsoft.com/office/drawing/2014/main" id="{3FBD9B0D-C732-CF4C-94C6-EFDD7F408337}"/>
              </a:ext>
            </a:extLst>
          </p:cNvPr>
          <p:cNvSpPr txBox="1">
            <a:spLocks noChangeArrowheads="1"/>
          </p:cNvSpPr>
          <p:nvPr/>
        </p:nvSpPr>
        <p:spPr bwMode="auto">
          <a:xfrm>
            <a:off x="900113" y="6021388"/>
            <a:ext cx="27352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a:cs typeface="Arial" panose="020B0604020202020204" pitchFamily="34" charset="0"/>
              </a:rPr>
              <a:t>Source: Worthington &amp; Britton, 2007:6</a:t>
            </a: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D48E5E4B-8AC4-9A42-9BB8-0A47C63659CB}"/>
              </a:ext>
            </a:extLst>
          </p:cNvPr>
          <p:cNvSpPr>
            <a:spLocks noGrp="1" noChangeArrowheads="1"/>
          </p:cNvSpPr>
          <p:nvPr>
            <p:ph type="title"/>
          </p:nvPr>
        </p:nvSpPr>
        <p:spPr/>
        <p:txBody>
          <a:bodyPr/>
          <a:lstStyle/>
          <a:p>
            <a:r>
              <a:rPr lang="en-GB" altLang="en-US" sz="3600"/>
              <a:t>Macro-environmental analysis</a:t>
            </a:r>
          </a:p>
        </p:txBody>
      </p:sp>
      <p:sp>
        <p:nvSpPr>
          <p:cNvPr id="46083" name="Rectangle 3">
            <a:extLst>
              <a:ext uri="{FF2B5EF4-FFF2-40B4-BE49-F238E27FC236}">
                <a16:creationId xmlns:a16="http://schemas.microsoft.com/office/drawing/2014/main" id="{ADA31AD2-D194-EA4A-A484-D6322E73F001}"/>
              </a:ext>
            </a:extLst>
          </p:cNvPr>
          <p:cNvSpPr>
            <a:spLocks noGrp="1" noChangeArrowheads="1"/>
          </p:cNvSpPr>
          <p:nvPr>
            <p:ph type="body" idx="1"/>
          </p:nvPr>
        </p:nvSpPr>
        <p:spPr/>
        <p:txBody>
          <a:bodyPr/>
          <a:lstStyle/>
          <a:p>
            <a:pPr>
              <a:lnSpc>
                <a:spcPct val="90000"/>
              </a:lnSpc>
            </a:pPr>
            <a:r>
              <a:rPr lang="en-GB" altLang="en-US" sz="2800" b="1"/>
              <a:t>Scanning</a:t>
            </a:r>
            <a:r>
              <a:rPr lang="en-GB" altLang="en-US" sz="2800"/>
              <a:t> macro-environments for warning signs and possible environmental changes that will effect business</a:t>
            </a:r>
          </a:p>
          <a:p>
            <a:pPr>
              <a:lnSpc>
                <a:spcPct val="90000"/>
              </a:lnSpc>
            </a:pPr>
            <a:r>
              <a:rPr lang="en-GB" altLang="en-US" sz="2800" b="1"/>
              <a:t>Monitoring</a:t>
            </a:r>
            <a:r>
              <a:rPr lang="en-GB" altLang="en-US" sz="2800"/>
              <a:t> environments for specific trends and patterns</a:t>
            </a:r>
          </a:p>
          <a:p>
            <a:pPr>
              <a:lnSpc>
                <a:spcPct val="90000"/>
              </a:lnSpc>
            </a:pPr>
            <a:r>
              <a:rPr lang="en-GB" altLang="en-US" sz="2800" b="1"/>
              <a:t>Forecasting</a:t>
            </a:r>
            <a:r>
              <a:rPr lang="en-GB" altLang="en-US" sz="2800"/>
              <a:t> future directions of environmental changes</a:t>
            </a:r>
          </a:p>
          <a:p>
            <a:pPr>
              <a:lnSpc>
                <a:spcPct val="90000"/>
              </a:lnSpc>
            </a:pPr>
            <a:r>
              <a:rPr lang="en-GB" altLang="en-US" sz="2800" b="1"/>
              <a:t>Assessing</a:t>
            </a:r>
            <a:r>
              <a:rPr lang="en-GB" altLang="en-US" sz="2800"/>
              <a:t> current and future trends in terms of the effects such changes would have on the organisation</a:t>
            </a: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7C86384A-99BD-5C44-882F-E0EBD5899C3F}"/>
              </a:ext>
            </a:extLst>
          </p:cNvPr>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47107" name="Rectangle 3">
            <a:extLst>
              <a:ext uri="{FF2B5EF4-FFF2-40B4-BE49-F238E27FC236}">
                <a16:creationId xmlns:a16="http://schemas.microsoft.com/office/drawing/2014/main" id="{41BA45A7-16D0-2542-8EBB-3AC7B763B3F2}"/>
              </a:ext>
            </a:extLst>
          </p:cNvPr>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47108" name="Rectangle 4">
            <a:extLst>
              <a:ext uri="{FF2B5EF4-FFF2-40B4-BE49-F238E27FC236}">
                <a16:creationId xmlns:a16="http://schemas.microsoft.com/office/drawing/2014/main" id="{88A41E74-B8AF-1B43-B72D-CD9A86FF8E0F}"/>
              </a:ext>
            </a:extLst>
          </p:cNvPr>
          <p:cNvSpPr>
            <a:spLocks noChangeArrowheads="1"/>
          </p:cNvSpPr>
          <p:nvPr/>
        </p:nvSpPr>
        <p:spPr bwMode="auto">
          <a:xfrm>
            <a:off x="582613" y="2727325"/>
            <a:ext cx="2038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47109" name="Rectangle 5">
            <a:extLst>
              <a:ext uri="{FF2B5EF4-FFF2-40B4-BE49-F238E27FC236}">
                <a16:creationId xmlns:a16="http://schemas.microsoft.com/office/drawing/2014/main" id="{3204F62B-A674-1648-BDEE-87C154176EB0}"/>
              </a:ext>
            </a:extLst>
          </p:cNvPr>
          <p:cNvSpPr>
            <a:spLocks noChangeArrowheads="1"/>
          </p:cNvSpPr>
          <p:nvPr/>
        </p:nvSpPr>
        <p:spPr bwMode="auto">
          <a:xfrm>
            <a:off x="3124200" y="2514600"/>
            <a:ext cx="2187575" cy="19431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r>
              <a:rPr lang="en-US" altLang="en-US" sz="2000" b="1">
                <a:latin typeface="Times New Roman" panose="02020603050405020304" pitchFamily="18" charset="0"/>
              </a:rPr>
              <a:t>THE INDUSTRY</a:t>
            </a:r>
          </a:p>
          <a:p>
            <a:r>
              <a:rPr lang="en-US" altLang="en-US" sz="2000" b="1">
                <a:latin typeface="Times New Roman" panose="02020603050405020304" pitchFamily="18" charset="0"/>
              </a:rPr>
              <a:t>ENVIRONMENT</a:t>
            </a:r>
          </a:p>
          <a:p>
            <a:endParaRPr lang="en-US" altLang="en-US" sz="2000" b="1">
              <a:latin typeface="Times New Roman" panose="02020603050405020304" pitchFamily="18" charset="0"/>
            </a:endParaRPr>
          </a:p>
          <a:p>
            <a:pPr>
              <a:buFontTx/>
              <a:buChar char="•"/>
            </a:pPr>
            <a:r>
              <a:rPr lang="en-US" altLang="en-US" sz="2000" b="1">
                <a:latin typeface="Times New Roman" panose="02020603050405020304" pitchFamily="18" charset="0"/>
              </a:rPr>
              <a:t> Suppliers</a:t>
            </a:r>
          </a:p>
          <a:p>
            <a:pPr>
              <a:buFontTx/>
              <a:buChar char="•"/>
            </a:pPr>
            <a:r>
              <a:rPr lang="en-US" altLang="en-US" sz="2000" b="1">
                <a:latin typeface="Times New Roman" panose="02020603050405020304" pitchFamily="18" charset="0"/>
              </a:rPr>
              <a:t> Competitors</a:t>
            </a:r>
          </a:p>
          <a:p>
            <a:pPr>
              <a:buFontTx/>
              <a:buChar char="•"/>
            </a:pPr>
            <a:r>
              <a:rPr lang="en-US" altLang="en-US" sz="2000" b="1">
                <a:latin typeface="Times New Roman" panose="02020603050405020304" pitchFamily="18" charset="0"/>
              </a:rPr>
              <a:t> Customers</a:t>
            </a:r>
          </a:p>
        </p:txBody>
      </p:sp>
      <p:sp>
        <p:nvSpPr>
          <p:cNvPr id="47110" name="Oval 6">
            <a:extLst>
              <a:ext uri="{FF2B5EF4-FFF2-40B4-BE49-F238E27FC236}">
                <a16:creationId xmlns:a16="http://schemas.microsoft.com/office/drawing/2014/main" id="{BE36F9EB-E447-704D-B9E8-51365E48297F}"/>
              </a:ext>
            </a:extLst>
          </p:cNvPr>
          <p:cNvSpPr>
            <a:spLocks noChangeArrowheads="1"/>
          </p:cNvSpPr>
          <p:nvPr/>
        </p:nvSpPr>
        <p:spPr bwMode="auto">
          <a:xfrm>
            <a:off x="457200" y="1752600"/>
            <a:ext cx="1968500" cy="1206500"/>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47111" name="Oval 7">
            <a:extLst>
              <a:ext uri="{FF2B5EF4-FFF2-40B4-BE49-F238E27FC236}">
                <a16:creationId xmlns:a16="http://schemas.microsoft.com/office/drawing/2014/main" id="{B315915A-68F1-F140-92A3-51E2FCB79E67}"/>
              </a:ext>
            </a:extLst>
          </p:cNvPr>
          <p:cNvSpPr>
            <a:spLocks noChangeArrowheads="1"/>
          </p:cNvSpPr>
          <p:nvPr/>
        </p:nvSpPr>
        <p:spPr bwMode="auto">
          <a:xfrm>
            <a:off x="463550" y="4502150"/>
            <a:ext cx="1593850" cy="755650"/>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47112" name="Oval 8">
            <a:extLst>
              <a:ext uri="{FF2B5EF4-FFF2-40B4-BE49-F238E27FC236}">
                <a16:creationId xmlns:a16="http://schemas.microsoft.com/office/drawing/2014/main" id="{157B9074-DE6E-CA42-A315-6C87C95727E5}"/>
              </a:ext>
            </a:extLst>
          </p:cNvPr>
          <p:cNvSpPr>
            <a:spLocks noChangeArrowheads="1"/>
          </p:cNvSpPr>
          <p:nvPr/>
        </p:nvSpPr>
        <p:spPr bwMode="auto">
          <a:xfrm>
            <a:off x="457200" y="3276600"/>
            <a:ext cx="1739900" cy="520700"/>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47113" name="Oval 9">
            <a:extLst>
              <a:ext uri="{FF2B5EF4-FFF2-40B4-BE49-F238E27FC236}">
                <a16:creationId xmlns:a16="http://schemas.microsoft.com/office/drawing/2014/main" id="{E72470C1-51D0-C44D-A79D-2C047D379719}"/>
              </a:ext>
            </a:extLst>
          </p:cNvPr>
          <p:cNvSpPr>
            <a:spLocks noChangeArrowheads="1"/>
          </p:cNvSpPr>
          <p:nvPr/>
        </p:nvSpPr>
        <p:spPr bwMode="auto">
          <a:xfrm>
            <a:off x="6248400" y="1752600"/>
            <a:ext cx="1968500" cy="825500"/>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47114" name="Oval 10">
            <a:extLst>
              <a:ext uri="{FF2B5EF4-FFF2-40B4-BE49-F238E27FC236}">
                <a16:creationId xmlns:a16="http://schemas.microsoft.com/office/drawing/2014/main" id="{7345998C-694C-1D49-B2ED-7390A0FC5DA9}"/>
              </a:ext>
            </a:extLst>
          </p:cNvPr>
          <p:cNvSpPr>
            <a:spLocks noChangeArrowheads="1"/>
          </p:cNvSpPr>
          <p:nvPr/>
        </p:nvSpPr>
        <p:spPr bwMode="auto">
          <a:xfrm>
            <a:off x="6324600" y="3124200"/>
            <a:ext cx="1968500" cy="749300"/>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47115" name="Rectangle 11">
            <a:extLst>
              <a:ext uri="{FF2B5EF4-FFF2-40B4-BE49-F238E27FC236}">
                <a16:creationId xmlns:a16="http://schemas.microsoft.com/office/drawing/2014/main" id="{9C74DFB8-DDFD-B546-AA56-D53FED1AEAB5}"/>
              </a:ext>
            </a:extLst>
          </p:cNvPr>
          <p:cNvSpPr>
            <a:spLocks noChangeArrowheads="1"/>
          </p:cNvSpPr>
          <p:nvPr/>
        </p:nvSpPr>
        <p:spPr bwMode="auto">
          <a:xfrm>
            <a:off x="6757988" y="4619625"/>
            <a:ext cx="172402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b="1">
                <a:latin typeface="Times New Roman" panose="02020603050405020304" pitchFamily="18" charset="0"/>
              </a:rPr>
              <a:t>Social structure</a:t>
            </a:r>
          </a:p>
        </p:txBody>
      </p:sp>
      <p:sp>
        <p:nvSpPr>
          <p:cNvPr id="47116" name="Oval 12">
            <a:extLst>
              <a:ext uri="{FF2B5EF4-FFF2-40B4-BE49-F238E27FC236}">
                <a16:creationId xmlns:a16="http://schemas.microsoft.com/office/drawing/2014/main" id="{50CDA75F-CFA2-EB4D-8989-F5F7E19B5E2F}"/>
              </a:ext>
            </a:extLst>
          </p:cNvPr>
          <p:cNvSpPr>
            <a:spLocks noChangeArrowheads="1"/>
          </p:cNvSpPr>
          <p:nvPr/>
        </p:nvSpPr>
        <p:spPr bwMode="auto">
          <a:xfrm>
            <a:off x="6559550" y="4502150"/>
            <a:ext cx="1968500" cy="596900"/>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47117" name="Line 13">
            <a:extLst>
              <a:ext uri="{FF2B5EF4-FFF2-40B4-BE49-F238E27FC236}">
                <a16:creationId xmlns:a16="http://schemas.microsoft.com/office/drawing/2014/main" id="{96AA34FF-5527-4C4F-8114-8326A7B8BFFF}"/>
              </a:ext>
            </a:extLst>
          </p:cNvPr>
          <p:cNvSpPr>
            <a:spLocks noChangeShapeType="1"/>
          </p:cNvSpPr>
          <p:nvPr/>
        </p:nvSpPr>
        <p:spPr bwMode="auto">
          <a:xfrm flipH="1">
            <a:off x="5473700" y="2235200"/>
            <a:ext cx="793750" cy="3365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7118" name="Line 14">
            <a:extLst>
              <a:ext uri="{FF2B5EF4-FFF2-40B4-BE49-F238E27FC236}">
                <a16:creationId xmlns:a16="http://schemas.microsoft.com/office/drawing/2014/main" id="{BD941F6C-B6A4-DF4E-844B-A1C49AEC72C8}"/>
              </a:ext>
            </a:extLst>
          </p:cNvPr>
          <p:cNvSpPr>
            <a:spLocks noChangeShapeType="1"/>
          </p:cNvSpPr>
          <p:nvPr/>
        </p:nvSpPr>
        <p:spPr bwMode="auto">
          <a:xfrm flipH="1">
            <a:off x="5397500" y="3454400"/>
            <a:ext cx="946150" cy="1841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7119" name="Line 15">
            <a:extLst>
              <a:ext uri="{FF2B5EF4-FFF2-40B4-BE49-F238E27FC236}">
                <a16:creationId xmlns:a16="http://schemas.microsoft.com/office/drawing/2014/main" id="{BB9340E5-FE8B-084D-9DC2-7A93D4808778}"/>
              </a:ext>
            </a:extLst>
          </p:cNvPr>
          <p:cNvSpPr>
            <a:spLocks noChangeShapeType="1"/>
          </p:cNvSpPr>
          <p:nvPr/>
        </p:nvSpPr>
        <p:spPr bwMode="auto">
          <a:xfrm flipH="1" flipV="1">
            <a:off x="5395913" y="4329113"/>
            <a:ext cx="1173162" cy="48736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7120" name="Line 16">
            <a:extLst>
              <a:ext uri="{FF2B5EF4-FFF2-40B4-BE49-F238E27FC236}">
                <a16:creationId xmlns:a16="http://schemas.microsoft.com/office/drawing/2014/main" id="{3FB95093-126D-3D4A-A5B8-7618DB8CD178}"/>
              </a:ext>
            </a:extLst>
          </p:cNvPr>
          <p:cNvSpPr>
            <a:spLocks noChangeShapeType="1"/>
          </p:cNvSpPr>
          <p:nvPr/>
        </p:nvSpPr>
        <p:spPr bwMode="auto">
          <a:xfrm flipV="1">
            <a:off x="2079625" y="4327525"/>
            <a:ext cx="869950" cy="4889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7121" name="Line 17">
            <a:extLst>
              <a:ext uri="{FF2B5EF4-FFF2-40B4-BE49-F238E27FC236}">
                <a16:creationId xmlns:a16="http://schemas.microsoft.com/office/drawing/2014/main" id="{A912FC3D-682F-E743-A197-50278E2BB93F}"/>
              </a:ext>
            </a:extLst>
          </p:cNvPr>
          <p:cNvSpPr>
            <a:spLocks noChangeShapeType="1"/>
          </p:cNvSpPr>
          <p:nvPr/>
        </p:nvSpPr>
        <p:spPr bwMode="auto">
          <a:xfrm>
            <a:off x="2235200" y="3530600"/>
            <a:ext cx="641350" cy="317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7122" name="Line 18">
            <a:extLst>
              <a:ext uri="{FF2B5EF4-FFF2-40B4-BE49-F238E27FC236}">
                <a16:creationId xmlns:a16="http://schemas.microsoft.com/office/drawing/2014/main" id="{87696FAD-F7EE-114E-98EB-30CB85388653}"/>
              </a:ext>
            </a:extLst>
          </p:cNvPr>
          <p:cNvSpPr>
            <a:spLocks noChangeShapeType="1"/>
          </p:cNvSpPr>
          <p:nvPr/>
        </p:nvSpPr>
        <p:spPr bwMode="auto">
          <a:xfrm>
            <a:off x="2463800" y="2463800"/>
            <a:ext cx="488950" cy="3365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7123" name="Rectangle 19">
            <a:extLst>
              <a:ext uri="{FF2B5EF4-FFF2-40B4-BE49-F238E27FC236}">
                <a16:creationId xmlns:a16="http://schemas.microsoft.com/office/drawing/2014/main" id="{86292AFA-8C09-894E-97FE-2962C83110A2}"/>
              </a:ext>
            </a:extLst>
          </p:cNvPr>
          <p:cNvSpPr>
            <a:spLocks noChangeArrowheads="1"/>
          </p:cNvSpPr>
          <p:nvPr/>
        </p:nvSpPr>
        <p:spPr bwMode="auto">
          <a:xfrm>
            <a:off x="376238" y="1900238"/>
            <a:ext cx="1990725"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b="1">
                <a:latin typeface="Times New Roman" panose="02020603050405020304" pitchFamily="18" charset="0"/>
              </a:rPr>
              <a:t>The national/ international economy</a:t>
            </a:r>
          </a:p>
        </p:txBody>
      </p:sp>
      <p:sp>
        <p:nvSpPr>
          <p:cNvPr id="53268" name="Rectangle 20">
            <a:extLst>
              <a:ext uri="{FF2B5EF4-FFF2-40B4-BE49-F238E27FC236}">
                <a16:creationId xmlns:a16="http://schemas.microsoft.com/office/drawing/2014/main" id="{1218B560-CE61-474F-8995-6DDE231B5AD5}"/>
              </a:ext>
            </a:extLst>
          </p:cNvPr>
          <p:cNvSpPr>
            <a:spLocks noChangeArrowheads="1"/>
          </p:cNvSpPr>
          <p:nvPr/>
        </p:nvSpPr>
        <p:spPr bwMode="auto">
          <a:xfrm>
            <a:off x="604838" y="3348038"/>
            <a:ext cx="1533525" cy="363537"/>
          </a:xfrm>
          <a:prstGeom prst="rect">
            <a:avLst/>
          </a:prstGeom>
          <a:noFill/>
          <a:ln w="12700">
            <a:noFill/>
            <a:miter lim="800000"/>
            <a:headEnd/>
            <a:tailEnd/>
          </a:ln>
          <a:effectLst/>
        </p:spPr>
        <p:txBody>
          <a:bodyPr lIns="90488" tIns="44450" rIns="90488" bIns="44450">
            <a:spAutoFit/>
          </a:bodyPr>
          <a:lstStyle/>
          <a:p>
            <a:pPr algn="ctr" defTabSz="762000" eaLnBrk="0" hangingPunct="0">
              <a:spcBef>
                <a:spcPct val="50000"/>
              </a:spcBef>
              <a:defRPr/>
            </a:pPr>
            <a:r>
              <a:rPr lang="en-US" b="1">
                <a:latin typeface="Times New Roman" pitchFamily="18" charset="0"/>
              </a:rPr>
              <a:t>Technology</a:t>
            </a:r>
            <a:endParaRPr lang="en-US" b="1">
              <a:effectLst>
                <a:outerShdw blurRad="38100" dist="38100" dir="2700000" algn="tl">
                  <a:srgbClr val="000000"/>
                </a:outerShdw>
              </a:effectLst>
              <a:latin typeface="Arial" charset="0"/>
            </a:endParaRPr>
          </a:p>
        </p:txBody>
      </p:sp>
      <p:sp>
        <p:nvSpPr>
          <p:cNvPr id="47125" name="Rectangle 21">
            <a:extLst>
              <a:ext uri="{FF2B5EF4-FFF2-40B4-BE49-F238E27FC236}">
                <a16:creationId xmlns:a16="http://schemas.microsoft.com/office/drawing/2014/main" id="{3B0F7D4B-1939-C041-B2FC-7ABCF3DBB310}"/>
              </a:ext>
            </a:extLst>
          </p:cNvPr>
          <p:cNvSpPr>
            <a:spLocks noChangeArrowheads="1"/>
          </p:cNvSpPr>
          <p:nvPr/>
        </p:nvSpPr>
        <p:spPr bwMode="auto">
          <a:xfrm>
            <a:off x="452438" y="4572000"/>
            <a:ext cx="16097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b="1">
                <a:latin typeface="Times New Roman" panose="02020603050405020304" pitchFamily="18" charset="0"/>
              </a:rPr>
              <a:t>Government</a:t>
            </a:r>
          </a:p>
          <a:p>
            <a:pPr algn="ctr"/>
            <a:r>
              <a:rPr lang="en-US" altLang="en-US" b="1">
                <a:latin typeface="Times New Roman" panose="02020603050405020304" pitchFamily="18" charset="0"/>
              </a:rPr>
              <a:t>&amp; Politics</a:t>
            </a:r>
          </a:p>
        </p:txBody>
      </p:sp>
      <p:sp>
        <p:nvSpPr>
          <p:cNvPr id="47126" name="Rectangle 22">
            <a:extLst>
              <a:ext uri="{FF2B5EF4-FFF2-40B4-BE49-F238E27FC236}">
                <a16:creationId xmlns:a16="http://schemas.microsoft.com/office/drawing/2014/main" id="{1A11E90B-2A07-524A-90E5-0141F4FD5C98}"/>
              </a:ext>
            </a:extLst>
          </p:cNvPr>
          <p:cNvSpPr>
            <a:spLocks noChangeArrowheads="1"/>
          </p:cNvSpPr>
          <p:nvPr/>
        </p:nvSpPr>
        <p:spPr bwMode="auto">
          <a:xfrm>
            <a:off x="6243638" y="1824038"/>
            <a:ext cx="19907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b="1">
                <a:latin typeface="Times New Roman" panose="02020603050405020304" pitchFamily="18" charset="0"/>
              </a:rPr>
              <a:t>The natural environment</a:t>
            </a:r>
          </a:p>
        </p:txBody>
      </p:sp>
      <p:sp>
        <p:nvSpPr>
          <p:cNvPr id="47127" name="Rectangle 23">
            <a:extLst>
              <a:ext uri="{FF2B5EF4-FFF2-40B4-BE49-F238E27FC236}">
                <a16:creationId xmlns:a16="http://schemas.microsoft.com/office/drawing/2014/main" id="{A2C9D1F2-666F-604D-8EA3-F0991DD009CB}"/>
              </a:ext>
            </a:extLst>
          </p:cNvPr>
          <p:cNvSpPr>
            <a:spLocks noChangeArrowheads="1"/>
          </p:cNvSpPr>
          <p:nvPr/>
        </p:nvSpPr>
        <p:spPr bwMode="auto">
          <a:xfrm>
            <a:off x="6396038" y="3119438"/>
            <a:ext cx="19907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b="1">
                <a:latin typeface="Times New Roman" panose="02020603050405020304" pitchFamily="18" charset="0"/>
              </a:rPr>
              <a:t>Demographic structure</a:t>
            </a:r>
          </a:p>
        </p:txBody>
      </p:sp>
      <p:sp>
        <p:nvSpPr>
          <p:cNvPr id="47128" name="Rectangle 25">
            <a:extLst>
              <a:ext uri="{FF2B5EF4-FFF2-40B4-BE49-F238E27FC236}">
                <a16:creationId xmlns:a16="http://schemas.microsoft.com/office/drawing/2014/main" id="{DF026AB5-5410-6442-B832-272F1B3BE8D1}"/>
              </a:ext>
            </a:extLst>
          </p:cNvPr>
          <p:cNvSpPr>
            <a:spLocks noGrp="1" noChangeArrowheads="1"/>
          </p:cNvSpPr>
          <p:nvPr>
            <p:ph type="title"/>
          </p:nvPr>
        </p:nvSpPr>
        <p:spPr>
          <a:xfrm>
            <a:off x="1371600" y="377825"/>
            <a:ext cx="6324600" cy="993775"/>
          </a:xfrm>
          <a:noFill/>
        </p:spPr>
        <p:txBody>
          <a:bodyPr lIns="90488" tIns="44450" rIns="90488" bIns="44450"/>
          <a:lstStyle/>
          <a:p>
            <a:pPr defTabSz="762000"/>
            <a:r>
              <a:rPr lang="en-US" altLang="en-US" sz="3600">
                <a:solidFill>
                  <a:schemeClr val="tx1"/>
                </a:solidFill>
              </a:rPr>
              <a:t>From Environment Analysis </a:t>
            </a:r>
            <a:br>
              <a:rPr lang="en-GB" altLang="en-US" sz="3600">
                <a:solidFill>
                  <a:schemeClr val="tx1"/>
                </a:solidFill>
              </a:rPr>
            </a:br>
            <a:r>
              <a:rPr lang="en-US" altLang="en-US" sz="3600">
                <a:solidFill>
                  <a:schemeClr val="tx1"/>
                </a:solidFill>
              </a:rPr>
              <a:t>to </a:t>
            </a:r>
            <a:r>
              <a:rPr lang="en-GB" altLang="en-US" sz="3600">
                <a:solidFill>
                  <a:schemeClr val="tx1"/>
                </a:solidFill>
              </a:rPr>
              <a:t>I</a:t>
            </a:r>
            <a:r>
              <a:rPr lang="en-US" altLang="en-US" sz="3600">
                <a:solidFill>
                  <a:schemeClr val="tx1"/>
                </a:solidFill>
              </a:rPr>
              <a:t>ndustry Analysis</a:t>
            </a:r>
          </a:p>
        </p:txBody>
      </p:sp>
      <p:sp>
        <p:nvSpPr>
          <p:cNvPr id="47129" name="Rectangle 26">
            <a:extLst>
              <a:ext uri="{FF2B5EF4-FFF2-40B4-BE49-F238E27FC236}">
                <a16:creationId xmlns:a16="http://schemas.microsoft.com/office/drawing/2014/main" id="{EB55A549-1795-9B46-A1D4-DC6A4570CE44}"/>
              </a:ext>
            </a:extLst>
          </p:cNvPr>
          <p:cNvSpPr>
            <a:spLocks noChangeArrowheads="1"/>
          </p:cNvSpPr>
          <p:nvPr/>
        </p:nvSpPr>
        <p:spPr bwMode="auto">
          <a:xfrm>
            <a:off x="1676400" y="5410200"/>
            <a:ext cx="5943600" cy="11525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buFontTx/>
              <a:buChar char="•"/>
            </a:pPr>
            <a:r>
              <a:rPr lang="en-US" altLang="en-US" sz="1600" b="1"/>
              <a:t>The Industry Environment lies at the core of the Macro Environment. </a:t>
            </a:r>
          </a:p>
          <a:p>
            <a:pPr>
              <a:spcBef>
                <a:spcPct val="30000"/>
              </a:spcBef>
              <a:buFontTx/>
              <a:buChar char="•"/>
            </a:pPr>
            <a:r>
              <a:rPr lang="en-US" altLang="en-US" sz="1600" b="1"/>
              <a:t>The Macro Environment impacts the firm through its effect on the Industry Environment.</a:t>
            </a: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10E9BFD0-3AE5-B346-9DD3-081E2DF9CF2D}"/>
              </a:ext>
            </a:extLst>
          </p:cNvPr>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48131" name="Rectangle 3">
            <a:extLst>
              <a:ext uri="{FF2B5EF4-FFF2-40B4-BE49-F238E27FC236}">
                <a16:creationId xmlns:a16="http://schemas.microsoft.com/office/drawing/2014/main" id="{1EA2ADF8-ED69-C841-BCE4-1F8FE9DBDC80}"/>
              </a:ext>
            </a:extLst>
          </p:cNvPr>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48132" name="Rectangle 4">
            <a:extLst>
              <a:ext uri="{FF2B5EF4-FFF2-40B4-BE49-F238E27FC236}">
                <a16:creationId xmlns:a16="http://schemas.microsoft.com/office/drawing/2014/main" id="{90AA3D70-898E-874F-A6DA-AD23DD448197}"/>
              </a:ext>
            </a:extLst>
          </p:cNvPr>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48133" name="Rectangle 5">
            <a:extLst>
              <a:ext uri="{FF2B5EF4-FFF2-40B4-BE49-F238E27FC236}">
                <a16:creationId xmlns:a16="http://schemas.microsoft.com/office/drawing/2014/main" id="{A0A39C2C-BB62-F24F-A1C7-72ADD3347825}"/>
              </a:ext>
            </a:extLst>
          </p:cNvPr>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48134" name="Rectangle 6">
            <a:extLst>
              <a:ext uri="{FF2B5EF4-FFF2-40B4-BE49-F238E27FC236}">
                <a16:creationId xmlns:a16="http://schemas.microsoft.com/office/drawing/2014/main" id="{F7905A88-7059-A640-92E7-35FAF49C5082}"/>
              </a:ext>
            </a:extLst>
          </p:cNvPr>
          <p:cNvSpPr>
            <a:spLocks noGrp="1" noChangeArrowheads="1"/>
          </p:cNvSpPr>
          <p:nvPr>
            <p:ph type="title"/>
          </p:nvPr>
        </p:nvSpPr>
        <p:spPr>
          <a:xfrm>
            <a:off x="1155700" y="314325"/>
            <a:ext cx="6832600" cy="1044575"/>
          </a:xfrm>
          <a:noFill/>
        </p:spPr>
        <p:txBody>
          <a:bodyPr lIns="90488" tIns="44450" rIns="90488" bIns="44450"/>
          <a:lstStyle/>
          <a:p>
            <a:r>
              <a:rPr lang="en-US" altLang="en-US" sz="3600">
                <a:solidFill>
                  <a:schemeClr val="tx1"/>
                </a:solidFill>
              </a:rPr>
              <a:t>Objectives of Industry Analysis</a:t>
            </a:r>
          </a:p>
        </p:txBody>
      </p:sp>
      <p:sp>
        <p:nvSpPr>
          <p:cNvPr id="48135" name="Rectangle 7">
            <a:extLst>
              <a:ext uri="{FF2B5EF4-FFF2-40B4-BE49-F238E27FC236}">
                <a16:creationId xmlns:a16="http://schemas.microsoft.com/office/drawing/2014/main" id="{143F7B71-3290-D444-B8FE-32831959DA66}"/>
              </a:ext>
            </a:extLst>
          </p:cNvPr>
          <p:cNvSpPr>
            <a:spLocks noGrp="1" noChangeArrowheads="1"/>
          </p:cNvSpPr>
          <p:nvPr>
            <p:ph type="body" idx="1"/>
          </p:nvPr>
        </p:nvSpPr>
        <p:spPr>
          <a:xfrm>
            <a:off x="692150" y="1682750"/>
            <a:ext cx="7613650" cy="4794250"/>
          </a:xfrm>
          <a:noFill/>
          <a:ln w="12700" cap="flat">
            <a:solidFill>
              <a:schemeClr val="tx1"/>
            </a:solidFill>
            <a:miter lim="800000"/>
            <a:headEnd/>
            <a:tailEnd/>
          </a:ln>
        </p:spPr>
        <p:txBody>
          <a:bodyPr lIns="90488" tIns="44450" rIns="90488" bIns="44450"/>
          <a:lstStyle/>
          <a:p>
            <a:endParaRPr lang="en-US" altLang="en-US" sz="2400" b="1"/>
          </a:p>
          <a:p>
            <a:r>
              <a:rPr lang="en-US" altLang="en-US" sz="2400"/>
              <a:t>To understand how industry structure drives competition, which determines the level of industry profitability.</a:t>
            </a:r>
          </a:p>
          <a:p>
            <a:pPr>
              <a:buFont typeface="Wingdings" pitchFamily="2" charset="2"/>
              <a:buNone/>
            </a:pPr>
            <a:endParaRPr lang="en-US" altLang="en-US" sz="2400"/>
          </a:p>
          <a:p>
            <a:r>
              <a:rPr lang="en-US" altLang="en-US" sz="2400"/>
              <a:t>To assess industry attractiveness</a:t>
            </a:r>
          </a:p>
          <a:p>
            <a:pPr>
              <a:buFont typeface="Wingdings" pitchFamily="2" charset="2"/>
              <a:buNone/>
            </a:pPr>
            <a:endParaRPr lang="en-US" altLang="en-US" sz="2400"/>
          </a:p>
          <a:p>
            <a:r>
              <a:rPr lang="en-US" altLang="en-US" sz="2400"/>
              <a:t>To identify opportunities to change industry structure to impose industry profitability</a:t>
            </a:r>
          </a:p>
          <a:p>
            <a:pPr>
              <a:buFont typeface="Wingdings" pitchFamily="2" charset="2"/>
              <a:buNone/>
            </a:pPr>
            <a:endParaRPr lang="en-US" altLang="en-US" sz="2400"/>
          </a:p>
          <a:p>
            <a:r>
              <a:rPr lang="en-US" altLang="en-US" sz="2400"/>
              <a:t>To identify Key Success Factors</a:t>
            </a: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F2EF603E-0DA5-FD4D-9734-317011C9E97E}"/>
              </a:ext>
            </a:extLst>
          </p:cNvPr>
          <p:cNvSpPr>
            <a:spLocks noGrp="1" noChangeArrowheads="1"/>
          </p:cNvSpPr>
          <p:nvPr>
            <p:ph type="title"/>
          </p:nvPr>
        </p:nvSpPr>
        <p:spPr>
          <a:xfrm>
            <a:off x="1350963" y="609600"/>
            <a:ext cx="7793037" cy="1143000"/>
          </a:xfrm>
        </p:spPr>
        <p:txBody>
          <a:bodyPr/>
          <a:lstStyle/>
          <a:p>
            <a:r>
              <a:rPr lang="en-GB" altLang="en-US" sz="3900"/>
              <a:t>Forces Affecting Competition</a:t>
            </a:r>
          </a:p>
        </p:txBody>
      </p:sp>
      <p:sp>
        <p:nvSpPr>
          <p:cNvPr id="49155" name="Rectangle 3">
            <a:extLst>
              <a:ext uri="{FF2B5EF4-FFF2-40B4-BE49-F238E27FC236}">
                <a16:creationId xmlns:a16="http://schemas.microsoft.com/office/drawing/2014/main" id="{E7F84037-5E37-BA46-843F-E12C8DBFC5AD}"/>
              </a:ext>
            </a:extLst>
          </p:cNvPr>
          <p:cNvSpPr>
            <a:spLocks noGrp="1" noChangeArrowheads="1"/>
          </p:cNvSpPr>
          <p:nvPr>
            <p:ph type="body" idx="1"/>
          </p:nvPr>
        </p:nvSpPr>
        <p:spPr/>
        <p:txBody>
          <a:bodyPr/>
          <a:lstStyle/>
          <a:p>
            <a:r>
              <a:rPr lang="en-GB" altLang="en-US" sz="2400" b="1"/>
              <a:t>Positioning</a:t>
            </a:r>
          </a:p>
          <a:p>
            <a:pPr marL="669925" lvl="1" indent="-325438"/>
            <a:r>
              <a:rPr lang="en-GB" altLang="en-US" sz="2200"/>
              <a:t>Takes the structure of industry as given and matches company’s strengths &amp; weaknesses to it</a:t>
            </a:r>
          </a:p>
          <a:p>
            <a:r>
              <a:rPr lang="en-GB" altLang="en-US" sz="2400" b="1"/>
              <a:t>Influencing The Balance</a:t>
            </a:r>
          </a:p>
          <a:p>
            <a:pPr marL="669925" lvl="1" indent="-325438"/>
            <a:r>
              <a:rPr lang="en-GB" altLang="en-US" sz="2200"/>
              <a:t>Devise a strategy to adjust rather than cope with competitive forces;</a:t>
            </a:r>
          </a:p>
          <a:p>
            <a:r>
              <a:rPr lang="en-GB" altLang="en-US" sz="2400" b="1"/>
              <a:t>Exploiting Change</a:t>
            </a:r>
          </a:p>
          <a:p>
            <a:pPr marL="669925" lvl="1" indent="-325438"/>
            <a:r>
              <a:rPr lang="en-GB" altLang="en-US" sz="2200"/>
              <a:t>Matching industry evolution with changes in structure;</a:t>
            </a:r>
          </a:p>
          <a:p>
            <a:r>
              <a:rPr lang="en-GB" altLang="en-US" sz="2400" b="1"/>
              <a:t>Diversification Strategy</a:t>
            </a:r>
          </a:p>
          <a:p>
            <a:pPr marL="669925" lvl="1" indent="-325438"/>
            <a:r>
              <a:rPr lang="en-GB" altLang="en-US" sz="2200"/>
              <a:t>Moving into a sector before the competition;</a:t>
            </a:r>
          </a:p>
        </p:txBody>
      </p:sp>
      <p:sp>
        <p:nvSpPr>
          <p:cNvPr id="49156" name="Text Box 4">
            <a:extLst>
              <a:ext uri="{FF2B5EF4-FFF2-40B4-BE49-F238E27FC236}">
                <a16:creationId xmlns:a16="http://schemas.microsoft.com/office/drawing/2014/main" id="{0EC07255-FDEC-5548-AD94-0FE006C70066}"/>
              </a:ext>
            </a:extLst>
          </p:cNvPr>
          <p:cNvSpPr txBox="1">
            <a:spLocks noChangeArrowheads="1"/>
          </p:cNvSpPr>
          <p:nvPr/>
        </p:nvSpPr>
        <p:spPr bwMode="auto">
          <a:xfrm>
            <a:off x="468313" y="6165850"/>
            <a:ext cx="8305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GB" altLang="en-US" sz="1200"/>
              <a:t>Source: Competitive Strategy, Porter, Collins Macmillan, pp29 – 33, 1980</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A8960718-1D18-134A-BBAC-07F9C951F415}"/>
              </a:ext>
            </a:extLst>
          </p:cNvPr>
          <p:cNvSpPr>
            <a:spLocks noGrp="1" noChangeArrowheads="1"/>
          </p:cNvSpPr>
          <p:nvPr>
            <p:ph type="title"/>
          </p:nvPr>
        </p:nvSpPr>
        <p:spPr/>
        <p:txBody>
          <a:bodyPr/>
          <a:lstStyle/>
          <a:p>
            <a:r>
              <a:rPr lang="en-GB" altLang="en-US" sz="3600"/>
              <a:t>Dimensions of Competitive Analysis</a:t>
            </a:r>
          </a:p>
        </p:txBody>
      </p:sp>
      <p:sp>
        <p:nvSpPr>
          <p:cNvPr id="50179" name="AutoShape 3">
            <a:extLst>
              <a:ext uri="{FF2B5EF4-FFF2-40B4-BE49-F238E27FC236}">
                <a16:creationId xmlns:a16="http://schemas.microsoft.com/office/drawing/2014/main" id="{6232C8A3-C815-BD4B-A2AA-002CBACA616E}"/>
              </a:ext>
            </a:extLst>
          </p:cNvPr>
          <p:cNvSpPr>
            <a:spLocks noChangeArrowheads="1"/>
          </p:cNvSpPr>
          <p:nvPr/>
        </p:nvSpPr>
        <p:spPr bwMode="auto">
          <a:xfrm>
            <a:off x="1730375" y="1481138"/>
            <a:ext cx="6019800" cy="35814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tx1"/>
          </a:solidFill>
          <a:ln w="9525">
            <a:solidFill>
              <a:schemeClr val="tx1"/>
            </a:solidFill>
            <a:miter lim="800000"/>
            <a:headEnd/>
            <a:tailEnd/>
          </a:ln>
        </p:spPr>
        <p:txBody>
          <a:bodyPr wrap="none" anchor="ctr"/>
          <a:lstStyle/>
          <a:p>
            <a:endParaRPr lang="en-US"/>
          </a:p>
        </p:txBody>
      </p:sp>
      <p:sp>
        <p:nvSpPr>
          <p:cNvPr id="50180" name="Line 4">
            <a:extLst>
              <a:ext uri="{FF2B5EF4-FFF2-40B4-BE49-F238E27FC236}">
                <a16:creationId xmlns:a16="http://schemas.microsoft.com/office/drawing/2014/main" id="{4A80E7A4-1FA8-5945-84FC-6EDA9E5065E4}"/>
              </a:ext>
            </a:extLst>
          </p:cNvPr>
          <p:cNvSpPr>
            <a:spLocks noChangeShapeType="1"/>
          </p:cNvSpPr>
          <p:nvPr/>
        </p:nvSpPr>
        <p:spPr bwMode="auto">
          <a:xfrm>
            <a:off x="2263775" y="2776538"/>
            <a:ext cx="4953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0181" name="Line 5">
            <a:extLst>
              <a:ext uri="{FF2B5EF4-FFF2-40B4-BE49-F238E27FC236}">
                <a16:creationId xmlns:a16="http://schemas.microsoft.com/office/drawing/2014/main" id="{A21FA046-B13C-764F-916C-65FBA0DC1F44}"/>
              </a:ext>
            </a:extLst>
          </p:cNvPr>
          <p:cNvSpPr>
            <a:spLocks noChangeShapeType="1"/>
          </p:cNvSpPr>
          <p:nvPr/>
        </p:nvSpPr>
        <p:spPr bwMode="auto">
          <a:xfrm>
            <a:off x="2797175" y="3995738"/>
            <a:ext cx="3886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0182" name="Text Box 6">
            <a:extLst>
              <a:ext uri="{FF2B5EF4-FFF2-40B4-BE49-F238E27FC236}">
                <a16:creationId xmlns:a16="http://schemas.microsoft.com/office/drawing/2014/main" id="{D46F8720-E3AD-3E47-99DE-97A4A9B22BC4}"/>
              </a:ext>
            </a:extLst>
          </p:cNvPr>
          <p:cNvSpPr txBox="1">
            <a:spLocks noChangeArrowheads="1"/>
          </p:cNvSpPr>
          <p:nvPr/>
        </p:nvSpPr>
        <p:spPr bwMode="auto">
          <a:xfrm>
            <a:off x="2339975" y="1557338"/>
            <a:ext cx="4724400" cy="108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GB" altLang="en-US" sz="2000" b="1">
                <a:solidFill>
                  <a:schemeClr val="bg1"/>
                </a:solidFill>
                <a:latin typeface="Tahoma" panose="020B0604030504040204" pitchFamily="34" charset="0"/>
              </a:rPr>
              <a:t>New Entrants or Substitutes</a:t>
            </a:r>
          </a:p>
          <a:p>
            <a:pPr algn="ctr" eaLnBrk="1" hangingPunct="1">
              <a:spcBef>
                <a:spcPct val="50000"/>
              </a:spcBef>
            </a:pPr>
            <a:r>
              <a:rPr lang="en-GB" altLang="en-US">
                <a:solidFill>
                  <a:schemeClr val="bg1"/>
                </a:solidFill>
                <a:latin typeface="Tahoma" panose="020B0604030504040204" pitchFamily="34" charset="0"/>
              </a:rPr>
              <a:t>Companies seeking to diversify, or with skills to exploit in the industry</a:t>
            </a:r>
          </a:p>
        </p:txBody>
      </p:sp>
      <p:sp>
        <p:nvSpPr>
          <p:cNvPr id="50183" name="Text Box 7">
            <a:extLst>
              <a:ext uri="{FF2B5EF4-FFF2-40B4-BE49-F238E27FC236}">
                <a16:creationId xmlns:a16="http://schemas.microsoft.com/office/drawing/2014/main" id="{780BECDC-98AC-3A45-AC14-6C9F503C8F0F}"/>
              </a:ext>
            </a:extLst>
          </p:cNvPr>
          <p:cNvSpPr txBox="1">
            <a:spLocks noChangeArrowheads="1"/>
          </p:cNvSpPr>
          <p:nvPr/>
        </p:nvSpPr>
        <p:spPr bwMode="auto">
          <a:xfrm>
            <a:off x="2416175" y="3005138"/>
            <a:ext cx="464820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GB" altLang="en-US" sz="2000" b="1">
                <a:solidFill>
                  <a:schemeClr val="bg1"/>
                </a:solidFill>
                <a:latin typeface="Tahoma" panose="020B0604030504040204" pitchFamily="34" charset="0"/>
              </a:rPr>
              <a:t>Industry Competition</a:t>
            </a:r>
          </a:p>
          <a:p>
            <a:pPr algn="ctr" eaLnBrk="1" hangingPunct="1">
              <a:spcBef>
                <a:spcPct val="50000"/>
              </a:spcBef>
            </a:pPr>
            <a:r>
              <a:rPr lang="en-GB" altLang="en-US">
                <a:solidFill>
                  <a:schemeClr val="bg1"/>
                </a:solidFill>
                <a:latin typeface="Tahoma" panose="020B0604030504040204" pitchFamily="34" charset="0"/>
              </a:rPr>
              <a:t>Willing, able to overcome barriers</a:t>
            </a:r>
          </a:p>
        </p:txBody>
      </p:sp>
      <p:sp>
        <p:nvSpPr>
          <p:cNvPr id="50184" name="Text Box 8">
            <a:extLst>
              <a:ext uri="{FF2B5EF4-FFF2-40B4-BE49-F238E27FC236}">
                <a16:creationId xmlns:a16="http://schemas.microsoft.com/office/drawing/2014/main" id="{35908074-782B-BF43-8FB0-04F3CD2AE282}"/>
              </a:ext>
            </a:extLst>
          </p:cNvPr>
          <p:cNvSpPr txBox="1">
            <a:spLocks noChangeArrowheads="1"/>
          </p:cNvSpPr>
          <p:nvPr/>
        </p:nvSpPr>
        <p:spPr bwMode="auto">
          <a:xfrm>
            <a:off x="3559175" y="4300538"/>
            <a:ext cx="236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GB" altLang="en-US" sz="2000" b="1">
                <a:solidFill>
                  <a:schemeClr val="bg1"/>
                </a:solidFill>
                <a:latin typeface="Tahoma" panose="020B0604030504040204" pitchFamily="34" charset="0"/>
              </a:rPr>
              <a:t>Strategic</a:t>
            </a:r>
            <a:r>
              <a:rPr lang="en-GB" altLang="en-US" sz="2400" b="1">
                <a:solidFill>
                  <a:schemeClr val="tx2"/>
                </a:solidFill>
                <a:latin typeface="Tahoma" panose="020B0604030504040204" pitchFamily="34" charset="0"/>
              </a:rPr>
              <a:t> </a:t>
            </a:r>
            <a:r>
              <a:rPr lang="en-GB" altLang="en-US" sz="2000" b="1">
                <a:solidFill>
                  <a:schemeClr val="bg1"/>
                </a:solidFill>
                <a:latin typeface="Tahoma" panose="020B0604030504040204" pitchFamily="34" charset="0"/>
              </a:rPr>
              <a:t>Group</a:t>
            </a:r>
          </a:p>
        </p:txBody>
      </p:sp>
      <p:sp>
        <p:nvSpPr>
          <p:cNvPr id="50185" name="Text Box 9">
            <a:extLst>
              <a:ext uri="{FF2B5EF4-FFF2-40B4-BE49-F238E27FC236}">
                <a16:creationId xmlns:a16="http://schemas.microsoft.com/office/drawing/2014/main" id="{97DB212B-8A1C-234C-A213-C4912EB8C3B5}"/>
              </a:ext>
            </a:extLst>
          </p:cNvPr>
          <p:cNvSpPr txBox="1">
            <a:spLocks noChangeArrowheads="1"/>
          </p:cNvSpPr>
          <p:nvPr/>
        </p:nvSpPr>
        <p:spPr bwMode="auto">
          <a:xfrm>
            <a:off x="1042988" y="6381750"/>
            <a:ext cx="692943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1200">
                <a:latin typeface="Tahoma" panose="020B0604030504040204" pitchFamily="34" charset="0"/>
              </a:rPr>
              <a:t>Source: Marketing Strategy &amp; Competitive Positioning, Hooley, Saunders &amp; Piercy, Prentice Hall1998</a:t>
            </a: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361E4EF2-2E3A-9548-BEA2-7803F1AA3488}"/>
              </a:ext>
            </a:extLst>
          </p:cNvPr>
          <p:cNvSpPr>
            <a:spLocks noGrp="1"/>
          </p:cNvSpPr>
          <p:nvPr>
            <p:ph type="title"/>
          </p:nvPr>
        </p:nvSpPr>
        <p:spPr>
          <a:xfrm>
            <a:off x="0" y="274638"/>
            <a:ext cx="9144000" cy="1143000"/>
          </a:xfrm>
        </p:spPr>
        <p:txBody>
          <a:bodyPr/>
          <a:lstStyle/>
          <a:p>
            <a:r>
              <a:rPr lang="en-GB" altLang="en-US" sz="3200"/>
              <a:t>Romb konkurentnosti nacionalne ekonomije </a:t>
            </a:r>
            <a:br>
              <a:rPr lang="en-GB" altLang="en-US" sz="3200"/>
            </a:br>
            <a:r>
              <a:rPr lang="en-GB" altLang="en-US" sz="3200"/>
              <a:t>Porter</a:t>
            </a:r>
            <a:r>
              <a:rPr lang="sr-Latn-BA" altLang="en-US" sz="3200"/>
              <a:t>’s Diamond </a:t>
            </a:r>
            <a:endParaRPr lang="en-GB" altLang="en-US" sz="3200"/>
          </a:p>
        </p:txBody>
      </p:sp>
      <p:pic>
        <p:nvPicPr>
          <p:cNvPr id="51203" name="Picture 2" descr="http://upload.wikimedia.org/wikipedia/commons/9/9f/TE-Systems-Porter%27s_Diamond.jpg">
            <a:extLst>
              <a:ext uri="{FF2B5EF4-FFF2-40B4-BE49-F238E27FC236}">
                <a16:creationId xmlns:a16="http://schemas.microsoft.com/office/drawing/2014/main" id="{8E01DD94-3E93-9949-8C4A-97BE18FBAF5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84213" y="1916113"/>
            <a:ext cx="7416800"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el 1">
            <a:extLst>
              <a:ext uri="{FF2B5EF4-FFF2-40B4-BE49-F238E27FC236}">
                <a16:creationId xmlns:a16="http://schemas.microsoft.com/office/drawing/2014/main" id="{3F7D15B3-908D-D04C-8CA6-11D6404541DF}"/>
              </a:ext>
            </a:extLst>
          </p:cNvPr>
          <p:cNvSpPr>
            <a:spLocks noGrp="1"/>
          </p:cNvSpPr>
          <p:nvPr>
            <p:ph type="title"/>
          </p:nvPr>
        </p:nvSpPr>
        <p:spPr>
          <a:xfrm>
            <a:off x="468313" y="0"/>
            <a:ext cx="8459787" cy="1143000"/>
          </a:xfrm>
        </p:spPr>
        <p:txBody>
          <a:bodyPr/>
          <a:lstStyle/>
          <a:p>
            <a:r>
              <a:rPr lang="en-US" altLang="en-US"/>
              <a:t>Nat</a:t>
            </a:r>
            <a:r>
              <a:rPr lang="sr-Latn-BA" altLang="en-US"/>
              <a:t>i</a:t>
            </a:r>
            <a:r>
              <a:rPr lang="en-US" altLang="en-US"/>
              <a:t>onal</a:t>
            </a:r>
            <a:r>
              <a:rPr lang="sr-Latn-BA" altLang="en-US"/>
              <a:t>/</a:t>
            </a:r>
            <a:r>
              <a:rPr lang="en-US" altLang="en-US"/>
              <a:t>Local context matters! </a:t>
            </a:r>
            <a:endParaRPr lang="nl-NL" altLang="en-US"/>
          </a:p>
        </p:txBody>
      </p:sp>
      <p:sp>
        <p:nvSpPr>
          <p:cNvPr id="3" name="Rectangle 3">
            <a:extLst>
              <a:ext uri="{FF2B5EF4-FFF2-40B4-BE49-F238E27FC236}">
                <a16:creationId xmlns:a16="http://schemas.microsoft.com/office/drawing/2014/main" id="{423FFDD9-0187-EA4D-9C89-949B8FABC335}"/>
              </a:ext>
            </a:extLst>
          </p:cNvPr>
          <p:cNvSpPr txBox="1">
            <a:spLocks noChangeArrowheads="1"/>
          </p:cNvSpPr>
          <p:nvPr/>
        </p:nvSpPr>
        <p:spPr bwMode="auto">
          <a:xfrm>
            <a:off x="684213" y="1268413"/>
            <a:ext cx="7848600" cy="4897437"/>
          </a:xfrm>
          <a:prstGeom prst="rect">
            <a:avLst/>
          </a:prstGeom>
          <a:noFill/>
          <a:ln w="9525">
            <a:noFill/>
            <a:miter lim="800000"/>
            <a:headEnd/>
            <a:tailEnd/>
          </a:ln>
        </p:spPr>
        <p:txBody>
          <a:bodyPr/>
          <a:lstStyle/>
          <a:p>
            <a:pPr marL="457200" indent="-457200">
              <a:spcBef>
                <a:spcPct val="20000"/>
              </a:spcBef>
              <a:defRPr/>
            </a:pPr>
            <a:r>
              <a:rPr lang="en-US" sz="2400" i="1" kern="0" dirty="0">
                <a:solidFill>
                  <a:srgbClr val="271865"/>
                </a:solidFill>
                <a:latin typeface="+mn-lt"/>
              </a:rPr>
              <a:t>	</a:t>
            </a:r>
            <a:r>
              <a:rPr lang="en-US" sz="2400" b="1" i="1" kern="0" dirty="0">
                <a:solidFill>
                  <a:srgbClr val="271865"/>
                </a:solidFill>
                <a:latin typeface="+mn-lt"/>
              </a:rPr>
              <a:t>“Concentration is the key to economic success”. (Peter F. </a:t>
            </a:r>
            <a:r>
              <a:rPr lang="en-US" sz="2400" b="1" i="1" kern="0" dirty="0" err="1">
                <a:solidFill>
                  <a:srgbClr val="271865"/>
                </a:solidFill>
                <a:latin typeface="+mn-lt"/>
              </a:rPr>
              <a:t>Drucker</a:t>
            </a:r>
            <a:r>
              <a:rPr lang="en-US" sz="2400" b="1" i="1" kern="0" dirty="0">
                <a:solidFill>
                  <a:srgbClr val="271865"/>
                </a:solidFill>
                <a:latin typeface="+mn-lt"/>
              </a:rPr>
              <a:t>) </a:t>
            </a:r>
          </a:p>
          <a:p>
            <a:pPr marL="457200" indent="-457200">
              <a:spcBef>
                <a:spcPct val="20000"/>
              </a:spcBef>
              <a:defRPr/>
            </a:pPr>
            <a:endParaRPr lang="en-US" sz="2400" b="1" i="1" kern="0" dirty="0">
              <a:solidFill>
                <a:srgbClr val="271865"/>
              </a:solidFill>
              <a:latin typeface="+mn-lt"/>
            </a:endParaRPr>
          </a:p>
          <a:p>
            <a:pPr marL="457200" indent="-457200">
              <a:spcBef>
                <a:spcPct val="20000"/>
              </a:spcBef>
              <a:defRPr/>
            </a:pPr>
            <a:r>
              <a:rPr lang="en-US" sz="2400" b="1" i="1" kern="0" dirty="0">
                <a:solidFill>
                  <a:srgbClr val="271865"/>
                </a:solidFill>
                <a:latin typeface="+mn-lt"/>
              </a:rPr>
              <a:t>	</a:t>
            </a:r>
            <a:r>
              <a:rPr lang="en-US" sz="2400" i="1" kern="0" dirty="0">
                <a:solidFill>
                  <a:srgbClr val="271865"/>
                </a:solidFill>
                <a:latin typeface="+mn-lt"/>
              </a:rPr>
              <a:t>“</a:t>
            </a:r>
            <a:r>
              <a:rPr lang="en-US" sz="2400" b="1" i="1" kern="0" dirty="0">
                <a:solidFill>
                  <a:srgbClr val="271865"/>
                </a:solidFill>
                <a:latin typeface="+mn-lt"/>
              </a:rPr>
              <a:t>The enduring competitive advantages in a global economy lie increasingly in local things – knowledge, relationships, motivation – that distant rivals cannot match”.  (Porter)</a:t>
            </a:r>
          </a:p>
          <a:p>
            <a:pPr marL="457200" indent="-457200">
              <a:spcBef>
                <a:spcPct val="20000"/>
              </a:spcBef>
              <a:defRPr/>
            </a:pPr>
            <a:endParaRPr lang="en-US" sz="2400" b="1" i="1" kern="0" dirty="0">
              <a:solidFill>
                <a:srgbClr val="271865"/>
              </a:solidFill>
              <a:latin typeface="+mn-lt"/>
            </a:endParaRPr>
          </a:p>
          <a:p>
            <a:pPr marL="457200" indent="-457200">
              <a:spcBef>
                <a:spcPct val="20000"/>
              </a:spcBef>
              <a:defRPr/>
            </a:pPr>
            <a:r>
              <a:rPr lang="en-US" sz="2400" b="1" i="1" kern="0" dirty="0">
                <a:solidFill>
                  <a:srgbClr val="271865"/>
                </a:solidFill>
                <a:latin typeface="+mn-lt"/>
              </a:rPr>
              <a:t>	“Correct geography is required. The right factors inputs are in de right places for the right sectors.” (World development Report)</a:t>
            </a:r>
            <a:endParaRPr lang="nl-NL" sz="2400" b="1" i="1" kern="0" dirty="0">
              <a:solidFill>
                <a:srgbClr val="271865"/>
              </a:solidFill>
              <a:latin typeface="+mn-lt"/>
            </a:endParaRPr>
          </a:p>
          <a:p>
            <a:pPr marL="2286000" lvl="4" indent="-457200">
              <a:spcBef>
                <a:spcPct val="20000"/>
              </a:spcBef>
              <a:defRPr/>
            </a:pPr>
            <a:endParaRPr lang="nl-NL" sz="2400" b="1" kern="0" dirty="0">
              <a:solidFill>
                <a:srgbClr val="271865"/>
              </a:solidFill>
              <a:latin typeface="+mn-lt"/>
            </a:endParaRPr>
          </a:p>
          <a:p>
            <a:pPr marL="2286000" lvl="4" indent="-457200">
              <a:spcBef>
                <a:spcPct val="20000"/>
              </a:spcBef>
              <a:defRPr/>
            </a:pPr>
            <a:endParaRPr lang="nl-NL" sz="2400" kern="0" dirty="0">
              <a:solidFill>
                <a:srgbClr val="271865"/>
              </a:solidFill>
              <a:latin typeface="+mn-lt"/>
            </a:endParaRPr>
          </a:p>
          <a:p>
            <a:pPr marL="2286000" lvl="4" indent="-457200">
              <a:spcBef>
                <a:spcPct val="20000"/>
              </a:spcBef>
              <a:defRPr/>
            </a:pPr>
            <a:endParaRPr lang="nl-NL" sz="2400" kern="0" dirty="0">
              <a:solidFill>
                <a:srgbClr val="271865"/>
              </a:solidFill>
              <a:latin typeface="+mn-lt"/>
            </a:endParaRPr>
          </a:p>
          <a:p>
            <a:pPr marL="2286000" lvl="4" indent="-457200">
              <a:spcBef>
                <a:spcPct val="20000"/>
              </a:spcBef>
              <a:defRPr/>
            </a:pPr>
            <a:endParaRPr lang="nl-NL" sz="2400" kern="0" dirty="0">
              <a:solidFill>
                <a:srgbClr val="271865"/>
              </a:solidFill>
              <a:latin typeface="+mn-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D423875C-DC8A-E742-8045-15AA11B07C49}"/>
              </a:ext>
            </a:extLst>
          </p:cNvPr>
          <p:cNvSpPr>
            <a:spLocks noGrp="1" noChangeArrowheads="1"/>
          </p:cNvSpPr>
          <p:nvPr>
            <p:ph type="title"/>
          </p:nvPr>
        </p:nvSpPr>
        <p:spPr/>
        <p:txBody>
          <a:bodyPr/>
          <a:lstStyle/>
          <a:p>
            <a:pPr eaLnBrk="1" hangingPunct="1"/>
            <a:r>
              <a:rPr lang="en-US" altLang="en-US"/>
              <a:t>The Macro-Environment</a:t>
            </a:r>
          </a:p>
        </p:txBody>
      </p:sp>
      <p:sp>
        <p:nvSpPr>
          <p:cNvPr id="10243" name="Oval 3">
            <a:extLst>
              <a:ext uri="{FF2B5EF4-FFF2-40B4-BE49-F238E27FC236}">
                <a16:creationId xmlns:a16="http://schemas.microsoft.com/office/drawing/2014/main" id="{C82F4F7D-EA2F-3A4D-930F-B6AF5F255CEF}"/>
              </a:ext>
            </a:extLst>
          </p:cNvPr>
          <p:cNvSpPr>
            <a:spLocks noChangeArrowheads="1"/>
          </p:cNvSpPr>
          <p:nvPr/>
        </p:nvSpPr>
        <p:spPr bwMode="auto">
          <a:xfrm>
            <a:off x="1600200" y="1828800"/>
            <a:ext cx="2667000" cy="2209800"/>
          </a:xfrm>
          <a:prstGeom prst="ellipse">
            <a:avLst/>
          </a:prstGeom>
          <a:gradFill rotWithShape="1">
            <a:gsLst>
              <a:gs pos="0">
                <a:schemeClr val="accent2"/>
              </a:gs>
              <a:gs pos="100000">
                <a:srgbClr val="6600FF"/>
              </a:gs>
            </a:gsLst>
            <a:lin ang="5400000" scaled="1"/>
          </a:gradFill>
          <a:ln w="38100">
            <a:solidFill>
              <a:schemeClr val="bg2"/>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a:solidFill>
                  <a:schemeClr val="bg1"/>
                </a:solidFill>
              </a:rPr>
              <a:t>PESTEL</a:t>
            </a:r>
          </a:p>
        </p:txBody>
      </p:sp>
      <p:sp>
        <p:nvSpPr>
          <p:cNvPr id="10244" name="Oval 4">
            <a:extLst>
              <a:ext uri="{FF2B5EF4-FFF2-40B4-BE49-F238E27FC236}">
                <a16:creationId xmlns:a16="http://schemas.microsoft.com/office/drawing/2014/main" id="{CA62B3D5-1CA0-5A4E-8470-B726A06601C7}"/>
              </a:ext>
            </a:extLst>
          </p:cNvPr>
          <p:cNvSpPr>
            <a:spLocks noChangeArrowheads="1"/>
          </p:cNvSpPr>
          <p:nvPr/>
        </p:nvSpPr>
        <p:spPr bwMode="auto">
          <a:xfrm>
            <a:off x="3429000" y="3886200"/>
            <a:ext cx="2667000" cy="2209800"/>
          </a:xfrm>
          <a:prstGeom prst="ellipse">
            <a:avLst/>
          </a:prstGeom>
          <a:gradFill rotWithShape="1">
            <a:gsLst>
              <a:gs pos="0">
                <a:schemeClr val="accent2"/>
              </a:gs>
              <a:gs pos="100000">
                <a:srgbClr val="6600FF"/>
              </a:gs>
            </a:gsLst>
            <a:lin ang="5400000" scaled="1"/>
          </a:gradFill>
          <a:ln w="38100">
            <a:solidFill>
              <a:schemeClr val="bg2"/>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a:solidFill>
                  <a:schemeClr val="bg1"/>
                </a:solidFill>
              </a:rPr>
              <a:t>Scenarios</a:t>
            </a:r>
          </a:p>
        </p:txBody>
      </p:sp>
      <p:sp>
        <p:nvSpPr>
          <p:cNvPr id="10245" name="Oval 5">
            <a:extLst>
              <a:ext uri="{FF2B5EF4-FFF2-40B4-BE49-F238E27FC236}">
                <a16:creationId xmlns:a16="http://schemas.microsoft.com/office/drawing/2014/main" id="{94539933-2921-3D49-B1A7-F2074931D0A1}"/>
              </a:ext>
            </a:extLst>
          </p:cNvPr>
          <p:cNvSpPr>
            <a:spLocks noChangeArrowheads="1"/>
          </p:cNvSpPr>
          <p:nvPr/>
        </p:nvSpPr>
        <p:spPr bwMode="auto">
          <a:xfrm>
            <a:off x="5257800" y="1828800"/>
            <a:ext cx="2667000" cy="2209800"/>
          </a:xfrm>
          <a:prstGeom prst="ellipse">
            <a:avLst/>
          </a:prstGeom>
          <a:gradFill rotWithShape="1">
            <a:gsLst>
              <a:gs pos="0">
                <a:schemeClr val="accent2"/>
              </a:gs>
              <a:gs pos="100000">
                <a:srgbClr val="6600FF"/>
              </a:gs>
            </a:gsLst>
            <a:lin ang="5400000" scaled="1"/>
          </a:gradFill>
          <a:ln w="38100">
            <a:solidFill>
              <a:schemeClr val="bg2"/>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a:solidFill>
                  <a:schemeClr val="bg1"/>
                </a:solidFill>
              </a:rPr>
              <a:t>Key </a:t>
            </a:r>
          </a:p>
          <a:p>
            <a:pPr algn="ctr" eaLnBrk="1" hangingPunct="1"/>
            <a:r>
              <a:rPr lang="en-US" altLang="en-US" sz="2400">
                <a:solidFill>
                  <a:schemeClr val="bg1"/>
                </a:solidFill>
              </a:rPr>
              <a:t>drivers</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blinds(horizontal)">
                                      <p:cBhvr>
                                        <p:cTn id="7" dur="500"/>
                                        <p:tgtEl>
                                          <p:spTgt spid="1024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245"/>
                                        </p:tgtEl>
                                        <p:attrNameLst>
                                          <p:attrName>style.visibility</p:attrName>
                                        </p:attrNameLst>
                                      </p:cBhvr>
                                      <p:to>
                                        <p:strVal val="visible"/>
                                      </p:to>
                                    </p:set>
                                    <p:animEffect transition="in" filter="blinds(horizontal)">
                                      <p:cBhvr>
                                        <p:cTn id="12" dur="500"/>
                                        <p:tgtEl>
                                          <p:spTgt spid="1024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244"/>
                                        </p:tgtEl>
                                        <p:attrNameLst>
                                          <p:attrName>style.visibility</p:attrName>
                                        </p:attrNameLst>
                                      </p:cBhvr>
                                      <p:to>
                                        <p:strVal val="visible"/>
                                      </p:to>
                                    </p:set>
                                    <p:animEffect transition="in" filter="blinds(horizontal)">
                                      <p:cBhvr>
                                        <p:cTn id="17" dur="5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animBg="1"/>
      <p:bldP spid="10244" grpId="0" animBg="1"/>
      <p:bldP spid="1024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el 1">
            <a:extLst>
              <a:ext uri="{FF2B5EF4-FFF2-40B4-BE49-F238E27FC236}">
                <a16:creationId xmlns:a16="http://schemas.microsoft.com/office/drawing/2014/main" id="{DA0C6206-B88A-2A4A-A4E3-89F379A94F88}"/>
              </a:ext>
            </a:extLst>
          </p:cNvPr>
          <p:cNvSpPr>
            <a:spLocks noGrp="1"/>
          </p:cNvSpPr>
          <p:nvPr>
            <p:ph type="title"/>
          </p:nvPr>
        </p:nvSpPr>
        <p:spPr>
          <a:xfrm>
            <a:off x="684213" y="274638"/>
            <a:ext cx="8064500" cy="1143000"/>
          </a:xfrm>
        </p:spPr>
        <p:txBody>
          <a:bodyPr/>
          <a:lstStyle/>
          <a:p>
            <a:r>
              <a:rPr lang="nl-NL" altLang="en-US"/>
              <a:t>Province: a decentralized unitary state</a:t>
            </a:r>
          </a:p>
        </p:txBody>
      </p:sp>
      <p:sp>
        <p:nvSpPr>
          <p:cNvPr id="5" name="Tijdelijke aanduiding voor inhoud 2">
            <a:extLst>
              <a:ext uri="{FF2B5EF4-FFF2-40B4-BE49-F238E27FC236}">
                <a16:creationId xmlns:a16="http://schemas.microsoft.com/office/drawing/2014/main" id="{6AE86C76-93C9-134F-B8F1-DE0981B81655}"/>
              </a:ext>
            </a:extLst>
          </p:cNvPr>
          <p:cNvSpPr txBox="1">
            <a:spLocks/>
          </p:cNvSpPr>
          <p:nvPr/>
        </p:nvSpPr>
        <p:spPr>
          <a:xfrm>
            <a:off x="684213" y="1341438"/>
            <a:ext cx="7848600" cy="4824412"/>
          </a:xfrm>
          <a:prstGeom prst="rect">
            <a:avLst/>
          </a:prstGeom>
        </p:spPr>
        <p:txBody>
          <a:bodyPr/>
          <a:lstStyle/>
          <a:p>
            <a:pPr marL="342900" indent="-342900" eaLnBrk="0" hangingPunct="0">
              <a:spcBef>
                <a:spcPct val="20000"/>
              </a:spcBef>
              <a:buFontTx/>
              <a:buChar char="•"/>
              <a:defRPr/>
            </a:pPr>
            <a:r>
              <a:rPr lang="en-US" sz="2400" dirty="0">
                <a:solidFill>
                  <a:srgbClr val="002060"/>
                </a:solidFill>
              </a:rPr>
              <a:t>Governance and governmental authority in the Netherlands is decentralized (= trend). </a:t>
            </a:r>
          </a:p>
          <a:p>
            <a:pPr marL="342900" indent="-342900" eaLnBrk="0" hangingPunct="0">
              <a:spcBef>
                <a:spcPct val="20000"/>
              </a:spcBef>
              <a:buFontTx/>
              <a:buChar char="•"/>
              <a:defRPr/>
            </a:pPr>
            <a:r>
              <a:rPr lang="en-US" sz="2400" dirty="0">
                <a:solidFill>
                  <a:srgbClr val="002060"/>
                </a:solidFill>
              </a:rPr>
              <a:t>The provincial authorities are responsible for:</a:t>
            </a:r>
          </a:p>
          <a:p>
            <a:pPr marL="800100" lvl="1" indent="-342900" eaLnBrk="0" hangingPunct="0">
              <a:spcBef>
                <a:spcPct val="20000"/>
              </a:spcBef>
              <a:buFontTx/>
              <a:buChar char="•"/>
              <a:defRPr/>
            </a:pPr>
            <a:r>
              <a:rPr lang="en-US" sz="2400" dirty="0">
                <a:solidFill>
                  <a:srgbClr val="002060"/>
                </a:solidFill>
              </a:rPr>
              <a:t>environmental management, </a:t>
            </a:r>
          </a:p>
          <a:p>
            <a:pPr marL="800100" lvl="1" indent="-342900" eaLnBrk="0" hangingPunct="0">
              <a:spcBef>
                <a:spcPct val="20000"/>
              </a:spcBef>
              <a:buFontTx/>
              <a:buChar char="•"/>
              <a:defRPr/>
            </a:pPr>
            <a:r>
              <a:rPr lang="en-US" sz="2400" dirty="0">
                <a:solidFill>
                  <a:srgbClr val="002060"/>
                </a:solidFill>
              </a:rPr>
              <a:t>water management, </a:t>
            </a:r>
          </a:p>
          <a:p>
            <a:pPr marL="800100" lvl="1" indent="-342900" eaLnBrk="0" hangingPunct="0">
              <a:spcBef>
                <a:spcPct val="20000"/>
              </a:spcBef>
              <a:buFontTx/>
              <a:buChar char="•"/>
              <a:defRPr/>
            </a:pPr>
            <a:r>
              <a:rPr lang="en-US" sz="2400" dirty="0">
                <a:solidFill>
                  <a:srgbClr val="002060"/>
                </a:solidFill>
              </a:rPr>
              <a:t>Spatial planning, </a:t>
            </a:r>
          </a:p>
          <a:p>
            <a:pPr marL="800100" lvl="1" indent="-342900" eaLnBrk="0" hangingPunct="0">
              <a:spcBef>
                <a:spcPct val="20000"/>
              </a:spcBef>
              <a:buFontTx/>
              <a:buChar char="•"/>
              <a:defRPr/>
            </a:pPr>
            <a:r>
              <a:rPr lang="en-US" sz="2400" dirty="0">
                <a:solidFill>
                  <a:srgbClr val="002060"/>
                </a:solidFill>
              </a:rPr>
              <a:t>regional economic policy, </a:t>
            </a:r>
          </a:p>
          <a:p>
            <a:pPr marL="800100" lvl="1" indent="-342900" eaLnBrk="0" hangingPunct="0">
              <a:spcBef>
                <a:spcPct val="20000"/>
              </a:spcBef>
              <a:buFontTx/>
              <a:buChar char="•"/>
              <a:defRPr/>
            </a:pPr>
            <a:r>
              <a:rPr lang="en-US" sz="2400" dirty="0">
                <a:solidFill>
                  <a:srgbClr val="002060"/>
                </a:solidFill>
              </a:rPr>
              <a:t>countryside policy, </a:t>
            </a:r>
          </a:p>
          <a:p>
            <a:pPr marL="800100" lvl="1" indent="-342900" eaLnBrk="0" hangingPunct="0">
              <a:spcBef>
                <a:spcPct val="20000"/>
              </a:spcBef>
              <a:buFontTx/>
              <a:buChar char="•"/>
              <a:defRPr/>
            </a:pPr>
            <a:r>
              <a:rPr lang="en-US" sz="2400" dirty="0">
                <a:solidFill>
                  <a:srgbClr val="002060"/>
                </a:solidFill>
              </a:rPr>
              <a:t>culture.</a:t>
            </a:r>
            <a:endParaRPr lang="nl-NL" sz="2400" dirty="0">
              <a:solidFill>
                <a:srgbClr val="002060"/>
              </a:solidFill>
            </a:endParaRPr>
          </a:p>
          <a:p>
            <a:pPr marL="342900" indent="-342900" eaLnBrk="0" hangingPunct="0">
              <a:spcBef>
                <a:spcPct val="20000"/>
              </a:spcBef>
              <a:buFontTx/>
              <a:buChar char="•"/>
              <a:defRPr/>
            </a:pPr>
            <a:endParaRPr lang="nl-NL" sz="2400" kern="0" dirty="0">
              <a:solidFill>
                <a:srgbClr val="271865"/>
              </a:solidFill>
              <a:latin typeface="+mn-lt"/>
            </a:endParaRPr>
          </a:p>
        </p:txBody>
      </p:sp>
      <p:pic>
        <p:nvPicPr>
          <p:cNvPr id="53252" name="Picture 5" descr="http://upload.wikimedia.org/wikipedia/commons/3/30/NederlandseProvinciesLarge.png">
            <a:extLst>
              <a:ext uri="{FF2B5EF4-FFF2-40B4-BE49-F238E27FC236}">
                <a16:creationId xmlns:a16="http://schemas.microsoft.com/office/drawing/2014/main" id="{9197FB90-CD8A-1B4E-8CF2-87F6D0FCA074}"/>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435600" y="2492375"/>
            <a:ext cx="3228975" cy="372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a:extLst>
              <a:ext uri="{FF2B5EF4-FFF2-40B4-BE49-F238E27FC236}">
                <a16:creationId xmlns:a16="http://schemas.microsoft.com/office/drawing/2014/main" id="{0EE08537-8CF9-AF49-84EF-7F7DA7268C48}"/>
              </a:ext>
            </a:extLst>
          </p:cNvPr>
          <p:cNvPicPr>
            <a:picLocks noChangeAspect="1" noChangeArrowheads="1"/>
          </p:cNvPicPr>
          <p:nvPr>
            <p:ph idx="4294967295"/>
          </p:nvPr>
        </p:nvPicPr>
        <p:blipFill>
          <a:blip r:embed="rId3">
            <a:extLst>
              <a:ext uri="{28A0092B-C50C-407E-A947-70E740481C1C}">
                <a14:useLocalDpi xmlns:a14="http://schemas.microsoft.com/office/drawing/2010/main"/>
              </a:ext>
            </a:extLst>
          </a:blip>
          <a:srcRect/>
          <a:stretch>
            <a:fillRect/>
          </a:stretch>
        </p:blipFill>
        <p:spPr>
          <a:xfrm>
            <a:off x="-252413" y="0"/>
            <a:ext cx="9623426" cy="7218363"/>
          </a:xfrm>
          <a:noFill/>
        </p:spPr>
      </p:pic>
      <p:sp>
        <p:nvSpPr>
          <p:cNvPr id="54275" name="Text Box 4">
            <a:extLst>
              <a:ext uri="{FF2B5EF4-FFF2-40B4-BE49-F238E27FC236}">
                <a16:creationId xmlns:a16="http://schemas.microsoft.com/office/drawing/2014/main" id="{5393410F-270A-8D4A-A478-D6C4BE3D2921}"/>
              </a:ext>
            </a:extLst>
          </p:cNvPr>
          <p:cNvSpPr txBox="1">
            <a:spLocks noChangeArrowheads="1"/>
          </p:cNvSpPr>
          <p:nvPr/>
        </p:nvSpPr>
        <p:spPr bwMode="auto">
          <a:xfrm>
            <a:off x="5795963" y="1412875"/>
            <a:ext cx="22320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nl-NL" altLang="en-US" sz="1600" i="1">
                <a:solidFill>
                  <a:schemeClr val="bg1"/>
                </a:solidFill>
              </a:rPr>
              <a:t>Amsterdam</a:t>
            </a:r>
          </a:p>
        </p:txBody>
      </p:sp>
      <p:sp>
        <p:nvSpPr>
          <p:cNvPr id="32773" name="Text Box 5">
            <a:extLst>
              <a:ext uri="{FF2B5EF4-FFF2-40B4-BE49-F238E27FC236}">
                <a16:creationId xmlns:a16="http://schemas.microsoft.com/office/drawing/2014/main" id="{28A51DC0-17B5-CC48-9DB2-EE6911602EDA}"/>
              </a:ext>
            </a:extLst>
          </p:cNvPr>
          <p:cNvSpPr txBox="1">
            <a:spLocks noChangeArrowheads="1"/>
          </p:cNvSpPr>
          <p:nvPr/>
        </p:nvSpPr>
        <p:spPr bwMode="auto">
          <a:xfrm>
            <a:off x="971550" y="4005263"/>
            <a:ext cx="11525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nl-NL" altLang="en-US" b="1">
                <a:solidFill>
                  <a:srgbClr val="FF0000"/>
                </a:solidFill>
              </a:rPr>
              <a:t>Mainport</a:t>
            </a:r>
          </a:p>
        </p:txBody>
      </p:sp>
      <p:sp>
        <p:nvSpPr>
          <p:cNvPr id="32775" name="Freeform 7">
            <a:extLst>
              <a:ext uri="{FF2B5EF4-FFF2-40B4-BE49-F238E27FC236}">
                <a16:creationId xmlns:a16="http://schemas.microsoft.com/office/drawing/2014/main" id="{900FAEF1-D343-7D42-8A0A-E826AD19CEF8}"/>
              </a:ext>
            </a:extLst>
          </p:cNvPr>
          <p:cNvSpPr>
            <a:spLocks/>
          </p:cNvSpPr>
          <p:nvPr/>
        </p:nvSpPr>
        <p:spPr bwMode="auto">
          <a:xfrm>
            <a:off x="3563938" y="2276475"/>
            <a:ext cx="1128712" cy="2879725"/>
          </a:xfrm>
          <a:custGeom>
            <a:avLst/>
            <a:gdLst>
              <a:gd name="T0" fmla="*/ 2147483647 w 838"/>
              <a:gd name="T1" fmla="*/ 2147483647 h 2114"/>
              <a:gd name="T2" fmla="*/ 2147483647 w 838"/>
              <a:gd name="T3" fmla="*/ 2147483647 h 2114"/>
              <a:gd name="T4" fmla="*/ 2147483647 w 838"/>
              <a:gd name="T5" fmla="*/ 2147483647 h 2114"/>
              <a:gd name="T6" fmla="*/ 2147483647 w 838"/>
              <a:gd name="T7" fmla="*/ 2147483647 h 2114"/>
              <a:gd name="T8" fmla="*/ 2147483647 w 838"/>
              <a:gd name="T9" fmla="*/ 2147483647 h 2114"/>
              <a:gd name="T10" fmla="*/ 0 60000 65536"/>
              <a:gd name="T11" fmla="*/ 0 60000 65536"/>
              <a:gd name="T12" fmla="*/ 0 60000 65536"/>
              <a:gd name="T13" fmla="*/ 0 60000 65536"/>
              <a:gd name="T14" fmla="*/ 0 60000 65536"/>
              <a:gd name="T15" fmla="*/ 0 w 838"/>
              <a:gd name="T16" fmla="*/ 0 h 2114"/>
              <a:gd name="T17" fmla="*/ 838 w 838"/>
              <a:gd name="T18" fmla="*/ 2114 h 2114"/>
            </a:gdLst>
            <a:ahLst/>
            <a:cxnLst>
              <a:cxn ang="T10">
                <a:pos x="T0" y="T1"/>
              </a:cxn>
              <a:cxn ang="T11">
                <a:pos x="T2" y="T3"/>
              </a:cxn>
              <a:cxn ang="T12">
                <a:pos x="T4" y="T5"/>
              </a:cxn>
              <a:cxn ang="T13">
                <a:pos x="T6" y="T7"/>
              </a:cxn>
              <a:cxn ang="T14">
                <a:pos x="T8" y="T9"/>
              </a:cxn>
            </a:cxnLst>
            <a:rect l="T15" t="T16" r="T17" b="T18"/>
            <a:pathLst>
              <a:path w="838" h="2114">
                <a:moveTo>
                  <a:pt x="614" y="92"/>
                </a:moveTo>
                <a:cubicBezTo>
                  <a:pt x="390" y="0"/>
                  <a:pt x="0" y="920"/>
                  <a:pt x="30" y="1266"/>
                </a:cubicBezTo>
                <a:cubicBezTo>
                  <a:pt x="60" y="1612"/>
                  <a:pt x="500" y="2114"/>
                  <a:pt x="630" y="2027"/>
                </a:cubicBezTo>
                <a:cubicBezTo>
                  <a:pt x="760" y="1940"/>
                  <a:pt x="460" y="1379"/>
                  <a:pt x="492" y="1046"/>
                </a:cubicBezTo>
                <a:cubicBezTo>
                  <a:pt x="524" y="713"/>
                  <a:pt x="838" y="184"/>
                  <a:pt x="614" y="92"/>
                </a:cubicBezTo>
                <a:close/>
              </a:path>
            </a:pathLst>
          </a:custGeom>
          <a:solidFill>
            <a:schemeClr val="accent1">
              <a:alpha val="78038"/>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777" name="Text Box 9">
            <a:extLst>
              <a:ext uri="{FF2B5EF4-FFF2-40B4-BE49-F238E27FC236}">
                <a16:creationId xmlns:a16="http://schemas.microsoft.com/office/drawing/2014/main" id="{7BB1C1AF-89DA-864E-9EB1-EA8348A6D27E}"/>
              </a:ext>
            </a:extLst>
          </p:cNvPr>
          <p:cNvSpPr txBox="1">
            <a:spLocks noChangeArrowheads="1"/>
          </p:cNvSpPr>
          <p:nvPr/>
        </p:nvSpPr>
        <p:spPr bwMode="auto">
          <a:xfrm>
            <a:off x="3348038" y="3811588"/>
            <a:ext cx="1584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nl-NL" altLang="en-US" b="1">
                <a:solidFill>
                  <a:schemeClr val="bg1"/>
                </a:solidFill>
              </a:rPr>
              <a:t> </a:t>
            </a:r>
            <a:r>
              <a:rPr lang="nl-NL" altLang="en-US" b="1">
                <a:solidFill>
                  <a:srgbClr val="002060"/>
                </a:solidFill>
              </a:rPr>
              <a:t>Brainport</a:t>
            </a:r>
          </a:p>
        </p:txBody>
      </p:sp>
      <p:sp>
        <p:nvSpPr>
          <p:cNvPr id="54279" name="Text Box 10">
            <a:extLst>
              <a:ext uri="{FF2B5EF4-FFF2-40B4-BE49-F238E27FC236}">
                <a16:creationId xmlns:a16="http://schemas.microsoft.com/office/drawing/2014/main" id="{127C55E8-D4E7-BD44-A7C2-6611F03FB56F}"/>
              </a:ext>
            </a:extLst>
          </p:cNvPr>
          <p:cNvSpPr txBox="1">
            <a:spLocks noChangeArrowheads="1"/>
          </p:cNvSpPr>
          <p:nvPr/>
        </p:nvSpPr>
        <p:spPr bwMode="auto">
          <a:xfrm>
            <a:off x="3217863" y="3214688"/>
            <a:ext cx="15128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nl-NL" altLang="en-US" sz="1600" i="1">
                <a:solidFill>
                  <a:schemeClr val="bg1"/>
                </a:solidFill>
              </a:rPr>
              <a:t>Den Haag</a:t>
            </a:r>
          </a:p>
        </p:txBody>
      </p:sp>
      <p:sp>
        <p:nvSpPr>
          <p:cNvPr id="54280" name="Text Box 11">
            <a:extLst>
              <a:ext uri="{FF2B5EF4-FFF2-40B4-BE49-F238E27FC236}">
                <a16:creationId xmlns:a16="http://schemas.microsoft.com/office/drawing/2014/main" id="{5659D7A2-549B-3A4D-8CAF-CA71D223CB32}"/>
              </a:ext>
            </a:extLst>
          </p:cNvPr>
          <p:cNvSpPr txBox="1">
            <a:spLocks noChangeArrowheads="1"/>
          </p:cNvSpPr>
          <p:nvPr/>
        </p:nvSpPr>
        <p:spPr bwMode="auto">
          <a:xfrm>
            <a:off x="4140200" y="4508500"/>
            <a:ext cx="18002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nl-NL" altLang="en-US" sz="1600" i="1">
                <a:solidFill>
                  <a:schemeClr val="bg1"/>
                </a:solidFill>
              </a:rPr>
              <a:t>Rotterdam</a:t>
            </a:r>
          </a:p>
        </p:txBody>
      </p:sp>
      <p:sp>
        <p:nvSpPr>
          <p:cNvPr id="32780" name="Text Box 12">
            <a:extLst>
              <a:ext uri="{FF2B5EF4-FFF2-40B4-BE49-F238E27FC236}">
                <a16:creationId xmlns:a16="http://schemas.microsoft.com/office/drawing/2014/main" id="{21DEE5C9-28E5-CA46-A2D2-E98903856AC1}"/>
              </a:ext>
            </a:extLst>
          </p:cNvPr>
          <p:cNvSpPr txBox="1">
            <a:spLocks noChangeArrowheads="1"/>
          </p:cNvSpPr>
          <p:nvPr/>
        </p:nvSpPr>
        <p:spPr bwMode="auto">
          <a:xfrm>
            <a:off x="1547813" y="3357563"/>
            <a:ext cx="13684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nl-NL" altLang="en-US" b="1">
                <a:solidFill>
                  <a:srgbClr val="00B050"/>
                </a:solidFill>
              </a:rPr>
              <a:t>Greenport</a:t>
            </a:r>
          </a:p>
        </p:txBody>
      </p:sp>
      <p:sp>
        <p:nvSpPr>
          <p:cNvPr id="32781" name="Oval 13">
            <a:extLst>
              <a:ext uri="{FF2B5EF4-FFF2-40B4-BE49-F238E27FC236}">
                <a16:creationId xmlns:a16="http://schemas.microsoft.com/office/drawing/2014/main" id="{49E581DA-369E-0242-AAC5-9CC0984823A1}"/>
              </a:ext>
            </a:extLst>
          </p:cNvPr>
          <p:cNvSpPr>
            <a:spLocks noChangeArrowheads="1"/>
          </p:cNvSpPr>
          <p:nvPr/>
        </p:nvSpPr>
        <p:spPr bwMode="auto">
          <a:xfrm>
            <a:off x="2843213" y="3789363"/>
            <a:ext cx="287337" cy="287337"/>
          </a:xfrm>
          <a:prstGeom prst="ellipse">
            <a:avLst/>
          </a:prstGeom>
          <a:solidFill>
            <a:srgbClr val="0080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32782" name="Oval 14">
            <a:extLst>
              <a:ext uri="{FF2B5EF4-FFF2-40B4-BE49-F238E27FC236}">
                <a16:creationId xmlns:a16="http://schemas.microsoft.com/office/drawing/2014/main" id="{410D8605-AC69-8740-8C3B-D2F8F4550E23}"/>
              </a:ext>
            </a:extLst>
          </p:cNvPr>
          <p:cNvSpPr>
            <a:spLocks noChangeArrowheads="1"/>
          </p:cNvSpPr>
          <p:nvPr/>
        </p:nvSpPr>
        <p:spPr bwMode="auto">
          <a:xfrm>
            <a:off x="2339975" y="4149725"/>
            <a:ext cx="287338" cy="287338"/>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54284" name="Text Box 15">
            <a:extLst>
              <a:ext uri="{FF2B5EF4-FFF2-40B4-BE49-F238E27FC236}">
                <a16:creationId xmlns:a16="http://schemas.microsoft.com/office/drawing/2014/main" id="{698A644E-5F7D-964C-8A47-23745D6E91BB}"/>
              </a:ext>
            </a:extLst>
          </p:cNvPr>
          <p:cNvSpPr txBox="1">
            <a:spLocks noChangeArrowheads="1"/>
          </p:cNvSpPr>
          <p:nvPr/>
        </p:nvSpPr>
        <p:spPr bwMode="auto">
          <a:xfrm>
            <a:off x="4643438" y="3141663"/>
            <a:ext cx="3603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sr-Latn-CS" altLang="en-US"/>
          </a:p>
        </p:txBody>
      </p:sp>
      <p:sp>
        <p:nvSpPr>
          <p:cNvPr id="32784" name="Oval 16">
            <a:extLst>
              <a:ext uri="{FF2B5EF4-FFF2-40B4-BE49-F238E27FC236}">
                <a16:creationId xmlns:a16="http://schemas.microsoft.com/office/drawing/2014/main" id="{662671E5-60F1-9E4F-A803-FE3BFA84462A}"/>
              </a:ext>
            </a:extLst>
          </p:cNvPr>
          <p:cNvSpPr>
            <a:spLocks noChangeArrowheads="1"/>
          </p:cNvSpPr>
          <p:nvPr/>
        </p:nvSpPr>
        <p:spPr bwMode="auto">
          <a:xfrm>
            <a:off x="4500563" y="3357563"/>
            <a:ext cx="287337" cy="287337"/>
          </a:xfrm>
          <a:prstGeom prst="ellipse">
            <a:avLst/>
          </a:prstGeom>
          <a:solidFill>
            <a:srgbClr val="0080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54286" name="Text Box 17">
            <a:extLst>
              <a:ext uri="{FF2B5EF4-FFF2-40B4-BE49-F238E27FC236}">
                <a16:creationId xmlns:a16="http://schemas.microsoft.com/office/drawing/2014/main" id="{F553DFFE-DCBB-1343-8A29-FDEADC97C285}"/>
              </a:ext>
            </a:extLst>
          </p:cNvPr>
          <p:cNvSpPr txBox="1">
            <a:spLocks noChangeArrowheads="1"/>
          </p:cNvSpPr>
          <p:nvPr/>
        </p:nvSpPr>
        <p:spPr bwMode="auto">
          <a:xfrm>
            <a:off x="4551363" y="442595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sr-Latn-CS" altLang="en-US"/>
          </a:p>
        </p:txBody>
      </p:sp>
      <p:sp>
        <p:nvSpPr>
          <p:cNvPr id="32786" name="Oval 18">
            <a:extLst>
              <a:ext uri="{FF2B5EF4-FFF2-40B4-BE49-F238E27FC236}">
                <a16:creationId xmlns:a16="http://schemas.microsoft.com/office/drawing/2014/main" id="{7244FD71-5D20-494E-A5E9-77C844C5925B}"/>
              </a:ext>
            </a:extLst>
          </p:cNvPr>
          <p:cNvSpPr>
            <a:spLocks noChangeArrowheads="1"/>
          </p:cNvSpPr>
          <p:nvPr/>
        </p:nvSpPr>
        <p:spPr bwMode="auto">
          <a:xfrm>
            <a:off x="3563938" y="2781300"/>
            <a:ext cx="287337" cy="287338"/>
          </a:xfrm>
          <a:prstGeom prst="ellipse">
            <a:avLst/>
          </a:prstGeom>
          <a:solidFill>
            <a:srgbClr val="0080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54288" name="Text Box 19">
            <a:extLst>
              <a:ext uri="{FF2B5EF4-FFF2-40B4-BE49-F238E27FC236}">
                <a16:creationId xmlns:a16="http://schemas.microsoft.com/office/drawing/2014/main" id="{E8742D98-095E-1E44-B117-1ED2A8EC2877}"/>
              </a:ext>
            </a:extLst>
          </p:cNvPr>
          <p:cNvSpPr txBox="1">
            <a:spLocks noChangeArrowheads="1"/>
          </p:cNvSpPr>
          <p:nvPr/>
        </p:nvSpPr>
        <p:spPr bwMode="auto">
          <a:xfrm>
            <a:off x="5076825" y="2060575"/>
            <a:ext cx="22320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nl-NL" altLang="en-US" sz="1600" i="1">
                <a:solidFill>
                  <a:schemeClr val="folHlink"/>
                </a:solidFill>
              </a:rPr>
              <a:t>Schiphol Airport</a:t>
            </a:r>
          </a:p>
        </p:txBody>
      </p:sp>
      <p:sp>
        <p:nvSpPr>
          <p:cNvPr id="32788" name="Line 20">
            <a:extLst>
              <a:ext uri="{FF2B5EF4-FFF2-40B4-BE49-F238E27FC236}">
                <a16:creationId xmlns:a16="http://schemas.microsoft.com/office/drawing/2014/main" id="{4FA0C18D-2291-624F-9A0C-89E5AD90E1D0}"/>
              </a:ext>
            </a:extLst>
          </p:cNvPr>
          <p:cNvSpPr>
            <a:spLocks noChangeShapeType="1"/>
          </p:cNvSpPr>
          <p:nvPr/>
        </p:nvSpPr>
        <p:spPr bwMode="auto">
          <a:xfrm flipV="1">
            <a:off x="2627313" y="2997200"/>
            <a:ext cx="1008062" cy="360363"/>
          </a:xfrm>
          <a:prstGeom prst="line">
            <a:avLst/>
          </a:prstGeom>
          <a:noFill/>
          <a:ln w="1905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9" name="Line 21">
            <a:extLst>
              <a:ext uri="{FF2B5EF4-FFF2-40B4-BE49-F238E27FC236}">
                <a16:creationId xmlns:a16="http://schemas.microsoft.com/office/drawing/2014/main" id="{CDC03927-1ACE-E94C-B61D-42DA9CB41867}"/>
              </a:ext>
            </a:extLst>
          </p:cNvPr>
          <p:cNvSpPr>
            <a:spLocks noChangeShapeType="1"/>
          </p:cNvSpPr>
          <p:nvPr/>
        </p:nvSpPr>
        <p:spPr bwMode="auto">
          <a:xfrm flipV="1">
            <a:off x="2843213" y="3500438"/>
            <a:ext cx="1728787" cy="73025"/>
          </a:xfrm>
          <a:prstGeom prst="line">
            <a:avLst/>
          </a:prstGeom>
          <a:noFill/>
          <a:ln w="1905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90" name="Line 22">
            <a:extLst>
              <a:ext uri="{FF2B5EF4-FFF2-40B4-BE49-F238E27FC236}">
                <a16:creationId xmlns:a16="http://schemas.microsoft.com/office/drawing/2014/main" id="{DAA16948-C260-5046-AE68-96BE353E4024}"/>
              </a:ext>
            </a:extLst>
          </p:cNvPr>
          <p:cNvSpPr>
            <a:spLocks noChangeShapeType="1"/>
          </p:cNvSpPr>
          <p:nvPr/>
        </p:nvSpPr>
        <p:spPr bwMode="auto">
          <a:xfrm>
            <a:off x="2411413" y="3716338"/>
            <a:ext cx="576262" cy="288925"/>
          </a:xfrm>
          <a:prstGeom prst="line">
            <a:avLst/>
          </a:prstGeom>
          <a:noFill/>
          <a:ln w="19050">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25" name="Picture 4" descr="livelink">
            <a:extLst>
              <a:ext uri="{FF2B5EF4-FFF2-40B4-BE49-F238E27FC236}">
                <a16:creationId xmlns:a16="http://schemas.microsoft.com/office/drawing/2014/main" id="{674BF0B0-00B9-BA46-91A9-5116B2372AA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776538" y="5013325"/>
            <a:ext cx="2017712" cy="159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 Box 7">
            <a:extLst>
              <a:ext uri="{FF2B5EF4-FFF2-40B4-BE49-F238E27FC236}">
                <a16:creationId xmlns:a16="http://schemas.microsoft.com/office/drawing/2014/main" id="{79E15D42-2FDB-2442-9FE4-7A7462A58754}"/>
              </a:ext>
            </a:extLst>
          </p:cNvPr>
          <p:cNvSpPr txBox="1">
            <a:spLocks noChangeArrowheads="1"/>
          </p:cNvSpPr>
          <p:nvPr/>
        </p:nvSpPr>
        <p:spPr bwMode="auto">
          <a:xfrm>
            <a:off x="4572000" y="5089525"/>
            <a:ext cx="4572000" cy="1076325"/>
          </a:xfrm>
          <a:prstGeom prst="rect">
            <a:avLst/>
          </a:prstGeom>
          <a:solidFill>
            <a:schemeClr val="bg1"/>
          </a:solidFill>
          <a:ln w="19050">
            <a:solidFill>
              <a:srgbClr val="FF0000"/>
            </a:solidFill>
            <a:miter lim="800000"/>
            <a:headEnd/>
            <a:tailEnd/>
          </a:ln>
        </p:spPr>
        <p:txBody>
          <a:bodyPr/>
          <a:lstStyle>
            <a:lvl1pPr marL="176213" indent="-176213"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b="1">
                <a:solidFill>
                  <a:srgbClr val="FF0000"/>
                </a:solidFill>
              </a:rPr>
              <a:t>Mainport Rotterdam</a:t>
            </a:r>
          </a:p>
          <a:p>
            <a:pPr eaLnBrk="1" hangingPunct="1">
              <a:buFontTx/>
              <a:buChar char="•"/>
            </a:pPr>
            <a:r>
              <a:rPr lang="en-GB" altLang="en-US" sz="1200">
                <a:solidFill>
                  <a:srgbClr val="FF0000"/>
                </a:solidFill>
              </a:rPr>
              <a:t> </a:t>
            </a:r>
            <a:r>
              <a:rPr lang="en-GB" altLang="en-US" sz="1100">
                <a:solidFill>
                  <a:srgbClr val="FF0000"/>
                </a:solidFill>
              </a:rPr>
              <a:t>Number 11 in the world, largest in Europe</a:t>
            </a:r>
          </a:p>
          <a:p>
            <a:pPr eaLnBrk="1" hangingPunct="1">
              <a:buFontTx/>
              <a:buChar char="•"/>
            </a:pPr>
            <a:r>
              <a:rPr lang="en-GB" altLang="en-US" sz="1100">
                <a:solidFill>
                  <a:srgbClr val="FF0000"/>
                </a:solidFill>
              </a:rPr>
              <a:t> </a:t>
            </a:r>
            <a:r>
              <a:rPr lang="nl-NL" altLang="en-US" sz="1100">
                <a:solidFill>
                  <a:srgbClr val="FF0000"/>
                </a:solidFill>
              </a:rPr>
              <a:t>150.000 fte</a:t>
            </a:r>
            <a:r>
              <a:rPr lang="nl-NL" altLang="en-US" sz="1100"/>
              <a:t>.</a:t>
            </a:r>
            <a:endParaRPr lang="en-GB" altLang="en-US" sz="1100">
              <a:solidFill>
                <a:srgbClr val="FF0000"/>
              </a:solidFill>
            </a:endParaRPr>
          </a:p>
          <a:p>
            <a:pPr eaLnBrk="1" hangingPunct="1">
              <a:buFontTx/>
              <a:buChar char="•"/>
            </a:pPr>
            <a:r>
              <a:rPr lang="en-GB" altLang="en-US" sz="1100">
                <a:solidFill>
                  <a:srgbClr val="FF0000"/>
                </a:solidFill>
              </a:rPr>
              <a:t> Ambition to become 'Europe's industrial cluster' and 'Global Hub' while leading the field in efficiency and sustainability</a:t>
            </a:r>
          </a:p>
          <a:p>
            <a:pPr eaLnBrk="1" hangingPunct="1"/>
            <a:endParaRPr lang="en-GB" altLang="en-US" sz="1400"/>
          </a:p>
        </p:txBody>
      </p:sp>
      <p:sp>
        <p:nvSpPr>
          <p:cNvPr id="28" name="Text Box 7">
            <a:extLst>
              <a:ext uri="{FF2B5EF4-FFF2-40B4-BE49-F238E27FC236}">
                <a16:creationId xmlns:a16="http://schemas.microsoft.com/office/drawing/2014/main" id="{F4ED17B6-B240-3147-BAF8-64A1E818BC40}"/>
              </a:ext>
            </a:extLst>
          </p:cNvPr>
          <p:cNvSpPr txBox="1">
            <a:spLocks noChangeArrowheads="1"/>
          </p:cNvSpPr>
          <p:nvPr/>
        </p:nvSpPr>
        <p:spPr bwMode="auto">
          <a:xfrm>
            <a:off x="4932363" y="1700213"/>
            <a:ext cx="3998912" cy="1679575"/>
          </a:xfrm>
          <a:prstGeom prst="rect">
            <a:avLst/>
          </a:prstGeom>
          <a:solidFill>
            <a:schemeClr val="bg1"/>
          </a:solidFill>
          <a:ln w="19050">
            <a:solidFill>
              <a:srgbClr val="FF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b="1">
                <a:solidFill>
                  <a:srgbClr val="00B050"/>
                </a:solidFill>
              </a:rPr>
              <a:t>Greenports</a:t>
            </a:r>
          </a:p>
          <a:p>
            <a:pPr eaLnBrk="1" hangingPunct="1">
              <a:buFontTx/>
              <a:buChar char="•"/>
            </a:pPr>
            <a:r>
              <a:rPr lang="en-GB" altLang="en-US" sz="1600">
                <a:solidFill>
                  <a:srgbClr val="00B050"/>
                </a:solidFill>
              </a:rPr>
              <a:t> </a:t>
            </a:r>
            <a:r>
              <a:rPr lang="en-GB" altLang="en-US" sz="1100">
                <a:solidFill>
                  <a:srgbClr val="00B050"/>
                </a:solidFill>
              </a:rPr>
              <a:t>largest in the world</a:t>
            </a:r>
          </a:p>
          <a:p>
            <a:pPr eaLnBrk="1" hangingPunct="1">
              <a:buFontTx/>
              <a:buChar char="•"/>
            </a:pPr>
            <a:r>
              <a:rPr lang="en-GB" altLang="en-US" sz="1100">
                <a:solidFill>
                  <a:srgbClr val="00B050"/>
                </a:solidFill>
              </a:rPr>
              <a:t> flowers, plants, fruits, vegetables, trees, flower bulbs</a:t>
            </a:r>
          </a:p>
          <a:p>
            <a:pPr eaLnBrk="1" hangingPunct="1">
              <a:buFontTx/>
              <a:buChar char="•"/>
            </a:pPr>
            <a:r>
              <a:rPr lang="en-GB" altLang="en-US" sz="1100">
                <a:solidFill>
                  <a:srgbClr val="00B050"/>
                </a:solidFill>
              </a:rPr>
              <a:t>leading in technolgy for crop growing and </a:t>
            </a:r>
            <a:r>
              <a:rPr lang="nl-NL" altLang="en-US" sz="1100">
                <a:solidFill>
                  <a:srgbClr val="00B050"/>
                </a:solidFill>
              </a:rPr>
              <a:t>inward processing</a:t>
            </a:r>
          </a:p>
          <a:p>
            <a:pPr eaLnBrk="1" hangingPunct="1">
              <a:buFontTx/>
              <a:buChar char="•"/>
            </a:pPr>
            <a:r>
              <a:rPr lang="nl-NL" altLang="en-US" sz="1100">
                <a:solidFill>
                  <a:srgbClr val="00B050"/>
                </a:solidFill>
              </a:rPr>
              <a:t> 130.000 fte</a:t>
            </a:r>
          </a:p>
          <a:p>
            <a:pPr eaLnBrk="1" hangingPunct="1">
              <a:buFontTx/>
              <a:buChar char="•"/>
            </a:pPr>
            <a:r>
              <a:rPr lang="nl-NL" altLang="en-US" sz="1100">
                <a:solidFill>
                  <a:srgbClr val="00B050"/>
                </a:solidFill>
              </a:rPr>
              <a:t>production value: 8 billion euro/year</a:t>
            </a:r>
          </a:p>
          <a:p>
            <a:pPr eaLnBrk="1" hangingPunct="1">
              <a:buFontTx/>
              <a:buChar char="•"/>
            </a:pPr>
            <a:r>
              <a:rPr lang="nl-NL" altLang="en-US" sz="1100">
                <a:solidFill>
                  <a:srgbClr val="00B050"/>
                </a:solidFill>
              </a:rPr>
              <a:t>5300 hectares cultivated area  </a:t>
            </a:r>
            <a:endParaRPr lang="en-GB" altLang="en-US" sz="1100">
              <a:solidFill>
                <a:srgbClr val="00B050"/>
              </a:solidFill>
            </a:endParaRPr>
          </a:p>
        </p:txBody>
      </p:sp>
      <p:pic>
        <p:nvPicPr>
          <p:cNvPr id="29" name="Picture 4" descr="livelink">
            <a:extLst>
              <a:ext uri="{FF2B5EF4-FFF2-40B4-BE49-F238E27FC236}">
                <a16:creationId xmlns:a16="http://schemas.microsoft.com/office/drawing/2014/main" id="{DC188477-4B69-6E4D-B6C5-96C9E52805BB}"/>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843213" y="1268413"/>
            <a:ext cx="2058987" cy="137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 Box 6">
            <a:extLst>
              <a:ext uri="{FF2B5EF4-FFF2-40B4-BE49-F238E27FC236}">
                <a16:creationId xmlns:a16="http://schemas.microsoft.com/office/drawing/2014/main" id="{C4E25531-2F5C-724E-942C-61834739A21A}"/>
              </a:ext>
            </a:extLst>
          </p:cNvPr>
          <p:cNvSpPr txBox="1">
            <a:spLocks noChangeArrowheads="1"/>
          </p:cNvSpPr>
          <p:nvPr/>
        </p:nvSpPr>
        <p:spPr bwMode="auto">
          <a:xfrm>
            <a:off x="4859338" y="3465513"/>
            <a:ext cx="3813175" cy="1584325"/>
          </a:xfrm>
          <a:prstGeom prst="rect">
            <a:avLst/>
          </a:prstGeom>
          <a:solidFill>
            <a:schemeClr val="bg1"/>
          </a:solidFill>
          <a:ln w="19050">
            <a:solidFill>
              <a:srgbClr val="FF0000"/>
            </a:solidFill>
            <a:miter lim="800000"/>
            <a:headEnd/>
            <a:tailEnd/>
          </a:ln>
        </p:spPr>
        <p:txBody>
          <a:bodyPr wrap="none"/>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b="1">
                <a:solidFill>
                  <a:srgbClr val="002060"/>
                </a:solidFill>
              </a:rPr>
              <a:t>Brainport: knowledge axes</a:t>
            </a:r>
            <a:endParaRPr lang="en-GB" altLang="en-US" sz="2400" b="1">
              <a:solidFill>
                <a:srgbClr val="002060"/>
              </a:solidFill>
            </a:endParaRPr>
          </a:p>
          <a:p>
            <a:pPr eaLnBrk="1" hangingPunct="1"/>
            <a:r>
              <a:rPr lang="en-GB" altLang="en-US" sz="1100">
                <a:solidFill>
                  <a:srgbClr val="002060"/>
                </a:solidFill>
              </a:rPr>
              <a:t>World class knowledge development in:</a:t>
            </a:r>
          </a:p>
          <a:p>
            <a:pPr eaLnBrk="1" hangingPunct="1">
              <a:buFontTx/>
              <a:buChar char="•"/>
            </a:pPr>
            <a:r>
              <a:rPr lang="en-GB" altLang="en-US" sz="1100">
                <a:solidFill>
                  <a:srgbClr val="002060"/>
                </a:solidFill>
              </a:rPr>
              <a:t> Life &amp; Health Sciences </a:t>
            </a:r>
          </a:p>
          <a:p>
            <a:pPr eaLnBrk="1" hangingPunct="1">
              <a:buFontTx/>
              <a:buChar char="•"/>
            </a:pPr>
            <a:r>
              <a:rPr lang="en-GB" altLang="en-US" sz="1100">
                <a:solidFill>
                  <a:srgbClr val="002060"/>
                </a:solidFill>
              </a:rPr>
              <a:t> Space technology</a:t>
            </a:r>
          </a:p>
          <a:p>
            <a:pPr eaLnBrk="1" hangingPunct="1">
              <a:buFontTx/>
              <a:buChar char="•"/>
            </a:pPr>
            <a:r>
              <a:rPr lang="en-GB" altLang="en-US" sz="1100">
                <a:solidFill>
                  <a:srgbClr val="002060"/>
                </a:solidFill>
              </a:rPr>
              <a:t> Water &amp; Delta technology</a:t>
            </a:r>
          </a:p>
          <a:p>
            <a:pPr eaLnBrk="1" hangingPunct="1">
              <a:buFontTx/>
              <a:buChar char="•"/>
            </a:pPr>
            <a:r>
              <a:rPr lang="en-GB" altLang="en-US" sz="1100">
                <a:solidFill>
                  <a:srgbClr val="002060"/>
                </a:solidFill>
              </a:rPr>
              <a:t> Biotechnology and Chemistry</a:t>
            </a:r>
          </a:p>
          <a:p>
            <a:pPr eaLnBrk="1" hangingPunct="1">
              <a:buFontTx/>
              <a:buChar char="•"/>
            </a:pPr>
            <a:r>
              <a:rPr lang="en-GB" altLang="en-US" sz="1100">
                <a:solidFill>
                  <a:srgbClr val="002060"/>
                </a:solidFill>
              </a:rPr>
              <a:t> security (The Hague Legal Capital)</a:t>
            </a:r>
          </a:p>
        </p:txBody>
      </p:sp>
      <p:pic>
        <p:nvPicPr>
          <p:cNvPr id="31" name="Picture 4">
            <a:extLst>
              <a:ext uri="{FF2B5EF4-FFF2-40B4-BE49-F238E27FC236}">
                <a16:creationId xmlns:a16="http://schemas.microsoft.com/office/drawing/2014/main" id="{C88E5FE9-1FA7-0043-BF3D-9A6FB1CAE4AA}"/>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470775" y="3908425"/>
            <a:ext cx="1781175" cy="117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Oval 14">
            <a:extLst>
              <a:ext uri="{FF2B5EF4-FFF2-40B4-BE49-F238E27FC236}">
                <a16:creationId xmlns:a16="http://schemas.microsoft.com/office/drawing/2014/main" id="{E7B5F9D5-EE41-BB43-9381-7B6979078AB1}"/>
              </a:ext>
            </a:extLst>
          </p:cNvPr>
          <p:cNvSpPr>
            <a:spLocks noChangeArrowheads="1"/>
          </p:cNvSpPr>
          <p:nvPr/>
        </p:nvSpPr>
        <p:spPr bwMode="auto">
          <a:xfrm>
            <a:off x="3995738" y="4508500"/>
            <a:ext cx="144462" cy="144463"/>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33" name="Oval 14">
            <a:extLst>
              <a:ext uri="{FF2B5EF4-FFF2-40B4-BE49-F238E27FC236}">
                <a16:creationId xmlns:a16="http://schemas.microsoft.com/office/drawing/2014/main" id="{AB6638B5-5136-9F47-9E94-420A9969CE25}"/>
              </a:ext>
            </a:extLst>
          </p:cNvPr>
          <p:cNvSpPr>
            <a:spLocks noChangeArrowheads="1"/>
          </p:cNvSpPr>
          <p:nvPr/>
        </p:nvSpPr>
        <p:spPr bwMode="auto">
          <a:xfrm>
            <a:off x="3635375" y="3716338"/>
            <a:ext cx="144463" cy="144462"/>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34" name="Oval 14">
            <a:extLst>
              <a:ext uri="{FF2B5EF4-FFF2-40B4-BE49-F238E27FC236}">
                <a16:creationId xmlns:a16="http://schemas.microsoft.com/office/drawing/2014/main" id="{3D365B77-C4D4-7E4F-8DB3-38AA69D4DEBF}"/>
              </a:ext>
            </a:extLst>
          </p:cNvPr>
          <p:cNvSpPr>
            <a:spLocks noChangeArrowheads="1"/>
          </p:cNvSpPr>
          <p:nvPr/>
        </p:nvSpPr>
        <p:spPr bwMode="auto">
          <a:xfrm>
            <a:off x="4138613" y="2779713"/>
            <a:ext cx="146050" cy="144462"/>
          </a:xfrm>
          <a:prstGeom prst="ellipse">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cxnSp>
        <p:nvCxnSpPr>
          <p:cNvPr id="36" name="Rechte verbindingslijn 35">
            <a:extLst>
              <a:ext uri="{FF2B5EF4-FFF2-40B4-BE49-F238E27FC236}">
                <a16:creationId xmlns:a16="http://schemas.microsoft.com/office/drawing/2014/main" id="{66ECC159-CC36-A044-9698-237CD4201BC7}"/>
              </a:ext>
            </a:extLst>
          </p:cNvPr>
          <p:cNvCxnSpPr>
            <a:stCxn id="30" idx="1"/>
          </p:cNvCxnSpPr>
          <p:nvPr/>
        </p:nvCxnSpPr>
        <p:spPr>
          <a:xfrm flipH="1">
            <a:off x="4211638" y="4257675"/>
            <a:ext cx="647700" cy="250825"/>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43BE5AFA-0D91-7043-A29A-E656A5F5DBD6}"/>
              </a:ext>
            </a:extLst>
          </p:cNvPr>
          <p:cNvCxnSpPr/>
          <p:nvPr/>
        </p:nvCxnSpPr>
        <p:spPr>
          <a:xfrm flipH="1" flipV="1">
            <a:off x="3851275" y="3789363"/>
            <a:ext cx="936625" cy="431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id="{91178F5B-3114-4C40-B8D1-6F55F7778310}"/>
              </a:ext>
            </a:extLst>
          </p:cNvPr>
          <p:cNvCxnSpPr/>
          <p:nvPr/>
        </p:nvCxnSpPr>
        <p:spPr>
          <a:xfrm flipH="1" flipV="1">
            <a:off x="4284663" y="3068638"/>
            <a:ext cx="503237" cy="1081087"/>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277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78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78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279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278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278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78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278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78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277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277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p:bldP spid="32777" grpId="0"/>
      <p:bldP spid="32780" grpId="0"/>
      <p:bldP spid="32781" grpId="0" animBg="1"/>
      <p:bldP spid="32782" grpId="0" animBg="1"/>
      <p:bldP spid="32784" grpId="0" animBg="1"/>
      <p:bldP spid="32786" grpId="0" animBg="1"/>
      <p:bldP spid="27" grpId="0" animBg="1"/>
      <p:bldP spid="28" grpId="0" animBg="1"/>
      <p:bldP spid="30" grpId="0" animBg="1"/>
      <p:bldP spid="32" grpId="0" animBg="1"/>
      <p:bldP spid="33" grpId="0" animBg="1"/>
      <p:bldP spid="3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el 1">
            <a:extLst>
              <a:ext uri="{FF2B5EF4-FFF2-40B4-BE49-F238E27FC236}">
                <a16:creationId xmlns:a16="http://schemas.microsoft.com/office/drawing/2014/main" id="{B3BF19DE-5AF0-E943-BEF9-C23920D4D84B}"/>
              </a:ext>
            </a:extLst>
          </p:cNvPr>
          <p:cNvSpPr>
            <a:spLocks noGrp="1"/>
          </p:cNvSpPr>
          <p:nvPr>
            <p:ph type="title"/>
          </p:nvPr>
        </p:nvSpPr>
        <p:spPr/>
        <p:txBody>
          <a:bodyPr/>
          <a:lstStyle/>
          <a:p>
            <a:r>
              <a:rPr lang="nl-NL" altLang="en-US"/>
              <a:t>Case: Leiden BioScience Park</a:t>
            </a:r>
          </a:p>
        </p:txBody>
      </p:sp>
      <p:pic>
        <p:nvPicPr>
          <p:cNvPr id="55299" name="Picture 5" descr="Leiden Location Map">
            <a:extLst>
              <a:ext uri="{FF2B5EF4-FFF2-40B4-BE49-F238E27FC236}">
                <a16:creationId xmlns:a16="http://schemas.microsoft.com/office/drawing/2014/main" id="{1495BB69-5785-7549-A2E1-62BD99D4E91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8263" y="1412875"/>
            <a:ext cx="4864100" cy="300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2" descr="Leeuwenhoek 060614 ZuidOost perspectief- met poelgeest">
            <a:extLst>
              <a:ext uri="{FF2B5EF4-FFF2-40B4-BE49-F238E27FC236}">
                <a16:creationId xmlns:a16="http://schemas.microsoft.com/office/drawing/2014/main" id="{9D9FCA68-7A30-B84D-93DA-DD413633D43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076825" y="1412875"/>
            <a:ext cx="4032250"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al 4">
            <a:extLst>
              <a:ext uri="{FF2B5EF4-FFF2-40B4-BE49-F238E27FC236}">
                <a16:creationId xmlns:a16="http://schemas.microsoft.com/office/drawing/2014/main" id="{F6F95C13-F757-EB42-92DA-6874D6C2A1D3}"/>
              </a:ext>
            </a:extLst>
          </p:cNvPr>
          <p:cNvSpPr/>
          <p:nvPr/>
        </p:nvSpPr>
        <p:spPr>
          <a:xfrm>
            <a:off x="2411413" y="2565400"/>
            <a:ext cx="576262" cy="503238"/>
          </a:xfrm>
          <a:prstGeom prst="ellipse">
            <a:avLst/>
          </a:prstGeom>
          <a:noFill/>
          <a:ln w="57150">
            <a:solidFill>
              <a:srgbClr val="C00000"/>
            </a:solidFill>
          </a:ln>
        </p:spPr>
        <p:style>
          <a:lnRef idx="2">
            <a:schemeClr val="dk1"/>
          </a:lnRef>
          <a:fillRef idx="1">
            <a:schemeClr val="lt1"/>
          </a:fillRef>
          <a:effectRef idx="0">
            <a:schemeClr val="dk1"/>
          </a:effectRef>
          <a:fontRef idx="minor">
            <a:schemeClr val="dk1"/>
          </a:fontRef>
        </p:style>
        <p:txBody>
          <a:bodyPr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endParaRPr lang="nl-NL"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5302" name="Rechthoek 15">
            <a:extLst>
              <a:ext uri="{FF2B5EF4-FFF2-40B4-BE49-F238E27FC236}">
                <a16:creationId xmlns:a16="http://schemas.microsoft.com/office/drawing/2014/main" id="{39757D54-B7BB-AC4F-8E06-D8E9AA1EC7A3}"/>
              </a:ext>
            </a:extLst>
          </p:cNvPr>
          <p:cNvSpPr>
            <a:spLocks noChangeArrowheads="1"/>
          </p:cNvSpPr>
          <p:nvPr/>
        </p:nvSpPr>
        <p:spPr bwMode="auto">
          <a:xfrm>
            <a:off x="250825" y="4718050"/>
            <a:ext cx="87487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400" b="1">
                <a:solidFill>
                  <a:srgbClr val="271865"/>
                </a:solidFill>
              </a:rPr>
              <a:t>Leiden Bio Science Park (since 1984) leading life sciences cluster in the Netherlands.</a:t>
            </a:r>
            <a:endParaRPr lang="nl-NL" altLang="en-US" sz="2400" b="1">
              <a:solidFill>
                <a:srgbClr val="271865"/>
              </a:solidFill>
            </a:endParaRPr>
          </a:p>
          <a:p>
            <a:pPr eaLnBrk="1" hangingPunct="1"/>
            <a:r>
              <a:rPr lang="en-US" altLang="en-US" sz="2400" b="1">
                <a:solidFill>
                  <a:srgbClr val="271865"/>
                </a:solidFill>
              </a:rPr>
              <a:t>Ranks among the top five most successful science parks in Europe.</a:t>
            </a:r>
            <a:endParaRPr lang="nl-NL" altLang="en-US" sz="2400" b="1">
              <a:solidFill>
                <a:srgbClr val="271865"/>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el 1">
            <a:extLst>
              <a:ext uri="{FF2B5EF4-FFF2-40B4-BE49-F238E27FC236}">
                <a16:creationId xmlns:a16="http://schemas.microsoft.com/office/drawing/2014/main" id="{A13453A5-2428-5B4D-93EC-968DE2C167D9}"/>
              </a:ext>
            </a:extLst>
          </p:cNvPr>
          <p:cNvSpPr>
            <a:spLocks noGrp="1"/>
          </p:cNvSpPr>
          <p:nvPr>
            <p:ph type="title"/>
          </p:nvPr>
        </p:nvSpPr>
        <p:spPr>
          <a:xfrm>
            <a:off x="684213" y="188913"/>
            <a:ext cx="7848600" cy="1143000"/>
          </a:xfrm>
        </p:spPr>
        <p:txBody>
          <a:bodyPr/>
          <a:lstStyle/>
          <a:p>
            <a:r>
              <a:rPr lang="nl-NL" altLang="en-US"/>
              <a:t>A tailer made approach</a:t>
            </a:r>
          </a:p>
        </p:txBody>
      </p:sp>
      <p:pic>
        <p:nvPicPr>
          <p:cNvPr id="56323" name="Picture 2" descr="Leeuwenhoek 060614 ZuidOost perspectief- met poelgeest">
            <a:extLst>
              <a:ext uri="{FF2B5EF4-FFF2-40B4-BE49-F238E27FC236}">
                <a16:creationId xmlns:a16="http://schemas.microsoft.com/office/drawing/2014/main" id="{B6B2C68B-C569-6048-880F-DBD0811224EF}"/>
              </a:ext>
            </a:extLst>
          </p:cNvPr>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4284663" y="1196975"/>
            <a:ext cx="4535487" cy="3362325"/>
          </a:xfrm>
          <a:noFill/>
        </p:spPr>
      </p:pic>
      <p:sp>
        <p:nvSpPr>
          <p:cNvPr id="56324" name="Tekstvak 5">
            <a:extLst>
              <a:ext uri="{FF2B5EF4-FFF2-40B4-BE49-F238E27FC236}">
                <a16:creationId xmlns:a16="http://schemas.microsoft.com/office/drawing/2014/main" id="{EA7D5F32-863E-8740-9291-8C8426B53A56}"/>
              </a:ext>
            </a:extLst>
          </p:cNvPr>
          <p:cNvSpPr txBox="1">
            <a:spLocks noChangeArrowheads="1"/>
          </p:cNvSpPr>
          <p:nvPr/>
        </p:nvSpPr>
        <p:spPr bwMode="auto">
          <a:xfrm>
            <a:off x="468313" y="1196975"/>
            <a:ext cx="3887787"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defRPr>
            </a:lvl1pPr>
            <a:lvl2pPr marL="800100" indent="-34290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Tx/>
              <a:buAutoNum type="arabicPeriod"/>
            </a:pPr>
            <a:r>
              <a:rPr lang="nl-NL" altLang="en-US"/>
              <a:t>Vision – long term objectives &amp; commitment of key stakeholders</a:t>
            </a:r>
          </a:p>
          <a:p>
            <a:pPr eaLnBrk="1" hangingPunct="1">
              <a:buFontTx/>
              <a:buAutoNum type="arabicPeriod"/>
            </a:pPr>
            <a:r>
              <a:rPr lang="nl-NL" altLang="en-US"/>
              <a:t>Functional economic area.</a:t>
            </a:r>
          </a:p>
          <a:p>
            <a:pPr eaLnBrk="1" hangingPunct="1">
              <a:buFontTx/>
              <a:buAutoNum type="arabicPeriod"/>
            </a:pPr>
            <a:r>
              <a:rPr lang="nl-NL" altLang="en-US"/>
              <a:t>Integrated development policy with a mix of instruments</a:t>
            </a:r>
          </a:p>
          <a:p>
            <a:pPr lvl="1" eaLnBrk="1" hangingPunct="1">
              <a:buFont typeface="Arial" panose="020B0604020202020204" pitchFamily="34" charset="0"/>
              <a:buChar char="•"/>
            </a:pPr>
            <a:r>
              <a:rPr lang="nl-NL" altLang="en-US"/>
              <a:t>Infrastructure</a:t>
            </a:r>
          </a:p>
          <a:p>
            <a:pPr lvl="1" eaLnBrk="1" hangingPunct="1">
              <a:buFont typeface="Arial" panose="020B0604020202020204" pitchFamily="34" charset="0"/>
              <a:buChar char="•"/>
            </a:pPr>
            <a:r>
              <a:rPr lang="nl-NL" altLang="en-US"/>
              <a:t>Education – human capital</a:t>
            </a:r>
          </a:p>
          <a:p>
            <a:pPr lvl="1" eaLnBrk="1" hangingPunct="1">
              <a:buFont typeface="Arial" panose="020B0604020202020204" pitchFamily="34" charset="0"/>
              <a:buChar char="•"/>
            </a:pPr>
            <a:r>
              <a:rPr lang="nl-NL" altLang="en-US"/>
              <a:t>Promotion &amp; acquisition</a:t>
            </a:r>
          </a:p>
          <a:p>
            <a:pPr lvl="1" eaLnBrk="1" hangingPunct="1">
              <a:buFont typeface="Arial" panose="020B0604020202020204" pitchFamily="34" charset="0"/>
              <a:buChar char="•"/>
            </a:pPr>
            <a:r>
              <a:rPr lang="nl-NL" altLang="en-US"/>
              <a:t>Spatial planning</a:t>
            </a:r>
          </a:p>
          <a:p>
            <a:pPr lvl="1" eaLnBrk="1" hangingPunct="1">
              <a:buFont typeface="Arial" panose="020B0604020202020204" pitchFamily="34" charset="0"/>
              <a:buChar char="•"/>
            </a:pPr>
            <a:r>
              <a:rPr lang="nl-NL" altLang="en-US"/>
              <a:t>Incubators, shared facilities</a:t>
            </a:r>
          </a:p>
          <a:p>
            <a:pPr lvl="1" eaLnBrk="1" hangingPunct="1">
              <a:buFont typeface="Arial" panose="020B0604020202020204" pitchFamily="34" charset="0"/>
              <a:buChar char="•"/>
            </a:pPr>
            <a:r>
              <a:rPr lang="nl-NL" altLang="en-US"/>
              <a:t>Triple helix</a:t>
            </a:r>
          </a:p>
          <a:p>
            <a:pPr lvl="1" eaLnBrk="1" hangingPunct="1">
              <a:buFont typeface="Arial" panose="020B0604020202020204" pitchFamily="34" charset="0"/>
              <a:buChar char="•"/>
            </a:pPr>
            <a:r>
              <a:rPr lang="nl-NL" altLang="en-US"/>
              <a:t>Finance: grants, revolving funds, partipatary fund</a:t>
            </a:r>
          </a:p>
          <a:p>
            <a:pPr eaLnBrk="1" hangingPunct="1">
              <a:buFont typeface="Arial" panose="020B0604020202020204" pitchFamily="34" charset="0"/>
              <a:buAutoNum type="arabicPeriod"/>
            </a:pPr>
            <a:r>
              <a:rPr lang="nl-NL" altLang="en-US"/>
              <a:t>An intermediairy: LeidenBioScience Park Foundation – Reg development Organisation</a:t>
            </a:r>
          </a:p>
        </p:txBody>
      </p:sp>
      <p:pic>
        <p:nvPicPr>
          <p:cNvPr id="7" name="Picture 4" descr="http://images2-telegraaf.nl/multimedia/archive/00774/Lightrail_RijngGouw_774818d.jpg">
            <a:extLst>
              <a:ext uri="{FF2B5EF4-FFF2-40B4-BE49-F238E27FC236}">
                <a16:creationId xmlns:a16="http://schemas.microsoft.com/office/drawing/2014/main" id="{1E266C99-6F4B-C945-B015-565E104B1BF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556500" y="4652963"/>
            <a:ext cx="1408113"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 descr="http://t0.gstatic.com/images?q=tbn:ANd9GcSV-fhel_en6woLVdKqjyuUwgUVblBGES9S4oeOyDddaB6iVGVZTL2qYBSO">
            <a:hlinkClick r:id="rId4"/>
            <a:extLst>
              <a:ext uri="{FF2B5EF4-FFF2-40B4-BE49-F238E27FC236}">
                <a16:creationId xmlns:a16="http://schemas.microsoft.com/office/drawing/2014/main" id="{DFA44F5B-CEC5-5D44-95E8-5F46B9D65C6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227763" y="4652963"/>
            <a:ext cx="1250950" cy="94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http://www.echo.nl/_upload/edition_48/media/250/820E6468-4C03-405F-BCE9-1D814B0A0F29.jpg">
            <a:extLst>
              <a:ext uri="{FF2B5EF4-FFF2-40B4-BE49-F238E27FC236}">
                <a16:creationId xmlns:a16="http://schemas.microsoft.com/office/drawing/2014/main" id="{C4BEA078-AE4C-9C4F-AEF7-534351F25A30}"/>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146550" y="4652963"/>
            <a:ext cx="930275"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2" descr="http://www.hdci.nl/wilfred/wp-content/uploads/2010/01/Kiadis-150x150.jpg">
            <a:extLst>
              <a:ext uri="{FF2B5EF4-FFF2-40B4-BE49-F238E27FC236}">
                <a16:creationId xmlns:a16="http://schemas.microsoft.com/office/drawing/2014/main" id="{99FF61C8-C49F-7B4B-A568-0D807E343A70}"/>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137150" y="4652963"/>
            <a:ext cx="1019175"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9" name="Picture 20" descr="http://www.poppers-holding.nl/01/MyImages/cc_eu_logo.JPG">
            <a:extLst>
              <a:ext uri="{FF2B5EF4-FFF2-40B4-BE49-F238E27FC236}">
                <a16:creationId xmlns:a16="http://schemas.microsoft.com/office/drawing/2014/main" id="{3614C33C-1979-5D4D-95CE-BEB74B9D9174}"/>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596188" y="5661025"/>
            <a:ext cx="1316037"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30" name="Picture 18" descr="http://www.beeldbank.leidenuniv.nl/ImageDisplay.php?uid=FT093059&amp;thumbed=5">
            <a:extLst>
              <a:ext uri="{FF2B5EF4-FFF2-40B4-BE49-F238E27FC236}">
                <a16:creationId xmlns:a16="http://schemas.microsoft.com/office/drawing/2014/main" id="{D8760811-9E94-D544-A82A-A5A33E3AE63B}"/>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5973763" y="5732463"/>
            <a:ext cx="1550987"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E6F8A5BD-F6F1-3A48-A1DD-695C81707852}"/>
              </a:ext>
            </a:extLst>
          </p:cNvPr>
          <p:cNvSpPr>
            <a:spLocks noGrp="1"/>
          </p:cNvSpPr>
          <p:nvPr>
            <p:ph type="title"/>
          </p:nvPr>
        </p:nvSpPr>
        <p:spPr>
          <a:xfrm>
            <a:off x="468313" y="-242888"/>
            <a:ext cx="8229600" cy="1143001"/>
          </a:xfrm>
        </p:spPr>
        <p:txBody>
          <a:bodyPr/>
          <a:lstStyle/>
          <a:p>
            <a:r>
              <a:rPr lang="en-GB" altLang="en-US"/>
              <a:t>Analiza Sektora / Grane </a:t>
            </a:r>
          </a:p>
        </p:txBody>
      </p:sp>
      <p:sp>
        <p:nvSpPr>
          <p:cNvPr id="57347" name="Content Placeholder 2">
            <a:extLst>
              <a:ext uri="{FF2B5EF4-FFF2-40B4-BE49-F238E27FC236}">
                <a16:creationId xmlns:a16="http://schemas.microsoft.com/office/drawing/2014/main" id="{A1D1ACAD-0266-1B46-99F9-8F05FB63C960}"/>
              </a:ext>
            </a:extLst>
          </p:cNvPr>
          <p:cNvSpPr>
            <a:spLocks noGrp="1"/>
          </p:cNvSpPr>
          <p:nvPr>
            <p:ph idx="1"/>
          </p:nvPr>
        </p:nvSpPr>
        <p:spPr>
          <a:xfrm>
            <a:off x="468313" y="765175"/>
            <a:ext cx="8424862" cy="6092825"/>
          </a:xfrm>
        </p:spPr>
        <p:txBody>
          <a:bodyPr/>
          <a:lstStyle/>
          <a:p>
            <a:r>
              <a:rPr lang="sr-Latn-BA" altLang="en-US"/>
              <a:t>Važnost strateške analize sektora ili grane </a:t>
            </a:r>
          </a:p>
          <a:p>
            <a:r>
              <a:rPr lang="sr-Latn-BA" altLang="en-US"/>
              <a:t>Promjene nemaju isti uticaj na sve grane </a:t>
            </a:r>
          </a:p>
          <a:p>
            <a:r>
              <a:rPr lang="sr-Latn-BA" altLang="en-US"/>
              <a:t>Za dobru analizu grane potrebno je sagledati poslovanje uspješnih i neuspješnjih preduzeća</a:t>
            </a:r>
          </a:p>
          <a:p>
            <a:r>
              <a:rPr lang="sr-Latn-BA" altLang="en-US"/>
              <a:t>Granice sektora se mijenjaju (ponašanje učesnika unutar grane, nove tehnologije, inovacije)</a:t>
            </a:r>
          </a:p>
          <a:p>
            <a:r>
              <a:rPr lang="sr-Latn-BA" altLang="en-US"/>
              <a:t>Konkuretnst nacionalne ekonomije zavisi od promjena strukture ekonomije </a:t>
            </a:r>
          </a:p>
          <a:p>
            <a:endParaRPr lang="en-GB" alt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a:extLst>
              <a:ext uri="{FF2B5EF4-FFF2-40B4-BE49-F238E27FC236}">
                <a16:creationId xmlns:a16="http://schemas.microsoft.com/office/drawing/2014/main" id="{678D94BF-B166-D34F-8EDC-6AE839BBB2DE}"/>
              </a:ext>
            </a:extLst>
          </p:cNvPr>
          <p:cNvSpPr>
            <a:spLocks noGrp="1"/>
          </p:cNvSpPr>
          <p:nvPr>
            <p:ph type="title"/>
          </p:nvPr>
        </p:nvSpPr>
        <p:spPr>
          <a:xfrm>
            <a:off x="457200" y="274638"/>
            <a:ext cx="8229600" cy="706437"/>
          </a:xfrm>
        </p:spPr>
        <p:txBody>
          <a:bodyPr/>
          <a:lstStyle/>
          <a:p>
            <a:r>
              <a:rPr lang="sr-Latn-BA" altLang="en-US" sz="3600" b="1"/>
              <a:t>Porterove sugestije analize sektora </a:t>
            </a:r>
            <a:endParaRPr lang="en-GB" altLang="en-US" sz="3600" b="1"/>
          </a:p>
        </p:txBody>
      </p:sp>
      <p:sp>
        <p:nvSpPr>
          <p:cNvPr id="58371" name="Content Placeholder 2">
            <a:extLst>
              <a:ext uri="{FF2B5EF4-FFF2-40B4-BE49-F238E27FC236}">
                <a16:creationId xmlns:a16="http://schemas.microsoft.com/office/drawing/2014/main" id="{70DD0FAD-0520-7D41-9221-7B2DBD13EA0C}"/>
              </a:ext>
            </a:extLst>
          </p:cNvPr>
          <p:cNvSpPr>
            <a:spLocks noGrp="1"/>
          </p:cNvSpPr>
          <p:nvPr>
            <p:ph idx="1"/>
          </p:nvPr>
        </p:nvSpPr>
        <p:spPr>
          <a:xfrm>
            <a:off x="323850" y="1125538"/>
            <a:ext cx="8820150" cy="4525962"/>
          </a:xfrm>
        </p:spPr>
        <p:txBody>
          <a:bodyPr/>
          <a:lstStyle/>
          <a:p>
            <a:r>
              <a:rPr lang="sr-Latn-BA" altLang="en-US"/>
              <a:t>Definisanje relevantne grane </a:t>
            </a:r>
          </a:p>
          <a:p>
            <a:r>
              <a:rPr lang="sr-Latn-BA" altLang="en-US"/>
              <a:t>Identifikacija učesnika u gani i grupisanje (strateške grupe)</a:t>
            </a:r>
          </a:p>
          <a:p>
            <a:r>
              <a:rPr lang="sr-Latn-BA" altLang="en-US"/>
              <a:t>Ocjena konkuretnosti (faktora- jakih i slabih)</a:t>
            </a:r>
          </a:p>
          <a:p>
            <a:r>
              <a:rPr lang="sr-Latn-BA" altLang="en-US"/>
              <a:t>Utvrditi opštu strukturu grane, šta utiče na profitabilnost </a:t>
            </a:r>
          </a:p>
          <a:p>
            <a:r>
              <a:rPr lang="sr-Latn-BA" altLang="en-US"/>
              <a:t>Analizirati skorije i buduće promjene u 5 konkurentskih sila </a:t>
            </a:r>
          </a:p>
          <a:p>
            <a:r>
              <a:rPr lang="sr-Latn-BA" altLang="en-US"/>
              <a:t>Identifikovati aspekte grane koji su pod uticajem postojećih i budućih konkurenata   </a:t>
            </a:r>
          </a:p>
          <a:p>
            <a:endParaRPr lang="en-GB" alt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a:extLst>
              <a:ext uri="{FF2B5EF4-FFF2-40B4-BE49-F238E27FC236}">
                <a16:creationId xmlns:a16="http://schemas.microsoft.com/office/drawing/2014/main" id="{EBA032FC-9777-B242-A90E-222F6870FDF2}"/>
              </a:ext>
            </a:extLst>
          </p:cNvPr>
          <p:cNvSpPr>
            <a:spLocks noGrp="1"/>
          </p:cNvSpPr>
          <p:nvPr>
            <p:ph type="title"/>
          </p:nvPr>
        </p:nvSpPr>
        <p:spPr/>
        <p:txBody>
          <a:bodyPr/>
          <a:lstStyle/>
          <a:p>
            <a:r>
              <a:rPr lang="sr-Latn-BA" altLang="en-US"/>
              <a:t>Tipovi grana prema životnom  ciklusu (Porter)</a:t>
            </a:r>
            <a:endParaRPr lang="en-GB" altLang="en-US"/>
          </a:p>
        </p:txBody>
      </p:sp>
      <p:sp>
        <p:nvSpPr>
          <p:cNvPr id="59395" name="Content Placeholder 2">
            <a:extLst>
              <a:ext uri="{FF2B5EF4-FFF2-40B4-BE49-F238E27FC236}">
                <a16:creationId xmlns:a16="http://schemas.microsoft.com/office/drawing/2014/main" id="{AC527C1F-1FFE-084C-B8EC-37CB79514E50}"/>
              </a:ext>
            </a:extLst>
          </p:cNvPr>
          <p:cNvSpPr>
            <a:spLocks noGrp="1"/>
          </p:cNvSpPr>
          <p:nvPr>
            <p:ph idx="1"/>
          </p:nvPr>
        </p:nvSpPr>
        <p:spPr/>
        <p:txBody>
          <a:bodyPr/>
          <a:lstStyle/>
          <a:p>
            <a:r>
              <a:rPr lang="sr-Latn-BA" altLang="en-US"/>
              <a:t>Nove </a:t>
            </a:r>
          </a:p>
          <a:p>
            <a:r>
              <a:rPr lang="sr-Latn-BA" altLang="en-US"/>
              <a:t>Zrele (više mogućih rešenja reafirmacije) </a:t>
            </a:r>
          </a:p>
          <a:p>
            <a:r>
              <a:rPr lang="sr-Latn-BA" altLang="en-US"/>
              <a:t>Opadajuće</a:t>
            </a:r>
          </a:p>
          <a:p>
            <a:pPr lvl="1"/>
            <a:r>
              <a:rPr lang="sr-Latn-BA" altLang="en-US"/>
              <a:t>Strategijske alternative grana: </a:t>
            </a:r>
            <a:r>
              <a:rPr lang="sr-Latn-BA" altLang="en-US" b="1"/>
              <a:t>žrtva, brz odlazak , liderstvo, čuvar niše</a:t>
            </a:r>
            <a:r>
              <a:rPr lang="sr-Latn-BA" altLang="en-US"/>
              <a:t>) </a:t>
            </a:r>
          </a:p>
          <a:p>
            <a:pPr lvl="1"/>
            <a:r>
              <a:rPr lang="sr-Latn-BA" altLang="en-US"/>
              <a:t>Šta radimo u slučaju odluke </a:t>
            </a:r>
            <a:r>
              <a:rPr lang="sr-Latn-BA" altLang="en-US" i="1"/>
              <a:t>Žrtve</a:t>
            </a:r>
            <a:r>
              <a:rPr lang="sr-Latn-BA" altLang="en-US"/>
              <a:t> i  </a:t>
            </a:r>
            <a:r>
              <a:rPr lang="sr-Latn-BA" altLang="en-US" i="1"/>
              <a:t>Brzog odlaska</a:t>
            </a:r>
            <a:r>
              <a:rPr lang="sr-Latn-BA" altLang="en-US"/>
              <a:t> a šata u druga dva slučaja?</a:t>
            </a:r>
            <a:endParaRPr lang="en-GB" alt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50001500-3D6A-0349-9207-C8F9C27705BE}"/>
              </a:ext>
            </a:extLst>
          </p:cNvPr>
          <p:cNvSpPr>
            <a:spLocks noGrp="1"/>
          </p:cNvSpPr>
          <p:nvPr>
            <p:ph type="title"/>
          </p:nvPr>
        </p:nvSpPr>
        <p:spPr>
          <a:xfrm>
            <a:off x="395288" y="-315913"/>
            <a:ext cx="8229600" cy="1143001"/>
          </a:xfrm>
        </p:spPr>
        <p:txBody>
          <a:bodyPr/>
          <a:lstStyle/>
          <a:p>
            <a:r>
              <a:rPr lang="sr-Latn-BA" altLang="en-US"/>
              <a:t>Veličina Grane </a:t>
            </a:r>
            <a:endParaRPr lang="en-GB" altLang="en-US"/>
          </a:p>
        </p:txBody>
      </p:sp>
      <p:sp>
        <p:nvSpPr>
          <p:cNvPr id="60419" name="Content Placeholder 2">
            <a:extLst>
              <a:ext uri="{FF2B5EF4-FFF2-40B4-BE49-F238E27FC236}">
                <a16:creationId xmlns:a16="http://schemas.microsoft.com/office/drawing/2014/main" id="{B327A228-70C0-F345-8467-2AA80824D091}"/>
              </a:ext>
            </a:extLst>
          </p:cNvPr>
          <p:cNvSpPr>
            <a:spLocks noGrp="1"/>
          </p:cNvSpPr>
          <p:nvPr>
            <p:ph idx="1"/>
          </p:nvPr>
        </p:nvSpPr>
        <p:spPr>
          <a:xfrm>
            <a:off x="395288" y="549275"/>
            <a:ext cx="8229600" cy="4525963"/>
          </a:xfrm>
        </p:spPr>
        <p:txBody>
          <a:bodyPr/>
          <a:lstStyle/>
          <a:p>
            <a:r>
              <a:rPr lang="sr-Latn-BA" altLang="en-US"/>
              <a:t>Zavisni od osnovnih formi strukture tržišta</a:t>
            </a:r>
          </a:p>
          <a:p>
            <a:r>
              <a:rPr lang="sr-Latn-BA" altLang="en-US"/>
              <a:t>3 su osnovne:</a:t>
            </a:r>
          </a:p>
          <a:p>
            <a:pPr lvl="1"/>
            <a:r>
              <a:rPr lang="sr-Latn-BA" altLang="en-US"/>
              <a:t>Savršena konkurencija</a:t>
            </a:r>
          </a:p>
          <a:p>
            <a:pPr lvl="1"/>
            <a:r>
              <a:rPr lang="sr-Latn-BA" altLang="en-US"/>
              <a:t>Oligopol (malo firmi kontroliše tržište- kako?)</a:t>
            </a:r>
          </a:p>
          <a:p>
            <a:pPr lvl="1"/>
            <a:r>
              <a:rPr lang="sr-Latn-BA" altLang="en-US"/>
              <a:t>Monopol </a:t>
            </a:r>
          </a:p>
          <a:p>
            <a:r>
              <a:rPr lang="sr-Latn-BA" altLang="en-US"/>
              <a:t>Od čega zavisi stepen profitabilnosti grane? </a:t>
            </a:r>
          </a:p>
          <a:p>
            <a:pPr lvl="1"/>
            <a:r>
              <a:rPr lang="sr-Latn-BA" altLang="en-US"/>
              <a:t>Okruženje nepovoljno - mnogo konkurenata, niska stopa rasta, slabe barijere ulaska, puno supstituta, visoka pregovaračka snaga...</a:t>
            </a:r>
          </a:p>
          <a:p>
            <a:pPr lvl="1"/>
            <a:r>
              <a:rPr lang="sr-Latn-BA" altLang="en-US"/>
              <a:t>Povoljno  gransko okruženje?  </a:t>
            </a:r>
          </a:p>
          <a:p>
            <a:endParaRPr lang="en-GB" alt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a:extLst>
              <a:ext uri="{FF2B5EF4-FFF2-40B4-BE49-F238E27FC236}">
                <a16:creationId xmlns:a16="http://schemas.microsoft.com/office/drawing/2014/main" id="{F40C2147-DE62-3849-86F1-7DA1ED9F2043}"/>
              </a:ext>
            </a:extLst>
          </p:cNvPr>
          <p:cNvSpPr>
            <a:spLocks noGrp="1"/>
          </p:cNvSpPr>
          <p:nvPr>
            <p:ph type="title"/>
          </p:nvPr>
        </p:nvSpPr>
        <p:spPr>
          <a:xfrm>
            <a:off x="395288" y="0"/>
            <a:ext cx="8229600" cy="1143000"/>
          </a:xfrm>
        </p:spPr>
        <p:txBody>
          <a:bodyPr/>
          <a:lstStyle/>
          <a:p>
            <a:r>
              <a:rPr lang="sr-Latn-BA" altLang="en-US"/>
              <a:t>Cilj analize grane </a:t>
            </a:r>
            <a:endParaRPr lang="en-GB" altLang="en-US"/>
          </a:p>
        </p:txBody>
      </p:sp>
      <p:sp>
        <p:nvSpPr>
          <p:cNvPr id="61443" name="Content Placeholder 2">
            <a:extLst>
              <a:ext uri="{FF2B5EF4-FFF2-40B4-BE49-F238E27FC236}">
                <a16:creationId xmlns:a16="http://schemas.microsoft.com/office/drawing/2014/main" id="{081FDF4C-719F-3B49-9D84-C749DA9B1FA4}"/>
              </a:ext>
            </a:extLst>
          </p:cNvPr>
          <p:cNvSpPr>
            <a:spLocks noGrp="1"/>
          </p:cNvSpPr>
          <p:nvPr>
            <p:ph idx="1"/>
          </p:nvPr>
        </p:nvSpPr>
        <p:spPr>
          <a:xfrm>
            <a:off x="395288" y="981075"/>
            <a:ext cx="8229600" cy="4525963"/>
          </a:xfrm>
        </p:spPr>
        <p:txBody>
          <a:bodyPr/>
          <a:lstStyle/>
          <a:p>
            <a:r>
              <a:rPr lang="sr-Latn-BA" altLang="en-US"/>
              <a:t>Definisanje poslovne strategije preduzeća</a:t>
            </a:r>
          </a:p>
          <a:p>
            <a:r>
              <a:rPr lang="sr-Latn-BA" altLang="en-US"/>
              <a:t>Politika cijena</a:t>
            </a:r>
          </a:p>
          <a:p>
            <a:r>
              <a:rPr lang="sr-Latn-BA" altLang="en-US"/>
              <a:t>Način proizvodnje, </a:t>
            </a:r>
          </a:p>
          <a:p>
            <a:r>
              <a:rPr lang="sr-Latn-BA" altLang="en-US"/>
              <a:t>Inovacije </a:t>
            </a:r>
          </a:p>
          <a:p>
            <a:r>
              <a:rPr lang="sr-Latn-BA" altLang="en-US"/>
              <a:t>Strukturne promjene (diferencijacija proizvodnje, granske barijere...) </a:t>
            </a:r>
          </a:p>
          <a:p>
            <a:r>
              <a:rPr lang="sr-Latn-BA" altLang="en-US"/>
              <a:t>Dakle, cilj je iznalaženje pozicije grane za odbranu preduzeća od sila, odnosno uticati na njih </a:t>
            </a:r>
            <a:endParaRPr lang="en-GB" alt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6C59C5A6-5DFD-4E47-9B08-936DB2DA4D28}"/>
              </a:ext>
            </a:extLst>
          </p:cNvPr>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028" name="Rectangle 3">
            <a:extLst>
              <a:ext uri="{FF2B5EF4-FFF2-40B4-BE49-F238E27FC236}">
                <a16:creationId xmlns:a16="http://schemas.microsoft.com/office/drawing/2014/main" id="{EEC4F9B6-3E59-3949-A5E1-167147CE6003}"/>
              </a:ext>
            </a:extLst>
          </p:cNvPr>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029" name="Rectangle 4">
            <a:extLst>
              <a:ext uri="{FF2B5EF4-FFF2-40B4-BE49-F238E27FC236}">
                <a16:creationId xmlns:a16="http://schemas.microsoft.com/office/drawing/2014/main" id="{CD5C112E-D9CB-334E-B77B-6BD2451B42A2}"/>
              </a:ext>
            </a:extLst>
          </p:cNvPr>
          <p:cNvSpPr>
            <a:spLocks noGrp="1" noChangeArrowheads="1"/>
          </p:cNvSpPr>
          <p:nvPr>
            <p:ph type="title"/>
          </p:nvPr>
        </p:nvSpPr>
        <p:spPr>
          <a:xfrm>
            <a:off x="1066800" y="301625"/>
            <a:ext cx="6985000" cy="1120775"/>
          </a:xfrm>
          <a:noFill/>
        </p:spPr>
        <p:txBody>
          <a:bodyPr lIns="90488" tIns="44450" rIns="90488" bIns="44450"/>
          <a:lstStyle/>
          <a:p>
            <a:pPr defTabSz="762000"/>
            <a:r>
              <a:rPr lang="en-US" altLang="en-US" sz="3600">
                <a:solidFill>
                  <a:schemeClr val="tx1"/>
                </a:solidFill>
              </a:rPr>
              <a:t>Porter’s Five Forces of Competition Framework</a:t>
            </a:r>
          </a:p>
        </p:txBody>
      </p:sp>
      <p:sp>
        <p:nvSpPr>
          <p:cNvPr id="1030" name="Rectangle 5">
            <a:extLst>
              <a:ext uri="{FF2B5EF4-FFF2-40B4-BE49-F238E27FC236}">
                <a16:creationId xmlns:a16="http://schemas.microsoft.com/office/drawing/2014/main" id="{88FE4BED-BBCD-9E4A-B025-69C86BA333F9}"/>
              </a:ext>
            </a:extLst>
          </p:cNvPr>
          <p:cNvSpPr>
            <a:spLocks noChangeArrowheads="1"/>
          </p:cNvSpPr>
          <p:nvPr/>
        </p:nvSpPr>
        <p:spPr bwMode="auto">
          <a:xfrm>
            <a:off x="3511550" y="3016250"/>
            <a:ext cx="2120900" cy="21971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1031" name="Rectangle 6">
            <a:extLst>
              <a:ext uri="{FF2B5EF4-FFF2-40B4-BE49-F238E27FC236}">
                <a16:creationId xmlns:a16="http://schemas.microsoft.com/office/drawing/2014/main" id="{C89386AE-A853-8249-8844-181CD188403E}"/>
              </a:ext>
            </a:extLst>
          </p:cNvPr>
          <p:cNvSpPr>
            <a:spLocks noChangeArrowheads="1"/>
          </p:cNvSpPr>
          <p:nvPr/>
        </p:nvSpPr>
        <p:spPr bwMode="auto">
          <a:xfrm>
            <a:off x="3733800" y="1828800"/>
            <a:ext cx="1665288" cy="4064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000" b="1">
                <a:latin typeface="Times New Roman" panose="02020603050405020304" pitchFamily="18" charset="0"/>
              </a:rPr>
              <a:t>SUPPLIERS</a:t>
            </a:r>
          </a:p>
        </p:txBody>
      </p:sp>
      <p:sp>
        <p:nvSpPr>
          <p:cNvPr id="1032" name="Rectangle 7">
            <a:extLst>
              <a:ext uri="{FF2B5EF4-FFF2-40B4-BE49-F238E27FC236}">
                <a16:creationId xmlns:a16="http://schemas.microsoft.com/office/drawing/2014/main" id="{C57F47B2-43A2-CE40-B635-C011B44E76BA}"/>
              </a:ext>
            </a:extLst>
          </p:cNvPr>
          <p:cNvSpPr>
            <a:spLocks noChangeArrowheads="1"/>
          </p:cNvSpPr>
          <p:nvPr/>
        </p:nvSpPr>
        <p:spPr bwMode="auto">
          <a:xfrm>
            <a:off x="355600" y="3886200"/>
            <a:ext cx="1539875" cy="6508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b="1">
                <a:latin typeface="Times New Roman" panose="02020603050405020304" pitchFamily="18" charset="0"/>
              </a:rPr>
              <a:t>POTENTIAL</a:t>
            </a:r>
          </a:p>
          <a:p>
            <a:pPr algn="ctr"/>
            <a:r>
              <a:rPr lang="en-US" altLang="en-US" b="1">
                <a:latin typeface="Times New Roman" panose="02020603050405020304" pitchFamily="18" charset="0"/>
              </a:rPr>
              <a:t>ENTRANTS</a:t>
            </a:r>
          </a:p>
        </p:txBody>
      </p:sp>
      <p:sp>
        <p:nvSpPr>
          <p:cNvPr id="1033" name="Rectangle 8">
            <a:extLst>
              <a:ext uri="{FF2B5EF4-FFF2-40B4-BE49-F238E27FC236}">
                <a16:creationId xmlns:a16="http://schemas.microsoft.com/office/drawing/2014/main" id="{65DB5B03-FC46-8948-A254-D0350D8F6F09}"/>
              </a:ext>
            </a:extLst>
          </p:cNvPr>
          <p:cNvSpPr>
            <a:spLocks noChangeArrowheads="1"/>
          </p:cNvSpPr>
          <p:nvPr/>
        </p:nvSpPr>
        <p:spPr bwMode="auto">
          <a:xfrm>
            <a:off x="7023100" y="4114800"/>
            <a:ext cx="1755775" cy="376238"/>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b="1">
                <a:latin typeface="Times New Roman" panose="02020603050405020304" pitchFamily="18" charset="0"/>
              </a:rPr>
              <a:t>SUBSTITUTES</a:t>
            </a:r>
          </a:p>
        </p:txBody>
      </p:sp>
      <p:sp>
        <p:nvSpPr>
          <p:cNvPr id="1034" name="Rectangle 9">
            <a:extLst>
              <a:ext uri="{FF2B5EF4-FFF2-40B4-BE49-F238E27FC236}">
                <a16:creationId xmlns:a16="http://schemas.microsoft.com/office/drawing/2014/main" id="{0847889C-9A47-9648-AA79-4BC721B7DF39}"/>
              </a:ext>
            </a:extLst>
          </p:cNvPr>
          <p:cNvSpPr>
            <a:spLocks noChangeArrowheads="1"/>
          </p:cNvSpPr>
          <p:nvPr/>
        </p:nvSpPr>
        <p:spPr bwMode="auto">
          <a:xfrm>
            <a:off x="3881438" y="6045200"/>
            <a:ext cx="1227137" cy="4064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000" b="1">
                <a:latin typeface="Times New Roman" panose="02020603050405020304" pitchFamily="18" charset="0"/>
              </a:rPr>
              <a:t>BUYERS</a:t>
            </a:r>
          </a:p>
        </p:txBody>
      </p:sp>
      <p:sp>
        <p:nvSpPr>
          <p:cNvPr id="1035" name="Rectangle 10">
            <a:extLst>
              <a:ext uri="{FF2B5EF4-FFF2-40B4-BE49-F238E27FC236}">
                <a16:creationId xmlns:a16="http://schemas.microsoft.com/office/drawing/2014/main" id="{F9A61305-42F3-684E-AB9A-BFBE00695D4C}"/>
              </a:ext>
            </a:extLst>
          </p:cNvPr>
          <p:cNvSpPr>
            <a:spLocks noChangeArrowheads="1"/>
          </p:cNvSpPr>
          <p:nvPr/>
        </p:nvSpPr>
        <p:spPr bwMode="auto">
          <a:xfrm>
            <a:off x="3576638" y="3073400"/>
            <a:ext cx="19907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b="1">
                <a:latin typeface="Times New Roman" panose="02020603050405020304" pitchFamily="18" charset="0"/>
              </a:rPr>
              <a:t>INDUSTRY</a:t>
            </a:r>
          </a:p>
          <a:p>
            <a:pPr algn="ctr"/>
            <a:r>
              <a:rPr lang="en-US" altLang="en-US" b="1">
                <a:latin typeface="Times New Roman" panose="02020603050405020304" pitchFamily="18" charset="0"/>
              </a:rPr>
              <a:t>COMPETITORS</a:t>
            </a:r>
          </a:p>
        </p:txBody>
      </p:sp>
      <p:sp>
        <p:nvSpPr>
          <p:cNvPr id="1036" name="Rectangle 11">
            <a:extLst>
              <a:ext uri="{FF2B5EF4-FFF2-40B4-BE49-F238E27FC236}">
                <a16:creationId xmlns:a16="http://schemas.microsoft.com/office/drawing/2014/main" id="{78515400-27AC-CF4B-80E2-7C9BBB7F3270}"/>
              </a:ext>
            </a:extLst>
          </p:cNvPr>
          <p:cNvSpPr>
            <a:spLocks noChangeArrowheads="1"/>
          </p:cNvSpPr>
          <p:nvPr/>
        </p:nvSpPr>
        <p:spPr bwMode="auto">
          <a:xfrm>
            <a:off x="3756025" y="4467225"/>
            <a:ext cx="16351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b="1">
                <a:latin typeface="Times New Roman" panose="02020603050405020304" pitchFamily="18" charset="0"/>
              </a:rPr>
              <a:t>Rivalry among</a:t>
            </a:r>
          </a:p>
          <a:p>
            <a:pPr algn="ctr"/>
            <a:r>
              <a:rPr lang="en-US" altLang="en-US" b="1">
                <a:latin typeface="Times New Roman" panose="02020603050405020304" pitchFamily="18" charset="0"/>
              </a:rPr>
              <a:t>existing firms</a:t>
            </a:r>
          </a:p>
        </p:txBody>
      </p:sp>
      <p:sp>
        <p:nvSpPr>
          <p:cNvPr id="1037" name="Line 12">
            <a:extLst>
              <a:ext uri="{FF2B5EF4-FFF2-40B4-BE49-F238E27FC236}">
                <a16:creationId xmlns:a16="http://schemas.microsoft.com/office/drawing/2014/main" id="{3A48A0B3-E4B3-2C48-952A-278A17ECD2A3}"/>
              </a:ext>
            </a:extLst>
          </p:cNvPr>
          <p:cNvSpPr>
            <a:spLocks noChangeShapeType="1"/>
          </p:cNvSpPr>
          <p:nvPr/>
        </p:nvSpPr>
        <p:spPr bwMode="auto">
          <a:xfrm>
            <a:off x="2286000" y="4267200"/>
            <a:ext cx="1096963"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38" name="Line 13">
            <a:extLst>
              <a:ext uri="{FF2B5EF4-FFF2-40B4-BE49-F238E27FC236}">
                <a16:creationId xmlns:a16="http://schemas.microsoft.com/office/drawing/2014/main" id="{3DA1D671-7CA8-F74D-B15B-10D031578E6E}"/>
              </a:ext>
            </a:extLst>
          </p:cNvPr>
          <p:cNvSpPr>
            <a:spLocks noChangeShapeType="1"/>
          </p:cNvSpPr>
          <p:nvPr/>
        </p:nvSpPr>
        <p:spPr bwMode="auto">
          <a:xfrm flipH="1">
            <a:off x="5780088" y="4267200"/>
            <a:ext cx="944562"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39" name="Line 14">
            <a:extLst>
              <a:ext uri="{FF2B5EF4-FFF2-40B4-BE49-F238E27FC236}">
                <a16:creationId xmlns:a16="http://schemas.microsoft.com/office/drawing/2014/main" id="{60977592-38B6-184C-947A-9E99ED898D45}"/>
              </a:ext>
            </a:extLst>
          </p:cNvPr>
          <p:cNvSpPr>
            <a:spLocks noChangeShapeType="1"/>
          </p:cNvSpPr>
          <p:nvPr/>
        </p:nvSpPr>
        <p:spPr bwMode="auto">
          <a:xfrm>
            <a:off x="4648200" y="2362200"/>
            <a:ext cx="0" cy="56356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40" name="Rectangle 15">
            <a:extLst>
              <a:ext uri="{FF2B5EF4-FFF2-40B4-BE49-F238E27FC236}">
                <a16:creationId xmlns:a16="http://schemas.microsoft.com/office/drawing/2014/main" id="{1FFE07C2-3763-7F41-B359-2C0762F379E7}"/>
              </a:ext>
            </a:extLst>
          </p:cNvPr>
          <p:cNvSpPr>
            <a:spLocks noChangeArrowheads="1"/>
          </p:cNvSpPr>
          <p:nvPr/>
        </p:nvSpPr>
        <p:spPr bwMode="auto">
          <a:xfrm>
            <a:off x="2720975" y="2432050"/>
            <a:ext cx="324802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b="1">
                <a:latin typeface="Times New Roman" panose="02020603050405020304" pitchFamily="18" charset="0"/>
              </a:rPr>
              <a:t>Bargaining power   of suppliers</a:t>
            </a:r>
          </a:p>
        </p:txBody>
      </p:sp>
      <p:sp>
        <p:nvSpPr>
          <p:cNvPr id="1041" name="Rectangle 16">
            <a:extLst>
              <a:ext uri="{FF2B5EF4-FFF2-40B4-BE49-F238E27FC236}">
                <a16:creationId xmlns:a16="http://schemas.microsoft.com/office/drawing/2014/main" id="{AEDEA8ED-6CB9-8848-AD8E-F56EED9ED61A}"/>
              </a:ext>
            </a:extLst>
          </p:cNvPr>
          <p:cNvSpPr>
            <a:spLocks noChangeArrowheads="1"/>
          </p:cNvSpPr>
          <p:nvPr/>
        </p:nvSpPr>
        <p:spPr bwMode="auto">
          <a:xfrm>
            <a:off x="2689225" y="5632450"/>
            <a:ext cx="3019425"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b="1">
                <a:latin typeface="Times New Roman" panose="02020603050405020304" pitchFamily="18" charset="0"/>
              </a:rPr>
              <a:t>Bargaining power   of buyers</a:t>
            </a:r>
          </a:p>
        </p:txBody>
      </p:sp>
      <p:sp>
        <p:nvSpPr>
          <p:cNvPr id="1042" name="Line 17">
            <a:extLst>
              <a:ext uri="{FF2B5EF4-FFF2-40B4-BE49-F238E27FC236}">
                <a16:creationId xmlns:a16="http://schemas.microsoft.com/office/drawing/2014/main" id="{837B23A8-7D9E-7B4C-9253-6D4C82622706}"/>
              </a:ext>
            </a:extLst>
          </p:cNvPr>
          <p:cNvSpPr>
            <a:spLocks noChangeShapeType="1"/>
          </p:cNvSpPr>
          <p:nvPr/>
        </p:nvSpPr>
        <p:spPr bwMode="auto">
          <a:xfrm flipV="1">
            <a:off x="4648200" y="5410200"/>
            <a:ext cx="0" cy="56356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43" name="Rectangle 18">
            <a:extLst>
              <a:ext uri="{FF2B5EF4-FFF2-40B4-BE49-F238E27FC236}">
                <a16:creationId xmlns:a16="http://schemas.microsoft.com/office/drawing/2014/main" id="{C055332F-1797-464A-B700-0CB98B476CFA}"/>
              </a:ext>
            </a:extLst>
          </p:cNvPr>
          <p:cNvSpPr>
            <a:spLocks noChangeArrowheads="1"/>
          </p:cNvSpPr>
          <p:nvPr/>
        </p:nvSpPr>
        <p:spPr bwMode="auto">
          <a:xfrm>
            <a:off x="2054225" y="3879850"/>
            <a:ext cx="1489075" cy="91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b="1">
                <a:latin typeface="Times New Roman" panose="02020603050405020304" pitchFamily="18" charset="0"/>
              </a:rPr>
              <a:t>Threat of</a:t>
            </a:r>
          </a:p>
          <a:p>
            <a:pPr algn="ctr"/>
            <a:endParaRPr lang="en-US" altLang="en-US" b="1">
              <a:latin typeface="Times New Roman" panose="02020603050405020304" pitchFamily="18" charset="0"/>
            </a:endParaRPr>
          </a:p>
          <a:p>
            <a:pPr algn="ctr"/>
            <a:r>
              <a:rPr lang="en-US" altLang="en-US" b="1">
                <a:latin typeface="Times New Roman" panose="02020603050405020304" pitchFamily="18" charset="0"/>
              </a:rPr>
              <a:t>new entrants</a:t>
            </a:r>
          </a:p>
        </p:txBody>
      </p:sp>
      <p:sp>
        <p:nvSpPr>
          <p:cNvPr id="1044" name="Rectangle 19">
            <a:extLst>
              <a:ext uri="{FF2B5EF4-FFF2-40B4-BE49-F238E27FC236}">
                <a16:creationId xmlns:a16="http://schemas.microsoft.com/office/drawing/2014/main" id="{D7B16F7A-91C2-1D4B-BC36-208A5D3697AB}"/>
              </a:ext>
            </a:extLst>
          </p:cNvPr>
          <p:cNvSpPr>
            <a:spLocks noChangeArrowheads="1"/>
          </p:cNvSpPr>
          <p:nvPr/>
        </p:nvSpPr>
        <p:spPr bwMode="auto">
          <a:xfrm>
            <a:off x="5486400" y="3581400"/>
            <a:ext cx="1528763" cy="115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endParaRPr lang="en-US" altLang="en-US" sz="1600" b="1">
              <a:latin typeface="Times New Roman" panose="02020603050405020304" pitchFamily="18" charset="0"/>
            </a:endParaRPr>
          </a:p>
          <a:p>
            <a:pPr algn="ctr"/>
            <a:r>
              <a:rPr lang="en-US" altLang="en-US" b="1">
                <a:latin typeface="Times New Roman" panose="02020603050405020304" pitchFamily="18" charset="0"/>
              </a:rPr>
              <a:t>Threat of</a:t>
            </a:r>
          </a:p>
          <a:p>
            <a:pPr algn="ctr"/>
            <a:endParaRPr lang="en-US" altLang="en-US" b="1">
              <a:latin typeface="Times New Roman" panose="02020603050405020304" pitchFamily="18" charset="0"/>
            </a:endParaRPr>
          </a:p>
          <a:p>
            <a:pPr algn="ctr"/>
            <a:r>
              <a:rPr lang="en-US" altLang="en-US" b="1">
                <a:latin typeface="Times New Roman" panose="02020603050405020304" pitchFamily="18" charset="0"/>
              </a:rPr>
              <a:t>substitutes</a:t>
            </a:r>
          </a:p>
        </p:txBody>
      </p:sp>
      <p:graphicFrame>
        <p:nvGraphicFramePr>
          <p:cNvPr id="1026" name="Object 2">
            <a:hlinkClick r:id="" action="ppaction://ole?verb=0"/>
            <a:extLst>
              <a:ext uri="{FF2B5EF4-FFF2-40B4-BE49-F238E27FC236}">
                <a16:creationId xmlns:a16="http://schemas.microsoft.com/office/drawing/2014/main" id="{28D7D3A1-26AD-0140-8AE1-03A2F5850B72}"/>
              </a:ext>
            </a:extLst>
          </p:cNvPr>
          <p:cNvGraphicFramePr>
            <a:graphicFrameLocks/>
          </p:cNvGraphicFramePr>
          <p:nvPr/>
        </p:nvGraphicFramePr>
        <p:xfrm>
          <a:off x="4191000" y="3733800"/>
          <a:ext cx="825500" cy="749300"/>
        </p:xfrm>
        <a:graphic>
          <a:graphicData uri="http://schemas.openxmlformats.org/presentationml/2006/ole">
            <mc:AlternateContent xmlns:mc="http://schemas.openxmlformats.org/markup-compatibility/2006">
              <mc:Choice xmlns:v="urn:schemas-microsoft-com:vml" Requires="v">
                <p:oleObj spid="_x0000_s1045" name="Clip" r:id="rId4" imgW="4749800" imgH="4318000" progId="MS_ClipArt_Gallery.2">
                  <p:embed/>
                </p:oleObj>
              </mc:Choice>
              <mc:Fallback>
                <p:oleObj name="Clip" r:id="rId4" imgW="4749800" imgH="4318000" progId="MS_ClipArt_Gallery.2">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1000" y="3733800"/>
                        <a:ext cx="82550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BAF0D26B-4DC2-0147-A9A2-F53009EA2FBF}"/>
              </a:ext>
            </a:extLst>
          </p:cNvPr>
          <p:cNvSpPr>
            <a:spLocks noGrp="1" noChangeArrowheads="1"/>
          </p:cNvSpPr>
          <p:nvPr>
            <p:ph type="title"/>
          </p:nvPr>
        </p:nvSpPr>
        <p:spPr/>
        <p:txBody>
          <a:bodyPr/>
          <a:lstStyle/>
          <a:p>
            <a:pPr eaLnBrk="1" hangingPunct="1"/>
            <a:r>
              <a:rPr lang="en-US" altLang="en-US"/>
              <a:t>PESTEL Okvir za analizu makro</a:t>
            </a:r>
            <a:r>
              <a:rPr lang="sr-Latn-BA" altLang="en-US"/>
              <a:t>-</a:t>
            </a:r>
            <a:r>
              <a:rPr lang="en-US" altLang="en-US"/>
              <a:t>okruzenja</a:t>
            </a:r>
          </a:p>
        </p:txBody>
      </p:sp>
      <p:sp>
        <p:nvSpPr>
          <p:cNvPr id="12291" name="Rectangle 3">
            <a:extLst>
              <a:ext uri="{FF2B5EF4-FFF2-40B4-BE49-F238E27FC236}">
                <a16:creationId xmlns:a16="http://schemas.microsoft.com/office/drawing/2014/main" id="{8954B0ED-152C-7846-BDCF-48DFDE9966C0}"/>
              </a:ext>
            </a:extLst>
          </p:cNvPr>
          <p:cNvSpPr>
            <a:spLocks noChangeArrowheads="1"/>
          </p:cNvSpPr>
          <p:nvPr/>
        </p:nvSpPr>
        <p:spPr bwMode="auto">
          <a:xfrm>
            <a:off x="1295400" y="1981200"/>
            <a:ext cx="3276600" cy="1066800"/>
          </a:xfrm>
          <a:prstGeom prst="rect">
            <a:avLst/>
          </a:prstGeom>
          <a:gradFill rotWithShape="1">
            <a:gsLst>
              <a:gs pos="0">
                <a:schemeClr val="bg1"/>
              </a:gs>
              <a:gs pos="100000">
                <a:schemeClr val="accent2">
                  <a:alpha val="28998"/>
                </a:schemeClr>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a:t>Political</a:t>
            </a:r>
          </a:p>
        </p:txBody>
      </p:sp>
      <p:sp>
        <p:nvSpPr>
          <p:cNvPr id="12292" name="Rectangle 4">
            <a:extLst>
              <a:ext uri="{FF2B5EF4-FFF2-40B4-BE49-F238E27FC236}">
                <a16:creationId xmlns:a16="http://schemas.microsoft.com/office/drawing/2014/main" id="{D6D395F5-EBEB-9C4F-8539-17B6EAB9EC54}"/>
              </a:ext>
            </a:extLst>
          </p:cNvPr>
          <p:cNvSpPr>
            <a:spLocks noChangeArrowheads="1"/>
          </p:cNvSpPr>
          <p:nvPr/>
        </p:nvSpPr>
        <p:spPr bwMode="auto">
          <a:xfrm>
            <a:off x="5029200" y="1981200"/>
            <a:ext cx="3276600" cy="1066800"/>
          </a:xfrm>
          <a:prstGeom prst="rect">
            <a:avLst/>
          </a:prstGeom>
          <a:gradFill rotWithShape="1">
            <a:gsLst>
              <a:gs pos="0">
                <a:schemeClr val="bg1"/>
              </a:gs>
              <a:gs pos="100000">
                <a:schemeClr val="accent2">
                  <a:alpha val="28998"/>
                </a:schemeClr>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a:t>Economic</a:t>
            </a:r>
          </a:p>
        </p:txBody>
      </p:sp>
      <p:sp>
        <p:nvSpPr>
          <p:cNvPr id="12293" name="Rectangle 5">
            <a:extLst>
              <a:ext uri="{FF2B5EF4-FFF2-40B4-BE49-F238E27FC236}">
                <a16:creationId xmlns:a16="http://schemas.microsoft.com/office/drawing/2014/main" id="{9D45F79D-CD5B-244E-B348-F5828E2AE60F}"/>
              </a:ext>
            </a:extLst>
          </p:cNvPr>
          <p:cNvSpPr>
            <a:spLocks noChangeArrowheads="1"/>
          </p:cNvSpPr>
          <p:nvPr/>
        </p:nvSpPr>
        <p:spPr bwMode="auto">
          <a:xfrm>
            <a:off x="5029200" y="3200400"/>
            <a:ext cx="3276600" cy="1066800"/>
          </a:xfrm>
          <a:prstGeom prst="rect">
            <a:avLst/>
          </a:prstGeom>
          <a:gradFill rotWithShape="1">
            <a:gsLst>
              <a:gs pos="0">
                <a:schemeClr val="bg1"/>
              </a:gs>
              <a:gs pos="100000">
                <a:schemeClr val="accent2">
                  <a:alpha val="28998"/>
                </a:schemeClr>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a:t>Technological </a:t>
            </a:r>
          </a:p>
        </p:txBody>
      </p:sp>
      <p:sp>
        <p:nvSpPr>
          <p:cNvPr id="12294" name="Rectangle 6">
            <a:extLst>
              <a:ext uri="{FF2B5EF4-FFF2-40B4-BE49-F238E27FC236}">
                <a16:creationId xmlns:a16="http://schemas.microsoft.com/office/drawing/2014/main" id="{590994A5-8431-7547-874C-C8F59722FB66}"/>
              </a:ext>
            </a:extLst>
          </p:cNvPr>
          <p:cNvSpPr>
            <a:spLocks noChangeArrowheads="1"/>
          </p:cNvSpPr>
          <p:nvPr/>
        </p:nvSpPr>
        <p:spPr bwMode="auto">
          <a:xfrm>
            <a:off x="1295400" y="4419600"/>
            <a:ext cx="3276600" cy="1066800"/>
          </a:xfrm>
          <a:prstGeom prst="rect">
            <a:avLst/>
          </a:prstGeom>
          <a:gradFill rotWithShape="1">
            <a:gsLst>
              <a:gs pos="0">
                <a:schemeClr val="bg1"/>
              </a:gs>
              <a:gs pos="100000">
                <a:schemeClr val="accent2">
                  <a:alpha val="28998"/>
                </a:schemeClr>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a:t>Environmental</a:t>
            </a:r>
          </a:p>
        </p:txBody>
      </p:sp>
      <p:sp>
        <p:nvSpPr>
          <p:cNvPr id="12295" name="Rectangle 7">
            <a:extLst>
              <a:ext uri="{FF2B5EF4-FFF2-40B4-BE49-F238E27FC236}">
                <a16:creationId xmlns:a16="http://schemas.microsoft.com/office/drawing/2014/main" id="{BF9C5FED-FCD3-EF4E-AA89-84041A30DC3C}"/>
              </a:ext>
            </a:extLst>
          </p:cNvPr>
          <p:cNvSpPr>
            <a:spLocks noChangeArrowheads="1"/>
          </p:cNvSpPr>
          <p:nvPr/>
        </p:nvSpPr>
        <p:spPr bwMode="auto">
          <a:xfrm>
            <a:off x="5029200" y="4419600"/>
            <a:ext cx="3276600" cy="1066800"/>
          </a:xfrm>
          <a:prstGeom prst="rect">
            <a:avLst/>
          </a:prstGeom>
          <a:gradFill rotWithShape="1">
            <a:gsLst>
              <a:gs pos="0">
                <a:schemeClr val="bg1"/>
              </a:gs>
              <a:gs pos="100000">
                <a:schemeClr val="accent2">
                  <a:alpha val="28998"/>
                </a:schemeClr>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a:t>Legal</a:t>
            </a:r>
            <a:r>
              <a:rPr lang="sr-Latn-BA" altLang="en-US" sz="2800"/>
              <a:t> </a:t>
            </a:r>
            <a:endParaRPr lang="en-US" altLang="en-US" sz="2800"/>
          </a:p>
        </p:txBody>
      </p:sp>
      <p:sp>
        <p:nvSpPr>
          <p:cNvPr id="12296" name="Rectangle 8">
            <a:extLst>
              <a:ext uri="{FF2B5EF4-FFF2-40B4-BE49-F238E27FC236}">
                <a16:creationId xmlns:a16="http://schemas.microsoft.com/office/drawing/2014/main" id="{C728DD36-A113-9349-B00F-DA9D1973AE3F}"/>
              </a:ext>
            </a:extLst>
          </p:cNvPr>
          <p:cNvSpPr>
            <a:spLocks noChangeArrowheads="1"/>
          </p:cNvSpPr>
          <p:nvPr/>
        </p:nvSpPr>
        <p:spPr bwMode="auto">
          <a:xfrm>
            <a:off x="1295400" y="3200400"/>
            <a:ext cx="3276600" cy="1066800"/>
          </a:xfrm>
          <a:prstGeom prst="rect">
            <a:avLst/>
          </a:prstGeom>
          <a:gradFill rotWithShape="1">
            <a:gsLst>
              <a:gs pos="0">
                <a:schemeClr val="bg1"/>
              </a:gs>
              <a:gs pos="100000">
                <a:schemeClr val="accent2">
                  <a:alpha val="28998"/>
                </a:schemeClr>
              </a:gs>
            </a:gsLst>
            <a:lin ang="27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a:t>Social</a:t>
            </a:r>
          </a:p>
        </p:txBody>
      </p:sp>
      <p:sp>
        <p:nvSpPr>
          <p:cNvPr id="8201" name="Content Placeholder 9">
            <a:extLst>
              <a:ext uri="{FF2B5EF4-FFF2-40B4-BE49-F238E27FC236}">
                <a16:creationId xmlns:a16="http://schemas.microsoft.com/office/drawing/2014/main" id="{759C9E2D-E585-0B40-BC82-2344A1669154}"/>
              </a:ext>
            </a:extLst>
          </p:cNvPr>
          <p:cNvSpPr>
            <a:spLocks noGrp="1"/>
          </p:cNvSpPr>
          <p:nvPr>
            <p:ph idx="1"/>
          </p:nvPr>
        </p:nvSpPr>
        <p:spPr/>
        <p:txBody>
          <a:bodyPr/>
          <a:lstStyle/>
          <a:p>
            <a:endParaRPr lang="sr-Latn-CS" altLang="en-US"/>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blinds(horizontal)">
                                      <p:cBhvr>
                                        <p:cTn id="7" dur="500"/>
                                        <p:tgtEl>
                                          <p:spTgt spid="1229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292"/>
                                        </p:tgtEl>
                                        <p:attrNameLst>
                                          <p:attrName>style.visibility</p:attrName>
                                        </p:attrNameLst>
                                      </p:cBhvr>
                                      <p:to>
                                        <p:strVal val="visible"/>
                                      </p:to>
                                    </p:set>
                                    <p:animEffect transition="in" filter="blinds(horizontal)">
                                      <p:cBhvr>
                                        <p:cTn id="12" dur="500"/>
                                        <p:tgtEl>
                                          <p:spTgt spid="1229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296"/>
                                        </p:tgtEl>
                                        <p:attrNameLst>
                                          <p:attrName>style.visibility</p:attrName>
                                        </p:attrNameLst>
                                      </p:cBhvr>
                                      <p:to>
                                        <p:strVal val="visible"/>
                                      </p:to>
                                    </p:set>
                                    <p:animEffect transition="in" filter="blinds(horizontal)">
                                      <p:cBhvr>
                                        <p:cTn id="17" dur="500"/>
                                        <p:tgtEl>
                                          <p:spTgt spid="1229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293"/>
                                        </p:tgtEl>
                                        <p:attrNameLst>
                                          <p:attrName>style.visibility</p:attrName>
                                        </p:attrNameLst>
                                      </p:cBhvr>
                                      <p:to>
                                        <p:strVal val="visible"/>
                                      </p:to>
                                    </p:set>
                                    <p:animEffect transition="in" filter="blinds(horizontal)">
                                      <p:cBhvr>
                                        <p:cTn id="22" dur="500"/>
                                        <p:tgtEl>
                                          <p:spTgt spid="1229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2294"/>
                                        </p:tgtEl>
                                        <p:attrNameLst>
                                          <p:attrName>style.visibility</p:attrName>
                                        </p:attrNameLst>
                                      </p:cBhvr>
                                      <p:to>
                                        <p:strVal val="visible"/>
                                      </p:to>
                                    </p:set>
                                    <p:animEffect transition="in" filter="blinds(horizontal)">
                                      <p:cBhvr>
                                        <p:cTn id="27" dur="500"/>
                                        <p:tgtEl>
                                          <p:spTgt spid="1229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2295"/>
                                        </p:tgtEl>
                                        <p:attrNameLst>
                                          <p:attrName>style.visibility</p:attrName>
                                        </p:attrNameLst>
                                      </p:cBhvr>
                                      <p:to>
                                        <p:strVal val="visible"/>
                                      </p:to>
                                    </p:set>
                                    <p:animEffect transition="in" filter="blinds(horizontal)">
                                      <p:cBhvr>
                                        <p:cTn id="32" dur="500"/>
                                        <p:tgtEl>
                                          <p:spTgt spid="122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p:bldP spid="12292" grpId="0" animBg="1"/>
      <p:bldP spid="12293" grpId="0" animBg="1"/>
      <p:bldP spid="12294" grpId="0" animBg="1"/>
      <p:bldP spid="12295" grpId="0" animBg="1"/>
      <p:bldP spid="12296"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1943C5EE-A174-1644-9444-0460F4E1C2FF}"/>
              </a:ext>
            </a:extLst>
          </p:cNvPr>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62467" name="Rectangle 3">
            <a:extLst>
              <a:ext uri="{FF2B5EF4-FFF2-40B4-BE49-F238E27FC236}">
                <a16:creationId xmlns:a16="http://schemas.microsoft.com/office/drawing/2014/main" id="{1DB35F63-FA06-8B47-8659-E3FAC05D014A}"/>
              </a:ext>
            </a:extLst>
          </p:cNvPr>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62468" name="Rectangle 6">
            <a:extLst>
              <a:ext uri="{FF2B5EF4-FFF2-40B4-BE49-F238E27FC236}">
                <a16:creationId xmlns:a16="http://schemas.microsoft.com/office/drawing/2014/main" id="{BF1CD426-74D2-EC48-A968-1D892F344649}"/>
              </a:ext>
            </a:extLst>
          </p:cNvPr>
          <p:cNvSpPr>
            <a:spLocks noGrp="1" noChangeArrowheads="1"/>
          </p:cNvSpPr>
          <p:nvPr>
            <p:ph type="title"/>
          </p:nvPr>
        </p:nvSpPr>
        <p:spPr>
          <a:xfrm>
            <a:off x="609600" y="228600"/>
            <a:ext cx="7772400" cy="1143000"/>
          </a:xfrm>
        </p:spPr>
        <p:txBody>
          <a:bodyPr/>
          <a:lstStyle/>
          <a:p>
            <a:r>
              <a:rPr lang="en-GB" altLang="en-US" sz="3600">
                <a:solidFill>
                  <a:schemeClr val="tx1"/>
                </a:solidFill>
              </a:rPr>
              <a:t>Five Forces Analysis </a:t>
            </a:r>
          </a:p>
        </p:txBody>
      </p:sp>
      <p:sp>
        <p:nvSpPr>
          <p:cNvPr id="62469" name="Rectangle 7">
            <a:extLst>
              <a:ext uri="{FF2B5EF4-FFF2-40B4-BE49-F238E27FC236}">
                <a16:creationId xmlns:a16="http://schemas.microsoft.com/office/drawing/2014/main" id="{F10A9B94-74A1-B94E-ACE4-3478E490BCF7}"/>
              </a:ext>
            </a:extLst>
          </p:cNvPr>
          <p:cNvSpPr>
            <a:spLocks noGrp="1" noChangeArrowheads="1"/>
          </p:cNvSpPr>
          <p:nvPr>
            <p:ph type="body" idx="1"/>
          </p:nvPr>
        </p:nvSpPr>
        <p:spPr>
          <a:xfrm>
            <a:off x="685800" y="1371600"/>
            <a:ext cx="7772400" cy="4114800"/>
          </a:xfrm>
        </p:spPr>
        <p:txBody>
          <a:bodyPr/>
          <a:lstStyle/>
          <a:p>
            <a:pPr>
              <a:lnSpc>
                <a:spcPct val="90000"/>
              </a:lnSpc>
              <a:buFont typeface="Wingdings" pitchFamily="2" charset="2"/>
              <a:buNone/>
            </a:pPr>
            <a:r>
              <a:rPr lang="en-GB" altLang="en-US"/>
              <a:t>The threat of entry ...</a:t>
            </a:r>
            <a:endParaRPr lang="en-GB" altLang="en-US" sz="2800"/>
          </a:p>
          <a:p>
            <a:pPr>
              <a:lnSpc>
                <a:spcPct val="90000"/>
              </a:lnSpc>
            </a:pPr>
            <a:r>
              <a:rPr lang="en-GB" altLang="en-US" sz="2800"/>
              <a:t>Dependent on barriers to entry such as:</a:t>
            </a:r>
          </a:p>
          <a:p>
            <a:pPr lvl="1">
              <a:lnSpc>
                <a:spcPct val="90000"/>
              </a:lnSpc>
            </a:pPr>
            <a:r>
              <a:rPr lang="en-GB" altLang="en-US" sz="2400"/>
              <a:t>Economies of scale</a:t>
            </a:r>
          </a:p>
          <a:p>
            <a:pPr lvl="1">
              <a:lnSpc>
                <a:spcPct val="90000"/>
              </a:lnSpc>
            </a:pPr>
            <a:r>
              <a:rPr lang="en-GB" altLang="en-US" sz="2400"/>
              <a:t>Capital requirements of entry</a:t>
            </a:r>
          </a:p>
          <a:p>
            <a:pPr lvl="1">
              <a:lnSpc>
                <a:spcPct val="90000"/>
              </a:lnSpc>
            </a:pPr>
            <a:r>
              <a:rPr lang="en-GB" altLang="en-US" sz="2400"/>
              <a:t>Access to distribution channels</a:t>
            </a:r>
          </a:p>
          <a:p>
            <a:pPr lvl="1">
              <a:lnSpc>
                <a:spcPct val="90000"/>
              </a:lnSpc>
            </a:pPr>
            <a:r>
              <a:rPr lang="en-GB" altLang="en-US" sz="2400"/>
              <a:t>Cost advantages independent of size (eg the “experience curve”)</a:t>
            </a:r>
          </a:p>
          <a:p>
            <a:pPr lvl="1">
              <a:lnSpc>
                <a:spcPct val="90000"/>
              </a:lnSpc>
            </a:pPr>
            <a:r>
              <a:rPr lang="en-GB" altLang="en-US" sz="2400"/>
              <a:t>Expected retaliation</a:t>
            </a:r>
          </a:p>
          <a:p>
            <a:pPr lvl="1">
              <a:lnSpc>
                <a:spcPct val="90000"/>
              </a:lnSpc>
            </a:pPr>
            <a:r>
              <a:rPr lang="en-GB" altLang="en-US" sz="2400"/>
              <a:t>Legislation or government action</a:t>
            </a:r>
          </a:p>
          <a:p>
            <a:pPr lvl="1">
              <a:lnSpc>
                <a:spcPct val="90000"/>
              </a:lnSpc>
            </a:pPr>
            <a:r>
              <a:rPr lang="en-GB" altLang="en-US" sz="2400"/>
              <a:t>Differentiation</a:t>
            </a:r>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0109AD0A-35FB-144C-8A50-D52A1AC7C84A}"/>
              </a:ext>
            </a:extLst>
          </p:cNvPr>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63491" name="Rectangle 3">
            <a:extLst>
              <a:ext uri="{FF2B5EF4-FFF2-40B4-BE49-F238E27FC236}">
                <a16:creationId xmlns:a16="http://schemas.microsoft.com/office/drawing/2014/main" id="{7FACC871-1977-CD41-9206-82383ED730B7}"/>
              </a:ext>
            </a:extLst>
          </p:cNvPr>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63492" name="Rectangle 6">
            <a:extLst>
              <a:ext uri="{FF2B5EF4-FFF2-40B4-BE49-F238E27FC236}">
                <a16:creationId xmlns:a16="http://schemas.microsoft.com/office/drawing/2014/main" id="{7FE17EE0-93FC-FA45-967B-3093C985C7AA}"/>
              </a:ext>
            </a:extLst>
          </p:cNvPr>
          <p:cNvSpPr>
            <a:spLocks noGrp="1" noChangeArrowheads="1"/>
          </p:cNvSpPr>
          <p:nvPr>
            <p:ph type="title"/>
          </p:nvPr>
        </p:nvSpPr>
        <p:spPr/>
        <p:txBody>
          <a:bodyPr/>
          <a:lstStyle/>
          <a:p>
            <a:r>
              <a:rPr lang="en-GB" altLang="en-US" sz="3600">
                <a:solidFill>
                  <a:schemeClr val="tx1"/>
                </a:solidFill>
              </a:rPr>
              <a:t>Five Forces Analysis </a:t>
            </a:r>
          </a:p>
        </p:txBody>
      </p:sp>
      <p:sp>
        <p:nvSpPr>
          <p:cNvPr id="63493" name="Rectangle 7">
            <a:extLst>
              <a:ext uri="{FF2B5EF4-FFF2-40B4-BE49-F238E27FC236}">
                <a16:creationId xmlns:a16="http://schemas.microsoft.com/office/drawing/2014/main" id="{7380880B-8748-954B-AE51-2B3A29E1D161}"/>
              </a:ext>
            </a:extLst>
          </p:cNvPr>
          <p:cNvSpPr>
            <a:spLocks noGrp="1" noChangeArrowheads="1"/>
          </p:cNvSpPr>
          <p:nvPr>
            <p:ph type="body" idx="1"/>
          </p:nvPr>
        </p:nvSpPr>
        <p:spPr/>
        <p:txBody>
          <a:bodyPr/>
          <a:lstStyle/>
          <a:p>
            <a:pPr>
              <a:lnSpc>
                <a:spcPct val="90000"/>
              </a:lnSpc>
              <a:buFont typeface="Wingdings" pitchFamily="2" charset="2"/>
              <a:buNone/>
            </a:pPr>
            <a:r>
              <a:rPr lang="en-GB" altLang="en-US"/>
              <a:t>Buyer power is likely to be high when:</a:t>
            </a:r>
          </a:p>
          <a:p>
            <a:pPr>
              <a:lnSpc>
                <a:spcPct val="90000"/>
              </a:lnSpc>
            </a:pPr>
            <a:r>
              <a:rPr lang="en-GB" altLang="en-US" sz="2800"/>
              <a:t>There is a concentration of buyers</a:t>
            </a:r>
          </a:p>
          <a:p>
            <a:pPr>
              <a:lnSpc>
                <a:spcPct val="90000"/>
              </a:lnSpc>
            </a:pPr>
            <a:r>
              <a:rPr lang="en-GB" altLang="en-US" sz="2800"/>
              <a:t>There are many small operators in the supplying industry</a:t>
            </a:r>
          </a:p>
          <a:p>
            <a:pPr>
              <a:lnSpc>
                <a:spcPct val="90000"/>
              </a:lnSpc>
            </a:pPr>
            <a:r>
              <a:rPr lang="en-GB" altLang="en-US" sz="2800"/>
              <a:t>There are alternative sources of supply</a:t>
            </a:r>
          </a:p>
          <a:p>
            <a:pPr>
              <a:lnSpc>
                <a:spcPct val="90000"/>
              </a:lnSpc>
            </a:pPr>
            <a:r>
              <a:rPr lang="en-GB" altLang="en-US" sz="2800"/>
              <a:t>Components or materials are a high percentage of cost to the buyer leading to “shopping around”</a:t>
            </a:r>
          </a:p>
          <a:p>
            <a:pPr>
              <a:lnSpc>
                <a:spcPct val="90000"/>
              </a:lnSpc>
            </a:pPr>
            <a:r>
              <a:rPr lang="en-GB" altLang="en-US" sz="2800"/>
              <a:t>Switching costs are low</a:t>
            </a:r>
          </a:p>
          <a:p>
            <a:pPr>
              <a:lnSpc>
                <a:spcPct val="90000"/>
              </a:lnSpc>
            </a:pPr>
            <a:r>
              <a:rPr lang="en-GB" altLang="en-US" sz="2800"/>
              <a:t>There is a threat of backward integration</a:t>
            </a:r>
            <a:endParaRPr lang="en-GB" altLang="en-US"/>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56C5A19A-1072-B240-952F-22ED03B1AC82}"/>
              </a:ext>
            </a:extLst>
          </p:cNvPr>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64515" name="Rectangle 3">
            <a:extLst>
              <a:ext uri="{FF2B5EF4-FFF2-40B4-BE49-F238E27FC236}">
                <a16:creationId xmlns:a16="http://schemas.microsoft.com/office/drawing/2014/main" id="{3336E925-241B-DF47-AE76-7AD3B3917725}"/>
              </a:ext>
            </a:extLst>
          </p:cNvPr>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64516" name="Rectangle 6">
            <a:extLst>
              <a:ext uri="{FF2B5EF4-FFF2-40B4-BE49-F238E27FC236}">
                <a16:creationId xmlns:a16="http://schemas.microsoft.com/office/drawing/2014/main" id="{8165A050-6D24-F246-848C-69CF49509E2A}"/>
              </a:ext>
            </a:extLst>
          </p:cNvPr>
          <p:cNvSpPr>
            <a:spLocks noGrp="1" noChangeArrowheads="1"/>
          </p:cNvSpPr>
          <p:nvPr>
            <p:ph type="title"/>
          </p:nvPr>
        </p:nvSpPr>
        <p:spPr/>
        <p:txBody>
          <a:bodyPr/>
          <a:lstStyle/>
          <a:p>
            <a:r>
              <a:rPr lang="en-GB" altLang="en-US" sz="3600">
                <a:solidFill>
                  <a:schemeClr val="tx1"/>
                </a:solidFill>
              </a:rPr>
              <a:t>Five Forces Analysis</a:t>
            </a:r>
          </a:p>
        </p:txBody>
      </p:sp>
      <p:sp>
        <p:nvSpPr>
          <p:cNvPr id="64517" name="Rectangle 7">
            <a:extLst>
              <a:ext uri="{FF2B5EF4-FFF2-40B4-BE49-F238E27FC236}">
                <a16:creationId xmlns:a16="http://schemas.microsoft.com/office/drawing/2014/main" id="{2B7FE31D-EA47-FD48-966F-70F4052306BE}"/>
              </a:ext>
            </a:extLst>
          </p:cNvPr>
          <p:cNvSpPr>
            <a:spLocks noGrp="1" noChangeArrowheads="1"/>
          </p:cNvSpPr>
          <p:nvPr>
            <p:ph type="body" idx="1"/>
          </p:nvPr>
        </p:nvSpPr>
        <p:spPr/>
        <p:txBody>
          <a:bodyPr/>
          <a:lstStyle/>
          <a:p>
            <a:pPr>
              <a:buFont typeface="Wingdings" pitchFamily="2" charset="2"/>
              <a:buNone/>
            </a:pPr>
            <a:r>
              <a:rPr lang="en-GB" altLang="en-US"/>
              <a:t>Supplier power is high when:</a:t>
            </a:r>
          </a:p>
          <a:p>
            <a:r>
              <a:rPr lang="en-GB" altLang="en-US" sz="2800"/>
              <a:t>There is a concentration of suppliers</a:t>
            </a:r>
          </a:p>
          <a:p>
            <a:r>
              <a:rPr lang="en-GB" altLang="en-US" sz="2800"/>
              <a:t>Switching costs are high</a:t>
            </a:r>
          </a:p>
          <a:p>
            <a:r>
              <a:rPr lang="en-GB" altLang="en-US" sz="2800"/>
              <a:t>The supplier brand is powerful</a:t>
            </a:r>
          </a:p>
          <a:p>
            <a:r>
              <a:rPr lang="en-GB" altLang="en-US" sz="2800"/>
              <a:t>Integration forward by the supplier is possible</a:t>
            </a:r>
          </a:p>
          <a:p>
            <a:r>
              <a:rPr lang="en-GB" altLang="en-US" sz="2800"/>
              <a:t>Customers are fragmented and bargaining power low</a:t>
            </a:r>
            <a:endParaRPr lang="en-GB" altLang="en-US"/>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15E5A6B6-7762-5743-9EB6-587D239E2E1D}"/>
              </a:ext>
            </a:extLst>
          </p:cNvPr>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65539" name="Rectangle 3">
            <a:extLst>
              <a:ext uri="{FF2B5EF4-FFF2-40B4-BE49-F238E27FC236}">
                <a16:creationId xmlns:a16="http://schemas.microsoft.com/office/drawing/2014/main" id="{BABAA751-382C-F045-9A30-3E0663B51E6B}"/>
              </a:ext>
            </a:extLst>
          </p:cNvPr>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65540" name="Rectangle 6">
            <a:extLst>
              <a:ext uri="{FF2B5EF4-FFF2-40B4-BE49-F238E27FC236}">
                <a16:creationId xmlns:a16="http://schemas.microsoft.com/office/drawing/2014/main" id="{54A84E0E-03C2-C34C-8E76-26BB0C9C772A}"/>
              </a:ext>
            </a:extLst>
          </p:cNvPr>
          <p:cNvSpPr>
            <a:spLocks noGrp="1" noChangeArrowheads="1"/>
          </p:cNvSpPr>
          <p:nvPr>
            <p:ph type="title"/>
          </p:nvPr>
        </p:nvSpPr>
        <p:spPr/>
        <p:txBody>
          <a:bodyPr/>
          <a:lstStyle/>
          <a:p>
            <a:r>
              <a:rPr lang="en-GB" altLang="en-US" sz="3600">
                <a:solidFill>
                  <a:schemeClr val="tx1"/>
                </a:solidFill>
              </a:rPr>
              <a:t>Five Forces Analysis</a:t>
            </a:r>
          </a:p>
        </p:txBody>
      </p:sp>
      <p:sp>
        <p:nvSpPr>
          <p:cNvPr id="65541" name="Rectangle 7">
            <a:extLst>
              <a:ext uri="{FF2B5EF4-FFF2-40B4-BE49-F238E27FC236}">
                <a16:creationId xmlns:a16="http://schemas.microsoft.com/office/drawing/2014/main" id="{2C24399F-3244-1B4D-A961-F9145897F8AE}"/>
              </a:ext>
            </a:extLst>
          </p:cNvPr>
          <p:cNvSpPr>
            <a:spLocks noGrp="1" noChangeArrowheads="1"/>
          </p:cNvSpPr>
          <p:nvPr>
            <p:ph type="body" idx="1"/>
          </p:nvPr>
        </p:nvSpPr>
        <p:spPr/>
        <p:txBody>
          <a:bodyPr/>
          <a:lstStyle/>
          <a:p>
            <a:pPr>
              <a:buFont typeface="Wingdings" pitchFamily="2" charset="2"/>
              <a:buNone/>
            </a:pPr>
            <a:r>
              <a:rPr lang="en-GB" altLang="en-US"/>
              <a:t>Threat of substitutes:</a:t>
            </a:r>
          </a:p>
          <a:p>
            <a:r>
              <a:rPr lang="en-GB" altLang="en-US" sz="2800"/>
              <a:t>Substitutes take different forms:</a:t>
            </a:r>
          </a:p>
          <a:p>
            <a:pPr lvl="1"/>
            <a:r>
              <a:rPr lang="en-GB" altLang="en-US" sz="2400"/>
              <a:t>Product substitution</a:t>
            </a:r>
          </a:p>
          <a:p>
            <a:pPr lvl="1"/>
            <a:r>
              <a:rPr lang="en-GB" altLang="en-US" sz="2400"/>
              <a:t>Substitution of need</a:t>
            </a:r>
          </a:p>
          <a:p>
            <a:pPr lvl="1"/>
            <a:r>
              <a:rPr lang="en-GB" altLang="en-US" sz="2400"/>
              <a:t>Generic substitution</a:t>
            </a:r>
          </a:p>
          <a:p>
            <a:pPr lvl="1"/>
            <a:r>
              <a:rPr lang="en-GB" altLang="en-US" sz="2400"/>
              <a:t>Doing without</a:t>
            </a:r>
            <a:endParaRPr lang="en-GB" altLang="en-US"/>
          </a:p>
          <a:p>
            <a:pPr lvl="1"/>
            <a:endParaRPr lang="en-GB" altLang="en-US"/>
          </a:p>
        </p:txBody>
      </p:sp>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C0BB27AC-F0AA-744D-B2B2-807940B53CA0}"/>
              </a:ext>
            </a:extLst>
          </p:cNvPr>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66563" name="Rectangle 3">
            <a:extLst>
              <a:ext uri="{FF2B5EF4-FFF2-40B4-BE49-F238E27FC236}">
                <a16:creationId xmlns:a16="http://schemas.microsoft.com/office/drawing/2014/main" id="{5AA1D59C-2A1B-AA4B-99B1-FAD8622DEEA2}"/>
              </a:ext>
            </a:extLst>
          </p:cNvPr>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66564" name="Rectangle 6">
            <a:extLst>
              <a:ext uri="{FF2B5EF4-FFF2-40B4-BE49-F238E27FC236}">
                <a16:creationId xmlns:a16="http://schemas.microsoft.com/office/drawing/2014/main" id="{E949301A-D2B9-9A41-A4DD-69B962AF33EA}"/>
              </a:ext>
            </a:extLst>
          </p:cNvPr>
          <p:cNvSpPr>
            <a:spLocks noGrp="1" noChangeArrowheads="1"/>
          </p:cNvSpPr>
          <p:nvPr>
            <p:ph type="title"/>
          </p:nvPr>
        </p:nvSpPr>
        <p:spPr>
          <a:xfrm>
            <a:off x="762000" y="304800"/>
            <a:ext cx="7772400" cy="1143000"/>
          </a:xfrm>
        </p:spPr>
        <p:txBody>
          <a:bodyPr/>
          <a:lstStyle/>
          <a:p>
            <a:r>
              <a:rPr lang="en-GB" altLang="en-US" sz="3600">
                <a:solidFill>
                  <a:schemeClr val="tx1"/>
                </a:solidFill>
              </a:rPr>
              <a:t>Five Forces Analysis</a:t>
            </a:r>
          </a:p>
        </p:txBody>
      </p:sp>
      <p:sp>
        <p:nvSpPr>
          <p:cNvPr id="66565" name="Rectangle 7">
            <a:extLst>
              <a:ext uri="{FF2B5EF4-FFF2-40B4-BE49-F238E27FC236}">
                <a16:creationId xmlns:a16="http://schemas.microsoft.com/office/drawing/2014/main" id="{F5F6F1F9-8F66-CE45-8D57-E9D60BD8C560}"/>
              </a:ext>
            </a:extLst>
          </p:cNvPr>
          <p:cNvSpPr>
            <a:spLocks noGrp="1" noChangeArrowheads="1"/>
          </p:cNvSpPr>
          <p:nvPr>
            <p:ph type="body" idx="1"/>
          </p:nvPr>
        </p:nvSpPr>
        <p:spPr>
          <a:xfrm>
            <a:off x="762000" y="1524000"/>
            <a:ext cx="7772400" cy="4114800"/>
          </a:xfrm>
        </p:spPr>
        <p:txBody>
          <a:bodyPr/>
          <a:lstStyle/>
          <a:p>
            <a:pPr>
              <a:lnSpc>
                <a:spcPct val="90000"/>
              </a:lnSpc>
              <a:buFont typeface="Wingdings" pitchFamily="2" charset="2"/>
              <a:buNone/>
            </a:pPr>
            <a:r>
              <a:rPr lang="en-GB" altLang="en-US"/>
              <a:t>Competitive Rivalry is high when:</a:t>
            </a:r>
          </a:p>
          <a:p>
            <a:pPr>
              <a:lnSpc>
                <a:spcPct val="90000"/>
              </a:lnSpc>
            </a:pPr>
            <a:r>
              <a:rPr lang="en-GB" altLang="en-US" sz="2800"/>
              <a:t>Entry is likely</a:t>
            </a:r>
          </a:p>
          <a:p>
            <a:pPr>
              <a:lnSpc>
                <a:spcPct val="90000"/>
              </a:lnSpc>
            </a:pPr>
            <a:r>
              <a:rPr lang="en-GB" altLang="en-US" sz="2800"/>
              <a:t>Substitutes threaten</a:t>
            </a:r>
          </a:p>
          <a:p>
            <a:pPr>
              <a:lnSpc>
                <a:spcPct val="90000"/>
              </a:lnSpc>
            </a:pPr>
            <a:r>
              <a:rPr lang="en-GB" altLang="en-US" sz="2800"/>
              <a:t>Buyers or suppliers exercise control</a:t>
            </a:r>
          </a:p>
          <a:p>
            <a:pPr>
              <a:lnSpc>
                <a:spcPct val="90000"/>
              </a:lnSpc>
            </a:pPr>
            <a:r>
              <a:rPr lang="en-GB" altLang="en-US" sz="2800"/>
              <a:t>Competitors are in balance</a:t>
            </a:r>
          </a:p>
          <a:p>
            <a:pPr>
              <a:lnSpc>
                <a:spcPct val="90000"/>
              </a:lnSpc>
            </a:pPr>
            <a:r>
              <a:rPr lang="en-GB" altLang="en-US" sz="2800"/>
              <a:t>There is slow market growth</a:t>
            </a:r>
          </a:p>
          <a:p>
            <a:pPr>
              <a:lnSpc>
                <a:spcPct val="90000"/>
              </a:lnSpc>
            </a:pPr>
            <a:r>
              <a:rPr lang="en-GB" altLang="en-US" sz="2800"/>
              <a:t>Global customers increase competition</a:t>
            </a:r>
          </a:p>
          <a:p>
            <a:pPr>
              <a:lnSpc>
                <a:spcPct val="90000"/>
              </a:lnSpc>
            </a:pPr>
            <a:r>
              <a:rPr lang="en-GB" altLang="en-US" sz="2800"/>
              <a:t>There are high fixed costs in an industry</a:t>
            </a:r>
          </a:p>
          <a:p>
            <a:pPr>
              <a:lnSpc>
                <a:spcPct val="90000"/>
              </a:lnSpc>
            </a:pPr>
            <a:r>
              <a:rPr lang="en-GB" altLang="en-US" sz="2800"/>
              <a:t>Markets are undifferentiated</a:t>
            </a:r>
          </a:p>
          <a:p>
            <a:pPr>
              <a:lnSpc>
                <a:spcPct val="90000"/>
              </a:lnSpc>
            </a:pPr>
            <a:r>
              <a:rPr lang="en-GB" altLang="en-US" sz="2800"/>
              <a:t>There are high exit barriers</a:t>
            </a:r>
            <a:endParaRPr lang="en-GB" altLang="en-US"/>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a:extLst>
              <a:ext uri="{FF2B5EF4-FFF2-40B4-BE49-F238E27FC236}">
                <a16:creationId xmlns:a16="http://schemas.microsoft.com/office/drawing/2014/main" id="{D50841EE-8007-5449-890F-30A4636167BD}"/>
              </a:ext>
            </a:extLst>
          </p:cNvPr>
          <p:cNvSpPr>
            <a:spLocks noGrp="1"/>
          </p:cNvSpPr>
          <p:nvPr>
            <p:ph type="title"/>
          </p:nvPr>
        </p:nvSpPr>
        <p:spPr>
          <a:xfrm>
            <a:off x="395288" y="2492375"/>
            <a:ext cx="8229600" cy="1143000"/>
          </a:xfrm>
        </p:spPr>
        <p:txBody>
          <a:bodyPr/>
          <a:lstStyle/>
          <a:p>
            <a:r>
              <a:rPr lang="en-GB" altLang="en-US"/>
              <a:t>NASTAVAK </a:t>
            </a:r>
          </a:p>
        </p:txBody>
      </p:sp>
      <p:sp>
        <p:nvSpPr>
          <p:cNvPr id="67587" name="Content Placeholder 2">
            <a:extLst>
              <a:ext uri="{FF2B5EF4-FFF2-40B4-BE49-F238E27FC236}">
                <a16:creationId xmlns:a16="http://schemas.microsoft.com/office/drawing/2014/main" id="{A9A04EE6-EF65-B64D-84FB-384647A38B16}"/>
              </a:ext>
            </a:extLst>
          </p:cNvPr>
          <p:cNvSpPr>
            <a:spLocks noGrp="1"/>
          </p:cNvSpPr>
          <p:nvPr>
            <p:ph idx="1"/>
          </p:nvPr>
        </p:nvSpPr>
        <p:spPr/>
        <p:txBody>
          <a:bodyPr/>
          <a:lstStyle/>
          <a:p>
            <a:endParaRPr lang="sr-Latn-CS" alt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B3CE9199-1F9A-E845-9AF9-0C2CD8178712}"/>
              </a:ext>
            </a:extLst>
          </p:cNvPr>
          <p:cNvSpPr>
            <a:spLocks noGrp="1" noChangeArrowheads="1"/>
          </p:cNvSpPr>
          <p:nvPr>
            <p:ph type="title"/>
          </p:nvPr>
        </p:nvSpPr>
        <p:spPr/>
        <p:txBody>
          <a:bodyPr/>
          <a:lstStyle/>
          <a:p>
            <a:r>
              <a:rPr lang="en-GB" altLang="en-US" sz="4000"/>
              <a:t>Competitive Option 1. Integration</a:t>
            </a:r>
          </a:p>
        </p:txBody>
      </p:sp>
      <p:sp>
        <p:nvSpPr>
          <p:cNvPr id="68611" name="Rectangle 3">
            <a:extLst>
              <a:ext uri="{FF2B5EF4-FFF2-40B4-BE49-F238E27FC236}">
                <a16:creationId xmlns:a16="http://schemas.microsoft.com/office/drawing/2014/main" id="{194A2721-2471-BD4C-845E-5A98EEAEF5A6}"/>
              </a:ext>
            </a:extLst>
          </p:cNvPr>
          <p:cNvSpPr>
            <a:spLocks noGrp="1" noChangeArrowheads="1"/>
          </p:cNvSpPr>
          <p:nvPr>
            <p:ph type="body" idx="1"/>
          </p:nvPr>
        </p:nvSpPr>
        <p:spPr>
          <a:xfrm>
            <a:off x="457200" y="1600200"/>
            <a:ext cx="8229600" cy="4852988"/>
          </a:xfrm>
        </p:spPr>
        <p:txBody>
          <a:bodyPr/>
          <a:lstStyle/>
          <a:p>
            <a:pPr>
              <a:lnSpc>
                <a:spcPct val="90000"/>
              </a:lnSpc>
            </a:pPr>
            <a:r>
              <a:rPr lang="en-GB" altLang="en-US" sz="2400"/>
              <a:t>Mature and/or fragmented industries </a:t>
            </a:r>
          </a:p>
          <a:p>
            <a:pPr marL="669925" lvl="1" indent="-325438">
              <a:lnSpc>
                <a:spcPct val="90000"/>
              </a:lnSpc>
            </a:pPr>
            <a:r>
              <a:rPr lang="en-GB" altLang="en-US" sz="2200"/>
              <a:t>Absorbing distribution, production and selling in a trading entity</a:t>
            </a:r>
          </a:p>
          <a:p>
            <a:pPr marL="669925" lvl="1" indent="-325438">
              <a:lnSpc>
                <a:spcPct val="90000"/>
              </a:lnSpc>
            </a:pPr>
            <a:r>
              <a:rPr lang="en-GB" altLang="en-US" sz="2200"/>
              <a:t>Forward or backwards integration</a:t>
            </a:r>
          </a:p>
          <a:p>
            <a:pPr>
              <a:lnSpc>
                <a:spcPct val="90000"/>
              </a:lnSpc>
            </a:pPr>
            <a:r>
              <a:rPr lang="en-GB" altLang="en-US" sz="2400"/>
              <a:t>Altering relationship with contractors and suppliers</a:t>
            </a:r>
          </a:p>
          <a:p>
            <a:pPr>
              <a:lnSpc>
                <a:spcPct val="90000"/>
              </a:lnSpc>
            </a:pPr>
            <a:r>
              <a:rPr lang="en-GB" altLang="en-US" sz="2400"/>
              <a:t>Advantages</a:t>
            </a:r>
          </a:p>
          <a:p>
            <a:pPr marL="669925" lvl="1" indent="-325438">
              <a:lnSpc>
                <a:spcPct val="90000"/>
              </a:lnSpc>
            </a:pPr>
            <a:r>
              <a:rPr lang="en-GB" altLang="en-US" sz="2200"/>
              <a:t>Economies of production, internal control, market information, channel.</a:t>
            </a:r>
          </a:p>
          <a:p>
            <a:pPr marL="669925" lvl="1" indent="-325438">
              <a:lnSpc>
                <a:spcPct val="90000"/>
              </a:lnSpc>
            </a:pPr>
            <a:r>
              <a:rPr lang="en-GB" altLang="en-US" sz="2200"/>
              <a:t>Tapping into technologies, skills </a:t>
            </a:r>
          </a:p>
          <a:p>
            <a:pPr marL="669925" lvl="1" indent="-325438">
              <a:lnSpc>
                <a:spcPct val="90000"/>
              </a:lnSpc>
            </a:pPr>
            <a:r>
              <a:rPr lang="en-GB" altLang="en-US" sz="2200"/>
              <a:t>Increase in bargaining power (Forward)</a:t>
            </a:r>
          </a:p>
          <a:p>
            <a:pPr marL="669925" lvl="1" indent="-325438">
              <a:lnSpc>
                <a:spcPct val="90000"/>
              </a:lnSpc>
            </a:pPr>
            <a:r>
              <a:rPr lang="en-GB" altLang="en-US" sz="2200"/>
              <a:t>Ability to differentiate</a:t>
            </a:r>
          </a:p>
          <a:p>
            <a:pPr marL="669925" lvl="1" indent="-325438">
              <a:lnSpc>
                <a:spcPct val="90000"/>
              </a:lnSpc>
            </a:pPr>
            <a:r>
              <a:rPr lang="en-GB" altLang="en-US" sz="2200"/>
              <a:t>Defend against foreclosure</a:t>
            </a:r>
            <a:endParaRPr lang="sr-Latn-BA" altLang="en-US" sz="2200"/>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8F4157A6-0D0F-F34F-914B-DFE32E41C708}"/>
              </a:ext>
            </a:extLst>
          </p:cNvPr>
          <p:cNvSpPr>
            <a:spLocks noGrp="1" noChangeArrowheads="1"/>
          </p:cNvSpPr>
          <p:nvPr>
            <p:ph type="title"/>
          </p:nvPr>
        </p:nvSpPr>
        <p:spPr/>
        <p:txBody>
          <a:bodyPr/>
          <a:lstStyle/>
          <a:p>
            <a:r>
              <a:rPr lang="en-GB" altLang="en-US"/>
              <a:t>Option 2. Acquisitions</a:t>
            </a:r>
          </a:p>
        </p:txBody>
      </p:sp>
      <p:sp>
        <p:nvSpPr>
          <p:cNvPr id="69635" name="Rectangle 3">
            <a:extLst>
              <a:ext uri="{FF2B5EF4-FFF2-40B4-BE49-F238E27FC236}">
                <a16:creationId xmlns:a16="http://schemas.microsoft.com/office/drawing/2014/main" id="{D3F3A7A0-2DE2-274A-9B3F-716B4260F096}"/>
              </a:ext>
            </a:extLst>
          </p:cNvPr>
          <p:cNvSpPr>
            <a:spLocks noGrp="1" noChangeArrowheads="1"/>
          </p:cNvSpPr>
          <p:nvPr>
            <p:ph type="body" idx="1"/>
          </p:nvPr>
        </p:nvSpPr>
        <p:spPr/>
        <p:txBody>
          <a:bodyPr/>
          <a:lstStyle/>
          <a:p>
            <a:pPr>
              <a:lnSpc>
                <a:spcPct val="90000"/>
              </a:lnSpc>
            </a:pPr>
            <a:r>
              <a:rPr lang="en-GB" altLang="en-US" sz="2000"/>
              <a:t>Hostile, Co-operative or Buy-In</a:t>
            </a:r>
          </a:p>
          <a:p>
            <a:pPr>
              <a:lnSpc>
                <a:spcPct val="90000"/>
              </a:lnSpc>
            </a:pPr>
            <a:r>
              <a:rPr lang="en-GB" altLang="en-US" sz="2000"/>
              <a:t>Advantages for Entrepreneurial Firms</a:t>
            </a:r>
          </a:p>
          <a:p>
            <a:pPr marL="669925" lvl="1" indent="-325438">
              <a:lnSpc>
                <a:spcPct val="90000"/>
              </a:lnSpc>
            </a:pPr>
            <a:r>
              <a:rPr lang="en-GB" altLang="en-US" sz="1800"/>
              <a:t>Buying new customers, new products/production capacity, location, marketing structure, reducing cost base, acquiring skills /employees</a:t>
            </a:r>
          </a:p>
          <a:p>
            <a:pPr>
              <a:lnSpc>
                <a:spcPct val="90000"/>
              </a:lnSpc>
            </a:pPr>
            <a:r>
              <a:rPr lang="en-GB" altLang="en-US" sz="2000"/>
              <a:t>Disadvantages</a:t>
            </a:r>
          </a:p>
          <a:p>
            <a:pPr marL="669925" lvl="1" indent="-325438">
              <a:lnSpc>
                <a:spcPct val="90000"/>
              </a:lnSpc>
            </a:pPr>
            <a:r>
              <a:rPr lang="en-GB" altLang="en-US" sz="1800"/>
              <a:t>Lack of focus caused by overconfidence, key employee loss, overvaluation, management controls, management inertia</a:t>
            </a:r>
          </a:p>
          <a:p>
            <a:pPr>
              <a:lnSpc>
                <a:spcPct val="90000"/>
              </a:lnSpc>
            </a:pPr>
            <a:r>
              <a:rPr lang="en-GB" altLang="en-US" sz="2000"/>
              <a:t>Opportunity</a:t>
            </a:r>
          </a:p>
          <a:p>
            <a:pPr marL="669925" lvl="1" indent="-325438">
              <a:lnSpc>
                <a:spcPct val="90000"/>
              </a:lnSpc>
            </a:pPr>
            <a:r>
              <a:rPr lang="en-GB" altLang="en-US" sz="1800"/>
              <a:t>Acquire a supplier, buy-out a competitor, customer retiring, retrenchment or disinvestments</a:t>
            </a:r>
          </a:p>
          <a:p>
            <a:pPr>
              <a:lnSpc>
                <a:spcPct val="90000"/>
              </a:lnSpc>
            </a:pPr>
            <a:r>
              <a:rPr lang="en-GB" altLang="en-US" sz="2000"/>
              <a:t>Issues</a:t>
            </a:r>
          </a:p>
          <a:p>
            <a:pPr marL="669925" lvl="1" indent="-325438">
              <a:lnSpc>
                <a:spcPct val="90000"/>
              </a:lnSpc>
            </a:pPr>
            <a:r>
              <a:rPr lang="en-GB" altLang="en-US" sz="1800"/>
              <a:t>Valuation - Assets, stock, owners equity, stock value, customer base, distribution system, staff and image</a:t>
            </a:r>
          </a:p>
          <a:p>
            <a:pPr marL="669925" lvl="1" indent="-325438">
              <a:lnSpc>
                <a:spcPct val="90000"/>
              </a:lnSpc>
            </a:pPr>
            <a:r>
              <a:rPr lang="en-GB" altLang="en-US" sz="1800"/>
              <a:t>Payback period, return on investment, cost of borrowing, availability</a:t>
            </a:r>
          </a:p>
          <a:p>
            <a:pPr>
              <a:lnSpc>
                <a:spcPct val="90000"/>
              </a:lnSpc>
            </a:pPr>
            <a:r>
              <a:rPr lang="en-GB" altLang="en-US" sz="2000"/>
              <a:t>Alternative is a Merger/Integration</a:t>
            </a:r>
          </a:p>
          <a:p>
            <a:pPr>
              <a:lnSpc>
                <a:spcPct val="90000"/>
              </a:lnSpc>
            </a:pPr>
            <a:endParaRPr lang="en-GB" altLang="en-US" sz="2800"/>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7518E6BA-5C63-624C-8B97-C4826ED43D8E}"/>
              </a:ext>
            </a:extLst>
          </p:cNvPr>
          <p:cNvSpPr>
            <a:spLocks noGrp="1" noChangeArrowheads="1"/>
          </p:cNvSpPr>
          <p:nvPr>
            <p:ph type="title"/>
          </p:nvPr>
        </p:nvSpPr>
        <p:spPr/>
        <p:txBody>
          <a:bodyPr/>
          <a:lstStyle/>
          <a:p>
            <a:r>
              <a:rPr lang="en-GB" altLang="en-US"/>
              <a:t>Option 3. Strategic Alliances</a:t>
            </a:r>
          </a:p>
        </p:txBody>
      </p:sp>
      <p:sp>
        <p:nvSpPr>
          <p:cNvPr id="70659" name="Rectangle 3">
            <a:extLst>
              <a:ext uri="{FF2B5EF4-FFF2-40B4-BE49-F238E27FC236}">
                <a16:creationId xmlns:a16="http://schemas.microsoft.com/office/drawing/2014/main" id="{D59C30C2-CB02-7047-B9F7-6FFB0FFB7A46}"/>
              </a:ext>
            </a:extLst>
          </p:cNvPr>
          <p:cNvSpPr>
            <a:spLocks noGrp="1" noChangeArrowheads="1"/>
          </p:cNvSpPr>
          <p:nvPr>
            <p:ph type="body" idx="1"/>
          </p:nvPr>
        </p:nvSpPr>
        <p:spPr>
          <a:xfrm>
            <a:off x="1143000" y="1905000"/>
            <a:ext cx="7772400" cy="4114800"/>
          </a:xfrm>
        </p:spPr>
        <p:txBody>
          <a:bodyPr/>
          <a:lstStyle/>
          <a:p>
            <a:pPr>
              <a:lnSpc>
                <a:spcPct val="90000"/>
              </a:lnSpc>
            </a:pPr>
            <a:r>
              <a:rPr lang="en-GB" altLang="en-US" sz="2000"/>
              <a:t>A separate entity involving two or more participants.</a:t>
            </a:r>
          </a:p>
          <a:p>
            <a:pPr>
              <a:lnSpc>
                <a:spcPct val="90000"/>
              </a:lnSpc>
            </a:pPr>
            <a:r>
              <a:rPr lang="en-GB" altLang="en-US" sz="2000"/>
              <a:t>Private–Private, Industry-Private, NGO-Private.</a:t>
            </a:r>
          </a:p>
          <a:p>
            <a:pPr>
              <a:lnSpc>
                <a:spcPct val="90000"/>
              </a:lnSpc>
            </a:pPr>
            <a:r>
              <a:rPr lang="en-GB" altLang="en-US" sz="2000"/>
              <a:t>Formal or informal agreement, national or international. </a:t>
            </a:r>
          </a:p>
          <a:p>
            <a:pPr>
              <a:lnSpc>
                <a:spcPct val="90000"/>
              </a:lnSpc>
            </a:pPr>
            <a:r>
              <a:rPr lang="en-GB" altLang="en-US" sz="2000"/>
              <a:t>Alliance Check List:</a:t>
            </a:r>
          </a:p>
          <a:p>
            <a:pPr marL="669925" lvl="1" indent="-325438">
              <a:lnSpc>
                <a:spcPct val="90000"/>
              </a:lnSpc>
            </a:pPr>
            <a:r>
              <a:rPr lang="en-GB" altLang="en-US" sz="2000"/>
              <a:t>Size of project, image, trial period.</a:t>
            </a:r>
          </a:p>
          <a:p>
            <a:pPr marL="669925" lvl="1" indent="-325438">
              <a:lnSpc>
                <a:spcPct val="90000"/>
              </a:lnSpc>
            </a:pPr>
            <a:r>
              <a:rPr lang="en-GB" altLang="en-US" sz="2000"/>
              <a:t>Compatibility of partners.</a:t>
            </a:r>
          </a:p>
          <a:p>
            <a:pPr marL="669925" lvl="1" indent="-325438">
              <a:lnSpc>
                <a:spcPct val="90000"/>
              </a:lnSpc>
            </a:pPr>
            <a:r>
              <a:rPr lang="en-GB" altLang="en-US" sz="2000"/>
              <a:t>Management of responsibility.</a:t>
            </a:r>
          </a:p>
          <a:p>
            <a:pPr marL="669925" lvl="1" indent="-325438">
              <a:lnSpc>
                <a:spcPct val="90000"/>
              </a:lnSpc>
            </a:pPr>
            <a:r>
              <a:rPr lang="en-GB" altLang="en-US" sz="2000"/>
              <a:t>Symmetry between partners, expectations &amp; dependency.</a:t>
            </a:r>
          </a:p>
          <a:p>
            <a:pPr marL="669925" lvl="1" indent="-325438">
              <a:lnSpc>
                <a:spcPct val="90000"/>
              </a:lnSpc>
            </a:pPr>
            <a:r>
              <a:rPr lang="en-GB" altLang="en-US" sz="2000"/>
              <a:t>Environmental Conditions – best in changing environments </a:t>
            </a:r>
          </a:p>
          <a:p>
            <a:pPr marL="669925" lvl="1" indent="-325438">
              <a:lnSpc>
                <a:spcPct val="90000"/>
              </a:lnSpc>
            </a:pPr>
            <a:r>
              <a:rPr lang="en-GB" altLang="en-US" sz="2000"/>
              <a:t>Timing.</a:t>
            </a:r>
          </a:p>
          <a:p>
            <a:pPr marL="669925" lvl="1" indent="-325438">
              <a:lnSpc>
                <a:spcPct val="90000"/>
              </a:lnSpc>
            </a:pPr>
            <a:r>
              <a:rPr lang="en-GB" altLang="en-US" sz="2000"/>
              <a:t>Dominance.</a:t>
            </a:r>
          </a:p>
          <a:p>
            <a:pPr>
              <a:lnSpc>
                <a:spcPct val="90000"/>
              </a:lnSpc>
            </a:pPr>
            <a:r>
              <a:rPr lang="en-GB" altLang="en-US" sz="2000"/>
              <a:t>Includes mergers, licensing, technology transfer.</a:t>
            </a:r>
            <a:endParaRPr lang="en-GB" altLang="en-US" sz="2400"/>
          </a:p>
        </p:txBody>
      </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AD3C9734-03A4-1945-B1D6-E9BFE0141E07}"/>
              </a:ext>
            </a:extLst>
          </p:cNvPr>
          <p:cNvSpPr>
            <a:spLocks noGrp="1" noChangeArrowheads="1"/>
          </p:cNvSpPr>
          <p:nvPr>
            <p:ph type="title"/>
          </p:nvPr>
        </p:nvSpPr>
        <p:spPr/>
        <p:txBody>
          <a:bodyPr/>
          <a:lstStyle/>
          <a:p>
            <a:r>
              <a:rPr lang="en-GB" altLang="en-US"/>
              <a:t>Option 4. Licensing</a:t>
            </a:r>
          </a:p>
        </p:txBody>
      </p:sp>
      <p:sp>
        <p:nvSpPr>
          <p:cNvPr id="71683" name="Rectangle 3">
            <a:extLst>
              <a:ext uri="{FF2B5EF4-FFF2-40B4-BE49-F238E27FC236}">
                <a16:creationId xmlns:a16="http://schemas.microsoft.com/office/drawing/2014/main" id="{CE4545CD-5AD8-9F46-9C7A-FE6E5824EB9B}"/>
              </a:ext>
            </a:extLst>
          </p:cNvPr>
          <p:cNvSpPr>
            <a:spLocks noGrp="1" noChangeArrowheads="1"/>
          </p:cNvSpPr>
          <p:nvPr>
            <p:ph type="body" idx="1"/>
          </p:nvPr>
        </p:nvSpPr>
        <p:spPr>
          <a:xfrm>
            <a:off x="1143000" y="1905000"/>
            <a:ext cx="7772400" cy="4114800"/>
          </a:xfrm>
        </p:spPr>
        <p:txBody>
          <a:bodyPr/>
          <a:lstStyle/>
          <a:p>
            <a:pPr>
              <a:lnSpc>
                <a:spcPct val="90000"/>
              </a:lnSpc>
            </a:pPr>
            <a:r>
              <a:rPr lang="en-GB" altLang="en-US" sz="2000"/>
              <a:t>A type of strategic alliance, not always associated with high technology.</a:t>
            </a:r>
          </a:p>
          <a:p>
            <a:pPr>
              <a:lnSpc>
                <a:spcPct val="90000"/>
              </a:lnSpc>
            </a:pPr>
            <a:r>
              <a:rPr lang="en-GB" altLang="en-US" sz="2000"/>
              <a:t>Licensing Out - cannot raise finance, export a technology, not core business.</a:t>
            </a:r>
          </a:p>
          <a:p>
            <a:pPr>
              <a:lnSpc>
                <a:spcPct val="90000"/>
              </a:lnSpc>
            </a:pPr>
            <a:r>
              <a:rPr lang="en-GB" altLang="en-US" sz="2000"/>
              <a:t>Licensing In (integration) - alternative to direct investment, avoids R&amp;D costs. </a:t>
            </a:r>
          </a:p>
          <a:p>
            <a:pPr>
              <a:lnSpc>
                <a:spcPct val="90000"/>
              </a:lnSpc>
            </a:pPr>
            <a:r>
              <a:rPr lang="en-GB" altLang="en-US" sz="2000"/>
              <a:t>Assumes ownership of Intellectual Property Rights.</a:t>
            </a:r>
          </a:p>
          <a:p>
            <a:pPr>
              <a:lnSpc>
                <a:spcPct val="90000"/>
              </a:lnSpc>
            </a:pPr>
            <a:r>
              <a:rPr lang="en-GB" altLang="en-US" sz="2000"/>
              <a:t>Issues for Licensee:</a:t>
            </a:r>
          </a:p>
          <a:p>
            <a:pPr marL="669925" lvl="1" indent="-325438">
              <a:lnSpc>
                <a:spcPct val="90000"/>
              </a:lnSpc>
            </a:pPr>
            <a:r>
              <a:rPr lang="en-GB" altLang="en-US" sz="1800"/>
              <a:t>Protection the idea, patents, registered designs, trade marks and copyrights is the main negotiating point</a:t>
            </a:r>
          </a:p>
          <a:p>
            <a:pPr marL="669925" lvl="1" indent="-325438">
              <a:lnSpc>
                <a:spcPct val="90000"/>
              </a:lnSpc>
            </a:pPr>
            <a:r>
              <a:rPr lang="en-GB" altLang="en-US" sz="1800"/>
              <a:t>Infringement of confidentiality</a:t>
            </a:r>
          </a:p>
          <a:p>
            <a:pPr marL="669925" lvl="1" indent="-325438">
              <a:lnSpc>
                <a:spcPct val="90000"/>
              </a:lnSpc>
            </a:pPr>
            <a:r>
              <a:rPr lang="en-GB" altLang="en-US" sz="1800"/>
              <a:t>Validation searches</a:t>
            </a:r>
          </a:p>
          <a:p>
            <a:pPr marL="669925" lvl="1" indent="-325438">
              <a:lnSpc>
                <a:spcPct val="90000"/>
              </a:lnSpc>
            </a:pPr>
            <a:r>
              <a:rPr lang="en-GB" altLang="en-US" sz="1800"/>
              <a:t>Legal Requirements, quality approvals,liability, market testing, design and packaging.</a:t>
            </a:r>
          </a:p>
          <a:p>
            <a:pPr marL="669925" lvl="1" indent="-325438">
              <a:lnSpc>
                <a:spcPct val="90000"/>
              </a:lnSpc>
            </a:pPr>
            <a:r>
              <a:rPr lang="en-GB" altLang="en-US" sz="1800"/>
              <a:t>Raising Funds – venture capital, angels</a:t>
            </a:r>
            <a:endParaRPr lang="en-GB" altLang="en-US" sz="240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ooter Placeholder 3">
            <a:extLst>
              <a:ext uri="{FF2B5EF4-FFF2-40B4-BE49-F238E27FC236}">
                <a16:creationId xmlns:a16="http://schemas.microsoft.com/office/drawing/2014/main" id="{F46BDF7E-74A7-FE4F-93C2-E1650DC2D76F}"/>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t>Dr. Jovo Ateljevic, University of Stirling </a:t>
            </a:r>
          </a:p>
        </p:txBody>
      </p:sp>
      <p:sp>
        <p:nvSpPr>
          <p:cNvPr id="9219" name="Rectangle 4">
            <a:extLst>
              <a:ext uri="{FF2B5EF4-FFF2-40B4-BE49-F238E27FC236}">
                <a16:creationId xmlns:a16="http://schemas.microsoft.com/office/drawing/2014/main" id="{124D395C-6A70-C84D-AC37-D44E41038654}"/>
              </a:ext>
            </a:extLst>
          </p:cNvPr>
          <p:cNvSpPr>
            <a:spLocks noGrp="1" noChangeArrowheads="1"/>
          </p:cNvSpPr>
          <p:nvPr>
            <p:ph type="title"/>
          </p:nvPr>
        </p:nvSpPr>
        <p:spPr/>
        <p:txBody>
          <a:bodyPr/>
          <a:lstStyle/>
          <a:p>
            <a:endParaRPr lang="en-US" altLang="en-US"/>
          </a:p>
        </p:txBody>
      </p:sp>
      <p:pic>
        <p:nvPicPr>
          <p:cNvPr id="9220" name="Picture 6" descr="page44">
            <a:extLst>
              <a:ext uri="{FF2B5EF4-FFF2-40B4-BE49-F238E27FC236}">
                <a16:creationId xmlns:a16="http://schemas.microsoft.com/office/drawing/2014/main" id="{AB574011-B744-694B-80AA-D431442F984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9750" y="-1179513"/>
            <a:ext cx="7954963" cy="9356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Text Box 7">
            <a:extLst>
              <a:ext uri="{FF2B5EF4-FFF2-40B4-BE49-F238E27FC236}">
                <a16:creationId xmlns:a16="http://schemas.microsoft.com/office/drawing/2014/main" id="{37B20763-8D3E-894E-909E-78688F4B31EF}"/>
              </a:ext>
            </a:extLst>
          </p:cNvPr>
          <p:cNvSpPr txBox="1">
            <a:spLocks noChangeArrowheads="1"/>
          </p:cNvSpPr>
          <p:nvPr/>
        </p:nvSpPr>
        <p:spPr bwMode="auto">
          <a:xfrm>
            <a:off x="0" y="5942013"/>
            <a:ext cx="252095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a:t>Source: Johnson, Scholes &amp;Whittington, 2006:68</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744C8895-A853-3843-9CA5-B7A22E8C004D}"/>
              </a:ext>
            </a:extLst>
          </p:cNvPr>
          <p:cNvSpPr>
            <a:spLocks noGrp="1" noChangeArrowheads="1"/>
          </p:cNvSpPr>
          <p:nvPr>
            <p:ph type="title"/>
          </p:nvPr>
        </p:nvSpPr>
        <p:spPr/>
        <p:txBody>
          <a:bodyPr/>
          <a:lstStyle/>
          <a:p>
            <a:r>
              <a:rPr lang="en-GB" altLang="en-US"/>
              <a:t>Generic Coping Strategies</a:t>
            </a:r>
          </a:p>
        </p:txBody>
      </p:sp>
      <p:sp>
        <p:nvSpPr>
          <p:cNvPr id="72707" name="Rectangle 3">
            <a:extLst>
              <a:ext uri="{FF2B5EF4-FFF2-40B4-BE49-F238E27FC236}">
                <a16:creationId xmlns:a16="http://schemas.microsoft.com/office/drawing/2014/main" id="{06095023-32AB-8549-9074-1C50C7DD7685}"/>
              </a:ext>
            </a:extLst>
          </p:cNvPr>
          <p:cNvSpPr>
            <a:spLocks noGrp="1" noChangeArrowheads="1"/>
          </p:cNvSpPr>
          <p:nvPr>
            <p:ph type="body" idx="1"/>
          </p:nvPr>
        </p:nvSpPr>
        <p:spPr/>
        <p:txBody>
          <a:bodyPr/>
          <a:lstStyle/>
          <a:p>
            <a:r>
              <a:rPr lang="en-GB" altLang="en-US" sz="2800"/>
              <a:t>Overall Cost Leadership</a:t>
            </a:r>
          </a:p>
          <a:p>
            <a:pPr marL="669925" lvl="1" indent="-325438"/>
            <a:r>
              <a:rPr lang="en-GB" altLang="en-US" sz="2400"/>
              <a:t>Through aggressive construction of efficient-scale facilities, vigorous pursuit of cost reductions, tight cost and overhead control</a:t>
            </a:r>
          </a:p>
          <a:p>
            <a:r>
              <a:rPr lang="en-GB" altLang="en-US" sz="2800"/>
              <a:t>Differentiation</a:t>
            </a:r>
          </a:p>
          <a:p>
            <a:pPr marL="669925" lvl="1" indent="-325438"/>
            <a:r>
              <a:rPr lang="en-GB" altLang="en-US" sz="2400"/>
              <a:t>Creating uniqueness through design, brand technology or service</a:t>
            </a:r>
          </a:p>
          <a:p>
            <a:r>
              <a:rPr lang="en-GB" altLang="en-US" sz="2800"/>
              <a:t>Focus</a:t>
            </a:r>
          </a:p>
          <a:p>
            <a:pPr marL="669925" lvl="1" indent="-325438"/>
            <a:r>
              <a:rPr lang="en-GB" altLang="en-US" sz="2400"/>
              <a:t>On buyer, segments, products or geography.</a:t>
            </a:r>
          </a:p>
        </p:txBody>
      </p:sp>
      <p:sp>
        <p:nvSpPr>
          <p:cNvPr id="72708" name="Text Box 4">
            <a:extLst>
              <a:ext uri="{FF2B5EF4-FFF2-40B4-BE49-F238E27FC236}">
                <a16:creationId xmlns:a16="http://schemas.microsoft.com/office/drawing/2014/main" id="{4B3C3BA4-0B53-0847-97D1-031AB8BE6CFD}"/>
              </a:ext>
            </a:extLst>
          </p:cNvPr>
          <p:cNvSpPr txBox="1">
            <a:spLocks noChangeArrowheads="1"/>
          </p:cNvSpPr>
          <p:nvPr/>
        </p:nvSpPr>
        <p:spPr bwMode="auto">
          <a:xfrm>
            <a:off x="457200" y="6248400"/>
            <a:ext cx="8305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GB" altLang="en-US" sz="1200"/>
              <a:t>Source: Competitive Strategy, Porter, Collins Macmillan, pp 34 - 41 1980</a:t>
            </a:r>
          </a:p>
        </p:txBody>
      </p:sp>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8D47F052-8F8F-8841-9294-6D39FD1C9077}"/>
              </a:ext>
            </a:extLst>
          </p:cNvPr>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73731" name="Rectangle 3">
            <a:extLst>
              <a:ext uri="{FF2B5EF4-FFF2-40B4-BE49-F238E27FC236}">
                <a16:creationId xmlns:a16="http://schemas.microsoft.com/office/drawing/2014/main" id="{7E3BE2CF-362D-6348-9CD9-3BABE5ED0CBE}"/>
              </a:ext>
            </a:extLst>
          </p:cNvPr>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73732" name="Rectangle 6">
            <a:extLst>
              <a:ext uri="{FF2B5EF4-FFF2-40B4-BE49-F238E27FC236}">
                <a16:creationId xmlns:a16="http://schemas.microsoft.com/office/drawing/2014/main" id="{1C10D740-44BB-1348-879E-1CBC6EB6A8AF}"/>
              </a:ext>
            </a:extLst>
          </p:cNvPr>
          <p:cNvSpPr>
            <a:spLocks noGrp="1" noChangeArrowheads="1"/>
          </p:cNvSpPr>
          <p:nvPr>
            <p:ph type="title"/>
          </p:nvPr>
        </p:nvSpPr>
        <p:spPr/>
        <p:txBody>
          <a:bodyPr/>
          <a:lstStyle/>
          <a:p>
            <a:r>
              <a:rPr lang="en-GB" altLang="en-US" sz="3600">
                <a:solidFill>
                  <a:schemeClr val="tx1"/>
                </a:solidFill>
              </a:rPr>
              <a:t>Five Forces Analysis: Key Questions and Implications</a:t>
            </a:r>
          </a:p>
        </p:txBody>
      </p:sp>
      <p:sp>
        <p:nvSpPr>
          <p:cNvPr id="73733" name="Rectangle 7">
            <a:extLst>
              <a:ext uri="{FF2B5EF4-FFF2-40B4-BE49-F238E27FC236}">
                <a16:creationId xmlns:a16="http://schemas.microsoft.com/office/drawing/2014/main" id="{C9BB1C46-3D09-5948-AF9C-76BD5377FD55}"/>
              </a:ext>
            </a:extLst>
          </p:cNvPr>
          <p:cNvSpPr>
            <a:spLocks noGrp="1" noChangeArrowheads="1"/>
          </p:cNvSpPr>
          <p:nvPr>
            <p:ph type="body" idx="1"/>
          </p:nvPr>
        </p:nvSpPr>
        <p:spPr/>
        <p:txBody>
          <a:bodyPr/>
          <a:lstStyle/>
          <a:p>
            <a:pPr>
              <a:lnSpc>
                <a:spcPct val="90000"/>
              </a:lnSpc>
            </a:pPr>
            <a:r>
              <a:rPr lang="en-GB" altLang="en-US" sz="2800"/>
              <a:t>What are the key forces at work in the competitive environment?</a:t>
            </a:r>
          </a:p>
          <a:p>
            <a:pPr>
              <a:lnSpc>
                <a:spcPct val="90000"/>
              </a:lnSpc>
            </a:pPr>
            <a:r>
              <a:rPr lang="en-GB" altLang="en-US" sz="2800"/>
              <a:t>Are there underlying forces driving competitive forces?</a:t>
            </a:r>
          </a:p>
          <a:p>
            <a:pPr>
              <a:lnSpc>
                <a:spcPct val="90000"/>
              </a:lnSpc>
            </a:pPr>
            <a:r>
              <a:rPr lang="en-GB" altLang="en-US" sz="2800"/>
              <a:t>Will competitive forces change?</a:t>
            </a:r>
          </a:p>
          <a:p>
            <a:pPr>
              <a:lnSpc>
                <a:spcPct val="90000"/>
              </a:lnSpc>
            </a:pPr>
            <a:r>
              <a:rPr lang="en-GB" altLang="en-US" sz="2800"/>
              <a:t>What are the strengths and weaknesses of competitors in relation to the competitive forces?</a:t>
            </a:r>
          </a:p>
          <a:p>
            <a:pPr>
              <a:lnSpc>
                <a:spcPct val="90000"/>
              </a:lnSpc>
            </a:pPr>
            <a:r>
              <a:rPr lang="en-GB" altLang="en-US" sz="2800"/>
              <a:t>Can competitive strategy influence competitive forces (eg by building barriers to entry or reducing competitive rivalry)?</a:t>
            </a:r>
          </a:p>
        </p:txBody>
      </p:sp>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83640BE7-1655-654F-8A3E-89A1F9027EA0}"/>
              </a:ext>
            </a:extLst>
          </p:cNvPr>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74755" name="Rectangle 3">
            <a:extLst>
              <a:ext uri="{FF2B5EF4-FFF2-40B4-BE49-F238E27FC236}">
                <a16:creationId xmlns:a16="http://schemas.microsoft.com/office/drawing/2014/main" id="{163BA1F4-29EC-B447-A6DD-24D1DD6CB3C4}"/>
              </a:ext>
            </a:extLst>
          </p:cNvPr>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74756" name="Rectangle 4">
            <a:extLst>
              <a:ext uri="{FF2B5EF4-FFF2-40B4-BE49-F238E27FC236}">
                <a16:creationId xmlns:a16="http://schemas.microsoft.com/office/drawing/2014/main" id="{3B25C9E5-DE36-6048-9599-37B3AAC3CF81}"/>
              </a:ext>
            </a:extLst>
          </p:cNvPr>
          <p:cNvSpPr>
            <a:spLocks noGrp="1" noChangeArrowheads="1"/>
          </p:cNvSpPr>
          <p:nvPr>
            <p:ph type="body" idx="1"/>
          </p:nvPr>
        </p:nvSpPr>
        <p:spPr>
          <a:xfrm>
            <a:off x="990600" y="1447800"/>
            <a:ext cx="7772400" cy="4800600"/>
          </a:xfrm>
          <a:noFill/>
        </p:spPr>
        <p:txBody>
          <a:bodyPr lIns="90488" tIns="44450" rIns="90488" bIns="44450"/>
          <a:lstStyle/>
          <a:p>
            <a:pPr defTabSz="762000">
              <a:buFont typeface="Wingdings" pitchFamily="2" charset="2"/>
              <a:buNone/>
            </a:pPr>
            <a:r>
              <a:rPr lang="en-US" altLang="en-US" sz="2400" b="1"/>
              <a:t>								</a:t>
            </a:r>
          </a:p>
        </p:txBody>
      </p:sp>
      <p:sp>
        <p:nvSpPr>
          <p:cNvPr id="74757" name="Rectangle 5">
            <a:extLst>
              <a:ext uri="{FF2B5EF4-FFF2-40B4-BE49-F238E27FC236}">
                <a16:creationId xmlns:a16="http://schemas.microsoft.com/office/drawing/2014/main" id="{A7C36903-87E9-874D-9C29-4EB73B213842}"/>
              </a:ext>
            </a:extLst>
          </p:cNvPr>
          <p:cNvSpPr>
            <a:spLocks noChangeArrowheads="1"/>
          </p:cNvSpPr>
          <p:nvPr/>
        </p:nvSpPr>
        <p:spPr bwMode="auto">
          <a:xfrm>
            <a:off x="2743200" y="1066800"/>
            <a:ext cx="4102100" cy="6794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74758" name="Rectangle 6">
            <a:extLst>
              <a:ext uri="{FF2B5EF4-FFF2-40B4-BE49-F238E27FC236}">
                <a16:creationId xmlns:a16="http://schemas.microsoft.com/office/drawing/2014/main" id="{5F993F2C-2304-AB41-AE3A-495330317AD8}"/>
              </a:ext>
            </a:extLst>
          </p:cNvPr>
          <p:cNvSpPr>
            <a:spLocks noChangeArrowheads="1"/>
          </p:cNvSpPr>
          <p:nvPr/>
        </p:nvSpPr>
        <p:spPr bwMode="auto">
          <a:xfrm>
            <a:off x="1149350" y="2216150"/>
            <a:ext cx="2501900" cy="7493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74759" name="Rectangle 7">
            <a:extLst>
              <a:ext uri="{FF2B5EF4-FFF2-40B4-BE49-F238E27FC236}">
                <a16:creationId xmlns:a16="http://schemas.microsoft.com/office/drawing/2014/main" id="{2062391F-D5F7-9145-8819-6D8A94204E6E}"/>
              </a:ext>
            </a:extLst>
          </p:cNvPr>
          <p:cNvSpPr>
            <a:spLocks noChangeArrowheads="1"/>
          </p:cNvSpPr>
          <p:nvPr/>
        </p:nvSpPr>
        <p:spPr bwMode="auto">
          <a:xfrm>
            <a:off x="5721350" y="2216150"/>
            <a:ext cx="2806700" cy="7493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74760" name="Rectangle 8">
            <a:extLst>
              <a:ext uri="{FF2B5EF4-FFF2-40B4-BE49-F238E27FC236}">
                <a16:creationId xmlns:a16="http://schemas.microsoft.com/office/drawing/2014/main" id="{53A4AFBD-FFB0-C843-8AAD-8778C2412585}"/>
              </a:ext>
            </a:extLst>
          </p:cNvPr>
          <p:cNvSpPr>
            <a:spLocks noChangeArrowheads="1"/>
          </p:cNvSpPr>
          <p:nvPr/>
        </p:nvSpPr>
        <p:spPr bwMode="auto">
          <a:xfrm>
            <a:off x="996950" y="3359150"/>
            <a:ext cx="2959100" cy="23495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74761" name="Rectangle 9">
            <a:extLst>
              <a:ext uri="{FF2B5EF4-FFF2-40B4-BE49-F238E27FC236}">
                <a16:creationId xmlns:a16="http://schemas.microsoft.com/office/drawing/2014/main" id="{6D16E766-15C4-A24E-A4AD-5CF3623BAD7D}"/>
              </a:ext>
            </a:extLst>
          </p:cNvPr>
          <p:cNvSpPr>
            <a:spLocks noChangeArrowheads="1"/>
          </p:cNvSpPr>
          <p:nvPr/>
        </p:nvSpPr>
        <p:spPr bwMode="auto">
          <a:xfrm>
            <a:off x="5262563" y="4033838"/>
            <a:ext cx="32385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buFontTx/>
              <a:buChar char="•"/>
            </a:pPr>
            <a:r>
              <a:rPr lang="en-US" altLang="en-US" b="1"/>
              <a:t> </a:t>
            </a:r>
          </a:p>
        </p:txBody>
      </p:sp>
      <p:sp>
        <p:nvSpPr>
          <p:cNvPr id="74762" name="Rectangle 10">
            <a:extLst>
              <a:ext uri="{FF2B5EF4-FFF2-40B4-BE49-F238E27FC236}">
                <a16:creationId xmlns:a16="http://schemas.microsoft.com/office/drawing/2014/main" id="{09851580-E7B4-064C-889C-A28FE6BEFACF}"/>
              </a:ext>
            </a:extLst>
          </p:cNvPr>
          <p:cNvSpPr>
            <a:spLocks noChangeArrowheads="1"/>
          </p:cNvSpPr>
          <p:nvPr/>
        </p:nvSpPr>
        <p:spPr bwMode="auto">
          <a:xfrm>
            <a:off x="5264150" y="3276600"/>
            <a:ext cx="3568700" cy="25908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74763" name="Line 11">
            <a:extLst>
              <a:ext uri="{FF2B5EF4-FFF2-40B4-BE49-F238E27FC236}">
                <a16:creationId xmlns:a16="http://schemas.microsoft.com/office/drawing/2014/main" id="{1876406B-FCB9-5F4F-957B-47DBBD70B7B3}"/>
              </a:ext>
            </a:extLst>
          </p:cNvPr>
          <p:cNvSpPr>
            <a:spLocks noChangeShapeType="1"/>
          </p:cNvSpPr>
          <p:nvPr/>
        </p:nvSpPr>
        <p:spPr bwMode="auto">
          <a:xfrm flipH="1">
            <a:off x="3722688" y="1905000"/>
            <a:ext cx="925512" cy="66675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4764" name="Line 12">
            <a:extLst>
              <a:ext uri="{FF2B5EF4-FFF2-40B4-BE49-F238E27FC236}">
                <a16:creationId xmlns:a16="http://schemas.microsoft.com/office/drawing/2014/main" id="{3675CCDC-11E4-C44A-883C-256901EC690F}"/>
              </a:ext>
            </a:extLst>
          </p:cNvPr>
          <p:cNvSpPr>
            <a:spLocks noChangeShapeType="1"/>
          </p:cNvSpPr>
          <p:nvPr/>
        </p:nvSpPr>
        <p:spPr bwMode="auto">
          <a:xfrm>
            <a:off x="4876800" y="1905000"/>
            <a:ext cx="819150" cy="66675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4765" name="Line 13">
            <a:extLst>
              <a:ext uri="{FF2B5EF4-FFF2-40B4-BE49-F238E27FC236}">
                <a16:creationId xmlns:a16="http://schemas.microsoft.com/office/drawing/2014/main" id="{5739266A-C1BB-AA47-954E-0D8181EB975F}"/>
              </a:ext>
            </a:extLst>
          </p:cNvPr>
          <p:cNvSpPr>
            <a:spLocks noChangeShapeType="1"/>
          </p:cNvSpPr>
          <p:nvPr/>
        </p:nvSpPr>
        <p:spPr bwMode="auto">
          <a:xfrm>
            <a:off x="2209800" y="2998788"/>
            <a:ext cx="0" cy="27781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4766" name="Line 14">
            <a:extLst>
              <a:ext uri="{FF2B5EF4-FFF2-40B4-BE49-F238E27FC236}">
                <a16:creationId xmlns:a16="http://schemas.microsoft.com/office/drawing/2014/main" id="{F7C45F1C-298D-C948-8063-1DDFB6A179CA}"/>
              </a:ext>
            </a:extLst>
          </p:cNvPr>
          <p:cNvSpPr>
            <a:spLocks noChangeShapeType="1"/>
          </p:cNvSpPr>
          <p:nvPr/>
        </p:nvSpPr>
        <p:spPr bwMode="auto">
          <a:xfrm>
            <a:off x="7162800" y="2998788"/>
            <a:ext cx="0" cy="2714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4767" name="Rectangle 15">
            <a:extLst>
              <a:ext uri="{FF2B5EF4-FFF2-40B4-BE49-F238E27FC236}">
                <a16:creationId xmlns:a16="http://schemas.microsoft.com/office/drawing/2014/main" id="{F6C0C3BF-7AEF-284A-8E14-257626AE8F23}"/>
              </a:ext>
            </a:extLst>
          </p:cNvPr>
          <p:cNvSpPr>
            <a:spLocks noChangeArrowheads="1"/>
          </p:cNvSpPr>
          <p:nvPr/>
        </p:nvSpPr>
        <p:spPr bwMode="auto">
          <a:xfrm>
            <a:off x="1139825" y="3509963"/>
            <a:ext cx="2752725"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r>
              <a:rPr lang="en-US" altLang="en-US" b="1" i="1">
                <a:latin typeface="Times New Roman" panose="02020603050405020304" pitchFamily="18" charset="0"/>
              </a:rPr>
              <a:t>Analysis of demand</a:t>
            </a:r>
            <a:endParaRPr lang="en-US" altLang="en-US" b="1">
              <a:latin typeface="Times New Roman" panose="02020603050405020304" pitchFamily="18" charset="0"/>
            </a:endParaRPr>
          </a:p>
          <a:p>
            <a:endParaRPr lang="en-US" altLang="en-US" b="1">
              <a:latin typeface="Times New Roman" panose="02020603050405020304" pitchFamily="18" charset="0"/>
            </a:endParaRPr>
          </a:p>
          <a:p>
            <a:pPr>
              <a:buFontTx/>
              <a:buChar char="•"/>
            </a:pPr>
            <a:r>
              <a:rPr lang="en-US" altLang="en-US" b="1">
                <a:latin typeface="Times New Roman" panose="02020603050405020304" pitchFamily="18" charset="0"/>
              </a:rPr>
              <a:t> Who are our</a:t>
            </a:r>
          </a:p>
          <a:p>
            <a:r>
              <a:rPr lang="en-US" altLang="en-US" b="1">
                <a:latin typeface="Times New Roman" panose="02020603050405020304" pitchFamily="18" charset="0"/>
              </a:rPr>
              <a:t>   customers?</a:t>
            </a:r>
          </a:p>
          <a:p>
            <a:endParaRPr lang="en-US" altLang="en-US" b="1">
              <a:latin typeface="Times New Roman" panose="02020603050405020304" pitchFamily="18" charset="0"/>
            </a:endParaRPr>
          </a:p>
          <a:p>
            <a:pPr>
              <a:buFontTx/>
              <a:buChar char="•"/>
            </a:pPr>
            <a:r>
              <a:rPr lang="en-US" altLang="en-US" b="1">
                <a:latin typeface="Times New Roman" panose="02020603050405020304" pitchFamily="18" charset="0"/>
              </a:rPr>
              <a:t> What do they want?</a:t>
            </a:r>
          </a:p>
        </p:txBody>
      </p:sp>
      <p:sp>
        <p:nvSpPr>
          <p:cNvPr id="74768" name="Rectangle 16">
            <a:extLst>
              <a:ext uri="{FF2B5EF4-FFF2-40B4-BE49-F238E27FC236}">
                <a16:creationId xmlns:a16="http://schemas.microsoft.com/office/drawing/2014/main" id="{B0C69923-8089-294A-8042-6480F410D3A6}"/>
              </a:ext>
            </a:extLst>
          </p:cNvPr>
          <p:cNvSpPr>
            <a:spLocks noChangeArrowheads="1"/>
          </p:cNvSpPr>
          <p:nvPr/>
        </p:nvSpPr>
        <p:spPr bwMode="auto">
          <a:xfrm>
            <a:off x="3111500" y="6143625"/>
            <a:ext cx="2924175" cy="376238"/>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b="1">
                <a:latin typeface="Times New Roman" panose="02020603050405020304" pitchFamily="18" charset="0"/>
              </a:rPr>
              <a:t>KEY SUCCESS FACTORS</a:t>
            </a:r>
          </a:p>
        </p:txBody>
      </p:sp>
      <p:sp>
        <p:nvSpPr>
          <p:cNvPr id="74769" name="Line 17">
            <a:extLst>
              <a:ext uri="{FF2B5EF4-FFF2-40B4-BE49-F238E27FC236}">
                <a16:creationId xmlns:a16="http://schemas.microsoft.com/office/drawing/2014/main" id="{069CF908-62D7-9B48-853A-69780DF05BD6}"/>
              </a:ext>
            </a:extLst>
          </p:cNvPr>
          <p:cNvSpPr>
            <a:spLocks noChangeShapeType="1"/>
          </p:cNvSpPr>
          <p:nvPr/>
        </p:nvSpPr>
        <p:spPr bwMode="auto">
          <a:xfrm>
            <a:off x="2236788" y="5741988"/>
            <a:ext cx="811212" cy="43021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4770" name="Line 18">
            <a:extLst>
              <a:ext uri="{FF2B5EF4-FFF2-40B4-BE49-F238E27FC236}">
                <a16:creationId xmlns:a16="http://schemas.microsoft.com/office/drawing/2014/main" id="{0F448A3B-064B-F743-802F-4489E8E67324}"/>
              </a:ext>
            </a:extLst>
          </p:cNvPr>
          <p:cNvSpPr>
            <a:spLocks noChangeShapeType="1"/>
          </p:cNvSpPr>
          <p:nvPr/>
        </p:nvSpPr>
        <p:spPr bwMode="auto">
          <a:xfrm flipH="1">
            <a:off x="6172200" y="5875338"/>
            <a:ext cx="768350" cy="296862"/>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4771" name="Rectangle 19">
            <a:extLst>
              <a:ext uri="{FF2B5EF4-FFF2-40B4-BE49-F238E27FC236}">
                <a16:creationId xmlns:a16="http://schemas.microsoft.com/office/drawing/2014/main" id="{4BEEEFEB-3B80-ED45-AA48-32B2E94DE5AB}"/>
              </a:ext>
            </a:extLst>
          </p:cNvPr>
          <p:cNvSpPr>
            <a:spLocks noChangeArrowheads="1"/>
          </p:cNvSpPr>
          <p:nvPr/>
        </p:nvSpPr>
        <p:spPr bwMode="auto">
          <a:xfrm>
            <a:off x="5257800" y="3276600"/>
            <a:ext cx="3514725" cy="256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b="1" i="1">
                <a:latin typeface="Times New Roman" panose="02020603050405020304" pitchFamily="18" charset="0"/>
              </a:rPr>
              <a:t>Analysis of competition</a:t>
            </a:r>
            <a:endParaRPr lang="en-US" altLang="en-US" b="1">
              <a:latin typeface="Times New Roman" panose="02020603050405020304" pitchFamily="18" charset="0"/>
            </a:endParaRPr>
          </a:p>
          <a:p>
            <a:pPr>
              <a:spcBef>
                <a:spcPct val="50000"/>
              </a:spcBef>
              <a:buFontTx/>
              <a:buChar char="•"/>
            </a:pPr>
            <a:r>
              <a:rPr lang="en-US" altLang="en-US" b="1">
                <a:latin typeface="Times New Roman" panose="02020603050405020304" pitchFamily="18" charset="0"/>
              </a:rPr>
              <a:t> What drives competition?</a:t>
            </a:r>
          </a:p>
          <a:p>
            <a:pPr>
              <a:spcBef>
                <a:spcPct val="50000"/>
              </a:spcBef>
              <a:buFontTx/>
              <a:buChar char="•"/>
            </a:pPr>
            <a:r>
              <a:rPr lang="en-US" altLang="en-US" b="1">
                <a:latin typeface="Times New Roman" panose="02020603050405020304" pitchFamily="18" charset="0"/>
              </a:rPr>
              <a:t> What are the main               dimensions of competition?</a:t>
            </a:r>
          </a:p>
          <a:p>
            <a:pPr>
              <a:spcBef>
                <a:spcPct val="50000"/>
              </a:spcBef>
              <a:buFontTx/>
              <a:buChar char="•"/>
            </a:pPr>
            <a:r>
              <a:rPr lang="en-US" altLang="en-US" b="1">
                <a:latin typeface="Times New Roman" panose="02020603050405020304" pitchFamily="18" charset="0"/>
              </a:rPr>
              <a:t>How intense is competition?</a:t>
            </a:r>
          </a:p>
          <a:p>
            <a:pPr>
              <a:spcBef>
                <a:spcPct val="50000"/>
              </a:spcBef>
              <a:buFontTx/>
              <a:buChar char="•"/>
            </a:pPr>
            <a:r>
              <a:rPr lang="en-US" altLang="en-US" b="1">
                <a:latin typeface="Times New Roman" panose="02020603050405020304" pitchFamily="18" charset="0"/>
              </a:rPr>
              <a:t>How can we obtain a superior competitive position?</a:t>
            </a:r>
          </a:p>
        </p:txBody>
      </p:sp>
      <p:sp>
        <p:nvSpPr>
          <p:cNvPr id="35860" name="Rectangle 20">
            <a:extLst>
              <a:ext uri="{FF2B5EF4-FFF2-40B4-BE49-F238E27FC236}">
                <a16:creationId xmlns:a16="http://schemas.microsoft.com/office/drawing/2014/main" id="{342B1726-D8D9-6B4E-90B6-C95C1032EE69}"/>
              </a:ext>
            </a:extLst>
          </p:cNvPr>
          <p:cNvSpPr>
            <a:spLocks noChangeArrowheads="1"/>
          </p:cNvSpPr>
          <p:nvPr/>
        </p:nvSpPr>
        <p:spPr bwMode="auto">
          <a:xfrm>
            <a:off x="1290638" y="2281238"/>
            <a:ext cx="2219325" cy="638175"/>
          </a:xfrm>
          <a:prstGeom prst="rect">
            <a:avLst/>
          </a:prstGeom>
          <a:noFill/>
          <a:ln w="12700">
            <a:noFill/>
            <a:miter lim="800000"/>
            <a:headEnd/>
            <a:tailEnd/>
          </a:ln>
          <a:effectLst/>
        </p:spPr>
        <p:txBody>
          <a:bodyPr lIns="90488" tIns="44450" rIns="90488" bIns="44450">
            <a:spAutoFit/>
          </a:bodyPr>
          <a:lstStyle/>
          <a:p>
            <a:pPr algn="ctr" defTabSz="762000" eaLnBrk="0" hangingPunct="0">
              <a:spcBef>
                <a:spcPct val="50000"/>
              </a:spcBef>
              <a:defRPr/>
            </a:pPr>
            <a:r>
              <a:rPr lang="en-US" b="1">
                <a:latin typeface="Times New Roman" pitchFamily="18" charset="0"/>
              </a:rPr>
              <a:t>What do customers want?</a:t>
            </a:r>
            <a:endParaRPr lang="en-US" b="1">
              <a:effectLst>
                <a:outerShdw blurRad="38100" dist="38100" dir="2700000" algn="tl">
                  <a:srgbClr val="000000"/>
                </a:outerShdw>
              </a:effectLst>
              <a:latin typeface="Arial" charset="0"/>
            </a:endParaRPr>
          </a:p>
        </p:txBody>
      </p:sp>
      <p:sp>
        <p:nvSpPr>
          <p:cNvPr id="35861" name="Rectangle 21">
            <a:extLst>
              <a:ext uri="{FF2B5EF4-FFF2-40B4-BE49-F238E27FC236}">
                <a16:creationId xmlns:a16="http://schemas.microsoft.com/office/drawing/2014/main" id="{89D9EB5B-F37F-C845-8448-6370BE3B6FFC}"/>
              </a:ext>
            </a:extLst>
          </p:cNvPr>
          <p:cNvSpPr>
            <a:spLocks noChangeArrowheads="1"/>
          </p:cNvSpPr>
          <p:nvPr/>
        </p:nvSpPr>
        <p:spPr bwMode="auto">
          <a:xfrm>
            <a:off x="5938838" y="2281238"/>
            <a:ext cx="2676525" cy="638175"/>
          </a:xfrm>
          <a:prstGeom prst="rect">
            <a:avLst/>
          </a:prstGeom>
          <a:noFill/>
          <a:ln w="12700">
            <a:noFill/>
            <a:miter lim="800000"/>
            <a:headEnd/>
            <a:tailEnd/>
          </a:ln>
          <a:effectLst/>
        </p:spPr>
        <p:txBody>
          <a:bodyPr lIns="90488" tIns="44450" rIns="90488" bIns="44450">
            <a:spAutoFit/>
          </a:bodyPr>
          <a:lstStyle/>
          <a:p>
            <a:pPr algn="ctr" defTabSz="762000" eaLnBrk="0" hangingPunct="0">
              <a:spcBef>
                <a:spcPct val="50000"/>
              </a:spcBef>
              <a:defRPr/>
            </a:pPr>
            <a:r>
              <a:rPr lang="en-US" b="1">
                <a:latin typeface="Times New Roman" pitchFamily="18" charset="0"/>
              </a:rPr>
              <a:t>How does the firm survive competition</a:t>
            </a:r>
            <a:endParaRPr lang="en-US" b="1">
              <a:effectLst>
                <a:outerShdw blurRad="38100" dist="38100" dir="2700000" algn="tl">
                  <a:srgbClr val="000000"/>
                </a:outerShdw>
              </a:effectLst>
              <a:latin typeface="Arial" charset="0"/>
            </a:endParaRPr>
          </a:p>
        </p:txBody>
      </p:sp>
      <p:sp>
        <p:nvSpPr>
          <p:cNvPr id="74774" name="Rectangle 22">
            <a:extLst>
              <a:ext uri="{FF2B5EF4-FFF2-40B4-BE49-F238E27FC236}">
                <a16:creationId xmlns:a16="http://schemas.microsoft.com/office/drawing/2014/main" id="{DDAE8861-8304-5D40-989F-CE1C750F72AF}"/>
              </a:ext>
            </a:extLst>
          </p:cNvPr>
          <p:cNvSpPr>
            <a:spLocks noChangeArrowheads="1"/>
          </p:cNvSpPr>
          <p:nvPr/>
        </p:nvSpPr>
        <p:spPr bwMode="auto">
          <a:xfrm>
            <a:off x="2819400" y="1066800"/>
            <a:ext cx="3971925"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2000" b="1">
                <a:latin typeface="Times New Roman" panose="02020603050405020304" pitchFamily="18" charset="0"/>
              </a:rPr>
              <a:t>Pre-requisites  for successful strategy</a:t>
            </a:r>
          </a:p>
        </p:txBody>
      </p:sp>
      <p:sp>
        <p:nvSpPr>
          <p:cNvPr id="74775" name="Rectangle 23">
            <a:extLst>
              <a:ext uri="{FF2B5EF4-FFF2-40B4-BE49-F238E27FC236}">
                <a16:creationId xmlns:a16="http://schemas.microsoft.com/office/drawing/2014/main" id="{EE2426BF-B6B7-CC41-AB84-FD06C01F3548}"/>
              </a:ext>
            </a:extLst>
          </p:cNvPr>
          <p:cNvSpPr>
            <a:spLocks noGrp="1" noChangeArrowheads="1"/>
          </p:cNvSpPr>
          <p:nvPr>
            <p:ph type="title"/>
          </p:nvPr>
        </p:nvSpPr>
        <p:spPr>
          <a:xfrm>
            <a:off x="1295400" y="228600"/>
            <a:ext cx="6781800" cy="609600"/>
          </a:xfrm>
          <a:noFill/>
        </p:spPr>
        <p:txBody>
          <a:bodyPr lIns="90488" tIns="44450" rIns="90488" bIns="44450"/>
          <a:lstStyle/>
          <a:p>
            <a:pPr defTabSz="762000"/>
            <a:r>
              <a:rPr lang="en-US" altLang="en-US" sz="3600">
                <a:solidFill>
                  <a:schemeClr val="tx1"/>
                </a:solidFill>
              </a:rPr>
              <a:t>Identifying Key Success Factors</a:t>
            </a: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E004A636-FD7E-FD46-A9FC-FED1AEF1F389}"/>
              </a:ext>
            </a:extLst>
          </p:cNvPr>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75779" name="Rectangle 3">
            <a:extLst>
              <a:ext uri="{FF2B5EF4-FFF2-40B4-BE49-F238E27FC236}">
                <a16:creationId xmlns:a16="http://schemas.microsoft.com/office/drawing/2014/main" id="{72C153E4-9EC0-3548-B38C-5DD06CC373CA}"/>
              </a:ext>
            </a:extLst>
          </p:cNvPr>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75780" name="Rectangle 4">
            <a:extLst>
              <a:ext uri="{FF2B5EF4-FFF2-40B4-BE49-F238E27FC236}">
                <a16:creationId xmlns:a16="http://schemas.microsoft.com/office/drawing/2014/main" id="{9A870744-97B1-654A-B415-E1007DA56962}"/>
              </a:ext>
            </a:extLst>
          </p:cNvPr>
          <p:cNvSpPr>
            <a:spLocks noGrp="1" noChangeArrowheads="1"/>
          </p:cNvSpPr>
          <p:nvPr>
            <p:ph type="title"/>
          </p:nvPr>
        </p:nvSpPr>
        <p:spPr>
          <a:xfrm>
            <a:off x="609600" y="304800"/>
            <a:ext cx="7772400" cy="1143000"/>
          </a:xfrm>
          <a:noFill/>
        </p:spPr>
        <p:txBody>
          <a:bodyPr lIns="90488" tIns="44450" rIns="90488" bIns="44450"/>
          <a:lstStyle/>
          <a:p>
            <a:pPr defTabSz="762000"/>
            <a:r>
              <a:rPr lang="en-US" altLang="en-US" sz="3600">
                <a:solidFill>
                  <a:schemeClr val="tx1"/>
                </a:solidFill>
              </a:rPr>
              <a:t>Strategic Group Analysis</a:t>
            </a:r>
          </a:p>
        </p:txBody>
      </p:sp>
      <p:sp>
        <p:nvSpPr>
          <p:cNvPr id="75781" name="Rectangle 5">
            <a:extLst>
              <a:ext uri="{FF2B5EF4-FFF2-40B4-BE49-F238E27FC236}">
                <a16:creationId xmlns:a16="http://schemas.microsoft.com/office/drawing/2014/main" id="{CB296186-1C85-F142-BCF7-F34D43E9AC05}"/>
              </a:ext>
            </a:extLst>
          </p:cNvPr>
          <p:cNvSpPr>
            <a:spLocks noGrp="1" noChangeArrowheads="1"/>
          </p:cNvSpPr>
          <p:nvPr>
            <p:ph type="body" idx="4294967295"/>
          </p:nvPr>
        </p:nvSpPr>
        <p:spPr>
          <a:xfrm>
            <a:off x="539750" y="1628775"/>
            <a:ext cx="7759700" cy="1512888"/>
          </a:xfrm>
          <a:noFill/>
          <a:ln w="12700" cap="flat">
            <a:solidFill>
              <a:schemeClr val="tx1"/>
            </a:solidFill>
            <a:miter lim="800000"/>
            <a:headEnd/>
            <a:tailEnd/>
          </a:ln>
        </p:spPr>
        <p:txBody>
          <a:bodyPr lIns="90488" tIns="44450" rIns="90488" bIns="44450"/>
          <a:lstStyle/>
          <a:p>
            <a:pPr defTabSz="762000">
              <a:buFont typeface="Wingdings" pitchFamily="2" charset="2"/>
              <a:buNone/>
            </a:pPr>
            <a:r>
              <a:rPr lang="en-US" altLang="en-US" sz="2800" b="1"/>
              <a:t>A strategic group is a group of firms in an industry following the same or similar strategy.     </a:t>
            </a:r>
          </a:p>
        </p:txBody>
      </p:sp>
      <p:sp>
        <p:nvSpPr>
          <p:cNvPr id="75782" name="Rectangle 6">
            <a:extLst>
              <a:ext uri="{FF2B5EF4-FFF2-40B4-BE49-F238E27FC236}">
                <a16:creationId xmlns:a16="http://schemas.microsoft.com/office/drawing/2014/main" id="{3D2D72C1-39C6-1A4D-A2FB-2D89BC54A780}"/>
              </a:ext>
            </a:extLst>
          </p:cNvPr>
          <p:cNvSpPr>
            <a:spLocks noChangeArrowheads="1"/>
          </p:cNvSpPr>
          <p:nvPr/>
        </p:nvSpPr>
        <p:spPr bwMode="auto">
          <a:xfrm>
            <a:off x="1978025" y="3729038"/>
            <a:ext cx="5419725" cy="26574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spAutoFit/>
          </a:bodyPr>
          <a:lstStyle>
            <a:lvl1pPr defTabSz="762000" eaLnBrk="0" hangingPunct="0">
              <a:defRPr>
                <a:solidFill>
                  <a:schemeClr val="tx1"/>
                </a:solidFill>
                <a:latin typeface="Arial" panose="020B0604020202020204" pitchFamily="34" charset="0"/>
              </a:defRPr>
            </a:lvl1pPr>
            <a:lvl2pPr marL="57150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r>
              <a:rPr lang="en-US" altLang="en-US" sz="2400" b="1">
                <a:latin typeface="Times New Roman" panose="02020603050405020304" pitchFamily="18" charset="0"/>
              </a:rPr>
              <a:t> </a:t>
            </a:r>
            <a:r>
              <a:rPr lang="en-US" altLang="en-US" sz="2400" b="1"/>
              <a:t>Identifying strategic groups:</a:t>
            </a:r>
          </a:p>
          <a:p>
            <a:pPr lvl="1">
              <a:buFontTx/>
              <a:buChar char="•"/>
            </a:pPr>
            <a:r>
              <a:rPr lang="en-US" altLang="en-US" sz="2400" b="1"/>
              <a:t> Identify principal strategic</a:t>
            </a:r>
          </a:p>
          <a:p>
            <a:r>
              <a:rPr lang="en-US" altLang="en-US" sz="2400" b="1"/>
              <a:t>  	variables which distinguish</a:t>
            </a:r>
          </a:p>
          <a:p>
            <a:r>
              <a:rPr lang="en-US" altLang="en-US" sz="2400" b="1"/>
              <a:t> 	firms.</a:t>
            </a:r>
          </a:p>
          <a:p>
            <a:pPr lvl="1">
              <a:buFontTx/>
              <a:buChar char="•"/>
            </a:pPr>
            <a:r>
              <a:rPr lang="en-US" altLang="en-US" sz="2400" b="1"/>
              <a:t>	Position each firm in relation</a:t>
            </a:r>
          </a:p>
          <a:p>
            <a:r>
              <a:rPr lang="en-US" altLang="en-US" sz="2400" b="1"/>
              <a:t> 	to these variables.</a:t>
            </a:r>
          </a:p>
          <a:p>
            <a:pPr lvl="1">
              <a:buFontTx/>
              <a:buChar char="•"/>
            </a:pPr>
            <a:r>
              <a:rPr lang="en-US" altLang="en-US" sz="2400" b="1"/>
              <a:t> Identify clusters.</a:t>
            </a:r>
          </a:p>
        </p:txBody>
      </p: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1CDA88CF-1F96-6B4B-8CFE-10FC9A7541E7}"/>
              </a:ext>
            </a:extLst>
          </p:cNvPr>
          <p:cNvSpPr>
            <a:spLocks noGrp="1" noChangeArrowheads="1"/>
          </p:cNvSpPr>
          <p:nvPr>
            <p:ph type="title"/>
          </p:nvPr>
        </p:nvSpPr>
        <p:spPr/>
        <p:txBody>
          <a:bodyPr/>
          <a:lstStyle/>
          <a:p>
            <a:r>
              <a:rPr lang="en-GB" altLang="en-US" sz="3600">
                <a:solidFill>
                  <a:schemeClr val="tx1"/>
                </a:solidFill>
              </a:rPr>
              <a:t>Market segmentation</a:t>
            </a:r>
          </a:p>
        </p:txBody>
      </p:sp>
      <p:sp>
        <p:nvSpPr>
          <p:cNvPr id="76803" name="Rectangle 3">
            <a:extLst>
              <a:ext uri="{FF2B5EF4-FFF2-40B4-BE49-F238E27FC236}">
                <a16:creationId xmlns:a16="http://schemas.microsoft.com/office/drawing/2014/main" id="{6130B9E3-D3D5-E34C-A41C-DD1AC1848209}"/>
              </a:ext>
            </a:extLst>
          </p:cNvPr>
          <p:cNvSpPr>
            <a:spLocks noGrp="1" noChangeArrowheads="1"/>
          </p:cNvSpPr>
          <p:nvPr>
            <p:ph type="body" idx="1"/>
          </p:nvPr>
        </p:nvSpPr>
        <p:spPr/>
        <p:txBody>
          <a:bodyPr/>
          <a:lstStyle/>
          <a:p>
            <a:pPr>
              <a:lnSpc>
                <a:spcPct val="90000"/>
              </a:lnSpc>
            </a:pPr>
            <a:r>
              <a:rPr lang="en-GB" altLang="en-US"/>
              <a:t>Markets are rarely homogenous</a:t>
            </a:r>
          </a:p>
          <a:p>
            <a:pPr>
              <a:lnSpc>
                <a:spcPct val="90000"/>
              </a:lnSpc>
            </a:pPr>
            <a:r>
              <a:rPr lang="en-GB" altLang="en-US"/>
              <a:t>Within markets there are subgroups known as market segments</a:t>
            </a:r>
          </a:p>
          <a:p>
            <a:pPr>
              <a:lnSpc>
                <a:spcPct val="90000"/>
              </a:lnSpc>
            </a:pPr>
            <a:r>
              <a:rPr lang="en-GB" altLang="en-US"/>
              <a:t>This process of segmentation represents a powerful competitor tool</a:t>
            </a:r>
          </a:p>
          <a:p>
            <a:pPr>
              <a:lnSpc>
                <a:spcPct val="90000"/>
              </a:lnSpc>
            </a:pPr>
            <a:r>
              <a:rPr lang="en-GB" altLang="en-US"/>
              <a:t>By identifying a specific market segment and concentration effort here firms can build a mini-monopoly</a:t>
            </a:r>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9">
            <a:extLst>
              <a:ext uri="{FF2B5EF4-FFF2-40B4-BE49-F238E27FC236}">
                <a16:creationId xmlns:a16="http://schemas.microsoft.com/office/drawing/2014/main" id="{491E307E-AC4A-8F43-BD90-E56DB708B31A}"/>
              </a:ext>
            </a:extLst>
          </p:cNvPr>
          <p:cNvSpPr>
            <a:spLocks noGrp="1" noChangeArrowheads="1"/>
          </p:cNvSpPr>
          <p:nvPr>
            <p:ph type="title"/>
          </p:nvPr>
        </p:nvSpPr>
        <p:spPr/>
        <p:txBody>
          <a:bodyPr/>
          <a:lstStyle/>
          <a:p>
            <a:r>
              <a:rPr lang="en-GB" altLang="en-US" sz="3600">
                <a:solidFill>
                  <a:schemeClr val="tx1"/>
                </a:solidFill>
              </a:rPr>
              <a:t>Bases for segmentation:develop a segmentation base</a:t>
            </a:r>
          </a:p>
        </p:txBody>
      </p:sp>
      <p:sp>
        <p:nvSpPr>
          <p:cNvPr id="77827" name="Rectangle 10">
            <a:extLst>
              <a:ext uri="{FF2B5EF4-FFF2-40B4-BE49-F238E27FC236}">
                <a16:creationId xmlns:a16="http://schemas.microsoft.com/office/drawing/2014/main" id="{CC0AAA2D-DEFD-A448-8205-BC6407D34280}"/>
              </a:ext>
            </a:extLst>
          </p:cNvPr>
          <p:cNvSpPr>
            <a:spLocks noGrp="1" noChangeArrowheads="1"/>
          </p:cNvSpPr>
          <p:nvPr>
            <p:ph type="body" sz="half" idx="1"/>
          </p:nvPr>
        </p:nvSpPr>
        <p:spPr>
          <a:xfrm>
            <a:off x="457200" y="1600200"/>
            <a:ext cx="4033838" cy="4533900"/>
          </a:xfrm>
        </p:spPr>
        <p:txBody>
          <a:bodyPr/>
          <a:lstStyle/>
          <a:p>
            <a:endParaRPr lang="en-GB" altLang="en-US"/>
          </a:p>
          <a:p>
            <a:endParaRPr lang="en-GB" altLang="en-US"/>
          </a:p>
        </p:txBody>
      </p:sp>
      <p:sp>
        <p:nvSpPr>
          <p:cNvPr id="77828" name="Rectangle 11">
            <a:extLst>
              <a:ext uri="{FF2B5EF4-FFF2-40B4-BE49-F238E27FC236}">
                <a16:creationId xmlns:a16="http://schemas.microsoft.com/office/drawing/2014/main" id="{DEFE65AF-359A-B244-9E25-1802371817F7}"/>
              </a:ext>
            </a:extLst>
          </p:cNvPr>
          <p:cNvSpPr>
            <a:spLocks noGrp="1" noChangeArrowheads="1"/>
          </p:cNvSpPr>
          <p:nvPr>
            <p:ph type="body" sz="half" idx="2"/>
          </p:nvPr>
        </p:nvSpPr>
        <p:spPr>
          <a:xfrm>
            <a:off x="4652963" y="1600200"/>
            <a:ext cx="4033837" cy="4533900"/>
          </a:xfrm>
        </p:spPr>
        <p:txBody>
          <a:bodyPr/>
          <a:lstStyle/>
          <a:p>
            <a:r>
              <a:rPr lang="en-GB" altLang="en-US" sz="2400"/>
              <a:t>Market size</a:t>
            </a:r>
          </a:p>
          <a:p>
            <a:r>
              <a:rPr lang="en-GB" altLang="en-US" sz="2400"/>
              <a:t>Identifiability of the segment</a:t>
            </a:r>
          </a:p>
          <a:p>
            <a:r>
              <a:rPr lang="en-GB" altLang="en-US" sz="2400"/>
              <a:t>measurability of the segment</a:t>
            </a:r>
          </a:p>
          <a:p>
            <a:r>
              <a:rPr lang="en-GB" altLang="en-US" sz="2400"/>
              <a:t>accessibility to the segment</a:t>
            </a:r>
          </a:p>
          <a:p>
            <a:r>
              <a:rPr lang="en-GB" altLang="en-US" sz="2400"/>
              <a:t>Buying behavioural characteristics of the segment</a:t>
            </a:r>
          </a:p>
        </p:txBody>
      </p:sp>
      <p:sp>
        <p:nvSpPr>
          <p:cNvPr id="77829" name="Text Box 12">
            <a:extLst>
              <a:ext uri="{FF2B5EF4-FFF2-40B4-BE49-F238E27FC236}">
                <a16:creationId xmlns:a16="http://schemas.microsoft.com/office/drawing/2014/main" id="{941D90B5-CFEC-5849-BCEF-9161789F119C}"/>
              </a:ext>
            </a:extLst>
          </p:cNvPr>
          <p:cNvSpPr txBox="1">
            <a:spLocks noChangeArrowheads="1"/>
          </p:cNvSpPr>
          <p:nvPr/>
        </p:nvSpPr>
        <p:spPr bwMode="auto">
          <a:xfrm>
            <a:off x="517525" y="3241675"/>
            <a:ext cx="237966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latin typeface="Times New Roman" panose="02020603050405020304" pitchFamily="18" charset="0"/>
              </a:rPr>
              <a:t>The major criteria</a:t>
            </a:r>
          </a:p>
          <a:p>
            <a:pPr eaLnBrk="1" hangingPunct="1"/>
            <a:r>
              <a:rPr lang="en-GB" altLang="en-US" sz="2400">
                <a:latin typeface="Times New Roman" panose="02020603050405020304" pitchFamily="18" charset="0"/>
              </a:rPr>
              <a:t>for establishing</a:t>
            </a:r>
          </a:p>
          <a:p>
            <a:pPr eaLnBrk="1" hangingPunct="1"/>
            <a:r>
              <a:rPr lang="en-GB" altLang="en-US" sz="2400">
                <a:latin typeface="Times New Roman" panose="02020603050405020304" pitchFamily="18" charset="0"/>
              </a:rPr>
              <a:t>market segments</a:t>
            </a:r>
          </a:p>
        </p:txBody>
      </p:sp>
      <p:sp>
        <p:nvSpPr>
          <p:cNvPr id="77830" name="Line 13">
            <a:extLst>
              <a:ext uri="{FF2B5EF4-FFF2-40B4-BE49-F238E27FC236}">
                <a16:creationId xmlns:a16="http://schemas.microsoft.com/office/drawing/2014/main" id="{D0ED73FF-6B9C-D84D-B3FD-247B24794542}"/>
              </a:ext>
            </a:extLst>
          </p:cNvPr>
          <p:cNvSpPr>
            <a:spLocks noChangeShapeType="1"/>
          </p:cNvSpPr>
          <p:nvPr/>
        </p:nvSpPr>
        <p:spPr bwMode="auto">
          <a:xfrm>
            <a:off x="3124200" y="3886200"/>
            <a:ext cx="990600" cy="0"/>
          </a:xfrm>
          <a:prstGeom prst="line">
            <a:avLst/>
          </a:prstGeom>
          <a:noFill/>
          <a:ln w="1016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5228ADB7-C362-504A-A618-85CAC45D8CE0}"/>
              </a:ext>
            </a:extLst>
          </p:cNvPr>
          <p:cNvSpPr>
            <a:spLocks noGrp="1" noChangeArrowheads="1"/>
          </p:cNvSpPr>
          <p:nvPr>
            <p:ph type="title"/>
          </p:nvPr>
        </p:nvSpPr>
        <p:spPr/>
        <p:txBody>
          <a:bodyPr/>
          <a:lstStyle/>
          <a:p>
            <a:endParaRPr lang="en-US" altLang="en-US"/>
          </a:p>
        </p:txBody>
      </p:sp>
      <p:sp>
        <p:nvSpPr>
          <p:cNvPr id="78851" name="Rectangle 3">
            <a:extLst>
              <a:ext uri="{FF2B5EF4-FFF2-40B4-BE49-F238E27FC236}">
                <a16:creationId xmlns:a16="http://schemas.microsoft.com/office/drawing/2014/main" id="{C069C719-FC16-E047-9448-BEC1F7983B11}"/>
              </a:ext>
            </a:extLst>
          </p:cNvPr>
          <p:cNvSpPr>
            <a:spLocks noGrp="1" noChangeArrowheads="1"/>
          </p:cNvSpPr>
          <p:nvPr>
            <p:ph type="body" idx="1"/>
          </p:nvPr>
        </p:nvSpPr>
        <p:spPr/>
        <p:txBody>
          <a:bodyPr/>
          <a:lstStyle/>
          <a:p>
            <a:endParaRPr lang="en-US" altLang="en-US"/>
          </a:p>
        </p:txBody>
      </p:sp>
      <p:pic>
        <p:nvPicPr>
          <p:cNvPr id="78852" name="Picture 4" descr="&#10;8-ch03.gif                                                     0001A3CF&#10;Bob's work                     B5E64ED3:">
            <a:extLst>
              <a:ext uri="{FF2B5EF4-FFF2-40B4-BE49-F238E27FC236}">
                <a16:creationId xmlns:a16="http://schemas.microsoft.com/office/drawing/2014/main" id="{1FE60243-A7BB-5B4A-AAD1-12F61F99ECF4}"/>
              </a:ext>
            </a:extLst>
          </p:cNvPr>
          <p:cNvPicPr>
            <a:picLocks noChangeAspect="1" noChangeArrowheads="1"/>
          </p:cNvPicPr>
          <p:nvPr/>
        </p:nvPicPr>
        <p:blipFill>
          <a:blip r:embed="rId3" r:link="rId4" cstate="screen">
            <a:grayscl/>
            <a:biLevel thresh="50000"/>
            <a:extLst>
              <a:ext uri="{28A0092B-C50C-407E-A947-70E740481C1C}">
                <a14:useLocalDpi xmlns:a14="http://schemas.microsoft.com/office/drawing/2010/main"/>
              </a:ext>
            </a:extLst>
          </a:blip>
          <a:srcRect b="2632"/>
          <a:stretch>
            <a:fillRect/>
          </a:stretch>
        </p:blipFill>
        <p:spPr bwMode="auto">
          <a:xfrm>
            <a:off x="381000" y="381000"/>
            <a:ext cx="8229600" cy="578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8E3B1B4A-B102-0E44-9AF0-A84E1767B977}"/>
              </a:ext>
            </a:extLst>
          </p:cNvPr>
          <p:cNvSpPr>
            <a:spLocks noGrp="1" noChangeArrowheads="1"/>
          </p:cNvSpPr>
          <p:nvPr>
            <p:ph type="title"/>
          </p:nvPr>
        </p:nvSpPr>
        <p:spPr>
          <a:xfrm>
            <a:off x="395288" y="260350"/>
            <a:ext cx="8431212" cy="1143000"/>
          </a:xfrm>
          <a:noFill/>
        </p:spPr>
        <p:txBody>
          <a:bodyPr lIns="88935" tIns="44468" rIns="88935" bIns="44468"/>
          <a:lstStyle/>
          <a:p>
            <a:r>
              <a:rPr lang="en-US" altLang="en-US" sz="4000"/>
              <a:t>Steps in Segmenting Markets</a:t>
            </a:r>
          </a:p>
        </p:txBody>
      </p:sp>
      <p:sp>
        <p:nvSpPr>
          <p:cNvPr id="79875" name="Oval 3">
            <a:extLst>
              <a:ext uri="{FF2B5EF4-FFF2-40B4-BE49-F238E27FC236}">
                <a16:creationId xmlns:a16="http://schemas.microsoft.com/office/drawing/2014/main" id="{5E3ABF9C-4CE1-4D49-BD4C-05CE58D1391F}"/>
              </a:ext>
            </a:extLst>
          </p:cNvPr>
          <p:cNvSpPr>
            <a:spLocks noChangeArrowheads="1"/>
          </p:cNvSpPr>
          <p:nvPr/>
        </p:nvSpPr>
        <p:spPr bwMode="auto">
          <a:xfrm>
            <a:off x="3206750" y="2597150"/>
            <a:ext cx="2501900" cy="2578100"/>
          </a:xfrm>
          <a:prstGeom prst="ellipse">
            <a:avLst/>
          </a:prstGeom>
          <a:solidFill>
            <a:schemeClr val="bg1"/>
          </a:solidFill>
          <a:ln w="12700">
            <a:solidFill>
              <a:schemeClr val="tx1"/>
            </a:solidFill>
            <a:round/>
            <a:headEnd/>
            <a:tailEnd/>
          </a:ln>
        </p:spPr>
        <p:txBody>
          <a:bodyPr wrap="none" lIns="88935" tIns="44468" rIns="88935" bIns="44468" anchor="ctr"/>
          <a:lstStyle>
            <a:lvl1pPr defTabSz="882650" eaLnBrk="0" hangingPunct="0">
              <a:defRPr>
                <a:solidFill>
                  <a:schemeClr val="tx1"/>
                </a:solidFill>
                <a:latin typeface="Arial" panose="020B0604020202020204" pitchFamily="34" charset="0"/>
              </a:defRPr>
            </a:lvl1pPr>
            <a:lvl2pPr marL="742950" indent="-285750" defTabSz="882650" eaLnBrk="0" hangingPunct="0">
              <a:defRPr>
                <a:solidFill>
                  <a:schemeClr val="tx1"/>
                </a:solidFill>
                <a:latin typeface="Arial" panose="020B0604020202020204" pitchFamily="34" charset="0"/>
              </a:defRPr>
            </a:lvl2pPr>
            <a:lvl3pPr marL="1143000" indent="-228600" defTabSz="882650" eaLnBrk="0" hangingPunct="0">
              <a:defRPr>
                <a:solidFill>
                  <a:schemeClr val="tx1"/>
                </a:solidFill>
                <a:latin typeface="Arial" panose="020B0604020202020204" pitchFamily="34" charset="0"/>
              </a:defRPr>
            </a:lvl3pPr>
            <a:lvl4pPr marL="1600200" indent="-228600" defTabSz="882650" eaLnBrk="0" hangingPunct="0">
              <a:defRPr>
                <a:solidFill>
                  <a:schemeClr val="tx1"/>
                </a:solidFill>
                <a:latin typeface="Arial" panose="020B0604020202020204" pitchFamily="34" charset="0"/>
              </a:defRPr>
            </a:lvl4pPr>
            <a:lvl5pPr marL="2057400" indent="-228600" defTabSz="882650" eaLnBrk="0" hangingPunct="0">
              <a:defRPr>
                <a:solidFill>
                  <a:schemeClr val="tx1"/>
                </a:solidFill>
                <a:latin typeface="Arial" panose="020B0604020202020204" pitchFamily="34" charset="0"/>
              </a:defRPr>
            </a:lvl5pPr>
            <a:lvl6pPr marL="2514600" indent="-228600" defTabSz="882650" eaLnBrk="0" fontAlgn="base" hangingPunct="0">
              <a:spcBef>
                <a:spcPct val="0"/>
              </a:spcBef>
              <a:spcAft>
                <a:spcPct val="0"/>
              </a:spcAft>
              <a:defRPr>
                <a:solidFill>
                  <a:schemeClr val="tx1"/>
                </a:solidFill>
                <a:latin typeface="Arial" panose="020B0604020202020204" pitchFamily="34" charset="0"/>
              </a:defRPr>
            </a:lvl6pPr>
            <a:lvl7pPr marL="2971800" indent="-228600" defTabSz="882650" eaLnBrk="0" fontAlgn="base" hangingPunct="0">
              <a:spcBef>
                <a:spcPct val="0"/>
              </a:spcBef>
              <a:spcAft>
                <a:spcPct val="0"/>
              </a:spcAft>
              <a:defRPr>
                <a:solidFill>
                  <a:schemeClr val="tx1"/>
                </a:solidFill>
                <a:latin typeface="Arial" panose="020B0604020202020204" pitchFamily="34" charset="0"/>
              </a:defRPr>
            </a:lvl7pPr>
            <a:lvl8pPr marL="3429000" indent="-228600" defTabSz="882650" eaLnBrk="0" fontAlgn="base" hangingPunct="0">
              <a:spcBef>
                <a:spcPct val="0"/>
              </a:spcBef>
              <a:spcAft>
                <a:spcPct val="0"/>
              </a:spcAft>
              <a:defRPr>
                <a:solidFill>
                  <a:schemeClr val="tx1"/>
                </a:solidFill>
                <a:latin typeface="Arial" panose="020B0604020202020204" pitchFamily="34" charset="0"/>
              </a:defRPr>
            </a:lvl8pPr>
            <a:lvl9pPr marL="3886200" indent="-228600" defTabSz="88265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700"/>
              <a:t>Market</a:t>
            </a:r>
          </a:p>
          <a:p>
            <a:pPr algn="ctr"/>
            <a:r>
              <a:rPr lang="en-US" altLang="en-US" sz="2700"/>
              <a:t>Segmentation</a:t>
            </a:r>
          </a:p>
          <a:p>
            <a:pPr algn="ctr"/>
            <a:r>
              <a:rPr lang="en-US" altLang="en-US" sz="2700"/>
              <a:t>Process</a:t>
            </a:r>
          </a:p>
        </p:txBody>
      </p:sp>
      <p:sp>
        <p:nvSpPr>
          <p:cNvPr id="79876" name="Rectangle 4">
            <a:extLst>
              <a:ext uri="{FF2B5EF4-FFF2-40B4-BE49-F238E27FC236}">
                <a16:creationId xmlns:a16="http://schemas.microsoft.com/office/drawing/2014/main" id="{0429BD66-E302-7D48-8EEF-48A05D7DB61F}"/>
              </a:ext>
            </a:extLst>
          </p:cNvPr>
          <p:cNvSpPr>
            <a:spLocks noChangeArrowheads="1"/>
          </p:cNvSpPr>
          <p:nvPr/>
        </p:nvSpPr>
        <p:spPr bwMode="auto">
          <a:xfrm>
            <a:off x="2895600" y="1295400"/>
            <a:ext cx="3062288"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935" tIns="44468" rIns="88935" bIns="44468">
            <a:spAutoFit/>
          </a:bodyPr>
          <a:lstStyle>
            <a:lvl1pPr defTabSz="882650" eaLnBrk="0" hangingPunct="0">
              <a:defRPr>
                <a:solidFill>
                  <a:schemeClr val="tx1"/>
                </a:solidFill>
                <a:latin typeface="Arial" panose="020B0604020202020204" pitchFamily="34" charset="0"/>
              </a:defRPr>
            </a:lvl1pPr>
            <a:lvl2pPr marL="742950" indent="-285750" defTabSz="882650" eaLnBrk="0" hangingPunct="0">
              <a:defRPr>
                <a:solidFill>
                  <a:schemeClr val="tx1"/>
                </a:solidFill>
                <a:latin typeface="Arial" panose="020B0604020202020204" pitchFamily="34" charset="0"/>
              </a:defRPr>
            </a:lvl2pPr>
            <a:lvl3pPr marL="1143000" indent="-228600" defTabSz="882650" eaLnBrk="0" hangingPunct="0">
              <a:defRPr>
                <a:solidFill>
                  <a:schemeClr val="tx1"/>
                </a:solidFill>
                <a:latin typeface="Arial" panose="020B0604020202020204" pitchFamily="34" charset="0"/>
              </a:defRPr>
            </a:lvl3pPr>
            <a:lvl4pPr marL="1600200" indent="-228600" defTabSz="882650" eaLnBrk="0" hangingPunct="0">
              <a:defRPr>
                <a:solidFill>
                  <a:schemeClr val="tx1"/>
                </a:solidFill>
                <a:latin typeface="Arial" panose="020B0604020202020204" pitchFamily="34" charset="0"/>
              </a:defRPr>
            </a:lvl4pPr>
            <a:lvl5pPr marL="2057400" indent="-228600" defTabSz="882650" eaLnBrk="0" hangingPunct="0">
              <a:defRPr>
                <a:solidFill>
                  <a:schemeClr val="tx1"/>
                </a:solidFill>
                <a:latin typeface="Arial" panose="020B0604020202020204" pitchFamily="34" charset="0"/>
              </a:defRPr>
            </a:lvl5pPr>
            <a:lvl6pPr marL="2514600" indent="-228600" defTabSz="882650" eaLnBrk="0" fontAlgn="base" hangingPunct="0">
              <a:spcBef>
                <a:spcPct val="0"/>
              </a:spcBef>
              <a:spcAft>
                <a:spcPct val="0"/>
              </a:spcAft>
              <a:defRPr>
                <a:solidFill>
                  <a:schemeClr val="tx1"/>
                </a:solidFill>
                <a:latin typeface="Arial" panose="020B0604020202020204" pitchFamily="34" charset="0"/>
              </a:defRPr>
            </a:lvl6pPr>
            <a:lvl7pPr marL="2971800" indent="-228600" defTabSz="882650" eaLnBrk="0" fontAlgn="base" hangingPunct="0">
              <a:spcBef>
                <a:spcPct val="0"/>
              </a:spcBef>
              <a:spcAft>
                <a:spcPct val="0"/>
              </a:spcAft>
              <a:defRPr>
                <a:solidFill>
                  <a:schemeClr val="tx1"/>
                </a:solidFill>
                <a:latin typeface="Arial" panose="020B0604020202020204" pitchFamily="34" charset="0"/>
              </a:defRPr>
            </a:lvl7pPr>
            <a:lvl8pPr marL="3429000" indent="-228600" defTabSz="882650" eaLnBrk="0" fontAlgn="base" hangingPunct="0">
              <a:spcBef>
                <a:spcPct val="0"/>
              </a:spcBef>
              <a:spcAft>
                <a:spcPct val="0"/>
              </a:spcAft>
              <a:defRPr>
                <a:solidFill>
                  <a:schemeClr val="tx1"/>
                </a:solidFill>
                <a:latin typeface="Arial" panose="020B0604020202020204" pitchFamily="34" charset="0"/>
              </a:defRPr>
            </a:lvl8pPr>
            <a:lvl9pPr marL="3886200" indent="-228600" defTabSz="88265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300"/>
              <a:t>1. Define the market </a:t>
            </a:r>
          </a:p>
          <a:p>
            <a:pPr algn="ctr"/>
            <a:r>
              <a:rPr lang="en-US" altLang="en-US" sz="2300"/>
              <a:t>to be segmented</a:t>
            </a:r>
          </a:p>
        </p:txBody>
      </p:sp>
      <p:sp>
        <p:nvSpPr>
          <p:cNvPr id="79877" name="AutoShape 5">
            <a:extLst>
              <a:ext uri="{FF2B5EF4-FFF2-40B4-BE49-F238E27FC236}">
                <a16:creationId xmlns:a16="http://schemas.microsoft.com/office/drawing/2014/main" id="{653A00B4-3138-7046-B985-8C580A4ABE2A}"/>
              </a:ext>
            </a:extLst>
          </p:cNvPr>
          <p:cNvSpPr>
            <a:spLocks noChangeArrowheads="1"/>
          </p:cNvSpPr>
          <p:nvPr/>
        </p:nvSpPr>
        <p:spPr bwMode="auto">
          <a:xfrm rot="10800000">
            <a:off x="4121150" y="2139950"/>
            <a:ext cx="673100" cy="368300"/>
          </a:xfrm>
          <a:prstGeom prst="triangle">
            <a:avLst>
              <a:gd name="adj" fmla="val 49968"/>
            </a:avLst>
          </a:prstGeom>
          <a:solidFill>
            <a:schemeClr val="accent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79878" name="AutoShape 6">
            <a:extLst>
              <a:ext uri="{FF2B5EF4-FFF2-40B4-BE49-F238E27FC236}">
                <a16:creationId xmlns:a16="http://schemas.microsoft.com/office/drawing/2014/main" id="{7C058B53-A9D2-4B47-8E67-E16EF1768976}"/>
              </a:ext>
            </a:extLst>
          </p:cNvPr>
          <p:cNvSpPr>
            <a:spLocks noChangeArrowheads="1"/>
          </p:cNvSpPr>
          <p:nvPr/>
        </p:nvSpPr>
        <p:spPr bwMode="auto">
          <a:xfrm>
            <a:off x="4121150" y="5340350"/>
            <a:ext cx="673100" cy="368300"/>
          </a:xfrm>
          <a:prstGeom prst="triangle">
            <a:avLst>
              <a:gd name="adj" fmla="val 49968"/>
            </a:avLst>
          </a:prstGeom>
          <a:solidFill>
            <a:schemeClr val="accent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79879" name="AutoShape 7">
            <a:extLst>
              <a:ext uri="{FF2B5EF4-FFF2-40B4-BE49-F238E27FC236}">
                <a16:creationId xmlns:a16="http://schemas.microsoft.com/office/drawing/2014/main" id="{3245CFBD-94DA-7544-AB5D-CE2E73067AB6}"/>
              </a:ext>
            </a:extLst>
          </p:cNvPr>
          <p:cNvSpPr>
            <a:spLocks noChangeArrowheads="1"/>
          </p:cNvSpPr>
          <p:nvPr/>
        </p:nvSpPr>
        <p:spPr bwMode="auto">
          <a:xfrm rot="5400000">
            <a:off x="2597150" y="3663950"/>
            <a:ext cx="673100" cy="368300"/>
          </a:xfrm>
          <a:prstGeom prst="triangle">
            <a:avLst>
              <a:gd name="adj" fmla="val 49968"/>
            </a:avLst>
          </a:prstGeom>
          <a:solidFill>
            <a:schemeClr val="accent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79880" name="AutoShape 8">
            <a:extLst>
              <a:ext uri="{FF2B5EF4-FFF2-40B4-BE49-F238E27FC236}">
                <a16:creationId xmlns:a16="http://schemas.microsoft.com/office/drawing/2014/main" id="{FB07DF86-DCF1-2649-BF0A-8368F6A83867}"/>
              </a:ext>
            </a:extLst>
          </p:cNvPr>
          <p:cNvSpPr>
            <a:spLocks noChangeArrowheads="1"/>
          </p:cNvSpPr>
          <p:nvPr/>
        </p:nvSpPr>
        <p:spPr bwMode="auto">
          <a:xfrm rot="-5400000">
            <a:off x="5645150" y="3663950"/>
            <a:ext cx="673100" cy="368300"/>
          </a:xfrm>
          <a:prstGeom prst="triangle">
            <a:avLst>
              <a:gd name="adj" fmla="val 49968"/>
            </a:avLst>
          </a:prstGeom>
          <a:solidFill>
            <a:schemeClr val="accent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79881" name="Rectangle 9">
            <a:extLst>
              <a:ext uri="{FF2B5EF4-FFF2-40B4-BE49-F238E27FC236}">
                <a16:creationId xmlns:a16="http://schemas.microsoft.com/office/drawing/2014/main" id="{0260B063-2283-8E47-B82F-021856166CDC}"/>
              </a:ext>
            </a:extLst>
          </p:cNvPr>
          <p:cNvSpPr>
            <a:spLocks noChangeArrowheads="1"/>
          </p:cNvSpPr>
          <p:nvPr/>
        </p:nvSpPr>
        <p:spPr bwMode="auto">
          <a:xfrm>
            <a:off x="762000" y="3429000"/>
            <a:ext cx="1908175"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935" tIns="44468" rIns="88935" bIns="44468">
            <a:spAutoFit/>
          </a:bodyPr>
          <a:lstStyle>
            <a:lvl1pPr defTabSz="882650" eaLnBrk="0" hangingPunct="0">
              <a:defRPr>
                <a:solidFill>
                  <a:schemeClr val="tx1"/>
                </a:solidFill>
                <a:latin typeface="Arial" panose="020B0604020202020204" pitchFamily="34" charset="0"/>
              </a:defRPr>
            </a:lvl1pPr>
            <a:lvl2pPr marL="742950" indent="-285750" defTabSz="882650" eaLnBrk="0" hangingPunct="0">
              <a:defRPr>
                <a:solidFill>
                  <a:schemeClr val="tx1"/>
                </a:solidFill>
                <a:latin typeface="Arial" panose="020B0604020202020204" pitchFamily="34" charset="0"/>
              </a:defRPr>
            </a:lvl2pPr>
            <a:lvl3pPr marL="1143000" indent="-228600" defTabSz="882650" eaLnBrk="0" hangingPunct="0">
              <a:defRPr>
                <a:solidFill>
                  <a:schemeClr val="tx1"/>
                </a:solidFill>
                <a:latin typeface="Arial" panose="020B0604020202020204" pitchFamily="34" charset="0"/>
              </a:defRPr>
            </a:lvl3pPr>
            <a:lvl4pPr marL="1600200" indent="-228600" defTabSz="882650" eaLnBrk="0" hangingPunct="0">
              <a:defRPr>
                <a:solidFill>
                  <a:schemeClr val="tx1"/>
                </a:solidFill>
                <a:latin typeface="Arial" panose="020B0604020202020204" pitchFamily="34" charset="0"/>
              </a:defRPr>
            </a:lvl4pPr>
            <a:lvl5pPr marL="2057400" indent="-228600" defTabSz="882650" eaLnBrk="0" hangingPunct="0">
              <a:defRPr>
                <a:solidFill>
                  <a:schemeClr val="tx1"/>
                </a:solidFill>
                <a:latin typeface="Arial" panose="020B0604020202020204" pitchFamily="34" charset="0"/>
              </a:defRPr>
            </a:lvl5pPr>
            <a:lvl6pPr marL="2514600" indent="-228600" defTabSz="882650" eaLnBrk="0" fontAlgn="base" hangingPunct="0">
              <a:spcBef>
                <a:spcPct val="0"/>
              </a:spcBef>
              <a:spcAft>
                <a:spcPct val="0"/>
              </a:spcAft>
              <a:defRPr>
                <a:solidFill>
                  <a:schemeClr val="tx1"/>
                </a:solidFill>
                <a:latin typeface="Arial" panose="020B0604020202020204" pitchFamily="34" charset="0"/>
              </a:defRPr>
            </a:lvl6pPr>
            <a:lvl7pPr marL="2971800" indent="-228600" defTabSz="882650" eaLnBrk="0" fontAlgn="base" hangingPunct="0">
              <a:spcBef>
                <a:spcPct val="0"/>
              </a:spcBef>
              <a:spcAft>
                <a:spcPct val="0"/>
              </a:spcAft>
              <a:defRPr>
                <a:solidFill>
                  <a:schemeClr val="tx1"/>
                </a:solidFill>
                <a:latin typeface="Arial" panose="020B0604020202020204" pitchFamily="34" charset="0"/>
              </a:defRPr>
            </a:lvl7pPr>
            <a:lvl8pPr marL="3429000" indent="-228600" defTabSz="882650" eaLnBrk="0" fontAlgn="base" hangingPunct="0">
              <a:spcBef>
                <a:spcPct val="0"/>
              </a:spcBef>
              <a:spcAft>
                <a:spcPct val="0"/>
              </a:spcAft>
              <a:defRPr>
                <a:solidFill>
                  <a:schemeClr val="tx1"/>
                </a:solidFill>
                <a:latin typeface="Arial" panose="020B0604020202020204" pitchFamily="34" charset="0"/>
              </a:defRPr>
            </a:lvl8pPr>
            <a:lvl9pPr marL="3886200" indent="-228600" defTabSz="882650" eaLnBrk="0" fontAlgn="base" hangingPunct="0">
              <a:spcBef>
                <a:spcPct val="0"/>
              </a:spcBef>
              <a:spcAft>
                <a:spcPct val="0"/>
              </a:spcAft>
              <a:defRPr>
                <a:solidFill>
                  <a:schemeClr val="tx1"/>
                </a:solidFill>
                <a:latin typeface="Arial" panose="020B0604020202020204" pitchFamily="34" charset="0"/>
              </a:defRPr>
            </a:lvl9pPr>
          </a:lstStyle>
          <a:p>
            <a:pPr algn="r"/>
            <a:r>
              <a:rPr lang="en-US" altLang="en-US" sz="2300"/>
              <a:t>4. Analyse</a:t>
            </a:r>
          </a:p>
          <a:p>
            <a:pPr algn="r"/>
            <a:r>
              <a:rPr lang="en-US" altLang="en-US" sz="2300"/>
              <a:t>segments</a:t>
            </a:r>
          </a:p>
        </p:txBody>
      </p:sp>
      <p:sp>
        <p:nvSpPr>
          <p:cNvPr id="79882" name="Rectangle 10">
            <a:extLst>
              <a:ext uri="{FF2B5EF4-FFF2-40B4-BE49-F238E27FC236}">
                <a16:creationId xmlns:a16="http://schemas.microsoft.com/office/drawing/2014/main" id="{EEE0FC38-AA46-164B-9E83-8018338728CB}"/>
              </a:ext>
            </a:extLst>
          </p:cNvPr>
          <p:cNvSpPr>
            <a:spLocks noChangeArrowheads="1"/>
          </p:cNvSpPr>
          <p:nvPr/>
        </p:nvSpPr>
        <p:spPr bwMode="auto">
          <a:xfrm>
            <a:off x="6172200" y="3276600"/>
            <a:ext cx="2667000" cy="81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935" tIns="44468" rIns="88935" bIns="44468">
            <a:spAutoFit/>
          </a:bodyPr>
          <a:lstStyle>
            <a:lvl1pPr defTabSz="882650" eaLnBrk="0" hangingPunct="0">
              <a:defRPr>
                <a:solidFill>
                  <a:schemeClr val="tx1"/>
                </a:solidFill>
                <a:latin typeface="Arial" panose="020B0604020202020204" pitchFamily="34" charset="0"/>
              </a:defRPr>
            </a:lvl1pPr>
            <a:lvl2pPr marL="742950" indent="-285750" defTabSz="882650" eaLnBrk="0" hangingPunct="0">
              <a:defRPr>
                <a:solidFill>
                  <a:schemeClr val="tx1"/>
                </a:solidFill>
                <a:latin typeface="Arial" panose="020B0604020202020204" pitchFamily="34" charset="0"/>
              </a:defRPr>
            </a:lvl2pPr>
            <a:lvl3pPr marL="1143000" indent="-228600" defTabSz="882650" eaLnBrk="0" hangingPunct="0">
              <a:defRPr>
                <a:solidFill>
                  <a:schemeClr val="tx1"/>
                </a:solidFill>
                <a:latin typeface="Arial" panose="020B0604020202020204" pitchFamily="34" charset="0"/>
              </a:defRPr>
            </a:lvl3pPr>
            <a:lvl4pPr marL="1600200" indent="-228600" defTabSz="882650" eaLnBrk="0" hangingPunct="0">
              <a:defRPr>
                <a:solidFill>
                  <a:schemeClr val="tx1"/>
                </a:solidFill>
                <a:latin typeface="Arial" panose="020B0604020202020204" pitchFamily="34" charset="0"/>
              </a:defRPr>
            </a:lvl4pPr>
            <a:lvl5pPr marL="2057400" indent="-228600" defTabSz="882650" eaLnBrk="0" hangingPunct="0">
              <a:defRPr>
                <a:solidFill>
                  <a:schemeClr val="tx1"/>
                </a:solidFill>
                <a:latin typeface="Arial" panose="020B0604020202020204" pitchFamily="34" charset="0"/>
              </a:defRPr>
            </a:lvl5pPr>
            <a:lvl6pPr marL="2514600" indent="-228600" defTabSz="882650" eaLnBrk="0" fontAlgn="base" hangingPunct="0">
              <a:spcBef>
                <a:spcPct val="0"/>
              </a:spcBef>
              <a:spcAft>
                <a:spcPct val="0"/>
              </a:spcAft>
              <a:defRPr>
                <a:solidFill>
                  <a:schemeClr val="tx1"/>
                </a:solidFill>
                <a:latin typeface="Arial" panose="020B0604020202020204" pitchFamily="34" charset="0"/>
              </a:defRPr>
            </a:lvl6pPr>
            <a:lvl7pPr marL="2971800" indent="-228600" defTabSz="882650" eaLnBrk="0" fontAlgn="base" hangingPunct="0">
              <a:spcBef>
                <a:spcPct val="0"/>
              </a:spcBef>
              <a:spcAft>
                <a:spcPct val="0"/>
              </a:spcAft>
              <a:defRPr>
                <a:solidFill>
                  <a:schemeClr val="tx1"/>
                </a:solidFill>
                <a:latin typeface="Arial" panose="020B0604020202020204" pitchFamily="34" charset="0"/>
              </a:defRPr>
            </a:lvl7pPr>
            <a:lvl8pPr marL="3429000" indent="-228600" defTabSz="882650" eaLnBrk="0" fontAlgn="base" hangingPunct="0">
              <a:spcBef>
                <a:spcPct val="0"/>
              </a:spcBef>
              <a:spcAft>
                <a:spcPct val="0"/>
              </a:spcAft>
              <a:defRPr>
                <a:solidFill>
                  <a:schemeClr val="tx1"/>
                </a:solidFill>
                <a:latin typeface="Arial" panose="020B0604020202020204" pitchFamily="34" charset="0"/>
              </a:defRPr>
            </a:lvl8pPr>
            <a:lvl9pPr marL="3886200" indent="-228600" defTabSz="882650" eaLnBrk="0" fontAlgn="base" hangingPunct="0">
              <a:spcBef>
                <a:spcPct val="0"/>
              </a:spcBef>
              <a:spcAft>
                <a:spcPct val="0"/>
              </a:spcAft>
              <a:defRPr>
                <a:solidFill>
                  <a:schemeClr val="tx1"/>
                </a:solidFill>
                <a:latin typeface="Arial" panose="020B0604020202020204" pitchFamily="34" charset="0"/>
              </a:defRPr>
            </a:lvl9pPr>
          </a:lstStyle>
          <a:p>
            <a:r>
              <a:rPr lang="en-US" altLang="en-US" sz="2300"/>
              <a:t>2. Select basis of segmentation</a:t>
            </a:r>
          </a:p>
        </p:txBody>
      </p:sp>
      <p:sp>
        <p:nvSpPr>
          <p:cNvPr id="79883" name="Rectangle 11">
            <a:extLst>
              <a:ext uri="{FF2B5EF4-FFF2-40B4-BE49-F238E27FC236}">
                <a16:creationId xmlns:a16="http://schemas.microsoft.com/office/drawing/2014/main" id="{CE742F63-198F-8A4E-B695-4E3F0DF6003E}"/>
              </a:ext>
            </a:extLst>
          </p:cNvPr>
          <p:cNvSpPr>
            <a:spLocks noChangeArrowheads="1"/>
          </p:cNvSpPr>
          <p:nvPr/>
        </p:nvSpPr>
        <p:spPr bwMode="auto">
          <a:xfrm>
            <a:off x="2895600" y="5791200"/>
            <a:ext cx="3200400"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935" tIns="44468" rIns="88935" bIns="44468">
            <a:spAutoFit/>
          </a:bodyPr>
          <a:lstStyle>
            <a:lvl1pPr defTabSz="882650" eaLnBrk="0" hangingPunct="0">
              <a:defRPr>
                <a:solidFill>
                  <a:schemeClr val="tx1"/>
                </a:solidFill>
                <a:latin typeface="Arial" panose="020B0604020202020204" pitchFamily="34" charset="0"/>
              </a:defRPr>
            </a:lvl1pPr>
            <a:lvl2pPr marL="742950" indent="-285750" defTabSz="882650" eaLnBrk="0" hangingPunct="0">
              <a:defRPr>
                <a:solidFill>
                  <a:schemeClr val="tx1"/>
                </a:solidFill>
                <a:latin typeface="Arial" panose="020B0604020202020204" pitchFamily="34" charset="0"/>
              </a:defRPr>
            </a:lvl2pPr>
            <a:lvl3pPr marL="1143000" indent="-228600" defTabSz="882650" eaLnBrk="0" hangingPunct="0">
              <a:defRPr>
                <a:solidFill>
                  <a:schemeClr val="tx1"/>
                </a:solidFill>
                <a:latin typeface="Arial" panose="020B0604020202020204" pitchFamily="34" charset="0"/>
              </a:defRPr>
            </a:lvl3pPr>
            <a:lvl4pPr marL="1600200" indent="-228600" defTabSz="882650" eaLnBrk="0" hangingPunct="0">
              <a:defRPr>
                <a:solidFill>
                  <a:schemeClr val="tx1"/>
                </a:solidFill>
                <a:latin typeface="Arial" panose="020B0604020202020204" pitchFamily="34" charset="0"/>
              </a:defRPr>
            </a:lvl4pPr>
            <a:lvl5pPr marL="2057400" indent="-228600" defTabSz="882650" eaLnBrk="0" hangingPunct="0">
              <a:defRPr>
                <a:solidFill>
                  <a:schemeClr val="tx1"/>
                </a:solidFill>
                <a:latin typeface="Arial" panose="020B0604020202020204" pitchFamily="34" charset="0"/>
              </a:defRPr>
            </a:lvl5pPr>
            <a:lvl6pPr marL="2514600" indent="-228600" defTabSz="882650" eaLnBrk="0" fontAlgn="base" hangingPunct="0">
              <a:spcBef>
                <a:spcPct val="0"/>
              </a:spcBef>
              <a:spcAft>
                <a:spcPct val="0"/>
              </a:spcAft>
              <a:defRPr>
                <a:solidFill>
                  <a:schemeClr val="tx1"/>
                </a:solidFill>
                <a:latin typeface="Arial" panose="020B0604020202020204" pitchFamily="34" charset="0"/>
              </a:defRPr>
            </a:lvl6pPr>
            <a:lvl7pPr marL="2971800" indent="-228600" defTabSz="882650" eaLnBrk="0" fontAlgn="base" hangingPunct="0">
              <a:spcBef>
                <a:spcPct val="0"/>
              </a:spcBef>
              <a:spcAft>
                <a:spcPct val="0"/>
              </a:spcAft>
              <a:defRPr>
                <a:solidFill>
                  <a:schemeClr val="tx1"/>
                </a:solidFill>
                <a:latin typeface="Arial" panose="020B0604020202020204" pitchFamily="34" charset="0"/>
              </a:defRPr>
            </a:lvl7pPr>
            <a:lvl8pPr marL="3429000" indent="-228600" defTabSz="882650" eaLnBrk="0" fontAlgn="base" hangingPunct="0">
              <a:spcBef>
                <a:spcPct val="0"/>
              </a:spcBef>
              <a:spcAft>
                <a:spcPct val="0"/>
              </a:spcAft>
              <a:defRPr>
                <a:solidFill>
                  <a:schemeClr val="tx1"/>
                </a:solidFill>
                <a:latin typeface="Arial" panose="020B0604020202020204" pitchFamily="34" charset="0"/>
              </a:defRPr>
            </a:lvl8pPr>
            <a:lvl9pPr marL="3886200" indent="-228600" defTabSz="88265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2300"/>
              <a:t>3. Form segments</a:t>
            </a:r>
          </a:p>
        </p:txBody>
      </p:sp>
      <p:sp>
        <p:nvSpPr>
          <p:cNvPr id="79884" name="Rectangle 12">
            <a:extLst>
              <a:ext uri="{FF2B5EF4-FFF2-40B4-BE49-F238E27FC236}">
                <a16:creationId xmlns:a16="http://schemas.microsoft.com/office/drawing/2014/main" id="{01B6A866-E690-3A49-A67F-62EE16233DA4}"/>
              </a:ext>
            </a:extLst>
          </p:cNvPr>
          <p:cNvSpPr>
            <a:spLocks noChangeArrowheads="1"/>
          </p:cNvSpPr>
          <p:nvPr/>
        </p:nvSpPr>
        <p:spPr bwMode="auto">
          <a:xfrm>
            <a:off x="6248400" y="5257800"/>
            <a:ext cx="2682875"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935" tIns="44468" rIns="88935" bIns="44468">
            <a:spAutoFit/>
          </a:bodyPr>
          <a:lstStyle>
            <a:lvl1pPr defTabSz="882650" eaLnBrk="0" hangingPunct="0">
              <a:defRPr>
                <a:solidFill>
                  <a:schemeClr val="tx1"/>
                </a:solidFill>
                <a:latin typeface="Arial" panose="020B0604020202020204" pitchFamily="34" charset="0"/>
              </a:defRPr>
            </a:lvl1pPr>
            <a:lvl2pPr marL="742950" indent="-285750" defTabSz="882650" eaLnBrk="0" hangingPunct="0">
              <a:defRPr>
                <a:solidFill>
                  <a:schemeClr val="tx1"/>
                </a:solidFill>
                <a:latin typeface="Arial" panose="020B0604020202020204" pitchFamily="34" charset="0"/>
              </a:defRPr>
            </a:lvl2pPr>
            <a:lvl3pPr marL="1143000" indent="-228600" defTabSz="882650" eaLnBrk="0" hangingPunct="0">
              <a:defRPr>
                <a:solidFill>
                  <a:schemeClr val="tx1"/>
                </a:solidFill>
                <a:latin typeface="Arial" panose="020B0604020202020204" pitchFamily="34" charset="0"/>
              </a:defRPr>
            </a:lvl3pPr>
            <a:lvl4pPr marL="1600200" indent="-228600" defTabSz="882650" eaLnBrk="0" hangingPunct="0">
              <a:defRPr>
                <a:solidFill>
                  <a:schemeClr val="tx1"/>
                </a:solidFill>
                <a:latin typeface="Arial" panose="020B0604020202020204" pitchFamily="34" charset="0"/>
              </a:defRPr>
            </a:lvl4pPr>
            <a:lvl5pPr marL="2057400" indent="-228600" defTabSz="882650" eaLnBrk="0" hangingPunct="0">
              <a:defRPr>
                <a:solidFill>
                  <a:schemeClr val="tx1"/>
                </a:solidFill>
                <a:latin typeface="Arial" panose="020B0604020202020204" pitchFamily="34" charset="0"/>
              </a:defRPr>
            </a:lvl5pPr>
            <a:lvl6pPr marL="2514600" indent="-228600" defTabSz="882650" eaLnBrk="0" fontAlgn="base" hangingPunct="0">
              <a:spcBef>
                <a:spcPct val="0"/>
              </a:spcBef>
              <a:spcAft>
                <a:spcPct val="0"/>
              </a:spcAft>
              <a:defRPr>
                <a:solidFill>
                  <a:schemeClr val="tx1"/>
                </a:solidFill>
                <a:latin typeface="Arial" panose="020B0604020202020204" pitchFamily="34" charset="0"/>
              </a:defRPr>
            </a:lvl6pPr>
            <a:lvl7pPr marL="2971800" indent="-228600" defTabSz="882650" eaLnBrk="0" fontAlgn="base" hangingPunct="0">
              <a:spcBef>
                <a:spcPct val="0"/>
              </a:spcBef>
              <a:spcAft>
                <a:spcPct val="0"/>
              </a:spcAft>
              <a:defRPr>
                <a:solidFill>
                  <a:schemeClr val="tx1"/>
                </a:solidFill>
                <a:latin typeface="Arial" panose="020B0604020202020204" pitchFamily="34" charset="0"/>
              </a:defRPr>
            </a:lvl7pPr>
            <a:lvl8pPr marL="3429000" indent="-228600" defTabSz="882650" eaLnBrk="0" fontAlgn="base" hangingPunct="0">
              <a:spcBef>
                <a:spcPct val="0"/>
              </a:spcBef>
              <a:spcAft>
                <a:spcPct val="0"/>
              </a:spcAft>
              <a:defRPr>
                <a:solidFill>
                  <a:schemeClr val="tx1"/>
                </a:solidFill>
                <a:latin typeface="Arial" panose="020B0604020202020204" pitchFamily="34" charset="0"/>
              </a:defRPr>
            </a:lvl8pPr>
            <a:lvl9pPr marL="3886200" indent="-228600" defTabSz="882650"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a:t>Source: Strategic Marketing, Craven, Irwin,1991  p164</a:t>
            </a:r>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B4EDEF4F-09CF-8B48-AB64-90F794200408}"/>
              </a:ext>
            </a:extLst>
          </p:cNvPr>
          <p:cNvSpPr>
            <a:spLocks noGrp="1" noChangeArrowheads="1"/>
          </p:cNvSpPr>
          <p:nvPr>
            <p:ph type="title"/>
          </p:nvPr>
        </p:nvSpPr>
        <p:spPr>
          <a:noFill/>
        </p:spPr>
        <p:txBody>
          <a:bodyPr lIns="88935" tIns="44468" rIns="88935" bIns="44468"/>
          <a:lstStyle/>
          <a:p>
            <a:r>
              <a:rPr lang="en-US" altLang="en-US" sz="4700"/>
              <a:t>Segmentation</a:t>
            </a:r>
          </a:p>
        </p:txBody>
      </p:sp>
      <p:sp>
        <p:nvSpPr>
          <p:cNvPr id="80899" name="Rectangle 3">
            <a:extLst>
              <a:ext uri="{FF2B5EF4-FFF2-40B4-BE49-F238E27FC236}">
                <a16:creationId xmlns:a16="http://schemas.microsoft.com/office/drawing/2014/main" id="{9819CC8A-376C-DF4E-B6A3-62B46D8DCE2E}"/>
              </a:ext>
            </a:extLst>
          </p:cNvPr>
          <p:cNvSpPr>
            <a:spLocks noGrp="1" noChangeArrowheads="1"/>
          </p:cNvSpPr>
          <p:nvPr>
            <p:ph type="body" idx="1"/>
          </p:nvPr>
        </p:nvSpPr>
        <p:spPr>
          <a:xfrm>
            <a:off x="800100" y="1646238"/>
            <a:ext cx="7880350" cy="4435475"/>
          </a:xfrm>
          <a:noFill/>
        </p:spPr>
        <p:txBody>
          <a:bodyPr lIns="88935" tIns="44468" rIns="88935" bIns="44468"/>
          <a:lstStyle/>
          <a:p>
            <a:r>
              <a:rPr lang="en-US" altLang="en-US"/>
              <a:t>Demographic</a:t>
            </a:r>
            <a:endParaRPr lang="en-US" altLang="en-US" sz="3500"/>
          </a:p>
          <a:p>
            <a:pPr lvl="1"/>
            <a:r>
              <a:rPr lang="en-US" altLang="en-US" sz="2400"/>
              <a:t>industry (biotech/non biotech)</a:t>
            </a:r>
          </a:p>
          <a:p>
            <a:pPr lvl="1"/>
            <a:r>
              <a:rPr lang="en-US" altLang="en-US" sz="2400"/>
              <a:t>company size (B2B or B2C)</a:t>
            </a:r>
          </a:p>
          <a:p>
            <a:pPr lvl="1"/>
            <a:r>
              <a:rPr lang="en-US" altLang="en-US" sz="2400"/>
              <a:t>location (rural, urban, overseas or virtual)</a:t>
            </a:r>
          </a:p>
          <a:p>
            <a:r>
              <a:rPr lang="en-US" altLang="en-US" sz="2800"/>
              <a:t>Operating Variables</a:t>
            </a:r>
          </a:p>
          <a:p>
            <a:pPr lvl="1">
              <a:spcBef>
                <a:spcPct val="10000"/>
              </a:spcBef>
            </a:pPr>
            <a:r>
              <a:rPr lang="en-US" altLang="en-US" sz="2400"/>
              <a:t>technology</a:t>
            </a:r>
          </a:p>
          <a:p>
            <a:pPr lvl="1">
              <a:spcBef>
                <a:spcPct val="10000"/>
              </a:spcBef>
            </a:pPr>
            <a:r>
              <a:rPr lang="en-US" altLang="en-US" sz="2400"/>
              <a:t>user status (heavy, light or non user)</a:t>
            </a:r>
          </a:p>
          <a:p>
            <a:pPr lvl="1">
              <a:spcBef>
                <a:spcPct val="10000"/>
              </a:spcBef>
            </a:pPr>
            <a:r>
              <a:rPr lang="en-US" altLang="en-US" sz="2400"/>
              <a:t>customer capabilities (many or few services)</a:t>
            </a:r>
            <a:endParaRPr lang="en-US" altLang="en-US"/>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BF40358F-B800-C94F-8866-39917FBCEBEA}"/>
              </a:ext>
            </a:extLst>
          </p:cNvPr>
          <p:cNvSpPr>
            <a:spLocks noGrp="1" noChangeArrowheads="1"/>
          </p:cNvSpPr>
          <p:nvPr>
            <p:ph type="title"/>
          </p:nvPr>
        </p:nvSpPr>
        <p:spPr>
          <a:xfrm>
            <a:off x="457200" y="274638"/>
            <a:ext cx="8229600" cy="836612"/>
          </a:xfrm>
          <a:noFill/>
        </p:spPr>
        <p:txBody>
          <a:bodyPr lIns="88935" tIns="44468" rIns="88935" bIns="44468"/>
          <a:lstStyle/>
          <a:p>
            <a:r>
              <a:rPr lang="en-US" altLang="en-US" sz="4700"/>
              <a:t>Segmentation of Variables</a:t>
            </a:r>
          </a:p>
        </p:txBody>
      </p:sp>
      <p:sp>
        <p:nvSpPr>
          <p:cNvPr id="81923" name="Rectangle 3">
            <a:extLst>
              <a:ext uri="{FF2B5EF4-FFF2-40B4-BE49-F238E27FC236}">
                <a16:creationId xmlns:a16="http://schemas.microsoft.com/office/drawing/2014/main" id="{F58A8F1A-A894-0746-96E0-92AF6CE182A9}"/>
              </a:ext>
            </a:extLst>
          </p:cNvPr>
          <p:cNvSpPr>
            <a:spLocks noGrp="1" noChangeArrowheads="1"/>
          </p:cNvSpPr>
          <p:nvPr>
            <p:ph type="body" idx="1"/>
          </p:nvPr>
        </p:nvSpPr>
        <p:spPr>
          <a:xfrm>
            <a:off x="658813" y="1674813"/>
            <a:ext cx="7772400" cy="4908550"/>
          </a:xfrm>
          <a:noFill/>
        </p:spPr>
        <p:txBody>
          <a:bodyPr lIns="88935" tIns="44468" rIns="88935" bIns="44468"/>
          <a:lstStyle/>
          <a:p>
            <a:r>
              <a:rPr lang="en-US" altLang="en-US" sz="2800"/>
              <a:t>Situational </a:t>
            </a:r>
          </a:p>
          <a:p>
            <a:pPr lvl="1">
              <a:spcBef>
                <a:spcPct val="10000"/>
              </a:spcBef>
            </a:pPr>
            <a:r>
              <a:rPr lang="en-US" altLang="en-US" sz="2400"/>
              <a:t>Seasonal</a:t>
            </a:r>
          </a:p>
          <a:p>
            <a:pPr lvl="1">
              <a:spcBef>
                <a:spcPct val="10000"/>
              </a:spcBef>
            </a:pPr>
            <a:r>
              <a:rPr lang="en-US" altLang="en-US" sz="2400"/>
              <a:t>urgency</a:t>
            </a:r>
          </a:p>
          <a:p>
            <a:pPr lvl="1">
              <a:spcBef>
                <a:spcPct val="10000"/>
              </a:spcBef>
            </a:pPr>
            <a:r>
              <a:rPr lang="en-US" altLang="en-US" sz="2400"/>
              <a:t>applications</a:t>
            </a:r>
          </a:p>
          <a:p>
            <a:pPr lvl="1">
              <a:spcBef>
                <a:spcPct val="10000"/>
              </a:spcBef>
            </a:pPr>
            <a:r>
              <a:rPr lang="en-US" altLang="en-US" sz="2400"/>
              <a:t>size of order</a:t>
            </a:r>
          </a:p>
          <a:p>
            <a:r>
              <a:rPr lang="en-US" altLang="en-US" sz="2800"/>
              <a:t>Personal characteristics</a:t>
            </a:r>
          </a:p>
          <a:p>
            <a:pPr lvl="1">
              <a:spcBef>
                <a:spcPct val="10000"/>
              </a:spcBef>
            </a:pPr>
            <a:r>
              <a:rPr lang="en-US" altLang="en-US" sz="2400"/>
              <a:t>buyer-seller similarity</a:t>
            </a:r>
          </a:p>
          <a:p>
            <a:pPr lvl="1">
              <a:spcBef>
                <a:spcPct val="10000"/>
              </a:spcBef>
            </a:pPr>
            <a:r>
              <a:rPr lang="en-US" altLang="en-US" sz="2400"/>
              <a:t>attitudes towards risk</a:t>
            </a:r>
          </a:p>
          <a:p>
            <a:pPr lvl="1">
              <a:spcBef>
                <a:spcPct val="10000"/>
              </a:spcBef>
            </a:pPr>
            <a:r>
              <a:rPr lang="en-US" altLang="en-US" sz="2400"/>
              <a:t>loyalty</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8A7C30C4-529B-464C-B001-5C9F74FF75CD}"/>
              </a:ext>
            </a:extLst>
          </p:cNvPr>
          <p:cNvSpPr>
            <a:spLocks noGrp="1"/>
          </p:cNvSpPr>
          <p:nvPr>
            <p:ph type="title"/>
          </p:nvPr>
        </p:nvSpPr>
        <p:spPr/>
        <p:txBody>
          <a:bodyPr/>
          <a:lstStyle/>
          <a:p>
            <a:endParaRPr lang="en-US" altLang="en-US"/>
          </a:p>
        </p:txBody>
      </p:sp>
      <p:pic>
        <p:nvPicPr>
          <p:cNvPr id="10243" name="Picture 2">
            <a:extLst>
              <a:ext uri="{FF2B5EF4-FFF2-40B4-BE49-F238E27FC236}">
                <a16:creationId xmlns:a16="http://schemas.microsoft.com/office/drawing/2014/main" id="{85F337E0-1A39-2140-8A4B-6EBE57854EA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23850" y="-2547938"/>
            <a:ext cx="8248650" cy="940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946" name="Group 2">
            <a:extLst>
              <a:ext uri="{FF2B5EF4-FFF2-40B4-BE49-F238E27FC236}">
                <a16:creationId xmlns:a16="http://schemas.microsoft.com/office/drawing/2014/main" id="{C91F2D27-E1A0-A849-8258-663499FEE282}"/>
              </a:ext>
            </a:extLst>
          </p:cNvPr>
          <p:cNvGrpSpPr>
            <a:grpSpLocks/>
          </p:cNvGrpSpPr>
          <p:nvPr/>
        </p:nvGrpSpPr>
        <p:grpSpPr bwMode="auto">
          <a:xfrm>
            <a:off x="2693988" y="2392363"/>
            <a:ext cx="3086100" cy="3219450"/>
            <a:chOff x="1697" y="1507"/>
            <a:chExt cx="1944" cy="2028"/>
          </a:xfrm>
        </p:grpSpPr>
        <p:sp>
          <p:nvSpPr>
            <p:cNvPr id="82960" name="Oval 3">
              <a:extLst>
                <a:ext uri="{FF2B5EF4-FFF2-40B4-BE49-F238E27FC236}">
                  <a16:creationId xmlns:a16="http://schemas.microsoft.com/office/drawing/2014/main" id="{F05F32D2-C70A-7D45-B759-C7331F0955A0}"/>
                </a:ext>
              </a:extLst>
            </p:cNvPr>
            <p:cNvSpPr>
              <a:spLocks noChangeArrowheads="1"/>
            </p:cNvSpPr>
            <p:nvPr/>
          </p:nvSpPr>
          <p:spPr bwMode="auto">
            <a:xfrm>
              <a:off x="1697" y="1507"/>
              <a:ext cx="1944" cy="2028"/>
            </a:xfrm>
            <a:prstGeom prst="ellipse">
              <a:avLst/>
            </a:prstGeom>
            <a:solidFill>
              <a:srgbClr val="FFFFFF"/>
            </a:solidFill>
            <a:ln w="139700">
              <a:solidFill>
                <a:srgbClr val="0099FF"/>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sz="1600">
                <a:solidFill>
                  <a:srgbClr val="333399"/>
                </a:solidFill>
                <a:latin typeface="Tahoma" panose="020B0604030504040204" pitchFamily="34" charset="0"/>
              </a:endParaRPr>
            </a:p>
          </p:txBody>
        </p:sp>
        <p:sp>
          <p:nvSpPr>
            <p:cNvPr id="82961" name="Freeform 4">
              <a:extLst>
                <a:ext uri="{FF2B5EF4-FFF2-40B4-BE49-F238E27FC236}">
                  <a16:creationId xmlns:a16="http://schemas.microsoft.com/office/drawing/2014/main" id="{722AAED1-D65F-794E-81C2-CFAF062FC49F}"/>
                </a:ext>
              </a:extLst>
            </p:cNvPr>
            <p:cNvSpPr>
              <a:spLocks/>
            </p:cNvSpPr>
            <p:nvPr/>
          </p:nvSpPr>
          <p:spPr bwMode="auto">
            <a:xfrm>
              <a:off x="1963" y="1554"/>
              <a:ext cx="307" cy="321"/>
            </a:xfrm>
            <a:custGeom>
              <a:avLst/>
              <a:gdLst>
                <a:gd name="T0" fmla="*/ 0 w 615"/>
                <a:gd name="T1" fmla="*/ 9 h 641"/>
                <a:gd name="T2" fmla="*/ 7 w 615"/>
                <a:gd name="T3" fmla="*/ 21 h 641"/>
                <a:gd name="T4" fmla="*/ 19 w 615"/>
                <a:gd name="T5" fmla="*/ 12 h 641"/>
                <a:gd name="T6" fmla="*/ 11 w 615"/>
                <a:gd name="T7" fmla="*/ 0 h 641"/>
                <a:gd name="T8" fmla="*/ 0 w 615"/>
                <a:gd name="T9" fmla="*/ 9 h 641"/>
                <a:gd name="T10" fmla="*/ 0 60000 65536"/>
                <a:gd name="T11" fmla="*/ 0 60000 65536"/>
                <a:gd name="T12" fmla="*/ 0 60000 65536"/>
                <a:gd name="T13" fmla="*/ 0 60000 65536"/>
                <a:gd name="T14" fmla="*/ 0 60000 65536"/>
                <a:gd name="T15" fmla="*/ 0 w 615"/>
                <a:gd name="T16" fmla="*/ 0 h 641"/>
                <a:gd name="T17" fmla="*/ 615 w 615"/>
                <a:gd name="T18" fmla="*/ 641 h 641"/>
              </a:gdLst>
              <a:ahLst/>
              <a:cxnLst>
                <a:cxn ang="T10">
                  <a:pos x="T0" y="T1"/>
                </a:cxn>
                <a:cxn ang="T11">
                  <a:pos x="T2" y="T3"/>
                </a:cxn>
                <a:cxn ang="T12">
                  <a:pos x="T4" y="T5"/>
                </a:cxn>
                <a:cxn ang="T13">
                  <a:pos x="T6" y="T7"/>
                </a:cxn>
                <a:cxn ang="T14">
                  <a:pos x="T8" y="T9"/>
                </a:cxn>
              </a:cxnLst>
              <a:rect l="T15" t="T16" r="T17" b="T18"/>
              <a:pathLst>
                <a:path w="615" h="641">
                  <a:moveTo>
                    <a:pt x="0" y="261"/>
                  </a:moveTo>
                  <a:lnTo>
                    <a:pt x="251" y="641"/>
                  </a:lnTo>
                  <a:lnTo>
                    <a:pt x="615" y="380"/>
                  </a:lnTo>
                  <a:lnTo>
                    <a:pt x="365" y="0"/>
                  </a:lnTo>
                  <a:lnTo>
                    <a:pt x="0" y="2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962" name="Freeform 5">
              <a:extLst>
                <a:ext uri="{FF2B5EF4-FFF2-40B4-BE49-F238E27FC236}">
                  <a16:creationId xmlns:a16="http://schemas.microsoft.com/office/drawing/2014/main" id="{825E4825-EE13-E84E-A3A3-60F967768A72}"/>
                </a:ext>
              </a:extLst>
            </p:cNvPr>
            <p:cNvSpPr>
              <a:spLocks/>
            </p:cNvSpPr>
            <p:nvPr/>
          </p:nvSpPr>
          <p:spPr bwMode="auto">
            <a:xfrm>
              <a:off x="1893" y="1698"/>
              <a:ext cx="227" cy="225"/>
            </a:xfrm>
            <a:custGeom>
              <a:avLst/>
              <a:gdLst>
                <a:gd name="T0" fmla="*/ 9 w 453"/>
                <a:gd name="T1" fmla="*/ 15 h 449"/>
                <a:gd name="T2" fmla="*/ 15 w 453"/>
                <a:gd name="T3" fmla="*/ 0 h 449"/>
                <a:gd name="T4" fmla="*/ 0 w 453"/>
                <a:gd name="T5" fmla="*/ 4 h 449"/>
                <a:gd name="T6" fmla="*/ 9 w 453"/>
                <a:gd name="T7" fmla="*/ 15 h 449"/>
                <a:gd name="T8" fmla="*/ 0 60000 65536"/>
                <a:gd name="T9" fmla="*/ 0 60000 65536"/>
                <a:gd name="T10" fmla="*/ 0 60000 65536"/>
                <a:gd name="T11" fmla="*/ 0 60000 65536"/>
                <a:gd name="T12" fmla="*/ 0 w 453"/>
                <a:gd name="T13" fmla="*/ 0 h 449"/>
                <a:gd name="T14" fmla="*/ 453 w 453"/>
                <a:gd name="T15" fmla="*/ 449 h 449"/>
              </a:gdLst>
              <a:ahLst/>
              <a:cxnLst>
                <a:cxn ang="T8">
                  <a:pos x="T0" y="T1"/>
                </a:cxn>
                <a:cxn ang="T9">
                  <a:pos x="T2" y="T3"/>
                </a:cxn>
                <a:cxn ang="T10">
                  <a:pos x="T4" y="T5"/>
                </a:cxn>
                <a:cxn ang="T11">
                  <a:pos x="T6" y="T7"/>
                </a:cxn>
              </a:cxnLst>
              <a:rect l="T12" t="T13" r="T14" b="T15"/>
              <a:pathLst>
                <a:path w="453" h="449">
                  <a:moveTo>
                    <a:pt x="273" y="449"/>
                  </a:moveTo>
                  <a:lnTo>
                    <a:pt x="453" y="0"/>
                  </a:lnTo>
                  <a:lnTo>
                    <a:pt x="0" y="119"/>
                  </a:lnTo>
                  <a:lnTo>
                    <a:pt x="273" y="449"/>
                  </a:lnTo>
                  <a:close/>
                </a:path>
              </a:pathLst>
            </a:custGeom>
            <a:solidFill>
              <a:srgbClr val="0099FF"/>
            </a:solidFill>
            <a:ln w="9525">
              <a:solidFill>
                <a:srgbClr val="0099FF"/>
              </a:solidFill>
              <a:round/>
              <a:headEnd/>
              <a:tailEnd/>
            </a:ln>
          </p:spPr>
          <p:txBody>
            <a:bodyPr/>
            <a:lstStyle/>
            <a:p>
              <a:endParaRPr lang="en-US"/>
            </a:p>
          </p:txBody>
        </p:sp>
        <p:sp>
          <p:nvSpPr>
            <p:cNvPr id="82963" name="Rectangle 6">
              <a:extLst>
                <a:ext uri="{FF2B5EF4-FFF2-40B4-BE49-F238E27FC236}">
                  <a16:creationId xmlns:a16="http://schemas.microsoft.com/office/drawing/2014/main" id="{60FE0305-59BD-5F4E-B289-27DECFF46851}"/>
                </a:ext>
              </a:extLst>
            </p:cNvPr>
            <p:cNvSpPr>
              <a:spLocks noChangeArrowheads="1"/>
            </p:cNvSpPr>
            <p:nvPr/>
          </p:nvSpPr>
          <p:spPr bwMode="auto">
            <a:xfrm>
              <a:off x="2112" y="2362"/>
              <a:ext cx="1083"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800" b="1">
                  <a:solidFill>
                    <a:srgbClr val="333399"/>
                  </a:solidFill>
                  <a:latin typeface="Tahoma" panose="020B0604030504040204" pitchFamily="34" charset="0"/>
                </a:rPr>
                <a:t>Customer</a:t>
              </a:r>
            </a:p>
          </p:txBody>
        </p:sp>
      </p:grpSp>
      <p:sp>
        <p:nvSpPr>
          <p:cNvPr id="155655" name="Text Box 7">
            <a:extLst>
              <a:ext uri="{FF2B5EF4-FFF2-40B4-BE49-F238E27FC236}">
                <a16:creationId xmlns:a16="http://schemas.microsoft.com/office/drawing/2014/main" id="{B3F2F4A2-F556-5440-92BE-DBFF59C478EE}"/>
              </a:ext>
            </a:extLst>
          </p:cNvPr>
          <p:cNvSpPr txBox="1">
            <a:spLocks noChangeArrowheads="1"/>
          </p:cNvSpPr>
          <p:nvPr/>
        </p:nvSpPr>
        <p:spPr bwMode="auto">
          <a:xfrm>
            <a:off x="6781800" y="3429000"/>
            <a:ext cx="2027238"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115000"/>
              </a:lnSpc>
            </a:pPr>
            <a:r>
              <a:rPr lang="en-GB" altLang="en-US" sz="1600">
                <a:latin typeface="Tahoma" panose="020B0604030504040204" pitchFamily="34" charset="0"/>
              </a:rPr>
              <a:t>Company promotion</a:t>
            </a:r>
          </a:p>
          <a:p>
            <a:pPr>
              <a:lnSpc>
                <a:spcPct val="115000"/>
              </a:lnSpc>
            </a:pPr>
            <a:r>
              <a:rPr lang="en-GB" altLang="en-US" sz="1600">
                <a:latin typeface="Tahoma" panose="020B0604030504040204" pitchFamily="34" charset="0"/>
              </a:rPr>
              <a:t>Product information</a:t>
            </a:r>
          </a:p>
          <a:p>
            <a:pPr>
              <a:lnSpc>
                <a:spcPct val="115000"/>
              </a:lnSpc>
            </a:pPr>
            <a:r>
              <a:rPr lang="en-GB" altLang="en-US" sz="1600">
                <a:latin typeface="Tahoma" panose="020B0604030504040204" pitchFamily="34" charset="0"/>
              </a:rPr>
              <a:t>Product pricing</a:t>
            </a:r>
          </a:p>
          <a:p>
            <a:pPr>
              <a:lnSpc>
                <a:spcPct val="115000"/>
              </a:lnSpc>
            </a:pPr>
            <a:r>
              <a:rPr lang="en-GB" altLang="en-US" sz="1600">
                <a:latin typeface="Tahoma" panose="020B0604030504040204" pitchFamily="34" charset="0"/>
              </a:rPr>
              <a:t>Generate sales leads</a:t>
            </a:r>
          </a:p>
        </p:txBody>
      </p:sp>
      <p:sp>
        <p:nvSpPr>
          <p:cNvPr id="155656" name="Text Box 8">
            <a:extLst>
              <a:ext uri="{FF2B5EF4-FFF2-40B4-BE49-F238E27FC236}">
                <a16:creationId xmlns:a16="http://schemas.microsoft.com/office/drawing/2014/main" id="{BF032A4D-D302-9947-8311-54B5E18500D0}"/>
              </a:ext>
            </a:extLst>
          </p:cNvPr>
          <p:cNvSpPr txBox="1">
            <a:spLocks noChangeArrowheads="1"/>
          </p:cNvSpPr>
          <p:nvPr/>
        </p:nvSpPr>
        <p:spPr bwMode="auto">
          <a:xfrm>
            <a:off x="6230938" y="4614863"/>
            <a:ext cx="2135187"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125000"/>
              </a:lnSpc>
            </a:pPr>
            <a:r>
              <a:rPr lang="en-GB" altLang="en-US" sz="1600">
                <a:latin typeface="Tahoma" panose="020B0604030504040204" pitchFamily="34" charset="0"/>
              </a:rPr>
              <a:t>Product testing</a:t>
            </a:r>
          </a:p>
          <a:p>
            <a:pPr>
              <a:lnSpc>
                <a:spcPct val="125000"/>
              </a:lnSpc>
            </a:pPr>
            <a:r>
              <a:rPr lang="en-GB" altLang="en-US" sz="1600">
                <a:latin typeface="Tahoma" panose="020B0604030504040204" pitchFamily="34" charset="0"/>
              </a:rPr>
              <a:t>Product specification</a:t>
            </a:r>
          </a:p>
          <a:p>
            <a:pPr>
              <a:lnSpc>
                <a:spcPct val="125000"/>
              </a:lnSpc>
            </a:pPr>
            <a:r>
              <a:rPr lang="en-GB" altLang="en-US" sz="1600">
                <a:latin typeface="Tahoma" panose="020B0604030504040204" pitchFamily="34" charset="0"/>
              </a:rPr>
              <a:t>Account enquiry</a:t>
            </a:r>
          </a:p>
          <a:p>
            <a:pPr>
              <a:lnSpc>
                <a:spcPct val="125000"/>
              </a:lnSpc>
            </a:pPr>
            <a:r>
              <a:rPr lang="en-GB" altLang="en-US" sz="1600">
                <a:latin typeface="Tahoma" panose="020B0604030504040204" pitchFamily="34" charset="0"/>
              </a:rPr>
              <a:t>Stock enquiry</a:t>
            </a:r>
          </a:p>
          <a:p>
            <a:pPr>
              <a:lnSpc>
                <a:spcPct val="125000"/>
              </a:lnSpc>
            </a:pPr>
            <a:r>
              <a:rPr lang="en-GB" altLang="en-US" sz="1600">
                <a:latin typeface="Tahoma" panose="020B0604030504040204" pitchFamily="34" charset="0"/>
              </a:rPr>
              <a:t>Customer sales service</a:t>
            </a:r>
          </a:p>
        </p:txBody>
      </p:sp>
      <p:sp>
        <p:nvSpPr>
          <p:cNvPr id="155657" name="Text Box 9">
            <a:extLst>
              <a:ext uri="{FF2B5EF4-FFF2-40B4-BE49-F238E27FC236}">
                <a16:creationId xmlns:a16="http://schemas.microsoft.com/office/drawing/2014/main" id="{20CB47A9-C435-3F4A-A0D5-6DD47E179B95}"/>
              </a:ext>
            </a:extLst>
          </p:cNvPr>
          <p:cNvSpPr txBox="1">
            <a:spLocks noChangeArrowheads="1"/>
          </p:cNvSpPr>
          <p:nvPr/>
        </p:nvSpPr>
        <p:spPr bwMode="auto">
          <a:xfrm>
            <a:off x="457200" y="4800600"/>
            <a:ext cx="1854200"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115000"/>
              </a:lnSpc>
            </a:pPr>
            <a:r>
              <a:rPr lang="en-GB" altLang="en-US" sz="1600">
                <a:latin typeface="Tahoma" panose="020B0604030504040204" pitchFamily="34" charset="0"/>
              </a:rPr>
              <a:t>Product ordering</a:t>
            </a:r>
          </a:p>
          <a:p>
            <a:pPr>
              <a:lnSpc>
                <a:spcPct val="115000"/>
              </a:lnSpc>
            </a:pPr>
            <a:r>
              <a:rPr lang="en-GB" altLang="en-US" sz="1600">
                <a:latin typeface="Tahoma" panose="020B0604030504040204" pitchFamily="34" charset="0"/>
              </a:rPr>
              <a:t>Online transaction</a:t>
            </a:r>
          </a:p>
          <a:p>
            <a:pPr>
              <a:lnSpc>
                <a:spcPct val="115000"/>
              </a:lnSpc>
            </a:pPr>
            <a:r>
              <a:rPr lang="en-GB" altLang="en-US" sz="1600">
                <a:latin typeface="Tahoma" panose="020B0604030504040204" pitchFamily="34" charset="0"/>
              </a:rPr>
              <a:t>Direct order entry</a:t>
            </a:r>
          </a:p>
          <a:p>
            <a:pPr>
              <a:lnSpc>
                <a:spcPct val="115000"/>
              </a:lnSpc>
            </a:pPr>
            <a:r>
              <a:rPr lang="en-GB" altLang="en-US" sz="1600">
                <a:latin typeface="Tahoma" panose="020B0604030504040204" pitchFamily="34" charset="0"/>
              </a:rPr>
              <a:t>Order tracking</a:t>
            </a:r>
          </a:p>
          <a:p>
            <a:pPr>
              <a:lnSpc>
                <a:spcPct val="115000"/>
              </a:lnSpc>
            </a:pPr>
            <a:r>
              <a:rPr lang="en-GB" altLang="en-US" sz="1600">
                <a:latin typeface="Tahoma" panose="020B0604030504040204" pitchFamily="34" charset="0"/>
              </a:rPr>
              <a:t>Product distribution</a:t>
            </a:r>
          </a:p>
        </p:txBody>
      </p:sp>
      <p:sp>
        <p:nvSpPr>
          <p:cNvPr id="155658" name="Text Box 10">
            <a:extLst>
              <a:ext uri="{FF2B5EF4-FFF2-40B4-BE49-F238E27FC236}">
                <a16:creationId xmlns:a16="http://schemas.microsoft.com/office/drawing/2014/main" id="{B1CD3B2F-80D2-F943-A9BF-73EAA47BC1BC}"/>
              </a:ext>
            </a:extLst>
          </p:cNvPr>
          <p:cNvSpPr txBox="1">
            <a:spLocks noChangeArrowheads="1"/>
          </p:cNvSpPr>
          <p:nvPr/>
        </p:nvSpPr>
        <p:spPr bwMode="auto">
          <a:xfrm>
            <a:off x="215900" y="1798638"/>
            <a:ext cx="2362200"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115000"/>
              </a:lnSpc>
            </a:pPr>
            <a:r>
              <a:rPr lang="en-GB" altLang="en-US" sz="1600">
                <a:latin typeface="Tahoma" panose="020B0604030504040204" pitchFamily="34" charset="0"/>
              </a:rPr>
              <a:t>Customer support</a:t>
            </a:r>
          </a:p>
          <a:p>
            <a:pPr>
              <a:lnSpc>
                <a:spcPct val="115000"/>
              </a:lnSpc>
            </a:pPr>
            <a:r>
              <a:rPr lang="en-GB" altLang="en-US" sz="1600">
                <a:latin typeface="Tahoma" panose="020B0604030504040204" pitchFamily="34" charset="0"/>
              </a:rPr>
              <a:t>FAQ lists</a:t>
            </a:r>
          </a:p>
          <a:p>
            <a:pPr>
              <a:lnSpc>
                <a:spcPct val="115000"/>
              </a:lnSpc>
            </a:pPr>
            <a:r>
              <a:rPr lang="en-GB" altLang="en-US" sz="1600">
                <a:latin typeface="Tahoma" panose="020B0604030504040204" pitchFamily="34" charset="0"/>
              </a:rPr>
              <a:t>Knowledgebase</a:t>
            </a:r>
          </a:p>
          <a:p>
            <a:pPr>
              <a:lnSpc>
                <a:spcPct val="115000"/>
              </a:lnSpc>
            </a:pPr>
            <a:r>
              <a:rPr lang="en-GB" altLang="en-US" sz="1600">
                <a:latin typeface="Tahoma" panose="020B0604030504040204" pitchFamily="34" charset="0"/>
              </a:rPr>
              <a:t>Discussion groups</a:t>
            </a:r>
          </a:p>
          <a:p>
            <a:pPr>
              <a:lnSpc>
                <a:spcPct val="115000"/>
              </a:lnSpc>
            </a:pPr>
            <a:r>
              <a:rPr lang="en-GB" altLang="en-US" sz="1600">
                <a:latin typeface="Tahoma" panose="020B0604030504040204" pitchFamily="34" charset="0"/>
              </a:rPr>
              <a:t>Procurement/ITTs</a:t>
            </a:r>
          </a:p>
        </p:txBody>
      </p:sp>
      <p:grpSp>
        <p:nvGrpSpPr>
          <p:cNvPr id="3" name="Group 11">
            <a:extLst>
              <a:ext uri="{FF2B5EF4-FFF2-40B4-BE49-F238E27FC236}">
                <a16:creationId xmlns:a16="http://schemas.microsoft.com/office/drawing/2014/main" id="{E0521A9B-E35A-BE46-BB42-EC2DE650DD5D}"/>
              </a:ext>
            </a:extLst>
          </p:cNvPr>
          <p:cNvGrpSpPr>
            <a:grpSpLocks/>
          </p:cNvGrpSpPr>
          <p:nvPr/>
        </p:nvGrpSpPr>
        <p:grpSpPr bwMode="auto">
          <a:xfrm>
            <a:off x="5264150" y="1281113"/>
            <a:ext cx="2614613" cy="1257300"/>
            <a:chOff x="3120" y="524"/>
            <a:chExt cx="1647" cy="792"/>
          </a:xfrm>
        </p:grpSpPr>
        <p:sp>
          <p:nvSpPr>
            <p:cNvPr id="82958" name="Text Box 12">
              <a:extLst>
                <a:ext uri="{FF2B5EF4-FFF2-40B4-BE49-F238E27FC236}">
                  <a16:creationId xmlns:a16="http://schemas.microsoft.com/office/drawing/2014/main" id="{7771353C-7511-284F-89CB-1FF7CFF1BC15}"/>
                </a:ext>
              </a:extLst>
            </p:cNvPr>
            <p:cNvSpPr txBox="1">
              <a:spLocks noChangeArrowheads="1"/>
            </p:cNvSpPr>
            <p:nvPr/>
          </p:nvSpPr>
          <p:spPr bwMode="auto">
            <a:xfrm>
              <a:off x="3120" y="528"/>
              <a:ext cx="1488" cy="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115000"/>
                </a:lnSpc>
              </a:pPr>
              <a:r>
                <a:rPr lang="en-GB" altLang="en-US" sz="1600">
                  <a:latin typeface="Tahoma" panose="020B0604030504040204" pitchFamily="34" charset="0"/>
                </a:rPr>
                <a:t>Market research</a:t>
              </a:r>
            </a:p>
            <a:p>
              <a:pPr>
                <a:lnSpc>
                  <a:spcPct val="115000"/>
                </a:lnSpc>
              </a:pPr>
              <a:r>
                <a:rPr lang="en-GB" altLang="en-US" sz="1600">
                  <a:latin typeface="Tahoma" panose="020B0604030504040204" pitchFamily="34" charset="0"/>
                </a:rPr>
                <a:t>Customer profiles</a:t>
              </a:r>
            </a:p>
            <a:p>
              <a:pPr>
                <a:lnSpc>
                  <a:spcPct val="115000"/>
                </a:lnSpc>
              </a:pPr>
              <a:r>
                <a:rPr lang="en-GB" altLang="en-US" sz="1600">
                  <a:latin typeface="Tahoma" panose="020B0604030504040204" pitchFamily="34" charset="0"/>
                </a:rPr>
                <a:t>Forecast demand</a:t>
              </a:r>
            </a:p>
            <a:p>
              <a:pPr>
                <a:lnSpc>
                  <a:spcPct val="115000"/>
                </a:lnSpc>
              </a:pPr>
              <a:r>
                <a:rPr lang="en-GB" altLang="en-US" sz="1600">
                  <a:latin typeface="Tahoma" panose="020B0604030504040204" pitchFamily="34" charset="0"/>
                </a:rPr>
                <a:t>Product development</a:t>
              </a:r>
            </a:p>
          </p:txBody>
        </p:sp>
        <p:sp>
          <p:nvSpPr>
            <p:cNvPr id="82959" name="Rectangle 13">
              <a:extLst>
                <a:ext uri="{FF2B5EF4-FFF2-40B4-BE49-F238E27FC236}">
                  <a16:creationId xmlns:a16="http://schemas.microsoft.com/office/drawing/2014/main" id="{42DCF8FF-1237-F54E-A0C1-D6E379C514F4}"/>
                </a:ext>
              </a:extLst>
            </p:cNvPr>
            <p:cNvSpPr>
              <a:spLocks noChangeArrowheads="1"/>
            </p:cNvSpPr>
            <p:nvPr/>
          </p:nvSpPr>
          <p:spPr bwMode="auto">
            <a:xfrm>
              <a:off x="4656" y="524"/>
              <a:ext cx="111"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150000"/>
                </a:lnSpc>
              </a:pPr>
              <a:endParaRPr lang="en-US" altLang="en-US" sz="1600">
                <a:solidFill>
                  <a:srgbClr val="333399"/>
                </a:solidFill>
                <a:latin typeface="Tahoma" panose="020B0604030504040204" pitchFamily="34" charset="0"/>
              </a:endParaRPr>
            </a:p>
          </p:txBody>
        </p:sp>
      </p:grpSp>
      <p:sp>
        <p:nvSpPr>
          <p:cNvPr id="155662" name="Rectangle 14">
            <a:extLst>
              <a:ext uri="{FF2B5EF4-FFF2-40B4-BE49-F238E27FC236}">
                <a16:creationId xmlns:a16="http://schemas.microsoft.com/office/drawing/2014/main" id="{D6C3B13C-10B2-6545-9B4E-2D90BEBED73E}"/>
              </a:ext>
            </a:extLst>
          </p:cNvPr>
          <p:cNvSpPr>
            <a:spLocks noChangeArrowheads="1"/>
          </p:cNvSpPr>
          <p:nvPr/>
        </p:nvSpPr>
        <p:spPr bwMode="auto">
          <a:xfrm>
            <a:off x="4386263" y="3124200"/>
            <a:ext cx="2427287"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600" b="1">
                <a:solidFill>
                  <a:srgbClr val="CC0000"/>
                </a:solidFill>
                <a:latin typeface="Tahoma" panose="020B0604030504040204" pitchFamily="34" charset="0"/>
              </a:rPr>
              <a:t>Promotion &amp;</a:t>
            </a:r>
          </a:p>
          <a:p>
            <a:pPr algn="ctr"/>
            <a:r>
              <a:rPr lang="en-GB" altLang="en-US" sz="2600" b="1">
                <a:solidFill>
                  <a:srgbClr val="CC0000"/>
                </a:solidFill>
                <a:latin typeface="Tahoma" panose="020B0604030504040204" pitchFamily="34" charset="0"/>
              </a:rPr>
              <a:t>Merchandising</a:t>
            </a:r>
          </a:p>
        </p:txBody>
      </p:sp>
      <p:sp>
        <p:nvSpPr>
          <p:cNvPr id="155663" name="Rectangle 15">
            <a:extLst>
              <a:ext uri="{FF2B5EF4-FFF2-40B4-BE49-F238E27FC236}">
                <a16:creationId xmlns:a16="http://schemas.microsoft.com/office/drawing/2014/main" id="{7F5D5A79-A950-4645-9A6D-B0C5F77883EC}"/>
              </a:ext>
            </a:extLst>
          </p:cNvPr>
          <p:cNvSpPr>
            <a:spLocks noChangeArrowheads="1"/>
          </p:cNvSpPr>
          <p:nvPr/>
        </p:nvSpPr>
        <p:spPr bwMode="auto">
          <a:xfrm>
            <a:off x="4859338" y="4648200"/>
            <a:ext cx="1211262"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600" b="1">
                <a:solidFill>
                  <a:srgbClr val="CC0000"/>
                </a:solidFill>
                <a:latin typeface="Tahoma" panose="020B0604030504040204" pitchFamily="34" charset="0"/>
              </a:rPr>
              <a:t>Sales </a:t>
            </a:r>
          </a:p>
          <a:p>
            <a:pPr algn="ctr"/>
            <a:r>
              <a:rPr lang="en-GB" altLang="en-US" sz="2600" b="1">
                <a:solidFill>
                  <a:srgbClr val="CC0000"/>
                </a:solidFill>
                <a:latin typeface="Tahoma" panose="020B0604030504040204" pitchFamily="34" charset="0"/>
              </a:rPr>
              <a:t>Service</a:t>
            </a:r>
          </a:p>
        </p:txBody>
      </p:sp>
      <p:sp>
        <p:nvSpPr>
          <p:cNvPr id="155664" name="Rectangle 16">
            <a:extLst>
              <a:ext uri="{FF2B5EF4-FFF2-40B4-BE49-F238E27FC236}">
                <a16:creationId xmlns:a16="http://schemas.microsoft.com/office/drawing/2014/main" id="{81A4606A-0E62-194D-8EB4-F353B258AA23}"/>
              </a:ext>
            </a:extLst>
          </p:cNvPr>
          <p:cNvSpPr>
            <a:spLocks noChangeArrowheads="1"/>
          </p:cNvSpPr>
          <p:nvPr/>
        </p:nvSpPr>
        <p:spPr bwMode="auto">
          <a:xfrm>
            <a:off x="2308225" y="4953000"/>
            <a:ext cx="1689100"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600" b="1">
                <a:solidFill>
                  <a:srgbClr val="CC0000"/>
                </a:solidFill>
                <a:latin typeface="Tahoma" panose="020B0604030504040204" pitchFamily="34" charset="0"/>
              </a:rPr>
              <a:t>Order</a:t>
            </a:r>
          </a:p>
          <a:p>
            <a:pPr algn="ctr"/>
            <a:r>
              <a:rPr lang="en-GB" altLang="en-US" sz="2600" b="1">
                <a:solidFill>
                  <a:srgbClr val="CC0000"/>
                </a:solidFill>
                <a:latin typeface="Tahoma" panose="020B0604030504040204" pitchFamily="34" charset="0"/>
              </a:rPr>
              <a:t>Fulfilment</a:t>
            </a:r>
          </a:p>
        </p:txBody>
      </p:sp>
      <p:sp>
        <p:nvSpPr>
          <p:cNvPr id="155665" name="Rectangle 17">
            <a:extLst>
              <a:ext uri="{FF2B5EF4-FFF2-40B4-BE49-F238E27FC236}">
                <a16:creationId xmlns:a16="http://schemas.microsoft.com/office/drawing/2014/main" id="{6A97B7C2-6AB0-0140-81A6-711B0EFC413E}"/>
              </a:ext>
            </a:extLst>
          </p:cNvPr>
          <p:cNvSpPr>
            <a:spLocks noChangeArrowheads="1"/>
          </p:cNvSpPr>
          <p:nvPr/>
        </p:nvSpPr>
        <p:spPr bwMode="auto">
          <a:xfrm>
            <a:off x="1524000" y="3429000"/>
            <a:ext cx="1800225"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600" b="1">
                <a:solidFill>
                  <a:srgbClr val="CC0000"/>
                </a:solidFill>
                <a:latin typeface="Tahoma" panose="020B0604030504040204" pitchFamily="34" charset="0"/>
              </a:rPr>
              <a:t>After Sales</a:t>
            </a:r>
          </a:p>
          <a:p>
            <a:pPr algn="ctr"/>
            <a:r>
              <a:rPr lang="en-GB" altLang="en-US" sz="2600" b="1">
                <a:solidFill>
                  <a:srgbClr val="CC0000"/>
                </a:solidFill>
                <a:latin typeface="Tahoma" panose="020B0604030504040204" pitchFamily="34" charset="0"/>
              </a:rPr>
              <a:t>Service</a:t>
            </a:r>
          </a:p>
        </p:txBody>
      </p:sp>
      <p:sp>
        <p:nvSpPr>
          <p:cNvPr id="155666" name="Rectangle 18">
            <a:extLst>
              <a:ext uri="{FF2B5EF4-FFF2-40B4-BE49-F238E27FC236}">
                <a16:creationId xmlns:a16="http://schemas.microsoft.com/office/drawing/2014/main" id="{456EFCA7-D75B-CB41-88A9-E52607329BF0}"/>
              </a:ext>
            </a:extLst>
          </p:cNvPr>
          <p:cNvSpPr>
            <a:spLocks noChangeArrowheads="1"/>
          </p:cNvSpPr>
          <p:nvPr/>
        </p:nvSpPr>
        <p:spPr bwMode="auto">
          <a:xfrm>
            <a:off x="2884488" y="1981200"/>
            <a:ext cx="2139950"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600" b="1">
                <a:solidFill>
                  <a:srgbClr val="CC0000"/>
                </a:solidFill>
                <a:latin typeface="Tahoma" panose="020B0604030504040204" pitchFamily="34" charset="0"/>
              </a:rPr>
              <a:t>Marketing &amp; </a:t>
            </a:r>
          </a:p>
          <a:p>
            <a:pPr algn="ctr"/>
            <a:r>
              <a:rPr lang="en-GB" altLang="en-US" sz="2600" b="1">
                <a:solidFill>
                  <a:srgbClr val="CC0000"/>
                </a:solidFill>
                <a:latin typeface="Tahoma" panose="020B0604030504040204" pitchFamily="34" charset="0"/>
              </a:rPr>
              <a:t>Research</a:t>
            </a:r>
          </a:p>
        </p:txBody>
      </p:sp>
      <p:sp>
        <p:nvSpPr>
          <p:cNvPr id="82957" name="Rectangle 19">
            <a:extLst>
              <a:ext uri="{FF2B5EF4-FFF2-40B4-BE49-F238E27FC236}">
                <a16:creationId xmlns:a16="http://schemas.microsoft.com/office/drawing/2014/main" id="{DFB58391-42BC-9742-A511-A375F1D09680}"/>
              </a:ext>
            </a:extLst>
          </p:cNvPr>
          <p:cNvSpPr>
            <a:spLocks noGrp="1" noChangeArrowheads="1"/>
          </p:cNvSpPr>
          <p:nvPr>
            <p:ph type="title"/>
          </p:nvPr>
        </p:nvSpPr>
        <p:spPr>
          <a:xfrm>
            <a:off x="179388" y="404813"/>
            <a:ext cx="8015287" cy="558800"/>
          </a:xfrm>
          <a:noFill/>
        </p:spPr>
        <p:txBody>
          <a:bodyPr anchor="b"/>
          <a:lstStyle/>
          <a:p>
            <a:r>
              <a:rPr lang="en-GB" altLang="en-US"/>
              <a:t>Opportunities for Differentiation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5666"/>
                                        </p:tgtEl>
                                        <p:attrNameLst>
                                          <p:attrName>style.visibility</p:attrName>
                                        </p:attrNameLst>
                                      </p:cBhvr>
                                      <p:to>
                                        <p:strVal val="visible"/>
                                      </p:to>
                                    </p:set>
                                    <p:anim calcmode="lin" valueType="num">
                                      <p:cBhvr additive="base">
                                        <p:cTn id="7" dur="500" fill="hold"/>
                                        <p:tgtEl>
                                          <p:spTgt spid="155666"/>
                                        </p:tgtEl>
                                        <p:attrNameLst>
                                          <p:attrName>ppt_x</p:attrName>
                                        </p:attrNameLst>
                                      </p:cBhvr>
                                      <p:tavLst>
                                        <p:tav tm="0">
                                          <p:val>
                                            <p:strVal val="0-#ppt_w/2"/>
                                          </p:val>
                                        </p:tav>
                                        <p:tav tm="100000">
                                          <p:val>
                                            <p:strVal val="#ppt_x"/>
                                          </p:val>
                                        </p:tav>
                                      </p:tavLst>
                                    </p:anim>
                                    <p:anim calcmode="lin" valueType="num">
                                      <p:cBhvr additive="base">
                                        <p:cTn id="8" dur="500" fill="hold"/>
                                        <p:tgtEl>
                                          <p:spTgt spid="15566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55662"/>
                                        </p:tgtEl>
                                        <p:attrNameLst>
                                          <p:attrName>style.visibility</p:attrName>
                                        </p:attrNameLst>
                                      </p:cBhvr>
                                      <p:to>
                                        <p:strVal val="visible"/>
                                      </p:to>
                                    </p:set>
                                    <p:anim calcmode="lin" valueType="num">
                                      <p:cBhvr additive="base">
                                        <p:cTn id="13" dur="500" fill="hold"/>
                                        <p:tgtEl>
                                          <p:spTgt spid="155662"/>
                                        </p:tgtEl>
                                        <p:attrNameLst>
                                          <p:attrName>ppt_x</p:attrName>
                                        </p:attrNameLst>
                                      </p:cBhvr>
                                      <p:tavLst>
                                        <p:tav tm="0">
                                          <p:val>
                                            <p:strVal val="0-#ppt_w/2"/>
                                          </p:val>
                                        </p:tav>
                                        <p:tav tm="100000">
                                          <p:val>
                                            <p:strVal val="#ppt_x"/>
                                          </p:val>
                                        </p:tav>
                                      </p:tavLst>
                                    </p:anim>
                                    <p:anim calcmode="lin" valueType="num">
                                      <p:cBhvr additive="base">
                                        <p:cTn id="14" dur="500" fill="hold"/>
                                        <p:tgtEl>
                                          <p:spTgt spid="15566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55663"/>
                                        </p:tgtEl>
                                        <p:attrNameLst>
                                          <p:attrName>style.visibility</p:attrName>
                                        </p:attrNameLst>
                                      </p:cBhvr>
                                      <p:to>
                                        <p:strVal val="visible"/>
                                      </p:to>
                                    </p:set>
                                    <p:anim calcmode="lin" valueType="num">
                                      <p:cBhvr additive="base">
                                        <p:cTn id="19" dur="500" fill="hold"/>
                                        <p:tgtEl>
                                          <p:spTgt spid="155663"/>
                                        </p:tgtEl>
                                        <p:attrNameLst>
                                          <p:attrName>ppt_x</p:attrName>
                                        </p:attrNameLst>
                                      </p:cBhvr>
                                      <p:tavLst>
                                        <p:tav tm="0">
                                          <p:val>
                                            <p:strVal val="0-#ppt_w/2"/>
                                          </p:val>
                                        </p:tav>
                                        <p:tav tm="100000">
                                          <p:val>
                                            <p:strVal val="#ppt_x"/>
                                          </p:val>
                                        </p:tav>
                                      </p:tavLst>
                                    </p:anim>
                                    <p:anim calcmode="lin" valueType="num">
                                      <p:cBhvr additive="base">
                                        <p:cTn id="20" dur="500" fill="hold"/>
                                        <p:tgtEl>
                                          <p:spTgt spid="15566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55664"/>
                                        </p:tgtEl>
                                        <p:attrNameLst>
                                          <p:attrName>style.visibility</p:attrName>
                                        </p:attrNameLst>
                                      </p:cBhvr>
                                      <p:to>
                                        <p:strVal val="visible"/>
                                      </p:to>
                                    </p:set>
                                    <p:anim calcmode="lin" valueType="num">
                                      <p:cBhvr additive="base">
                                        <p:cTn id="25" dur="500" fill="hold"/>
                                        <p:tgtEl>
                                          <p:spTgt spid="155664"/>
                                        </p:tgtEl>
                                        <p:attrNameLst>
                                          <p:attrName>ppt_x</p:attrName>
                                        </p:attrNameLst>
                                      </p:cBhvr>
                                      <p:tavLst>
                                        <p:tav tm="0">
                                          <p:val>
                                            <p:strVal val="0-#ppt_w/2"/>
                                          </p:val>
                                        </p:tav>
                                        <p:tav tm="100000">
                                          <p:val>
                                            <p:strVal val="#ppt_x"/>
                                          </p:val>
                                        </p:tav>
                                      </p:tavLst>
                                    </p:anim>
                                    <p:anim calcmode="lin" valueType="num">
                                      <p:cBhvr additive="base">
                                        <p:cTn id="26" dur="500" fill="hold"/>
                                        <p:tgtEl>
                                          <p:spTgt spid="155664"/>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55665"/>
                                        </p:tgtEl>
                                        <p:attrNameLst>
                                          <p:attrName>style.visibility</p:attrName>
                                        </p:attrNameLst>
                                      </p:cBhvr>
                                      <p:to>
                                        <p:strVal val="visible"/>
                                      </p:to>
                                    </p:set>
                                    <p:anim calcmode="lin" valueType="num">
                                      <p:cBhvr additive="base">
                                        <p:cTn id="31" dur="500" fill="hold"/>
                                        <p:tgtEl>
                                          <p:spTgt spid="155665"/>
                                        </p:tgtEl>
                                        <p:attrNameLst>
                                          <p:attrName>ppt_x</p:attrName>
                                        </p:attrNameLst>
                                      </p:cBhvr>
                                      <p:tavLst>
                                        <p:tav tm="0">
                                          <p:val>
                                            <p:strVal val="0-#ppt_w/2"/>
                                          </p:val>
                                        </p:tav>
                                        <p:tav tm="100000">
                                          <p:val>
                                            <p:strVal val="#ppt_x"/>
                                          </p:val>
                                        </p:tav>
                                      </p:tavLst>
                                    </p:anim>
                                    <p:anim calcmode="lin" valueType="num">
                                      <p:cBhvr additive="base">
                                        <p:cTn id="32" dur="500" fill="hold"/>
                                        <p:tgtEl>
                                          <p:spTgt spid="155665"/>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55655"/>
                                        </p:tgtEl>
                                        <p:attrNameLst>
                                          <p:attrName>style.visibility</p:attrName>
                                        </p:attrNameLst>
                                      </p:cBhvr>
                                      <p:to>
                                        <p:strVal val="visible"/>
                                      </p:to>
                                    </p:set>
                                    <p:anim calcmode="lin" valueType="num">
                                      <p:cBhvr additive="base">
                                        <p:cTn id="37" dur="500" fill="hold"/>
                                        <p:tgtEl>
                                          <p:spTgt spid="155655"/>
                                        </p:tgtEl>
                                        <p:attrNameLst>
                                          <p:attrName>ppt_x</p:attrName>
                                        </p:attrNameLst>
                                      </p:cBhvr>
                                      <p:tavLst>
                                        <p:tav tm="0">
                                          <p:val>
                                            <p:strVal val="0-#ppt_w/2"/>
                                          </p:val>
                                        </p:tav>
                                        <p:tav tm="100000">
                                          <p:val>
                                            <p:strVal val="#ppt_x"/>
                                          </p:val>
                                        </p:tav>
                                      </p:tavLst>
                                    </p:anim>
                                    <p:anim calcmode="lin" valueType="num">
                                      <p:cBhvr additive="base">
                                        <p:cTn id="38" dur="500" fill="hold"/>
                                        <p:tgtEl>
                                          <p:spTgt spid="155655"/>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anim calcmode="lin" valueType="num">
                                      <p:cBhvr additive="base">
                                        <p:cTn id="43" dur="500" fill="hold"/>
                                        <p:tgtEl>
                                          <p:spTgt spid="3"/>
                                        </p:tgtEl>
                                        <p:attrNameLst>
                                          <p:attrName>ppt_x</p:attrName>
                                        </p:attrNameLst>
                                      </p:cBhvr>
                                      <p:tavLst>
                                        <p:tav tm="0">
                                          <p:val>
                                            <p:strVal val="0-#ppt_w/2"/>
                                          </p:val>
                                        </p:tav>
                                        <p:tav tm="100000">
                                          <p:val>
                                            <p:strVal val="#ppt_x"/>
                                          </p:val>
                                        </p:tav>
                                      </p:tavLst>
                                    </p:anim>
                                    <p:anim calcmode="lin" valueType="num">
                                      <p:cBhvr additive="base">
                                        <p:cTn id="4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55656"/>
                                        </p:tgtEl>
                                        <p:attrNameLst>
                                          <p:attrName>style.visibility</p:attrName>
                                        </p:attrNameLst>
                                      </p:cBhvr>
                                      <p:to>
                                        <p:strVal val="visible"/>
                                      </p:to>
                                    </p:set>
                                    <p:anim calcmode="lin" valueType="num">
                                      <p:cBhvr additive="base">
                                        <p:cTn id="49" dur="500" fill="hold"/>
                                        <p:tgtEl>
                                          <p:spTgt spid="155656"/>
                                        </p:tgtEl>
                                        <p:attrNameLst>
                                          <p:attrName>ppt_x</p:attrName>
                                        </p:attrNameLst>
                                      </p:cBhvr>
                                      <p:tavLst>
                                        <p:tav tm="0">
                                          <p:val>
                                            <p:strVal val="0-#ppt_w/2"/>
                                          </p:val>
                                        </p:tav>
                                        <p:tav tm="100000">
                                          <p:val>
                                            <p:strVal val="#ppt_x"/>
                                          </p:val>
                                        </p:tav>
                                      </p:tavLst>
                                    </p:anim>
                                    <p:anim calcmode="lin" valueType="num">
                                      <p:cBhvr additive="base">
                                        <p:cTn id="50" dur="500" fill="hold"/>
                                        <p:tgtEl>
                                          <p:spTgt spid="155656"/>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155657"/>
                                        </p:tgtEl>
                                        <p:attrNameLst>
                                          <p:attrName>style.visibility</p:attrName>
                                        </p:attrNameLst>
                                      </p:cBhvr>
                                      <p:to>
                                        <p:strVal val="visible"/>
                                      </p:to>
                                    </p:set>
                                    <p:anim calcmode="lin" valueType="num">
                                      <p:cBhvr additive="base">
                                        <p:cTn id="55" dur="500" fill="hold"/>
                                        <p:tgtEl>
                                          <p:spTgt spid="155657"/>
                                        </p:tgtEl>
                                        <p:attrNameLst>
                                          <p:attrName>ppt_x</p:attrName>
                                        </p:attrNameLst>
                                      </p:cBhvr>
                                      <p:tavLst>
                                        <p:tav tm="0">
                                          <p:val>
                                            <p:strVal val="0-#ppt_w/2"/>
                                          </p:val>
                                        </p:tav>
                                        <p:tav tm="100000">
                                          <p:val>
                                            <p:strVal val="#ppt_x"/>
                                          </p:val>
                                        </p:tav>
                                      </p:tavLst>
                                    </p:anim>
                                    <p:anim calcmode="lin" valueType="num">
                                      <p:cBhvr additive="base">
                                        <p:cTn id="56" dur="500" fill="hold"/>
                                        <p:tgtEl>
                                          <p:spTgt spid="155657"/>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155658"/>
                                        </p:tgtEl>
                                        <p:attrNameLst>
                                          <p:attrName>style.visibility</p:attrName>
                                        </p:attrNameLst>
                                      </p:cBhvr>
                                      <p:to>
                                        <p:strVal val="visible"/>
                                      </p:to>
                                    </p:set>
                                    <p:anim calcmode="lin" valueType="num">
                                      <p:cBhvr additive="base">
                                        <p:cTn id="61" dur="500" fill="hold"/>
                                        <p:tgtEl>
                                          <p:spTgt spid="155658"/>
                                        </p:tgtEl>
                                        <p:attrNameLst>
                                          <p:attrName>ppt_x</p:attrName>
                                        </p:attrNameLst>
                                      </p:cBhvr>
                                      <p:tavLst>
                                        <p:tav tm="0">
                                          <p:val>
                                            <p:strVal val="0-#ppt_w/2"/>
                                          </p:val>
                                        </p:tav>
                                        <p:tav tm="100000">
                                          <p:val>
                                            <p:strVal val="#ppt_x"/>
                                          </p:val>
                                        </p:tav>
                                      </p:tavLst>
                                    </p:anim>
                                    <p:anim calcmode="lin" valueType="num">
                                      <p:cBhvr additive="base">
                                        <p:cTn id="62" dur="500" fill="hold"/>
                                        <p:tgtEl>
                                          <p:spTgt spid="15565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55" grpId="0" autoUpdateAnimBg="0"/>
      <p:bldP spid="155656" grpId="0" autoUpdateAnimBg="0"/>
      <p:bldP spid="155657" grpId="0" autoUpdateAnimBg="0"/>
      <p:bldP spid="155658" grpId="0" autoUpdateAnimBg="0"/>
      <p:bldP spid="155662" grpId="0" autoUpdateAnimBg="0"/>
      <p:bldP spid="155663" grpId="0" autoUpdateAnimBg="0"/>
      <p:bldP spid="155664" grpId="0" autoUpdateAnimBg="0"/>
      <p:bldP spid="155665" grpId="0" autoUpdateAnimBg="0"/>
      <p:bldP spid="155666" grpId="0"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9E0C69AD-987E-F941-93BD-55DCF692B641}"/>
              </a:ext>
            </a:extLst>
          </p:cNvPr>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83971" name="Rectangle 3">
            <a:extLst>
              <a:ext uri="{FF2B5EF4-FFF2-40B4-BE49-F238E27FC236}">
                <a16:creationId xmlns:a16="http://schemas.microsoft.com/office/drawing/2014/main" id="{7E53FA07-D3D9-EE46-9B43-5A38C531B544}"/>
              </a:ext>
            </a:extLst>
          </p:cNvPr>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r-Latn-CS" altLang="en-US"/>
          </a:p>
        </p:txBody>
      </p:sp>
      <p:sp>
        <p:nvSpPr>
          <p:cNvPr id="83972" name="Rectangle 4">
            <a:extLst>
              <a:ext uri="{FF2B5EF4-FFF2-40B4-BE49-F238E27FC236}">
                <a16:creationId xmlns:a16="http://schemas.microsoft.com/office/drawing/2014/main" id="{3CF5873E-124C-504E-9D19-A0622E45011D}"/>
              </a:ext>
            </a:extLst>
          </p:cNvPr>
          <p:cNvSpPr>
            <a:spLocks noGrp="1" noChangeArrowheads="1"/>
          </p:cNvSpPr>
          <p:nvPr>
            <p:ph type="title"/>
          </p:nvPr>
        </p:nvSpPr>
        <p:spPr>
          <a:xfrm>
            <a:off x="1524000" y="454025"/>
            <a:ext cx="5867400" cy="752475"/>
          </a:xfrm>
          <a:noFill/>
        </p:spPr>
        <p:txBody>
          <a:bodyPr lIns="90488" tIns="44450" rIns="90488" bIns="44450"/>
          <a:lstStyle/>
          <a:p>
            <a:pPr defTabSz="762000"/>
            <a:r>
              <a:rPr lang="en-GB" altLang="en-US" sz="3600">
                <a:solidFill>
                  <a:schemeClr val="tx1"/>
                </a:solidFill>
              </a:rPr>
              <a:t>Dynamic Competition</a:t>
            </a:r>
            <a:endParaRPr lang="en-US" altLang="en-US" sz="3600">
              <a:solidFill>
                <a:schemeClr val="tx1"/>
              </a:solidFill>
            </a:endParaRPr>
          </a:p>
        </p:txBody>
      </p:sp>
      <p:sp>
        <p:nvSpPr>
          <p:cNvPr id="83973" name="Rectangle 5">
            <a:extLst>
              <a:ext uri="{FF2B5EF4-FFF2-40B4-BE49-F238E27FC236}">
                <a16:creationId xmlns:a16="http://schemas.microsoft.com/office/drawing/2014/main" id="{948ED227-D112-0C40-AD5A-7C0827B565FA}"/>
              </a:ext>
            </a:extLst>
          </p:cNvPr>
          <p:cNvSpPr>
            <a:spLocks noGrp="1" noChangeArrowheads="1"/>
          </p:cNvSpPr>
          <p:nvPr>
            <p:ph type="body" idx="1"/>
          </p:nvPr>
        </p:nvSpPr>
        <p:spPr>
          <a:xfrm>
            <a:off x="457200" y="1295400"/>
            <a:ext cx="7924800" cy="4876800"/>
          </a:xfrm>
          <a:noFill/>
          <a:ln w="76200" cap="flat">
            <a:solidFill>
              <a:schemeClr val="tx1"/>
            </a:solidFill>
            <a:miter lim="800000"/>
            <a:headEnd/>
            <a:tailEnd/>
          </a:ln>
        </p:spPr>
        <p:txBody>
          <a:bodyPr lIns="90488" tIns="44450" rIns="90488" bIns="44450"/>
          <a:lstStyle/>
          <a:p>
            <a:pPr marL="533400" indent="-533400" defTabSz="762000">
              <a:lnSpc>
                <a:spcPct val="90000"/>
              </a:lnSpc>
              <a:buFont typeface="Wingdings" pitchFamily="2" charset="2"/>
              <a:buNone/>
            </a:pPr>
            <a:r>
              <a:rPr lang="en-GB" altLang="en-US" sz="2000"/>
              <a:t>Porter and other frameworks assume</a:t>
            </a:r>
          </a:p>
          <a:p>
            <a:pPr marL="533400" indent="-533400" defTabSz="762000">
              <a:lnSpc>
                <a:spcPct val="90000"/>
              </a:lnSpc>
              <a:buFontTx/>
              <a:buAutoNum type="alphaLcParenBoth"/>
            </a:pPr>
            <a:r>
              <a:rPr lang="en-GB" altLang="en-US" sz="2000"/>
              <a:t>industry structure drives competitive behaviour and that</a:t>
            </a:r>
          </a:p>
          <a:p>
            <a:pPr marL="533400" indent="-533400" defTabSz="762000">
              <a:lnSpc>
                <a:spcPct val="90000"/>
              </a:lnSpc>
              <a:buFontTx/>
              <a:buAutoNum type="alphaLcParenBoth"/>
            </a:pPr>
            <a:r>
              <a:rPr lang="en-GB" altLang="en-US" sz="2000"/>
              <a:t>Industry structure is stable.</a:t>
            </a:r>
          </a:p>
          <a:p>
            <a:pPr marL="533400" indent="-533400" defTabSz="762000">
              <a:lnSpc>
                <a:spcPct val="90000"/>
              </a:lnSpc>
              <a:buFont typeface="Wingdings" pitchFamily="2" charset="2"/>
              <a:buNone/>
            </a:pPr>
            <a:endParaRPr lang="en-GB" altLang="en-US" sz="2000"/>
          </a:p>
          <a:p>
            <a:pPr marL="533400" indent="-533400" defTabSz="762000">
              <a:lnSpc>
                <a:spcPct val="90000"/>
              </a:lnSpc>
              <a:buFont typeface="Wingdings" pitchFamily="2" charset="2"/>
              <a:buNone/>
            </a:pPr>
            <a:r>
              <a:rPr lang="en-GB" altLang="en-US" sz="2000" i="1"/>
              <a:t>But….competition also changes industry structure</a:t>
            </a:r>
          </a:p>
          <a:p>
            <a:pPr marL="533400" indent="-533400" defTabSz="762000">
              <a:lnSpc>
                <a:spcPct val="90000"/>
              </a:lnSpc>
              <a:buFont typeface="Wingdings" pitchFamily="2" charset="2"/>
              <a:buNone/>
            </a:pPr>
            <a:r>
              <a:rPr lang="en-GB" altLang="en-US" sz="2000" i="1"/>
              <a:t>			 </a:t>
            </a:r>
            <a:r>
              <a:rPr lang="en-GB" altLang="en-US" sz="2000"/>
              <a:t>Schumpeterian Competition: A</a:t>
            </a:r>
            <a:r>
              <a:rPr lang="en-GB" altLang="en-US" sz="2000" i="1"/>
              <a:t>“perennial</a:t>
            </a:r>
          </a:p>
          <a:p>
            <a:pPr marL="1714500" lvl="3" indent="-342900" defTabSz="762000">
              <a:lnSpc>
                <a:spcPct val="90000"/>
              </a:lnSpc>
              <a:buFont typeface="Wingdings" pitchFamily="2" charset="2"/>
              <a:buNone/>
            </a:pPr>
            <a:r>
              <a:rPr lang="en-GB" altLang="en-US" i="1"/>
              <a:t>   gale of creative destruction” </a:t>
            </a:r>
            <a:r>
              <a:rPr lang="en-GB" altLang="en-US"/>
              <a:t>where innovation overthrows established market leaders</a:t>
            </a:r>
          </a:p>
          <a:p>
            <a:pPr marL="1714500" lvl="3" indent="-342900" defTabSz="762000">
              <a:lnSpc>
                <a:spcPct val="90000"/>
              </a:lnSpc>
              <a:buFont typeface="Wingdings" pitchFamily="2" charset="2"/>
              <a:buNone/>
            </a:pPr>
            <a:r>
              <a:rPr lang="en-GB" altLang="en-US"/>
              <a:t>    </a:t>
            </a:r>
          </a:p>
          <a:p>
            <a:pPr marL="1714500" lvl="3" indent="-342900" defTabSz="762000">
              <a:lnSpc>
                <a:spcPct val="90000"/>
              </a:lnSpc>
              <a:buFont typeface="Wingdings" pitchFamily="2" charset="2"/>
              <a:buNone/>
            </a:pPr>
            <a:r>
              <a:rPr lang="en-GB" altLang="en-US"/>
              <a:t>    Hypercompetition: “intense and rapid competitive moves….creating disequilibrium through continuously creating new competitive advantages and destroying, obsoleting or neutralizing opponents’ competitive advantages</a:t>
            </a:r>
          </a:p>
          <a:p>
            <a:pPr marL="1714500" lvl="3" indent="-342900" defTabSz="762000">
              <a:lnSpc>
                <a:spcPct val="90000"/>
              </a:lnSpc>
              <a:buFont typeface="Wingdings" pitchFamily="2" charset="2"/>
              <a:buNone/>
            </a:pPr>
            <a:endParaRPr lang="en-US" altLang="en-US"/>
          </a:p>
        </p:txBody>
      </p:sp>
      <p:sp>
        <p:nvSpPr>
          <p:cNvPr id="83974" name="Line 6">
            <a:extLst>
              <a:ext uri="{FF2B5EF4-FFF2-40B4-BE49-F238E27FC236}">
                <a16:creationId xmlns:a16="http://schemas.microsoft.com/office/drawing/2014/main" id="{568C89F1-7959-3543-B882-410ED20049C5}"/>
              </a:ext>
            </a:extLst>
          </p:cNvPr>
          <p:cNvSpPr>
            <a:spLocks noChangeShapeType="1"/>
          </p:cNvSpPr>
          <p:nvPr/>
        </p:nvSpPr>
        <p:spPr bwMode="auto">
          <a:xfrm>
            <a:off x="990600" y="3429000"/>
            <a:ext cx="914400"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3975" name="Line 7">
            <a:extLst>
              <a:ext uri="{FF2B5EF4-FFF2-40B4-BE49-F238E27FC236}">
                <a16:creationId xmlns:a16="http://schemas.microsoft.com/office/drawing/2014/main" id="{644D78DF-FEFE-924C-9BED-3B7F4F2E7C1D}"/>
              </a:ext>
            </a:extLst>
          </p:cNvPr>
          <p:cNvSpPr>
            <a:spLocks noChangeShapeType="1"/>
          </p:cNvSpPr>
          <p:nvPr/>
        </p:nvSpPr>
        <p:spPr bwMode="auto">
          <a:xfrm>
            <a:off x="990600" y="4648200"/>
            <a:ext cx="914400"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655FF9C8-A1C2-544F-8C18-AEAD7CD5E050}"/>
              </a:ext>
            </a:extLst>
          </p:cNvPr>
          <p:cNvSpPr>
            <a:spLocks noGrp="1" noChangeArrowheads="1"/>
          </p:cNvSpPr>
          <p:nvPr>
            <p:ph type="title"/>
          </p:nvPr>
        </p:nvSpPr>
        <p:spPr/>
        <p:txBody>
          <a:bodyPr/>
          <a:lstStyle/>
          <a:p>
            <a:pPr eaLnBrk="1" hangingPunct="1"/>
            <a:r>
              <a:rPr lang="sr-Latn-BA" altLang="en-US" sz="4000"/>
              <a:t>Prijetnje od novih firmi: Barijere za ulaz na tržište</a:t>
            </a:r>
            <a:endParaRPr lang="en-US" altLang="en-US" sz="4000"/>
          </a:p>
        </p:txBody>
      </p:sp>
      <p:sp>
        <p:nvSpPr>
          <p:cNvPr id="22531" name="AutoShape 3">
            <a:extLst>
              <a:ext uri="{FF2B5EF4-FFF2-40B4-BE49-F238E27FC236}">
                <a16:creationId xmlns:a16="http://schemas.microsoft.com/office/drawing/2014/main" id="{A2F57ACC-64CC-EB4C-9769-27FBF776A55C}"/>
              </a:ext>
            </a:extLst>
          </p:cNvPr>
          <p:cNvSpPr>
            <a:spLocks noChangeArrowheads="1"/>
          </p:cNvSpPr>
          <p:nvPr/>
        </p:nvSpPr>
        <p:spPr bwMode="auto">
          <a:xfrm>
            <a:off x="1828800" y="1828800"/>
            <a:ext cx="6019800" cy="6096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sr-Latn-BA" altLang="en-US" sz="2400"/>
              <a:t>Obim i iskustvo</a:t>
            </a:r>
            <a:endParaRPr lang="en-US" altLang="en-US" sz="2400"/>
          </a:p>
        </p:txBody>
      </p:sp>
      <p:sp>
        <p:nvSpPr>
          <p:cNvPr id="22532" name="AutoShape 4">
            <a:extLst>
              <a:ext uri="{FF2B5EF4-FFF2-40B4-BE49-F238E27FC236}">
                <a16:creationId xmlns:a16="http://schemas.microsoft.com/office/drawing/2014/main" id="{FC9F43D6-0EDB-9846-BBB3-B381AC4461E5}"/>
              </a:ext>
            </a:extLst>
          </p:cNvPr>
          <p:cNvSpPr>
            <a:spLocks noChangeArrowheads="1"/>
          </p:cNvSpPr>
          <p:nvPr/>
        </p:nvSpPr>
        <p:spPr bwMode="auto">
          <a:xfrm>
            <a:off x="1828800" y="2590800"/>
            <a:ext cx="6019800" cy="6096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sr-Latn-BA" altLang="en-US" sz="2400"/>
              <a:t>Pristup nabavljačima i kanali distibucije </a:t>
            </a:r>
            <a:endParaRPr lang="en-US" altLang="en-US" sz="2400"/>
          </a:p>
        </p:txBody>
      </p:sp>
      <p:sp>
        <p:nvSpPr>
          <p:cNvPr id="22533" name="AutoShape 5">
            <a:extLst>
              <a:ext uri="{FF2B5EF4-FFF2-40B4-BE49-F238E27FC236}">
                <a16:creationId xmlns:a16="http://schemas.microsoft.com/office/drawing/2014/main" id="{298DBE18-8E8D-AC42-A313-8479268C1689}"/>
              </a:ext>
            </a:extLst>
          </p:cNvPr>
          <p:cNvSpPr>
            <a:spLocks noChangeArrowheads="1"/>
          </p:cNvSpPr>
          <p:nvPr/>
        </p:nvSpPr>
        <p:spPr bwMode="auto">
          <a:xfrm>
            <a:off x="1828800" y="3352800"/>
            <a:ext cx="6019800" cy="6096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sr-Latn-BA" altLang="en-US" sz="2400"/>
              <a:t>Očekivana ‘osveta’ postojeće kompanije </a:t>
            </a:r>
            <a:endParaRPr lang="en-US" altLang="en-US" sz="2400"/>
          </a:p>
        </p:txBody>
      </p:sp>
      <p:sp>
        <p:nvSpPr>
          <p:cNvPr id="22534" name="AutoShape 6">
            <a:extLst>
              <a:ext uri="{FF2B5EF4-FFF2-40B4-BE49-F238E27FC236}">
                <a16:creationId xmlns:a16="http://schemas.microsoft.com/office/drawing/2014/main" id="{BE59C7C4-6097-9E4D-94BA-C1B31D8B19C0}"/>
              </a:ext>
            </a:extLst>
          </p:cNvPr>
          <p:cNvSpPr>
            <a:spLocks noChangeArrowheads="1"/>
          </p:cNvSpPr>
          <p:nvPr/>
        </p:nvSpPr>
        <p:spPr bwMode="auto">
          <a:xfrm>
            <a:off x="1828800" y="4114800"/>
            <a:ext cx="6019800" cy="6096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sr-Latn-BA" altLang="en-US" sz="2400"/>
              <a:t>Zakonodavstvo i vladine mjere </a:t>
            </a:r>
            <a:endParaRPr lang="en-US" altLang="en-US" sz="2400"/>
          </a:p>
        </p:txBody>
      </p:sp>
      <p:sp>
        <p:nvSpPr>
          <p:cNvPr id="22535" name="AutoShape 7">
            <a:extLst>
              <a:ext uri="{FF2B5EF4-FFF2-40B4-BE49-F238E27FC236}">
                <a16:creationId xmlns:a16="http://schemas.microsoft.com/office/drawing/2014/main" id="{F6451196-F9C8-C143-9F3F-95FF4DDAE95C}"/>
              </a:ext>
            </a:extLst>
          </p:cNvPr>
          <p:cNvSpPr>
            <a:spLocks noChangeArrowheads="1"/>
          </p:cNvSpPr>
          <p:nvPr/>
        </p:nvSpPr>
        <p:spPr bwMode="auto">
          <a:xfrm>
            <a:off x="1828800" y="4876800"/>
            <a:ext cx="6019800" cy="6096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sr-Latn-BA" altLang="en-US" sz="2400"/>
              <a:t>Diferencijacija</a:t>
            </a:r>
            <a:endParaRPr lang="en-US" altLang="en-US" sz="2400"/>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2531"/>
                                        </p:tgtEl>
                                        <p:attrNameLst>
                                          <p:attrName>style.visibility</p:attrName>
                                        </p:attrNameLst>
                                      </p:cBhvr>
                                      <p:to>
                                        <p:strVal val="visible"/>
                                      </p:to>
                                    </p:set>
                                    <p:animEffect transition="in" filter="blinds(horizontal)">
                                      <p:cBhvr>
                                        <p:cTn id="7" dur="500"/>
                                        <p:tgtEl>
                                          <p:spTgt spid="2253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2532"/>
                                        </p:tgtEl>
                                        <p:attrNameLst>
                                          <p:attrName>style.visibility</p:attrName>
                                        </p:attrNameLst>
                                      </p:cBhvr>
                                      <p:to>
                                        <p:strVal val="visible"/>
                                      </p:to>
                                    </p:set>
                                    <p:animEffect transition="in" filter="blinds(horizontal)">
                                      <p:cBhvr>
                                        <p:cTn id="12" dur="500"/>
                                        <p:tgtEl>
                                          <p:spTgt spid="2253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2533"/>
                                        </p:tgtEl>
                                        <p:attrNameLst>
                                          <p:attrName>style.visibility</p:attrName>
                                        </p:attrNameLst>
                                      </p:cBhvr>
                                      <p:to>
                                        <p:strVal val="visible"/>
                                      </p:to>
                                    </p:set>
                                    <p:animEffect transition="in" filter="blinds(horizontal)">
                                      <p:cBhvr>
                                        <p:cTn id="17" dur="500"/>
                                        <p:tgtEl>
                                          <p:spTgt spid="2253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2534"/>
                                        </p:tgtEl>
                                        <p:attrNameLst>
                                          <p:attrName>style.visibility</p:attrName>
                                        </p:attrNameLst>
                                      </p:cBhvr>
                                      <p:to>
                                        <p:strVal val="visible"/>
                                      </p:to>
                                    </p:set>
                                    <p:animEffect transition="in" filter="blinds(horizontal)">
                                      <p:cBhvr>
                                        <p:cTn id="22" dur="500"/>
                                        <p:tgtEl>
                                          <p:spTgt spid="2253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2535"/>
                                        </p:tgtEl>
                                        <p:attrNameLst>
                                          <p:attrName>style.visibility</p:attrName>
                                        </p:attrNameLst>
                                      </p:cBhvr>
                                      <p:to>
                                        <p:strVal val="visible"/>
                                      </p:to>
                                    </p:set>
                                    <p:animEffect transition="in" filter="blinds(horizontal)">
                                      <p:cBhvr>
                                        <p:cTn id="27" dur="500"/>
                                        <p:tgtEl>
                                          <p:spTgt spid="225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animBg="1"/>
      <p:bldP spid="22532" grpId="0" animBg="1"/>
      <p:bldP spid="22533" grpId="0" animBg="1"/>
      <p:bldP spid="22534" grpId="0" animBg="1"/>
      <p:bldP spid="22535"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DED2C1AB-6460-E243-8226-D3B1653BB7CD}"/>
              </a:ext>
            </a:extLst>
          </p:cNvPr>
          <p:cNvSpPr>
            <a:spLocks noGrp="1" noChangeArrowheads="1"/>
          </p:cNvSpPr>
          <p:nvPr>
            <p:ph type="title"/>
          </p:nvPr>
        </p:nvSpPr>
        <p:spPr/>
        <p:txBody>
          <a:bodyPr/>
          <a:lstStyle/>
          <a:p>
            <a:pPr eaLnBrk="1" hangingPunct="1"/>
            <a:r>
              <a:rPr lang="sr-Latn-BA" altLang="en-US" sz="4000"/>
              <a:t>Zašto je substitucija (zamjena) prijetnja</a:t>
            </a:r>
            <a:r>
              <a:rPr lang="en-US" altLang="en-US" sz="4000"/>
              <a:t>?</a:t>
            </a:r>
          </a:p>
        </p:txBody>
      </p:sp>
      <p:sp>
        <p:nvSpPr>
          <p:cNvPr id="24579" name="Rectangle 3">
            <a:extLst>
              <a:ext uri="{FF2B5EF4-FFF2-40B4-BE49-F238E27FC236}">
                <a16:creationId xmlns:a16="http://schemas.microsoft.com/office/drawing/2014/main" id="{B346EDBE-E84C-0041-99AA-D26390CBCF0C}"/>
              </a:ext>
            </a:extLst>
          </p:cNvPr>
          <p:cNvSpPr>
            <a:spLocks noGrp="1" noChangeArrowheads="1"/>
          </p:cNvSpPr>
          <p:nvPr>
            <p:ph type="body" idx="1"/>
          </p:nvPr>
        </p:nvSpPr>
        <p:spPr>
          <a:xfrm>
            <a:off x="542925" y="1600200"/>
            <a:ext cx="7886700" cy="4275138"/>
          </a:xfrm>
        </p:spPr>
        <p:txBody>
          <a:bodyPr/>
          <a:lstStyle/>
          <a:p>
            <a:pPr marL="347663" indent="3175" eaLnBrk="1" hangingPunct="1">
              <a:buFontTx/>
              <a:buNone/>
            </a:pPr>
            <a:r>
              <a:rPr lang="en-GB" altLang="en-US" sz="2800"/>
              <a:t>Zamjen</a:t>
            </a:r>
            <a:r>
              <a:rPr lang="sr-Latn-BA" altLang="en-US" sz="2800"/>
              <a:t>a</a:t>
            </a:r>
            <a:r>
              <a:rPr lang="en-GB" altLang="en-US" sz="2800"/>
              <a:t> može smanjiti potražnju za određenu </a:t>
            </a:r>
            <a:r>
              <a:rPr lang="sr-Latn-BA" altLang="en-US" sz="2800"/>
              <a:t>vrstu</a:t>
            </a:r>
            <a:r>
              <a:rPr lang="en-GB" altLang="en-US" sz="2800"/>
              <a:t> proizvoda ka</a:t>
            </a:r>
            <a:r>
              <a:rPr lang="sr-Latn-BA" altLang="en-US" sz="2800"/>
              <a:t>da</a:t>
            </a:r>
            <a:r>
              <a:rPr lang="en-GB" altLang="en-US" sz="2800"/>
              <a:t> </a:t>
            </a:r>
            <a:r>
              <a:rPr lang="sr-Latn-BA" altLang="en-US" sz="2800"/>
              <a:t>potrošači pređu na </a:t>
            </a:r>
            <a:r>
              <a:rPr lang="en-GB" altLang="en-US" sz="2800"/>
              <a:t>alternativ</a:t>
            </a:r>
            <a:r>
              <a:rPr lang="sr-Latn-BA" altLang="en-US" sz="2800"/>
              <a:t>ni proizvod</a:t>
            </a:r>
            <a:r>
              <a:rPr lang="en-GB" altLang="en-US" sz="2800"/>
              <a:t>.  </a:t>
            </a:r>
            <a:endParaRPr lang="sr-Latn-BA" altLang="en-US" sz="2800"/>
          </a:p>
          <a:p>
            <a:pPr marL="347663" indent="3175" eaLnBrk="1" hangingPunct="1">
              <a:buFontTx/>
              <a:buNone/>
            </a:pPr>
            <a:r>
              <a:rPr lang="sr-Latn-BA" altLang="en-US" sz="2800"/>
              <a:t>Moguće implikacije:</a:t>
            </a:r>
            <a:endParaRPr lang="en-GB" altLang="en-US" sz="2800"/>
          </a:p>
          <a:p>
            <a:pPr marL="347663" indent="3175" eaLnBrk="1" hangingPunct="1"/>
            <a:r>
              <a:rPr lang="en-GB" altLang="en-US" sz="2800"/>
              <a:t> </a:t>
            </a:r>
            <a:r>
              <a:rPr lang="sr-Latn-BA" altLang="en-US" sz="2800"/>
              <a:t>dodatni napori industrije </a:t>
            </a:r>
          </a:p>
          <a:p>
            <a:pPr marL="347663" indent="3175" eaLnBrk="1" hangingPunct="1"/>
            <a:r>
              <a:rPr lang="sr-Latn-BA" altLang="en-US" sz="2800"/>
              <a:t> odnos cijene i performance </a:t>
            </a:r>
            <a:endParaRPr lang="en-US" altLang="en-US" sz="2800"/>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blinds(horizontal)">
                                      <p:cBhvr>
                                        <p:cTn id="7" dur="500"/>
                                        <p:tgtEl>
                                          <p:spTgt spid="245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4579">
                                            <p:txEl>
                                              <p:pRg st="1" end="1"/>
                                            </p:txEl>
                                          </p:spTgt>
                                        </p:tgtEl>
                                        <p:attrNameLst>
                                          <p:attrName>style.visibility</p:attrName>
                                        </p:attrNameLst>
                                      </p:cBhvr>
                                      <p:to>
                                        <p:strVal val="visible"/>
                                      </p:to>
                                    </p:set>
                                    <p:animEffect transition="in" filter="blinds(horizontal)">
                                      <p:cBhvr>
                                        <p:cTn id="12" dur="500"/>
                                        <p:tgtEl>
                                          <p:spTgt spid="2457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4579">
                                            <p:txEl>
                                              <p:pRg st="2" end="2"/>
                                            </p:txEl>
                                          </p:spTgt>
                                        </p:tgtEl>
                                        <p:attrNameLst>
                                          <p:attrName>style.visibility</p:attrName>
                                        </p:attrNameLst>
                                      </p:cBhvr>
                                      <p:to>
                                        <p:strVal val="visible"/>
                                      </p:to>
                                    </p:set>
                                    <p:animEffect transition="in" filter="blinds(horizontal)">
                                      <p:cBhvr>
                                        <p:cTn id="17" dur="500"/>
                                        <p:tgtEl>
                                          <p:spTgt spid="2457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4579">
                                            <p:txEl>
                                              <p:pRg st="3" end="3"/>
                                            </p:txEl>
                                          </p:spTgt>
                                        </p:tgtEl>
                                        <p:attrNameLst>
                                          <p:attrName>style.visibility</p:attrName>
                                        </p:attrNameLst>
                                      </p:cBhvr>
                                      <p:to>
                                        <p:strVal val="visible"/>
                                      </p:to>
                                    </p:set>
                                    <p:animEffect transition="in" filter="blinds(horizontal)">
                                      <p:cBhvr>
                                        <p:cTn id="22" dur="500"/>
                                        <p:tgtEl>
                                          <p:spTgt spid="2457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FBD8A02A-0AC2-DE4A-A05E-5EEC27FF8290}"/>
              </a:ext>
            </a:extLst>
          </p:cNvPr>
          <p:cNvSpPr>
            <a:spLocks noGrp="1" noChangeArrowheads="1"/>
          </p:cNvSpPr>
          <p:nvPr>
            <p:ph type="title"/>
          </p:nvPr>
        </p:nvSpPr>
        <p:spPr/>
        <p:txBody>
          <a:bodyPr/>
          <a:lstStyle/>
          <a:p>
            <a:pPr eaLnBrk="1" hangingPunct="1"/>
            <a:r>
              <a:rPr lang="sr-Latn-BA" altLang="en-US"/>
              <a:t>Snaga (prednost) kupaca </a:t>
            </a:r>
            <a:endParaRPr lang="en-US" altLang="en-US"/>
          </a:p>
        </p:txBody>
      </p:sp>
      <p:sp>
        <p:nvSpPr>
          <p:cNvPr id="26627" name="AutoShape 3">
            <a:extLst>
              <a:ext uri="{FF2B5EF4-FFF2-40B4-BE49-F238E27FC236}">
                <a16:creationId xmlns:a16="http://schemas.microsoft.com/office/drawing/2014/main" id="{546DE320-9FCC-224D-9456-372E96F17FF9}"/>
              </a:ext>
            </a:extLst>
          </p:cNvPr>
          <p:cNvSpPr>
            <a:spLocks noChangeArrowheads="1"/>
          </p:cNvSpPr>
          <p:nvPr/>
        </p:nvSpPr>
        <p:spPr bwMode="auto">
          <a:xfrm>
            <a:off x="1600200" y="1981200"/>
            <a:ext cx="6019800" cy="9144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sr-Latn-BA" altLang="en-US" sz="2400"/>
              <a:t>Postojili koncentracija kupaca</a:t>
            </a:r>
            <a:r>
              <a:rPr lang="en-US" altLang="en-US" sz="2400"/>
              <a:t>?</a:t>
            </a:r>
          </a:p>
        </p:txBody>
      </p:sp>
      <p:sp>
        <p:nvSpPr>
          <p:cNvPr id="26628" name="AutoShape 4">
            <a:extLst>
              <a:ext uri="{FF2B5EF4-FFF2-40B4-BE49-F238E27FC236}">
                <a16:creationId xmlns:a16="http://schemas.microsoft.com/office/drawing/2014/main" id="{2D9442DB-7351-5C48-9068-64BC6BD7FFF3}"/>
              </a:ext>
            </a:extLst>
          </p:cNvPr>
          <p:cNvSpPr>
            <a:spLocks noChangeArrowheads="1"/>
          </p:cNvSpPr>
          <p:nvPr/>
        </p:nvSpPr>
        <p:spPr bwMode="auto">
          <a:xfrm>
            <a:off x="1600200" y="3124200"/>
            <a:ext cx="6019800" cy="9144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sr-Latn-BA" altLang="en-US" sz="2400"/>
              <a:t>Koji su troškovi pri promjeni nabavljača</a:t>
            </a:r>
            <a:r>
              <a:rPr lang="en-US" altLang="en-US" sz="2400"/>
              <a:t>?</a:t>
            </a:r>
          </a:p>
        </p:txBody>
      </p:sp>
      <p:sp>
        <p:nvSpPr>
          <p:cNvPr id="26629" name="AutoShape 5">
            <a:extLst>
              <a:ext uri="{FF2B5EF4-FFF2-40B4-BE49-F238E27FC236}">
                <a16:creationId xmlns:a16="http://schemas.microsoft.com/office/drawing/2014/main" id="{C052A196-EDB2-CC47-AFBE-63D81F701B79}"/>
              </a:ext>
            </a:extLst>
          </p:cNvPr>
          <p:cNvSpPr>
            <a:spLocks noChangeArrowheads="1"/>
          </p:cNvSpPr>
          <p:nvPr/>
        </p:nvSpPr>
        <p:spPr bwMode="auto">
          <a:xfrm>
            <a:off x="1600200" y="4267200"/>
            <a:ext cx="6019800" cy="9144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sr-Latn-BA" altLang="en-US" sz="2400"/>
              <a:t>Dali postoji veritkalna integracija unazad</a:t>
            </a:r>
            <a:r>
              <a:rPr lang="en-US" altLang="en-US" sz="2400"/>
              <a:t>?</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6627"/>
                                        </p:tgtEl>
                                        <p:attrNameLst>
                                          <p:attrName>style.visibility</p:attrName>
                                        </p:attrNameLst>
                                      </p:cBhvr>
                                      <p:to>
                                        <p:strVal val="visible"/>
                                      </p:to>
                                    </p:set>
                                    <p:animEffect transition="in" filter="blinds(horizontal)">
                                      <p:cBhvr>
                                        <p:cTn id="7" dur="500"/>
                                        <p:tgtEl>
                                          <p:spTgt spid="266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6628"/>
                                        </p:tgtEl>
                                        <p:attrNameLst>
                                          <p:attrName>style.visibility</p:attrName>
                                        </p:attrNameLst>
                                      </p:cBhvr>
                                      <p:to>
                                        <p:strVal val="visible"/>
                                      </p:to>
                                    </p:set>
                                    <p:animEffect transition="in" filter="blinds(horizontal)">
                                      <p:cBhvr>
                                        <p:cTn id="12" dur="500"/>
                                        <p:tgtEl>
                                          <p:spTgt spid="2662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6629"/>
                                        </p:tgtEl>
                                        <p:attrNameLst>
                                          <p:attrName>style.visibility</p:attrName>
                                        </p:attrNameLst>
                                      </p:cBhvr>
                                      <p:to>
                                        <p:strVal val="visible"/>
                                      </p:to>
                                    </p:set>
                                    <p:animEffect transition="in" filter="blinds(horizontal)">
                                      <p:cBhvr>
                                        <p:cTn id="17" dur="500"/>
                                        <p:tgtEl>
                                          <p:spTgt spid="266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animBg="1"/>
      <p:bldP spid="26628" grpId="0" animBg="1"/>
      <p:bldP spid="26629"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B3391460-6800-BF44-A901-9BCBEF86E966}"/>
              </a:ext>
            </a:extLst>
          </p:cNvPr>
          <p:cNvSpPr>
            <a:spLocks noGrp="1" noChangeArrowheads="1"/>
          </p:cNvSpPr>
          <p:nvPr>
            <p:ph type="title"/>
          </p:nvPr>
        </p:nvSpPr>
        <p:spPr/>
        <p:txBody>
          <a:bodyPr/>
          <a:lstStyle/>
          <a:p>
            <a:pPr eaLnBrk="1" hangingPunct="1"/>
            <a:r>
              <a:rPr lang="sr-Latn-BA" altLang="en-US"/>
              <a:t>Snaga nabavljača</a:t>
            </a:r>
            <a:endParaRPr lang="en-US" altLang="en-US"/>
          </a:p>
        </p:txBody>
      </p:sp>
      <p:sp>
        <p:nvSpPr>
          <p:cNvPr id="28675" name="AutoShape 3">
            <a:extLst>
              <a:ext uri="{FF2B5EF4-FFF2-40B4-BE49-F238E27FC236}">
                <a16:creationId xmlns:a16="http://schemas.microsoft.com/office/drawing/2014/main" id="{4A3C19FC-10F6-B54B-B721-E795ED4FAE0E}"/>
              </a:ext>
            </a:extLst>
          </p:cNvPr>
          <p:cNvSpPr>
            <a:spLocks noChangeArrowheads="1"/>
          </p:cNvSpPr>
          <p:nvPr/>
        </p:nvSpPr>
        <p:spPr bwMode="auto">
          <a:xfrm>
            <a:off x="1600200" y="1981200"/>
            <a:ext cx="6019800" cy="9144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sr-Latn-BA" altLang="en-US" sz="2400"/>
              <a:t>Postojili  koncetracija nabavljača</a:t>
            </a:r>
            <a:r>
              <a:rPr lang="en-US" altLang="en-US" sz="2400"/>
              <a:t>?</a:t>
            </a:r>
          </a:p>
        </p:txBody>
      </p:sp>
      <p:sp>
        <p:nvSpPr>
          <p:cNvPr id="28676" name="AutoShape 4">
            <a:extLst>
              <a:ext uri="{FF2B5EF4-FFF2-40B4-BE49-F238E27FC236}">
                <a16:creationId xmlns:a16="http://schemas.microsoft.com/office/drawing/2014/main" id="{33228602-14B6-0449-9237-31C9DA2A0351}"/>
              </a:ext>
            </a:extLst>
          </p:cNvPr>
          <p:cNvSpPr>
            <a:spLocks noChangeArrowheads="1"/>
          </p:cNvSpPr>
          <p:nvPr/>
        </p:nvSpPr>
        <p:spPr bwMode="auto">
          <a:xfrm>
            <a:off x="1600200" y="3124200"/>
            <a:ext cx="6019800" cy="9144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sr-Latn-BA" altLang="en-US" sz="2400"/>
              <a:t>Koji su troškovi pri promjeni nabavljača</a:t>
            </a:r>
            <a:r>
              <a:rPr lang="en-US" altLang="en-US" sz="2400"/>
              <a:t>?</a:t>
            </a:r>
          </a:p>
        </p:txBody>
      </p:sp>
      <p:sp>
        <p:nvSpPr>
          <p:cNvPr id="28677" name="AutoShape 5">
            <a:extLst>
              <a:ext uri="{FF2B5EF4-FFF2-40B4-BE49-F238E27FC236}">
                <a16:creationId xmlns:a16="http://schemas.microsoft.com/office/drawing/2014/main" id="{A87C1AF9-9CA9-E348-B460-CD3CC3B7019E}"/>
              </a:ext>
            </a:extLst>
          </p:cNvPr>
          <p:cNvSpPr>
            <a:spLocks noChangeArrowheads="1"/>
          </p:cNvSpPr>
          <p:nvPr/>
        </p:nvSpPr>
        <p:spPr bwMode="auto">
          <a:xfrm>
            <a:off x="1600200" y="4267200"/>
            <a:ext cx="6019800" cy="9144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sr-Latn-BA" altLang="en-US" sz="2400"/>
              <a:t>Dali postoji verikalna integracija </a:t>
            </a:r>
            <a:r>
              <a:rPr lang="en-US" altLang="en-US" sz="2400"/>
              <a:t>unaprijed?</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8675"/>
                                        </p:tgtEl>
                                        <p:attrNameLst>
                                          <p:attrName>style.visibility</p:attrName>
                                        </p:attrNameLst>
                                      </p:cBhvr>
                                      <p:to>
                                        <p:strVal val="visible"/>
                                      </p:to>
                                    </p:set>
                                    <p:animEffect transition="in" filter="blinds(horizontal)">
                                      <p:cBhvr>
                                        <p:cTn id="7" dur="500"/>
                                        <p:tgtEl>
                                          <p:spTgt spid="2867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8676"/>
                                        </p:tgtEl>
                                        <p:attrNameLst>
                                          <p:attrName>style.visibility</p:attrName>
                                        </p:attrNameLst>
                                      </p:cBhvr>
                                      <p:to>
                                        <p:strVal val="visible"/>
                                      </p:to>
                                    </p:set>
                                    <p:animEffect transition="in" filter="blinds(horizontal)">
                                      <p:cBhvr>
                                        <p:cTn id="12" dur="500"/>
                                        <p:tgtEl>
                                          <p:spTgt spid="2867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8677"/>
                                        </p:tgtEl>
                                        <p:attrNameLst>
                                          <p:attrName>style.visibility</p:attrName>
                                        </p:attrNameLst>
                                      </p:cBhvr>
                                      <p:to>
                                        <p:strVal val="visible"/>
                                      </p:to>
                                    </p:set>
                                    <p:animEffect transition="in" filter="blinds(horizontal)">
                                      <p:cBhvr>
                                        <p:cTn id="17" dur="500"/>
                                        <p:tgtEl>
                                          <p:spTgt spid="286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animBg="1"/>
      <p:bldP spid="28676" grpId="0" animBg="1"/>
      <p:bldP spid="28677"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B6E937A9-B898-BF41-887C-FE67B3C8D100}"/>
              </a:ext>
            </a:extLst>
          </p:cNvPr>
          <p:cNvSpPr>
            <a:spLocks noGrp="1" noChangeArrowheads="1"/>
          </p:cNvSpPr>
          <p:nvPr>
            <p:ph type="title"/>
          </p:nvPr>
        </p:nvSpPr>
        <p:spPr/>
        <p:txBody>
          <a:bodyPr/>
          <a:lstStyle/>
          <a:p>
            <a:pPr eaLnBrk="1" hangingPunct="1"/>
            <a:r>
              <a:rPr lang="sr-Latn-BA" altLang="en-US"/>
              <a:t>Nivo konkurentskog rivalstva</a:t>
            </a:r>
            <a:endParaRPr lang="en-US" altLang="en-US"/>
          </a:p>
        </p:txBody>
      </p:sp>
      <p:sp>
        <p:nvSpPr>
          <p:cNvPr id="30723" name="Rectangle 3">
            <a:extLst>
              <a:ext uri="{FF2B5EF4-FFF2-40B4-BE49-F238E27FC236}">
                <a16:creationId xmlns:a16="http://schemas.microsoft.com/office/drawing/2014/main" id="{23CA000B-B478-D648-8B12-19496C40DB88}"/>
              </a:ext>
            </a:extLst>
          </p:cNvPr>
          <p:cNvSpPr>
            <a:spLocks noGrp="1" noChangeArrowheads="1"/>
          </p:cNvSpPr>
          <p:nvPr>
            <p:ph type="body" idx="1"/>
          </p:nvPr>
        </p:nvSpPr>
        <p:spPr>
          <a:xfrm>
            <a:off x="708025" y="1600200"/>
            <a:ext cx="7978775" cy="4525963"/>
          </a:xfrm>
        </p:spPr>
        <p:txBody>
          <a:bodyPr/>
          <a:lstStyle/>
          <a:p>
            <a:pPr eaLnBrk="1" hangingPunct="1">
              <a:lnSpc>
                <a:spcPct val="90000"/>
              </a:lnSpc>
            </a:pPr>
            <a:r>
              <a:rPr lang="sr-Latn-BA" altLang="en-US"/>
              <a:t>Balans konkurencije</a:t>
            </a:r>
            <a:r>
              <a:rPr lang="en-US" altLang="en-US"/>
              <a:t> (veli</a:t>
            </a:r>
            <a:r>
              <a:rPr lang="sr-Latn-BA" altLang="en-US"/>
              <a:t>čina i uticaj konkurenata i želja za dominacijom) </a:t>
            </a:r>
            <a:endParaRPr lang="en-US" altLang="en-US"/>
          </a:p>
          <a:p>
            <a:pPr eaLnBrk="1" hangingPunct="1">
              <a:lnSpc>
                <a:spcPct val="90000"/>
              </a:lnSpc>
            </a:pPr>
            <a:r>
              <a:rPr lang="sr-Latn-BA" altLang="en-US"/>
              <a:t>Stopa industijkog rasta (ostvarenje raste firme kao rezultat veće potražnje ili na uštrb konkurencije)</a:t>
            </a:r>
            <a:endParaRPr lang="en-US" altLang="en-US"/>
          </a:p>
          <a:p>
            <a:pPr eaLnBrk="1" hangingPunct="1">
              <a:lnSpc>
                <a:spcPct val="90000"/>
              </a:lnSpc>
            </a:pPr>
            <a:r>
              <a:rPr lang="sr-Latn-BA" altLang="en-US"/>
              <a:t>Visoki fiksni troškovi</a:t>
            </a:r>
            <a:endParaRPr lang="en-US" altLang="en-US"/>
          </a:p>
          <a:p>
            <a:pPr eaLnBrk="1" hangingPunct="1">
              <a:lnSpc>
                <a:spcPct val="90000"/>
              </a:lnSpc>
            </a:pPr>
            <a:r>
              <a:rPr lang="sr-Latn-BA" altLang="en-US"/>
              <a:t>Visoke barijere izlaza</a:t>
            </a:r>
            <a:endParaRPr lang="en-US" altLang="en-US"/>
          </a:p>
          <a:p>
            <a:pPr eaLnBrk="1" hangingPunct="1">
              <a:lnSpc>
                <a:spcPct val="90000"/>
              </a:lnSpc>
            </a:pPr>
            <a:r>
              <a:rPr lang="sr-Latn-BA" altLang="en-US"/>
              <a:t>Mala diverzifikacija (mala diverzifikacija veće mobilnost potrošača, izbor) </a:t>
            </a:r>
            <a:endParaRPr lang="en-US" altLang="en-US"/>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blinds(horizontal)">
                                      <p:cBhvr>
                                        <p:cTn id="7" dur="500"/>
                                        <p:tgtEl>
                                          <p:spTgt spid="307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0723">
                                            <p:txEl>
                                              <p:pRg st="1" end="1"/>
                                            </p:txEl>
                                          </p:spTgt>
                                        </p:tgtEl>
                                        <p:attrNameLst>
                                          <p:attrName>style.visibility</p:attrName>
                                        </p:attrNameLst>
                                      </p:cBhvr>
                                      <p:to>
                                        <p:strVal val="visible"/>
                                      </p:to>
                                    </p:set>
                                    <p:animEffect transition="in" filter="blinds(horizontal)">
                                      <p:cBhvr>
                                        <p:cTn id="12" dur="500"/>
                                        <p:tgtEl>
                                          <p:spTgt spid="3072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0723">
                                            <p:txEl>
                                              <p:pRg st="2" end="2"/>
                                            </p:txEl>
                                          </p:spTgt>
                                        </p:tgtEl>
                                        <p:attrNameLst>
                                          <p:attrName>style.visibility</p:attrName>
                                        </p:attrNameLst>
                                      </p:cBhvr>
                                      <p:to>
                                        <p:strVal val="visible"/>
                                      </p:to>
                                    </p:set>
                                    <p:animEffect transition="in" filter="blinds(horizontal)">
                                      <p:cBhvr>
                                        <p:cTn id="17" dur="500"/>
                                        <p:tgtEl>
                                          <p:spTgt spid="3072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0723">
                                            <p:txEl>
                                              <p:pRg st="3" end="3"/>
                                            </p:txEl>
                                          </p:spTgt>
                                        </p:tgtEl>
                                        <p:attrNameLst>
                                          <p:attrName>style.visibility</p:attrName>
                                        </p:attrNameLst>
                                      </p:cBhvr>
                                      <p:to>
                                        <p:strVal val="visible"/>
                                      </p:to>
                                    </p:set>
                                    <p:animEffect transition="in" filter="blinds(horizontal)">
                                      <p:cBhvr>
                                        <p:cTn id="22" dur="500"/>
                                        <p:tgtEl>
                                          <p:spTgt spid="3072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0723">
                                            <p:txEl>
                                              <p:pRg st="4" end="4"/>
                                            </p:txEl>
                                          </p:spTgt>
                                        </p:tgtEl>
                                        <p:attrNameLst>
                                          <p:attrName>style.visibility</p:attrName>
                                        </p:attrNameLst>
                                      </p:cBhvr>
                                      <p:to>
                                        <p:strVal val="visible"/>
                                      </p:to>
                                    </p:set>
                                    <p:animEffect transition="in" filter="blinds(horizontal)">
                                      <p:cBhvr>
                                        <p:cTn id="27" dur="500"/>
                                        <p:tgtEl>
                                          <p:spTgt spid="307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EB6DF6AD-4B4D-9B44-B3DF-D6A1C6ED8DBE}"/>
              </a:ext>
            </a:extLst>
          </p:cNvPr>
          <p:cNvSpPr>
            <a:spLocks noGrp="1" noChangeArrowheads="1"/>
          </p:cNvSpPr>
          <p:nvPr>
            <p:ph type="title"/>
          </p:nvPr>
        </p:nvSpPr>
        <p:spPr/>
        <p:txBody>
          <a:bodyPr/>
          <a:lstStyle/>
          <a:p>
            <a:pPr eaLnBrk="1" hangingPunct="1"/>
            <a:r>
              <a:rPr lang="en-US" altLang="en-US"/>
              <a:t>Exhibit 2.3 The Industry </a:t>
            </a:r>
            <a:br>
              <a:rPr lang="en-US" altLang="en-US"/>
            </a:br>
            <a:r>
              <a:rPr lang="en-US" altLang="en-US"/>
              <a:t>Life Cycle</a:t>
            </a:r>
            <a:r>
              <a:rPr lang="sr-Latn-BA" altLang="en-US"/>
              <a:t> (životni ciklus)</a:t>
            </a:r>
            <a:endParaRPr lang="en-US" altLang="en-US"/>
          </a:p>
        </p:txBody>
      </p:sp>
      <p:pic>
        <p:nvPicPr>
          <p:cNvPr id="90115" name="Picture 3">
            <a:extLst>
              <a:ext uri="{FF2B5EF4-FFF2-40B4-BE49-F238E27FC236}">
                <a16:creationId xmlns:a16="http://schemas.microsoft.com/office/drawing/2014/main" id="{7239174A-D867-2A4A-AF2E-88DC6FAB1C64}"/>
              </a:ext>
            </a:extLst>
          </p:cNvPr>
          <p:cNvPicPr>
            <a:picLocks noChangeAspect="1" noChangeArrowheads="1"/>
          </p:cNvPicPr>
          <p:nvPr>
            <p:ph idx="1"/>
          </p:nvPr>
        </p:nvPicPr>
        <p:blipFill>
          <a:blip r:embed="rId3" cstate="screen">
            <a:clrChange>
              <a:clrFrom>
                <a:srgbClr val="E5F7F7"/>
              </a:clrFrom>
              <a:clrTo>
                <a:srgbClr val="E5F7F7">
                  <a:alpha val="0"/>
                </a:srgbClr>
              </a:clrTo>
            </a:clrChange>
            <a:extLst>
              <a:ext uri="{28A0092B-C50C-407E-A947-70E740481C1C}">
                <a14:useLocalDpi xmlns:a14="http://schemas.microsoft.com/office/drawing/2010/main"/>
              </a:ext>
            </a:extLst>
          </a:blip>
          <a:srcRect/>
          <a:stretch>
            <a:fillRect/>
          </a:stretch>
        </p:blipFill>
        <p:spPr>
          <a:xfrm>
            <a:off x="1066800" y="1914525"/>
            <a:ext cx="7467600" cy="3890963"/>
          </a:xfrm>
          <a:noFill/>
        </p:spPr>
      </p:pic>
    </p:spTree>
  </p:cSld>
  <p:clrMapOvr>
    <a:masterClrMapping/>
  </p:clrMapOvr>
  <p:transition>
    <p:cove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a:extLst>
              <a:ext uri="{FF2B5EF4-FFF2-40B4-BE49-F238E27FC236}">
                <a16:creationId xmlns:a16="http://schemas.microsoft.com/office/drawing/2014/main" id="{B68330E4-6599-5941-A800-36F6EA9FB08B}"/>
              </a:ext>
            </a:extLst>
          </p:cNvPr>
          <p:cNvSpPr>
            <a:spLocks noGrp="1"/>
          </p:cNvSpPr>
          <p:nvPr>
            <p:ph type="title"/>
          </p:nvPr>
        </p:nvSpPr>
        <p:spPr>
          <a:xfrm>
            <a:off x="250825" y="3141663"/>
            <a:ext cx="8229600" cy="1143000"/>
          </a:xfrm>
        </p:spPr>
        <p:txBody>
          <a:bodyPr/>
          <a:lstStyle/>
          <a:p>
            <a:r>
              <a:rPr lang="en-GB" altLang="en-US"/>
              <a:t>NOVEMBAR 12.</a:t>
            </a:r>
          </a:p>
        </p:txBody>
      </p:sp>
      <p:sp>
        <p:nvSpPr>
          <p:cNvPr id="91139" name="Content Placeholder 2">
            <a:extLst>
              <a:ext uri="{FF2B5EF4-FFF2-40B4-BE49-F238E27FC236}">
                <a16:creationId xmlns:a16="http://schemas.microsoft.com/office/drawing/2014/main" id="{4431FB4A-E971-7649-8C97-FA375186BA9C}"/>
              </a:ext>
            </a:extLst>
          </p:cNvPr>
          <p:cNvSpPr>
            <a:spLocks noGrp="1"/>
          </p:cNvSpPr>
          <p:nvPr>
            <p:ph idx="1"/>
          </p:nvPr>
        </p:nvSpPr>
        <p:spPr/>
        <p:txBody>
          <a:bodyPr/>
          <a:lstStyle/>
          <a:p>
            <a:endParaRPr lang="sr-Latn-CS" altLang="en-US"/>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8DB75E43-3496-9742-90AF-715ADECEA332}"/>
              </a:ext>
            </a:extLst>
          </p:cNvPr>
          <p:cNvSpPr>
            <a:spLocks noGrp="1" noChangeArrowheads="1"/>
          </p:cNvSpPr>
          <p:nvPr>
            <p:ph type="title"/>
          </p:nvPr>
        </p:nvSpPr>
        <p:spPr/>
        <p:txBody>
          <a:bodyPr/>
          <a:lstStyle/>
          <a:p>
            <a:pPr eaLnBrk="1" hangingPunct="1"/>
            <a:r>
              <a:rPr lang="sr-Latn-BA" altLang="en-US"/>
              <a:t>Menadžment Implikacije </a:t>
            </a:r>
            <a:endParaRPr lang="en-US" altLang="en-US"/>
          </a:p>
        </p:txBody>
      </p:sp>
      <p:sp>
        <p:nvSpPr>
          <p:cNvPr id="36867" name="Rectangle 3">
            <a:extLst>
              <a:ext uri="{FF2B5EF4-FFF2-40B4-BE49-F238E27FC236}">
                <a16:creationId xmlns:a16="http://schemas.microsoft.com/office/drawing/2014/main" id="{A6F8C404-64C8-EC4A-9756-DE41970767D4}"/>
              </a:ext>
            </a:extLst>
          </p:cNvPr>
          <p:cNvSpPr>
            <a:spLocks noGrp="1" noChangeArrowheads="1"/>
          </p:cNvSpPr>
          <p:nvPr>
            <p:ph type="body" sz="half" idx="1"/>
          </p:nvPr>
        </p:nvSpPr>
        <p:spPr>
          <a:xfrm>
            <a:off x="1219200" y="1828800"/>
            <a:ext cx="7315200" cy="4114800"/>
          </a:xfrm>
        </p:spPr>
        <p:txBody>
          <a:bodyPr/>
          <a:lstStyle/>
          <a:p>
            <a:pPr eaLnBrk="1" hangingPunct="1"/>
            <a:r>
              <a:rPr lang="sr-Latn-BA" altLang="en-US" sz="2800"/>
              <a:t>u koju industriju da uđemo i koju da napustimo</a:t>
            </a:r>
            <a:r>
              <a:rPr lang="en-US" altLang="en-US" sz="2800"/>
              <a:t>?</a:t>
            </a:r>
          </a:p>
          <a:p>
            <a:pPr eaLnBrk="1" hangingPunct="1"/>
            <a:r>
              <a:rPr lang="sr-Latn-BA" altLang="en-US" sz="2800"/>
              <a:t>Koji (vlastiti) uticaj možemo iskorititi</a:t>
            </a:r>
            <a:r>
              <a:rPr lang="en-US" altLang="en-US" sz="2800"/>
              <a:t>?</a:t>
            </a:r>
          </a:p>
          <a:p>
            <a:pPr eaLnBrk="1" hangingPunct="1"/>
            <a:r>
              <a:rPr lang="sr-Latn-BA" altLang="en-US" sz="2800"/>
              <a:t>Šta je sa konkurencijom, dali oni imaju različite probleme i da li se ti problemi razlikuju od naših?</a:t>
            </a:r>
            <a:endParaRPr lang="en-US" altLang="en-US" sz="2800"/>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Effect transition="in" filter="blinds(horizontal)">
                                      <p:cBhvr>
                                        <p:cTn id="7" dur="500"/>
                                        <p:tgtEl>
                                          <p:spTgt spid="3686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6867">
                                            <p:txEl>
                                              <p:pRg st="1" end="1"/>
                                            </p:txEl>
                                          </p:spTgt>
                                        </p:tgtEl>
                                        <p:attrNameLst>
                                          <p:attrName>style.visibility</p:attrName>
                                        </p:attrNameLst>
                                      </p:cBhvr>
                                      <p:to>
                                        <p:strVal val="visible"/>
                                      </p:to>
                                    </p:set>
                                    <p:animEffect transition="in" filter="blinds(horizontal)">
                                      <p:cBhvr>
                                        <p:cTn id="12" dur="500"/>
                                        <p:tgtEl>
                                          <p:spTgt spid="3686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6867">
                                            <p:txEl>
                                              <p:pRg st="2" end="2"/>
                                            </p:txEl>
                                          </p:spTgt>
                                        </p:tgtEl>
                                        <p:attrNameLst>
                                          <p:attrName>style.visibility</p:attrName>
                                        </p:attrNameLst>
                                      </p:cBhvr>
                                      <p:to>
                                        <p:strVal val="visible"/>
                                      </p:to>
                                    </p:set>
                                    <p:animEffect transition="in" filter="blinds(horizontal)">
                                      <p:cBhvr>
                                        <p:cTn id="17" dur="500"/>
                                        <p:tgtEl>
                                          <p:spTgt spid="368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DF248406-6C86-9C40-A604-FDA0711DF3E5}"/>
              </a:ext>
            </a:extLst>
          </p:cNvPr>
          <p:cNvSpPr>
            <a:spLocks noGrp="1"/>
          </p:cNvSpPr>
          <p:nvPr>
            <p:ph type="title"/>
          </p:nvPr>
        </p:nvSpPr>
        <p:spPr/>
        <p:txBody>
          <a:bodyPr/>
          <a:lstStyle/>
          <a:p>
            <a:endParaRPr lang="en-US" altLang="en-US"/>
          </a:p>
        </p:txBody>
      </p:sp>
      <p:pic>
        <p:nvPicPr>
          <p:cNvPr id="11267" name="Picture 2">
            <a:extLst>
              <a:ext uri="{FF2B5EF4-FFF2-40B4-BE49-F238E27FC236}">
                <a16:creationId xmlns:a16="http://schemas.microsoft.com/office/drawing/2014/main" id="{FAD9CC1B-B17D-1344-AA06-316825966B0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84213" y="0"/>
            <a:ext cx="7727950" cy="851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DAB19587-BA89-1643-9286-6056C02D84FD}"/>
              </a:ext>
            </a:extLst>
          </p:cNvPr>
          <p:cNvSpPr>
            <a:spLocks noGrp="1" noChangeArrowheads="1"/>
          </p:cNvSpPr>
          <p:nvPr>
            <p:ph type="title"/>
          </p:nvPr>
        </p:nvSpPr>
        <p:spPr>
          <a:xfrm>
            <a:off x="711200" y="274638"/>
            <a:ext cx="7975600" cy="1143000"/>
          </a:xfrm>
        </p:spPr>
        <p:txBody>
          <a:bodyPr/>
          <a:lstStyle/>
          <a:p>
            <a:pPr eaLnBrk="1" hangingPunct="1"/>
            <a:r>
              <a:rPr lang="sr-Latn-BA" altLang="en-US" sz="4000"/>
              <a:t>Ostali aspekti analize koncepta Pet Snaga (Porter, 1980, 1985)</a:t>
            </a:r>
            <a:endParaRPr lang="en-US" altLang="en-US" sz="4000"/>
          </a:p>
        </p:txBody>
      </p:sp>
      <p:sp>
        <p:nvSpPr>
          <p:cNvPr id="38915" name="Rectangle 3">
            <a:extLst>
              <a:ext uri="{FF2B5EF4-FFF2-40B4-BE49-F238E27FC236}">
                <a16:creationId xmlns:a16="http://schemas.microsoft.com/office/drawing/2014/main" id="{171ADDC7-96D9-5F4C-A2BC-879257F079E1}"/>
              </a:ext>
            </a:extLst>
          </p:cNvPr>
          <p:cNvSpPr>
            <a:spLocks noGrp="1" noChangeArrowheads="1"/>
          </p:cNvSpPr>
          <p:nvPr>
            <p:ph type="body" idx="1"/>
          </p:nvPr>
        </p:nvSpPr>
        <p:spPr/>
        <p:txBody>
          <a:bodyPr/>
          <a:lstStyle/>
          <a:p>
            <a:pPr eaLnBrk="1" hangingPunct="1"/>
            <a:r>
              <a:rPr lang="sr-Latn-BA" altLang="en-US"/>
              <a:t>Identifikovanje prave industrije </a:t>
            </a:r>
            <a:endParaRPr lang="en-US" altLang="en-US"/>
          </a:p>
          <a:p>
            <a:pPr eaLnBrk="1" hangingPunct="1"/>
            <a:r>
              <a:rPr lang="sr-Latn-BA" altLang="en-US"/>
              <a:t>Utvrđivanje mogucnosti industrijske konverzije</a:t>
            </a:r>
            <a:r>
              <a:rPr lang="en-US" altLang="en-US"/>
              <a:t> ili integracije</a:t>
            </a:r>
            <a:r>
              <a:rPr lang="sr-Latn-BA" altLang="en-US"/>
              <a:t> </a:t>
            </a:r>
          </a:p>
          <a:p>
            <a:pPr eaLnBrk="1" hangingPunct="1"/>
            <a:r>
              <a:rPr lang="sr-Latn-BA" altLang="en-US"/>
              <a:t>Identifikacija komplementarnih  proizvoda </a:t>
            </a:r>
            <a:endParaRPr lang="en-US" altLang="en-US"/>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Effect transition="in" filter="blinds(horizontal)">
                                      <p:cBhvr>
                                        <p:cTn id="7" dur="500"/>
                                        <p:tgtEl>
                                          <p:spTgt spid="389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8915">
                                            <p:txEl>
                                              <p:pRg st="1" end="1"/>
                                            </p:txEl>
                                          </p:spTgt>
                                        </p:tgtEl>
                                        <p:attrNameLst>
                                          <p:attrName>style.visibility</p:attrName>
                                        </p:attrNameLst>
                                      </p:cBhvr>
                                      <p:to>
                                        <p:strVal val="visible"/>
                                      </p:to>
                                    </p:set>
                                    <p:animEffect transition="in" filter="blinds(horizontal)">
                                      <p:cBhvr>
                                        <p:cTn id="12" dur="500"/>
                                        <p:tgtEl>
                                          <p:spTgt spid="3891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8915">
                                            <p:txEl>
                                              <p:pRg st="2" end="2"/>
                                            </p:txEl>
                                          </p:spTgt>
                                        </p:tgtEl>
                                        <p:attrNameLst>
                                          <p:attrName>style.visibility</p:attrName>
                                        </p:attrNameLst>
                                      </p:cBhvr>
                                      <p:to>
                                        <p:strVal val="visible"/>
                                      </p:to>
                                    </p:set>
                                    <p:animEffect transition="in" filter="blinds(horizontal)">
                                      <p:cBhvr>
                                        <p:cTn id="17" dur="500"/>
                                        <p:tgtEl>
                                          <p:spTgt spid="389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39F2B579-5610-7642-8F68-689CD836681D}"/>
              </a:ext>
            </a:extLst>
          </p:cNvPr>
          <p:cNvSpPr>
            <a:spLocks noGrp="1" noChangeArrowheads="1"/>
          </p:cNvSpPr>
          <p:nvPr>
            <p:ph type="title"/>
          </p:nvPr>
        </p:nvSpPr>
        <p:spPr>
          <a:xfrm>
            <a:off x="457200" y="274638"/>
            <a:ext cx="8362950" cy="777875"/>
          </a:xfrm>
        </p:spPr>
        <p:txBody>
          <a:bodyPr/>
          <a:lstStyle/>
          <a:p>
            <a:pPr eaLnBrk="1" hangingPunct="1"/>
            <a:r>
              <a:rPr lang="sr-Latn-BA" altLang="en-US" sz="3200"/>
              <a:t>Ciklus konkurentnosti (proc</a:t>
            </a:r>
            <a:r>
              <a:rPr lang="en-US" altLang="en-US" sz="3200"/>
              <a:t>es</a:t>
            </a:r>
            <a:r>
              <a:rPr lang="sr-Latn-BA" altLang="en-US" sz="3200"/>
              <a:t> konkurentnosti kroz vrijeme, erozija konkurencije)</a:t>
            </a:r>
            <a:endParaRPr lang="en-US" altLang="en-US" sz="3200"/>
          </a:p>
        </p:txBody>
      </p:sp>
      <p:pic>
        <p:nvPicPr>
          <p:cNvPr id="94211" name="Picture 3">
            <a:extLst>
              <a:ext uri="{FF2B5EF4-FFF2-40B4-BE49-F238E27FC236}">
                <a16:creationId xmlns:a16="http://schemas.microsoft.com/office/drawing/2014/main" id="{ED4A1975-CA38-8040-B716-01C023532232}"/>
              </a:ext>
            </a:extLst>
          </p:cNvPr>
          <p:cNvPicPr>
            <a:picLocks noChangeAspect="1" noChangeArrowheads="1"/>
          </p:cNvPicPr>
          <p:nvPr>
            <p:ph sz="half" idx="1"/>
          </p:nvPr>
        </p:nvPicPr>
        <p:blipFill>
          <a:blip r:embed="rId3">
            <a:clrChange>
              <a:clrFrom>
                <a:srgbClr val="E5F7F7"/>
              </a:clrFrom>
              <a:clrTo>
                <a:srgbClr val="E5F7F7">
                  <a:alpha val="0"/>
                </a:srgbClr>
              </a:clrTo>
            </a:clrChange>
            <a:extLst>
              <a:ext uri="{28A0092B-C50C-407E-A947-70E740481C1C}">
                <a14:useLocalDpi xmlns:a14="http://schemas.microsoft.com/office/drawing/2010/main"/>
              </a:ext>
            </a:extLst>
          </a:blip>
          <a:srcRect/>
          <a:stretch>
            <a:fillRect/>
          </a:stretch>
        </p:blipFill>
        <p:spPr>
          <a:xfrm>
            <a:off x="1219200" y="1219200"/>
            <a:ext cx="7239000" cy="4629150"/>
          </a:xfrm>
          <a:noFill/>
        </p:spPr>
      </p:pic>
      <p:pic>
        <p:nvPicPr>
          <p:cNvPr id="94212" name="Picture 4">
            <a:extLst>
              <a:ext uri="{FF2B5EF4-FFF2-40B4-BE49-F238E27FC236}">
                <a16:creationId xmlns:a16="http://schemas.microsoft.com/office/drawing/2014/main" id="{0642A482-017B-7E40-BAD1-B386CF83CB34}"/>
              </a:ext>
            </a:extLst>
          </p:cNvPr>
          <p:cNvPicPr>
            <a:picLocks noChangeAspect="1" noChangeArrowheads="1"/>
          </p:cNvPicPr>
          <p:nvPr>
            <p:ph sz="half" idx="2"/>
          </p:nvPr>
        </p:nvPicPr>
        <p:blipFill>
          <a:blip r:embed="rId4">
            <a:clrChange>
              <a:clrFrom>
                <a:srgbClr val="E5F7F7"/>
              </a:clrFrom>
              <a:clrTo>
                <a:srgbClr val="E5F7F7">
                  <a:alpha val="0"/>
                </a:srgbClr>
              </a:clrTo>
            </a:clrChange>
            <a:extLst>
              <a:ext uri="{28A0092B-C50C-407E-A947-70E740481C1C}">
                <a14:useLocalDpi xmlns:a14="http://schemas.microsoft.com/office/drawing/2010/main"/>
              </a:ext>
            </a:extLst>
          </a:blip>
          <a:srcRect/>
          <a:stretch>
            <a:fillRect/>
          </a:stretch>
        </p:blipFill>
        <p:spPr>
          <a:xfrm>
            <a:off x="1447800" y="5791200"/>
            <a:ext cx="6781800" cy="623888"/>
          </a:xfrm>
          <a:noFill/>
        </p:spPr>
      </p:pic>
    </p:spTree>
  </p:cSld>
  <p:clrMapOvr>
    <a:masterClrMapping/>
  </p:clrMapOvr>
  <p:transition>
    <p:cove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991E8185-3C08-AF42-A8A3-69C5F23032C3}"/>
              </a:ext>
            </a:extLst>
          </p:cNvPr>
          <p:cNvSpPr>
            <a:spLocks noGrp="1" noChangeArrowheads="1"/>
          </p:cNvSpPr>
          <p:nvPr>
            <p:ph type="title"/>
          </p:nvPr>
        </p:nvSpPr>
        <p:spPr/>
        <p:txBody>
          <a:bodyPr/>
          <a:lstStyle/>
          <a:p>
            <a:pPr eaLnBrk="1" hangingPunct="1"/>
            <a:r>
              <a:rPr lang="en-US" altLang="en-US" sz="4000"/>
              <a:t>Exhibit 2.5 Comparative Industry Structure Analysis</a:t>
            </a:r>
          </a:p>
        </p:txBody>
      </p:sp>
      <p:pic>
        <p:nvPicPr>
          <p:cNvPr id="95235" name="Picture 3">
            <a:extLst>
              <a:ext uri="{FF2B5EF4-FFF2-40B4-BE49-F238E27FC236}">
                <a16:creationId xmlns:a16="http://schemas.microsoft.com/office/drawing/2014/main" id="{4BD874AE-E65A-6143-8CAE-49FAD82CD3C0}"/>
              </a:ext>
            </a:extLst>
          </p:cNvPr>
          <p:cNvPicPr>
            <a:picLocks noChangeAspect="1" noChangeArrowheads="1"/>
          </p:cNvPicPr>
          <p:nvPr>
            <p:ph idx="1"/>
          </p:nvPr>
        </p:nvPicPr>
        <p:blipFill>
          <a:blip r:embed="rId3" cstate="screen">
            <a:clrChange>
              <a:clrFrom>
                <a:srgbClr val="E5F7F7"/>
              </a:clrFrom>
              <a:clrTo>
                <a:srgbClr val="E5F7F7">
                  <a:alpha val="0"/>
                </a:srgbClr>
              </a:clrTo>
            </a:clrChange>
            <a:extLst>
              <a:ext uri="{28A0092B-C50C-407E-A947-70E740481C1C}">
                <a14:useLocalDpi xmlns:a14="http://schemas.microsoft.com/office/drawing/2010/main"/>
              </a:ext>
            </a:extLst>
          </a:blip>
          <a:srcRect/>
          <a:stretch>
            <a:fillRect/>
          </a:stretch>
        </p:blipFill>
        <p:spPr>
          <a:xfrm>
            <a:off x="1295400" y="1524000"/>
            <a:ext cx="7086600" cy="4876800"/>
          </a:xfrm>
          <a:noFill/>
        </p:spPr>
      </p:pic>
    </p:spTree>
  </p:cSld>
  <p:clrMapOvr>
    <a:masterClrMapping/>
  </p:clrMapOvr>
  <p:transition>
    <p:cove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5D08D7D0-D252-A743-B939-0D8DBA5E12D6}"/>
              </a:ext>
            </a:extLst>
          </p:cNvPr>
          <p:cNvSpPr>
            <a:spLocks noGrp="1" noChangeArrowheads="1"/>
          </p:cNvSpPr>
          <p:nvPr>
            <p:ph type="title"/>
          </p:nvPr>
        </p:nvSpPr>
        <p:spPr/>
        <p:txBody>
          <a:bodyPr/>
          <a:lstStyle/>
          <a:p>
            <a:pPr eaLnBrk="1" hangingPunct="1"/>
            <a:r>
              <a:rPr lang="sr-Latn-BA" altLang="en-US"/>
              <a:t>Hiperkonkurencija</a:t>
            </a:r>
            <a:r>
              <a:rPr lang="en-US" altLang="en-US"/>
              <a:t>?</a:t>
            </a:r>
          </a:p>
        </p:txBody>
      </p:sp>
      <p:sp>
        <p:nvSpPr>
          <p:cNvPr id="45059" name="Rectangle 3">
            <a:extLst>
              <a:ext uri="{FF2B5EF4-FFF2-40B4-BE49-F238E27FC236}">
                <a16:creationId xmlns:a16="http://schemas.microsoft.com/office/drawing/2014/main" id="{9F0C2144-6ECA-7045-97C4-F3ADEEAFA5A6}"/>
              </a:ext>
            </a:extLst>
          </p:cNvPr>
          <p:cNvSpPr>
            <a:spLocks noGrp="1" noChangeArrowheads="1"/>
          </p:cNvSpPr>
          <p:nvPr>
            <p:ph type="body" idx="1"/>
          </p:nvPr>
        </p:nvSpPr>
        <p:spPr>
          <a:xfrm>
            <a:off x="542925" y="1684338"/>
            <a:ext cx="8143875" cy="4273550"/>
          </a:xfrm>
        </p:spPr>
        <p:txBody>
          <a:bodyPr/>
          <a:lstStyle/>
          <a:p>
            <a:pPr indent="7938" algn="ctr" eaLnBrk="1" hangingPunct="1">
              <a:buFontTx/>
              <a:buNone/>
            </a:pPr>
            <a:r>
              <a:rPr lang="sr-Latn-BA" altLang="en-US"/>
              <a:t>Hiperkonkurencija</a:t>
            </a:r>
            <a:r>
              <a:rPr lang="en-GB" altLang="en-US" b="1"/>
              <a:t> </a:t>
            </a:r>
            <a:r>
              <a:rPr lang="sr-Latn-BA" altLang="en-US"/>
              <a:t>se javlja u prisustvu velike frenkventnosti, agresivnosti i </a:t>
            </a:r>
            <a:r>
              <a:rPr lang="en-US" altLang="en-US"/>
              <a:t>velike </a:t>
            </a:r>
            <a:r>
              <a:rPr lang="sr-Latn-BA" altLang="en-US"/>
              <a:t>dinamičnosti konkurenata što </a:t>
            </a:r>
            <a:r>
              <a:rPr lang="en-US" altLang="en-US"/>
              <a:t>dovodi do</a:t>
            </a:r>
            <a:r>
              <a:rPr lang="sr-Latn-BA" altLang="en-US"/>
              <a:t> bržeg kreiranja uslova konstatnog ekvilibrija i promjena</a:t>
            </a:r>
            <a:r>
              <a:rPr lang="en-GB" altLang="en-US"/>
              <a:t>.</a:t>
            </a:r>
            <a:endParaRPr lang="en-US" altLang="en-US"/>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blinds(horizontal)">
                                      <p:cBhvr>
                                        <p:cTn id="7" dur="500"/>
                                        <p:tgtEl>
                                          <p:spTgt spid="450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a:extLst>
              <a:ext uri="{FF2B5EF4-FFF2-40B4-BE49-F238E27FC236}">
                <a16:creationId xmlns:a16="http://schemas.microsoft.com/office/drawing/2014/main" id="{CBB06749-DDB4-0343-A037-8A1730B725DC}"/>
              </a:ext>
            </a:extLst>
          </p:cNvPr>
          <p:cNvSpPr>
            <a:spLocks noGrp="1"/>
          </p:cNvSpPr>
          <p:nvPr>
            <p:ph type="title"/>
          </p:nvPr>
        </p:nvSpPr>
        <p:spPr>
          <a:xfrm>
            <a:off x="468313" y="0"/>
            <a:ext cx="8229600" cy="836613"/>
          </a:xfrm>
        </p:spPr>
        <p:txBody>
          <a:bodyPr/>
          <a:lstStyle/>
          <a:p>
            <a:r>
              <a:rPr lang="en-US" altLang="en-US" sz="2800"/>
              <a:t>Primjer</a:t>
            </a:r>
            <a:r>
              <a:rPr lang="sr-Latn-BA" altLang="en-US" sz="2800"/>
              <a:t>: </a:t>
            </a:r>
            <a:r>
              <a:rPr lang="hr-HR" altLang="en-US" sz="2800"/>
              <a:t>Microsoft Corporation</a:t>
            </a:r>
            <a:endParaRPr lang="en-GB" altLang="en-US" sz="2800"/>
          </a:p>
        </p:txBody>
      </p:sp>
      <p:sp>
        <p:nvSpPr>
          <p:cNvPr id="97283" name="Content Placeholder 2">
            <a:extLst>
              <a:ext uri="{FF2B5EF4-FFF2-40B4-BE49-F238E27FC236}">
                <a16:creationId xmlns:a16="http://schemas.microsoft.com/office/drawing/2014/main" id="{4F2CB4AF-8841-FF48-BE80-4DB039A45188}"/>
              </a:ext>
            </a:extLst>
          </p:cNvPr>
          <p:cNvSpPr>
            <a:spLocks noGrp="1"/>
          </p:cNvSpPr>
          <p:nvPr>
            <p:ph idx="1"/>
          </p:nvPr>
        </p:nvSpPr>
        <p:spPr>
          <a:xfrm>
            <a:off x="395288" y="620713"/>
            <a:ext cx="8229600" cy="5761037"/>
          </a:xfrm>
        </p:spPr>
        <p:txBody>
          <a:bodyPr/>
          <a:lstStyle/>
          <a:p>
            <a:r>
              <a:rPr lang="hr-HR" altLang="en-US"/>
              <a:t>Dugo smatran bez konkurencije – kontrola tržišta za PC..</a:t>
            </a:r>
          </a:p>
          <a:p>
            <a:r>
              <a:rPr lang="hr-HR" altLang="en-US"/>
              <a:t>Ali dolazi do erozije konkurentnosti:</a:t>
            </a:r>
          </a:p>
          <a:p>
            <a:pPr marL="914400" lvl="1" indent="-514350">
              <a:buFontTx/>
              <a:buAutoNum type="arabicPeriod"/>
            </a:pPr>
            <a:r>
              <a:rPr lang="hr-HR" altLang="en-US" sz="2400"/>
              <a:t>proizvođači čipova direktno ugrađuju softver  u poluprovodničke čipove (nema potrebe za odvojenim operativnim softverom)</a:t>
            </a:r>
          </a:p>
          <a:p>
            <a:pPr marL="914400" lvl="1" indent="-514350">
              <a:buFontTx/>
              <a:buAutoNum type="arabicPeriod"/>
            </a:pPr>
            <a:r>
              <a:rPr lang="hr-HR" altLang="en-US" sz="2400"/>
              <a:t>niske cijene, ‘glupi’ terminal poput uređaja koji se direktno kače na Internet i koriste prednosti softvera kao što su Sun Microsystems 'Java. </a:t>
            </a:r>
          </a:p>
          <a:p>
            <a:pPr marL="914400" lvl="1" indent="-514350">
              <a:buFontTx/>
              <a:buAutoNum type="arabicPeriod"/>
            </a:pPr>
            <a:r>
              <a:rPr lang="hr-HR" altLang="en-US" sz="2400"/>
              <a:t> sistem za prepoznavanje glasa, koje nude  telekomunikacijske kompanije, zaobilaze potrebu za trenutnim operativnim s</a:t>
            </a:r>
            <a:r>
              <a:rPr lang="en-US" altLang="en-US" sz="2400"/>
              <a:t>istemima</a:t>
            </a:r>
            <a:endParaRPr lang="en-GB" altLang="en-US" sz="240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a:extLst>
              <a:ext uri="{FF2B5EF4-FFF2-40B4-BE49-F238E27FC236}">
                <a16:creationId xmlns:a16="http://schemas.microsoft.com/office/drawing/2014/main" id="{DC353B82-236D-0349-B74F-DCA8C3D0800B}"/>
              </a:ext>
            </a:extLst>
          </p:cNvPr>
          <p:cNvSpPr>
            <a:spLocks noGrp="1"/>
          </p:cNvSpPr>
          <p:nvPr>
            <p:ph type="title"/>
          </p:nvPr>
        </p:nvSpPr>
        <p:spPr/>
        <p:txBody>
          <a:bodyPr/>
          <a:lstStyle/>
          <a:p>
            <a:r>
              <a:rPr lang="sr-Latn-BA" altLang="en-US"/>
              <a:t>Konkurencija i tržište </a:t>
            </a:r>
            <a:endParaRPr lang="en-GB" altLang="en-US"/>
          </a:p>
        </p:txBody>
      </p:sp>
      <p:sp>
        <p:nvSpPr>
          <p:cNvPr id="98307" name="Content Placeholder 2">
            <a:extLst>
              <a:ext uri="{FF2B5EF4-FFF2-40B4-BE49-F238E27FC236}">
                <a16:creationId xmlns:a16="http://schemas.microsoft.com/office/drawing/2014/main" id="{9311B46A-321A-364C-9981-D5A0A19FF757}"/>
              </a:ext>
            </a:extLst>
          </p:cNvPr>
          <p:cNvSpPr>
            <a:spLocks noGrp="1"/>
          </p:cNvSpPr>
          <p:nvPr>
            <p:ph idx="1"/>
          </p:nvPr>
        </p:nvSpPr>
        <p:spPr/>
        <p:txBody>
          <a:bodyPr/>
          <a:lstStyle/>
          <a:p>
            <a:r>
              <a:rPr lang="sr-Latn-BA" altLang="en-US"/>
              <a:t>Industrija ili sektor mogu da budu suviše generalni za razumijevanje konkurentnosti</a:t>
            </a:r>
          </a:p>
          <a:p>
            <a:r>
              <a:rPr lang="sr-Latn-BA" altLang="en-US"/>
              <a:t>Analiza unutrašnjih slojeva </a:t>
            </a:r>
          </a:p>
          <a:p>
            <a:pPr lvl="1"/>
            <a:r>
              <a:rPr lang="sr-Latn-BA" altLang="en-US"/>
              <a:t>Strategijske grupe </a:t>
            </a:r>
          </a:p>
          <a:p>
            <a:pPr lvl="2"/>
            <a:r>
              <a:rPr lang="sr-Latn-BA" altLang="en-US"/>
              <a:t>Tržišna segmentacija </a:t>
            </a:r>
          </a:p>
          <a:p>
            <a:pPr lvl="2"/>
            <a:r>
              <a:rPr lang="sr-Latn-BA" altLang="en-US"/>
              <a:t>....</a:t>
            </a:r>
          </a:p>
          <a:p>
            <a:endParaRPr lang="en-GB" altLang="en-US"/>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F1F45CBE-27AD-564D-B00B-C2F05F61A2C0}"/>
              </a:ext>
            </a:extLst>
          </p:cNvPr>
          <p:cNvSpPr>
            <a:spLocks noGrp="1" noChangeArrowheads="1"/>
          </p:cNvSpPr>
          <p:nvPr>
            <p:ph type="title"/>
          </p:nvPr>
        </p:nvSpPr>
        <p:spPr/>
        <p:txBody>
          <a:bodyPr/>
          <a:lstStyle/>
          <a:p>
            <a:pPr eaLnBrk="1" hangingPunct="1"/>
            <a:r>
              <a:rPr lang="sr-Latn-BA" altLang="en-US"/>
              <a:t>Šta su strategijske grupe</a:t>
            </a:r>
            <a:r>
              <a:rPr lang="en-US" altLang="en-US"/>
              <a:t>?</a:t>
            </a:r>
            <a:r>
              <a:rPr lang="en-US" altLang="en-US" sz="4000"/>
              <a:t> </a:t>
            </a:r>
          </a:p>
        </p:txBody>
      </p:sp>
      <p:sp>
        <p:nvSpPr>
          <p:cNvPr id="51203" name="Rectangle 3">
            <a:extLst>
              <a:ext uri="{FF2B5EF4-FFF2-40B4-BE49-F238E27FC236}">
                <a16:creationId xmlns:a16="http://schemas.microsoft.com/office/drawing/2014/main" id="{3823D25A-2D1D-8443-A3B8-6D42F86E030E}"/>
              </a:ext>
            </a:extLst>
          </p:cNvPr>
          <p:cNvSpPr>
            <a:spLocks noGrp="1" noChangeArrowheads="1"/>
          </p:cNvSpPr>
          <p:nvPr>
            <p:ph type="body" sz="half" idx="1"/>
          </p:nvPr>
        </p:nvSpPr>
        <p:spPr>
          <a:xfrm>
            <a:off x="0" y="1600200"/>
            <a:ext cx="9144000" cy="4525963"/>
          </a:xfrm>
        </p:spPr>
        <p:txBody>
          <a:bodyPr/>
          <a:lstStyle/>
          <a:p>
            <a:pPr indent="7938" eaLnBrk="1" hangingPunct="1">
              <a:buFontTx/>
              <a:buNone/>
            </a:pPr>
            <a:r>
              <a:rPr lang="sr-Latn-BA" altLang="en-US" b="1">
                <a:solidFill>
                  <a:srgbClr val="CC0099"/>
                </a:solidFill>
              </a:rPr>
              <a:t>SG </a:t>
            </a:r>
            <a:r>
              <a:rPr lang="sr-Latn-BA" altLang="en-US"/>
              <a:t>su organizacije u okviru industrije sa sličnim starategijskim karakteristikama</a:t>
            </a:r>
            <a:r>
              <a:rPr lang="en-GB" altLang="en-US"/>
              <a:t>, </a:t>
            </a:r>
            <a:r>
              <a:rPr lang="sr-Latn-BA" altLang="en-US"/>
              <a:t>u pogledu starategijskog planiranja čija se strategija konkurentnosti bazira na sličnim principima. </a:t>
            </a:r>
            <a:endParaRPr lang="en-GB" altLang="en-US"/>
          </a:p>
          <a:p>
            <a:pPr indent="7938" eaLnBrk="1" hangingPunct="1">
              <a:buFontTx/>
              <a:buNone/>
            </a:pPr>
            <a:r>
              <a:rPr lang="en-GB" altLang="en-US"/>
              <a:t> </a:t>
            </a:r>
            <a:endParaRPr lang="en-US" altLang="en-US"/>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1203">
                                            <p:txEl>
                                              <p:pRg st="0" end="0"/>
                                            </p:txEl>
                                          </p:spTgt>
                                        </p:tgtEl>
                                        <p:attrNameLst>
                                          <p:attrName>style.visibility</p:attrName>
                                        </p:attrNameLst>
                                      </p:cBhvr>
                                      <p:to>
                                        <p:strVal val="visible"/>
                                      </p:to>
                                    </p:set>
                                    <p:animEffect transition="in" filter="blinds(horizontal)">
                                      <p:cBhvr>
                                        <p:cTn id="7" dur="500"/>
                                        <p:tgtEl>
                                          <p:spTgt spid="512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1203">
                                            <p:txEl>
                                              <p:pRg st="1" end="1"/>
                                            </p:txEl>
                                          </p:spTgt>
                                        </p:tgtEl>
                                        <p:attrNameLst>
                                          <p:attrName>style.visibility</p:attrName>
                                        </p:attrNameLst>
                                      </p:cBhvr>
                                      <p:to>
                                        <p:strVal val="visible"/>
                                      </p:to>
                                    </p:set>
                                    <p:animEffect transition="in" filter="blinds(horizontal)">
                                      <p:cBhvr>
                                        <p:cTn id="12" dur="500"/>
                                        <p:tgtEl>
                                          <p:spTgt spid="5120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BF095108-B921-134C-ABCF-E2874A6A60F6}"/>
              </a:ext>
            </a:extLst>
          </p:cNvPr>
          <p:cNvSpPr>
            <a:spLocks noGrp="1" noChangeArrowheads="1"/>
          </p:cNvSpPr>
          <p:nvPr>
            <p:ph type="title"/>
          </p:nvPr>
        </p:nvSpPr>
        <p:spPr/>
        <p:txBody>
          <a:bodyPr/>
          <a:lstStyle/>
          <a:p>
            <a:pPr eaLnBrk="1" hangingPunct="1"/>
            <a:r>
              <a:rPr lang="sr-Latn-BA" altLang="en-US"/>
              <a:t>Karakteristike SG</a:t>
            </a:r>
            <a:endParaRPr lang="en-US" altLang="en-US"/>
          </a:p>
        </p:txBody>
      </p:sp>
      <p:sp>
        <p:nvSpPr>
          <p:cNvPr id="100355" name="Rectangle 3">
            <a:extLst>
              <a:ext uri="{FF2B5EF4-FFF2-40B4-BE49-F238E27FC236}">
                <a16:creationId xmlns:a16="http://schemas.microsoft.com/office/drawing/2014/main" id="{3202C98F-DB74-6748-9C52-E9F55B6B8679}"/>
              </a:ext>
            </a:extLst>
          </p:cNvPr>
          <p:cNvSpPr>
            <a:spLocks noGrp="1" noChangeArrowheads="1"/>
          </p:cNvSpPr>
          <p:nvPr>
            <p:ph type="body" sz="half" idx="1"/>
          </p:nvPr>
        </p:nvSpPr>
        <p:spPr>
          <a:xfrm>
            <a:off x="457200" y="1600200"/>
            <a:ext cx="4030663" cy="4525963"/>
          </a:xfrm>
        </p:spPr>
        <p:txBody>
          <a:bodyPr/>
          <a:lstStyle/>
          <a:p>
            <a:pPr eaLnBrk="1" hangingPunct="1">
              <a:lnSpc>
                <a:spcPct val="80000"/>
              </a:lnSpc>
              <a:buFontTx/>
              <a:buNone/>
            </a:pPr>
            <a:r>
              <a:rPr lang="sr-Latn-BA" altLang="en-US" sz="2400" b="1"/>
              <a:t>Okvir djelatnosti</a:t>
            </a:r>
            <a:endParaRPr lang="en-US" altLang="en-US" sz="2400" b="1"/>
          </a:p>
          <a:p>
            <a:pPr eaLnBrk="1" hangingPunct="1">
              <a:lnSpc>
                <a:spcPct val="80000"/>
              </a:lnSpc>
            </a:pPr>
            <a:r>
              <a:rPr lang="sr-Latn-BA" altLang="en-US" sz="2400"/>
              <a:t>Nivo di</a:t>
            </a:r>
            <a:r>
              <a:rPr lang="en-US" altLang="en-US" sz="2400"/>
              <a:t>v</a:t>
            </a:r>
            <a:r>
              <a:rPr lang="sr-Latn-BA" altLang="en-US" sz="2400"/>
              <a:t>erzifikacije proizvoda </a:t>
            </a:r>
            <a:endParaRPr lang="en-US" altLang="en-US" sz="2400"/>
          </a:p>
          <a:p>
            <a:pPr eaLnBrk="1" hangingPunct="1">
              <a:lnSpc>
                <a:spcPct val="80000"/>
              </a:lnSpc>
            </a:pPr>
            <a:r>
              <a:rPr lang="sr-Latn-BA" altLang="en-US" sz="2400"/>
              <a:t>Geografska pokrivenost </a:t>
            </a:r>
            <a:endParaRPr lang="en-US" altLang="en-US" sz="2400"/>
          </a:p>
          <a:p>
            <a:pPr eaLnBrk="1" hangingPunct="1">
              <a:lnSpc>
                <a:spcPct val="80000"/>
              </a:lnSpc>
            </a:pPr>
            <a:r>
              <a:rPr lang="sr-Latn-BA" altLang="en-US" sz="2400"/>
              <a:t>Broj ciljnih grupa </a:t>
            </a:r>
            <a:endParaRPr lang="en-US" altLang="en-US" sz="2400"/>
          </a:p>
          <a:p>
            <a:pPr eaLnBrk="1" hangingPunct="1">
              <a:lnSpc>
                <a:spcPct val="80000"/>
              </a:lnSpc>
            </a:pPr>
            <a:r>
              <a:rPr lang="sr-Latn-BA" altLang="en-US" sz="2400"/>
              <a:t>Kanali distribucije</a:t>
            </a:r>
            <a:endParaRPr lang="en-US" altLang="en-US" sz="2400"/>
          </a:p>
        </p:txBody>
      </p:sp>
      <p:sp>
        <p:nvSpPr>
          <p:cNvPr id="100356" name="Rectangle 4">
            <a:extLst>
              <a:ext uri="{FF2B5EF4-FFF2-40B4-BE49-F238E27FC236}">
                <a16:creationId xmlns:a16="http://schemas.microsoft.com/office/drawing/2014/main" id="{A9C5D505-1CB8-D446-B130-8CB534C832F8}"/>
              </a:ext>
            </a:extLst>
          </p:cNvPr>
          <p:cNvSpPr>
            <a:spLocks noGrp="1" noChangeArrowheads="1"/>
          </p:cNvSpPr>
          <p:nvPr>
            <p:ph type="body" sz="half" idx="2"/>
          </p:nvPr>
        </p:nvSpPr>
        <p:spPr>
          <a:xfrm>
            <a:off x="4446588" y="1600200"/>
            <a:ext cx="4240212" cy="4525963"/>
          </a:xfrm>
        </p:spPr>
        <p:txBody>
          <a:bodyPr/>
          <a:lstStyle/>
          <a:p>
            <a:pPr eaLnBrk="1" hangingPunct="1">
              <a:lnSpc>
                <a:spcPct val="80000"/>
              </a:lnSpc>
              <a:buFontTx/>
              <a:buNone/>
            </a:pPr>
            <a:r>
              <a:rPr lang="sr-Latn-BA" altLang="en-US" sz="2400" b="1"/>
              <a:t>Resursi </a:t>
            </a:r>
            <a:endParaRPr lang="en-US" altLang="en-US" sz="2400" b="1"/>
          </a:p>
          <a:p>
            <a:pPr eaLnBrk="1" hangingPunct="1">
              <a:lnSpc>
                <a:spcPct val="80000"/>
              </a:lnSpc>
            </a:pPr>
            <a:r>
              <a:rPr lang="sr-Latn-BA" altLang="en-US" sz="2400"/>
              <a:t>Nivo brendiranja </a:t>
            </a:r>
            <a:endParaRPr lang="en-US" altLang="en-US" sz="2400"/>
          </a:p>
          <a:p>
            <a:pPr eaLnBrk="1" hangingPunct="1">
              <a:lnSpc>
                <a:spcPct val="80000"/>
              </a:lnSpc>
            </a:pPr>
            <a:r>
              <a:rPr lang="en-US" altLang="en-US" sz="2400"/>
              <a:t>Marketing </a:t>
            </a:r>
            <a:r>
              <a:rPr lang="sr-Latn-BA" altLang="en-US" sz="2400"/>
              <a:t>aktivnosti </a:t>
            </a:r>
            <a:endParaRPr lang="en-US" altLang="en-US" sz="2400"/>
          </a:p>
          <a:p>
            <a:pPr eaLnBrk="1" hangingPunct="1">
              <a:lnSpc>
                <a:spcPct val="80000"/>
              </a:lnSpc>
            </a:pPr>
            <a:r>
              <a:rPr lang="sr-Latn-BA" altLang="en-US" sz="2400"/>
              <a:t>Nivoi vertikalne integrisanosti </a:t>
            </a:r>
          </a:p>
          <a:p>
            <a:pPr eaLnBrk="1" hangingPunct="1">
              <a:lnSpc>
                <a:spcPct val="80000"/>
              </a:lnSpc>
            </a:pPr>
            <a:r>
              <a:rPr lang="sr-Latn-BA" altLang="en-US" sz="2400"/>
              <a:t>Kvaliteta proizvoda </a:t>
            </a:r>
            <a:endParaRPr lang="en-US" altLang="en-US" sz="2400"/>
          </a:p>
          <a:p>
            <a:pPr eaLnBrk="1" hangingPunct="1">
              <a:lnSpc>
                <a:spcPct val="80000"/>
              </a:lnSpc>
            </a:pPr>
            <a:r>
              <a:rPr lang="sr-Latn-BA" altLang="en-US" sz="2400"/>
              <a:t>Liderstvo u tehnologiji </a:t>
            </a:r>
            <a:endParaRPr lang="en-US" altLang="en-US" sz="2400"/>
          </a:p>
          <a:p>
            <a:pPr eaLnBrk="1" hangingPunct="1">
              <a:lnSpc>
                <a:spcPct val="80000"/>
              </a:lnSpc>
            </a:pPr>
            <a:r>
              <a:rPr lang="sr-Latn-BA" altLang="en-US" sz="2400"/>
              <a:t>Organizacija i njen obim </a:t>
            </a:r>
            <a:endParaRPr lang="en-US" altLang="en-US" sz="2400"/>
          </a:p>
        </p:txBody>
      </p:sp>
    </p:spTree>
  </p:cSld>
  <p:clrMapOvr>
    <a:masterClrMapping/>
  </p:clrMapOvr>
  <p:transition>
    <p:cove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BF88E6A5-A2A4-874D-A4CD-0E0088C432B0}"/>
              </a:ext>
            </a:extLst>
          </p:cNvPr>
          <p:cNvSpPr>
            <a:spLocks noGrp="1" noChangeArrowheads="1"/>
          </p:cNvSpPr>
          <p:nvPr>
            <p:ph type="title"/>
          </p:nvPr>
        </p:nvSpPr>
        <p:spPr/>
        <p:txBody>
          <a:bodyPr/>
          <a:lstStyle/>
          <a:p>
            <a:pPr eaLnBrk="1" hangingPunct="1"/>
            <a:r>
              <a:rPr lang="sr-Latn-BA" altLang="en-US"/>
              <a:t>Razlog za identifikaciju SG</a:t>
            </a:r>
            <a:endParaRPr lang="en-US" altLang="en-US"/>
          </a:p>
        </p:txBody>
      </p:sp>
      <p:sp>
        <p:nvSpPr>
          <p:cNvPr id="55299" name="AutoShape 3">
            <a:extLst>
              <a:ext uri="{FF2B5EF4-FFF2-40B4-BE49-F238E27FC236}">
                <a16:creationId xmlns:a16="http://schemas.microsoft.com/office/drawing/2014/main" id="{9D51BAEC-0F67-4540-A399-2E9D2ECF3E30}"/>
              </a:ext>
            </a:extLst>
          </p:cNvPr>
          <p:cNvSpPr>
            <a:spLocks noChangeArrowheads="1"/>
          </p:cNvSpPr>
          <p:nvPr/>
        </p:nvSpPr>
        <p:spPr bwMode="auto">
          <a:xfrm>
            <a:off x="1600200" y="1981200"/>
            <a:ext cx="6019800" cy="9144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sr-Latn-BA" altLang="en-US" sz="2400"/>
              <a:t>Razumijevanje konkurencije </a:t>
            </a:r>
            <a:endParaRPr lang="en-US" altLang="en-US" sz="2400"/>
          </a:p>
        </p:txBody>
      </p:sp>
      <p:sp>
        <p:nvSpPr>
          <p:cNvPr id="55300" name="AutoShape 4">
            <a:extLst>
              <a:ext uri="{FF2B5EF4-FFF2-40B4-BE49-F238E27FC236}">
                <a16:creationId xmlns:a16="http://schemas.microsoft.com/office/drawing/2014/main" id="{3E18FBF1-DF7B-FD44-B68F-75D01194F316}"/>
              </a:ext>
            </a:extLst>
          </p:cNvPr>
          <p:cNvSpPr>
            <a:spLocks noChangeArrowheads="1"/>
          </p:cNvSpPr>
          <p:nvPr/>
        </p:nvSpPr>
        <p:spPr bwMode="auto">
          <a:xfrm>
            <a:off x="1600200" y="3124200"/>
            <a:ext cx="6019800" cy="9144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sr-Latn-BA" altLang="en-US" sz="2400"/>
              <a:t>Analiza strategijskih mogućnosti </a:t>
            </a:r>
            <a:endParaRPr lang="en-US" altLang="en-US" sz="2400"/>
          </a:p>
        </p:txBody>
      </p:sp>
      <p:sp>
        <p:nvSpPr>
          <p:cNvPr id="55301" name="AutoShape 5">
            <a:extLst>
              <a:ext uri="{FF2B5EF4-FFF2-40B4-BE49-F238E27FC236}">
                <a16:creationId xmlns:a16="http://schemas.microsoft.com/office/drawing/2014/main" id="{F1C25808-5EB6-C241-B43F-6337B6C3A168}"/>
              </a:ext>
            </a:extLst>
          </p:cNvPr>
          <p:cNvSpPr>
            <a:spLocks noChangeArrowheads="1"/>
          </p:cNvSpPr>
          <p:nvPr/>
        </p:nvSpPr>
        <p:spPr bwMode="auto">
          <a:xfrm>
            <a:off x="1600200" y="4267200"/>
            <a:ext cx="6019800" cy="914400"/>
          </a:xfrm>
          <a:prstGeom prst="roundRect">
            <a:avLst>
              <a:gd name="adj" fmla="val 16667"/>
            </a:avLst>
          </a:prstGeom>
          <a:gradFill rotWithShape="1">
            <a:gsLst>
              <a:gs pos="0">
                <a:srgbClr val="DEDEF4"/>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sr-Latn-BA" altLang="en-US" sz="2400"/>
              <a:t>Analiza mobilnosti barijera </a:t>
            </a:r>
            <a:endParaRPr lang="en-US" altLang="en-US" sz="2400"/>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5299"/>
                                        </p:tgtEl>
                                        <p:attrNameLst>
                                          <p:attrName>style.visibility</p:attrName>
                                        </p:attrNameLst>
                                      </p:cBhvr>
                                      <p:to>
                                        <p:strVal val="visible"/>
                                      </p:to>
                                    </p:set>
                                    <p:animEffect transition="in" filter="blinds(horizontal)">
                                      <p:cBhvr>
                                        <p:cTn id="7" dur="500"/>
                                        <p:tgtEl>
                                          <p:spTgt spid="552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5300"/>
                                        </p:tgtEl>
                                        <p:attrNameLst>
                                          <p:attrName>style.visibility</p:attrName>
                                        </p:attrNameLst>
                                      </p:cBhvr>
                                      <p:to>
                                        <p:strVal val="visible"/>
                                      </p:to>
                                    </p:set>
                                    <p:animEffect transition="in" filter="blinds(horizontal)">
                                      <p:cBhvr>
                                        <p:cTn id="12" dur="500"/>
                                        <p:tgtEl>
                                          <p:spTgt spid="5530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5301"/>
                                        </p:tgtEl>
                                        <p:attrNameLst>
                                          <p:attrName>style.visibility</p:attrName>
                                        </p:attrNameLst>
                                      </p:cBhvr>
                                      <p:to>
                                        <p:strVal val="visible"/>
                                      </p:to>
                                    </p:set>
                                    <p:animEffect transition="in" filter="blinds(horizontal)">
                                      <p:cBhvr>
                                        <p:cTn id="17" dur="500"/>
                                        <p:tgtEl>
                                          <p:spTgt spid="553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animBg="1"/>
      <p:bldP spid="55300" grpId="0" animBg="1"/>
      <p:bldP spid="55301"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EA34568D-65AB-604D-989A-15C9EB8A9706}"/>
              </a:ext>
            </a:extLst>
          </p:cNvPr>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2403" name="Rectangle 4">
            <a:extLst>
              <a:ext uri="{FF2B5EF4-FFF2-40B4-BE49-F238E27FC236}">
                <a16:creationId xmlns:a16="http://schemas.microsoft.com/office/drawing/2014/main" id="{8C83835F-5D9B-4946-BABB-5189663E92E6}"/>
              </a:ext>
            </a:extLst>
          </p:cNvPr>
          <p:cNvSpPr>
            <a:spLocks noChangeArrowheads="1"/>
          </p:cNvSpPr>
          <p:nvPr/>
        </p:nvSpPr>
        <p:spPr bwMode="auto">
          <a:xfrm>
            <a:off x="228600" y="1600200"/>
            <a:ext cx="8382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2404" name="Rectangle 5">
            <a:extLst>
              <a:ext uri="{FF2B5EF4-FFF2-40B4-BE49-F238E27FC236}">
                <a16:creationId xmlns:a16="http://schemas.microsoft.com/office/drawing/2014/main" id="{E7A106B8-AB77-E046-B8F9-24AFC75CA7E5}"/>
              </a:ext>
            </a:extLst>
          </p:cNvPr>
          <p:cNvSpPr>
            <a:spLocks noChangeArrowheads="1"/>
          </p:cNvSpPr>
          <p:nvPr/>
        </p:nvSpPr>
        <p:spPr bwMode="auto">
          <a:xfrm>
            <a:off x="379413" y="1844675"/>
            <a:ext cx="76676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600" b="1"/>
              <a:t>Broad</a:t>
            </a:r>
          </a:p>
        </p:txBody>
      </p:sp>
      <p:sp>
        <p:nvSpPr>
          <p:cNvPr id="86022" name="Rectangle 6">
            <a:extLst>
              <a:ext uri="{FF2B5EF4-FFF2-40B4-BE49-F238E27FC236}">
                <a16:creationId xmlns:a16="http://schemas.microsoft.com/office/drawing/2014/main" id="{F4A09645-B153-064D-B310-A281CE6ADF53}"/>
              </a:ext>
            </a:extLst>
          </p:cNvPr>
          <p:cNvSpPr>
            <a:spLocks noChangeArrowheads="1"/>
          </p:cNvSpPr>
          <p:nvPr/>
        </p:nvSpPr>
        <p:spPr bwMode="auto">
          <a:xfrm>
            <a:off x="230188" y="3429000"/>
            <a:ext cx="1239837" cy="577850"/>
          </a:xfrm>
          <a:prstGeom prst="rect">
            <a:avLst/>
          </a:prstGeom>
          <a:noFill/>
          <a:ln w="9525">
            <a:noFill/>
            <a:miter lim="800000"/>
            <a:headEnd/>
            <a:tailEnd/>
          </a:ln>
          <a:effectLst/>
        </p:spPr>
        <p:txBody>
          <a:bodyPr wrap="none" lIns="90488" tIns="44450" rIns="90488" bIns="44450">
            <a:spAutoFit/>
          </a:bodyPr>
          <a:lstStyle/>
          <a:p>
            <a:pPr algn="ctr" defTabSz="762000" eaLnBrk="0" hangingPunct="0">
              <a:defRPr/>
            </a:pPr>
            <a:r>
              <a:rPr lang="en-US" sz="1600" b="1">
                <a:latin typeface="Arial" charset="0"/>
              </a:rPr>
              <a:t>PRODUCT</a:t>
            </a:r>
            <a:r>
              <a:rPr lang="en-US" sz="1600" b="1">
                <a:effectLst>
                  <a:outerShdw blurRad="38100" dist="38100" dir="2700000" algn="tl">
                    <a:srgbClr val="C0C0C0"/>
                  </a:outerShdw>
                </a:effectLst>
                <a:latin typeface="Arial" charset="0"/>
              </a:rPr>
              <a:t> </a:t>
            </a:r>
          </a:p>
          <a:p>
            <a:pPr algn="ctr" defTabSz="762000" eaLnBrk="0" hangingPunct="0">
              <a:defRPr/>
            </a:pPr>
            <a:r>
              <a:rPr lang="en-US" sz="1600" b="1">
                <a:latin typeface="Arial" charset="0"/>
              </a:rPr>
              <a:t>RANGE</a:t>
            </a:r>
          </a:p>
        </p:txBody>
      </p:sp>
      <p:sp>
        <p:nvSpPr>
          <p:cNvPr id="102406" name="Rectangle 7">
            <a:extLst>
              <a:ext uri="{FF2B5EF4-FFF2-40B4-BE49-F238E27FC236}">
                <a16:creationId xmlns:a16="http://schemas.microsoft.com/office/drawing/2014/main" id="{4E0B9FEC-A8A7-D64E-BB5F-E6161FCB5A49}"/>
              </a:ext>
            </a:extLst>
          </p:cNvPr>
          <p:cNvSpPr>
            <a:spLocks noChangeArrowheads="1"/>
          </p:cNvSpPr>
          <p:nvPr/>
        </p:nvSpPr>
        <p:spPr bwMode="auto">
          <a:xfrm>
            <a:off x="322263" y="5229225"/>
            <a:ext cx="88106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600" b="1"/>
              <a:t>Narrow</a:t>
            </a:r>
          </a:p>
        </p:txBody>
      </p:sp>
      <p:sp>
        <p:nvSpPr>
          <p:cNvPr id="102407" name="Rectangle 8">
            <a:extLst>
              <a:ext uri="{FF2B5EF4-FFF2-40B4-BE49-F238E27FC236}">
                <a16:creationId xmlns:a16="http://schemas.microsoft.com/office/drawing/2014/main" id="{5729B7C1-E511-694B-8084-17A06E9A5A49}"/>
              </a:ext>
            </a:extLst>
          </p:cNvPr>
          <p:cNvSpPr>
            <a:spLocks noChangeArrowheads="1"/>
          </p:cNvSpPr>
          <p:nvPr/>
        </p:nvSpPr>
        <p:spPr bwMode="auto">
          <a:xfrm>
            <a:off x="1873250" y="5832475"/>
            <a:ext cx="982663"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600" b="1"/>
              <a:t>National</a:t>
            </a:r>
          </a:p>
        </p:txBody>
      </p:sp>
      <p:sp>
        <p:nvSpPr>
          <p:cNvPr id="102408" name="Rectangle 9">
            <a:extLst>
              <a:ext uri="{FF2B5EF4-FFF2-40B4-BE49-F238E27FC236}">
                <a16:creationId xmlns:a16="http://schemas.microsoft.com/office/drawing/2014/main" id="{EC49CC34-3E4C-9847-8C46-8DE47C48522D}"/>
              </a:ext>
            </a:extLst>
          </p:cNvPr>
          <p:cNvSpPr>
            <a:spLocks noChangeArrowheads="1"/>
          </p:cNvSpPr>
          <p:nvPr/>
        </p:nvSpPr>
        <p:spPr bwMode="auto">
          <a:xfrm>
            <a:off x="3575050" y="5876925"/>
            <a:ext cx="26050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600" b="1"/>
              <a:t>GEOGRAPHICAL SCOPE</a:t>
            </a:r>
          </a:p>
        </p:txBody>
      </p:sp>
      <p:sp>
        <p:nvSpPr>
          <p:cNvPr id="102409" name="Rectangle 10">
            <a:extLst>
              <a:ext uri="{FF2B5EF4-FFF2-40B4-BE49-F238E27FC236}">
                <a16:creationId xmlns:a16="http://schemas.microsoft.com/office/drawing/2014/main" id="{835A48E4-3B87-C14A-8857-4227541933C5}"/>
              </a:ext>
            </a:extLst>
          </p:cNvPr>
          <p:cNvSpPr>
            <a:spLocks noChangeArrowheads="1"/>
          </p:cNvSpPr>
          <p:nvPr/>
        </p:nvSpPr>
        <p:spPr bwMode="auto">
          <a:xfrm>
            <a:off x="7137400" y="5832475"/>
            <a:ext cx="8143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600" b="1"/>
              <a:t>Global</a:t>
            </a:r>
          </a:p>
        </p:txBody>
      </p:sp>
      <p:sp>
        <p:nvSpPr>
          <p:cNvPr id="102410" name="Rectangle 11">
            <a:extLst>
              <a:ext uri="{FF2B5EF4-FFF2-40B4-BE49-F238E27FC236}">
                <a16:creationId xmlns:a16="http://schemas.microsoft.com/office/drawing/2014/main" id="{BC0FB134-EBD8-7C41-B1AD-84F077AE8ECD}"/>
              </a:ext>
            </a:extLst>
          </p:cNvPr>
          <p:cNvSpPr>
            <a:spLocks noChangeArrowheads="1"/>
          </p:cNvSpPr>
          <p:nvPr/>
        </p:nvSpPr>
        <p:spPr bwMode="auto">
          <a:xfrm>
            <a:off x="2901950" y="2060575"/>
            <a:ext cx="1892300" cy="977900"/>
          </a:xfrm>
          <a:prstGeom prst="rect">
            <a:avLst/>
          </a:prstGeom>
          <a:solidFill>
            <a:schemeClr val="bg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2411" name="Rectangle 12">
            <a:extLst>
              <a:ext uri="{FF2B5EF4-FFF2-40B4-BE49-F238E27FC236}">
                <a16:creationId xmlns:a16="http://schemas.microsoft.com/office/drawing/2014/main" id="{5C2885CC-B61E-1B41-9387-9B1E385F6D0F}"/>
              </a:ext>
            </a:extLst>
          </p:cNvPr>
          <p:cNvSpPr>
            <a:spLocks noChangeArrowheads="1"/>
          </p:cNvSpPr>
          <p:nvPr/>
        </p:nvSpPr>
        <p:spPr bwMode="auto">
          <a:xfrm>
            <a:off x="1835150" y="4292600"/>
            <a:ext cx="2044700" cy="1054100"/>
          </a:xfrm>
          <a:prstGeom prst="rect">
            <a:avLst/>
          </a:prstGeom>
          <a:solidFill>
            <a:schemeClr val="bg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2412" name="Rectangle 13">
            <a:extLst>
              <a:ext uri="{FF2B5EF4-FFF2-40B4-BE49-F238E27FC236}">
                <a16:creationId xmlns:a16="http://schemas.microsoft.com/office/drawing/2014/main" id="{2342CC80-894D-3640-936D-719989022399}"/>
              </a:ext>
            </a:extLst>
          </p:cNvPr>
          <p:cNvSpPr>
            <a:spLocks noChangeArrowheads="1"/>
          </p:cNvSpPr>
          <p:nvPr/>
        </p:nvSpPr>
        <p:spPr bwMode="auto">
          <a:xfrm>
            <a:off x="5949950" y="1773238"/>
            <a:ext cx="2120900" cy="908050"/>
          </a:xfrm>
          <a:prstGeom prst="rect">
            <a:avLst/>
          </a:prstGeom>
          <a:solidFill>
            <a:schemeClr val="bg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2413" name="Rectangle 14">
            <a:extLst>
              <a:ext uri="{FF2B5EF4-FFF2-40B4-BE49-F238E27FC236}">
                <a16:creationId xmlns:a16="http://schemas.microsoft.com/office/drawing/2014/main" id="{4C5C6D05-518F-C44E-9FCF-AA22B3D3303A}"/>
              </a:ext>
            </a:extLst>
          </p:cNvPr>
          <p:cNvSpPr>
            <a:spLocks noChangeArrowheads="1"/>
          </p:cNvSpPr>
          <p:nvPr/>
        </p:nvSpPr>
        <p:spPr bwMode="auto">
          <a:xfrm>
            <a:off x="6102350" y="2852738"/>
            <a:ext cx="1816100" cy="977900"/>
          </a:xfrm>
          <a:prstGeom prst="rect">
            <a:avLst/>
          </a:prstGeom>
          <a:solidFill>
            <a:schemeClr val="bg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2414" name="Rectangle 15">
            <a:extLst>
              <a:ext uri="{FF2B5EF4-FFF2-40B4-BE49-F238E27FC236}">
                <a16:creationId xmlns:a16="http://schemas.microsoft.com/office/drawing/2014/main" id="{05A89402-8316-5D4E-876D-6F83AE3EE484}"/>
              </a:ext>
            </a:extLst>
          </p:cNvPr>
          <p:cNvSpPr>
            <a:spLocks noChangeArrowheads="1"/>
          </p:cNvSpPr>
          <p:nvPr/>
        </p:nvSpPr>
        <p:spPr bwMode="auto">
          <a:xfrm>
            <a:off x="5111750" y="3933825"/>
            <a:ext cx="1816100" cy="901700"/>
          </a:xfrm>
          <a:prstGeom prst="rect">
            <a:avLst/>
          </a:prstGeom>
          <a:solidFill>
            <a:schemeClr val="bg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2415" name="Rectangle 16">
            <a:extLst>
              <a:ext uri="{FF2B5EF4-FFF2-40B4-BE49-F238E27FC236}">
                <a16:creationId xmlns:a16="http://schemas.microsoft.com/office/drawing/2014/main" id="{3829DCD1-52C2-E248-8460-71A3FD502886}"/>
              </a:ext>
            </a:extLst>
          </p:cNvPr>
          <p:cNvSpPr>
            <a:spLocks noChangeArrowheads="1"/>
          </p:cNvSpPr>
          <p:nvPr/>
        </p:nvSpPr>
        <p:spPr bwMode="auto">
          <a:xfrm>
            <a:off x="4654550" y="4941888"/>
            <a:ext cx="1511300" cy="863600"/>
          </a:xfrm>
          <a:prstGeom prst="rect">
            <a:avLst/>
          </a:prstGeom>
          <a:solidFill>
            <a:schemeClr val="bg1"/>
          </a:solid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2416" name="Line 17">
            <a:extLst>
              <a:ext uri="{FF2B5EF4-FFF2-40B4-BE49-F238E27FC236}">
                <a16:creationId xmlns:a16="http://schemas.microsoft.com/office/drawing/2014/main" id="{D62D3E4C-B76A-9043-B4E9-BF2F75BD4F93}"/>
              </a:ext>
            </a:extLst>
          </p:cNvPr>
          <p:cNvSpPr>
            <a:spLocks noChangeShapeType="1"/>
          </p:cNvSpPr>
          <p:nvPr/>
        </p:nvSpPr>
        <p:spPr bwMode="auto">
          <a:xfrm flipV="1">
            <a:off x="1547813" y="1752600"/>
            <a:ext cx="0" cy="4124325"/>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02417" name="Line 18">
            <a:extLst>
              <a:ext uri="{FF2B5EF4-FFF2-40B4-BE49-F238E27FC236}">
                <a16:creationId xmlns:a16="http://schemas.microsoft.com/office/drawing/2014/main" id="{F47BCD93-404C-E344-9301-E41F639B02ED}"/>
              </a:ext>
            </a:extLst>
          </p:cNvPr>
          <p:cNvSpPr>
            <a:spLocks noChangeShapeType="1"/>
          </p:cNvSpPr>
          <p:nvPr/>
        </p:nvSpPr>
        <p:spPr bwMode="auto">
          <a:xfrm>
            <a:off x="1533525" y="5876925"/>
            <a:ext cx="7146925"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02418" name="Rectangle 19">
            <a:extLst>
              <a:ext uri="{FF2B5EF4-FFF2-40B4-BE49-F238E27FC236}">
                <a16:creationId xmlns:a16="http://schemas.microsoft.com/office/drawing/2014/main" id="{561391FF-E9D9-6344-8837-28A5171A86DB}"/>
              </a:ext>
            </a:extLst>
          </p:cNvPr>
          <p:cNvSpPr>
            <a:spLocks noChangeArrowheads="1"/>
          </p:cNvSpPr>
          <p:nvPr/>
        </p:nvSpPr>
        <p:spPr bwMode="auto">
          <a:xfrm>
            <a:off x="1830388" y="4365625"/>
            <a:ext cx="1978025"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1000">
                <a:solidFill>
                  <a:srgbClr val="663300"/>
                </a:solidFill>
              </a:rPr>
              <a:t>NATIONALLY- FOCUSED, SMALL, SPECIALIST PRODUCERS e.g., Bristol (U.K.), Classic Roadsters (U.S.), Morgan (U.K.)</a:t>
            </a:r>
          </a:p>
        </p:txBody>
      </p:sp>
      <p:sp>
        <p:nvSpPr>
          <p:cNvPr id="102419" name="Rectangle 20">
            <a:extLst>
              <a:ext uri="{FF2B5EF4-FFF2-40B4-BE49-F238E27FC236}">
                <a16:creationId xmlns:a16="http://schemas.microsoft.com/office/drawing/2014/main" id="{882457B3-863E-2146-B3F7-CEE55D2604AD}"/>
              </a:ext>
            </a:extLst>
          </p:cNvPr>
          <p:cNvSpPr>
            <a:spLocks noChangeArrowheads="1"/>
          </p:cNvSpPr>
          <p:nvPr/>
        </p:nvSpPr>
        <p:spPr bwMode="auto">
          <a:xfrm>
            <a:off x="1976438" y="3357563"/>
            <a:ext cx="1990725" cy="749300"/>
          </a:xfrm>
          <a:prstGeom prst="rect">
            <a:avLst/>
          </a:prstGeom>
          <a:solidFill>
            <a:schemeClr val="bg1"/>
          </a:solidFill>
          <a:ln w="12700">
            <a:solidFill>
              <a:schemeClr val="tx1"/>
            </a:solidFill>
            <a:miter lim="800000"/>
            <a:headEnd/>
            <a:tailEnd/>
          </a:ln>
        </p:spPr>
        <p:txBody>
          <a:bodyPr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spcBef>
                <a:spcPct val="25000"/>
              </a:spcBef>
            </a:pPr>
            <a:r>
              <a:rPr lang="en-US" altLang="en-US" sz="1000">
                <a:solidFill>
                  <a:srgbClr val="663300"/>
                </a:solidFill>
              </a:rPr>
              <a:t>NATIONALLY FOCUSED, INTERMEDIATE LINE PRODUCERS </a:t>
            </a:r>
          </a:p>
          <a:p>
            <a:pPr algn="ctr">
              <a:spcBef>
                <a:spcPct val="25000"/>
              </a:spcBef>
            </a:pPr>
            <a:r>
              <a:rPr lang="en-US" altLang="en-US" sz="1000">
                <a:solidFill>
                  <a:srgbClr val="663300"/>
                </a:solidFill>
              </a:rPr>
              <a:t>e.g. Tofas, Kia, Proton, Maruti</a:t>
            </a:r>
          </a:p>
        </p:txBody>
      </p:sp>
      <p:sp>
        <p:nvSpPr>
          <p:cNvPr id="102420" name="Rectangle 21">
            <a:extLst>
              <a:ext uri="{FF2B5EF4-FFF2-40B4-BE49-F238E27FC236}">
                <a16:creationId xmlns:a16="http://schemas.microsoft.com/office/drawing/2014/main" id="{1AE1B5E1-4963-9541-9AA0-FAC5F4E621A4}"/>
              </a:ext>
            </a:extLst>
          </p:cNvPr>
          <p:cNvSpPr>
            <a:spLocks noChangeArrowheads="1"/>
          </p:cNvSpPr>
          <p:nvPr/>
        </p:nvSpPr>
        <p:spPr bwMode="auto">
          <a:xfrm>
            <a:off x="2973388" y="2205038"/>
            <a:ext cx="174942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1000">
                <a:solidFill>
                  <a:srgbClr val="663300"/>
                </a:solidFill>
              </a:rPr>
              <a:t>REGIONALLY-FOCUSED BROAD-LINE PRODUCERS</a:t>
            </a:r>
          </a:p>
          <a:p>
            <a:pPr algn="ctr">
              <a:spcBef>
                <a:spcPct val="10000"/>
              </a:spcBef>
            </a:pPr>
            <a:r>
              <a:rPr lang="en-US" altLang="en-US" sz="1000">
                <a:solidFill>
                  <a:srgbClr val="663300"/>
                </a:solidFill>
              </a:rPr>
              <a:t> e.g. Fiat, PSA, Renault, </a:t>
            </a:r>
          </a:p>
        </p:txBody>
      </p:sp>
      <p:sp>
        <p:nvSpPr>
          <p:cNvPr id="102421" name="Rectangle 22">
            <a:extLst>
              <a:ext uri="{FF2B5EF4-FFF2-40B4-BE49-F238E27FC236}">
                <a16:creationId xmlns:a16="http://schemas.microsoft.com/office/drawing/2014/main" id="{AEE0DD76-BAF5-0048-9D57-D19E249330C5}"/>
              </a:ext>
            </a:extLst>
          </p:cNvPr>
          <p:cNvSpPr>
            <a:spLocks noChangeArrowheads="1"/>
          </p:cNvSpPr>
          <p:nvPr/>
        </p:nvSpPr>
        <p:spPr bwMode="auto">
          <a:xfrm>
            <a:off x="4725988" y="5013325"/>
            <a:ext cx="1368425" cy="6985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1000">
                <a:solidFill>
                  <a:srgbClr val="663300"/>
                </a:solidFill>
              </a:rPr>
              <a:t>PERFORMANCE CAR PRODUCERS e.g., Porsche, Maserati, Lotus</a:t>
            </a:r>
          </a:p>
        </p:txBody>
      </p:sp>
      <p:sp>
        <p:nvSpPr>
          <p:cNvPr id="102422" name="Rectangle 23">
            <a:extLst>
              <a:ext uri="{FF2B5EF4-FFF2-40B4-BE49-F238E27FC236}">
                <a16:creationId xmlns:a16="http://schemas.microsoft.com/office/drawing/2014/main" id="{8B1182F1-79F2-214B-9017-C50F5D0C6BDC}"/>
              </a:ext>
            </a:extLst>
          </p:cNvPr>
          <p:cNvSpPr>
            <a:spLocks noChangeArrowheads="1"/>
          </p:cNvSpPr>
          <p:nvPr/>
        </p:nvSpPr>
        <p:spPr bwMode="auto">
          <a:xfrm>
            <a:off x="5183188" y="4005263"/>
            <a:ext cx="1673225" cy="74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1000">
                <a:solidFill>
                  <a:srgbClr val="663300"/>
                </a:solidFill>
              </a:rPr>
              <a:t>LUXURY CAR MANUFACTURERS</a:t>
            </a:r>
          </a:p>
          <a:p>
            <a:pPr algn="ctr">
              <a:spcBef>
                <a:spcPct val="30000"/>
              </a:spcBef>
            </a:pPr>
            <a:r>
              <a:rPr lang="en-US" altLang="en-US" sz="1000">
                <a:solidFill>
                  <a:srgbClr val="663300"/>
                </a:solidFill>
              </a:rPr>
              <a:t>e.g., Jaguar, Rolls Royce, BMW</a:t>
            </a:r>
          </a:p>
        </p:txBody>
      </p:sp>
      <p:sp>
        <p:nvSpPr>
          <p:cNvPr id="102423" name="Rectangle 24">
            <a:extLst>
              <a:ext uri="{FF2B5EF4-FFF2-40B4-BE49-F238E27FC236}">
                <a16:creationId xmlns:a16="http://schemas.microsoft.com/office/drawing/2014/main" id="{A6F2450B-A687-7449-99B6-D60879A18F56}"/>
              </a:ext>
            </a:extLst>
          </p:cNvPr>
          <p:cNvSpPr>
            <a:spLocks noChangeArrowheads="1"/>
          </p:cNvSpPr>
          <p:nvPr/>
        </p:nvSpPr>
        <p:spPr bwMode="auto">
          <a:xfrm>
            <a:off x="6173788" y="2997200"/>
            <a:ext cx="1749425"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1000">
                <a:solidFill>
                  <a:srgbClr val="663300"/>
                </a:solidFill>
              </a:rPr>
              <a:t>GLOBAL SUPPLIERS OF NARROW MODEL RANGE e.g., Volvo, Subaru, Isuzu, Suzuki, Saab, Hyundai</a:t>
            </a:r>
          </a:p>
        </p:txBody>
      </p:sp>
      <p:sp>
        <p:nvSpPr>
          <p:cNvPr id="102424" name="Rectangle 25">
            <a:extLst>
              <a:ext uri="{FF2B5EF4-FFF2-40B4-BE49-F238E27FC236}">
                <a16:creationId xmlns:a16="http://schemas.microsoft.com/office/drawing/2014/main" id="{9FF1A275-19A9-6346-B275-2CB887AF54EE}"/>
              </a:ext>
            </a:extLst>
          </p:cNvPr>
          <p:cNvSpPr>
            <a:spLocks noChangeArrowheads="1"/>
          </p:cNvSpPr>
          <p:nvPr/>
        </p:nvSpPr>
        <p:spPr bwMode="auto">
          <a:xfrm>
            <a:off x="6019800" y="1844675"/>
            <a:ext cx="1978025"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defTabSz="762000" eaLnBrk="0" hangingPunct="0">
              <a:defRPr>
                <a:solidFill>
                  <a:schemeClr val="tx1"/>
                </a:solidFill>
                <a:latin typeface="Arial" panose="020B0604020202020204" pitchFamily="34" charset="0"/>
              </a:defRPr>
            </a:lvl1pPr>
            <a:lvl2pPr marL="742950" indent="-285750" defTabSz="762000" eaLnBrk="0" hangingPunct="0">
              <a:defRPr>
                <a:solidFill>
                  <a:schemeClr val="tx1"/>
                </a:solidFill>
                <a:latin typeface="Arial" panose="020B0604020202020204" pitchFamily="34" charset="0"/>
              </a:defRPr>
            </a:lvl2pPr>
            <a:lvl3pPr marL="1143000" indent="-228600" defTabSz="762000" eaLnBrk="0" hangingPunct="0">
              <a:defRPr>
                <a:solidFill>
                  <a:schemeClr val="tx1"/>
                </a:solidFill>
                <a:latin typeface="Arial" panose="020B0604020202020204" pitchFamily="34" charset="0"/>
              </a:defRPr>
            </a:lvl3pPr>
            <a:lvl4pPr marL="1600200" indent="-228600" defTabSz="762000" eaLnBrk="0" hangingPunct="0">
              <a:defRPr>
                <a:solidFill>
                  <a:schemeClr val="tx1"/>
                </a:solidFill>
                <a:latin typeface="Arial" panose="020B0604020202020204" pitchFamily="34" charset="0"/>
              </a:defRPr>
            </a:lvl4pPr>
            <a:lvl5pPr marL="2057400" indent="-228600" defTabSz="762000" eaLnBrk="0" hangingPunct="0">
              <a:defRPr>
                <a:solidFill>
                  <a:schemeClr val="tx1"/>
                </a:solidFill>
                <a:latin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000">
                <a:solidFill>
                  <a:srgbClr val="663300"/>
                </a:solidFill>
              </a:rPr>
              <a:t>GLOBAL, BROAD-LINE</a:t>
            </a:r>
          </a:p>
          <a:p>
            <a:pPr algn="ctr"/>
            <a:r>
              <a:rPr lang="en-US" altLang="en-US" sz="1000">
                <a:solidFill>
                  <a:srgbClr val="663300"/>
                </a:solidFill>
              </a:rPr>
              <a:t>PRODUCERS</a:t>
            </a:r>
          </a:p>
          <a:p>
            <a:pPr algn="ctr"/>
            <a:r>
              <a:rPr lang="en-US" altLang="en-US" sz="1000">
                <a:solidFill>
                  <a:srgbClr val="663300"/>
                </a:solidFill>
              </a:rPr>
              <a:t> e.g., GM, Ford, Toyota, Nissan, Honda, VW, Daimler Chrysler</a:t>
            </a:r>
          </a:p>
        </p:txBody>
      </p:sp>
      <p:sp>
        <p:nvSpPr>
          <p:cNvPr id="102425" name="Rectangle 26">
            <a:extLst>
              <a:ext uri="{FF2B5EF4-FFF2-40B4-BE49-F238E27FC236}">
                <a16:creationId xmlns:a16="http://schemas.microsoft.com/office/drawing/2014/main" id="{B9B854F1-D837-2A41-AD5E-D18DDFF04810}"/>
              </a:ext>
            </a:extLst>
          </p:cNvPr>
          <p:cNvSpPr>
            <a:spLocks noGrp="1" noChangeArrowheads="1"/>
          </p:cNvSpPr>
          <p:nvPr>
            <p:ph type="title"/>
          </p:nvPr>
        </p:nvSpPr>
        <p:spPr>
          <a:xfrm>
            <a:off x="323850" y="533400"/>
            <a:ext cx="7981950" cy="609600"/>
          </a:xfrm>
          <a:noFill/>
        </p:spPr>
        <p:txBody>
          <a:bodyPr lIns="90488" tIns="44450" rIns="90488" bIns="44450"/>
          <a:lstStyle/>
          <a:p>
            <a:pPr algn="l" defTabSz="762000" eaLnBrk="1" hangingPunct="1"/>
            <a:r>
              <a:rPr lang="en-US" altLang="en-US" sz="3600">
                <a:solidFill>
                  <a:schemeClr val="tx1"/>
                </a:solidFill>
              </a:rPr>
              <a:t> </a:t>
            </a:r>
            <a:r>
              <a:rPr lang="en-US" altLang="en-US" sz="3600">
                <a:solidFill>
                  <a:srgbClr val="FF0066"/>
                </a:solidFill>
              </a:rPr>
              <a:t>Example: Mapping strategic groups</a:t>
            </a:r>
          </a:p>
        </p:txBody>
      </p:sp>
      <p:sp>
        <p:nvSpPr>
          <p:cNvPr id="102426" name="Rectangle 26">
            <a:extLst>
              <a:ext uri="{FF2B5EF4-FFF2-40B4-BE49-F238E27FC236}">
                <a16:creationId xmlns:a16="http://schemas.microsoft.com/office/drawing/2014/main" id="{5F7FDF79-EC65-5642-A3FD-FA6BBB28B34F}"/>
              </a:ext>
            </a:extLst>
          </p:cNvPr>
          <p:cNvSpPr>
            <a:spLocks noChangeArrowheads="1"/>
          </p:cNvSpPr>
          <p:nvPr/>
        </p:nvSpPr>
        <p:spPr bwMode="auto">
          <a:xfrm>
            <a:off x="5292725" y="1341438"/>
            <a:ext cx="36210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hlinkClick r:id="rId3"/>
              </a:rPr>
              <a:t>http://www.daimler.com/company</a:t>
            </a:r>
            <a:r>
              <a:rPr lang="en-GB" altLang="en-US"/>
              <a:t> </a:t>
            </a:r>
          </a:p>
        </p:txBody>
      </p:sp>
      <p:sp>
        <p:nvSpPr>
          <p:cNvPr id="102427" name="Rectangle 27">
            <a:extLst>
              <a:ext uri="{FF2B5EF4-FFF2-40B4-BE49-F238E27FC236}">
                <a16:creationId xmlns:a16="http://schemas.microsoft.com/office/drawing/2014/main" id="{C7E74AF9-FF83-8F4B-B93F-94C6EE4B86C4}"/>
              </a:ext>
            </a:extLst>
          </p:cNvPr>
          <p:cNvSpPr>
            <a:spLocks noChangeArrowheads="1"/>
          </p:cNvSpPr>
          <p:nvPr/>
        </p:nvSpPr>
        <p:spPr bwMode="auto">
          <a:xfrm>
            <a:off x="0" y="4076700"/>
            <a:ext cx="32369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hlinkClick r:id="rId4"/>
              </a:rPr>
              <a:t>http://www.marutisuzuki.com/</a:t>
            </a:r>
            <a:r>
              <a:rPr lang="en-GB" altLang="en-US"/>
              <a:t> </a:t>
            </a:r>
          </a:p>
        </p:txBody>
      </p:sp>
    </p:spTree>
  </p:cSld>
  <p:clrMapOvr>
    <a:masterClrMapping/>
  </p:clrMapOvr>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6081</TotalTime>
  <Words>6223</Words>
  <Application>Microsoft Macintosh PowerPoint</Application>
  <PresentationFormat>On-screen Show (4:3)</PresentationFormat>
  <Paragraphs>839</Paragraphs>
  <Slides>116</Slides>
  <Notes>74</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116</vt:i4>
      </vt:variant>
    </vt:vector>
  </HeadingPairs>
  <TitlesOfParts>
    <vt:vector size="124" baseType="lpstr">
      <vt:lpstr>Arial</vt:lpstr>
      <vt:lpstr>Wingdings 2</vt:lpstr>
      <vt:lpstr>Times New Roman</vt:lpstr>
      <vt:lpstr>Wingdings</vt:lpstr>
      <vt:lpstr>Tahoma</vt:lpstr>
      <vt:lpstr>Calibri</vt:lpstr>
      <vt:lpstr>Default Design</vt:lpstr>
      <vt:lpstr>Microsoft Clip Gallery</vt:lpstr>
      <vt:lpstr> DRUGI DIO  Strategijsko pozicioniranje- Vanjsko okruženje org. </vt:lpstr>
      <vt:lpstr> Fokus i ključna pitanja </vt:lpstr>
      <vt:lpstr>Očekivani rezulatati predavanja (1)</vt:lpstr>
      <vt:lpstr>Slojevi poslovnog okruženja</vt:lpstr>
      <vt:lpstr>The Macro-Environment</vt:lpstr>
      <vt:lpstr>PESTEL Okvir za analizu makro-okruzenja</vt:lpstr>
      <vt:lpstr>PowerPoint Presentation</vt:lpstr>
      <vt:lpstr>PowerPoint Presentation</vt:lpstr>
      <vt:lpstr>PowerPoint Presentation</vt:lpstr>
      <vt:lpstr>Nešto više o makro-okruženju </vt:lpstr>
      <vt:lpstr>Levels of analysis </vt:lpstr>
      <vt:lpstr>The flows of the economic activity </vt:lpstr>
      <vt:lpstr> The flows of the economic activity </vt:lpstr>
      <vt:lpstr>PowerPoint Presentation</vt:lpstr>
      <vt:lpstr>Model of real economy and income flow: an analytical tool </vt:lpstr>
      <vt:lpstr>Changing in economic activity (Figures 3 and 4)</vt:lpstr>
      <vt:lpstr>PowerPoint Presentation</vt:lpstr>
      <vt:lpstr>PowerPoint Presentation</vt:lpstr>
      <vt:lpstr>Government and the macroeconomy: key issues </vt:lpstr>
      <vt:lpstr>Controlling inflation </vt:lpstr>
      <vt:lpstr>Economic growth </vt:lpstr>
      <vt:lpstr>Reducing unemployment </vt:lpstr>
      <vt:lpstr>A favourable balance of payment </vt:lpstr>
      <vt:lpstr>Controlling public borrowing </vt:lpstr>
      <vt:lpstr>Govt and the macro-economy: polices </vt:lpstr>
      <vt:lpstr>Fiscal policy </vt:lpstr>
      <vt:lpstr>PowerPoint Presentation</vt:lpstr>
      <vt:lpstr>PowerPoint Presentation</vt:lpstr>
      <vt:lpstr>Monetary policy </vt:lpstr>
      <vt:lpstr>The role of financial institutions</vt:lpstr>
      <vt:lpstr>PowerPoint Presentation</vt:lpstr>
      <vt:lpstr>International economic institutions and organisations</vt:lpstr>
      <vt:lpstr>Cont..ed </vt:lpstr>
      <vt:lpstr>Ključni pokretači promjena </vt:lpstr>
      <vt:lpstr>Ključni pokretači promjena poslovnog okruženja </vt:lpstr>
      <vt:lpstr>PowerPoint Presentation</vt:lpstr>
      <vt:lpstr>Neizvjesnost p.okruženja i planiranje/izrada scenarija   </vt:lpstr>
      <vt:lpstr>PowerPoint Presentation</vt:lpstr>
      <vt:lpstr>Primjer izdavačke industrije,  Izdavanje knjiga </vt:lpstr>
      <vt:lpstr>...nastavak</vt:lpstr>
      <vt:lpstr>PowerPoint Presentation</vt:lpstr>
      <vt:lpstr>Two levels of environment </vt:lpstr>
      <vt:lpstr>Macro-environmental analysis</vt:lpstr>
      <vt:lpstr>From Environment Analysis  to Industry Analysis</vt:lpstr>
      <vt:lpstr>Objectives of Industry Analysis</vt:lpstr>
      <vt:lpstr>Forces Affecting Competition</vt:lpstr>
      <vt:lpstr>Dimensions of Competitive Analysis</vt:lpstr>
      <vt:lpstr>Romb konkurentnosti nacionalne ekonomije  Porter’s Diamond </vt:lpstr>
      <vt:lpstr>National/Local context matters! </vt:lpstr>
      <vt:lpstr>Province: a decentralized unitary state</vt:lpstr>
      <vt:lpstr>PowerPoint Presentation</vt:lpstr>
      <vt:lpstr>Case: Leiden BioScience Park</vt:lpstr>
      <vt:lpstr>A tailer made approach</vt:lpstr>
      <vt:lpstr>Analiza Sektora / Grane </vt:lpstr>
      <vt:lpstr>Porterove sugestije analize sektora </vt:lpstr>
      <vt:lpstr>Tipovi grana prema životnom  ciklusu (Porter)</vt:lpstr>
      <vt:lpstr>Veličina Grane </vt:lpstr>
      <vt:lpstr>Cilj analize grane </vt:lpstr>
      <vt:lpstr>Porter’s Five Forces of Competition Framework</vt:lpstr>
      <vt:lpstr>Five Forces Analysis </vt:lpstr>
      <vt:lpstr>Five Forces Analysis </vt:lpstr>
      <vt:lpstr>Five Forces Analysis</vt:lpstr>
      <vt:lpstr>Five Forces Analysis</vt:lpstr>
      <vt:lpstr>Five Forces Analysis</vt:lpstr>
      <vt:lpstr>NASTAVAK </vt:lpstr>
      <vt:lpstr>Competitive Option 1. Integration</vt:lpstr>
      <vt:lpstr>Option 2. Acquisitions</vt:lpstr>
      <vt:lpstr>Option 3. Strategic Alliances</vt:lpstr>
      <vt:lpstr>Option 4. Licensing</vt:lpstr>
      <vt:lpstr>Generic Coping Strategies</vt:lpstr>
      <vt:lpstr>Five Forces Analysis: Key Questions and Implications</vt:lpstr>
      <vt:lpstr>Identifying Key Success Factors</vt:lpstr>
      <vt:lpstr>Strategic Group Analysis</vt:lpstr>
      <vt:lpstr>Market segmentation</vt:lpstr>
      <vt:lpstr>Bases for segmentation:develop a segmentation base</vt:lpstr>
      <vt:lpstr>PowerPoint Presentation</vt:lpstr>
      <vt:lpstr>Steps in Segmenting Markets</vt:lpstr>
      <vt:lpstr>Segmentation</vt:lpstr>
      <vt:lpstr>Segmentation of Variables</vt:lpstr>
      <vt:lpstr>Opportunities for Differentiation</vt:lpstr>
      <vt:lpstr>Dynamic Competition</vt:lpstr>
      <vt:lpstr>Prijetnje od novih firmi: Barijere za ulaz na tržište</vt:lpstr>
      <vt:lpstr>Zašto je substitucija (zamjena) prijetnja?</vt:lpstr>
      <vt:lpstr>Snaga (prednost) kupaca </vt:lpstr>
      <vt:lpstr>Snaga nabavljača</vt:lpstr>
      <vt:lpstr>Nivo konkurentskog rivalstva</vt:lpstr>
      <vt:lpstr>Exhibit 2.3 The Industry  Life Cycle (životni ciklus)</vt:lpstr>
      <vt:lpstr>NOVEMBAR 12.</vt:lpstr>
      <vt:lpstr>Menadžment Implikacije </vt:lpstr>
      <vt:lpstr>Ostali aspekti analize koncepta Pet Snaga (Porter, 1980, 1985)</vt:lpstr>
      <vt:lpstr>Ciklus konkurentnosti (proces konkurentnosti kroz vrijeme, erozija konkurencije)</vt:lpstr>
      <vt:lpstr>Exhibit 2.5 Comparative Industry Structure Analysis</vt:lpstr>
      <vt:lpstr>Hiperkonkurencija?</vt:lpstr>
      <vt:lpstr>Primjer: Microsoft Corporation</vt:lpstr>
      <vt:lpstr>Konkurencija i tržište </vt:lpstr>
      <vt:lpstr>Šta su strategijske grupe? </vt:lpstr>
      <vt:lpstr>Karakteristike SG</vt:lpstr>
      <vt:lpstr>Razlog za identifikaciju SG</vt:lpstr>
      <vt:lpstr> Example: Mapping strategic groups</vt:lpstr>
      <vt:lpstr>Industry group attractiveness</vt:lpstr>
      <vt:lpstr>Šta je tržišni segment (ciljna grupa-CG)? </vt:lpstr>
      <vt:lpstr>Exhibit 2.7 Some Bases of  Market Segmentation</vt:lpstr>
      <vt:lpstr>Ključna pitanja segmentacije </vt:lpstr>
      <vt:lpstr>American Express</vt:lpstr>
      <vt:lpstr>Food Products (bazirano na ličnim stavovima prema hrani )</vt:lpstr>
      <vt:lpstr>Levi Strauss Men’s Clothing</vt:lpstr>
      <vt:lpstr>Strategijski potrošač? </vt:lpstr>
      <vt:lpstr>Kritični faktori uspjeha </vt:lpstr>
      <vt:lpstr>Ključni faktori uspjeha, šta potrošači cijene?</vt:lpstr>
      <vt:lpstr>Sažetak (1) </vt:lpstr>
      <vt:lpstr>Sažetak (2) </vt:lpstr>
      <vt:lpstr>Ključna debata: kolika je važnost industije? (1)</vt:lpstr>
      <vt:lpstr>Ključna debata: kolika je važnost industije? (2)</vt:lpstr>
      <vt:lpstr>Ključna debata: kolika je važnost industije? (3)</vt:lpstr>
      <vt:lpstr>Case Example: The European  Brewing Industry (1)</vt:lpstr>
      <vt:lpstr>Case Example: The European  Brewing Industry (2)</vt:lpstr>
    </vt:vector>
  </TitlesOfParts>
  <Company>University of Stirling</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Strategijsko pozicioniranje</dc:title>
  <dc:creator>ManOrg</dc:creator>
  <cp:lastModifiedBy>Milan Damjanović</cp:lastModifiedBy>
  <cp:revision>130</cp:revision>
  <dcterms:created xsi:type="dcterms:W3CDTF">2009-10-11T13:19:57Z</dcterms:created>
  <dcterms:modified xsi:type="dcterms:W3CDTF">2026-07-05T14:38:34Z</dcterms:modified>
</cp:coreProperties>
</file>