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0" r:id="rId4"/>
    <p:sldId id="272" r:id="rId5"/>
    <p:sldId id="257" r:id="rId6"/>
    <p:sldId id="258" r:id="rId7"/>
    <p:sldId id="259" r:id="rId8"/>
    <p:sldId id="265" r:id="rId9"/>
    <p:sldId id="267" r:id="rId10"/>
    <p:sldId id="266" r:id="rId11"/>
    <p:sldId id="261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40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10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8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5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21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1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80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2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8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9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3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56C700-C7BD-4FAC-907F-64899F00073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7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577EB-A94F-43C8-896A-9C107CF0CE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Priprema za 1. test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A0A54-56D0-4541-8538-EF81E818D7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/>
              <a:t>Vježbe 6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309E02-A377-4684-8753-CEBFE06D6B63}"/>
              </a:ext>
            </a:extLst>
          </p:cNvPr>
          <p:cNvSpPr txBox="1">
            <a:spLocks/>
          </p:cNvSpPr>
          <p:nvPr/>
        </p:nvSpPr>
        <p:spPr>
          <a:xfrm>
            <a:off x="1600200" y="2386744"/>
            <a:ext cx="8991600" cy="1645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1158146-0807-4182-80D7-08D5AAC7A9F8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070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CBEA1F-8E29-4649-A2D6-6BED7460FCFD}"/>
              </a:ext>
            </a:extLst>
          </p:cNvPr>
          <p:cNvSpPr txBox="1"/>
          <p:nvPr/>
        </p:nvSpPr>
        <p:spPr>
          <a:xfrm>
            <a:off x="1753384" y="1263191"/>
            <a:ext cx="42637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dirty="0"/>
              <a:t>10.07.</a:t>
            </a:r>
          </a:p>
          <a:p>
            <a:endParaRPr lang="sr-Latn-BA" sz="2000" dirty="0"/>
          </a:p>
          <a:p>
            <a:r>
              <a:rPr lang="sr-Latn-BA" sz="2000" dirty="0"/>
              <a:t>    Nominalna vr. 1</a:t>
            </a:r>
          </a:p>
          <a:p>
            <a:r>
              <a:rPr lang="sr-Latn-BA" sz="2000" dirty="0"/>
              <a:t>    Nominalna vr. 2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Eskont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Eskontovana vrijednost (G1+G2)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Provizija</a:t>
            </a:r>
          </a:p>
          <a:p>
            <a:endParaRPr lang="sr-Latn-BA" sz="2000" dirty="0"/>
          </a:p>
          <a:p>
            <a:r>
              <a:rPr lang="sr-Latn-BA" sz="2000" dirty="0"/>
              <a:t>    </a:t>
            </a:r>
            <a:r>
              <a:rPr lang="sr-Latn-BA" sz="2000" b="1" dirty="0"/>
              <a:t>Čista eskontovana vrijednost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49E414-C122-4E1C-8FF9-12D21FBC981A}"/>
              </a:ext>
            </a:extLst>
          </p:cNvPr>
          <p:cNvSpPr txBox="1"/>
          <p:nvPr/>
        </p:nvSpPr>
        <p:spPr>
          <a:xfrm>
            <a:off x="6017118" y="1263190"/>
            <a:ext cx="354447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sz="2000" dirty="0"/>
          </a:p>
          <a:p>
            <a:endParaRPr lang="sr-Latn-BA" sz="2000" dirty="0"/>
          </a:p>
          <a:p>
            <a:r>
              <a:rPr lang="sr-Latn-BA" sz="2000" dirty="0"/>
              <a:t>     25.731,58  dosp. 10.10.</a:t>
            </a:r>
          </a:p>
          <a:p>
            <a:r>
              <a:rPr lang="sr-Latn-BA" sz="2000" dirty="0"/>
              <a:t>     19.331,58  dosp. 08.11.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     635,45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  44.427,71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177,71</a:t>
            </a:r>
          </a:p>
          <a:p>
            <a:endParaRPr lang="sr-Latn-BA" sz="2000" dirty="0"/>
          </a:p>
          <a:p>
            <a:r>
              <a:rPr lang="sr-Latn-BA" sz="2000" dirty="0"/>
              <a:t>      </a:t>
            </a:r>
            <a:r>
              <a:rPr lang="sr-Latn-BA" sz="2000" b="1" dirty="0"/>
              <a:t>44.250,00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9824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28BA7-882F-4733-9D9B-508FD242A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173" y="348793"/>
            <a:ext cx="10991653" cy="1498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Lombardni zajam od 38.500 n.j. dospijeva 16.07.  Dužnik dana 25.07. na ime otplate zajma uplaćuje 13.500 n.j, dok kamatu i administrativne troškove plaća odvojeno istog dana. Ostatak duga prolongira za 16.10. Kamatna stopa je 8%, a zatezna 3%, administrativni troškovi 20 n.j. Koliko dužnik plaća 25.07?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21CE09-BBFB-491B-AC07-37FD535EC16D}"/>
                  </a:ext>
                </a:extLst>
              </p:cNvPr>
              <p:cNvSpPr txBox="1"/>
              <p:nvPr/>
            </p:nvSpPr>
            <p:spPr>
              <a:xfrm>
                <a:off x="600173" y="1762814"/>
                <a:ext cx="11211613" cy="4480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Dužnik plaća 25.07:</a:t>
                </a:r>
              </a:p>
              <a:p>
                <a:endParaRPr lang="sr-Latn-BA" dirty="0"/>
              </a:p>
              <a:p>
                <a:r>
                  <a:rPr lang="sr-Latn-BA" dirty="0"/>
                  <a:t>Otplatu						13.500,00</a:t>
                </a:r>
              </a:p>
              <a:p>
                <a:r>
                  <a:rPr lang="sr-Latn-BA" dirty="0"/>
                  <a:t>Redovnu kamatu* (8%, 83 dana)	    454,79  </a:t>
                </a:r>
              </a:p>
              <a:p>
                <a:r>
                  <a:rPr lang="sr-Latn-BA" dirty="0"/>
                  <a:t>Zateznu kamatu* * (11%, 9 dana)	    104,42  </a:t>
                </a:r>
              </a:p>
              <a:p>
                <a:r>
                  <a:rPr lang="sr-Latn-BA" dirty="0"/>
                  <a:t>Admin. troškove				      20,00</a:t>
                </a:r>
              </a:p>
              <a:p>
                <a:endParaRPr lang="sr-Latn-BA" dirty="0"/>
              </a:p>
              <a:p>
                <a:r>
                  <a:rPr lang="sr-Latn-BA" b="1" dirty="0"/>
                  <a:t>UKUPNO					14.079,21</a:t>
                </a:r>
                <a:endParaRPr lang="en-US" b="1" dirty="0"/>
              </a:p>
              <a:p>
                <a:endParaRPr lang="sr-Latn-BA" dirty="0"/>
              </a:p>
              <a:p>
                <a:r>
                  <a:rPr lang="sr-Latn-BA" dirty="0"/>
                  <a:t>* obračunava se na ostatak dugovanja: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(38.500−13.500)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∙0,08∙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83</m:t>
                        </m:r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365</m:t>
                        </m:r>
                      </m:den>
                    </m:f>
                  </m:oMath>
                </a14:m>
                <a:endParaRPr lang="sr-Latn-BA" dirty="0"/>
              </a:p>
              <a:p>
                <a:r>
                  <a:rPr lang="sr-Latn-BA" dirty="0"/>
                  <a:t>	Ostatak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38.500−13.500 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sr-Latn-BA" dirty="0"/>
                  <a:t>) duga se prologuje za 16.10, a dužnik danas plaća redovnu kamatu na 	prolongovano zaduženje</a:t>
                </a:r>
              </a:p>
              <a:p>
                <a:endParaRPr lang="sr-Latn-BA" dirty="0"/>
              </a:p>
              <a:p>
                <a:r>
                  <a:rPr lang="sr-Latn-BA" dirty="0"/>
                  <a:t>* * obračunava se na ukupno dugovanje: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38.500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11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365</m:t>
                        </m:r>
                      </m:den>
                    </m:f>
                  </m:oMath>
                </a14:m>
                <a:endParaRPr lang="sr-Latn-BA" dirty="0"/>
              </a:p>
              <a:p>
                <a:r>
                  <a:rPr lang="sr-Latn-BA" dirty="0"/>
                  <a:t>	Dužnik je zakasnio sa uplatom 38.500 za 9 dana i mora da plati zateznu kamatu na čitav iznos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21CE09-BBFB-491B-AC07-37FD535EC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173" y="1762814"/>
                <a:ext cx="11211613" cy="4480201"/>
              </a:xfrm>
              <a:prstGeom prst="rect">
                <a:avLst/>
              </a:prstGeom>
              <a:blipFill>
                <a:blip r:embed="rId2"/>
                <a:stretch>
                  <a:fillRect l="-435" t="-680" b="-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295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17BF4-089F-455C-9D75-AC524A5FC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282805"/>
            <a:ext cx="11397006" cy="1310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Potrošački kredit od 20.000 n.j. je odobren pod sljedećim uslovima: rok otplate je 20 mjeseci, kamatna stopa za prvih 9 mjeseci je 7%, a nadalje 9%, učešće u gotovom je 10%. Kredit se otplaćuje jednakim mjesečnim ratama. Na dan uplate 14. rate klijent želi da izmiri dugovanje u cjelosti. Koliko će tada platiti?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391AA7-B3E9-4CBE-803C-EE5E7F3BE00C}"/>
                  </a:ext>
                </a:extLst>
              </p:cNvPr>
              <p:cNvSpPr txBox="1"/>
              <p:nvPr/>
            </p:nvSpPr>
            <p:spPr>
              <a:xfrm>
                <a:off x="622169" y="1655820"/>
                <a:ext cx="10322351" cy="470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=0,9∙20.000=18.0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=9,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=0,07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=11,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=0,09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=14</m:t>
                      </m:r>
                    </m:oMath>
                  </m:oMathPara>
                </a14:m>
                <a:endParaRPr lang="sr-Latn-BA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900</m:t>
                      </m:r>
                    </m:oMath>
                  </m:oMathPara>
                </a14:m>
                <a:endParaRPr lang="sr-Latn-BA" b="0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sz="1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sr-Latn-BA" sz="1800" b="0" dirty="0"/>
              </a:p>
              <a:p>
                <a:pPr algn="ctr"/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sz="1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9+1</m:t>
                              </m:r>
                            </m:e>
                          </m:d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1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900∙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0,07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900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,09</m:t>
                          </m:r>
                        </m:num>
                        <m:den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900∙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0,07</m:t>
                          </m:r>
                        </m:num>
                        <m:den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=1201,50</m:t>
                      </m:r>
                    </m:oMath>
                  </m:oMathPara>
                </a14:m>
                <a:endParaRPr lang="sr-Latn-BA" sz="1800" b="0" dirty="0">
                  <a:ea typeface="Cambria Math" panose="02040503050406030204" pitchFamily="18" charset="0"/>
                </a:endParaRPr>
              </a:p>
              <a:p>
                <a:pPr algn="ctr"/>
                <a:endParaRPr lang="sr-Latn-BA" sz="18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900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150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1201,50</m:t>
                          </m:r>
                          <m:r>
                            <m:rPr>
                              <m:nor/>
                            </m:rPr>
                            <a:rPr lang="sr-Latn-BA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960,075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391AA7-B3E9-4CBE-803C-EE5E7F3BE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69" y="1655820"/>
                <a:ext cx="10322351" cy="47059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52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8193DA-BB58-445D-B92E-A5B44EF33F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9876" y="471340"/>
                <a:ext cx="10388338" cy="552410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Uplata na dan dospijeća 14. rate: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en-US" dirty="0"/>
                  <a:t>Ukupno </a:t>
                </a:r>
                <a:r>
                  <a:rPr lang="en-US" dirty="0" err="1"/>
                  <a:t>zaduženje</a:t>
                </a:r>
                <a:r>
                  <a:rPr lang="en-US" dirty="0"/>
                  <a:t> (m*a)			</a:t>
                </a:r>
                <a:r>
                  <a:rPr lang="sr-Latn-BA" dirty="0"/>
                  <a:t>20</a:t>
                </a:r>
                <a:r>
                  <a:rPr lang="en-US" dirty="0"/>
                  <a:t>*960,075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plaćene</a:t>
                </a:r>
                <a:r>
                  <a:rPr lang="en-US" dirty="0"/>
                  <a:t> rate ((n-1)*a)		       - (</a:t>
                </a:r>
                <a:r>
                  <a:rPr lang="sr-Latn-BA" dirty="0"/>
                  <a:t>14</a:t>
                </a:r>
                <a:r>
                  <a:rPr lang="en-US" dirty="0"/>
                  <a:t>-1)*960,075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kamata</a:t>
                </a:r>
                <a:r>
                  <a:rPr lang="en-US" dirty="0"/>
                  <a:t> za </a:t>
                </a:r>
                <a:r>
                  <a:rPr lang="en-US" dirty="0" err="1"/>
                  <a:t>bonifikaciju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15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1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) 		-     </a:t>
                </a:r>
                <a:r>
                  <a:rPr lang="sr-Latn-BA" dirty="0"/>
                  <a:t>141,75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= </a:t>
                </a:r>
                <a:r>
                  <a:rPr lang="en-US" b="1" dirty="0" err="1"/>
                  <a:t>Iznos</a:t>
                </a:r>
                <a:r>
                  <a:rPr lang="en-US" b="1" dirty="0"/>
                  <a:t> koji se </a:t>
                </a:r>
                <a:r>
                  <a:rPr lang="en-US" b="1" dirty="0" err="1"/>
                  <a:t>plaća</a:t>
                </a:r>
                <a:r>
                  <a:rPr lang="en-US" b="1" dirty="0"/>
                  <a:t> u </a:t>
                </a:r>
                <a:r>
                  <a:rPr lang="en-US" b="1" dirty="0" err="1"/>
                  <a:t>trenutku</a:t>
                </a:r>
                <a:r>
                  <a:rPr lang="en-US" b="1" dirty="0"/>
                  <a:t> </a:t>
                </a:r>
                <a:r>
                  <a:rPr lang="en-US" b="1" dirty="0" err="1"/>
                  <a:t>likvidacije</a:t>
                </a:r>
                <a:r>
                  <a:rPr lang="en-US" b="1" dirty="0"/>
                  <a:t>	  </a:t>
                </a:r>
                <a:r>
                  <a:rPr lang="sr-Latn-BA" b="1" dirty="0"/>
                  <a:t>6</a:t>
                </a:r>
                <a:r>
                  <a:rPr lang="en-US" b="1" dirty="0"/>
                  <a:t>.</a:t>
                </a:r>
                <a:r>
                  <a:rPr lang="sr-Latn-BA" b="1" dirty="0"/>
                  <a:t>578,775 n.j.</a:t>
                </a:r>
                <a:endParaRPr lang="en-US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p>
                        <m:e>
                          <m:sSub>
                            <m:sSubPr>
                              <m:ctrlPr>
                                <a:rPr lang="en-1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+1)∙(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+1)∙(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141,75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8193DA-BB58-445D-B92E-A5B44EF33F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9876" y="471340"/>
                <a:ext cx="10388338" cy="5524107"/>
              </a:xfrm>
              <a:blipFill>
                <a:blip r:embed="rId2"/>
                <a:stretch>
                  <a:fillRect l="-469" t="-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5808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59423" y="378070"/>
            <a:ext cx="10805746" cy="1705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err="1"/>
              <a:t>Primjer</a:t>
            </a:r>
            <a:r>
              <a:rPr lang="en-US" sz="2000" dirty="0"/>
              <a:t>: </a:t>
            </a:r>
            <a:r>
              <a:rPr lang="en-US" sz="2000" dirty="0" err="1"/>
              <a:t>Uloženo</a:t>
            </a:r>
            <a:r>
              <a:rPr lang="en-US" sz="2000" dirty="0"/>
              <a:t> je 75.000 KM dana 19.03.2019.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godišnju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od 8% (d)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polugodišnje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. </a:t>
            </a:r>
            <a:r>
              <a:rPr lang="en-US" sz="2000" dirty="0" err="1"/>
              <a:t>Kojim</a:t>
            </a:r>
            <a:r>
              <a:rPr lang="en-US" sz="2000" dirty="0"/>
              <a:t> </a:t>
            </a:r>
            <a:r>
              <a:rPr lang="en-US" sz="2000" dirty="0" err="1"/>
              <a:t>iznosom</a:t>
            </a:r>
            <a:r>
              <a:rPr lang="en-US" sz="2000" dirty="0"/>
              <a:t>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raspolagati</a:t>
            </a:r>
            <a:r>
              <a:rPr lang="en-US" sz="2000" dirty="0"/>
              <a:t> </a:t>
            </a:r>
            <a:r>
              <a:rPr lang="en-US" sz="2000" dirty="0" err="1"/>
              <a:t>ulagač</a:t>
            </a:r>
            <a:r>
              <a:rPr lang="en-US" sz="2000" dirty="0"/>
              <a:t> 15.05.2022? </a:t>
            </a:r>
            <a:r>
              <a:rPr lang="en-US" sz="2000" dirty="0" err="1"/>
              <a:t>Raditi</a:t>
            </a:r>
            <a:r>
              <a:rPr lang="en-US" sz="2000" dirty="0"/>
              <a:t>: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en-US" sz="2000" dirty="0" err="1"/>
              <a:t>primjenom</a:t>
            </a:r>
            <a:r>
              <a:rPr lang="en-US" sz="2000" dirty="0"/>
              <a:t> </a:t>
            </a:r>
            <a:r>
              <a:rPr lang="en-US" sz="2000" dirty="0" err="1"/>
              <a:t>konformne</a:t>
            </a:r>
            <a:r>
              <a:rPr lang="en-US" sz="2000" dirty="0"/>
              <a:t> </a:t>
            </a:r>
            <a:r>
              <a:rPr lang="en-US" sz="2000" dirty="0" err="1"/>
              <a:t>kamatne</a:t>
            </a:r>
            <a:r>
              <a:rPr lang="en-US" sz="2000" dirty="0"/>
              <a:t> stope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nepun</a:t>
            </a:r>
            <a:r>
              <a:rPr lang="en-US" sz="2000" dirty="0"/>
              <a:t> </a:t>
            </a:r>
            <a:r>
              <a:rPr lang="en-US" sz="2000" dirty="0" err="1"/>
              <a:t>obračunski</a:t>
            </a:r>
            <a:r>
              <a:rPr lang="en-US" sz="2000" dirty="0"/>
              <a:t> period;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en-US" sz="2000" dirty="0" err="1"/>
              <a:t>primjenom</a:t>
            </a:r>
            <a:r>
              <a:rPr lang="en-US" sz="2000" dirty="0"/>
              <a:t> </a:t>
            </a:r>
            <a:r>
              <a:rPr lang="en-US" sz="2000" dirty="0" err="1"/>
              <a:t>relativne</a:t>
            </a:r>
            <a:r>
              <a:rPr lang="en-US" sz="2000" dirty="0"/>
              <a:t> </a:t>
            </a:r>
            <a:r>
              <a:rPr lang="en-US" sz="2000" dirty="0" err="1"/>
              <a:t>kamatne</a:t>
            </a:r>
            <a:r>
              <a:rPr lang="en-US" sz="2000" dirty="0"/>
              <a:t> stope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nepun</a:t>
            </a:r>
            <a:r>
              <a:rPr lang="en-US" sz="2000" dirty="0"/>
              <a:t> </a:t>
            </a:r>
            <a:r>
              <a:rPr lang="en-US" sz="2000" dirty="0" err="1"/>
              <a:t>obračunski</a:t>
            </a:r>
            <a:r>
              <a:rPr lang="en-US" sz="2000" dirty="0"/>
              <a:t> period.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3723" y="2189284"/>
                <a:ext cx="9935308" cy="1939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=75.000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ctrlPr>
                                <a:rPr lang="en-15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81</m:t>
                              </m:r>
                            </m:deg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1,04</m:t>
                              </m:r>
                            </m:e>
                          </m:ra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103</m:t>
                          </m:r>
                        </m:sup>
                      </m:sSup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81</m:t>
                              </m:r>
                            </m:deg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1,04</m:t>
                              </m:r>
                            </m:e>
                          </m:ra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35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𝟎𝟕𝟖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en-US" b="1" dirty="0"/>
              </a:p>
              <a:p>
                <a:endParaRPr lang="en-US" dirty="0"/>
              </a:p>
              <a:p>
                <a:r>
                  <a:rPr lang="en-US" dirty="0"/>
                  <a:t>b)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=75.000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1+0,04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103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81</m:t>
                              </m:r>
                            </m:den>
                          </m:f>
                        </m:e>
                      </m:d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1+0,04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135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181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723" y="2189284"/>
                <a:ext cx="9935308" cy="1939698"/>
              </a:xfrm>
              <a:prstGeom prst="rect">
                <a:avLst/>
              </a:prstGeom>
              <a:blipFill>
                <a:blip r:embed="rId2"/>
                <a:stretch>
                  <a:fillRect l="-552" t="-15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760534" y="5609492"/>
            <a:ext cx="7907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739411" y="5476141"/>
            <a:ext cx="0" cy="272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987918" y="5473211"/>
            <a:ext cx="0" cy="272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69372" y="5473211"/>
            <a:ext cx="0" cy="272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221165" y="5473211"/>
            <a:ext cx="0" cy="272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372957" y="5473211"/>
            <a:ext cx="0" cy="272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542334" y="5442438"/>
            <a:ext cx="0" cy="272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667750" y="5473211"/>
            <a:ext cx="0" cy="272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463667" y="5023282"/>
                <a:ext cx="5136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3667" y="5023282"/>
                <a:ext cx="51366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86280" y="5776546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19.03.2019</a:t>
            </a:r>
            <a:r>
              <a:rPr lang="en-US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35496" y="5776546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30.06.2019</a:t>
            </a:r>
            <a:r>
              <a:rPr lang="en-US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3664" y="5776546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31.12.2019</a:t>
            </a:r>
            <a:r>
              <a:rPr lang="en-US" dirty="0"/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95118" y="5776546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30.06.2020</a:t>
            </a:r>
            <a:r>
              <a:rPr lang="en-US" dirty="0"/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6911" y="5776546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31.12.2020</a:t>
            </a:r>
            <a:r>
              <a:rPr lang="en-US" dirty="0"/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98703" y="5776546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30.06.2021</a:t>
            </a:r>
            <a:r>
              <a:rPr lang="en-US" dirty="0"/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68080" y="5764824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31.12.2021</a:t>
            </a:r>
            <a:r>
              <a:rPr lang="en-US" dirty="0"/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46248" y="5764824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15.05.2021</a:t>
            </a:r>
            <a:r>
              <a:rPr lang="en-US" dirty="0"/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7619" y="5243033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103 </a:t>
            </a:r>
            <a:r>
              <a:rPr lang="en-US" dirty="0"/>
              <a:t>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67600" y="5243117"/>
            <a:ext cx="11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135 </a:t>
            </a:r>
            <a:r>
              <a:rPr lang="en-US" dirty="0"/>
              <a:t>d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760534" y="5503984"/>
            <a:ext cx="0" cy="272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61242" y="5156548"/>
                <a:ext cx="4176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242" y="5156548"/>
                <a:ext cx="41767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749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5462" y="1987062"/>
                <a:ext cx="10585938" cy="139797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23.846,048=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15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15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n-15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5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1,5</m:t>
                                  </m:r>
                                  <m:r>
                                    <a:rPr lang="en-15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=15.000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5462" y="1987062"/>
                <a:ext cx="10585938" cy="139797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7617BF4-089F-455C-9D75-AC524A5FC20F}"/>
              </a:ext>
            </a:extLst>
          </p:cNvPr>
          <p:cNvSpPr txBox="1">
            <a:spLocks/>
          </p:cNvSpPr>
          <p:nvPr/>
        </p:nvSpPr>
        <p:spPr>
          <a:xfrm>
            <a:off x="531617" y="247637"/>
            <a:ext cx="11397006" cy="1545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BA" sz="2000" b="1" dirty="0"/>
              <a:t>Primjer:</a:t>
            </a:r>
            <a:r>
              <a:rPr lang="en-US" sz="2000" b="1" dirty="0"/>
              <a:t> </a:t>
            </a:r>
            <a:r>
              <a:rPr lang="en-US" sz="2000" dirty="0" err="1"/>
              <a:t>Ulagač</a:t>
            </a:r>
            <a:r>
              <a:rPr lang="en-US" sz="2000" dirty="0"/>
              <a:t> je </a:t>
            </a:r>
            <a:r>
              <a:rPr lang="en-US" sz="2000" dirty="0" err="1"/>
              <a:t>uložio</a:t>
            </a:r>
            <a:r>
              <a:rPr lang="en-US" sz="2000" dirty="0"/>
              <a:t> X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pri</a:t>
            </a:r>
            <a:r>
              <a:rPr lang="en-US" sz="2000" dirty="0"/>
              <a:t> </a:t>
            </a:r>
            <a:r>
              <a:rPr lang="en-US" sz="2000" dirty="0" err="1"/>
              <a:t>godišnjem</a:t>
            </a:r>
            <a:r>
              <a:rPr lang="en-US" sz="2000" dirty="0"/>
              <a:t> </a:t>
            </a:r>
            <a:r>
              <a:rPr lang="en-US" sz="2000" dirty="0" err="1"/>
              <a:t>kapitalisanju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godišnja</a:t>
            </a:r>
            <a:r>
              <a:rPr lang="en-US" sz="2000" dirty="0"/>
              <a:t> </a:t>
            </a:r>
            <a:r>
              <a:rPr lang="en-US" sz="2000" dirty="0" err="1"/>
              <a:t>kamatnoj</a:t>
            </a:r>
            <a:r>
              <a:rPr lang="en-US" sz="2000" dirty="0"/>
              <a:t> </a:t>
            </a:r>
            <a:r>
              <a:rPr lang="en-US" sz="2000" dirty="0" err="1"/>
              <a:t>stopi</a:t>
            </a:r>
            <a:r>
              <a:rPr lang="en-US" sz="2000" dirty="0"/>
              <a:t> od 3% u </a:t>
            </a:r>
            <a:r>
              <a:rPr lang="en-US" sz="2000" dirty="0" err="1"/>
              <a:t>prve</a:t>
            </a:r>
            <a:r>
              <a:rPr lang="en-US" sz="2000" dirty="0"/>
              <a:t> 3 </a:t>
            </a:r>
            <a:r>
              <a:rPr lang="en-US" sz="2000" dirty="0" err="1"/>
              <a:t>godine</a:t>
            </a:r>
            <a:r>
              <a:rPr lang="en-US" sz="2000" dirty="0"/>
              <a:t>. </a:t>
            </a:r>
            <a:r>
              <a:rPr lang="en-US" sz="2000" dirty="0" err="1"/>
              <a:t>Naredne</a:t>
            </a:r>
            <a:r>
              <a:rPr lang="en-US" sz="2000" dirty="0"/>
              <a:t> 4 </a:t>
            </a:r>
            <a:r>
              <a:rPr lang="en-US" sz="2000" dirty="0" err="1"/>
              <a:t>godine</a:t>
            </a:r>
            <a:r>
              <a:rPr lang="en-US" sz="2000" dirty="0"/>
              <a:t> je </a:t>
            </a:r>
            <a:r>
              <a:rPr lang="en-US" sz="2000" dirty="0" err="1"/>
              <a:t>godišnja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5%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polugodišnjim</a:t>
            </a:r>
            <a:r>
              <a:rPr lang="en-US" sz="2000" dirty="0"/>
              <a:t> </a:t>
            </a:r>
            <a:r>
              <a:rPr lang="en-US" sz="2000" dirty="0" err="1"/>
              <a:t>kapitalisanjem</a:t>
            </a:r>
            <a:r>
              <a:rPr lang="en-US" sz="2000" dirty="0"/>
              <a:t>, a 3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nakon</a:t>
            </a:r>
            <a:r>
              <a:rPr lang="en-US" sz="2000" dirty="0"/>
              <a:t> toga je </a:t>
            </a:r>
            <a:r>
              <a:rPr lang="en-US" sz="2000" dirty="0" err="1"/>
              <a:t>tromjesečna</a:t>
            </a:r>
            <a:r>
              <a:rPr lang="en-US" sz="2000" dirty="0"/>
              <a:t> </a:t>
            </a:r>
            <a:r>
              <a:rPr lang="en-US" sz="2000" dirty="0" err="1"/>
              <a:t>kamatna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1,5% </a:t>
            </a:r>
            <a:r>
              <a:rPr lang="en-US" sz="2000" dirty="0" err="1"/>
              <a:t>sa</a:t>
            </a:r>
            <a:r>
              <a:rPr lang="en-US" sz="2000" dirty="0"/>
              <a:t>  </a:t>
            </a:r>
            <a:r>
              <a:rPr lang="en-US" sz="2000" dirty="0" err="1"/>
              <a:t>polugodišnjim</a:t>
            </a:r>
            <a:r>
              <a:rPr lang="en-US" sz="2000" dirty="0"/>
              <a:t> </a:t>
            </a:r>
            <a:r>
              <a:rPr lang="en-US" sz="2000" dirty="0" err="1"/>
              <a:t>kapitalisanjem</a:t>
            </a:r>
            <a:r>
              <a:rPr lang="en-US" sz="2000" dirty="0"/>
              <a:t>. </a:t>
            </a:r>
            <a:r>
              <a:rPr lang="en-US" sz="2000" dirty="0" err="1"/>
              <a:t>Kolika</a:t>
            </a:r>
            <a:r>
              <a:rPr lang="en-US" sz="2000" dirty="0"/>
              <a:t> je </a:t>
            </a:r>
            <a:r>
              <a:rPr lang="en-US" sz="2000" dirty="0" err="1"/>
              <a:t>uložena</a:t>
            </a:r>
            <a:r>
              <a:rPr lang="en-US" sz="2000" dirty="0"/>
              <a:t> </a:t>
            </a:r>
            <a:r>
              <a:rPr lang="en-US" sz="2000" dirty="0" err="1"/>
              <a:t>vrijednost</a:t>
            </a:r>
            <a:r>
              <a:rPr lang="en-US" sz="2000" dirty="0"/>
              <a:t>, </a:t>
            </a:r>
            <a:r>
              <a:rPr lang="en-US" sz="2000" dirty="0" err="1"/>
              <a:t>ako</a:t>
            </a:r>
            <a:r>
              <a:rPr lang="en-US" sz="2000" dirty="0"/>
              <a:t> </a:t>
            </a:r>
            <a:r>
              <a:rPr lang="en-US" sz="2000" dirty="0" err="1"/>
              <a:t>ulagač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10.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raspolaže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23.864,048 </a:t>
            </a:r>
            <a:r>
              <a:rPr lang="en-US" sz="2000" dirty="0" err="1"/>
              <a:t>n.j</a:t>
            </a:r>
            <a:r>
              <a:rPr lang="en-US" sz="2000" dirty="0"/>
              <a:t>,?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2031" y="4132384"/>
            <a:ext cx="10972800" cy="1890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Iznos</a:t>
            </a:r>
            <a:r>
              <a:rPr lang="en-US" sz="2000" dirty="0"/>
              <a:t> od 10.000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dospijeva</a:t>
            </a:r>
            <a:r>
              <a:rPr lang="en-US" sz="2000" dirty="0"/>
              <a:t> </a:t>
            </a:r>
            <a:r>
              <a:rPr lang="en-US" sz="2000" dirty="0" err="1"/>
              <a:t>nakon</a:t>
            </a:r>
            <a:r>
              <a:rPr lang="en-US" sz="2000" dirty="0"/>
              <a:t> 5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iznos</a:t>
            </a:r>
            <a:r>
              <a:rPr lang="en-US" sz="2000" dirty="0"/>
              <a:t> od 4.000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nakon</a:t>
            </a:r>
            <a:r>
              <a:rPr lang="en-US" sz="2000" dirty="0"/>
              <a:t> 8 </a:t>
            </a:r>
            <a:r>
              <a:rPr lang="en-US" sz="2000" dirty="0" err="1"/>
              <a:t>godina</a:t>
            </a:r>
            <a:r>
              <a:rPr lang="en-US" sz="2000" dirty="0"/>
              <a:t>. </a:t>
            </a:r>
            <a:r>
              <a:rPr lang="en-US" sz="2000" dirty="0" err="1"/>
              <a:t>Ako</a:t>
            </a:r>
            <a:r>
              <a:rPr lang="en-US" sz="2000" dirty="0"/>
              <a:t> se </a:t>
            </a:r>
            <a:r>
              <a:rPr lang="en-US" sz="2000" dirty="0" err="1"/>
              <a:t>novac</a:t>
            </a:r>
            <a:r>
              <a:rPr lang="en-US" sz="2000" dirty="0"/>
              <a:t> </a:t>
            </a:r>
            <a:r>
              <a:rPr lang="en-US" sz="2000" dirty="0" err="1"/>
              <a:t>vrednuje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stopi</a:t>
            </a:r>
            <a:r>
              <a:rPr lang="en-US" sz="2000" dirty="0"/>
              <a:t> od 4%(d)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, 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koliko</a:t>
            </a:r>
            <a:r>
              <a:rPr lang="en-US" sz="2000" dirty="0"/>
              <a:t> </a:t>
            </a:r>
            <a:r>
              <a:rPr lang="en-US" sz="2000" dirty="0" err="1"/>
              <a:t>godina</a:t>
            </a:r>
            <a:r>
              <a:rPr lang="en-US" sz="2000" dirty="0"/>
              <a:t> se </a:t>
            </a:r>
            <a:r>
              <a:rPr lang="en-US" sz="2000" dirty="0" err="1"/>
              <a:t>umjesto</a:t>
            </a:r>
            <a:r>
              <a:rPr lang="en-US" sz="2000" dirty="0"/>
              <a:t> </a:t>
            </a:r>
            <a:r>
              <a:rPr lang="en-US" sz="2000" dirty="0" err="1"/>
              <a:t>ovih</a:t>
            </a:r>
            <a:r>
              <a:rPr lang="en-US" sz="2000" dirty="0"/>
              <a:t> </a:t>
            </a:r>
            <a:r>
              <a:rPr lang="en-US" sz="2000" dirty="0" err="1"/>
              <a:t>pojedinačnih</a:t>
            </a:r>
            <a:r>
              <a:rPr lang="en-US" sz="2000" dirty="0"/>
              <a:t> </a:t>
            </a:r>
            <a:r>
              <a:rPr lang="en-US" sz="2000" dirty="0" err="1"/>
              <a:t>iznosa</a:t>
            </a:r>
            <a:r>
              <a:rPr lang="en-US" sz="2000" dirty="0"/>
              <a:t>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uplatiti</a:t>
            </a:r>
            <a:r>
              <a:rPr lang="en-US" sz="2000" dirty="0"/>
              <a:t> </a:t>
            </a:r>
            <a:r>
              <a:rPr lang="en-US" sz="2000" dirty="0" err="1"/>
              <a:t>iznos</a:t>
            </a:r>
            <a:r>
              <a:rPr lang="en-US" sz="2000" dirty="0"/>
              <a:t> </a:t>
            </a:r>
            <a:r>
              <a:rPr lang="en-US" sz="2000" dirty="0" err="1"/>
              <a:t>jednak</a:t>
            </a:r>
            <a:r>
              <a:rPr lang="en-US" sz="2000" dirty="0"/>
              <a:t> </a:t>
            </a:r>
            <a:r>
              <a:rPr lang="en-US" sz="2000" dirty="0" err="1"/>
              <a:t>zbiru</a:t>
            </a:r>
            <a:r>
              <a:rPr lang="en-US" sz="2000" dirty="0"/>
              <a:t> </a:t>
            </a:r>
            <a:r>
              <a:rPr lang="en-US" sz="2000" dirty="0" err="1"/>
              <a:t>pojedinačnih</a:t>
            </a:r>
            <a:r>
              <a:rPr lang="en-US" sz="2000" dirty="0"/>
              <a:t> </a:t>
            </a:r>
            <a:r>
              <a:rPr lang="en-US" sz="2000" dirty="0" err="1"/>
              <a:t>dugovanja</a:t>
            </a:r>
            <a:r>
              <a:rPr lang="en-US" sz="2000" dirty="0"/>
              <a:t>?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en-US" sz="2000" dirty="0" err="1"/>
              <a:t>koliko</a:t>
            </a:r>
            <a:r>
              <a:rPr lang="en-US" sz="2000" dirty="0"/>
              <a:t> bi </a:t>
            </a:r>
            <a:r>
              <a:rPr lang="en-US" sz="2000" dirty="0" err="1"/>
              <a:t>danas</a:t>
            </a:r>
            <a:r>
              <a:rPr lang="en-US" sz="2000" dirty="0"/>
              <a:t> </a:t>
            </a:r>
            <a:r>
              <a:rPr lang="en-US" sz="2000" dirty="0" err="1"/>
              <a:t>trebalo</a:t>
            </a:r>
            <a:r>
              <a:rPr lang="en-US" sz="2000" dirty="0"/>
              <a:t> </a:t>
            </a:r>
            <a:r>
              <a:rPr lang="en-US" sz="2000" dirty="0" err="1"/>
              <a:t>uplatiti</a:t>
            </a:r>
            <a:r>
              <a:rPr lang="en-US" sz="2000" dirty="0"/>
              <a:t> da se </a:t>
            </a:r>
            <a:r>
              <a:rPr lang="en-US" sz="2000" dirty="0" err="1"/>
              <a:t>zatvore</a:t>
            </a:r>
            <a:r>
              <a:rPr lang="en-US" sz="2000" dirty="0"/>
              <a:t> ova </a:t>
            </a:r>
            <a:r>
              <a:rPr lang="en-US" sz="2000" dirty="0" err="1"/>
              <a:t>dugovanja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8400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10334" y="943315"/>
                <a:ext cx="5613457" cy="5592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/>
                  <a:t>b) </a:t>
                </a:r>
                <a:r>
                  <a:rPr lang="en-US" b="1" dirty="0" err="1"/>
                  <a:t>Uplata</a:t>
                </a:r>
                <a:r>
                  <a:rPr lang="en-US" b="1" dirty="0"/>
                  <a:t> </a:t>
                </a:r>
                <a:r>
                  <a:rPr lang="en-US" b="1" dirty="0" err="1"/>
                  <a:t>salda</a:t>
                </a:r>
                <a:r>
                  <a:rPr lang="en-US" b="1" dirty="0"/>
                  <a:t> </a:t>
                </a:r>
                <a:r>
                  <a:rPr lang="en-US" b="1" dirty="0" err="1"/>
                  <a:t>dugovanja</a:t>
                </a:r>
                <a:r>
                  <a:rPr lang="en-US" b="1" dirty="0"/>
                  <a:t> </a:t>
                </a:r>
                <a:r>
                  <a:rPr lang="en-US" b="1" dirty="0" err="1"/>
                  <a:t>na</a:t>
                </a:r>
                <a:r>
                  <a:rPr lang="en-US" b="1" dirty="0"/>
                  <a:t> </a:t>
                </a:r>
                <a:r>
                  <a:rPr lang="en-US" b="1" dirty="0" err="1"/>
                  <a:t>određeni</a:t>
                </a:r>
                <a:r>
                  <a:rPr lang="en-US" b="1" dirty="0"/>
                  <a:t> </a:t>
                </a:r>
                <a:r>
                  <a:rPr lang="en-US" b="1" dirty="0" err="1"/>
                  <a:t>dan</a:t>
                </a:r>
                <a:endParaRPr lang="en-US" b="1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b="0" dirty="0"/>
              </a:p>
              <a:p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14.000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10.000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4.000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𝑛𝑠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14.000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10.000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4.000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=1,2565</m:t>
                      </m:r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endParaRPr lang="en-US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1,2565</m:t>
                          </m:r>
                          <m:r>
                            <m:rPr>
                              <m:nor/>
                            </m:rPr>
                            <a:rPr lang="en-US" dirty="0"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𝟖𝟐</m:t>
                      </m:r>
                    </m:oMath>
                  </m:oMathPara>
                </a14:m>
                <a:endParaRPr lang="sr-Latn-BA" b="1" dirty="0"/>
              </a:p>
              <a:p>
                <a:pPr/>
                <a:endParaRPr lang="sr-Latn-BA" b="1" dirty="0"/>
              </a:p>
              <a:p>
                <a:pPr algn="ctr"/>
                <a:r>
                  <a:rPr lang="sr-Latn-BA" dirty="0"/>
                  <a:t>(Saldo dugovanja će podmiriti obaveze za 5 godina, 9 mjeseci i 26 dana) </a:t>
                </a:r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34" y="943315"/>
                <a:ext cx="5613457" cy="5592621"/>
              </a:xfrm>
              <a:prstGeom prst="rect">
                <a:avLst/>
              </a:prstGeom>
              <a:blipFill>
                <a:blip r:embed="rId2"/>
                <a:stretch>
                  <a:fillRect t="-654" b="-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6831622" y="943315"/>
                <a:ext cx="4412917" cy="5035454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b="1" dirty="0"/>
                  <a:t>b) </a:t>
                </a:r>
                <a:r>
                  <a:rPr lang="en-US" b="1" dirty="0" err="1"/>
                  <a:t>Uplata</a:t>
                </a:r>
                <a:r>
                  <a:rPr lang="en-US" b="1" dirty="0"/>
                  <a:t> </a:t>
                </a:r>
                <a:r>
                  <a:rPr lang="en-US" b="1" dirty="0" err="1"/>
                  <a:t>danas</a:t>
                </a:r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=10.000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+4.000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𝟏𝟒𝟐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31622" y="943315"/>
                <a:ext cx="4412917" cy="5035454"/>
              </a:xfrm>
              <a:blipFill>
                <a:blip r:embed="rId3"/>
                <a:stretch>
                  <a:fillRect t="-7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0159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70EFDA8-1EEB-4DEF-B866-241D6528C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154" y="260507"/>
            <a:ext cx="11016762" cy="1040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 </a:t>
            </a:r>
            <a:r>
              <a:rPr lang="sr-Latn-BA" sz="2000" dirty="0"/>
              <a:t>Četvrtina od ukupne </a:t>
            </a:r>
            <a:r>
              <a:rPr lang="en-US" sz="2000" dirty="0" err="1"/>
              <a:t>vrijednosti</a:t>
            </a:r>
            <a:r>
              <a:rPr lang="sr-Latn-BA" sz="2000" dirty="0"/>
              <a:t> neke robe je prodata sa zaradom od 8%, petina sa zaradom od 9,5%, tri osmine sa 3% i ostatak sa 5%. Ukupno je ostvareno 42.480 n.j. zarade. Kolika je nabavna vrijednost prodate robe?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2C19F4-DA29-46F2-9F3E-3E25F7B84161}"/>
                  </a:ext>
                </a:extLst>
              </p:cNvPr>
              <p:cNvSpPr txBox="1"/>
              <p:nvPr/>
            </p:nvSpPr>
            <p:spPr>
              <a:xfrm>
                <a:off x="586154" y="1437226"/>
                <a:ext cx="10585939" cy="1720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𝑛𝑎𝑏𝑎𝑣𝑛𝑎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𝑐𝑖𝑗𝑒𝑛𝑎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𝑝𝑟𝑜𝑑𝑎𝑡𝑒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𝑟𝑜𝑏𝑒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∙0,08+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∙0,095+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∙0,03+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∙0,05=42.480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𝟕𝟐𝟎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2C19F4-DA29-46F2-9F3E-3E25F7B84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54" y="1437226"/>
                <a:ext cx="10585939" cy="1720792"/>
              </a:xfrm>
              <a:prstGeom prst="rect">
                <a:avLst/>
              </a:prstGeom>
              <a:blipFill>
                <a:blip r:embed="rId2"/>
                <a:stretch>
                  <a:fillRect b="-24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CE7BD0-014B-4B84-86B8-DC3E79817455}"/>
              </a:ext>
            </a:extLst>
          </p:cNvPr>
          <p:cNvSpPr txBox="1">
            <a:spLocks/>
          </p:cNvSpPr>
          <p:nvPr/>
        </p:nvSpPr>
        <p:spPr>
          <a:xfrm>
            <a:off x="586154" y="3255147"/>
            <a:ext cx="11016762" cy="138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</a:t>
            </a:r>
            <a:r>
              <a:rPr lang="sr-Latn-BA" sz="2000" b="1" dirty="0"/>
              <a:t> </a:t>
            </a:r>
            <a:r>
              <a:rPr lang="en-US" sz="2000" dirty="0" err="1"/>
              <a:t>Usljed</a:t>
            </a:r>
            <a:r>
              <a:rPr lang="en-US" sz="2000" dirty="0"/>
              <a:t> </a:t>
            </a:r>
            <a:r>
              <a:rPr lang="en-US" sz="2000" dirty="0" err="1"/>
              <a:t>rasta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donesena</a:t>
            </a:r>
            <a:r>
              <a:rPr lang="en-US" sz="2000" dirty="0"/>
              <a:t> je </a:t>
            </a:r>
            <a:r>
              <a:rPr lang="en-US" sz="2000" dirty="0" err="1"/>
              <a:t>odluka</a:t>
            </a:r>
            <a:r>
              <a:rPr lang="en-US" sz="2000" dirty="0"/>
              <a:t> da se </a:t>
            </a:r>
            <a:r>
              <a:rPr lang="en-US" sz="2000" dirty="0" err="1"/>
              <a:t>postojeća</a:t>
            </a:r>
            <a:r>
              <a:rPr lang="en-US" sz="2000" dirty="0"/>
              <a:t> </a:t>
            </a:r>
            <a:r>
              <a:rPr lang="en-US" sz="2000" dirty="0" err="1"/>
              <a:t>jedinstvena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PDV-a </a:t>
            </a:r>
            <a:r>
              <a:rPr lang="en-US" sz="2000" dirty="0" err="1"/>
              <a:t>sa</a:t>
            </a:r>
            <a:r>
              <a:rPr lang="en-US" sz="2000" dirty="0"/>
              <a:t> 25% </a:t>
            </a:r>
            <a:r>
              <a:rPr lang="en-US" sz="2000" dirty="0" err="1"/>
              <a:t>spusti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20%. od 1.5. </a:t>
            </a:r>
            <a:r>
              <a:rPr lang="en-US" sz="2000" dirty="0" err="1"/>
              <a:t>tekuće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za </a:t>
            </a:r>
            <a:r>
              <a:rPr lang="en-US" sz="2000" dirty="0" err="1"/>
              <a:t>prehrambene</a:t>
            </a:r>
            <a:r>
              <a:rPr lang="en-US" sz="2000" dirty="0"/>
              <a:t> </a:t>
            </a:r>
            <a:r>
              <a:rPr lang="en-US" sz="2000" dirty="0" err="1"/>
              <a:t>proizvode</a:t>
            </a:r>
            <a:r>
              <a:rPr lang="en-US" sz="2000" dirty="0"/>
              <a:t>.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nakon</a:t>
            </a:r>
            <a:r>
              <a:rPr lang="en-US" sz="2000" dirty="0"/>
              <a:t> </a:t>
            </a:r>
            <a:r>
              <a:rPr lang="en-US" sz="2000" dirty="0" err="1"/>
              <a:t>smanjenja</a:t>
            </a:r>
            <a:r>
              <a:rPr lang="en-US" sz="2000" dirty="0"/>
              <a:t> stope PDV-a (</a:t>
            </a:r>
            <a:r>
              <a:rPr lang="en-US" sz="2000" dirty="0" err="1"/>
              <a:t>poslije</a:t>
            </a:r>
            <a:r>
              <a:rPr lang="en-US" sz="2000" dirty="0"/>
              <a:t> 1.5.)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vreće</a:t>
            </a:r>
            <a:r>
              <a:rPr lang="en-US" sz="2000" dirty="0"/>
              <a:t> </a:t>
            </a:r>
            <a:r>
              <a:rPr lang="en-US" sz="2000" dirty="0" err="1"/>
              <a:t>brašna</a:t>
            </a:r>
            <a:r>
              <a:rPr lang="en-US" sz="2000" dirty="0"/>
              <a:t> u </a:t>
            </a:r>
            <a:r>
              <a:rPr lang="en-US" sz="2000" dirty="0" err="1"/>
              <a:t>maloprodaji</a:t>
            </a:r>
            <a:r>
              <a:rPr lang="en-US" sz="2000" dirty="0"/>
              <a:t> 30 KM,</a:t>
            </a:r>
            <a:r>
              <a:rPr lang="sr-Latn-BA" sz="2000" dirty="0"/>
              <a:t> za koliko procenata je smanjen iznos PDV-a uračunatog u cijenu brašna</a:t>
            </a:r>
            <a:r>
              <a:rPr lang="sr-Latn-BA" dirty="0"/>
              <a:t>?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AD1F398-A0AC-4FAB-8937-93577D222B49}"/>
                  </a:ext>
                </a:extLst>
              </p:cNvPr>
              <p:cNvSpPr txBox="1"/>
              <p:nvPr/>
            </p:nvSpPr>
            <p:spPr>
              <a:xfrm>
                <a:off x="586154" y="4736091"/>
                <a:ext cx="3872725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𝑚𝑎𝑙𝑜𝑝𝑟𝑜𝑑𝑎𝑗𝑛𝑎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𝑐𝑖𝑗𝑒𝑛𝑎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𝑏𝑒𝑧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𝑃𝐷𝑉𝑎</m:t>
                      </m:r>
                    </m:oMath>
                  </m:oMathPara>
                </a14:m>
                <a:endParaRPr lang="sr-Latn-BA" dirty="0"/>
              </a:p>
              <a:p>
                <a:r>
                  <a:rPr lang="sr-Latn-BA" dirty="0"/>
                  <a:t>Prije povećanja: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∙1,25=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𝑃𝐷𝑉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𝑃𝐷𝑉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=6,25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endParaRPr lang="sr-Latn-BA" dirty="0"/>
              </a:p>
              <a:p>
                <a:r>
                  <a:rPr lang="sr-Latn-BA" dirty="0"/>
                  <a:t>Poslije povećanja: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=25,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𝑃𝐷𝑉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AD1F398-A0AC-4FAB-8937-93577D222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54" y="4736091"/>
                <a:ext cx="3872725" cy="1754326"/>
              </a:xfrm>
              <a:prstGeom prst="rect">
                <a:avLst/>
              </a:prstGeom>
              <a:blipFill>
                <a:blip r:embed="rId3"/>
                <a:stretch>
                  <a:fillRect l="-12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712AF4-D83B-4490-9CA8-DB9F98031BC1}"/>
                  </a:ext>
                </a:extLst>
              </p:cNvPr>
              <p:cNvSpPr txBox="1"/>
              <p:nvPr/>
            </p:nvSpPr>
            <p:spPr>
              <a:xfrm>
                <a:off x="5063978" y="4727434"/>
                <a:ext cx="6538938" cy="1771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% smanjenja PDV-a: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𝑃𝐷𝑉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𝑃𝐷𝑉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6,25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r>
                  <a:rPr lang="sr-Latn-BA" dirty="0"/>
                  <a:t>Iznos PDV-a naplaćenog nakon smanjena stope je 80% od početnog PDV-a, odnosno uračunati iznos je smanjen za 20%.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712AF4-D83B-4490-9CA8-DB9F98031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978" y="4727434"/>
                <a:ext cx="6538938" cy="1771639"/>
              </a:xfrm>
              <a:prstGeom prst="rect">
                <a:avLst/>
              </a:prstGeom>
              <a:blipFill>
                <a:blip r:embed="rId4"/>
                <a:stretch>
                  <a:fillRect l="-840" t="-1718" b="-44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35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35C4A1A-850B-478D-9711-D4C3473B1A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4179" y="3337089"/>
                <a:ext cx="5343306" cy="31188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sup>
                      </m:sSubSup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1.000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=1060,02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sup>
                      </m:sSubSup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1.000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∙0,75∙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=796,02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p>
                      </m:sSubSup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1.000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∙0,75∙1,30∙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=1055,37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35C4A1A-850B-478D-9711-D4C3473B1A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4179" y="3337089"/>
                <a:ext cx="5343306" cy="311882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F8489-3AEE-403D-B3FD-BA529BD834BD}"/>
              </a:ext>
            </a:extLst>
          </p:cNvPr>
          <p:cNvSpPr txBox="1">
            <a:spLocks/>
          </p:cNvSpPr>
          <p:nvPr/>
        </p:nvSpPr>
        <p:spPr>
          <a:xfrm>
            <a:off x="454179" y="232407"/>
            <a:ext cx="11016762" cy="293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err="1"/>
              <a:t>Primjer</a:t>
            </a:r>
            <a:r>
              <a:rPr lang="sr-Latn-BA" sz="2000" b="1" dirty="0"/>
              <a:t>: </a:t>
            </a:r>
            <a:r>
              <a:rPr lang="en-US" sz="2000" dirty="0"/>
              <a:t>Plate u BiH</a:t>
            </a:r>
            <a:r>
              <a:rPr lang="sr-Latn-BA" sz="2000" dirty="0"/>
              <a:t> su u periodu od 2016. do 2020. imale sljedeći prosječni godišnji rast:</a:t>
            </a:r>
          </a:p>
          <a:p>
            <a:r>
              <a:rPr lang="sr-Latn-BA" sz="2000" dirty="0"/>
              <a:t>Sektor finansija: 2%;</a:t>
            </a:r>
          </a:p>
          <a:p>
            <a:r>
              <a:rPr lang="sr-Latn-BA" sz="2000" dirty="0"/>
              <a:t>Uslužni sektor: 1,5%;</a:t>
            </a:r>
          </a:p>
          <a:p>
            <a:r>
              <a:rPr lang="sr-Latn-BA" sz="2000" dirty="0"/>
              <a:t>Javni sektor: 4% do 2018, nadalje pad od 1% godišnje.</a:t>
            </a:r>
          </a:p>
          <a:p>
            <a:pPr marL="0" indent="0">
              <a:buNone/>
            </a:pPr>
            <a:r>
              <a:rPr lang="sr-Latn-BA" sz="2000" dirty="0"/>
              <a:t>Prosječna plata u javnom sektoru u 2016. je iznosila 1.000 KM, dok je u uslužnom sektoru bila 25% niža. Prosječna plata u finansijama je 2016. bila za 30% veća nego u uslužnom sektoru.</a:t>
            </a:r>
          </a:p>
          <a:p>
            <a:pPr marL="0" indent="0">
              <a:buNone/>
            </a:pPr>
            <a:r>
              <a:rPr lang="en-US" sz="2000" dirty="0"/>
              <a:t>Koja je </a:t>
            </a:r>
            <a:r>
              <a:rPr lang="en-US" sz="2000" dirty="0" err="1"/>
              <a:t>prosječna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en-US" sz="2000" dirty="0" err="1"/>
              <a:t>rasta</a:t>
            </a:r>
            <a:r>
              <a:rPr lang="en-US" sz="2000" dirty="0"/>
              <a:t> </a:t>
            </a:r>
            <a:r>
              <a:rPr lang="en-US" sz="2000" dirty="0" err="1"/>
              <a:t>plata</a:t>
            </a:r>
            <a:r>
              <a:rPr lang="en-US" sz="2000" dirty="0"/>
              <a:t> u </a:t>
            </a:r>
            <a:r>
              <a:rPr lang="en-US" sz="2000" dirty="0" err="1"/>
              <a:t>posmatrana</a:t>
            </a:r>
            <a:r>
              <a:rPr lang="en-US" sz="2000" dirty="0"/>
              <a:t> tri </a:t>
            </a:r>
            <a:r>
              <a:rPr lang="en-US" sz="2000" dirty="0" err="1"/>
              <a:t>sektora</a:t>
            </a:r>
            <a:r>
              <a:rPr lang="en-US" sz="2000" dirty="0"/>
              <a:t> </a:t>
            </a:r>
            <a:r>
              <a:rPr lang="sr-Latn-BA" sz="2000" dirty="0"/>
              <a:t> u periodu</a:t>
            </a:r>
            <a:r>
              <a:rPr lang="en-US" sz="2000" dirty="0"/>
              <a:t> 2016-2020?</a:t>
            </a:r>
          </a:p>
          <a:p>
            <a:pPr marL="0" indent="0">
              <a:buNone/>
            </a:pP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CE611539-5A99-4AE3-BD3C-5E875240B7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12816" y="3337088"/>
                <a:ext cx="5343306" cy="328850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1000+750+975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=908,3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b="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1060,02+796,02+1055,37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=970,47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2020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970,47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908,3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0" smtClean="0">
                          <a:latin typeface="Cambria Math" panose="02040503050406030204" pitchFamily="18" charset="0"/>
                        </a:rPr>
                        <m:t>𝟔𝟕</m:t>
                      </m:r>
                      <m:r>
                        <a:rPr lang="sr-Latn-BA" b="1" i="0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CE611539-5A99-4AE3-BD3C-5E875240B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816" y="3337088"/>
                <a:ext cx="5343306" cy="32885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236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ED689-B1FE-45F3-B5E5-AA0CE0E84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03" y="235670"/>
            <a:ext cx="10680569" cy="21304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Banka je 15.04. primila na eskont tri mjenice sa sljedećim nominalnim vrijednostima:</a:t>
            </a:r>
          </a:p>
          <a:p>
            <a:r>
              <a:rPr lang="sr-Latn-BA" sz="2000" dirty="0"/>
              <a:t>38.000 n.j, dospijeće 15.06;</a:t>
            </a:r>
          </a:p>
          <a:p>
            <a:r>
              <a:rPr lang="sr-Latn-BA" sz="2000" dirty="0"/>
              <a:t>50.600 n.j, dospijeće 05.07; </a:t>
            </a:r>
          </a:p>
          <a:p>
            <a:r>
              <a:rPr lang="sr-Latn-BA" sz="2000" dirty="0"/>
              <a:t>90.300 n.j, dospijeće 15.07.</a:t>
            </a:r>
          </a:p>
          <a:p>
            <a:pPr marL="0" indent="0">
              <a:buNone/>
            </a:pPr>
            <a:r>
              <a:rPr lang="sr-Latn-BA" sz="2000" dirty="0"/>
              <a:t>Kamatna stopa je 6,5%, provizija 0,5‰, administrativni troškovi 15 n.j. Koliko će banka odobriti u gotovu 15.04? Poslovni eskot.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3A5882-76A9-4450-A76F-164891701D34}"/>
              </a:ext>
            </a:extLst>
          </p:cNvPr>
          <p:cNvSpPr txBox="1"/>
          <p:nvPr/>
        </p:nvSpPr>
        <p:spPr>
          <a:xfrm>
            <a:off x="575034" y="2648931"/>
            <a:ext cx="590118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15.04.</a:t>
            </a:r>
            <a:endParaRPr lang="sr-Latn-BA" dirty="0">
              <a:latin typeface="Cambria Math" panose="02040503050406030204" pitchFamily="18" charset="0"/>
            </a:endParaRPr>
          </a:p>
          <a:p>
            <a:r>
              <a:rPr lang="sr-Latn-BA" sz="2000" dirty="0"/>
              <a:t>     Nominalna vr. 1			38.000, dosp. 15.06.</a:t>
            </a:r>
          </a:p>
          <a:p>
            <a:r>
              <a:rPr lang="sr-Latn-BA" sz="2000" dirty="0"/>
              <a:t>     Nominalna vr. 2			50.600, dosp. 05.07</a:t>
            </a:r>
          </a:p>
          <a:p>
            <a:r>
              <a:rPr lang="sr-Latn-BA" sz="2000" dirty="0"/>
              <a:t>     Nominalna vr. 3 			90.300, dosp. 15.07.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Eskont</a:t>
            </a:r>
            <a:r>
              <a:rPr lang="en-US" sz="2000" dirty="0"/>
              <a:t> (</a:t>
            </a:r>
            <a:r>
              <a:rPr lang="en-US" sz="2000" dirty="0" err="1"/>
              <a:t>suma</a:t>
            </a:r>
            <a:r>
              <a:rPr lang="en-US" sz="2000" dirty="0"/>
              <a:t>)</a:t>
            </a:r>
            <a:r>
              <a:rPr lang="sr-Latn-BA" sz="2000" dirty="0"/>
              <a:t>			    -	  2.642,23</a:t>
            </a:r>
          </a:p>
          <a:p>
            <a:endParaRPr lang="sr-Latn-BA" sz="2000" dirty="0"/>
          </a:p>
          <a:p>
            <a:r>
              <a:rPr lang="sr-Latn-BA" sz="2000" dirty="0"/>
              <a:t>     Eskontovana vr.		     176.257,77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Provizija				     -       88,13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Admin. troškovi 		     -       15,00</a:t>
            </a:r>
          </a:p>
          <a:p>
            <a:endParaRPr lang="sr-Latn-BA" sz="2000" dirty="0"/>
          </a:p>
          <a:p>
            <a:r>
              <a:rPr lang="sr-Latn-BA" sz="2000" b="1" dirty="0"/>
              <a:t>     Čista eskontovana vr.   176.154,64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A877565-6B75-46F1-BCDA-30C8ABBCBBD6}"/>
                  </a:ext>
                </a:extLst>
              </p:cNvPr>
              <p:cNvSpPr txBox="1"/>
              <p:nvPr/>
            </p:nvSpPr>
            <p:spPr>
              <a:xfrm>
                <a:off x="6476214" y="2648931"/>
                <a:ext cx="5286866" cy="3224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Eskont: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b="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𝑁𝐼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𝑁𝐼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38.000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∙0,065∙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+50.600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∙0,065∙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81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endParaRPr lang="sr-Latn-BA" b="0" dirty="0">
                  <a:ea typeface="Cambria Math" panose="02040503050406030204" pitchFamily="18" charset="0"/>
                </a:endParaRPr>
              </a:p>
              <a:p>
                <a:r>
                  <a:rPr lang="sr-Latn-BA" b="0" dirty="0"/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+90.300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∙0,065∙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91</m:t>
                        </m:r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=2.642,23</m:t>
                    </m:r>
                  </m:oMath>
                </a14:m>
                <a:endParaRPr lang="sr-Latn-BA" dirty="0"/>
              </a:p>
              <a:p>
                <a:endParaRPr lang="sr-Latn-BA" dirty="0"/>
              </a:p>
              <a:p>
                <a:r>
                  <a:rPr lang="sr-Latn-BA" dirty="0"/>
                  <a:t>Provizija: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𝑃𝑟𝑜𝑣𝑖𝑧𝑖𝑗𝑎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=176.257,77∙0,0005=88,13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A877565-6B75-46F1-BCDA-30C8ABBCB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214" y="2648931"/>
                <a:ext cx="5286866" cy="3224857"/>
              </a:xfrm>
              <a:prstGeom prst="rect">
                <a:avLst/>
              </a:prstGeom>
              <a:blipFill>
                <a:blip r:embed="rId2"/>
                <a:stretch>
                  <a:fillRect l="-922" t="-1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44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FB2A50-1F44-42DD-B955-DDF96D2DB2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3636" y="2356701"/>
                <a:ext cx="3959256" cy="163083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Latn-BA" dirty="0"/>
                  <a:t>Dugovanja: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0,8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=6.250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=33.000=6,6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=5.000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FB2A50-1F44-42DD-B955-DDF96D2DB2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3636" y="2356701"/>
                <a:ext cx="3959256" cy="1630838"/>
              </a:xfrm>
              <a:blipFill>
                <a:blip r:embed="rId2"/>
                <a:stretch>
                  <a:fillRect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16639F-7402-4353-9635-CC9D979876A4}"/>
              </a:ext>
            </a:extLst>
          </p:cNvPr>
          <p:cNvSpPr txBox="1">
            <a:spLocks/>
          </p:cNvSpPr>
          <p:nvPr/>
        </p:nvSpPr>
        <p:spPr>
          <a:xfrm>
            <a:off x="669303" y="235671"/>
            <a:ext cx="10680569" cy="1743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Preduzeće duguje: ... n.j. vr. 05.05., 33000 n.j. vr. 17.7. i ... n.j. vr. 18.08. Za pokriće ovih dugovanja preduzeće izdaje 2 mjenice sa rokovima 10.10. i 08.11., s tim da je prva mjenica veća od druge za 6400 n.j. Na koji iznos glasi svaka mjenica, ako je drugo veće od trećeg dugovanja za 560%, a treće manje od prvog za 20% i ako treba uzeti u obzir 5% eskonta i 4 promila bankarske provizije? Racionalni eskont, godina 365 dana.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8083962-2C4D-4262-83A2-49D326C3258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54804" y="1979629"/>
                <a:ext cx="6787299" cy="32035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sr-Latn-BA" dirty="0"/>
                  <a:t>Srednji rok plaćanja: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44.250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=6.250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+33.000∙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.000∙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105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365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6.250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33.000∙73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5.000∙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105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44.250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=66,3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≈66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Srednji rok plaćanja = 05.05 + 66 dana = 10.07.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8083962-2C4D-4262-83A2-49D326C325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804" y="1979629"/>
                <a:ext cx="6787299" cy="3203544"/>
              </a:xfrm>
              <a:prstGeom prst="rect">
                <a:avLst/>
              </a:prstGeom>
              <a:blipFill>
                <a:blip r:embed="rId3"/>
                <a:stretch>
                  <a:fillRect t="-1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67E5C57-82A7-4226-83B7-8C2A0977B19F}"/>
                  </a:ext>
                </a:extLst>
              </p:cNvPr>
              <p:cNvSpPr txBox="1"/>
              <p:nvPr/>
            </p:nvSpPr>
            <p:spPr>
              <a:xfrm>
                <a:off x="433636" y="5216168"/>
                <a:ext cx="1012438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Dana 10.07. se uplatom 44.250 izmiruju sva tri dugovanja, te je preduzeću potreban taj iznos novca.  Da bi ga dobio, izdaje dvije mjenice nominalnih vrijednosti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𝑁𝐼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dirty="0"/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𝑁𝐼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BA" dirty="0"/>
                  <a:t>.</a:t>
                </a:r>
                <a:endParaRPr lang="en-US" dirty="0"/>
              </a:p>
              <a:p>
                <a:endParaRPr lang="sr-Latn-BA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67E5C57-82A7-4226-83B7-8C2A0977B1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36" y="5216168"/>
                <a:ext cx="10124388" cy="923330"/>
              </a:xfrm>
              <a:prstGeom prst="rect">
                <a:avLst/>
              </a:prstGeom>
              <a:blipFill>
                <a:blip r:embed="rId4"/>
                <a:stretch>
                  <a:fillRect l="-482"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674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DFC030-C31D-4D8E-9BE4-AE98F2A19D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194" y="304014"/>
                <a:ext cx="10925666" cy="624997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b="1" dirty="0"/>
                  <a:t>1. Provizija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44.250=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∙0,004→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=44.427,7;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𝑃𝑟𝑜𝑣𝑖𝑧𝑖𝑗𝑎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=177,71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b="1" dirty="0"/>
                  <a:t>2. Eskont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sr-Latn-BA" b="1" dirty="0"/>
                  <a:t>)</a:t>
                </a:r>
              </a:p>
              <a:p>
                <a:pPr marL="0" indent="0">
                  <a:buNone/>
                </a:pPr>
                <a:r>
                  <a:rPr lang="sr-Latn-BA" dirty="0"/>
                  <a:t>Racionalni eskont: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365</m:t>
                        </m:r>
                      </m:den>
                    </m:f>
                  </m:oMath>
                </a14:m>
                <a:r>
                  <a:rPr lang="sr-Latn-BA" dirty="0"/>
                  <a:t>;    </a:t>
                </a:r>
                <a14:m>
                  <m:oMath xmlns:m="http://schemas.openxmlformats.org/officeDocument/2006/math">
                    <m:r>
                      <a:rPr lang="sr-Latn-BA" b="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𝑁𝐼</m:t>
                        </m:r>
                      </m:num>
                      <m:den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sr-Latn-BA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365</m:t>
                            </m:r>
                          </m:den>
                        </m:f>
                      </m:den>
                    </m:f>
                  </m:oMath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𝑁𝐼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𝑁𝐼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+6.400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𝑁𝐼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𝑁𝐼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44.427,71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𝑁𝐼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92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𝑁𝐼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121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𝑁𝐼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+6.400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1,012603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𝑁𝐼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1,016575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𝑁𝐼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=19.331,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58</m:t>
                      </m:r>
                      <m:r>
                        <a:rPr lang="sr-Latn-BA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19.016,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=315,20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𝑁𝐼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=25.731,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58</m:t>
                      </m:r>
                      <m:r>
                        <a:rPr lang="sr-Latn-BA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25.411,33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320,25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DFC030-C31D-4D8E-9BE4-AE98F2A19D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194" y="304014"/>
                <a:ext cx="10925666" cy="6249971"/>
              </a:xfrm>
              <a:blipFill>
                <a:blip r:embed="rId2"/>
                <a:stretch>
                  <a:fillRect l="-446" t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52DC03D5-499C-4FC8-A542-463609156546}"/>
              </a:ext>
            </a:extLst>
          </p:cNvPr>
          <p:cNvSpPr/>
          <p:nvPr/>
        </p:nvSpPr>
        <p:spPr>
          <a:xfrm>
            <a:off x="5689077" y="5542960"/>
            <a:ext cx="263950" cy="7918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692E464-364C-45FB-8A99-F4884C1BBDC8}"/>
                  </a:ext>
                </a:extLst>
              </p:cNvPr>
              <p:cNvSpPr txBox="1"/>
              <p:nvPr/>
            </p:nvSpPr>
            <p:spPr>
              <a:xfrm>
                <a:off x="6096000" y="5603505"/>
                <a:ext cx="1635769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e>
                      </m:nary>
                      <m:r>
                        <a:rPr lang="sr-Latn-BA" i="1">
                          <a:latin typeface="Cambria Math" panose="02040503050406030204" pitchFamily="18" charset="0"/>
                        </a:rPr>
                        <m:t>=635,45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692E464-364C-45FB-8A99-F4884C1BB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603505"/>
                <a:ext cx="1635769" cy="6707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59718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1068</TotalTime>
  <Words>1700</Words>
  <Application>Microsoft Office PowerPoint</Application>
  <PresentationFormat>Widescreen</PresentationFormat>
  <Paragraphs>195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Cambria Math</vt:lpstr>
      <vt:lpstr>Gill Sans MT</vt:lpstr>
      <vt:lpstr>Parcel</vt:lpstr>
      <vt:lpstr>Priprema za 1. test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POTROŠAČKI KREDIT I SLOŽENI KAMATNI RAČUN</dc:title>
  <dc:creator>Marić, Milica</dc:creator>
  <cp:lastModifiedBy>Marić, Milica</cp:lastModifiedBy>
  <cp:revision>81</cp:revision>
  <dcterms:created xsi:type="dcterms:W3CDTF">2023-03-26T13:48:38Z</dcterms:created>
  <dcterms:modified xsi:type="dcterms:W3CDTF">2023-04-06T08:31:55Z</dcterms:modified>
</cp:coreProperties>
</file>