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75" r:id="rId4"/>
    <p:sldId id="282" r:id="rId5"/>
    <p:sldId id="283" r:id="rId6"/>
    <p:sldId id="259" r:id="rId7"/>
    <p:sldId id="260" r:id="rId8"/>
    <p:sldId id="261" r:id="rId9"/>
    <p:sldId id="262" r:id="rId10"/>
    <p:sldId id="280" r:id="rId11"/>
    <p:sldId id="265" r:id="rId12"/>
    <p:sldId id="263" r:id="rId13"/>
    <p:sldId id="264" r:id="rId14"/>
    <p:sldId id="266" r:id="rId15"/>
    <p:sldId id="281" r:id="rId16"/>
    <p:sldId id="268" r:id="rId17"/>
    <p:sldId id="269" r:id="rId18"/>
    <p:sldId id="270" r:id="rId19"/>
    <p:sldId id="271" r:id="rId20"/>
    <p:sldId id="284" r:id="rId21"/>
    <p:sldId id="285" r:id="rId22"/>
    <p:sldId id="27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49"/>
    <p:restoredTop sz="96400"/>
  </p:normalViewPr>
  <p:slideViewPr>
    <p:cSldViewPr snapToGrid="0">
      <p:cViewPr>
        <p:scale>
          <a:sx n="110" d="100"/>
          <a:sy n="110" d="100"/>
        </p:scale>
        <p:origin x="2192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sz="1800" b="1" i="1" dirty="0">
                <a:solidFill>
                  <a:schemeClr val="accent1"/>
                </a:solidFill>
              </a:rPr>
              <a:t>Дијаграм расипања</a:t>
            </a:r>
            <a:endParaRPr lang="en-US" sz="1800" b="1" i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Sheet1!$C$3:$C$9</c:f>
              <c:numCache>
                <c:formatCode>0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38</c:v>
                </c:pt>
              </c:numCache>
            </c:numRef>
          </c:xVal>
          <c:yVal>
            <c:numRef>
              <c:f>Sheet1!$B$26:$B$32</c:f>
              <c:numCache>
                <c:formatCode>0</c:formatCode>
                <c:ptCount val="7"/>
                <c:pt idx="0">
                  <c:v>60</c:v>
                </c:pt>
                <c:pt idx="1">
                  <c:v>120</c:v>
                </c:pt>
                <c:pt idx="2">
                  <c:v>140</c:v>
                </c:pt>
                <c:pt idx="3">
                  <c:v>180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EA-46AC-BCD2-213E41BDF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4281327"/>
        <c:axId val="484281743"/>
      </c:scatterChart>
      <c:valAx>
        <c:axId val="484281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Трошкови рекламе</a:t>
                </a:r>
                <a:r>
                  <a:rPr lang="sr-Latn-BA" sz="1600" dirty="0"/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1819062967607512"/>
              <c:y val="0.93198762170959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743"/>
        <c:crosses val="autoZero"/>
        <c:crossBetween val="midCat"/>
      </c:valAx>
      <c:valAx>
        <c:axId val="48428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Промет (</a:t>
                </a:r>
                <a:r>
                  <a:rPr lang="sr-Latn-BA" sz="1600" dirty="0"/>
                  <a:t>y)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"/>
              <c:y val="0.39172383072861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3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pPr>
            <a:r>
              <a:rPr lang="sr-Cyrl-BA" sz="1800" b="1" i="0" u="none" strike="noStrike" kern="1200" cap="none" spc="0" baseline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Једначина регресије</a:t>
            </a:r>
            <a:endParaRPr lang="en-US" sz="1800" b="1" i="0" u="none" strike="noStrike" kern="1200" cap="none" spc="0" baseline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3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</a:ln>
              <a:effectLst/>
            </c:spPr>
            <c:trendlineType val="linear"/>
            <c:dispRSqr val="0"/>
            <c:dispEq val="1"/>
            <c:trendlineLbl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 dirty="0"/>
                      <a:t>y = 7.0193x + 33.173</a:t>
                    </a:r>
                    <a:endParaRPr lang="en-US" sz="14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Sheet1!$G$4:$G$11</c:f>
              <c:numCache>
                <c:formatCode>0.00</c:formatCode>
                <c:ptCount val="8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16</c:v>
                </c:pt>
                <c:pt idx="4">
                  <c:v>21</c:v>
                </c:pt>
                <c:pt idx="5">
                  <c:v>25</c:v>
                </c:pt>
                <c:pt idx="6">
                  <c:v>30</c:v>
                </c:pt>
                <c:pt idx="7">
                  <c:v>38</c:v>
                </c:pt>
              </c:numCache>
            </c:numRef>
          </c:xVal>
          <c:yVal>
            <c:numRef>
              <c:f>Sheet1!$F$4:$F$11</c:f>
              <c:numCache>
                <c:formatCode>0.00</c:formatCode>
                <c:ptCount val="8"/>
                <c:pt idx="0">
                  <c:v>33.17</c:v>
                </c:pt>
                <c:pt idx="1">
                  <c:v>60</c:v>
                </c:pt>
                <c:pt idx="2">
                  <c:v>120</c:v>
                </c:pt>
                <c:pt idx="3">
                  <c:v>140</c:v>
                </c:pt>
                <c:pt idx="4">
                  <c:v>180</c:v>
                </c:pt>
                <c:pt idx="5">
                  <c:v>200</c:v>
                </c:pt>
                <c:pt idx="6">
                  <c:v>250</c:v>
                </c:pt>
                <c:pt idx="7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4D0-A044-B963-80D80D6CE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413808"/>
        <c:axId val="1844636976"/>
      </c:scatterChart>
      <c:valAx>
        <c:axId val="187841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Трошкови рекламе</a:t>
                </a:r>
                <a:r>
                  <a:rPr lang="sr-Latn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3543616219278725"/>
              <c:y val="0.95374999107418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636976"/>
        <c:crosses val="autoZero"/>
        <c:crossBetween val="midCat"/>
      </c:valAx>
      <c:valAx>
        <c:axId val="184463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Промет (</a:t>
                </a:r>
                <a:r>
                  <a:rPr lang="sr-Latn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y)</a:t>
                </a:r>
                <a:endParaRPr lang="en-US" sz="1600" b="1" i="0" u="none" strike="noStrike" kern="1200" baseline="0" dirty="0">
                  <a:solidFill>
                    <a:srgbClr val="000000">
                      <a:lumMod val="65000"/>
                      <a:lumOff val="35000"/>
                    </a:srgbClr>
                  </a:solidFill>
                </a:endParaRPr>
              </a:p>
            </c:rich>
          </c:tx>
          <c:layout>
            <c:manualLayout>
              <c:xMode val="edge"/>
              <c:yMode val="edge"/>
              <c:x val="3.1718570861098009E-3"/>
              <c:y val="0.406475684436406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8413808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39149-A488-4551-A350-946D9A74BBD2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FCE6D-86F5-4A34-9640-72F6F283BD4C}">
      <dgm:prSet phldrT="[Text]" custT="1"/>
      <dgm:spPr/>
      <dgm:t>
        <a:bodyPr/>
        <a:lstStyle/>
        <a:p>
          <a:r>
            <a:rPr lang="sr-Cyrl-BA" sz="1800" dirty="0">
              <a:latin typeface="Calibri" panose="020F0502020204030204" pitchFamily="34" charset="0"/>
              <a:cs typeface="Calibri" panose="020F0502020204030204" pitchFamily="34" charset="0"/>
            </a:rPr>
            <a:t>Регресиона и корелациона анализа</a:t>
          </a:r>
          <a:endParaRPr lang="en-US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FF21851-5A29-4F6F-8143-B1B2F4EDC931}" type="parTrans" cxnId="{DA2EE993-D86F-4D15-B412-C4615F9FDF30}">
      <dgm:prSet/>
      <dgm:spPr/>
      <dgm:t>
        <a:bodyPr/>
        <a:lstStyle/>
        <a:p>
          <a:endParaRPr lang="en-US"/>
        </a:p>
      </dgm:t>
    </dgm:pt>
    <dgm:pt modelId="{DD44D174-F2EE-435B-A29E-7FF3D665EEE4}" type="sibTrans" cxnId="{DA2EE993-D86F-4D15-B412-C4615F9FDF30}">
      <dgm:prSet/>
      <dgm:spPr/>
      <dgm:t>
        <a:bodyPr/>
        <a:lstStyle/>
        <a:p>
          <a:endParaRPr lang="en-US"/>
        </a:p>
      </dgm:t>
    </dgm:pt>
    <dgm:pt modelId="{386245D8-771D-4379-87A7-47A420DDA8D5}">
      <dgm:prSet phldrT="[Text]" custT="1"/>
      <dgm:spPr/>
      <dgm:t>
        <a:bodyPr/>
        <a:lstStyle/>
        <a:p>
          <a:r>
            <a:rPr lang="sr-Cyrl-BA" sz="1800" dirty="0">
              <a:latin typeface="Calibri" panose="020F0502020204030204" pitchFamily="34" charset="0"/>
              <a:cs typeface="Calibri" panose="020F0502020204030204" pitchFamily="34" charset="0"/>
            </a:rPr>
            <a:t>Проста</a:t>
          </a:r>
          <a:endParaRPr lang="en-US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75BF1C6-ADD0-490D-859C-2A650BECDC40}" type="parTrans" cxnId="{CE56461E-CE99-4F5A-848B-0837CAA9CCC9}">
      <dgm:prSet/>
      <dgm:spPr/>
      <dgm:t>
        <a:bodyPr/>
        <a:lstStyle/>
        <a:p>
          <a:endParaRPr lang="en-US"/>
        </a:p>
      </dgm:t>
    </dgm:pt>
    <dgm:pt modelId="{0B3F2DFD-C8F2-4D62-A729-8DE049833DB1}" type="sibTrans" cxnId="{CE56461E-CE99-4F5A-848B-0837CAA9CCC9}">
      <dgm:prSet/>
      <dgm:spPr/>
      <dgm:t>
        <a:bodyPr/>
        <a:lstStyle/>
        <a:p>
          <a:endParaRPr lang="en-US"/>
        </a:p>
      </dgm:t>
    </dgm:pt>
    <dgm:pt modelId="{9DBEAD28-EC4D-4B6D-B248-A9D9AD52C3E2}">
      <dgm:prSet phldrT="[Text]" custT="1"/>
      <dgm:spPr/>
      <dgm:t>
        <a:bodyPr/>
        <a:lstStyle/>
        <a:p>
          <a:r>
            <a:rPr lang="sr-Cyrl-BA" sz="1800" dirty="0">
              <a:latin typeface="Calibri" panose="020F0502020204030204" pitchFamily="34" charset="0"/>
              <a:cs typeface="Calibri" panose="020F0502020204030204" pitchFamily="34" charset="0"/>
            </a:rPr>
            <a:t>Вишеструка</a:t>
          </a:r>
          <a:endParaRPr lang="en-US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1D9DAE-ED05-4FE9-BCDD-A5E88098B5C7}" type="parTrans" cxnId="{DBCF56BD-ABDE-428D-8242-7343D602C7AB}">
      <dgm:prSet/>
      <dgm:spPr/>
      <dgm:t>
        <a:bodyPr/>
        <a:lstStyle/>
        <a:p>
          <a:endParaRPr lang="en-US"/>
        </a:p>
      </dgm:t>
    </dgm:pt>
    <dgm:pt modelId="{8C1B42AF-CA3C-4AA0-B951-5C410051DD81}" type="sibTrans" cxnId="{DBCF56BD-ABDE-428D-8242-7343D602C7AB}">
      <dgm:prSet/>
      <dgm:spPr/>
      <dgm:t>
        <a:bodyPr/>
        <a:lstStyle/>
        <a:p>
          <a:endParaRPr lang="en-US"/>
        </a:p>
      </dgm:t>
    </dgm:pt>
    <dgm:pt modelId="{0FCB0DC9-FE36-4786-AAD6-177DC1522EE0}" type="pres">
      <dgm:prSet presAssocID="{00939149-A488-4551-A350-946D9A74BBD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6DF595-E692-47CC-8D8A-4DEB1145BDA8}" type="pres">
      <dgm:prSet presAssocID="{A4EFCE6D-86F5-4A34-9640-72F6F283BD4C}" presName="hierRoot1" presStyleCnt="0">
        <dgm:presLayoutVars>
          <dgm:hierBranch val="init"/>
        </dgm:presLayoutVars>
      </dgm:prSet>
      <dgm:spPr/>
    </dgm:pt>
    <dgm:pt modelId="{30658257-C75F-4616-989B-FB3564C82F1D}" type="pres">
      <dgm:prSet presAssocID="{A4EFCE6D-86F5-4A34-9640-72F6F283BD4C}" presName="rootComposite1" presStyleCnt="0"/>
      <dgm:spPr/>
    </dgm:pt>
    <dgm:pt modelId="{595F1918-C2D7-44F1-845C-F8C99D83099B}" type="pres">
      <dgm:prSet presAssocID="{A4EFCE6D-86F5-4A34-9640-72F6F283BD4C}" presName="rootText1" presStyleLbl="node0" presStyleIdx="0" presStyleCnt="1" custScaleY="40519">
        <dgm:presLayoutVars>
          <dgm:chPref val="3"/>
        </dgm:presLayoutVars>
      </dgm:prSet>
      <dgm:spPr/>
    </dgm:pt>
    <dgm:pt modelId="{ECA37257-5D32-4842-8FF1-54944C6EED07}" type="pres">
      <dgm:prSet presAssocID="{A4EFCE6D-86F5-4A34-9640-72F6F283BD4C}" presName="rootConnector1" presStyleLbl="node1" presStyleIdx="0" presStyleCnt="0"/>
      <dgm:spPr/>
    </dgm:pt>
    <dgm:pt modelId="{CCAB973C-901E-439E-AB5C-1F9070A7FEFC}" type="pres">
      <dgm:prSet presAssocID="{A4EFCE6D-86F5-4A34-9640-72F6F283BD4C}" presName="hierChild2" presStyleCnt="0"/>
      <dgm:spPr/>
    </dgm:pt>
    <dgm:pt modelId="{02ED9D6A-3677-467D-B7B7-30844F006299}" type="pres">
      <dgm:prSet presAssocID="{A75BF1C6-ADD0-490D-859C-2A650BECDC40}" presName="Name37" presStyleLbl="parChTrans1D2" presStyleIdx="0" presStyleCnt="2"/>
      <dgm:spPr/>
    </dgm:pt>
    <dgm:pt modelId="{1AB0F749-E144-4EE4-A147-AB597ED5517D}" type="pres">
      <dgm:prSet presAssocID="{386245D8-771D-4379-87A7-47A420DDA8D5}" presName="hierRoot2" presStyleCnt="0">
        <dgm:presLayoutVars>
          <dgm:hierBranch val="init"/>
        </dgm:presLayoutVars>
      </dgm:prSet>
      <dgm:spPr/>
    </dgm:pt>
    <dgm:pt modelId="{CB0D3BA4-843E-4205-837A-26EE9B12E72A}" type="pres">
      <dgm:prSet presAssocID="{386245D8-771D-4379-87A7-47A420DDA8D5}" presName="rootComposite" presStyleCnt="0"/>
      <dgm:spPr/>
    </dgm:pt>
    <dgm:pt modelId="{B5C90AC1-28AB-42B7-9983-59AA946C39D5}" type="pres">
      <dgm:prSet presAssocID="{386245D8-771D-4379-87A7-47A420DDA8D5}" presName="rootText" presStyleLbl="node2" presStyleIdx="0" presStyleCnt="2" custScaleY="41151">
        <dgm:presLayoutVars>
          <dgm:chPref val="3"/>
        </dgm:presLayoutVars>
      </dgm:prSet>
      <dgm:spPr/>
    </dgm:pt>
    <dgm:pt modelId="{017F0A0B-5D30-4482-9CB5-BC8284EAF18F}" type="pres">
      <dgm:prSet presAssocID="{386245D8-771D-4379-87A7-47A420DDA8D5}" presName="rootConnector" presStyleLbl="node2" presStyleIdx="0" presStyleCnt="2"/>
      <dgm:spPr/>
    </dgm:pt>
    <dgm:pt modelId="{10ED3EB2-5B0E-40CC-88D7-67157A1B069F}" type="pres">
      <dgm:prSet presAssocID="{386245D8-771D-4379-87A7-47A420DDA8D5}" presName="hierChild4" presStyleCnt="0"/>
      <dgm:spPr/>
    </dgm:pt>
    <dgm:pt modelId="{57617AA5-6C87-4FB3-B2E1-6091E8D953C8}" type="pres">
      <dgm:prSet presAssocID="{386245D8-771D-4379-87A7-47A420DDA8D5}" presName="hierChild5" presStyleCnt="0"/>
      <dgm:spPr/>
    </dgm:pt>
    <dgm:pt modelId="{9FB3B0C1-36E0-4B2C-AC5A-C9C3B6111D80}" type="pres">
      <dgm:prSet presAssocID="{921D9DAE-ED05-4FE9-BCDD-A5E88098B5C7}" presName="Name37" presStyleLbl="parChTrans1D2" presStyleIdx="1" presStyleCnt="2"/>
      <dgm:spPr/>
    </dgm:pt>
    <dgm:pt modelId="{EE58FA85-2AAF-4E10-8615-F2B8A1EBEE17}" type="pres">
      <dgm:prSet presAssocID="{9DBEAD28-EC4D-4B6D-B248-A9D9AD52C3E2}" presName="hierRoot2" presStyleCnt="0">
        <dgm:presLayoutVars>
          <dgm:hierBranch val="init"/>
        </dgm:presLayoutVars>
      </dgm:prSet>
      <dgm:spPr/>
    </dgm:pt>
    <dgm:pt modelId="{E0E70902-7A11-4525-9FDC-C5F634A790E1}" type="pres">
      <dgm:prSet presAssocID="{9DBEAD28-EC4D-4B6D-B248-A9D9AD52C3E2}" presName="rootComposite" presStyleCnt="0"/>
      <dgm:spPr/>
    </dgm:pt>
    <dgm:pt modelId="{AED5EE6C-E1F8-4240-AFCD-9D8EF0939AB7}" type="pres">
      <dgm:prSet presAssocID="{9DBEAD28-EC4D-4B6D-B248-A9D9AD52C3E2}" presName="rootText" presStyleLbl="node2" presStyleIdx="1" presStyleCnt="2" custScaleY="41151">
        <dgm:presLayoutVars>
          <dgm:chPref val="3"/>
        </dgm:presLayoutVars>
      </dgm:prSet>
      <dgm:spPr/>
    </dgm:pt>
    <dgm:pt modelId="{13CB9C7C-7766-4FB8-85BB-25CBA90623E3}" type="pres">
      <dgm:prSet presAssocID="{9DBEAD28-EC4D-4B6D-B248-A9D9AD52C3E2}" presName="rootConnector" presStyleLbl="node2" presStyleIdx="1" presStyleCnt="2"/>
      <dgm:spPr/>
    </dgm:pt>
    <dgm:pt modelId="{C3CA9588-8AFD-40F2-A872-D2C509AEDDD0}" type="pres">
      <dgm:prSet presAssocID="{9DBEAD28-EC4D-4B6D-B248-A9D9AD52C3E2}" presName="hierChild4" presStyleCnt="0"/>
      <dgm:spPr/>
    </dgm:pt>
    <dgm:pt modelId="{30412E0C-9403-4669-A609-6D1136E316B2}" type="pres">
      <dgm:prSet presAssocID="{9DBEAD28-EC4D-4B6D-B248-A9D9AD52C3E2}" presName="hierChild5" presStyleCnt="0"/>
      <dgm:spPr/>
    </dgm:pt>
    <dgm:pt modelId="{53CBD5EC-6A38-45BA-AD63-9C8A7ABF16E1}" type="pres">
      <dgm:prSet presAssocID="{A4EFCE6D-86F5-4A34-9640-72F6F283BD4C}" presName="hierChild3" presStyleCnt="0"/>
      <dgm:spPr/>
    </dgm:pt>
  </dgm:ptLst>
  <dgm:cxnLst>
    <dgm:cxn modelId="{CA179412-90B3-44A1-AF97-3D5977C2C5F4}" type="presOf" srcId="{A4EFCE6D-86F5-4A34-9640-72F6F283BD4C}" destId="{595F1918-C2D7-44F1-845C-F8C99D83099B}" srcOrd="0" destOrd="0" presId="urn:microsoft.com/office/officeart/2005/8/layout/orgChart1"/>
    <dgm:cxn modelId="{77F22B19-D8BF-42FB-BF45-D44498FA3F6B}" type="presOf" srcId="{386245D8-771D-4379-87A7-47A420DDA8D5}" destId="{B5C90AC1-28AB-42B7-9983-59AA946C39D5}" srcOrd="0" destOrd="0" presId="urn:microsoft.com/office/officeart/2005/8/layout/orgChart1"/>
    <dgm:cxn modelId="{CE56461E-CE99-4F5A-848B-0837CAA9CCC9}" srcId="{A4EFCE6D-86F5-4A34-9640-72F6F283BD4C}" destId="{386245D8-771D-4379-87A7-47A420DDA8D5}" srcOrd="0" destOrd="0" parTransId="{A75BF1C6-ADD0-490D-859C-2A650BECDC40}" sibTransId="{0B3F2DFD-C8F2-4D62-A729-8DE049833DB1}"/>
    <dgm:cxn modelId="{10EC232E-235E-4883-9B6B-01CF6F8EA0CD}" type="presOf" srcId="{A75BF1C6-ADD0-490D-859C-2A650BECDC40}" destId="{02ED9D6A-3677-467D-B7B7-30844F006299}" srcOrd="0" destOrd="0" presId="urn:microsoft.com/office/officeart/2005/8/layout/orgChart1"/>
    <dgm:cxn modelId="{88020B5D-6757-448F-94B2-3C3C9C0D4234}" type="presOf" srcId="{00939149-A488-4551-A350-946D9A74BBD2}" destId="{0FCB0DC9-FE36-4786-AAD6-177DC1522EE0}" srcOrd="0" destOrd="0" presId="urn:microsoft.com/office/officeart/2005/8/layout/orgChart1"/>
    <dgm:cxn modelId="{DA2EE993-D86F-4D15-B412-C4615F9FDF30}" srcId="{00939149-A488-4551-A350-946D9A74BBD2}" destId="{A4EFCE6D-86F5-4A34-9640-72F6F283BD4C}" srcOrd="0" destOrd="0" parTransId="{FFF21851-5A29-4F6F-8143-B1B2F4EDC931}" sibTransId="{DD44D174-F2EE-435B-A29E-7FF3D665EEE4}"/>
    <dgm:cxn modelId="{DBCF56BD-ABDE-428D-8242-7343D602C7AB}" srcId="{A4EFCE6D-86F5-4A34-9640-72F6F283BD4C}" destId="{9DBEAD28-EC4D-4B6D-B248-A9D9AD52C3E2}" srcOrd="1" destOrd="0" parTransId="{921D9DAE-ED05-4FE9-BCDD-A5E88098B5C7}" sibTransId="{8C1B42AF-CA3C-4AA0-B951-5C410051DD81}"/>
    <dgm:cxn modelId="{1DAEC5DD-F0A7-43FE-B924-EDA57A39C934}" type="presOf" srcId="{A4EFCE6D-86F5-4A34-9640-72F6F283BD4C}" destId="{ECA37257-5D32-4842-8FF1-54944C6EED07}" srcOrd="1" destOrd="0" presId="urn:microsoft.com/office/officeart/2005/8/layout/orgChart1"/>
    <dgm:cxn modelId="{570015E0-CC0E-4F3F-8485-8F9FFAE8CB28}" type="presOf" srcId="{9DBEAD28-EC4D-4B6D-B248-A9D9AD52C3E2}" destId="{13CB9C7C-7766-4FB8-85BB-25CBA90623E3}" srcOrd="1" destOrd="0" presId="urn:microsoft.com/office/officeart/2005/8/layout/orgChart1"/>
    <dgm:cxn modelId="{43018BE9-6073-4C1D-9A7B-7E5ADCDB86FB}" type="presOf" srcId="{386245D8-771D-4379-87A7-47A420DDA8D5}" destId="{017F0A0B-5D30-4482-9CB5-BC8284EAF18F}" srcOrd="1" destOrd="0" presId="urn:microsoft.com/office/officeart/2005/8/layout/orgChart1"/>
    <dgm:cxn modelId="{C222FFF1-0D5B-4768-90F0-1E381B68011E}" type="presOf" srcId="{9DBEAD28-EC4D-4B6D-B248-A9D9AD52C3E2}" destId="{AED5EE6C-E1F8-4240-AFCD-9D8EF0939AB7}" srcOrd="0" destOrd="0" presId="urn:microsoft.com/office/officeart/2005/8/layout/orgChart1"/>
    <dgm:cxn modelId="{F56C35FF-6018-47C2-977E-040836D4AAE3}" type="presOf" srcId="{921D9DAE-ED05-4FE9-BCDD-A5E88098B5C7}" destId="{9FB3B0C1-36E0-4B2C-AC5A-C9C3B6111D80}" srcOrd="0" destOrd="0" presId="urn:microsoft.com/office/officeart/2005/8/layout/orgChart1"/>
    <dgm:cxn modelId="{9481CB26-8A0F-4622-9B60-5C7D5D6EEE5F}" type="presParOf" srcId="{0FCB0DC9-FE36-4786-AAD6-177DC1522EE0}" destId="{346DF595-E692-47CC-8D8A-4DEB1145BDA8}" srcOrd="0" destOrd="0" presId="urn:microsoft.com/office/officeart/2005/8/layout/orgChart1"/>
    <dgm:cxn modelId="{A0DEF8FB-FF91-4AF7-A914-7F632088E668}" type="presParOf" srcId="{346DF595-E692-47CC-8D8A-4DEB1145BDA8}" destId="{30658257-C75F-4616-989B-FB3564C82F1D}" srcOrd="0" destOrd="0" presId="urn:microsoft.com/office/officeart/2005/8/layout/orgChart1"/>
    <dgm:cxn modelId="{AA1EC3D9-3A3A-4A47-B53D-6F155A146D83}" type="presParOf" srcId="{30658257-C75F-4616-989B-FB3564C82F1D}" destId="{595F1918-C2D7-44F1-845C-F8C99D83099B}" srcOrd="0" destOrd="0" presId="urn:microsoft.com/office/officeart/2005/8/layout/orgChart1"/>
    <dgm:cxn modelId="{16CB31AD-9C0D-4457-A138-A012DAD7574A}" type="presParOf" srcId="{30658257-C75F-4616-989B-FB3564C82F1D}" destId="{ECA37257-5D32-4842-8FF1-54944C6EED07}" srcOrd="1" destOrd="0" presId="urn:microsoft.com/office/officeart/2005/8/layout/orgChart1"/>
    <dgm:cxn modelId="{1C8EBB6A-968C-4D85-8B9B-10D1CECCA628}" type="presParOf" srcId="{346DF595-E692-47CC-8D8A-4DEB1145BDA8}" destId="{CCAB973C-901E-439E-AB5C-1F9070A7FEFC}" srcOrd="1" destOrd="0" presId="urn:microsoft.com/office/officeart/2005/8/layout/orgChart1"/>
    <dgm:cxn modelId="{3597FC49-48B0-4AF5-88A4-BA22F56EE38A}" type="presParOf" srcId="{CCAB973C-901E-439E-AB5C-1F9070A7FEFC}" destId="{02ED9D6A-3677-467D-B7B7-30844F006299}" srcOrd="0" destOrd="0" presId="urn:microsoft.com/office/officeart/2005/8/layout/orgChart1"/>
    <dgm:cxn modelId="{13250859-E376-450B-AB8E-FE9A165CE67E}" type="presParOf" srcId="{CCAB973C-901E-439E-AB5C-1F9070A7FEFC}" destId="{1AB0F749-E144-4EE4-A147-AB597ED5517D}" srcOrd="1" destOrd="0" presId="urn:microsoft.com/office/officeart/2005/8/layout/orgChart1"/>
    <dgm:cxn modelId="{389057AB-C87B-472C-AC6E-CEBD2FCA0B9F}" type="presParOf" srcId="{1AB0F749-E144-4EE4-A147-AB597ED5517D}" destId="{CB0D3BA4-843E-4205-837A-26EE9B12E72A}" srcOrd="0" destOrd="0" presId="urn:microsoft.com/office/officeart/2005/8/layout/orgChart1"/>
    <dgm:cxn modelId="{B46C3059-5AF4-4CB9-9639-CD4D6B63902F}" type="presParOf" srcId="{CB0D3BA4-843E-4205-837A-26EE9B12E72A}" destId="{B5C90AC1-28AB-42B7-9983-59AA946C39D5}" srcOrd="0" destOrd="0" presId="urn:microsoft.com/office/officeart/2005/8/layout/orgChart1"/>
    <dgm:cxn modelId="{EE2F7280-35B5-49D4-8209-D0244768F2E1}" type="presParOf" srcId="{CB0D3BA4-843E-4205-837A-26EE9B12E72A}" destId="{017F0A0B-5D30-4482-9CB5-BC8284EAF18F}" srcOrd="1" destOrd="0" presId="urn:microsoft.com/office/officeart/2005/8/layout/orgChart1"/>
    <dgm:cxn modelId="{0F8FD5A7-2144-49C3-8417-01FAE7A3796B}" type="presParOf" srcId="{1AB0F749-E144-4EE4-A147-AB597ED5517D}" destId="{10ED3EB2-5B0E-40CC-88D7-67157A1B069F}" srcOrd="1" destOrd="0" presId="urn:microsoft.com/office/officeart/2005/8/layout/orgChart1"/>
    <dgm:cxn modelId="{837F8728-ABFE-4AAF-8BDB-D9519B348E68}" type="presParOf" srcId="{1AB0F749-E144-4EE4-A147-AB597ED5517D}" destId="{57617AA5-6C87-4FB3-B2E1-6091E8D953C8}" srcOrd="2" destOrd="0" presId="urn:microsoft.com/office/officeart/2005/8/layout/orgChart1"/>
    <dgm:cxn modelId="{F1526D5C-9050-4E6B-8763-CC77FAA586C5}" type="presParOf" srcId="{CCAB973C-901E-439E-AB5C-1F9070A7FEFC}" destId="{9FB3B0C1-36E0-4B2C-AC5A-C9C3B6111D80}" srcOrd="2" destOrd="0" presId="urn:microsoft.com/office/officeart/2005/8/layout/orgChart1"/>
    <dgm:cxn modelId="{779EDCE6-1762-4C60-A417-270DCD9EEB08}" type="presParOf" srcId="{CCAB973C-901E-439E-AB5C-1F9070A7FEFC}" destId="{EE58FA85-2AAF-4E10-8615-F2B8A1EBEE17}" srcOrd="3" destOrd="0" presId="urn:microsoft.com/office/officeart/2005/8/layout/orgChart1"/>
    <dgm:cxn modelId="{9296E1AA-EF94-4765-B3EE-C8E9D7495109}" type="presParOf" srcId="{EE58FA85-2AAF-4E10-8615-F2B8A1EBEE17}" destId="{E0E70902-7A11-4525-9FDC-C5F634A790E1}" srcOrd="0" destOrd="0" presId="urn:microsoft.com/office/officeart/2005/8/layout/orgChart1"/>
    <dgm:cxn modelId="{D19DD82E-B9FD-40F1-A1BF-8014667932C8}" type="presParOf" srcId="{E0E70902-7A11-4525-9FDC-C5F634A790E1}" destId="{AED5EE6C-E1F8-4240-AFCD-9D8EF0939AB7}" srcOrd="0" destOrd="0" presId="urn:microsoft.com/office/officeart/2005/8/layout/orgChart1"/>
    <dgm:cxn modelId="{CC8F6644-58BC-4EDB-8270-6BF40F7365CB}" type="presParOf" srcId="{E0E70902-7A11-4525-9FDC-C5F634A790E1}" destId="{13CB9C7C-7766-4FB8-85BB-25CBA90623E3}" srcOrd="1" destOrd="0" presId="urn:microsoft.com/office/officeart/2005/8/layout/orgChart1"/>
    <dgm:cxn modelId="{F0E2044A-6867-4EF8-8516-9C1C232205CB}" type="presParOf" srcId="{EE58FA85-2AAF-4E10-8615-F2B8A1EBEE17}" destId="{C3CA9588-8AFD-40F2-A872-D2C509AEDDD0}" srcOrd="1" destOrd="0" presId="urn:microsoft.com/office/officeart/2005/8/layout/orgChart1"/>
    <dgm:cxn modelId="{5A836CE6-27D0-4974-B2B0-B5319B8C3A8C}" type="presParOf" srcId="{EE58FA85-2AAF-4E10-8615-F2B8A1EBEE17}" destId="{30412E0C-9403-4669-A609-6D1136E316B2}" srcOrd="2" destOrd="0" presId="urn:microsoft.com/office/officeart/2005/8/layout/orgChart1"/>
    <dgm:cxn modelId="{A6C25FA4-B0E9-40AD-B595-C630A44FB490}" type="presParOf" srcId="{346DF595-E692-47CC-8D8A-4DEB1145BDA8}" destId="{53CBD5EC-6A38-45BA-AD63-9C8A7ABF16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3B0C1-36E0-4B2C-AC5A-C9C3B6111D80}">
      <dsp:nvSpPr>
        <dsp:cNvPr id="0" name=""/>
        <dsp:cNvSpPr/>
      </dsp:nvSpPr>
      <dsp:spPr>
        <a:xfrm>
          <a:off x="4196594" y="759186"/>
          <a:ext cx="2265582" cy="786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200"/>
              </a:lnTo>
              <a:lnTo>
                <a:pt x="2265582" y="393200"/>
              </a:lnTo>
              <a:lnTo>
                <a:pt x="2265582" y="7864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D9D6A-3677-467D-B7B7-30844F006299}">
      <dsp:nvSpPr>
        <dsp:cNvPr id="0" name=""/>
        <dsp:cNvSpPr/>
      </dsp:nvSpPr>
      <dsp:spPr>
        <a:xfrm>
          <a:off x="1931012" y="759186"/>
          <a:ext cx="2265582" cy="786400"/>
        </a:xfrm>
        <a:custGeom>
          <a:avLst/>
          <a:gdLst/>
          <a:ahLst/>
          <a:cxnLst/>
          <a:rect l="0" t="0" r="0" b="0"/>
          <a:pathLst>
            <a:path>
              <a:moveTo>
                <a:pt x="2265582" y="0"/>
              </a:moveTo>
              <a:lnTo>
                <a:pt x="2265582" y="393200"/>
              </a:lnTo>
              <a:lnTo>
                <a:pt x="0" y="393200"/>
              </a:lnTo>
              <a:lnTo>
                <a:pt x="0" y="7864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F1918-C2D7-44F1-845C-F8C99D83099B}">
      <dsp:nvSpPr>
        <dsp:cNvPr id="0" name=""/>
        <dsp:cNvSpPr/>
      </dsp:nvSpPr>
      <dsp:spPr>
        <a:xfrm>
          <a:off x="2324212" y="516"/>
          <a:ext cx="3744763" cy="7586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800" kern="1200" dirty="0">
              <a:latin typeface="Calibri" panose="020F0502020204030204" pitchFamily="34" charset="0"/>
              <a:cs typeface="Calibri" panose="020F0502020204030204" pitchFamily="34" charset="0"/>
            </a:rPr>
            <a:t>Регресиона и корелациона анализа</a:t>
          </a:r>
          <a:endParaRPr lang="en-US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324212" y="516"/>
        <a:ext cx="3744763" cy="758670"/>
      </dsp:txXfrm>
    </dsp:sp>
    <dsp:sp modelId="{B5C90AC1-28AB-42B7-9983-59AA946C39D5}">
      <dsp:nvSpPr>
        <dsp:cNvPr id="0" name=""/>
        <dsp:cNvSpPr/>
      </dsp:nvSpPr>
      <dsp:spPr>
        <a:xfrm>
          <a:off x="58630" y="1545586"/>
          <a:ext cx="3744763" cy="7705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800" kern="1200" dirty="0">
              <a:latin typeface="Calibri" panose="020F0502020204030204" pitchFamily="34" charset="0"/>
              <a:cs typeface="Calibri" panose="020F0502020204030204" pitchFamily="34" charset="0"/>
            </a:rPr>
            <a:t>Проста</a:t>
          </a:r>
          <a:endParaRPr lang="en-US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630" y="1545586"/>
        <a:ext cx="3744763" cy="770503"/>
      </dsp:txXfrm>
    </dsp:sp>
    <dsp:sp modelId="{AED5EE6C-E1F8-4240-AFCD-9D8EF0939AB7}">
      <dsp:nvSpPr>
        <dsp:cNvPr id="0" name=""/>
        <dsp:cNvSpPr/>
      </dsp:nvSpPr>
      <dsp:spPr>
        <a:xfrm>
          <a:off x="4589794" y="1545586"/>
          <a:ext cx="3744763" cy="7705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800" kern="1200" dirty="0">
              <a:latin typeface="Calibri" panose="020F0502020204030204" pitchFamily="34" charset="0"/>
              <a:cs typeface="Calibri" panose="020F0502020204030204" pitchFamily="34" charset="0"/>
            </a:rPr>
            <a:t>Вишеструка</a:t>
          </a:r>
          <a:endParaRPr lang="en-US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89794" y="1545586"/>
        <a:ext cx="3744763" cy="770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1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1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5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A85BB1D-5F72-4587-80DD-9322ECB93CB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0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0.png"/><Relationship Id="rId7" Type="http://schemas.openxmlformats.org/officeDocument/2006/relationships/image" Target="../media/image1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7.png"/><Relationship Id="rId4" Type="http://schemas.openxmlformats.org/officeDocument/2006/relationships/image" Target="../media/image140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B5BC-C503-4AD2-8148-838B6A45B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РЕГРЕСИОНА И КОРЕЛАЦИОНА АНАЛИЗА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B95443BE-27D3-431B-81E6-52F1A4DB2D42}"/>
              </a:ext>
            </a:extLst>
          </p:cNvPr>
          <p:cNvSpPr txBox="1"/>
          <p:nvPr/>
        </p:nvSpPr>
        <p:spPr>
          <a:xfrm>
            <a:off x="4565855" y="573541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Марић, 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930797-FE19-4696-8CF1-B36EB4AD0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9551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</a:t>
            </a:r>
            <a:r>
              <a:rPr lang="sr-Latn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 9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6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C27599B-542A-6377-87D2-023E33A81E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741155"/>
              </p:ext>
            </p:extLst>
          </p:nvPr>
        </p:nvGraphicFramePr>
        <p:xfrm>
          <a:off x="2078183" y="498765"/>
          <a:ext cx="8229600" cy="537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8053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СТАНДАРДНА ГРЕШКА РЕГРЕСИЈЕ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sr-Latn-R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псолутна мјера варијације и показује одступање емпиријских података од регресионе линије узорка (оцјена стандардне девијације случајне грешке)</a:t>
                </a:r>
                <a:endParaRPr lang="sr-Latn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добија се се као однос суме квадрата одступања и броја степени слободе: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𝑦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489,42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или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sr-Latn-R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</m:e>
                              </m:nary>
                            </m:num>
                            <m:den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Cyrl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  <a:blipFill>
                <a:blip r:embed="rId2"/>
                <a:stretch>
                  <a:fillRect l="-489" t="-455" r="-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EF7C1EC-67B6-41A6-B0F6-BBD8A43D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28" y="4661329"/>
            <a:ext cx="7293846" cy="198481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C0F941-1508-40EB-91C0-6BC8F75AD214}"/>
                  </a:ext>
                </a:extLst>
              </p:cNvPr>
              <p:cNvSpPr txBox="1"/>
              <p:nvPr/>
            </p:nvSpPr>
            <p:spPr>
              <a:xfrm>
                <a:off x="873365" y="5145510"/>
                <a:ext cx="1533861" cy="66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Велика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C0F941-1508-40EB-91C0-6BC8F75AD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65" y="5145510"/>
                <a:ext cx="1533861" cy="668260"/>
              </a:xfrm>
              <a:prstGeom prst="rect">
                <a:avLst/>
              </a:prstGeom>
              <a:blipFill>
                <a:blip r:embed="rId4"/>
                <a:stretch>
                  <a:fillRect l="-3279" t="-3774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B446CA-BFFE-4E34-B048-61F62CEF9672}"/>
                  </a:ext>
                </a:extLst>
              </p:cNvPr>
              <p:cNvSpPr txBox="1"/>
              <p:nvPr/>
            </p:nvSpPr>
            <p:spPr>
              <a:xfrm>
                <a:off x="10050543" y="5141559"/>
                <a:ext cx="1533861" cy="66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Мала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B446CA-BFFE-4E34-B048-61F62CEF9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543" y="5141559"/>
                <a:ext cx="1533861" cy="668260"/>
              </a:xfrm>
              <a:prstGeom prst="rect">
                <a:avLst/>
              </a:prstGeom>
              <a:blipFill>
                <a:blip r:embed="rId5"/>
                <a:stretch>
                  <a:fillRect l="-3279" t="-3704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5337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Тестирање значајности добијених параметара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Cyrl-BA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и  </m:t>
                    </m:r>
                    <m:sSub>
                      <m:sSubPr>
                        <m:ctrlPr>
                          <a:rPr lang="sr-Latn-BA" sz="1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sr-Cyrl-BA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Уз 95% поузданости, тестира се значајност постојања претходно установљене линеарне регресионе везе</a:t>
                </a: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Користимо 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t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-тест и одређујемо таблични број на основу ризика 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el-GR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 броја степени слободе </a:t>
                </a: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(n-2):</a:t>
                </a: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  <a:blipFill>
                <a:blip r:embed="rId2"/>
                <a:stretch>
                  <a:fillRect l="-455" t="-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/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250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/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blipFill>
                <a:blip r:embed="rId4"/>
                <a:stretch>
                  <a:fillRect l="-6763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62AE45B-13C1-405C-9D4C-C415B315AA86}"/>
              </a:ext>
            </a:extLst>
          </p:cNvPr>
          <p:cNvSpPr txBox="1"/>
          <p:nvPr/>
        </p:nvSpPr>
        <p:spPr>
          <a:xfrm>
            <a:off x="2818614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DD4352-ED54-4B08-9FB4-D77B0E5138C5}"/>
              </a:ext>
            </a:extLst>
          </p:cNvPr>
          <p:cNvSpPr txBox="1"/>
          <p:nvPr/>
        </p:nvSpPr>
        <p:spPr>
          <a:xfrm>
            <a:off x="7585435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B9229C-5993-4241-BE5A-9B5E98F187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71" t="9718" r="2132" b="9388"/>
          <a:stretch/>
        </p:blipFill>
        <p:spPr>
          <a:xfrm>
            <a:off x="695242" y="3496220"/>
            <a:ext cx="6122875" cy="2450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/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/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4EC98F-3078-47F9-BFC5-16229D71AF23}"/>
              </a:ext>
            </a:extLst>
          </p:cNvPr>
          <p:cNvCxnSpPr>
            <a:cxnSpLocks/>
          </p:cNvCxnSpPr>
          <p:nvPr/>
        </p:nvCxnSpPr>
        <p:spPr>
          <a:xfrm>
            <a:off x="1397547" y="5474069"/>
            <a:ext cx="703969" cy="27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658C25-03DA-4995-BC16-F48657A5F941}"/>
              </a:ext>
            </a:extLst>
          </p:cNvPr>
          <p:cNvCxnSpPr>
            <a:cxnSpLocks/>
          </p:cNvCxnSpPr>
          <p:nvPr/>
        </p:nvCxnSpPr>
        <p:spPr>
          <a:xfrm flipH="1">
            <a:off x="5488285" y="5474069"/>
            <a:ext cx="418582" cy="335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/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blipFill>
                <a:blip r:embed="rId8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/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−2=7−2=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       </a:t>
                </a:r>
                <a:r>
                  <a:rPr lang="sr-Latn-BA" b="1" dirty="0">
                    <a:ea typeface="Cambria Math" panose="02040503050406030204" pitchFamily="18" charset="0"/>
                  </a:rPr>
                  <a:t>2</a:t>
                </a:r>
                <a:r>
                  <a:rPr lang="sr-Cyrl-BA" b="1" dirty="0">
                    <a:ea typeface="Cambria Math" panose="02040503050406030204" pitchFamily="18" charset="0"/>
                  </a:rPr>
                  <a:t>,</a:t>
                </a:r>
                <a:r>
                  <a:rPr lang="sr-Latn-BA" b="1" dirty="0">
                    <a:ea typeface="Cambria Math" panose="02040503050406030204" pitchFamily="18" charset="0"/>
                  </a:rPr>
                  <a:t>5706</a:t>
                </a: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𝟎𝟐𝟓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9821388A-2E55-45DC-942D-DC5C0461B2CB}"/>
              </a:ext>
            </a:extLst>
          </p:cNvPr>
          <p:cNvSpPr/>
          <p:nvPr/>
        </p:nvSpPr>
        <p:spPr>
          <a:xfrm>
            <a:off x="9747316" y="3638931"/>
            <a:ext cx="311084" cy="9707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D43305-4AD2-48B9-968C-1FE00C2CFF8F}"/>
              </a:ext>
            </a:extLst>
          </p:cNvPr>
          <p:cNvCxnSpPr/>
          <p:nvPr/>
        </p:nvCxnSpPr>
        <p:spPr>
          <a:xfrm flipV="1">
            <a:off x="7495881" y="3883843"/>
            <a:ext cx="262379" cy="131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A1961A-48D2-48DA-8F44-230830352C52}"/>
              </a:ext>
            </a:extLst>
          </p:cNvPr>
          <p:cNvCxnSpPr>
            <a:cxnSpLocks/>
          </p:cNvCxnSpPr>
          <p:nvPr/>
        </p:nvCxnSpPr>
        <p:spPr>
          <a:xfrm>
            <a:off x="7418895" y="4421171"/>
            <a:ext cx="348792" cy="18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60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A68A91-35EB-4A02-B42F-5AB493A4B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00" y="687041"/>
            <a:ext cx="527616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d>
                                    <m:d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33,173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9,8</m:t>
                          </m:r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3.791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  <m:d>
                                    <m:d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3.</m:t>
                                      </m:r>
                                      <m:r>
                                        <a:rPr lang="sr-Cyrl-BA" sz="2000" b="0" i="1" smtClean="0">
                                          <a:latin typeface="Cambria Math" panose="02040503050406030204" pitchFamily="18" charset="0"/>
                                        </a:rPr>
                                        <m:t>79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7∙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20,71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𝟎𝟒𝟑</m:t>
                      </m:r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1800" b="1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7,019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9,894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3.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79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−7∙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sr-Latn-BA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1800" b="1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C6995-725B-49C0-B574-AC1EBD76F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687041"/>
            <a:ext cx="427024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/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Одређујемо реализоване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</a:t>
                </a:r>
                <a:r>
                  <a:rPr lang="sr-Latn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blipFill>
                <a:blip r:embed="rId4"/>
                <a:stretch>
                  <a:fillRect l="-855" t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/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Cyrl-BA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  <a:blipFill>
                <a:blip r:embed="rId5"/>
                <a:stretch>
                  <a:fillRect t="-3571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/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Cyrl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Cyrl-BA" b="1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Одбацујемо обје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и закључујемо да су параметри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статистички значајни.</a:t>
                </a: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  <a:blipFill>
                <a:blip r:embed="rId6"/>
                <a:stretch>
                  <a:fillRect l="-638" t="-1869" r="-1489" b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08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FBA98A-27F1-476D-B24E-B22211764449}"/>
              </a:ext>
            </a:extLst>
          </p:cNvPr>
          <p:cNvSpPr/>
          <p:nvPr/>
        </p:nvSpPr>
        <p:spPr>
          <a:xfrm>
            <a:off x="2846895" y="1046375"/>
            <a:ext cx="6542202" cy="75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 Оцијенити уз 95% поузданости просјечни обим оствареног промета за трошкове рекламе од 35.000 КМ</a:t>
                </a: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18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33,173+7,019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=33,173+7,019∙35=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=9,894∙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35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3.791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7∙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20,71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𝟐𝟕𝟑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Формирамо интервал повјерења:</a:t>
                </a: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</m:t>
                      </m:r>
                    </m:oMath>
                  </m:oMathPara>
                </a14:m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  <a:blipFill>
                <a:blip r:embed="rId2"/>
                <a:stretch>
                  <a:fillRect l="-452" t="-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59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57B55A2-A8A0-BE61-67F8-CDE070FCAB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</a:t>
                </a: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Одредити једначину инверзног регресионог модела</a:t>
                </a: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Инверзни регресиони модел има сљедећу форму:</a:t>
                </a: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Коваријанса:</a:t>
                </a:r>
                <a:endParaRPr lang="sr-Latn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=789,6</m:t>
                      </m:r>
                    </m:oMath>
                  </m:oMathPara>
                </a14:m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𝟒𝟎𝟗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𝟏𝟒𝟏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57B55A2-A8A0-BE61-67F8-CDE070FCAB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  <a:blipFill>
                <a:blip r:embed="rId2"/>
                <a:stretch>
                  <a:fillRect l="-470"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923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F332C0-8081-4455-9623-DEAE1D89704C}"/>
              </a:ext>
            </a:extLst>
          </p:cNvPr>
          <p:cNvSpPr/>
          <p:nvPr/>
        </p:nvSpPr>
        <p:spPr>
          <a:xfrm>
            <a:off x="3638746" y="4449452"/>
            <a:ext cx="5005633" cy="13480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ADECEC-D7EB-4FDF-B1A0-8A0FF6894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КОРЕЛАЦИОНА АНАЛИЗА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Г) Одредити степен и смјер међусобне повезаности варијација трошкова рекламе и оствареног промета, као и у којој су мјери варијације у обиму оствареног промета одређене варијацијама у трошковима рекламе. Тестирати добијене параметре уз 95% поузданости.</a:t>
                </a:r>
              </a:p>
              <a:p>
                <a:pPr marL="0" indent="0" algn="just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Коефицијент корелације 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Pearson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-ов коефицијент просте линеарне корелације)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показује степен и смјер међусобне повезаности посматраних појава оствареног промета и трошкова рекламе:</a:t>
                </a:r>
              </a:p>
              <a:p>
                <a:pPr marL="0" indent="0" algn="just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  <a:blipFill>
                <a:blip r:embed="rId2"/>
                <a:stretch>
                  <a:fillRect l="-506" t="-592" r="-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538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∙31.420−145∙1250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∙3.791−</m:t>
                            </m:r>
                            <m:sSup>
                              <m:sSupPr>
                                <m:ctrlPr>
                                  <a:rPr lang="sr-Latn-BA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145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∙262.500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1.250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r>
                  <a:rPr lang="sr-Cyrl-BA" sz="2000" b="1" dirty="0"/>
                  <a:t>           </a:t>
                </a:r>
                <a:r>
                  <a:rPr lang="sr-Cyrl-BA" dirty="0"/>
                  <a:t>или </a:t>
                </a:r>
                <a:r>
                  <a:rPr lang="sr-Cyrl-BA" b="1" dirty="0"/>
                  <a:t>       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7,019∙0,141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:endParaRPr lang="sr-Cyrl-BA" dirty="0"/>
              </a:p>
              <a:p>
                <a:pPr marL="0" indent="0" algn="ctr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156B0A3-53A4-4E82-910E-10E34912F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5"/>
          <a:stretch/>
        </p:blipFill>
        <p:spPr>
          <a:xfrm>
            <a:off x="1104413" y="1451728"/>
            <a:ext cx="9983173" cy="494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12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0C8DFA-CFD7-43C9-B8DD-9F56C4114A90}"/>
              </a:ext>
            </a:extLst>
          </p:cNvPr>
          <p:cNvSpPr/>
          <p:nvPr/>
        </p:nvSpPr>
        <p:spPr>
          <a:xfrm>
            <a:off x="5335571" y="4873658"/>
            <a:ext cx="1696825" cy="527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88F05-318F-4185-B1EA-897F8B014FF0}"/>
              </a:ext>
            </a:extLst>
          </p:cNvPr>
          <p:cNvSpPr/>
          <p:nvPr/>
        </p:nvSpPr>
        <p:spPr>
          <a:xfrm>
            <a:off x="4523873" y="1171074"/>
            <a:ext cx="3593431" cy="11389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Коефицијент детерминације </a:t>
                </a:r>
                <a:r>
                  <a:rPr lang="sr-Cyrl-BA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показује удио варијабилитета објашњен моделом</a:t>
                </a:r>
              </a:p>
              <a:p>
                <a:pPr marL="0" indent="0">
                  <a:buNone/>
                </a:pPr>
                <a:endParaRPr lang="sr-Cyrl-BA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=7,019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3.791−7∙</m:t>
                          </m:r>
                          <m:sSup>
                            <m:sSup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20,714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262.500−7∙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178,57</m:t>
                              </m:r>
                            </m:e>
                            <m:sup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𝟗𝟖𝟕𝟓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Закључак: </a:t>
                </a:r>
                <a:r>
                  <a:rPr lang="sr-Cyrl-BA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98,75% варијабилитета обима оствареног промета је објашњено трошковима рекламе, док је остатак варијабилитета настао под утицајем неконтролисаних фактора.</a:t>
                </a: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  <a:blipFill>
                <a:blip r:embed="rId2"/>
                <a:stretch>
                  <a:fillRect l="-595" t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439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Тестирање коефицијента корелације (</a:t>
                </a:r>
                <a:r>
                  <a:rPr lang="sr-Latn-BA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r):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тестирање значајности оцјене коефицијената просте линеарне корелације између 2 посматране промјенљиве</a:t>
                </a: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Постављамо хипотезе:</a:t>
                </a: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Latn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 - </a:t>
                </a: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тест и таблична вриједност:</a:t>
                </a: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Закључак: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 уз 5% ризика закључујемо да у основном скупу постоји значајна линеарна регресиона веза, односно добијени коефицијент корелације који показује директну међузависност је статистички значајан.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  <a:blipFill>
                <a:blip r:embed="rId2"/>
                <a:stretch>
                  <a:fillRect l="-614" t="-1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/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763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/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f>
                            <m:fPr>
                              <m:ctrlP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𝟎𝟓</m:t>
                              </m:r>
                            </m:num>
                            <m:den>
                              <m: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𝟓𝟕𝟎𝟔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blipFill>
                <a:blip r:embed="rId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CCD05E0-45A0-4A4B-BD9F-4BB14CDF0464}"/>
              </a:ext>
            </a:extLst>
          </p:cNvPr>
          <p:cNvSpPr txBox="1"/>
          <p:nvPr/>
        </p:nvSpPr>
        <p:spPr>
          <a:xfrm>
            <a:off x="6561055" y="1611986"/>
            <a:ext cx="443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Одређујемо реализовану вриједност: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0,99375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0,9875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𝟕𝟖𝟒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22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91B36-B98D-75C9-8532-4E8BC53D7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1120" y="102669"/>
            <a:ext cx="4270248" cy="704087"/>
          </a:xfrm>
        </p:spPr>
        <p:txBody>
          <a:bodyPr/>
          <a:lstStyle/>
          <a:p>
            <a:r>
              <a:rPr lang="sr-Cyrl-RS" b="1" dirty="0"/>
              <a:t>КОРЕЛАЦИОНА АНАЛИЗА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832CD8-4CBC-952B-74A8-D07E799AF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41120" y="932486"/>
            <a:ext cx="4270248" cy="2596776"/>
          </a:xfrm>
        </p:spPr>
        <p:txBody>
          <a:bodyPr/>
          <a:lstStyle/>
          <a:p>
            <a:pPr marL="0" indent="0">
              <a:buNone/>
            </a:pPr>
            <a:r>
              <a:rPr lang="sr-Cyrl-RS" dirty="0"/>
              <a:t>Испитује да ли између варијација посматраних појава постоји квантитативно </a:t>
            </a:r>
            <a:r>
              <a:rPr lang="sr-Cyrl-RS" dirty="0" err="1"/>
              <a:t>слањање</a:t>
            </a:r>
            <a:r>
              <a:rPr lang="sr-Cyrl-RS" dirty="0"/>
              <a:t> и, ако постоји, у којем степену и </a:t>
            </a:r>
            <a:r>
              <a:rPr lang="sr-Cyrl-RS" dirty="0" err="1"/>
              <a:t>смјеру</a:t>
            </a:r>
            <a:r>
              <a:rPr lang="sr-Cyrl-RS" dirty="0"/>
              <a:t>. 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7E18DD-F3A0-151D-A9C2-667659666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932486"/>
            <a:ext cx="5478684" cy="2596776"/>
          </a:xfrm>
        </p:spPr>
        <p:txBody>
          <a:bodyPr/>
          <a:lstStyle/>
          <a:p>
            <a:pPr marL="0" indent="0">
              <a:buNone/>
            </a:pPr>
            <a:r>
              <a:rPr lang="sr-Cyrl-RS" dirty="0"/>
              <a:t>Одређује </a:t>
            </a:r>
            <a:r>
              <a:rPr lang="sr-Cyrl-RS" dirty="0" err="1"/>
              <a:t>регресиони</a:t>
            </a:r>
            <a:r>
              <a:rPr lang="sr-Cyrl-RS" dirty="0"/>
              <a:t> модел (једначину) који најбоље описује везу између појава. На основу модела се </a:t>
            </a:r>
            <a:r>
              <a:rPr lang="sr-Cyrl-RS" dirty="0" err="1"/>
              <a:t>оцјењују</a:t>
            </a:r>
            <a:r>
              <a:rPr lang="sr-Cyrl-RS" dirty="0"/>
              <a:t> и предвиђају </a:t>
            </a:r>
            <a:r>
              <a:rPr lang="sr-Cyrl-RS" dirty="0" err="1"/>
              <a:t>вриједности</a:t>
            </a:r>
            <a:r>
              <a:rPr lang="sr-Cyrl-RS" dirty="0"/>
              <a:t> зависне </a:t>
            </a:r>
            <a:r>
              <a:rPr lang="sr-Cyrl-RS" dirty="0" err="1"/>
              <a:t>промјенљиве</a:t>
            </a:r>
            <a:r>
              <a:rPr lang="sr-Cyrl-RS" dirty="0"/>
              <a:t> за одабране </a:t>
            </a:r>
            <a:r>
              <a:rPr lang="sr-Cyrl-RS" dirty="0" err="1"/>
              <a:t>вриједности</a:t>
            </a:r>
            <a:r>
              <a:rPr lang="sr-Cyrl-RS" dirty="0"/>
              <a:t> </a:t>
            </a:r>
            <a:r>
              <a:rPr lang="sr-Cyrl-RS" dirty="0" err="1"/>
              <a:t>објашњавајуће</a:t>
            </a:r>
            <a:r>
              <a:rPr lang="sr-Cyrl-RS" dirty="0"/>
              <a:t> </a:t>
            </a:r>
            <a:r>
              <a:rPr lang="sr-Cyrl-RS" dirty="0" err="1"/>
              <a:t>промјенљиве</a:t>
            </a:r>
            <a:r>
              <a:rPr lang="sr-Cyrl-RS" dirty="0"/>
              <a:t>. 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6DE82B-D23C-D340-4DEC-A39A0ACA7B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102669"/>
            <a:ext cx="4270248" cy="704087"/>
          </a:xfrm>
        </p:spPr>
        <p:txBody>
          <a:bodyPr/>
          <a:lstStyle/>
          <a:p>
            <a:r>
              <a:rPr lang="sr-Cyrl-RS" b="1" dirty="0"/>
              <a:t>РЕГРЕСИОНА АНАЛИЗА</a:t>
            </a:r>
            <a:endParaRPr lang="en-US" b="1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A634F9C-AB2E-718F-AA33-F69562421A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00671"/>
              </p:ext>
            </p:extLst>
          </p:nvPr>
        </p:nvGraphicFramePr>
        <p:xfrm>
          <a:off x="2139773" y="2842346"/>
          <a:ext cx="8393189" cy="2316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473D82B-BA21-2E4B-434B-65B675046858}"/>
              </a:ext>
            </a:extLst>
          </p:cNvPr>
          <p:cNvSpPr txBox="1"/>
          <p:nvPr/>
        </p:nvSpPr>
        <p:spPr>
          <a:xfrm>
            <a:off x="1218571" y="5564852"/>
            <a:ext cx="4374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Посматрамо међусобне везе 2 промјенљиве: 1 зависна и 1 независна (објашњавајућа)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B36806-E14B-4C79-E991-D6681FEB508F}"/>
              </a:ext>
            </a:extLst>
          </p:cNvPr>
          <p:cNvSpPr txBox="1"/>
          <p:nvPr/>
        </p:nvSpPr>
        <p:spPr>
          <a:xfrm>
            <a:off x="6793479" y="5564852"/>
            <a:ext cx="4374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Посматрамо међусобне везе 3+ промјенљивих: 1 зависна и више независних (објашњавајућих)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159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7A1C9F-4A61-0B14-BCA2-EFC443B41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985" y="296671"/>
            <a:ext cx="4968341" cy="29095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01CDA9-7597-EEC6-4C02-B7C922EF6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09" y="296671"/>
            <a:ext cx="4835241" cy="29095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2C65B4-2C5A-01B5-A5E4-2A9E4418B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09" y="3429000"/>
            <a:ext cx="4888545" cy="29095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82194-61BD-196A-B2C1-A42645511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0516" y="3429000"/>
            <a:ext cx="4807028" cy="29095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D773C9-091C-F212-43F0-5251613A37C2}"/>
              </a:ext>
            </a:extLst>
          </p:cNvPr>
          <p:cNvSpPr txBox="1"/>
          <p:nvPr/>
        </p:nvSpPr>
        <p:spPr>
          <a:xfrm>
            <a:off x="696409" y="6488668"/>
            <a:ext cx="3281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Izvor: https://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www.tylervigen.com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/spurious-correlations</a:t>
            </a:r>
          </a:p>
        </p:txBody>
      </p:sp>
    </p:spTree>
    <p:extLst>
      <p:ext uri="{BB962C8B-B14F-4D97-AF65-F5344CB8AC3E}">
        <p14:creationId xmlns:p14="http://schemas.microsoft.com/office/powerpoint/2010/main" val="1147154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4FFC9D-1584-E40A-7BA5-298FDBAF05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410" y="3281619"/>
            <a:ext cx="7497619" cy="3565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37C8EC-F426-D828-0B68-5F54DFF67D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5" t="1245" r="340" b="2982"/>
          <a:stretch>
            <a:fillRect/>
          </a:stretch>
        </p:blipFill>
        <p:spPr>
          <a:xfrm>
            <a:off x="104171" y="167833"/>
            <a:ext cx="7407799" cy="311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11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C711-4E76-4D09-A84A-CC94A30E0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23FF9-3A28-4581-AAC0-512116BEF2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5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32931D-B875-493A-9165-9995FA6F93A2}"/>
              </a:ext>
            </a:extLst>
          </p:cNvPr>
          <p:cNvSpPr/>
          <p:nvPr/>
        </p:nvSpPr>
        <p:spPr>
          <a:xfrm>
            <a:off x="4091233" y="2828041"/>
            <a:ext cx="3921551" cy="904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Једначина која показује однос између двије варијабле је представљена на сљедећи начин: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гдје је: 	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– зависна варијабла,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–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објашњавајућа (независна) варијабла,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одсјечак на 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Y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оси (слободни члан), 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нагиб регресионе праве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стохастички члан (случајна грешка).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  <a:blipFill>
                <a:blip r:embed="rId2"/>
                <a:stretch>
                  <a:fillRect l="-956" t="-1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5E1FDD17-3C58-49EE-80A3-72046D810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91212"/>
            <a:ext cx="772972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ПРОСТА ЛИНЕАРНА РЕГРЕСИЈА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71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2C9628-CFC9-CDD2-E5B9-033A93D52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" t="11132" b="9969"/>
          <a:stretch>
            <a:fillRect/>
          </a:stretch>
        </p:blipFill>
        <p:spPr>
          <a:xfrm>
            <a:off x="610852" y="157729"/>
            <a:ext cx="10970296" cy="654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12E7C-B305-6CF4-BB16-250918874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020" y="957580"/>
            <a:ext cx="9839960" cy="5410200"/>
          </a:xfrm>
        </p:spPr>
        <p:txBody>
          <a:bodyPr/>
          <a:lstStyle/>
          <a:p>
            <a:pPr marL="0" indent="0">
              <a:buNone/>
            </a:pPr>
            <a:r>
              <a:rPr lang="sr-Cyrl-R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Претпоставке линеарног </a:t>
            </a:r>
            <a:r>
              <a:rPr lang="sr-Cyrl-R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регресионог</a:t>
            </a:r>
            <a:r>
              <a:rPr lang="sr-Cyrl-R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модела:</a:t>
            </a:r>
          </a:p>
          <a:p>
            <a:r>
              <a:rPr lang="sr-Cyrl-R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Линеарност</a:t>
            </a:r>
            <a:r>
              <a:rPr lang="sr-Cyrl-R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постоји линеаран однос између зависне и </a:t>
            </a:r>
            <a:r>
              <a:rPr lang="sr-Cyrl-R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објашњавајуће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варијабле</a:t>
            </a:r>
          </a:p>
          <a:p>
            <a:r>
              <a:rPr lang="sr-Cyrl-R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Независност 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између јединица посматрања </a:t>
            </a:r>
            <a:r>
              <a:rPr lang="sr-Cyrl-R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Непостојање </a:t>
            </a:r>
            <a:r>
              <a:rPr lang="sr-Cyrl-R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мултиколинеарности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објашњавајуће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варијабле нису савршено линеарно повезане (вишеструка регресија)</a:t>
            </a:r>
            <a:endParaRPr lang="sr-Latn-R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Егзогеност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објашњавајуће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варијабле нису </a:t>
            </a:r>
            <a:r>
              <a:rPr lang="sr-Cyrl-R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корелисане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са случајном грешком</a:t>
            </a:r>
          </a:p>
          <a:p>
            <a:r>
              <a:rPr lang="sr-Cyrl-R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Хомоскедастичност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случајне грешке имају једнака одступања</a:t>
            </a:r>
          </a:p>
          <a:p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Нема </a:t>
            </a:r>
            <a:r>
              <a:rPr lang="sr-Cyrl-RS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аутокорелације</a:t>
            </a:r>
            <a:r>
              <a:rPr lang="sr-Cyrl-R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постоји линеарна корелација између било која два стохастичка члана</a:t>
            </a:r>
          </a:p>
          <a:p>
            <a:r>
              <a:rPr lang="sr-Cyrl-R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Нормалност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случајних грешака са очекиваном </a:t>
            </a:r>
            <a:r>
              <a:rPr lang="sr-Cyrl-R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вриједношћу</a:t>
            </a:r>
            <a:r>
              <a:rPr lang="sr-Cyrl-R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17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07DE15-4114-4E33-9059-6FCFBE4E0F92}"/>
              </a:ext>
            </a:extLst>
          </p:cNvPr>
          <p:cNvSpPr/>
          <p:nvPr/>
        </p:nvSpPr>
        <p:spPr>
          <a:xfrm>
            <a:off x="7032396" y="5285871"/>
            <a:ext cx="2337847" cy="7746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8C5DA-9047-414E-9CF7-8023BDDBA604}"/>
              </a:ext>
            </a:extLst>
          </p:cNvPr>
          <p:cNvSpPr/>
          <p:nvPr/>
        </p:nvSpPr>
        <p:spPr>
          <a:xfrm>
            <a:off x="2064470" y="5115781"/>
            <a:ext cx="3481137" cy="1135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10699C-108D-4113-B303-FE40EAC8C094}"/>
              </a:ext>
            </a:extLst>
          </p:cNvPr>
          <p:cNvSpPr/>
          <p:nvPr/>
        </p:nvSpPr>
        <p:spPr>
          <a:xfrm>
            <a:off x="4911365" y="3610466"/>
            <a:ext cx="2413262" cy="612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27234-00FB-4612-A7A1-5E167884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305" y="204883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Оцјене за коефицијенте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 и </m:t>
                    </m:r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000" dirty="0"/>
                  <a:t> се одређују помоћу </a:t>
                </a:r>
                <a:r>
                  <a:rPr lang="sr-Cyrl-BA" sz="2000" b="1" dirty="0"/>
                  <a:t>методе обичних најмањих квадрата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Линија регресије </a:t>
                </a:r>
                <a:r>
                  <a:rPr lang="sr-Cyrl-BA" sz="2000" dirty="0"/>
                  <a:t>у узорку се добија на сљедећи начин: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b="1" dirty="0"/>
                  <a:t>Оцјене коефицијената</a:t>
                </a:r>
                <a:r>
                  <a:rPr lang="sr-Cyrl-BA" sz="2000" dirty="0"/>
                  <a:t> добијамо преко формула: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  <a:blipFill>
                <a:blip r:embed="rId2"/>
                <a:stretch>
                  <a:fillRect l="-723"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/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/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blipFill>
                <a:blip r:embed="rId4"/>
                <a:stretch>
                  <a:fillRect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653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6CF7B-098D-4DA8-9912-CBA414CAA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504334"/>
            <a:ext cx="10555706" cy="5800213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Дати су подаци о оствареном промету и трошковима рекламе једног трговинског предузећа:</a:t>
            </a: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FA7431B-D911-4F25-81F0-FBE220230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370066"/>
              </p:ext>
            </p:extLst>
          </p:nvPr>
        </p:nvGraphicFramePr>
        <p:xfrm>
          <a:off x="3839410" y="1509108"/>
          <a:ext cx="4513180" cy="444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590">
                  <a:extLst>
                    <a:ext uri="{9D8B030D-6E8A-4147-A177-3AD203B41FA5}">
                      <a16:colId xmlns:a16="http://schemas.microsoft.com/office/drawing/2014/main" val="3015579964"/>
                    </a:ext>
                  </a:extLst>
                </a:gridCol>
                <a:gridCol w="2256590">
                  <a:extLst>
                    <a:ext uri="{9D8B030D-6E8A-4147-A177-3AD203B41FA5}">
                      <a16:colId xmlns:a16="http://schemas.microsoft.com/office/drawing/2014/main" val="555803843"/>
                    </a:ext>
                  </a:extLst>
                </a:gridCol>
              </a:tblGrid>
              <a:tr h="476163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Остварени промет (000 КМ)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Трошкови рекламе (000 КМ)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29823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7258137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5454778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0076824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7051610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69689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076287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294125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1.250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36882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A39041D-FE90-44BC-982F-9FC2A989C026}"/>
              </a:ext>
            </a:extLst>
          </p:cNvPr>
          <p:cNvSpPr txBox="1"/>
          <p:nvPr/>
        </p:nvSpPr>
        <p:spPr>
          <a:xfrm>
            <a:off x="3139125" y="5505254"/>
            <a:ext cx="86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latin typeface="Corbel" panose="020B0503020204020204" pitchFamily="34" charset="0"/>
              </a:rPr>
              <a:t>Σ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44371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95EB1-9FE0-4AF5-9686-BFAD7867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47" y="593558"/>
            <a:ext cx="10315074" cy="5598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Након дефинисања варијабли ( </a:t>
            </a:r>
            <a:r>
              <a:rPr lang="sr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Latn-BA" sz="2000" dirty="0">
                <a:latin typeface="Calibri" panose="020F0502020204030204" pitchFamily="34" charset="0"/>
                <a:cs typeface="Calibri" panose="020F0502020204030204" pitchFamily="34" charset="0"/>
              </a:rPr>
              <a:t>Y)</a:t>
            </a: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, пожељно је приказати однос тих величина на </a:t>
            </a:r>
            <a:r>
              <a:rPr lang="sr-Cyrl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дијаграму расипања (</a:t>
            </a:r>
            <a:r>
              <a:rPr lang="sr-Latn-BA" sz="2000" b="1" dirty="0">
                <a:latin typeface="Calibri" panose="020F0502020204030204" pitchFamily="34" charset="0"/>
                <a:cs typeface="Calibri" panose="020F0502020204030204" pitchFamily="34" charset="0"/>
              </a:rPr>
              <a:t>scatterplot).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619A0-5B01-4E2C-9B06-5B799E4D0B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593502"/>
              </p:ext>
            </p:extLst>
          </p:nvPr>
        </p:nvGraphicFramePr>
        <p:xfrm>
          <a:off x="2277544" y="1814370"/>
          <a:ext cx="7636911" cy="437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4605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1E0C0F-740B-427D-B64B-2B472DCD988E}"/>
              </a:ext>
            </a:extLst>
          </p:cNvPr>
          <p:cNvSpPr/>
          <p:nvPr/>
        </p:nvSpPr>
        <p:spPr>
          <a:xfrm>
            <a:off x="5920033" y="5693790"/>
            <a:ext cx="3091992" cy="744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09D79F-61E4-4A8E-A0CD-40F58BFCA50D}"/>
              </a:ext>
            </a:extLst>
          </p:cNvPr>
          <p:cNvSpPr/>
          <p:nvPr/>
        </p:nvSpPr>
        <p:spPr>
          <a:xfrm>
            <a:off x="7607431" y="952362"/>
            <a:ext cx="2903456" cy="140083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 Израчунати просјечан закономјеран квантитативни однос трошкова рекламе и оствареног промета помоћу једначине регресије. Тестирати значајност непознатих параметара.</a:t>
                </a:r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Једначина регресије:</a:t>
                </a: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sr-Cyrl-BA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𝟏𝟕𝟑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𝟎𝟏𝟗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  <a:blipFill>
                <a:blip r:embed="rId2"/>
                <a:stretch>
                  <a:fillRect l="-571" t="-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42512" t="-633" r="-114493" b="-3031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424" t="-633" r="-424" b="-3031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/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/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7∙31.420−145∙1.250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7∙3.791−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145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/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=178,57−7,019∙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blipFill>
                <a:blip r:embed="rId6"/>
                <a:stretch>
                  <a:fillRect l="-1756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/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=178,57;    </m:t>
                      </m:r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=20,71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blipFill>
                <a:blip r:embed="rId7"/>
                <a:stretch>
                  <a:fillRect l="-2219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/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blipFill>
                <a:blip r:embed="rId8"/>
                <a:stretch>
                  <a:fillRect l="-5119" r="-68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7026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7090</TotalTime>
  <Words>1151</Words>
  <Application>Microsoft Macintosh PowerPoint</Application>
  <PresentationFormat>Widescreen</PresentationFormat>
  <Paragraphs>249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Corbel</vt:lpstr>
      <vt:lpstr>Corbel (Body)</vt:lpstr>
      <vt:lpstr>Gill Sans MT</vt:lpstr>
      <vt:lpstr>Parcel</vt:lpstr>
      <vt:lpstr>РЕГРЕСИОНА И КОРЕЛАЦИОНА АНАЛИЗА</vt:lpstr>
      <vt:lpstr>PowerPoint Presentation</vt:lpstr>
      <vt:lpstr>ПРОСТА ЛИНЕАРНА РЕГРЕСИЈА</vt:lpstr>
      <vt:lpstr>PowerPoint Presentation</vt:lpstr>
      <vt:lpstr>PowerPoint Presentation</vt:lpstr>
      <vt:lpstr>ПРОСТА ЛИНЕАРНА РЕГРЕСИЈА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КОРЕЛАЦИОНА АНАЛИЗА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РЕГРЕСИОНА И КОРЕЛАЦИОНА АНАЛИЗА</dc:title>
  <dc:creator>Marić, Milica</dc:creator>
  <cp:lastModifiedBy>Milica Maric</cp:lastModifiedBy>
  <cp:revision>91</cp:revision>
  <dcterms:created xsi:type="dcterms:W3CDTF">2022-05-09T06:46:09Z</dcterms:created>
  <dcterms:modified xsi:type="dcterms:W3CDTF">2026-05-04T08:35:13Z</dcterms:modified>
</cp:coreProperties>
</file>