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859" r:id="rId1"/>
  </p:sldMasterIdLst>
  <p:notesMasterIdLst>
    <p:notesMasterId r:id="rId23"/>
  </p:notesMasterIdLst>
  <p:sldIdLst>
    <p:sldId id="256" r:id="rId2"/>
    <p:sldId id="293" r:id="rId3"/>
    <p:sldId id="296" r:id="rId4"/>
    <p:sldId id="298" r:id="rId5"/>
    <p:sldId id="299" r:id="rId6"/>
    <p:sldId id="319" r:id="rId7"/>
    <p:sldId id="283" r:id="rId8"/>
    <p:sldId id="316" r:id="rId9"/>
    <p:sldId id="262" r:id="rId10"/>
    <p:sldId id="260" r:id="rId11"/>
    <p:sldId id="318" r:id="rId12"/>
    <p:sldId id="261" r:id="rId13"/>
    <p:sldId id="263" r:id="rId14"/>
    <p:sldId id="267" r:id="rId15"/>
    <p:sldId id="268" r:id="rId16"/>
    <p:sldId id="270" r:id="rId17"/>
    <p:sldId id="284" r:id="rId18"/>
    <p:sldId id="271" r:id="rId19"/>
    <p:sldId id="272" r:id="rId20"/>
    <p:sldId id="320" r:id="rId21"/>
    <p:sldId id="302"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674"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B8AB06A-BB80-4F21-A0BB-C5CA67C8CB94}" type="datetimeFigureOut">
              <a:rPr lang="en-US" smtClean="0"/>
              <a:pPr/>
              <a:t>3/4/2025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9F8B6F-8683-4A5D-AECE-2187E2A83A2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50000"/>
                <a:alpha val="7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lumMod val="75000"/>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lumMod val="7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3/4/2025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50725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749059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702033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788574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323597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721723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3/4/2025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230692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3/4/2025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75990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3/4/2025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95739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86804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3/4/2025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936985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3/4/2025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82336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3/4/2025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73648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59426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91799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37159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cxnSp>
          <p:nvCxnSpPr>
            <p:cNvPr id="7" name="Straight Connector 6"/>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9" name="Freeform 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50000"/>
                <a:alpha val="7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D8BD707-D9CF-40AE-B4C6-C98DA3205C09}" type="datetimeFigureOut">
              <a:rPr lang="en-US" smtClean="0"/>
              <a:pPr/>
              <a:t>3/4/2025</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77911862"/>
      </p:ext>
    </p:extLst>
  </p:cSld>
  <p:clrMap bg1="lt1" tx1="dk1" bg2="lt2" tx2="dk2" accent1="accent1" accent2="accent2" accent3="accent3" accent4="accent4" accent5="accent5" accent6="accent6" hlink="hlink" folHlink="folHlink"/>
  <p:sldLayoutIdLst>
    <p:sldLayoutId id="2147483860" r:id="rId1"/>
    <p:sldLayoutId id="2147483861" r:id="rId2"/>
    <p:sldLayoutId id="2147483862" r:id="rId3"/>
    <p:sldLayoutId id="2147483863" r:id="rId4"/>
    <p:sldLayoutId id="2147483864" r:id="rId5"/>
    <p:sldLayoutId id="2147483865" r:id="rId6"/>
    <p:sldLayoutId id="2147483866" r:id="rId7"/>
    <p:sldLayoutId id="2147483867" r:id="rId8"/>
    <p:sldLayoutId id="2147483868" r:id="rId9"/>
    <p:sldLayoutId id="2147483869" r:id="rId10"/>
    <p:sldLayoutId id="2147483870" r:id="rId11"/>
    <p:sldLayoutId id="2147483871" r:id="rId12"/>
    <p:sldLayoutId id="2147483872" r:id="rId13"/>
    <p:sldLayoutId id="2147483873" r:id="rId14"/>
    <p:sldLayoutId id="2147483874" r:id="rId15"/>
    <p:sldLayoutId id="2147483875"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30595" y="2404534"/>
            <a:ext cx="6337005" cy="1646302"/>
          </a:xfrm>
        </p:spPr>
        <p:txBody>
          <a:bodyPr>
            <a:normAutofit/>
          </a:bodyPr>
          <a:lstStyle/>
          <a:p>
            <a:pPr algn="ctr"/>
            <a:r>
              <a:rPr lang="sr-Cyrl-BA" sz="3200" b="1" dirty="0" smtClean="0">
                <a:solidFill>
                  <a:schemeClr val="tx1"/>
                </a:solidFill>
              </a:rPr>
              <a:t>ЕВОЛУЦИЈА ЕВРОПСКЕ МОНЕТАРНЕ УНИЈЕ</a:t>
            </a:r>
            <a:endParaRPr lang="en-US" sz="32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609600"/>
            <a:ext cx="6629400" cy="4953000"/>
          </a:xfrm>
        </p:spPr>
        <p:txBody>
          <a:bodyPr>
            <a:noAutofit/>
          </a:bodyPr>
          <a:lstStyle/>
          <a:p>
            <a:pPr>
              <a:buNone/>
            </a:pPr>
            <a:r>
              <a:rPr lang="ru-RU" sz="2000" dirty="0" smtClean="0"/>
              <a:t>-</a:t>
            </a:r>
            <a:r>
              <a:rPr lang="ru-RU" sz="2200" dirty="0" smtClean="0"/>
              <a:t>При увођењу заједничке валуте потребно је, према </a:t>
            </a:r>
            <a:r>
              <a:rPr lang="ru-RU" sz="2200" i="1" dirty="0" smtClean="0">
                <a:solidFill>
                  <a:srgbClr val="FF0000"/>
                </a:solidFill>
              </a:rPr>
              <a:t>Уговору из Мастрихта</a:t>
            </a:r>
            <a:r>
              <a:rPr lang="ru-RU" sz="2200" dirty="0" smtClean="0"/>
              <a:t>, испунити четири критеријума конвергенције (тзв. номинална конвергенција), но према </a:t>
            </a:r>
            <a:r>
              <a:rPr lang="ru-RU" sz="2200" i="1" dirty="0" smtClean="0">
                <a:solidFill>
                  <a:srgbClr val="FF0000"/>
                </a:solidFill>
              </a:rPr>
              <a:t>теорији оптималног валутног подручја</a:t>
            </a:r>
            <a:r>
              <a:rPr lang="ru-RU" sz="2200" dirty="0" smtClean="0"/>
              <a:t> врло је значајна и реална конвергенција. </a:t>
            </a:r>
          </a:p>
          <a:p>
            <a:pPr>
              <a:buNone/>
            </a:pPr>
            <a:endParaRPr lang="ru-RU" sz="2200" dirty="0" smtClean="0"/>
          </a:p>
          <a:p>
            <a:pPr>
              <a:buNone/>
            </a:pPr>
            <a:r>
              <a:rPr lang="ru-RU" sz="2200" dirty="0" smtClean="0"/>
              <a:t>-Она се односи на сличност реалних структура и пословних циклуса у земљама које уводе или су увеле заједничку валуту, а у смислу конвергенције продуктивности и повећања животног стандарда мјерене смањењем разлика у БДП-у.</a:t>
            </a:r>
          </a:p>
          <a:p>
            <a:pPr>
              <a:buNone/>
            </a:pPr>
            <a:endParaRPr lang="ru-RU" sz="200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38200"/>
            <a:ext cx="6652513" cy="5203163"/>
          </a:xfrm>
        </p:spPr>
        <p:txBody>
          <a:bodyPr>
            <a:normAutofit/>
          </a:bodyPr>
          <a:lstStyle/>
          <a:p>
            <a:r>
              <a:rPr lang="sr-Latn-BA" sz="2000" dirty="0"/>
              <a:t>Тезу о немогућности да евро функционише као валута Европске монетарне уније, пошто Европска унија не испуњава критеријуме јединствене новчане области, посебно су доказивали амерички теоретичари</a:t>
            </a:r>
            <a:r>
              <a:rPr lang="sr-Cyrl-BA" sz="2000" dirty="0"/>
              <a:t>. </a:t>
            </a:r>
            <a:endParaRPr lang="sr-Cyrl-BA" sz="2000" dirty="0" smtClean="0"/>
          </a:p>
          <a:p>
            <a:endParaRPr lang="sr-Cyrl-BA" sz="2000" dirty="0"/>
          </a:p>
          <a:p>
            <a:r>
              <a:rPr lang="sr-Latn-BA" sz="2000" dirty="0" smtClean="0"/>
              <a:t>Аргументи </a:t>
            </a:r>
            <a:r>
              <a:rPr lang="sr-Latn-BA" sz="2000" dirty="0"/>
              <a:t>о користи које доноси заједничка валута су валидни, али трошкови су већи и прохибитивни. "Унија нема федерални карактер, са јаким централним буџетом, нити је децентрализована фискална политика у стању да користи функцију аутоматског стабилизатора, још мање да води дискрециону фискалну политику помоћу фискалних трансфера</a:t>
            </a:r>
            <a:r>
              <a:rPr lang="sr-Cyrl-BA" sz="2000" dirty="0"/>
              <a:t>..." Фелдштајн (</a:t>
            </a:r>
            <a:r>
              <a:rPr lang="sr-Latn-BA" sz="2000" i="1" dirty="0"/>
              <a:t>Feldstein</a:t>
            </a:r>
            <a:r>
              <a:rPr lang="sr-Cyrl-BA" sz="2000" i="1" dirty="0"/>
              <a:t>, </a:t>
            </a:r>
            <a:r>
              <a:rPr lang="sr-Cyrl-BA" sz="2000" dirty="0"/>
              <a:t>1998</a:t>
            </a:r>
            <a:r>
              <a:rPr lang="sr-Cyrl-BA" sz="2000" i="1" dirty="0"/>
              <a:t>)</a:t>
            </a:r>
            <a:r>
              <a:rPr lang="sr-Cyrl-BA" sz="2000" dirty="0"/>
              <a:t>.</a:t>
            </a:r>
            <a:endParaRPr lang="en-US" sz="2000" dirty="0"/>
          </a:p>
        </p:txBody>
      </p:sp>
    </p:spTree>
    <p:extLst>
      <p:ext uri="{BB962C8B-B14F-4D97-AF65-F5344CB8AC3E}">
        <p14:creationId xmlns:p14="http://schemas.microsoft.com/office/powerpoint/2010/main" val="30048915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85800"/>
            <a:ext cx="7467600" cy="6172200"/>
          </a:xfrm>
        </p:spPr>
        <p:txBody>
          <a:bodyPr>
            <a:normAutofit/>
          </a:bodyPr>
          <a:lstStyle/>
          <a:p>
            <a:r>
              <a:rPr lang="ru-RU" sz="2400" dirty="0"/>
              <a:t>-Емпиријска истраживања су показала да су поједине чланице биле далеко од постављених критеријума, са захтјевом да их временом испуне путем фискалне дисциплине. Оштре мјере за државе које то не испоштују нису никада спроведене. </a:t>
            </a:r>
            <a:endParaRPr lang="en-US" sz="2400" dirty="0"/>
          </a:p>
          <a:p>
            <a:endParaRPr lang="ru-RU" sz="2400" dirty="0"/>
          </a:p>
          <a:p>
            <a:r>
              <a:rPr lang="ru-RU" sz="2400" dirty="0" smtClean="0"/>
              <a:t>Истовремено, са развојем и проширењем ЕМУ долази и до неравномјерног раста (макро)економских показатеља земаља чланица, што актуализује питање користи од интегрисања и вођења заједничке монетарне политике и </a:t>
            </a:r>
            <a:r>
              <a:rPr lang="sr-Cyrl-BA" sz="2400" dirty="0" smtClean="0"/>
              <a:t>оправданости монетарне интеграције.</a:t>
            </a:r>
          </a:p>
          <a:p>
            <a:endParaRPr lang="sr-Cyrl-BA" sz="2400" dirty="0" smtClean="0"/>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533400"/>
            <a:ext cx="7239000" cy="6172200"/>
          </a:xfrm>
        </p:spPr>
        <p:txBody>
          <a:bodyPr>
            <a:normAutofit/>
          </a:bodyPr>
          <a:lstStyle/>
          <a:p>
            <a:r>
              <a:rPr lang="ru-RU" sz="2000" dirty="0" smtClean="0"/>
              <a:t>С друге стране, за државе које су формирале и које намјеравају да се придруже монетарној унији, битно питање је да ли ће оне од напуштања националне валуте имати већих користи од трошкова. </a:t>
            </a:r>
          </a:p>
          <a:p>
            <a:endParaRPr lang="ru-RU" sz="2000" dirty="0"/>
          </a:p>
          <a:p>
            <a:r>
              <a:rPr lang="ru-RU" sz="2000" dirty="0" smtClean="0"/>
              <a:t>На овој теорији су постављени темељи европске монетарне уније.</a:t>
            </a:r>
          </a:p>
          <a:p>
            <a:endParaRPr lang="ru-RU" sz="2000" dirty="0" smtClean="0"/>
          </a:p>
          <a:p>
            <a:r>
              <a:rPr lang="ru-RU" sz="2000" dirty="0" smtClean="0"/>
              <a:t>Важан сегмент Mанделове теорије јесте нужност фискалне дисциплине у циљу одрживости монетарне уније.</a:t>
            </a:r>
          </a:p>
          <a:p>
            <a:endParaRPr lang="sr-Cyrl-BA" sz="2000" dirty="0" smtClean="0"/>
          </a:p>
          <a:p>
            <a:r>
              <a:rPr lang="ru-RU" sz="2000" dirty="0" smtClean="0"/>
              <a:t>Да би се осигурала стабилност и раст у монетарној унији, државе чланице морају да дјелују и координирају по заједничким правилима и да то буде начин усклађивања када постоје негативни ефекти код других чланица ЕМУ</a:t>
            </a:r>
            <a:endParaRPr lang="en-US" sz="2000" dirty="0" smtClean="0"/>
          </a:p>
          <a:p>
            <a:endParaRPr lang="en-US" sz="20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85800"/>
            <a:ext cx="8229600" cy="1066800"/>
          </a:xfrm>
        </p:spPr>
        <p:txBody>
          <a:bodyPr/>
          <a:lstStyle/>
          <a:p>
            <a:pPr algn="ctr"/>
            <a:r>
              <a:rPr lang="sr-Cyrl-BA" b="1" smtClean="0"/>
              <a:t>Критеријуми конвергенције</a:t>
            </a:r>
            <a:endParaRPr lang="en-US"/>
          </a:p>
        </p:txBody>
      </p:sp>
      <p:sp>
        <p:nvSpPr>
          <p:cNvPr id="3" name="Content Placeholder 2"/>
          <p:cNvSpPr>
            <a:spLocks noGrp="1"/>
          </p:cNvSpPr>
          <p:nvPr>
            <p:ph idx="1"/>
          </p:nvPr>
        </p:nvSpPr>
        <p:spPr>
          <a:xfrm>
            <a:off x="0" y="1981200"/>
            <a:ext cx="9144000" cy="4876800"/>
          </a:xfrm>
        </p:spPr>
        <p:txBody>
          <a:bodyPr>
            <a:normAutofit/>
          </a:bodyPr>
          <a:lstStyle/>
          <a:p>
            <a:r>
              <a:rPr lang="ru-RU" smtClean="0"/>
              <a:t>Због економске, политичке и институционалне хетерогености чланица, а у циљу успјешне и јаче интеграције, EMС је добио задатак да прати критеријуме конвергенције држава као услов за њихов улазак у ЕМУ. </a:t>
            </a:r>
          </a:p>
          <a:p>
            <a:endParaRPr lang="ru-RU" smtClean="0"/>
          </a:p>
          <a:p>
            <a:r>
              <a:rPr lang="ru-RU" smtClean="0"/>
              <a:t>Појам </a:t>
            </a:r>
            <a:r>
              <a:rPr lang="ru-RU" i="1" smtClean="0">
                <a:solidFill>
                  <a:srgbClr val="FF0000"/>
                </a:solidFill>
              </a:rPr>
              <a:t>економска конвергенција </a:t>
            </a:r>
            <a:r>
              <a:rPr lang="ru-RU" smtClean="0"/>
              <a:t>подразумијева убрзани процес друштвеног развоја који резултира у приближавању вриједности економских варијабли међу земљама чланицама, при чему разликујемо номиналну и реалну конвергенцију. </a:t>
            </a:r>
          </a:p>
          <a:p>
            <a:endParaRPr lang="ru-RU" smtClean="0"/>
          </a:p>
          <a:p>
            <a:r>
              <a:rPr lang="ru-RU" smtClean="0"/>
              <a:t>Према Уговору из Мастрихта потребно је испунити четири критеријума номиналне конвергенције.</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00"/>
            <a:ext cx="8915400" cy="6096000"/>
          </a:xfrm>
        </p:spPr>
        <p:txBody>
          <a:bodyPr>
            <a:normAutofit/>
          </a:bodyPr>
          <a:lstStyle/>
          <a:p>
            <a:r>
              <a:rPr lang="ru-RU" smtClean="0"/>
              <a:t>Али за успјешно функционисање монетарне уније врло је значајна и реална конвергенција.</a:t>
            </a:r>
          </a:p>
          <a:p>
            <a:endParaRPr lang="ru-RU" smtClean="0"/>
          </a:p>
          <a:p>
            <a:r>
              <a:rPr lang="ru-RU" i="1" smtClean="0">
                <a:solidFill>
                  <a:srgbClr val="FF0000"/>
                </a:solidFill>
              </a:rPr>
              <a:t>Реална конвергенција подразумијева смањивање разлика у нивоима развијености између чланица</a:t>
            </a:r>
            <a:r>
              <a:rPr lang="ru-RU" smtClean="0"/>
              <a:t>.</a:t>
            </a:r>
          </a:p>
          <a:p>
            <a:endParaRPr lang="ru-RU" smtClean="0"/>
          </a:p>
          <a:p>
            <a:r>
              <a:rPr lang="ru-RU" smtClean="0"/>
              <a:t>Дефинише се као </a:t>
            </a:r>
            <a:r>
              <a:rPr lang="ru-RU" i="1" smtClean="0">
                <a:solidFill>
                  <a:srgbClr val="FF0000"/>
                </a:solidFill>
              </a:rPr>
              <a:t>сличност у износу БДП-а per capita</a:t>
            </a:r>
            <a:r>
              <a:rPr lang="ru-RU" smtClean="0"/>
              <a:t>, нивоа номиналних надница, равнотеже реалног девизног курса и с тим повезано, сличности ниво цијена. Људски капитал такође се наводи као нужни услов конвергенције.</a:t>
            </a:r>
          </a:p>
          <a:p>
            <a:endParaRPr lang="ru-RU" smtClean="0"/>
          </a:p>
          <a:p>
            <a:r>
              <a:rPr lang="ru-RU" smtClean="0"/>
              <a:t>И поред потребе за смањивањем разлика у нивоима развијености, неке државе су имале константно нижу стопу раста БДП-а од просјека </a:t>
            </a:r>
            <a:r>
              <a:rPr lang="sr-Cyrl-BA" smtClean="0"/>
              <a:t>еврозоне при приступању унији</a:t>
            </a:r>
            <a:endParaRPr lang="en-US" smtClean="0"/>
          </a:p>
          <a:p>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762000"/>
          </a:xfrm>
        </p:spPr>
        <p:txBody>
          <a:bodyPr>
            <a:normAutofit/>
          </a:bodyPr>
          <a:lstStyle/>
          <a:p>
            <a:r>
              <a:rPr lang="ru-RU" smtClean="0"/>
              <a:t>Номинална конвергенција</a:t>
            </a:r>
            <a:endParaRPr lang="en-US"/>
          </a:p>
        </p:txBody>
      </p:sp>
      <p:sp>
        <p:nvSpPr>
          <p:cNvPr id="3" name="Content Placeholder 2"/>
          <p:cNvSpPr>
            <a:spLocks noGrp="1"/>
          </p:cNvSpPr>
          <p:nvPr>
            <p:ph idx="1"/>
          </p:nvPr>
        </p:nvSpPr>
        <p:spPr>
          <a:xfrm>
            <a:off x="1066800" y="1295400"/>
            <a:ext cx="6248400" cy="5562600"/>
          </a:xfrm>
        </p:spPr>
        <p:txBody>
          <a:bodyPr>
            <a:normAutofit/>
          </a:bodyPr>
          <a:lstStyle/>
          <a:p>
            <a:r>
              <a:rPr lang="ru-RU" sz="2400" dirty="0" smtClean="0"/>
              <a:t>подразумијева испуњавање задатих номиналних </a:t>
            </a:r>
            <a:r>
              <a:rPr lang="ru-RU" sz="2400" i="1" dirty="0" smtClean="0"/>
              <a:t>(монетарних и фискалних) </a:t>
            </a:r>
            <a:r>
              <a:rPr lang="ru-RU" sz="2400" dirty="0" smtClean="0"/>
              <a:t>критеријума за придруживање, према којима држава може да се придружи монетарној унији само ако:</a:t>
            </a:r>
          </a:p>
          <a:p>
            <a:pPr lvl="1"/>
            <a:r>
              <a:rPr lang="ru-RU" sz="2400" dirty="0" smtClean="0"/>
              <a:t>1) њена стопа инфлације није виша за 1,5%, од просјека три најниже стопе инфлације у </a:t>
            </a:r>
            <a:r>
              <a:rPr lang="sr-Cyrl-BA" sz="2400" dirty="0" smtClean="0"/>
              <a:t>групи држава чланица;</a:t>
            </a:r>
          </a:p>
          <a:p>
            <a:pPr lvl="1"/>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599" y="1676400"/>
            <a:ext cx="6347714" cy="4364963"/>
          </a:xfrm>
        </p:spPr>
        <p:txBody>
          <a:bodyPr/>
          <a:lstStyle/>
          <a:p>
            <a:pPr lvl="1"/>
            <a:r>
              <a:rPr lang="ru-RU" sz="2400" dirty="0" smtClean="0"/>
              <a:t>2) дугорочна каматна стопа на држ. обвезнице није за више од 2% већа од просјека који је забиљежен у три </a:t>
            </a:r>
            <a:r>
              <a:rPr lang="sr-Cyrl-BA" sz="2400" dirty="0" smtClean="0"/>
              <a:t>државе са најмањом инфлацијом;</a:t>
            </a:r>
          </a:p>
          <a:p>
            <a:pPr lvl="1">
              <a:buNone/>
            </a:pPr>
            <a:endParaRPr lang="sr-Cyrl-BA" sz="2400" dirty="0" smtClean="0"/>
          </a:p>
          <a:p>
            <a:pPr lvl="1"/>
            <a:r>
              <a:rPr lang="ru-RU" sz="2400" dirty="0" smtClean="0"/>
              <a:t>3) прихвати механизам девизног курса (ЕРМ II) европског монетарног система и ако 2 године прије уласка у унију не изврши девалвацију валуте;</a:t>
            </a:r>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219200"/>
            <a:ext cx="7772400" cy="4989576"/>
          </a:xfrm>
        </p:spPr>
        <p:txBody>
          <a:bodyPr>
            <a:normAutofit lnSpcReduction="10000"/>
          </a:bodyPr>
          <a:lstStyle/>
          <a:p>
            <a:pPr lvl="1"/>
            <a:r>
              <a:rPr lang="ru-RU" sz="2400" dirty="0" smtClean="0"/>
              <a:t>4) буџетски дефицит није за више од 3% већи од БДП-а (ако то јесте случај, дефицит би требало да пада континуирано те да се значајно приближи стопи од 3%) или, с друге стране, ако одступање од референтне вриједности (3%) буде изузетно и привремено а да се, притом, остане довољно близу референтне вриједности;</a:t>
            </a:r>
          </a:p>
          <a:p>
            <a:pPr lvl="1">
              <a:buNone/>
            </a:pPr>
            <a:endParaRPr lang="ru-RU" sz="2400" dirty="0" smtClean="0"/>
          </a:p>
          <a:p>
            <a:pPr lvl="1"/>
            <a:r>
              <a:rPr lang="ru-RU" sz="2400" dirty="0" smtClean="0"/>
              <a:t>5) јавни дуг не би требало да премаши 60% БДП (ако је то случај, дуг треба значајно смањити и приближити референтној вредности (60%) одговарајућим темпом</a:t>
            </a:r>
            <a:endParaRPr lang="en-US" sz="24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85800"/>
            <a:ext cx="6553200" cy="4953000"/>
          </a:xfrm>
        </p:spPr>
        <p:txBody>
          <a:bodyPr>
            <a:normAutofit/>
          </a:bodyPr>
          <a:lstStyle/>
          <a:p>
            <a:endParaRPr lang="ru-RU" sz="2200" dirty="0" smtClean="0"/>
          </a:p>
          <a:p>
            <a:r>
              <a:rPr lang="ru-RU" sz="2200" dirty="0" smtClean="0"/>
              <a:t>Према теорији ОВП на којој се заснива монетарна интеграција, сличност реалних структура земаља чланица је услов без којег нема опстанка монетарне уније. </a:t>
            </a:r>
          </a:p>
          <a:p>
            <a:endParaRPr lang="ru-RU" sz="2200" dirty="0" smtClean="0"/>
          </a:p>
          <a:p>
            <a:r>
              <a:rPr lang="ru-RU" sz="2200" dirty="0" smtClean="0"/>
              <a:t>Уколико тај услов није испоштован, монетарни суверенитет којег су се одрекле земље чланице ЕМУ у корист заједничке валуте </a:t>
            </a:r>
            <a:r>
              <a:rPr lang="ru-RU" sz="2200" i="1" dirty="0" smtClean="0">
                <a:solidFill>
                  <a:srgbClr val="FF0000"/>
                </a:solidFill>
              </a:rPr>
              <a:t>донио би више трошкова него користи.</a:t>
            </a:r>
            <a:endParaRPr lang="en-US" sz="2200" i="1" dirty="0">
              <a:solidFill>
                <a:srgbClr val="FF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7467600" cy="5592763"/>
          </a:xfrm>
        </p:spPr>
        <p:txBody>
          <a:bodyPr>
            <a:normAutofit/>
          </a:bodyPr>
          <a:lstStyle/>
          <a:p>
            <a:pPr algn="just"/>
            <a:r>
              <a:rPr lang="sr-Cyrl-CS" dirty="0" smtClean="0"/>
              <a:t>Процес стварања Европске монетарне уније одвијао се у три етапе, а прва етапа почела је 90-их година прошлог вијека. </a:t>
            </a:r>
          </a:p>
          <a:p>
            <a:pPr algn="just">
              <a:buNone/>
            </a:pPr>
            <a:endParaRPr lang="sr-Cyrl-CS" dirty="0" smtClean="0"/>
          </a:p>
        </p:txBody>
      </p:sp>
      <p:graphicFrame>
        <p:nvGraphicFramePr>
          <p:cNvPr id="2" name="Table 1"/>
          <p:cNvGraphicFramePr>
            <a:graphicFrameLocks noGrp="1"/>
          </p:cNvGraphicFramePr>
          <p:nvPr>
            <p:extLst>
              <p:ext uri="{D42A27DB-BD31-4B8C-83A1-F6EECF244321}">
                <p14:modId xmlns:p14="http://schemas.microsoft.com/office/powerpoint/2010/main" val="1680771279"/>
              </p:ext>
            </p:extLst>
          </p:nvPr>
        </p:nvGraphicFramePr>
        <p:xfrm>
          <a:off x="381000" y="1143000"/>
          <a:ext cx="6858002" cy="5372100"/>
        </p:xfrm>
        <a:graphic>
          <a:graphicData uri="http://schemas.openxmlformats.org/drawingml/2006/table">
            <a:tbl>
              <a:tblPr firstRow="1" firstCol="1" bandRow="1">
                <a:tableStyleId>{3B4B98B0-60AC-42C2-AFA5-B58CD77FA1E5}</a:tableStyleId>
              </a:tblPr>
              <a:tblGrid>
                <a:gridCol w="1233356">
                  <a:extLst>
                    <a:ext uri="{9D8B030D-6E8A-4147-A177-3AD203B41FA5}">
                      <a16:colId xmlns:a16="http://schemas.microsoft.com/office/drawing/2014/main" val="1326616426"/>
                    </a:ext>
                  </a:extLst>
                </a:gridCol>
                <a:gridCol w="1049633">
                  <a:extLst>
                    <a:ext uri="{9D8B030D-6E8A-4147-A177-3AD203B41FA5}">
                      <a16:colId xmlns:a16="http://schemas.microsoft.com/office/drawing/2014/main" val="334286267"/>
                    </a:ext>
                  </a:extLst>
                </a:gridCol>
                <a:gridCol w="1123422">
                  <a:extLst>
                    <a:ext uri="{9D8B030D-6E8A-4147-A177-3AD203B41FA5}">
                      <a16:colId xmlns:a16="http://schemas.microsoft.com/office/drawing/2014/main" val="2940800835"/>
                    </a:ext>
                  </a:extLst>
                </a:gridCol>
                <a:gridCol w="1124177">
                  <a:extLst>
                    <a:ext uri="{9D8B030D-6E8A-4147-A177-3AD203B41FA5}">
                      <a16:colId xmlns:a16="http://schemas.microsoft.com/office/drawing/2014/main" val="1043603363"/>
                    </a:ext>
                  </a:extLst>
                </a:gridCol>
                <a:gridCol w="1124177">
                  <a:extLst>
                    <a:ext uri="{9D8B030D-6E8A-4147-A177-3AD203B41FA5}">
                      <a16:colId xmlns:a16="http://schemas.microsoft.com/office/drawing/2014/main" val="3633315787"/>
                    </a:ext>
                  </a:extLst>
                </a:gridCol>
                <a:gridCol w="1203237">
                  <a:extLst>
                    <a:ext uri="{9D8B030D-6E8A-4147-A177-3AD203B41FA5}">
                      <a16:colId xmlns:a16="http://schemas.microsoft.com/office/drawing/2014/main" val="186044307"/>
                    </a:ext>
                  </a:extLst>
                </a:gridCol>
              </a:tblGrid>
              <a:tr h="1208836">
                <a:tc>
                  <a:txBody>
                    <a:bodyPr/>
                    <a:lstStyle/>
                    <a:p>
                      <a:pPr algn="ctr">
                        <a:lnSpc>
                          <a:spcPct val="125000"/>
                        </a:lnSpc>
                        <a:spcAft>
                          <a:spcPts val="0"/>
                        </a:spcAft>
                      </a:pPr>
                      <a:r>
                        <a:rPr lang="sr-Cyrl-BA" sz="1100" dirty="0">
                          <a:effectLst/>
                        </a:rPr>
                        <a:t>06.1990.</a:t>
                      </a:r>
                      <a:endParaRPr lang="en-US" sz="1100" dirty="0">
                        <a:effectLst/>
                      </a:endParaRPr>
                    </a:p>
                    <a:p>
                      <a:pPr algn="ctr">
                        <a:lnSpc>
                          <a:spcPct val="125000"/>
                        </a:lnSpc>
                        <a:spcAft>
                          <a:spcPts val="0"/>
                        </a:spcAft>
                      </a:pPr>
                      <a:r>
                        <a:rPr lang="sr-Cyrl-BA" sz="1100" dirty="0">
                          <a:effectLst/>
                        </a:rPr>
                        <a:t>Почетак прве етапе ЕМУ</a:t>
                      </a:r>
                      <a:endParaRPr lang="en-US"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25000"/>
                        </a:lnSpc>
                        <a:spcAft>
                          <a:spcPts val="0"/>
                        </a:spcAft>
                      </a:pPr>
                      <a:r>
                        <a:rPr lang="sr-Cyrl-BA" sz="1100" dirty="0">
                          <a:effectLst/>
                        </a:rPr>
                        <a:t>01.1994.</a:t>
                      </a:r>
                      <a:endParaRPr lang="en-US" sz="1100" dirty="0">
                        <a:effectLst/>
                      </a:endParaRPr>
                    </a:p>
                    <a:p>
                      <a:pPr algn="ctr">
                        <a:lnSpc>
                          <a:spcPct val="125000"/>
                        </a:lnSpc>
                        <a:spcAft>
                          <a:spcPts val="0"/>
                        </a:spcAft>
                      </a:pPr>
                      <a:r>
                        <a:rPr lang="sr-Cyrl-BA" sz="1100" dirty="0">
                          <a:effectLst/>
                        </a:rPr>
                        <a:t>Почетак друге етапе ЕМУ</a:t>
                      </a:r>
                      <a:endParaRPr lang="en-US"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25000"/>
                        </a:lnSpc>
                        <a:spcAft>
                          <a:spcPts val="0"/>
                        </a:spcAft>
                      </a:pPr>
                      <a:r>
                        <a:rPr lang="sr-Cyrl-BA" sz="1100" dirty="0" smtClean="0">
                          <a:effectLst/>
                        </a:rPr>
                        <a:t>12.1995</a:t>
                      </a:r>
                      <a:endParaRPr lang="en-US" sz="1100" dirty="0">
                        <a:effectLst/>
                      </a:endParaRPr>
                    </a:p>
                    <a:p>
                      <a:pPr algn="ctr">
                        <a:lnSpc>
                          <a:spcPct val="125000"/>
                        </a:lnSpc>
                        <a:spcAft>
                          <a:spcPts val="0"/>
                        </a:spcAft>
                      </a:pPr>
                      <a:r>
                        <a:rPr lang="sr-Cyrl-BA" sz="1100" dirty="0">
                          <a:effectLst/>
                        </a:rPr>
                        <a:t>Резолуција Вијећа Европе у Мадриду</a:t>
                      </a:r>
                      <a:endParaRPr lang="en-US"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25000"/>
                        </a:lnSpc>
                        <a:spcAft>
                          <a:spcPts val="0"/>
                        </a:spcAft>
                      </a:pPr>
                      <a:r>
                        <a:rPr lang="sr-Cyrl-BA" sz="1100" dirty="0">
                          <a:effectLst/>
                        </a:rPr>
                        <a:t>Почетак 1998.</a:t>
                      </a:r>
                      <a:endParaRPr lang="en-US" sz="1100" dirty="0">
                        <a:effectLst/>
                      </a:endParaRPr>
                    </a:p>
                    <a:p>
                      <a:pPr algn="ctr">
                        <a:lnSpc>
                          <a:spcPct val="125000"/>
                        </a:lnSpc>
                        <a:spcAft>
                          <a:spcPts val="0"/>
                        </a:spcAft>
                      </a:pPr>
                      <a:r>
                        <a:rPr lang="sr-Cyrl-BA" sz="1100" dirty="0">
                          <a:effectLst/>
                        </a:rPr>
                        <a:t>Резолуција Вијећа Европе</a:t>
                      </a:r>
                      <a:endParaRPr lang="en-US"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25000"/>
                        </a:lnSpc>
                        <a:spcAft>
                          <a:spcPts val="0"/>
                        </a:spcAft>
                      </a:pPr>
                      <a:r>
                        <a:rPr lang="sr-Cyrl-BA" sz="1100" dirty="0">
                          <a:effectLst/>
                        </a:rPr>
                        <a:t>01.1999</a:t>
                      </a:r>
                      <a:endParaRPr lang="en-US" sz="1100" dirty="0">
                        <a:effectLst/>
                      </a:endParaRPr>
                    </a:p>
                    <a:p>
                      <a:pPr algn="ctr">
                        <a:lnSpc>
                          <a:spcPct val="125000"/>
                        </a:lnSpc>
                        <a:spcAft>
                          <a:spcPts val="0"/>
                        </a:spcAft>
                      </a:pPr>
                      <a:r>
                        <a:rPr lang="sr-Cyrl-BA" sz="1100" dirty="0">
                          <a:effectLst/>
                        </a:rPr>
                        <a:t>Почетак треће етапе ЕМУ</a:t>
                      </a:r>
                      <a:endParaRPr lang="en-US"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25000"/>
                        </a:lnSpc>
                        <a:spcAft>
                          <a:spcPts val="0"/>
                        </a:spcAft>
                      </a:pPr>
                      <a:r>
                        <a:rPr lang="sr-Cyrl-BA" sz="1100" dirty="0">
                          <a:effectLst/>
                        </a:rPr>
                        <a:t>2002.</a:t>
                      </a:r>
                      <a:endParaRPr lang="en-US" sz="1100" dirty="0">
                        <a:effectLst/>
                      </a:endParaRPr>
                    </a:p>
                    <a:p>
                      <a:pPr algn="ctr">
                        <a:lnSpc>
                          <a:spcPct val="125000"/>
                        </a:lnSpc>
                        <a:spcAft>
                          <a:spcPts val="0"/>
                        </a:spcAft>
                      </a:pPr>
                      <a:r>
                        <a:rPr lang="sr-Cyrl-BA" sz="1100" dirty="0">
                          <a:effectLst/>
                        </a:rPr>
                        <a:t>Почетак замјене валута у еуро – ефективни новац</a:t>
                      </a:r>
                      <a:endParaRPr lang="en-US"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06056715"/>
                  </a:ext>
                </a:extLst>
              </a:tr>
              <a:tr h="201473">
                <a:tc>
                  <a:txBody>
                    <a:bodyPr/>
                    <a:lstStyle/>
                    <a:p>
                      <a:pPr algn="ctr">
                        <a:lnSpc>
                          <a:spcPct val="125000"/>
                        </a:lnSpc>
                        <a:spcAft>
                          <a:spcPts val="0"/>
                        </a:spcAft>
                      </a:pPr>
                      <a:r>
                        <a:rPr lang="sr-Cyrl-BA" sz="1200" dirty="0">
                          <a:effectLst/>
                        </a:rPr>
                        <a:t>Прва етапа</a:t>
                      </a:r>
                      <a:endParaRPr lang="en-US" sz="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3">
                  <a:txBody>
                    <a:bodyPr/>
                    <a:lstStyle/>
                    <a:p>
                      <a:pPr algn="ctr">
                        <a:lnSpc>
                          <a:spcPct val="125000"/>
                        </a:lnSpc>
                        <a:spcAft>
                          <a:spcPts val="0"/>
                        </a:spcAft>
                      </a:pPr>
                      <a:r>
                        <a:rPr lang="sr-Cyrl-BA" sz="1200" b="1" dirty="0">
                          <a:effectLst/>
                        </a:rPr>
                        <a:t>Друга етапа</a:t>
                      </a:r>
                      <a:endParaRPr lang="en-US" sz="12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alpha val="20000"/>
                      </a:schemeClr>
                    </a:solidFill>
                  </a:tcPr>
                </a:tc>
                <a:tc hMerge="1">
                  <a:txBody>
                    <a:bodyPr/>
                    <a:lstStyle/>
                    <a:p>
                      <a:endParaRPr lang="en-US"/>
                    </a:p>
                  </a:txBody>
                  <a:tcPr/>
                </a:tc>
                <a:tc hMerge="1">
                  <a:txBody>
                    <a:bodyPr/>
                    <a:lstStyle/>
                    <a:p>
                      <a:endParaRPr lang="en-US"/>
                    </a:p>
                  </a:txBody>
                  <a:tcPr/>
                </a:tc>
                <a:tc gridSpan="2">
                  <a:txBody>
                    <a:bodyPr/>
                    <a:lstStyle/>
                    <a:p>
                      <a:pPr algn="ctr">
                        <a:lnSpc>
                          <a:spcPct val="125000"/>
                        </a:lnSpc>
                        <a:spcAft>
                          <a:spcPts val="0"/>
                        </a:spcAft>
                      </a:pPr>
                      <a:r>
                        <a:rPr lang="sr-Cyrl-BA" sz="1200" dirty="0">
                          <a:effectLst/>
                        </a:rPr>
                        <a:t>Трећа етапа</a:t>
                      </a:r>
                      <a:endParaRPr lang="en-US" sz="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alpha val="20000"/>
                      </a:srgbClr>
                    </a:solidFill>
                  </a:tcPr>
                </a:tc>
                <a:tc hMerge="1">
                  <a:txBody>
                    <a:bodyPr/>
                    <a:lstStyle/>
                    <a:p>
                      <a:endParaRPr lang="en-US"/>
                    </a:p>
                  </a:txBody>
                  <a:tcPr/>
                </a:tc>
                <a:extLst>
                  <a:ext uri="{0D108BD9-81ED-4DB2-BD59-A6C34878D82A}">
                    <a16:rowId xmlns:a16="http://schemas.microsoft.com/office/drawing/2014/main" val="1338791556"/>
                  </a:ext>
                </a:extLst>
              </a:tr>
              <a:tr h="3626509">
                <a:tc>
                  <a:txBody>
                    <a:bodyPr/>
                    <a:lstStyle/>
                    <a:p>
                      <a:pPr>
                        <a:lnSpc>
                          <a:spcPct val="125000"/>
                        </a:lnSpc>
                        <a:spcAft>
                          <a:spcPts val="0"/>
                        </a:spcAft>
                      </a:pPr>
                      <a:r>
                        <a:rPr lang="sr-Cyrl-BA" sz="1200" dirty="0">
                          <a:effectLst/>
                        </a:rPr>
                        <a:t>Пуна либерализација </a:t>
                      </a:r>
                      <a:endParaRPr lang="en-US" sz="1200" dirty="0">
                        <a:effectLst/>
                      </a:endParaRPr>
                    </a:p>
                    <a:p>
                      <a:pPr>
                        <a:lnSpc>
                          <a:spcPct val="125000"/>
                        </a:lnSpc>
                        <a:spcAft>
                          <a:spcPts val="0"/>
                        </a:spcAft>
                      </a:pPr>
                      <a:r>
                        <a:rPr lang="sr-Cyrl-BA" sz="1200" dirty="0">
                          <a:effectLst/>
                        </a:rPr>
                        <a:t>кретања капитала</a:t>
                      </a:r>
                      <a:endParaRPr lang="en-US" sz="1200" dirty="0">
                        <a:effectLst/>
                      </a:endParaRPr>
                    </a:p>
                    <a:p>
                      <a:pPr>
                        <a:lnSpc>
                          <a:spcPct val="125000"/>
                        </a:lnSpc>
                        <a:spcAft>
                          <a:spcPts val="0"/>
                        </a:spcAft>
                      </a:pPr>
                      <a:r>
                        <a:rPr lang="sr-Cyrl-BA" sz="1200" dirty="0">
                          <a:effectLst/>
                        </a:rPr>
                        <a:t> </a:t>
                      </a:r>
                      <a:endParaRPr lang="en-US" sz="1200" dirty="0">
                        <a:effectLst/>
                      </a:endParaRPr>
                    </a:p>
                    <a:p>
                      <a:pPr>
                        <a:lnSpc>
                          <a:spcPct val="125000"/>
                        </a:lnSpc>
                        <a:spcAft>
                          <a:spcPts val="0"/>
                        </a:spcAft>
                      </a:pPr>
                      <a:r>
                        <a:rPr lang="sr-Cyrl-BA" sz="1200" dirty="0">
                          <a:effectLst/>
                        </a:rPr>
                        <a:t> </a:t>
                      </a:r>
                      <a:endParaRPr lang="en-US" sz="1200" dirty="0">
                        <a:effectLst/>
                      </a:endParaRPr>
                    </a:p>
                    <a:p>
                      <a:pPr>
                        <a:lnSpc>
                          <a:spcPct val="125000"/>
                        </a:lnSpc>
                        <a:spcAft>
                          <a:spcPts val="0"/>
                        </a:spcAft>
                      </a:pPr>
                      <a:r>
                        <a:rPr lang="sr-Cyrl-BA" sz="1200" dirty="0">
                          <a:effectLst/>
                        </a:rPr>
                        <a:t> </a:t>
                      </a:r>
                      <a:endParaRPr lang="en-US" sz="1200" dirty="0">
                        <a:effectLst/>
                      </a:endParaRPr>
                    </a:p>
                    <a:p>
                      <a:pPr>
                        <a:lnSpc>
                          <a:spcPct val="125000"/>
                        </a:lnSpc>
                        <a:spcAft>
                          <a:spcPts val="0"/>
                        </a:spcAft>
                      </a:pPr>
                      <a:r>
                        <a:rPr lang="sr-Cyrl-BA" sz="1200" dirty="0">
                          <a:effectLst/>
                        </a:rPr>
                        <a:t>Координација економске, фискалне и монетарне политике </a:t>
                      </a:r>
                      <a:endParaRPr lang="en-US" sz="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25000"/>
                        </a:lnSpc>
                        <a:spcAft>
                          <a:spcPts val="0"/>
                        </a:spcAft>
                      </a:pPr>
                      <a:r>
                        <a:rPr lang="sr-Cyrl-BA" sz="1200" dirty="0">
                          <a:effectLst/>
                        </a:rPr>
                        <a:t>Основан Европски монетарни институт</a:t>
                      </a:r>
                      <a:endParaRPr lang="en-US" sz="1200" dirty="0">
                        <a:effectLst/>
                      </a:endParaRPr>
                    </a:p>
                    <a:p>
                      <a:pPr>
                        <a:lnSpc>
                          <a:spcPct val="125000"/>
                        </a:lnSpc>
                        <a:spcAft>
                          <a:spcPts val="0"/>
                        </a:spcAft>
                      </a:pPr>
                      <a:r>
                        <a:rPr lang="sr-Cyrl-BA" sz="1200" dirty="0">
                          <a:effectLst/>
                        </a:rPr>
                        <a:t> </a:t>
                      </a:r>
                      <a:endParaRPr lang="en-US" sz="1200" dirty="0">
                        <a:effectLst/>
                      </a:endParaRPr>
                    </a:p>
                    <a:p>
                      <a:pPr>
                        <a:lnSpc>
                          <a:spcPct val="125000"/>
                        </a:lnSpc>
                        <a:spcAft>
                          <a:spcPts val="0"/>
                        </a:spcAft>
                      </a:pPr>
                      <a:r>
                        <a:rPr lang="sr-Cyrl-BA" sz="1200" dirty="0">
                          <a:effectLst/>
                        </a:rPr>
                        <a:t> </a:t>
                      </a:r>
                      <a:endParaRPr lang="en-US" sz="1200" dirty="0">
                        <a:effectLst/>
                      </a:endParaRPr>
                    </a:p>
                    <a:p>
                      <a:pPr>
                        <a:lnSpc>
                          <a:spcPct val="125000"/>
                        </a:lnSpc>
                        <a:spcAft>
                          <a:spcPts val="0"/>
                        </a:spcAft>
                      </a:pPr>
                      <a:r>
                        <a:rPr lang="sr-Cyrl-BA" sz="1200" dirty="0">
                          <a:effectLst/>
                        </a:rPr>
                        <a:t>Аутономија националних централних банака</a:t>
                      </a:r>
                      <a:endParaRPr lang="en-US" sz="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25000"/>
                        </a:lnSpc>
                        <a:spcAft>
                          <a:spcPts val="0"/>
                        </a:spcAft>
                      </a:pPr>
                      <a:r>
                        <a:rPr lang="sr-Cyrl-BA" sz="1200" dirty="0">
                          <a:effectLst/>
                        </a:rPr>
                        <a:t>Име Европске валуте биће евро</a:t>
                      </a:r>
                      <a:endParaRPr lang="en-US" sz="1200" dirty="0">
                        <a:effectLst/>
                      </a:endParaRPr>
                    </a:p>
                    <a:p>
                      <a:pPr>
                        <a:lnSpc>
                          <a:spcPct val="125000"/>
                        </a:lnSpc>
                        <a:spcAft>
                          <a:spcPts val="0"/>
                        </a:spcAft>
                      </a:pPr>
                      <a:r>
                        <a:rPr lang="sr-Cyrl-BA" sz="1200" dirty="0">
                          <a:effectLst/>
                        </a:rPr>
                        <a:t> </a:t>
                      </a:r>
                      <a:endParaRPr lang="en-US" sz="1200" dirty="0">
                        <a:effectLst/>
                      </a:endParaRPr>
                    </a:p>
                    <a:p>
                      <a:pPr>
                        <a:lnSpc>
                          <a:spcPct val="125000"/>
                        </a:lnSpc>
                        <a:spcAft>
                          <a:spcPts val="0"/>
                        </a:spcAft>
                      </a:pPr>
                      <a:r>
                        <a:rPr lang="sr-Cyrl-BA" sz="1200" dirty="0">
                          <a:effectLst/>
                        </a:rPr>
                        <a:t> </a:t>
                      </a:r>
                      <a:endParaRPr lang="en-US" sz="1200" dirty="0">
                        <a:effectLst/>
                      </a:endParaRPr>
                    </a:p>
                    <a:p>
                      <a:pPr>
                        <a:lnSpc>
                          <a:spcPct val="125000"/>
                        </a:lnSpc>
                        <a:spcAft>
                          <a:spcPts val="0"/>
                        </a:spcAft>
                      </a:pPr>
                      <a:r>
                        <a:rPr lang="sr-Cyrl-BA" sz="1200" dirty="0">
                          <a:effectLst/>
                        </a:rPr>
                        <a:t> </a:t>
                      </a:r>
                      <a:endParaRPr lang="en-US" sz="1200" dirty="0">
                        <a:effectLst/>
                      </a:endParaRPr>
                    </a:p>
                    <a:p>
                      <a:pPr>
                        <a:lnSpc>
                          <a:spcPct val="125000"/>
                        </a:lnSpc>
                        <a:spcAft>
                          <a:spcPts val="0"/>
                        </a:spcAft>
                      </a:pPr>
                      <a:r>
                        <a:rPr lang="sr-Cyrl-BA" sz="1200" dirty="0">
                          <a:effectLst/>
                        </a:rPr>
                        <a:t>Установљен сценарио транзиције</a:t>
                      </a:r>
                      <a:endParaRPr lang="en-US" sz="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25000"/>
                        </a:lnSpc>
                        <a:spcAft>
                          <a:spcPts val="0"/>
                        </a:spcAft>
                      </a:pPr>
                      <a:r>
                        <a:rPr lang="sr-Cyrl-BA" sz="1200" dirty="0">
                          <a:effectLst/>
                        </a:rPr>
                        <a:t>Одлука о коначном почетку ЕМУ 01.01.1999</a:t>
                      </a:r>
                      <a:endParaRPr lang="en-US" sz="1200" dirty="0">
                        <a:effectLst/>
                      </a:endParaRPr>
                    </a:p>
                    <a:p>
                      <a:pPr>
                        <a:lnSpc>
                          <a:spcPct val="125000"/>
                        </a:lnSpc>
                        <a:spcAft>
                          <a:spcPts val="0"/>
                        </a:spcAft>
                      </a:pPr>
                      <a:r>
                        <a:rPr lang="sr-Cyrl-BA" sz="1200" dirty="0">
                          <a:effectLst/>
                        </a:rPr>
                        <a:t> </a:t>
                      </a:r>
                      <a:endParaRPr lang="en-US" sz="1200" dirty="0">
                        <a:effectLst/>
                      </a:endParaRPr>
                    </a:p>
                    <a:p>
                      <a:pPr>
                        <a:lnSpc>
                          <a:spcPct val="125000"/>
                        </a:lnSpc>
                        <a:spcAft>
                          <a:spcPts val="0"/>
                        </a:spcAft>
                      </a:pPr>
                      <a:r>
                        <a:rPr lang="sr-Cyrl-BA" sz="1200" dirty="0">
                          <a:effectLst/>
                        </a:rPr>
                        <a:t> </a:t>
                      </a:r>
                      <a:endParaRPr lang="en-US" sz="1200" dirty="0">
                        <a:effectLst/>
                      </a:endParaRPr>
                    </a:p>
                    <a:p>
                      <a:pPr>
                        <a:lnSpc>
                          <a:spcPct val="125000"/>
                        </a:lnSpc>
                        <a:spcAft>
                          <a:spcPts val="0"/>
                        </a:spcAft>
                      </a:pPr>
                      <a:r>
                        <a:rPr lang="sr-Cyrl-BA" sz="1200" dirty="0">
                          <a:effectLst/>
                        </a:rPr>
                        <a:t>Одабир земаља чланица ЕМУ</a:t>
                      </a:r>
                      <a:endParaRPr lang="en-US" sz="1200" dirty="0">
                        <a:effectLst/>
                      </a:endParaRPr>
                    </a:p>
                    <a:p>
                      <a:pPr>
                        <a:lnSpc>
                          <a:spcPct val="125000"/>
                        </a:lnSpc>
                        <a:spcAft>
                          <a:spcPts val="0"/>
                        </a:spcAft>
                      </a:pPr>
                      <a:r>
                        <a:rPr lang="sr-Cyrl-BA" sz="1200" dirty="0">
                          <a:effectLst/>
                        </a:rPr>
                        <a:t> </a:t>
                      </a:r>
                      <a:endParaRPr lang="en-US" sz="1200" dirty="0">
                        <a:effectLst/>
                      </a:endParaRPr>
                    </a:p>
                    <a:p>
                      <a:pPr>
                        <a:lnSpc>
                          <a:spcPct val="125000"/>
                        </a:lnSpc>
                        <a:spcAft>
                          <a:spcPts val="0"/>
                        </a:spcAft>
                      </a:pPr>
                      <a:r>
                        <a:rPr lang="sr-Cyrl-BA" sz="1200" dirty="0">
                          <a:effectLst/>
                        </a:rPr>
                        <a:t> </a:t>
                      </a:r>
                      <a:endParaRPr lang="en-US" sz="1200" dirty="0">
                        <a:effectLst/>
                      </a:endParaRPr>
                    </a:p>
                    <a:p>
                      <a:pPr>
                        <a:lnSpc>
                          <a:spcPct val="125000"/>
                        </a:lnSpc>
                        <a:spcAft>
                          <a:spcPts val="0"/>
                        </a:spcAft>
                      </a:pPr>
                      <a:r>
                        <a:rPr lang="sr-Cyrl-BA" sz="1200" dirty="0">
                          <a:effectLst/>
                        </a:rPr>
                        <a:t> </a:t>
                      </a:r>
                      <a:endParaRPr lang="en-US" sz="1200" dirty="0">
                        <a:effectLst/>
                      </a:endParaRPr>
                    </a:p>
                    <a:p>
                      <a:pPr>
                        <a:lnSpc>
                          <a:spcPct val="125000"/>
                        </a:lnSpc>
                        <a:spcAft>
                          <a:spcPts val="0"/>
                        </a:spcAft>
                      </a:pPr>
                      <a:r>
                        <a:rPr lang="sr-Cyrl-BA" sz="1200" dirty="0">
                          <a:effectLst/>
                        </a:rPr>
                        <a:t>Оснивање Европске централне банке (ЕЦБ)</a:t>
                      </a:r>
                      <a:endParaRPr lang="en-US" sz="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25000"/>
                        </a:lnSpc>
                        <a:spcAft>
                          <a:spcPts val="0"/>
                        </a:spcAft>
                      </a:pPr>
                      <a:r>
                        <a:rPr lang="sr-Cyrl-BA" sz="1200" dirty="0">
                          <a:effectLst/>
                        </a:rPr>
                        <a:t>Успостављање неопозиво фиксних девизних курсева</a:t>
                      </a:r>
                      <a:endParaRPr lang="en-US" sz="1200" dirty="0">
                        <a:effectLst/>
                      </a:endParaRPr>
                    </a:p>
                    <a:p>
                      <a:pPr>
                        <a:lnSpc>
                          <a:spcPct val="125000"/>
                        </a:lnSpc>
                        <a:spcAft>
                          <a:spcPts val="0"/>
                        </a:spcAft>
                      </a:pPr>
                      <a:r>
                        <a:rPr lang="sr-Cyrl-BA" sz="1200" dirty="0">
                          <a:effectLst/>
                        </a:rPr>
                        <a:t> </a:t>
                      </a:r>
                      <a:endParaRPr lang="en-US" sz="1200" dirty="0">
                        <a:effectLst/>
                      </a:endParaRPr>
                    </a:p>
                    <a:p>
                      <a:pPr>
                        <a:lnSpc>
                          <a:spcPct val="125000"/>
                        </a:lnSpc>
                        <a:spcAft>
                          <a:spcPts val="0"/>
                        </a:spcAft>
                      </a:pPr>
                      <a:r>
                        <a:rPr lang="sr-Cyrl-BA" sz="1200" dirty="0">
                          <a:effectLst/>
                        </a:rPr>
                        <a:t>Одговорност за монетарну политику преузима ЕЦБ</a:t>
                      </a:r>
                      <a:endParaRPr lang="en-US" sz="1200" dirty="0">
                        <a:effectLst/>
                      </a:endParaRPr>
                    </a:p>
                    <a:p>
                      <a:pPr>
                        <a:lnSpc>
                          <a:spcPct val="125000"/>
                        </a:lnSpc>
                        <a:spcAft>
                          <a:spcPts val="0"/>
                        </a:spcAft>
                      </a:pPr>
                      <a:r>
                        <a:rPr lang="sr-Cyrl-BA" sz="1200" dirty="0">
                          <a:effectLst/>
                        </a:rPr>
                        <a:t> </a:t>
                      </a:r>
                      <a:endParaRPr lang="en-US" sz="1200" dirty="0">
                        <a:effectLst/>
                      </a:endParaRPr>
                    </a:p>
                    <a:p>
                      <a:pPr>
                        <a:lnSpc>
                          <a:spcPct val="125000"/>
                        </a:lnSpc>
                        <a:spcAft>
                          <a:spcPts val="0"/>
                        </a:spcAft>
                      </a:pPr>
                      <a:r>
                        <a:rPr lang="sr-Cyrl-BA" sz="1200" dirty="0">
                          <a:effectLst/>
                        </a:rPr>
                        <a:t>Почиње замјена у евро у финансијском сектору</a:t>
                      </a:r>
                      <a:endParaRPr lang="en-US" sz="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25000"/>
                        </a:lnSpc>
                        <a:spcAft>
                          <a:spcPts val="0"/>
                        </a:spcAft>
                      </a:pPr>
                      <a:r>
                        <a:rPr lang="sr-Cyrl-BA" sz="1200" dirty="0">
                          <a:effectLst/>
                        </a:rPr>
                        <a:t>Евро постаје службени новац у Евросистему</a:t>
                      </a:r>
                      <a:endParaRPr lang="en-US" sz="1200" dirty="0">
                        <a:effectLst/>
                      </a:endParaRPr>
                    </a:p>
                    <a:p>
                      <a:pPr>
                        <a:lnSpc>
                          <a:spcPct val="125000"/>
                        </a:lnSpc>
                        <a:spcAft>
                          <a:spcPts val="0"/>
                        </a:spcAft>
                      </a:pPr>
                      <a:r>
                        <a:rPr lang="sr-Cyrl-BA" sz="1200" dirty="0">
                          <a:effectLst/>
                        </a:rPr>
                        <a:t> </a:t>
                      </a:r>
                      <a:endParaRPr lang="en-US" sz="1200" dirty="0">
                        <a:effectLst/>
                      </a:endParaRPr>
                    </a:p>
                    <a:p>
                      <a:pPr>
                        <a:lnSpc>
                          <a:spcPct val="125000"/>
                        </a:lnSpc>
                        <a:spcAft>
                          <a:spcPts val="0"/>
                        </a:spcAft>
                      </a:pPr>
                      <a:r>
                        <a:rPr lang="sr-Cyrl-BA" sz="1200" dirty="0">
                          <a:effectLst/>
                        </a:rPr>
                        <a:t> </a:t>
                      </a:r>
                      <a:endParaRPr lang="en-US" sz="1200" dirty="0">
                        <a:effectLst/>
                      </a:endParaRPr>
                    </a:p>
                    <a:p>
                      <a:pPr>
                        <a:lnSpc>
                          <a:spcPct val="125000"/>
                        </a:lnSpc>
                        <a:spcAft>
                          <a:spcPts val="0"/>
                        </a:spcAft>
                      </a:pPr>
                      <a:r>
                        <a:rPr lang="sr-Cyrl-BA" sz="1200" dirty="0">
                          <a:effectLst/>
                        </a:rPr>
                        <a:t> </a:t>
                      </a:r>
                      <a:endParaRPr lang="en-US" sz="1200" dirty="0">
                        <a:effectLst/>
                      </a:endParaRPr>
                    </a:p>
                    <a:p>
                      <a:pPr>
                        <a:lnSpc>
                          <a:spcPct val="125000"/>
                        </a:lnSpc>
                        <a:spcAft>
                          <a:spcPts val="0"/>
                        </a:spcAft>
                      </a:pPr>
                      <a:r>
                        <a:rPr lang="sr-Cyrl-BA" sz="1200" dirty="0">
                          <a:effectLst/>
                        </a:rPr>
                        <a:t>Замјена валута у евро новчанице и кованице</a:t>
                      </a:r>
                      <a:endParaRPr lang="en-US" sz="1200" dirty="0">
                        <a:effectLst/>
                      </a:endParaRPr>
                    </a:p>
                    <a:p>
                      <a:pPr>
                        <a:lnSpc>
                          <a:spcPct val="125000"/>
                        </a:lnSpc>
                        <a:spcAft>
                          <a:spcPts val="0"/>
                        </a:spcAft>
                      </a:pPr>
                      <a:r>
                        <a:rPr lang="sr-Cyrl-BA" sz="1200" dirty="0">
                          <a:effectLst/>
                        </a:rPr>
                        <a:t> </a:t>
                      </a:r>
                      <a:endParaRPr lang="en-US" sz="1200" dirty="0">
                        <a:effectLst/>
                      </a:endParaRPr>
                    </a:p>
                    <a:p>
                      <a:pPr>
                        <a:lnSpc>
                          <a:spcPct val="125000"/>
                        </a:lnSpc>
                        <a:spcAft>
                          <a:spcPts val="0"/>
                        </a:spcAft>
                      </a:pPr>
                      <a:r>
                        <a:rPr lang="sr-Cyrl-BA" sz="1200" dirty="0">
                          <a:effectLst/>
                        </a:rPr>
                        <a:t> </a:t>
                      </a:r>
                      <a:r>
                        <a:rPr lang="sr-Cyrl-BA" sz="1200" dirty="0" smtClean="0">
                          <a:effectLst/>
                        </a:rPr>
                        <a:t>Деноминација </a:t>
                      </a:r>
                      <a:r>
                        <a:rPr lang="sr-Cyrl-BA" sz="1200" dirty="0">
                          <a:effectLst/>
                        </a:rPr>
                        <a:t>свих финансијских инструмената у евро</a:t>
                      </a:r>
                      <a:endParaRPr lang="en-US" sz="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78216339"/>
                  </a:ext>
                </a:extLst>
              </a:tr>
            </a:tbl>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6553199" cy="838200"/>
          </a:xfrm>
        </p:spPr>
        <p:txBody>
          <a:bodyPr>
            <a:normAutofit/>
          </a:bodyPr>
          <a:lstStyle/>
          <a:p>
            <a:r>
              <a:rPr lang="sr-Latn-CS" sz="2000" b="1" dirty="0"/>
              <a:t>Испуњеност критеријума номиналне конвергенције </a:t>
            </a:r>
            <a:r>
              <a:rPr lang="sr-Latn-CS" sz="2000" b="1" dirty="0" smtClean="0"/>
              <a:t>земаља </a:t>
            </a:r>
            <a:r>
              <a:rPr lang="sr-Latn-BA" sz="2000" b="1" dirty="0" smtClean="0"/>
              <a:t>ЕУ </a:t>
            </a:r>
            <a:r>
              <a:rPr lang="sr-Latn-BA" sz="2000" b="1" dirty="0"/>
              <a:t>1998. године</a:t>
            </a:r>
            <a:endParaRPr lang="en-US" sz="20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75032757"/>
              </p:ext>
            </p:extLst>
          </p:nvPr>
        </p:nvGraphicFramePr>
        <p:xfrm>
          <a:off x="381000" y="990600"/>
          <a:ext cx="7315200" cy="5638803"/>
        </p:xfrm>
        <a:graphic>
          <a:graphicData uri="http://schemas.openxmlformats.org/drawingml/2006/table">
            <a:tbl>
              <a:tblPr firstRow="1" firstCol="1" bandRow="1">
                <a:tableStyleId>{17292A2E-F333-43FB-9621-5CBBE7FDCDCB}</a:tableStyleId>
              </a:tblPr>
              <a:tblGrid>
                <a:gridCol w="1461739">
                  <a:extLst>
                    <a:ext uri="{9D8B030D-6E8A-4147-A177-3AD203B41FA5}">
                      <a16:colId xmlns:a16="http://schemas.microsoft.com/office/drawing/2014/main" val="2278633330"/>
                    </a:ext>
                  </a:extLst>
                </a:gridCol>
                <a:gridCol w="1248044">
                  <a:extLst>
                    <a:ext uri="{9D8B030D-6E8A-4147-A177-3AD203B41FA5}">
                      <a16:colId xmlns:a16="http://schemas.microsoft.com/office/drawing/2014/main" val="890071667"/>
                    </a:ext>
                  </a:extLst>
                </a:gridCol>
                <a:gridCol w="1157042">
                  <a:extLst>
                    <a:ext uri="{9D8B030D-6E8A-4147-A177-3AD203B41FA5}">
                      <a16:colId xmlns:a16="http://schemas.microsoft.com/office/drawing/2014/main" val="1931660980"/>
                    </a:ext>
                  </a:extLst>
                </a:gridCol>
                <a:gridCol w="1031100">
                  <a:extLst>
                    <a:ext uri="{9D8B030D-6E8A-4147-A177-3AD203B41FA5}">
                      <a16:colId xmlns:a16="http://schemas.microsoft.com/office/drawing/2014/main" val="3123502982"/>
                    </a:ext>
                  </a:extLst>
                </a:gridCol>
                <a:gridCol w="1212293">
                  <a:extLst>
                    <a:ext uri="{9D8B030D-6E8A-4147-A177-3AD203B41FA5}">
                      <a16:colId xmlns:a16="http://schemas.microsoft.com/office/drawing/2014/main" val="3190657662"/>
                    </a:ext>
                  </a:extLst>
                </a:gridCol>
                <a:gridCol w="1204982">
                  <a:extLst>
                    <a:ext uri="{9D8B030D-6E8A-4147-A177-3AD203B41FA5}">
                      <a16:colId xmlns:a16="http://schemas.microsoft.com/office/drawing/2014/main" val="3597422943"/>
                    </a:ext>
                  </a:extLst>
                </a:gridCol>
              </a:tblGrid>
              <a:tr h="805543">
                <a:tc>
                  <a:txBody>
                    <a:bodyPr/>
                    <a:lstStyle/>
                    <a:p>
                      <a:pPr algn="ctr">
                        <a:lnSpc>
                          <a:spcPct val="125000"/>
                        </a:lnSpc>
                        <a:spcAft>
                          <a:spcPts val="600"/>
                        </a:spcAft>
                      </a:pPr>
                      <a:r>
                        <a:rPr lang="sr-Cyrl-BA" sz="900" dirty="0">
                          <a:effectLst/>
                        </a:rPr>
                        <a:t> </a:t>
                      </a:r>
                      <a:endParaRPr lang="en-US" sz="900" dirty="0">
                        <a:effectLst/>
                      </a:endParaRPr>
                    </a:p>
                    <a:p>
                      <a:pPr algn="ctr">
                        <a:lnSpc>
                          <a:spcPct val="125000"/>
                        </a:lnSpc>
                        <a:spcAft>
                          <a:spcPts val="600"/>
                        </a:spcAft>
                      </a:pPr>
                      <a:r>
                        <a:rPr lang="sr-Cyrl-BA" sz="900" dirty="0">
                          <a:effectLst/>
                        </a:rPr>
                        <a:t>Критеријуми конвергенције</a:t>
                      </a:r>
                      <a:endParaRPr lang="en-US" sz="900" dirty="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600"/>
                        </a:spcAft>
                      </a:pPr>
                      <a:r>
                        <a:rPr lang="sr-Latn-BA" sz="900" dirty="0">
                          <a:effectLst/>
                        </a:rPr>
                        <a:t>HICP стопа инфлације</a:t>
                      </a:r>
                      <a:endParaRPr lang="en-US" sz="900" dirty="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600"/>
                        </a:spcAft>
                      </a:pPr>
                      <a:r>
                        <a:rPr lang="sr-Latn-BA" sz="900" dirty="0">
                          <a:effectLst/>
                        </a:rPr>
                        <a:t>Буџетски дефицит kao % БДП</a:t>
                      </a:r>
                      <a:endParaRPr lang="en-US" sz="900" dirty="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600"/>
                        </a:spcAft>
                      </a:pPr>
                      <a:r>
                        <a:rPr lang="sr-Latn-BA" sz="900" dirty="0">
                          <a:effectLst/>
                        </a:rPr>
                        <a:t>Јавни дуг kao % БДП </a:t>
                      </a:r>
                      <a:endParaRPr lang="en-US" sz="900" dirty="0">
                        <a:effectLst/>
                      </a:endParaRPr>
                    </a:p>
                    <a:p>
                      <a:pPr algn="ctr">
                        <a:lnSpc>
                          <a:spcPct val="125000"/>
                        </a:lnSpc>
                        <a:spcAft>
                          <a:spcPts val="600"/>
                        </a:spcAft>
                      </a:pPr>
                      <a:r>
                        <a:rPr lang="sr-Latn-BA" sz="900" dirty="0">
                          <a:effectLst/>
                        </a:rPr>
                        <a:t> </a:t>
                      </a:r>
                      <a:endParaRPr lang="en-US" sz="900" dirty="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600"/>
                        </a:spcAft>
                      </a:pPr>
                      <a:r>
                        <a:rPr lang="sr-Latn-BA" sz="900">
                          <a:effectLst/>
                        </a:rPr>
                        <a:t>Чланица </a:t>
                      </a:r>
                      <a:r>
                        <a:rPr lang="sr-Cyrl-BA" sz="900">
                          <a:effectLst/>
                        </a:rPr>
                        <a:t>Европског валутног </a:t>
                      </a:r>
                      <a:r>
                        <a:rPr lang="sr-Latn-BA" sz="900">
                          <a:effectLst/>
                        </a:rPr>
                        <a:t>механизма   ERM-II</a:t>
                      </a:r>
                      <a:endParaRPr lang="en-US" sz="9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600"/>
                        </a:spcAft>
                      </a:pPr>
                      <a:r>
                        <a:rPr lang="sr-Cyrl-BA" sz="900" dirty="0">
                          <a:effectLst/>
                        </a:rPr>
                        <a:t>Дугорочне каматне стопе</a:t>
                      </a:r>
                      <a:endParaRPr lang="en-US" sz="900" dirty="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extLst>
                  <a:ext uri="{0D108BD9-81ED-4DB2-BD59-A6C34878D82A}">
                    <a16:rowId xmlns:a16="http://schemas.microsoft.com/office/drawing/2014/main" val="608187101"/>
                  </a:ext>
                </a:extLst>
              </a:tr>
              <a:tr h="483326">
                <a:tc>
                  <a:txBody>
                    <a:bodyPr/>
                    <a:lstStyle/>
                    <a:p>
                      <a:pPr algn="ctr">
                        <a:lnSpc>
                          <a:spcPct val="125000"/>
                        </a:lnSpc>
                        <a:spcAft>
                          <a:spcPts val="0"/>
                        </a:spcAft>
                      </a:pPr>
                      <a:r>
                        <a:rPr lang="sr-Cyrl-BA" sz="1200">
                          <a:effectLst/>
                        </a:rPr>
                        <a:t>Референтна вриједност</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max 2</a:t>
                      </a:r>
                      <a:r>
                        <a:rPr lang="sr-Cyrl-BA" sz="1200">
                          <a:effectLst/>
                        </a:rPr>
                        <a:t>.7% </a:t>
                      </a:r>
                      <a:endParaRPr lang="en-US" sz="1200">
                        <a:effectLst/>
                      </a:endParaRPr>
                    </a:p>
                    <a:p>
                      <a:pPr algn="ctr">
                        <a:lnSpc>
                          <a:spcPct val="125000"/>
                        </a:lnSpc>
                        <a:spcAft>
                          <a:spcPts val="0"/>
                        </a:spcAft>
                      </a:pPr>
                      <a:r>
                        <a:rPr lang="sr-Cyrl-BA" sz="1200">
                          <a:effectLst/>
                        </a:rPr>
                        <a:t>(јануар 1998)</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max </a:t>
                      </a:r>
                      <a:r>
                        <a:rPr lang="sr-Cyrl-BA" sz="1200">
                          <a:effectLst/>
                        </a:rPr>
                        <a:t>3%</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max </a:t>
                      </a:r>
                      <a:r>
                        <a:rPr lang="sr-Cyrl-BA" sz="1200">
                          <a:effectLst/>
                        </a:rPr>
                        <a:t>60% </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min 2 године</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max 7</a:t>
                      </a:r>
                      <a:r>
                        <a:rPr lang="sr-Cyrl-BA" sz="1200">
                          <a:effectLst/>
                        </a:rPr>
                        <a:t>.80%  (јануар 1998)</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extLst>
                  <a:ext uri="{0D108BD9-81ED-4DB2-BD59-A6C34878D82A}">
                    <a16:rowId xmlns:a16="http://schemas.microsoft.com/office/drawing/2014/main" val="802658168"/>
                  </a:ext>
                </a:extLst>
              </a:tr>
              <a:tr h="241663">
                <a:tc>
                  <a:txBody>
                    <a:bodyPr/>
                    <a:lstStyle/>
                    <a:p>
                      <a:pPr algn="ctr">
                        <a:lnSpc>
                          <a:spcPct val="125000"/>
                        </a:lnSpc>
                        <a:spcAft>
                          <a:spcPts val="0"/>
                        </a:spcAft>
                      </a:pPr>
                      <a:r>
                        <a:rPr lang="sr-Cyrl-BA" sz="1200">
                          <a:effectLst/>
                        </a:rPr>
                        <a:t> </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gridSpan="4">
                  <a:txBody>
                    <a:bodyPr/>
                    <a:lstStyle/>
                    <a:p>
                      <a:pPr algn="ctr">
                        <a:lnSpc>
                          <a:spcPct val="125000"/>
                        </a:lnSpc>
                        <a:spcAft>
                          <a:spcPts val="0"/>
                        </a:spcAft>
                      </a:pPr>
                      <a:r>
                        <a:rPr lang="sr-Latn-BA" sz="1200">
                          <a:effectLst/>
                        </a:rPr>
                        <a:t>Земље чланице ЕУ</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a:lnSpc>
                          <a:spcPct val="125000"/>
                        </a:lnSpc>
                        <a:spcAft>
                          <a:spcPts val="0"/>
                        </a:spcAft>
                      </a:pPr>
                      <a:r>
                        <a:rPr lang="sr-Latn-BA" sz="1200">
                          <a:effectLst/>
                        </a:rPr>
                        <a:t> </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extLst>
                  <a:ext uri="{0D108BD9-81ED-4DB2-BD59-A6C34878D82A}">
                    <a16:rowId xmlns:a16="http://schemas.microsoft.com/office/drawing/2014/main" val="933241260"/>
                  </a:ext>
                </a:extLst>
              </a:tr>
              <a:tr h="241663">
                <a:tc>
                  <a:txBody>
                    <a:bodyPr/>
                    <a:lstStyle/>
                    <a:p>
                      <a:pPr algn="ctr">
                        <a:lnSpc>
                          <a:spcPct val="125000"/>
                        </a:lnSpc>
                        <a:spcAft>
                          <a:spcPts val="0"/>
                        </a:spcAft>
                      </a:pPr>
                      <a:r>
                        <a:rPr lang="sr-Cyrl-BA" sz="1200">
                          <a:effectLst/>
                        </a:rPr>
                        <a:t>Белгија</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1.4</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2.1</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122.2</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Да</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5.7</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extLst>
                  <a:ext uri="{0D108BD9-81ED-4DB2-BD59-A6C34878D82A}">
                    <a16:rowId xmlns:a16="http://schemas.microsoft.com/office/drawing/2014/main" val="2905761537"/>
                  </a:ext>
                </a:extLst>
              </a:tr>
              <a:tr h="241663">
                <a:tc>
                  <a:txBody>
                    <a:bodyPr/>
                    <a:lstStyle/>
                    <a:p>
                      <a:pPr algn="ctr">
                        <a:lnSpc>
                          <a:spcPct val="125000"/>
                        </a:lnSpc>
                        <a:spcAft>
                          <a:spcPts val="0"/>
                        </a:spcAft>
                      </a:pPr>
                      <a:r>
                        <a:rPr lang="sr-Cyrl-BA" sz="1200">
                          <a:effectLst/>
                        </a:rPr>
                        <a:t>Данска </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1.9</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-0.7</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65.1</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Да</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6.2</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extLst>
                  <a:ext uri="{0D108BD9-81ED-4DB2-BD59-A6C34878D82A}">
                    <a16:rowId xmlns:a16="http://schemas.microsoft.com/office/drawing/2014/main" val="1949337783"/>
                  </a:ext>
                </a:extLst>
              </a:tr>
              <a:tr h="241663">
                <a:tc>
                  <a:txBody>
                    <a:bodyPr/>
                    <a:lstStyle/>
                    <a:p>
                      <a:pPr algn="ctr">
                        <a:lnSpc>
                          <a:spcPct val="125000"/>
                        </a:lnSpc>
                        <a:spcAft>
                          <a:spcPts val="0"/>
                        </a:spcAft>
                      </a:pPr>
                      <a:r>
                        <a:rPr lang="sr-Cyrl-BA" sz="1200">
                          <a:effectLst/>
                        </a:rPr>
                        <a:t>Њемачка</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1.4</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2.7</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61.3</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Да</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5.6</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extLst>
                  <a:ext uri="{0D108BD9-81ED-4DB2-BD59-A6C34878D82A}">
                    <a16:rowId xmlns:a16="http://schemas.microsoft.com/office/drawing/2014/main" val="428577530"/>
                  </a:ext>
                </a:extLst>
              </a:tr>
              <a:tr h="241663">
                <a:tc>
                  <a:txBody>
                    <a:bodyPr/>
                    <a:lstStyle/>
                    <a:p>
                      <a:pPr algn="ctr">
                        <a:lnSpc>
                          <a:spcPct val="125000"/>
                        </a:lnSpc>
                        <a:spcAft>
                          <a:spcPts val="0"/>
                        </a:spcAft>
                      </a:pPr>
                      <a:r>
                        <a:rPr lang="sr-Cyrl-BA" sz="1200">
                          <a:effectLst/>
                        </a:rPr>
                        <a:t>Грчка </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5.2</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4.0</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108.7</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Да</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9.8</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extLst>
                  <a:ext uri="{0D108BD9-81ED-4DB2-BD59-A6C34878D82A}">
                    <a16:rowId xmlns:a16="http://schemas.microsoft.com/office/drawing/2014/main" val="498665166"/>
                  </a:ext>
                </a:extLst>
              </a:tr>
              <a:tr h="241663">
                <a:tc>
                  <a:txBody>
                    <a:bodyPr/>
                    <a:lstStyle/>
                    <a:p>
                      <a:pPr algn="ctr">
                        <a:lnSpc>
                          <a:spcPct val="125000"/>
                        </a:lnSpc>
                        <a:spcAft>
                          <a:spcPts val="0"/>
                        </a:spcAft>
                      </a:pPr>
                      <a:r>
                        <a:rPr lang="sr-Cyrl-BA" sz="1200">
                          <a:effectLst/>
                        </a:rPr>
                        <a:t>Шпанија </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1.8</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2.6</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68.8</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Да</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6.3</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extLst>
                  <a:ext uri="{0D108BD9-81ED-4DB2-BD59-A6C34878D82A}">
                    <a16:rowId xmlns:a16="http://schemas.microsoft.com/office/drawing/2014/main" val="311700571"/>
                  </a:ext>
                </a:extLst>
              </a:tr>
              <a:tr h="241663">
                <a:tc>
                  <a:txBody>
                    <a:bodyPr/>
                    <a:lstStyle/>
                    <a:p>
                      <a:pPr algn="ctr">
                        <a:lnSpc>
                          <a:spcPct val="125000"/>
                        </a:lnSpc>
                        <a:spcAft>
                          <a:spcPts val="0"/>
                        </a:spcAft>
                      </a:pPr>
                      <a:r>
                        <a:rPr lang="sr-Cyrl-BA" sz="1200">
                          <a:effectLst/>
                        </a:rPr>
                        <a:t>Француска</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1.2</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3.0</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58.0</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Да</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5.5</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extLst>
                  <a:ext uri="{0D108BD9-81ED-4DB2-BD59-A6C34878D82A}">
                    <a16:rowId xmlns:a16="http://schemas.microsoft.com/office/drawing/2014/main" val="3133008439"/>
                  </a:ext>
                </a:extLst>
              </a:tr>
              <a:tr h="241663">
                <a:tc>
                  <a:txBody>
                    <a:bodyPr/>
                    <a:lstStyle/>
                    <a:p>
                      <a:pPr algn="ctr">
                        <a:lnSpc>
                          <a:spcPct val="125000"/>
                        </a:lnSpc>
                        <a:spcAft>
                          <a:spcPts val="0"/>
                        </a:spcAft>
                      </a:pPr>
                      <a:r>
                        <a:rPr lang="sr-Cyrl-BA" sz="1200">
                          <a:effectLst/>
                        </a:rPr>
                        <a:t>Ирска </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1.2</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-0.9</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66.3</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Да</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6.2</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extLst>
                  <a:ext uri="{0D108BD9-81ED-4DB2-BD59-A6C34878D82A}">
                    <a16:rowId xmlns:a16="http://schemas.microsoft.com/office/drawing/2014/main" val="2243966653"/>
                  </a:ext>
                </a:extLst>
              </a:tr>
              <a:tr h="241663">
                <a:tc>
                  <a:txBody>
                    <a:bodyPr/>
                    <a:lstStyle/>
                    <a:p>
                      <a:pPr algn="ctr">
                        <a:lnSpc>
                          <a:spcPct val="125000"/>
                        </a:lnSpc>
                        <a:spcAft>
                          <a:spcPts val="0"/>
                        </a:spcAft>
                      </a:pPr>
                      <a:r>
                        <a:rPr lang="sr-Cyrl-BA" sz="1200">
                          <a:effectLst/>
                        </a:rPr>
                        <a:t>Италија </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1.8</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2.7</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121.6</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Да</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6.7</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extLst>
                  <a:ext uri="{0D108BD9-81ED-4DB2-BD59-A6C34878D82A}">
                    <a16:rowId xmlns:a16="http://schemas.microsoft.com/office/drawing/2014/main" val="2977095718"/>
                  </a:ext>
                </a:extLst>
              </a:tr>
              <a:tr h="241663">
                <a:tc>
                  <a:txBody>
                    <a:bodyPr/>
                    <a:lstStyle/>
                    <a:p>
                      <a:pPr algn="ctr">
                        <a:lnSpc>
                          <a:spcPct val="125000"/>
                        </a:lnSpc>
                        <a:spcAft>
                          <a:spcPts val="0"/>
                        </a:spcAft>
                      </a:pPr>
                      <a:r>
                        <a:rPr lang="sr-Cyrl-BA" sz="1200">
                          <a:effectLst/>
                        </a:rPr>
                        <a:t>Луксембург </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1.4</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-1.7</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6.7</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Да</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5.6</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extLst>
                  <a:ext uri="{0D108BD9-81ED-4DB2-BD59-A6C34878D82A}">
                    <a16:rowId xmlns:a16="http://schemas.microsoft.com/office/drawing/2014/main" val="696755662"/>
                  </a:ext>
                </a:extLst>
              </a:tr>
              <a:tr h="241663">
                <a:tc>
                  <a:txBody>
                    <a:bodyPr/>
                    <a:lstStyle/>
                    <a:p>
                      <a:pPr algn="ctr">
                        <a:lnSpc>
                          <a:spcPct val="125000"/>
                        </a:lnSpc>
                        <a:spcAft>
                          <a:spcPts val="0"/>
                        </a:spcAft>
                      </a:pPr>
                      <a:r>
                        <a:rPr lang="sr-Cyrl-BA" sz="1200">
                          <a:effectLst/>
                        </a:rPr>
                        <a:t>Холандија </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1.8</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1.4</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72.1</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Да</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5.5</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extLst>
                  <a:ext uri="{0D108BD9-81ED-4DB2-BD59-A6C34878D82A}">
                    <a16:rowId xmlns:a16="http://schemas.microsoft.com/office/drawing/2014/main" val="3909252354"/>
                  </a:ext>
                </a:extLst>
              </a:tr>
              <a:tr h="241663">
                <a:tc>
                  <a:txBody>
                    <a:bodyPr/>
                    <a:lstStyle/>
                    <a:p>
                      <a:pPr algn="ctr">
                        <a:lnSpc>
                          <a:spcPct val="125000"/>
                        </a:lnSpc>
                        <a:spcAft>
                          <a:spcPts val="0"/>
                        </a:spcAft>
                      </a:pPr>
                      <a:r>
                        <a:rPr lang="sr-Cyrl-BA" sz="1200">
                          <a:effectLst/>
                        </a:rPr>
                        <a:t>Аустрија </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1.1</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2.5</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66.1</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Да</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5.6</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extLst>
                  <a:ext uri="{0D108BD9-81ED-4DB2-BD59-A6C34878D82A}">
                    <a16:rowId xmlns:a16="http://schemas.microsoft.com/office/drawing/2014/main" val="2642182671"/>
                  </a:ext>
                </a:extLst>
              </a:tr>
              <a:tr h="241663">
                <a:tc>
                  <a:txBody>
                    <a:bodyPr/>
                    <a:lstStyle/>
                    <a:p>
                      <a:pPr algn="ctr">
                        <a:lnSpc>
                          <a:spcPct val="125000"/>
                        </a:lnSpc>
                        <a:spcAft>
                          <a:spcPts val="0"/>
                        </a:spcAft>
                      </a:pPr>
                      <a:r>
                        <a:rPr lang="sr-Cyrl-BA" sz="1200">
                          <a:effectLst/>
                        </a:rPr>
                        <a:t>Португал</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1.8</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2.5</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62.0</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Да</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6.2</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extLst>
                  <a:ext uri="{0D108BD9-81ED-4DB2-BD59-A6C34878D82A}">
                    <a16:rowId xmlns:a16="http://schemas.microsoft.com/office/drawing/2014/main" val="3565547313"/>
                  </a:ext>
                </a:extLst>
              </a:tr>
              <a:tr h="241663">
                <a:tc>
                  <a:txBody>
                    <a:bodyPr/>
                    <a:lstStyle/>
                    <a:p>
                      <a:pPr algn="ctr">
                        <a:lnSpc>
                          <a:spcPct val="125000"/>
                        </a:lnSpc>
                        <a:spcAft>
                          <a:spcPts val="0"/>
                        </a:spcAft>
                      </a:pPr>
                      <a:r>
                        <a:rPr lang="sr-Cyrl-BA" sz="1200">
                          <a:effectLst/>
                        </a:rPr>
                        <a:t>Финска </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1.3</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0.9</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55.8</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Да</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5.9</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extLst>
                  <a:ext uri="{0D108BD9-81ED-4DB2-BD59-A6C34878D82A}">
                    <a16:rowId xmlns:a16="http://schemas.microsoft.com/office/drawing/2014/main" val="3224035249"/>
                  </a:ext>
                </a:extLst>
              </a:tr>
              <a:tr h="241663">
                <a:tc>
                  <a:txBody>
                    <a:bodyPr/>
                    <a:lstStyle/>
                    <a:p>
                      <a:pPr algn="ctr">
                        <a:lnSpc>
                          <a:spcPct val="125000"/>
                        </a:lnSpc>
                        <a:spcAft>
                          <a:spcPts val="0"/>
                        </a:spcAft>
                      </a:pPr>
                      <a:r>
                        <a:rPr lang="sr-Cyrl-BA" sz="1200">
                          <a:effectLst/>
                        </a:rPr>
                        <a:t>Шведска </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1.9</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0.8</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76.6</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Не</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6.5</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extLst>
                  <a:ext uri="{0D108BD9-81ED-4DB2-BD59-A6C34878D82A}">
                    <a16:rowId xmlns:a16="http://schemas.microsoft.com/office/drawing/2014/main" val="3931179225"/>
                  </a:ext>
                </a:extLst>
              </a:tr>
              <a:tr h="483326">
                <a:tc>
                  <a:txBody>
                    <a:bodyPr/>
                    <a:lstStyle/>
                    <a:p>
                      <a:pPr algn="ctr">
                        <a:lnSpc>
                          <a:spcPct val="125000"/>
                        </a:lnSpc>
                        <a:spcAft>
                          <a:spcPts val="0"/>
                        </a:spcAft>
                      </a:pPr>
                      <a:r>
                        <a:rPr lang="sr-Cyrl-BA" sz="1200">
                          <a:effectLst/>
                        </a:rPr>
                        <a:t>Велика Британија </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1.8</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1.9</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52.4</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Не</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0"/>
                        </a:spcAft>
                      </a:pPr>
                      <a:r>
                        <a:rPr lang="sr-Latn-BA" sz="1200">
                          <a:effectLst/>
                        </a:rPr>
                        <a:t>7.0</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extLst>
                  <a:ext uri="{0D108BD9-81ED-4DB2-BD59-A6C34878D82A}">
                    <a16:rowId xmlns:a16="http://schemas.microsoft.com/office/drawing/2014/main" val="3196146043"/>
                  </a:ext>
                </a:extLst>
              </a:tr>
              <a:tr h="241663">
                <a:tc>
                  <a:txBody>
                    <a:bodyPr/>
                    <a:lstStyle/>
                    <a:p>
                      <a:pPr algn="ctr">
                        <a:lnSpc>
                          <a:spcPct val="125000"/>
                        </a:lnSpc>
                        <a:spcAft>
                          <a:spcPts val="600"/>
                        </a:spcAft>
                      </a:pPr>
                      <a:r>
                        <a:rPr lang="sr-Cyrl-BA" sz="1200" dirty="0">
                          <a:effectLst/>
                        </a:rPr>
                        <a:t>ЕУ</a:t>
                      </a:r>
                      <a:endParaRPr lang="en-US" sz="1200" dirty="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600"/>
                        </a:spcAft>
                      </a:pPr>
                      <a:r>
                        <a:rPr lang="sr-Latn-BA" sz="1200">
                          <a:effectLst/>
                        </a:rPr>
                        <a:t>1.6</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600"/>
                        </a:spcAft>
                      </a:pPr>
                      <a:r>
                        <a:rPr lang="sr-Latn-BA" sz="1200">
                          <a:effectLst/>
                        </a:rPr>
                        <a:t>2.4</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600"/>
                        </a:spcAft>
                      </a:pPr>
                      <a:r>
                        <a:rPr lang="sr-Latn-BA" sz="1200">
                          <a:effectLst/>
                        </a:rPr>
                        <a:t>72.1</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600"/>
                        </a:spcAft>
                      </a:pPr>
                      <a:r>
                        <a:rPr lang="sr-Latn-BA" sz="1200">
                          <a:effectLst/>
                        </a:rPr>
                        <a:t> </a:t>
                      </a:r>
                      <a:endParaRPr lang="en-US" sz="120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tc>
                  <a:txBody>
                    <a:bodyPr/>
                    <a:lstStyle/>
                    <a:p>
                      <a:pPr algn="ctr">
                        <a:lnSpc>
                          <a:spcPct val="125000"/>
                        </a:lnSpc>
                        <a:spcAft>
                          <a:spcPts val="600"/>
                        </a:spcAft>
                      </a:pPr>
                      <a:r>
                        <a:rPr lang="sr-Latn-BA" sz="1200" dirty="0">
                          <a:effectLst/>
                        </a:rPr>
                        <a:t>6.1</a:t>
                      </a:r>
                      <a:endParaRPr lang="en-US" sz="1200" dirty="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5893" marR="55893" marT="0" marB="0"/>
                </a:tc>
                <a:extLst>
                  <a:ext uri="{0D108BD9-81ED-4DB2-BD59-A6C34878D82A}">
                    <a16:rowId xmlns:a16="http://schemas.microsoft.com/office/drawing/2014/main" val="2848217986"/>
                  </a:ext>
                </a:extLst>
              </a:tr>
            </a:tbl>
          </a:graphicData>
        </a:graphic>
      </p:graphicFrame>
      <p:sp>
        <p:nvSpPr>
          <p:cNvPr id="5" name="Rectangle 1"/>
          <p:cNvSpPr>
            <a:spLocks noChangeArrowheads="1"/>
          </p:cNvSpPr>
          <p:nvPr/>
        </p:nvSpPr>
        <p:spPr bwMode="auto">
          <a:xfrm>
            <a:off x="1454150" y="21605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Arial" panose="020B0604020202020204" pitchFamily="34" charset="0"/>
              </a:rPr>
              <a:t/>
            </a:r>
            <a:br>
              <a:rPr kumimoji="0" lang="en-US" altLang="en-US" sz="1800" b="0" i="0" u="none" strike="noStrike" cap="none" normalizeH="0" baseline="0" smtClean="0">
                <a:ln>
                  <a:noFill/>
                </a:ln>
                <a:solidFill>
                  <a:schemeClr val="tx1"/>
                </a:solidFill>
                <a:effectLst/>
                <a:latin typeface="Arial" panose="020B0604020202020204" pitchFamily="34" charset="0"/>
              </a:rPr>
            </a:b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6160848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1" y="609600"/>
            <a:ext cx="6934200" cy="1320800"/>
          </a:xfrm>
        </p:spPr>
        <p:txBody>
          <a:bodyPr>
            <a:normAutofit fontScale="90000"/>
          </a:bodyPr>
          <a:lstStyle/>
          <a:p>
            <a:r>
              <a:rPr lang="sr-Cyrl-CS" sz="3600" b="1" dirty="0" smtClean="0"/>
              <a:t>Концепт фискалне дисциплине у монетарној унији</a:t>
            </a:r>
            <a:endParaRPr lang="en-US" sz="3600" dirty="0"/>
          </a:p>
        </p:txBody>
      </p:sp>
      <p:sp>
        <p:nvSpPr>
          <p:cNvPr id="3" name="Content Placeholder 2"/>
          <p:cNvSpPr>
            <a:spLocks noGrp="1"/>
          </p:cNvSpPr>
          <p:nvPr>
            <p:ph idx="1"/>
          </p:nvPr>
        </p:nvSpPr>
        <p:spPr>
          <a:xfrm>
            <a:off x="381000" y="2209800"/>
            <a:ext cx="7010400" cy="4185573"/>
          </a:xfrm>
        </p:spPr>
        <p:txBody>
          <a:bodyPr>
            <a:normAutofit fontScale="92500" lnSpcReduction="10000"/>
          </a:bodyPr>
          <a:lstStyle/>
          <a:p>
            <a:r>
              <a:rPr lang="sr-Cyrl-CS" dirty="0" smtClean="0"/>
              <a:t>Основни аргументи за увођење фискалне дисциплине у монетарној унији огледа се у томе да држава у којој расте владин дуг врши ефекат негативног преливања у остале земље чланице ЕМУ. </a:t>
            </a:r>
            <a:endParaRPr lang="sr-Latn-RS" dirty="0" smtClean="0"/>
          </a:p>
          <a:p>
            <a:endParaRPr lang="sr-Latn-RS" dirty="0" smtClean="0"/>
          </a:p>
          <a:p>
            <a:r>
              <a:rPr lang="sr-Cyrl-CS" dirty="0" smtClean="0"/>
              <a:t>Наиме, држава чији однос дуг/БДП константно расте, све више ће се задуживати на тржишту капитала уније, што ће утицати на раст каматне стопе уније. Раст каматне стопе у унији повратно утиче на повећање владиног дуга у осталим државама.</a:t>
            </a:r>
            <a:endParaRPr lang="sr-Latn-RS" dirty="0" smtClean="0"/>
          </a:p>
          <a:p>
            <a:endParaRPr lang="sr-Latn-RS" dirty="0" smtClean="0"/>
          </a:p>
          <a:p>
            <a:r>
              <a:rPr lang="sr-Cyrl-CS" dirty="0" smtClean="0"/>
              <a:t>Мјере економске политике које се у тим случајевима уводе, а најчешће се односе на мјере штедње, воде ка дефлаторној политици усљед рестириктивних фискалних мјера.</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7239000" cy="6324600"/>
          </a:xfrm>
        </p:spPr>
        <p:txBody>
          <a:bodyPr>
            <a:normAutofit fontScale="92500" lnSpcReduction="10000"/>
          </a:bodyPr>
          <a:lstStyle/>
          <a:p>
            <a:endParaRPr lang="en-US" sz="2400" dirty="0" smtClean="0"/>
          </a:p>
          <a:p>
            <a:r>
              <a:rPr lang="sr-Cyrl-CS" sz="2400" dirty="0" smtClean="0"/>
              <a:t>Евро је уведен најприје као обрачунски новац у 12 земаља чланица које су испуњавале мастрихтске критеријуме</a:t>
            </a:r>
            <a:r>
              <a:rPr lang="sr-Latn-BA" sz="2400" dirty="0" smtClean="0"/>
              <a:t>.</a:t>
            </a:r>
            <a:r>
              <a:rPr lang="sr-Cyrl-CS" sz="2400" dirty="0" smtClean="0"/>
              <a:t> </a:t>
            </a:r>
            <a:endParaRPr lang="sr-Latn-BA" sz="2400" dirty="0" smtClean="0"/>
          </a:p>
          <a:p>
            <a:r>
              <a:rPr lang="sr-Cyrl-CS" sz="2400" dirty="0" smtClean="0"/>
              <a:t>Касније </a:t>
            </a:r>
            <a:r>
              <a:rPr lang="sr-Cyrl-CS" sz="2400" dirty="0" smtClean="0"/>
              <a:t>су му приступиле још четири чланице, а од 1. јануара 2011. Естонија, Летонија као 18. чланица од почетка 2014. године и Литванија од 2015. </a:t>
            </a:r>
          </a:p>
          <a:p>
            <a:endParaRPr lang="sr-Cyrl-CS" sz="2400" dirty="0" smtClean="0"/>
          </a:p>
          <a:p>
            <a:r>
              <a:rPr lang="sr-Cyrl-CS" sz="2400" dirty="0" smtClean="0"/>
              <a:t>Његов симбол, грчко слово епсилон, истовремено је подсјетник на Грчку као колијевку европске цивилизације, а двије паралелне линије које га прекрижавају требале су означавати његову </a:t>
            </a:r>
            <a:r>
              <a:rPr lang="sr-Cyrl-CS" sz="2400" dirty="0" smtClean="0"/>
              <a:t>стабилност.</a:t>
            </a:r>
            <a:endParaRPr lang="sr-Latn-BA" sz="2400" dirty="0" smtClean="0"/>
          </a:p>
          <a:p>
            <a:r>
              <a:rPr lang="sr-Cyrl-CS" sz="2400" dirty="0" smtClean="0"/>
              <a:t>Створена </a:t>
            </a:r>
            <a:r>
              <a:rPr lang="sr-Cyrl-CS" sz="2400" dirty="0" smtClean="0"/>
              <a:t>је заједничка валута еврозоне, а чланице су свој монетарни суверенитет пренијеле на Европску централну банку.</a:t>
            </a:r>
            <a:endParaRPr lang="en-US" sz="2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6705600" cy="6248400"/>
          </a:xfrm>
        </p:spPr>
        <p:txBody>
          <a:bodyPr>
            <a:normAutofit fontScale="92500" lnSpcReduction="10000"/>
          </a:bodyPr>
          <a:lstStyle/>
          <a:p>
            <a:r>
              <a:rPr lang="sr-Cyrl-CS" sz="2400" dirty="0" smtClean="0"/>
              <a:t>Један од основних циљева формирања ЕМУ, те Европске централне банке и заједничке валуте за Европу, јесте </a:t>
            </a:r>
            <a:r>
              <a:rPr lang="sr-Cyrl-CS" sz="2400" dirty="0" smtClean="0">
                <a:solidFill>
                  <a:schemeClr val="accent2">
                    <a:lumMod val="60000"/>
                    <a:lumOff val="40000"/>
                  </a:schemeClr>
                </a:solidFill>
              </a:rPr>
              <a:t>успостављање јединствене монетарне политике и очување стабилности цијена</a:t>
            </a:r>
            <a:r>
              <a:rPr lang="sr-Cyrl-CS" sz="2400" dirty="0" smtClean="0"/>
              <a:t> на цијелом простору Европске уније.</a:t>
            </a:r>
            <a:endParaRPr lang="sr-Latn-BA" sz="2400" dirty="0" smtClean="0"/>
          </a:p>
          <a:p>
            <a:endParaRPr lang="en-US" sz="2400" dirty="0" smtClean="0"/>
          </a:p>
          <a:p>
            <a:r>
              <a:rPr lang="sr-Cyrl-CS" sz="2400" dirty="0" smtClean="0"/>
              <a:t>Увођење заједничке валуте мотивисано је сљедећим: </a:t>
            </a:r>
            <a:endParaRPr lang="en-US" sz="2400" dirty="0" smtClean="0"/>
          </a:p>
          <a:p>
            <a:pPr lvl="1"/>
            <a:r>
              <a:rPr lang="sr-Cyrl-CS" sz="2400" dirty="0" smtClean="0"/>
              <a:t>Улога новца као обрачунске јединице је мање адекватно испуњена што је већи број валута;</a:t>
            </a:r>
            <a:endParaRPr lang="en-US" sz="2400" dirty="0" smtClean="0"/>
          </a:p>
          <a:p>
            <a:pPr lvl="1"/>
            <a:r>
              <a:rPr lang="sr-Cyrl-CS" sz="2400" dirty="0" smtClean="0"/>
              <a:t>С великим бројем валута, страно девизно тржиште за неку валуту би врло вјероватно постало уско и</a:t>
            </a:r>
            <a:endParaRPr lang="en-US" sz="2400" dirty="0" smtClean="0"/>
          </a:p>
          <a:p>
            <a:pPr lvl="1"/>
            <a:r>
              <a:rPr lang="sr-Cyrl-CS" sz="2400" dirty="0" smtClean="0"/>
              <a:t>Што је мање валутно подручје, већи је удио увозне робе и услуга у потрошњи </a:t>
            </a:r>
            <a:endParaRPr lang="en-US" sz="2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7010400" cy="6096000"/>
          </a:xfrm>
        </p:spPr>
        <p:txBody>
          <a:bodyPr>
            <a:normAutofit lnSpcReduction="10000"/>
          </a:bodyPr>
          <a:lstStyle/>
          <a:p>
            <a:r>
              <a:rPr lang="sr-Cyrl-CS" sz="2400" b="1" dirty="0" smtClean="0"/>
              <a:t>Фискални систем уније </a:t>
            </a:r>
            <a:r>
              <a:rPr lang="sr-Cyrl-CS" sz="2400" dirty="0" smtClean="0"/>
              <a:t>је изузетно сложен и разликује се од националних фискалних система држава чланица, а игра важну улогу у тржишној интеграцији и одржавању постојећег степена економске и монетарне интеграције ЕУ. </a:t>
            </a:r>
            <a:endParaRPr lang="sr-Latn-RS" sz="2400" dirty="0" smtClean="0"/>
          </a:p>
          <a:p>
            <a:endParaRPr lang="sr-Latn-RS" sz="2400" dirty="0" smtClean="0"/>
          </a:p>
          <a:p>
            <a:r>
              <a:rPr lang="sr-Cyrl-CS" sz="2400" dirty="0" smtClean="0"/>
              <a:t>Фискални систем обухвата буџет Европске уније, a одређеним директивама и договорима усклађују се порески системи држава чланица. </a:t>
            </a:r>
          </a:p>
          <a:p>
            <a:endParaRPr lang="sr-Cyrl-CS" sz="2400" dirty="0"/>
          </a:p>
          <a:p>
            <a:r>
              <a:rPr lang="sr-Cyrl-CS" sz="2400" dirty="0" smtClean="0"/>
              <a:t>Државе чланице имају сувереност у одређивању величине и структуре својих буџета, при чему морају настојати да им буџет буде уравнотежен или у суфициту. </a:t>
            </a:r>
            <a:endParaRPr lang="en-US" sz="2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7391399" cy="1549400"/>
          </a:xfrm>
        </p:spPr>
        <p:txBody>
          <a:bodyPr>
            <a:normAutofit fontScale="90000"/>
          </a:bodyPr>
          <a:lstStyle/>
          <a:p>
            <a:r>
              <a:rPr lang="en-US" b="1" dirty="0" err="1"/>
              <a:t>Поређење</a:t>
            </a:r>
            <a:r>
              <a:rPr lang="en-US" b="1" dirty="0"/>
              <a:t> </a:t>
            </a:r>
            <a:r>
              <a:rPr lang="en-US" b="1" dirty="0" err="1"/>
              <a:t>трошкова</a:t>
            </a:r>
            <a:r>
              <a:rPr lang="en-US" b="1" dirty="0"/>
              <a:t> и </a:t>
            </a:r>
            <a:r>
              <a:rPr lang="en-US" b="1" dirty="0" err="1"/>
              <a:t>користи</a:t>
            </a:r>
            <a:r>
              <a:rPr lang="en-US" b="1" dirty="0"/>
              <a:t> </a:t>
            </a:r>
            <a:r>
              <a:rPr lang="en-US" b="1" dirty="0" err="1"/>
              <a:t>монетарних</a:t>
            </a:r>
            <a:r>
              <a:rPr lang="en-US" b="1" dirty="0"/>
              <a:t> </a:t>
            </a:r>
            <a:r>
              <a:rPr lang="en-US" b="1" dirty="0" err="1"/>
              <a:t>унија</a:t>
            </a:r>
            <a:r>
              <a:rPr lang="en-US" b="1" dirty="0"/>
              <a:t/>
            </a:r>
            <a:br>
              <a:rPr lang="en-US" b="1" dirty="0"/>
            </a:br>
            <a:endParaRPr lang="en-US" dirty="0"/>
          </a:p>
        </p:txBody>
      </p:sp>
      <p:sp>
        <p:nvSpPr>
          <p:cNvPr id="3" name="Content Placeholder 2"/>
          <p:cNvSpPr>
            <a:spLocks noGrp="1"/>
          </p:cNvSpPr>
          <p:nvPr>
            <p:ph idx="1"/>
          </p:nvPr>
        </p:nvSpPr>
        <p:spPr>
          <a:xfrm>
            <a:off x="381000" y="1828800"/>
            <a:ext cx="7238999" cy="4724400"/>
          </a:xfrm>
        </p:spPr>
        <p:txBody>
          <a:bodyPr>
            <a:normAutofit/>
          </a:bodyPr>
          <a:lstStyle/>
          <a:p>
            <a:r>
              <a:rPr lang="sr-Cyrl-BA" dirty="0" smtClean="0"/>
              <a:t>Основне </a:t>
            </a:r>
            <a:r>
              <a:rPr lang="sr-Cyrl-BA" dirty="0"/>
              <a:t>предности и користи увођења заједничке валуте, </a:t>
            </a:r>
            <a:r>
              <a:rPr lang="sr-Cyrl-BA" dirty="0" smtClean="0"/>
              <a:t>су </a:t>
            </a:r>
            <a:r>
              <a:rPr lang="sr-Cyrl-BA" dirty="0"/>
              <a:t>:</a:t>
            </a:r>
            <a:endParaRPr lang="en-US" dirty="0"/>
          </a:p>
          <a:p>
            <a:pPr lvl="1"/>
            <a:r>
              <a:rPr lang="ru-RU" dirty="0" smtClean="0"/>
              <a:t>већа </a:t>
            </a:r>
            <a:r>
              <a:rPr lang="ru-RU" dirty="0"/>
              <a:t>микроекономска ефикасност</a:t>
            </a:r>
            <a:r>
              <a:rPr lang="sr-Cyrl-BA" dirty="0"/>
              <a:t> кроз повећану корисност новца</a:t>
            </a:r>
            <a:r>
              <a:rPr lang="ru-RU" dirty="0"/>
              <a:t>; </a:t>
            </a:r>
            <a:endParaRPr lang="en-US" dirty="0"/>
          </a:p>
          <a:p>
            <a:pPr lvl="1"/>
            <a:r>
              <a:rPr lang="sr-Cyrl-BA" dirty="0" smtClean="0"/>
              <a:t>већа </a:t>
            </a:r>
            <a:r>
              <a:rPr lang="sr-Cyrl-BA" dirty="0"/>
              <a:t>транспарентност цијена</a:t>
            </a:r>
            <a:r>
              <a:rPr lang="sr-Latn-CS" dirty="0"/>
              <a:t>; </a:t>
            </a:r>
            <a:endParaRPr lang="en-US" dirty="0"/>
          </a:p>
          <a:p>
            <a:pPr lvl="1"/>
            <a:r>
              <a:rPr lang="sr-Cyrl-BA" dirty="0" smtClean="0"/>
              <a:t>елиминисање </a:t>
            </a:r>
            <a:r>
              <a:rPr lang="sr-Cyrl-BA" dirty="0"/>
              <a:t>несигурности номиналног девизног курса унутар подручја (</a:t>
            </a:r>
            <a:r>
              <a:rPr lang="sr-Latn-CS" dirty="0"/>
              <a:t>што је значајно </a:t>
            </a:r>
            <a:r>
              <a:rPr lang="sr-Cyrl-BA" dirty="0"/>
              <a:t>са аспекта јачања унутрашњег тржишта</a:t>
            </a:r>
            <a:r>
              <a:rPr lang="sr-Latn-CS" dirty="0"/>
              <a:t>, </a:t>
            </a:r>
            <a:r>
              <a:rPr lang="sr-Cyrl-BA" dirty="0"/>
              <a:t>смањења ризика инвестирања и подстицања страних директних инвестиција на валутном подручју</a:t>
            </a:r>
            <a:r>
              <a:rPr lang="sr-Latn-CS" dirty="0"/>
              <a:t>); </a:t>
            </a:r>
            <a:r>
              <a:rPr lang="sr-Cyrl-BA" dirty="0" smtClean="0"/>
              <a:t>те</a:t>
            </a:r>
            <a:endParaRPr lang="sr-Cyrl-BA" dirty="0"/>
          </a:p>
          <a:p>
            <a:pPr lvl="1"/>
            <a:r>
              <a:rPr lang="sr-Cyrl-BA" dirty="0" smtClean="0"/>
              <a:t>повећана </a:t>
            </a:r>
            <a:r>
              <a:rPr lang="sr-Cyrl-BA" dirty="0"/>
              <a:t>макроекономска стабилност као резултат опште стабилности цијена</a:t>
            </a:r>
            <a:r>
              <a:rPr lang="sr-Latn-CS" dirty="0"/>
              <a:t>, </a:t>
            </a:r>
            <a:r>
              <a:rPr lang="sr-Cyrl-BA" dirty="0"/>
              <a:t>приступа финансијском тржишту</a:t>
            </a:r>
            <a:r>
              <a:rPr lang="sr-Latn-CS" dirty="0"/>
              <a:t>, </a:t>
            </a:r>
            <a:r>
              <a:rPr lang="sr-Cyrl-BA" dirty="0"/>
              <a:t>могућностима кориштења екстерних извора финансирања и друго</a:t>
            </a:r>
            <a:r>
              <a:rPr lang="sr-Latn-CS" dirty="0"/>
              <a:t>.</a:t>
            </a:r>
            <a:endParaRPr lang="en-US" dirty="0"/>
          </a:p>
          <a:p>
            <a:pPr marL="0" indent="0">
              <a:buNone/>
            </a:pPr>
            <a:endParaRPr lang="en-US" dirty="0"/>
          </a:p>
        </p:txBody>
      </p:sp>
    </p:spTree>
    <p:extLst>
      <p:ext uri="{BB962C8B-B14F-4D97-AF65-F5344CB8AC3E}">
        <p14:creationId xmlns:p14="http://schemas.microsoft.com/office/powerpoint/2010/main" val="17059669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533400"/>
            <a:ext cx="6857999" cy="6324600"/>
          </a:xfrm>
        </p:spPr>
        <p:txBody>
          <a:bodyPr>
            <a:normAutofit fontScale="92500"/>
          </a:bodyPr>
          <a:lstStyle/>
          <a:p>
            <a:r>
              <a:rPr lang="sr-Cyrl-BA" sz="2400" dirty="0"/>
              <a:t>За разлику од описаних користи увођења заједничке валуте, као најбитнији трошак монетарне уније наводи </a:t>
            </a:r>
            <a:r>
              <a:rPr lang="sr-Cyrl-BA" sz="2400" b="1" dirty="0"/>
              <a:t>се напуштање инструмента економске политике</a:t>
            </a:r>
            <a:r>
              <a:rPr lang="sr-Cyrl-BA" sz="2400" dirty="0"/>
              <a:t>, тј. губитка могућности да држава чланица уније управља националном монетарном политиком. </a:t>
            </a:r>
            <a:endParaRPr lang="sr-Latn-BA" sz="2400" dirty="0" smtClean="0"/>
          </a:p>
          <a:p>
            <a:endParaRPr lang="sr-Latn-BA" sz="2400" dirty="0"/>
          </a:p>
          <a:p>
            <a:r>
              <a:rPr lang="sr-Cyrl-BA" sz="2400" dirty="0" smtClean="0"/>
              <a:t>То </a:t>
            </a:r>
            <a:r>
              <a:rPr lang="sr-Cyrl-BA" sz="2400" dirty="0"/>
              <a:t>значи да, придруживањем монетарној унији губи право да утиче на промјену цијена валуте, да одређује количину новца у оптицају или мијења краткорочне каматне стопе. </a:t>
            </a:r>
            <a:endParaRPr lang="sr-Latn-BA" sz="2400" dirty="0" smtClean="0"/>
          </a:p>
          <a:p>
            <a:endParaRPr lang="ru-RU" sz="2200" dirty="0" smtClean="0"/>
          </a:p>
          <a:p>
            <a:r>
              <a:rPr lang="ru-RU" sz="2200" dirty="0" smtClean="0"/>
              <a:t>Један од највећих трошкова монетарног интегрисања је губитак контроле над монетарном политиком који се манифестује ширим цикличним флуктуацијама и много је већи када су тржишни шокови асиметрични у земљама уније</a:t>
            </a:r>
            <a:endParaRPr lang="en-US" sz="2200" dirty="0" smtClean="0"/>
          </a:p>
          <a:p>
            <a:pPr>
              <a:buNone/>
            </a:pPr>
            <a:endParaRPr lang="en-US" sz="22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781801" cy="1320800"/>
          </a:xfrm>
        </p:spPr>
        <p:txBody>
          <a:bodyPr/>
          <a:lstStyle/>
          <a:p>
            <a:r>
              <a:rPr lang="sr-Cyrl-BA" dirty="0" smtClean="0"/>
              <a:t>Теорија оптималног валутног подручја</a:t>
            </a:r>
            <a:endParaRPr lang="en-US" dirty="0"/>
          </a:p>
        </p:txBody>
      </p:sp>
      <p:sp>
        <p:nvSpPr>
          <p:cNvPr id="3" name="Content Placeholder 2"/>
          <p:cNvSpPr>
            <a:spLocks noGrp="1"/>
          </p:cNvSpPr>
          <p:nvPr>
            <p:ph idx="1"/>
          </p:nvPr>
        </p:nvSpPr>
        <p:spPr>
          <a:xfrm>
            <a:off x="228600" y="1828800"/>
            <a:ext cx="7315200" cy="4648200"/>
          </a:xfrm>
        </p:spPr>
        <p:txBody>
          <a:bodyPr>
            <a:normAutofit/>
          </a:bodyPr>
          <a:lstStyle/>
          <a:p>
            <a:endParaRPr lang="sr-Cyrl-CS" sz="2200" dirty="0" smtClean="0"/>
          </a:p>
          <a:p>
            <a:r>
              <a:rPr lang="ru-RU" sz="2200" dirty="0"/>
              <a:t>Од настанка идеје оснивања монетарне уније, у научној и стручној литератури почињу значајна истраживања о појму и функционисању монетарних интеграција. </a:t>
            </a:r>
          </a:p>
          <a:p>
            <a:endParaRPr lang="sr-Cyrl-BA" sz="2200" dirty="0" smtClean="0"/>
          </a:p>
          <a:p>
            <a:r>
              <a:rPr lang="sr-Cyrl-BA" sz="2200" dirty="0" smtClean="0"/>
              <a:t>У </a:t>
            </a:r>
            <a:r>
              <a:rPr lang="sr-Latn-BA" sz="2200" dirty="0"/>
              <a:t>првој фази</a:t>
            </a:r>
            <a:r>
              <a:rPr lang="sr-Cyrl-BA" sz="2200" dirty="0"/>
              <a:t> р</a:t>
            </a:r>
            <a:r>
              <a:rPr lang="sr-Latn-BA" sz="2200" dirty="0"/>
              <a:t>азвоја теорије оптималног валутног подручја настала</a:t>
            </a:r>
            <a:r>
              <a:rPr lang="sr-Cyrl-BA" sz="2200" dirty="0"/>
              <a:t> су </a:t>
            </a:r>
            <a:r>
              <a:rPr lang="sr-Latn-BA" sz="2200" dirty="0"/>
              <a:t>три кључна рада везана уз ту проблематику</a:t>
            </a:r>
            <a:r>
              <a:rPr lang="sr-Latn-CS" sz="2200" dirty="0"/>
              <a:t>: </a:t>
            </a:r>
            <a:r>
              <a:rPr lang="sr-Latn-BA" sz="2200" dirty="0"/>
              <a:t>М</a:t>
            </a:r>
            <a:r>
              <a:rPr lang="sr-Cyrl-BA" sz="2200" dirty="0"/>
              <a:t>а</a:t>
            </a:r>
            <a:r>
              <a:rPr lang="sr-Latn-BA" sz="2200" dirty="0"/>
              <a:t>нделов 1961.</a:t>
            </a:r>
            <a:r>
              <a:rPr lang="sr-Latn-CS" sz="2200" dirty="0"/>
              <a:t>, </a:t>
            </a:r>
            <a:r>
              <a:rPr lang="sr-Latn-BA" sz="2200" dirty="0"/>
              <a:t>М</a:t>
            </a:r>
            <a:r>
              <a:rPr lang="sr-Cyrl-BA" sz="2200" dirty="0"/>
              <a:t>ек </a:t>
            </a:r>
            <a:r>
              <a:rPr lang="sr-Latn-BA" sz="2200" dirty="0"/>
              <a:t>Кинонов 1963. и Кененов 1969. године</a:t>
            </a:r>
            <a:r>
              <a:rPr lang="sr-Latn-CS" sz="2200" dirty="0"/>
              <a:t>. </a:t>
            </a:r>
            <a:endParaRPr lang="sr-Cyrl-BA" sz="2200" dirty="0" smtClean="0"/>
          </a:p>
        </p:txBody>
      </p:sp>
    </p:spTree>
    <p:extLst>
      <p:ext uri="{BB962C8B-B14F-4D97-AF65-F5344CB8AC3E}">
        <p14:creationId xmlns:p14="http://schemas.microsoft.com/office/powerpoint/2010/main" val="4635124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28600" y="533400"/>
            <a:ext cx="7315200" cy="6096000"/>
          </a:xfrm>
        </p:spPr>
        <p:txBody>
          <a:bodyPr>
            <a:normAutofit lnSpcReduction="10000"/>
          </a:bodyPr>
          <a:lstStyle/>
          <a:p>
            <a:r>
              <a:rPr lang="sr-Cyrl-BA" sz="2100" dirty="0" smtClean="0"/>
              <a:t>Поставља </a:t>
            </a:r>
            <a:r>
              <a:rPr lang="sr-Cyrl-BA" sz="2100" dirty="0" smtClean="0"/>
              <a:t>се </a:t>
            </a:r>
            <a:r>
              <a:rPr lang="sr-Cyrl-BA" sz="2100" dirty="0"/>
              <a:t>питање: </a:t>
            </a:r>
            <a:r>
              <a:rPr lang="sr-Latn-BA" sz="2100" dirty="0"/>
              <a:t>"</a:t>
            </a:r>
            <a:r>
              <a:rPr lang="sr-Latn-CS" sz="2100" dirty="0"/>
              <a:t>Требају </a:t>
            </a:r>
            <a:r>
              <a:rPr lang="sr-Latn-BA" sz="2100" dirty="0"/>
              <a:t>ли земље које учествују у заједничком тржишту и планирају једног дана економску унију</a:t>
            </a:r>
            <a:r>
              <a:rPr lang="sr-Latn-CS" sz="2100" dirty="0"/>
              <a:t>, </a:t>
            </a:r>
            <a:r>
              <a:rPr lang="sr-Latn-BA" sz="2100" dirty="0"/>
              <a:t>имати властите националне валуте које међусобно флуктуирају или је боље увести заједничку валуту</a:t>
            </a:r>
            <a:r>
              <a:rPr lang="sr-Latn-CS" sz="2100" dirty="0"/>
              <a:t>"?</a:t>
            </a:r>
            <a:endParaRPr lang="en-US" sz="2100" dirty="0"/>
          </a:p>
          <a:p>
            <a:endParaRPr lang="sr-Cyrl-BA" sz="2100" dirty="0" smtClean="0"/>
          </a:p>
          <a:p>
            <a:r>
              <a:rPr lang="sr-Cyrl-BA" sz="2100" dirty="0" smtClean="0"/>
              <a:t>Према широј дефиницији ове теорије, питање </a:t>
            </a:r>
            <a:r>
              <a:rPr lang="ru-RU" sz="2100" dirty="0" smtClean="0"/>
              <a:t>успјешности монетарног интегрисања претпоставља услове под којима монетарна унија може бити оптимална и одржива:</a:t>
            </a:r>
          </a:p>
          <a:p>
            <a:pPr lvl="1"/>
            <a:r>
              <a:rPr lang="ru-RU" sz="2100" i="1" dirty="0" smtClean="0">
                <a:solidFill>
                  <a:schemeClr val="accent2">
                    <a:lumMod val="50000"/>
                  </a:schemeClr>
                </a:solidFill>
              </a:rPr>
              <a:t>мобилност производних фактора, </a:t>
            </a:r>
          </a:p>
          <a:p>
            <a:pPr lvl="1"/>
            <a:r>
              <a:rPr lang="ru-RU" sz="2100" i="1" dirty="0" smtClean="0">
                <a:solidFill>
                  <a:schemeClr val="accent2">
                    <a:lumMod val="50000"/>
                  </a:schemeClr>
                </a:solidFill>
              </a:rPr>
              <a:t>флексибилност цијена и надница, </a:t>
            </a:r>
          </a:p>
          <a:p>
            <a:pPr lvl="1"/>
            <a:r>
              <a:rPr lang="ru-RU" sz="2100" i="1" dirty="0" smtClean="0">
                <a:solidFill>
                  <a:schemeClr val="accent2">
                    <a:lumMod val="50000"/>
                  </a:schemeClr>
                </a:solidFill>
              </a:rPr>
              <a:t>висок степен трговинске отворености, </a:t>
            </a:r>
          </a:p>
          <a:p>
            <a:pPr lvl="1"/>
            <a:r>
              <a:rPr lang="ru-RU" sz="2100" i="1" dirty="0" smtClean="0">
                <a:solidFill>
                  <a:schemeClr val="accent2">
                    <a:lumMod val="50000"/>
                  </a:schemeClr>
                </a:solidFill>
              </a:rPr>
              <a:t>висок степен интегрисаности финансијских тржишта,</a:t>
            </a:r>
          </a:p>
          <a:p>
            <a:pPr lvl="1"/>
            <a:r>
              <a:rPr lang="ru-RU" sz="2100" i="1" dirty="0" smtClean="0">
                <a:solidFill>
                  <a:schemeClr val="accent2">
                    <a:lumMod val="50000"/>
                  </a:schemeClr>
                </a:solidFill>
              </a:rPr>
              <a:t>диверзификованост производње и </a:t>
            </a:r>
          </a:p>
          <a:p>
            <a:pPr lvl="1"/>
            <a:r>
              <a:rPr lang="ru-RU" sz="2100" i="1" dirty="0" smtClean="0">
                <a:solidFill>
                  <a:schemeClr val="accent2">
                    <a:lumMod val="50000"/>
                  </a:schemeClr>
                </a:solidFill>
              </a:rPr>
              <a:t>усклађеност пословних циклуса.</a:t>
            </a:r>
            <a:r>
              <a:rPr lang="ru-RU" sz="2100" dirty="0" smtClean="0">
                <a:solidFill>
                  <a:schemeClr val="accent2">
                    <a:lumMod val="50000"/>
                  </a:schemeClr>
                </a:solidFill>
              </a:rPr>
              <a:t> </a:t>
            </a:r>
            <a:endParaRPr lang="en-US" sz="2100" dirty="0">
              <a:solidFill>
                <a:schemeClr val="accent2">
                  <a:lumMod val="50000"/>
                </a:schemeClr>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331</TotalTime>
  <Words>1672</Words>
  <Application>Microsoft Office PowerPoint</Application>
  <PresentationFormat>On-screen Show (4:3)</PresentationFormat>
  <Paragraphs>258</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Times New Roman</vt:lpstr>
      <vt:lpstr>Trebuchet MS</vt:lpstr>
      <vt:lpstr>Wingdings 3</vt:lpstr>
      <vt:lpstr>Facet</vt:lpstr>
      <vt:lpstr>ЕВОЛУЦИЈА ЕВРОПСКЕ МОНЕТАРНЕ УНИЈЕ</vt:lpstr>
      <vt:lpstr>PowerPoint Presentation</vt:lpstr>
      <vt:lpstr>PowerPoint Presentation</vt:lpstr>
      <vt:lpstr>PowerPoint Presentation</vt:lpstr>
      <vt:lpstr>PowerPoint Presentation</vt:lpstr>
      <vt:lpstr>Поређење трошкова и користи монетарних унија </vt:lpstr>
      <vt:lpstr>PowerPoint Presentation</vt:lpstr>
      <vt:lpstr>Теорија оптималног валутног подручја</vt:lpstr>
      <vt:lpstr>PowerPoint Presentation</vt:lpstr>
      <vt:lpstr>PowerPoint Presentation</vt:lpstr>
      <vt:lpstr>PowerPoint Presentation</vt:lpstr>
      <vt:lpstr>PowerPoint Presentation</vt:lpstr>
      <vt:lpstr>PowerPoint Presentation</vt:lpstr>
      <vt:lpstr>Критеријуми конвергенције</vt:lpstr>
      <vt:lpstr>PowerPoint Presentation</vt:lpstr>
      <vt:lpstr>Номинална конвергенција</vt:lpstr>
      <vt:lpstr>PowerPoint Presentation</vt:lpstr>
      <vt:lpstr>PowerPoint Presentation</vt:lpstr>
      <vt:lpstr>PowerPoint Presentation</vt:lpstr>
      <vt:lpstr>Испуњеност критеријума номиналне конвергенције земаља ЕУ 1998. године</vt:lpstr>
      <vt:lpstr>Концепт фискалне дисциплине у монетарној унији</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МОНЕТАРНО ИНТЕГРИСАЊЕ ЕВРОПЕ –  КРИТЕРИЈУМИ КОНВЕРГЕНЦИЈЕ И ЕКОНОМСКА КРИЗА</dc:title>
  <dc:creator>i7</dc:creator>
  <cp:lastModifiedBy>Branka</cp:lastModifiedBy>
  <cp:revision>51</cp:revision>
  <dcterms:created xsi:type="dcterms:W3CDTF">2006-08-16T00:00:00Z</dcterms:created>
  <dcterms:modified xsi:type="dcterms:W3CDTF">2025-03-04T10:41:53Z</dcterms:modified>
</cp:coreProperties>
</file>