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84" r:id="rId1"/>
  </p:sldMasterIdLst>
  <p:notesMasterIdLst>
    <p:notesMasterId r:id="rId61"/>
  </p:notesMasterIdLst>
  <p:sldIdLst>
    <p:sldId id="256" r:id="rId2"/>
    <p:sldId id="358" r:id="rId3"/>
    <p:sldId id="316" r:id="rId4"/>
    <p:sldId id="294" r:id="rId5"/>
    <p:sldId id="295" r:id="rId6"/>
    <p:sldId id="296" r:id="rId7"/>
    <p:sldId id="259" r:id="rId8"/>
    <p:sldId id="260" r:id="rId9"/>
    <p:sldId id="261" r:id="rId10"/>
    <p:sldId id="369" r:id="rId11"/>
    <p:sldId id="366" r:id="rId12"/>
    <p:sldId id="368" r:id="rId13"/>
    <p:sldId id="321" r:id="rId14"/>
    <p:sldId id="367" r:id="rId15"/>
    <p:sldId id="370" r:id="rId16"/>
    <p:sldId id="377" r:id="rId17"/>
    <p:sldId id="373" r:id="rId18"/>
    <p:sldId id="371" r:id="rId19"/>
    <p:sldId id="374" r:id="rId20"/>
    <p:sldId id="378" r:id="rId21"/>
    <p:sldId id="383" r:id="rId22"/>
    <p:sldId id="379" r:id="rId23"/>
    <p:sldId id="382" r:id="rId24"/>
    <p:sldId id="375" r:id="rId25"/>
    <p:sldId id="376" r:id="rId26"/>
    <p:sldId id="325" r:id="rId27"/>
    <p:sldId id="326" r:id="rId28"/>
    <p:sldId id="352" r:id="rId29"/>
    <p:sldId id="340" r:id="rId30"/>
    <p:sldId id="357" r:id="rId31"/>
    <p:sldId id="327" r:id="rId32"/>
    <p:sldId id="331" r:id="rId33"/>
    <p:sldId id="332" r:id="rId34"/>
    <p:sldId id="333" r:id="rId35"/>
    <p:sldId id="334" r:id="rId36"/>
    <p:sldId id="335" r:id="rId37"/>
    <p:sldId id="336" r:id="rId38"/>
    <p:sldId id="338" r:id="rId39"/>
    <p:sldId id="337" r:id="rId40"/>
    <p:sldId id="339" r:id="rId41"/>
    <p:sldId id="353" r:id="rId42"/>
    <p:sldId id="324" r:id="rId43"/>
    <p:sldId id="356" r:id="rId44"/>
    <p:sldId id="341" r:id="rId45"/>
    <p:sldId id="355" r:id="rId46"/>
    <p:sldId id="342" r:id="rId47"/>
    <p:sldId id="311" r:id="rId48"/>
    <p:sldId id="344" r:id="rId49"/>
    <p:sldId id="351" r:id="rId50"/>
    <p:sldId id="312" r:id="rId51"/>
    <p:sldId id="345" r:id="rId52"/>
    <p:sldId id="346" r:id="rId53"/>
    <p:sldId id="359" r:id="rId54"/>
    <p:sldId id="360" r:id="rId55"/>
    <p:sldId id="363" r:id="rId56"/>
    <p:sldId id="361" r:id="rId57"/>
    <p:sldId id="364" r:id="rId58"/>
    <p:sldId id="362" r:id="rId59"/>
    <p:sldId id="365" r:id="rId60"/>
  </p:sldIdLst>
  <p:sldSz cx="9144000" cy="6858000" type="screen4x3"/>
  <p:notesSz cx="6858000" cy="9144000"/>
  <p:defaultTextStyle>
    <a:defPPr>
      <a:defRPr lang="sr-Latn-C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717" autoAdjust="0"/>
  </p:normalViewPr>
  <p:slideViewPr>
    <p:cSldViewPr>
      <p:cViewPr varScale="1">
        <p:scale>
          <a:sx n="113" d="100"/>
          <a:sy n="113" d="100"/>
        </p:scale>
        <p:origin x="154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771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image" Target="../media/image3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45C4F3F-2BF2-2647-B802-D3B7227238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2CC1F6-CE8B-B045-B05E-BE0FAEAC97C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E2F65D2-CF34-2545-8D1C-AE67DC2526ED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A94467F-C73C-D64A-831D-A30B4E38AD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r-Latn-BA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A96CE3C-3605-3744-BB5A-8B79FEC427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sr-Latn-BA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24FF7B-479F-6E4E-977E-260E0EF9809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9A87BB-AEC3-274D-8231-32A8520489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2D0A1BB-F730-9841-915F-72F6BE1432CE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4F9B3F2C-1EAA-6241-9124-E1E5FFBD66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9A089D4-DC6B-694E-AC3D-5D8BED2FDCFC}" type="slidenum">
              <a:rPr lang="en-US" altLang="sr-Latn-RS" smtClean="0"/>
              <a:pPr>
                <a:spcBef>
                  <a:spcPct val="0"/>
                </a:spcBef>
              </a:pPr>
              <a:t>2</a:t>
            </a:fld>
            <a:endParaRPr lang="en-US" altLang="sr-Latn-RS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42EEEC31-CE46-A64B-A5CE-8A211D1D62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2B7B1361-8F62-754A-A609-9515593F9A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r-Latn-R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45FC652F-3181-914D-9C6E-CD3F46F41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sr-Latn-BA" altLang="sr-Latn-RS" sz="1800"/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2ADA6939-3E16-5149-9A89-39F375D1F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r>
              <a:rPr lang="en-US" altLang="sr-Latn-RS" sz="1000" i="1"/>
              <a:t>12</a:t>
            </a:r>
          </a:p>
        </p:txBody>
      </p:sp>
      <p:sp>
        <p:nvSpPr>
          <p:cNvPr id="51204" name="Rectangle 4">
            <a:extLst>
              <a:ext uri="{FF2B5EF4-FFF2-40B4-BE49-F238E27FC236}">
                <a16:creationId xmlns:a16="http://schemas.microsoft.com/office/drawing/2014/main" id="{D5755ED1-123F-2541-B7F4-460FB7320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sr-Latn-BA" altLang="sr-Latn-RS" sz="1800"/>
          </a:p>
        </p:txBody>
      </p:sp>
      <p:sp>
        <p:nvSpPr>
          <p:cNvPr id="51205" name="Rectangle 5">
            <a:extLst>
              <a:ext uri="{FF2B5EF4-FFF2-40B4-BE49-F238E27FC236}">
                <a16:creationId xmlns:a16="http://schemas.microsoft.com/office/drawing/2014/main" id="{B0B323EE-47F4-5044-8620-EF8605E9E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sr-Latn-BA" altLang="sr-Latn-RS" sz="1800"/>
          </a:p>
        </p:txBody>
      </p:sp>
      <p:sp>
        <p:nvSpPr>
          <p:cNvPr id="51206" name="Rectangle 6">
            <a:extLst>
              <a:ext uri="{FF2B5EF4-FFF2-40B4-BE49-F238E27FC236}">
                <a16:creationId xmlns:a16="http://schemas.microsoft.com/office/drawing/2014/main" id="{FD6CB69C-7197-864C-A917-C1DDF67DDF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7" name="Rectangle 7">
            <a:extLst>
              <a:ext uri="{FF2B5EF4-FFF2-40B4-BE49-F238E27FC236}">
                <a16:creationId xmlns:a16="http://schemas.microsoft.com/office/drawing/2014/main" id="{7B21BBA7-4FB9-6040-9834-34DDE9B3F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sr-Latn-R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07D88F01-4A6B-D749-8D42-A8DA27DCCE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115C6B69-2D26-8C4B-9BFF-43F0A7808F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06FDD531-AB71-3941-9B23-8B24DB0CB6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DC80D5B-8E65-7E47-9F4C-FFF3CE3F87F0}" type="slidenum">
              <a:rPr lang="sr-Latn-BA" altLang="sr-Latn-RS" smtClean="0">
                <a:latin typeface="Calibri" panose="020F0502020204030204" pitchFamily="34" charset="0"/>
              </a:rPr>
              <a:pPr/>
              <a:t>17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BCBDFB65-C6B4-5043-B79B-B6C06C848E7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0FDF789D-8E2A-254F-96A7-896C43AA9D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3FD7F40F-932C-0D4F-AE36-12FAF3269D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809A5D-9623-7842-AB3C-BAA6452C32E7}" type="slidenum">
              <a:rPr lang="sr-Latn-BA" altLang="sr-Latn-RS" smtClean="0">
                <a:latin typeface="Calibri" panose="020F0502020204030204" pitchFamily="34" charset="0"/>
              </a:rPr>
              <a:pPr/>
              <a:t>19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F18E52A1-ADAA-EC47-A14C-4060163D7F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41F5573D-CCE0-9249-81B2-ED10C1621B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76D3901D-086B-444A-A4F8-C583F93816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8D0B439-0720-F446-9872-477623F92498}" type="slidenum">
              <a:rPr lang="sr-Latn-BA" altLang="sr-Latn-RS" smtClean="0">
                <a:latin typeface="Calibri" panose="020F0502020204030204" pitchFamily="34" charset="0"/>
              </a:rPr>
              <a:pPr/>
              <a:t>20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55A1A144-E5AD-6B49-B052-052B0BF22B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C9E52405-045E-1440-9B11-A1F2E2131B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00138D77-F8B1-104C-A2C5-04613F8C78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FB00F02-02C0-0949-8E34-DBF05214B97B}" type="slidenum">
              <a:rPr lang="sr-Latn-BA" altLang="sr-Latn-RS" smtClean="0">
                <a:latin typeface="Calibri" panose="020F0502020204030204" pitchFamily="34" charset="0"/>
              </a:rPr>
              <a:pPr/>
              <a:t>21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AAAB3DFD-CA41-2648-A839-5B0A8B2B8C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7141F01C-00B5-674B-BE1C-D9CF5F009FD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B163B58B-66AD-454B-AD02-7249BB2E8F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B9B15F7-A1B0-A847-95F1-6491310F1E07}" type="slidenum">
              <a:rPr lang="sr-Latn-BA" altLang="sr-Latn-RS" smtClean="0">
                <a:latin typeface="Calibri" panose="020F0502020204030204" pitchFamily="34" charset="0"/>
              </a:rPr>
              <a:pPr/>
              <a:t>22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52C6A644-83E2-644C-84E7-D535C6556FA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73FDBE8B-AC17-8D4F-A6A3-E1AD920835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742B0B1D-03A1-4D42-9B8B-60889BEF9B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7C485EE-F3A1-3442-BEA5-745D95CBA9CE}" type="slidenum">
              <a:rPr lang="sr-Latn-BA" altLang="sr-Latn-RS" smtClean="0">
                <a:latin typeface="Calibri" panose="020F0502020204030204" pitchFamily="34" charset="0"/>
              </a:rPr>
              <a:pPr/>
              <a:t>23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FBA08806-84EB-C749-B919-23F1BEB2DD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09D30B65-A635-AF41-8201-DC7694329B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B27E05BB-F4C9-C340-94EF-B54269394C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94D7057-F1A6-EF45-BEA7-720C2FA3AFCB}" type="slidenum">
              <a:rPr lang="sr-Latn-BA" altLang="sr-Latn-RS" smtClean="0">
                <a:latin typeface="Calibri" panose="020F0502020204030204" pitchFamily="34" charset="0"/>
              </a:rPr>
              <a:pPr/>
              <a:t>24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3B59AB65-E3CD-6F4F-B84D-F6E80DE300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9B685018-01E9-B140-BAFC-132B66F77E6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97BE8DFB-C282-D04A-BD4E-1B2DA8B275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A729A2A-17F0-1343-ACDA-6D1DA8F31557}" type="slidenum">
              <a:rPr lang="sr-Latn-BA" altLang="sr-Latn-RS" smtClean="0">
                <a:latin typeface="Calibri" panose="020F0502020204030204" pitchFamily="34" charset="0"/>
              </a:rPr>
              <a:pPr/>
              <a:t>25</a:t>
            </a:fld>
            <a:endParaRPr lang="sr-Latn-BA" altLang="sr-Latn-R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C0173D4A-2374-1D46-8295-063E8BA18608}"/>
              </a:ext>
            </a:extLst>
          </p:cNvPr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15">
            <a:extLst>
              <a:ext uri="{FF2B5EF4-FFF2-40B4-BE49-F238E27FC236}">
                <a16:creationId xmlns:a16="http://schemas.microsoft.com/office/drawing/2014/main" id="{901439CF-35F3-4742-B7DA-5297F653E2A0}"/>
              </a:ext>
            </a:extLst>
          </p:cNvPr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2E52AE40-589D-B849-A603-08A1A3B9F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AE5EC5E7-1610-6243-933B-C46AB2447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1332767423 h 528"/>
                <a:gd name="T6" fmla="*/ 120019431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BF5DCB7-F8BC-5941-B1A5-F9C609799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90BE826-1E00-2C4D-922F-AA44586E33A0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29">
            <a:extLst>
              <a:ext uri="{FF2B5EF4-FFF2-40B4-BE49-F238E27FC236}">
                <a16:creationId xmlns:a16="http://schemas.microsoft.com/office/drawing/2014/main" id="{516BA147-6F1A-D445-9C00-B25A30E75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9F30B19-F0DA-1D42-9F44-B2FDEA38DA45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12" name="Footer Placeholder 18">
            <a:extLst>
              <a:ext uri="{FF2B5EF4-FFF2-40B4-BE49-F238E27FC236}">
                <a16:creationId xmlns:a16="http://schemas.microsoft.com/office/drawing/2014/main" id="{B3CEB196-2709-0A40-AE73-A23B45A2F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13" name="Slide Number Placeholder 26">
            <a:extLst>
              <a:ext uri="{FF2B5EF4-FFF2-40B4-BE49-F238E27FC236}">
                <a16:creationId xmlns:a16="http://schemas.microsoft.com/office/drawing/2014/main" id="{B1E9AA1C-99D7-5846-B018-42E08DBA4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171BBC9-F91E-6845-99CA-9255E167F31E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654748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4F100321-8C63-094D-ACCD-BC9FEBDF8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EDBBA-A77F-9D48-B466-2F9815397221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7138550F-B14A-0E49-A9E6-CB2A040A9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01EDC59E-D82F-3343-A2C4-591C27BCD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8E753-3ED6-364E-BBC1-7315453C1E55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357011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9992218A-C05D-9148-85E7-B3A159D4C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54569-C4D1-A047-9E07-7AD30D5BFB20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A227A0CA-D690-414F-8D8B-B496CD46D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2709B75F-5B94-9543-9082-1BF54939F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BD558-0C64-B34A-9B58-76F9799AC244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2063008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4810BAD6-8105-D64C-966C-AF6AAB0B4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1FD67-FF78-644F-A64A-578499145121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5ABC8BAF-6349-7E4B-A91E-F802D6377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ACF90641-B1E5-9546-B4FA-427EC6059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81CF8-0CDA-F244-AE05-58851355C987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4175091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>
            <a:extLst>
              <a:ext uri="{FF2B5EF4-FFF2-40B4-BE49-F238E27FC236}">
                <a16:creationId xmlns:a16="http://schemas.microsoft.com/office/drawing/2014/main" id="{A1E373A5-C303-8445-BB0A-23D4392C889E}"/>
              </a:ext>
            </a:extLst>
          </p:cNvPr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DF58B99D-0F17-BF4F-8853-F94BA1DFE5A8}"/>
              </a:ext>
            </a:extLst>
          </p:cNvPr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CF0ED530-2498-3D47-B7ED-37FD82D0C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B3CECA8-C1A9-FC45-BF42-8D1F408F8152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A3BF14B-3B70-2E45-8FEF-F0FCF82BE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4786D52-C9DB-7849-A1D3-DD795C989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9D143-F61B-F346-9FF8-4ED797FD0914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24073601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2D1D45-41BB-CA45-8415-9A46F4C29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784E3AC-5067-3047-BB83-352ABA54D961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DCF4CB-5366-384F-9DEA-0FA54EFF4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3EC00D-64DE-9846-B45B-BCF2ED72A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FB8E8-8056-FD46-B107-EECD6E9143A9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8762327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7322AF-C85D-1048-BBF8-77467AF89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0865234-C8A9-0545-87EB-70F8F620213B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541439-2824-0942-B1CA-BF0DD55D9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66CC7D-6A16-F94F-93B4-127684E1F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BC570-61ED-D940-ADA3-BAC23993191C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1062523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AD5814-D877-3242-BB2A-2B019CCB2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FF3DD1D-6AE2-7747-B865-4A9C0241CC1E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492CAE-4C50-0346-B436-950D03F41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815A7D-AE38-5843-B3A2-007C23A2A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CF650-329E-0F4B-BD6D-0DCA3E233150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5504972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26260DCF-9C0C-F942-98A2-34CCFD63B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84118-306E-AE45-A707-AE476F78D2C6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66827C91-350F-EA46-948B-0CF6B6DD3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14502A6F-1443-E146-AEC2-3FCB61B96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7ECF3-3624-1045-B2AD-629ECE5E253E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866101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1098-C10C-1D49-950A-C5CEAC3C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8896CD6-F33F-4A4E-B2BD-882142AD2E6E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A507CB-ED76-1A47-A37E-0013D07CF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F92AD1-9817-844B-8CA9-AA5DA6A00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1E3B5-6C03-C04B-8965-2D13AD31D0A3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442817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0370162F-D96E-3D47-80F1-8F55BB48A62D}"/>
              </a:ext>
            </a:extLst>
          </p:cNvPr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4003D094-F83A-B64E-ADFB-A5DDD142E0C3}"/>
              </a:ext>
            </a:extLst>
          </p:cNvPr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2147483646 w 5760"/>
              <a:gd name="T3" fmla="*/ 0 h 528"/>
              <a:gd name="T4" fmla="*/ 2147483646 w 5760"/>
              <a:gd name="T5" fmla="*/ 1330642500 h 528"/>
              <a:gd name="T6" fmla="*/ 20913987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7D5F3A0F-0AA4-8D49-880D-65F8289AEBEB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807E9DA-B081-1E48-B7EB-282DBB4C7B3C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>
            <a:extLst>
              <a:ext uri="{FF2B5EF4-FFF2-40B4-BE49-F238E27FC236}">
                <a16:creationId xmlns:a16="http://schemas.microsoft.com/office/drawing/2014/main" id="{D7F423F0-C943-E943-827D-26654EB44A69}"/>
              </a:ext>
            </a:extLst>
          </p:cNvPr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Chevron 9">
            <a:extLst>
              <a:ext uri="{FF2B5EF4-FFF2-40B4-BE49-F238E27FC236}">
                <a16:creationId xmlns:a16="http://schemas.microsoft.com/office/drawing/2014/main" id="{A909AEAA-AD10-FF45-8055-E733646CE8C6}"/>
              </a:ext>
            </a:extLst>
          </p:cNvPr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68A3C36F-6292-CD47-9B5E-704FA567B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5619394-F38B-B249-9D83-22E8CEE247BC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8C6AD221-44DD-C345-A646-967C89A13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BF7A00F8-A575-7A4E-9C1C-6A7B1A641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93863-FB69-AA4C-9332-07905B0E9EAC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9739220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9B292191-2342-3E44-9B33-48B979C2E779}"/>
              </a:ext>
            </a:extLst>
          </p:cNvPr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27" name="Freeform 11">
            <a:extLst>
              <a:ext uri="{FF2B5EF4-FFF2-40B4-BE49-F238E27FC236}">
                <a16:creationId xmlns:a16="http://schemas.microsoft.com/office/drawing/2014/main" id="{37B73C57-9627-4D4A-8399-A393C1497E7B}"/>
              </a:ext>
            </a:extLst>
          </p:cNvPr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2147483646 w 5760"/>
              <a:gd name="T3" fmla="*/ 0 h 528"/>
              <a:gd name="T4" fmla="*/ 2147483646 w 5760"/>
              <a:gd name="T5" fmla="*/ 1330642500 h 528"/>
              <a:gd name="T6" fmla="*/ 20913987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9DCCEAAF-C5B1-B447-B044-BCE093130285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6075590-5D67-B143-BDDE-F5B2C60E938E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C4B47A25-D3F7-CB4C-9B0E-B597C5650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3" name="Text Placeholder 29">
            <a:extLst>
              <a:ext uri="{FF2B5EF4-FFF2-40B4-BE49-F238E27FC236}">
                <a16:creationId xmlns:a16="http://schemas.microsoft.com/office/drawing/2014/main" id="{EE0DDD55-ECB7-9A46-98B3-7F55B8F39E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7AF4980C-4087-0747-9BB6-B420909A93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B41699E0-2E8A-094B-AA94-E6416676A9D4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53308AC5-6B2A-6142-A5D7-E71DB31CC3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sr-Latn-BA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5954B66C-67AD-E344-907F-47524593F0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Lucida Sans Unicode" panose="020B0602030504020204" pitchFamily="34" charset="0"/>
              </a:defRPr>
            </a:lvl1pPr>
          </a:lstStyle>
          <a:p>
            <a:pPr>
              <a:defRPr/>
            </a:pPr>
            <a:fld id="{9FA16B53-96A0-214B-B896-15E0A2BF8329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3" r:id="rId2"/>
    <p:sldLayoutId id="2147484068" r:id="rId3"/>
    <p:sldLayoutId id="2147484069" r:id="rId4"/>
    <p:sldLayoutId id="2147484070" r:id="rId5"/>
    <p:sldLayoutId id="2147484071" r:id="rId6"/>
    <p:sldLayoutId id="2147484064" r:id="rId7"/>
    <p:sldLayoutId id="2147484072" r:id="rId8"/>
    <p:sldLayoutId id="2147484073" r:id="rId9"/>
    <p:sldLayoutId id="2147484065" r:id="rId10"/>
    <p:sldLayoutId id="214748406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2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2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2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2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0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4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8.e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0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5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4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9E60F-3054-1D4A-81DA-28132A53FC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3501008"/>
            <a:ext cx="7772400" cy="1829761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/>
              <a:t>MAKSIMIZACIJA PROFITA U SAVR</a:t>
            </a:r>
            <a:r>
              <a:rPr lang="sr-Latn-BA" dirty="0"/>
              <a:t>ŠENOJ KONKURENCIJI</a:t>
            </a:r>
          </a:p>
        </p:txBody>
      </p:sp>
      <p:pic>
        <p:nvPicPr>
          <p:cNvPr id="10243" name="Picture 2" descr="http://www.iss.rs/images/upload/ProfitJigsaw_SM(1).jpg">
            <a:extLst>
              <a:ext uri="{FF2B5EF4-FFF2-40B4-BE49-F238E27FC236}">
                <a16:creationId xmlns:a16="http://schemas.microsoft.com/office/drawing/2014/main" id="{29D739C7-9B6E-D145-B5CD-47597960E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7704138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1">
            <a:extLst>
              <a:ext uri="{FF2B5EF4-FFF2-40B4-BE49-F238E27FC236}">
                <a16:creationId xmlns:a16="http://schemas.microsoft.com/office/drawing/2014/main" id="{EC1F776D-5E33-6041-AAB0-35F0DAE475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altLang="sr-Latn-RS"/>
              <a:t>Profit (oznaka pf) – razlika između TR i TC, odnosno pf=TR-TC</a:t>
            </a:r>
          </a:p>
          <a:p>
            <a:r>
              <a:rPr lang="sr-Latn-BA" altLang="sr-Latn-RS"/>
              <a:t>Preduzeće ostvaruje:</a:t>
            </a:r>
          </a:p>
          <a:p>
            <a:pPr marL="849313" lvl="1" indent="-457200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Dobit → pf&gt;0, odnosno TR&gt;TC</a:t>
            </a:r>
          </a:p>
          <a:p>
            <a:pPr marL="849313" lvl="1" indent="-457200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Gubitak → pf&lt;0, odnosno TR&lt;TC</a:t>
            </a:r>
          </a:p>
          <a:p>
            <a:pPr marL="849313" lvl="1" indent="-457200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Nulti profit (tzv. tačka pokrića) → pf=0, odnosno TR=TC</a:t>
            </a:r>
            <a:endParaRPr lang="en-US" altLang="sr-Latn-R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2ED195C-903A-D945-879D-3CBB3652E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/>
              <a:t>Profit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1">
            <a:extLst>
              <a:ext uri="{FF2B5EF4-FFF2-40B4-BE49-F238E27FC236}">
                <a16:creationId xmlns:a16="http://schemas.microsoft.com/office/drawing/2014/main" id="{679F6973-0DC5-0141-8557-C911A52E2F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altLang="sr-Latn-RS"/>
              <a:t>Normalan profit – P=AC – održivost poslovanja=nulti profit</a:t>
            </a:r>
          </a:p>
          <a:p>
            <a:r>
              <a:rPr lang="sr-Latn-BA" altLang="sr-Latn-RS"/>
              <a:t>Supernormalan profit – P&gt;AC – iznad prosjeka industrije – privlačenje novih konkurenata</a:t>
            </a:r>
          </a:p>
          <a:p>
            <a:r>
              <a:rPr lang="sr-Latn-BA" altLang="sr-Latn-RS"/>
              <a:t>Subnormalan profit – P&lt;AC – napuštanje poslovanja u dugom roku</a:t>
            </a:r>
          </a:p>
          <a:p>
            <a:r>
              <a:rPr lang="sr-Latn-BA" altLang="sr-Latn-RS"/>
              <a:t>P≤AVC – zatvaranje preduzeća u kratkom roku zbog nemogućnosti pokrića varijabilnih troškova</a:t>
            </a:r>
          </a:p>
          <a:p>
            <a:endParaRPr lang="en-US" altLang="sr-Latn-R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096144-8A1C-254C-AB68-B1079F689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/>
              <a:t>Vrste profita</a:t>
            </a:r>
            <a:endParaRPr lang="en-US" dirty="0"/>
          </a:p>
        </p:txBody>
      </p:sp>
      <p:pic>
        <p:nvPicPr>
          <p:cNvPr id="21508" name="Picture 3" descr="https://c4.staticflickr.com/8/7164/6551525739_cea94562f0.jpg">
            <a:extLst>
              <a:ext uri="{FF2B5EF4-FFF2-40B4-BE49-F238E27FC236}">
                <a16:creationId xmlns:a16="http://schemas.microsoft.com/office/drawing/2014/main" id="{24675F93-AFED-3741-B473-DFC59F368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96150" y="0"/>
            <a:ext cx="184785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1">
            <a:extLst>
              <a:ext uri="{FF2B5EF4-FFF2-40B4-BE49-F238E27FC236}">
                <a16:creationId xmlns:a16="http://schemas.microsoft.com/office/drawing/2014/main" id="{26D1163F-CB72-3D40-A61B-90241B974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altLang="sr-Latn-RS"/>
              <a:t>Uslov maksimizacije profita ( oznaka max pf) podrazumijeva jednakost MR i MC (važi za bilo koje tržišno stanje)</a:t>
            </a:r>
          </a:p>
          <a:p>
            <a:r>
              <a:rPr lang="sr-Latn-BA" altLang="sr-Latn-RS"/>
              <a:t>Max pf → </a:t>
            </a:r>
            <a:r>
              <a:rPr lang="sr-Latn-BA" altLang="sr-Latn-RS">
                <a:solidFill>
                  <a:srgbClr val="FF0000"/>
                </a:solidFill>
              </a:rPr>
              <a:t>P=MC</a:t>
            </a:r>
            <a:r>
              <a:rPr lang="sr-Latn-BA" altLang="sr-Latn-RS"/>
              <a:t> za stanje </a:t>
            </a:r>
            <a:r>
              <a:rPr lang="sr-Latn-BA" altLang="sr-Latn-RS" i="1">
                <a:solidFill>
                  <a:srgbClr val="FF0000"/>
                </a:solidFill>
              </a:rPr>
              <a:t>savršene </a:t>
            </a:r>
            <a:r>
              <a:rPr lang="en-GB" altLang="sr-Latn-RS" i="1">
                <a:solidFill>
                  <a:srgbClr val="FF0000"/>
                </a:solidFill>
              </a:rPr>
              <a:t>k</a:t>
            </a:r>
            <a:r>
              <a:rPr lang="sr-Latn-BA" altLang="sr-Latn-RS" i="1">
                <a:solidFill>
                  <a:srgbClr val="FF0000"/>
                </a:solidFill>
              </a:rPr>
              <a:t>onkurencije</a:t>
            </a:r>
            <a:endParaRPr lang="sr-Latn-BA" altLang="sr-Latn-RS">
              <a:solidFill>
                <a:srgbClr val="FF0000"/>
              </a:solidFill>
            </a:endParaRPr>
          </a:p>
          <a:p>
            <a:pPr>
              <a:buFont typeface="Wingdings 3" pitchFamily="2" charset="2"/>
              <a:buNone/>
            </a:pPr>
            <a:endParaRPr lang="sr-Latn-BA" altLang="sr-Latn-RS"/>
          </a:p>
          <a:p>
            <a:r>
              <a:rPr lang="sr-Latn-BA" altLang="sr-Latn-RS"/>
              <a:t>Problem max pf možemo posmatrati dvojako:</a:t>
            </a:r>
          </a:p>
          <a:p>
            <a:pPr marL="849313" lvl="1" indent="-457200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na osnovu odnosa TR i TC</a:t>
            </a:r>
          </a:p>
          <a:p>
            <a:pPr marL="849313" lvl="1" indent="-457200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na osnovu odnosa graničnih i prosječnih vrijednosti funkcija prihoda i troškova</a:t>
            </a:r>
          </a:p>
          <a:p>
            <a:endParaRPr lang="en-US" altLang="sr-Latn-R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4D7D2A-0ABD-6D4E-8506-E5A7BF21E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/>
              <a:t>Maksimizacija profita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0A52CF-D1C1-2943-B5F9-8F999732A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4214842"/>
          </a:xfrm>
        </p:spPr>
        <p:txBody>
          <a:bodyPr/>
          <a:lstStyle/>
          <a:p>
            <a:pPr>
              <a:defRPr/>
            </a:pPr>
            <a:r>
              <a:rPr lang="sr-Latn-BA" dirty="0"/>
              <a:t>Savršena konkurencija</a:t>
            </a:r>
            <a:br>
              <a:rPr lang="sr-Latn-BA" dirty="0"/>
            </a:br>
            <a:br>
              <a:rPr lang="sr-Latn-BA" dirty="0"/>
            </a:br>
            <a:r>
              <a:rPr lang="sr-Latn-BA" sz="3100" dirty="0"/>
              <a:t>Maksimizacija profita, tačke nultog profita i tačka zatvaranja preduzeća  na osnovu promjene prodajne cijene.</a:t>
            </a:r>
            <a:br>
              <a:rPr lang="sr-Latn-BA" sz="3100" dirty="0"/>
            </a:br>
            <a:br>
              <a:rPr lang="sr-Latn-BA" sz="3100" dirty="0"/>
            </a:br>
            <a:r>
              <a:rPr lang="sr-Latn-BA" sz="3100" dirty="0"/>
              <a:t>Grafički prikaz.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EC2A508-75F1-FF4E-8D1B-2F1D4278B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Maksimizacija profita na osnovu odnosa TR i TC</a:t>
            </a:r>
            <a:endParaRPr lang="en-US" dirty="0"/>
          </a:p>
        </p:txBody>
      </p:sp>
      <p:pic>
        <p:nvPicPr>
          <p:cNvPr id="24579" name="Picture 5" descr="http://upload.wikimedia.org/wikipedia/commons/thumb/d/d5/Profit_max_total_small.svg/540px-Profit_max_total_small.svg.png">
            <a:extLst>
              <a:ext uri="{FF2B5EF4-FFF2-40B4-BE49-F238E27FC236}">
                <a16:creationId xmlns:a16="http://schemas.microsoft.com/office/drawing/2014/main" id="{9646AE39-7EEB-2341-9EE5-7022986D8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03" b="4190"/>
          <a:stretch>
            <a:fillRect/>
          </a:stretch>
        </p:blipFill>
        <p:spPr bwMode="auto">
          <a:xfrm>
            <a:off x="900113" y="1628775"/>
            <a:ext cx="7343775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1">
            <a:extLst>
              <a:ext uri="{FF2B5EF4-FFF2-40B4-BE49-F238E27FC236}">
                <a16:creationId xmlns:a16="http://schemas.microsoft.com/office/drawing/2014/main" id="{CB6FE8B4-377A-E64F-ADD2-1DB23C834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altLang="sr-Latn-RS"/>
              <a:t>Mpf=MR-MC</a:t>
            </a:r>
          </a:p>
          <a:p>
            <a:r>
              <a:rPr lang="sr-Latn-BA" altLang="sr-Latn-RS"/>
              <a:t>Max pf → (pf)</a:t>
            </a:r>
            <a:r>
              <a:rPr lang="en-US" altLang="sr-Latn-RS"/>
              <a:t>’</a:t>
            </a:r>
            <a:r>
              <a:rPr lang="sr-Latn-BA" altLang="sr-Latn-RS"/>
              <a:t>=0, odnosno marginalna vrijednost profita jednaka 0 (Mpf=0)</a:t>
            </a:r>
          </a:p>
          <a:p>
            <a:r>
              <a:rPr lang="sr-Latn-BA" altLang="sr-Latn-RS"/>
              <a:t>Kada je:</a:t>
            </a:r>
          </a:p>
          <a:p>
            <a:pPr marL="849313" lvl="1" indent="-457200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MR &gt; MC → Mpf pozitivan</a:t>
            </a:r>
            <a:r>
              <a:rPr lang="en-US" altLang="sr-Latn-RS"/>
              <a:t> – </a:t>
            </a:r>
            <a:r>
              <a:rPr lang="sr-Latn-BA" altLang="sr-Latn-RS"/>
              <a:t>Q&lt;Q* gdje se povećanjem Q (ka Q*) </a:t>
            </a:r>
            <a:r>
              <a:rPr lang="sr-Latn-BA" altLang="sr-Latn-RS">
                <a:cs typeface="Lucida Sans Unicode" panose="020B0602030504020204" pitchFamily="34" charset="0"/>
              </a:rPr>
              <a:t>pf⇗</a:t>
            </a:r>
            <a:endParaRPr lang="sr-Latn-BA" altLang="sr-Latn-RS"/>
          </a:p>
          <a:p>
            <a:pPr marL="849313" lvl="1" indent="-457200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MR &lt; MC → Mpf negativan – Q&gt;Q* gdje se smanjenjem Q (ka Q*) </a:t>
            </a:r>
            <a:r>
              <a:rPr lang="sr-Latn-BA" altLang="sr-Latn-RS">
                <a:cs typeface="Lucida Sans Unicode" panose="020B0602030504020204" pitchFamily="34" charset="0"/>
              </a:rPr>
              <a:t>pf⇗</a:t>
            </a:r>
            <a:r>
              <a:rPr lang="sr-Latn-BA" altLang="sr-Latn-RS"/>
              <a:t> </a:t>
            </a:r>
          </a:p>
          <a:p>
            <a:pPr marL="849313" lvl="1" indent="-457200">
              <a:buFont typeface="Lucida Sans Unicode" panose="020B0602030504020204" pitchFamily="34" charset="0"/>
              <a:buAutoNum type="arabicPeriod"/>
            </a:pPr>
            <a:r>
              <a:rPr lang="sr-Latn-BA" altLang="sr-Latn-RS"/>
              <a:t>MR= MC → Mpf=0 – maksimalan profit pri nivou Q*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4EED14-95FF-2841-9C76-EB46895C3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Maksimizacija profita na osnovu odnosa MR i MC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A9F907-890B-4542-942F-8483B98B39E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08957" y="1340768"/>
            <a:ext cx="8579296" cy="541459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126" b="-3604"/>
            </a:stretch>
          </a:blipFill>
          <a:extLst/>
        </p:spPr>
        <p:txBody>
          <a:bodyPr/>
          <a:lstStyle/>
          <a:p>
            <a:pPr>
              <a:buFont typeface="Wingdings 3" panose="05040102010807070707" pitchFamily="18" charset="2"/>
              <a:buChar char=""/>
              <a:defRPr/>
            </a:pPr>
            <a:r>
              <a:rPr lang="sr-Latn-BA">
                <a:noFill/>
              </a:rPr>
              <a:t> 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6B72EB-2FEF-904F-AF25-B348D5D20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937" y="260648"/>
            <a:ext cx="8939336" cy="9941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Uslov za maksimizaciju pf u savršenoj konkurenciji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Content Placeholder 3">
            <a:extLst>
              <a:ext uri="{FF2B5EF4-FFF2-40B4-BE49-F238E27FC236}">
                <a16:creationId xmlns:a16="http://schemas.microsoft.com/office/drawing/2014/main" id="{AEAC0E62-2082-8C4A-8D4E-B3113C3597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03575" y="1377950"/>
            <a:ext cx="5697538" cy="544512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8D8949B-C6FA-644B-8D6E-792535A10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2576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Maksimizacija profita na osnovu odnosa TR i TC</a:t>
            </a:r>
          </a:p>
        </p:txBody>
      </p:sp>
      <p:sp>
        <p:nvSpPr>
          <p:cNvPr id="27652" name="TextBox 4">
            <a:extLst>
              <a:ext uri="{FF2B5EF4-FFF2-40B4-BE49-F238E27FC236}">
                <a16:creationId xmlns:a16="http://schemas.microsoft.com/office/drawing/2014/main" id="{3A7DF7BE-1EB2-9C46-8A14-80F321142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484313"/>
            <a:ext cx="3024187" cy="330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sr-Latn-RS" sz="1900"/>
              <a:t>TR kr</a:t>
            </a:r>
            <a:r>
              <a:rPr lang="sr-Latn-BA" altLang="sr-Latn-RS" sz="1900"/>
              <a:t>iva plave boje je prikazana u gornjem dijelu slike.</a:t>
            </a:r>
          </a:p>
          <a:p>
            <a:r>
              <a:rPr lang="sr-Latn-BA" altLang="sr-Latn-RS" sz="1900"/>
              <a:t>Razlika između TR i TC je ekonomski profit (</a:t>
            </a:r>
            <a:r>
              <a:rPr lang="sr-Cyrl-BA" altLang="sr-Latn-RS" sz="1900"/>
              <a:t>П</a:t>
            </a:r>
            <a:r>
              <a:rPr lang="en-US" altLang="sr-Latn-RS" sz="1900"/>
              <a:t>q</a:t>
            </a:r>
            <a:r>
              <a:rPr lang="sr-Latn-BA" altLang="sr-Latn-RS" sz="1900"/>
              <a:t>) prikazan u donjem dijelu slike. Pri nivou Q=0, </a:t>
            </a:r>
            <a:r>
              <a:rPr lang="sr-Cyrl-BA" altLang="sr-Latn-RS" sz="1900"/>
              <a:t>П</a:t>
            </a:r>
            <a:r>
              <a:rPr lang="en-US" altLang="sr-Latn-RS" sz="1900"/>
              <a:t>q</a:t>
            </a:r>
            <a:r>
              <a:rPr lang="sr-Latn-BA" altLang="sr-Latn-RS" sz="1900"/>
              <a:t>=-TFC=-30. Ekonomski profit ostvaruje svoj maksimum ($12/wk) pri nivou Q=7.4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10C1F28-9CDA-744E-AFFA-95096A2BE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Maksimizacija profita na osnovu odnosa MR i MC</a:t>
            </a:r>
            <a:endParaRPr lang="en-US" dirty="0"/>
          </a:p>
        </p:txBody>
      </p:sp>
      <p:pic>
        <p:nvPicPr>
          <p:cNvPr id="29699" name="Picture 3" descr="http://upload.wikimedia.org/wikipedia/commons/thumb/1/17/Profit_max_marginal_small.svg/570px-Profit_max_marginal_small.svg.png">
            <a:extLst>
              <a:ext uri="{FF2B5EF4-FFF2-40B4-BE49-F238E27FC236}">
                <a16:creationId xmlns:a16="http://schemas.microsoft.com/office/drawing/2014/main" id="{64E62EB0-A920-B641-A319-8F4D05509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2988" y="1524000"/>
            <a:ext cx="7129462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Content Placeholder 7">
            <a:extLst>
              <a:ext uri="{FF2B5EF4-FFF2-40B4-BE49-F238E27FC236}">
                <a16:creationId xmlns:a16="http://schemas.microsoft.com/office/drawing/2014/main" id="{BD9AA2E0-1079-FC44-962A-02239C8FBB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2613" y="2222500"/>
            <a:ext cx="7978775" cy="417353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71870EF-6D1A-3345-9AEC-9DA2DEC88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Maksimizacija profita na osnovu odnosa MR i MC</a:t>
            </a:r>
            <a:endParaRPr lang="en-US" dirty="0"/>
          </a:p>
        </p:txBody>
      </p:sp>
      <p:sp>
        <p:nvSpPr>
          <p:cNvPr id="30724" name="TextBox 8">
            <a:extLst>
              <a:ext uri="{FF2B5EF4-FFF2-40B4-BE49-F238E27FC236}">
                <a16:creationId xmlns:a16="http://schemas.microsoft.com/office/drawing/2014/main" id="{1B1C5C85-C92E-6643-8F21-7148CA76B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1544638"/>
            <a:ext cx="8029575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sr-Latn-BA" altLang="sr-Latn-RS" sz="1900"/>
              <a:t>Neophodan uslov za maksimizaciju profita je jednakost P i MC na dijelu gdje MC kriva raste. Maksimalan profit se ostvaruje pri nivou Q*=7.4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6742EF5D-E6A4-B44B-9DF4-51B533E61E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44563"/>
            <a:ext cx="7772400" cy="701675"/>
          </a:xfrm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0000"/>
                </a:solidFill>
              </a:rPr>
              <a:t>Profit</a:t>
            </a:r>
          </a:p>
        </p:txBody>
      </p:sp>
      <p:pic>
        <p:nvPicPr>
          <p:cNvPr id="11267" name="Picture 7" descr="tf4">
            <a:extLst>
              <a:ext uri="{FF2B5EF4-FFF2-40B4-BE49-F238E27FC236}">
                <a16:creationId xmlns:a16="http://schemas.microsoft.com/office/drawing/2014/main" id="{0BB5B2FA-6B35-5A4A-AABF-4C2070AB1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685925"/>
            <a:ext cx="77724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CCC53-34FE-7745-ABE6-7FBF58938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Dobit preduzeća u savršenoj konkurenciji</a:t>
            </a:r>
          </a:p>
        </p:txBody>
      </p:sp>
      <p:pic>
        <p:nvPicPr>
          <p:cNvPr id="32771" name="Content Placeholder 3">
            <a:extLst>
              <a:ext uri="{FF2B5EF4-FFF2-40B4-BE49-F238E27FC236}">
                <a16:creationId xmlns:a16="http://schemas.microsoft.com/office/drawing/2014/main" id="{5D2D07DD-EE7E-7F40-B01A-7E88708115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7363" y="1373188"/>
            <a:ext cx="8424862" cy="4321175"/>
          </a:xfrm>
        </p:spPr>
      </p:pic>
      <p:sp>
        <p:nvSpPr>
          <p:cNvPr id="5" name="Rectangle 115">
            <a:extLst>
              <a:ext uri="{FF2B5EF4-FFF2-40B4-BE49-F238E27FC236}">
                <a16:creationId xmlns:a16="http://schemas.microsoft.com/office/drawing/2014/main" id="{43864350-9AAA-DC44-A81E-F8AE97CE40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75" y="5589588"/>
            <a:ext cx="6211888" cy="920750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en-US" altLang="sr-Latn-RS" dirty="0"/>
              <a:t>Da bi </a:t>
            </a:r>
            <a:r>
              <a:rPr lang="en-US" altLang="sr-Latn-RS" dirty="0" err="1"/>
              <a:t>predu</a:t>
            </a:r>
            <a:r>
              <a:rPr lang="sr-Latn-BA" altLang="sr-Latn-RS" dirty="0"/>
              <a:t>z</a:t>
            </a:r>
            <a:r>
              <a:rPr lang="en-US" altLang="sr-Latn-RS" dirty="0"/>
              <a:t>e</a:t>
            </a:r>
            <a:r>
              <a:rPr lang="sr-Latn-BA" altLang="sr-Latn-RS" dirty="0"/>
              <a:t>ć</a:t>
            </a:r>
            <a:r>
              <a:rPr lang="en-US" altLang="sr-Latn-RS" dirty="0"/>
              <a:t>e</a:t>
            </a:r>
            <a:r>
              <a:rPr lang="sr-Latn-BA" altLang="sr-Latn-RS" dirty="0"/>
              <a:t> </a:t>
            </a:r>
            <a:r>
              <a:rPr lang="en-US" altLang="sr-Latn-RS" dirty="0" err="1"/>
              <a:t>maksimizira</a:t>
            </a:r>
            <a:r>
              <a:rPr lang="sr-Latn-BA" altLang="sr-Latn-RS" dirty="0"/>
              <a:t>l</a:t>
            </a:r>
            <a:r>
              <a:rPr lang="en-US" altLang="sr-Latn-RS" dirty="0"/>
              <a:t>o p</a:t>
            </a:r>
            <a:r>
              <a:rPr lang="sr-Latn-BA" altLang="sr-Latn-RS" dirty="0"/>
              <a:t>f mora</a:t>
            </a:r>
            <a:r>
              <a:rPr lang="en-US" altLang="sr-Latn-RS" dirty="0"/>
              <a:t> </a:t>
            </a:r>
            <a:r>
              <a:rPr lang="hr-HR" altLang="sr-Latn-RS" dirty="0"/>
              <a:t>povećavati izlazne proizvode sve dok MC raste do nivoa MR, odnosno presjeca MR. </a:t>
            </a:r>
            <a:r>
              <a:rPr lang="hr-HR" altLang="sr-Latn-RS" b="1" dirty="0"/>
              <a:t>U savršenoj konkurenciji to znači P = MC</a:t>
            </a:r>
            <a:r>
              <a:rPr lang="hr-HR" altLang="sr-Latn-RS" dirty="0"/>
              <a:t>.</a:t>
            </a:r>
            <a:endParaRPr lang="en-US" altLang="sr-Latn-RS" b="1" dirty="0">
              <a:solidFill>
                <a:srgbClr val="FAFD00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32773" name="Rectangle 112">
            <a:extLst>
              <a:ext uri="{FF2B5EF4-FFF2-40B4-BE49-F238E27FC236}">
                <a16:creationId xmlns:a16="http://schemas.microsoft.com/office/drawing/2014/main" id="{55178F92-2FAE-3B47-BC25-D00A27534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3136900"/>
            <a:ext cx="2736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sr-Latn-RS" sz="2000" b="1" i="1">
                <a:solidFill>
                  <a:srgbClr val="FF0000"/>
                </a:solidFill>
              </a:rPr>
              <a:t>Profit = (P</a:t>
            </a:r>
            <a:r>
              <a:rPr lang="en-US" altLang="sr-Latn-RS" sz="2000" b="1" i="1">
                <a:solidFill>
                  <a:srgbClr val="FF0000"/>
                </a:solidFill>
                <a:cs typeface="Times New Roman" panose="02020603050405020304" pitchFamily="18" charset="0"/>
              </a:rPr>
              <a:t>–</a:t>
            </a:r>
            <a:r>
              <a:rPr lang="en-US" altLang="sr-Latn-RS" sz="2000" b="1" i="1">
                <a:solidFill>
                  <a:srgbClr val="FF0000"/>
                </a:solidFill>
              </a:rPr>
              <a:t>AC)Q</a:t>
            </a:r>
            <a:r>
              <a:rPr lang="sr-Latn-BA" altLang="sr-Latn-RS" sz="2000" b="1" i="1">
                <a:solidFill>
                  <a:srgbClr val="FF0000"/>
                </a:solidFill>
              </a:rPr>
              <a:t>&gt;0</a:t>
            </a:r>
            <a:endParaRPr lang="en-US" altLang="sr-Latn-RS" sz="2000" b="1" i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163D7-3D31-524B-897F-E8B3FC57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dirty="0" err="1"/>
              <a:t>Nulti</a:t>
            </a:r>
            <a:r>
              <a:rPr lang="en-GB" dirty="0"/>
              <a:t> profit</a:t>
            </a:r>
            <a:r>
              <a:rPr lang="sr-Latn-BA" dirty="0"/>
              <a:t> preduzeća u savršenoj konkurenciji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FD46BB-D905-DE44-B0AD-E30F5713A2A9}"/>
              </a:ext>
            </a:extLst>
          </p:cNvPr>
          <p:cNvSpPr/>
          <p:nvPr/>
        </p:nvSpPr>
        <p:spPr>
          <a:xfrm>
            <a:off x="3708400" y="3856038"/>
            <a:ext cx="3600450" cy="1301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r-Latn-BA"/>
          </a:p>
        </p:txBody>
      </p:sp>
      <p:sp>
        <p:nvSpPr>
          <p:cNvPr id="34" name="Rectangle 115">
            <a:extLst>
              <a:ext uri="{FF2B5EF4-FFF2-40B4-BE49-F238E27FC236}">
                <a16:creationId xmlns:a16="http://schemas.microsoft.com/office/drawing/2014/main" id="{66CA4031-593E-3B45-ABCA-90C5557F4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375" y="5608638"/>
            <a:ext cx="8226425" cy="119856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sr-Latn-BA" altLang="sr-Latn-RS" dirty="0"/>
              <a:t>Smanjenje cijene na novi nivo</a:t>
            </a:r>
            <a:r>
              <a:rPr lang="en-GB" altLang="sr-Latn-RS" dirty="0"/>
              <a:t> P’</a:t>
            </a:r>
            <a:r>
              <a:rPr lang="sr-Latn-BA" altLang="sr-Latn-RS" dirty="0"/>
              <a:t> (prava crvene boje) gdje se izjednačava</a:t>
            </a:r>
            <a:r>
              <a:rPr lang="en-GB" altLang="sr-Latn-RS" dirty="0"/>
              <a:t> </a:t>
            </a:r>
            <a:r>
              <a:rPr lang="sr-Latn-BA" altLang="sr-Latn-RS" dirty="0"/>
              <a:t>sa minimalnim </a:t>
            </a:r>
            <a:r>
              <a:rPr lang="en-GB" altLang="sr-Latn-RS" dirty="0"/>
              <a:t>A</a:t>
            </a:r>
            <a:r>
              <a:rPr lang="sr-Latn-BA" altLang="sr-Latn-RS" dirty="0"/>
              <a:t>TC </a:t>
            </a:r>
            <a:r>
              <a:rPr lang="en-GB" altLang="sr-Latn-RS" dirty="0"/>
              <a:t>(MC=A</a:t>
            </a:r>
            <a:r>
              <a:rPr lang="sr-Latn-BA" altLang="sr-Latn-RS" dirty="0"/>
              <a:t>T</a:t>
            </a:r>
            <a:r>
              <a:rPr lang="en-GB" altLang="sr-Latn-RS" dirty="0"/>
              <a:t>C)</a:t>
            </a:r>
            <a:r>
              <a:rPr lang="sr-Latn-BA" altLang="sr-Latn-RS" dirty="0"/>
              <a:t> ukazuje na nivo </a:t>
            </a:r>
            <a:r>
              <a:rPr lang="en-GB" altLang="sr-Latn-RS" dirty="0"/>
              <a:t>Q*</a:t>
            </a:r>
            <a:r>
              <a:rPr lang="sr-Latn-BA" altLang="sr-Latn-RS" dirty="0"/>
              <a:t> pri kome se ostvaruje normalan profit (pf=0), odnosno, dolazi do izjednačavanja P i ATC (ukupan prihod jednak ukupnim troškovima).</a:t>
            </a:r>
            <a:endParaRPr lang="en-US" altLang="sr-Latn-RS" b="1" dirty="0">
              <a:solidFill>
                <a:srgbClr val="FAFD00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5DF97CA-6840-B142-AFA1-2F3006A285B8}"/>
              </a:ext>
            </a:extLst>
          </p:cNvPr>
          <p:cNvSpPr txBox="1"/>
          <p:nvPr/>
        </p:nvSpPr>
        <p:spPr>
          <a:xfrm>
            <a:off x="3203575" y="1989138"/>
            <a:ext cx="28892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r-Latn-BA" sz="1600" i="1" dirty="0">
                <a:solidFill>
                  <a:schemeClr val="bg1">
                    <a:lumMod val="50000"/>
                  </a:schemeClr>
                </a:solidFill>
              </a:rPr>
              <a:t>$</a:t>
            </a:r>
          </a:p>
        </p:txBody>
      </p:sp>
      <p:pic>
        <p:nvPicPr>
          <p:cNvPr id="34822" name="Content Placeholder 4">
            <a:extLst>
              <a:ext uri="{FF2B5EF4-FFF2-40B4-BE49-F238E27FC236}">
                <a16:creationId xmlns:a16="http://schemas.microsoft.com/office/drawing/2014/main" id="{83D103AE-DED5-2F48-ACDC-967573F4BD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21"/>
          <a:stretch>
            <a:fillRect/>
          </a:stretch>
        </p:blipFill>
        <p:spPr>
          <a:xfrm>
            <a:off x="457200" y="1366838"/>
            <a:ext cx="7488238" cy="4084637"/>
          </a:xfr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BEF5887-D979-FF45-B24D-746C3505282E}"/>
              </a:ext>
            </a:extLst>
          </p:cNvPr>
          <p:cNvCxnSpPr/>
          <p:nvPr/>
        </p:nvCxnSpPr>
        <p:spPr>
          <a:xfrm>
            <a:off x="3708400" y="3538538"/>
            <a:ext cx="0" cy="1728787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824" name="Rectangle 17">
            <a:extLst>
              <a:ext uri="{FF2B5EF4-FFF2-40B4-BE49-F238E27FC236}">
                <a16:creationId xmlns:a16="http://schemas.microsoft.com/office/drawing/2014/main" id="{058D1F4C-82DE-954C-91BC-F2921864B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6713" y="4322763"/>
            <a:ext cx="22621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sr-Latn-RS" b="1" i="1">
                <a:solidFill>
                  <a:srgbClr val="FF0000"/>
                </a:solidFill>
              </a:rPr>
              <a:t>Profit = (P</a:t>
            </a:r>
            <a:r>
              <a:rPr lang="en-US" altLang="sr-Latn-RS" b="1" i="1">
                <a:solidFill>
                  <a:srgbClr val="FF0000"/>
                </a:solidFill>
                <a:cs typeface="Times New Roman" panose="02020603050405020304" pitchFamily="18" charset="0"/>
              </a:rPr>
              <a:t>–</a:t>
            </a:r>
            <a:r>
              <a:rPr lang="en-US" altLang="sr-Latn-RS" b="1" i="1">
                <a:solidFill>
                  <a:srgbClr val="FF0000"/>
                </a:solidFill>
              </a:rPr>
              <a:t>AC)Q</a:t>
            </a:r>
            <a:r>
              <a:rPr lang="en-GB" altLang="sr-Latn-RS" b="1" i="1">
                <a:solidFill>
                  <a:srgbClr val="FF0000"/>
                </a:solidFill>
              </a:rPr>
              <a:t>=</a:t>
            </a:r>
            <a:r>
              <a:rPr lang="sr-Latn-BA" altLang="sr-Latn-RS" b="1" i="1">
                <a:solidFill>
                  <a:srgbClr val="FF0000"/>
                </a:solidFill>
              </a:rPr>
              <a:t>0</a:t>
            </a:r>
            <a:endParaRPr lang="en-US" altLang="sr-Latn-RS" b="1" i="1">
              <a:solidFill>
                <a:srgbClr val="FF0000"/>
              </a:solidFill>
            </a:endParaRPr>
          </a:p>
        </p:txBody>
      </p:sp>
      <p:sp>
        <p:nvSpPr>
          <p:cNvPr id="34825" name="Rectangle 26">
            <a:extLst>
              <a:ext uri="{FF2B5EF4-FFF2-40B4-BE49-F238E27FC236}">
                <a16:creationId xmlns:a16="http://schemas.microsoft.com/office/drawing/2014/main" id="{E59FA28B-800E-554E-B398-5495812D17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5240338"/>
            <a:ext cx="454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sr-Latn-RS"/>
              <a:t>Q*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E1A99B-BD14-0F4F-ACEC-7F557E37A5EE}"/>
              </a:ext>
            </a:extLst>
          </p:cNvPr>
          <p:cNvCxnSpPr/>
          <p:nvPr/>
        </p:nvCxnSpPr>
        <p:spPr>
          <a:xfrm flipV="1">
            <a:off x="684213" y="3513138"/>
            <a:ext cx="1295400" cy="708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0CD3F82-0F69-D94E-BB57-6788874517A2}"/>
              </a:ext>
            </a:extLst>
          </p:cNvPr>
          <p:cNvCxnSpPr/>
          <p:nvPr/>
        </p:nvCxnSpPr>
        <p:spPr>
          <a:xfrm flipV="1">
            <a:off x="704850" y="3538538"/>
            <a:ext cx="2262188" cy="1460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8A2FF31-FD75-8840-B7EB-2B66EA1F858A}"/>
              </a:ext>
            </a:extLst>
          </p:cNvPr>
          <p:cNvCxnSpPr/>
          <p:nvPr/>
        </p:nvCxnSpPr>
        <p:spPr>
          <a:xfrm flipV="1">
            <a:off x="1406525" y="3867150"/>
            <a:ext cx="2301875" cy="1400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3AB585-74A6-174B-BA13-44B3DA165E4E}"/>
              </a:ext>
            </a:extLst>
          </p:cNvPr>
          <p:cNvCxnSpPr/>
          <p:nvPr/>
        </p:nvCxnSpPr>
        <p:spPr>
          <a:xfrm flipV="1">
            <a:off x="2674938" y="4645025"/>
            <a:ext cx="1033462" cy="622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30" name="Rectangle 17">
            <a:extLst>
              <a:ext uri="{FF2B5EF4-FFF2-40B4-BE49-F238E27FC236}">
                <a16:creationId xmlns:a16="http://schemas.microsoft.com/office/drawing/2014/main" id="{CA9C7C5B-AC30-9147-9AAF-3A42FA4BB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0038" y="4364038"/>
            <a:ext cx="935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r-Latn-BA" altLang="sr-Latn-RS" b="1" i="1">
                <a:solidFill>
                  <a:srgbClr val="FF0000"/>
                </a:solidFill>
              </a:rPr>
              <a:t>TR=TC</a:t>
            </a:r>
            <a:endParaRPr lang="en-US" altLang="sr-Latn-RS" b="1" i="1">
              <a:solidFill>
                <a:srgbClr val="FF0000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4DA384D-5339-7C40-9477-A0428D7EDA90}"/>
              </a:ext>
            </a:extLst>
          </p:cNvPr>
          <p:cNvCxnSpPr/>
          <p:nvPr/>
        </p:nvCxnSpPr>
        <p:spPr>
          <a:xfrm flipV="1">
            <a:off x="3735388" y="4549775"/>
            <a:ext cx="441325" cy="174625"/>
          </a:xfrm>
          <a:prstGeom prst="straightConnector1">
            <a:avLst/>
          </a:prstGeom>
          <a:ln>
            <a:prstDash val="dash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82F33-7FAE-8D43-8C64-93B464ADF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73977"/>
            <a:ext cx="8964488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Kratkoročno podnošljiv gubitak preduzeća u savršenoj konkurenciji</a:t>
            </a:r>
          </a:p>
        </p:txBody>
      </p:sp>
      <p:pic>
        <p:nvPicPr>
          <p:cNvPr id="36867" name="Content Placeholder 3">
            <a:extLst>
              <a:ext uri="{FF2B5EF4-FFF2-40B4-BE49-F238E27FC236}">
                <a16:creationId xmlns:a16="http://schemas.microsoft.com/office/drawing/2014/main" id="{3D546CD7-F5B2-D84A-A615-A2573D664E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188" y="1341438"/>
            <a:ext cx="7561262" cy="3941762"/>
          </a:xfr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2B822CAD-B6E5-874D-9D9E-2E7E719B4E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5157788"/>
            <a:ext cx="8785225" cy="147796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hr-HR" altLang="sr-Latn-RS" dirty="0"/>
              <a:t>Preduzeća uvijek ne ostvaruju profit. Ako tržišna cijena padne ispod minimalnih prosječnih troškova, preduzeće ostvaruje gubitak. Prodaja proizvoda za koje P = MC ostvaruje kratkoročno podnošljive gubitke, odnosno kada je prodajna cijena još uvijek iznad minimalnih prosječnih varijabilnih troškova. Preduzeće uspijeva pa djelimično pokrije fiksne troškove.</a:t>
            </a:r>
            <a:endParaRPr lang="sr-Latn-BA" altLang="sr-Latn-RS" dirty="0"/>
          </a:p>
        </p:txBody>
      </p:sp>
      <p:sp>
        <p:nvSpPr>
          <p:cNvPr id="36869" name="Rectangle 107">
            <a:extLst>
              <a:ext uri="{FF2B5EF4-FFF2-40B4-BE49-F238E27FC236}">
                <a16:creationId xmlns:a16="http://schemas.microsoft.com/office/drawing/2014/main" id="{E659234E-6581-5F46-9235-0C92A927A6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2488" y="2060575"/>
            <a:ext cx="263842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000" b="1">
                <a:solidFill>
                  <a:srgbClr val="FF0000"/>
                </a:solidFill>
              </a:rPr>
              <a:t>Profit=(P-AC)*Q&lt;0</a:t>
            </a:r>
            <a:endParaRPr lang="en-US" altLang="sr-Latn-RS" sz="2000" b="1">
              <a:solidFill>
                <a:srgbClr val="FF0000"/>
              </a:solidFill>
            </a:endParaRPr>
          </a:p>
        </p:txBody>
      </p:sp>
      <p:sp>
        <p:nvSpPr>
          <p:cNvPr id="36870" name="Rectangle 107">
            <a:extLst>
              <a:ext uri="{FF2B5EF4-FFF2-40B4-BE49-F238E27FC236}">
                <a16:creationId xmlns:a16="http://schemas.microsoft.com/office/drawing/2014/main" id="{964FA302-9CF6-404E-B771-13FD349F2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7788" y="4759325"/>
            <a:ext cx="25527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000" b="1"/>
              <a:t>AVCmin&lt;P&lt;ACmin</a:t>
            </a:r>
            <a:endParaRPr lang="en-US" altLang="sr-Latn-RS" sz="2000" b="1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90482-EE0F-9649-B179-E8831BE40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35201"/>
            <a:ext cx="8964488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Zatvaranje preduzeća u savršenoj konkurenciji</a:t>
            </a:r>
          </a:p>
        </p:txBody>
      </p:sp>
      <p:sp>
        <p:nvSpPr>
          <p:cNvPr id="27" name="Rectangle 3">
            <a:extLst>
              <a:ext uri="{FF2B5EF4-FFF2-40B4-BE49-F238E27FC236}">
                <a16:creationId xmlns:a16="http://schemas.microsoft.com/office/drawing/2014/main" id="{4BEA2076-C5F0-324B-880F-2A5B0235D946}"/>
              </a:ext>
            </a:extLst>
          </p:cNvPr>
          <p:cNvSpPr txBox="1">
            <a:spLocks noChangeArrowheads="1"/>
          </p:cNvSpPr>
          <p:nvPr/>
        </p:nvSpPr>
        <p:spPr>
          <a:xfrm>
            <a:off x="550863" y="5526088"/>
            <a:ext cx="8601075" cy="88106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 algn="just" eaLnBrk="1" hangingPunct="1">
              <a:defRPr/>
            </a:pPr>
            <a:r>
              <a:rPr lang="sr-Latn-BA" sz="20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Tačka zatvaranja preduzeća: kada se izjednači sa minimalnim AVC,</a:t>
            </a:r>
            <a:r>
              <a:rPr lang="en-GB" sz="20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GB" sz="20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tada</a:t>
            </a:r>
            <a:r>
              <a:rPr lang="en-GB" sz="20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se </a:t>
            </a:r>
            <a:r>
              <a:rPr lang="en-GB" sz="20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gubitak</a:t>
            </a:r>
            <a:r>
              <a:rPr lang="en-GB" sz="20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sr-Latn-BA" sz="20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jednak TFC (pf=-TFC).</a:t>
            </a:r>
            <a:endParaRPr lang="en-US" sz="20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72E540-8FC0-F946-954A-C5D204E93719}"/>
              </a:ext>
            </a:extLst>
          </p:cNvPr>
          <p:cNvSpPr txBox="1"/>
          <p:nvPr/>
        </p:nvSpPr>
        <p:spPr>
          <a:xfrm>
            <a:off x="3203575" y="2178050"/>
            <a:ext cx="576263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1600" i="1" dirty="0">
                <a:solidFill>
                  <a:schemeClr val="bg1">
                    <a:lumMod val="50000"/>
                  </a:schemeClr>
                </a:solidFill>
              </a:rPr>
              <a:t>P</a:t>
            </a:r>
            <a:endParaRPr lang="sr-Latn-BA" sz="16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B7B36F4-4523-A74B-8C56-B0E3D98F4197}"/>
              </a:ext>
            </a:extLst>
          </p:cNvPr>
          <p:cNvSpPr txBox="1"/>
          <p:nvPr/>
        </p:nvSpPr>
        <p:spPr>
          <a:xfrm>
            <a:off x="3059113" y="1866900"/>
            <a:ext cx="28892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r-Latn-BA" sz="1600" i="1" dirty="0">
                <a:solidFill>
                  <a:schemeClr val="bg1">
                    <a:lumMod val="50000"/>
                  </a:schemeClr>
                </a:solidFill>
              </a:rPr>
              <a:t>$</a:t>
            </a:r>
          </a:p>
        </p:txBody>
      </p:sp>
      <p:pic>
        <p:nvPicPr>
          <p:cNvPr id="38918" name="Content Placeholder 16">
            <a:extLst>
              <a:ext uri="{FF2B5EF4-FFF2-40B4-BE49-F238E27FC236}">
                <a16:creationId xmlns:a16="http://schemas.microsoft.com/office/drawing/2014/main" id="{E71E9012-37BA-3E42-9784-BADBB41C23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8"/>
          <a:stretch>
            <a:fillRect/>
          </a:stretch>
        </p:blipFill>
        <p:spPr>
          <a:xfrm>
            <a:off x="550863" y="1296988"/>
            <a:ext cx="7112000" cy="3984625"/>
          </a:xfr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24DF7B2-A9C5-4148-9E68-24F88A8EA123}"/>
              </a:ext>
            </a:extLst>
          </p:cNvPr>
          <p:cNvCxnSpPr/>
          <p:nvPr/>
        </p:nvCxnSpPr>
        <p:spPr>
          <a:xfrm>
            <a:off x="3059113" y="3279775"/>
            <a:ext cx="0" cy="173355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920" name="TextBox 24">
            <a:extLst>
              <a:ext uri="{FF2B5EF4-FFF2-40B4-BE49-F238E27FC236}">
                <a16:creationId xmlns:a16="http://schemas.microsoft.com/office/drawing/2014/main" id="{54945C4D-4B60-3847-BF18-D8B63A603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7538" y="3181350"/>
            <a:ext cx="14605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r-Latn-BA" altLang="sr-Latn-RS" sz="1600" b="1">
                <a:solidFill>
                  <a:srgbClr val="FF0000"/>
                </a:solidFill>
              </a:rPr>
              <a:t>pf&lt;0 i</a:t>
            </a:r>
          </a:p>
          <a:p>
            <a:pPr eaLnBrk="1" hangingPunct="1"/>
            <a:r>
              <a:rPr lang="en-GB" altLang="sr-Latn-RS" sz="1600" b="1">
                <a:solidFill>
                  <a:srgbClr val="FF0000"/>
                </a:solidFill>
              </a:rPr>
              <a:t>pf=TFC</a:t>
            </a:r>
            <a:endParaRPr lang="en-US" altLang="sr-Latn-RS" sz="1600" b="1">
              <a:solidFill>
                <a:srgbClr val="FF0000"/>
              </a:solidFill>
            </a:endParaRPr>
          </a:p>
          <a:p>
            <a:endParaRPr lang="sr-Latn-BA" altLang="sr-Latn-RS"/>
          </a:p>
        </p:txBody>
      </p:sp>
      <p:sp>
        <p:nvSpPr>
          <p:cNvPr id="38921" name="TextBox 25">
            <a:extLst>
              <a:ext uri="{FF2B5EF4-FFF2-40B4-BE49-F238E27FC236}">
                <a16:creationId xmlns:a16="http://schemas.microsoft.com/office/drawing/2014/main" id="{F6408913-1058-9548-9DFF-3193AB257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7813" y="2613025"/>
            <a:ext cx="22240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r-Latn-BA" altLang="sr-Latn-RS" b="1"/>
              <a:t>P&lt;ACmin i</a:t>
            </a:r>
            <a:endParaRPr lang="en-US" altLang="sr-Latn-RS" b="1"/>
          </a:p>
          <a:p>
            <a:pPr eaLnBrk="1" hangingPunct="1"/>
            <a:r>
              <a:rPr lang="sr-Latn-BA" altLang="sr-Latn-RS" b="1"/>
              <a:t>AVCmin=P </a:t>
            </a:r>
            <a:endParaRPr lang="en-US" altLang="sr-Latn-RS" b="1"/>
          </a:p>
        </p:txBody>
      </p:sp>
      <p:sp>
        <p:nvSpPr>
          <p:cNvPr id="38922" name="TextBox 31">
            <a:extLst>
              <a:ext uri="{FF2B5EF4-FFF2-40B4-BE49-F238E27FC236}">
                <a16:creationId xmlns:a16="http://schemas.microsoft.com/office/drawing/2014/main" id="{81B0910A-70BA-2F4E-ACDA-2D7EA6663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725" y="5116513"/>
            <a:ext cx="647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sr-Latn-RS"/>
              <a:t>Q*</a:t>
            </a:r>
            <a:endParaRPr lang="sr-Latn-BA" altLang="sr-Latn-R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6A6F54F-5337-F044-AE87-968BAB37CFD3}"/>
              </a:ext>
            </a:extLst>
          </p:cNvPr>
          <p:cNvCxnSpPr/>
          <p:nvPr/>
        </p:nvCxnSpPr>
        <p:spPr>
          <a:xfrm flipV="1">
            <a:off x="827088" y="3259138"/>
            <a:ext cx="865187" cy="314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9398F9A-93CC-C540-973C-787374855579}"/>
              </a:ext>
            </a:extLst>
          </p:cNvPr>
          <p:cNvCxnSpPr/>
          <p:nvPr/>
        </p:nvCxnSpPr>
        <p:spPr>
          <a:xfrm flipV="1">
            <a:off x="1331913" y="3279775"/>
            <a:ext cx="1547812" cy="619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1FD7C8A-FC64-D246-B5E2-1C687B86E9BE}"/>
              </a:ext>
            </a:extLst>
          </p:cNvPr>
          <p:cNvCxnSpPr>
            <a:stCxn id="38920" idx="2"/>
            <a:endCxn id="38920" idx="3"/>
          </p:cNvCxnSpPr>
          <p:nvPr/>
        </p:nvCxnSpPr>
        <p:spPr>
          <a:xfrm flipV="1">
            <a:off x="2617788" y="3611563"/>
            <a:ext cx="730250" cy="431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0674A-7CFD-844B-86F2-04D2C65AC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79532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Kratkoročka kriva ponude preduzeća u savršenoj konkurenciji</a:t>
            </a:r>
          </a:p>
        </p:txBody>
      </p:sp>
      <p:pic>
        <p:nvPicPr>
          <p:cNvPr id="40963" name="Content Placeholder 3">
            <a:extLst>
              <a:ext uri="{FF2B5EF4-FFF2-40B4-BE49-F238E27FC236}">
                <a16:creationId xmlns:a16="http://schemas.microsoft.com/office/drawing/2014/main" id="{F9CD0A91-B536-B147-8FBD-9792C732B0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650" y="1423988"/>
            <a:ext cx="6840538" cy="3827462"/>
          </a:xfrm>
        </p:spPr>
      </p:pic>
      <p:sp>
        <p:nvSpPr>
          <p:cNvPr id="40964" name="TextBox 4">
            <a:extLst>
              <a:ext uri="{FF2B5EF4-FFF2-40B4-BE49-F238E27FC236}">
                <a16:creationId xmlns:a16="http://schemas.microsoft.com/office/drawing/2014/main" id="{7C7DF8A0-77A1-A340-BE9C-C04604CED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" y="5257800"/>
            <a:ext cx="8507413" cy="1201738"/>
          </a:xfrm>
          <a:prstGeom prst="rect">
            <a:avLst/>
          </a:prstGeom>
          <a:noFill/>
          <a:ln w="9525">
            <a:solidFill>
              <a:schemeClr val="accent1">
                <a:alpha val="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sr-Latn-BA" altLang="sr-Latn-RS"/>
              <a:t>Kada je P ispod  AVCmin ($12/po jed.autputa), preduzeće će imati gubitke za bilo koji nivo Q te će zadržati gubitke minimalnim ako proizvodi 0 jed. autputa. Za P iznad AVCmin, preduzeće će obezbijediti nivo Q kada vrijedi P=MC na dijelu krive MC koja raste.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7DB24-E349-3845-A0F6-91B36A19F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79532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sr-Latn-BA" dirty="0"/>
              <a:t>Kratkoročka kriva ponude preduzeća u savršenoj konkurenciji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217AC-1258-5B4A-ABF0-A8EB6B241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88" y="1773238"/>
            <a:ext cx="8229600" cy="4525962"/>
          </a:xfrm>
        </p:spPr>
        <p:txBody>
          <a:bodyPr/>
          <a:lstStyle/>
          <a:p>
            <a:pPr>
              <a:buFont typeface="Wingdings 3" panose="05040102010807070707" pitchFamily="18" charset="2"/>
              <a:buChar char=""/>
              <a:defRPr/>
            </a:pPr>
            <a:r>
              <a:rPr lang="sr-Latn-BA" dirty="0"/>
              <a:t>Dva pravila definišu kratkoročnu krivu ponude preduzeća (čime se govori o količini Q koju preduzeće želi da proizvodi za različite nivoe cijene) u savršenoj konkurenciji:</a:t>
            </a:r>
          </a:p>
          <a:p>
            <a:pPr marL="109537" indent="0">
              <a:buFont typeface="Wingdings 3" panose="05040102010807070707" pitchFamily="18" charset="2"/>
              <a:buNone/>
              <a:defRPr/>
            </a:pPr>
            <a:endParaRPr lang="sr-Latn-BA" dirty="0"/>
          </a:p>
          <a:p>
            <a:pPr marL="623887" indent="-514350">
              <a:buFont typeface="+mj-lt"/>
              <a:buAutoNum type="arabicPeriod"/>
              <a:defRPr/>
            </a:pPr>
            <a:r>
              <a:rPr lang="sr-Latn-BA" dirty="0"/>
              <a:t>P jednaka MC na dijelu krive MC koja raste i</a:t>
            </a:r>
          </a:p>
          <a:p>
            <a:pPr marL="623887" indent="-514350">
              <a:buFont typeface="+mj-lt"/>
              <a:buAutoNum type="arabicPeriod"/>
              <a:defRPr/>
            </a:pPr>
            <a:r>
              <a:rPr lang="sr-Latn-BA" dirty="0"/>
              <a:t>P mora da bude iznad minimuma AVC krive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ubtitle 2">
            <a:extLst>
              <a:ext uri="{FF2B5EF4-FFF2-40B4-BE49-F238E27FC236}">
                <a16:creationId xmlns:a16="http://schemas.microsoft.com/office/drawing/2014/main" id="{AC9EF687-A212-D141-9EA1-0F5BF82ADE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2938" y="1143000"/>
            <a:ext cx="7772400" cy="3240088"/>
          </a:xfrm>
        </p:spPr>
        <p:txBody>
          <a:bodyPr/>
          <a:lstStyle/>
          <a:p>
            <a:pPr marR="0" algn="l"/>
            <a:r>
              <a:rPr lang="sr-Latn-BA" altLang="sr-Latn-RS" sz="3600">
                <a:solidFill>
                  <a:schemeClr val="tx1"/>
                </a:solidFill>
              </a:rPr>
              <a:t>Savršena konkurencija</a:t>
            </a:r>
            <a:br>
              <a:rPr lang="sr-Latn-BA" altLang="sr-Latn-RS"/>
            </a:br>
            <a:br>
              <a:rPr lang="sr-Latn-BA" altLang="sr-Latn-RS"/>
            </a:br>
            <a:r>
              <a:rPr lang="sr-Latn-BA" altLang="sr-Latn-RS" sz="2800"/>
              <a:t>Maksimizacija profita, tačke nultnog profita i tačka zatvaranja preduzeća  na osnovu promjene prodajne cijene.</a:t>
            </a:r>
            <a:br>
              <a:rPr lang="sr-Latn-BA" altLang="sr-Latn-RS" sz="2800"/>
            </a:br>
            <a:br>
              <a:rPr lang="sr-Latn-BA" altLang="sr-Latn-RS" sz="2800"/>
            </a:br>
            <a:r>
              <a:rPr lang="sr-Latn-BA" altLang="sr-Latn-RS" sz="2800"/>
              <a:t>Matematički, grafički prikaz i tabelarni prikaz.</a:t>
            </a:r>
            <a:endParaRPr lang="sr-Latn-BA" altLang="sr-Latn-R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E2E225-7D26-3D44-A1E1-17B3AE6EF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sz="3600" dirty="0"/>
              <a:t>ZADATAK</a:t>
            </a: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173FA710-4FA6-1B4E-B8B8-5B3A5295C8E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2" charset="2"/>
              <a:buNone/>
            </a:pPr>
            <a:r>
              <a:rPr lang="sr-Latn-BA" altLang="sr-Latn-RS" sz="2800"/>
              <a:t>	Ako ravnotežna cijena savršenoj konkurencije određena sjecištem ponude i tražnje i iznosi 80KM, a funkcija troška zadana TC=100+</a:t>
            </a:r>
            <a:r>
              <a:rPr lang="en-US" altLang="sr-Latn-RS" sz="2800"/>
              <a:t>27</a:t>
            </a:r>
            <a:r>
              <a:rPr lang="sr-Latn-BA" altLang="sr-Latn-RS" sz="2800"/>
              <a:t>Q+3Q</a:t>
            </a:r>
            <a:r>
              <a:rPr lang="sr-Latn-BA" altLang="sr-Latn-RS" sz="2800" baseline="30000"/>
              <a:t>2</a:t>
            </a:r>
            <a:endParaRPr lang="sr-Latn-BA" altLang="sr-Latn-RS" sz="28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BFEDC1-7698-464F-8E3C-C271FE0D42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>
                <a:solidFill>
                  <a:schemeClr val="tx1"/>
                </a:solidFill>
              </a:rPr>
              <a:t>Savršena konkurencija </a:t>
            </a:r>
            <a:br>
              <a:rPr lang="en-US" dirty="0">
                <a:solidFill>
                  <a:schemeClr val="tx1"/>
                </a:solidFill>
              </a:rPr>
            </a:br>
            <a:endParaRPr lang="sr-Latn-BA" dirty="0"/>
          </a:p>
        </p:txBody>
      </p:sp>
      <p:sp>
        <p:nvSpPr>
          <p:cNvPr id="47107" name="Subtitle 5">
            <a:extLst>
              <a:ext uri="{FF2B5EF4-FFF2-40B4-BE49-F238E27FC236}">
                <a16:creationId xmlns:a16="http://schemas.microsoft.com/office/drawing/2014/main" id="{9B8AFAF8-2858-1A4B-8F43-094848D42A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750" y="3214688"/>
            <a:ext cx="8429625" cy="1357312"/>
          </a:xfrm>
        </p:spPr>
        <p:txBody>
          <a:bodyPr/>
          <a:lstStyle/>
          <a:p>
            <a:pPr marR="0"/>
            <a:r>
              <a:rPr lang="sr-Latn-BA" altLang="sr-Latn-RS" sz="3000"/>
              <a:t>Izračunavanje kritičnih tačka </a:t>
            </a:r>
            <a:endParaRPr lang="en-US" altLang="sr-Latn-RS" sz="3000"/>
          </a:p>
          <a:p>
            <a:pPr marR="0"/>
            <a:r>
              <a:rPr lang="sr-Latn-BA" altLang="sr-Latn-RS" sz="3000"/>
              <a:t>profitabilnosti na osnovu </a:t>
            </a:r>
            <a:endParaRPr lang="en-US" altLang="sr-Latn-RS" sz="3000"/>
          </a:p>
          <a:p>
            <a:pPr marR="0"/>
            <a:r>
              <a:rPr lang="sr-Latn-BA" altLang="sr-Latn-RS" sz="3000" b="1">
                <a:solidFill>
                  <a:srgbClr val="FF0000"/>
                </a:solidFill>
              </a:rPr>
              <a:t>promjen</a:t>
            </a:r>
            <a:r>
              <a:rPr lang="en-GB" altLang="sr-Latn-RS" sz="3000" b="1">
                <a:solidFill>
                  <a:srgbClr val="FF0000"/>
                </a:solidFill>
              </a:rPr>
              <a:t>e</a:t>
            </a:r>
            <a:r>
              <a:rPr lang="sr-Latn-BA" altLang="sr-Latn-RS" sz="3000" b="1">
                <a:solidFill>
                  <a:srgbClr val="FF0000"/>
                </a:solidFill>
              </a:rPr>
              <a:t> cijen</a:t>
            </a:r>
            <a:r>
              <a:rPr lang="en-US" altLang="sr-Latn-RS" sz="3000" b="1">
                <a:solidFill>
                  <a:srgbClr val="FF0000"/>
                </a:solidFill>
              </a:rPr>
              <a:t>e</a:t>
            </a:r>
            <a:endParaRPr lang="sr-Latn-BA" altLang="sr-Latn-RS" sz="30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t Placeholder 1">
            <a:extLst>
              <a:ext uri="{FF2B5EF4-FFF2-40B4-BE49-F238E27FC236}">
                <a16:creationId xmlns:a16="http://schemas.microsoft.com/office/drawing/2014/main" id="{106350AF-97EB-7641-A387-F7C759043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2071688"/>
            <a:ext cx="8229600" cy="3578225"/>
          </a:xfrm>
        </p:spPr>
        <p:txBody>
          <a:bodyPr/>
          <a:lstStyle/>
          <a:p>
            <a:r>
              <a:rPr lang="sr-Latn-BA" altLang="sr-Latn-RS"/>
              <a:t>Tačka maksimalnog profita</a:t>
            </a:r>
          </a:p>
          <a:p>
            <a:r>
              <a:rPr lang="sr-Latn-BA" altLang="sr-Latn-RS"/>
              <a:t>Tačke nultnog profita (prelomne tačke ekonomičnosti)</a:t>
            </a:r>
          </a:p>
          <a:p>
            <a:r>
              <a:rPr lang="sr-Latn-BA" altLang="sr-Latn-RS"/>
              <a:t>Tačka zatvaranja preduzeće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813EEA-7C9F-2C42-BF5C-6601462AC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35732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sr-Latn-BA" sz="3200" dirty="0"/>
              <a:t>Izračunavanje kritičnih tačka profitabilnosti na osnovu promjena po cijeni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0B047-01E1-2F48-8E17-492E76983A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/>
              <a:t>MAKSIMIZACIJA PROFITA U SAVR</a:t>
            </a:r>
            <a:r>
              <a:rPr lang="sr-Latn-BA" dirty="0"/>
              <a:t>ŠENOJ KONKURENCIJI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ontent Placeholder 3">
            <a:extLst>
              <a:ext uri="{FF2B5EF4-FFF2-40B4-BE49-F238E27FC236}">
                <a16:creationId xmlns:a16="http://schemas.microsoft.com/office/drawing/2014/main" id="{637BBD61-E8D7-AB46-8D79-E9AE77C8B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2" charset="2"/>
              <a:buNone/>
            </a:pPr>
            <a:r>
              <a:rPr lang="sr-Latn-BA" altLang="sr-Latn-RS"/>
              <a:t>P</a:t>
            </a:r>
            <a:r>
              <a:rPr lang="en-US" altLang="sr-Latn-RS"/>
              <a:t>=MR=80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TR=80Q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TC=100+27Q+3Q</a:t>
            </a:r>
            <a:r>
              <a:rPr lang="en-US" altLang="sr-Latn-RS" baseline="30000"/>
              <a:t>2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AC=100/Q+27+3Q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MC=27+6Q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Profit=-100+53Q-3Q</a:t>
            </a:r>
            <a:r>
              <a:rPr lang="en-US" altLang="sr-Latn-RS" baseline="30000"/>
              <a:t>2</a:t>
            </a:r>
            <a:endParaRPr lang="sr-Latn-BA" altLang="sr-Latn-R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24B264-EA09-EB48-816A-5CEDB79BE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sz="3600" dirty="0"/>
              <a:t>Maksim</a:t>
            </a:r>
            <a:r>
              <a:rPr lang="en-US" sz="3600" dirty="0"/>
              <a:t>izacija</a:t>
            </a:r>
            <a:r>
              <a:rPr lang="sr-Latn-BA" sz="3600" dirty="0"/>
              <a:t> profit</a:t>
            </a:r>
            <a:r>
              <a:rPr lang="en-US" sz="3600" dirty="0"/>
              <a:t>a</a:t>
            </a:r>
            <a:endParaRPr lang="sr-Latn-BA" sz="3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8">
            <a:extLst>
              <a:ext uri="{FF2B5EF4-FFF2-40B4-BE49-F238E27FC236}">
                <a16:creationId xmlns:a16="http://schemas.microsoft.com/office/drawing/2014/main" id="{C9851761-332B-1E4D-B7E1-C86536038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B929958B-E7E9-6841-886D-ACAF202CE7AA}" type="slidenum">
              <a:rPr lang="en-US" altLang="sr-Latn-RS" sz="1200">
                <a:solidFill>
                  <a:schemeClr val="bg2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US" altLang="sr-Latn-RS" sz="120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6542D552-6A42-F046-9723-12A6DCB18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sr-Latn-BA" sz="3200" dirty="0"/>
              <a:t>Grafički </a:t>
            </a:r>
            <a:r>
              <a:rPr lang="sr-Latn-BA" sz="3200" dirty="0" err="1"/>
              <a:t>pikaz</a:t>
            </a:r>
            <a:endParaRPr lang="sr-Latn-BA" sz="3200" dirty="0"/>
          </a:p>
        </p:txBody>
      </p:sp>
      <p:pic>
        <p:nvPicPr>
          <p:cNvPr id="50180" name="Picture 5">
            <a:extLst>
              <a:ext uri="{FF2B5EF4-FFF2-40B4-BE49-F238E27FC236}">
                <a16:creationId xmlns:a16="http://schemas.microsoft.com/office/drawing/2014/main" id="{7C92EB71-AFE2-BB4B-A535-C9207C0F6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3" y="714375"/>
            <a:ext cx="9134475" cy="592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26" name="Object 6">
            <a:extLst>
              <a:ext uri="{FF2B5EF4-FFF2-40B4-BE49-F238E27FC236}">
                <a16:creationId xmlns:a16="http://schemas.microsoft.com/office/drawing/2014/main" id="{C92B73C9-A34A-F14D-B858-2A69F7D13D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2613" y="2286000"/>
          <a:ext cx="1349375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0" name="Equation" r:id="rId3" imgW="18427700" imgH="14922500" progId="Equation.3">
                  <p:embed/>
                </p:oleObj>
              </mc:Choice>
              <mc:Fallback>
                <p:oleObj name="Equation" r:id="rId3" imgW="18427700" imgH="149225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613" y="2286000"/>
                        <a:ext cx="1349375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27" name="Rectangle 9">
            <a:extLst>
              <a:ext uri="{FF2B5EF4-FFF2-40B4-BE49-F238E27FC236}">
                <a16:creationId xmlns:a16="http://schemas.microsoft.com/office/drawing/2014/main" id="{50DFF4E1-6817-6A4D-BF05-CF9D43C03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785813"/>
            <a:ext cx="785812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400">
                <a:latin typeface="Arial" panose="020B0604020202020204" pitchFamily="34" charset="0"/>
              </a:rPr>
              <a:t>Tačka A - </a:t>
            </a:r>
            <a:r>
              <a:rPr lang="en-US" altLang="sr-Latn-RS" sz="2400">
                <a:latin typeface="Arial" panose="020B0604020202020204" pitchFamily="34" charset="0"/>
              </a:rPr>
              <a:t>M</a:t>
            </a:r>
            <a:r>
              <a:rPr lang="sr-Latn-BA" altLang="sr-Latn-RS" sz="2400">
                <a:latin typeface="Arial" panose="020B0604020202020204" pitchFamily="34" charset="0"/>
              </a:rPr>
              <a:t>aks</a:t>
            </a:r>
            <a:r>
              <a:rPr lang="en-US" altLang="sr-Latn-RS" sz="2400">
                <a:latin typeface="Arial" panose="020B0604020202020204" pitchFamily="34" charset="0"/>
              </a:rPr>
              <a:t>imizacija</a:t>
            </a:r>
            <a:r>
              <a:rPr lang="sr-Latn-BA" altLang="sr-Latn-RS" sz="2400">
                <a:latin typeface="Arial" panose="020B0604020202020204" pitchFamily="34" charset="0"/>
              </a:rPr>
              <a:t> profit</a:t>
            </a:r>
            <a:r>
              <a:rPr lang="en-US" altLang="sr-Latn-RS" sz="2400">
                <a:latin typeface="Arial" panose="020B0604020202020204" pitchFamily="34" charset="0"/>
              </a:rPr>
              <a:t>a</a:t>
            </a:r>
            <a:r>
              <a:rPr lang="sr-Latn-BA" altLang="sr-Latn-RS" sz="2400">
                <a:latin typeface="Arial" panose="020B0604020202020204" pitchFamily="34" charset="0"/>
              </a:rPr>
              <a:t> - Matematički prikaz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800">
                <a:latin typeface="Arial" panose="020B0604020202020204" pitchFamily="34" charset="0"/>
              </a:rPr>
              <a:t> </a:t>
            </a:r>
          </a:p>
        </p:txBody>
      </p:sp>
      <p:graphicFrame>
        <p:nvGraphicFramePr>
          <p:cNvPr id="52228" name="Object 9">
            <a:extLst>
              <a:ext uri="{FF2B5EF4-FFF2-40B4-BE49-F238E27FC236}">
                <a16:creationId xmlns:a16="http://schemas.microsoft.com/office/drawing/2014/main" id="{3AD11F06-FC44-914E-B8C8-A4EF94EAE9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86338" y="2619375"/>
          <a:ext cx="3346450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1" name="Equation" r:id="rId5" imgW="43599100" imgH="20485100" progId="Equation.3">
                  <p:embed/>
                </p:oleObj>
              </mc:Choice>
              <mc:Fallback>
                <p:oleObj name="Equation" r:id="rId5" imgW="43599100" imgH="204851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6338" y="2619375"/>
                        <a:ext cx="3346450" cy="157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29" name="Object 11">
            <a:extLst>
              <a:ext uri="{FF2B5EF4-FFF2-40B4-BE49-F238E27FC236}">
                <a16:creationId xmlns:a16="http://schemas.microsoft.com/office/drawing/2014/main" id="{DA14236A-3BB0-4D41-848C-633274FAB9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4375" y="3476625"/>
          <a:ext cx="3297238" cy="128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2" name="Equation" r:id="rId7" imgW="40665400" imgH="15798800" progId="Equation.3">
                  <p:embed/>
                </p:oleObj>
              </mc:Choice>
              <mc:Fallback>
                <p:oleObj name="Equation" r:id="rId7" imgW="40665400" imgH="157988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3476625"/>
                        <a:ext cx="3297238" cy="1281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>
            <a:extLst>
              <a:ext uri="{FF2B5EF4-FFF2-40B4-BE49-F238E27FC236}">
                <a16:creationId xmlns:a16="http://schemas.microsoft.com/office/drawing/2014/main" id="{629C9CE8-3E72-534B-AB7D-230C1F2D7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0" y="876300"/>
            <a:ext cx="8890000" cy="548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655CEC4-AFF4-F44E-BEC6-BEA12AC1D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58" y="285728"/>
            <a:ext cx="8572560" cy="35718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sr-Latn-BA" sz="2400" dirty="0"/>
              <a:t>Tačka A - </a:t>
            </a:r>
            <a:r>
              <a:rPr lang="sr-Latn-BA" sz="2400" dirty="0" err="1"/>
              <a:t>Maksimizacija</a:t>
            </a:r>
            <a:r>
              <a:rPr lang="sr-Latn-BA" sz="2400" dirty="0"/>
              <a:t> profita – grafički prikaz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02AFCA1-D9D5-F940-93A4-563650100C04}"/>
              </a:ext>
            </a:extLst>
          </p:cNvPr>
          <p:cNvGraphicFramePr>
            <a:graphicFrameLocks noGrp="1"/>
          </p:cNvGraphicFramePr>
          <p:nvPr/>
        </p:nvGraphicFramePr>
        <p:xfrm>
          <a:off x="1000125" y="857250"/>
          <a:ext cx="6715125" cy="5695950"/>
        </p:xfrm>
        <a:graphic>
          <a:graphicData uri="http://schemas.openxmlformats.org/drawingml/2006/table">
            <a:tbl>
              <a:tblPr/>
              <a:tblGrid>
                <a:gridCol w="1098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5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1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0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54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dirty="0">
                          <a:latin typeface="MS Sans Serif"/>
                          <a:ea typeface="Calibri"/>
                          <a:cs typeface="MS Sans Serif"/>
                        </a:rPr>
                        <a:t>Q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P=MR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MC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Profit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-100,0000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-50,0000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-6,0000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3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45,0000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4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5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110,0000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364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9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104,0000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105,0000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14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111,0000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15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117,0000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16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-20,0000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54371" name="TextBox 4">
            <a:extLst>
              <a:ext uri="{FF2B5EF4-FFF2-40B4-BE49-F238E27FC236}">
                <a16:creationId xmlns:a16="http://schemas.microsoft.com/office/drawing/2014/main" id="{A2D4BC56-F02B-DE4E-9E7F-1F5050270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285750"/>
            <a:ext cx="7715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400">
                <a:latin typeface="Arial" panose="020B0604020202020204" pitchFamily="34" charset="0"/>
              </a:rPr>
              <a:t>Tačka A- Maksimizacija profita – tabelarni prikaz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5744E-B210-6C49-B086-74E62E298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sz="2800" dirty="0"/>
              <a:t>Tačke B – </a:t>
            </a:r>
            <a:r>
              <a:rPr lang="sr-Latn-BA" sz="2800" dirty="0" err="1"/>
              <a:t>Nultni</a:t>
            </a:r>
            <a:r>
              <a:rPr lang="sr-Latn-BA" sz="2800" dirty="0"/>
              <a:t> profit – </a:t>
            </a:r>
            <a:r>
              <a:rPr lang="sr-Latn-BA" sz="2800" dirty="0" err="1"/>
              <a:t>matematiči</a:t>
            </a:r>
            <a:r>
              <a:rPr lang="sr-Latn-BA" sz="2800" dirty="0"/>
              <a:t> prikaz</a:t>
            </a:r>
          </a:p>
        </p:txBody>
      </p:sp>
      <p:sp>
        <p:nvSpPr>
          <p:cNvPr id="55299" name="TextBox 5">
            <a:extLst>
              <a:ext uri="{FF2B5EF4-FFF2-40B4-BE49-F238E27FC236}">
                <a16:creationId xmlns:a16="http://schemas.microsoft.com/office/drawing/2014/main" id="{35C9F920-A518-B940-8671-F91D0581FB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1214438"/>
            <a:ext cx="77152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1800">
                <a:latin typeface="Arial" panose="020B0604020202020204" pitchFamily="34" charset="0"/>
              </a:rPr>
              <a:t>MC presjeca AC u minimumu. Tamo gdje je P=AC minimum  preduzeće ostvaruje nultni profit.  </a:t>
            </a:r>
          </a:p>
        </p:txBody>
      </p:sp>
      <p:graphicFrame>
        <p:nvGraphicFramePr>
          <p:cNvPr id="55300" name="Object 6">
            <a:extLst>
              <a:ext uri="{FF2B5EF4-FFF2-40B4-BE49-F238E27FC236}">
                <a16:creationId xmlns:a16="http://schemas.microsoft.com/office/drawing/2014/main" id="{F3DA6824-8153-9B47-91E4-A1360B5FF5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6900" y="2071688"/>
          <a:ext cx="3074988" cy="347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3" name="Equation" r:id="rId3" imgW="34226500" imgH="39789100" progId="Equation.3">
                  <p:embed/>
                </p:oleObj>
              </mc:Choice>
              <mc:Fallback>
                <p:oleObj name="Equation" r:id="rId3" imgW="34226500" imgH="39789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900" y="2071688"/>
                        <a:ext cx="3074988" cy="347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1" name="Object 8">
            <a:extLst>
              <a:ext uri="{FF2B5EF4-FFF2-40B4-BE49-F238E27FC236}">
                <a16:creationId xmlns:a16="http://schemas.microsoft.com/office/drawing/2014/main" id="{C2A3B463-4F66-514F-AAE6-4290C524EC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40150" y="3887788"/>
          <a:ext cx="5005388" cy="2503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4" name="Equation" r:id="rId5" imgW="54419500" imgH="27203400" progId="Equation.3">
                  <p:embed/>
                </p:oleObj>
              </mc:Choice>
              <mc:Fallback>
                <p:oleObj name="Equation" r:id="rId5" imgW="54419500" imgH="272034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0150" y="3887788"/>
                        <a:ext cx="5005388" cy="2503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2" name="Object 9">
            <a:extLst>
              <a:ext uri="{FF2B5EF4-FFF2-40B4-BE49-F238E27FC236}">
                <a16:creationId xmlns:a16="http://schemas.microsoft.com/office/drawing/2014/main" id="{C1555B9E-12B1-3C43-A385-888D867BCA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08538" y="1857375"/>
          <a:ext cx="2798762" cy="185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5" name="Equation" r:id="rId7" imgW="30429200" imgH="20193000" progId="Equation.3">
                  <p:embed/>
                </p:oleObj>
              </mc:Choice>
              <mc:Fallback>
                <p:oleObj name="Equation" r:id="rId7" imgW="30429200" imgH="20193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8538" y="1857375"/>
                        <a:ext cx="2798762" cy="185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E8AAF319-540E-6649-A0A3-2CBB59B0A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2938"/>
            <a:ext cx="9144000" cy="621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2">
            <a:extLst>
              <a:ext uri="{FF2B5EF4-FFF2-40B4-BE49-F238E27FC236}">
                <a16:creationId xmlns:a16="http://schemas.microsoft.com/office/drawing/2014/main" id="{ED29083A-7B0C-0E42-9346-9DCCE8A3E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142875"/>
            <a:ext cx="5403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400">
                <a:latin typeface="Arial" panose="020B0604020202020204" pitchFamily="34" charset="0"/>
              </a:rPr>
              <a:t>Tačke B – Nultni profit – </a:t>
            </a:r>
            <a:r>
              <a:rPr lang="en-US" altLang="sr-Latn-RS" sz="2400">
                <a:latin typeface="Arial" panose="020B0604020202020204" pitchFamily="34" charset="0"/>
              </a:rPr>
              <a:t>g</a:t>
            </a:r>
            <a:r>
              <a:rPr lang="sr-Latn-BA" altLang="sr-Latn-RS" sz="2400">
                <a:latin typeface="Arial" panose="020B0604020202020204" pitchFamily="34" charset="0"/>
              </a:rPr>
              <a:t>rafički prikaz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F154C51-72EA-C745-BEB6-9713C8A15418}"/>
              </a:ext>
            </a:extLst>
          </p:cNvPr>
          <p:cNvGraphicFramePr>
            <a:graphicFrameLocks noGrp="1"/>
          </p:cNvGraphicFramePr>
          <p:nvPr/>
        </p:nvGraphicFramePr>
        <p:xfrm>
          <a:off x="1428750" y="1000125"/>
          <a:ext cx="6072188" cy="5678488"/>
        </p:xfrm>
        <a:graphic>
          <a:graphicData uri="http://schemas.openxmlformats.org/drawingml/2006/table">
            <a:tbl>
              <a:tblPr/>
              <a:tblGrid>
                <a:gridCol w="791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0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05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05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5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dirty="0">
                          <a:latin typeface="MS Sans Serif"/>
                          <a:ea typeface="Calibri"/>
                          <a:cs typeface="MS Sans Serif"/>
                        </a:rPr>
                        <a:t>Q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AC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MC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Profit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 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sr-Latn-BA" sz="1800">
                        <a:latin typeface="MS Sans Serif"/>
                        <a:ea typeface="Calibri"/>
                        <a:cs typeface="MS Sans Serif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-100,0000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-68,3600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-42,7200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3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69,3333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45,0000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-23,0800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4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-9,4400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5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-1,8000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61,6667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-0,1600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62,2857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-4,5200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63,5000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-14,8800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9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65,1111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-31,2400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-53,6000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69,0909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-81,9600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71,3333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-116,3200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73,6923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105,0000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-156,6800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14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76,1429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111,0000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-203,0400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15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78,6667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117,0000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-255,4000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16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61,6400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81,2500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123,0000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-313,7600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43D412BD-3347-744F-AFE0-87D38F2497D1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65405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 lang="sr-Latn-BA" sz="2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Tačke B – </a:t>
            </a:r>
            <a:r>
              <a:rPr lang="sr-Latn-BA" sz="24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Nultni</a:t>
            </a:r>
            <a:r>
              <a:rPr lang="sr-Latn-BA" sz="2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profit – tabelarni prikaz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0">
            <a:extLst>
              <a:ext uri="{FF2B5EF4-FFF2-40B4-BE49-F238E27FC236}">
                <a16:creationId xmlns:a16="http://schemas.microsoft.com/office/drawing/2014/main" id="{1C11021D-00B7-8E41-831D-A7430B7981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357188"/>
            <a:ext cx="83613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800">
                <a:latin typeface="Arial" panose="020B0604020202020204" pitchFamily="34" charset="0"/>
              </a:rPr>
              <a:t>Tačka </a:t>
            </a:r>
            <a:r>
              <a:rPr lang="en-US" altLang="sr-Latn-RS" sz="2800">
                <a:latin typeface="Arial" panose="020B0604020202020204" pitchFamily="34" charset="0"/>
              </a:rPr>
              <a:t>C</a:t>
            </a:r>
            <a:r>
              <a:rPr lang="sr-Latn-BA" altLang="sr-Latn-RS" sz="2800">
                <a:latin typeface="Arial" panose="020B0604020202020204" pitchFamily="34" charset="0"/>
              </a:rPr>
              <a:t> - zatvaranje preduzeća - matematiči prikaz</a:t>
            </a:r>
            <a:endParaRPr lang="en-US" altLang="sr-Latn-RS" sz="2800">
              <a:latin typeface="Arial" panose="020B0604020202020204" pitchFamily="34" charset="0"/>
            </a:endParaRPr>
          </a:p>
        </p:txBody>
      </p:sp>
      <p:graphicFrame>
        <p:nvGraphicFramePr>
          <p:cNvPr id="58371" name="Object 5">
            <a:extLst>
              <a:ext uri="{FF2B5EF4-FFF2-40B4-BE49-F238E27FC236}">
                <a16:creationId xmlns:a16="http://schemas.microsoft.com/office/drawing/2014/main" id="{B119C1C0-F3FC-B84A-800A-C1F3885C78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8788" y="2714625"/>
          <a:ext cx="3684587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4" name="Equation" r:id="rId3" imgW="37452300" imgH="9944100" progId="Equation.3">
                  <p:embed/>
                </p:oleObj>
              </mc:Choice>
              <mc:Fallback>
                <p:oleObj name="Equation" r:id="rId3" imgW="37452300" imgH="99441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788" y="2714625"/>
                        <a:ext cx="3684587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2" name="Object 6">
            <a:extLst>
              <a:ext uri="{FF2B5EF4-FFF2-40B4-BE49-F238E27FC236}">
                <a16:creationId xmlns:a16="http://schemas.microsoft.com/office/drawing/2014/main" id="{E797F336-0AC9-514F-BADC-9D2CFB7D5B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70200" y="4000500"/>
          <a:ext cx="5138738" cy="177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5" name="Equation" r:id="rId5" imgW="59397900" imgH="20485100" progId="Equation.3">
                  <p:embed/>
                </p:oleObj>
              </mc:Choice>
              <mc:Fallback>
                <p:oleObj name="Equation" r:id="rId5" imgW="59397900" imgH="20485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0200" y="4000500"/>
                        <a:ext cx="5138738" cy="177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3" name="TextBox 4">
            <a:extLst>
              <a:ext uri="{FF2B5EF4-FFF2-40B4-BE49-F238E27FC236}">
                <a16:creationId xmlns:a16="http://schemas.microsoft.com/office/drawing/2014/main" id="{2CE21BBD-2818-1C43-966A-54EB65ECB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3" y="1214438"/>
            <a:ext cx="7572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400">
                <a:latin typeface="Arial" panose="020B0604020202020204" pitchFamily="34" charset="0"/>
              </a:rPr>
              <a:t>Ako se cijena spusti do nivoa AVC odnosno do 27 KM. Cijena je 27 KM. Tačka preduzeće može kratkoročno trpiti gubitak do nivoa fiksnih troškova.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>
            <a:extLst>
              <a:ext uri="{FF2B5EF4-FFF2-40B4-BE49-F238E27FC236}">
                <a16:creationId xmlns:a16="http://schemas.microsoft.com/office/drawing/2014/main" id="{A6B798F1-4675-4C44-8355-D609D1576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2938"/>
            <a:ext cx="9144000" cy="621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Rectangle 2">
            <a:extLst>
              <a:ext uri="{FF2B5EF4-FFF2-40B4-BE49-F238E27FC236}">
                <a16:creationId xmlns:a16="http://schemas.microsoft.com/office/drawing/2014/main" id="{1877F568-46E6-7546-9121-CC148E67A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250" y="142875"/>
            <a:ext cx="6858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000">
                <a:latin typeface="Arial" panose="020B0604020202020204" pitchFamily="34" charset="0"/>
              </a:rPr>
              <a:t>Tačka </a:t>
            </a:r>
            <a:r>
              <a:rPr lang="en-US" altLang="sr-Latn-RS" sz="2000">
                <a:latin typeface="Arial" panose="020B0604020202020204" pitchFamily="34" charset="0"/>
              </a:rPr>
              <a:t>C</a:t>
            </a:r>
            <a:r>
              <a:rPr lang="sr-Latn-BA" altLang="sr-Latn-RS" sz="2000">
                <a:latin typeface="Arial" panose="020B0604020202020204" pitchFamily="34" charset="0"/>
              </a:rPr>
              <a:t> - zatvaranje preduzeća - grafički prikaz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9E9D8CC9-EADA-7C47-B4ED-AE12A3758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4600">
                <a:latin typeface="Arial" pitchFamily="34" charset="0"/>
              </a:rPr>
              <a:t>Savršena konkurencija - definicija</a:t>
            </a:r>
            <a:endParaRPr lang="en-US" sz="4600" dirty="0">
              <a:latin typeface="Arial" pitchFamily="34" charset="0"/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41868851-7180-3B46-9847-4E4EF99871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r-HR" altLang="sr-Latn-RS" sz="2200" b="1">
                <a:latin typeface="Arial" panose="020B0604020202020204" pitchFamily="34" charset="0"/>
              </a:rPr>
              <a:t>Savršena konkurencija</a:t>
            </a:r>
            <a:r>
              <a:rPr lang="hr-HR" altLang="sr-Latn-RS" sz="2200">
                <a:latin typeface="Arial" panose="020B0604020202020204" pitchFamily="34" charset="0"/>
              </a:rPr>
              <a:t> je oblik organizacije tržišta u kojem (1) postoji mnogo kupaca i prodavaca proizvoda koji su pojedinačno premali da bi mogli uticati na cijenu proizvoda; (2) proizvod je homogen; (3) postoji savršena pokretljivost proizvodnih faktora, i (4) privredni su subjekti savršeno obavješteni o tržišnim uslovima.</a:t>
            </a:r>
          </a:p>
          <a:p>
            <a:pPr eaLnBrk="1" hangingPunct="1"/>
            <a:r>
              <a:rPr lang="hr-HR" altLang="sr-Latn-RS" sz="2200">
                <a:latin typeface="Arial" panose="020B0604020202020204" pitchFamily="34" charset="0"/>
              </a:rPr>
              <a:t>U savršenoj konkurenciji tržišnu cijenu i količinu ne</a:t>
            </a:r>
            <a:r>
              <a:rPr lang="en-US" altLang="sr-Latn-RS" sz="2200">
                <a:latin typeface="Arial" panose="020B0604020202020204" pitchFamily="34" charset="0"/>
              </a:rPr>
              <a:t>k</a:t>
            </a:r>
            <a:r>
              <a:rPr lang="hr-HR" altLang="sr-Latn-RS" sz="2200">
                <a:latin typeface="Arial" panose="020B0604020202020204" pitchFamily="34" charset="0"/>
              </a:rPr>
              <a:t>og proizvoda određuju isključivo sile tržišne potražnje i tržišne ponude proizvoda, te je preduzeću cijena zadana (tj. može prodati neograničenu količinu proizvoda po toj cijeni</a:t>
            </a:r>
            <a:r>
              <a:rPr lang="en-US" altLang="sr-Latn-RS" sz="2200">
                <a:latin typeface="Arial" panose="020B0604020202020204" pitchFamily="34" charset="0"/>
              </a:rPr>
              <a:t> – predu</a:t>
            </a:r>
            <a:r>
              <a:rPr lang="sr-Latn-BA" altLang="sr-Latn-RS" sz="2200">
                <a:latin typeface="Arial" panose="020B0604020202020204" pitchFamily="34" charset="0"/>
              </a:rPr>
              <a:t>zeća su </a:t>
            </a:r>
            <a:r>
              <a:rPr lang="sr-Latn-BA" altLang="sr-Latn-RS" sz="2200" i="1">
                <a:latin typeface="Arial" panose="020B0604020202020204" pitchFamily="34" charset="0"/>
              </a:rPr>
              <a:t>Price Takers</a:t>
            </a:r>
            <a:r>
              <a:rPr lang="hr-HR" altLang="sr-Latn-RS" sz="2200">
                <a:latin typeface="Arial" panose="020B0604020202020204" pitchFamily="34" charset="0"/>
              </a:rPr>
              <a:t>).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F6DBB17-3BA0-6743-9494-9E8FADE0F30D}"/>
              </a:ext>
            </a:extLst>
          </p:cNvPr>
          <p:cNvGraphicFramePr>
            <a:graphicFrameLocks noGrp="1"/>
          </p:cNvGraphicFramePr>
          <p:nvPr/>
        </p:nvGraphicFramePr>
        <p:xfrm>
          <a:off x="1357313" y="822325"/>
          <a:ext cx="6143625" cy="5678488"/>
        </p:xfrm>
        <a:graphic>
          <a:graphicData uri="http://schemas.openxmlformats.org/drawingml/2006/table">
            <a:tbl>
              <a:tblPr/>
              <a:tblGrid>
                <a:gridCol w="1108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17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72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60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54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dirty="0">
                          <a:latin typeface="MS Sans Serif"/>
                          <a:ea typeface="Calibri"/>
                          <a:cs typeface="MS Sans Serif"/>
                        </a:rPr>
                        <a:t>Q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AVC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Gubitak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-100,0000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-103,0000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-112,0000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3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36,0000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4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-148,0000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5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42,0000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-175,0000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45,0000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-208,0000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48,0000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-247,0000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-292,0000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9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-343,0000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-400,0000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11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-463,0000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63,0000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-532,0000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66,0000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-607,0000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14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69,0000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-688,0000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15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-775,0000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547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16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75,0000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-868,0000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83395DF3-3971-3147-B4E6-5AC81123EEA0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65405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sr-Latn-BA" sz="2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Tačke C – Tačka </a:t>
            </a:r>
            <a:r>
              <a:rPr lang="sr-Latn-BA" sz="24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zatvaranja</a:t>
            </a:r>
            <a:r>
              <a:rPr lang="sr-Latn-BA" sz="2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preduzeća– tabelarni prikaz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D65126-F73B-264D-ADDA-35C5C002B8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>
                <a:solidFill>
                  <a:schemeClr val="tx1"/>
                </a:solidFill>
              </a:rPr>
              <a:t>Savršena konkurencija </a:t>
            </a:r>
            <a:br>
              <a:rPr lang="en-US" dirty="0">
                <a:solidFill>
                  <a:schemeClr val="tx1"/>
                </a:solidFill>
              </a:rPr>
            </a:br>
            <a:endParaRPr lang="sr-Latn-BA" dirty="0"/>
          </a:p>
        </p:txBody>
      </p:sp>
      <p:sp>
        <p:nvSpPr>
          <p:cNvPr id="61443" name="Subtitle 5">
            <a:extLst>
              <a:ext uri="{FF2B5EF4-FFF2-40B4-BE49-F238E27FC236}">
                <a16:creationId xmlns:a16="http://schemas.microsoft.com/office/drawing/2014/main" id="{34DEF1A5-964A-624C-8C15-7473B7BAED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750" y="3214688"/>
            <a:ext cx="8429625" cy="1357312"/>
          </a:xfrm>
        </p:spPr>
        <p:txBody>
          <a:bodyPr/>
          <a:lstStyle/>
          <a:p>
            <a:pPr marR="0"/>
            <a:r>
              <a:rPr lang="sr-Latn-BA" altLang="sr-Latn-RS" sz="3000"/>
              <a:t>Izračunavanje kritičnih tačka </a:t>
            </a:r>
            <a:endParaRPr lang="en-US" altLang="sr-Latn-RS" sz="3000"/>
          </a:p>
          <a:p>
            <a:pPr marR="0"/>
            <a:r>
              <a:rPr lang="sr-Latn-BA" altLang="sr-Latn-RS" sz="3000"/>
              <a:t>profitabilnosti na osnovu </a:t>
            </a:r>
            <a:endParaRPr lang="en-US" altLang="sr-Latn-RS" sz="3000"/>
          </a:p>
          <a:p>
            <a:pPr marR="0"/>
            <a:r>
              <a:rPr lang="sr-Latn-BA" altLang="sr-Latn-RS" sz="3000" b="1">
                <a:solidFill>
                  <a:srgbClr val="FF0000"/>
                </a:solidFill>
              </a:rPr>
              <a:t>promjen</a:t>
            </a:r>
            <a:r>
              <a:rPr lang="en-GB" altLang="sr-Latn-RS" sz="3000" b="1">
                <a:solidFill>
                  <a:srgbClr val="FF0000"/>
                </a:solidFill>
              </a:rPr>
              <a:t>e</a:t>
            </a:r>
            <a:r>
              <a:rPr lang="sr-Latn-BA" altLang="sr-Latn-RS" sz="3000" b="1">
                <a:solidFill>
                  <a:srgbClr val="FF0000"/>
                </a:solidFill>
              </a:rPr>
              <a:t> </a:t>
            </a:r>
            <a:r>
              <a:rPr lang="en-US" altLang="sr-Latn-RS" sz="3000" b="1">
                <a:solidFill>
                  <a:srgbClr val="FF0000"/>
                </a:solidFill>
              </a:rPr>
              <a:t>koli</a:t>
            </a:r>
            <a:r>
              <a:rPr lang="sr-Latn-BA" altLang="sr-Latn-RS" sz="3000" b="1">
                <a:solidFill>
                  <a:srgbClr val="FF0000"/>
                </a:solidFill>
              </a:rPr>
              <a:t>čine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Content Placeholder 1">
            <a:extLst>
              <a:ext uri="{FF2B5EF4-FFF2-40B4-BE49-F238E27FC236}">
                <a16:creationId xmlns:a16="http://schemas.microsoft.com/office/drawing/2014/main" id="{B7091148-32EF-F544-8322-D09FF0898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2071688"/>
            <a:ext cx="8229600" cy="3578225"/>
          </a:xfrm>
        </p:spPr>
        <p:txBody>
          <a:bodyPr/>
          <a:lstStyle/>
          <a:p>
            <a:r>
              <a:rPr lang="sr-Latn-BA" altLang="sr-Latn-RS"/>
              <a:t>Tačka maksimalnog profita</a:t>
            </a:r>
          </a:p>
          <a:p>
            <a:r>
              <a:rPr lang="sr-Latn-BA" altLang="sr-Latn-RS"/>
              <a:t>Tačke nultnog profita (prelomne tačke ekonomičnosti)</a:t>
            </a:r>
          </a:p>
          <a:p>
            <a:r>
              <a:rPr lang="sr-Latn-BA" altLang="sr-Latn-RS"/>
              <a:t>Tačka zatvaranja preduzeće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BC70CBD-80F0-3747-AA9B-2BB3FBB5B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35732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sr-Latn-BA" sz="3200" dirty="0"/>
              <a:t>Izračunavanje kritičnih tačka profitabilnosti na osnovu promjena </a:t>
            </a:r>
            <a:r>
              <a:rPr lang="en-US" sz="3200" dirty="0"/>
              <a:t>k</a:t>
            </a:r>
            <a:r>
              <a:rPr lang="sr-Latn-BA" sz="3200" dirty="0" err="1"/>
              <a:t>oličin</a:t>
            </a:r>
            <a:r>
              <a:rPr lang="en-US" sz="3200" dirty="0"/>
              <a:t>e</a:t>
            </a:r>
            <a:endParaRPr lang="sr-Latn-BA" sz="32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Content Placeholder 3">
            <a:extLst>
              <a:ext uri="{FF2B5EF4-FFF2-40B4-BE49-F238E27FC236}">
                <a16:creationId xmlns:a16="http://schemas.microsoft.com/office/drawing/2014/main" id="{1EAF2B8B-272D-CA4D-90AF-D14350E0F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2" charset="2"/>
              <a:buNone/>
            </a:pPr>
            <a:r>
              <a:rPr lang="sr-Latn-BA" altLang="sr-Latn-RS"/>
              <a:t>P</a:t>
            </a:r>
            <a:r>
              <a:rPr lang="en-US" altLang="sr-Latn-RS"/>
              <a:t>=MR=80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TR=80Q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TC=100+27Q+3Q</a:t>
            </a:r>
            <a:r>
              <a:rPr lang="en-US" altLang="sr-Latn-RS" baseline="30000"/>
              <a:t>2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AC=100/Q+27+3Q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MC=27+6Q</a:t>
            </a:r>
          </a:p>
          <a:p>
            <a:pPr>
              <a:buFont typeface="Wingdings 3" pitchFamily="2" charset="2"/>
              <a:buNone/>
            </a:pPr>
            <a:r>
              <a:rPr lang="en-US" altLang="sr-Latn-RS"/>
              <a:t>Profit=-100+53Q-3Q</a:t>
            </a:r>
            <a:r>
              <a:rPr lang="en-US" altLang="sr-Latn-RS" baseline="30000"/>
              <a:t>2</a:t>
            </a:r>
            <a:endParaRPr lang="sr-Latn-BA" altLang="sr-Latn-R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F4E3D1-A145-5043-91D1-F6A7E3057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sz="3600" dirty="0"/>
              <a:t>Maksim</a:t>
            </a:r>
            <a:r>
              <a:rPr lang="en-US" sz="3600" dirty="0"/>
              <a:t>izacija</a:t>
            </a:r>
            <a:r>
              <a:rPr lang="sr-Latn-BA" sz="3600" dirty="0"/>
              <a:t> profit</a:t>
            </a:r>
            <a:r>
              <a:rPr lang="en-US" sz="3600" dirty="0"/>
              <a:t>a</a:t>
            </a:r>
            <a:endParaRPr lang="sr-Latn-BA" sz="36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>
            <a:extLst>
              <a:ext uri="{FF2B5EF4-FFF2-40B4-BE49-F238E27FC236}">
                <a16:creationId xmlns:a16="http://schemas.microsoft.com/office/drawing/2014/main" id="{01AD5FB7-736D-5C45-A139-66A28E67A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0" y="876300"/>
            <a:ext cx="88900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CE16E72-7824-D34A-A897-072CF1F08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58" y="285728"/>
            <a:ext cx="8572560" cy="35718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sr-Latn-BA" sz="2400" dirty="0"/>
              <a:t>Tačka A - </a:t>
            </a:r>
            <a:r>
              <a:rPr lang="sr-Latn-BA" sz="2400" dirty="0" err="1"/>
              <a:t>Maksimizacija</a:t>
            </a:r>
            <a:r>
              <a:rPr lang="sr-Latn-BA" sz="2400" dirty="0"/>
              <a:t> profita – grafički prikaz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38" name="Object 6">
            <a:extLst>
              <a:ext uri="{FF2B5EF4-FFF2-40B4-BE49-F238E27FC236}">
                <a16:creationId xmlns:a16="http://schemas.microsoft.com/office/drawing/2014/main" id="{A323BA7B-B5CC-AE48-9A79-7D0FA6DD88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2613" y="2286000"/>
          <a:ext cx="1349375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2" name="Equation" r:id="rId3" imgW="18427700" imgH="14922500" progId="Equation.3">
                  <p:embed/>
                </p:oleObj>
              </mc:Choice>
              <mc:Fallback>
                <p:oleObj name="Equation" r:id="rId3" imgW="18427700" imgH="149225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613" y="2286000"/>
                        <a:ext cx="1349375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39" name="Rectangle 9">
            <a:extLst>
              <a:ext uri="{FF2B5EF4-FFF2-40B4-BE49-F238E27FC236}">
                <a16:creationId xmlns:a16="http://schemas.microsoft.com/office/drawing/2014/main" id="{9552C0B7-F4F6-BD43-9CDC-20B77CD1E9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785813"/>
            <a:ext cx="785812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400">
                <a:latin typeface="Arial" panose="020B0604020202020204" pitchFamily="34" charset="0"/>
              </a:rPr>
              <a:t>Tačka A - </a:t>
            </a:r>
            <a:r>
              <a:rPr lang="en-US" altLang="sr-Latn-RS" sz="2400">
                <a:latin typeface="Arial" panose="020B0604020202020204" pitchFamily="34" charset="0"/>
              </a:rPr>
              <a:t>M</a:t>
            </a:r>
            <a:r>
              <a:rPr lang="sr-Latn-BA" altLang="sr-Latn-RS" sz="2400">
                <a:latin typeface="Arial" panose="020B0604020202020204" pitchFamily="34" charset="0"/>
              </a:rPr>
              <a:t>aks</a:t>
            </a:r>
            <a:r>
              <a:rPr lang="en-US" altLang="sr-Latn-RS" sz="2400">
                <a:latin typeface="Arial" panose="020B0604020202020204" pitchFamily="34" charset="0"/>
              </a:rPr>
              <a:t>imizacija</a:t>
            </a:r>
            <a:r>
              <a:rPr lang="sr-Latn-BA" altLang="sr-Latn-RS" sz="2400">
                <a:latin typeface="Arial" panose="020B0604020202020204" pitchFamily="34" charset="0"/>
              </a:rPr>
              <a:t> profit</a:t>
            </a:r>
            <a:r>
              <a:rPr lang="en-US" altLang="sr-Latn-RS" sz="2400">
                <a:latin typeface="Arial" panose="020B0604020202020204" pitchFamily="34" charset="0"/>
              </a:rPr>
              <a:t>a</a:t>
            </a:r>
            <a:r>
              <a:rPr lang="sr-Latn-BA" altLang="sr-Latn-RS" sz="2400">
                <a:latin typeface="Arial" panose="020B0604020202020204" pitchFamily="34" charset="0"/>
              </a:rPr>
              <a:t> - Matematički prikaz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800">
                <a:latin typeface="Arial" panose="020B0604020202020204" pitchFamily="34" charset="0"/>
              </a:rPr>
              <a:t> </a:t>
            </a:r>
          </a:p>
        </p:txBody>
      </p:sp>
      <p:graphicFrame>
        <p:nvGraphicFramePr>
          <p:cNvPr id="65540" name="Object 9">
            <a:extLst>
              <a:ext uri="{FF2B5EF4-FFF2-40B4-BE49-F238E27FC236}">
                <a16:creationId xmlns:a16="http://schemas.microsoft.com/office/drawing/2014/main" id="{444A5C15-D2DF-0C43-9E47-E7A4BF05CC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86338" y="2619375"/>
          <a:ext cx="3346450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3" name="Equation" r:id="rId5" imgW="43599100" imgH="20485100" progId="Equation.3">
                  <p:embed/>
                </p:oleObj>
              </mc:Choice>
              <mc:Fallback>
                <p:oleObj name="Equation" r:id="rId5" imgW="43599100" imgH="204851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6338" y="2619375"/>
                        <a:ext cx="3346450" cy="157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1" name="Object 11">
            <a:extLst>
              <a:ext uri="{FF2B5EF4-FFF2-40B4-BE49-F238E27FC236}">
                <a16:creationId xmlns:a16="http://schemas.microsoft.com/office/drawing/2014/main" id="{5098FF81-3E0E-434D-BACB-AB53B2DB93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4375" y="3476625"/>
          <a:ext cx="3297238" cy="128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4" name="Equation" r:id="rId7" imgW="40665400" imgH="15798800" progId="Equation.3">
                  <p:embed/>
                </p:oleObj>
              </mc:Choice>
              <mc:Fallback>
                <p:oleObj name="Equation" r:id="rId7" imgW="40665400" imgH="157988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3476625"/>
                        <a:ext cx="3297238" cy="1281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3BB1AA0-E27F-F847-B633-F0C5F401427C}"/>
              </a:ext>
            </a:extLst>
          </p:cNvPr>
          <p:cNvGraphicFramePr>
            <a:graphicFrameLocks noGrp="1"/>
          </p:cNvGraphicFramePr>
          <p:nvPr/>
        </p:nvGraphicFramePr>
        <p:xfrm>
          <a:off x="1000125" y="857250"/>
          <a:ext cx="6715125" cy="5695950"/>
        </p:xfrm>
        <a:graphic>
          <a:graphicData uri="http://schemas.openxmlformats.org/drawingml/2006/table">
            <a:tbl>
              <a:tblPr/>
              <a:tblGrid>
                <a:gridCol w="1098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5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1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00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54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dirty="0">
                          <a:latin typeface="MS Sans Serif"/>
                          <a:ea typeface="Calibri"/>
                          <a:cs typeface="MS Sans Serif"/>
                        </a:rPr>
                        <a:t>Q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P=MR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MC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Profit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-100,0000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-50,0000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-6,0000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3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45,0000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32,0000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4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5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110,0000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364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9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11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99,0000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104,0000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105,0000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14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111,0000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54,0000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15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117,0000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20,0000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54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16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123,0000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-20,0000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66659" name="TextBox 4">
            <a:extLst>
              <a:ext uri="{FF2B5EF4-FFF2-40B4-BE49-F238E27FC236}">
                <a16:creationId xmlns:a16="http://schemas.microsoft.com/office/drawing/2014/main" id="{7E045EE5-9563-F745-B1BE-93D58DA14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285750"/>
            <a:ext cx="7715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400">
                <a:latin typeface="Arial" panose="020B0604020202020204" pitchFamily="34" charset="0"/>
              </a:rPr>
              <a:t>Tačka A- Maksimizacija profita – tabelarni prikaz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>
            <a:extLst>
              <a:ext uri="{FF2B5EF4-FFF2-40B4-BE49-F238E27FC236}">
                <a16:creationId xmlns:a16="http://schemas.microsoft.com/office/drawing/2014/main" id="{D62B0CF2-6F6E-B94C-8F67-948FBE8A304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9401" y="2090751"/>
            <a:ext cx="3818229" cy="1431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Ta</a:t>
            </a:r>
            <a:r>
              <a:rPr lang="sr-Latn-B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čke B – nultni profit</a:t>
            </a:r>
            <a:br>
              <a:rPr lang="sr-Latn-B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sr-Latn-B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matematički prikaz </a:t>
            </a:r>
            <a:endParaRPr lang="en-US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67587" name="Rectangle 3">
            <a:extLst>
              <a:ext uri="{FF2B5EF4-FFF2-40B4-BE49-F238E27FC236}">
                <a16:creationId xmlns:a16="http://schemas.microsoft.com/office/drawing/2014/main" id="{EB27CC46-ED6C-3B45-B955-5290C6ABB1F5}"/>
              </a:ext>
            </a:extLst>
          </p:cNvPr>
          <p:cNvGraphicFramePr>
            <a:graphicFrameLocks noGrp="1"/>
          </p:cNvGraphicFramePr>
          <p:nvPr>
            <p:ph sz="quarter" idx="4294967295"/>
          </p:nvPr>
        </p:nvGraphicFramePr>
        <p:xfrm>
          <a:off x="9156700" y="2565400"/>
          <a:ext cx="53975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0" name="Equation" r:id="rId3" imgW="0" imgH="0" progId="Equation.3">
                  <p:embed/>
                </p:oleObj>
              </mc:Choice>
              <mc:Fallback>
                <p:oleObj name="Equation" r:id="rId3" imgW="0" imgH="0" progId="Equation.3">
                  <p:embed/>
                  <p:pic>
                    <p:nvPicPr>
                      <p:cNvPr id="0" name="Rectangle 3"/>
                      <p:cNvPicPr>
                        <a:picLocks noGrp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56700" y="2565400"/>
                        <a:ext cx="53975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8" name="Rectangle 4">
            <a:extLst>
              <a:ext uri="{FF2B5EF4-FFF2-40B4-BE49-F238E27FC236}">
                <a16:creationId xmlns:a16="http://schemas.microsoft.com/office/drawing/2014/main" id="{DEA7471F-13D3-A747-B3B2-F8BEE5BDEA26}"/>
              </a:ext>
            </a:extLst>
          </p:cNvPr>
          <p:cNvGraphicFramePr>
            <a:graphicFrameLocks noGrp="1"/>
          </p:cNvGraphicFramePr>
          <p:nvPr>
            <p:ph sz="quarter" idx="4294967295"/>
          </p:nvPr>
        </p:nvGraphicFramePr>
        <p:xfrm>
          <a:off x="9156700" y="4913313"/>
          <a:ext cx="53975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1" name="Equation" r:id="rId4" imgW="0" imgH="0" progId="Equation.3">
                  <p:embed/>
                </p:oleObj>
              </mc:Choice>
              <mc:Fallback>
                <p:oleObj name="Equation" r:id="rId4" imgW="0" imgH="0" progId="Equation.3">
                  <p:embed/>
                  <p:pic>
                    <p:nvPicPr>
                      <p:cNvPr id="0" name="Rectangle 4"/>
                      <p:cNvPicPr>
                        <a:picLocks noGrp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56700" y="4913313"/>
                        <a:ext cx="53975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9" name="Object 6">
            <a:extLst>
              <a:ext uri="{FF2B5EF4-FFF2-40B4-BE49-F238E27FC236}">
                <a16:creationId xmlns:a16="http://schemas.microsoft.com/office/drawing/2014/main" id="{34E78170-2500-6D45-AADE-8E5FDCC1A4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43313" y="90488"/>
          <a:ext cx="4643437" cy="655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2" name="Equation" r:id="rId5" imgW="59982100" imgH="114096800" progId="Equation.3">
                  <p:embed/>
                </p:oleObj>
              </mc:Choice>
              <mc:Fallback>
                <p:oleObj name="Equation" r:id="rId5" imgW="59982100" imgH="114096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313" y="90488"/>
                        <a:ext cx="4643437" cy="655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>
            <a:extLst>
              <a:ext uri="{FF2B5EF4-FFF2-40B4-BE49-F238E27FC236}">
                <a16:creationId xmlns:a16="http://schemas.microsoft.com/office/drawing/2014/main" id="{3C2365EF-BD97-E84F-844D-1C74AE4DD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144000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CF22C94-FBCF-1647-A6E1-FB3340A43CED}"/>
              </a:ext>
            </a:extLst>
          </p:cNvPr>
          <p:cNvSpPr txBox="1">
            <a:spLocks noChangeArrowheads="1"/>
          </p:cNvSpPr>
          <p:nvPr/>
        </p:nvSpPr>
        <p:spPr>
          <a:xfrm>
            <a:off x="1714480" y="214289"/>
            <a:ext cx="5715040" cy="428629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Ta</a:t>
            </a:r>
            <a:r>
              <a:rPr lang="sr-Latn-BA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čke B – nultni profit grafički prikaz 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996B28-584E-FE40-BED0-A92D9F5D1CD2}"/>
              </a:ext>
            </a:extLst>
          </p:cNvPr>
          <p:cNvGraphicFramePr>
            <a:graphicFrameLocks noGrp="1"/>
          </p:cNvGraphicFramePr>
          <p:nvPr/>
        </p:nvGraphicFramePr>
        <p:xfrm>
          <a:off x="1285875" y="749300"/>
          <a:ext cx="6858000" cy="5751513"/>
        </p:xfrm>
        <a:graphic>
          <a:graphicData uri="http://schemas.openxmlformats.org/drawingml/2006/table">
            <a:tbl>
              <a:tblPr/>
              <a:tblGrid>
                <a:gridCol w="1243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4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5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4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Q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P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>
                          <a:latin typeface="MS Sans Serif"/>
                          <a:ea typeface="Calibri"/>
                          <a:cs typeface="MS Sans Serif"/>
                        </a:rPr>
                        <a:t>AC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b="1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Profit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r-Latn-BA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-100,0000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130,0000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-50,0000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2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83,0000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-6,0000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3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69,3333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32,0000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4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64,0000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64,0000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5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62,0000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90,0000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6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61,6667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110,0000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7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62,2857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124,0000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63,5000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132,0000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9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65,1111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134,0000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67,0000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130,0000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11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69,0909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120,0000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12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>
                          <a:latin typeface="MS Sans Serif"/>
                          <a:ea typeface="Calibri"/>
                          <a:cs typeface="MS Sans Serif"/>
                        </a:rPr>
                        <a:t>71,3333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104,0000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13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73,6923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82,0000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14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76,1429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54,0000</a:t>
                      </a:r>
                      <a:r>
                        <a:rPr lang="sr-Latn-BA" sz="18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15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78,6667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20,0000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1952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16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dirty="0">
                          <a:latin typeface="MS Sans Serif"/>
                          <a:ea typeface="Calibri"/>
                          <a:cs typeface="MS Sans Serif"/>
                        </a:rPr>
                        <a:t>81,2500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MS Sans Serif"/>
                          <a:ea typeface="Calibri"/>
                          <a:cs typeface="MS Sans Serif"/>
                        </a:rPr>
                        <a:t>-20,0000</a:t>
                      </a:r>
                      <a:r>
                        <a:rPr lang="sr-Latn-BA" sz="18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sr-Latn-B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437" marR="31437" marT="4042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69731" name="Rectangle 2">
            <a:extLst>
              <a:ext uri="{FF2B5EF4-FFF2-40B4-BE49-F238E27FC236}">
                <a16:creationId xmlns:a16="http://schemas.microsoft.com/office/drawing/2014/main" id="{85474BE7-D7A5-C545-BCB3-5D77E6BB8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sr-Latn-RS" sz="1800"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ED75354-C991-7648-8ABF-249AD73ECE7E}"/>
              </a:ext>
            </a:extLst>
          </p:cNvPr>
          <p:cNvSpPr txBox="1">
            <a:spLocks noChangeArrowheads="1"/>
          </p:cNvSpPr>
          <p:nvPr/>
        </p:nvSpPr>
        <p:spPr>
          <a:xfrm>
            <a:off x="1714480" y="214289"/>
            <a:ext cx="5715040" cy="428629"/>
          </a:xfrm>
          <a:prstGeom prst="rect">
            <a:avLst/>
          </a:prstGeom>
        </p:spPr>
        <p:txBody>
          <a:bodyPr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Ta</a:t>
            </a:r>
            <a:r>
              <a:rPr lang="sr-Latn-BA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čke B – nultni profit - tabelarni prikaz 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1493C056-48DB-FA47-B6AB-1EE3E8F8B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4600">
                <a:latin typeface="Arial" pitchFamily="34" charset="0"/>
              </a:rPr>
              <a:t>Određivanje cijene u savršenoj konkurenciji</a:t>
            </a:r>
            <a:endParaRPr lang="en-US" sz="4600" dirty="0">
              <a:latin typeface="Arial" pitchFamily="34" charset="0"/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799F6AFB-7BCD-2B46-80EE-0CCF1864B4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U savršenoj konkurenciji cijene proizvoda određuju se sjecištem tržišne krivulje potrežnje o tržišne krivulje ponude proizvoda.</a:t>
            </a:r>
          </a:p>
          <a:p>
            <a:pPr eaLnBrk="1" hangingPunct="1">
              <a:lnSpc>
                <a:spcPct val="90000"/>
              </a:lnSpc>
              <a:buFont typeface="Wingdings 2" pitchFamily="2" charset="2"/>
              <a:buNone/>
            </a:pPr>
            <a:endParaRPr lang="hr-HR" altLang="sr-Latn-RS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Primjer:</a:t>
            </a:r>
          </a:p>
          <a:p>
            <a:pPr eaLnBrk="1" hangingPunct="1">
              <a:lnSpc>
                <a:spcPct val="90000"/>
              </a:lnSpc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Krivulja potražnje Q</a:t>
            </a:r>
            <a:r>
              <a:rPr lang="hr-HR" altLang="sr-Latn-RS" sz="2400" i="1">
                <a:latin typeface="Arial" panose="020B0604020202020204" pitchFamily="34" charset="0"/>
              </a:rPr>
              <a:t>D</a:t>
            </a:r>
            <a:r>
              <a:rPr lang="hr-HR" altLang="sr-Latn-RS" i="1">
                <a:latin typeface="Arial" panose="020B0604020202020204" pitchFamily="34" charset="0"/>
              </a:rPr>
              <a:t>=625-5P</a:t>
            </a:r>
          </a:p>
          <a:p>
            <a:pPr eaLnBrk="1" hangingPunct="1">
              <a:lnSpc>
                <a:spcPct val="90000"/>
              </a:lnSpc>
              <a:buFont typeface="Wingdings 2" pitchFamily="2" charset="2"/>
              <a:buNone/>
            </a:pPr>
            <a:r>
              <a:rPr lang="hr-HR" altLang="sr-Latn-RS" i="1">
                <a:latin typeface="Arial" panose="020B0604020202020204" pitchFamily="34" charset="0"/>
              </a:rPr>
              <a:t>Krivulja ponude Q</a:t>
            </a:r>
            <a:r>
              <a:rPr lang="hr-HR" altLang="sr-Latn-RS" sz="2400" i="1">
                <a:latin typeface="Arial" panose="020B0604020202020204" pitchFamily="34" charset="0"/>
              </a:rPr>
              <a:t>S</a:t>
            </a:r>
            <a:r>
              <a:rPr lang="hr-HR" altLang="sr-Latn-RS" i="1">
                <a:latin typeface="Arial" panose="020B0604020202020204" pitchFamily="34" charset="0"/>
              </a:rPr>
              <a:t>=175+5P</a:t>
            </a:r>
          </a:p>
          <a:p>
            <a:pPr eaLnBrk="1" hangingPunct="1">
              <a:lnSpc>
                <a:spcPct val="90000"/>
              </a:lnSpc>
              <a:buFont typeface="Wingdings 2" pitchFamily="2" charset="2"/>
              <a:buNone/>
            </a:pPr>
            <a:endParaRPr lang="hr-HR" altLang="sr-Latn-RS" i="1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 2" pitchFamily="2" charset="2"/>
              <a:buNone/>
            </a:pPr>
            <a:r>
              <a:rPr lang="hr-HR" altLang="sr-Latn-RS" i="1">
                <a:latin typeface="Arial" panose="020B0604020202020204" pitchFamily="34" charset="0"/>
              </a:rPr>
              <a:t>Izračunati ravnotežnu cijenu proizvoda i grafički je predstaviti?</a:t>
            </a:r>
            <a:endParaRPr lang="en-US" altLang="sr-Latn-RS" i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0">
            <a:extLst>
              <a:ext uri="{FF2B5EF4-FFF2-40B4-BE49-F238E27FC236}">
                <a16:creationId xmlns:a16="http://schemas.microsoft.com/office/drawing/2014/main" id="{C9E0CFB2-1642-354C-9AAD-19DDD6C8F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7313" y="785813"/>
            <a:ext cx="6194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2000">
                <a:latin typeface="Arial" panose="020B0604020202020204" pitchFamily="34" charset="0"/>
              </a:rPr>
              <a:t>Tačka </a:t>
            </a:r>
            <a:r>
              <a:rPr lang="en-US" altLang="sr-Latn-RS" sz="2000">
                <a:latin typeface="Arial" panose="020B0604020202020204" pitchFamily="34" charset="0"/>
              </a:rPr>
              <a:t>C</a:t>
            </a:r>
            <a:r>
              <a:rPr lang="sr-Latn-BA" altLang="sr-Latn-RS" sz="2000">
                <a:latin typeface="Arial" panose="020B0604020202020204" pitchFamily="34" charset="0"/>
              </a:rPr>
              <a:t> - zatvaranje preduzeća – matematički prikaz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graphicFrame>
        <p:nvGraphicFramePr>
          <p:cNvPr id="70659" name="Object 5">
            <a:extLst>
              <a:ext uri="{FF2B5EF4-FFF2-40B4-BE49-F238E27FC236}">
                <a16:creationId xmlns:a16="http://schemas.microsoft.com/office/drawing/2014/main" id="{C9B74F5F-F8A1-524E-B1CE-16462B5CD3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15000" y="1857375"/>
          <a:ext cx="1785938" cy="195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1" name="Equation" r:id="rId3" imgW="18135600" imgH="19900900" progId="Equation.3">
                  <p:embed/>
                </p:oleObj>
              </mc:Choice>
              <mc:Fallback>
                <p:oleObj name="Equation" r:id="rId3" imgW="18135600" imgH="19900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1857375"/>
                        <a:ext cx="1785938" cy="1958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0" name="Object 6">
            <a:extLst>
              <a:ext uri="{FF2B5EF4-FFF2-40B4-BE49-F238E27FC236}">
                <a16:creationId xmlns:a16="http://schemas.microsoft.com/office/drawing/2014/main" id="{B8DA3267-61C1-2C43-B940-9857F5237B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0575" y="2630488"/>
          <a:ext cx="4579938" cy="1316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2" name="Equation" r:id="rId5" imgW="52959000" imgH="15214600" progId="Equation.3">
                  <p:embed/>
                </p:oleObj>
              </mc:Choice>
              <mc:Fallback>
                <p:oleObj name="Equation" r:id="rId5" imgW="52959000" imgH="15214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" y="2630488"/>
                        <a:ext cx="4579938" cy="1316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3">
            <a:extLst>
              <a:ext uri="{FF2B5EF4-FFF2-40B4-BE49-F238E27FC236}">
                <a16:creationId xmlns:a16="http://schemas.microsoft.com/office/drawing/2014/main" id="{3E4782C0-2502-7442-AB00-F9F31B15F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13" y="571500"/>
            <a:ext cx="8715375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3" name="Rectangle 2">
            <a:extLst>
              <a:ext uri="{FF2B5EF4-FFF2-40B4-BE49-F238E27FC236}">
                <a16:creationId xmlns:a16="http://schemas.microsoft.com/office/drawing/2014/main" id="{EDFDF872-18D4-DA43-A655-BBB5D51A7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75" y="130175"/>
            <a:ext cx="6357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1800">
                <a:latin typeface="Arial" panose="020B0604020202020204" pitchFamily="34" charset="0"/>
              </a:rPr>
              <a:t>Tačka </a:t>
            </a:r>
            <a:r>
              <a:rPr lang="en-US" altLang="sr-Latn-RS" sz="1800">
                <a:latin typeface="Arial" panose="020B0604020202020204" pitchFamily="34" charset="0"/>
              </a:rPr>
              <a:t>C</a:t>
            </a:r>
            <a:r>
              <a:rPr lang="sr-Latn-BA" altLang="sr-Latn-RS" sz="1800">
                <a:latin typeface="Arial" panose="020B0604020202020204" pitchFamily="34" charset="0"/>
              </a:rPr>
              <a:t> - zatvaranje preduzeća –grafički prikaz</a:t>
            </a:r>
            <a:endParaRPr lang="en-US" altLang="sr-Latn-R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E7093DD-1EC4-4C41-9108-49E137F8F26C}"/>
              </a:ext>
            </a:extLst>
          </p:cNvPr>
          <p:cNvGraphicFramePr>
            <a:graphicFrameLocks noGrp="1"/>
          </p:cNvGraphicFramePr>
          <p:nvPr/>
        </p:nvGraphicFramePr>
        <p:xfrm>
          <a:off x="785813" y="571500"/>
          <a:ext cx="7215187" cy="6169025"/>
        </p:xfrm>
        <a:graphic>
          <a:graphicData uri="http://schemas.openxmlformats.org/drawingml/2006/table">
            <a:tbl>
              <a:tblPr/>
              <a:tblGrid>
                <a:gridCol w="130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4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9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92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04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b="1" dirty="0">
                          <a:latin typeface="MS Sans Serif"/>
                          <a:ea typeface="Calibri"/>
                          <a:cs typeface="MS Sans Serif"/>
                        </a:rPr>
                        <a:t>Q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b="1">
                          <a:latin typeface="MS Sans Serif"/>
                          <a:ea typeface="Calibri"/>
                          <a:cs typeface="MS Sans Serif"/>
                        </a:rPr>
                        <a:t>P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b="1">
                          <a:latin typeface="MS Sans Serif"/>
                          <a:ea typeface="Calibri"/>
                          <a:cs typeface="MS Sans Serif"/>
                        </a:rPr>
                        <a:t>AVC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b="1">
                          <a:latin typeface="MS Sans Serif"/>
                          <a:ea typeface="Calibri"/>
                          <a:cs typeface="MS Sans Serif"/>
                        </a:rPr>
                        <a:t>Profit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27,0000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-100,0000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30,0000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-50,0000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2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33,0000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-6,0000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3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36,0000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32,0000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4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39,0000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64,0000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5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42,0000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90,0000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6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45,0000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110,0000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7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48,0000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124,0000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51,0000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132,0000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9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54,0000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134,0000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57,0000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130,0000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11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60,0000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120,0000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12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63,0000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104,0000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13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66,0000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82,0000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14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69,0000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54,0000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15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72,0000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20,0000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16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75,0000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-20,0000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17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78,0000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-66,0000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18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81,0000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-118,0000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19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84,0000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-176,0000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8041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>
                          <a:latin typeface="MS Sans Serif"/>
                          <a:ea typeface="Calibri"/>
                          <a:cs typeface="MS Sans Serif"/>
                        </a:rPr>
                        <a:t>20</a:t>
                      </a:r>
                      <a:endParaRPr lang="sr-Latn-BA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87,0000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BA" sz="1600" dirty="0">
                          <a:latin typeface="MS Sans Serif"/>
                          <a:ea typeface="Calibri"/>
                          <a:cs typeface="MS Sans Serif"/>
                        </a:rPr>
                        <a:t>-240,0000</a:t>
                      </a:r>
                      <a:endParaRPr lang="sr-Latn-BA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72823" name="Rectangle 2">
            <a:extLst>
              <a:ext uri="{FF2B5EF4-FFF2-40B4-BE49-F238E27FC236}">
                <a16:creationId xmlns:a16="http://schemas.microsoft.com/office/drawing/2014/main" id="{7BF58CDA-D7CB-664F-9A7D-D097C9A68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875" y="130175"/>
            <a:ext cx="6357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BA" altLang="sr-Latn-RS" sz="1800">
                <a:latin typeface="Arial" panose="020B0604020202020204" pitchFamily="34" charset="0"/>
              </a:rPr>
              <a:t>Tačka </a:t>
            </a:r>
            <a:r>
              <a:rPr lang="en-US" altLang="sr-Latn-RS" sz="1800">
                <a:latin typeface="Arial" panose="020B0604020202020204" pitchFamily="34" charset="0"/>
              </a:rPr>
              <a:t>C</a:t>
            </a:r>
            <a:r>
              <a:rPr lang="sr-Latn-BA" altLang="sr-Latn-RS" sz="1800">
                <a:latin typeface="Arial" panose="020B0604020202020204" pitchFamily="34" charset="0"/>
              </a:rPr>
              <a:t> - zatvaranje preduzeća –tabelarni prikaz</a:t>
            </a:r>
            <a:endParaRPr lang="en-US" altLang="sr-Latn-R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B0111-FFAE-DD49-A539-8613AEE5E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Zadaci za vje</a:t>
            </a:r>
            <a:r>
              <a:rPr lang="sr-Latn-BA" dirty="0"/>
              <a:t>žbu</a:t>
            </a:r>
            <a:endParaRPr lang="en-US" dirty="0"/>
          </a:p>
        </p:txBody>
      </p:sp>
      <p:sp>
        <p:nvSpPr>
          <p:cNvPr id="73731" name="Content Placeholder 2">
            <a:extLst>
              <a:ext uri="{FF2B5EF4-FFF2-40B4-BE49-F238E27FC236}">
                <a16:creationId xmlns:a16="http://schemas.microsoft.com/office/drawing/2014/main" id="{202BDC5D-50DA-7A4B-A433-271DC6035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2300" indent="-514350">
              <a:buFont typeface="Lucida Sans Unicode" panose="020B0602030504020204" pitchFamily="34" charset="0"/>
              <a:buAutoNum type="arabicPeriod"/>
            </a:pPr>
            <a:r>
              <a:rPr lang="en-US" altLang="sr-Latn-RS"/>
              <a:t>Za</a:t>
            </a:r>
            <a:r>
              <a:rPr lang="sr-Cyrl-CS" altLang="sr-Latn-RS"/>
              <a:t> </a:t>
            </a:r>
            <a:r>
              <a:rPr lang="en-US" altLang="sr-Latn-RS"/>
              <a:t>dati</a:t>
            </a:r>
            <a:r>
              <a:rPr lang="sr-Cyrl-CS" altLang="sr-Latn-RS"/>
              <a:t> </a:t>
            </a:r>
            <a:r>
              <a:rPr lang="en-US" altLang="sr-Latn-RS"/>
              <a:t>grafik</a:t>
            </a:r>
            <a:r>
              <a:rPr lang="sr-Cyrl-CS" altLang="sr-Latn-RS"/>
              <a:t>: </a:t>
            </a:r>
            <a:endParaRPr lang="en-US" altLang="sr-Latn-RS"/>
          </a:p>
          <a:p>
            <a:pPr marL="622300" indent="-514350">
              <a:buFont typeface="Wingdings 3" pitchFamily="2" charset="2"/>
              <a:buNone/>
            </a:pPr>
            <a:r>
              <a:rPr lang="sr-Latn-BA" altLang="sr-Latn-RS"/>
              <a:t>	a) </a:t>
            </a:r>
            <a:r>
              <a:rPr lang="en-US" altLang="sr-Latn-RS"/>
              <a:t>uočiti</a:t>
            </a:r>
            <a:r>
              <a:rPr lang="sr-Cyrl-CS" altLang="sr-Latn-RS"/>
              <a:t> </a:t>
            </a:r>
            <a:r>
              <a:rPr lang="en-US" altLang="sr-Latn-RS"/>
              <a:t>o</a:t>
            </a:r>
            <a:r>
              <a:rPr lang="sr-Cyrl-CS" altLang="sr-Latn-RS"/>
              <a:t> </a:t>
            </a:r>
            <a:r>
              <a:rPr lang="en-US" altLang="sr-Latn-RS"/>
              <a:t>kom</a:t>
            </a:r>
            <a:r>
              <a:rPr lang="sr-Cyrl-CS" altLang="sr-Latn-RS"/>
              <a:t> </a:t>
            </a:r>
            <a:r>
              <a:rPr lang="en-US" altLang="sr-Latn-RS"/>
              <a:t>tržišnom</a:t>
            </a:r>
            <a:r>
              <a:rPr lang="sr-Cyrl-CS" altLang="sr-Latn-RS"/>
              <a:t> </a:t>
            </a:r>
            <a:r>
              <a:rPr lang="en-US" altLang="sr-Latn-RS"/>
              <a:t>stanju</a:t>
            </a:r>
            <a:r>
              <a:rPr lang="sr-Cyrl-CS" altLang="sr-Latn-RS"/>
              <a:t> </a:t>
            </a:r>
            <a:r>
              <a:rPr lang="en-US" altLang="sr-Latn-RS"/>
              <a:t>je</a:t>
            </a:r>
            <a:r>
              <a:rPr lang="sr-Cyrl-CS" altLang="sr-Latn-RS"/>
              <a:t> </a:t>
            </a:r>
            <a:r>
              <a:rPr lang="en-US" altLang="sr-Latn-RS"/>
              <a:t>riječ</a:t>
            </a:r>
            <a:r>
              <a:rPr lang="sr-Cyrl-CS" altLang="sr-Latn-RS"/>
              <a:t> </a:t>
            </a:r>
            <a:r>
              <a:rPr lang="en-US" altLang="sr-Latn-RS"/>
              <a:t>i</a:t>
            </a:r>
            <a:r>
              <a:rPr lang="sr-Cyrl-CS" altLang="sr-Latn-RS"/>
              <a:t> </a:t>
            </a:r>
            <a:r>
              <a:rPr lang="sr-Latn-BA" altLang="sr-Latn-RS"/>
              <a:t>   	 </a:t>
            </a:r>
            <a:r>
              <a:rPr lang="en-US" altLang="sr-Latn-RS"/>
              <a:t>zašto</a:t>
            </a:r>
            <a:r>
              <a:rPr lang="sr-Cyrl-CS" altLang="sr-Latn-RS"/>
              <a:t> </a:t>
            </a:r>
            <a:r>
              <a:rPr lang="en-US" altLang="sr-Latn-RS"/>
              <a:t>i</a:t>
            </a:r>
          </a:p>
          <a:p>
            <a:pPr marL="622300" indent="-514350">
              <a:buFont typeface="Wingdings 3" pitchFamily="2" charset="2"/>
              <a:buNone/>
            </a:pPr>
            <a:r>
              <a:rPr lang="sr-Latn-BA" altLang="sr-Latn-RS"/>
              <a:t>	b) </a:t>
            </a:r>
            <a:r>
              <a:rPr lang="en-US" altLang="sr-Latn-RS"/>
              <a:t>objasniti</a:t>
            </a:r>
            <a:r>
              <a:rPr lang="sr-Cyrl-CS" altLang="sr-Latn-RS"/>
              <a:t> </a:t>
            </a:r>
            <a:r>
              <a:rPr lang="en-US" altLang="sr-Latn-RS"/>
              <a:t>odnos</a:t>
            </a:r>
            <a:r>
              <a:rPr lang="sr-Cyrl-CS" altLang="sr-Latn-RS"/>
              <a:t> </a:t>
            </a:r>
            <a:r>
              <a:rPr lang="en-US" altLang="sr-Latn-RS"/>
              <a:t>krivih</a:t>
            </a:r>
            <a:r>
              <a:rPr lang="sr-Cyrl-CS" altLang="sr-Latn-RS"/>
              <a:t> </a:t>
            </a:r>
            <a:r>
              <a:rPr lang="en-US" altLang="sr-Latn-RS"/>
              <a:t>MR</a:t>
            </a:r>
            <a:r>
              <a:rPr lang="sr-Cyrl-CS" altLang="sr-Latn-RS"/>
              <a:t> </a:t>
            </a:r>
            <a:r>
              <a:rPr lang="en-US" altLang="sr-Latn-RS"/>
              <a:t>i</a:t>
            </a:r>
            <a:r>
              <a:rPr lang="sr-Cyrl-CS" altLang="sr-Latn-RS"/>
              <a:t> </a:t>
            </a:r>
            <a:r>
              <a:rPr lang="en-US" altLang="sr-Latn-RS"/>
              <a:t>MC</a:t>
            </a:r>
            <a:r>
              <a:rPr lang="sr-Cyrl-CS" altLang="sr-Latn-RS"/>
              <a:t>, </a:t>
            </a:r>
            <a:r>
              <a:rPr lang="en-US" altLang="sr-Latn-RS"/>
              <a:t>kao</a:t>
            </a:r>
            <a:r>
              <a:rPr lang="sr-Cyrl-CS" altLang="sr-Latn-RS"/>
              <a:t> </a:t>
            </a:r>
            <a:r>
              <a:rPr lang="en-US" altLang="sr-Latn-RS"/>
              <a:t>i</a:t>
            </a:r>
            <a:r>
              <a:rPr lang="sr-Cyrl-CS" altLang="sr-Latn-RS"/>
              <a:t> </a:t>
            </a:r>
            <a:r>
              <a:rPr lang="sr-Latn-BA" altLang="sr-Latn-RS"/>
              <a:t> 	  </a:t>
            </a:r>
            <a:r>
              <a:rPr lang="en-US" altLang="sr-Latn-RS"/>
              <a:t>tačku</a:t>
            </a:r>
            <a:r>
              <a:rPr lang="sr-Cyrl-CS" altLang="sr-Latn-RS"/>
              <a:t> A, </a:t>
            </a:r>
            <a:r>
              <a:rPr lang="en-US" altLang="sr-Latn-RS"/>
              <a:t>u</a:t>
            </a:r>
            <a:r>
              <a:rPr lang="sr-Cyrl-CS" altLang="sr-Latn-RS"/>
              <a:t> </a:t>
            </a:r>
            <a:r>
              <a:rPr lang="en-US" altLang="sr-Latn-RS"/>
              <a:t>intervalu</a:t>
            </a:r>
            <a:r>
              <a:rPr lang="sr-Cyrl-CS" altLang="sr-Latn-RS"/>
              <a:t> </a:t>
            </a:r>
            <a:r>
              <a:rPr lang="en-US" altLang="sr-Latn-RS"/>
              <a:t>od 0</a:t>
            </a:r>
            <a:r>
              <a:rPr lang="sr-Cyrl-CS" altLang="sr-Latn-RS"/>
              <a:t> </a:t>
            </a:r>
            <a:r>
              <a:rPr lang="en-US" altLang="sr-Latn-RS"/>
              <a:t>do</a:t>
            </a:r>
            <a:r>
              <a:rPr lang="sr-Cyrl-CS" altLang="sr-Latn-RS"/>
              <a:t> </a:t>
            </a:r>
            <a:r>
              <a:rPr lang="en-US" altLang="sr-Latn-RS"/>
              <a:t>Q</a:t>
            </a:r>
            <a:r>
              <a:rPr lang="en-US" altLang="sr-Latn-RS" baseline="-25000"/>
              <a:t>A</a:t>
            </a:r>
            <a:r>
              <a:rPr lang="sr-Cyrl-CS" altLang="sr-Latn-RS"/>
              <a:t>. </a:t>
            </a:r>
            <a:endParaRPr lang="en-US" altLang="sr-Latn-R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Content Placeholder 4">
            <a:extLst>
              <a:ext uri="{FF2B5EF4-FFF2-40B4-BE49-F238E27FC236}">
                <a16:creationId xmlns:a16="http://schemas.microsoft.com/office/drawing/2014/main" id="{969C4544-0DD1-2642-9FC4-BE8A50138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765175"/>
            <a:ext cx="8229600" cy="4525963"/>
          </a:xfrm>
        </p:spPr>
        <p:txBody>
          <a:bodyPr/>
          <a:lstStyle/>
          <a:p>
            <a:pPr>
              <a:buFont typeface="Wingdings 3" pitchFamily="2" charset="2"/>
              <a:buNone/>
            </a:pPr>
            <a:r>
              <a:rPr lang="sr-Cyrl-CS" altLang="sr-Latn-RS"/>
              <a:t> </a:t>
            </a:r>
            <a:endParaRPr lang="en-US" altLang="sr-Latn-RS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7C3EE22-20BE-FA4C-B659-8D349C827620}"/>
              </a:ext>
            </a:extLst>
          </p:cNvPr>
          <p:cNvSpPr txBox="1">
            <a:spLocks/>
          </p:cNvSpPr>
          <p:nvPr/>
        </p:nvSpPr>
        <p:spPr bwMode="auto">
          <a:xfrm>
            <a:off x="539750" y="765175"/>
            <a:ext cx="8085138" cy="466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sr-Cyrl-CS" sz="2700">
                <a:latin typeface="+mn-lt"/>
                <a:cs typeface="+mn-cs"/>
              </a:rPr>
              <a:t> </a:t>
            </a:r>
            <a:endParaRPr lang="en-US" sz="2700" dirty="0">
              <a:latin typeface="+mn-lt"/>
              <a:cs typeface="+mn-cs"/>
            </a:endParaRPr>
          </a:p>
        </p:txBody>
      </p:sp>
      <p:sp>
        <p:nvSpPr>
          <p:cNvPr id="74756" name="Rectangle 2">
            <a:extLst>
              <a:ext uri="{FF2B5EF4-FFF2-40B4-BE49-F238E27FC236}">
                <a16:creationId xmlns:a16="http://schemas.microsoft.com/office/drawing/2014/main" id="{4D25F845-4E09-1847-B726-566905272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sr-Latn-RS" sz="1800">
              <a:latin typeface="Arial" panose="020B0604020202020204" pitchFamily="34" charset="0"/>
            </a:endParaRPr>
          </a:p>
        </p:txBody>
      </p:sp>
      <p:pic>
        <p:nvPicPr>
          <p:cNvPr id="74757" name="Picture 1">
            <a:extLst>
              <a:ext uri="{FF2B5EF4-FFF2-40B4-BE49-F238E27FC236}">
                <a16:creationId xmlns:a16="http://schemas.microsoft.com/office/drawing/2014/main" id="{3FECB257-014A-DA47-B413-5A46C453C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06" r="26039"/>
          <a:stretch>
            <a:fillRect/>
          </a:stretch>
        </p:blipFill>
        <p:spPr bwMode="auto">
          <a:xfrm>
            <a:off x="619125" y="836613"/>
            <a:ext cx="80438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8" name="Rectangle 3">
            <a:extLst>
              <a:ext uri="{FF2B5EF4-FFF2-40B4-BE49-F238E27FC236}">
                <a16:creationId xmlns:a16="http://schemas.microsoft.com/office/drawing/2014/main" id="{40AE4291-2135-9449-968B-64FB4D1825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622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 sz="2000"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sr-Latn-R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5D984E1-D5BE-5842-B4B3-B4E8E6EB0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333375"/>
            <a:ext cx="8362950" cy="5673725"/>
          </a:xfrm>
        </p:spPr>
        <p:txBody>
          <a:bodyPr/>
          <a:lstStyle/>
          <a:p>
            <a:pPr marL="566737" indent="-457200">
              <a:buFont typeface="+mj-lt"/>
              <a:buAutoNum type="arabicPeriod" startAt="2"/>
              <a:defRPr/>
            </a:pPr>
            <a:r>
              <a:rPr lang="en-US" sz="2400" dirty="0"/>
              <a:t>Preduzeće</a:t>
            </a:r>
            <a:r>
              <a:rPr lang="sr-Cyrl-CS" sz="2400" dirty="0"/>
              <a:t> </a:t>
            </a:r>
            <a:r>
              <a:rPr lang="en-US" sz="2400" dirty="0"/>
              <a:t>X</a:t>
            </a:r>
            <a:r>
              <a:rPr lang="sr-Cyrl-CS" sz="2400" dirty="0"/>
              <a:t> </a:t>
            </a:r>
            <a:r>
              <a:rPr lang="en-US" sz="2400" dirty="0"/>
              <a:t>suočava</a:t>
            </a:r>
            <a:r>
              <a:rPr lang="sr-Cyrl-CS" sz="2400" dirty="0"/>
              <a:t> </a:t>
            </a:r>
            <a:r>
              <a:rPr lang="en-US" sz="2400" dirty="0"/>
              <a:t>se</a:t>
            </a:r>
            <a:r>
              <a:rPr lang="sr-Cyrl-CS" sz="2400" dirty="0"/>
              <a:t> </a:t>
            </a:r>
            <a:r>
              <a:rPr lang="en-US" sz="2400" dirty="0"/>
              <a:t>sa</a:t>
            </a:r>
            <a:r>
              <a:rPr lang="sr-Cyrl-CS" sz="2400" dirty="0"/>
              <a:t> </a:t>
            </a:r>
            <a:r>
              <a:rPr lang="en-US" sz="2400" dirty="0"/>
              <a:t>funkcijom</a:t>
            </a:r>
            <a:r>
              <a:rPr lang="sr-Cyrl-CS" sz="2400" dirty="0"/>
              <a:t> </a:t>
            </a:r>
            <a:r>
              <a:rPr lang="en-US" sz="2400" dirty="0"/>
              <a:t>ponude</a:t>
            </a:r>
            <a:r>
              <a:rPr lang="sr-Latn-BA" sz="2400" dirty="0"/>
              <a:t> </a:t>
            </a:r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Latn-CS" sz="2400" dirty="0"/>
              <a:t>	  Q</a:t>
            </a:r>
            <a:r>
              <a:rPr lang="en-US" sz="2400" baseline="-25000" dirty="0"/>
              <a:t>S</a:t>
            </a:r>
            <a:r>
              <a:rPr lang="sr-Latn-CS" sz="2400" dirty="0"/>
              <a:t>=100 +P </a:t>
            </a:r>
            <a:r>
              <a:rPr lang="en-US" sz="2400" dirty="0"/>
              <a:t>i</a:t>
            </a:r>
            <a:r>
              <a:rPr lang="sr-Cyrl-CS" sz="2400" dirty="0"/>
              <a:t> </a:t>
            </a:r>
            <a:r>
              <a:rPr lang="en-US" sz="2400" dirty="0"/>
              <a:t>funkcijom</a:t>
            </a:r>
            <a:r>
              <a:rPr lang="sr-Cyrl-CS" sz="2400" dirty="0"/>
              <a:t> </a:t>
            </a:r>
            <a:r>
              <a:rPr lang="en-US" sz="2400" dirty="0"/>
              <a:t>tražnje</a:t>
            </a:r>
            <a:r>
              <a:rPr lang="sr-Cyrl-CS" sz="2400" dirty="0"/>
              <a:t> </a:t>
            </a:r>
            <a:r>
              <a:rPr lang="sr-Latn-CS" sz="2400" dirty="0"/>
              <a:t>Q</a:t>
            </a:r>
            <a:r>
              <a:rPr lang="en-US" sz="2400" baseline="-25000" dirty="0"/>
              <a:t>D</a:t>
            </a:r>
            <a:r>
              <a:rPr lang="sr-Latn-CS" sz="2400" dirty="0"/>
              <a:t>=260</a:t>
            </a:r>
            <a:r>
              <a:rPr lang="sr-Cyrl-CS" sz="2400" dirty="0"/>
              <a:t> – </a:t>
            </a:r>
            <a:r>
              <a:rPr lang="en-US" sz="2400" dirty="0"/>
              <a:t>P</a:t>
            </a:r>
            <a:r>
              <a:rPr lang="sr-Latn-BA" sz="2400" dirty="0"/>
              <a:t>.</a:t>
            </a:r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Cyrl-CS" sz="2400" dirty="0"/>
              <a:t> </a:t>
            </a:r>
            <a:r>
              <a:rPr lang="sr-Latn-BA" sz="2400" dirty="0"/>
              <a:t>	  </a:t>
            </a:r>
            <a:r>
              <a:rPr lang="en-US" sz="2400" dirty="0"/>
              <a:t>Funkcija</a:t>
            </a:r>
            <a:r>
              <a:rPr lang="sr-Cyrl-CS" sz="2400" dirty="0"/>
              <a:t> </a:t>
            </a:r>
            <a:r>
              <a:rPr lang="en-US" sz="2400" dirty="0"/>
              <a:t>ukupnog</a:t>
            </a:r>
            <a:r>
              <a:rPr lang="sr-Cyrl-CS" sz="2400" dirty="0"/>
              <a:t> </a:t>
            </a:r>
            <a:r>
              <a:rPr lang="en-US" sz="2400" dirty="0"/>
              <a:t>profita</a:t>
            </a:r>
            <a:r>
              <a:rPr lang="sr-Latn-CS" sz="2400" dirty="0"/>
              <a:t>  </a:t>
            </a:r>
            <a:r>
              <a:rPr lang="en-US" sz="2400" dirty="0"/>
              <a:t>glasi</a:t>
            </a:r>
            <a:r>
              <a:rPr lang="sr-Cyrl-CS" sz="2400" dirty="0"/>
              <a:t>: </a:t>
            </a:r>
            <a:r>
              <a:rPr lang="en-US" sz="2400" dirty="0"/>
              <a:t>pf</a:t>
            </a:r>
            <a:r>
              <a:rPr lang="sr-Latn-CS" sz="2400" dirty="0"/>
              <a:t> = -110 +  </a:t>
            </a:r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Latn-CS" sz="2400" dirty="0"/>
              <a:t>	  50Q - 2Q</a:t>
            </a:r>
            <a:r>
              <a:rPr lang="sr-Latn-CS" sz="2400" baseline="30000" dirty="0"/>
              <a:t>2</a:t>
            </a:r>
            <a:r>
              <a:rPr lang="sr-Latn-CS" sz="2400" dirty="0"/>
              <a:t>. </a:t>
            </a:r>
            <a:r>
              <a:rPr lang="en-US" sz="2400" dirty="0"/>
              <a:t>Na</a:t>
            </a:r>
            <a:r>
              <a:rPr lang="sr-Cyrl-CS" sz="2400" dirty="0"/>
              <a:t> </a:t>
            </a:r>
            <a:r>
              <a:rPr lang="en-US" sz="2400" dirty="0"/>
              <a:t>osnovu</a:t>
            </a:r>
            <a:r>
              <a:rPr lang="sr-Cyrl-CS" sz="2400" dirty="0"/>
              <a:t> </a:t>
            </a:r>
            <a:r>
              <a:rPr lang="en-US" sz="2400" dirty="0"/>
              <a:t>datih</a:t>
            </a:r>
            <a:r>
              <a:rPr lang="sr-Cyrl-CS" sz="2400" dirty="0"/>
              <a:t> </a:t>
            </a:r>
            <a:r>
              <a:rPr lang="en-US" sz="2400" dirty="0"/>
              <a:t>funkcija</a:t>
            </a:r>
            <a:r>
              <a:rPr lang="sr-Cyrl-CS" sz="2400" dirty="0"/>
              <a:t> </a:t>
            </a:r>
            <a:r>
              <a:rPr lang="en-US" sz="2400" dirty="0"/>
              <a:t>uraditi</a:t>
            </a:r>
            <a:endParaRPr lang="sr-Latn-BA" sz="2400" dirty="0"/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Cyrl-CS" sz="2400" dirty="0"/>
              <a:t> </a:t>
            </a:r>
            <a:r>
              <a:rPr lang="sr-Latn-BA" sz="2400" dirty="0"/>
              <a:t>	  </a:t>
            </a:r>
            <a:r>
              <a:rPr lang="en-US" sz="2400" dirty="0"/>
              <a:t>sljedeće</a:t>
            </a:r>
            <a:r>
              <a:rPr lang="sr-Cyrl-CS" sz="2400" dirty="0"/>
              <a:t>:</a:t>
            </a:r>
            <a:endParaRPr lang="en-US" sz="2400" dirty="0"/>
          </a:p>
          <a:p>
            <a:pPr marL="849313" lvl="1" indent="-457200">
              <a:buFont typeface="+mj-lt"/>
              <a:buAutoNum type="alphaLcParenR"/>
              <a:defRPr/>
            </a:pPr>
            <a:r>
              <a:rPr lang="en-US" sz="2000" dirty="0"/>
              <a:t>utvrditi</a:t>
            </a:r>
            <a:r>
              <a:rPr lang="sr-Cyrl-CS" sz="2000" dirty="0"/>
              <a:t> </a:t>
            </a:r>
            <a:r>
              <a:rPr lang="en-US" sz="2000" dirty="0"/>
              <a:t>ravnotežnu</a:t>
            </a:r>
            <a:r>
              <a:rPr lang="sr-Cyrl-CS" sz="2000" dirty="0"/>
              <a:t> </a:t>
            </a:r>
            <a:r>
              <a:rPr lang="en-US" sz="2000" dirty="0"/>
              <a:t>tržišnu</a:t>
            </a:r>
            <a:r>
              <a:rPr lang="sr-Cyrl-CS" sz="2000" dirty="0"/>
              <a:t> </a:t>
            </a:r>
            <a:r>
              <a:rPr lang="en-US" sz="2000" dirty="0"/>
              <a:t>cijenu P</a:t>
            </a:r>
            <a:r>
              <a:rPr lang="sr-Cyrl-CS" sz="2000" dirty="0"/>
              <a:t>, </a:t>
            </a:r>
            <a:r>
              <a:rPr lang="en-US" sz="2000" dirty="0"/>
              <a:t>funkciju</a:t>
            </a:r>
            <a:r>
              <a:rPr lang="sr-Cyrl-CS" sz="2000" dirty="0"/>
              <a:t> </a:t>
            </a:r>
            <a:r>
              <a:rPr lang="en-US" sz="2000" dirty="0"/>
              <a:t>ukupnog</a:t>
            </a:r>
            <a:r>
              <a:rPr lang="sr-Cyrl-CS" sz="2000" dirty="0"/>
              <a:t> </a:t>
            </a:r>
            <a:r>
              <a:rPr lang="en-US" sz="2000" dirty="0"/>
              <a:t>prihoda TR</a:t>
            </a:r>
            <a:r>
              <a:rPr lang="sr-Cyrl-CS" sz="2000" dirty="0"/>
              <a:t> </a:t>
            </a:r>
            <a:r>
              <a:rPr lang="en-US" sz="2000" dirty="0"/>
              <a:t>i</a:t>
            </a:r>
            <a:r>
              <a:rPr lang="sr-Cyrl-CS" sz="2000" dirty="0"/>
              <a:t> </a:t>
            </a:r>
            <a:r>
              <a:rPr lang="en-US" sz="2000" dirty="0"/>
              <a:t>funkciju</a:t>
            </a:r>
            <a:r>
              <a:rPr lang="sr-Cyrl-CS" sz="2000" dirty="0"/>
              <a:t> </a:t>
            </a:r>
            <a:r>
              <a:rPr lang="en-US" sz="2000" dirty="0"/>
              <a:t>ukupnih</a:t>
            </a:r>
            <a:r>
              <a:rPr lang="sr-Cyrl-CS" sz="2000" dirty="0"/>
              <a:t> </a:t>
            </a:r>
            <a:r>
              <a:rPr lang="en-US" sz="2000" dirty="0"/>
              <a:t>troškova TC</a:t>
            </a:r>
            <a:r>
              <a:rPr lang="sr-Cyrl-CS" sz="2000" dirty="0"/>
              <a:t>, </a:t>
            </a:r>
            <a:r>
              <a:rPr lang="en-US" sz="2000" dirty="0"/>
              <a:t>kao</a:t>
            </a:r>
            <a:r>
              <a:rPr lang="sr-Cyrl-CS" sz="2000" dirty="0"/>
              <a:t> </a:t>
            </a:r>
            <a:r>
              <a:rPr lang="en-US" sz="2000" dirty="0"/>
              <a:t>i</a:t>
            </a:r>
            <a:r>
              <a:rPr lang="sr-Cyrl-CS" sz="2000" dirty="0"/>
              <a:t> </a:t>
            </a:r>
            <a:r>
              <a:rPr lang="en-US" sz="2000" dirty="0"/>
              <a:t>uočiti</a:t>
            </a:r>
            <a:r>
              <a:rPr lang="sr-Cyrl-CS" sz="2000" dirty="0"/>
              <a:t> </a:t>
            </a:r>
            <a:r>
              <a:rPr lang="en-US" sz="2000" dirty="0"/>
              <a:t>o</a:t>
            </a:r>
            <a:r>
              <a:rPr lang="sr-Cyrl-CS" sz="2000" dirty="0"/>
              <a:t> </a:t>
            </a:r>
            <a:r>
              <a:rPr lang="en-US" sz="2000" dirty="0"/>
              <a:t>kom</a:t>
            </a:r>
            <a:r>
              <a:rPr lang="sr-Cyrl-CS" sz="2000" dirty="0"/>
              <a:t> </a:t>
            </a:r>
            <a:r>
              <a:rPr lang="en-US" sz="2000" dirty="0"/>
              <a:t>tržišnom</a:t>
            </a:r>
            <a:r>
              <a:rPr lang="sr-Cyrl-CS" sz="2000" dirty="0"/>
              <a:t> </a:t>
            </a:r>
            <a:r>
              <a:rPr lang="en-US" sz="2000" dirty="0"/>
              <a:t>stanju</a:t>
            </a:r>
            <a:r>
              <a:rPr lang="sr-Cyrl-CS" sz="2000" dirty="0"/>
              <a:t> </a:t>
            </a:r>
            <a:r>
              <a:rPr lang="en-US" sz="2000" dirty="0"/>
              <a:t>je</a:t>
            </a:r>
            <a:r>
              <a:rPr lang="sr-Cyrl-CS" sz="2000" dirty="0"/>
              <a:t> </a:t>
            </a:r>
            <a:r>
              <a:rPr lang="en-US" sz="2000" dirty="0"/>
              <a:t>riječ</a:t>
            </a:r>
            <a:r>
              <a:rPr lang="sr-Cyrl-CS" sz="2000" dirty="0"/>
              <a:t> </a:t>
            </a:r>
            <a:r>
              <a:rPr lang="en-US" sz="2000" dirty="0" err="1"/>
              <a:t>i</a:t>
            </a:r>
            <a:r>
              <a:rPr lang="sr-Cyrl-CS" sz="2000" dirty="0"/>
              <a:t> </a:t>
            </a:r>
            <a:r>
              <a:rPr lang="en-US" sz="2000" dirty="0" err="1"/>
              <a:t>zašto</a:t>
            </a:r>
            <a:r>
              <a:rPr lang="en-US" sz="2000" dirty="0"/>
              <a:t>,</a:t>
            </a:r>
          </a:p>
          <a:p>
            <a:pPr marL="849313" lvl="1" indent="-457200">
              <a:buFont typeface="+mj-lt"/>
              <a:buAutoNum type="alphaLcParenR"/>
              <a:defRPr/>
            </a:pPr>
            <a:r>
              <a:rPr lang="en-US" sz="2000" dirty="0"/>
              <a:t>izračunati</a:t>
            </a:r>
            <a:r>
              <a:rPr lang="sr-Cyrl-CS" sz="2000" dirty="0"/>
              <a:t> </a:t>
            </a:r>
            <a:r>
              <a:rPr lang="en-US" sz="2000" dirty="0"/>
              <a:t>tačke</a:t>
            </a:r>
            <a:r>
              <a:rPr lang="sr-Cyrl-CS" sz="2000" dirty="0"/>
              <a:t> </a:t>
            </a:r>
            <a:r>
              <a:rPr lang="en-US" sz="2000" dirty="0"/>
              <a:t>maksimalnog</a:t>
            </a:r>
            <a:r>
              <a:rPr lang="sr-Cyrl-CS" sz="2000" dirty="0"/>
              <a:t> </a:t>
            </a:r>
            <a:r>
              <a:rPr lang="en-US" sz="2000" dirty="0"/>
              <a:t>prihoda</a:t>
            </a:r>
            <a:r>
              <a:rPr lang="sr-Cyrl-CS" sz="2000" dirty="0"/>
              <a:t> </a:t>
            </a:r>
            <a:r>
              <a:rPr lang="en-US" sz="2000" dirty="0"/>
              <a:t>i</a:t>
            </a:r>
            <a:r>
              <a:rPr lang="sr-Cyrl-CS" sz="2000" dirty="0"/>
              <a:t> </a:t>
            </a:r>
            <a:r>
              <a:rPr lang="en-US" sz="2000" dirty="0"/>
              <a:t>maksimalnog</a:t>
            </a:r>
            <a:r>
              <a:rPr lang="sr-Cyrl-CS" sz="2000" dirty="0"/>
              <a:t> </a:t>
            </a:r>
            <a:r>
              <a:rPr lang="en-US" sz="2000" dirty="0"/>
              <a:t>profita</a:t>
            </a:r>
            <a:r>
              <a:rPr lang="sr-Latn-BA" sz="2000" dirty="0"/>
              <a:t> </a:t>
            </a:r>
            <a:r>
              <a:rPr lang="en-US" sz="2000" dirty="0"/>
              <a:t>i</a:t>
            </a:r>
            <a:r>
              <a:rPr lang="sr-Cyrl-CS" sz="2000" dirty="0"/>
              <a:t>   </a:t>
            </a:r>
            <a:endParaRPr lang="en-US" sz="2000" dirty="0"/>
          </a:p>
          <a:p>
            <a:pPr marL="849313" lvl="1" indent="-457200">
              <a:buFont typeface="+mj-lt"/>
              <a:buAutoNum type="alphaLcParenR"/>
              <a:defRPr/>
            </a:pPr>
            <a:r>
              <a:rPr lang="en-US" sz="2000" dirty="0"/>
              <a:t>izračunati</a:t>
            </a:r>
            <a:r>
              <a:rPr lang="sr-Cyrl-CS" sz="2000" dirty="0"/>
              <a:t> </a:t>
            </a:r>
            <a:r>
              <a:rPr lang="en-US" sz="2000" dirty="0"/>
              <a:t>tačku</a:t>
            </a:r>
            <a:r>
              <a:rPr lang="sr-Cyrl-CS" sz="2000" dirty="0"/>
              <a:t> </a:t>
            </a:r>
            <a:r>
              <a:rPr lang="en-US" sz="2000" dirty="0"/>
              <a:t>zatvaranja</a:t>
            </a:r>
            <a:r>
              <a:rPr lang="sr-Cyrl-CS" sz="2000" dirty="0"/>
              <a:t> </a:t>
            </a:r>
            <a:r>
              <a:rPr lang="en-US" sz="2000" dirty="0"/>
              <a:t>preduzeća</a:t>
            </a:r>
            <a:r>
              <a:rPr lang="sr-Cyrl-CS" sz="2000" dirty="0"/>
              <a:t>.</a:t>
            </a:r>
            <a:endParaRPr lang="en-US" sz="20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Content Placeholder 1">
            <a:extLst>
              <a:ext uri="{FF2B5EF4-FFF2-40B4-BE49-F238E27FC236}">
                <a16:creationId xmlns:a16="http://schemas.microsoft.com/office/drawing/2014/main" id="{D4B553EE-E6F4-E540-BDB7-FDC911110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476250"/>
            <a:ext cx="8229600" cy="5329238"/>
          </a:xfrm>
        </p:spPr>
        <p:txBody>
          <a:bodyPr/>
          <a:lstStyle/>
          <a:p>
            <a:pPr marL="565150" indent="-457200">
              <a:buFont typeface="Lucida Sans Unicode" panose="020B0602030504020204" pitchFamily="34" charset="0"/>
              <a:buAutoNum type="arabicPeriod" startAt="3"/>
            </a:pPr>
            <a:r>
              <a:rPr lang="en-US" altLang="sr-Latn-RS" sz="2400"/>
              <a:t>Preduzeće</a:t>
            </a:r>
            <a:r>
              <a:rPr lang="sr-Cyrl-CS" altLang="sr-Latn-RS" sz="2400"/>
              <a:t> </a:t>
            </a:r>
            <a:r>
              <a:rPr lang="en-US" altLang="sr-Latn-RS" sz="2400"/>
              <a:t>X</a:t>
            </a:r>
            <a:r>
              <a:rPr lang="sr-Cyrl-CS" altLang="sr-Latn-RS" sz="2400"/>
              <a:t> </a:t>
            </a:r>
            <a:r>
              <a:rPr lang="en-US" altLang="sr-Latn-RS" sz="2400"/>
              <a:t>suočava</a:t>
            </a:r>
            <a:r>
              <a:rPr lang="sr-Cyrl-CS" altLang="sr-Latn-RS" sz="2400"/>
              <a:t> </a:t>
            </a:r>
            <a:r>
              <a:rPr lang="en-US" altLang="sr-Latn-RS" sz="2400"/>
              <a:t>se</a:t>
            </a:r>
            <a:r>
              <a:rPr lang="sr-Cyrl-CS" altLang="sr-Latn-RS" sz="2400"/>
              <a:t> </a:t>
            </a:r>
            <a:r>
              <a:rPr lang="en-US" altLang="sr-Latn-RS" sz="2400"/>
              <a:t>sa</a:t>
            </a:r>
            <a:r>
              <a:rPr lang="sr-Cyrl-CS" altLang="sr-Latn-RS" sz="2400"/>
              <a:t> </a:t>
            </a:r>
            <a:r>
              <a:rPr lang="en-US" altLang="sr-Latn-RS" sz="2400"/>
              <a:t>funkcijom</a:t>
            </a:r>
            <a:r>
              <a:rPr lang="sr-Cyrl-CS" altLang="sr-Latn-RS" sz="2400"/>
              <a:t> </a:t>
            </a:r>
            <a:r>
              <a:rPr lang="en-US" altLang="sr-Latn-RS" sz="2400"/>
              <a:t>ponude</a:t>
            </a:r>
            <a:r>
              <a:rPr lang="sr-Cyrl-CS" altLang="sr-Latn-RS" sz="2400"/>
              <a:t> </a:t>
            </a:r>
            <a:r>
              <a:rPr lang="sr-Latn-CS" altLang="sr-Latn-RS" sz="2400"/>
              <a:t>Q</a:t>
            </a:r>
            <a:r>
              <a:rPr lang="en-US" altLang="sr-Latn-RS" sz="2400" baseline="-25000"/>
              <a:t>S</a:t>
            </a:r>
            <a:r>
              <a:rPr lang="sr-Latn-CS" altLang="sr-Latn-RS" sz="2400"/>
              <a:t>=100 +P, </a:t>
            </a:r>
            <a:r>
              <a:rPr lang="en-US" altLang="sr-Latn-RS" sz="2400"/>
              <a:t>funkcijom</a:t>
            </a:r>
            <a:r>
              <a:rPr lang="sr-Cyrl-CS" altLang="sr-Latn-RS" sz="2400"/>
              <a:t> </a:t>
            </a:r>
            <a:r>
              <a:rPr lang="en-US" altLang="sr-Latn-RS" sz="2400"/>
              <a:t>tražnje</a:t>
            </a:r>
            <a:r>
              <a:rPr lang="sr-Cyrl-CS" altLang="sr-Latn-RS" sz="2400"/>
              <a:t> </a:t>
            </a:r>
            <a:r>
              <a:rPr lang="sr-Latn-CS" altLang="sr-Latn-RS" sz="2400"/>
              <a:t>Q</a:t>
            </a:r>
            <a:r>
              <a:rPr lang="en-US" altLang="sr-Latn-RS" sz="2400" baseline="-25000"/>
              <a:t>D</a:t>
            </a:r>
            <a:r>
              <a:rPr lang="sr-Latn-CS" altLang="sr-Latn-RS" sz="2400"/>
              <a:t>=260</a:t>
            </a:r>
            <a:r>
              <a:rPr lang="sr-Cyrl-CS" altLang="sr-Latn-RS" sz="2400"/>
              <a:t> – </a:t>
            </a:r>
            <a:r>
              <a:rPr lang="en-US" altLang="sr-Latn-RS" sz="2400"/>
              <a:t>P</a:t>
            </a:r>
            <a:r>
              <a:rPr lang="sr-Cyrl-CS" altLang="sr-Latn-RS" sz="2400"/>
              <a:t> </a:t>
            </a:r>
            <a:r>
              <a:rPr lang="en-US" altLang="sr-Latn-RS" sz="2400"/>
              <a:t>, funkcijom</a:t>
            </a:r>
            <a:r>
              <a:rPr lang="sr-Cyrl-CS" altLang="sr-Latn-RS" sz="2400"/>
              <a:t> </a:t>
            </a:r>
            <a:r>
              <a:rPr lang="en-US" altLang="sr-Latn-RS" sz="2400"/>
              <a:t>prosječnog</a:t>
            </a:r>
            <a:r>
              <a:rPr lang="sr-Cyrl-CS" altLang="sr-Latn-RS" sz="2400"/>
              <a:t> </a:t>
            </a:r>
            <a:r>
              <a:rPr lang="en-US" altLang="sr-Latn-RS" sz="2400"/>
              <a:t>fiksnog</a:t>
            </a:r>
            <a:r>
              <a:rPr lang="sr-Cyrl-CS" altLang="sr-Latn-RS" sz="2400"/>
              <a:t> </a:t>
            </a:r>
            <a:r>
              <a:rPr lang="en-US" altLang="sr-Latn-RS" sz="2400"/>
              <a:t>troška</a:t>
            </a:r>
            <a:r>
              <a:rPr lang="sr-Cyrl-CS" altLang="sr-Latn-RS" sz="2400"/>
              <a:t> </a:t>
            </a:r>
            <a:r>
              <a:rPr lang="en-US" altLang="sr-Latn-RS" sz="2400"/>
              <a:t>AFC=100/Q i</a:t>
            </a:r>
            <a:r>
              <a:rPr lang="sr-Cyrl-CS" altLang="sr-Latn-RS" sz="2400"/>
              <a:t> </a:t>
            </a:r>
            <a:r>
              <a:rPr lang="en-US" altLang="sr-Latn-RS" sz="2400"/>
              <a:t>funkcijom</a:t>
            </a:r>
            <a:r>
              <a:rPr lang="sr-Cyrl-CS" altLang="sr-Latn-RS" sz="2400"/>
              <a:t> </a:t>
            </a:r>
            <a:r>
              <a:rPr lang="en-US" altLang="sr-Latn-RS" sz="2400"/>
              <a:t>graničnih</a:t>
            </a:r>
            <a:r>
              <a:rPr lang="sr-Cyrl-CS" altLang="sr-Latn-RS" sz="2400"/>
              <a:t> </a:t>
            </a:r>
            <a:r>
              <a:rPr lang="en-US" altLang="sr-Latn-RS" sz="2400"/>
              <a:t>troškova</a:t>
            </a:r>
            <a:r>
              <a:rPr lang="sr-Cyrl-CS" altLang="sr-Latn-RS" sz="2400"/>
              <a:t> </a:t>
            </a:r>
            <a:r>
              <a:rPr lang="en-US" altLang="sr-Latn-RS" sz="2400"/>
              <a:t>MC = 30 + 4Q</a:t>
            </a:r>
            <a:r>
              <a:rPr lang="sr-Latn-CS" altLang="sr-Latn-RS" sz="2400"/>
              <a:t>. </a:t>
            </a:r>
            <a:r>
              <a:rPr lang="en-US" altLang="sr-Latn-RS" sz="2400"/>
              <a:t>Na</a:t>
            </a:r>
            <a:r>
              <a:rPr lang="sr-Cyrl-CS" altLang="sr-Latn-RS" sz="2400"/>
              <a:t> </a:t>
            </a:r>
            <a:r>
              <a:rPr lang="en-US" altLang="sr-Latn-RS" sz="2400"/>
              <a:t>osnovu</a:t>
            </a:r>
            <a:r>
              <a:rPr lang="sr-Cyrl-CS" altLang="sr-Latn-RS" sz="2400"/>
              <a:t> </a:t>
            </a:r>
            <a:r>
              <a:rPr lang="en-US" altLang="sr-Latn-RS" sz="2400"/>
              <a:t>datih</a:t>
            </a:r>
            <a:r>
              <a:rPr lang="sr-Cyrl-CS" altLang="sr-Latn-RS" sz="2400"/>
              <a:t> </a:t>
            </a:r>
            <a:r>
              <a:rPr lang="en-US" altLang="sr-Latn-RS" sz="2400"/>
              <a:t>funkcija</a:t>
            </a:r>
            <a:r>
              <a:rPr lang="sr-Cyrl-CS" altLang="sr-Latn-RS" sz="2400"/>
              <a:t> </a:t>
            </a:r>
            <a:r>
              <a:rPr lang="en-US" altLang="sr-Latn-RS" sz="2400"/>
              <a:t>uraditi</a:t>
            </a:r>
            <a:r>
              <a:rPr lang="sr-Cyrl-CS" altLang="sr-Latn-RS" sz="2400"/>
              <a:t> </a:t>
            </a:r>
            <a:r>
              <a:rPr lang="en-US" altLang="sr-Latn-RS" sz="2400"/>
              <a:t>sljedeće</a:t>
            </a:r>
            <a:r>
              <a:rPr lang="sr-Cyrl-CS" altLang="sr-Latn-RS" sz="2400"/>
              <a:t>:</a:t>
            </a:r>
            <a:endParaRPr lang="en-US" altLang="sr-Latn-RS" sz="2400"/>
          </a:p>
          <a:p>
            <a:pPr marL="849313" lvl="1" indent="-457200">
              <a:buFont typeface="Lucida Sans Unicode" panose="020B0602030504020204" pitchFamily="34" charset="0"/>
              <a:buAutoNum type="alphaLcParenR"/>
            </a:pPr>
            <a:r>
              <a:rPr lang="en-US" altLang="sr-Latn-RS" sz="2400"/>
              <a:t>utvrditi</a:t>
            </a:r>
            <a:r>
              <a:rPr lang="sr-Cyrl-CS" altLang="sr-Latn-RS" sz="2400"/>
              <a:t> </a:t>
            </a:r>
            <a:r>
              <a:rPr lang="en-US" altLang="sr-Latn-RS" sz="2400"/>
              <a:t>ravnotežnu</a:t>
            </a:r>
            <a:r>
              <a:rPr lang="sr-Cyrl-CS" altLang="sr-Latn-RS" sz="2400"/>
              <a:t> </a:t>
            </a:r>
            <a:r>
              <a:rPr lang="en-US" altLang="sr-Latn-RS" sz="2400"/>
              <a:t>tržišnu</a:t>
            </a:r>
            <a:r>
              <a:rPr lang="sr-Cyrl-CS" altLang="sr-Latn-RS" sz="2400"/>
              <a:t> </a:t>
            </a:r>
            <a:r>
              <a:rPr lang="en-US" altLang="sr-Latn-RS" sz="2400"/>
              <a:t>cijenu P</a:t>
            </a:r>
            <a:r>
              <a:rPr lang="sr-Cyrl-CS" altLang="sr-Latn-RS" sz="2400"/>
              <a:t>, </a:t>
            </a:r>
            <a:r>
              <a:rPr lang="en-US" altLang="sr-Latn-RS" sz="2400"/>
              <a:t>funkciju</a:t>
            </a:r>
            <a:r>
              <a:rPr lang="sr-Cyrl-CS" altLang="sr-Latn-RS" sz="2400"/>
              <a:t> </a:t>
            </a:r>
            <a:r>
              <a:rPr lang="en-US" altLang="sr-Latn-RS" sz="2400"/>
              <a:t>ukupnog</a:t>
            </a:r>
            <a:r>
              <a:rPr lang="sr-Cyrl-CS" altLang="sr-Latn-RS" sz="2400"/>
              <a:t> </a:t>
            </a:r>
            <a:r>
              <a:rPr lang="en-US" altLang="sr-Latn-RS" sz="2400"/>
              <a:t>prihoda TR</a:t>
            </a:r>
            <a:r>
              <a:rPr lang="sr-Cyrl-CS" altLang="sr-Latn-RS" sz="2400"/>
              <a:t> </a:t>
            </a:r>
            <a:r>
              <a:rPr lang="en-US" altLang="sr-Latn-RS" sz="2400"/>
              <a:t>i</a:t>
            </a:r>
            <a:r>
              <a:rPr lang="sr-Cyrl-CS" altLang="sr-Latn-RS" sz="2400"/>
              <a:t> </a:t>
            </a:r>
            <a:r>
              <a:rPr lang="en-US" altLang="sr-Latn-RS" sz="2400"/>
              <a:t>funkciju</a:t>
            </a:r>
            <a:r>
              <a:rPr lang="sr-Cyrl-CS" altLang="sr-Latn-RS" sz="2400"/>
              <a:t> </a:t>
            </a:r>
            <a:r>
              <a:rPr lang="en-US" altLang="sr-Latn-RS" sz="2400"/>
              <a:t>ukupnih</a:t>
            </a:r>
            <a:r>
              <a:rPr lang="sr-Cyrl-CS" altLang="sr-Latn-RS" sz="2400"/>
              <a:t> </a:t>
            </a:r>
            <a:r>
              <a:rPr lang="en-US" altLang="sr-Latn-RS" sz="2400"/>
              <a:t>troškova</a:t>
            </a:r>
            <a:r>
              <a:rPr lang="sr-Cyrl-CS" altLang="sr-Latn-RS" sz="2400"/>
              <a:t> </a:t>
            </a:r>
            <a:r>
              <a:rPr lang="en-US" altLang="sr-Latn-RS" sz="2400"/>
              <a:t>TC</a:t>
            </a:r>
            <a:r>
              <a:rPr lang="sr-Cyrl-CS" altLang="sr-Latn-RS" sz="2400"/>
              <a:t>, </a:t>
            </a:r>
            <a:r>
              <a:rPr lang="en-US" altLang="sr-Latn-RS" sz="2400"/>
              <a:t>kao</a:t>
            </a:r>
            <a:r>
              <a:rPr lang="sr-Cyrl-CS" altLang="sr-Latn-RS" sz="2400"/>
              <a:t> </a:t>
            </a:r>
            <a:r>
              <a:rPr lang="en-US" altLang="sr-Latn-RS" sz="2400"/>
              <a:t>i</a:t>
            </a:r>
            <a:r>
              <a:rPr lang="sr-Cyrl-CS" altLang="sr-Latn-RS" sz="2400"/>
              <a:t> </a:t>
            </a:r>
            <a:r>
              <a:rPr lang="en-US" altLang="sr-Latn-RS" sz="2400"/>
              <a:t>uočiti</a:t>
            </a:r>
            <a:r>
              <a:rPr lang="sr-Cyrl-CS" altLang="sr-Latn-RS" sz="2400"/>
              <a:t> </a:t>
            </a:r>
            <a:r>
              <a:rPr lang="en-US" altLang="sr-Latn-RS" sz="2400"/>
              <a:t>o</a:t>
            </a:r>
            <a:r>
              <a:rPr lang="sr-Cyrl-CS" altLang="sr-Latn-RS" sz="2400"/>
              <a:t> </a:t>
            </a:r>
            <a:r>
              <a:rPr lang="en-US" altLang="sr-Latn-RS" sz="2400"/>
              <a:t>kom</a:t>
            </a:r>
            <a:r>
              <a:rPr lang="sr-Cyrl-CS" altLang="sr-Latn-RS" sz="2400"/>
              <a:t> </a:t>
            </a:r>
            <a:r>
              <a:rPr lang="en-US" altLang="sr-Latn-RS" sz="2400"/>
              <a:t>tržišnom</a:t>
            </a:r>
            <a:r>
              <a:rPr lang="sr-Cyrl-CS" altLang="sr-Latn-RS" sz="2400"/>
              <a:t> </a:t>
            </a:r>
            <a:r>
              <a:rPr lang="en-US" altLang="sr-Latn-RS" sz="2400"/>
              <a:t>stanju</a:t>
            </a:r>
            <a:r>
              <a:rPr lang="sr-Cyrl-CS" altLang="sr-Latn-RS" sz="2400"/>
              <a:t> </a:t>
            </a:r>
            <a:r>
              <a:rPr lang="en-US" altLang="sr-Latn-RS" sz="2400"/>
              <a:t>je</a:t>
            </a:r>
            <a:r>
              <a:rPr lang="sr-Cyrl-CS" altLang="sr-Latn-RS" sz="2400"/>
              <a:t> </a:t>
            </a:r>
            <a:r>
              <a:rPr lang="en-US" altLang="sr-Latn-RS" sz="2400"/>
              <a:t>riječ</a:t>
            </a:r>
            <a:r>
              <a:rPr lang="sr-Cyrl-CS" altLang="sr-Latn-RS" sz="2400"/>
              <a:t> </a:t>
            </a:r>
            <a:r>
              <a:rPr lang="en-US" altLang="sr-Latn-RS" sz="2400"/>
              <a:t>i</a:t>
            </a:r>
            <a:r>
              <a:rPr lang="sr-Cyrl-CS" altLang="sr-Latn-RS" sz="2400"/>
              <a:t> </a:t>
            </a:r>
            <a:r>
              <a:rPr lang="en-US" altLang="sr-Latn-RS" sz="2400"/>
              <a:t>zašto,</a:t>
            </a:r>
          </a:p>
          <a:p>
            <a:pPr marL="849313" lvl="1" indent="-457200">
              <a:buFont typeface="Lucida Sans Unicode" panose="020B0602030504020204" pitchFamily="34" charset="0"/>
              <a:buAutoNum type="alphaLcParenR"/>
            </a:pPr>
            <a:r>
              <a:rPr lang="en-US" altLang="sr-Latn-RS" sz="2400"/>
              <a:t>izračunati</a:t>
            </a:r>
            <a:r>
              <a:rPr lang="sr-Cyrl-CS" altLang="sr-Latn-RS" sz="2400"/>
              <a:t> </a:t>
            </a:r>
            <a:r>
              <a:rPr lang="en-US" altLang="sr-Latn-RS" sz="2400"/>
              <a:t>tačke</a:t>
            </a:r>
            <a:r>
              <a:rPr lang="sr-Cyrl-CS" altLang="sr-Latn-RS" sz="2400"/>
              <a:t> </a:t>
            </a:r>
            <a:r>
              <a:rPr lang="en-US" altLang="sr-Latn-RS" sz="2400"/>
              <a:t>maksimalnog</a:t>
            </a:r>
            <a:r>
              <a:rPr lang="sr-Cyrl-CS" altLang="sr-Latn-RS" sz="2400"/>
              <a:t> </a:t>
            </a:r>
            <a:r>
              <a:rPr lang="en-US" altLang="sr-Latn-RS" sz="2400"/>
              <a:t>prihoda</a:t>
            </a:r>
            <a:r>
              <a:rPr lang="sr-Cyrl-CS" altLang="sr-Latn-RS" sz="2400"/>
              <a:t> </a:t>
            </a:r>
            <a:r>
              <a:rPr lang="en-US" altLang="sr-Latn-RS" sz="2400"/>
              <a:t>i</a:t>
            </a:r>
            <a:r>
              <a:rPr lang="sr-Cyrl-CS" altLang="sr-Latn-RS" sz="2400"/>
              <a:t> </a:t>
            </a:r>
            <a:r>
              <a:rPr lang="en-US" altLang="sr-Latn-RS" sz="2400"/>
              <a:t>maksimalnog</a:t>
            </a:r>
            <a:r>
              <a:rPr lang="sr-Cyrl-CS" altLang="sr-Latn-RS" sz="2400"/>
              <a:t> </a:t>
            </a:r>
            <a:r>
              <a:rPr lang="en-US" altLang="sr-Latn-RS" sz="2400"/>
              <a:t>profita</a:t>
            </a:r>
            <a:r>
              <a:rPr lang="sr-Cyrl-CS" altLang="sr-Latn-RS" sz="2400"/>
              <a:t> </a:t>
            </a:r>
            <a:r>
              <a:rPr lang="en-US" altLang="sr-Latn-RS" sz="2400"/>
              <a:t>i</a:t>
            </a:r>
          </a:p>
          <a:p>
            <a:pPr marL="849313" lvl="1" indent="-457200">
              <a:buFont typeface="Lucida Sans Unicode" panose="020B0602030504020204" pitchFamily="34" charset="0"/>
              <a:buAutoNum type="alphaLcParenR"/>
            </a:pPr>
            <a:r>
              <a:rPr lang="en-US" altLang="sr-Latn-RS" sz="2400"/>
              <a:t>izračunati</a:t>
            </a:r>
            <a:r>
              <a:rPr lang="sr-Cyrl-CS" altLang="sr-Latn-RS" sz="2400"/>
              <a:t> </a:t>
            </a:r>
            <a:r>
              <a:rPr lang="en-US" altLang="sr-Latn-RS" sz="2400"/>
              <a:t>tačku</a:t>
            </a:r>
            <a:r>
              <a:rPr lang="sr-Cyrl-CS" altLang="sr-Latn-RS" sz="2400"/>
              <a:t> </a:t>
            </a:r>
            <a:r>
              <a:rPr lang="en-US" altLang="sr-Latn-RS" sz="2400"/>
              <a:t>zatvaranja</a:t>
            </a:r>
            <a:r>
              <a:rPr lang="sr-Cyrl-CS" altLang="sr-Latn-RS" sz="2400"/>
              <a:t> </a:t>
            </a:r>
            <a:r>
              <a:rPr lang="en-US" altLang="sr-Latn-RS" sz="2400"/>
              <a:t>preduzeća</a:t>
            </a:r>
            <a:r>
              <a:rPr lang="sr-Cyrl-CS" altLang="sr-Latn-RS" sz="2400"/>
              <a:t>.</a:t>
            </a:r>
            <a:endParaRPr lang="en-US" altLang="sr-Latn-RS" sz="240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E1D756-9D77-204C-A09B-C4BBFA276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333375"/>
            <a:ext cx="8362950" cy="5673725"/>
          </a:xfrm>
        </p:spPr>
        <p:txBody>
          <a:bodyPr/>
          <a:lstStyle/>
          <a:p>
            <a:pPr marL="623887" indent="-514350">
              <a:buFont typeface="+mj-lt"/>
              <a:buAutoNum type="arabicPeriod" startAt="4"/>
              <a:defRPr/>
            </a:pPr>
            <a:r>
              <a:rPr lang="en-US" dirty="0"/>
              <a:t>Zadate su funkcija ponude Q</a:t>
            </a:r>
            <a:r>
              <a:rPr lang="en-US" sz="1800" dirty="0"/>
              <a:t>S</a:t>
            </a:r>
            <a:r>
              <a:rPr lang="en-US" dirty="0"/>
              <a:t> = 100 + P ,</a:t>
            </a:r>
            <a:endParaRPr lang="sr-Latn-BA" dirty="0"/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Latn-BA" dirty="0"/>
              <a:t>	  </a:t>
            </a:r>
            <a:r>
              <a:rPr lang="en-US" dirty="0"/>
              <a:t>funkcija tražnje Q</a:t>
            </a:r>
            <a:r>
              <a:rPr lang="en-US" sz="1800" dirty="0"/>
              <a:t>D</a:t>
            </a:r>
            <a:r>
              <a:rPr lang="en-US" dirty="0"/>
              <a:t> = 250 - P i funkcija</a:t>
            </a:r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Latn-BA" dirty="0"/>
              <a:t>	  </a:t>
            </a:r>
            <a:r>
              <a:rPr lang="en-US" dirty="0"/>
              <a:t>prosječnog troška ATC= 100/Q + 25 + 3Q.</a:t>
            </a:r>
            <a:endParaRPr lang="sr-Latn-BA" dirty="0"/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Latn-BA" dirty="0"/>
              <a:t>	  </a:t>
            </a:r>
            <a:r>
              <a:rPr lang="en-US" dirty="0"/>
              <a:t>Na osnovu ovih funkcija, izračunati</a:t>
            </a:r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Latn-BA" dirty="0"/>
              <a:t>	  </a:t>
            </a:r>
            <a:r>
              <a:rPr lang="en-US" dirty="0"/>
              <a:t>funkcije ukupnog prihoda, graničnog prihoda </a:t>
            </a:r>
            <a:r>
              <a:rPr lang="sr-Latn-BA" dirty="0"/>
              <a:t>  </a:t>
            </a:r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Latn-BA" dirty="0"/>
              <a:t>     i </a:t>
            </a:r>
            <a:r>
              <a:rPr lang="en-US" dirty="0"/>
              <a:t>graničnih troškova, kao i funkciju</a:t>
            </a:r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Latn-BA" dirty="0"/>
              <a:t>	  </a:t>
            </a:r>
            <a:r>
              <a:rPr lang="en-US" dirty="0"/>
              <a:t>ukupnog profita. Grafički predstaviti I</a:t>
            </a:r>
            <a:endParaRPr lang="sr-Latn-BA" dirty="0"/>
          </a:p>
          <a:p>
            <a:pPr>
              <a:buFont typeface="Wingdings 3" panose="05040102010807070707" pitchFamily="18" charset="2"/>
              <a:buNone/>
              <a:defRPr/>
            </a:pPr>
            <a:r>
              <a:rPr lang="sr-Latn-BA" dirty="0"/>
              <a:t>	  </a:t>
            </a:r>
            <a:r>
              <a:rPr lang="en-US" dirty="0"/>
              <a:t>algebarski izračunati:</a:t>
            </a:r>
          </a:p>
          <a:p>
            <a:pPr marL="1144588" lvl="2" indent="-514350"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lphaLcParenR"/>
              <a:defRPr/>
            </a:pPr>
            <a:r>
              <a:rPr lang="en-US" sz="2800" dirty="0"/>
              <a:t>vrijednost </a:t>
            </a:r>
            <a:r>
              <a:rPr lang="en-US" sz="2800" dirty="0" err="1"/>
              <a:t>maksimalnog</a:t>
            </a:r>
            <a:r>
              <a:rPr lang="en-US" sz="2800" dirty="0"/>
              <a:t> </a:t>
            </a:r>
            <a:r>
              <a:rPr lang="en-US" sz="2800" dirty="0" err="1"/>
              <a:t>prihoda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endParaRPr lang="en-US" sz="2800" dirty="0"/>
          </a:p>
          <a:p>
            <a:pPr marL="1144588" lvl="2" indent="-514350"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lphaLcParenR"/>
              <a:defRPr/>
            </a:pPr>
            <a:r>
              <a:rPr lang="en-US" sz="2800" dirty="0"/>
              <a:t>vrijednosti maksimalnog i nultog profita.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5FD95A-657E-C24B-AC36-550E5E212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333375"/>
            <a:ext cx="8435975" cy="5673725"/>
          </a:xfrm>
        </p:spPr>
        <p:txBody>
          <a:bodyPr/>
          <a:lstStyle/>
          <a:p>
            <a:pPr marL="623887" indent="-514350">
              <a:buFont typeface="+mj-lt"/>
              <a:buAutoNum type="arabicPeriod" startAt="5"/>
              <a:defRPr/>
            </a:pPr>
            <a:r>
              <a:rPr lang="hr-HR" sz="2800" dirty="0"/>
              <a:t>Zada</a:t>
            </a:r>
            <a:r>
              <a:rPr lang="en-GB" sz="2800" dirty="0"/>
              <a:t>t</a:t>
            </a:r>
            <a:r>
              <a:rPr lang="hr-HR" sz="2800" dirty="0"/>
              <a:t>a je funkcija ukupnih troškova TC=50 + 4</a:t>
            </a:r>
            <a:r>
              <a:rPr lang="en-GB" sz="2800" dirty="0"/>
              <a:t>Q</a:t>
            </a:r>
            <a:r>
              <a:rPr lang="hr-HR" sz="2800" dirty="0"/>
              <a:t> + 2</a:t>
            </a:r>
            <a:r>
              <a:rPr lang="en-GB" sz="2800" dirty="0"/>
              <a:t>Q</a:t>
            </a:r>
            <a:r>
              <a:rPr lang="hr-HR" sz="2800" baseline="30000" dirty="0"/>
              <a:t>2</a:t>
            </a:r>
            <a:r>
              <a:rPr lang="hr-HR" sz="2800" dirty="0"/>
              <a:t>, te cijena P = 20.</a:t>
            </a:r>
            <a:endParaRPr lang="sr-Latn-BA" sz="2800" dirty="0"/>
          </a:p>
          <a:p>
            <a:pPr marL="1117600" lvl="2" indent="-514350">
              <a:buClr>
                <a:schemeClr val="bg2">
                  <a:lumMod val="75000"/>
                </a:schemeClr>
              </a:buClr>
              <a:buFont typeface="+mj-lt"/>
              <a:buAutoNum type="alphaLcParenR"/>
              <a:defRPr/>
            </a:pPr>
            <a:r>
              <a:rPr lang="hr-HR" sz="2800" dirty="0"/>
              <a:t>Koliki je optimalni nivo proizvodnje pri kome</a:t>
            </a:r>
            <a:r>
              <a:rPr lang="en-US" sz="2800" dirty="0"/>
              <a:t> </a:t>
            </a:r>
            <a:r>
              <a:rPr lang="hr-HR" sz="2800" dirty="0"/>
              <a:t>je dobit najveća?</a:t>
            </a:r>
            <a:endParaRPr lang="en-US" sz="2800" dirty="0"/>
          </a:p>
          <a:p>
            <a:pPr marL="1117600" lvl="2" indent="-514350">
              <a:buClr>
                <a:schemeClr val="bg2">
                  <a:lumMod val="75000"/>
                </a:schemeClr>
              </a:buClr>
              <a:buFont typeface="+mj-lt"/>
              <a:buAutoNum type="alphaLcParenR" startAt="2"/>
              <a:defRPr/>
            </a:pPr>
            <a:r>
              <a:rPr lang="hr-HR" sz="2800" dirty="0"/>
              <a:t>Kako bi se ovu firmu moglo iz gubitaša pretvoriti u firmu koja proizvodi s pozitivnom nulom (nulti</a:t>
            </a:r>
            <a:r>
              <a:rPr lang="en-GB" sz="2800" dirty="0"/>
              <a:t> </a:t>
            </a:r>
            <a:r>
              <a:rPr lang="hr-HR" sz="2800" dirty="0"/>
              <a:t>profiti)?</a:t>
            </a:r>
            <a:endParaRPr lang="en-US" sz="28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Content Placeholder 1">
            <a:extLst>
              <a:ext uri="{FF2B5EF4-FFF2-40B4-BE49-F238E27FC236}">
                <a16:creationId xmlns:a16="http://schemas.microsoft.com/office/drawing/2014/main" id="{F8C4C65E-E900-2547-884C-10A3ADBD8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333375"/>
            <a:ext cx="8362950" cy="5673725"/>
          </a:xfrm>
        </p:spPr>
        <p:txBody>
          <a:bodyPr/>
          <a:lstStyle/>
          <a:p>
            <a:pPr marL="850900" indent="-742950">
              <a:buFont typeface="Lucida Sans Unicode" pitchFamily="34" charset="0"/>
              <a:buAutoNum type="arabicPeriod" startAt="6"/>
              <a:defRPr/>
            </a:pPr>
            <a:r>
              <a:rPr lang="sr-Latn-BA" sz="3600" dirty="0"/>
              <a:t>Zadate su funkcije TR=4</a:t>
            </a:r>
            <a:r>
              <a:rPr lang="en-US" sz="3600" dirty="0"/>
              <a:t>0</a:t>
            </a:r>
            <a:r>
              <a:rPr lang="sr-Latn-BA" sz="3600" dirty="0"/>
              <a:t>Q i TC=5+10Q-0.9Q</a:t>
            </a:r>
            <a:r>
              <a:rPr lang="sr-Latn-BA" sz="3600" baseline="30000" dirty="0"/>
              <a:t>2</a:t>
            </a:r>
            <a:r>
              <a:rPr lang="sr-Latn-BA" sz="3600" dirty="0"/>
              <a:t>+0.04Q</a:t>
            </a:r>
            <a:r>
              <a:rPr lang="sr-Latn-BA" sz="3600" baseline="30000" dirty="0"/>
              <a:t>3</a:t>
            </a:r>
            <a:r>
              <a:rPr lang="sr-Latn-BA" sz="3600" dirty="0"/>
              <a:t> . Utvrditi:</a:t>
            </a:r>
          </a:p>
          <a:p>
            <a:pPr marL="1117600" lvl="2" indent="-514350">
              <a:buClr>
                <a:schemeClr val="bg2">
                  <a:lumMod val="50000"/>
                </a:schemeClr>
              </a:buClr>
              <a:buFont typeface="Lucida Sans Unicode" pitchFamily="34" charset="0"/>
              <a:buAutoNum type="alphaLcParenR"/>
              <a:defRPr/>
            </a:pPr>
            <a:r>
              <a:rPr lang="sr-Latn-BA" sz="3400" dirty="0"/>
              <a:t>tačku max TR i max pf</a:t>
            </a:r>
            <a:r>
              <a:rPr lang="en-GB" sz="3400" dirty="0"/>
              <a:t>,</a:t>
            </a:r>
            <a:endParaRPr lang="sr-Latn-BA" sz="3400" dirty="0"/>
          </a:p>
          <a:p>
            <a:pPr marL="1117600" lvl="2" indent="-514350">
              <a:buClr>
                <a:schemeClr val="bg2">
                  <a:lumMod val="50000"/>
                </a:schemeClr>
              </a:buClr>
              <a:buFont typeface="Lucida Sans Unicode" pitchFamily="34" charset="0"/>
              <a:buAutoNum type="alphaLcParenR"/>
              <a:defRPr/>
            </a:pPr>
            <a:r>
              <a:rPr lang="sr-Latn-BA" sz="3400" dirty="0"/>
              <a:t>tačku nultog profita</a:t>
            </a:r>
            <a:r>
              <a:rPr lang="en-GB" sz="3400" dirty="0"/>
              <a:t> </a:t>
            </a:r>
            <a:r>
              <a:rPr lang="en-GB" sz="3400" dirty="0" err="1"/>
              <a:t>i</a:t>
            </a:r>
            <a:endParaRPr lang="sr-Latn-BA" sz="3400" dirty="0"/>
          </a:p>
          <a:p>
            <a:pPr marL="1117600" lvl="2" indent="-514350">
              <a:buClr>
                <a:schemeClr val="bg2">
                  <a:lumMod val="50000"/>
                </a:schemeClr>
              </a:buClr>
              <a:buFont typeface="Lucida Sans Unicode" pitchFamily="34" charset="0"/>
              <a:buAutoNum type="alphaLcParenR"/>
              <a:defRPr/>
            </a:pPr>
            <a:r>
              <a:rPr lang="sr-Latn-BA" sz="3400" dirty="0"/>
              <a:t>tačku zatvaranja preduzeća.</a:t>
            </a:r>
            <a:endParaRPr lang="en-US" sz="3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3B22DA5F-A751-6841-B0F5-2FBF43184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410200"/>
          </a:xfrm>
        </p:spPr>
        <p:txBody>
          <a:bodyPr/>
          <a:lstStyle/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Kada stavimo da je Q</a:t>
            </a:r>
            <a:r>
              <a:rPr lang="hr-HR" altLang="sr-Latn-RS" sz="2400">
                <a:latin typeface="Arial" panose="020B0604020202020204" pitchFamily="34" charset="0"/>
              </a:rPr>
              <a:t>D</a:t>
            </a:r>
            <a:r>
              <a:rPr lang="hr-HR" altLang="sr-Latn-RS">
                <a:latin typeface="Arial" panose="020B0604020202020204" pitchFamily="34" charset="0"/>
              </a:rPr>
              <a:t>=Q</a:t>
            </a:r>
            <a:r>
              <a:rPr lang="hr-HR" altLang="sr-Latn-RS" sz="2400">
                <a:latin typeface="Arial" panose="020B0604020202020204" pitchFamily="34" charset="0"/>
              </a:rPr>
              <a:t>S</a:t>
            </a:r>
            <a:r>
              <a:rPr lang="hr-HR" altLang="sr-Latn-RS">
                <a:latin typeface="Arial" panose="020B0604020202020204" pitchFamily="34" charset="0"/>
              </a:rPr>
              <a:t> i riješimo za P, imamo</a:t>
            </a:r>
          </a:p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Q</a:t>
            </a:r>
            <a:r>
              <a:rPr lang="hr-HR" altLang="sr-Latn-RS" sz="2400">
                <a:latin typeface="Arial" panose="020B0604020202020204" pitchFamily="34" charset="0"/>
              </a:rPr>
              <a:t>D</a:t>
            </a:r>
            <a:r>
              <a:rPr lang="hr-HR" altLang="sr-Latn-RS">
                <a:latin typeface="Arial" panose="020B0604020202020204" pitchFamily="34" charset="0"/>
              </a:rPr>
              <a:t>=Q</a:t>
            </a:r>
            <a:r>
              <a:rPr lang="hr-HR" altLang="sr-Latn-RS" sz="2400">
                <a:latin typeface="Arial" panose="020B0604020202020204" pitchFamily="34" charset="0"/>
              </a:rPr>
              <a:t>S</a:t>
            </a:r>
            <a:endParaRPr lang="hr-HR" altLang="sr-Latn-RS">
              <a:latin typeface="Arial" panose="020B0604020202020204" pitchFamily="34" charset="0"/>
            </a:endParaRPr>
          </a:p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625-5P=175+5P</a:t>
            </a:r>
          </a:p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450=10P</a:t>
            </a:r>
          </a:p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P=45 (ravnotežna cijena)</a:t>
            </a:r>
          </a:p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Kada uvrstimo ravnotežnu cijenu P=45 u funkciju potražnje ili ponude i rješimo za Q dobijamo dobijemo cijenu proizvoda</a:t>
            </a:r>
          </a:p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D=625-5P=625-5(45)=400 jedinica proizvoda</a:t>
            </a:r>
          </a:p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S=175+5P=175+5(45)=400 jedinica proizvoda</a:t>
            </a:r>
            <a:endParaRPr lang="en-US" altLang="sr-Latn-RS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7">
            <a:extLst>
              <a:ext uri="{FF2B5EF4-FFF2-40B4-BE49-F238E27FC236}">
                <a16:creationId xmlns:a16="http://schemas.microsoft.com/office/drawing/2014/main" id="{C2154CCB-8B17-3547-BADF-A553E1C0A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5344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A56E4CF5-40AA-6C49-812C-F32C8D715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91200"/>
          </a:xfrm>
        </p:spPr>
        <p:txBody>
          <a:bodyPr/>
          <a:lstStyle/>
          <a:p>
            <a:pPr eaLnBrk="1" hangingPunct="1">
              <a:buFont typeface="Wingdings 2" pitchFamily="2" charset="2"/>
              <a:buNone/>
            </a:pPr>
            <a:r>
              <a:rPr lang="hr-HR" altLang="sr-Latn-RS">
                <a:latin typeface="Arial" panose="020B0604020202020204" pitchFamily="34" charset="0"/>
              </a:rPr>
              <a:t>Ravnotežna cijena proizvoda koja iznosi P=45 KM na konkurentskom je tržištu određena sjecištem krivulja potražnje i ponude (tj. na sjecištu D i S) u tački E. Preduzeće u savršenoj konkurenciji je tada prihvatilo cijene i ima beskonačno elastičnu krivulju potražnje, d, u P=45 KM. Budući da preduzeće može prodati bilo koju količinu proizvoda po cijeni P=45 KM, promjena ukupnog prihoda po jedinici proizvoda promjena proizvodnje ili granični prihod (MR) također je 45 KM.</a:t>
            </a:r>
            <a:endParaRPr lang="en-US" altLang="sr-Latn-RS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>
            <a:extLst>
              <a:ext uri="{FF2B5EF4-FFF2-40B4-BE49-F238E27FC236}">
                <a16:creationId xmlns:a16="http://schemas.microsoft.com/office/drawing/2014/main" id="{D3B52BC4-B0D0-8F41-A3A2-57E3DEDC3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4582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2296</TotalTime>
  <Words>2415</Words>
  <Application>Microsoft Macintosh PowerPoint</Application>
  <PresentationFormat>On-screen Show (4:3)</PresentationFormat>
  <Paragraphs>653</Paragraphs>
  <Slides>59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9" baseType="lpstr">
      <vt:lpstr>Arial</vt:lpstr>
      <vt:lpstr>Lucida Sans Unicode</vt:lpstr>
      <vt:lpstr>Wingdings 3</vt:lpstr>
      <vt:lpstr>Verdana</vt:lpstr>
      <vt:lpstr>Wingdings 2</vt:lpstr>
      <vt:lpstr>Calibri</vt:lpstr>
      <vt:lpstr>Times New Roman</vt:lpstr>
      <vt:lpstr>MS Sans Serif</vt:lpstr>
      <vt:lpstr>Concourse</vt:lpstr>
      <vt:lpstr>Equation</vt:lpstr>
      <vt:lpstr>MAKSIMIZACIJA PROFITA U SAVRŠENOJ KONKURENCIJI</vt:lpstr>
      <vt:lpstr>Profit</vt:lpstr>
      <vt:lpstr>MAKSIMIZACIJA PROFITA U SAVRŠENOJ KONKURENCIJI</vt:lpstr>
      <vt:lpstr>Savršena konkurencija - definicija</vt:lpstr>
      <vt:lpstr>Određivanje cijene u savršenoj konkurenciji</vt:lpstr>
      <vt:lpstr>PowerPoint Presentation</vt:lpstr>
      <vt:lpstr>PowerPoint Presentation</vt:lpstr>
      <vt:lpstr>PowerPoint Presentation</vt:lpstr>
      <vt:lpstr>PowerPoint Presentation</vt:lpstr>
      <vt:lpstr>Profit</vt:lpstr>
      <vt:lpstr>Vrste profita</vt:lpstr>
      <vt:lpstr>Maksimizacija profita</vt:lpstr>
      <vt:lpstr>Savršena konkurencija  Maksimizacija profita, tačke nultog profita i tačka zatvaranja preduzeća  na osnovu promjene prodajne cijene.  Grafički prikaz.</vt:lpstr>
      <vt:lpstr>Maksimizacija profita na osnovu odnosa TR i TC</vt:lpstr>
      <vt:lpstr>Maksimizacija profita na osnovu odnosa MR i MC</vt:lpstr>
      <vt:lpstr>Uslov za maksimizaciju pf u savršenoj konkurenciji</vt:lpstr>
      <vt:lpstr>Maksimizacija profita na osnovu odnosa TR i TC</vt:lpstr>
      <vt:lpstr>Maksimizacija profita na osnovu odnosa MR i MC</vt:lpstr>
      <vt:lpstr>Maksimizacija profita na osnovu odnosa MR i MC</vt:lpstr>
      <vt:lpstr>Dobit preduzeća u savršenoj konkurenciji</vt:lpstr>
      <vt:lpstr>Nulti profit preduzeća u savršenoj konkurenciji</vt:lpstr>
      <vt:lpstr>Kratkoročno podnošljiv gubitak preduzeća u savršenoj konkurenciji</vt:lpstr>
      <vt:lpstr>Zatvaranje preduzeća u savršenoj konkurenciji</vt:lpstr>
      <vt:lpstr>Kratkoročka kriva ponude preduzeća u savršenoj konkurenciji</vt:lpstr>
      <vt:lpstr>Kratkoročka kriva ponude preduzeća u savršenoj konkurenciji</vt:lpstr>
      <vt:lpstr>PowerPoint Presentation</vt:lpstr>
      <vt:lpstr>ZADATAK</vt:lpstr>
      <vt:lpstr>Savršena konkurencija  </vt:lpstr>
      <vt:lpstr>Izračunavanje kritičnih tačka profitabilnosti na osnovu promjena po cijeni</vt:lpstr>
      <vt:lpstr>Maksimizacija profita</vt:lpstr>
      <vt:lpstr>Grafički pikaz</vt:lpstr>
      <vt:lpstr>PowerPoint Presentation</vt:lpstr>
      <vt:lpstr>Tačka A - Maksimizacija profita – grafički prikaz</vt:lpstr>
      <vt:lpstr>PowerPoint Presentation</vt:lpstr>
      <vt:lpstr>Tačke B – Nultni profit – matematiči prikaz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Savršena konkurencija  </vt:lpstr>
      <vt:lpstr>Izračunavanje kritičnih tačka profitabilnosti na osnovu promjena količine</vt:lpstr>
      <vt:lpstr>Maksimizacija profita</vt:lpstr>
      <vt:lpstr>Tačka A - Maksimizacija profita – grafički prikaz</vt:lpstr>
      <vt:lpstr>PowerPoint Presentation</vt:lpstr>
      <vt:lpstr>PowerPoint Presentation</vt:lpstr>
      <vt:lpstr>Tačke B – nultni profit matematički prikaz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Zadaci za vježbu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Private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Zdravko Todorović</dc:creator>
  <cp:lastModifiedBy>Milan Damjanović</cp:lastModifiedBy>
  <cp:revision>159</cp:revision>
  <dcterms:created xsi:type="dcterms:W3CDTF">2010-10-30T07:33:40Z</dcterms:created>
  <dcterms:modified xsi:type="dcterms:W3CDTF">2026-07-05T14:28:40Z</dcterms:modified>
</cp:coreProperties>
</file>