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0"/>
            <a:ext cx="73152" cy="514350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949440" y="457200"/>
            <a:ext cx="1463040" cy="1463040"/>
          </a:xfrm>
          <a:prstGeom prst="ellipse">
            <a:avLst/>
          </a:prstGeom>
          <a:solidFill>
            <a:srgbClr val="2D5BE3">
              <a:alpha val="30000"/>
            </a:srgbClr>
          </a:solidFill>
          <a:ln w="12700">
            <a:solidFill>
              <a:srgbClr val="2D5BE3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0" y="2286000"/>
            <a:ext cx="914400" cy="914400"/>
          </a:xfrm>
          <a:prstGeom prst="ellipse">
            <a:avLst/>
          </a:prstGeom>
          <a:solidFill>
            <a:srgbClr val="F9C846">
              <a:alpha val="40000"/>
            </a:srgbClr>
          </a:solidFill>
          <a:ln w="12700">
            <a:solidFill>
              <a:srgbClr val="F9C846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0584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8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KAMATNI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800" kern="0" dirty="0">
                <a:solidFill>
                  <a:srgbClr val="F9C8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RAČUN</a:t>
            </a:r>
            <a:endParaRPr lang="en-US" sz="5400" dirty="0"/>
          </a:p>
        </p:txBody>
      </p:sp>
      <p:sp>
        <p:nvSpPr>
          <p:cNvPr id="8" name="Shape 6"/>
          <p:cNvSpPr/>
          <p:nvPr/>
        </p:nvSpPr>
        <p:spPr>
          <a:xfrm>
            <a:off x="457200" y="2743200"/>
            <a:ext cx="3200400" cy="45720"/>
          </a:xfrm>
          <a:prstGeom prst="rect">
            <a:avLst/>
          </a:prstGeom>
          <a:solidFill>
            <a:srgbClr val="CADCFC">
              <a:alpha val="50000"/>
            </a:srgbClr>
          </a:solidFill>
          <a:ln w="12700">
            <a:solidFill>
              <a:srgbClr val="CADCFC">
                <a:alpha val="5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92608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Prosti i Složeni Kamatni Račun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429768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Finansijska Matematika  |  Akademska Godina 2025/26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Zamjena Finansijskih Obaveza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8503920" cy="960120"/>
          </a:xfrm>
          <a:prstGeom prst="rect">
            <a:avLst/>
          </a:prstGeom>
          <a:solidFill>
            <a:srgbClr val="E8EFFF"/>
          </a:solidFill>
          <a:ln/>
        </p:spPr>
      </p:sp>
      <p:sp>
        <p:nvSpPr>
          <p:cNvPr id="9" name="Shape 7"/>
          <p:cNvSpPr/>
          <p:nvPr/>
        </p:nvSpPr>
        <p:spPr>
          <a:xfrm>
            <a:off x="0" y="1097280"/>
            <a:ext cx="109728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170432"/>
            <a:ext cx="8138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Zadatak: Preduzeće treba platiti 1 000 n.j. za 2 mjeseca i 3 000 n.j. za 4 mjeseca. Koliko će platiti jednim iznosom danas? Kamatna stopa: 5%.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0040" y="2194560"/>
            <a:ext cx="256032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" y="2194560"/>
            <a:ext cx="64008" cy="155448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" y="2249424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Sadašnja vrijednost 1. obaveze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632" y="2542032"/>
            <a:ext cx="233172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PV₁ = 1 000 / (1 + 5%×2/12)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PV₁ = 1 000 / 1,00833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PV₁ ≈ 991,74 n.j.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291840" y="2194560"/>
            <a:ext cx="256032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91840" y="2194560"/>
            <a:ext cx="64008" cy="1554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56432" y="2249424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Sadašnja vrijednost 2. obaveze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456432" y="2542032"/>
            <a:ext cx="233172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PV₂ = 3 000 / (1 + 5%×4/12)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PV₂ = 3 000 / 1,01667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PV₂ ≈ 2 950,82 n.j.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63640" y="2194560"/>
            <a:ext cx="256032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263640" y="2194560"/>
            <a:ext cx="64008" cy="155448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28232" y="2249424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Ukupna isplata danas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28232" y="2542032"/>
            <a:ext cx="233172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= PV₁ + PV₂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≈ 991,74 + 2 950,82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≈ 3 942,56 n.j.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20040" y="3913632"/>
            <a:ext cx="8503920" cy="822960"/>
          </a:xfrm>
          <a:prstGeom prst="rect">
            <a:avLst/>
          </a:prstGeom>
          <a:solidFill>
            <a:srgbClr val="14205A"/>
          </a:solidFill>
          <a:ln/>
        </p:spPr>
      </p:sp>
      <p:sp>
        <p:nvSpPr>
          <p:cNvPr id="24" name="Text 22"/>
          <p:cNvSpPr/>
          <p:nvPr/>
        </p:nvSpPr>
        <p:spPr>
          <a:xfrm>
            <a:off x="502920" y="39776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Ključni princip: Novčane obaveze iz različitih perioda ne mogu se direktno zbrajati — svaku treba diskontovati na isti referentni trenutak.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Složeni Kamatni Račun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8503920" cy="123444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170432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9C84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Kn = G · (1 + i)ⁿ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 — buduća vrijednost  |  G — glavnica  |  i = p/100  |  n — broj perioda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029200" y="1170432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Diskontna formula: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G = Kn / (1+i)ⁿ</a:t>
            </a:r>
            <a:endParaRPr lang="en-US" sz="18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2468880"/>
          <a:ext cx="8503920" cy="2011680"/>
        </p:xfrm>
        <a:graphic>
          <a:graphicData uri="http://schemas.openxmlformats.org/drawingml/2006/table">
            <a:tbl>
              <a:tblPr/>
              <a:tblGrid>
                <a:gridCol w="2834640"/>
                <a:gridCol w="2834640"/>
                <a:gridCol w="2834640"/>
              </a:tblGrid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Period (n)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Prosti (G=1000, p=10%)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Složeni (G=1000, p=10%)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godina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1 100,00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1 100,00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godine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1 300,00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1 331,00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godina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1 500,00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1 610,51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godina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2 000,00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2 593,74 n.j.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spc="4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KLJUČNI ZAKLJUČCI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4114800" cy="1645920"/>
          </a:xfrm>
          <a:prstGeom prst="rect">
            <a:avLst/>
          </a:prstGeom>
          <a:solidFill>
            <a:srgbClr val="14205A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914400"/>
            <a:ext cx="41148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051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C8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10515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Kamata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" y="1554480"/>
            <a:ext cx="3840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Prinos od pozajmljenog kapitala — funkcija G, t i p.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914400"/>
            <a:ext cx="4114800" cy="1645920"/>
          </a:xfrm>
          <a:prstGeom prst="rect">
            <a:avLst/>
          </a:prstGeom>
          <a:solidFill>
            <a:srgbClr val="14205A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914400"/>
            <a:ext cx="41148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051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C8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349240" y="10515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Prosti račun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846320" y="1554480"/>
            <a:ext cx="3840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Ista osnovica tokom cijelog perioda. Za kratkoročne transakcije.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2743200"/>
            <a:ext cx="4114800" cy="1645920"/>
          </a:xfrm>
          <a:prstGeom prst="rect">
            <a:avLst/>
          </a:prstGeom>
          <a:solidFill>
            <a:srgbClr val="14205A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2743200"/>
            <a:ext cx="41148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2880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C8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914400" y="28803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Složeni račun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11480" y="3383280"/>
            <a:ext cx="3840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Kamata na kamatu — osnovica raste svaki period.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09160" y="2743200"/>
            <a:ext cx="4114800" cy="1645920"/>
          </a:xfrm>
          <a:prstGeom prst="rect">
            <a:avLst/>
          </a:prstGeom>
          <a:solidFill>
            <a:srgbClr val="14205A"/>
          </a:solidFill>
          <a:ln/>
          <a:effectLst>
            <a:outerShdw sx="100000" sy="100000" kx="0" ky="0" algn="bl" rotWithShape="0" blurRad="1016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2743200"/>
            <a:ext cx="41148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6320" y="2880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C8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5349240" y="28803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Anticipativni/Dekurzivni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846320" y="3383280"/>
            <a:ext cx="3840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Razlikuje se trenutak plaćanja kamate. Dekurzivni je uobičajen.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Finansijska Matematika  |  Kamatni Račun  |  2025/26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Šta je kamata?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09728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Kamata je prinos od investiranog kapitala — suma novca koja za korištenje pozajmljenog kapitala, definisana ugovorom ili zakonskim propisima, pripada vlasniku sredstava (povjeriocu).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920240"/>
            <a:ext cx="26060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920240"/>
            <a:ext cx="64008" cy="137160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" y="19751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Glavnica  (G)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84632" y="2267712"/>
            <a:ext cx="237744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Iznos pozajmljenog novca — osnova za obračun kamate.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200400" y="1920240"/>
            <a:ext cx="26060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1920240"/>
            <a:ext cx="64008" cy="137160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64992" y="19751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Vrijeme  (t)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64992" y="2267712"/>
            <a:ext cx="237744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Dužina perioda na koje se sredstva pozajmljuju.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80760" y="1920240"/>
            <a:ext cx="26060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080760" y="1920240"/>
            <a:ext cx="64008" cy="1371600"/>
          </a:xfrm>
          <a:prstGeom prst="rect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45352" y="19751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Kamatna stopa  (p)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245352" y="2267712"/>
            <a:ext cx="237744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Procenat koji određuje visinu kamate za dati period.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20040" y="347472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  =  f(G, t, p)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320040" y="39776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Iznos kamate je funkcija glavnice, vremena i kamatne stope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Vrste Obračuna Kamate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393192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1097280"/>
            <a:ext cx="3931920" cy="41148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115568"/>
            <a:ext cx="37490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PROSTI KAMATNI RAČUN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1600200"/>
            <a:ext cx="36576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Uvijek ista osnovica
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Kamata se ne pripisuje glavnici
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Koristi se za kratkoročne transakcije
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Obično kraće od godinu dana
</a:t>
            </a:r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Formula:
</a:t>
            </a:r>
            <a:pPr indent="0" marL="0">
              <a:buNone/>
            </a:pPr>
            <a:r>
              <a:rPr lang="en-US" sz="1250" b="1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 = G · (1 + p · t)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892040" y="1097280"/>
            <a:ext cx="393192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892040" y="1097280"/>
            <a:ext cx="393192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83480" y="1115568"/>
            <a:ext cx="37490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SLOŽENI KAMATNI RAČUN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0" y="1600200"/>
            <a:ext cx="36576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Osnovica raste svaki period
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Kamata se pripisuje glavnici
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Efekat kamate na kamatu
</a:t>
            </a:r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Koristi se za dugoročne transakcije
</a:t>
            </a:r>
            <a:pPr indent="0" marL="0">
              <a:buNone/>
            </a:pPr>
            <a:r>
              <a:rPr lang="en-US" sz="12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Formula:
</a:t>
            </a:r>
            <a:pPr indent="0" marL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 = G · (1 + p)ⁿ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160520" y="2194560"/>
            <a:ext cx="822960" cy="822960"/>
          </a:xfrm>
          <a:prstGeom prst="ellipse">
            <a:avLst/>
          </a:prstGeom>
          <a:solidFill>
            <a:srgbClr val="F9C846"/>
          </a:solidFill>
          <a:ln w="12700">
            <a:solidFill>
              <a:srgbClr val="E5B02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60520" y="21945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Anticipativni vs. Dekurzivni Obračun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3931920" cy="2286000"/>
          </a:xfrm>
          <a:prstGeom prst="rect">
            <a:avLst/>
          </a:prstGeom>
          <a:solidFill>
            <a:srgbClr val="E8E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0" y="1097280"/>
            <a:ext cx="109728" cy="228600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18872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Anticipativni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1600200"/>
            <a:ext cx="3566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Kamata se obračunava i naplaćuje UNAPRIJED — na početku perioda. Korisnik prima manje od nominalnog iznosa zajma.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892040" y="1097280"/>
            <a:ext cx="3931920" cy="2286000"/>
          </a:xfrm>
          <a:prstGeom prst="rect">
            <a:avLst/>
          </a:prstGeom>
          <a:solidFill>
            <a:srgbClr val="E8E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0" y="1097280"/>
            <a:ext cx="109728" cy="2286000"/>
          </a:xfrm>
          <a:prstGeom prst="rect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74920" y="118872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Dekurzivni  ✓ Uobičajeno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74920" y="1600200"/>
            <a:ext cx="3566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Kamata se obračunava i naplaćuje NA KRAJU perioda. Korisnik prima puni iznos zajma, a kamatu vraća s ostatkom duga.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3566160"/>
            <a:ext cx="8229600" cy="54864"/>
          </a:xfrm>
          <a:prstGeom prst="rect">
            <a:avLst/>
          </a:prstGeom>
          <a:solidFill>
            <a:srgbClr val="6B7CA1"/>
          </a:solidFill>
          <a:ln w="12700">
            <a:solidFill>
              <a:srgbClr val="6B7CA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20624" y="3456432"/>
            <a:ext cx="228600" cy="228600"/>
          </a:xfrm>
          <a:prstGeom prst="ellipse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3657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t₀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74320" y="3108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5B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 Kamata plaćena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494776" y="3456432"/>
            <a:ext cx="228600" cy="228600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0" y="36576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tₙ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8494776" y="3182112"/>
            <a:ext cx="228600" cy="228600"/>
          </a:xfrm>
          <a:prstGeom prst="ellipse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32320" y="297180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 Kamata plaćena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20040" y="42062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Važna napomena: Većina finansijskih transakcija koristi dekurzivni obračun.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Referentne Kamatne Stope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14300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0040" y="1143000"/>
            <a:ext cx="3931920" cy="59436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1612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EURIBOR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57200" y="14630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 Interbank Offered Rate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7200" y="182880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Kamatna stopa koja se primjenjuje na međubankarske pozajmice u Evrozoni.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Svakodnevno objavljuje European Money Markets Institute (EMMI)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Postoji za ročnosti: 1W, 1M, 3M, 6M, 12M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Ključna referentna stopa za EUR kredite u BiH i regionu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892040" y="114300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92040" y="1143000"/>
            <a:ext cx="3931920" cy="5943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0" y="11612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LIBOR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029200" y="14630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London Interbank Offered Rate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029200" y="182880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Kamatna stopa na londonskom međubankarskom tržištu.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Administrira ICE Benchmark Administration (IBA)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Važi za više valuta: USD, GBP, EUR, JPY, CHF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Postupno se zamjenjuje SOFR i SONIA stopama od 2023.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Prosti Kamatni Račun — Formule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143000"/>
            <a:ext cx="3931920" cy="1463040"/>
          </a:xfrm>
          <a:prstGeom prst="rect">
            <a:avLst/>
          </a:prstGeom>
          <a:solidFill>
            <a:srgbClr val="E8E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1615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Kamata za jednu godinu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15544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D5BE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 = G · (p / 100)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7200" y="2194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— kamatna stopa u procentima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892040" y="1143000"/>
            <a:ext cx="3931920" cy="1463040"/>
          </a:xfrm>
          <a:prstGeom prst="rect">
            <a:avLst/>
          </a:prstGeom>
          <a:solidFill>
            <a:srgbClr val="E8E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0" y="121615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Kamata za t godina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0" y="15544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 = G · p · t  /  100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029200" y="2194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 = G · (1 + i·t)  gdje  i = p/100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2788920"/>
            <a:ext cx="393192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0" y="2788920"/>
            <a:ext cx="109728" cy="155448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880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Dekurzivni kamatni faktor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3200400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Kf = (1 + i·t)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Povećava sadašnju vrijednost u buduću.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92040" y="2788920"/>
            <a:ext cx="393192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0" y="2788920"/>
            <a:ext cx="109728" cy="155448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74920" y="2880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Diskontni kamatni faktor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074920" y="3200400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 = 1 / (1 + i·t)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Svodi buduću vrijednost na sadašnju.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Primjer 1 — Kasa Skonto (Preduzeće ABC)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8503920" cy="1463040"/>
          </a:xfrm>
          <a:prstGeom prst="rect">
            <a:avLst/>
          </a:prstGeom>
          <a:solidFill>
            <a:srgbClr val="E8E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0" y="1097280"/>
            <a:ext cx="109728" cy="146304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1704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Zadatak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1508760"/>
            <a:ext cx="813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Preduzeće ABC treba platiti fakturu od 40 000 KM (rok: 30 dana). Ako uplati u roku 7 dana, dobija kasa skonto od 1,25%. Koja je granična kamatna stopa bankarskog kredita kod koje je finansijski efekat neutralan? Koliki dobitak se ostvaruje uz kamatnu stopu od 13,5%?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2697480"/>
            <a:ext cx="393192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2697480"/>
            <a:ext cx="64008" cy="141732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" y="2752344"/>
            <a:ext cx="3703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Korak 1 — Iznos skonta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4632" y="3044952"/>
            <a:ext cx="370332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Skonto = 40 000 × 1,25% = 500 KM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Razlika u danima = 30 − 7 = 23 dana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892040" y="2697480"/>
            <a:ext cx="393192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892040" y="2697480"/>
            <a:ext cx="64008" cy="14173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56632" y="2752344"/>
            <a:ext cx="3703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Korak 2 — Granična stopa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56632" y="3044952"/>
            <a:ext cx="370332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p* = (500 / 39 500) × (365 / 23) × 100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p* ≈ 20,11%  →  Neutralna granica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20040" y="4251960"/>
            <a:ext cx="8503920" cy="594360"/>
          </a:xfrm>
          <a:prstGeom prst="rect">
            <a:avLst/>
          </a:prstGeom>
          <a:solidFill>
            <a:srgbClr val="2ECC71">
              <a:alpha val="20000"/>
            </a:srgbClr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02920" y="4279392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Zaključak: Uz kamatnu stopu od 13,5% &lt; 20,11%, uzimanje kredita je isplativo. Finansijska dobit = 500 − (39 500 × 13,5% × 23/365) ≈ 500 − 336,67 ≈ 163,33 KM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Primjer 2 — Dnevni Obračun Kamate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8503920" cy="1005840"/>
          </a:xfrm>
          <a:prstGeom prst="rect">
            <a:avLst/>
          </a:prstGeom>
          <a:solidFill>
            <a:srgbClr val="E8EFFF"/>
          </a:solidFill>
          <a:ln/>
        </p:spPr>
      </p:sp>
      <p:sp>
        <p:nvSpPr>
          <p:cNvPr id="9" name="Shape 7"/>
          <p:cNvSpPr/>
          <p:nvPr/>
        </p:nvSpPr>
        <p:spPr>
          <a:xfrm>
            <a:off x="0" y="1097280"/>
            <a:ext cx="109728" cy="100584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188720"/>
            <a:ext cx="8138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Zadatak: Koliko mora dužnik platiti 3.4. na osnovu iznosa od 1 000 n.j. primljenih 10.3., uz kamatnu stopu od 10%?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914400" y="2331720"/>
            <a:ext cx="7315200" cy="54864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4672" y="2203704"/>
            <a:ext cx="274320" cy="274320"/>
          </a:xfrm>
          <a:prstGeom prst="ellipse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5146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19659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5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= 1 000 n.j.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065008" y="2203704"/>
            <a:ext cx="274320" cy="274320"/>
          </a:xfrm>
          <a:prstGeom prst="ellipse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909560" y="25146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3.4.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931920" y="242316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24 dana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2926080"/>
            <a:ext cx="393192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2926080"/>
            <a:ext cx="64008" cy="141732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" y="2980944"/>
            <a:ext cx="3703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Izračun broja dana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4632" y="3273552"/>
            <a:ext cx="370332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Mart: 31 − 10 = 21 dan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April: 3 dana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Ukupno: t = 24 dana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892040" y="2926080"/>
            <a:ext cx="393192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892040" y="2926080"/>
            <a:ext cx="64008" cy="14173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56632" y="2980944"/>
            <a:ext cx="3703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Obračun kamate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056632" y="3273552"/>
            <a:ext cx="370332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= 1 000 × 10% × 24/365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= 6,5753 n.j.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 = 1 000 + 6,5753 = 1 006,58 n.j.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205A"/>
          </a:solidFill>
          <a:ln w="12700">
            <a:solidFill>
              <a:srgbClr val="1420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Anticipativni Obračun — Primjeri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4892040"/>
            <a:ext cx="73152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Kamatni Račun  |  Finansijska Matematika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686800" y="4892040"/>
            <a:ext cx="36576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9C8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8503920" cy="1051560"/>
          </a:xfrm>
          <a:prstGeom prst="rect">
            <a:avLst/>
          </a:prstGeom>
          <a:solidFill>
            <a:srgbClr val="E8EFFF"/>
          </a:solidFill>
          <a:ln/>
        </p:spPr>
      </p:sp>
      <p:sp>
        <p:nvSpPr>
          <p:cNvPr id="9" name="Shape 7"/>
          <p:cNvSpPr/>
          <p:nvPr/>
        </p:nvSpPr>
        <p:spPr>
          <a:xfrm>
            <a:off x="0" y="1097280"/>
            <a:ext cx="109728" cy="105156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161288"/>
            <a:ext cx="8138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 A: Banka je isplatila 9 700 n.j. uz 9% anticipativno. Dužnik vraća za 4 mjeseca. Koliki je nominalni iznos zajma? Efektivna kamatna stopa?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20040" y="228600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" y="2286000"/>
            <a:ext cx="64008" cy="1371600"/>
          </a:xfrm>
          <a:prstGeom prst="rect">
            <a:avLst/>
          </a:prstGeom>
          <a:solidFill>
            <a:srgbClr val="F9C846"/>
          </a:solidFill>
          <a:ln w="12700">
            <a:solidFill>
              <a:srgbClr val="F9C84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" y="2340864"/>
            <a:ext cx="3703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Nominalni iznos zajma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632" y="2633472"/>
            <a:ext cx="370332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= 9 700 / (1 − 9% × 4/12)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= 9 700 / 0,97 ≈ 10 000 n.j.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892040" y="228600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892040" y="2286000"/>
            <a:ext cx="64008" cy="1371600"/>
          </a:xfrm>
          <a:prstGeom prst="rect">
            <a:avLst/>
          </a:prstGeom>
          <a:solidFill>
            <a:srgbClr val="2D5BE3"/>
          </a:solidFill>
          <a:ln w="12700">
            <a:solidFill>
              <a:srgbClr val="2D5B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56632" y="2340864"/>
            <a:ext cx="3703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Efektivna kamatna stopa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56632" y="2633472"/>
            <a:ext cx="370332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p_ef = (300 / 9 700) × (12/4) × 100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6B7C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p_ef ≈ 9,278%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20040" y="3794760"/>
            <a:ext cx="850392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0" y="3794760"/>
            <a:ext cx="109728" cy="10058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840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 B — Preduzeće, 05.03., uzelo 5 000 n.j. uz 8% anticipativno, vraća 21.06. (75 n.j. troškovi obrade):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Isplaćeno: 5 000 − (5 000 × 8% × 108/365) − 75 ≈ 4 807,40 n.j.   |   Efektivna stopa ≈ 10,52%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Kamatni Račun</dc:title>
  <dc:subject>PptxGenJS Presentation</dc:subject>
  <dc:creator>Finansijska Matematika</dc:creator>
  <cp:lastModifiedBy>Finansijska Matematika</cp:lastModifiedBy>
  <cp:revision>1</cp:revision>
  <dcterms:created xsi:type="dcterms:W3CDTF">2026-02-23T17:22:14Z</dcterms:created>
  <dcterms:modified xsi:type="dcterms:W3CDTF">2026-02-23T17:22:14Z</dcterms:modified>
</cp:coreProperties>
</file>