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3" r:id="rId4"/>
    <p:sldId id="274" r:id="rId5"/>
    <p:sldId id="276" r:id="rId6"/>
    <p:sldId id="275" r:id="rId7"/>
    <p:sldId id="272" r:id="rId8"/>
    <p:sldId id="278" r:id="rId9"/>
    <p:sldId id="27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46"/>
  </p:normalViewPr>
  <p:slideViewPr>
    <p:cSldViewPr snapToGrid="0">
      <p:cViewPr varScale="1">
        <p:scale>
          <a:sx n="108" d="100"/>
          <a:sy n="108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85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8B0BB8-AD0B-4F12-ACD6-BEC5EDA15AE0}" type="datetimeFigureOut">
              <a:rPr lang="en-US" smtClean="0"/>
              <a:t>5/19/24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1651-A828-4573-9DEA-CF8C9228A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Rente ii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CC9C27-3118-41BD-B5DB-1869ADEA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/>
          <a:lstStyle/>
          <a:p>
            <a:r>
              <a:rPr lang="sr-Latn-BA" dirty="0"/>
              <a:t>Vježbe 9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0141891-A556-41A0-9C7B-21EDF0E03407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9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2964E18-857C-43EC-86F5-9B30FD51FEB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1399" y="299906"/>
              <a:ext cx="4986781" cy="277767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Period ulaganja = periodu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sSubSup>
                                  <m:sSubSupPr>
                                    <m:ctrlP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𝐼𝐼</m:t>
                                    </m:r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  <m:sup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algn="l"/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sSubSup>
                                  <m:sSubSupPr>
                                    <m:ctrlP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(1+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𝐼𝐼𝐼</m:t>
                                    </m:r>
                                  </m:e>
                                  <m:sub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  <m:sup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bSup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2964E18-857C-43EC-86F5-9B30FD51FE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92964420"/>
                  </p:ext>
                </p:extLst>
              </p:nvPr>
            </p:nvGraphicFramePr>
            <p:xfrm>
              <a:off x="141399" y="299906"/>
              <a:ext cx="4986781" cy="277767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Period ulaganja = periodu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1292" t="-70186" r="-738" b="-1167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1292" t="-147312" r="-738" b="-10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368D164-C198-459E-BDCF-40B3D7C85C6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467546" y="299906"/>
              <a:ext cx="6334813" cy="57992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8024">
                      <a:extLst>
                        <a:ext uri="{9D8B030D-6E8A-4147-A177-3AD203B41FA5}">
                          <a16:colId xmlns:a16="http://schemas.microsoft.com/office/drawing/2014/main" val="1853792288"/>
                        </a:ext>
                      </a:extLst>
                    </a:gridCol>
                    <a:gridCol w="4206789">
                      <a:extLst>
                        <a:ext uri="{9D8B030D-6E8A-4147-A177-3AD203B41FA5}">
                          <a16:colId xmlns:a16="http://schemas.microsoft.com/office/drawing/2014/main" val="1382430248"/>
                        </a:ext>
                      </a:extLst>
                    </a:gridCol>
                  </a:tblGrid>
                  <a:tr h="100368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ulaganja &lt;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06455601"/>
                      </a:ext>
                    </a:extLst>
                  </a:tr>
                  <a:tr h="1067218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prolongacije pojedinačnih uloga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A: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>
                                <m:f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 (</m:t>
                                  </m:r>
                                  <m:sSup>
                                    <m:sSupPr>
                                      <m:ctrlP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sSubSup>
                                <m:sSubSup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𝐼𝐼</m:t>
                                  </m:r>
                                  <m:r>
                                    <a:rPr lang="sr-Latn-BA" sz="1800" b="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𝑝𝑐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bSup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72779986"/>
                      </a:ext>
                    </a:extLst>
                  </a:tr>
                  <a:tr h="1040146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D: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sSubSup>
                                <m:sSubSup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(1+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𝐼𝐼𝐼</m:t>
                                  </m:r>
                                </m:e>
                                <m:sub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𝑝𝑐</m:t>
                                  </m:r>
                                </m:sub>
                                <m: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sr-Latn-BA" sz="1800" dirty="0"/>
                        </a:p>
                        <a:p>
                          <a:pPr algn="l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47402048"/>
                      </a:ext>
                    </a:extLst>
                  </a:tr>
                  <a:tr h="690000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ekvivalentnih uloga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A: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06283165"/>
                      </a:ext>
                    </a:extLst>
                  </a:tr>
                  <a:tr h="6900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D: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032014"/>
                      </a:ext>
                    </a:extLst>
                  </a:tr>
                  <a:tr h="654093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kombinacije proste i složene kamate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A: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+1)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200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61865856"/>
                      </a:ext>
                    </a:extLst>
                  </a:tr>
                  <a:tr h="654093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D: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𝑛𝑚</m:t>
                                  </m:r>
                                </m:sub>
                              </m:s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−1)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200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698627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368D164-C198-459E-BDCF-40B3D7C85C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1784507"/>
                  </p:ext>
                </p:extLst>
              </p:nvPr>
            </p:nvGraphicFramePr>
            <p:xfrm>
              <a:off x="5467546" y="299906"/>
              <a:ext cx="6334813" cy="57992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8024">
                      <a:extLst>
                        <a:ext uri="{9D8B030D-6E8A-4147-A177-3AD203B41FA5}">
                          <a16:colId xmlns:a16="http://schemas.microsoft.com/office/drawing/2014/main" val="1853792288"/>
                        </a:ext>
                      </a:extLst>
                    </a:gridCol>
                    <a:gridCol w="4206789">
                      <a:extLst>
                        <a:ext uri="{9D8B030D-6E8A-4147-A177-3AD203B41FA5}">
                          <a16:colId xmlns:a16="http://schemas.microsoft.com/office/drawing/2014/main" val="1382430248"/>
                        </a:ext>
                      </a:extLst>
                    </a:gridCol>
                  </a:tblGrid>
                  <a:tr h="100368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ulaganja &lt;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06455601"/>
                      </a:ext>
                    </a:extLst>
                  </a:tr>
                  <a:tr h="1067218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prolongacije pojedinačnih uloga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94857" r="-579" b="-3508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2779986"/>
                      </a:ext>
                    </a:extLst>
                  </a:tr>
                  <a:tr h="1040146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199415" r="-579" b="-2590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47402048"/>
                      </a:ext>
                    </a:extLst>
                  </a:tr>
                  <a:tr h="690000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ekvivalentnih uloga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453097" r="-579" b="-2920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6283165"/>
                      </a:ext>
                    </a:extLst>
                  </a:tr>
                  <a:tr h="6900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553097" r="-579" b="-1920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5032014"/>
                      </a:ext>
                    </a:extLst>
                  </a:tr>
                  <a:tr h="654093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kombinacije proste i složene kamate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683333" r="-579" b="-1009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1865856"/>
                      </a:ext>
                    </a:extLst>
                  </a:tr>
                  <a:tr h="654093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796" t="-790654" r="-579" b="-1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986276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5">
                <a:extLst>
                  <a:ext uri="{FF2B5EF4-FFF2-40B4-BE49-F238E27FC236}">
                    <a16:creationId xmlns:a16="http://schemas.microsoft.com/office/drawing/2014/main" id="{1BD0C43B-C354-4062-92DA-F1C7ED51CDF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1398" y="3415244"/>
              <a:ext cx="4986781" cy="31428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ulaganja &gt;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𝑛𝑚</m:t>
                                    </m:r>
                                  </m:sub>
                                </m:sSub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f>
                                  <m:f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sr-Latn-BA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Sup>
                                          <m:sSubSupPr>
                                            <m:ctrlP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𝐼𝐼𝐼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∙</m:t>
                                            </m:r>
                                            <m:r>
                                              <a:rPr lang="sr-Latn-BA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sSubSup>
                                          <m:sSubSupPr>
                                            <m:ctrlP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𝐼𝐼𝐼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</m:sup>
                                        </m:sSubSup>
                                      </m:den>
                                    </m:f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𝑛𝑚</m:t>
                                    </m:r>
                                  </m:sub>
                                </m:sSub>
                                <m:r>
                                  <a:rPr lang="sr-Latn-BA" sz="18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i="1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f>
                                  <m:fPr>
                                    <m:ctrlP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  <m: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d>
                                  <m:dPr>
                                    <m:ctrlP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Sup>
                                          <m:sSubSupPr>
                                            <m:ctrlP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𝐼𝐼𝐼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∙</m:t>
                                            </m:r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sSubSup>
                                          <m:sSubSupPr>
                                            <m:ctrlP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𝐼𝐼𝐼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</m:sup>
                                        </m:sSubSup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5">
                <a:extLst>
                  <a:ext uri="{FF2B5EF4-FFF2-40B4-BE49-F238E27FC236}">
                    <a16:creationId xmlns:a16="http://schemas.microsoft.com/office/drawing/2014/main" id="{1BD0C43B-C354-4062-92DA-F1C7ED51CD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33024475"/>
                  </p:ext>
                </p:extLst>
              </p:nvPr>
            </p:nvGraphicFramePr>
            <p:xfrm>
              <a:off x="141398" y="3415244"/>
              <a:ext cx="4986781" cy="31428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ulaganja &gt;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124047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1292" t="-55172" r="-738" b="-1014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24047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1292" t="-154412" r="-738" b="-9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1786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2964E18-857C-43EC-86F5-9B30FD51FE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3947627"/>
                  </p:ext>
                </p:extLst>
              </p:nvPr>
            </p:nvGraphicFramePr>
            <p:xfrm>
              <a:off x="141399" y="299906"/>
              <a:ext cx="4986781" cy="277767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Period isplate = periodu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b="0" dirty="0"/>
                            <a:t>Anticipativne</a:t>
                          </a:r>
                          <a:endParaRPr 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Latn-BA" b="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b="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den>
                                </m:f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15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bSup>
                                  <m:sSubSupPr>
                                    <m:ctrlP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𝐼𝑉</m:t>
                                    </m:r>
                                  </m:e>
                                  <m:sub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  <m:sup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algn="l"/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b="0" dirty="0"/>
                            <a:t>Dekurzivne</a:t>
                          </a:r>
                          <a:endParaRPr 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Latn-BA" b="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b="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15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bSup>
                                  <m:sSubSupPr>
                                    <m:ctrlP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𝐼𝑉</m:t>
                                    </m:r>
                                  </m:e>
                                  <m:sub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  <m:sup>
                                    <m:r>
                                      <a:rPr lang="sr-Latn-BA" b="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02964E18-857C-43EC-86F5-9B30FD51FE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3947627"/>
                  </p:ext>
                </p:extLst>
              </p:nvPr>
            </p:nvGraphicFramePr>
            <p:xfrm>
              <a:off x="141399" y="299906"/>
              <a:ext cx="4986781" cy="277767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Period isplate = periodu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b="0" dirty="0"/>
                            <a:t>Anticipativne</a:t>
                          </a:r>
                          <a:endParaRPr 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1538" t="-67949" r="-1154" b="-1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b="0" dirty="0"/>
                            <a:t>Dekurzivne</a:t>
                          </a:r>
                          <a:endParaRPr 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1538" t="-145556" r="-1154" b="-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368D164-C198-459E-BDCF-40B3D7C85C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5245774"/>
                  </p:ext>
                </p:extLst>
              </p:nvPr>
            </p:nvGraphicFramePr>
            <p:xfrm>
              <a:off x="5467546" y="299906"/>
              <a:ext cx="6334813" cy="57992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8024">
                      <a:extLst>
                        <a:ext uri="{9D8B030D-6E8A-4147-A177-3AD203B41FA5}">
                          <a16:colId xmlns:a16="http://schemas.microsoft.com/office/drawing/2014/main" val="1853792288"/>
                        </a:ext>
                      </a:extLst>
                    </a:gridCol>
                    <a:gridCol w="4206789">
                      <a:extLst>
                        <a:ext uri="{9D8B030D-6E8A-4147-A177-3AD203B41FA5}">
                          <a16:colId xmlns:a16="http://schemas.microsoft.com/office/drawing/2014/main" val="1382430248"/>
                        </a:ext>
                      </a:extLst>
                    </a:gridCol>
                  </a:tblGrid>
                  <a:tr h="100368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isplate &lt;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06455601"/>
                      </a:ext>
                    </a:extLst>
                  </a:tr>
                  <a:tr h="1067218">
                    <a:tc rowSpan="2"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sr-Latn-BA" sz="1800" b="0" dirty="0"/>
                            <a:t>Metod diskontovanja svake rente pojedinačno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A:</a:t>
                          </a:r>
                          <a14:m>
                            <m:oMath xmlns:m="http://schemas.openxmlformats.org/officeDocument/2006/math">
                              <m:r>
                                <a:rPr lang="sr-Latn-RS" sz="1800" b="0" i="0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sr-Latn-BA" sz="1800" b="0" i="0" smtClean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>
                                <m:f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 (</m:t>
                                  </m:r>
                                  <m:sSup>
                                    <m:sSupPr>
                                      <m:ctrlP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72779986"/>
                      </a:ext>
                    </a:extLst>
                  </a:tr>
                  <a:tr h="1040146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D:</a:t>
                          </a:r>
                          <a14:m>
                            <m:oMath xmlns:m="http://schemas.openxmlformats.org/officeDocument/2006/math">
                              <m:r>
                                <a:rPr lang="sr-Latn-RS" sz="1800" b="0" i="0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b="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sz="1800" b="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sr-Latn-BA" sz="1800" b="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sr-Latn-BA" sz="1800" b="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b="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47402048"/>
                      </a:ext>
                    </a:extLst>
                  </a:tr>
                  <a:tr h="690000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ekvivalentnih renti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A:</a:t>
                          </a:r>
                          <a14:m>
                            <m:oMath xmlns:m="http://schemas.openxmlformats.org/officeDocument/2006/math">
                              <m:r>
                                <a:rPr lang="sr-Latn-RS" sz="1800" b="0" i="0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06283165"/>
                      </a:ext>
                    </a:extLst>
                  </a:tr>
                  <a:tr h="6900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D:   </a:t>
                          </a:r>
                          <a14:m>
                            <m:oMath xmlns:m="http://schemas.openxmlformats.org/officeDocument/2006/math"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den>
                              </m:f>
                            </m:oMath>
                          </a14:m>
                          <a:endParaRPr lang="en-US" sz="18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5032014"/>
                      </a:ext>
                    </a:extLst>
                  </a:tr>
                  <a:tr h="654093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kombinacije proste i složene kamate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A:</a:t>
                          </a:r>
                          <a14:m>
                            <m:oMath xmlns:m="http://schemas.openxmlformats.org/officeDocument/2006/math">
                              <m:r>
                                <a:rPr lang="sr-Latn-RS" sz="1800" b="0" i="0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+1)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200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61865856"/>
                      </a:ext>
                    </a:extLst>
                  </a:tr>
                  <a:tr h="654093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D:</a:t>
                          </a:r>
                          <a14:m>
                            <m:oMath xmlns:m="http://schemas.openxmlformats.org/officeDocument/2006/math">
                              <m:r>
                                <a:rPr lang="sr-Latn-RS" sz="1800" b="0" i="0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m:rPr>
                                  <m:sty m:val="p"/>
                                </m:rPr>
                                <a:rPr lang="sr-Latn-BA" sz="1800" b="0" i="0" smtClean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−1)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200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698627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C368D164-C198-459E-BDCF-40B3D7C85C6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5245774"/>
                  </p:ext>
                </p:extLst>
              </p:nvPr>
            </p:nvGraphicFramePr>
            <p:xfrm>
              <a:off x="5467546" y="299906"/>
              <a:ext cx="6334813" cy="57992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8024">
                      <a:extLst>
                        <a:ext uri="{9D8B030D-6E8A-4147-A177-3AD203B41FA5}">
                          <a16:colId xmlns:a16="http://schemas.microsoft.com/office/drawing/2014/main" val="1853792288"/>
                        </a:ext>
                      </a:extLst>
                    </a:gridCol>
                    <a:gridCol w="4206789">
                      <a:extLst>
                        <a:ext uri="{9D8B030D-6E8A-4147-A177-3AD203B41FA5}">
                          <a16:colId xmlns:a16="http://schemas.microsoft.com/office/drawing/2014/main" val="1382430248"/>
                        </a:ext>
                      </a:extLst>
                    </a:gridCol>
                  </a:tblGrid>
                  <a:tr h="100368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isplate &lt;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06455601"/>
                      </a:ext>
                    </a:extLst>
                  </a:tr>
                  <a:tr h="1067218">
                    <a:tc rowSpan="2"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sr-Latn-BA" sz="1800" b="0" dirty="0"/>
                            <a:t>Metod diskontovanja svake rente pojedinačno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904" t="-92941" r="-602" b="-34705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2779986"/>
                      </a:ext>
                    </a:extLst>
                  </a:tr>
                  <a:tr h="1040146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904" t="-200000" r="-602" b="-2597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47402048"/>
                      </a:ext>
                    </a:extLst>
                  </a:tr>
                  <a:tr h="690000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ekvivalentnih renti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904" t="-455556" r="-602" b="-2944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6283165"/>
                      </a:ext>
                    </a:extLst>
                  </a:tr>
                  <a:tr h="6900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904" t="-545455" r="-602" b="-1890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5032014"/>
                      </a:ext>
                    </a:extLst>
                  </a:tr>
                  <a:tr h="654093">
                    <a:tc rowSpan="2">
                      <a:txBody>
                        <a:bodyPr/>
                        <a:lstStyle/>
                        <a:p>
                          <a:pPr algn="l"/>
                          <a:r>
                            <a:rPr lang="sr-Latn-BA" dirty="0"/>
                            <a:t>Metod kombinacije proste i složene kamate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904" t="-696078" r="-602" b="-1039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1865856"/>
                      </a:ext>
                    </a:extLst>
                  </a:tr>
                  <a:tr h="654093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50904" t="-780769" r="-602" b="-192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986276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5">
                <a:extLst>
                  <a:ext uri="{FF2B5EF4-FFF2-40B4-BE49-F238E27FC236}">
                    <a16:creationId xmlns:a16="http://schemas.microsoft.com/office/drawing/2014/main" id="{1BD0C43B-C354-4062-92DA-F1C7ED51CD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58468724"/>
                  </p:ext>
                </p:extLst>
              </p:nvPr>
            </p:nvGraphicFramePr>
            <p:xfrm>
              <a:off x="141398" y="3415244"/>
              <a:ext cx="4986781" cy="277767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isplate &gt;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f>
                                  <m:f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sr-Latn-BA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  <m:r>
                                  <a:rPr lang="sr-Latn-BA" sz="18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f>
                                  <m:fPr>
                                    <m:ctrlP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  <m: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p>
                                          <m:sSupPr>
                                            <m:ctrlP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e>
                                          <m:sup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∙</m:t>
                                            </m:r>
                                            <m:r>
                                              <a:rPr lang="sr-Latn-BA" sz="18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p>
                                        </m:sSup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  <m:r>
                                      <a:rPr lang="sr-Latn-BA" sz="18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  <m:r>
                                      <a:rPr lang="sr-Latn-BA" sz="18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5">
                <a:extLst>
                  <a:ext uri="{FF2B5EF4-FFF2-40B4-BE49-F238E27FC236}">
                    <a16:creationId xmlns:a16="http://schemas.microsoft.com/office/drawing/2014/main" id="{1BD0C43B-C354-4062-92DA-F1C7ED51CD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58468724"/>
                  </p:ext>
                </p:extLst>
              </p:nvPr>
            </p:nvGraphicFramePr>
            <p:xfrm>
              <a:off x="141398" y="3415244"/>
              <a:ext cx="4986781" cy="277767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89259">
                      <a:extLst>
                        <a:ext uri="{9D8B030D-6E8A-4147-A177-3AD203B41FA5}">
                          <a16:colId xmlns:a16="http://schemas.microsoft.com/office/drawing/2014/main" val="2157854155"/>
                        </a:ext>
                      </a:extLst>
                    </a:gridCol>
                    <a:gridCol w="3297522">
                      <a:extLst>
                        <a:ext uri="{9D8B030D-6E8A-4147-A177-3AD203B41FA5}">
                          <a16:colId xmlns:a16="http://schemas.microsoft.com/office/drawing/2014/main" val="1743833750"/>
                        </a:ext>
                      </a:extLst>
                    </a:gridCol>
                  </a:tblGrid>
                  <a:tr h="6619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Period isplate &gt; perioda kapitalisanja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20852533"/>
                      </a:ext>
                    </a:extLst>
                  </a:tr>
                  <a:tr h="983103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Anticipativne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1538" t="-67949" r="-1154" b="-1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99090709"/>
                      </a:ext>
                    </a:extLst>
                  </a:tr>
                  <a:tr h="1132672">
                    <a:tc>
                      <a:txBody>
                        <a:bodyPr/>
                        <a:lstStyle/>
                        <a:p>
                          <a:r>
                            <a:rPr lang="sr-Latn-BA" dirty="0"/>
                            <a:t>Dekurzivne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1538" t="-145556" r="-1154" b="-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2278643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28861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C6163E0E-B66B-A139-CF53-CF7D1104DEF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8771501"/>
                  </p:ext>
                </p:extLst>
              </p:nvPr>
            </p:nvGraphicFramePr>
            <p:xfrm>
              <a:off x="2317006" y="315905"/>
              <a:ext cx="7254506" cy="368012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2206">
                      <a:extLst>
                        <a:ext uri="{9D8B030D-6E8A-4147-A177-3AD203B41FA5}">
                          <a16:colId xmlns:a16="http://schemas.microsoft.com/office/drawing/2014/main" val="3618189811"/>
                        </a:ext>
                      </a:extLst>
                    </a:gridCol>
                    <a:gridCol w="5132300">
                      <a:extLst>
                        <a:ext uri="{9D8B030D-6E8A-4147-A177-3AD203B41FA5}">
                          <a16:colId xmlns:a16="http://schemas.microsoft.com/office/drawing/2014/main" val="2481915609"/>
                        </a:ext>
                      </a:extLst>
                    </a:gridCol>
                  </a:tblGrid>
                  <a:tr h="349022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Varijabilne</a:t>
                          </a:r>
                          <a:r>
                            <a:rPr lang="en-US" dirty="0"/>
                            <a:t> </a:t>
                          </a:r>
                          <a:r>
                            <a:rPr lang="en-US" dirty="0" err="1"/>
                            <a:t>rente</a:t>
                          </a:r>
                          <a:endParaRPr lang="en-US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09820894"/>
                      </a:ext>
                    </a:extLst>
                  </a:tr>
                  <a:tr h="596036">
                    <a:tc rowSpan="2">
                      <a:txBody>
                        <a:bodyPr/>
                        <a:lstStyle/>
                        <a:p>
                          <a:r>
                            <a:rPr lang="en-US" dirty="0" err="1"/>
                            <a:t>Aritmerička</a:t>
                          </a:r>
                          <a:r>
                            <a:rPr lang="en-US" dirty="0"/>
                            <a:t> </a:t>
                          </a:r>
                          <a:r>
                            <a:rPr lang="en-US" dirty="0" err="1"/>
                            <a:t>progresija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RS" b="0" dirty="0"/>
                            <a:t>A:</a:t>
                          </a:r>
                          <a:r>
                            <a:rPr lang="sr-Latn-RS" b="0" baseline="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100∙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−1)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−1)</m:t>
                                      </m:r>
                                    </m:den>
                                  </m:f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1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66717314"/>
                      </a:ext>
                    </a:extLst>
                  </a:tr>
                  <a:tr h="517231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D: </a:t>
                          </a:r>
                          <a14:m>
                            <m:oMath xmlns:m="http://schemas.openxmlformats.org/officeDocument/2006/math"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100∙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−1)</m:t>
                                      </m:r>
                                    </m:den>
                                  </m:f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15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414527"/>
                      </a:ext>
                    </a:extLst>
                  </a:tr>
                  <a:tr h="980586">
                    <a:tc rowSpan="2">
                      <a:txBody>
                        <a:bodyPr/>
                        <a:lstStyle/>
                        <a:p>
                          <a:r>
                            <a:rPr lang="en-US" dirty="0" err="1"/>
                            <a:t>Geometrijska</a:t>
                          </a:r>
                          <a:r>
                            <a:rPr lang="en-US" dirty="0"/>
                            <a:t> </a:t>
                          </a:r>
                          <a:r>
                            <a:rPr lang="en-US" dirty="0" err="1"/>
                            <a:t>progresija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indent="0" algn="l">
                            <a:buNone/>
                          </a:pPr>
                          <a:r>
                            <a:rPr lang="sr-Latn-RS" b="0" dirty="0"/>
                            <a:t>A:</a:t>
                          </a:r>
                          <a:r>
                            <a:rPr lang="sr-Latn-RS" b="0" baseline="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oMath>
                          </a14:m>
                          <a:endParaRPr lang="sr-Latn-BA" dirty="0"/>
                        </a:p>
                        <a:p>
                          <a:pPr marL="0" indent="0" algn="ctr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r-Latn-B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sr-Latn-BA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15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       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46908571"/>
                      </a:ext>
                    </a:extLst>
                  </a:tr>
                  <a:tr h="1195703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indent="0" algn="l">
                            <a:buNone/>
                          </a:pPr>
                          <a:r>
                            <a:rPr lang="en-US" dirty="0"/>
                            <a:t>D: </a:t>
                          </a:r>
                          <a14:m>
                            <m:oMath xmlns:m="http://schemas.openxmlformats.org/officeDocument/2006/math"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oMath>
                          </a14:m>
                          <a:endParaRPr lang="sr-Latn-BA" dirty="0"/>
                        </a:p>
                        <a:p>
                          <a:pPr marL="0" indent="0" algn="ctr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sr-Latn-BA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sr-Latn-BA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15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15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en-15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Latn-BA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p>
                                        <m:r>
                                          <a:rPr lang="sr-Latn-BA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,  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12166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C6163E0E-B66B-A139-CF53-CF7D1104DEF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8771501"/>
                  </p:ext>
                </p:extLst>
              </p:nvPr>
            </p:nvGraphicFramePr>
            <p:xfrm>
              <a:off x="2317006" y="315905"/>
              <a:ext cx="7254506" cy="368012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2206">
                      <a:extLst>
                        <a:ext uri="{9D8B030D-6E8A-4147-A177-3AD203B41FA5}">
                          <a16:colId xmlns:a16="http://schemas.microsoft.com/office/drawing/2014/main" val="3618189811"/>
                        </a:ext>
                      </a:extLst>
                    </a:gridCol>
                    <a:gridCol w="5132300">
                      <a:extLst>
                        <a:ext uri="{9D8B030D-6E8A-4147-A177-3AD203B41FA5}">
                          <a16:colId xmlns:a16="http://schemas.microsoft.com/office/drawing/2014/main" val="2481915609"/>
                        </a:ext>
                      </a:extLst>
                    </a:gridCol>
                  </a:tblGrid>
                  <a:tr h="36576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Varijabilne</a:t>
                          </a:r>
                          <a:r>
                            <a:rPr lang="en-US" dirty="0"/>
                            <a:t> </a:t>
                          </a:r>
                          <a:r>
                            <a:rPr lang="en-US" dirty="0" err="1"/>
                            <a:t>rente</a:t>
                          </a:r>
                          <a:endParaRPr lang="en-US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09820894"/>
                      </a:ext>
                    </a:extLst>
                  </a:tr>
                  <a:tr h="596036">
                    <a:tc rowSpan="2">
                      <a:txBody>
                        <a:bodyPr/>
                        <a:lstStyle/>
                        <a:p>
                          <a:r>
                            <a:rPr lang="en-US" dirty="0" err="1"/>
                            <a:t>Aritmerička</a:t>
                          </a:r>
                          <a:r>
                            <a:rPr lang="en-US" dirty="0"/>
                            <a:t> </a:t>
                          </a:r>
                          <a:r>
                            <a:rPr lang="en-US" dirty="0" err="1"/>
                            <a:t>progresija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481" t="-65957" r="-494" b="-4595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6717314"/>
                      </a:ext>
                    </a:extLst>
                  </a:tr>
                  <a:tr h="542036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481" t="-181395" r="-494" b="-4023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414527"/>
                      </a:ext>
                    </a:extLst>
                  </a:tr>
                  <a:tr h="980586">
                    <a:tc rowSpan="2">
                      <a:txBody>
                        <a:bodyPr/>
                        <a:lstStyle/>
                        <a:p>
                          <a:r>
                            <a:rPr lang="en-US" dirty="0" err="1"/>
                            <a:t>Geometrijska</a:t>
                          </a:r>
                          <a:r>
                            <a:rPr lang="en-US" dirty="0"/>
                            <a:t> </a:t>
                          </a:r>
                          <a:r>
                            <a:rPr lang="en-US" dirty="0" err="1"/>
                            <a:t>progresija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481" t="-157143" r="-494" b="-1246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46908571"/>
                      </a:ext>
                    </a:extLst>
                  </a:tr>
                  <a:tr h="1195703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41481" t="-208421" r="-494" b="-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12166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5532029F-E2ED-A3CB-4007-01CD752485A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5986359"/>
                  </p:ext>
                </p:extLst>
              </p:nvPr>
            </p:nvGraphicFramePr>
            <p:xfrm>
              <a:off x="4702088" y="4548250"/>
              <a:ext cx="2787823" cy="154919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87823">
                      <a:extLst>
                        <a:ext uri="{9D8B030D-6E8A-4147-A177-3AD203B41FA5}">
                          <a16:colId xmlns:a16="http://schemas.microsoft.com/office/drawing/2014/main" val="2481915609"/>
                        </a:ext>
                      </a:extLst>
                    </a:gridCol>
                  </a:tblGrid>
                  <a:tr h="1465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Vječita</a:t>
                          </a:r>
                          <a:r>
                            <a:rPr lang="en-US" dirty="0"/>
                            <a:t> </a:t>
                          </a:r>
                          <a:r>
                            <a:rPr lang="en-US" dirty="0" err="1"/>
                            <a:t>renta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09820894"/>
                      </a:ext>
                    </a:extLst>
                  </a:tr>
                  <a:tr h="63360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RS" b="0" dirty="0"/>
                            <a:t>A:  </a:t>
                          </a:r>
                          <a14:m>
                            <m:oMath xmlns:m="http://schemas.openxmlformats.org/officeDocument/2006/math"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66717314"/>
                      </a:ext>
                    </a:extLst>
                  </a:tr>
                  <a:tr h="549832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D:</a:t>
                          </a:r>
                          <a:r>
                            <a:rPr lang="en-US" baseline="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oMath>
                          </a14:m>
                          <a:endParaRPr lang="en-US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4145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5532029F-E2ED-A3CB-4007-01CD752485A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5986359"/>
                  </p:ext>
                </p:extLst>
              </p:nvPr>
            </p:nvGraphicFramePr>
            <p:xfrm>
              <a:off x="4702088" y="4548250"/>
              <a:ext cx="2787823" cy="154919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87823">
                      <a:extLst>
                        <a:ext uri="{9D8B030D-6E8A-4147-A177-3AD203B41FA5}">
                          <a16:colId xmlns:a16="http://schemas.microsoft.com/office/drawing/2014/main" val="2481915609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Vječita</a:t>
                          </a:r>
                          <a:r>
                            <a:rPr lang="en-US" dirty="0"/>
                            <a:t> </a:t>
                          </a:r>
                          <a:r>
                            <a:rPr lang="en-US" dirty="0" err="1"/>
                            <a:t>renta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09820894"/>
                      </a:ext>
                    </a:extLst>
                  </a:tr>
                  <a:tr h="6336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55" t="-62000" r="-909" b="-9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6717314"/>
                      </a:ext>
                    </a:extLst>
                  </a:tr>
                  <a:tr h="5498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55" t="-184091" r="-909" b="-22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41452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37840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95900-6F31-46B7-9517-36C80C41A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38" y="245098"/>
            <a:ext cx="11227323" cy="1894787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</a:t>
            </a:r>
          </a:p>
          <a:p>
            <a:pPr marL="0" indent="0" algn="just">
              <a:buNone/>
            </a:pPr>
            <a:r>
              <a:rPr lang="sr-Latn-BA" sz="2000" dirty="0"/>
              <a:t>Uplaćivano je na kraju svakog polugodišta po ... n.j. na račun u toku 10 godina. Po proteku 3 godine od posljednje uplate, počela je isplata tromjesečne anticipativne rente u iznosu od 500 n.j, koja se isplaćivala u toku 4 godine. Nakon toga počinje isplata polugodišnje dekruzivne vječite rente, koja iznosi 200 n.j. Izračunati iznos uloga, ako je kamatna stopa 4% uz polugodišnje kapitalisanje.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69EDB3-F316-486F-BB1C-5DE5B788EB2D}"/>
                  </a:ext>
                </a:extLst>
              </p:cNvPr>
              <p:cNvSpPr txBox="1"/>
              <p:nvPr/>
            </p:nvSpPr>
            <p:spPr>
              <a:xfrm>
                <a:off x="1270653" y="3145313"/>
                <a:ext cx="9650691" cy="1572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+200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1,02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−8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69EDB3-F316-486F-BB1C-5DE5B788E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653" y="3145313"/>
                <a:ext cx="9650691" cy="1572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969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B10F336-B51C-692D-226E-8407CB53254A}"/>
              </a:ext>
            </a:extLst>
          </p:cNvPr>
          <p:cNvSpPr txBox="1">
            <a:spLocks/>
          </p:cNvSpPr>
          <p:nvPr/>
        </p:nvSpPr>
        <p:spPr>
          <a:xfrm>
            <a:off x="647091" y="305447"/>
            <a:ext cx="10897818" cy="24395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ZADATAK:</a:t>
            </a:r>
            <a:endParaRPr lang="sr-Latn-BA" b="1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sr-Latn-BA" sz="2000" dirty="0"/>
              <a:t>Ulagano je na neki račun u toku 5 godina početkom svakog mjeseca po … n.j. Na bazi akumuliranih sredstava isplaćivana je dekurzivna renta na sljedeći način: u toku prve 4 godine polugodišnje, s tim da se rente konstantno povećavaju za 0,4%, u toku narednih 5 godina godišnje po … n.j, a posljednja renta je isplaćena na kraju 10. godine i iznosi 6.000 n.j. Koliko iznose ulozi, ako je prva renta prve serije za 40% manja od rente druge serije, a renta druge za 10% manja od treće rente? Kamatna stopa je 6% uz polugodišnje kapitalisanje, a prva renta je isplaćena 2 godine i 7 mjeseci nakon posljednjeg uloga.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556D67-AD3D-37F1-5937-B642B7124C48}"/>
                  </a:ext>
                </a:extLst>
              </p:cNvPr>
              <p:cNvSpPr txBox="1"/>
              <p:nvPr/>
            </p:nvSpPr>
            <p:spPr>
              <a:xfrm>
                <a:off x="647091" y="2923157"/>
                <a:ext cx="9478108" cy="964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=0,6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/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sr-Latn-R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/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/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′′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sr-Latn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556D67-AD3D-37F1-5937-B642B7124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91" y="2923157"/>
                <a:ext cx="9478108" cy="9649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1CAC64B-4610-09D2-238F-43225C411FE6}"/>
                  </a:ext>
                </a:extLst>
              </p:cNvPr>
              <p:cNvSpPr txBox="1"/>
              <p:nvPr/>
            </p:nvSpPr>
            <p:spPr>
              <a:xfrm>
                <a:off x="197883" y="4261106"/>
                <a:ext cx="11796233" cy="691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+1)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1,03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1,004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1,004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/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1,03</m:t>
                                  </m:r>
                                </m:e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1,03</m:t>
                                  </m:r>
                                </m:e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1,03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−8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/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1,03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1CAC64B-4610-09D2-238F-43225C411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83" y="4261106"/>
                <a:ext cx="11796233" cy="691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272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92" y="311649"/>
            <a:ext cx="10647485" cy="2022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ZADATAK:</a:t>
            </a:r>
            <a:endParaRPr lang="sr-Latn-BA" b="1" dirty="0"/>
          </a:p>
          <a:p>
            <a:pPr marL="0" indent="0">
              <a:buNone/>
            </a:pPr>
            <a:r>
              <a:rPr lang="sr-Latn-BA" sz="2000" dirty="0"/>
              <a:t>Ulagano je na neki račun u toku 5 godina početkom svakog dvomjesečja po ... n.j. Na bazi akumuliranih sredstava isplaćivana je anticipativna mjesečna renta u toku 7 godina po ... n.j. Prva renta je isplaćena po proteku 38 mjeseci od dana posljednje uplate. Kamatna stopa je 5% uz polugodišnje kapitalisanje. Kamata za četvrtu godinu isplate iznosi 4.179,15 n.j. Kolike su uplate u toku prvih 5 godina?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94592" y="2602523"/>
                <a:ext cx="947810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4.173,15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48</m:t>
                          </m:r>
                        </m:sub>
                      </m:sSub>
                    </m:oMath>
                  </m:oMathPara>
                </a14:m>
                <a:endParaRPr lang="sr-Latn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92" y="2602523"/>
                <a:ext cx="9478108" cy="892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5800" y="3591790"/>
                <a:ext cx="10656277" cy="741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2,5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+1)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2,5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6+1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1,025−1</m:t>
                              </m:r>
                            </m:e>
                          </m:d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=2220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591790"/>
                <a:ext cx="10656277" cy="7418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85800" y="4846390"/>
                <a:ext cx="10744200" cy="687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+1)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2,5(6+1)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1,025−1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846390"/>
                <a:ext cx="10744200" cy="6873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05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92" y="483578"/>
            <a:ext cx="10647485" cy="2022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  <a:endParaRPr lang="sr-Latn-BA" sz="2000" b="1" dirty="0"/>
          </a:p>
          <a:p>
            <a:pPr marL="0" indent="0">
              <a:buNone/>
            </a:pPr>
            <a:r>
              <a:rPr lang="sr-Latn-BA" sz="2000" dirty="0"/>
              <a:t>Renta se isplaćuje uz kamatnu stopu od 8% na sljedeći način: u toku prve 3 godine na kraju svakog polugodišta po 800 n.j, a u toku narednih n godina na kraju svake godine po 1.000 n.j. Uplata za ove rente iznosi 100.000 n.j. Koliko puta je isplaćena renta od 1.000 n.j?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50616" y="3058097"/>
                <a:ext cx="10656277" cy="741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100.000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800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+1.000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616" y="3058097"/>
                <a:ext cx="10656277" cy="7418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764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592" y="483578"/>
            <a:ext cx="10647485" cy="2022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</a:p>
          <a:p>
            <a:pPr marL="0" indent="0">
              <a:buNone/>
            </a:pPr>
            <a:r>
              <a:rPr lang="sr-Latn-BA" sz="2000" dirty="0"/>
              <a:t>Renta se isplaćuje na sljedeći način: u toku prvih 6 godina po 2.000 n.j., na kraju svakog polugodišta a zatim u narednom periodu po 500 n.j. na kraju svake godine. Kamatna stopa za prve 4 godine je 4%, a nadalje 6%. Kolika je uplata za ove rente?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048511" y="2505808"/>
                <a:ext cx="9939646" cy="2441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2.000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</a:rPr>
                        <m:t>+2.000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RS" i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20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+500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511" y="2505808"/>
                <a:ext cx="9939646" cy="24416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83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1462</TotalTime>
  <Words>846</Words>
  <Application>Microsoft Macintosh PowerPoint</Application>
  <PresentationFormat>Widescreen</PresentationFormat>
  <Paragraphs>78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Cambria Math</vt:lpstr>
      <vt:lpstr>Gill Sans MT</vt:lpstr>
      <vt:lpstr>Parcel</vt:lpstr>
      <vt:lpstr>Rente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Ulozi</dc:title>
  <dc:creator>Marić, Milica</dc:creator>
  <cp:lastModifiedBy>Milica Maric</cp:lastModifiedBy>
  <cp:revision>100</cp:revision>
  <dcterms:created xsi:type="dcterms:W3CDTF">2023-05-02T09:40:58Z</dcterms:created>
  <dcterms:modified xsi:type="dcterms:W3CDTF">2024-05-19T12:43:17Z</dcterms:modified>
</cp:coreProperties>
</file>