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268" r:id="rId11"/>
  </p:sldIdLst>
  <p:sldSz cx="9144000" cy="5143500" type="screen16x9"/>
  <p:notesSz cx="6858000" cy="9144000"/>
  <p:embeddedFontLst>
    <p:embeddedFont>
      <p:font typeface="Oswald" panose="020B0604020202020204" charset="0"/>
      <p:regular r:id="rId13"/>
      <p:bold r:id="rId14"/>
    </p:embeddedFont>
    <p:embeddedFont>
      <p:font typeface="Source Sans Pro" panose="020B060402020202020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 Math" panose="02040503050406030204" pitchFamily="18" charset="0"/>
      <p:regular r:id="rId23"/>
    </p:embeddedFont>
    <p:embeddedFont>
      <p:font typeface="Segoe UI Light" panose="020B0502040204020203" pitchFamily="34" charset="0"/>
      <p:regular r:id="rId24"/>
      <p:italic r:id="rId25"/>
    </p:embeddedFont>
    <p:embeddedFont>
      <p:font typeface="Segoe UI Black" panose="020B0A02040204020203" pitchFamily="34" charset="0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116" d="100"/>
          <a:sy n="116" d="100"/>
        </p:scale>
        <p:origin x="518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0" y="2952750"/>
            <a:ext cx="9144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4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PRODUKTIVNOST RADA</a:t>
            </a: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en-US" dirty="0" err="1" smtClean="0"/>
              <a:t>Proizvodnja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utrošeni</a:t>
            </a:r>
            <a:r>
              <a:rPr lang="en-US" dirty="0"/>
              <a:t> rad u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pogona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tvornice</a:t>
            </a:r>
            <a:r>
              <a:rPr lang="en-US" dirty="0"/>
              <a:t> </a:t>
            </a:r>
            <a:r>
              <a:rPr lang="en-US" dirty="0" err="1"/>
              <a:t>iznosili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 smtClean="0"/>
              <a:t>:</a:t>
            </a: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ru-RU" dirty="0"/>
              <a:t>Izračunati indeks uticaja strukturnih promjena u proizvod</a:t>
            </a:r>
            <a:r>
              <a:rPr lang="sr-Cyrl-CS" dirty="0"/>
              <a:t>nj</a:t>
            </a:r>
            <a:r>
              <a:rPr lang="ru-RU" dirty="0"/>
              <a:t>i na promjene produktivnosti rada </a:t>
            </a:r>
            <a:r>
              <a:rPr lang="sr-Cyrl-CS" dirty="0"/>
              <a:t>i objasniti značenje dobijenog rezultatata?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1. ZADATAK</a:t>
            </a:r>
            <a:endParaRPr lang="sr-Latn-R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886457"/>
              </p:ext>
            </p:extLst>
          </p:nvPr>
        </p:nvGraphicFramePr>
        <p:xfrm>
          <a:off x="990600" y="1352550"/>
          <a:ext cx="5835650" cy="135255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077595">
                  <a:extLst>
                    <a:ext uri="{9D8B030D-6E8A-4147-A177-3AD203B41FA5}">
                      <a16:colId xmlns:a16="http://schemas.microsoft.com/office/drawing/2014/main" val="2798016008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4185528704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644636727"/>
                    </a:ext>
                  </a:extLst>
                </a:gridCol>
                <a:gridCol w="1172210">
                  <a:extLst>
                    <a:ext uri="{9D8B030D-6E8A-4147-A177-3AD203B41FA5}">
                      <a16:colId xmlns:a16="http://schemas.microsoft.com/office/drawing/2014/main" val="617349303"/>
                    </a:ext>
                  </a:extLst>
                </a:gridCol>
                <a:gridCol w="1115695">
                  <a:extLst>
                    <a:ext uri="{9D8B030D-6E8A-4147-A177-3AD203B41FA5}">
                      <a16:colId xmlns:a16="http://schemas.microsoft.com/office/drawing/2014/main" val="2735465329"/>
                    </a:ext>
                  </a:extLst>
                </a:gridCol>
              </a:tblGrid>
              <a:tr h="316865">
                <a:tc row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30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Pogon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200">
                          <a:effectLst/>
                        </a:rPr>
                        <a:t>Utrošeni radni sati za jedinicu proizvod</a:t>
                      </a:r>
                      <a:r>
                        <a:rPr lang="sr-Cyrl-CS" sz="1200">
                          <a:effectLst/>
                        </a:rPr>
                        <a:t>nj</a:t>
                      </a:r>
                      <a:r>
                        <a:rPr lang="ru-RU" sz="1200">
                          <a:effectLst/>
                        </a:rPr>
                        <a:t>e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Proizvod</a:t>
                      </a:r>
                      <a:r>
                        <a:rPr lang="sr-Cyrl-CS" sz="1200">
                          <a:effectLst/>
                        </a:rPr>
                        <a:t>nj</a:t>
                      </a:r>
                      <a:r>
                        <a:rPr lang="sr-Latn-CS" sz="1200">
                          <a:effectLst/>
                        </a:rPr>
                        <a:t>a u tona</a:t>
                      </a:r>
                      <a:r>
                        <a:rPr lang="ru-RU" sz="1200">
                          <a:effectLst/>
                        </a:rPr>
                        <a:t>ma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426869"/>
                  </a:ext>
                </a:extLst>
              </a:tr>
              <a:tr h="60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200</a:t>
                      </a:r>
                      <a:r>
                        <a:rPr lang="sr-Latn-CS" sz="1200" dirty="0">
                          <a:effectLst/>
                        </a:rPr>
                        <a:t>0</a:t>
                      </a:r>
                      <a:r>
                        <a:rPr lang="sr-Cyrl-BA" sz="1200" dirty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200</a:t>
                      </a:r>
                      <a:r>
                        <a:rPr lang="sr-Latn-CS" sz="1200">
                          <a:effectLst/>
                        </a:rPr>
                        <a:t>4</a:t>
                      </a:r>
                      <a:r>
                        <a:rPr lang="sr-Cyrl-BA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200</a:t>
                      </a:r>
                      <a:r>
                        <a:rPr lang="sr-Latn-CS" sz="1200">
                          <a:effectLst/>
                        </a:rPr>
                        <a:t>0</a:t>
                      </a:r>
                      <a:r>
                        <a:rPr lang="sr-Cyrl-BA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200</a:t>
                      </a:r>
                      <a:r>
                        <a:rPr lang="sr-Latn-CS" sz="1200">
                          <a:effectLst/>
                        </a:rPr>
                        <a:t>4</a:t>
                      </a:r>
                      <a:r>
                        <a:rPr lang="sr-Cyrl-BA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4213005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1.500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2</a:t>
                      </a:r>
                      <a:r>
                        <a:rPr lang="sr-Latn-CS" sz="1200" dirty="0">
                          <a:effectLst/>
                        </a:rPr>
                        <a:t>.1</a:t>
                      </a:r>
                      <a:r>
                        <a:rPr lang="sr-Cyrl-CS" sz="1200" dirty="0">
                          <a:effectLst/>
                        </a:rPr>
                        <a:t>43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4</a:t>
                      </a:r>
                      <a:r>
                        <a:rPr lang="sr-Latn-CS" sz="1200">
                          <a:effectLst/>
                        </a:rPr>
                        <a:t>.159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4.300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034792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B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</a:t>
                      </a:r>
                      <a:r>
                        <a:rPr lang="sr-Latn-CS" sz="1200">
                          <a:effectLst/>
                        </a:rPr>
                        <a:t>.1</a:t>
                      </a:r>
                      <a:r>
                        <a:rPr lang="sr-Cyrl-CS" sz="1200">
                          <a:effectLst/>
                        </a:rPr>
                        <a:t>24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2</a:t>
                      </a:r>
                      <a:r>
                        <a:rPr lang="sr-Latn-CS" sz="1200" dirty="0">
                          <a:effectLst/>
                        </a:rPr>
                        <a:t>.</a:t>
                      </a:r>
                      <a:r>
                        <a:rPr lang="sr-Cyrl-CS" sz="1200" dirty="0">
                          <a:effectLst/>
                        </a:rPr>
                        <a:t>344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4</a:t>
                      </a:r>
                      <a:r>
                        <a:rPr lang="sr-Latn-CS" sz="1200" dirty="0">
                          <a:effectLst/>
                        </a:rPr>
                        <a:t>.16</a:t>
                      </a:r>
                      <a:r>
                        <a:rPr lang="sr-Cyrl-CS" sz="1200" dirty="0">
                          <a:effectLst/>
                        </a:rPr>
                        <a:t>7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4</a:t>
                      </a:r>
                      <a:r>
                        <a:rPr lang="sr-Latn-CS" sz="1200">
                          <a:effectLst/>
                        </a:rPr>
                        <a:t>.165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2677642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V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</a:t>
                      </a:r>
                      <a:r>
                        <a:rPr lang="sr-Latn-CS" sz="1200">
                          <a:effectLst/>
                        </a:rPr>
                        <a:t>.178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</a:t>
                      </a:r>
                      <a:r>
                        <a:rPr lang="sr-Latn-CS" sz="1200">
                          <a:effectLst/>
                        </a:rPr>
                        <a:t>.188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4</a:t>
                      </a:r>
                      <a:r>
                        <a:rPr lang="sr-Latn-CS" sz="1200" dirty="0">
                          <a:effectLst/>
                        </a:rPr>
                        <a:t>.168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4</a:t>
                      </a:r>
                      <a:r>
                        <a:rPr lang="sr-Latn-CS" sz="1200" dirty="0">
                          <a:effectLst/>
                        </a:rPr>
                        <a:t>.</a:t>
                      </a:r>
                      <a:r>
                        <a:rPr lang="sr-Cyrl-CS" sz="1200" dirty="0">
                          <a:effectLst/>
                        </a:rPr>
                        <a:t>345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8662076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G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</a:t>
                      </a:r>
                      <a:r>
                        <a:rPr lang="sr-Latn-CS" sz="1200">
                          <a:effectLst/>
                        </a:rPr>
                        <a:t>.1</a:t>
                      </a:r>
                      <a:r>
                        <a:rPr lang="sr-Cyrl-CS" sz="1200">
                          <a:effectLst/>
                        </a:rPr>
                        <a:t>76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</a:t>
                      </a:r>
                      <a:r>
                        <a:rPr lang="sr-Latn-CS" sz="1200">
                          <a:effectLst/>
                        </a:rPr>
                        <a:t>.1</a:t>
                      </a:r>
                      <a:r>
                        <a:rPr lang="sr-Cyrl-CS" sz="1200">
                          <a:effectLst/>
                        </a:rPr>
                        <a:t>90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4</a:t>
                      </a:r>
                      <a:r>
                        <a:rPr lang="sr-Latn-CS" sz="1200">
                          <a:effectLst/>
                        </a:rPr>
                        <a:t>.1</a:t>
                      </a:r>
                      <a:r>
                        <a:rPr lang="sr-Cyrl-CS" sz="1200">
                          <a:effectLst/>
                        </a:rPr>
                        <a:t>77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4</a:t>
                      </a:r>
                      <a:r>
                        <a:rPr lang="sr-Latn-CS" sz="1200" dirty="0">
                          <a:effectLst/>
                        </a:rPr>
                        <a:t>.1</a:t>
                      </a:r>
                      <a:r>
                        <a:rPr lang="sr-Cyrl-CS" sz="1200" dirty="0">
                          <a:effectLst/>
                        </a:rPr>
                        <a:t>5</a:t>
                      </a:r>
                      <a:r>
                        <a:rPr lang="sr-Latn-CS" sz="1200" dirty="0">
                          <a:effectLst/>
                        </a:rPr>
                        <a:t>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1360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2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2095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endParaRPr lang="en-US" dirty="0" smtClean="0"/>
              </a:p>
              <a:p>
                <a:pPr marL="114300" indent="0">
                  <a:buNone/>
                </a:pPr>
                <a:r>
                  <a:rPr lang="sr-Latn-BA" dirty="0" smtClean="0"/>
                  <a:t>Indeks strukturnih promjena: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𝑖𝑛𝑑𝑒𝑘𝑠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𝑢𝑡𝑟𝑜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𝑘𝑎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𝑝𝑟𝑜𝑚𝑗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𝑝𝑟𝑜𝑖𝑧𝑣𝑜𝑑𝑛𝑗𝑜𝑚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𝑖𝑛𝑑𝑒𝑘𝑠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𝑢𝑡𝑟𝑜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𝑘𝑎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𝑓𝑖𝑘𝑠𝑛𝑜𝑚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𝑝𝑟𝑜𝑖𝑧𝑣𝑜𝑑𝑛𝑗𝑜𝑚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r>
                  <a:rPr lang="sr-Latn-RS" dirty="0" smtClean="0"/>
                  <a:t>Pri čemu su: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r>
                  <a:rPr lang="sr-Latn-RS" dirty="0" smtClean="0"/>
                  <a:t>T – ukupno vrijeme proizvodnje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r>
                  <a:rPr lang="sr-Latn-RS" dirty="0" smtClean="0"/>
                  <a:t>q – broj proizvedenih jednica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r>
                  <a:rPr lang="sr-Latn-RS" dirty="0" smtClean="0"/>
                  <a:t>T – vrijeme po jedinici (prosječno vrijeme)</a:t>
                </a:r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209550"/>
                <a:ext cx="7772400" cy="3048000"/>
              </a:xfrm>
              <a:blipFill>
                <a:blip r:embed="rId2"/>
                <a:stretch>
                  <a:fillRect b="-4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58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-990600" y="2100671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endParaRPr lang="en-US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37.590.540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16.968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33.256.264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16.671</m:t>
                                  </m:r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36.947.399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33.256.264</m:t>
                              </m:r>
                            </m:den>
                          </m:f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1,11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-990600" y="2100671"/>
                <a:ext cx="7772400" cy="304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623635"/>
              </p:ext>
            </p:extLst>
          </p:nvPr>
        </p:nvGraphicFramePr>
        <p:xfrm>
          <a:off x="990600" y="361950"/>
          <a:ext cx="6629401" cy="171450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676223">
                  <a:extLst>
                    <a:ext uri="{9D8B030D-6E8A-4147-A177-3AD203B41FA5}">
                      <a16:colId xmlns:a16="http://schemas.microsoft.com/office/drawing/2014/main" val="4179856279"/>
                    </a:ext>
                  </a:extLst>
                </a:gridCol>
                <a:gridCol w="579620">
                  <a:extLst>
                    <a:ext uri="{9D8B030D-6E8A-4147-A177-3AD203B41FA5}">
                      <a16:colId xmlns:a16="http://schemas.microsoft.com/office/drawing/2014/main" val="78291146"/>
                    </a:ext>
                  </a:extLst>
                </a:gridCol>
                <a:gridCol w="579620">
                  <a:extLst>
                    <a:ext uri="{9D8B030D-6E8A-4147-A177-3AD203B41FA5}">
                      <a16:colId xmlns:a16="http://schemas.microsoft.com/office/drawing/2014/main" val="1279825431"/>
                    </a:ext>
                  </a:extLst>
                </a:gridCol>
                <a:gridCol w="579620">
                  <a:extLst>
                    <a:ext uri="{9D8B030D-6E8A-4147-A177-3AD203B41FA5}">
                      <a16:colId xmlns:a16="http://schemas.microsoft.com/office/drawing/2014/main" val="4205982570"/>
                    </a:ext>
                  </a:extLst>
                </a:gridCol>
                <a:gridCol w="893580">
                  <a:extLst>
                    <a:ext uri="{9D8B030D-6E8A-4147-A177-3AD203B41FA5}">
                      <a16:colId xmlns:a16="http://schemas.microsoft.com/office/drawing/2014/main" val="333997446"/>
                    </a:ext>
                  </a:extLst>
                </a:gridCol>
                <a:gridCol w="893580">
                  <a:extLst>
                    <a:ext uri="{9D8B030D-6E8A-4147-A177-3AD203B41FA5}">
                      <a16:colId xmlns:a16="http://schemas.microsoft.com/office/drawing/2014/main" val="2065306330"/>
                    </a:ext>
                  </a:extLst>
                </a:gridCol>
                <a:gridCol w="821128">
                  <a:extLst>
                    <a:ext uri="{9D8B030D-6E8A-4147-A177-3AD203B41FA5}">
                      <a16:colId xmlns:a16="http://schemas.microsoft.com/office/drawing/2014/main" val="4110507270"/>
                    </a:ext>
                  </a:extLst>
                </a:gridCol>
                <a:gridCol w="821128">
                  <a:extLst>
                    <a:ext uri="{9D8B030D-6E8A-4147-A177-3AD203B41FA5}">
                      <a16:colId xmlns:a16="http://schemas.microsoft.com/office/drawing/2014/main" val="192389333"/>
                    </a:ext>
                  </a:extLst>
                </a:gridCol>
                <a:gridCol w="784902">
                  <a:extLst>
                    <a:ext uri="{9D8B030D-6E8A-4147-A177-3AD203B41FA5}">
                      <a16:colId xmlns:a16="http://schemas.microsoft.com/office/drawing/2014/main" val="362505434"/>
                    </a:ext>
                  </a:extLst>
                </a:gridCol>
              </a:tblGrid>
              <a:tr h="5715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Pogon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l-PL" sz="1200" u="none" strike="noStrike">
                          <a:effectLst/>
                        </a:rPr>
                        <a:t>Utrošeni radni sati za jedinicu proizvodnje (t)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Proizvodnja u tonama (q)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Ukupno vrijeme (T)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1200" u="none" strike="noStrike">
                          <a:effectLst/>
                        </a:rPr>
                        <a:t>Ukupno vrijeme uz konstantnu proizvodnju (t*q0)</a:t>
                      </a:r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58438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2000.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2004.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2000.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2004.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2000.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2004.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2000.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2004.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39925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1.500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4.300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6.238.500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9.214.900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6.238.500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8.912.737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3082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2.344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8.850.708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9.762.760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8.850.708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9.767.448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968274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2.178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4.345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9.077.904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9.506.860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9.077.904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9.119.584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473797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9.089.152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9.106.020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9.089.152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9.147.630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085301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UKUPNO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7.978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8.865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16.671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16.968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33.256.264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37.590.540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33.256.264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36.947.399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6641238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05400" y="2343150"/>
            <a:ext cx="3581400" cy="181588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BA" dirty="0" smtClean="0"/>
              <a:t>Promjena u strukturi proizvodnje nije dovela do promjene u prosječno utrošenom vremenu po jedinici proizvodnje.</a:t>
            </a:r>
          </a:p>
          <a:p>
            <a:endParaRPr lang="sr-Latn-BA" dirty="0"/>
          </a:p>
          <a:p>
            <a:r>
              <a:rPr lang="sr-Latn-BA" dirty="0" smtClean="0"/>
              <a:t>Prosječno utrošeno vrijeme po jedinici je indikator (inverzan) za prosječnu produktivnost.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9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Grupni indeks </a:t>
            </a:r>
            <a:r>
              <a:rPr lang="sr-Cyrl-CS" dirty="0" smtClean="0"/>
              <a:t>p</a:t>
            </a:r>
            <a:r>
              <a:rPr lang="sr-Latn-BA" dirty="0" smtClean="0"/>
              <a:t>otrebnog vremena po jedinici</a:t>
            </a:r>
            <a:r>
              <a:rPr lang="sr-Cyrl-CS" dirty="0" smtClean="0"/>
              <a:t> </a:t>
            </a:r>
            <a:r>
              <a:rPr lang="sr-Cyrl-CS" dirty="0"/>
              <a:t>za dva pogona koji izrađuju isti proizvod u periodu </a:t>
            </a:r>
            <a:r>
              <a:rPr lang="sr-Cyrl-BA" dirty="0"/>
              <a:t>1995</a:t>
            </a:r>
            <a:r>
              <a:rPr lang="sr-Cyrl-CS" dirty="0"/>
              <a:t>-200</a:t>
            </a:r>
            <a:r>
              <a:rPr lang="ru-RU" dirty="0"/>
              <a:t>2</a:t>
            </a:r>
            <a:r>
              <a:rPr lang="sr-Cyrl-CS" dirty="0"/>
              <a:t>. godina iznosi </a:t>
            </a:r>
            <a:r>
              <a:rPr lang="sr-Cyrl-BA" dirty="0"/>
              <a:t>9</a:t>
            </a:r>
            <a:r>
              <a:rPr lang="sr-Latn-CS" dirty="0" smtClean="0"/>
              <a:t>5</a:t>
            </a:r>
            <a:r>
              <a:rPr lang="sr-Cyrl-CS" dirty="0" smtClean="0"/>
              <a:t>. </a:t>
            </a:r>
            <a:r>
              <a:rPr lang="sr-Cyrl-CS" dirty="0"/>
              <a:t>Utrošeno vrijeme pogona A </a:t>
            </a:r>
            <a:r>
              <a:rPr lang="sr-Latn-CS" dirty="0"/>
              <a:t>je </a:t>
            </a:r>
            <a:r>
              <a:rPr lang="sr-Cyrl-CS" dirty="0"/>
              <a:t>veće za 60% u odnosu na pogon B za posmatrani proizvod u 2002. godini. </a:t>
            </a:r>
            <a:r>
              <a:rPr lang="sr-Latn-BA" dirty="0" smtClean="0"/>
              <a:t>Utrošeno vrijeme po jedinici </a:t>
            </a:r>
            <a:r>
              <a:rPr lang="sr-Cyrl-CS" dirty="0" smtClean="0"/>
              <a:t>u </a:t>
            </a:r>
            <a:r>
              <a:rPr lang="sr-Cyrl-CS" dirty="0"/>
              <a:t>pogonu A u 200</a:t>
            </a:r>
            <a:r>
              <a:rPr lang="ru-RU" dirty="0"/>
              <a:t>2</a:t>
            </a:r>
            <a:r>
              <a:rPr lang="sr-Cyrl-CS" dirty="0"/>
              <a:t>. godini smanjila se za 10% u odnosu na 1995. godinu</a:t>
            </a:r>
            <a:r>
              <a:rPr lang="sr-Cyrl-CS" dirty="0" smtClean="0"/>
              <a:t>.</a:t>
            </a:r>
            <a:endParaRPr lang="sr-Latn-BA" dirty="0" smtClean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sr-Cyrl-CS" dirty="0"/>
              <a:t>Izračunati promjenu </a:t>
            </a:r>
            <a:r>
              <a:rPr lang="sr-Latn-BA" dirty="0" smtClean="0"/>
              <a:t>utrošenog vremena po jedinici</a:t>
            </a:r>
            <a:r>
              <a:rPr lang="sr-Cyrl-CS" dirty="0" smtClean="0"/>
              <a:t> </a:t>
            </a:r>
            <a:r>
              <a:rPr lang="sr-Cyrl-CS" dirty="0"/>
              <a:t>rada za pogon B za posmatrani proizvod!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2. ZADATAK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2026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r>
              <a:rPr lang="sr-Latn-BA" dirty="0" smtClean="0"/>
              <a:t>Promjena produktivnosti (izraženo u vremenu po jedinici) u pogonu B je 4,3%. </a:t>
            </a:r>
            <a:endParaRPr lang="en-US" dirty="0" smtClean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404870"/>
              </p:ext>
            </p:extLst>
          </p:nvPr>
        </p:nvGraphicFramePr>
        <p:xfrm>
          <a:off x="2590800" y="1123950"/>
          <a:ext cx="3086100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77900">
                  <a:extLst>
                    <a:ext uri="{9D8B030D-6E8A-4147-A177-3AD203B41FA5}">
                      <a16:colId xmlns:a16="http://schemas.microsoft.com/office/drawing/2014/main" val="45582112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347299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1376016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3519040459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Proizvod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t1/t0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t0q0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t1q0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514039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0,9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0,684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1,6B=0,616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911278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1,043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0,368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B=0,384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603556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Ukupno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1,053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2,6B=1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34516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40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</a:t>
            </a:r>
            <a:r>
              <a:rPr lang="sr-Latn-BA" dirty="0" smtClean="0"/>
              <a:t>vremena po jedinici proizvodnje</a:t>
            </a:r>
            <a:r>
              <a:rPr lang="sr-Cyrl-CS" dirty="0" smtClean="0"/>
              <a:t> </a:t>
            </a:r>
            <a:r>
              <a:rPr lang="sr-Cyrl-CS" dirty="0"/>
              <a:t>u nekom preduzeću za periodu 1998-2002</a:t>
            </a:r>
            <a:r>
              <a:rPr lang="ru-RU" dirty="0"/>
              <a:t>. </a:t>
            </a:r>
            <a:r>
              <a:rPr lang="sr-Cyrl-CS" dirty="0"/>
              <a:t>godina:</a:t>
            </a:r>
            <a:endParaRPr lang="en-US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sr-Cyrl-CS" dirty="0" smtClean="0"/>
              <a:t>Izračunati </a:t>
            </a:r>
            <a:r>
              <a:rPr lang="sr-Latn-BA" dirty="0" smtClean="0"/>
              <a:t>u</a:t>
            </a:r>
            <a:r>
              <a:rPr lang="sr-Cyrl-CS" dirty="0" smtClean="0"/>
              <a:t>t</a:t>
            </a:r>
            <a:r>
              <a:rPr lang="sr-Latn-BA" dirty="0" smtClean="0"/>
              <a:t>rošak vremena po jedinici</a:t>
            </a:r>
            <a:r>
              <a:rPr lang="sr-Cyrl-CS" dirty="0" smtClean="0"/>
              <a:t> </a:t>
            </a:r>
            <a:r>
              <a:rPr lang="sr-Cyrl-CS" dirty="0"/>
              <a:t>u 2004. godini, ako je </a:t>
            </a:r>
            <a:r>
              <a:rPr lang="sr-Cyrl-CS" dirty="0" smtClean="0"/>
              <a:t>ist</a:t>
            </a:r>
            <a:r>
              <a:rPr lang="sr-Latn-BA" dirty="0" smtClean="0"/>
              <a:t>i</a:t>
            </a:r>
            <a:r>
              <a:rPr lang="sr-Cyrl-CS" dirty="0" smtClean="0"/>
              <a:t> </a:t>
            </a:r>
            <a:r>
              <a:rPr lang="sr-Cyrl-CS" dirty="0"/>
              <a:t>u 1997. godini </a:t>
            </a:r>
            <a:r>
              <a:rPr lang="sr-Cyrl-CS" dirty="0" smtClean="0"/>
              <a:t>iznosi</a:t>
            </a:r>
            <a:r>
              <a:rPr lang="sr-Latn-BA" dirty="0" smtClean="0"/>
              <a:t>o</a:t>
            </a:r>
            <a:r>
              <a:rPr lang="sr-Cyrl-CS" dirty="0" smtClean="0"/>
              <a:t> 15 radnik-časova po toni proizvodnje (</a:t>
            </a:r>
            <a:r>
              <a:rPr lang="sr-Latn-CS" dirty="0" smtClean="0"/>
              <a:t>t</a:t>
            </a:r>
            <a:r>
              <a:rPr lang="sr-Cyrl-CS" dirty="0" smtClean="0"/>
              <a:t>). Indeks </a:t>
            </a:r>
            <a:r>
              <a:rPr lang="sr-Cyrl-CS" dirty="0"/>
              <a:t>utrošenog rada u periodu 2002-2004. godina iznosio je 98, a indeks proizvodnje 105. 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3</a:t>
            </a:r>
            <a:r>
              <a:rPr lang="sr-Latn-RS" dirty="0" smtClean="0"/>
              <a:t>. 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898766"/>
              </p:ext>
            </p:extLst>
          </p:nvPr>
        </p:nvGraphicFramePr>
        <p:xfrm>
          <a:off x="1066800" y="1657350"/>
          <a:ext cx="6121400" cy="116967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60475">
                  <a:extLst>
                    <a:ext uri="{9D8B030D-6E8A-4147-A177-3AD203B41FA5}">
                      <a16:colId xmlns:a16="http://schemas.microsoft.com/office/drawing/2014/main" val="4252087218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1362565473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632441075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730379854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3106744364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383371298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Opis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Lančani indeksi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087359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1998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1999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00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Utrošeni rad u radnik-čas</a:t>
                      </a:r>
                      <a:r>
                        <a:rPr lang="sr-Latn-CS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96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104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2265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Proizvodnja u tonama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102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97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8383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12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2095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Utrošak vremena po jedinici: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2004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96∙104∙98∙103∙100∙98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∙98∙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=14,85</m:t>
                      </m:r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U 2004. godini utrošeno vrijeme po jedinici je iznosilo 14,85.</a:t>
                </a:r>
                <a:endParaRPr lang="en-US" dirty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209550"/>
                <a:ext cx="7772400" cy="304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92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Latn-CS" dirty="0"/>
              <a:t>Proizvodnja  i </a:t>
            </a:r>
            <a:r>
              <a:rPr lang="sr-Cyrl-CS" dirty="0"/>
              <a:t>u</a:t>
            </a:r>
            <a:r>
              <a:rPr lang="sr-Latn-CS" dirty="0"/>
              <a:t>trošeni rad u tri pogona jedne tvornice iznosili su:</a:t>
            </a: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sr-Latn-CS" dirty="0"/>
              <a:t>Izračunati:</a:t>
            </a:r>
            <a:endParaRPr lang="en-US" dirty="0"/>
          </a:p>
          <a:p>
            <a:pPr marL="114300" indent="0">
              <a:buNone/>
            </a:pPr>
            <a:r>
              <a:rPr lang="sr-Latn-CS" dirty="0"/>
              <a:t>a) individualne indekse produktivnosti rada po pogonima ,</a:t>
            </a:r>
            <a:endParaRPr lang="en-US" dirty="0"/>
          </a:p>
          <a:p>
            <a:pPr marL="114300" indent="0">
              <a:buNone/>
            </a:pPr>
            <a:r>
              <a:rPr lang="sr-Latn-CS" dirty="0"/>
              <a:t>b) </a:t>
            </a:r>
            <a:r>
              <a:rPr lang="sr-Latn-CS" dirty="0" smtClean="0"/>
              <a:t>grupne indekse utroška vremena po jed. sa promjenjivim sastavom </a:t>
            </a:r>
            <a:r>
              <a:rPr lang="sr-Latn-CS" dirty="0"/>
              <a:t>proizvodnje,</a:t>
            </a:r>
            <a:endParaRPr lang="en-US" dirty="0"/>
          </a:p>
          <a:p>
            <a:pPr marL="114300" indent="0">
              <a:buNone/>
            </a:pPr>
            <a:r>
              <a:rPr lang="sr-Cyrl-CS" dirty="0"/>
              <a:t>v) </a:t>
            </a:r>
            <a:r>
              <a:rPr lang="sr-Latn-CS" dirty="0" smtClean="0"/>
              <a:t>grupne indekse </a:t>
            </a:r>
            <a:r>
              <a:rPr lang="sr-Latn-CS" dirty="0"/>
              <a:t>utroška vremena po jed. sa </a:t>
            </a:r>
            <a:r>
              <a:rPr lang="sr-Latn-CS" dirty="0" smtClean="0"/>
              <a:t> fiksniom proizvodnjom 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4</a:t>
            </a:r>
            <a:r>
              <a:rPr lang="sr-Latn-RS" dirty="0" smtClean="0"/>
              <a:t>. ZADATAK – URADITI SAMOSTALNO</a:t>
            </a:r>
            <a:endParaRPr lang="sr-Latn-R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113000"/>
              </p:ext>
            </p:extLst>
          </p:nvPr>
        </p:nvGraphicFramePr>
        <p:xfrm>
          <a:off x="1066800" y="1504950"/>
          <a:ext cx="5649595" cy="109728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124585">
                  <a:extLst>
                    <a:ext uri="{9D8B030D-6E8A-4147-A177-3AD203B41FA5}">
                      <a16:colId xmlns:a16="http://schemas.microsoft.com/office/drawing/2014/main" val="637800604"/>
                    </a:ext>
                  </a:extLst>
                </a:gridCol>
                <a:gridCol w="1059815">
                  <a:extLst>
                    <a:ext uri="{9D8B030D-6E8A-4147-A177-3AD203B41FA5}">
                      <a16:colId xmlns:a16="http://schemas.microsoft.com/office/drawing/2014/main" val="2194203628"/>
                    </a:ext>
                  </a:extLst>
                </a:gridCol>
                <a:gridCol w="1214755">
                  <a:extLst>
                    <a:ext uri="{9D8B030D-6E8A-4147-A177-3AD203B41FA5}">
                      <a16:colId xmlns:a16="http://schemas.microsoft.com/office/drawing/2014/main" val="2377738004"/>
                    </a:ext>
                  </a:extLst>
                </a:gridCol>
                <a:gridCol w="1153160">
                  <a:extLst>
                    <a:ext uri="{9D8B030D-6E8A-4147-A177-3AD203B41FA5}">
                      <a16:colId xmlns:a16="http://schemas.microsoft.com/office/drawing/2014/main" val="280765597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990513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Utrošeni radni sati za jedinicu proizvodnje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Ostvareni radni sati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937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Pogon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1996</a:t>
                      </a:r>
                      <a:r>
                        <a:rPr lang="sr-Cyrl-BA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1997</a:t>
                      </a:r>
                      <a:r>
                        <a:rPr lang="sr-Cyrl-BA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1996</a:t>
                      </a:r>
                      <a:r>
                        <a:rPr lang="sr-Cyrl-BA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1997</a:t>
                      </a:r>
                      <a:r>
                        <a:rPr lang="sr-Cyrl-BA" sz="1200">
                          <a:effectLst/>
                        </a:rPr>
                        <a:t>.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4752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195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175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159</a:t>
                      </a:r>
                      <a:r>
                        <a:rPr lang="sr-Cyrl-CS" sz="1200">
                          <a:effectLst/>
                        </a:rPr>
                        <a:t>.</a:t>
                      </a:r>
                      <a:r>
                        <a:rPr lang="sr-Latn-CS" sz="1200">
                          <a:effectLst/>
                        </a:rPr>
                        <a:t>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168</a:t>
                      </a:r>
                      <a:r>
                        <a:rPr lang="sr-Cyrl-CS" sz="1200">
                          <a:effectLst/>
                        </a:rPr>
                        <a:t>.</a:t>
                      </a:r>
                      <a:r>
                        <a:rPr lang="sr-Latn-CS" sz="1200">
                          <a:effectLst/>
                        </a:rPr>
                        <a:t>900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54174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B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185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185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168</a:t>
                      </a:r>
                      <a:r>
                        <a:rPr lang="sr-Cyrl-CS" sz="1200">
                          <a:effectLst/>
                        </a:rPr>
                        <a:t>.</a:t>
                      </a:r>
                      <a:r>
                        <a:rPr lang="sr-Latn-CS" sz="1200">
                          <a:effectLst/>
                        </a:rPr>
                        <a:t>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165</a:t>
                      </a:r>
                      <a:r>
                        <a:rPr lang="sr-Cyrl-CS" sz="1200">
                          <a:effectLst/>
                        </a:rPr>
                        <a:t>.</a:t>
                      </a:r>
                      <a:r>
                        <a:rPr lang="sr-Latn-CS" sz="1200">
                          <a:effectLst/>
                        </a:rPr>
                        <a:t>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6748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V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178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188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</a:rPr>
                        <a:t>169</a:t>
                      </a:r>
                      <a:r>
                        <a:rPr lang="sr-Cyrl-CS" sz="1200">
                          <a:effectLst/>
                        </a:rPr>
                        <a:t>.</a:t>
                      </a:r>
                      <a:r>
                        <a:rPr lang="sr-Latn-CS" sz="1200">
                          <a:effectLst/>
                        </a:rPr>
                        <a:t>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165</a:t>
                      </a:r>
                      <a:r>
                        <a:rPr lang="sr-Cyrl-CS" sz="1200" dirty="0">
                          <a:effectLst/>
                        </a:rPr>
                        <a:t>.</a:t>
                      </a:r>
                      <a:r>
                        <a:rPr lang="sr-Latn-CS" sz="1200" dirty="0">
                          <a:effectLst/>
                        </a:rPr>
                        <a:t>500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259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68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14514</TotalTime>
  <Words>573</Words>
  <Application>Microsoft Office PowerPoint</Application>
  <PresentationFormat>On-screen Show (16:9)</PresentationFormat>
  <Paragraphs>221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Oswald</vt:lpstr>
      <vt:lpstr>Times New Roman</vt:lpstr>
      <vt:lpstr>Wingdings</vt:lpstr>
      <vt:lpstr>Source Sans Pro</vt:lpstr>
      <vt:lpstr>Calibri</vt:lpstr>
      <vt:lpstr>Cambria Math</vt:lpstr>
      <vt:lpstr>CTimesRoman</vt:lpstr>
      <vt:lpstr>Arial</vt:lpstr>
      <vt:lpstr>Segoe UI Light</vt:lpstr>
      <vt:lpstr>Segoe UI Black</vt:lpstr>
      <vt:lpstr>Quince template</vt:lpstr>
      <vt:lpstr>PRODUKTIVNOST RADA</vt:lpstr>
      <vt:lpstr>1. ZADATAK</vt:lpstr>
      <vt:lpstr>PowerPoint Presentation</vt:lpstr>
      <vt:lpstr>PowerPoint Presentation</vt:lpstr>
      <vt:lpstr>2. ZADATAK</vt:lpstr>
      <vt:lpstr>PowerPoint Presentation</vt:lpstr>
      <vt:lpstr>3. ZADATAK</vt:lpstr>
      <vt:lpstr>PowerPoint Presentation</vt:lpstr>
      <vt:lpstr>4. ZADATAK – URADITI SAMOSTALNO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Windows User</cp:lastModifiedBy>
  <cp:revision>129</cp:revision>
  <dcterms:modified xsi:type="dcterms:W3CDTF">2019-12-11T13:15:39Z</dcterms:modified>
</cp:coreProperties>
</file>