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57" r:id="rId7"/>
    <p:sldId id="258" r:id="rId8"/>
    <p:sldId id="259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391400" cy="4873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65225"/>
            <a:ext cx="4038600" cy="511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65225"/>
            <a:ext cx="4038600" cy="511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D40EB-2052-47A9-8A00-B1C03251BF25}" type="datetimeFigureOut">
              <a:rPr lang="sr-Latn-BA" smtClean="0"/>
              <a:t>19.11.2020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C6CA9-7328-4CC9-A94D-08DFAE61B5CD}" type="slidenum">
              <a:rPr lang="sr-Latn-BA" smtClean="0"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image" Target="../media/image51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b="0" dirty="0" smtClean="0"/>
              <a:t>Trošak u dugom roku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B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487363"/>
          </a:xfrm>
        </p:spPr>
        <p:txBody>
          <a:bodyPr/>
          <a:lstStyle/>
          <a:p>
            <a:pPr eaLnBrk="1" hangingPunct="1"/>
            <a:r>
              <a:rPr lang="bs-Latn-BA" sz="2000" b="0" smtClean="0"/>
              <a:t>Trošak u dugom roku</a:t>
            </a:r>
            <a:endParaRPr lang="en-US" sz="2000" b="0" smtClean="0"/>
          </a:p>
        </p:txBody>
      </p:sp>
      <p:sp>
        <p:nvSpPr>
          <p:cNvPr id="28688" name="Line 7"/>
          <p:cNvSpPr>
            <a:spLocks noChangeShapeType="1"/>
          </p:cNvSpPr>
          <p:nvPr/>
        </p:nvSpPr>
        <p:spPr bwMode="auto">
          <a:xfrm>
            <a:off x="457200" y="381000"/>
            <a:ext cx="8229600" cy="0"/>
          </a:xfrm>
          <a:prstGeom prst="line">
            <a:avLst/>
          </a:prstGeom>
          <a:noFill/>
          <a:ln w="9525">
            <a:solidFill>
              <a:srgbClr val="53BE95"/>
            </a:solidFill>
            <a:round/>
            <a:headEnd/>
            <a:tailEnd/>
          </a:ln>
        </p:spPr>
        <p:txBody>
          <a:bodyPr/>
          <a:lstStyle/>
          <a:p>
            <a:endParaRPr lang="sr-Latn-BA"/>
          </a:p>
        </p:txBody>
      </p:sp>
      <p:sp>
        <p:nvSpPr>
          <p:cNvPr id="28677" name="Rectangle 5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5867400" cy="51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bs-Latn-BA" sz="1800" b="1" smtClean="0"/>
              <a:t>Izbor inputa</a:t>
            </a:r>
            <a:endParaRPr lang="en-US" sz="1800" b="1" smtClean="0"/>
          </a:p>
        </p:txBody>
      </p:sp>
      <p:sp>
        <p:nvSpPr>
          <p:cNvPr id="24" name="Rectangle 65"/>
          <p:cNvSpPr>
            <a:spLocks noChangeArrowheads="1"/>
          </p:cNvSpPr>
          <p:nvPr/>
        </p:nvSpPr>
        <p:spPr bwMode="auto">
          <a:xfrm>
            <a:off x="1219200" y="1828800"/>
            <a:ext cx="6629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bs-Latn-BA" sz="1600" dirty="0">
                <a:latin typeface="Arial" charset="0"/>
                <a:cs typeface="Arial" charset="0"/>
              </a:rPr>
              <a:t>G</a:t>
            </a:r>
            <a:r>
              <a:rPr lang="bs-Latn-BA" sz="1600" dirty="0" smtClean="0">
                <a:latin typeface="Arial" charset="0"/>
                <a:cs typeface="Arial" charset="0"/>
              </a:rPr>
              <a:t>ranična </a:t>
            </a:r>
            <a:r>
              <a:rPr lang="bs-Latn-BA" sz="1600" dirty="0">
                <a:latin typeface="Arial" charset="0"/>
                <a:cs typeface="Arial" charset="0"/>
              </a:rPr>
              <a:t>stopa tehničke supstitucije kapitala radom jednaka negativnoj vrijednosti nagiba izokvante i jednaka odnosu graničnog proizvoda rada i graničnog proizvoda kapitala:</a:t>
            </a:r>
            <a:endParaRPr lang="en-US" sz="1600" i="1" dirty="0">
              <a:latin typeface="Arial" charset="0"/>
              <a:cs typeface="Arial" charset="0"/>
            </a:endParaRPr>
          </a:p>
        </p:txBody>
      </p:sp>
      <p:pic>
        <p:nvPicPr>
          <p:cNvPr id="25608" name="Picture 11" descr="eq7.03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3675" y="3224213"/>
            <a:ext cx="36766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65"/>
          <p:cNvSpPr>
            <a:spLocks noChangeArrowheads="1"/>
          </p:cNvSpPr>
          <p:nvPr/>
        </p:nvSpPr>
        <p:spPr bwMode="auto">
          <a:xfrm>
            <a:off x="1143000" y="3798888"/>
            <a:ext cx="7315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bs-Latn-BA" sz="1600" dirty="0">
                <a:latin typeface="Arial" charset="0"/>
                <a:cs typeface="Arial" charset="0"/>
              </a:rPr>
              <a:t>Iz toga proizlazi da, kad firma minimalizira trošak uz zadani nivo proizvodnje, vrijedi sljedeći </a:t>
            </a:r>
            <a:r>
              <a:rPr lang="bs-Latn-BA" sz="1600" dirty="0" smtClean="0">
                <a:latin typeface="Arial" charset="0"/>
                <a:cs typeface="Arial" charset="0"/>
              </a:rPr>
              <a:t>uslov:</a:t>
            </a:r>
            <a:endParaRPr lang="en-US" sz="1600" i="1" dirty="0">
              <a:latin typeface="Arial" charset="0"/>
              <a:cs typeface="Arial" charset="0"/>
            </a:endParaRPr>
          </a:p>
        </p:txBody>
      </p:sp>
      <p:pic>
        <p:nvPicPr>
          <p:cNvPr id="25610" name="Picture 13" descr="eqF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9963" y="4619625"/>
            <a:ext cx="21240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65"/>
          <p:cNvSpPr>
            <a:spLocks noChangeArrowheads="1"/>
          </p:cNvSpPr>
          <p:nvPr/>
        </p:nvSpPr>
        <p:spPr bwMode="auto">
          <a:xfrm>
            <a:off x="1143000" y="5181600"/>
            <a:ext cx="7315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bs-Latn-BA" sz="1600" dirty="0">
                <a:latin typeface="Arial" charset="0"/>
                <a:cs typeface="Arial" charset="0"/>
              </a:rPr>
              <a:t>Ovaj </a:t>
            </a:r>
            <a:r>
              <a:rPr lang="bs-Latn-BA" sz="1600" dirty="0" smtClean="0">
                <a:latin typeface="Arial" charset="0"/>
                <a:cs typeface="Arial" charset="0"/>
              </a:rPr>
              <a:t>uslov </a:t>
            </a:r>
            <a:r>
              <a:rPr lang="bs-Latn-BA" sz="1600" dirty="0">
                <a:latin typeface="Arial" charset="0"/>
                <a:cs typeface="Arial" charset="0"/>
              </a:rPr>
              <a:t>se može preoblikovati na sljedeći način</a:t>
            </a:r>
            <a:r>
              <a:rPr lang="en-US" sz="1600" dirty="0">
                <a:latin typeface="Arial" charset="0"/>
                <a:cs typeface="Arial" charset="0"/>
              </a:rPr>
              <a:t>:</a:t>
            </a:r>
            <a:endParaRPr lang="en-US" sz="1600" i="1" dirty="0">
              <a:latin typeface="Arial" charset="0"/>
              <a:cs typeface="Arial" charset="0"/>
            </a:endParaRPr>
          </a:p>
        </p:txBody>
      </p:sp>
      <p:pic>
        <p:nvPicPr>
          <p:cNvPr id="25612" name="Picture 17" descr="eq7.04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5791200"/>
            <a:ext cx="22860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4" name="Rectangle 20"/>
          <p:cNvSpPr>
            <a:spLocks noChangeArrowheads="1"/>
          </p:cNvSpPr>
          <p:nvPr/>
        </p:nvSpPr>
        <p:spPr bwMode="auto">
          <a:xfrm>
            <a:off x="685800" y="5705475"/>
            <a:ext cx="7848600" cy="554038"/>
          </a:xfrm>
          <a:prstGeom prst="rect">
            <a:avLst/>
          </a:prstGeom>
          <a:noFill/>
          <a:ln w="25400" algn="ctr">
            <a:solidFill>
              <a:srgbClr val="FFC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indent="290513" eaLnBrk="1" hangingPunct="1">
              <a:buFontTx/>
              <a:buAutoNum type="arabicPeriod"/>
            </a:pPr>
            <a:endParaRPr lang="sr-Latn-C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  <p:bldP spid="13" grpId="0" build="p"/>
      <p:bldP spid="15" grpId="0" build="p"/>
      <p:bldP spid="256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2" descr="fig7.06_16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7" descr="fig7.06_11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487363"/>
          </a:xfrm>
        </p:spPr>
        <p:txBody>
          <a:bodyPr/>
          <a:lstStyle/>
          <a:p>
            <a:pPr eaLnBrk="1" hangingPunct="1"/>
            <a:r>
              <a:rPr lang="bs-Latn-BA" sz="2000" b="0" smtClean="0"/>
              <a:t>Trošak u dugom roku</a:t>
            </a:r>
            <a:endParaRPr lang="en-US" sz="2000" b="0" smtClean="0"/>
          </a:p>
        </p:txBody>
      </p:sp>
      <p:sp>
        <p:nvSpPr>
          <p:cNvPr id="30754" name="Line 7"/>
          <p:cNvSpPr>
            <a:spLocks noChangeShapeType="1"/>
          </p:cNvSpPr>
          <p:nvPr/>
        </p:nvSpPr>
        <p:spPr bwMode="auto">
          <a:xfrm>
            <a:off x="457200" y="381000"/>
            <a:ext cx="8229600" cy="0"/>
          </a:xfrm>
          <a:prstGeom prst="line">
            <a:avLst/>
          </a:prstGeom>
          <a:noFill/>
          <a:ln w="9525">
            <a:solidFill>
              <a:srgbClr val="53BE95"/>
            </a:solidFill>
            <a:round/>
            <a:headEnd/>
            <a:tailEnd/>
          </a:ln>
        </p:spPr>
        <p:txBody>
          <a:bodyPr/>
          <a:lstStyle/>
          <a:p>
            <a:endParaRPr lang="sr-Latn-BA"/>
          </a:p>
        </p:txBody>
      </p:sp>
      <p:sp>
        <p:nvSpPr>
          <p:cNvPr id="7" name="Rectangle 5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6781800" cy="51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bs-Latn-BA" sz="1800" b="1" smtClean="0"/>
              <a:t>Minimalizacija troškova kod promjenjivih nivoa proizvodnje</a:t>
            </a:r>
            <a:endParaRPr lang="en-US" sz="1800" b="1" smtClean="0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685800" y="1685925"/>
            <a:ext cx="2209800" cy="523875"/>
          </a:xfrm>
          <a:prstGeom prst="rect">
            <a:avLst/>
          </a:prstGeom>
          <a:solidFill>
            <a:srgbClr val="B27CB6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eaLnBrk="1" hangingPunct="1">
              <a:spcBef>
                <a:spcPct val="20000"/>
              </a:spcBef>
            </a:pPr>
            <a:r>
              <a:rPr lang="bs-Latn-BA" sz="1200" b="1">
                <a:latin typeface="Arial" charset="0"/>
              </a:rPr>
              <a:t>Putanja ekspanzije i krivulja ukupnih dugoročnih troškova</a:t>
            </a:r>
            <a:endParaRPr lang="en-US" sz="1200" b="1">
              <a:latin typeface="Arial" charset="0"/>
            </a:endParaRPr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666750" y="2286000"/>
            <a:ext cx="22288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bs-Latn-BA" sz="1400">
                <a:latin typeface="Arial" charset="0"/>
              </a:rPr>
              <a:t>U dijelu </a:t>
            </a:r>
            <a:r>
              <a:rPr lang="bs-Latn-BA" sz="1400" b="1">
                <a:latin typeface="Arial" charset="0"/>
              </a:rPr>
              <a:t>(a)</a:t>
            </a:r>
            <a:r>
              <a:rPr lang="bs-Latn-BA" sz="1400">
                <a:latin typeface="Arial" charset="0"/>
              </a:rPr>
              <a:t>, putanja ekspanzije (od ishodišta kroz tačke A, B i C) ilustrira troškovno najefikasnije kombinacije rada i kapitala kojima se dugoročno može proizvesti svaki nivo proizvodnje – odnosno, u roku u kojem su oba inputa varijabilna. U dijelu </a:t>
            </a:r>
            <a:r>
              <a:rPr lang="bs-Latn-BA" sz="1400" b="1">
                <a:latin typeface="Arial" charset="0"/>
              </a:rPr>
              <a:t>(b)</a:t>
            </a:r>
            <a:r>
              <a:rPr lang="bs-Latn-BA" sz="1400">
                <a:latin typeface="Arial" charset="0"/>
              </a:rPr>
              <a:t>, odgovarajuća krivulja ukupnih dugoročnih troškova (od ishodišta kroz tačke D, E i F) pokazuje najniži trošak proizvodnje tri nivoa proizvodnje prikazanih pod </a:t>
            </a:r>
            <a:r>
              <a:rPr lang="bs-Latn-BA" sz="1400" b="1">
                <a:latin typeface="Arial" charset="0"/>
              </a:rPr>
              <a:t>(a)</a:t>
            </a:r>
            <a:r>
              <a:rPr lang="bs-Latn-BA" sz="1400">
                <a:latin typeface="Arial" charset="0"/>
              </a:rPr>
              <a:t>.</a:t>
            </a:r>
            <a:endParaRPr lang="en-US" sz="1400" b="1">
              <a:latin typeface="Arial" charset="0"/>
            </a:endParaRPr>
          </a:p>
        </p:txBody>
      </p:sp>
      <p:pic>
        <p:nvPicPr>
          <p:cNvPr id="27659" name="Picture 38" descr="fig7.06_02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0" name="Picture 39" descr="fig7.06_03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1" name="Picture 40" descr="fig7.06_04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2" name="Picture 41" descr="fig7.06_05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3" name="Picture 42" descr="fig7.06_06.gi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4" name="Picture 43" descr="fig7.06_07.gi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5" name="Picture 44" descr="fig7.06_08.gif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6" name="Picture 45" descr="fig7.06_09.gif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7" name="Picture 46" descr="fig7.06_10.gif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8" name="Picture 48" descr="fig7.06_01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9" name="Picture 49" descr="fig7.06_13.gi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70" name="Picture 50" descr="fig7.06_14.gif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71" name="Picture 51" descr="fig7.06_15.gif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72" name="Picture 53" descr="fig7.06_12.gif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200400" y="1409700"/>
            <a:ext cx="417195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5" name="Text Box 28"/>
          <p:cNvSpPr txBox="1">
            <a:spLocks noChangeArrowheads="1"/>
          </p:cNvSpPr>
          <p:nvPr/>
        </p:nvSpPr>
        <p:spPr bwMode="auto">
          <a:xfrm>
            <a:off x="3048000" y="1371600"/>
            <a:ext cx="762000" cy="6397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200">
                <a:latin typeface="Arial" charset="0"/>
              </a:rPr>
              <a:t>Kapital na godinu</a:t>
            </a:r>
            <a:endParaRPr lang="en-US" sz="1200">
              <a:latin typeface="Arial" charset="0"/>
            </a:endParaRPr>
          </a:p>
        </p:txBody>
      </p:sp>
      <p:sp>
        <p:nvSpPr>
          <p:cNvPr id="30746" name="Text Box 29"/>
          <p:cNvSpPr txBox="1">
            <a:spLocks noChangeArrowheads="1"/>
          </p:cNvSpPr>
          <p:nvPr/>
        </p:nvSpPr>
        <p:spPr bwMode="auto">
          <a:xfrm>
            <a:off x="5791200" y="3581400"/>
            <a:ext cx="12954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200">
                <a:latin typeface="Arial" charset="0"/>
              </a:rPr>
              <a:t>Rad na godinu</a:t>
            </a:r>
            <a:endParaRPr lang="en-US" sz="1200">
              <a:latin typeface="Arial" charset="0"/>
            </a:endParaRPr>
          </a:p>
        </p:txBody>
      </p:sp>
      <p:sp>
        <p:nvSpPr>
          <p:cNvPr id="30747" name="Text Box 30"/>
          <p:cNvSpPr txBox="1">
            <a:spLocks noChangeArrowheads="1"/>
          </p:cNvSpPr>
          <p:nvPr/>
        </p:nvSpPr>
        <p:spPr bwMode="auto">
          <a:xfrm>
            <a:off x="2819400" y="3962400"/>
            <a:ext cx="914400" cy="6397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bs-Latn-BA" sz="1200">
                <a:latin typeface="Arial" charset="0"/>
              </a:rPr>
              <a:t>Trošak (dolara godišnje)</a:t>
            </a:r>
            <a:endParaRPr lang="en-US" sz="1200">
              <a:latin typeface="Arial" charset="0"/>
            </a:endParaRPr>
          </a:p>
        </p:txBody>
      </p:sp>
      <p:sp>
        <p:nvSpPr>
          <p:cNvPr id="30748" name="Text Box 31"/>
          <p:cNvSpPr txBox="1">
            <a:spLocks noChangeArrowheads="1"/>
          </p:cNvSpPr>
          <p:nvPr/>
        </p:nvSpPr>
        <p:spPr bwMode="auto">
          <a:xfrm>
            <a:off x="5867400" y="6172200"/>
            <a:ext cx="20574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200">
                <a:latin typeface="Arial" charset="0"/>
              </a:rPr>
              <a:t>Nivo proizvodnje (jedinica na godinu)</a:t>
            </a:r>
            <a:endParaRPr lang="en-US" sz="1200">
              <a:latin typeface="Arial" charset="0"/>
            </a:endParaRPr>
          </a:p>
        </p:txBody>
      </p:sp>
      <p:sp>
        <p:nvSpPr>
          <p:cNvPr id="30749" name="Text Box 32"/>
          <p:cNvSpPr txBox="1">
            <a:spLocks noChangeArrowheads="1"/>
          </p:cNvSpPr>
          <p:nvPr/>
        </p:nvSpPr>
        <p:spPr bwMode="auto">
          <a:xfrm>
            <a:off x="6400800" y="4191000"/>
            <a:ext cx="19812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200">
                <a:latin typeface="Arial" charset="0"/>
              </a:rPr>
              <a:t>Ukupni dugoročni troškovi</a:t>
            </a:r>
            <a:endParaRPr lang="en-US" sz="1200">
              <a:latin typeface="Arial" charset="0"/>
            </a:endParaRPr>
          </a:p>
        </p:txBody>
      </p:sp>
      <p:sp>
        <p:nvSpPr>
          <p:cNvPr id="30750" name="Text Box 33"/>
          <p:cNvSpPr txBox="1">
            <a:spLocks noChangeArrowheads="1"/>
          </p:cNvSpPr>
          <p:nvPr/>
        </p:nvSpPr>
        <p:spPr bwMode="auto">
          <a:xfrm>
            <a:off x="4343400" y="1600200"/>
            <a:ext cx="1219200" cy="24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000" dirty="0">
                <a:latin typeface="Arial" charset="0"/>
              </a:rPr>
              <a:t>Izotroškovna </a:t>
            </a:r>
            <a:r>
              <a:rPr lang="bs-Latn-BA" sz="1000" dirty="0" smtClean="0">
                <a:latin typeface="Arial" charset="0"/>
              </a:rPr>
              <a:t>linija</a:t>
            </a:r>
            <a:endParaRPr lang="en-US" sz="1000" dirty="0">
              <a:latin typeface="Arial" charset="0"/>
            </a:endParaRPr>
          </a:p>
        </p:txBody>
      </p:sp>
      <p:sp>
        <p:nvSpPr>
          <p:cNvPr id="30751" name="Text Box 34"/>
          <p:cNvSpPr txBox="1">
            <a:spLocks noChangeArrowheads="1"/>
          </p:cNvSpPr>
          <p:nvPr/>
        </p:nvSpPr>
        <p:spPr bwMode="auto">
          <a:xfrm>
            <a:off x="5638800" y="1828800"/>
            <a:ext cx="8382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000">
                <a:latin typeface="Arial" charset="0"/>
              </a:rPr>
              <a:t>Putanja ekspanzije</a:t>
            </a:r>
            <a:endParaRPr lang="en-US" sz="1000">
              <a:latin typeface="Arial" charset="0"/>
            </a:endParaRPr>
          </a:p>
        </p:txBody>
      </p:sp>
      <p:sp>
        <p:nvSpPr>
          <p:cNvPr id="30752" name="Text Box 49"/>
          <p:cNvSpPr txBox="1">
            <a:spLocks noChangeArrowheads="1"/>
          </p:cNvSpPr>
          <p:nvPr/>
        </p:nvSpPr>
        <p:spPr bwMode="auto">
          <a:xfrm>
            <a:off x="5867400" y="2667000"/>
            <a:ext cx="8382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000">
                <a:latin typeface="Arial" charset="0"/>
              </a:rPr>
              <a:t>Izokvanta 300 jedinica</a:t>
            </a:r>
            <a:endParaRPr lang="en-US" sz="1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2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fig7.07_08b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36" descr="C:\Documents and Settings\Kyle M. Thiel\Desktop\pindyckDone\ch07\fig7.07\fig7.07_0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9" name="Picture 40" descr="C:\Documents and Settings\Kyle M. Thiel\Desktop\pindyckDone\ch07\fig7.07\fig7.07_0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37" descr="C:\Documents and Settings\Kyle M. Thiel\Desktop\pindyckDone\ch07\fig7.07\fig7.07_02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0" name="Picture 41" descr="C:\Documents and Settings\Kyle M. Thiel\Desktop\pindyckDone\ch07\fig7.07\fig7.07_08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38" descr="C:\Documents and Settings\Kyle M. Thiel\Desktop\pindyckDone\ch07\fig7.07\fig7.07_03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Picture 39" descr="C:\Documents and Settings\Kyle M. Thiel\Desktop\pindyckDone\ch07\fig7.07\fig7.07_05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1" name="Picture 42" descr="C:\Documents and Settings\Kyle M. Thiel\Desktop\pindyckDone\ch07\fig7.07\fig7.07_08a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2" name="Picture 43" descr="C:\Documents and Settings\Kyle M. Thiel\Desktop\pindyckDone\ch07\fig7.07\fig7.07_04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3" name="Picture 44" descr="C:\Documents and Settings\Kyle M. Thiel\Desktop\pindyckDone\ch07\fig7.07\fig7.07_06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4" name="Picture 45" descr="C:\Documents and Settings\Kyle M. Thiel\Desktop\pindyckDone\ch07\fig7.07\fig7.07_01.gi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71800" y="1762125"/>
            <a:ext cx="58007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8564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487363"/>
          </a:xfrm>
        </p:spPr>
        <p:txBody>
          <a:bodyPr/>
          <a:lstStyle/>
          <a:p>
            <a:pPr eaLnBrk="1" hangingPunct="1"/>
            <a:r>
              <a:rPr lang="bs-Latn-BA" sz="2000" b="0" smtClean="0"/>
              <a:t>Dugoročne i kratkoročne krivulje troškova</a:t>
            </a:r>
            <a:endParaRPr lang="en-US" sz="2000" b="0" smtClean="0"/>
          </a:p>
        </p:txBody>
      </p:sp>
      <p:sp>
        <p:nvSpPr>
          <p:cNvPr id="32794" name="Line 7"/>
          <p:cNvSpPr>
            <a:spLocks noChangeShapeType="1"/>
          </p:cNvSpPr>
          <p:nvPr/>
        </p:nvSpPr>
        <p:spPr bwMode="auto">
          <a:xfrm>
            <a:off x="457200" y="381000"/>
            <a:ext cx="8229600" cy="0"/>
          </a:xfrm>
          <a:prstGeom prst="line">
            <a:avLst/>
          </a:prstGeom>
          <a:noFill/>
          <a:ln w="9525">
            <a:solidFill>
              <a:srgbClr val="53BE95"/>
            </a:solidFill>
            <a:round/>
            <a:headEnd/>
            <a:tailEnd/>
          </a:ln>
        </p:spPr>
        <p:txBody>
          <a:bodyPr/>
          <a:lstStyle/>
          <a:p>
            <a:endParaRPr lang="sr-Latn-BA"/>
          </a:p>
        </p:txBody>
      </p:sp>
      <p:sp>
        <p:nvSpPr>
          <p:cNvPr id="7" name="Rectangle 5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5867400" cy="51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bs-Latn-BA" sz="1800" b="1" smtClean="0"/>
              <a:t>Nefleksibilnost kratkoročne proizvodnje</a:t>
            </a:r>
            <a:endParaRPr lang="en-US" sz="1800" b="1" smtClean="0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685800" y="1838325"/>
            <a:ext cx="2286000" cy="523875"/>
          </a:xfrm>
          <a:prstGeom prst="rect">
            <a:avLst/>
          </a:prstGeom>
          <a:solidFill>
            <a:srgbClr val="B27CB6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eaLnBrk="1" hangingPunct="1">
              <a:spcBef>
                <a:spcPct val="20000"/>
              </a:spcBef>
            </a:pPr>
            <a:r>
              <a:rPr lang="bs-Latn-BA" sz="1200" b="1">
                <a:latin typeface="Arial" charset="0"/>
              </a:rPr>
              <a:t>Nefleksiilnost kratkoročne proizvodnje</a:t>
            </a:r>
            <a:endParaRPr lang="en-US" sz="1200" b="1">
              <a:latin typeface="Arial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666750" y="2438400"/>
            <a:ext cx="23812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bs-Latn-BA" sz="1400" dirty="0">
                <a:latin typeface="Arial" charset="0"/>
              </a:rPr>
              <a:t>Trošak proizvodnje se u kratkom roku ne može minimizirati zbog nefleksibilnosti u korištenju kapitalnih inputa. Proizvodnja je u početku na nivou Q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>. </a:t>
            </a:r>
            <a:r>
              <a:rPr lang="bs-Latn-BA" sz="1400" dirty="0">
                <a:latin typeface="Arial" charset="0"/>
              </a:rPr>
              <a:t>Kratkoročno se nivo proizvodnje Q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en-US" sz="1400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može postići samo povećanjem upotrebe radne snage s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i="1" dirty="0">
                <a:latin typeface="Arial" charset="0"/>
              </a:rPr>
              <a:t>L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na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i="1" dirty="0">
                <a:latin typeface="Arial" charset="0"/>
              </a:rPr>
              <a:t>L</a:t>
            </a:r>
            <a:r>
              <a:rPr lang="en-US" sz="1400" baseline="-25000" dirty="0">
                <a:latin typeface="Arial" charset="0"/>
              </a:rPr>
              <a:t>3</a:t>
            </a:r>
            <a:r>
              <a:rPr lang="bs-Latn-BA" sz="1400" dirty="0">
                <a:latin typeface="Arial" charset="0"/>
              </a:rPr>
              <a:t>, jer je kapital fiksan sa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i="1" dirty="0">
                <a:latin typeface="Arial" charset="0"/>
              </a:rPr>
              <a:t>K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>.</a:t>
            </a:r>
            <a:r>
              <a:rPr lang="bs-Latn-BA" sz="1400" dirty="0">
                <a:latin typeface="Arial" charset="0"/>
              </a:rPr>
              <a:t> Dugoročno, isti se nivo proizvodnje može postići jeftinije, povećanjem rada sa </a:t>
            </a:r>
            <a:r>
              <a:rPr lang="en-US" sz="1400" i="1" dirty="0">
                <a:latin typeface="Arial" charset="0"/>
              </a:rPr>
              <a:t>L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na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i="1" dirty="0">
                <a:latin typeface="Arial" charset="0"/>
              </a:rPr>
              <a:t>L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bs-Latn-BA" sz="1400" dirty="0">
                <a:latin typeface="Arial" charset="0"/>
              </a:rPr>
              <a:t>, i kapitala sa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i="1" dirty="0">
                <a:latin typeface="Arial" charset="0"/>
              </a:rPr>
              <a:t>K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na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i="1" dirty="0">
                <a:latin typeface="Arial" charset="0"/>
              </a:rPr>
              <a:t>K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en-US" sz="1400" dirty="0">
                <a:latin typeface="Arial" charset="0"/>
              </a:rPr>
              <a:t>.</a:t>
            </a:r>
          </a:p>
        </p:txBody>
      </p:sp>
      <p:sp>
        <p:nvSpPr>
          <p:cNvPr id="32788" name="Text Box 23"/>
          <p:cNvSpPr txBox="1">
            <a:spLocks noChangeArrowheads="1"/>
          </p:cNvSpPr>
          <p:nvPr/>
        </p:nvSpPr>
        <p:spPr bwMode="auto">
          <a:xfrm>
            <a:off x="2971800" y="1828800"/>
            <a:ext cx="762000" cy="730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400">
                <a:latin typeface="Arial" charset="0"/>
              </a:rPr>
              <a:t>Kapital na godinu</a:t>
            </a:r>
            <a:endParaRPr lang="en-US" sz="1400">
              <a:latin typeface="Arial" charset="0"/>
            </a:endParaRPr>
          </a:p>
        </p:txBody>
      </p:sp>
      <p:sp>
        <p:nvSpPr>
          <p:cNvPr id="32789" name="Text Box 24"/>
          <p:cNvSpPr txBox="1">
            <a:spLocks noChangeArrowheads="1"/>
          </p:cNvSpPr>
          <p:nvPr/>
        </p:nvSpPr>
        <p:spPr bwMode="auto">
          <a:xfrm>
            <a:off x="7239000" y="6096000"/>
            <a:ext cx="15240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400">
                <a:latin typeface="Arial" charset="0"/>
              </a:rPr>
              <a:t>Rad  na godinu</a:t>
            </a:r>
            <a:endParaRPr lang="en-US" sz="1400">
              <a:latin typeface="Arial" charset="0"/>
            </a:endParaRPr>
          </a:p>
        </p:txBody>
      </p:sp>
      <p:sp>
        <p:nvSpPr>
          <p:cNvPr id="32790" name="Text Box 25"/>
          <p:cNvSpPr txBox="1">
            <a:spLocks noChangeArrowheads="1"/>
          </p:cNvSpPr>
          <p:nvPr/>
        </p:nvSpPr>
        <p:spPr bwMode="auto">
          <a:xfrm>
            <a:off x="6400800" y="3352800"/>
            <a:ext cx="1981200" cy="581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600">
                <a:latin typeface="Arial" charset="0"/>
              </a:rPr>
              <a:t>Dugoročna putanja ekspanzije</a:t>
            </a:r>
            <a:endParaRPr lang="en-US" sz="1600">
              <a:latin typeface="Arial" charset="0"/>
            </a:endParaRPr>
          </a:p>
        </p:txBody>
      </p:sp>
      <p:sp>
        <p:nvSpPr>
          <p:cNvPr id="32791" name="Text Box 26"/>
          <p:cNvSpPr txBox="1">
            <a:spLocks noChangeArrowheads="1"/>
          </p:cNvSpPr>
          <p:nvPr/>
        </p:nvSpPr>
        <p:spPr bwMode="auto">
          <a:xfrm>
            <a:off x="6232525" y="3581400"/>
            <a:ext cx="1841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sr-Latn-CS"/>
          </a:p>
        </p:txBody>
      </p:sp>
      <p:sp>
        <p:nvSpPr>
          <p:cNvPr id="32792" name="Text Box 27"/>
          <p:cNvSpPr txBox="1">
            <a:spLocks noChangeArrowheads="1"/>
          </p:cNvSpPr>
          <p:nvPr/>
        </p:nvSpPr>
        <p:spPr bwMode="auto">
          <a:xfrm>
            <a:off x="6858000" y="4191000"/>
            <a:ext cx="1981200" cy="581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600">
                <a:latin typeface="Arial" charset="0"/>
              </a:rPr>
              <a:t>Kratkoročna putanja ekspanzije</a:t>
            </a:r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8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8564" grpId="0"/>
      <p:bldP spid="7" grpId="0" build="p"/>
      <p:bldP spid="1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487363"/>
          </a:xfrm>
        </p:spPr>
        <p:txBody>
          <a:bodyPr/>
          <a:lstStyle/>
          <a:p>
            <a:pPr eaLnBrk="1" hangingPunct="1"/>
            <a:r>
              <a:rPr lang="bs-Latn-BA" sz="2000" b="0" smtClean="0"/>
              <a:t>Dugoročne i kratkoročne krivulje troškova</a:t>
            </a:r>
            <a:endParaRPr lang="en-US" sz="2000" b="0" smtClean="0"/>
          </a:p>
        </p:txBody>
      </p:sp>
      <p:sp>
        <p:nvSpPr>
          <p:cNvPr id="33808" name="Line 7"/>
          <p:cNvSpPr>
            <a:spLocks noChangeShapeType="1"/>
          </p:cNvSpPr>
          <p:nvPr/>
        </p:nvSpPr>
        <p:spPr bwMode="auto">
          <a:xfrm>
            <a:off x="457200" y="381000"/>
            <a:ext cx="8229600" cy="0"/>
          </a:xfrm>
          <a:prstGeom prst="line">
            <a:avLst/>
          </a:prstGeom>
          <a:noFill/>
          <a:ln w="9525">
            <a:solidFill>
              <a:srgbClr val="53BE95"/>
            </a:solidFill>
            <a:round/>
            <a:headEnd/>
            <a:tailEnd/>
          </a:ln>
        </p:spPr>
        <p:txBody>
          <a:bodyPr/>
          <a:lstStyle/>
          <a:p>
            <a:endParaRPr lang="sr-Latn-BA"/>
          </a:p>
        </p:txBody>
      </p:sp>
      <p:sp>
        <p:nvSpPr>
          <p:cNvPr id="7" name="Rectangle 5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5867400" cy="51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bs-Latn-BA" sz="1800" b="1" smtClean="0"/>
              <a:t>Dugoročni prosječni trošak</a:t>
            </a:r>
            <a:endParaRPr lang="en-US" sz="1800" b="1" smtClean="0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685800" y="1990725"/>
            <a:ext cx="2057400" cy="523875"/>
          </a:xfrm>
          <a:prstGeom prst="rect">
            <a:avLst/>
          </a:prstGeom>
          <a:solidFill>
            <a:srgbClr val="B27CB6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eaLnBrk="1" hangingPunct="1">
              <a:spcBef>
                <a:spcPct val="20000"/>
              </a:spcBef>
            </a:pPr>
            <a:r>
              <a:rPr lang="bs-Latn-BA" sz="1200" b="1">
                <a:latin typeface="Arial" charset="0"/>
              </a:rPr>
              <a:t>Dugoročni prosječni i granični troškovi</a:t>
            </a:r>
            <a:endParaRPr lang="en-US" sz="1200" b="1">
              <a:latin typeface="Arial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666750" y="2590800"/>
            <a:ext cx="21526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bs-Latn-BA" sz="1400">
                <a:latin typeface="Arial" charset="0"/>
              </a:rPr>
              <a:t>Kada firma proizvodi na nivou na kojem dugoročni prosječni trošak LAC opada, dugoročni granični trošak LMC je manji od LAC-a. Isto tako, kad LAC raste, LMC je veći od LAC-a. Dvije se krivulje sijeku u tački A, u kojoj krivulja LAC dostiže svoj minimum</a:t>
            </a:r>
            <a:endParaRPr lang="en-US" sz="1400">
              <a:latin typeface="Arial" charset="0"/>
            </a:endParaRPr>
          </a:p>
        </p:txBody>
      </p:sp>
      <p:pic>
        <p:nvPicPr>
          <p:cNvPr id="30729" name="Picture 2" descr="C:\Documents and Settings\Kyle M. Thiel\Desktop\pindyckDone\ch07\fig7.08\fig7.08_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6075" y="1828800"/>
            <a:ext cx="59531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Picture 3" descr="C:\Documents and Settings\Kyle M. Thiel\Desktop\pindyckDone\ch07\fig7.08\fig7.08_0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6075" y="1828800"/>
            <a:ext cx="59531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4" descr="C:\Documents and Settings\Kyle M. Thiel\Desktop\pindyckDone\ch07\fig7.08\fig7.08_0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6075" y="1828800"/>
            <a:ext cx="59531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2" name="Picture 5" descr="C:\Documents and Settings\Kyle M. Thiel\Desktop\pindyckDone\ch07\fig7.08\fig7.08_0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86075" y="1828800"/>
            <a:ext cx="59531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5" name="Text Box 16"/>
          <p:cNvSpPr txBox="1">
            <a:spLocks noChangeArrowheads="1"/>
          </p:cNvSpPr>
          <p:nvPr/>
        </p:nvSpPr>
        <p:spPr bwMode="auto">
          <a:xfrm>
            <a:off x="2743200" y="2057400"/>
            <a:ext cx="1295400" cy="1006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500">
                <a:latin typeface="Arial" charset="0"/>
              </a:rPr>
              <a:t>Trošak (dolara po proizvedenoj jedinici</a:t>
            </a:r>
            <a:endParaRPr lang="en-US" sz="1500">
              <a:latin typeface="Arial" charset="0"/>
            </a:endParaRPr>
          </a:p>
        </p:txBody>
      </p:sp>
      <p:sp>
        <p:nvSpPr>
          <p:cNvPr id="33806" name="Text Box 17"/>
          <p:cNvSpPr txBox="1">
            <a:spLocks noChangeArrowheads="1"/>
          </p:cNvSpPr>
          <p:nvPr/>
        </p:nvSpPr>
        <p:spPr bwMode="auto">
          <a:xfrm>
            <a:off x="7315200" y="5334000"/>
            <a:ext cx="1295400" cy="320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500">
                <a:latin typeface="Arial" charset="0"/>
              </a:rPr>
              <a:t>Proizvodnja</a:t>
            </a:r>
            <a:endParaRPr lang="en-US" sz="15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487363"/>
          </a:xfrm>
        </p:spPr>
        <p:txBody>
          <a:bodyPr/>
          <a:lstStyle/>
          <a:p>
            <a:pPr eaLnBrk="1" hangingPunct="1"/>
            <a:r>
              <a:rPr lang="bs-Latn-BA" sz="2000" b="0" smtClean="0"/>
              <a:t>Dugoročne i kratkoročne krivulje troškova</a:t>
            </a:r>
            <a:endParaRPr lang="en-US" sz="2000" b="0" smtClean="0"/>
          </a:p>
        </p:txBody>
      </p:sp>
      <p:sp>
        <p:nvSpPr>
          <p:cNvPr id="34826" name="Line 7"/>
          <p:cNvSpPr>
            <a:spLocks noChangeShapeType="1"/>
          </p:cNvSpPr>
          <p:nvPr/>
        </p:nvSpPr>
        <p:spPr bwMode="auto">
          <a:xfrm>
            <a:off x="457200" y="381000"/>
            <a:ext cx="8229600" cy="0"/>
          </a:xfrm>
          <a:prstGeom prst="line">
            <a:avLst/>
          </a:prstGeom>
          <a:noFill/>
          <a:ln w="9525">
            <a:solidFill>
              <a:srgbClr val="53BE95"/>
            </a:solidFill>
            <a:round/>
            <a:headEnd/>
            <a:tailEnd/>
          </a:ln>
        </p:spPr>
        <p:txBody>
          <a:bodyPr/>
          <a:lstStyle/>
          <a:p>
            <a:endParaRPr lang="sr-Latn-BA"/>
          </a:p>
        </p:txBody>
      </p:sp>
      <p:sp>
        <p:nvSpPr>
          <p:cNvPr id="34821" name="Rectangle 5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5867400" cy="51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bs-Latn-BA" sz="1800" b="1" smtClean="0"/>
              <a:t>Dugoročni prosječni trošak</a:t>
            </a:r>
            <a:endParaRPr lang="en-US" sz="1800" b="1" smtClean="0"/>
          </a:p>
        </p:txBody>
      </p:sp>
      <p:sp>
        <p:nvSpPr>
          <p:cNvPr id="15" name="Text Box 53"/>
          <p:cNvSpPr txBox="1">
            <a:spLocks noChangeArrowheads="1"/>
          </p:cNvSpPr>
          <p:nvPr/>
        </p:nvSpPr>
        <p:spPr bwMode="auto">
          <a:xfrm>
            <a:off x="2667000" y="1676400"/>
            <a:ext cx="38100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 eaLnBrk="1" hangingPunct="1">
              <a:buClr>
                <a:schemeClr val="bg2"/>
              </a:buClr>
            </a:pPr>
            <a:r>
              <a:rPr lang="en-US" sz="1600" b="1">
                <a:solidFill>
                  <a:schemeClr val="bg2"/>
                </a:solidFill>
                <a:latin typeface="Arial" charset="0"/>
              </a:rPr>
              <a:t>●</a:t>
            </a:r>
            <a:r>
              <a:rPr lang="en-US" sz="1600" b="1">
                <a:solidFill>
                  <a:srgbClr val="382344"/>
                </a:solidFill>
                <a:latin typeface="Arial" charset="0"/>
              </a:rPr>
              <a:t>	</a:t>
            </a:r>
            <a:r>
              <a:rPr lang="bs-Latn-BA" sz="1600" b="1">
                <a:solidFill>
                  <a:srgbClr val="382344"/>
                </a:solidFill>
                <a:latin typeface="Arial" charset="0"/>
              </a:rPr>
              <a:t>krivulja dugoročnog prosječnog troška</a:t>
            </a:r>
            <a:r>
              <a:rPr lang="en-US" sz="1600" b="1">
                <a:solidFill>
                  <a:srgbClr val="382344"/>
                </a:solidFill>
                <a:latin typeface="Arial" charset="0"/>
              </a:rPr>
              <a:t> (LAC)</a:t>
            </a:r>
            <a:r>
              <a:rPr lang="bs-Latn-BA" sz="1600" b="1">
                <a:solidFill>
                  <a:srgbClr val="382344"/>
                </a:solidFill>
                <a:latin typeface="Arial" charset="0"/>
              </a:rPr>
              <a:t> – </a:t>
            </a:r>
            <a:r>
              <a:rPr lang="bs-Latn-BA" sz="1600">
                <a:solidFill>
                  <a:srgbClr val="382344"/>
                </a:solidFill>
                <a:latin typeface="Arial" charset="0"/>
              </a:rPr>
              <a:t>krivulja koja povezuje prosječni trošak proizvodnje s nivoom proizvodnje kad su svi inputi, uključujući i kapital, varijabilni.</a:t>
            </a:r>
            <a:endParaRPr lang="en-US" sz="1600">
              <a:latin typeface="Arial" charset="0"/>
            </a:endParaRPr>
          </a:p>
        </p:txBody>
      </p:sp>
      <p:sp>
        <p:nvSpPr>
          <p:cNvPr id="16" name="Text Box 53"/>
          <p:cNvSpPr txBox="1">
            <a:spLocks noChangeArrowheads="1"/>
          </p:cNvSpPr>
          <p:nvPr/>
        </p:nvSpPr>
        <p:spPr bwMode="auto">
          <a:xfrm>
            <a:off x="2667000" y="3113088"/>
            <a:ext cx="38862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 eaLnBrk="1" hangingPunct="1">
              <a:buClr>
                <a:schemeClr val="bg2"/>
              </a:buClr>
            </a:pPr>
            <a:r>
              <a:rPr lang="en-US" sz="1600" b="1">
                <a:solidFill>
                  <a:schemeClr val="bg2"/>
                </a:solidFill>
                <a:latin typeface="Arial" charset="0"/>
              </a:rPr>
              <a:t>●</a:t>
            </a:r>
            <a:r>
              <a:rPr lang="en-US" sz="1600" b="1">
                <a:solidFill>
                  <a:srgbClr val="382344"/>
                </a:solidFill>
                <a:latin typeface="Arial" charset="0"/>
              </a:rPr>
              <a:t>	</a:t>
            </a:r>
            <a:r>
              <a:rPr lang="bs-Latn-BA" sz="1600" b="1">
                <a:solidFill>
                  <a:srgbClr val="382344"/>
                </a:solidFill>
                <a:latin typeface="Arial" charset="0"/>
              </a:rPr>
              <a:t>krivulja kratkoročnog prosječnog troška</a:t>
            </a:r>
            <a:r>
              <a:rPr lang="en-US" sz="1600" b="1">
                <a:solidFill>
                  <a:srgbClr val="382344"/>
                </a:solidFill>
                <a:latin typeface="Arial" charset="0"/>
              </a:rPr>
              <a:t> (SAC) </a:t>
            </a:r>
            <a:r>
              <a:rPr lang="bs-Latn-BA" sz="1600" b="1">
                <a:solidFill>
                  <a:srgbClr val="382344"/>
                </a:solidFill>
                <a:latin typeface="Arial" charset="0"/>
              </a:rPr>
              <a:t>– </a:t>
            </a:r>
            <a:r>
              <a:rPr lang="bs-Latn-BA" sz="1600">
                <a:solidFill>
                  <a:srgbClr val="382344"/>
                </a:solidFill>
                <a:latin typeface="Arial" charset="0"/>
              </a:rPr>
              <a:t>krivulja koja povezuje prosječni trošak proizvodnje s nivoom proizvodnje kad je nivo kapitala fiksan.</a:t>
            </a:r>
            <a:endParaRPr lang="en-US" sz="1600">
              <a:latin typeface="Arial" charset="0"/>
            </a:endParaRPr>
          </a:p>
        </p:txBody>
      </p:sp>
      <p:sp>
        <p:nvSpPr>
          <p:cNvPr id="17" name="Text Box 53"/>
          <p:cNvSpPr txBox="1">
            <a:spLocks noChangeArrowheads="1"/>
          </p:cNvSpPr>
          <p:nvPr/>
        </p:nvSpPr>
        <p:spPr bwMode="auto">
          <a:xfrm>
            <a:off x="2667000" y="4495800"/>
            <a:ext cx="38862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 eaLnBrk="1" hangingPunct="1">
              <a:buClr>
                <a:schemeClr val="bg2"/>
              </a:buClr>
            </a:pPr>
            <a:r>
              <a:rPr lang="en-US" sz="1600" b="1">
                <a:solidFill>
                  <a:schemeClr val="bg2"/>
                </a:solidFill>
                <a:latin typeface="Arial" charset="0"/>
              </a:rPr>
              <a:t>●</a:t>
            </a:r>
            <a:r>
              <a:rPr lang="en-US" sz="1600" b="1">
                <a:solidFill>
                  <a:srgbClr val="382344"/>
                </a:solidFill>
                <a:latin typeface="Arial" charset="0"/>
              </a:rPr>
              <a:t>	</a:t>
            </a:r>
            <a:r>
              <a:rPr lang="bs-Latn-BA" sz="1600" b="1">
                <a:solidFill>
                  <a:srgbClr val="382344"/>
                </a:solidFill>
                <a:latin typeface="Arial" charset="0"/>
              </a:rPr>
              <a:t>krivulja dugoročnog graničnog troška</a:t>
            </a:r>
            <a:r>
              <a:rPr lang="en-US" sz="1600" b="1">
                <a:solidFill>
                  <a:srgbClr val="382344"/>
                </a:solidFill>
                <a:latin typeface="Arial" charset="0"/>
              </a:rPr>
              <a:t> (LMC)</a:t>
            </a:r>
            <a:r>
              <a:rPr lang="bs-Latn-BA" sz="1600" b="1">
                <a:solidFill>
                  <a:srgbClr val="382344"/>
                </a:solidFill>
                <a:latin typeface="Arial" charset="0"/>
              </a:rPr>
              <a:t> – </a:t>
            </a:r>
            <a:r>
              <a:rPr lang="bs-Latn-BA" sz="1600">
                <a:solidFill>
                  <a:srgbClr val="382344"/>
                </a:solidFill>
                <a:latin typeface="Arial" charset="0"/>
              </a:rPr>
              <a:t>promjena dugoročnog ukupnog troška kad se nivo proizvodnje dodatno poveća za jednu jedinicu</a:t>
            </a:r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88" name="Picture 66" descr="fig7.09_01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487363"/>
          </a:xfrm>
        </p:spPr>
        <p:txBody>
          <a:bodyPr/>
          <a:lstStyle/>
          <a:p>
            <a:pPr eaLnBrk="1" hangingPunct="1"/>
            <a:r>
              <a:rPr lang="bs-Latn-BA" sz="2000" b="0" smtClean="0"/>
              <a:t>Dugoročne i kratkoročne krivulje troškova</a:t>
            </a:r>
            <a:endParaRPr lang="en-US" sz="2000" b="0" smtClean="0"/>
          </a:p>
        </p:txBody>
      </p:sp>
      <p:sp>
        <p:nvSpPr>
          <p:cNvPr id="39964" name="Line 7"/>
          <p:cNvSpPr>
            <a:spLocks noChangeShapeType="1"/>
          </p:cNvSpPr>
          <p:nvPr/>
        </p:nvSpPr>
        <p:spPr bwMode="auto">
          <a:xfrm>
            <a:off x="457200" y="381000"/>
            <a:ext cx="8229600" cy="0"/>
          </a:xfrm>
          <a:prstGeom prst="line">
            <a:avLst/>
          </a:prstGeom>
          <a:noFill/>
          <a:ln w="9525">
            <a:solidFill>
              <a:srgbClr val="53BE95"/>
            </a:solidFill>
            <a:round/>
            <a:headEnd/>
            <a:tailEnd/>
          </a:ln>
        </p:spPr>
        <p:txBody>
          <a:bodyPr/>
          <a:lstStyle/>
          <a:p>
            <a:endParaRPr lang="sr-Latn-BA"/>
          </a:p>
        </p:txBody>
      </p:sp>
      <p:sp>
        <p:nvSpPr>
          <p:cNvPr id="7" name="Rectangle 5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6629400" cy="51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bs-Latn-BA" sz="1800" b="1" dirty="0" smtClean="0"/>
              <a:t>Odnos dugoročnog i kratkoročnog troška</a:t>
            </a:r>
            <a:endParaRPr lang="en-US" sz="1800" b="1" dirty="0" smtClean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85800" y="1990725"/>
            <a:ext cx="1676400" cy="828675"/>
          </a:xfrm>
          <a:prstGeom prst="rect">
            <a:avLst/>
          </a:prstGeom>
          <a:solidFill>
            <a:srgbClr val="B27CB6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r>
              <a:rPr lang="bs-Latn-BA" sz="1200" b="1" dirty="0" smtClean="0"/>
              <a:t>Odnos dugoročnog i kratkoročnog troška</a:t>
            </a:r>
            <a:endParaRPr lang="en-US" sz="1200" b="1" dirty="0" smtClean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85800" y="3200400"/>
            <a:ext cx="21526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bs-Latn-BA" sz="1400" dirty="0">
                <a:latin typeface="Arial" charset="0"/>
              </a:rPr>
              <a:t>Krivulja dugoročnog prosječnog troška LAC je ovojnica krivulji kratkoročnih prosječnih troškova SAC</a:t>
            </a:r>
            <a:r>
              <a:rPr lang="bs-Latn-BA" sz="1400" baseline="-25000" dirty="0">
                <a:latin typeface="Arial" charset="0"/>
              </a:rPr>
              <a:t>1</a:t>
            </a:r>
            <a:r>
              <a:rPr lang="bs-Latn-BA" sz="1400" dirty="0">
                <a:latin typeface="Arial" charset="0"/>
              </a:rPr>
              <a:t>, SAC</a:t>
            </a:r>
            <a:r>
              <a:rPr lang="bs-Latn-BA" sz="1400" baseline="-25000" dirty="0">
                <a:latin typeface="Arial" charset="0"/>
              </a:rPr>
              <a:t>2</a:t>
            </a:r>
            <a:r>
              <a:rPr lang="bs-Latn-BA" sz="1400" dirty="0">
                <a:latin typeface="Arial" charset="0"/>
              </a:rPr>
              <a:t> i SAC</a:t>
            </a:r>
            <a:r>
              <a:rPr lang="bs-Latn-BA" sz="1400" baseline="-25000" dirty="0">
                <a:latin typeface="Arial" charset="0"/>
              </a:rPr>
              <a:t>3</a:t>
            </a:r>
            <a:r>
              <a:rPr lang="bs-Latn-BA" sz="1400" dirty="0" smtClean="0">
                <a:latin typeface="Arial" charset="0"/>
              </a:rPr>
              <a:t>. Tačke </a:t>
            </a:r>
            <a:r>
              <a:rPr lang="bs-Latn-BA" sz="1400" dirty="0">
                <a:latin typeface="Arial" charset="0"/>
              </a:rPr>
              <a:t>minimuma krivulji kratkoročnih prosječnih troškova ne leže na krivulji dugoročnog prosječnog troška.</a:t>
            </a:r>
            <a:endParaRPr lang="en-US" sz="1400" baseline="-25000" dirty="0">
              <a:latin typeface="Arial" charset="0"/>
            </a:endParaRPr>
          </a:p>
        </p:txBody>
      </p:sp>
      <p:pic>
        <p:nvPicPr>
          <p:cNvPr id="36873" name="Picture 17" descr="C:\Documents and Settings\Kyle M. Thiel\Desktop\pindyckDone\ch07\fig7.09\fig7.09_0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4" name="Picture 18" descr="C:\Documents and Settings\Kyle M. Thiel\Desktop\pindyckDone\ch07\fig7.09\fig7.09_0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5" name="Picture 19" descr="C:\Documents and Settings\Kyle M. Thiel\Desktop\pindyckDone\ch07\fig7.09\fig7.09_07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6" name="Picture 20" descr="C:\Documents and Settings\Kyle M. Thiel\Desktop\pindyckDone\ch07\fig7.09\fig7.09_08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7" name="Picture 21" descr="C:\Documents and Settings\Kyle M. Thiel\Desktop\pindyckDone\ch07\fig7.09\fig7.09_02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8" name="Picture 22" descr="C:\Documents and Settings\Kyle M. Thiel\Desktop\pindyckDone\ch07\fig7.09\fig7.09_03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9" name="Picture 24" descr="C:\Documents and Settings\Kyle M. Thiel\Desktop\pindyckDone\ch07\fig7.09\fig7.09_14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0" name="Picture 23" descr="C:\Documents and Settings\Kyle M. Thiel\Desktop\pindyckDone\ch07\fig7.09\fig7.09_15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1" name="Picture 25" descr="C:\Documents and Settings\Kyle M. Thiel\Desktop\pindyckDone\ch07\fig7.09\fig7.09_13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2" name="Picture 26" descr="C:\Documents and Settings\Kyle M. Thiel\Desktop\pindyckDone\ch07\fig7.09\fig7.09_04.gi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3" name="Picture 27" descr="C:\Documents and Settings\Kyle M. Thiel\Desktop\pindyckDone\ch07\fig7.09\fig7.09_09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4" name="Picture 28" descr="C:\Documents and Settings\Kyle M. Thiel\Desktop\pindyckDone\ch07\fig7.09\fig7.09_09a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5" name="Picture 29" descr="C:\Documents and Settings\Kyle M. Thiel\Desktop\pindyckDone\ch07\fig7.09\fig7.09_10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6" name="Picture 30" descr="C:\Documents and Settings\Kyle M. Thiel\Desktop\pindyckDone\ch07\fig7.09\fig7.09_11.gif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87" name="Picture 31" descr="C:\Documents and Settings\Kyle M. Thiel\Desktop\pindyckDone\ch07\fig7.09\fig7.09_12.gif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933700" y="2209800"/>
            <a:ext cx="5600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61" name="Text Box 28"/>
          <p:cNvSpPr txBox="1">
            <a:spLocks noChangeArrowheads="1"/>
          </p:cNvSpPr>
          <p:nvPr/>
        </p:nvSpPr>
        <p:spPr bwMode="auto">
          <a:xfrm>
            <a:off x="2362200" y="2133600"/>
            <a:ext cx="1219200" cy="850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bs-Latn-BA" sz="1400">
                <a:latin typeface="Arial" charset="0"/>
              </a:rPr>
              <a:t>Trošak (dolara po proizvedenoj jedinici)</a:t>
            </a:r>
            <a:endParaRPr lang="en-US" sz="1400">
              <a:latin typeface="Arial" charset="0"/>
            </a:endParaRPr>
          </a:p>
        </p:txBody>
      </p:sp>
      <p:sp>
        <p:nvSpPr>
          <p:cNvPr id="39962" name="Text Box 29"/>
          <p:cNvSpPr txBox="1">
            <a:spLocks noChangeArrowheads="1"/>
          </p:cNvSpPr>
          <p:nvPr/>
        </p:nvSpPr>
        <p:spPr bwMode="auto">
          <a:xfrm>
            <a:off x="7620000" y="5029200"/>
            <a:ext cx="1219200" cy="212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bs-Latn-BA" sz="1400">
                <a:latin typeface="Arial" charset="0"/>
              </a:rPr>
              <a:t>Proizvodnja</a:t>
            </a:r>
            <a:endParaRPr lang="en-US" sz="1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Dugi rok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Latn-BA" dirty="0" smtClean="0"/>
              <a:t>Dugoročno nema fiksnih inputa, a samim tim ni fiksnih troškova. Svi troškovi su promjenjivi.</a:t>
            </a: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r>
              <a:rPr lang="sr-Latn-BA" dirty="0" smtClean="0"/>
              <a:t>Dugoročno preduzeće može odabrati bilo koji iznos fiksnih troškova koje želi za donošenje kratkoročnih odluka.</a:t>
            </a:r>
            <a:endParaRPr lang="en-US" dirty="0" smtClean="0"/>
          </a:p>
          <a:p>
            <a:pPr>
              <a:buNone/>
            </a:pPr>
            <a:endParaRPr lang="sr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BA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Minimiziranje troškova</a:t>
            </a:r>
            <a:endParaRPr 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05000"/>
            <a:ext cx="7162800" cy="3657600"/>
          </a:xfrm>
          <a:noFill/>
        </p:spPr>
        <p:txBody>
          <a:bodyPr>
            <a:normAutofit lnSpcReduction="10000"/>
          </a:bodyPr>
          <a:lstStyle/>
          <a:p>
            <a:r>
              <a:rPr lang="en-US" dirty="0" err="1" smtClean="0"/>
              <a:t>Pretpostavimo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firma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proizvodnu</a:t>
            </a:r>
            <a:r>
              <a:rPr lang="en-US" dirty="0" smtClean="0"/>
              <a:t> </a:t>
            </a:r>
            <a:r>
              <a:rPr lang="en-US" dirty="0" err="1" smtClean="0"/>
              <a:t>funkciju</a:t>
            </a:r>
            <a:r>
              <a:rPr lang="en-US" dirty="0" smtClean="0"/>
              <a:t> s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varijabilna</a:t>
            </a:r>
            <a:r>
              <a:rPr lang="en-US" dirty="0" smtClean="0"/>
              <a:t> </a:t>
            </a:r>
            <a:r>
              <a:rPr lang="en-US" dirty="0" err="1" smtClean="0"/>
              <a:t>ulaganja</a:t>
            </a:r>
            <a:r>
              <a:rPr lang="en-US" dirty="0" smtClean="0"/>
              <a:t>, </a:t>
            </a:r>
            <a:r>
              <a:rPr lang="en-US" dirty="0" err="1" smtClean="0"/>
              <a:t>rad</a:t>
            </a:r>
            <a:r>
              <a:rPr lang="en-US" dirty="0" smtClean="0"/>
              <a:t> (L)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(K).</a:t>
            </a:r>
            <a:endParaRPr lang="en-US" dirty="0" smtClean="0"/>
          </a:p>
          <a:p>
            <a:pPr algn="ctr"/>
            <a:r>
              <a:rPr lang="en-US" dirty="0" smtClean="0"/>
              <a:t>Q = f(L, K)</a:t>
            </a:r>
          </a:p>
          <a:p>
            <a:pPr algn="ctr"/>
            <a:endParaRPr lang="en-US" dirty="0" smtClean="0"/>
          </a:p>
          <a:p>
            <a:r>
              <a:rPr lang="en-US" dirty="0" smtClean="0"/>
              <a:t>Ova </a:t>
            </a:r>
            <a:r>
              <a:rPr lang="en-US" dirty="0" err="1" smtClean="0"/>
              <a:t>proizvodna</a:t>
            </a:r>
            <a:r>
              <a:rPr lang="en-US" dirty="0" smtClean="0"/>
              <a:t>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predstaviti</a:t>
            </a:r>
            <a:r>
              <a:rPr lang="en-US" dirty="0" smtClean="0"/>
              <a:t> </a:t>
            </a:r>
            <a:r>
              <a:rPr lang="en-US" dirty="0" err="1" smtClean="0"/>
              <a:t>mapom</a:t>
            </a:r>
            <a:r>
              <a:rPr lang="en-US" dirty="0" smtClean="0"/>
              <a:t> </a:t>
            </a:r>
            <a:r>
              <a:rPr lang="en-US" dirty="0" err="1" smtClean="0"/>
              <a:t>izokvanti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2133600" y="1460500"/>
            <a:ext cx="0" cy="4089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sr-Latn-BA"/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2146300" y="5562600"/>
            <a:ext cx="4241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sr-Latn-BA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11188" y="1373188"/>
            <a:ext cx="1597025" cy="1001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/>
              <a:t>capital</a:t>
            </a: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/>
              <a:t>(K)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554788" y="5792788"/>
            <a:ext cx="2130425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/>
              <a:t>labor (L)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286000" y="2605088"/>
            <a:ext cx="5332413" cy="3032125"/>
            <a:chOff x="1440" y="1641"/>
            <a:chExt cx="3359" cy="1910"/>
          </a:xfrm>
        </p:grpSpPr>
        <p:sp>
          <p:nvSpPr>
            <p:cNvPr id="4110" name="Arc 8"/>
            <p:cNvSpPr>
              <a:spLocks/>
            </p:cNvSpPr>
            <p:nvPr/>
          </p:nvSpPr>
          <p:spPr bwMode="auto">
            <a:xfrm rot="10800000">
              <a:off x="1440" y="1641"/>
              <a:ext cx="2728" cy="1672"/>
            </a:xfrm>
            <a:custGeom>
              <a:avLst/>
              <a:gdLst>
                <a:gd name="T0" fmla="*/ 0 w 21600"/>
                <a:gd name="T1" fmla="*/ 0 h 21600"/>
                <a:gd name="T2" fmla="*/ 2728 w 21600"/>
                <a:gd name="T3" fmla="*/ 1672 h 21600"/>
                <a:gd name="T4" fmla="*/ 0 w 21600"/>
                <a:gd name="T5" fmla="*/ 167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 cap="rnd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r-Latn-BA"/>
            </a:p>
          </p:txBody>
        </p:sp>
        <p:sp>
          <p:nvSpPr>
            <p:cNvPr id="4111" name="Rectangle 9"/>
            <p:cNvSpPr>
              <a:spLocks noChangeArrowheads="1"/>
            </p:cNvSpPr>
            <p:nvPr/>
          </p:nvSpPr>
          <p:spPr bwMode="auto">
            <a:xfrm>
              <a:off x="4225" y="3265"/>
              <a:ext cx="57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</a:rPr>
                <a:t>Q</a:t>
              </a:r>
              <a:r>
                <a:rPr lang="en-US" baseline="-25000">
                  <a:latin typeface="Times New Roman" pitchFamily="18" charset="0"/>
                </a:rPr>
                <a:t>1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590800" y="1905000"/>
            <a:ext cx="5332413" cy="2955925"/>
            <a:chOff x="1632" y="1209"/>
            <a:chExt cx="3359" cy="1862"/>
          </a:xfrm>
        </p:grpSpPr>
        <p:sp>
          <p:nvSpPr>
            <p:cNvPr id="4108" name="Arc 7"/>
            <p:cNvSpPr>
              <a:spLocks/>
            </p:cNvSpPr>
            <p:nvPr/>
          </p:nvSpPr>
          <p:spPr bwMode="auto">
            <a:xfrm rot="10800000">
              <a:off x="1632" y="1209"/>
              <a:ext cx="2680" cy="1768"/>
            </a:xfrm>
            <a:custGeom>
              <a:avLst/>
              <a:gdLst>
                <a:gd name="T0" fmla="*/ 0 w 21600"/>
                <a:gd name="T1" fmla="*/ 0 h 21600"/>
                <a:gd name="T2" fmla="*/ 2680 w 21600"/>
                <a:gd name="T3" fmla="*/ 1768 h 21600"/>
                <a:gd name="T4" fmla="*/ 0 w 21600"/>
                <a:gd name="T5" fmla="*/ 176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 cap="rnd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r-Latn-BA"/>
            </a:p>
          </p:txBody>
        </p:sp>
        <p:sp>
          <p:nvSpPr>
            <p:cNvPr id="4109" name="Rectangle 10"/>
            <p:cNvSpPr>
              <a:spLocks noChangeArrowheads="1"/>
            </p:cNvSpPr>
            <p:nvPr/>
          </p:nvSpPr>
          <p:spPr bwMode="auto">
            <a:xfrm>
              <a:off x="4417" y="2785"/>
              <a:ext cx="57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</a:rPr>
                <a:t>Q</a:t>
              </a:r>
              <a:r>
                <a:rPr lang="en-US" baseline="-25000"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048000" y="1309688"/>
            <a:ext cx="5256213" cy="2803525"/>
            <a:chOff x="1920" y="825"/>
            <a:chExt cx="3311" cy="1766"/>
          </a:xfrm>
        </p:grpSpPr>
        <p:sp>
          <p:nvSpPr>
            <p:cNvPr id="4106" name="Arc 6"/>
            <p:cNvSpPr>
              <a:spLocks/>
            </p:cNvSpPr>
            <p:nvPr/>
          </p:nvSpPr>
          <p:spPr bwMode="auto">
            <a:xfrm rot="10800000">
              <a:off x="1920" y="825"/>
              <a:ext cx="2728" cy="1720"/>
            </a:xfrm>
            <a:custGeom>
              <a:avLst/>
              <a:gdLst>
                <a:gd name="T0" fmla="*/ 0 w 21600"/>
                <a:gd name="T1" fmla="*/ 0 h 21600"/>
                <a:gd name="T2" fmla="*/ 2728 w 21600"/>
                <a:gd name="T3" fmla="*/ 1720 h 21600"/>
                <a:gd name="T4" fmla="*/ 0 w 21600"/>
                <a:gd name="T5" fmla="*/ 172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 cap="rnd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r-Latn-BA"/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4657" y="2305"/>
              <a:ext cx="574" cy="28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</a:pPr>
              <a:r>
                <a:rPr lang="en-US">
                  <a:latin typeface="Times New Roman" pitchFamily="18" charset="0"/>
                </a:rPr>
                <a:t>Q</a:t>
              </a:r>
              <a:r>
                <a:rPr lang="en-US" baseline="-25000">
                  <a:latin typeface="Times New Roman" pitchFamily="18" charset="0"/>
                </a:rPr>
                <a:t>3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COCH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Granična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stopa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tehničke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sr-Latn-BA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supstitucija</a:t>
            </a:r>
            <a:endParaRPr lang="en-US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dirty="0" err="1" smtClean="0"/>
              <a:t>Granična</a:t>
            </a:r>
            <a:r>
              <a:rPr lang="en-US" dirty="0" smtClean="0"/>
              <a:t> </a:t>
            </a:r>
            <a:r>
              <a:rPr lang="en-US" dirty="0" err="1" smtClean="0"/>
              <a:t>stopa</a:t>
            </a:r>
            <a:r>
              <a:rPr lang="en-US" dirty="0" smtClean="0"/>
              <a:t> </a:t>
            </a:r>
            <a:r>
              <a:rPr lang="en-US" dirty="0" err="1" smtClean="0"/>
              <a:t>tehničke</a:t>
            </a:r>
            <a:r>
              <a:rPr lang="en-US" dirty="0" smtClean="0"/>
              <a:t> </a:t>
            </a:r>
            <a:r>
              <a:rPr lang="en-US" dirty="0" err="1" smtClean="0"/>
              <a:t>supstitucije</a:t>
            </a:r>
            <a:r>
              <a:rPr lang="en-US" dirty="0" smtClean="0"/>
              <a:t> L </a:t>
            </a:r>
            <a:r>
              <a:rPr lang="en-US" dirty="0" err="1" smtClean="0"/>
              <a:t>ili</a:t>
            </a:r>
            <a:r>
              <a:rPr lang="en-US" dirty="0" smtClean="0"/>
              <a:t> K je </a:t>
            </a:r>
            <a:r>
              <a:rPr lang="en-US" dirty="0" err="1" smtClean="0"/>
              <a:t>količina</a:t>
            </a:r>
            <a:r>
              <a:rPr lang="en-US" dirty="0" smtClean="0"/>
              <a:t> K </a:t>
            </a:r>
            <a:r>
              <a:rPr lang="en-US" dirty="0" err="1" smtClean="0"/>
              <a:t>koja</a:t>
            </a:r>
            <a:r>
              <a:rPr lang="en-US" dirty="0" smtClean="0"/>
              <a:t> je </a:t>
            </a:r>
            <a:r>
              <a:rPr lang="en-US" dirty="0" err="1" smtClean="0"/>
              <a:t>potrebna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bi se </a:t>
            </a:r>
            <a:r>
              <a:rPr lang="en-US" dirty="0" err="1" smtClean="0"/>
              <a:t>nadoknadio</a:t>
            </a:r>
            <a:r>
              <a:rPr lang="en-US" dirty="0" smtClean="0"/>
              <a:t> </a:t>
            </a:r>
            <a:r>
              <a:rPr lang="en-US" dirty="0" err="1" smtClean="0"/>
              <a:t>gubitak</a:t>
            </a:r>
            <a:r>
              <a:rPr lang="en-US" dirty="0" smtClean="0"/>
              <a:t>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 smtClean="0"/>
              <a:t>jedinice</a:t>
            </a:r>
            <a:r>
              <a:rPr lang="en-US" dirty="0" smtClean="0"/>
              <a:t> L, </a:t>
            </a:r>
            <a:r>
              <a:rPr lang="en-US" dirty="0" err="1" smtClean="0"/>
              <a:t>konstante</a:t>
            </a:r>
            <a:r>
              <a:rPr lang="en-US" dirty="0" smtClean="0"/>
              <a:t> </a:t>
            </a:r>
            <a:r>
              <a:rPr lang="en-US" dirty="0" err="1" smtClean="0"/>
              <a:t>izlaza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MRTS (L </a:t>
            </a:r>
            <a:r>
              <a:rPr lang="sr-Latn-BA" dirty="0" smtClean="0"/>
              <a:t>od</a:t>
            </a:r>
            <a:r>
              <a:rPr lang="en-US" dirty="0" smtClean="0"/>
              <a:t> </a:t>
            </a:r>
            <a:r>
              <a:rPr lang="en-US" dirty="0" smtClean="0"/>
              <a:t>K) = -</a:t>
            </a:r>
            <a:r>
              <a:rPr lang="en-US" dirty="0" smtClean="0">
                <a:latin typeface="Symbol" pitchFamily="18" charset="2"/>
              </a:rPr>
              <a:t></a:t>
            </a:r>
            <a:r>
              <a:rPr lang="en-US" dirty="0" smtClean="0"/>
              <a:t>K</a:t>
            </a:r>
            <a:r>
              <a:rPr lang="en-US" dirty="0" smtClean="0">
                <a:latin typeface="Symbol" pitchFamily="18" charset="2"/>
              </a:rPr>
              <a:t></a:t>
            </a:r>
            <a:r>
              <a:rPr lang="en-US" dirty="0" smtClean="0"/>
              <a:t>L, </a:t>
            </a:r>
            <a:r>
              <a:rPr lang="sr-Latn-BA" dirty="0" smtClean="0"/>
              <a:t>izlazi konstantni</a:t>
            </a:r>
            <a:r>
              <a:rPr lang="en-US" dirty="0" smtClean="0"/>
              <a:t>.</a:t>
            </a:r>
            <a:endParaRPr lang="en-US" dirty="0" smtClean="0"/>
          </a:p>
          <a:p>
            <a:pPr algn="ctr"/>
            <a:endParaRPr lang="en-US" dirty="0" smtClean="0"/>
          </a:p>
          <a:p>
            <a:r>
              <a:rPr lang="en-US" dirty="0" smtClean="0"/>
              <a:t>MRTS </a:t>
            </a:r>
            <a:r>
              <a:rPr lang="sr-Latn-BA" dirty="0" smtClean="0"/>
              <a:t>je</a:t>
            </a:r>
            <a:r>
              <a:rPr lang="en-US" dirty="0" smtClean="0"/>
              <a:t> </a:t>
            </a:r>
            <a:r>
              <a:rPr lang="en-US" dirty="0" smtClean="0"/>
              <a:t>(minus) </a:t>
            </a:r>
            <a:r>
              <a:rPr lang="sr-Latn-BA" dirty="0" smtClean="0"/>
              <a:t>nagib izokvante</a:t>
            </a:r>
            <a:endParaRPr lang="en-US" dirty="0" smtClean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bs-Latn-BA" b="1" dirty="0" smtClean="0">
                <a:latin typeface="Arial" charset="0"/>
                <a:cs typeface="Arial" charset="0"/>
              </a:rPr>
              <a:t>Upotrebni trošak kapitala </a:t>
            </a:r>
            <a:r>
              <a:rPr lang="bs-Latn-BA" dirty="0" smtClean="0">
                <a:latin typeface="Arial" charset="0"/>
                <a:cs typeface="Arial" charset="0"/>
              </a:rPr>
              <a:t>je jednak zbiru ekonomske amortizacije i kamata (odnosno, finansijskog povrata) koje su mogle biti zarađene da je novac bio uložen u nešto drugo</a:t>
            </a:r>
          </a:p>
          <a:p>
            <a:pPr>
              <a:buNone/>
            </a:pPr>
            <a:r>
              <a:rPr lang="bs-Latn-BA" b="1" dirty="0" smtClean="0">
                <a:latin typeface="Arial" charset="0"/>
              </a:rPr>
              <a:t>Trošak upotrebe kapitala = ekonomska amortizacija + (kamatna stopa) (vrijednost kapitala)</a:t>
            </a:r>
          </a:p>
          <a:p>
            <a:pPr>
              <a:buNone/>
            </a:pPr>
            <a:r>
              <a:rPr lang="bs-Latn-BA" dirty="0" smtClean="0">
                <a:latin typeface="Arial" charset="0"/>
                <a:cs typeface="Arial" charset="0"/>
              </a:rPr>
              <a:t>Ovaj upotrebni trošak kapitala možemo izraziti i kao stopu po dolaru kapitala:</a:t>
            </a:r>
          </a:p>
          <a:p>
            <a:pPr>
              <a:buNone/>
            </a:pPr>
            <a:r>
              <a:rPr lang="bs-Latn-BA" b="1" dirty="0" smtClean="0">
                <a:latin typeface="Arial" charset="0"/>
              </a:rPr>
              <a:t>r = stopa amortizacije + kamatna stopa</a:t>
            </a:r>
            <a:endParaRPr lang="en-US" b="1" dirty="0" smtClean="0">
              <a:latin typeface="Arial" charset="0"/>
            </a:endParaRPr>
          </a:p>
          <a:p>
            <a:pPr>
              <a:buNone/>
            </a:pPr>
            <a:endParaRPr lang="en-US" dirty="0" smtClean="0">
              <a:latin typeface="Arial" charset="0"/>
              <a:cs typeface="Arial" charset="0"/>
            </a:endParaRPr>
          </a:p>
          <a:p>
            <a:pPr>
              <a:buNone/>
            </a:pPr>
            <a:endParaRPr lang="bs-Latn-BA" b="1" dirty="0" smtClean="0">
              <a:latin typeface="Arial" charset="0"/>
            </a:endParaRPr>
          </a:p>
          <a:p>
            <a:pPr>
              <a:buNone/>
            </a:pPr>
            <a:endParaRPr lang="en-US" b="1" dirty="0" smtClean="0">
              <a:latin typeface="Arial" charset="0"/>
            </a:endParaRPr>
          </a:p>
          <a:p>
            <a:pPr>
              <a:buNone/>
            </a:pPr>
            <a:endParaRPr lang="en-US" b="1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5" descr="C:\Documents and Settings\Kyle M. Thiel\Desktop\pindyckDone\ch07\fig7.03\fig7.03_0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1825" y="1574800"/>
            <a:ext cx="52863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6" descr="C:\Documents and Settings\Kyle M. Thiel\Desktop\pindyckDone\ch07\fig7.03\fig7.03_0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1825" y="1574800"/>
            <a:ext cx="52863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7" descr="C:\Documents and Settings\Kyle M. Thiel\Desktop\pindyckDone\ch07\fig7.03\fig7.03_0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1825" y="1574800"/>
            <a:ext cx="52863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4" descr="C:\Documents and Settings\Kyle M. Thiel\Desktop\pindyckDone\ch07\fig7.03\fig7.03_01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71825" y="1574800"/>
            <a:ext cx="52863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 descr="C:\Documents and Settings\Kyle M. Thiel\Desktop\pindyckDone\ch07\fig7.03\fig7.03_05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1825" y="1574800"/>
            <a:ext cx="52863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1" descr="C:\Documents and Settings\Kyle M. Thiel\Desktop\pindyckDone\ch07\fig7.03\fig7.03_08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71825" y="1574800"/>
            <a:ext cx="52863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0" descr="C:\Documents and Settings\Kyle M. Thiel\Desktop\pindyckDone\ch07\fig7.03\fig7.03_07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71825" y="1574800"/>
            <a:ext cx="52863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9" descr="C:\Documents and Settings\Kyle M. Thiel\Desktop\pindyckDone\ch07\fig7.03\fig7.03_06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0400" y="1574800"/>
            <a:ext cx="52863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487363"/>
          </a:xfrm>
        </p:spPr>
        <p:txBody>
          <a:bodyPr/>
          <a:lstStyle/>
          <a:p>
            <a:pPr eaLnBrk="1" hangingPunct="1"/>
            <a:r>
              <a:rPr lang="bs-Latn-BA" sz="2000" b="0" smtClean="0"/>
              <a:t>Trošak u dugom roku</a:t>
            </a:r>
            <a:endParaRPr lang="en-US" sz="2000" b="0" smtClean="0"/>
          </a:p>
        </p:txBody>
      </p:sp>
      <p:sp>
        <p:nvSpPr>
          <p:cNvPr id="1045" name="Line 7"/>
          <p:cNvSpPr>
            <a:spLocks noChangeShapeType="1"/>
          </p:cNvSpPr>
          <p:nvPr/>
        </p:nvSpPr>
        <p:spPr bwMode="auto">
          <a:xfrm>
            <a:off x="457200" y="381000"/>
            <a:ext cx="8229600" cy="0"/>
          </a:xfrm>
          <a:prstGeom prst="line">
            <a:avLst/>
          </a:prstGeom>
          <a:noFill/>
          <a:ln w="9525">
            <a:solidFill>
              <a:srgbClr val="53BE95"/>
            </a:solidFill>
            <a:round/>
            <a:headEnd/>
            <a:tailEnd/>
          </a:ln>
        </p:spPr>
        <p:txBody>
          <a:bodyPr/>
          <a:lstStyle/>
          <a:p>
            <a:endParaRPr lang="sr-Latn-BA"/>
          </a:p>
        </p:txBody>
      </p:sp>
      <p:sp>
        <p:nvSpPr>
          <p:cNvPr id="1038" name="Rectangle 5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5867400" cy="51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bs-Latn-BA" sz="1800" b="1" dirty="0" smtClean="0"/>
              <a:t>Izotroškovna </a:t>
            </a:r>
            <a:r>
              <a:rPr lang="bs-Latn-BA" sz="1800" b="1" dirty="0" smtClean="0"/>
              <a:t>linija</a:t>
            </a:r>
            <a:endParaRPr lang="en-US" sz="1800" b="1" dirty="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78100" y="1295400"/>
          <a:ext cx="914400" cy="198438"/>
        </p:xfrm>
        <a:graphic>
          <a:graphicData uri="http://schemas.openxmlformats.org/presentationml/2006/ole">
            <p:oleObj spid="_x0000_s1026" name="Equation" r:id="rId11" imgW="435285" imgH="677109" progId="Equation.DSMT4">
              <p:embed/>
            </p:oleObj>
          </a:graphicData>
        </a:graphic>
      </p:graphicFrame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685800" y="2041525"/>
            <a:ext cx="2209800" cy="523875"/>
          </a:xfrm>
          <a:prstGeom prst="rect">
            <a:avLst/>
          </a:prstGeom>
          <a:solidFill>
            <a:srgbClr val="B27CB6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eaLnBrk="1" hangingPunct="1">
              <a:spcBef>
                <a:spcPct val="20000"/>
              </a:spcBef>
            </a:pPr>
            <a:r>
              <a:rPr lang="bs-Latn-BA" sz="1200" b="1" dirty="0">
                <a:latin typeface="Arial" charset="0"/>
              </a:rPr>
              <a:t>Proizvodnja zadanog nivoa proizvodnje uz minimalni trošak</a:t>
            </a:r>
            <a:endParaRPr lang="en-US" sz="1200" b="1" dirty="0">
              <a:latin typeface="Arial" charset="0"/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66750" y="2641600"/>
            <a:ext cx="23050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bs-Latn-BA" sz="1400" dirty="0">
                <a:latin typeface="Arial" charset="0"/>
              </a:rPr>
              <a:t>Izotroškovna </a:t>
            </a:r>
            <a:r>
              <a:rPr lang="bs-Latn-BA" sz="1400" dirty="0" smtClean="0">
                <a:latin typeface="Arial" charset="0"/>
              </a:rPr>
              <a:t>linija </a:t>
            </a:r>
            <a:r>
              <a:rPr lang="bs-Latn-BA" sz="1400" dirty="0">
                <a:latin typeface="Arial" charset="0"/>
              </a:rPr>
              <a:t>opisuje kombinacije proizvodnih inputa </a:t>
            </a:r>
            <a:r>
              <a:rPr lang="bs-Latn-BA" sz="1400" dirty="0" smtClean="0">
                <a:latin typeface="Arial" charset="0"/>
              </a:rPr>
              <a:t>koja </a:t>
            </a:r>
            <a:r>
              <a:rPr lang="bs-Latn-BA" sz="1400" dirty="0">
                <a:latin typeface="Arial" charset="0"/>
              </a:rPr>
              <a:t>firmu jednako koštaju. Izotroškovna </a:t>
            </a:r>
            <a:r>
              <a:rPr lang="bs-Latn-BA" sz="1400" dirty="0" smtClean="0">
                <a:latin typeface="Arial" charset="0"/>
              </a:rPr>
              <a:t>linija </a:t>
            </a:r>
            <a:r>
              <a:rPr lang="bs-Latn-BA" sz="1400" dirty="0">
                <a:latin typeface="Arial" charset="0"/>
              </a:rPr>
              <a:t>C</a:t>
            </a:r>
            <a:r>
              <a:rPr lang="bs-Latn-BA" sz="1400" baseline="-25000" dirty="0">
                <a:latin typeface="Arial" charset="0"/>
              </a:rPr>
              <a:t>1</a:t>
            </a:r>
            <a:r>
              <a:rPr lang="bs-Latn-BA" sz="1400" dirty="0">
                <a:latin typeface="Arial" charset="0"/>
              </a:rPr>
              <a:t> je tangenta na izokvantu Q</a:t>
            </a:r>
            <a:r>
              <a:rPr lang="bs-Latn-BA" sz="1400" baseline="-25000" dirty="0">
                <a:latin typeface="Arial" charset="0"/>
              </a:rPr>
              <a:t>1</a:t>
            </a:r>
            <a:r>
              <a:rPr lang="bs-Latn-BA" sz="1400" dirty="0">
                <a:latin typeface="Arial" charset="0"/>
              </a:rPr>
              <a:t> u tački A, te pokazuje da je nivo proizvodnje Q</a:t>
            </a:r>
            <a:r>
              <a:rPr lang="bs-Latn-BA" sz="1400" baseline="-25000" dirty="0">
                <a:latin typeface="Arial" charset="0"/>
              </a:rPr>
              <a:t>1</a:t>
            </a:r>
            <a:r>
              <a:rPr lang="bs-Latn-BA" sz="1400" dirty="0">
                <a:latin typeface="Arial" charset="0"/>
              </a:rPr>
              <a:t> moguće postići uz minimalni trošak s inputom rada L</a:t>
            </a:r>
            <a:r>
              <a:rPr lang="bs-Latn-BA" sz="1400" baseline="-25000" dirty="0">
                <a:latin typeface="Arial" charset="0"/>
              </a:rPr>
              <a:t>1</a:t>
            </a:r>
            <a:r>
              <a:rPr lang="bs-Latn-BA" sz="1400" dirty="0">
                <a:latin typeface="Arial" charset="0"/>
              </a:rPr>
              <a:t> i inputom kapitala K</a:t>
            </a:r>
            <a:r>
              <a:rPr lang="bs-Latn-BA" sz="1400" baseline="-25000" dirty="0">
                <a:latin typeface="Arial" charset="0"/>
              </a:rPr>
              <a:t>1</a:t>
            </a:r>
            <a:r>
              <a:rPr lang="bs-Latn-BA" sz="1400" dirty="0">
                <a:latin typeface="Arial" charset="0"/>
              </a:rPr>
              <a:t>. ostale kombinacije inputa, poput L</a:t>
            </a:r>
            <a:r>
              <a:rPr lang="bs-Latn-BA" sz="1400" baseline="-25000" dirty="0">
                <a:latin typeface="Arial" charset="0"/>
              </a:rPr>
              <a:t>2</a:t>
            </a:r>
            <a:r>
              <a:rPr lang="bs-Latn-BA" sz="1400" dirty="0">
                <a:latin typeface="Arial" charset="0"/>
              </a:rPr>
              <a:t>, K</a:t>
            </a:r>
            <a:r>
              <a:rPr lang="bs-Latn-BA" sz="1400" baseline="-25000" dirty="0">
                <a:latin typeface="Arial" charset="0"/>
              </a:rPr>
              <a:t>2</a:t>
            </a:r>
            <a:r>
              <a:rPr lang="bs-Latn-BA" sz="1400" dirty="0">
                <a:latin typeface="Arial" charset="0"/>
              </a:rPr>
              <a:t> i L</a:t>
            </a:r>
            <a:r>
              <a:rPr lang="bs-Latn-BA" sz="1400" baseline="-25000" dirty="0">
                <a:latin typeface="Arial" charset="0"/>
              </a:rPr>
              <a:t>3</a:t>
            </a:r>
            <a:r>
              <a:rPr lang="bs-Latn-BA" sz="1400" dirty="0">
                <a:latin typeface="Arial" charset="0"/>
              </a:rPr>
              <a:t>, K</a:t>
            </a:r>
            <a:r>
              <a:rPr lang="bs-Latn-BA" sz="1400" baseline="-25000" dirty="0">
                <a:latin typeface="Arial" charset="0"/>
              </a:rPr>
              <a:t>3</a:t>
            </a:r>
            <a:r>
              <a:rPr lang="bs-Latn-BA" sz="1400" dirty="0">
                <a:latin typeface="Arial" charset="0"/>
              </a:rPr>
              <a:t> omogućuju isti nivo proizvodnje uz viši trošak.</a:t>
            </a:r>
            <a:endParaRPr lang="en-US" sz="1400" baseline="-25000" dirty="0">
              <a:latin typeface="Arial" charset="0"/>
            </a:endParaRPr>
          </a:p>
        </p:txBody>
      </p:sp>
      <p:sp>
        <p:nvSpPr>
          <p:cNvPr id="1042" name="Text Box 21"/>
          <p:cNvSpPr txBox="1">
            <a:spLocks noChangeArrowheads="1"/>
          </p:cNvSpPr>
          <p:nvPr/>
        </p:nvSpPr>
        <p:spPr bwMode="auto">
          <a:xfrm>
            <a:off x="2971800" y="1676400"/>
            <a:ext cx="1066800" cy="825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600">
                <a:latin typeface="Arial" charset="0"/>
              </a:rPr>
              <a:t>Kapital na godinu</a:t>
            </a:r>
            <a:endParaRPr lang="en-US" sz="1600">
              <a:latin typeface="Arial" charset="0"/>
            </a:endParaRPr>
          </a:p>
        </p:txBody>
      </p:sp>
      <p:sp>
        <p:nvSpPr>
          <p:cNvPr id="1043" name="Text Box 22"/>
          <p:cNvSpPr txBox="1">
            <a:spLocks noChangeArrowheads="1"/>
          </p:cNvSpPr>
          <p:nvPr/>
        </p:nvSpPr>
        <p:spPr bwMode="auto">
          <a:xfrm>
            <a:off x="7315200" y="5715000"/>
            <a:ext cx="1066800" cy="581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600">
                <a:latin typeface="Arial" charset="0"/>
              </a:rPr>
              <a:t>Rad na godinu</a:t>
            </a:r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487363"/>
          </a:xfrm>
        </p:spPr>
        <p:txBody>
          <a:bodyPr/>
          <a:lstStyle/>
          <a:p>
            <a:pPr eaLnBrk="1" hangingPunct="1"/>
            <a:r>
              <a:rPr lang="bs-Latn-BA" sz="2000" b="0" smtClean="0"/>
              <a:t>Trošak u dugom roku</a:t>
            </a:r>
            <a:endParaRPr lang="en-US" sz="2000" b="0" smtClean="0"/>
          </a:p>
        </p:txBody>
      </p:sp>
      <p:sp>
        <p:nvSpPr>
          <p:cNvPr id="27658" name="Line 7"/>
          <p:cNvSpPr>
            <a:spLocks noChangeShapeType="1"/>
          </p:cNvSpPr>
          <p:nvPr/>
        </p:nvSpPr>
        <p:spPr bwMode="auto">
          <a:xfrm>
            <a:off x="457200" y="381000"/>
            <a:ext cx="8229600" cy="0"/>
          </a:xfrm>
          <a:prstGeom prst="line">
            <a:avLst/>
          </a:prstGeom>
          <a:noFill/>
          <a:ln w="9525">
            <a:solidFill>
              <a:srgbClr val="53BE95"/>
            </a:solidFill>
            <a:round/>
            <a:headEnd/>
            <a:tailEnd/>
          </a:ln>
        </p:spPr>
        <p:txBody>
          <a:bodyPr/>
          <a:lstStyle/>
          <a:p>
            <a:endParaRPr lang="sr-Latn-BA"/>
          </a:p>
        </p:txBody>
      </p:sp>
      <p:sp>
        <p:nvSpPr>
          <p:cNvPr id="27653" name="Rectangle 5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5867400" cy="51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bs-Latn-BA" sz="1800" b="1" dirty="0" smtClean="0"/>
              <a:t>Izotroškovna </a:t>
            </a:r>
            <a:r>
              <a:rPr lang="bs-Latn-BA" sz="1800" b="1" dirty="0" smtClean="0"/>
              <a:t>linija</a:t>
            </a:r>
            <a:endParaRPr lang="en-US" sz="1800" b="1" dirty="0" smtClean="0"/>
          </a:p>
        </p:txBody>
      </p:sp>
      <p:sp>
        <p:nvSpPr>
          <p:cNvPr id="24" name="Rectangle 65"/>
          <p:cNvSpPr>
            <a:spLocks noChangeArrowheads="1"/>
          </p:cNvSpPr>
          <p:nvPr/>
        </p:nvSpPr>
        <p:spPr bwMode="auto">
          <a:xfrm>
            <a:off x="1219200" y="1981200"/>
            <a:ext cx="731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hr-HR" dirty="0">
                <a:latin typeface="Arial" charset="0"/>
              </a:rPr>
              <a:t>Ako </a:t>
            </a:r>
            <a:r>
              <a:rPr lang="hr-HR" dirty="0" smtClean="0">
                <a:latin typeface="Arial" charset="0"/>
              </a:rPr>
              <a:t>jednačinu ukupnog </a:t>
            </a:r>
            <a:r>
              <a:rPr lang="hr-HR" dirty="0">
                <a:latin typeface="Arial" charset="0"/>
              </a:rPr>
              <a:t>troška preoblikujemo, dobijemo:</a:t>
            </a:r>
            <a:endParaRPr lang="en-US" sz="1600" dirty="0">
              <a:latin typeface="Arial" charset="0"/>
              <a:cs typeface="Arial" charset="0"/>
            </a:endParaRPr>
          </a:p>
        </p:txBody>
      </p:sp>
      <p:sp>
        <p:nvSpPr>
          <p:cNvPr id="29" name="Rectangle 65"/>
          <p:cNvSpPr>
            <a:spLocks noChangeArrowheads="1"/>
          </p:cNvSpPr>
          <p:nvPr/>
        </p:nvSpPr>
        <p:spPr bwMode="auto">
          <a:xfrm>
            <a:off x="1143000" y="3395663"/>
            <a:ext cx="73152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bs-Latn-BA" sz="1600" dirty="0">
                <a:latin typeface="Arial" charset="0"/>
                <a:cs typeface="Arial" charset="0"/>
              </a:rPr>
              <a:t>Iz ovog proizlazi da izotroškovna </a:t>
            </a:r>
            <a:r>
              <a:rPr lang="bs-Latn-BA" sz="1600" dirty="0" smtClean="0">
                <a:latin typeface="Arial" charset="0"/>
                <a:cs typeface="Arial" charset="0"/>
              </a:rPr>
              <a:t>linija </a:t>
            </a:r>
            <a:r>
              <a:rPr lang="bs-Latn-BA" sz="1600" dirty="0">
                <a:latin typeface="Arial" charset="0"/>
                <a:cs typeface="Arial" charset="0"/>
              </a:rPr>
              <a:t>ima nagib od</a:t>
            </a:r>
            <a:r>
              <a:rPr lang="en-US" sz="1600" dirty="0">
                <a:latin typeface="Arial" charset="0"/>
                <a:cs typeface="Arial" charset="0"/>
              </a:rPr>
              <a:t> Δ</a:t>
            </a:r>
            <a:r>
              <a:rPr lang="en-US" sz="1600" i="1" dirty="0">
                <a:latin typeface="Arial" charset="0"/>
                <a:cs typeface="Arial" charset="0"/>
              </a:rPr>
              <a:t>K/</a:t>
            </a:r>
            <a:r>
              <a:rPr lang="en-US" sz="1600" dirty="0">
                <a:latin typeface="Arial" charset="0"/>
                <a:cs typeface="Arial" charset="0"/>
              </a:rPr>
              <a:t>Δ</a:t>
            </a:r>
            <a:r>
              <a:rPr lang="en-US" sz="1600" i="1" dirty="0">
                <a:latin typeface="Arial" charset="0"/>
                <a:cs typeface="Arial" charset="0"/>
              </a:rPr>
              <a:t>L</a:t>
            </a:r>
            <a:r>
              <a:rPr lang="en-US" sz="1600" dirty="0">
                <a:latin typeface="Arial" charset="0"/>
                <a:cs typeface="Arial" charset="0"/>
              </a:rPr>
              <a:t> = −(</a:t>
            </a:r>
            <a:r>
              <a:rPr lang="en-US" sz="1600" i="1" dirty="0">
                <a:latin typeface="Arial" charset="0"/>
                <a:cs typeface="Arial" charset="0"/>
              </a:rPr>
              <a:t>w/r</a:t>
            </a:r>
            <a:r>
              <a:rPr lang="en-US" sz="1600" dirty="0">
                <a:latin typeface="Arial" charset="0"/>
                <a:cs typeface="Arial" charset="0"/>
              </a:rPr>
              <a:t>), </a:t>
            </a:r>
            <a:r>
              <a:rPr lang="bs-Latn-BA" sz="1600" dirty="0">
                <a:latin typeface="Arial" charset="0"/>
                <a:cs typeface="Arial" charset="0"/>
              </a:rPr>
              <a:t>što je jednako omjeru nadnice i kapitalne rente.</a:t>
            </a:r>
            <a:endParaRPr lang="en-US" sz="1600" dirty="0">
              <a:latin typeface="Arial" charset="0"/>
              <a:cs typeface="Arial" charset="0"/>
            </a:endParaRPr>
          </a:p>
        </p:txBody>
      </p:sp>
      <p:pic>
        <p:nvPicPr>
          <p:cNvPr id="12" name="Picture 11" descr="7.22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8025" y="2514600"/>
            <a:ext cx="26193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  <p:bldP spid="2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8" descr="C:\Documents and Settings\Kyle M. Thiel\Desktop\pindyckDone\ch07\fig7.04\fig7.04_0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685925"/>
            <a:ext cx="51054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5" descr="C:\Documents and Settings\Kyle M. Thiel\Desktop\pindyckDone\ch07\fig7.04\fig7.04_0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685925"/>
            <a:ext cx="51054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6" descr="C:\Documents and Settings\Kyle M. Thiel\Desktop\pindyckDone\ch07\fig7.04\fig7.04_0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1685925"/>
            <a:ext cx="51054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C:\Documents and Settings\Kyle M. Thiel\Desktop\pindyckDone\ch07\fig7.04\fig7.04_01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1685925"/>
            <a:ext cx="51054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C:\Documents and Settings\Kyle M. Thiel\Desktop\pindyckDone\ch07\fig7.04\fig7.04_04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1685925"/>
            <a:ext cx="51054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9" descr="C:\Documents and Settings\Kyle M. Thiel\Desktop\pindyckDone\ch07\fig7.04\fig7.04_06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6600" y="1685925"/>
            <a:ext cx="510540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381000"/>
            <a:ext cx="7315200" cy="487363"/>
          </a:xfrm>
        </p:spPr>
        <p:txBody>
          <a:bodyPr/>
          <a:lstStyle/>
          <a:p>
            <a:pPr eaLnBrk="1" hangingPunct="1"/>
            <a:r>
              <a:rPr lang="bs-Latn-BA" sz="2000" b="0" smtClean="0"/>
              <a:t>Trošak u dugom roku</a:t>
            </a:r>
            <a:endParaRPr lang="en-US" sz="2000" b="0" smtClean="0"/>
          </a:p>
        </p:txBody>
      </p:sp>
      <p:sp>
        <p:nvSpPr>
          <p:cNvPr id="2067" name="Line 7"/>
          <p:cNvSpPr>
            <a:spLocks noChangeShapeType="1"/>
          </p:cNvSpPr>
          <p:nvPr/>
        </p:nvSpPr>
        <p:spPr bwMode="auto">
          <a:xfrm>
            <a:off x="457200" y="381000"/>
            <a:ext cx="8229600" cy="0"/>
          </a:xfrm>
          <a:prstGeom prst="line">
            <a:avLst/>
          </a:prstGeom>
          <a:noFill/>
          <a:ln w="9525">
            <a:solidFill>
              <a:srgbClr val="53BE95"/>
            </a:solidFill>
            <a:round/>
            <a:headEnd/>
            <a:tailEnd/>
          </a:ln>
        </p:spPr>
        <p:txBody>
          <a:bodyPr/>
          <a:lstStyle/>
          <a:p>
            <a:endParaRPr lang="sr-Latn-BA"/>
          </a:p>
        </p:txBody>
      </p:sp>
      <p:sp>
        <p:nvSpPr>
          <p:cNvPr id="7" name="Rectangle 52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5867400" cy="5111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bs-Latn-BA" sz="1800" b="1" smtClean="0"/>
              <a:t>Izbor inputa</a:t>
            </a:r>
            <a:endParaRPr lang="en-US" sz="1800" b="1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578100" y="1447800"/>
          <a:ext cx="914400" cy="198438"/>
        </p:xfrm>
        <a:graphic>
          <a:graphicData uri="http://schemas.openxmlformats.org/presentationml/2006/ole">
            <p:oleObj spid="_x0000_s2050" name="Equation" r:id="rId9" imgW="435285" imgH="677109" progId="Equation.DSMT4">
              <p:embed/>
            </p:oleObj>
          </a:graphicData>
        </a:graphic>
      </p:graphicFrame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685800" y="1990725"/>
            <a:ext cx="2209800" cy="523875"/>
          </a:xfrm>
          <a:prstGeom prst="rect">
            <a:avLst/>
          </a:prstGeom>
          <a:solidFill>
            <a:srgbClr val="B27CB6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eaLnBrk="1" hangingPunct="1">
              <a:spcBef>
                <a:spcPct val="20000"/>
              </a:spcBef>
            </a:pPr>
            <a:r>
              <a:rPr lang="bs-Latn-BA" sz="1200" b="1">
                <a:latin typeface="Arial" charset="0"/>
              </a:rPr>
              <a:t>Supstitucija inputa kod promjene cijena inputa</a:t>
            </a:r>
            <a:endParaRPr lang="en-US" sz="1200" b="1">
              <a:latin typeface="Arial" charset="0"/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66750" y="2590800"/>
            <a:ext cx="22288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bs-Latn-BA" sz="1400" dirty="0">
                <a:latin typeface="Arial" charset="0"/>
              </a:rPr>
              <a:t>Firma se u tački A suočava s izotroškovnom </a:t>
            </a:r>
            <a:r>
              <a:rPr lang="bs-Latn-BA" sz="1400" dirty="0" smtClean="0">
                <a:latin typeface="Arial" charset="0"/>
              </a:rPr>
              <a:t>linijom</a:t>
            </a:r>
            <a:r>
              <a:rPr lang="en-US" sz="1400" dirty="0" smtClean="0">
                <a:latin typeface="Arial" charset="0"/>
              </a:rPr>
              <a:t> </a:t>
            </a:r>
            <a:r>
              <a:rPr lang="en-US" sz="1400" i="1" dirty="0">
                <a:latin typeface="Arial" charset="0"/>
              </a:rPr>
              <a:t>C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>, </a:t>
            </a:r>
            <a:r>
              <a:rPr lang="bs-Latn-BA" sz="1400" dirty="0">
                <a:latin typeface="Arial" charset="0"/>
              </a:rPr>
              <a:t>te proizvodi Q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proizvoda upotrebom</a:t>
            </a:r>
            <a:r>
              <a:rPr lang="en-US" sz="1400" dirty="0">
                <a:latin typeface="Arial" charset="0"/>
              </a:rPr>
              <a:t> </a:t>
            </a:r>
            <a:r>
              <a:rPr lang="en-US" sz="1400" i="1" dirty="0">
                <a:latin typeface="Arial" charset="0"/>
              </a:rPr>
              <a:t>L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en-US" sz="1400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jedinica rada i </a:t>
            </a:r>
            <a:r>
              <a:rPr lang="en-US" sz="1400" i="1" dirty="0">
                <a:latin typeface="Arial" charset="0"/>
              </a:rPr>
              <a:t>K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bs-Latn-BA" sz="1400" baseline="-25000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jedinica kapitala.</a:t>
            </a:r>
            <a:r>
              <a:rPr lang="en-US" sz="1400" dirty="0">
                <a:latin typeface="Arial" charset="0"/>
              </a:rPr>
              <a:t> </a:t>
            </a:r>
          </a:p>
          <a:p>
            <a:pPr eaLnBrk="1" hangingPunct="1">
              <a:spcBef>
                <a:spcPct val="20000"/>
              </a:spcBef>
            </a:pPr>
            <a:r>
              <a:rPr lang="bs-Latn-BA" sz="1400" dirty="0">
                <a:latin typeface="Arial" charset="0"/>
              </a:rPr>
              <a:t>Kad cijena rada poraste, izotroškovna </a:t>
            </a:r>
            <a:r>
              <a:rPr lang="bs-Latn-BA" sz="1400" dirty="0" smtClean="0">
                <a:latin typeface="Arial" charset="0"/>
              </a:rPr>
              <a:t>linija </a:t>
            </a:r>
            <a:r>
              <a:rPr lang="bs-Latn-BA" sz="1400" dirty="0">
                <a:latin typeface="Arial" charset="0"/>
              </a:rPr>
              <a:t>će postati strmija.</a:t>
            </a:r>
            <a:endParaRPr lang="en-US" sz="1400" dirty="0">
              <a:latin typeface="Arial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bs-Latn-BA" sz="1400" dirty="0">
                <a:latin typeface="Arial" charset="0"/>
              </a:rPr>
              <a:t>Nivo proizvodnje Q</a:t>
            </a:r>
            <a:r>
              <a:rPr lang="en-US" sz="1400" baseline="-25000" dirty="0">
                <a:latin typeface="Arial" charset="0"/>
              </a:rPr>
              <a:t>1</a:t>
            </a:r>
            <a:r>
              <a:rPr lang="bs-Latn-BA" sz="1400" dirty="0">
                <a:latin typeface="Arial" charset="0"/>
              </a:rPr>
              <a:t> se sada proizvodi u tački </a:t>
            </a:r>
            <a:r>
              <a:rPr lang="en-US" sz="1400" i="1" dirty="0">
                <a:latin typeface="Arial" charset="0"/>
              </a:rPr>
              <a:t>B</a:t>
            </a:r>
            <a:r>
              <a:rPr lang="bs-Latn-BA" sz="1400" i="1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na izotroškovnoj </a:t>
            </a:r>
            <a:r>
              <a:rPr lang="bs-Latn-BA" sz="1400" dirty="0" smtClean="0">
                <a:latin typeface="Arial" charset="0"/>
              </a:rPr>
              <a:t>liniji</a:t>
            </a:r>
            <a:r>
              <a:rPr lang="en-US" sz="1400" dirty="0" smtClean="0">
                <a:latin typeface="Arial" charset="0"/>
              </a:rPr>
              <a:t> </a:t>
            </a:r>
            <a:r>
              <a:rPr lang="en-US" sz="1400" i="1" dirty="0">
                <a:latin typeface="Arial" charset="0"/>
              </a:rPr>
              <a:t>C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bs-Latn-BA" sz="1400" dirty="0">
                <a:latin typeface="Arial" charset="0"/>
              </a:rPr>
              <a:t>, upotrebom </a:t>
            </a:r>
            <a:r>
              <a:rPr lang="en-US" sz="1400" i="1" dirty="0">
                <a:latin typeface="Arial" charset="0"/>
              </a:rPr>
              <a:t>L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bs-Latn-BA" sz="1400" baseline="-25000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jedinica rada i </a:t>
            </a:r>
            <a:r>
              <a:rPr lang="en-US" sz="1400" i="1" dirty="0">
                <a:latin typeface="Arial" charset="0"/>
              </a:rPr>
              <a:t>K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bs-Latn-BA" sz="1400" baseline="-25000" dirty="0">
                <a:latin typeface="Arial" charset="0"/>
              </a:rPr>
              <a:t> </a:t>
            </a:r>
            <a:r>
              <a:rPr lang="bs-Latn-BA" sz="1400" dirty="0">
                <a:latin typeface="Arial" charset="0"/>
              </a:rPr>
              <a:t>jedinica kapitala.</a:t>
            </a:r>
            <a:endParaRPr lang="en-US" sz="1400" dirty="0">
              <a:latin typeface="Arial" charset="0"/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685800" y="1600200"/>
            <a:ext cx="106680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 marL="342900" indent="-342900" eaLnBrk="1" hangingPunct="1">
              <a:spcBef>
                <a:spcPct val="20000"/>
              </a:spcBef>
            </a:pPr>
            <a:endParaRPr lang="en-US" sz="1200" b="1" dirty="0">
              <a:solidFill>
                <a:srgbClr val="B27CB6"/>
              </a:solidFill>
              <a:latin typeface="Arial" charset="0"/>
            </a:endParaRPr>
          </a:p>
        </p:txBody>
      </p:sp>
      <p:sp>
        <p:nvSpPr>
          <p:cNvPr id="2064" name="Text Box 19"/>
          <p:cNvSpPr txBox="1">
            <a:spLocks noChangeArrowheads="1"/>
          </p:cNvSpPr>
          <p:nvPr/>
        </p:nvSpPr>
        <p:spPr bwMode="auto">
          <a:xfrm>
            <a:off x="3048000" y="1676400"/>
            <a:ext cx="838200" cy="825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600">
                <a:latin typeface="Arial" charset="0"/>
              </a:rPr>
              <a:t>Kapital na godinu</a:t>
            </a:r>
            <a:endParaRPr lang="en-US" sz="1600">
              <a:latin typeface="Arial" charset="0"/>
            </a:endParaRPr>
          </a:p>
        </p:txBody>
      </p:sp>
      <p:sp>
        <p:nvSpPr>
          <p:cNvPr id="2065" name="Text Box 20"/>
          <p:cNvSpPr txBox="1">
            <a:spLocks noChangeArrowheads="1"/>
          </p:cNvSpPr>
          <p:nvPr/>
        </p:nvSpPr>
        <p:spPr bwMode="auto">
          <a:xfrm>
            <a:off x="7239000" y="6019800"/>
            <a:ext cx="1066800" cy="581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bs-Latn-BA" sz="1600">
                <a:latin typeface="Arial" charset="0"/>
              </a:rPr>
              <a:t>Rad na godinu</a:t>
            </a:r>
            <a:endParaRPr lang="en-US" sz="16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26" grpId="0" build="p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812</Words>
  <Application>Microsoft Office PowerPoint</Application>
  <PresentationFormat>On-screen Show (4:3)</PresentationFormat>
  <Paragraphs>87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MathType 6.0 Equation</vt:lpstr>
      <vt:lpstr>Trošak u dugom roku</vt:lpstr>
      <vt:lpstr>Dugi rok</vt:lpstr>
      <vt:lpstr>Minimiziranje troškova</vt:lpstr>
      <vt:lpstr>Slide 4</vt:lpstr>
      <vt:lpstr>Granična stopa tehničke supstitucija</vt:lpstr>
      <vt:lpstr>Slide 6</vt:lpstr>
      <vt:lpstr>Trošak u dugom roku</vt:lpstr>
      <vt:lpstr>Trošak u dugom roku</vt:lpstr>
      <vt:lpstr>Trošak u dugom roku</vt:lpstr>
      <vt:lpstr>Trošak u dugom roku</vt:lpstr>
      <vt:lpstr>Trošak u dugom roku</vt:lpstr>
      <vt:lpstr>Dugoročne i kratkoročne krivulje troškova</vt:lpstr>
      <vt:lpstr>Dugoročne i kratkoročne krivulje troškova</vt:lpstr>
      <vt:lpstr>Dugoročne i kratkoročne krivulje troškova</vt:lpstr>
      <vt:lpstr>Dugoročne i kratkoročne krivulje troškova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Trošak u dugom roku</dc:title>
  <dc:creator>efbl</dc:creator>
  <cp:lastModifiedBy>efbl</cp:lastModifiedBy>
  <cp:revision>8</cp:revision>
  <dcterms:created xsi:type="dcterms:W3CDTF">2020-11-19T06:55:15Z</dcterms:created>
  <dcterms:modified xsi:type="dcterms:W3CDTF">2020-11-19T07:50:23Z</dcterms:modified>
</cp:coreProperties>
</file>