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0" r:id="rId12"/>
    <p:sldId id="269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Rente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8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016E-543A-4987-9D9D-CE653B1D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50"/>
            <a:ext cx="7729728" cy="1188720"/>
          </a:xfrm>
        </p:spPr>
        <p:txBody>
          <a:bodyPr/>
          <a:lstStyle/>
          <a:p>
            <a:r>
              <a:rPr lang="sr-Latn-BA" b="1" dirty="0"/>
              <a:t>3. PERIOD isplate JE veći OD PERIODA KAPITALISANJA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Iznosi renti su jednaki, pri čemu se rente isplaćuju rjeđe nego što se kamata obračunava 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m – broj perioda kapitalisanja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između</a:t>
                </a:r>
                <a:r>
                  <a:rPr lang="en-US" sz="2000" b="1" dirty="0"/>
                  <a:t> 2 </a:t>
                </a:r>
                <a:r>
                  <a:rPr lang="sr-Latn-BA" sz="2000" b="1" dirty="0"/>
                  <a:t>rente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n – </a:t>
                </a:r>
                <a:r>
                  <a:rPr lang="en-US" sz="2000" b="1" dirty="0" err="1"/>
                  <a:t>ukupan</a:t>
                </a:r>
                <a:r>
                  <a:rPr lang="en-US" sz="2000" b="1" dirty="0"/>
                  <a:t> </a:t>
                </a:r>
                <a:r>
                  <a:rPr lang="sr-Latn-BA" sz="2000" b="1" dirty="0"/>
                  <a:t>broj isplata</a:t>
                </a: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Anticipativne rente: </a:t>
                </a:r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Dekurzivne rente:</a:t>
                </a:r>
                <a:r>
                  <a:rPr lang="sr-Latn-BA" sz="2000" dirty="0"/>
                  <a:t>  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  <a:blipFill>
                <a:blip r:embed="rId2"/>
                <a:stretch>
                  <a:fillRect l="-593" t="-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66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83920" y="1601343"/>
            <a:ext cx="4270248" cy="704087"/>
          </a:xfrm>
        </p:spPr>
        <p:txBody>
          <a:bodyPr/>
          <a:lstStyle/>
          <a:p>
            <a:r>
              <a:rPr lang="sr-Latn-BA" dirty="0"/>
              <a:t>aritmetička progresija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1015" y="2439161"/>
                <a:ext cx="5616292" cy="382096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Latn-BA" dirty="0"/>
                  <a:t>Dekurzivne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Anticipativne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1015" y="2439161"/>
                <a:ext cx="5616292" cy="3820962"/>
              </a:xfrm>
              <a:blipFill>
                <a:blip r:embed="rId2"/>
                <a:stretch>
                  <a:fillRect t="-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311939" y="2439161"/>
                <a:ext cx="5443376" cy="422540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Latn-BA" dirty="0"/>
                  <a:t>Dekurzivne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Anticipativne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311939" y="2439161"/>
                <a:ext cx="5443376" cy="4225408"/>
              </a:xfrm>
              <a:blipFill>
                <a:blip r:embed="rId3"/>
                <a:stretch>
                  <a:fillRect t="-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898503" y="1601343"/>
            <a:ext cx="4270248" cy="704087"/>
          </a:xfrm>
        </p:spPr>
        <p:txBody>
          <a:bodyPr/>
          <a:lstStyle/>
          <a:p>
            <a:r>
              <a:rPr lang="sr-Latn-BA" dirty="0"/>
              <a:t>Geometrijska progresija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3551" y="278892"/>
            <a:ext cx="7729728" cy="1188720"/>
          </a:xfrm>
        </p:spPr>
        <p:txBody>
          <a:bodyPr/>
          <a:lstStyle/>
          <a:p>
            <a:r>
              <a:rPr lang="sr-Latn-BA" b="1" dirty="0"/>
              <a:t>4. VARIJABILNE RENTE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39105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483578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ZADATAK:</a:t>
            </a:r>
            <a:endParaRPr lang="sr-Latn-BA" b="1" dirty="0"/>
          </a:p>
          <a:p>
            <a:pPr marL="0" indent="0" algn="just">
              <a:buNone/>
            </a:pPr>
            <a:r>
              <a:rPr lang="sr-Latn-BA" dirty="0"/>
              <a:t>Renta je isplaćivana u toku 9 godina uz kamatnu stopu od 4% i polugodišnje kapitalisanje. U toku prve 4 godine, renta je isplaćivana na početku svake druge godine po ... n.j, u toku naredne 3 godine na početku svake godine po ... n.j. i posljednja renta je isplaćena na kraju 9. godine u iznosu od  ... n.j. Kolika je renta svake serije, ako je renta druge veća od rente prve za 1200%, renta treće manja od rente druge za 20% i ako je sadašnja vrijednost svih renti jednu godinu i 6 mjeseci prije </a:t>
            </a:r>
            <a:r>
              <a:rPr lang="en-US" dirty="0" err="1"/>
              <a:t>prve</a:t>
            </a:r>
            <a:r>
              <a:rPr lang="sr-Latn-BA" dirty="0"/>
              <a:t> isplate 77.677,18 n.j?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4592" y="2602523"/>
                <a:ext cx="94781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2523"/>
                <a:ext cx="947810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723" y="3701560"/>
                <a:ext cx="10656277" cy="1805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77.677,18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𝟐𝟓𝟎𝟎𝟎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𝟐𝟎𝟖𝟎𝟎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23" y="3701560"/>
                <a:ext cx="10656277" cy="18053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2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7BF521-9B41-4C75-A151-C650543B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5729" y="3654703"/>
            <a:ext cx="4270248" cy="704087"/>
          </a:xfrm>
        </p:spPr>
        <p:txBody>
          <a:bodyPr/>
          <a:lstStyle/>
          <a:p>
            <a:r>
              <a:rPr lang="sr-Latn-BA" dirty="0"/>
              <a:t>ANTICIPATIVNE VJEČITE RENTE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76719DF-444A-442F-A140-62EF87E2336D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545729" y="4484520"/>
                <a:ext cx="4270248" cy="259677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76719DF-444A-442F-A140-62EF87E23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545729" y="4484520"/>
                <a:ext cx="4270248" cy="259677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82F41E8-6E43-4CD3-BE6B-6DDF2BDD7DE2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300609" y="4484520"/>
                <a:ext cx="4253484" cy="259677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82F41E8-6E43-4CD3-BE6B-6DDF2BDD7D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300609" y="4484520"/>
                <a:ext cx="4253484" cy="259677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9F44A6-0530-45E0-A2B6-C97CF6188D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609" y="3654703"/>
            <a:ext cx="4270248" cy="704087"/>
          </a:xfrm>
        </p:spPr>
        <p:txBody>
          <a:bodyPr/>
          <a:lstStyle/>
          <a:p>
            <a:r>
              <a:rPr lang="sr-Latn-BA" dirty="0"/>
              <a:t>DEKURZIVNE VJEČITE RENTE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56CD6A-2279-420D-BB23-3D353B18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5. VJEČITE RENTE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E10FA-1A5B-4006-927C-BC2136F17694}"/>
              </a:ext>
            </a:extLst>
          </p:cNvPr>
          <p:cNvSpPr txBox="1"/>
          <p:nvPr/>
        </p:nvSpPr>
        <p:spPr>
          <a:xfrm>
            <a:off x="1010239" y="2700596"/>
            <a:ext cx="101715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dirty="0"/>
              <a:t>Vječita renta ima neograničen (beskonačan) broj isplata</a:t>
            </a:r>
          </a:p>
          <a:p>
            <a:endParaRPr lang="sr-Latn-BA" dirty="0"/>
          </a:p>
          <a:p>
            <a:pPr algn="ctr"/>
            <a:r>
              <a:rPr lang="sr-Latn-BA" sz="2000" b="1" dirty="0"/>
              <a:t>Slučaj kada imamo jednake rente i jednake perioda isplate i kapitalisanja: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90152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245098"/>
            <a:ext cx="11227323" cy="1894787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None/>
            </a:pPr>
            <a:r>
              <a:rPr lang="sr-Latn-BA" sz="2000" dirty="0"/>
              <a:t>Na račun je uloženo 100.000 KM.  Tri godine nakon uplate isplaćena je prva renta prve serije. Prva serija isplaćuje dekurzivne godišnje rente u toku 4 godine. Druga serija sadrži dekurzivne tromjesečne rente i isplaćuje se u toku 3 godine. Kamatna stopa je 6% uz polugodišnje kapitalisanje. Koliko iznosi renta svake serije, ako je renta prve za 40% veća od rente druge serije?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/>
              <p:nvPr/>
            </p:nvSpPr>
            <p:spPr>
              <a:xfrm>
                <a:off x="482338" y="2473947"/>
                <a:ext cx="106805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1,4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38" y="2473947"/>
                <a:ext cx="10680569" cy="369332"/>
              </a:xfrm>
              <a:prstGeom prst="rect">
                <a:avLst/>
              </a:prstGeom>
              <a:blipFill>
                <a:blip r:embed="rId2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/>
              <p:nvPr/>
            </p:nvSpPr>
            <p:spPr>
              <a:xfrm>
                <a:off x="1537353" y="3429000"/>
                <a:ext cx="9650691" cy="1548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100.000=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1,03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53" y="3429000"/>
                <a:ext cx="9650691" cy="15483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928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221A-EB29-424E-A2C0-31116CC0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Rente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79C7-39AD-4020-9409-149E546D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Račun renti</a:t>
            </a:r>
            <a:r>
              <a:rPr lang="sr-Latn-BA" sz="2000" dirty="0"/>
              <a:t> podrazumijeva uzastopne isplate sa računa u jednakim vremenskim intervalima (anticipativni i dekurzivni)</a:t>
            </a:r>
          </a:p>
          <a:p>
            <a:r>
              <a:rPr lang="sr-Latn-BA" sz="2000" b="1" dirty="0"/>
              <a:t>Period isplate </a:t>
            </a:r>
            <a:r>
              <a:rPr lang="sr-Latn-BA" sz="2000" dirty="0"/>
              <a:t>– period koji protekne između dvije sukcesivne isplate</a:t>
            </a:r>
          </a:p>
          <a:p>
            <a:r>
              <a:rPr lang="sr-Latn-BA" sz="2000" b="1" dirty="0"/>
              <a:t>Period kapitalisanja </a:t>
            </a:r>
            <a:r>
              <a:rPr lang="sr-Latn-BA" sz="2000" dirty="0"/>
              <a:t>– period koji protekne između između dva sukcesivna obračuna kamate</a:t>
            </a:r>
          </a:p>
          <a:p>
            <a:r>
              <a:rPr lang="sr-Latn-BA" sz="2000" dirty="0"/>
              <a:t>Period isplate ne mora da se poklapa sa periodom kapitalisanja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01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593-3EC0-487D-A57D-7197F801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09" y="523613"/>
            <a:ext cx="7871382" cy="1188720"/>
          </a:xfrm>
        </p:spPr>
        <p:txBody>
          <a:bodyPr/>
          <a:lstStyle/>
          <a:p>
            <a:r>
              <a:rPr lang="sr-Latn-BA" b="1" dirty="0"/>
              <a:t>1. Period ISPLATE jednak periodu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42776-9A5F-429C-B9FF-2CBE8A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10" y="2121032"/>
            <a:ext cx="9558779" cy="1593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Isti iznos se isplaćuje u svakom periodu (jednake rente), period isplate se poklapa sa periodom obračuna kamate (jednak broj isplata i kapitalisanja)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1.1.  Anticipativne rente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471340" y="4515439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471340" y="434575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1264763" y="435675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2067613" y="437560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2861036" y="438660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6155703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459399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539684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301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1085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1897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2681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4433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5217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1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1085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1897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2681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4366186" y="4754861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5217738" y="475643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5920041" y="4751921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273384" y="3584251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84" y="3584251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3176828" y="462130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3196472" y="3968933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1252680" y="5082971"/>
            <a:ext cx="0" cy="211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 flipH="1">
            <a:off x="2056857" y="5083684"/>
            <a:ext cx="3" cy="368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861036" y="5085353"/>
            <a:ext cx="0" cy="588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4580887" y="5022914"/>
            <a:ext cx="7372" cy="871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5444215" y="5082971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 flipH="1">
            <a:off x="452489" y="5305584"/>
            <a:ext cx="800192" cy="6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 flipH="1">
            <a:off x="452490" y="5439188"/>
            <a:ext cx="1608158" cy="6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 flipH="1">
            <a:off x="471340" y="5652008"/>
            <a:ext cx="2389904" cy="11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 flipH="1">
            <a:off x="471340" y="5887183"/>
            <a:ext cx="4109549" cy="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452489" y="6265248"/>
            <a:ext cx="50069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/>
              <p:nvPr/>
            </p:nvSpPr>
            <p:spPr>
              <a:xfrm>
                <a:off x="7468758" y="4071538"/>
                <a:ext cx="3505431" cy="95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15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𝑰𝑽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8758" y="4071538"/>
                <a:ext cx="3505431" cy="9506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14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314C-7375-448A-A2A7-0FBD52F83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669304"/>
            <a:ext cx="11170763" cy="573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1.2. Dekurzivne rente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/>
              <p:nvPr/>
            </p:nvSpPr>
            <p:spPr>
              <a:xfrm>
                <a:off x="2819394" y="4787609"/>
                <a:ext cx="6322251" cy="95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15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𝑰𝑽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394" y="4787609"/>
                <a:ext cx="6322251" cy="9506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3237329" y="2159100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3237329" y="198941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4030752" y="200041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4833602" y="2019269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5627025" y="20302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8921692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7359985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8162835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8742586" y="157955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3851646" y="160291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4663919" y="1605301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5447919" y="1605301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7199729" y="159724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7983729" y="159724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67646" y="238807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3851646" y="238807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4663919" y="23904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5447919" y="23904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7132175" y="2398522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7983727" y="2400093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8686030" y="239558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3048955" y="1597244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955" y="1597244"/>
                <a:ext cx="3582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5942817" y="2264967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5962461" y="161259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4018669" y="2726632"/>
            <a:ext cx="0" cy="211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 flipH="1">
            <a:off x="4822846" y="2727345"/>
            <a:ext cx="3" cy="368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67" idx="2"/>
          </p:cNvCxnSpPr>
          <p:nvPr/>
        </p:nvCxnSpPr>
        <p:spPr>
          <a:xfrm>
            <a:off x="5627025" y="2729014"/>
            <a:ext cx="0" cy="588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7346876" y="2666575"/>
            <a:ext cx="7372" cy="871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8210204" y="2726632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 flipH="1">
            <a:off x="3218478" y="2949245"/>
            <a:ext cx="800192" cy="6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 flipH="1">
            <a:off x="3218479" y="3082849"/>
            <a:ext cx="1608158" cy="6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 flipH="1">
            <a:off x="3237329" y="3295669"/>
            <a:ext cx="2389904" cy="11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 flipH="1">
            <a:off x="3237329" y="3530844"/>
            <a:ext cx="4109549" cy="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3246752" y="3908909"/>
            <a:ext cx="49786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8914956" y="2772078"/>
            <a:ext cx="6736" cy="151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3246752" y="4290646"/>
            <a:ext cx="5667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39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842E-82F6-4B74-9E3F-CFB143E5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452486"/>
            <a:ext cx="11170763" cy="2045616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ZADATAK:</a:t>
            </a:r>
          </a:p>
          <a:p>
            <a:pPr marL="0" indent="0" algn="just">
              <a:buNone/>
            </a:pPr>
            <a:r>
              <a:rPr lang="sr-Latn-BA" dirty="0"/>
              <a:t>Renta je isplaćivana u toku 12 godina na početku svakog polugodišta uz kamatnu stopu od 10% i polugodišnje kapitalisanje. U toku prvih 5 godina na početku svakog polugodišta po ... n.j, u toku narednih 4,5 godina po ... n.j. i u toku posljednje 2,5 godine po 1.500 n.j.  Kolika je uplata za ove rente ako je renta prve serije veća od rente treće za 20%, a renta druge manja od rente prve za 60%?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/>
              <p:nvPr/>
            </p:nvSpPr>
            <p:spPr>
              <a:xfrm>
                <a:off x="660087" y="2426223"/>
                <a:ext cx="106805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1800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0,4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=720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1500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7" y="2426223"/>
                <a:ext cx="10680569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33098" y="3977333"/>
                <a:ext cx="9499025" cy="697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=1800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+720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(1,05−1)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(1,05−1)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19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098" y="3977333"/>
                <a:ext cx="9499025" cy="6973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FFA5-BF3C-487C-BAFF-4824300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8509"/>
            <a:ext cx="7729728" cy="1188720"/>
          </a:xfrm>
        </p:spPr>
        <p:txBody>
          <a:bodyPr/>
          <a:lstStyle/>
          <a:p>
            <a:r>
              <a:rPr lang="sr-Latn-BA" b="1" dirty="0"/>
              <a:t>2. PERIOD ISPLATE JE MANJI OD PERIODA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0C39B-216A-45F1-ACE4-4E4748E0D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88" y="2064471"/>
            <a:ext cx="9480223" cy="4469861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Vrijednosti renti su jednake, a iznosi se isplaćuju češće nego što se obračunava kamata (npr. rente se isplaćuju mjesečno, a kamata se obračunava godišnje)</a:t>
            </a:r>
          </a:p>
          <a:p>
            <a:pPr marL="0" indent="0">
              <a:buNone/>
            </a:pPr>
            <a:r>
              <a:rPr lang="sr-Latn-BA" b="1" dirty="0"/>
              <a:t>m  - broj renti u jednom periodu kapitalisanja</a:t>
            </a:r>
          </a:p>
          <a:p>
            <a:pPr marL="0" indent="0">
              <a:buNone/>
            </a:pPr>
            <a:r>
              <a:rPr lang="sr-Latn-BA" b="1" dirty="0"/>
              <a:t>n - broj perioda kapitalisanja</a:t>
            </a:r>
          </a:p>
          <a:p>
            <a:pPr marL="0" indent="0">
              <a:buNone/>
            </a:pPr>
            <a:endParaRPr lang="sr-Latn-BA" b="1" dirty="0"/>
          </a:p>
          <a:p>
            <a:pPr marL="0" indent="0">
              <a:buNone/>
            </a:pPr>
            <a:endParaRPr lang="sr-Latn-BA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37E4BA-27BD-44EC-BB71-B8F5EF8409F3}"/>
              </a:ext>
            </a:extLst>
          </p:cNvPr>
          <p:cNvCxnSpPr>
            <a:cxnSpLocks/>
          </p:cNvCxnSpPr>
          <p:nvPr/>
        </p:nvCxnSpPr>
        <p:spPr>
          <a:xfrm flipV="1">
            <a:off x="1772240" y="4691772"/>
            <a:ext cx="8291415" cy="79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B7643D-A238-477E-87DA-F4E79BEA8D78}"/>
              </a:ext>
            </a:extLst>
          </p:cNvPr>
          <p:cNvCxnSpPr/>
          <p:nvPr/>
        </p:nvCxnSpPr>
        <p:spPr>
          <a:xfrm>
            <a:off x="1772240" y="4530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06DA51-CF59-4F35-9B30-E7C60B7967D7}"/>
              </a:ext>
            </a:extLst>
          </p:cNvPr>
          <p:cNvSpPr txBox="1"/>
          <p:nvPr/>
        </p:nvSpPr>
        <p:spPr>
          <a:xfrm>
            <a:off x="1637144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DB94-A3D7-46D2-8478-36E7A857724C}"/>
              </a:ext>
            </a:extLst>
          </p:cNvPr>
          <p:cNvSpPr txBox="1"/>
          <p:nvPr/>
        </p:nvSpPr>
        <p:spPr>
          <a:xfrm>
            <a:off x="2103776" y="391683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CFEAE-4353-40C3-A1ED-298B6BB05D3A}"/>
              </a:ext>
            </a:extLst>
          </p:cNvPr>
          <p:cNvSpPr txBox="1"/>
          <p:nvPr/>
        </p:nvSpPr>
        <p:spPr>
          <a:xfrm>
            <a:off x="1602557" y="492869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20E5E-5AD8-4900-AD58-54DA971BCE0E}"/>
              </a:ext>
            </a:extLst>
          </p:cNvPr>
          <p:cNvSpPr txBox="1"/>
          <p:nvPr/>
        </p:nvSpPr>
        <p:spPr>
          <a:xfrm>
            <a:off x="3731720" y="496849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CDBA5-685F-465E-8DD8-BD08B0228367}"/>
              </a:ext>
            </a:extLst>
          </p:cNvPr>
          <p:cNvSpPr txBox="1"/>
          <p:nvPr/>
        </p:nvSpPr>
        <p:spPr>
          <a:xfrm>
            <a:off x="5460522" y="4986530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2613FB-B0E6-4CDC-B7B2-EBA5689483D1}"/>
              </a:ext>
            </a:extLst>
          </p:cNvPr>
          <p:cNvCxnSpPr/>
          <p:nvPr/>
        </p:nvCxnSpPr>
        <p:spPr>
          <a:xfrm>
            <a:off x="223270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177314-7B8B-44EC-B626-8A284D7BB753}"/>
              </a:ext>
            </a:extLst>
          </p:cNvPr>
          <p:cNvSpPr txBox="1"/>
          <p:nvPr/>
        </p:nvSpPr>
        <p:spPr>
          <a:xfrm>
            <a:off x="336218" y="49286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kapitalisanje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3A57E3-B86A-4AE9-B9D3-7021B0B52C6A}"/>
              </a:ext>
            </a:extLst>
          </p:cNvPr>
          <p:cNvSpPr txBox="1"/>
          <p:nvPr/>
        </p:nvSpPr>
        <p:spPr>
          <a:xfrm>
            <a:off x="375489" y="43151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isplate</a:t>
            </a:r>
            <a:endParaRPr lang="en-US" sz="16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ECA094-AF2B-49A5-A4B4-65C0E3839287}"/>
              </a:ext>
            </a:extLst>
          </p:cNvPr>
          <p:cNvCxnSpPr/>
          <p:nvPr/>
        </p:nvCxnSpPr>
        <p:spPr>
          <a:xfrm>
            <a:off x="2716615" y="4554057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E5625F-EEE2-4F73-A9B2-C12A6DCC21D7}"/>
              </a:ext>
            </a:extLst>
          </p:cNvPr>
          <p:cNvCxnSpPr/>
          <p:nvPr/>
        </p:nvCxnSpPr>
        <p:spPr>
          <a:xfrm>
            <a:off x="338971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751D6C-4AEE-40C1-BEC0-BDE34778FACF}"/>
              </a:ext>
            </a:extLst>
          </p:cNvPr>
          <p:cNvCxnSpPr/>
          <p:nvPr/>
        </p:nvCxnSpPr>
        <p:spPr>
          <a:xfrm>
            <a:off x="3862629" y="45248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2B3300-AAE0-4EA1-858D-DF5834FDB4B2}"/>
              </a:ext>
            </a:extLst>
          </p:cNvPr>
          <p:cNvSpPr txBox="1"/>
          <p:nvPr/>
        </p:nvSpPr>
        <p:spPr>
          <a:xfrm>
            <a:off x="2581387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16A632-6FDE-440B-8012-87F97A06871A}"/>
              </a:ext>
            </a:extLst>
          </p:cNvPr>
          <p:cNvSpPr txBox="1"/>
          <p:nvPr/>
        </p:nvSpPr>
        <p:spPr>
          <a:xfrm>
            <a:off x="3236433" y="392665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E2843-B8DC-4CE0-BF95-ECB1DF3D2469}"/>
              </a:ext>
            </a:extLst>
          </p:cNvPr>
          <p:cNvSpPr txBox="1"/>
          <p:nvPr/>
        </p:nvSpPr>
        <p:spPr>
          <a:xfrm>
            <a:off x="2546686" y="4327286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53787D-5A3B-42FA-AD72-5BD9750DD170}"/>
              </a:ext>
            </a:extLst>
          </p:cNvPr>
          <p:cNvSpPr txBox="1"/>
          <p:nvPr/>
        </p:nvSpPr>
        <p:spPr>
          <a:xfrm>
            <a:off x="1637989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0</a:t>
            </a:r>
            <a:endParaRPr lang="en-US" sz="13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F5C2FC-2F2A-4CDE-87A9-F7C8BEB47E17}"/>
              </a:ext>
            </a:extLst>
          </p:cNvPr>
          <p:cNvSpPr txBox="1"/>
          <p:nvPr/>
        </p:nvSpPr>
        <p:spPr>
          <a:xfrm>
            <a:off x="2104621" y="4199438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1</a:t>
            </a:r>
            <a:endParaRPr lang="en-US" sz="13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E8BA99-F6AB-4469-8E1E-D106847B54A0}"/>
              </a:ext>
            </a:extLst>
          </p:cNvPr>
          <p:cNvSpPr txBox="1"/>
          <p:nvPr/>
        </p:nvSpPr>
        <p:spPr>
          <a:xfrm>
            <a:off x="2582232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</a:t>
            </a:r>
            <a:endParaRPr lang="en-US" sz="13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79CEFA-968B-4DC8-B58E-CB6C1F7EED8E}"/>
              </a:ext>
            </a:extLst>
          </p:cNvPr>
          <p:cNvSpPr txBox="1"/>
          <p:nvPr/>
        </p:nvSpPr>
        <p:spPr>
          <a:xfrm>
            <a:off x="3197589" y="4210020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m-1</a:t>
            </a:r>
            <a:endParaRPr lang="en-US" sz="13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F6195A-1266-4058-805C-D845F578170B}"/>
              </a:ext>
            </a:extLst>
          </p:cNvPr>
          <p:cNvSpPr txBox="1"/>
          <p:nvPr/>
        </p:nvSpPr>
        <p:spPr>
          <a:xfrm>
            <a:off x="2548254" y="482535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989C1E-7E10-451C-BB33-647BCE091B52}"/>
              </a:ext>
            </a:extLst>
          </p:cNvPr>
          <p:cNvCxnSpPr/>
          <p:nvPr/>
        </p:nvCxnSpPr>
        <p:spPr>
          <a:xfrm>
            <a:off x="5580711" y="4529629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CE29251-549B-4EFD-8514-68123D8559F9}"/>
              </a:ext>
            </a:extLst>
          </p:cNvPr>
          <p:cNvSpPr txBox="1"/>
          <p:nvPr/>
        </p:nvSpPr>
        <p:spPr>
          <a:xfrm>
            <a:off x="8228713" y="4928696"/>
            <a:ext cx="5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F0DA9F-2543-4354-8981-D4EE7E5E034A}"/>
              </a:ext>
            </a:extLst>
          </p:cNvPr>
          <p:cNvSpPr txBox="1"/>
          <p:nvPr/>
        </p:nvSpPr>
        <p:spPr>
          <a:xfrm>
            <a:off x="9951573" y="4977854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</a:t>
            </a:r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3AC2F7-A0D4-4625-9C26-3F667C7CCCF3}"/>
              </a:ext>
            </a:extLst>
          </p:cNvPr>
          <p:cNvCxnSpPr/>
          <p:nvPr/>
        </p:nvCxnSpPr>
        <p:spPr>
          <a:xfrm>
            <a:off x="8393540" y="448506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F203EA-9DEF-449B-BD6A-D101FEA8B334}"/>
              </a:ext>
            </a:extLst>
          </p:cNvPr>
          <p:cNvCxnSpPr/>
          <p:nvPr/>
        </p:nvCxnSpPr>
        <p:spPr>
          <a:xfrm>
            <a:off x="10063655" y="4519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BF6DE1E-032C-40A8-A4E0-FBE1356AB89E}"/>
              </a:ext>
            </a:extLst>
          </p:cNvPr>
          <p:cNvSpPr txBox="1"/>
          <p:nvPr/>
        </p:nvSpPr>
        <p:spPr>
          <a:xfrm>
            <a:off x="6389129" y="418878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D5E489-8AF9-4C38-8703-B036EAE9CB17}"/>
              </a:ext>
            </a:extLst>
          </p:cNvPr>
          <p:cNvSpPr txBox="1"/>
          <p:nvPr/>
        </p:nvSpPr>
        <p:spPr>
          <a:xfrm>
            <a:off x="6390697" y="468685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BAA292-B534-429E-889F-BCF98086CF8E}"/>
              </a:ext>
            </a:extLst>
          </p:cNvPr>
          <p:cNvCxnSpPr/>
          <p:nvPr/>
        </p:nvCxnSpPr>
        <p:spPr>
          <a:xfrm>
            <a:off x="3875652" y="452355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53F31AC-DC17-452E-BB9A-B4E5731043E8}"/>
              </a:ext>
            </a:extLst>
          </p:cNvPr>
          <p:cNvCxnSpPr/>
          <p:nvPr/>
        </p:nvCxnSpPr>
        <p:spPr>
          <a:xfrm>
            <a:off x="4336120" y="453298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5177EB9-8F97-43CF-886C-A7ECED9E08F2}"/>
              </a:ext>
            </a:extLst>
          </p:cNvPr>
          <p:cNvCxnSpPr/>
          <p:nvPr/>
        </p:nvCxnSpPr>
        <p:spPr>
          <a:xfrm>
            <a:off x="4820027" y="454757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E7236DA-61AA-4C5F-8BD7-562ED0090F42}"/>
              </a:ext>
            </a:extLst>
          </p:cNvPr>
          <p:cNvSpPr txBox="1"/>
          <p:nvPr/>
        </p:nvSpPr>
        <p:spPr>
          <a:xfrm>
            <a:off x="4650098" y="432080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E3236E9-DB66-415E-9E13-AAEF37C9C76A}"/>
              </a:ext>
            </a:extLst>
          </p:cNvPr>
          <p:cNvSpPr txBox="1"/>
          <p:nvPr/>
        </p:nvSpPr>
        <p:spPr>
          <a:xfrm>
            <a:off x="3736268" y="4223052"/>
            <a:ext cx="503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</a:t>
            </a:r>
            <a:endParaRPr lang="en-US" sz="13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732384-55CB-4589-AE56-CE75F796E7D0}"/>
              </a:ext>
            </a:extLst>
          </p:cNvPr>
          <p:cNvSpPr txBox="1"/>
          <p:nvPr/>
        </p:nvSpPr>
        <p:spPr>
          <a:xfrm>
            <a:off x="4131746" y="4193213"/>
            <a:ext cx="5377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m+1</a:t>
            </a:r>
            <a:endParaRPr lang="en-US" sz="13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A68505-E31D-4018-A0C9-938B9363FAE3}"/>
              </a:ext>
            </a:extLst>
          </p:cNvPr>
          <p:cNvSpPr txBox="1"/>
          <p:nvPr/>
        </p:nvSpPr>
        <p:spPr>
          <a:xfrm>
            <a:off x="4648474" y="4193213"/>
            <a:ext cx="5161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m+2</a:t>
            </a:r>
            <a:endParaRPr lang="en-US" sz="13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4D7116-FC53-4F39-A718-39CDB787A680}"/>
              </a:ext>
            </a:extLst>
          </p:cNvPr>
          <p:cNvSpPr txBox="1"/>
          <p:nvPr/>
        </p:nvSpPr>
        <p:spPr>
          <a:xfrm>
            <a:off x="5408715" y="4202723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2m</a:t>
            </a:r>
            <a:endParaRPr lang="en-US" sz="13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F055626-6466-4867-9A3D-605A8DA9B16A}"/>
              </a:ext>
            </a:extLst>
          </p:cNvPr>
          <p:cNvSpPr txBox="1"/>
          <p:nvPr/>
        </p:nvSpPr>
        <p:spPr>
          <a:xfrm>
            <a:off x="3758304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5C1AC3-A3BC-46F8-BB9E-48B67218F423}"/>
              </a:ext>
            </a:extLst>
          </p:cNvPr>
          <p:cNvSpPr txBox="1"/>
          <p:nvPr/>
        </p:nvSpPr>
        <p:spPr>
          <a:xfrm>
            <a:off x="4224936" y="391820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C9A31AA-B7D5-4829-81F5-61AEA2C2FAFA}"/>
              </a:ext>
            </a:extLst>
          </p:cNvPr>
          <p:cNvSpPr txBox="1"/>
          <p:nvPr/>
        </p:nvSpPr>
        <p:spPr>
          <a:xfrm>
            <a:off x="4702547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F7E3A46-685E-426F-9376-8BAC2EF326E3}"/>
              </a:ext>
            </a:extLst>
          </p:cNvPr>
          <p:cNvSpPr txBox="1"/>
          <p:nvPr/>
        </p:nvSpPr>
        <p:spPr>
          <a:xfrm>
            <a:off x="5357593" y="392802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DA4A59-91D4-440A-821F-66733702DA59}"/>
              </a:ext>
            </a:extLst>
          </p:cNvPr>
          <p:cNvSpPr txBox="1"/>
          <p:nvPr/>
        </p:nvSpPr>
        <p:spPr>
          <a:xfrm>
            <a:off x="4670855" y="471431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31C3864-DB96-452F-8EEB-9316E9EE96BD}"/>
              </a:ext>
            </a:extLst>
          </p:cNvPr>
          <p:cNvCxnSpPr/>
          <p:nvPr/>
        </p:nvCxnSpPr>
        <p:spPr>
          <a:xfrm>
            <a:off x="8849791" y="452347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ECFEE6A-7C26-40BB-8515-93C139789F54}"/>
              </a:ext>
            </a:extLst>
          </p:cNvPr>
          <p:cNvCxnSpPr/>
          <p:nvPr/>
        </p:nvCxnSpPr>
        <p:spPr>
          <a:xfrm>
            <a:off x="9333698" y="453806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531250D-54C6-4E55-9053-78E7762C243C}"/>
              </a:ext>
            </a:extLst>
          </p:cNvPr>
          <p:cNvSpPr txBox="1"/>
          <p:nvPr/>
        </p:nvSpPr>
        <p:spPr>
          <a:xfrm>
            <a:off x="9163769" y="431129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2A1DCF-1202-4342-9DA3-E55D6F3D18EB}"/>
              </a:ext>
            </a:extLst>
          </p:cNvPr>
          <p:cNvSpPr txBox="1"/>
          <p:nvPr/>
        </p:nvSpPr>
        <p:spPr>
          <a:xfrm>
            <a:off x="8060147" y="4247258"/>
            <a:ext cx="779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</a:t>
            </a:r>
            <a:endParaRPr lang="en-US" sz="1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AC0A79A-8D84-46BE-A8BE-DD6B416CCFAB}"/>
              </a:ext>
            </a:extLst>
          </p:cNvPr>
          <p:cNvSpPr txBox="1"/>
          <p:nvPr/>
        </p:nvSpPr>
        <p:spPr>
          <a:xfrm>
            <a:off x="8532727" y="4239687"/>
            <a:ext cx="7270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m(n-1)+1</a:t>
            </a:r>
            <a:endParaRPr lang="en-US" sz="1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F6BAEC1-FC72-4C42-A4A6-836549099B54}"/>
              </a:ext>
            </a:extLst>
          </p:cNvPr>
          <p:cNvSpPr txBox="1"/>
          <p:nvPr/>
        </p:nvSpPr>
        <p:spPr>
          <a:xfrm>
            <a:off x="9143902" y="4230036"/>
            <a:ext cx="776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m(n-1)+2</a:t>
            </a:r>
            <a:endParaRPr lang="en-US" sz="10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7170472-9C6B-4056-AC99-E6A888E2B3EC}"/>
              </a:ext>
            </a:extLst>
          </p:cNvPr>
          <p:cNvSpPr txBox="1"/>
          <p:nvPr/>
        </p:nvSpPr>
        <p:spPr>
          <a:xfrm>
            <a:off x="9914222" y="4202723"/>
            <a:ext cx="53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mn</a:t>
            </a:r>
            <a:endParaRPr lang="en-US" sz="12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08A7FD1-68EF-4BE5-975C-FD20E5349863}"/>
              </a:ext>
            </a:extLst>
          </p:cNvPr>
          <p:cNvSpPr txBox="1"/>
          <p:nvPr/>
        </p:nvSpPr>
        <p:spPr>
          <a:xfrm>
            <a:off x="8140931" y="393487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D55288-C290-4917-8466-2F247E2A82D0}"/>
              </a:ext>
            </a:extLst>
          </p:cNvPr>
          <p:cNvSpPr txBox="1"/>
          <p:nvPr/>
        </p:nvSpPr>
        <p:spPr>
          <a:xfrm>
            <a:off x="8738607" y="390869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46A4E2B-A824-4492-92BF-261055FB0547}"/>
              </a:ext>
            </a:extLst>
          </p:cNvPr>
          <p:cNvSpPr txBox="1"/>
          <p:nvPr/>
        </p:nvSpPr>
        <p:spPr>
          <a:xfrm>
            <a:off x="9216218" y="391812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84339CD-26F8-413E-90A1-291D9DF4F893}"/>
              </a:ext>
            </a:extLst>
          </p:cNvPr>
          <p:cNvSpPr txBox="1"/>
          <p:nvPr/>
        </p:nvSpPr>
        <p:spPr>
          <a:xfrm>
            <a:off x="9871264" y="391851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BE1E62B-EADB-4896-8AC0-A4219822F708}"/>
              </a:ext>
            </a:extLst>
          </p:cNvPr>
          <p:cNvSpPr txBox="1"/>
          <p:nvPr/>
        </p:nvSpPr>
        <p:spPr>
          <a:xfrm>
            <a:off x="9184526" y="470480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8771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dirty="0"/>
                  <a:t>Koristimo različite metode za računanje sadašnje vrijednosti renti (i kod anticipativnih i kod dekurzivnih renti)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sz="2000" b="1" dirty="0"/>
                  <a:t>Metod diskontovanja svake rente pojedinačno</a:t>
                </a:r>
              </a:p>
              <a:p>
                <a:r>
                  <a:rPr lang="sr-Latn-BA" sz="2000" dirty="0"/>
                  <a:t>period obračuna kamate prilagođavamo periodu isplate korištenjem konformne kamatne stope i traži se sadašnja vrijednost budućih renti</a:t>
                </a:r>
              </a:p>
              <a:p>
                <a:pPr marL="0" indent="0">
                  <a:buNone/>
                </a:pPr>
                <a:r>
                  <a:rPr lang="sr-Latn-BA" sz="2000" u="sng" dirty="0"/>
                  <a:t>Anticipativni</a:t>
                </a:r>
                <a:r>
                  <a:rPr lang="sr-Latn-BA" sz="2000" dirty="0"/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</a:t>
                </a:r>
                <a:r>
                  <a:rPr lang="sr-Latn-BA" sz="2000" dirty="0"/>
                  <a:t>: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b="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Metod ekvivalentnih </a:t>
                </a:r>
                <a:r>
                  <a:rPr lang="en-US" sz="2000" b="1" dirty="0" err="1"/>
                  <a:t>renti</a:t>
                </a:r>
                <a:endParaRPr lang="sr-Latn-BA" sz="2000" b="1" dirty="0"/>
              </a:p>
              <a:p>
                <a:r>
                  <a:rPr lang="sr-Latn-BA" sz="2000" dirty="0"/>
                  <a:t>svaka renta se prolonguje do prvog narednog obračuna kamate i tako se formiraju ekvivalentne rente, koje se diskontuju na sadašnji trenutak </a:t>
                </a:r>
                <a:r>
                  <a:rPr lang="en-US" sz="2000" dirty="0"/>
                  <a:t>(</a:t>
                </a:r>
                <a:r>
                  <a:rPr lang="en-US" sz="2000" dirty="0" err="1"/>
                  <a:t>koristi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konformna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k.s</a:t>
                </a:r>
                <a:r>
                  <a:rPr lang="en-US" sz="2000" dirty="0"/>
                  <a:t>)</a:t>
                </a: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  <a:blipFill>
                <a:blip r:embed="rId2"/>
                <a:stretch>
                  <a:fillRect l="-615" t="-473" r="-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3EC50180-15A9-4E9F-A999-F403C0C6ECC3}"/>
              </a:ext>
            </a:extLst>
          </p:cNvPr>
          <p:cNvSpPr/>
          <p:nvPr/>
        </p:nvSpPr>
        <p:spPr>
          <a:xfrm>
            <a:off x="5843045" y="4817097"/>
            <a:ext cx="358219" cy="16214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/>
              <p:nvPr/>
            </p:nvSpPr>
            <p:spPr>
              <a:xfrm>
                <a:off x="5663936" y="5291620"/>
                <a:ext cx="3173691" cy="67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36" y="5291620"/>
                <a:ext cx="3173691" cy="672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412A174-F898-4474-A43F-761A28160EA1}"/>
              </a:ext>
            </a:extLst>
          </p:cNvPr>
          <p:cNvSpPr txBox="1"/>
          <p:nvPr/>
        </p:nvSpPr>
        <p:spPr>
          <a:xfrm>
            <a:off x="1272619" y="5443136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Anticipativni: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5786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18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i="1" u="sng" dirty="0"/>
              </a:p>
              <a:p>
                <a:pPr marL="0" indent="0">
                  <a:buNone/>
                </a:pPr>
                <a:r>
                  <a:rPr lang="sr-Latn-BA" sz="2000" b="1" dirty="0"/>
                  <a:t>Metod kombinacije proste i složene kamate</a:t>
                </a:r>
              </a:p>
              <a:p>
                <a:r>
                  <a:rPr lang="sr-Latn-BA" sz="2000" dirty="0"/>
                  <a:t>isti princip kao kod ekvivalentnih isplata, samo za svođenje rente do prvog obračuna kamate koristimo prosti obračun kamate</a:t>
                </a:r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Anticipativni: </a:t>
                </a:r>
                <a:r>
                  <a:rPr lang="sr-Latn-BA" sz="2000" i="1" dirty="0"/>
                  <a:t> </a:t>
                </a: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Dekurzivni:</a:t>
                </a:r>
                <a:r>
                  <a:rPr lang="sr-Latn-BA" sz="2000" dirty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  <a:blipFill>
                <a:blip r:embed="rId2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/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012B96A2-0731-4384-BEE1-DB5838855C6F}"/>
              </a:ext>
            </a:extLst>
          </p:cNvPr>
          <p:cNvSpPr/>
          <p:nvPr/>
        </p:nvSpPr>
        <p:spPr>
          <a:xfrm>
            <a:off x="5843047" y="308728"/>
            <a:ext cx="317369" cy="11972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2A060-4280-4504-A979-800E00B5308C}"/>
              </a:ext>
            </a:extLst>
          </p:cNvPr>
          <p:cNvSpPr txBox="1"/>
          <p:nvPr/>
        </p:nvSpPr>
        <p:spPr>
          <a:xfrm>
            <a:off x="1093509" y="629240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Dekurzivni: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79489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245098"/>
            <a:ext cx="11227323" cy="2422688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None/>
            </a:pPr>
            <a:r>
              <a:rPr lang="sr-Latn-BA" sz="2000" dirty="0"/>
              <a:t>Renta je isplaćivana u toku 6 godina na sljedeći način: u toku prve 2 godine na početku svakog tromjesečja po ... n.j, u toku naredne 3  na početku svakog polugodišta po ... n.j. i posljednje godine na početku svakog četvoromjesečja po 2000 n.j. Kamatna stopa je 8%. Kolika je uplata za ove rente, ako je prva renta isplaćena 2 godine i 6 mjeseci od trenutka uplate i ako je renta prve serije veća od rente treće za 100%, a renta treće manja od rente druge za 20%? Kombinacija proste i složene kamate.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/>
              <p:nvPr/>
            </p:nvSpPr>
            <p:spPr>
              <a:xfrm>
                <a:off x="482338" y="2473947"/>
                <a:ext cx="106805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=2000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38" y="2473947"/>
                <a:ext cx="10680569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/>
              <p:nvPr/>
            </p:nvSpPr>
            <p:spPr>
              <a:xfrm>
                <a:off x="2640713" y="3429000"/>
                <a:ext cx="9650691" cy="3679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+2500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+2000∙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𝟔𝟑𝟑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13" y="3429000"/>
                <a:ext cx="9650691" cy="3679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8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1485</TotalTime>
  <Words>1122</Words>
  <Application>Microsoft Macintosh PowerPoint</Application>
  <PresentationFormat>Widescreen</PresentationFormat>
  <Paragraphs>180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Cambria Math</vt:lpstr>
      <vt:lpstr>Gill Sans MT</vt:lpstr>
      <vt:lpstr>Parcel</vt:lpstr>
      <vt:lpstr>Rente</vt:lpstr>
      <vt:lpstr>Rente</vt:lpstr>
      <vt:lpstr>1. Period ISPLATE jednak periodu kapitalisanja</vt:lpstr>
      <vt:lpstr>PowerPoint Presentation</vt:lpstr>
      <vt:lpstr>PowerPoint Presentation</vt:lpstr>
      <vt:lpstr>2. PERIOD ISPLATE JE MANJI OD PERIODA KAPITALISANJA</vt:lpstr>
      <vt:lpstr>PowerPoint Presentation</vt:lpstr>
      <vt:lpstr>PowerPoint Presentation</vt:lpstr>
      <vt:lpstr>PowerPoint Presentation</vt:lpstr>
      <vt:lpstr>3. PERIOD isplate JE veći OD PERIODA KAPITALISANJA</vt:lpstr>
      <vt:lpstr>4. VARIJABILNE RENTE</vt:lpstr>
      <vt:lpstr>PowerPoint Presentation</vt:lpstr>
      <vt:lpstr>5. VJEČITE RENTE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 Maric</cp:lastModifiedBy>
  <cp:revision>95</cp:revision>
  <dcterms:created xsi:type="dcterms:W3CDTF">2023-05-02T09:40:58Z</dcterms:created>
  <dcterms:modified xsi:type="dcterms:W3CDTF">2024-05-19T12:42:02Z</dcterms:modified>
</cp:coreProperties>
</file>