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4444" r:id="rId2"/>
  </p:sldMasterIdLst>
  <p:notesMasterIdLst>
    <p:notesMasterId r:id="rId18"/>
  </p:notesMasterIdLst>
  <p:sldIdLst>
    <p:sldId id="256" r:id="rId3"/>
    <p:sldId id="350" r:id="rId4"/>
    <p:sldId id="352" r:id="rId5"/>
    <p:sldId id="351" r:id="rId6"/>
    <p:sldId id="359" r:id="rId7"/>
    <p:sldId id="390" r:id="rId8"/>
    <p:sldId id="360" r:id="rId9"/>
    <p:sldId id="358" r:id="rId10"/>
    <p:sldId id="385" r:id="rId11"/>
    <p:sldId id="392" r:id="rId12"/>
    <p:sldId id="386" r:id="rId13"/>
    <p:sldId id="387" r:id="rId14"/>
    <p:sldId id="388" r:id="rId15"/>
    <p:sldId id="389" r:id="rId16"/>
    <p:sldId id="391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A3524D9-FEAD-4619-AA94-D771DD359C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E5F194-D9B3-415E-8981-48F7536DCF3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129E2F3-0A1F-443B-993F-87E57D7FED8B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56F4513-C745-45C4-828F-41DC872802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3233B64-3827-4073-B872-86175D358F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EFB27B-8488-475B-BAEC-744B3941C2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61BDD7-AE6A-4B88-B9A8-46F8728AF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4906994-C01E-4F0B-A4AA-587C81EA63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75CA1F60-7822-4295-98E4-E29DF7021A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2AFD8F19-3C1C-41CB-B6AB-2CCB6FA4C8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s-Latn-BA" altLang="en-US"/>
              <a:t>WIR, 2009</a:t>
            </a:r>
          </a:p>
          <a:p>
            <a:r>
              <a:rPr lang="en-US" altLang="en-US" sz="1000"/>
              <a:t>FDI flows to developed economies reached the lowest point since 2004, declining by 27 per cent</a:t>
            </a:r>
            <a:r>
              <a:rPr lang="bs-Latn-BA" altLang="en-US" sz="1000"/>
              <a:t> in 2018 compared to 2017</a:t>
            </a:r>
            <a:r>
              <a:rPr lang="en-US" altLang="en-US" sz="1000"/>
              <a:t>.</a:t>
            </a:r>
            <a:endParaRPr lang="bs-Latn-BA" altLang="en-US" sz="1000"/>
          </a:p>
          <a:p>
            <a:r>
              <a:rPr lang="en-US" altLang="en-US" sz="1000"/>
              <a:t>A significant part of investment between developing countries (South–South FDI) is ultimately owned by developed-country MNEs</a:t>
            </a: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0BFAA508-1AA9-4204-976A-E53D5C53C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703DAE0-A8C7-423A-956E-1F4CE1677B3B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75CA1F60-7822-4295-98E4-E29DF7021A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2AFD8F19-3C1C-41CB-B6AB-2CCB6FA4C8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s-Latn-BA" altLang="en-US"/>
              <a:t>WIR, 2009</a:t>
            </a:r>
          </a:p>
          <a:p>
            <a:r>
              <a:rPr lang="en-US" altLang="en-US" sz="1000"/>
              <a:t>FDI flows to developed economies reached the lowest point since 2004, declining by 27 per cent</a:t>
            </a:r>
            <a:r>
              <a:rPr lang="bs-Latn-BA" altLang="en-US" sz="1000"/>
              <a:t> in 2018 compared to 2017</a:t>
            </a:r>
            <a:r>
              <a:rPr lang="en-US" altLang="en-US" sz="1000"/>
              <a:t>.</a:t>
            </a:r>
            <a:endParaRPr lang="bs-Latn-BA" altLang="en-US" sz="1000"/>
          </a:p>
          <a:p>
            <a:r>
              <a:rPr lang="en-US" altLang="en-US" sz="1000"/>
              <a:t>A significant part of investment between developing countries (South–South FDI) is ultimately owned by developed-country MNEs</a:t>
            </a: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0BFAA508-1AA9-4204-976A-E53D5C53C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703DAE0-A8C7-423A-956E-1F4CE1677B3B}" type="slidenum">
              <a:rPr lang="en-US" altLang="en-US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8177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CD11B120-2D03-4A87-846F-976CEFE1BA1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E9BAAE24-F389-4808-9A89-F80B7E2E417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FAB8A553-110C-419B-800D-6D8C650724D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CB2563F1-3113-4BD9-A993-E68FAA24A70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AA6A3C3F-B9CE-40AC-845B-073792AC0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20">
            <a:extLst>
              <a:ext uri="{FF2B5EF4-FFF2-40B4-BE49-F238E27FC236}">
                <a16:creationId xmlns:a16="http://schemas.microsoft.com/office/drawing/2014/main" id="{FB855B94-04EA-4A63-8B15-A20A2A34CE3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B43417A2-1535-411C-B5B7-191C654D0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A12C873-48C1-4CD3-B23F-1C0920A2A610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A9DA87F-7343-4489-B3F1-96C24074E5D5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B08C0C91-1018-42FA-BA5A-DD0E60B9D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965C6-AA42-4FDE-BC59-661B0D96F079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9F090C98-65CA-4CD7-AFF8-8CF4B32A5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A7689228-C6FD-4385-BE7B-9666C1EB2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E08D18-7DC7-40C2-8E17-034FF83720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4786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B4E0A-EB3E-41B1-BDAF-E3F2CB442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D6EC0-B7A6-4A86-A744-E042305E17AB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2922-8512-4253-BDAC-E2B9FB3B9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D5FE7-56A6-4F90-B0A6-5C1FF2390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B7F4F69-CA77-4643-9E53-6ABED4D07B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5806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579AC520-B9F0-4C81-A905-F2480AD962D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012804A0-B708-4FA5-9A06-7252DC7B9D1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AFFD9171-5E94-4FFD-822D-7FE669289BD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4BC87D5E-5489-4A79-A35F-3953FB5921C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6624453C-38FA-492F-B190-5011FD779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F478FBA4-0896-490A-AB91-3BBC6E35E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21">
            <a:extLst>
              <a:ext uri="{FF2B5EF4-FFF2-40B4-BE49-F238E27FC236}">
                <a16:creationId xmlns:a16="http://schemas.microsoft.com/office/drawing/2014/main" id="{631D435E-9259-4DCD-8AFD-4C9F0496F762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762879B-3570-400F-8D4B-716F0653DF63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E419A33-9D3F-4CEE-8886-053B277C9B04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1E97DC7-AF38-4EFB-AA61-729E13E8FC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BA648EF-F520-4956-BFC4-D634769DEE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BFF579F-65E1-420F-BBBB-F280AF4C8C7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7917D-1676-47D0-B051-A9263C1FFBBD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8835816C-D38B-4DC6-820F-32F4D87F762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0374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BC1CDFC6-5133-430F-A4CB-A1AFECCF3A4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A61DC016-CB92-439E-B9A5-6AE6B1631A2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90F11B16-2431-4836-BEF2-C182B3E9DC4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C4395EEF-9625-4020-ACC8-2663E358AF1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47623A96-F116-4390-8CBD-08D8B68CA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Straight Connector 20">
            <a:extLst>
              <a:ext uri="{FF2B5EF4-FFF2-40B4-BE49-F238E27FC236}">
                <a16:creationId xmlns:a16="http://schemas.microsoft.com/office/drawing/2014/main" id="{46C2008D-9A48-4659-B31C-84ECC49D150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1DCC8A33-BBC4-4939-BA0D-31C3120BE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2409815-DBE3-4585-8E90-B4A10FDEC519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8AABE1A-A696-46D3-B29B-6D57F0187F53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BBBA469E-EE3C-4291-9F98-9F8856D2F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91978-E6CF-4DA4-9C30-A856BC0E1F35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D986BD06-D0F2-47CC-A1D1-6E4B81BCC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5D35102D-FAB5-4E5B-BD39-1DCDA150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305500-6F8A-4340-9FEE-968DE80CDD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0661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83709-946A-4B85-9185-D8A1A24A3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1E1B9-D2E3-40E7-ABFD-3A778B2556C8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35BD6-E0DC-438F-A9E2-E797A2C80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654FC5-8F44-45FC-9271-6C97E038A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FCCFC15-782F-4BE1-8AC0-B3FCECC33B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4258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1529C39C-7483-4CCF-A471-8979CA52087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355F0982-5470-4A0F-AEF1-00F984B4C9B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827F188C-40D5-4CD2-9904-023F5CD4604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418652AB-770B-4562-B0E7-9A9975FCDE5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14242A19-4307-4F6B-B48B-26E39F09C70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A1D1C868-DFDE-45C4-B2A9-EBE68ADE3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9E04EB67-C5F1-4D92-99B3-3C815A9AE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328BC86D-A3DD-499D-98DC-7E9951E3A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Straight Connector 24">
            <a:extLst>
              <a:ext uri="{FF2B5EF4-FFF2-40B4-BE49-F238E27FC236}">
                <a16:creationId xmlns:a16="http://schemas.microsoft.com/office/drawing/2014/main" id="{033A3113-6319-4102-9BFC-762111D4014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072A8A3-6C8E-4359-B669-427810C8703A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28161F-1252-4367-8F4D-DD02280148D4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1A7A5F33-A256-4A5F-9C70-88D8BA4080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DD9CA71-60AC-4793-9F4B-F760E66B7CC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31E0F-7DA3-4004-903F-2424E449C0F4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76FF931-3404-49AF-9B5C-DE785BDFE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4CF991-2CEC-41F5-B28C-BB04D93D96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6916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D8F97CA9-D262-45BF-BF53-4FE5F8F909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2AB11F59-2EA2-4111-BC9A-6BA9625C0E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0D678-CF1B-4F2E-8FE4-B5ED45BCAC89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37B871E7-901B-41A9-AC1B-FE119355D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844D924B-F6DC-4A5E-9A45-5B170B228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FEAF62-9216-4DEE-B850-6C33CCDBE6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89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5A9C041E-06D7-4C11-B415-41590D43F5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08AC73D7-CE88-4DB2-9299-5F3B0E704A6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D0FC722B-B017-41D9-A559-BE01454269F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3C6F2FD6-47D4-47C4-8DE5-7AB5531A644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9B34A1A0-F4D3-4DF0-AAB8-162319D82FD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46A5F5C8-66E1-463B-969C-CE9E2458C855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7062D893-D25A-49D9-8401-E2FDC978D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Straight Connector 23">
            <a:extLst>
              <a:ext uri="{FF2B5EF4-FFF2-40B4-BE49-F238E27FC236}">
                <a16:creationId xmlns:a16="http://schemas.microsoft.com/office/drawing/2014/main" id="{10F7410E-DBFD-4966-9106-D0A1B93A391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7A73F97C-0632-4F73-88C9-9E43B4300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EE59A46-058B-4EA4-9993-2EF75C14263A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FB65FDB-81B3-46B7-9A9E-D9FAB3269639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5CE940E1-BBD0-4966-94CB-E05325E27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1146A-3903-4DDA-B7C3-7A0B82B30D4B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55627E9F-A6F7-4BEB-9F92-0FE249314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E4954EAD-1CE6-40C1-9E52-018EE9E8F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E373E7-81A5-415A-9812-5C6883F59A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9141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D75473-9C5E-4188-AFB3-26FC91C2F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FF616-16D8-450D-B833-84847578B298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78533C-08D4-40F2-9F62-72E9F2430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001A87-657C-476C-BCEA-ED756EE76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13D8E6-D381-4953-A056-9DBBBF9A1B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6858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93B4E57F-710E-4DF0-B8A3-455F39A619E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88FA96DF-DD34-47CC-9C6B-2A1190064D9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9D2D94F4-928C-446C-A12D-DC30243311E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A97A13DC-8499-44F8-A0D6-FEE235DF70D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E7C31BE-732E-4BEA-AE7C-635DF96B4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F56D083B-E6A3-4E7B-A125-2417693ED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039FE22A-F252-4C25-BE8A-0070FCBE3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858EC-CB20-458D-9085-18D2D78C2088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671A9739-0F98-40AC-8EB5-E8CFF2E3B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80483754-7CD4-466A-981A-F36B0BC8B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1892EBB-CA91-494E-AA37-B89B858151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25534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>
              <a:ext uri="{FF2B5EF4-FFF2-40B4-BE49-F238E27FC236}">
                <a16:creationId xmlns:a16="http://schemas.microsoft.com/office/drawing/2014/main" id="{29771AEA-E3BA-4726-A8A6-FF5054B8C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281ADC32-C92A-401A-922B-E162469C5A2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BE1B7BF5-9086-42F3-A491-ED73E4F409C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BB28BBD1-511F-4EE9-A9CE-5EC57F87021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8DFE8FF4-1575-47B0-97F5-0A6271AF01D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A5D2CB93-8C88-4A13-A670-48C16AC3B915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AD32E655-EB6A-4AF7-83F3-7064BDEC2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Straight Connector 23">
            <a:extLst>
              <a:ext uri="{FF2B5EF4-FFF2-40B4-BE49-F238E27FC236}">
                <a16:creationId xmlns:a16="http://schemas.microsoft.com/office/drawing/2014/main" id="{52228D4C-CE5C-4209-B8EF-5186FA3DFAB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27325B9-2A47-43E9-919A-39E5247E02A0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4BDCE75-F733-4348-AA43-53D883787790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87300022-E5C6-4F8A-9361-09A549D53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E5EA7041-F4CE-48D3-9DB2-9DADE48986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1FCBE9A-ED9F-4A5F-92EE-AB144380FD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4F2D7864-284A-40A8-A964-74DE6FA4C4A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5BA37-3B42-4200-8457-67385A9CF6F2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A35A9D01-76F5-45AD-9F86-E9464174654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90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563E4-618B-48D9-87DA-7054BF9F5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EE79A-6C3C-452B-AA34-F855E3AAA1F6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B474BA-8B5A-47BE-9BDC-C18E2CC61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9F0AF-E747-49E1-B4FC-BDA5083AF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7E70A51-A957-4B2A-A79E-5E6DBDC7DA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1390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5">
            <a:extLst>
              <a:ext uri="{FF2B5EF4-FFF2-40B4-BE49-F238E27FC236}">
                <a16:creationId xmlns:a16="http://schemas.microsoft.com/office/drawing/2014/main" id="{094E0D62-0737-4C80-B435-B9F5B26EDA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011FFBD7-AD55-4B10-86BA-A00F8EFBC00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3B98CD55-E71E-4245-BF17-83518146433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7946960C-0058-4E30-B7D0-F8D8C547936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5BE66770-002C-4DCA-8610-38C86863A5D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192FEDE2-71CD-4DFD-A454-670A08A80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E0F85514-3BF1-4243-A843-BE0EBBBAA3D2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5C911AE4-653A-4D09-B6C9-E6287CD4C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AA8698F-93B2-40A7-B2FB-D06DED09C181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D0FEEFD-452C-45CF-8A90-1B5550DD7F8B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EE515F35-A4F6-4EBD-A3E7-0DD01B615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F38F3F80-E985-4A33-A026-D20EDBF44B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48FF30-F197-48E7-8B61-C9AF048F59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4876856E-4173-4AE3-A8C5-B33938413F2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44F7C-F242-455A-9662-6ABE3EB376CC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3B898F74-A692-4EF4-BD7A-C7513BD584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362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76A6B9-DDF7-4C1F-BEF8-F718CCD9E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41163-5B49-403A-8AE3-5819EA31A4FD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A28DEC-292D-45F2-8441-CC047469D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7EB32-0F36-43A4-99A7-631726C19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70A37EE-DC88-4640-A376-7C1E912673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8810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30BA9915-A171-4417-87BE-46EA677754F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A9895024-0090-4C48-BACB-DE5D9489E99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38FF9D3C-99D9-46B7-B51A-E52CF50CFFE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BD266D52-DD91-4DE7-BA97-88DE42D8B1B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1F93363F-247B-4B98-B187-8B3357B62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18CFC731-B922-479C-96AA-82F3ADA8A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Straight Connector 21">
            <a:extLst>
              <a:ext uri="{FF2B5EF4-FFF2-40B4-BE49-F238E27FC236}">
                <a16:creationId xmlns:a16="http://schemas.microsoft.com/office/drawing/2014/main" id="{F1712054-11BE-47A5-8D01-2CEE78AB0995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3EEC4CD-859C-4C88-A0B1-A80D482406E4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27C53F9-AE17-42D6-9391-8050D747D770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1A51B59-8528-44D5-A6BD-FB8F4A10F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A1C416E-2CE4-45E2-8489-ADBDE54D6F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078FB117-D2F1-4437-96C4-9F4B9BE85B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B82CA-EA72-4AA3-A5E4-EFBB31976EC9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10B78C7F-D03F-49F4-8195-E5F7C2594DC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A0A9A614-24E8-4452-9892-F20B8B3EB4D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EF780B81-C8DA-4BE0-AE46-9378E93C920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B1FBE12C-6F45-4081-A3A9-B49BC19E462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7080A89A-A255-4F1D-9ABC-1D854EF64D3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2B02ACFE-4BE1-465C-9090-33D32CD0901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2D3F0E57-B003-4B7A-8617-58E3D4ECA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29111790-3B85-4783-9311-B9C6A747C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28259255-3734-4FC2-92DC-64C1053EF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4">
            <a:extLst>
              <a:ext uri="{FF2B5EF4-FFF2-40B4-BE49-F238E27FC236}">
                <a16:creationId xmlns:a16="http://schemas.microsoft.com/office/drawing/2014/main" id="{53947A72-3185-4010-9F26-B08157C2F3D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97A0E83-23D9-4D05-A2DE-18982028D485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8430BCB-4E6C-4C78-B756-674DB1366050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F573C234-2AA0-4BCA-AF41-2246216D99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301AEFE-1D1E-460C-8EB1-0026AF2BB64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46DCB-A99D-486D-8D6A-EC797A5E4E5B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0A94328-D914-4D11-AD72-564037319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747EC2-CAA5-4FAF-B908-4571AC74CE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41639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E8CD6529-0582-4103-BAE8-4944BBC67D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482DC1D-AC98-44DB-A1C6-8E1A1C7E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CBB43-C194-4389-AEFF-E37D4B47C2A7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1204FE3-80B3-4500-B391-3DE4B368D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50CFAFE-D134-4ED2-BA11-97FAB6EB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62FD08-1540-4332-9F8D-35E0E403AC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6911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4CE10165-AE11-48F5-99CC-E23414DBAA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28EA8514-CE76-4705-B016-1D0BF2F75EF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E081AC01-8471-430F-B133-950631D2457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5DA950AA-22D5-428D-A2A3-D4478698FBD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E47FC4B4-18DA-4934-B682-86A4268D220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EE4BB8F4-27AC-4B6D-9453-8379FD877E20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017E7B26-54CB-4547-87C8-AC872A072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23">
            <a:extLst>
              <a:ext uri="{FF2B5EF4-FFF2-40B4-BE49-F238E27FC236}">
                <a16:creationId xmlns:a16="http://schemas.microsoft.com/office/drawing/2014/main" id="{0664E9CE-A1DD-42F7-840C-541E8BF3459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91986090-07B6-4CFC-AB54-D889E4829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CE2A37C-2D44-4EE0-AE24-2EB8C8EE96BC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13B67F1-5775-4E4F-8664-FDBDA79566FD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E7E43D40-DCC1-498D-B55E-F5892BD0F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4EFE9-D87E-4056-94A1-34331852F038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B2E96388-A59E-40A7-9051-4974DF726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87A0D326-04B5-4910-B4CE-79D911D7F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6B718C-1D98-43BB-A5E3-B6D820413C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6498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F3F1F2-0621-4D4D-91F8-D99007E69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5FF31-8A67-4B05-A2BA-067A7C45F5C7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EBCB52-7753-4A1C-93F3-CA97C6A9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47ADE-B66E-4CA6-BF5D-D42F18C0F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FCB9694-C3E1-40A9-AD95-861E903911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3353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253003DB-D6E1-4333-AC72-8EE54FBCE85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834F651B-0181-4CE2-A1AC-4DDA844EAF8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2C7A990C-3E3C-4AD2-B920-BBE6DB7B56E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8E9234BE-21AA-40CA-A79B-B5CE2F25701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BE22804-6216-45DE-87C7-09035D358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5C4A8AA3-274C-4DD0-99E1-C5E469FEC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E7EF45DC-7816-4C11-BA4C-8313AFEB5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16908-883A-4870-A81B-B27A4C7DE2A4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C965A4A-2707-4B1C-B6BC-0A08534F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8E299AC6-0BA1-4A31-A94F-F6A34BC4F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DB05280-D3D7-4E75-8D48-06905521C1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4804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>
              <a:ext uri="{FF2B5EF4-FFF2-40B4-BE49-F238E27FC236}">
                <a16:creationId xmlns:a16="http://schemas.microsoft.com/office/drawing/2014/main" id="{12BD9FD3-4837-44DD-AE07-D0E618DEF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1458B810-C68B-4707-81EB-B7D2BEB417D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2BBD96A9-5A25-4DB3-85FF-87254056105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AFD51050-6667-4848-8649-815692E3D23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AF737A07-C366-48F5-A313-BD29130F4F1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4D4F38C4-79D6-4D9D-8E39-9158A3942194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2118BE29-E6B0-451B-B805-0BF801986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3">
            <a:extLst>
              <a:ext uri="{FF2B5EF4-FFF2-40B4-BE49-F238E27FC236}">
                <a16:creationId xmlns:a16="http://schemas.microsoft.com/office/drawing/2014/main" id="{53C09A4E-2A40-43BE-AAEE-420C56D15A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25F6947-4640-4C89-B8DE-AAAE2D7BCDC1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1ED17EE-66AD-4D62-93AB-34DD015AFAB2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1379A3C0-6E39-40E5-9C8C-DCC2B02FD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BF331D4A-DF7A-4AD4-B7EF-D83FF3A133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FCC567-E90D-4380-B9B8-D7B32C19C2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D223FF82-A924-495D-BB34-F34304BD5C1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74F6F-AF8F-47C7-88A6-3C21AA9B95D3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EB12E1AF-F6CE-4D3E-8BBD-47FFA070D17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71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5">
            <a:extLst>
              <a:ext uri="{FF2B5EF4-FFF2-40B4-BE49-F238E27FC236}">
                <a16:creationId xmlns:a16="http://schemas.microsoft.com/office/drawing/2014/main" id="{FE99A226-5C8D-42B8-BD84-B779776EA0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7F47F315-5294-4604-B75B-F2E81D1C77F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E253FDB0-6088-4F11-86CF-801F5F534F8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98BF0CFA-32D8-4E8B-9A9F-5C86583B93F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F14A9E87-3E68-489B-BD4C-53DEF1EC9CB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182459A5-9FBA-4B9C-A5B5-06E3E865E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34BC94EA-701C-4B97-8996-B2B674DBF3B0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C6F2D214-072B-4A2E-A243-C507C2047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96EDEB3-B76F-412B-AE86-9FA6A9E458F4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445C00-2206-43D2-97FA-C0D72FA60C21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864E7C35-EB9B-4C39-8A66-F2228C0A9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37CB1857-6ADE-4AF3-8D2A-2DBA36CD09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20EFFD4-BB0C-4913-8BCD-9A5C53B47D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C4081B43-AB43-4A9C-AAB0-ADDC265833F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7F227-8BCB-4737-82AB-0FD4363B7DC8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41D659E8-4EC8-49B3-A2E4-5A29E627A98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60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50CCB237-47E4-44CE-9E44-FA0502F20E1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16238CC-1510-4FB2-AC2D-CDF31FD8274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AB10F86C-6009-4A74-A0C1-6EB0C4806F7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FA55B6F4-A3F8-4CEB-833C-992289300E1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185BDC-C588-4B5B-A427-19C91F177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CD2EA8E7-04BE-4F20-95BB-0B7ACF64AB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29EE30-FCA9-4C8F-A6C8-F22C1E90394C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EDC29A-BC4E-4BB3-A64B-83B66E9A38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5F7BD1-2598-4C68-A869-2FA895573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55CDDD7C-76E4-4383-B01A-487106ABC38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27276D9-9D2E-45DE-94E3-4688B70FC689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367FE46-9A0E-446A-A016-E1C3C1CB38F6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F153CF73-7282-4ABA-8F6C-8DA046AE3D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 smtClean="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pPr>
              <a:defRPr/>
            </a:pPr>
            <a:fld id="{4671928B-B99A-4619-9E16-EA2FB0A987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8" name="Title Placeholder 21">
            <a:extLst>
              <a:ext uri="{FF2B5EF4-FFF2-40B4-BE49-F238E27FC236}">
                <a16:creationId xmlns:a16="http://schemas.microsoft.com/office/drawing/2014/main" id="{A017C930-EC56-4918-990A-B6C61680EE1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9" name="Text Placeholder 12">
            <a:extLst>
              <a:ext uri="{FF2B5EF4-FFF2-40B4-BE49-F238E27FC236}">
                <a16:creationId xmlns:a16="http://schemas.microsoft.com/office/drawing/2014/main" id="{95302DC8-3193-457C-811F-42E79BBAF1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0" r:id="rId1"/>
    <p:sldLayoutId id="2147484611" r:id="rId2"/>
    <p:sldLayoutId id="2147484612" r:id="rId3"/>
    <p:sldLayoutId id="2147484613" r:id="rId4"/>
    <p:sldLayoutId id="2147484614" r:id="rId5"/>
    <p:sldLayoutId id="2147484615" r:id="rId6"/>
    <p:sldLayoutId id="2147484616" r:id="rId7"/>
    <p:sldLayoutId id="2147484617" r:id="rId8"/>
    <p:sldLayoutId id="2147484618" r:id="rId9"/>
    <p:sldLayoutId id="2147484619" r:id="rId10"/>
    <p:sldLayoutId id="21474846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E1ED9F29-F450-43E9-9E54-28E46EDC6D5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9C9551BC-4055-4C36-9621-4BC4E8043E7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6710D06A-889B-4A90-B2E0-823177C5DE4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58EDF935-BD64-4E33-A922-7EFC06C0EF4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39FF91-C6CD-439C-AA37-E332ED174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D9042C82-B520-4FA9-A962-4103F7F4B9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BB6C6A-44C6-4E45-AEDE-8A0A5634EF1B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0E0B31-F522-4345-AF12-8F374A5A3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A9BB5A-5AF4-4FDF-ACF3-38268DD39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35AFC5C1-16FD-4D98-BF6C-56BC0522650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D866D6B-9585-45EB-8FCD-E4AD4DAB0A40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575921D-5C74-4CFD-97ED-79C467FEF7D6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946DF675-979A-4BC1-BB89-ACAA31EAB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 smtClean="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pPr>
              <a:defRPr/>
            </a:pPr>
            <a:fld id="{8145B184-314B-4C42-BAFB-B72980BA76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62" name="Title Placeholder 21">
            <a:extLst>
              <a:ext uri="{FF2B5EF4-FFF2-40B4-BE49-F238E27FC236}">
                <a16:creationId xmlns:a16="http://schemas.microsoft.com/office/drawing/2014/main" id="{606FAE9C-212D-4971-B044-F4D41EF517C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3" name="Text Placeholder 12">
            <a:extLst>
              <a:ext uri="{FF2B5EF4-FFF2-40B4-BE49-F238E27FC236}">
                <a16:creationId xmlns:a16="http://schemas.microsoft.com/office/drawing/2014/main" id="{0FA17CDB-2DA7-493E-8B5C-394B348B06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1" r:id="rId1"/>
    <p:sldLayoutId id="2147484622" r:id="rId2"/>
    <p:sldLayoutId id="2147484623" r:id="rId3"/>
    <p:sldLayoutId id="2147484624" r:id="rId4"/>
    <p:sldLayoutId id="2147484625" r:id="rId5"/>
    <p:sldLayoutId id="2147484626" r:id="rId6"/>
    <p:sldLayoutId id="2147484627" r:id="rId7"/>
    <p:sldLayoutId id="2147484628" r:id="rId8"/>
    <p:sldLayoutId id="2147484629" r:id="rId9"/>
    <p:sldLayoutId id="2147484630" r:id="rId10"/>
    <p:sldLayoutId id="21474846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5955C42-23B3-4221-A955-00FEE955FD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2275" y="2819400"/>
            <a:ext cx="6080125" cy="2913063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1200"/>
              </a:spcAft>
              <a:defRPr/>
            </a:pPr>
            <a:endParaRPr lang="bs-Latn-BA" sz="2500" dirty="0"/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en-US" sz="2500" dirty="0"/>
              <a:t>Medjunarodno </a:t>
            </a:r>
            <a:r>
              <a:rPr lang="en-US" sz="2500" dirty="0" err="1"/>
              <a:t>kretanje</a:t>
            </a:r>
            <a:r>
              <a:rPr lang="en-US" sz="2500" dirty="0"/>
              <a:t> </a:t>
            </a:r>
            <a:r>
              <a:rPr lang="en-US" sz="2500" dirty="0" err="1"/>
              <a:t>kapitala</a:t>
            </a:r>
            <a:r>
              <a:rPr lang="en-US" sz="2500" dirty="0"/>
              <a:t> I MNK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en-US" sz="1500" dirty="0">
                <a:solidFill>
                  <a:schemeClr val="tx1"/>
                </a:solidFill>
              </a:rPr>
              <a:t>Salvatore, D. </a:t>
            </a:r>
            <a:r>
              <a:rPr lang="en-US" sz="1500" dirty="0" err="1">
                <a:solidFill>
                  <a:schemeClr val="tx1"/>
                </a:solidFill>
              </a:rPr>
              <a:t>Medjunarodna</a:t>
            </a:r>
            <a:r>
              <a:rPr lang="en-US" sz="1500" dirty="0">
                <a:solidFill>
                  <a:schemeClr val="tx1"/>
                </a:solidFill>
              </a:rPr>
              <a:t> </a:t>
            </a:r>
            <a:r>
              <a:rPr lang="en-US" sz="1500" dirty="0" err="1">
                <a:solidFill>
                  <a:schemeClr val="tx1"/>
                </a:solidFill>
              </a:rPr>
              <a:t>ekonomija</a:t>
            </a:r>
            <a:r>
              <a:rPr lang="en-US" sz="1500" dirty="0">
                <a:solidFill>
                  <a:schemeClr val="tx1"/>
                </a:solidFill>
              </a:rPr>
              <a:t>, </a:t>
            </a:r>
            <a:r>
              <a:rPr lang="en-US" sz="1500" dirty="0" err="1">
                <a:solidFill>
                  <a:schemeClr val="tx1"/>
                </a:solidFill>
              </a:rPr>
              <a:t>poglavlje</a:t>
            </a:r>
            <a:r>
              <a:rPr lang="en-US" sz="1500" dirty="0">
                <a:solidFill>
                  <a:schemeClr val="tx1"/>
                </a:solidFill>
              </a:rPr>
              <a:t> 12.</a:t>
            </a:r>
            <a:endParaRPr lang="bs-Latn-BA" sz="1500" dirty="0">
              <a:solidFill>
                <a:schemeClr val="tx1"/>
              </a:solidFill>
            </a:endParaRPr>
          </a:p>
        </p:txBody>
      </p:sp>
      <p:sp>
        <p:nvSpPr>
          <p:cNvPr id="26627" name="Title 1">
            <a:extLst>
              <a:ext uri="{FF2B5EF4-FFF2-40B4-BE49-F238E27FC236}">
                <a16:creationId xmlns:a16="http://schemas.microsoft.com/office/drawing/2014/main" id="{7322A08C-7AB2-4B0A-B250-951ED4CD26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bs-Latn-BA" altLang="en-US"/>
              <a:t>MEĐUNARODNI EKONOMSKI </a:t>
            </a:r>
            <a:r>
              <a:rPr lang="hr-BA" altLang="en-US"/>
              <a:t>ODNOSI</a:t>
            </a:r>
            <a:br>
              <a:rPr lang="hr-BA" altLang="en-US"/>
            </a:br>
            <a:r>
              <a:rPr lang="hr-BA" altLang="en-US" sz="2000"/>
              <a:t>Doc. dr </a:t>
            </a:r>
            <a:r>
              <a:rPr lang="en-US" altLang="en-US" sz="2000"/>
              <a:t>Dragan Gligori</a:t>
            </a:r>
            <a:r>
              <a:rPr lang="hr-BA" altLang="en-US" sz="2000"/>
              <a:t>ć</a:t>
            </a:r>
            <a:br>
              <a:rPr lang="hr-BA" altLang="en-US" sz="2000"/>
            </a:br>
            <a:r>
              <a:rPr lang="hr-BA" altLang="en-US" sz="2000"/>
              <a:t>dragan.gligoric</a:t>
            </a:r>
            <a:r>
              <a:rPr lang="en-US" altLang="en-US" sz="2000"/>
              <a:t>@ef.unibl.org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6E41E-FCAF-45F7-AB5C-58E862265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333375"/>
            <a:ext cx="8785225" cy="57467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sz="2600"/>
              <a:t>TOKOVI FDI</a:t>
            </a:r>
            <a:endParaRPr lang="en-US" sz="26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E16F71-3DAA-B813-93AF-1D147B8C5E2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79388" y="333374"/>
            <a:ext cx="8785225" cy="633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5872D-EA21-4F9C-87FD-9B1AAA16A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115888"/>
            <a:ext cx="8785225" cy="57467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sz="2600"/>
              <a:t>TOKOVI FDI</a:t>
            </a:r>
            <a:endParaRPr lang="en-US" sz="2600" dirty="0"/>
          </a:p>
        </p:txBody>
      </p:sp>
      <p:pic>
        <p:nvPicPr>
          <p:cNvPr id="34819" name="Picture 2">
            <a:extLst>
              <a:ext uri="{FF2B5EF4-FFF2-40B4-BE49-F238E27FC236}">
                <a16:creationId xmlns:a16="http://schemas.microsoft.com/office/drawing/2014/main" id="{F0511BBB-05BF-4095-B8E3-7CE1FD8E4400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349500"/>
            <a:ext cx="7993062" cy="3816350"/>
          </a:xfrm>
          <a:noFill/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EEE307D-8F12-44C1-A208-D1CD3ED93517}"/>
              </a:ext>
            </a:extLst>
          </p:cNvPr>
          <p:cNvSpPr txBox="1">
            <a:spLocks/>
          </p:cNvSpPr>
          <p:nvPr/>
        </p:nvSpPr>
        <p:spPr bwMode="auto">
          <a:xfrm>
            <a:off x="179388" y="1484313"/>
            <a:ext cx="87852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0165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  <a:buClr>
                <a:srgbClr val="D16349"/>
              </a:buClr>
              <a:buSzPct val="85000"/>
              <a:buFont typeface="Wingdings 2" panose="05020102010507070707" pitchFamily="18" charset="2"/>
              <a:buChar char=""/>
            </a:pPr>
            <a:r>
              <a:rPr lang="hr-BA" altLang="en-US" sz="2200">
                <a:solidFill>
                  <a:srgbClr val="000000"/>
                </a:solidFill>
                <a:latin typeface="Georgia" panose="02040502050405020303" pitchFamily="18" charset="0"/>
              </a:rPr>
              <a:t>Odnos Greenfield investicija i merdžera i akcizicija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6B7DF-2623-4D85-B9DB-79C7AB9CB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" y="17463"/>
            <a:ext cx="8829675" cy="608012"/>
          </a:xfrm>
        </p:spPr>
        <p:txBody>
          <a:bodyPr/>
          <a:lstStyle/>
          <a:p>
            <a:pPr>
              <a:defRPr/>
            </a:pPr>
            <a:r>
              <a:rPr lang="hr-BA" sz="3000" dirty="0"/>
              <a:t>Globalni </a:t>
            </a:r>
            <a:r>
              <a:rPr lang="hr-BA" sz="3000" dirty="0">
                <a:solidFill>
                  <a:srgbClr val="FF0000"/>
                </a:solidFill>
              </a:rPr>
              <a:t>s</a:t>
            </a:r>
            <a:r>
              <a:rPr lang="hr-BA" sz="3000" dirty="0"/>
              <a:t>tokovi stranog kapitala</a:t>
            </a:r>
            <a:endParaRPr lang="en-US" sz="3000" dirty="0"/>
          </a:p>
        </p:txBody>
      </p:sp>
      <p:pic>
        <p:nvPicPr>
          <p:cNvPr id="37891" name="Content Placeholder 3">
            <a:extLst>
              <a:ext uri="{FF2B5EF4-FFF2-40B4-BE49-F238E27FC236}">
                <a16:creationId xmlns:a16="http://schemas.microsoft.com/office/drawing/2014/main" id="{CA7094A8-0A4A-4096-B5EB-622FD1164E87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836613"/>
            <a:ext cx="8659813" cy="59055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3F594-886C-46F0-8827-6719F5860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88" y="228600"/>
            <a:ext cx="8829675" cy="608013"/>
          </a:xfrm>
        </p:spPr>
        <p:txBody>
          <a:bodyPr/>
          <a:lstStyle/>
          <a:p>
            <a:pPr>
              <a:defRPr/>
            </a:pPr>
            <a:r>
              <a:rPr lang="hr-BA" sz="3000" dirty="0"/>
              <a:t>Globalni tokovi stranog kapitala</a:t>
            </a:r>
            <a:endParaRPr lang="en-US" sz="3000" dirty="0"/>
          </a:p>
        </p:txBody>
      </p:sp>
      <p:pic>
        <p:nvPicPr>
          <p:cNvPr id="38915" name="Content Placeholder 3">
            <a:extLst>
              <a:ext uri="{FF2B5EF4-FFF2-40B4-BE49-F238E27FC236}">
                <a16:creationId xmlns:a16="http://schemas.microsoft.com/office/drawing/2014/main" id="{D424A7C4-EA92-4851-90F9-FF383CE8B075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412875"/>
            <a:ext cx="8351838" cy="4968875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3070A0-2CCE-2627-D55E-6F8A0BB19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03" y="116632"/>
            <a:ext cx="8791194" cy="651276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74B81-9FC0-4B44-A202-86069ADF4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88" y="228600"/>
            <a:ext cx="8829675" cy="608013"/>
          </a:xfrm>
        </p:spPr>
        <p:txBody>
          <a:bodyPr/>
          <a:lstStyle/>
          <a:p>
            <a:pPr>
              <a:defRPr/>
            </a:pPr>
            <a:r>
              <a:rPr lang="hr-BA" sz="3000" dirty="0"/>
              <a:t>Struktura globalnih tokova stranog kapitala</a:t>
            </a:r>
            <a:endParaRPr lang="en-US" sz="3000" dirty="0"/>
          </a:p>
        </p:txBody>
      </p:sp>
      <p:pic>
        <p:nvPicPr>
          <p:cNvPr id="39939" name="Content Placeholder 3">
            <a:extLst>
              <a:ext uri="{FF2B5EF4-FFF2-40B4-BE49-F238E27FC236}">
                <a16:creationId xmlns:a16="http://schemas.microsoft.com/office/drawing/2014/main" id="{E7D1BE69-C5DC-40ED-AA0E-654B17F14F34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988" y="1125538"/>
            <a:ext cx="8829675" cy="561657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88BDF-B529-3267-5D56-9627F2E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Ispitna pitanja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FD52C-28C2-29A1-4A78-5839409D3BF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Veza</a:t>
            </a:r>
            <a:r>
              <a:rPr lang="en-US" sz="1800" dirty="0"/>
              <a:t> </a:t>
            </a:r>
            <a:r>
              <a:rPr lang="en-US" sz="1800" dirty="0" err="1"/>
              <a:t>između</a:t>
            </a:r>
            <a:r>
              <a:rPr lang="en-US" sz="1800" dirty="0"/>
              <a:t> </a:t>
            </a:r>
            <a:r>
              <a:rPr lang="en-US" sz="1800" dirty="0" err="1"/>
              <a:t>tekućeg</a:t>
            </a:r>
            <a:r>
              <a:rPr lang="en-US" sz="1800" dirty="0"/>
              <a:t> </a:t>
            </a:r>
            <a:r>
              <a:rPr lang="en-US" sz="1800" dirty="0" err="1"/>
              <a:t>bilansa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međunarodnog</a:t>
            </a:r>
            <a:r>
              <a:rPr lang="en-US" sz="1800" dirty="0"/>
              <a:t> </a:t>
            </a:r>
            <a:r>
              <a:rPr lang="en-US" sz="1800" dirty="0" err="1"/>
              <a:t>kretanja</a:t>
            </a:r>
            <a:r>
              <a:rPr lang="en-US" sz="1800" dirty="0"/>
              <a:t> </a:t>
            </a:r>
            <a:r>
              <a:rPr lang="en-US" sz="1800" dirty="0" err="1"/>
              <a:t>kapitala</a:t>
            </a: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Oblici</a:t>
            </a:r>
            <a:r>
              <a:rPr lang="en-US" sz="1800" dirty="0"/>
              <a:t> </a:t>
            </a:r>
            <a:r>
              <a:rPr lang="en-US" sz="1800" dirty="0" err="1"/>
              <a:t>međunarodnog</a:t>
            </a:r>
            <a:r>
              <a:rPr lang="en-US" sz="1800" dirty="0"/>
              <a:t> </a:t>
            </a:r>
            <a:r>
              <a:rPr lang="en-US" sz="1800" dirty="0" err="1"/>
              <a:t>kretanja</a:t>
            </a:r>
            <a:r>
              <a:rPr lang="en-US" sz="1800" dirty="0"/>
              <a:t> </a:t>
            </a:r>
            <a:r>
              <a:rPr lang="en-US" sz="1800" dirty="0" err="1"/>
              <a:t>kapitala</a:t>
            </a:r>
            <a:r>
              <a:rPr lang="en-US" sz="1800" dirty="0"/>
              <a:t> (</a:t>
            </a:r>
            <a:r>
              <a:rPr lang="en-US" sz="1800" dirty="0" err="1"/>
              <a:t>podjela</a:t>
            </a:r>
            <a:r>
              <a:rPr lang="en-US" sz="1800" dirty="0"/>
              <a:t> </a:t>
            </a:r>
            <a:r>
              <a:rPr lang="en-US" sz="1800" dirty="0" err="1"/>
              <a:t>prema</a:t>
            </a:r>
            <a:r>
              <a:rPr lang="en-US" sz="1800" dirty="0"/>
              <a:t> </a:t>
            </a:r>
            <a:r>
              <a:rPr lang="en-US" sz="1800" dirty="0" err="1"/>
              <a:t>izvorima</a:t>
            </a:r>
            <a:r>
              <a:rPr lang="en-US" sz="1800" dirty="0"/>
              <a:t>, </a:t>
            </a:r>
            <a:r>
              <a:rPr lang="en-US" sz="1800" dirty="0" err="1"/>
              <a:t>ročnosti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ostale</a:t>
            </a:r>
            <a:r>
              <a:rPr lang="en-US" sz="1800" dirty="0"/>
              <a:t> </a:t>
            </a:r>
            <a:r>
              <a:rPr lang="en-US" sz="1800" dirty="0" err="1"/>
              <a:t>podjele</a:t>
            </a:r>
            <a:r>
              <a:rPr lang="en-US" sz="18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Portiflio</a:t>
            </a:r>
            <a:r>
              <a:rPr lang="en-US" sz="1800" dirty="0"/>
              <a:t> </a:t>
            </a:r>
            <a:r>
              <a:rPr lang="en-US" sz="1800" dirty="0" err="1"/>
              <a:t>investicije</a:t>
            </a:r>
            <a:r>
              <a:rPr lang="en-US" sz="1800" dirty="0"/>
              <a:t>- </a:t>
            </a:r>
            <a:r>
              <a:rPr lang="en-US" sz="1800" dirty="0" err="1"/>
              <a:t>definicija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motivi</a:t>
            </a: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Direktne</a:t>
            </a:r>
            <a:r>
              <a:rPr lang="en-US" sz="1800" dirty="0"/>
              <a:t> </a:t>
            </a:r>
            <a:r>
              <a:rPr lang="en-US" sz="1800" dirty="0" err="1"/>
              <a:t>strane</a:t>
            </a:r>
            <a:r>
              <a:rPr lang="en-US" sz="1800" dirty="0"/>
              <a:t> </a:t>
            </a:r>
            <a:r>
              <a:rPr lang="en-US" sz="1800" dirty="0" err="1"/>
              <a:t>investicije</a:t>
            </a:r>
            <a:r>
              <a:rPr lang="en-US" sz="1800" dirty="0"/>
              <a:t> – </a:t>
            </a:r>
            <a:r>
              <a:rPr lang="en-US" sz="1800" dirty="0" err="1"/>
              <a:t>definicija</a:t>
            </a:r>
            <a:r>
              <a:rPr lang="en-US" sz="1800" dirty="0"/>
              <a:t> </a:t>
            </a:r>
            <a:r>
              <a:rPr lang="en-US" sz="1800" dirty="0" err="1"/>
              <a:t>motivi</a:t>
            </a: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Efekti</a:t>
            </a:r>
            <a:r>
              <a:rPr lang="en-US" sz="1800" dirty="0"/>
              <a:t> </a:t>
            </a:r>
            <a:r>
              <a:rPr lang="en-US" sz="1800" dirty="0" err="1"/>
              <a:t>direktnih</a:t>
            </a:r>
            <a:r>
              <a:rPr lang="en-US" sz="1800" dirty="0"/>
              <a:t> </a:t>
            </a:r>
            <a:r>
              <a:rPr lang="en-US" sz="1800" dirty="0" err="1"/>
              <a:t>stranih</a:t>
            </a:r>
            <a:r>
              <a:rPr lang="en-US" sz="1800" dirty="0"/>
              <a:t> </a:t>
            </a:r>
            <a:r>
              <a:rPr lang="en-US" sz="1800" dirty="0" err="1"/>
              <a:t>investicija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zemlju</a:t>
            </a:r>
            <a:r>
              <a:rPr lang="en-US" sz="1800" dirty="0"/>
              <a:t> </a:t>
            </a:r>
            <a:r>
              <a:rPr lang="en-US" sz="1800" dirty="0" err="1"/>
              <a:t>porijekla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zemlju</a:t>
            </a:r>
            <a:r>
              <a:rPr lang="en-US" sz="1800" dirty="0"/>
              <a:t> </a:t>
            </a:r>
            <a:r>
              <a:rPr lang="en-US" sz="1800" dirty="0" err="1"/>
              <a:t>domaćina</a:t>
            </a: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Razlozi</a:t>
            </a:r>
            <a:r>
              <a:rPr lang="en-US" sz="1800" dirty="0"/>
              <a:t> </a:t>
            </a:r>
            <a:r>
              <a:rPr lang="en-US" sz="1800" dirty="0" err="1"/>
              <a:t>postojanja</a:t>
            </a:r>
            <a:r>
              <a:rPr lang="en-US" sz="1800" dirty="0"/>
              <a:t> </a:t>
            </a:r>
            <a:r>
              <a:rPr lang="en-US" sz="1800" dirty="0" err="1"/>
              <a:t>multinacionalnih</a:t>
            </a:r>
            <a:r>
              <a:rPr lang="en-US" sz="1800" dirty="0"/>
              <a:t> </a:t>
            </a:r>
            <a:r>
              <a:rPr lang="en-US" sz="1800" dirty="0" err="1"/>
              <a:t>kompanija</a:t>
            </a: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dirty="0" err="1"/>
              <a:t>Problemi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multinacionale</a:t>
            </a:r>
            <a:r>
              <a:rPr lang="en-US" sz="1800" dirty="0"/>
              <a:t> </a:t>
            </a:r>
            <a:r>
              <a:rPr lang="en-US" sz="1800" dirty="0" err="1"/>
              <a:t>kompanije</a:t>
            </a:r>
            <a:r>
              <a:rPr lang="en-US" sz="1800" dirty="0"/>
              <a:t> </a:t>
            </a:r>
            <a:r>
              <a:rPr lang="en-US" sz="1800" dirty="0" err="1"/>
              <a:t>stvaraju</a:t>
            </a:r>
            <a:r>
              <a:rPr lang="en-US" sz="1800" dirty="0"/>
              <a:t> u </a:t>
            </a:r>
            <a:r>
              <a:rPr lang="en-US" sz="1800" dirty="0" err="1"/>
              <a:t>zemlji</a:t>
            </a:r>
            <a:r>
              <a:rPr lang="en-US" sz="1800" dirty="0"/>
              <a:t> </a:t>
            </a:r>
            <a:r>
              <a:rPr lang="en-US" sz="1800" dirty="0" err="1"/>
              <a:t>porijekla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zemlji</a:t>
            </a:r>
            <a:r>
              <a:rPr lang="en-US" sz="1800" dirty="0"/>
              <a:t> </a:t>
            </a:r>
            <a:r>
              <a:rPr lang="en-US" sz="1800" dirty="0" err="1"/>
              <a:t>domaćina</a:t>
            </a:r>
            <a:endParaRPr lang="en-US" sz="18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415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A97A5-0B4E-4922-8AF5-19F6BF75E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647700"/>
          </a:xfrm>
        </p:spPr>
        <p:txBody>
          <a:bodyPr/>
          <a:lstStyle/>
          <a:p>
            <a:pPr>
              <a:defRPr/>
            </a:pPr>
            <a:r>
              <a:rPr lang="pl-PL" sz="2800" dirty="0"/>
              <a:t>Medjunarodno kretanje kapitala i MNK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788E7E50-5E41-4119-B558-2734A2DC9B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557338"/>
            <a:ext cx="8504238" cy="4852987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altLang="en-US" sz="2200" dirty="0" err="1"/>
              <a:t>Osnovni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motiv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izvoza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kapitala</a:t>
            </a:r>
            <a:r>
              <a:rPr lang="sr-Cyrl-CS" altLang="en-US" sz="2200" dirty="0"/>
              <a:t> </a:t>
            </a:r>
            <a:r>
              <a:rPr lang="en-US" altLang="en-US" sz="2200" dirty="0"/>
              <a:t>je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ostvarenje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što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većeg</a:t>
            </a:r>
            <a:r>
              <a:rPr lang="sr-Cyrl-CS" altLang="en-US" sz="2200" dirty="0"/>
              <a:t> </a:t>
            </a:r>
            <a:r>
              <a:rPr lang="en-US" altLang="en-US" sz="2200" dirty="0" err="1"/>
              <a:t>profita</a:t>
            </a:r>
            <a:r>
              <a:rPr lang="sr-Cyrl-CS" altLang="en-US" sz="2200" dirty="0"/>
              <a:t>. </a:t>
            </a:r>
            <a:endParaRPr lang="bs-Latn-BA" altLang="en-US" sz="2200" dirty="0"/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bs-Latn-BA" altLang="en-US" sz="2200" dirty="0"/>
              <a:t>To je </a:t>
            </a:r>
            <a:r>
              <a:rPr lang="bs-Latn-BA" altLang="en-US" sz="2200" dirty="0" err="1"/>
              <a:t>prenos</a:t>
            </a:r>
            <a:r>
              <a:rPr lang="bs-Latn-BA" altLang="en-US" sz="2200" dirty="0"/>
              <a:t> finansijskih ili realnih transfera iz jedne zemlje u drugu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bs-Latn-BA" altLang="en-US" sz="2200" dirty="0"/>
              <a:t>Ukupne investicije su jednake štednji u jednoj ekonomiji ukoliko nema uvoza kapitala, a ukoliko ima, onda investicije mogu da budu veće od štednje (S-I)=(X-M) =&gt;I&gt;S ako je M&gt;X – deficit tekućeg jednak suficitu kapitalnog bilansa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bs-Latn-BA" altLang="en-US" sz="2200" dirty="0"/>
              <a:t>Kraj 19 i </a:t>
            </a:r>
            <a:r>
              <a:rPr lang="bs-Latn-BA" altLang="en-US" sz="2200" dirty="0" err="1"/>
              <a:t>početak</a:t>
            </a:r>
            <a:r>
              <a:rPr lang="bs-Latn-BA" altLang="en-US" sz="2200" dirty="0"/>
              <a:t> 20 vijeka kapital se kreće između zemalja boga</a:t>
            </a:r>
            <a:r>
              <a:rPr lang="en-US" altLang="en-US" sz="2200" dirty="0"/>
              <a:t>t</a:t>
            </a:r>
            <a:r>
              <a:rPr lang="bs-Latn-BA" altLang="en-US" sz="2200" dirty="0"/>
              <a:t>im resursima kao izvoznica i industrijskih zemalja kao uvoznica kapitala</a:t>
            </a:r>
            <a:endParaRPr lang="en-US" altLang="en-US" sz="2200" dirty="0"/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altLang="en-US" sz="2200" dirty="0"/>
              <a:t>Do I </a:t>
            </a:r>
            <a:r>
              <a:rPr lang="en-US" altLang="en-US" sz="2200" dirty="0" err="1"/>
              <a:t>sv</a:t>
            </a:r>
            <a:r>
              <a:rPr lang="en-US" altLang="en-US" sz="2200" dirty="0"/>
              <a:t>. rata </a:t>
            </a:r>
            <a:r>
              <a:rPr lang="en-US" altLang="en-US" sz="2200" dirty="0" err="1"/>
              <a:t>Velika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Britanija</a:t>
            </a:r>
            <a:r>
              <a:rPr lang="en-US" altLang="en-US" sz="2200" dirty="0"/>
              <a:t> je </a:t>
            </a:r>
            <a:r>
              <a:rPr lang="en-US" altLang="en-US" sz="2200" dirty="0" err="1"/>
              <a:t>bila</a:t>
            </a:r>
            <a:r>
              <a:rPr lang="en-US" altLang="en-US" sz="2200" dirty="0"/>
              <a:t> </a:t>
            </a:r>
            <a:r>
              <a:rPr lang="sr-Latn-BA" altLang="en-US" sz="2200" dirty="0"/>
              <a:t>najznačajniji izvoznik </a:t>
            </a:r>
            <a:r>
              <a:rPr lang="en-US" altLang="en-US" sz="2200" dirty="0" err="1"/>
              <a:t>kapitala</a:t>
            </a:r>
            <a:endParaRPr lang="sr-Latn-CS" altLang="en-US" sz="2200" dirty="0"/>
          </a:p>
          <a:p>
            <a:pPr eaLnBrk="1" hangingPunct="1">
              <a:lnSpc>
                <a:spcPct val="90000"/>
              </a:lnSpc>
            </a:pPr>
            <a:endParaRPr lang="sr-Latn-CS" altLang="en-US" sz="2200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sr-Latn-CS" altLang="en-US" sz="2200" dirty="0"/>
          </a:p>
          <a:p>
            <a:pPr eaLnBrk="1" hangingPunct="1">
              <a:lnSpc>
                <a:spcPct val="90000"/>
              </a:lnSpc>
            </a:pPr>
            <a:endParaRPr lang="en-US" alt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2825B-46A7-4AB9-B818-9C7F15D36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647700"/>
          </a:xfrm>
        </p:spPr>
        <p:txBody>
          <a:bodyPr/>
          <a:lstStyle/>
          <a:p>
            <a:pPr>
              <a:defRPr/>
            </a:pPr>
            <a:r>
              <a:rPr lang="pl-PL" sz="2800" dirty="0"/>
              <a:t>Medjunarodno kretanje kapitala i MNK</a:t>
            </a:r>
            <a:endParaRPr lang="en-US" dirty="0"/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457FB646-C6A8-4799-A491-F40CAA4798F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484313"/>
            <a:ext cx="8504238" cy="4926012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altLang="en-US" sz="2400" dirty="0" err="1"/>
              <a:t>Za</a:t>
            </a:r>
            <a:r>
              <a:rPr lang="sr-Cyrl-CS" altLang="en-US" sz="2400" dirty="0"/>
              <a:t> </a:t>
            </a:r>
            <a:r>
              <a:rPr lang="bs-Latn-BA" altLang="en-US" sz="2400" dirty="0"/>
              <a:t>period nakon II sv. rata </a:t>
            </a:r>
            <a:r>
              <a:rPr lang="en-US" altLang="en-US" sz="2400" dirty="0" err="1"/>
              <a:t>karakterističan</a:t>
            </a:r>
            <a:r>
              <a:rPr lang="sr-Cyrl-CS" altLang="en-US" sz="2400" dirty="0"/>
              <a:t> </a:t>
            </a:r>
            <a:r>
              <a:rPr lang="en-US" altLang="en-US" sz="2400" dirty="0"/>
              <a:t>je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veliki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izvoz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kapitala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iz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javnih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izvora</a:t>
            </a:r>
            <a:r>
              <a:rPr lang="sr-Cyrl-CS" altLang="en-US" sz="2400" dirty="0"/>
              <a:t> </a:t>
            </a:r>
            <a:r>
              <a:rPr lang="en-US" altLang="en-US" sz="2400" dirty="0"/>
              <a:t>u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vidu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pomoći</a:t>
            </a:r>
            <a:r>
              <a:rPr lang="sr-Cyrl-CS" altLang="en-US" sz="2400" dirty="0"/>
              <a:t>, </a:t>
            </a:r>
            <a:r>
              <a:rPr lang="en-US" altLang="en-US" sz="2400" dirty="0"/>
              <a:t>me</a:t>
            </a:r>
            <a:r>
              <a:rPr lang="vi-VN" altLang="en-US" sz="2400" dirty="0"/>
              <a:t>đ</a:t>
            </a:r>
            <a:r>
              <a:rPr lang="en-US" altLang="en-US" sz="2400" dirty="0" err="1"/>
              <a:t>unarodnih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kredita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i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zajmova</a:t>
            </a:r>
            <a:r>
              <a:rPr lang="sr-Cyrl-CS" altLang="en-US" sz="2400" dirty="0"/>
              <a:t> </a:t>
            </a:r>
            <a:r>
              <a:rPr lang="en-US" altLang="en-US" sz="2400" dirty="0"/>
              <a:t>me</a:t>
            </a:r>
            <a:r>
              <a:rPr lang="vi-VN" altLang="en-US" sz="2400" dirty="0"/>
              <a:t>đ</a:t>
            </a:r>
            <a:r>
              <a:rPr lang="en-US" altLang="en-US" sz="2400" dirty="0" err="1"/>
              <a:t>unarodnih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finansijskih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organizacija</a:t>
            </a:r>
            <a:endParaRPr lang="bs-Latn-BA" altLang="en-US" sz="2400" dirty="0"/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bs-Latn-BA" altLang="en-US" sz="2400" dirty="0"/>
              <a:t>Ekspanzija međ. kretanja kapitala vezuje sa za 1960-te godine, kada valute razvijenijih zemalja postaju konvertibilne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bs-Latn-BA" altLang="en-US" sz="2400" dirty="0"/>
              <a:t>Konvertibilnost valuta dovodi do razvoja finansijskih tržišta, ali i raspad Bretonvudskog sistema, razvoj telekomunikacija, te razvoj </a:t>
            </a:r>
            <a:r>
              <a:rPr lang="bs-Latn-BA" altLang="en-US" sz="2400" dirty="0">
                <a:solidFill>
                  <a:srgbClr val="FF0000"/>
                </a:solidFill>
              </a:rPr>
              <a:t>evrotržišta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bs-Latn-BA" altLang="en-US" sz="2400" dirty="0"/>
              <a:t>Kapital se kreće od suficitarnim ka deficitarnim zemljama, a u izvozu kapitala veliku ulogu imaju multinacionalne kompanije (nosioci razvoja međ. trgovine i investicija)</a:t>
            </a:r>
            <a:endParaRPr lang="sr-Latn-CS" altLang="en-US" sz="1400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sr-Latn-CS" altLang="en-US" sz="2100" dirty="0"/>
          </a:p>
          <a:p>
            <a:pPr eaLnBrk="1" hangingPunct="1">
              <a:lnSpc>
                <a:spcPct val="90000"/>
              </a:lnSpc>
            </a:pPr>
            <a:endParaRPr lang="en-US" altLang="en-US" sz="2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566A1-9CEF-4390-8045-2EB799E43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647700"/>
          </a:xfrm>
        </p:spPr>
        <p:txBody>
          <a:bodyPr/>
          <a:lstStyle/>
          <a:p>
            <a:pPr>
              <a:defRPr/>
            </a:pPr>
            <a:r>
              <a:rPr lang="pl-PL" sz="2800" dirty="0"/>
              <a:t>Medjunarodno kretanje kapitala i MNK</a:t>
            </a:r>
            <a:endParaRPr lang="en-US" dirty="0"/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19F2FB4A-0AFF-4B7A-B9F6-62341E7317B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484313"/>
            <a:ext cx="8504238" cy="4926012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altLang="en-US" sz="2400" dirty="0" err="1"/>
              <a:t>Prema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izvorima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iz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kojih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potiču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sredstva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razlikujemo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izvoz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javnog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i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izvoz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privatnog</a:t>
            </a:r>
            <a:r>
              <a:rPr lang="sr-Cyrl-CS" altLang="en-US" sz="2400" dirty="0"/>
              <a:t> </a:t>
            </a:r>
            <a:r>
              <a:rPr lang="en-US" altLang="en-US" sz="2400" dirty="0" err="1"/>
              <a:t>kapitala</a:t>
            </a:r>
            <a:r>
              <a:rPr lang="sr-Cyrl-CS" altLang="en-US" sz="2400" dirty="0"/>
              <a:t>.</a:t>
            </a:r>
            <a:endParaRPr lang="bs-Latn-BA" altLang="en-US" sz="2400" dirty="0"/>
          </a:p>
          <a:p>
            <a:pPr marL="457200" indent="-45720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bs-Latn-BA" altLang="en-US" sz="2400" dirty="0"/>
              <a:t>Sa aspekta ročnosti, postoji kretanje dugoročnog i kratkoročnog kapitala.</a:t>
            </a:r>
            <a:endParaRPr lang="en-US" altLang="en-US" sz="2400" dirty="0"/>
          </a:p>
          <a:p>
            <a:pPr marL="457200" indent="-45720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bs-Latn-BA" altLang="en-US" sz="2400" dirty="0"/>
              <a:t>Tri su osnovna oblika kretanja kapitala :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bs-Latn-BA" altLang="en-US" sz="1900" dirty="0"/>
              <a:t>Strane direktne investicije (SDI)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bs-Latn-BA" altLang="en-US" sz="1900" dirty="0"/>
              <a:t>Portfolio investicije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bs-Latn-BA" altLang="en-US" sz="1900" dirty="0"/>
              <a:t>Zajmovni kapital (krediti)</a:t>
            </a:r>
            <a:endParaRPr lang="sr-Latn-CS" altLang="en-US" sz="900" dirty="0"/>
          </a:p>
          <a:p>
            <a:pPr>
              <a:lnSpc>
                <a:spcPct val="90000"/>
              </a:lnSpc>
            </a:pPr>
            <a:endParaRPr lang="sr-Latn-CS" altLang="en-US" sz="1400" dirty="0"/>
          </a:p>
          <a:p>
            <a:pPr eaLnBrk="1" hangingPunct="1">
              <a:lnSpc>
                <a:spcPct val="90000"/>
              </a:lnSpc>
            </a:pPr>
            <a:endParaRPr lang="sr-Latn-CS" altLang="en-US" sz="1400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sr-Latn-CS" altLang="en-US" sz="2100" dirty="0"/>
          </a:p>
          <a:p>
            <a:pPr eaLnBrk="1" hangingPunct="1">
              <a:lnSpc>
                <a:spcPct val="90000"/>
              </a:lnSpc>
            </a:pPr>
            <a:endParaRPr lang="en-US" altLang="en-US" sz="2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19AB7-AF18-4F8E-9050-6E9AD8CF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647700"/>
          </a:xfrm>
        </p:spPr>
        <p:txBody>
          <a:bodyPr/>
          <a:lstStyle/>
          <a:p>
            <a:pPr>
              <a:defRPr/>
            </a:pPr>
            <a:r>
              <a:rPr lang="pl-PL" sz="2800" dirty="0"/>
              <a:t>Medjunarodno kretanje kapitala i MNK</a:t>
            </a:r>
            <a:endParaRPr lang="en-US" dirty="0"/>
          </a:p>
        </p:txBody>
      </p:sp>
      <p:sp>
        <p:nvSpPr>
          <p:cNvPr id="111619" name="Content Placeholder 2">
            <a:extLst>
              <a:ext uri="{FF2B5EF4-FFF2-40B4-BE49-F238E27FC236}">
                <a16:creationId xmlns:a16="http://schemas.microsoft.com/office/drawing/2014/main" id="{96E107D8-2A94-490F-9EDC-8F4CB4A6A85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557338"/>
            <a:ext cx="8640763" cy="4852987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bs-Latn-BA" altLang="en-US" sz="2400" dirty="0"/>
              <a:t>Portfolio investicije</a:t>
            </a:r>
          </a:p>
          <a:p>
            <a:pPr lvl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altLang="en-US" sz="1800" dirty="0">
                <a:solidFill>
                  <a:schemeClr val="tx1"/>
                </a:solidFill>
              </a:rPr>
              <a:t>Portfolio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investicije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podrazumijevaju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investicije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>
                <a:solidFill>
                  <a:schemeClr val="tx1"/>
                </a:solidFill>
              </a:rPr>
              <a:t>u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dužničke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hartije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>
                <a:solidFill>
                  <a:schemeClr val="tx1"/>
                </a:solidFill>
              </a:rPr>
              <a:t>od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vrijednosti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koje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kotiraju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na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berzi</a:t>
            </a:r>
            <a:r>
              <a:rPr lang="sr-Cyrl-BA" altLang="en-US" sz="1800" dirty="0">
                <a:solidFill>
                  <a:schemeClr val="tx1"/>
                </a:solidFill>
              </a:rPr>
              <a:t>, </a:t>
            </a:r>
            <a:r>
              <a:rPr lang="en-US" altLang="en-US" sz="1800" dirty="0" err="1">
                <a:solidFill>
                  <a:schemeClr val="tx1"/>
                </a:solidFill>
              </a:rPr>
              <a:t>ali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i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vlasničke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hartije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>
                <a:solidFill>
                  <a:schemeClr val="tx1"/>
                </a:solidFill>
              </a:rPr>
              <a:t>od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vrijednosti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koje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daju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>
                <a:solidFill>
                  <a:schemeClr val="tx1"/>
                </a:solidFill>
              </a:rPr>
              <a:t>do</a:t>
            </a:r>
            <a:r>
              <a:rPr lang="sr-Cyrl-BA" altLang="en-US" sz="1800" dirty="0">
                <a:solidFill>
                  <a:schemeClr val="tx1"/>
                </a:solidFill>
              </a:rPr>
              <a:t> 10% </a:t>
            </a:r>
            <a:r>
              <a:rPr lang="en-US" altLang="en-US" sz="1800" dirty="0" err="1">
                <a:solidFill>
                  <a:schemeClr val="tx1"/>
                </a:solidFill>
              </a:rPr>
              <a:t>akcija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>
                <a:solidFill>
                  <a:schemeClr val="tx1"/>
                </a:solidFill>
              </a:rPr>
              <a:t>s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pravom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glasa</a:t>
            </a:r>
            <a:r>
              <a:rPr lang="sr-Cyrl-BA" altLang="en-US" sz="1800" dirty="0">
                <a:solidFill>
                  <a:schemeClr val="tx1"/>
                </a:solidFill>
              </a:rPr>
              <a:t>, </a:t>
            </a:r>
            <a:r>
              <a:rPr lang="en-US" altLang="en-US" sz="1800" dirty="0" err="1">
                <a:solidFill>
                  <a:schemeClr val="tx1"/>
                </a:solidFill>
              </a:rPr>
              <a:t>jer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investicija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koja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prelazi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ovaj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prag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predstavlja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direktnu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investiciju</a:t>
            </a:r>
            <a:r>
              <a:rPr lang="bs-Latn-BA" altLang="en-US" sz="1800" dirty="0">
                <a:solidFill>
                  <a:schemeClr val="tx1"/>
                </a:solidFill>
              </a:rPr>
              <a:t> ;</a:t>
            </a:r>
          </a:p>
          <a:p>
            <a:pPr lvl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altLang="en-US" sz="1800" dirty="0" err="1">
                <a:solidFill>
                  <a:schemeClr val="tx1"/>
                </a:solidFill>
              </a:rPr>
              <a:t>Motiv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>
                <a:solidFill>
                  <a:schemeClr val="tx1"/>
                </a:solidFill>
              </a:rPr>
              <a:t>portfolio</a:t>
            </a:r>
            <a:r>
              <a:rPr lang="sr-Cyrl-BA" altLang="en-US" sz="1800" dirty="0">
                <a:solidFill>
                  <a:schemeClr val="tx1"/>
                </a:solidFill>
              </a:rPr>
              <a:t> </a:t>
            </a:r>
            <a:r>
              <a:rPr lang="en-US" altLang="en-US" sz="1800" dirty="0" err="1">
                <a:solidFill>
                  <a:schemeClr val="tx1"/>
                </a:solidFill>
              </a:rPr>
              <a:t>investitora</a:t>
            </a:r>
            <a:endParaRPr lang="bs-Latn-BA" altLang="en-US" sz="1800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  <a:spcAft>
                <a:spcPts val="600"/>
              </a:spcAft>
              <a:defRPr/>
            </a:pPr>
            <a:endParaRPr lang="bs-Latn-BA" altLang="en-US" sz="1800" dirty="0">
              <a:solidFill>
                <a:schemeClr val="tx1"/>
              </a:solidFill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D16349"/>
              </a:buClr>
              <a:buSzPct val="85000"/>
              <a:buFont typeface="Wingdings 2" panose="05020102010507070707" pitchFamily="18" charset="2"/>
              <a:buChar char=""/>
              <a:tabLst/>
              <a:defRPr/>
            </a:pPr>
            <a:r>
              <a:rPr kumimoji="0" lang="bs-Latn-B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Strane direktne investicije (SDI)</a:t>
            </a:r>
          </a:p>
          <a:p>
            <a:pPr marL="357188" marR="0" lvl="1" indent="-179388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CB400"/>
              </a:buClr>
              <a:buSzPct val="70000"/>
              <a:buFont typeface="Wingdings" panose="05000000000000000000" pitchFamily="2" charset="2"/>
              <a:buChar char=""/>
              <a:tabLst/>
              <a:defRPr/>
            </a:pP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oblik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prekograničnih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investicija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gdje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rezident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jedne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zemlje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ima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kontrolu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bs-Latn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(50% glasova)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ili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značajan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uticaj</a:t>
            </a:r>
            <a:r>
              <a:rPr kumimoji="0" lang="bs-Latn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(10% glasova)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na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upravljanje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preduzećem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koji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je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rezident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druge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zemlje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. </a:t>
            </a:r>
            <a:endParaRPr kumimoji="0" lang="bs-Latn-BA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357188" marR="0" lvl="1" indent="-179388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CB400"/>
              </a:buClr>
              <a:buSzPct val="70000"/>
              <a:buFont typeface="Wingdings" panose="05000000000000000000" pitchFamily="2" charset="2"/>
              <a:buChar char=""/>
              <a:tabLst/>
              <a:defRPr/>
            </a:pPr>
            <a:endParaRPr kumimoji="0" lang="bs-Latn-BA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274638" lvl="1" indent="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endParaRPr lang="bs-Latn-BA" altLang="en-US" sz="1800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  <a:spcAft>
                <a:spcPts val="600"/>
              </a:spcAft>
              <a:defRPr/>
            </a:pPr>
            <a:endParaRPr lang="bs-Latn-BA" altLang="en-US" sz="19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Aft>
                <a:spcPts val="1200"/>
              </a:spcAft>
              <a:defRPr/>
            </a:pPr>
            <a:endParaRPr lang="sr-Latn-CS" altLang="en-US" sz="2400" dirty="0"/>
          </a:p>
          <a:p>
            <a:pPr>
              <a:lnSpc>
                <a:spcPct val="90000"/>
              </a:lnSpc>
              <a:defRPr/>
            </a:pPr>
            <a:endParaRPr lang="sr-Latn-CS" altLang="en-US" sz="1400" dirty="0"/>
          </a:p>
          <a:p>
            <a:pPr eaLnBrk="1" hangingPunct="1">
              <a:lnSpc>
                <a:spcPct val="90000"/>
              </a:lnSpc>
              <a:defRPr/>
            </a:pPr>
            <a:endParaRPr lang="sr-Latn-CS" altLang="en-US" sz="1400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sr-Latn-CS" altLang="en-US" sz="2100" dirty="0"/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19AB7-AF18-4F8E-9050-6E9AD8CF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647700"/>
          </a:xfrm>
        </p:spPr>
        <p:txBody>
          <a:bodyPr/>
          <a:lstStyle/>
          <a:p>
            <a:pPr>
              <a:defRPr/>
            </a:pPr>
            <a:r>
              <a:rPr lang="bs-Latn-BA" sz="2800"/>
              <a:t>MEĐUNARODNO KRETANJE KAPITALA</a:t>
            </a:r>
            <a:endParaRPr lang="en-US"/>
          </a:p>
        </p:txBody>
      </p:sp>
      <p:sp>
        <p:nvSpPr>
          <p:cNvPr id="111619" name="Content Placeholder 2">
            <a:extLst>
              <a:ext uri="{FF2B5EF4-FFF2-40B4-BE49-F238E27FC236}">
                <a16:creationId xmlns:a16="http://schemas.microsoft.com/office/drawing/2014/main" id="{96E107D8-2A94-490F-9EDC-8F4CB4A6A85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557338"/>
            <a:ext cx="8640763" cy="4852987"/>
          </a:xfrm>
        </p:spPr>
        <p:txBody>
          <a:bodyPr/>
          <a:lstStyle/>
          <a:p>
            <a:pPr marL="357188" marR="0" lvl="1" indent="-179388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CB400"/>
              </a:buClr>
              <a:buSzPct val="70000"/>
              <a:buFont typeface="Wingdings" panose="05000000000000000000" pitchFamily="2" charset="2"/>
              <a:buChar char=""/>
              <a:tabLst/>
              <a:defRPr/>
            </a:pP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Postoji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nekoliko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oblika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ulaganja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kapitala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u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formi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stranih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direktnih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investicija</a:t>
            </a:r>
            <a:r>
              <a:rPr kumimoji="0" lang="sr-Cyrl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: </a:t>
            </a:r>
            <a:endParaRPr kumimoji="0" lang="bs-Latn-BA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623888" marR="0" lvl="2" indent="-88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tabLst/>
              <a:defRPr/>
            </a:pP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(1)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osnivanje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poptuno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novog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ekonomskog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subjekta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na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teritoriji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druge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zemlje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(</a:t>
            </a:r>
            <a:r>
              <a:rPr kumimoji="0" lang="bs-Latn-BA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green</a:t>
            </a:r>
            <a:r>
              <a:rPr kumimoji="0" lang="bs-Latn-BA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– </a:t>
            </a:r>
            <a:r>
              <a:rPr kumimoji="0" lang="bs-Latn-BA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field</a:t>
            </a:r>
            <a:r>
              <a:rPr kumimoji="0" lang="bs-Latn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); </a:t>
            </a:r>
          </a:p>
          <a:p>
            <a:pPr marL="623888" marR="0" lvl="2" indent="-179388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tabLst/>
              <a:defRPr/>
            </a:pPr>
            <a:r>
              <a:rPr kumimoji="0" lang="bs-Latn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(2)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ulaganje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u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postojeće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kapacitete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u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drugoj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zemlji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kroz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spajanja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kupovinu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postojećih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ekonomskih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subjekata</a:t>
            </a:r>
            <a:r>
              <a:rPr kumimoji="0" lang="bs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(</a:t>
            </a:r>
            <a:r>
              <a:rPr kumimoji="0" lang="bs-Latn-BA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merger&amp;aqusition</a:t>
            </a:r>
            <a:r>
              <a:rPr kumimoji="0" lang="bs-Latn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); </a:t>
            </a:r>
          </a:p>
          <a:p>
            <a:pPr marL="623888" marR="0" lvl="2" indent="-179388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tabLst/>
              <a:defRPr/>
            </a:pPr>
            <a:r>
              <a:rPr kumimoji="0" lang="bs-Latn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(3)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ulaganje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kapitala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u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formi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zajedničkih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ulaganja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sa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domaćim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investitorima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iz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zemlje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domaćina</a:t>
            </a:r>
            <a:r>
              <a:rPr kumimoji="0" lang="sr-Cyrl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(</a:t>
            </a:r>
            <a:r>
              <a:rPr kumimoji="0" lang="bs-Latn-BA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joint</a:t>
            </a:r>
            <a:r>
              <a:rPr kumimoji="0" lang="bs-Latn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bs-Latn-BA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venture</a:t>
            </a:r>
            <a:r>
              <a:rPr kumimoji="0" lang="bs-Latn-BA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)</a:t>
            </a:r>
          </a:p>
          <a:p>
            <a:pPr marL="357188" marR="0" lvl="1" indent="-179388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CB400"/>
              </a:buClr>
              <a:buSzPct val="70000"/>
              <a:buFont typeface="Wingdings" panose="05000000000000000000" pitchFamily="2" charset="2"/>
              <a:buChar char=""/>
              <a:tabLst/>
              <a:defRPr/>
            </a:pPr>
            <a:r>
              <a:rPr kumimoji="0" lang="bs-Latn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Najpovoljniji oblik priliva kapitala (transfer tehnologije i znanja, stabilan oblik priliva, ne zahtijeva plaćanja prema inostranstvu ako se ne ostvari profit)</a:t>
            </a:r>
          </a:p>
          <a:p>
            <a:pPr marL="357188" marR="0" lvl="1" indent="-179388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CB400"/>
              </a:buClr>
              <a:buSzPct val="70000"/>
              <a:buFont typeface="Wingdings" panose="05000000000000000000" pitchFamily="2" charset="2"/>
              <a:buChar char=""/>
              <a:tabLst/>
              <a:defRPr/>
            </a:pPr>
            <a:r>
              <a:rPr kumimoji="0" lang="bs-Latn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Motivi investitora (horizontalna i vertikalna integracija, </a:t>
            </a:r>
            <a:r>
              <a:rPr kumimoji="0" lang="bs-Latn-BA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zaobilaženje</a:t>
            </a:r>
            <a:r>
              <a:rPr kumimoji="0" lang="bs-Latn-BA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carina, subvencije, kupovina konkurenta)</a:t>
            </a:r>
          </a:p>
          <a:p>
            <a:pPr marL="357188" marR="0" lvl="1" indent="-179388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CCB400"/>
              </a:buClr>
              <a:buSzPct val="70000"/>
              <a:buFont typeface="Wingdings" panose="05000000000000000000" pitchFamily="2" charset="2"/>
              <a:buChar char=""/>
              <a:tabLst/>
              <a:defRPr/>
            </a:pPr>
            <a:r>
              <a:rPr lang="bs-Latn-BA" sz="1900" dirty="0">
                <a:solidFill>
                  <a:prstClr val="black"/>
                </a:solidFill>
                <a:latin typeface="Georgia"/>
              </a:rPr>
              <a:t>Efekti SDI na zemlju domaćina i zemlju porijekla (ne treba učiti </a:t>
            </a:r>
            <a:r>
              <a:rPr lang="bs-Latn-BA" sz="1900" dirty="0" err="1">
                <a:solidFill>
                  <a:prstClr val="black"/>
                </a:solidFill>
                <a:latin typeface="Georgia"/>
              </a:rPr>
              <a:t>grafik</a:t>
            </a:r>
            <a:r>
              <a:rPr lang="bs-Latn-BA" sz="1900" dirty="0">
                <a:solidFill>
                  <a:prstClr val="black"/>
                </a:solidFill>
                <a:latin typeface="Georgia"/>
              </a:rPr>
              <a:t>) – </a:t>
            </a:r>
            <a:r>
              <a:rPr lang="bs-Latn-BA" sz="1500" dirty="0" err="1">
                <a:solidFill>
                  <a:prstClr val="black"/>
                </a:solidFill>
                <a:latin typeface="Georgia"/>
              </a:rPr>
              <a:t>proizvodnja,trans</a:t>
            </a:r>
            <a:r>
              <a:rPr lang="en-US" sz="1500" dirty="0">
                <a:solidFill>
                  <a:prstClr val="black"/>
                </a:solidFill>
                <a:latin typeface="Georgia"/>
              </a:rPr>
              <a:t>f</a:t>
            </a:r>
            <a:r>
              <a:rPr lang="bs-Latn-BA" sz="1500" dirty="0" err="1">
                <a:solidFill>
                  <a:prstClr val="black"/>
                </a:solidFill>
                <a:latin typeface="Georgia"/>
              </a:rPr>
              <a:t>er</a:t>
            </a:r>
            <a:r>
              <a:rPr lang="bs-Latn-BA" sz="1500" dirty="0">
                <a:solidFill>
                  <a:prstClr val="black"/>
                </a:solidFill>
                <a:latin typeface="Georgia"/>
              </a:rPr>
              <a:t> </a:t>
            </a:r>
            <a:r>
              <a:rPr lang="bs-Latn-BA" sz="1500" dirty="0" err="1">
                <a:solidFill>
                  <a:prstClr val="black"/>
                </a:solidFill>
                <a:latin typeface="Georgia"/>
              </a:rPr>
              <a:t>know-how</a:t>
            </a:r>
            <a:r>
              <a:rPr lang="bs-Latn-BA" sz="1500" dirty="0">
                <a:solidFill>
                  <a:prstClr val="black"/>
                </a:solidFill>
                <a:latin typeface="Georgia"/>
              </a:rPr>
              <a:t>, prinos na rad i kapital, uticaj na platni bilans, SDI </a:t>
            </a:r>
            <a:r>
              <a:rPr lang="bs-Latn-BA" sz="1500" dirty="0" err="1">
                <a:solidFill>
                  <a:prstClr val="black"/>
                </a:solidFill>
                <a:latin typeface="Georgia"/>
              </a:rPr>
              <a:t>vs</a:t>
            </a:r>
            <a:r>
              <a:rPr lang="bs-Latn-BA" sz="1500" dirty="0">
                <a:solidFill>
                  <a:prstClr val="black"/>
                </a:solidFill>
                <a:latin typeface="Georgia"/>
              </a:rPr>
              <a:t> izvoz, prihodi od poreza, gubitak autonomije u vođenju politike zemlje domaćina, gubitak kontrole nad </a:t>
            </a:r>
            <a:r>
              <a:rPr lang="bs-Latn-BA" sz="1500" dirty="0" err="1">
                <a:solidFill>
                  <a:prstClr val="black"/>
                </a:solidFill>
                <a:latin typeface="Georgia"/>
              </a:rPr>
              <a:t>tehn</a:t>
            </a:r>
            <a:r>
              <a:rPr lang="bs-Latn-BA" sz="1500" dirty="0">
                <a:solidFill>
                  <a:prstClr val="black"/>
                </a:solidFill>
                <a:latin typeface="Georgia"/>
              </a:rPr>
              <a:t> u zemlji porijekla,</a:t>
            </a:r>
          </a:p>
          <a:p>
            <a:pPr marL="274638" lvl="1" indent="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endParaRPr lang="bs-Latn-BA" altLang="en-US" sz="1800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  <a:spcAft>
                <a:spcPts val="600"/>
              </a:spcAft>
              <a:defRPr/>
            </a:pPr>
            <a:endParaRPr lang="bs-Latn-BA" altLang="en-US" sz="19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Aft>
                <a:spcPts val="1200"/>
              </a:spcAft>
              <a:defRPr/>
            </a:pPr>
            <a:endParaRPr lang="sr-Latn-CS" altLang="en-US" sz="2400" dirty="0"/>
          </a:p>
          <a:p>
            <a:pPr>
              <a:lnSpc>
                <a:spcPct val="90000"/>
              </a:lnSpc>
              <a:defRPr/>
            </a:pPr>
            <a:endParaRPr lang="sr-Latn-CS" altLang="en-US" sz="1400" dirty="0"/>
          </a:p>
          <a:p>
            <a:pPr eaLnBrk="1" hangingPunct="1">
              <a:lnSpc>
                <a:spcPct val="90000"/>
              </a:lnSpc>
              <a:defRPr/>
            </a:pPr>
            <a:endParaRPr lang="sr-Latn-CS" altLang="en-US" sz="1400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sr-Latn-CS" altLang="en-US" sz="2100" dirty="0"/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2924538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5D905-C19E-4490-95DD-78A039192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647700"/>
          </a:xfrm>
        </p:spPr>
        <p:txBody>
          <a:bodyPr/>
          <a:lstStyle/>
          <a:p>
            <a:pPr>
              <a:defRPr/>
            </a:pPr>
            <a:r>
              <a:rPr lang="pl-PL" sz="2800" dirty="0"/>
              <a:t>Medjunarodno kretanje kapitala i MNK</a:t>
            </a:r>
            <a:endParaRPr lang="en-US" dirty="0"/>
          </a:p>
        </p:txBody>
      </p:sp>
      <p:sp>
        <p:nvSpPr>
          <p:cNvPr id="36867" name="Content Placeholder 2">
            <a:extLst>
              <a:ext uri="{FF2B5EF4-FFF2-40B4-BE49-F238E27FC236}">
                <a16:creationId xmlns:a16="http://schemas.microsoft.com/office/drawing/2014/main" id="{B7E36D66-C528-4BFF-9082-677CEE84E19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3850" y="1557338"/>
            <a:ext cx="8640763" cy="4852987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bs-Latn-BA" altLang="en-US" sz="2400"/>
              <a:t>Zajmovni kapital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altLang="en-US" sz="1800">
                <a:solidFill>
                  <a:schemeClr val="tx1"/>
                </a:solidFill>
              </a:rPr>
              <a:t>P</a:t>
            </a:r>
            <a:r>
              <a:rPr lang="bs-Latn-BA" altLang="en-US" sz="1800">
                <a:solidFill>
                  <a:schemeClr val="tx1"/>
                </a:solidFill>
              </a:rPr>
              <a:t>redstavlja odraz klasične finansijske funkcije – posredovanja bankarskog sektora u transferu finansijskih viškova, ali sa aspekta međunarodne ekonomije, između rezidenata i nerezidenata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bs-Latn-BA" altLang="en-US" sz="1800">
                <a:solidFill>
                  <a:schemeClr val="tx1"/>
                </a:solidFill>
              </a:rPr>
              <a:t>Kreće se </a:t>
            </a:r>
            <a:r>
              <a:rPr lang="en-US" altLang="en-US" sz="1800">
                <a:solidFill>
                  <a:schemeClr val="tx1"/>
                </a:solidFill>
              </a:rPr>
              <a:t>iz zemlje sa nizom u zemlju sa visom kamatnom stopom.Ovakvo kretanje je autonomno</a:t>
            </a:r>
            <a:endParaRPr lang="bs-Latn-BA" altLang="en-US" sz="180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bs-Latn-BA" altLang="en-US" sz="1800">
                <a:solidFill>
                  <a:schemeClr val="tx1"/>
                </a:solidFill>
              </a:rPr>
              <a:t>Do dominantan oblik do 1970 tih godina, kada zbog razvoja berzi d0lazi  do razvoja portfolio investicija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bs-Latn-BA" altLang="en-US" sz="1800">
                <a:solidFill>
                  <a:schemeClr val="tx1"/>
                </a:solidFill>
              </a:rPr>
              <a:t>Kriza prezaduženosti zemalja u razvoju 1982. godine zaustavlja ekspanziju ovih kredita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bs-Latn-BA" altLang="en-US" sz="1800">
                <a:solidFill>
                  <a:schemeClr val="tx1"/>
                </a:solidFill>
              </a:rPr>
              <a:t>Rizičnije su od SDI jer podrazumijevaju povrat ulaganja bez obzira da li se po osnovu korištenja sredstava ostvari profit ili ne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endParaRPr lang="bs-Latn-BA" altLang="en-US" sz="19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endParaRPr lang="sr-Latn-CS" altLang="en-US" sz="2400"/>
          </a:p>
          <a:p>
            <a:pPr>
              <a:lnSpc>
                <a:spcPct val="90000"/>
              </a:lnSpc>
            </a:pPr>
            <a:endParaRPr lang="sr-Latn-CS" altLang="en-US" sz="1400"/>
          </a:p>
          <a:p>
            <a:pPr eaLnBrk="1" hangingPunct="1">
              <a:lnSpc>
                <a:spcPct val="90000"/>
              </a:lnSpc>
            </a:pPr>
            <a:endParaRPr lang="sr-Latn-CS" altLang="en-US" sz="140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sr-Latn-CS" altLang="en-US" sz="2100"/>
          </a:p>
          <a:p>
            <a:pPr eaLnBrk="1" hangingPunct="1">
              <a:lnSpc>
                <a:spcPct val="90000"/>
              </a:lnSpc>
            </a:pPr>
            <a:endParaRPr lang="en-US" altLang="en-US" sz="2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4C739-3B35-4EC8-AB22-1CFA37A9B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647700"/>
          </a:xfrm>
        </p:spPr>
        <p:txBody>
          <a:bodyPr/>
          <a:lstStyle/>
          <a:p>
            <a:pPr>
              <a:defRPr/>
            </a:pPr>
            <a:r>
              <a:rPr lang="pl-PL" sz="2800" dirty="0"/>
              <a:t>Medjunarodno kretanje kapitala i MNK</a:t>
            </a:r>
            <a:endParaRPr lang="en-US" dirty="0"/>
          </a:p>
        </p:txBody>
      </p:sp>
      <p:sp>
        <p:nvSpPr>
          <p:cNvPr id="100355" name="Content Placeholder 2">
            <a:extLst>
              <a:ext uri="{FF2B5EF4-FFF2-40B4-BE49-F238E27FC236}">
                <a16:creationId xmlns:a16="http://schemas.microsoft.com/office/drawing/2014/main" id="{60F05F85-4488-4B52-A8B0-5C7FA63DDE5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341438"/>
            <a:ext cx="8785225" cy="5068887"/>
          </a:xfrm>
        </p:spPr>
        <p:txBody>
          <a:bodyPr/>
          <a:lstStyle/>
          <a:p>
            <a:pPr lvl="1">
              <a:lnSpc>
                <a:spcPct val="90000"/>
              </a:lnSpc>
              <a:spcAft>
                <a:spcPts val="600"/>
              </a:spcAft>
              <a:defRPr/>
            </a:pPr>
            <a:endParaRPr lang="bs-Latn-BA" sz="19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Aft>
                <a:spcPts val="1200"/>
              </a:spcAft>
              <a:defRPr/>
            </a:pPr>
            <a:r>
              <a:rPr lang="sr-Latn-CS" sz="2400" dirty="0"/>
              <a:t>Multinacionalne kompanije – MNK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defRPr/>
            </a:pPr>
            <a:r>
              <a:rPr lang="sr-Latn-CS" sz="1900" dirty="0"/>
              <a:t>Definicija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defRPr/>
            </a:pPr>
            <a:r>
              <a:rPr lang="sr-Latn-CS" sz="1900" dirty="0"/>
              <a:t>Razlog postojanja – prednosti nad manjim firmama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defRPr/>
            </a:pPr>
            <a:r>
              <a:rPr lang="sr-Latn-CS" sz="1900" dirty="0"/>
              <a:t>Problemi koje stvaraju kod kuće (u zemlji porijekla SDI)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defRPr/>
            </a:pPr>
            <a:r>
              <a:rPr lang="sr-Latn-CS" sz="1900" dirty="0"/>
              <a:t>Problemi koje stvaraju u zemlji domaćina</a:t>
            </a:r>
          </a:p>
          <a:p>
            <a:pPr>
              <a:lnSpc>
                <a:spcPct val="90000"/>
              </a:lnSpc>
              <a:defRPr/>
            </a:pPr>
            <a:endParaRPr lang="sr-Latn-CS" sz="1400" dirty="0"/>
          </a:p>
          <a:p>
            <a:pPr eaLnBrk="1" hangingPunct="1">
              <a:lnSpc>
                <a:spcPct val="90000"/>
              </a:lnSpc>
              <a:defRPr/>
            </a:pPr>
            <a:endParaRPr lang="sr-Latn-CS" sz="1400" dirty="0"/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sr-Latn-CS" sz="2100" dirty="0"/>
          </a:p>
          <a:p>
            <a:pPr eaLnBrk="1" hangingPunct="1">
              <a:lnSpc>
                <a:spcPct val="90000"/>
              </a:lnSpc>
              <a:defRPr/>
            </a:pPr>
            <a:endParaRPr lang="en-US" sz="2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6E41E-FCAF-45F7-AB5C-58E862265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333375"/>
            <a:ext cx="8785225" cy="57467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sz="2600"/>
              <a:t>TOKOVI FDI</a:t>
            </a:r>
            <a:endParaRPr lang="en-US" sz="26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010F9A8-7571-3FD1-1C55-0E388B20E06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79388" y="188640"/>
            <a:ext cx="8785225" cy="6480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4686</TotalTime>
  <Words>862</Words>
  <Application>Microsoft Office PowerPoint</Application>
  <PresentationFormat>On-screen Show (4:3)</PresentationFormat>
  <Paragraphs>94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Georgia</vt:lpstr>
      <vt:lpstr>Times New Roman</vt:lpstr>
      <vt:lpstr>Wingdings</vt:lpstr>
      <vt:lpstr>Wingdings 2</vt:lpstr>
      <vt:lpstr>Civic</vt:lpstr>
      <vt:lpstr>1_Civic</vt:lpstr>
      <vt:lpstr>MEĐUNARODNI EKONOMSKI ODNOSI Doc. dr Dragan Gligorić dragan.gligoric@ef.unibl.org</vt:lpstr>
      <vt:lpstr>Medjunarodno kretanje kapitala i MNK</vt:lpstr>
      <vt:lpstr>Medjunarodno kretanje kapitala i MNK</vt:lpstr>
      <vt:lpstr>Medjunarodno kretanje kapitala i MNK</vt:lpstr>
      <vt:lpstr>Medjunarodno kretanje kapitala i MNK</vt:lpstr>
      <vt:lpstr>MEĐUNARODNO KRETANJE KAPITALA</vt:lpstr>
      <vt:lpstr>Medjunarodno kretanje kapitala i MNK</vt:lpstr>
      <vt:lpstr>Medjunarodno kretanje kapitala i MNK</vt:lpstr>
      <vt:lpstr>TOKOVI FDI</vt:lpstr>
      <vt:lpstr>TOKOVI FDI</vt:lpstr>
      <vt:lpstr>TOKOVI FDI</vt:lpstr>
      <vt:lpstr>Globalni stokovi stranog kapitala</vt:lpstr>
      <vt:lpstr>Globalni tokovi stranog kapitala</vt:lpstr>
      <vt:lpstr>Struktura globalnih tokova stranog kapitala</vt:lpstr>
      <vt:lpstr>Ispitna pitanja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MEĐUNARODNA EKONOMIJA</dc:title>
  <dc:creator>win7</dc:creator>
  <cp:lastModifiedBy>Dragan G</cp:lastModifiedBy>
  <cp:revision>339</cp:revision>
  <dcterms:created xsi:type="dcterms:W3CDTF">2017-12-23T08:02:18Z</dcterms:created>
  <dcterms:modified xsi:type="dcterms:W3CDTF">2023-05-29T08:52:27Z</dcterms:modified>
</cp:coreProperties>
</file>