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ownloads\data%20(8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sr-Latn-R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Sheet1!$D$14</c:f>
              <c:strCache>
                <c:ptCount val="1"/>
                <c:pt idx="0">
                  <c:v> BDP per capita 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Sheet1!$C$15:$C$21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Sheet1!$D$15:$D$21</c:f>
              <c:numCache>
                <c:formatCode>_(* #,##0_);_(* \(#,##0\);_(* "-"??_);_(@_)</c:formatCode>
                <c:ptCount val="7"/>
                <c:pt idx="0">
                  <c:v>7937.0286809779</c:v>
                </c:pt>
                <c:pt idx="1">
                  <c:v>8337.6488964299406</c:v>
                </c:pt>
                <c:pt idx="2">
                  <c:v>8759.0035532867259</c:v>
                </c:pt>
                <c:pt idx="3">
                  <c:v>9322.2304691515474</c:v>
                </c:pt>
                <c:pt idx="4">
                  <c:v>9848.0290942192314</c:v>
                </c:pt>
                <c:pt idx="5">
                  <c:v>9796.799891575447</c:v>
                </c:pt>
                <c:pt idx="6">
                  <c:v>11080.051652517173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B8-46E1-963B-9F89ABF21E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54089791"/>
        <c:axId val="954077727"/>
      </c:lineChart>
      <c:catAx>
        <c:axId val="9540897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954077727"/>
        <c:crosses val="autoZero"/>
        <c:auto val="1"/>
        <c:lblAlgn val="ctr"/>
        <c:lblOffset val="100"/>
        <c:noMultiLvlLbl val="0"/>
      </c:catAx>
      <c:valAx>
        <c:axId val="954077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954089791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22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2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7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3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8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0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3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7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DA34D2E-314B-4D4A-930C-CAF5CB53DA52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E563-570A-4C29-8BC7-36BC35182A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STATISTIKA PROIZVODNJE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3E8E21-B1DD-4B2F-B494-E48E8DF59F7A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020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E0EE0-7A86-4326-9120-11397D74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124" y="394090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971BF-39B9-4E96-AF2E-7F6C2CDE2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297" y="1990166"/>
            <a:ext cx="8961403" cy="4867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proizvodnji: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Odrediti </a:t>
            </a:r>
            <a:r>
              <a:rPr lang="sr-Latn-BA" sz="2000" b="1" dirty="0"/>
              <a:t>grupni indeks fizičkog obima proizvodnje</a:t>
            </a:r>
            <a:r>
              <a:rPr lang="sr-Latn-BA" sz="2000" dirty="0"/>
              <a:t>,</a:t>
            </a:r>
          </a:p>
          <a:p>
            <a:pPr marL="114300" lvl="0" indent="0">
              <a:buNone/>
            </a:pPr>
            <a:r>
              <a:rPr lang="sr-Latn-BA" sz="2000" dirty="0"/>
              <a:t>a)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baznom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veća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15%,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manja</a:t>
            </a:r>
            <a:r>
              <a:rPr lang="en-US" sz="2000" dirty="0"/>
              <a:t> od C za 20%;</a:t>
            </a:r>
          </a:p>
          <a:p>
            <a:pPr marL="114300" lvl="0" indent="0">
              <a:buNone/>
            </a:pPr>
            <a:r>
              <a:rPr lang="sr-Latn-BA" sz="2000" dirty="0"/>
              <a:t>b)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tekućem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manja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10%,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veća</a:t>
            </a:r>
            <a:r>
              <a:rPr lang="en-US" sz="2000" dirty="0"/>
              <a:t> od C za 5%.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99AF7F-6F53-4A80-934F-72A029747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300844"/>
              </p:ext>
            </p:extLst>
          </p:nvPr>
        </p:nvGraphicFramePr>
        <p:xfrm>
          <a:off x="3277935" y="2520460"/>
          <a:ext cx="5636126" cy="181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972">
                  <a:extLst>
                    <a:ext uri="{9D8B030D-6E8A-4147-A177-3AD203B41FA5}">
                      <a16:colId xmlns:a16="http://schemas.microsoft.com/office/drawing/2014/main" val="44780009"/>
                    </a:ext>
                  </a:extLst>
                </a:gridCol>
                <a:gridCol w="4018154">
                  <a:extLst>
                    <a:ext uri="{9D8B030D-6E8A-4147-A177-3AD203B41FA5}">
                      <a16:colId xmlns:a16="http://schemas.microsoft.com/office/drawing/2014/main" val="3951478724"/>
                    </a:ext>
                  </a:extLst>
                </a:gridCol>
              </a:tblGrid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Individualni indeksi fizičkog obima proizvodnje (q1/q0)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5405526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1,15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09497"/>
                  </a:ext>
                </a:extLst>
              </a:tr>
              <a:tr h="35219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1,2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619298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0,98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05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964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35F68-2A45-48CC-8F76-0C065C3CB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78" y="153442"/>
            <a:ext cx="11213432" cy="5939590"/>
          </a:xfrm>
        </p:spPr>
        <p:txBody>
          <a:bodyPr>
            <a:normAutofit/>
          </a:bodyPr>
          <a:lstStyle/>
          <a:p>
            <a:pPr marL="342900" indent="-342900">
              <a:buAutoNum type="alphaLcParenR"/>
            </a:pPr>
            <a:r>
              <a:rPr lang="sr-Latn-BA" sz="2000" b="1" dirty="0">
                <a:solidFill>
                  <a:schemeClr val="accent1"/>
                </a:solidFill>
              </a:rPr>
              <a:t>V</a:t>
            </a:r>
            <a:r>
              <a:rPr lang="en-US" sz="2000" b="1" dirty="0" err="1">
                <a:solidFill>
                  <a:schemeClr val="accent1"/>
                </a:solidFill>
              </a:rPr>
              <a:t>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baznom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je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15%, a B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od C za 20%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endParaRPr lang="sr-Latn-BA" sz="18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r>
              <a:rPr lang="sr-Latn-BA" sz="1800" dirty="0"/>
              <a:t>q0= količina proizvodnje u baznom periodu		q1= količina proizvodnje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p0= cijena u baznom periodu			p1= cijena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q0p0=vrijednost proizvodnje u baznom periodu		q1p1=vrijednost proizvodnje u tekućem periodu</a:t>
            </a:r>
          </a:p>
          <a:p>
            <a:pPr marL="114300" lvl="0" indent="0">
              <a:buNone/>
            </a:pPr>
            <a:endParaRPr lang="sr-Latn-RS" sz="1800" dirty="0"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A=1,15*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</a:t>
            </a:r>
            <a:r>
              <a:rPr lang="sr-Latn-RS" sz="1800" dirty="0">
                <a:ea typeface="Source Sans Pro" panose="020B0503030403020204" pitchFamily="34" charset="0"/>
              </a:rPr>
              <a:t> B=100 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</a:t>
            </a:r>
            <a:r>
              <a:rPr lang="sr-Latn-RS" sz="1800" dirty="0">
                <a:ea typeface="Source Sans Pro" panose="020B0503030403020204" pitchFamily="34" charset="0"/>
              </a:rPr>
              <a:t>  A=115 	</a:t>
            </a: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B=0,8*C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B=100 </a:t>
            </a:r>
            <a:r>
              <a:rPr lang="sr-Latn-RS" sz="1800" dirty="0">
                <a:ea typeface="Source Sans Pro" panose="020B0503030403020204" pitchFamily="34" charset="0"/>
              </a:rPr>
              <a:t> C=100/0,</a:t>
            </a:r>
            <a:r>
              <a:rPr lang="sr-Latn-BA" sz="1800" dirty="0">
                <a:ea typeface="Source Sans Pro" panose="020B0503030403020204" pitchFamily="34" charset="0"/>
              </a:rPr>
              <a:t>8=125</a:t>
            </a:r>
            <a:endParaRPr lang="sr-Latn-RS" sz="1800" dirty="0">
              <a:ea typeface="Source Sans Pro" panose="020B0503030403020204" pitchFamily="34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6704BD-398E-4F3C-B5A5-6F35D44B1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746946"/>
              </p:ext>
            </p:extLst>
          </p:nvPr>
        </p:nvGraphicFramePr>
        <p:xfrm>
          <a:off x="529390" y="3279573"/>
          <a:ext cx="6472992" cy="2337720"/>
        </p:xfrm>
        <a:graphic>
          <a:graphicData uri="http://schemas.openxmlformats.org/drawingml/2006/table">
            <a:tbl>
              <a:tblPr firstRow="1" firstCol="1" bandRow="1"/>
              <a:tblGrid>
                <a:gridCol w="1028770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28770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2764816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650636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396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q1p0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(3)=(1)*(2)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132,25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87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122,5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374,75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/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b="1" dirty="0"/>
                  <a:t>Grupni indeks fizičkog obima proizvodnje: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  <a:blipFill>
                <a:blip r:embed="rId2"/>
                <a:stretch>
                  <a:fillRect l="-1107" t="-1282" r="-2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/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374,75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340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1,1022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86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F9E64-2ADA-49F5-80BE-998053DEB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394447"/>
            <a:ext cx="11196918" cy="6069106"/>
          </a:xfrm>
        </p:spPr>
        <p:txBody>
          <a:bodyPr/>
          <a:lstStyle/>
          <a:p>
            <a:pPr marL="11430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b) </a:t>
            </a:r>
            <a:r>
              <a:rPr lang="en-US" sz="2000" b="1" dirty="0" err="1">
                <a:solidFill>
                  <a:schemeClr val="accent1"/>
                </a:solidFill>
              </a:rPr>
              <a:t>ako</a:t>
            </a:r>
            <a:r>
              <a:rPr lang="en-US" sz="2000" b="1" dirty="0">
                <a:solidFill>
                  <a:schemeClr val="accent1"/>
                </a:solidFill>
              </a:rPr>
              <a:t> je </a:t>
            </a:r>
            <a:r>
              <a:rPr lang="en-US" sz="2000" b="1" dirty="0" err="1">
                <a:solidFill>
                  <a:schemeClr val="accent1"/>
                </a:solidFill>
              </a:rPr>
              <a:t>vrijednost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tekućem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10%, B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od C za 5%</a:t>
            </a: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72F18C-F6D1-4938-BFE1-37088873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84480"/>
              </p:ext>
            </p:extLst>
          </p:nvPr>
        </p:nvGraphicFramePr>
        <p:xfrm>
          <a:off x="1833518" y="1495598"/>
          <a:ext cx="8524963" cy="2233719"/>
        </p:xfrm>
        <a:graphic>
          <a:graphicData uri="http://schemas.openxmlformats.org/drawingml/2006/table">
            <a:tbl>
              <a:tblPr firstRow="1" firstCol="1" bandRow="1"/>
              <a:tblGrid>
                <a:gridCol w="1079595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79595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2901407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732183">
                  <a:extLst>
                    <a:ext uri="{9D8B030D-6E8A-4147-A177-3AD203B41FA5}">
                      <a16:colId xmlns:a16="http://schemas.microsoft.com/office/drawing/2014/main" val="2375556389"/>
                    </a:ext>
                  </a:extLst>
                </a:gridCol>
                <a:gridCol w="1732183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11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q0/q1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(3)=1/(1)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(4)=(2)*(3)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0,8696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78,264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0,8929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89,29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658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95,24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1,0204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97,18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285,24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258,774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/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285,24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258,774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78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9DEB-D3E7-4826-B9E2-9BEFB997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ACD0F-F2BE-406D-B70E-D2DD96A42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824" y="2279443"/>
            <a:ext cx="8218352" cy="41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BDP-a i osnovnih sredstava sredstva u periodu: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promjene BDP-a u periodu 2014-2020. je iznosio 104, a indeks promjene osnovnih sredstava 95.</a:t>
            </a:r>
          </a:p>
          <a:p>
            <a:pPr marL="0" indent="0">
              <a:buNone/>
            </a:pPr>
            <a:r>
              <a:rPr lang="sr-Latn-BA" sz="2000" dirty="0"/>
              <a:t>Izračunati kapitalni koeficijent u 2020. godini, ako je on u 2009. godini iznosio 1080.</a:t>
            </a:r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80E1FDC-7287-4C10-BB17-028BB9E7B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073517"/>
              </p:ext>
            </p:extLst>
          </p:nvPr>
        </p:nvGraphicFramePr>
        <p:xfrm>
          <a:off x="1929874" y="2966913"/>
          <a:ext cx="833225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937">
                  <a:extLst>
                    <a:ext uri="{9D8B030D-6E8A-4147-A177-3AD203B41FA5}">
                      <a16:colId xmlns:a16="http://schemas.microsoft.com/office/drawing/2014/main" val="2599215195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95995241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05387476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342830237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27356426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5146470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Lančani indeksi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904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2012.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2013.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2014.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7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Osnovna sredstva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878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76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69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6452" y="714375"/>
                <a:ext cx="6199095" cy="54292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Kapitalni koeficijent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2009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1∙0,99∙0,98∙0,97∙0,99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20.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=1.080∙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0,885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sr-Latn-BA" sz="2000" dirty="0"/>
                  <a:t>icijent</a:t>
                </a:r>
                <a:r>
                  <a:rPr lang="en-US" sz="2000" dirty="0"/>
                  <a:t> u 20</a:t>
                </a:r>
                <a:r>
                  <a:rPr lang="sr-Latn-BA" sz="2000" dirty="0"/>
                  <a:t>20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8</a:t>
                </a:r>
                <a:r>
                  <a:rPr lang="sr-Latn-BA" sz="2000" dirty="0"/>
                  <a:t>41,47</a:t>
                </a:r>
                <a:r>
                  <a:rPr lang="en-US" dirty="0"/>
                  <a:t>.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452" y="714375"/>
                <a:ext cx="6199095" cy="5429250"/>
              </a:xfrm>
              <a:prstGeom prst="rect">
                <a:avLst/>
              </a:prstGeom>
              <a:blipFill>
                <a:blip r:embed="rId2"/>
                <a:stretch>
                  <a:fillRect t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/>
              <p:nvPr/>
            </p:nvSpPr>
            <p:spPr>
              <a:xfrm>
                <a:off x="4392705" y="1568825"/>
                <a:ext cx="3406588" cy="61645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𝑶𝒔𝒏𝒐𝒗𝒏𝒂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𝒔𝒓𝒆𝒅𝒔𝒕𝒗𝒂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705" y="1568825"/>
                <a:ext cx="3406588" cy="6164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48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8CC2D-E038-41DB-B91C-5BC27DEE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4" y="656396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7A5B1-F63F-458B-AB85-5D98F21E5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524" y="2234098"/>
            <a:ext cx="7576947" cy="4121878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BDP-u i aktivnim osnovnim sredstvima u jednoj opštini: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2000" dirty="0"/>
              <a:t>Izračunati marginalni kapitalni koeficijent u 2021.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EA91A2C-CD77-412E-A7E4-02E511C4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3795"/>
              </p:ext>
            </p:extLst>
          </p:nvPr>
        </p:nvGraphicFramePr>
        <p:xfrm>
          <a:off x="2031997" y="3182517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63595022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7861070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4041132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8847184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154249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Osnovna sredstva (OS)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BDP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458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01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Iznos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25.670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20.110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22.450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420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73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Marginalni kapitalni koeficijent: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25.800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25.670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22.450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20.110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𝟎𝟓𝟔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Marginalni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en-US" sz="2000" dirty="0"/>
                  <a:t>. u </a:t>
                </a:r>
                <a:r>
                  <a:rPr lang="en-US" sz="2000" dirty="0" err="1"/>
                  <a:t>posmatranoj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0,</a:t>
                </a:r>
                <a:r>
                  <a:rPr lang="sr-Latn-BA" sz="2000" dirty="0"/>
                  <a:t>056</a:t>
                </a:r>
                <a:r>
                  <a:rPr lang="en-US" sz="2000" dirty="0"/>
                  <a:t>.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  <a:blipFill>
                <a:blip r:embed="rId2"/>
                <a:stretch>
                  <a:fillRect t="-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/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1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6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993F-4B70-4FA8-8701-814FC29E2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FB522-0234-4951-8D6F-36D9CDCF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6935" y="2499520"/>
            <a:ext cx="8918127" cy="3393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proizvodnje u nekom preduzeću u periodu od 2003. do 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proizvodnje za period 2003-2011. je iznosio 94. Izračunati indeks proizvodnje za period 2003-2020, ako je indeks proizvodnje u periodu 2014-2020. iznosio 103.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D6BA1A-4287-45A2-A4A7-FF9F624E7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356392"/>
              </p:ext>
            </p:extLst>
          </p:nvPr>
        </p:nvGraphicFramePr>
        <p:xfrm>
          <a:off x="2031997" y="3534112"/>
          <a:ext cx="8128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30243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171942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629594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6765830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113408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852627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62429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2015.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6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Lančani indeks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8718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08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Indeks proizvodnje za period 2003-2020. iznosi: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2003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909BD05-91A6-D999-464F-F92E00627EBB}"/>
              </a:ext>
            </a:extLst>
          </p:cNvPr>
          <p:cNvCxnSpPr/>
          <p:nvPr/>
        </p:nvCxnSpPr>
        <p:spPr>
          <a:xfrm>
            <a:off x="1504000" y="5423690"/>
            <a:ext cx="98177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570834-8DF7-B688-6221-1AC492C31DC4}"/>
              </a:ext>
            </a:extLst>
          </p:cNvPr>
          <p:cNvCxnSpPr/>
          <p:nvPr/>
        </p:nvCxnSpPr>
        <p:spPr>
          <a:xfrm>
            <a:off x="1482335" y="5183886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1BE504-9C6C-A28B-30FB-E9CC73031A95}"/>
              </a:ext>
            </a:extLst>
          </p:cNvPr>
          <p:cNvSpPr txBox="1"/>
          <p:nvPr/>
        </p:nvSpPr>
        <p:spPr>
          <a:xfrm>
            <a:off x="1182248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2003.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16185-CE91-EE8B-4650-B135E5594EC3}"/>
              </a:ext>
            </a:extLst>
          </p:cNvPr>
          <p:cNvSpPr txBox="1"/>
          <p:nvPr/>
        </p:nvSpPr>
        <p:spPr>
          <a:xfrm>
            <a:off x="4153263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2011.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DC3799-E4A5-8770-91BB-44A9F80E2E7D}"/>
              </a:ext>
            </a:extLst>
          </p:cNvPr>
          <p:cNvSpPr txBox="1"/>
          <p:nvPr/>
        </p:nvSpPr>
        <p:spPr>
          <a:xfrm>
            <a:off x="5322186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2012.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73D8C-374D-C17F-2E07-D82305542693}"/>
              </a:ext>
            </a:extLst>
          </p:cNvPr>
          <p:cNvSpPr txBox="1"/>
          <p:nvPr/>
        </p:nvSpPr>
        <p:spPr>
          <a:xfrm>
            <a:off x="6341865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2013.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78AF6-67D0-0096-98A1-319A35A68918}"/>
              </a:ext>
            </a:extLst>
          </p:cNvPr>
          <p:cNvSpPr txBox="1"/>
          <p:nvPr/>
        </p:nvSpPr>
        <p:spPr>
          <a:xfrm>
            <a:off x="7540633" y="567679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2014.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2A62E-1F61-CF1B-18B8-76B22E2272EB}"/>
              </a:ext>
            </a:extLst>
          </p:cNvPr>
          <p:cNvSpPr txBox="1"/>
          <p:nvPr/>
        </p:nvSpPr>
        <p:spPr>
          <a:xfrm>
            <a:off x="10930561" y="5719792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2020.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CC416-A57D-9649-3F92-8347B8A71026}"/>
              </a:ext>
            </a:extLst>
          </p:cNvPr>
          <p:cNvSpPr txBox="1"/>
          <p:nvPr/>
        </p:nvSpPr>
        <p:spPr>
          <a:xfrm>
            <a:off x="2714122" y="4842164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94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E111C-CD5B-4C11-9444-C2EBEF5848F6}"/>
              </a:ext>
            </a:extLst>
          </p:cNvPr>
          <p:cNvSpPr txBox="1"/>
          <p:nvPr/>
        </p:nvSpPr>
        <p:spPr>
          <a:xfrm>
            <a:off x="4805295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99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625F16-0A2D-F913-A1A9-EB7AD6F7EC0C}"/>
              </a:ext>
            </a:extLst>
          </p:cNvPr>
          <p:cNvSpPr txBox="1"/>
          <p:nvPr/>
        </p:nvSpPr>
        <p:spPr>
          <a:xfrm>
            <a:off x="6010846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98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300341-0B13-75A1-FE32-ACDB9EA632E1}"/>
              </a:ext>
            </a:extLst>
          </p:cNvPr>
          <p:cNvSpPr txBox="1"/>
          <p:nvPr/>
        </p:nvSpPr>
        <p:spPr>
          <a:xfrm>
            <a:off x="7216397" y="4845545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B4979-C16C-01F6-7E6E-9D05F8C50871}"/>
              </a:ext>
            </a:extLst>
          </p:cNvPr>
          <p:cNvSpPr txBox="1"/>
          <p:nvPr/>
        </p:nvSpPr>
        <p:spPr>
          <a:xfrm>
            <a:off x="9210755" y="4810833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19A76DD-0F44-D1F2-8C7E-9D78DF01AA12}"/>
              </a:ext>
            </a:extLst>
          </p:cNvPr>
          <p:cNvCxnSpPr/>
          <p:nvPr/>
        </p:nvCxnSpPr>
        <p:spPr>
          <a:xfrm>
            <a:off x="4413561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7399AAF-8CD8-0D69-66E6-653473E69549}"/>
              </a:ext>
            </a:extLst>
          </p:cNvPr>
          <p:cNvCxnSpPr/>
          <p:nvPr/>
        </p:nvCxnSpPr>
        <p:spPr>
          <a:xfrm>
            <a:off x="561729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E474D-718A-AA49-1E02-66FDC9442C6D}"/>
              </a:ext>
            </a:extLst>
          </p:cNvPr>
          <p:cNvCxnSpPr/>
          <p:nvPr/>
        </p:nvCxnSpPr>
        <p:spPr>
          <a:xfrm>
            <a:off x="677534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531EE9-1FF2-58DC-8376-B3A72EC10C55}"/>
              </a:ext>
            </a:extLst>
          </p:cNvPr>
          <p:cNvCxnSpPr/>
          <p:nvPr/>
        </p:nvCxnSpPr>
        <p:spPr>
          <a:xfrm>
            <a:off x="7891052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6C2A089-8C54-3B8C-371B-CB6B971A5A5A}"/>
              </a:ext>
            </a:extLst>
          </p:cNvPr>
          <p:cNvCxnSpPr/>
          <p:nvPr/>
        </p:nvCxnSpPr>
        <p:spPr>
          <a:xfrm>
            <a:off x="11315729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5E14790-77FE-7E7C-3F79-57287F4AFE1A}"/>
              </a:ext>
            </a:extLst>
          </p:cNvPr>
          <p:cNvSpPr/>
          <p:nvPr/>
        </p:nvSpPr>
        <p:spPr>
          <a:xfrm rot="16200000">
            <a:off x="5865617" y="-477498"/>
            <a:ext cx="1064991" cy="9833389"/>
          </a:xfrm>
          <a:prstGeom prst="righ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/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𝟐𝟎𝟎𝟑</m:t>
                          </m:r>
                        </m:sub>
                        <m:sup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blipFill>
                <a:blip r:embed="rId3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56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67E3-CA59-4379-811C-3E53CDAE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25412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166A-A152-4630-ADC2-55CAE55B1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387" y="2393576"/>
            <a:ext cx="8579224" cy="422237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BDP-a i broja stanovnika u Republici Srpskoj u periodu od 2016. do 2021.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BDP po glavi stanovnika u 2021. godini, ako je on u 2015. godini iznosio 7.937 KM po glavi stanovnika.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C8539F4-3CA9-45FB-9052-1F3C764E18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315018"/>
              </p:ext>
            </p:extLst>
          </p:nvPr>
        </p:nvGraphicFramePr>
        <p:xfrm>
          <a:off x="1953766" y="3352465"/>
          <a:ext cx="8284467" cy="167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63">
                  <a:extLst>
                    <a:ext uri="{9D8B030D-6E8A-4147-A177-3AD203B41FA5}">
                      <a16:colId xmlns:a16="http://schemas.microsoft.com/office/drawing/2014/main" val="1220493561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35997420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390728154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1407244194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44443363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1803236159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3255994951"/>
                    </a:ext>
                  </a:extLst>
                </a:gridCol>
              </a:tblGrid>
              <a:tr h="4657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094894"/>
                  </a:ext>
                </a:extLst>
              </a:tr>
              <a:tr h="465730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899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106,0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105,1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98,9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112,3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87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Stanovništvo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9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517" y="299198"/>
                <a:ext cx="8933329" cy="15296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𝑐𝑎𝑝𝑖𝑡𝑎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0,989∙1,123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∙0,996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0,996∙0,99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∙0,995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𝑐𝑎𝑝𝑖𝑡𝑎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7.937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35378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7135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</m:oMath>
                  </m:oMathPara>
                </a14:m>
                <a:endParaRPr lang="en-US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17" y="299198"/>
                <a:ext cx="8933329" cy="15296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56A5A0-7551-4ACB-86CC-6EE52F409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565818"/>
              </p:ext>
            </p:extLst>
          </p:nvPr>
        </p:nvGraphicFramePr>
        <p:xfrm>
          <a:off x="7969624" y="1977837"/>
          <a:ext cx="4034117" cy="458096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74358">
                  <a:extLst>
                    <a:ext uri="{9D8B030D-6E8A-4147-A177-3AD203B41FA5}">
                      <a16:colId xmlns:a16="http://schemas.microsoft.com/office/drawing/2014/main" val="3084916500"/>
                    </a:ext>
                  </a:extLst>
                </a:gridCol>
                <a:gridCol w="1059710">
                  <a:extLst>
                    <a:ext uri="{9D8B030D-6E8A-4147-A177-3AD203B41FA5}">
                      <a16:colId xmlns:a16="http://schemas.microsoft.com/office/drawing/2014/main" val="1413521800"/>
                    </a:ext>
                  </a:extLst>
                </a:gridCol>
                <a:gridCol w="1168087">
                  <a:extLst>
                    <a:ext uri="{9D8B030D-6E8A-4147-A177-3AD203B41FA5}">
                      <a16:colId xmlns:a16="http://schemas.microsoft.com/office/drawing/2014/main" val="692329140"/>
                    </a:ext>
                  </a:extLst>
                </a:gridCol>
                <a:gridCol w="1131962">
                  <a:extLst>
                    <a:ext uri="{9D8B030D-6E8A-4147-A177-3AD203B41FA5}">
                      <a16:colId xmlns:a16="http://schemas.microsoft.com/office/drawing/2014/main" val="2167428017"/>
                    </a:ext>
                  </a:extLst>
                </a:gridCol>
              </a:tblGrid>
              <a:tr h="62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</a:rPr>
                        <a:t>Godina</a:t>
                      </a:r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BDP </a:t>
                      </a:r>
                      <a:endParaRPr lang="sr-Latn-BA" sz="15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(000 KM)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</a:rPr>
                        <a:t>Broj</a:t>
                      </a:r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</a:rPr>
                        <a:t>stanovnika</a:t>
                      </a:r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BDP per capita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4177944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2015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9.224.129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1.162.164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7.937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699470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2016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9.650.962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1.157.516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8.338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6386971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2017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10.099.280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1.153.017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8.759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337391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2018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10.701.007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1.147.902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9.322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6552766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2019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11.251.324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1.142.495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9.848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7087479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2020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11.131.849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1.136.274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9.797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032424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2021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12.501.722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1.128.309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11.080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117764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27B6836-686C-400F-91C7-04F31825346D}"/>
              </a:ext>
            </a:extLst>
          </p:cNvPr>
          <p:cNvSpPr txBox="1"/>
          <p:nvPr/>
        </p:nvSpPr>
        <p:spPr>
          <a:xfrm>
            <a:off x="7888941" y="6584728"/>
            <a:ext cx="3738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Izvor: Zavod za Statistiku RS</a:t>
            </a:r>
            <a:endParaRPr lang="en-US" sz="10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8E49F6D-174E-4992-998C-0135330888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7312692"/>
              </p:ext>
            </p:extLst>
          </p:nvPr>
        </p:nvGraphicFramePr>
        <p:xfrm>
          <a:off x="564775" y="2846295"/>
          <a:ext cx="6777319" cy="2980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841185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582</TotalTime>
  <Words>819</Words>
  <Application>Microsoft Office PowerPoint</Application>
  <PresentationFormat>Widescreen</PresentationFormat>
  <Paragraphs>285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Cambria Math</vt:lpstr>
      <vt:lpstr>Gill Sans MT</vt:lpstr>
      <vt:lpstr>Source Sans Pro</vt:lpstr>
      <vt:lpstr>Wingdings</vt:lpstr>
      <vt:lpstr>Parcel</vt:lpstr>
      <vt:lpstr>STATISTIKA PROIZVODNJE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PROIZVODNJE</dc:title>
  <dc:creator>Marić, Milica</dc:creator>
  <cp:lastModifiedBy>Marić, Milica</cp:lastModifiedBy>
  <cp:revision>34</cp:revision>
  <dcterms:created xsi:type="dcterms:W3CDTF">2022-12-12T12:23:36Z</dcterms:created>
  <dcterms:modified xsi:type="dcterms:W3CDTF">2022-12-13T11:49:27Z</dcterms:modified>
</cp:coreProperties>
</file>