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1.xml" ContentType="application/vnd.openxmlformats-officedocument.presentationml.tags+xml"/>
  <Override PartName="/ppt/charts/chart4.xml" ContentType="application/vnd.openxmlformats-officedocument.drawingml.chart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1"/>
  </p:notesMasterIdLst>
  <p:sldIdLst>
    <p:sldId id="256" r:id="rId2"/>
    <p:sldId id="268" r:id="rId3"/>
    <p:sldId id="280" r:id="rId4"/>
    <p:sldId id="269" r:id="rId5"/>
    <p:sldId id="274" r:id="rId6"/>
    <p:sldId id="267" r:id="rId7"/>
    <p:sldId id="275" r:id="rId8"/>
    <p:sldId id="276" r:id="rId9"/>
    <p:sldId id="272" r:id="rId10"/>
    <p:sldId id="277" r:id="rId11"/>
    <p:sldId id="278" r:id="rId12"/>
    <p:sldId id="279" r:id="rId13"/>
    <p:sldId id="281" r:id="rId14"/>
    <p:sldId id="282" r:id="rId15"/>
    <p:sldId id="283" r:id="rId16"/>
    <p:sldId id="284" r:id="rId17"/>
    <p:sldId id="285" r:id="rId18"/>
    <p:sldId id="270" r:id="rId19"/>
    <p:sldId id="286" r:id="rId20"/>
    <p:sldId id="287" r:id="rId21"/>
    <p:sldId id="288" r:id="rId22"/>
    <p:sldId id="289" r:id="rId23"/>
    <p:sldId id="290" r:id="rId24"/>
    <p:sldId id="291" r:id="rId25"/>
    <p:sldId id="292" r:id="rId26"/>
    <p:sldId id="293" r:id="rId27"/>
    <p:sldId id="294" r:id="rId28"/>
    <p:sldId id="295" r:id="rId29"/>
    <p:sldId id="271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2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3984" userDrawn="1">
          <p15:clr>
            <a:srgbClr val="A4A3A4"/>
          </p15:clr>
        </p15:guide>
        <p15:guide id="4" orient="horz" pos="24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2DC44"/>
    <a:srgbClr val="33CCCC"/>
    <a:srgbClr val="006260"/>
    <a:srgbClr val="009999"/>
    <a:srgbClr val="E7FAFD"/>
    <a:srgbClr val="94E6E4"/>
    <a:srgbClr val="AFEAFF"/>
    <a:srgbClr val="C2F3FA"/>
    <a:srgbClr val="81DEFF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52" autoAdjust="0"/>
  </p:normalViewPr>
  <p:slideViewPr>
    <p:cSldViewPr snapToGrid="0" showGuides="1">
      <p:cViewPr varScale="1">
        <p:scale>
          <a:sx n="113" d="100"/>
          <a:sy n="113" d="100"/>
        </p:scale>
        <p:origin x="456" y="168"/>
      </p:cViewPr>
      <p:guideLst>
        <p:guide orient="horz" pos="912"/>
        <p:guide pos="3840"/>
        <p:guide orient="horz" pos="3984"/>
        <p:guide orient="horz" pos="24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197264429789446"/>
          <c:y val="4.0752295457723006E-2"/>
          <c:w val="0.87802735570210555"/>
          <c:h val="0.7331604934965535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EAEDF2"/>
            </a:solidFill>
            <a:ln>
              <a:noFill/>
            </a:ln>
            <a:effectLst>
              <a:innerShdw blurRad="114300">
                <a:schemeClr val="accent4">
                  <a:shade val="65000"/>
                </a:schemeClr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Kardiologija</c:v>
                </c:pt>
                <c:pt idx="1">
                  <c:v>Hitna</c:v>
                </c:pt>
                <c:pt idx="2">
                  <c:v>Intenzivna njega</c:v>
                </c:pt>
                <c:pt idx="3">
                  <c:v>Materinstvo</c:v>
                </c:pt>
                <c:pt idx="4">
                  <c:v>Hirurgija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1052</c:v>
                </c:pt>
                <c:pt idx="1">
                  <c:v>2245</c:v>
                </c:pt>
                <c:pt idx="2">
                  <c:v>340</c:v>
                </c:pt>
                <c:pt idx="3">
                  <c:v>552</c:v>
                </c:pt>
                <c:pt idx="4">
                  <c:v>4630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650-754C-A198-9C6C4C344D5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Column2</c:v>
                </c:pt>
              </c:strCache>
            </c:strRef>
          </c:tx>
          <c:spPr>
            <a:pattFill prst="narHorz">
              <a:fgClr>
                <a:schemeClr val="accent4"/>
              </a:fgClr>
              <a:bgClr>
                <a:schemeClr val="accent4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4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Kardiologija</c:v>
                </c:pt>
                <c:pt idx="1">
                  <c:v>Hitna</c:v>
                </c:pt>
                <c:pt idx="2">
                  <c:v>Intenzivna njega</c:v>
                </c:pt>
                <c:pt idx="3">
                  <c:v>Materinstvo</c:v>
                </c:pt>
                <c:pt idx="4">
                  <c:v>Hirurgija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1-C650-754C-A198-9C6C4C344D5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Column1</c:v>
                </c:pt>
              </c:strCache>
            </c:strRef>
          </c:tx>
          <c:spPr>
            <a:pattFill prst="narHorz">
              <a:fgClr>
                <a:schemeClr val="accent4">
                  <a:tint val="65000"/>
                </a:schemeClr>
              </a:fgClr>
              <a:bgClr>
                <a:schemeClr val="accent4">
                  <a:tint val="65000"/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4">
                  <a:tint val="65000"/>
                </a:schemeClr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Kardiologija</c:v>
                </c:pt>
                <c:pt idx="1">
                  <c:v>Hitna</c:v>
                </c:pt>
                <c:pt idx="2">
                  <c:v>Intenzivna njega</c:v>
                </c:pt>
                <c:pt idx="3">
                  <c:v>Materinstvo</c:v>
                </c:pt>
                <c:pt idx="4">
                  <c:v>Hirurgija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2-C650-754C-A198-9C6C4C344D5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51133568"/>
        <c:axId val="151225472"/>
      </c:barChart>
      <c:catAx>
        <c:axId val="151133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1225472"/>
        <c:crosses val="autoZero"/>
        <c:auto val="1"/>
        <c:lblAlgn val="ctr"/>
        <c:lblOffset val="100"/>
        <c:noMultiLvlLbl val="0"/>
      </c:catAx>
      <c:valAx>
        <c:axId val="151225472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1133568"/>
        <c:crosses val="autoZero"/>
        <c:crossBetween val="between"/>
        <c:majorUnit val="10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="0"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dPt>
            <c:idx val="0"/>
            <c:bubble3D val="0"/>
            <c:spPr>
              <a:solidFill>
                <a:srgbClr val="25E3F7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0-FEC3-964D-90C1-A6486B127A18}"/>
              </c:ext>
            </c:extLst>
          </c:dPt>
          <c:dPt>
            <c:idx val="1"/>
            <c:bubble3D val="0"/>
            <c:spPr>
              <a:solidFill>
                <a:srgbClr val="C2F3FA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EC3-964D-90C1-A6486B127A18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solidFill>
                  <a:srgbClr val="A2DC44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FEC3-964D-90C1-A6486B127A18}"/>
              </c:ext>
            </c:extLst>
          </c:dPt>
          <c:dPt>
            <c:idx val="3"/>
            <c:bubble3D val="0"/>
            <c:spPr>
              <a:solidFill>
                <a:srgbClr val="A2DC44"/>
              </a:solidFill>
              <a:ln>
                <a:solidFill>
                  <a:srgbClr val="A2DC44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EC3-964D-90C1-A6486B127A18}"/>
              </c:ext>
            </c:extLst>
          </c:dPt>
          <c:dPt>
            <c:idx val="4"/>
            <c:bubble3D val="0"/>
            <c:spPr>
              <a:solidFill>
                <a:srgbClr val="27CEF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FEC3-964D-90C1-A6486B127A18}"/>
              </c:ext>
            </c:extLst>
          </c:dPt>
          <c:dLbls>
            <c:dLbl>
              <c:idx val="2"/>
              <c:layout>
                <c:manualLayout>
                  <c:x val="3.2501012057843497E-2"/>
                  <c:y val="0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EC3-964D-90C1-A6486B127A18}"/>
                </c:ext>
              </c:extLst>
            </c:dLbl>
            <c:dLbl>
              <c:idx val="3"/>
              <c:layout>
                <c:manualLayout>
                  <c:x val="-7.1095963876532553E-2"/>
                  <c:y val="-1.006911414502156E-16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EC3-964D-90C1-A6486B127A1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spc="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Kardiologija</c:v>
                </c:pt>
                <c:pt idx="1">
                  <c:v>Hitna</c:v>
                </c:pt>
                <c:pt idx="2">
                  <c:v>Intenzivna njega</c:v>
                </c:pt>
                <c:pt idx="3">
                  <c:v>Materinstvo</c:v>
                </c:pt>
                <c:pt idx="4">
                  <c:v>Hirurgija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1052</c:v>
                </c:pt>
                <c:pt idx="1">
                  <c:v>2245</c:v>
                </c:pt>
                <c:pt idx="2">
                  <c:v>340</c:v>
                </c:pt>
                <c:pt idx="3">
                  <c:v>552</c:v>
                </c:pt>
                <c:pt idx="4">
                  <c:v>4630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EC3-964D-90C1-A6486B127A1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Column2</c:v>
                </c:pt>
              </c:strCache>
            </c:strRef>
          </c:tx>
          <c:dPt>
            <c:idx val="0"/>
            <c:bubble3D val="0"/>
            <c:spPr>
              <a:solidFill>
                <a:schemeClr val="accent6">
                  <a:tint val="54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6-FEC3-964D-90C1-A6486B127A18}"/>
              </c:ext>
            </c:extLst>
          </c:dPt>
          <c:dPt>
            <c:idx val="1"/>
            <c:bubble3D val="0"/>
            <c:spPr>
              <a:solidFill>
                <a:schemeClr val="accent6">
                  <a:tint val="77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FEC3-964D-90C1-A6486B127A18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8-FEC3-964D-90C1-A6486B127A18}"/>
              </c:ext>
            </c:extLst>
          </c:dPt>
          <c:dPt>
            <c:idx val="3"/>
            <c:bubble3D val="0"/>
            <c:spPr>
              <a:solidFill>
                <a:schemeClr val="accent6">
                  <a:shade val="76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FEC3-964D-90C1-A6486B127A18}"/>
              </c:ext>
            </c:extLst>
          </c:dPt>
          <c:dPt>
            <c:idx val="4"/>
            <c:bubble3D val="0"/>
            <c:spPr>
              <a:solidFill>
                <a:schemeClr val="accent6">
                  <a:shade val="53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A-FEC3-964D-90C1-A6486B127A18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6">
                          <a:tint val="54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6-FEC3-964D-90C1-A6486B127A18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6">
                          <a:tint val="77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FEC3-964D-90C1-A6486B127A18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8-FEC3-964D-90C1-A6486B127A18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6">
                          <a:shade val="76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9-FEC3-964D-90C1-A6486B127A18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6">
                          <a:shade val="53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A-FEC3-964D-90C1-A6486B127A18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Kardiologija</c:v>
                </c:pt>
                <c:pt idx="1">
                  <c:v>Hitna</c:v>
                </c:pt>
                <c:pt idx="2">
                  <c:v>Intenzivna njega</c:v>
                </c:pt>
                <c:pt idx="3">
                  <c:v>Materinstvo</c:v>
                </c:pt>
                <c:pt idx="4">
                  <c:v>Hirurgija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B-FEC3-964D-90C1-A6486B127A1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6">
                  <a:tint val="54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C-FEC3-964D-90C1-A6486B127A18}"/>
              </c:ext>
            </c:extLst>
          </c:dPt>
          <c:dPt>
            <c:idx val="1"/>
            <c:bubble3D val="0"/>
            <c:spPr>
              <a:solidFill>
                <a:schemeClr val="accent6">
                  <a:tint val="77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FEC3-964D-90C1-A6486B127A18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E-FEC3-964D-90C1-A6486B127A18}"/>
              </c:ext>
            </c:extLst>
          </c:dPt>
          <c:dPt>
            <c:idx val="3"/>
            <c:bubble3D val="0"/>
            <c:spPr>
              <a:solidFill>
                <a:schemeClr val="accent6">
                  <a:shade val="76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FEC3-964D-90C1-A6486B127A18}"/>
              </c:ext>
            </c:extLst>
          </c:dPt>
          <c:dPt>
            <c:idx val="4"/>
            <c:bubble3D val="0"/>
            <c:spPr>
              <a:solidFill>
                <a:schemeClr val="accent6">
                  <a:shade val="53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0-FEC3-964D-90C1-A6486B127A18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6">
                          <a:tint val="54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C-FEC3-964D-90C1-A6486B127A18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6">
                          <a:tint val="77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D-FEC3-964D-90C1-A6486B127A18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E-FEC3-964D-90C1-A6486B127A18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6">
                          <a:shade val="76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F-FEC3-964D-90C1-A6486B127A18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6">
                          <a:shade val="53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0-FEC3-964D-90C1-A6486B127A18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Kardiologija</c:v>
                </c:pt>
                <c:pt idx="1">
                  <c:v>Hitna</c:v>
                </c:pt>
                <c:pt idx="2">
                  <c:v>Intenzivna njega</c:v>
                </c:pt>
                <c:pt idx="3">
                  <c:v>Materinstvo</c:v>
                </c:pt>
                <c:pt idx="4">
                  <c:v>Hirurgija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11-FEC3-964D-90C1-A6486B127A18}"/>
            </c:ext>
          </c:extLst>
        </c:ser>
        <c:dLbls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sr-Latn-RS" dirty="0"/>
              <a:t>Pareto Dijagram</a:t>
            </a:r>
          </a:p>
        </c:rich>
      </c:tx>
      <c:layout>
        <c:manualLayout>
          <c:xMode val="edge"/>
          <c:yMode val="edge"/>
          <c:x val="0.19951140065146586"/>
          <c:y val="2.5780189959294438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4.9674267100977207E-2"/>
          <c:y val="0.11668928086838536"/>
          <c:w val="0.89495114006514653"/>
          <c:h val="0.76390773405698775"/>
        </c:manualLayout>
      </c:layout>
      <c:bar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dk1">
                    <a:tint val="88500"/>
                    <a:satMod val="103000"/>
                    <a:lumMod val="102000"/>
                    <a:tint val="94000"/>
                  </a:schemeClr>
                </a:gs>
                <a:gs pos="50000">
                  <a:schemeClr val="dk1">
                    <a:tint val="88500"/>
                    <a:satMod val="110000"/>
                    <a:lumMod val="100000"/>
                    <a:shade val="100000"/>
                  </a:schemeClr>
                </a:gs>
                <a:gs pos="100000">
                  <a:schemeClr val="dk1">
                    <a:tint val="885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OneWayTable!$C$5:$C$10</c:f>
              <c:strCache>
                <c:ptCount val="6"/>
                <c:pt idx="0">
                  <c:v>Loše poravnanje</c:v>
                </c:pt>
                <c:pt idx="1">
                  <c:v>Propust u bojenju</c:v>
                </c:pt>
                <c:pt idx="2">
                  <c:v>Loše zavareno</c:v>
                </c:pt>
                <c:pt idx="3">
                  <c:v>Nedostaje dio</c:v>
                </c:pt>
                <c:pt idx="4">
                  <c:v>Napuknuće</c:v>
                </c:pt>
                <c:pt idx="5">
                  <c:v>Kratak spoj</c:v>
                </c:pt>
              </c:strCache>
            </c:strRef>
          </c:cat>
          <c:val>
            <c:numRef>
              <c:f>OneWayTable!$E$5:$E$10</c:f>
              <c:numCache>
                <c:formatCode>0.00%</c:formatCode>
                <c:ptCount val="6"/>
                <c:pt idx="0">
                  <c:v>0.5575</c:v>
                </c:pt>
                <c:pt idx="1">
                  <c:v>0.19500000000000001</c:v>
                </c:pt>
                <c:pt idx="2">
                  <c:v>8.5000000000000006E-2</c:v>
                </c:pt>
                <c:pt idx="3">
                  <c:v>6.25E-2</c:v>
                </c:pt>
                <c:pt idx="4">
                  <c:v>5.2500000000000005E-2</c:v>
                </c:pt>
                <c:pt idx="5">
                  <c:v>4.7500000000000007E-2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69B-094A-A120-D1E343052D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4101120"/>
        <c:axId val="164115200"/>
      </c:barChart>
      <c:lineChart>
        <c:grouping val="standard"/>
        <c:varyColors val="0"/>
        <c:ser>
          <c:idx val="1"/>
          <c:order val="1"/>
          <c:spPr>
            <a:ln w="34925" cap="rnd">
              <a:solidFill>
                <a:schemeClr val="dk1">
                  <a:tint val="55000"/>
                </a:schemeClr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dk1">
                      <a:tint val="55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dk1">
                      <a:tint val="55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dk1">
                      <a:tint val="55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solidFill>
                  <a:schemeClr val="dk1">
                    <a:tint val="55000"/>
                  </a:schemeClr>
                </a:solidFill>
                <a:round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marker>
          <c:cat>
            <c:strRef>
              <c:f>OneWayTable!$C$5:$C$10</c:f>
              <c:strCache>
                <c:ptCount val="6"/>
                <c:pt idx="0">
                  <c:v>Loše poravnanje</c:v>
                </c:pt>
                <c:pt idx="1">
                  <c:v>Propust u bojenju</c:v>
                </c:pt>
                <c:pt idx="2">
                  <c:v>Loše zavareno</c:v>
                </c:pt>
                <c:pt idx="3">
                  <c:v>Nedostaje dio</c:v>
                </c:pt>
                <c:pt idx="4">
                  <c:v>Napuknuće</c:v>
                </c:pt>
                <c:pt idx="5">
                  <c:v>Kratak spoj</c:v>
                </c:pt>
              </c:strCache>
            </c:strRef>
          </c:cat>
          <c:val>
            <c:numRef>
              <c:f>OneWayTable!$F$5:$F$10</c:f>
              <c:numCache>
                <c:formatCode>0.00%</c:formatCode>
                <c:ptCount val="6"/>
                <c:pt idx="0">
                  <c:v>0.5575</c:v>
                </c:pt>
                <c:pt idx="1">
                  <c:v>0.75249999999999995</c:v>
                </c:pt>
                <c:pt idx="2">
                  <c:v>0.83749999999999991</c:v>
                </c:pt>
                <c:pt idx="3">
                  <c:v>0.89999999999999991</c:v>
                </c:pt>
                <c:pt idx="4">
                  <c:v>0.9524999999999999</c:v>
                </c:pt>
                <c:pt idx="5">
                  <c:v>0.99999999999999989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69B-094A-A120-D1E343052D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4116736"/>
        <c:axId val="164118528"/>
      </c:lineChart>
      <c:catAx>
        <c:axId val="164101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41152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64115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4101120"/>
        <c:crosses val="autoZero"/>
        <c:crossBetween val="between"/>
      </c:valAx>
      <c:catAx>
        <c:axId val="16411673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one"/>
        <c:crossAx val="164118528"/>
        <c:crosses val="autoZero"/>
        <c:auto val="1"/>
        <c:lblAlgn val="ctr"/>
        <c:lblOffset val="100"/>
        <c:noMultiLvlLbl val="0"/>
      </c:catAx>
      <c:valAx>
        <c:axId val="164118528"/>
        <c:scaling>
          <c:orientation val="minMax"/>
          <c:max val="1"/>
        </c:scaling>
        <c:delete val="0"/>
        <c:axPos val="r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4116736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rgbClr val="009999">
            <a:shade val="30000"/>
            <a:satMod val="115000"/>
          </a:srgbClr>
        </a:gs>
        <a:gs pos="50000">
          <a:srgbClr val="009999">
            <a:shade val="67500"/>
            <a:satMod val="115000"/>
          </a:srgbClr>
        </a:gs>
        <a:gs pos="100000">
          <a:srgbClr val="009999">
            <a:shade val="100000"/>
            <a:satMod val="115000"/>
          </a:srgbClr>
        </a:gs>
      </a:gsLst>
      <a:lin ang="5400000" scaled="1"/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82550" h="44450" prst="angle"/>
              <a:bevelB w="82550" h="44450" prst="angle"/>
              <a:contourClr>
                <a:srgbClr val="000000"/>
              </a:contourClr>
            </a:sp3d>
          </c:spPr>
          <c:invertIfNegative val="0"/>
          <c:cat>
            <c:numRef>
              <c:f>Sheet1!$A$2:$A$8</c:f>
              <c:numCache>
                <c:formatCode>General</c:formatCode>
                <c:ptCount val="7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</c:numCache>
            </c:numRef>
          </c:cat>
          <c:val>
            <c:numRef>
              <c:f>Sheet1!$B$2:$B$8</c:f>
              <c:numCache>
                <c:formatCode>General</c:formatCode>
                <c:ptCount val="7"/>
                <c:pt idx="1">
                  <c:v>3</c:v>
                </c:pt>
                <c:pt idx="2">
                  <c:v>6</c:v>
                </c:pt>
                <c:pt idx="3">
                  <c:v>5</c:v>
                </c:pt>
                <c:pt idx="4">
                  <c:v>4</c:v>
                </c:pt>
                <c:pt idx="5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39-FA4A-BA21-1EB3065A465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Sheet1!$A$2:$A$8</c:f>
              <c:numCache>
                <c:formatCode>General</c:formatCode>
                <c:ptCount val="7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</c:numCache>
            </c:numRef>
          </c:cat>
          <c:val>
            <c:numRef>
              <c:f>Sheet1!$C$2:$C$8</c:f>
              <c:numCache>
                <c:formatCode>General</c:formatCode>
                <c:ptCount val="7"/>
              </c:numCache>
            </c:numRef>
          </c:val>
          <c:extLst>
            <c:ext xmlns:c16="http://schemas.microsoft.com/office/drawing/2014/chart" uri="{C3380CC4-5D6E-409C-BE32-E72D297353CC}">
              <c16:uniqueId val="{00000001-3D39-FA4A-BA21-1EB3065A465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Sheet1!$A$2:$A$8</c:f>
              <c:numCache>
                <c:formatCode>General</c:formatCode>
                <c:ptCount val="7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</c:numCache>
            </c:numRef>
          </c:cat>
          <c:val>
            <c:numRef>
              <c:f>Sheet1!$D$2:$D$8</c:f>
              <c:numCache>
                <c:formatCode>General</c:formatCode>
                <c:ptCount val="7"/>
              </c:numCache>
            </c:numRef>
          </c:val>
          <c:extLst>
            <c:ext xmlns:c16="http://schemas.microsoft.com/office/drawing/2014/chart" uri="{C3380CC4-5D6E-409C-BE32-E72D297353CC}">
              <c16:uniqueId val="{00000002-3D39-FA4A-BA21-1EB3065A46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57783552"/>
        <c:axId val="165502336"/>
      </c:barChart>
      <c:catAx>
        <c:axId val="157783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5502336"/>
        <c:crosses val="autoZero"/>
        <c:auto val="1"/>
        <c:lblAlgn val="ctr"/>
        <c:lblOffset val="100"/>
        <c:noMultiLvlLbl val="0"/>
      </c:catAx>
      <c:valAx>
        <c:axId val="165502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77835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Istok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1st Quarter</c:v>
                </c:pt>
                <c:pt idx="1">
                  <c:v>2nd Quarter</c:v>
                </c:pt>
                <c:pt idx="2">
                  <c:v>3rd Quarter</c:v>
                </c:pt>
                <c:pt idx="3">
                  <c:v>4th Quarter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20.399999999999999</c:v>
                </c:pt>
                <c:pt idx="1">
                  <c:v>27.4</c:v>
                </c:pt>
                <c:pt idx="2">
                  <c:v>59</c:v>
                </c:pt>
                <c:pt idx="3">
                  <c:v>20.399999999999999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AE-CB47-99CD-B56FACA609A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Zapad</c:v>
                </c:pt>
              </c:strCache>
            </c:strRef>
          </c:tx>
          <c:spPr>
            <a:solidFill>
              <a:schemeClr val="accent4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1st Quarter</c:v>
                </c:pt>
                <c:pt idx="1">
                  <c:v>2nd Quarter</c:v>
                </c:pt>
                <c:pt idx="2">
                  <c:v>3rd Quarter</c:v>
                </c:pt>
                <c:pt idx="3">
                  <c:v>4th Quarter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30.6</c:v>
                </c:pt>
                <c:pt idx="1">
                  <c:v>38.6</c:v>
                </c:pt>
                <c:pt idx="2">
                  <c:v>34.6</c:v>
                </c:pt>
                <c:pt idx="3">
                  <c:v>31.6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0AE-CB47-99CD-B56FACA609A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Sjever</c:v>
                </c:pt>
              </c:strCache>
            </c:strRef>
          </c:tx>
          <c:spPr>
            <a:solidFill>
              <a:schemeClr val="accent6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1st Quarter</c:v>
                </c:pt>
                <c:pt idx="1">
                  <c:v>2nd Quarter</c:v>
                </c:pt>
                <c:pt idx="2">
                  <c:v>3rd Quarter</c:v>
                </c:pt>
                <c:pt idx="3">
                  <c:v>4th Quarter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45.9</c:v>
                </c:pt>
                <c:pt idx="1">
                  <c:v>46.9</c:v>
                </c:pt>
                <c:pt idx="2">
                  <c:v>45</c:v>
                </c:pt>
                <c:pt idx="3">
                  <c:v>43.9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0AE-CB47-99CD-B56FACA609A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25"/>
        <c:axId val="170536320"/>
        <c:axId val="171062400"/>
      </c:barChart>
      <c:catAx>
        <c:axId val="170536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1062400"/>
        <c:crosses val="autoZero"/>
        <c:auto val="1"/>
        <c:lblAlgn val="ctr"/>
        <c:lblOffset val="100"/>
        <c:noMultiLvlLbl val="0"/>
      </c:catAx>
      <c:valAx>
        <c:axId val="1710624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05363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95" b="1" i="0" u="none" strike="noStrike" kern="1200" cap="all" spc="100" normalizeH="0" baseline="0">
                <a:ln>
                  <a:solidFill>
                    <a:sysClr val="windowText" lastClr="000000"/>
                  </a:solidFill>
                </a:ln>
                <a:solidFill>
                  <a:srgbClr val="009999"/>
                </a:solidFill>
                <a:latin typeface="+mn-lt"/>
                <a:ea typeface="+mn-ea"/>
                <a:cs typeface="+mn-cs"/>
              </a:defRPr>
            </a:pPr>
            <a:r>
              <a:rPr lang="sr-Latn-RS" dirty="0"/>
              <a:t>Troškovi po danu vs obim proizvodnje</a:t>
            </a:r>
            <a:r>
              <a:rPr lang="sr-Latn-RS" baseline="0" dirty="0"/>
              <a:t> po danu</a:t>
            </a:r>
            <a:endParaRPr lang="sr-Latn-RS" dirty="0"/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5011037527593821"/>
          <c:y val="0.24896265560165975"/>
          <c:w val="0.8101545253863135"/>
          <c:h val="0.48547717842323651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Cost per day</c:v>
                </c:pt>
              </c:strCache>
            </c:strRef>
          </c:tx>
          <c:spPr>
            <a:ln w="25400" cap="rnd">
              <a:noFill/>
              <a:round/>
            </a:ln>
            <a:effectLst>
              <a:outerShdw dist="25400" dir="2700000" algn="tl" rotWithShape="0">
                <a:schemeClr val="accent1"/>
              </a:outerShdw>
            </a:effectLst>
          </c:spPr>
          <c:marker>
            <c:symbol val="circle"/>
            <c:size val="6"/>
            <c:spPr>
              <a:solidFill>
                <a:schemeClr val="tx1"/>
              </a:solidFill>
              <a:ln w="22225">
                <a:solidFill>
                  <a:schemeClr val="lt1"/>
                </a:solidFill>
                <a:round/>
              </a:ln>
              <a:effectLst/>
            </c:spPr>
          </c:marker>
          <c:xVal>
            <c:numRef>
              <c:f>Sheet1!$A$2:$A$10</c:f>
              <c:numCache>
                <c:formatCode>General</c:formatCode>
                <c:ptCount val="9"/>
                <c:pt idx="0">
                  <c:v>23</c:v>
                </c:pt>
                <c:pt idx="1">
                  <c:v>26</c:v>
                </c:pt>
                <c:pt idx="2">
                  <c:v>29</c:v>
                </c:pt>
                <c:pt idx="3">
                  <c:v>33</c:v>
                </c:pt>
                <c:pt idx="4">
                  <c:v>38</c:v>
                </c:pt>
                <c:pt idx="5">
                  <c:v>42</c:v>
                </c:pt>
                <c:pt idx="6">
                  <c:v>50</c:v>
                </c:pt>
                <c:pt idx="7">
                  <c:v>55</c:v>
                </c:pt>
                <c:pt idx="8">
                  <c:v>60</c:v>
                </c:pt>
              </c:numCache>
            </c:numRef>
          </c:xVal>
          <c:yVal>
            <c:numRef>
              <c:f>Sheet1!$B$2:$B$10</c:f>
              <c:numCache>
                <c:formatCode>General</c:formatCode>
                <c:ptCount val="9"/>
                <c:pt idx="0">
                  <c:v>125</c:v>
                </c:pt>
                <c:pt idx="1">
                  <c:v>140</c:v>
                </c:pt>
                <c:pt idx="2">
                  <c:v>146</c:v>
                </c:pt>
                <c:pt idx="3">
                  <c:v>160</c:v>
                </c:pt>
                <c:pt idx="4">
                  <c:v>167</c:v>
                </c:pt>
                <c:pt idx="5">
                  <c:v>170</c:v>
                </c:pt>
                <c:pt idx="6">
                  <c:v>188</c:v>
                </c:pt>
                <c:pt idx="7">
                  <c:v>195</c:v>
                </c:pt>
                <c:pt idx="8">
                  <c:v>200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1A48-454A-B721-4FA37C797B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2294912"/>
        <c:axId val="172296832"/>
      </c:scatterChart>
      <c:valAx>
        <c:axId val="17229491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alpha val="2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ln>
                      <a:solidFill>
                        <a:sysClr val="windowText" lastClr="000000"/>
                      </a:solidFill>
                    </a:ln>
                    <a:solidFill>
                      <a:srgbClr val="009999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r-Latn-RS" sz="1600" b="0" dirty="0"/>
                  <a:t>Obim</a:t>
                </a:r>
                <a:r>
                  <a:rPr lang="sr-Latn-RS" sz="1600" b="0" baseline="0" dirty="0"/>
                  <a:t> proizvodnje po danu</a:t>
                </a:r>
                <a:endParaRPr lang="sr-Latn-RS" sz="1600" b="0" dirty="0"/>
              </a:p>
            </c:rich>
          </c:tx>
          <c:layout>
            <c:manualLayout>
              <c:xMode val="edge"/>
              <c:yMode val="edge"/>
              <c:x val="0.43487853234551088"/>
              <c:y val="0.85363763383802094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ln>
                  <a:solidFill>
                    <a:sysClr val="windowText" lastClr="000000"/>
                  </a:solidFill>
                </a:ln>
                <a:solidFill>
                  <a:srgbClr val="009999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296832"/>
        <c:crosses val="autoZero"/>
        <c:crossBetween val="midCat"/>
      </c:valAx>
      <c:valAx>
        <c:axId val="172296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ln>
                      <a:solidFill>
                        <a:sysClr val="windowText" lastClr="000000"/>
                      </a:solidFill>
                    </a:ln>
                    <a:solidFill>
                      <a:srgbClr val="009999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r-Latn-RS" sz="1600" b="0" dirty="0"/>
                  <a:t>Troškovi</a:t>
                </a:r>
                <a:r>
                  <a:rPr lang="sr-Latn-RS" sz="1600" b="0" baseline="0" dirty="0"/>
                  <a:t> po danu</a:t>
                </a:r>
                <a:r>
                  <a:rPr lang="sr-Latn-RS" sz="1600" b="0" dirty="0"/>
                  <a:t> </a:t>
                </a:r>
              </a:p>
            </c:rich>
          </c:tx>
          <c:layout>
            <c:manualLayout>
              <c:xMode val="edge"/>
              <c:yMode val="edge"/>
              <c:x val="2.4282560706401769E-2"/>
              <c:y val="0.31120331950207475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ln>
                  <a:solidFill>
                    <a:sysClr val="windowText" lastClr="000000"/>
                  </a:solidFill>
                </a:ln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29491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rgbClr val="33CCCC">
            <a:tint val="66000"/>
            <a:satMod val="160000"/>
          </a:srgbClr>
        </a:gs>
        <a:gs pos="50000">
          <a:srgbClr val="33CCCC">
            <a:tint val="44500"/>
            <a:satMod val="160000"/>
          </a:srgbClr>
        </a:gs>
        <a:gs pos="100000">
          <a:srgbClr val="33CCCC">
            <a:tint val="23500"/>
            <a:satMod val="160000"/>
          </a:srgbClr>
        </a:gs>
      </a:gsLst>
      <a:lin ang="8100000" scaled="1"/>
      <a:tileRect/>
    </a:gradFill>
    <a:ln w="9525" cap="flat" cmpd="sng" algn="ctr">
      <a:solidFill>
        <a:srgbClr val="009999"/>
      </a:solidFill>
      <a:round/>
    </a:ln>
    <a:effectLst/>
  </c:spPr>
  <c:txPr>
    <a:bodyPr/>
    <a:lstStyle/>
    <a:p>
      <a:pPr>
        <a:defRPr>
          <a:ln>
            <a:solidFill>
              <a:sysClr val="windowText" lastClr="000000"/>
            </a:solidFill>
          </a:ln>
          <a:solidFill>
            <a:srgbClr val="009999"/>
          </a:solidFill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Latn-BA"/>
              <a:t>Prodaja časopisa TOTAL SOCCER</a:t>
            </a:r>
            <a:endParaRPr lang="en-US"/>
          </a:p>
        </c:rich>
      </c:tx>
      <c:layout>
        <c:manualLayout>
          <c:xMode val="edge"/>
          <c:yMode val="edge"/>
          <c:x val="0.24632948040269345"/>
          <c:y val="2.1276640419947517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0766721044045684"/>
          <c:y val="0.21276595744680868"/>
          <c:w val="0.87601957585644352"/>
          <c:h val="0.63525835866261393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A2DC44"/>
              </a:solidFill>
              <a:ln w="9525">
                <a:solidFill>
                  <a:schemeClr val="accent6"/>
                </a:solidFill>
              </a:ln>
              <a:effectLst/>
            </c:spPr>
          </c:marker>
          <c:cat>
            <c:numRef>
              <c:f>Sheet1!$A$3:$A$19</c:f>
              <c:numCache>
                <c:formatCode>General</c:formatCode>
                <c:ptCount val="17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</c:numCache>
            </c:numRef>
          </c:cat>
          <c:val>
            <c:numRef>
              <c:f>Sheet1!$B$3:$B$19</c:f>
              <c:numCache>
                <c:formatCode>General</c:formatCode>
                <c:ptCount val="17"/>
                <c:pt idx="0">
                  <c:v>45</c:v>
                </c:pt>
                <c:pt idx="1">
                  <c:v>87</c:v>
                </c:pt>
                <c:pt idx="2">
                  <c:v>99</c:v>
                </c:pt>
                <c:pt idx="3">
                  <c:v>169</c:v>
                </c:pt>
                <c:pt idx="4">
                  <c:v>145</c:v>
                </c:pt>
                <c:pt idx="5">
                  <c:v>132</c:v>
                </c:pt>
                <c:pt idx="6">
                  <c:v>124</c:v>
                </c:pt>
                <c:pt idx="7">
                  <c:v>193</c:v>
                </c:pt>
                <c:pt idx="8">
                  <c:v>227</c:v>
                </c:pt>
                <c:pt idx="9">
                  <c:v>230</c:v>
                </c:pt>
                <c:pt idx="10">
                  <c:v>205</c:v>
                </c:pt>
                <c:pt idx="11">
                  <c:v>240</c:v>
                </c:pt>
                <c:pt idx="12">
                  <c:v>247</c:v>
                </c:pt>
                <c:pt idx="13">
                  <c:v>258</c:v>
                </c:pt>
                <c:pt idx="14">
                  <c:v>238</c:v>
                </c:pt>
                <c:pt idx="15">
                  <c:v>244</c:v>
                </c:pt>
                <c:pt idx="16">
                  <c:v>288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BF6-074A-8CF4-4CEFF5A8B9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2380160"/>
        <c:axId val="172381696"/>
      </c:lineChart>
      <c:catAx>
        <c:axId val="172380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54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3816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2381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r-Latn-RS"/>
                  <a:t>U hiljadama primjeraka</a:t>
                </a:r>
              </a:p>
            </c:rich>
          </c:tx>
          <c:layout>
            <c:manualLayout>
              <c:xMode val="edge"/>
              <c:yMode val="edge"/>
              <c:x val="1.7944567514018968E-2"/>
              <c:y val="0.29787236595425598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3801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pattFill prst="ltDn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>
        <a:solidFill>
          <a:schemeClr val="phClr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image" Target="../media/image2.png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microsoft.com/office/2007/relationships/hdphoto" Target="../media/hdphoto2.wdp"/><Relationship Id="rId9" Type="http://schemas.microsoft.com/office/2007/relationships/hdphoto" Target="../media/hdphoto3.wdp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image" Target="../media/image2.png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microsoft.com/office/2007/relationships/hdphoto" Target="../media/hdphoto2.wdp"/><Relationship Id="rId9" Type="http://schemas.microsoft.com/office/2007/relationships/hdphoto" Target="../media/hdphoto3.wdp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B6B00A-C64B-46D8-9D10-EC4004C77CEA}" type="doc">
      <dgm:prSet loTypeId="urn:microsoft.com/office/officeart/2008/layout/HorizontalMultiLevelHierarchy" loCatId="hierarchy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sr-Latn-RS"/>
        </a:p>
      </dgm:t>
    </dgm:pt>
    <dgm:pt modelId="{49495D31-0CBB-4884-BD71-B26DC7C204A2}">
      <dgm:prSet phldrT="[Text]" custT="1"/>
      <dgm:spPr>
        <a:solidFill>
          <a:srgbClr val="25E3F7"/>
        </a:solidFill>
      </dgm:spPr>
      <dgm:t>
        <a:bodyPr/>
        <a:lstStyle/>
        <a:p>
          <a:r>
            <a:rPr lang="en-GB" sz="4000" dirty="0">
              <a:latin typeface="+mj-lt"/>
            </a:rPr>
            <a:t>PODACI</a:t>
          </a:r>
          <a:endParaRPr lang="sr-Latn-RS" sz="4000" dirty="0">
            <a:latin typeface="+mj-lt"/>
          </a:endParaRPr>
        </a:p>
      </dgm:t>
    </dgm:pt>
    <dgm:pt modelId="{E5D353A8-B016-4F3A-9F51-16836953D9EA}" type="parTrans" cxnId="{D1725053-D061-4A2B-B30B-DDA800D55430}">
      <dgm:prSet/>
      <dgm:spPr/>
      <dgm:t>
        <a:bodyPr/>
        <a:lstStyle/>
        <a:p>
          <a:endParaRPr lang="sr-Latn-RS"/>
        </a:p>
      </dgm:t>
    </dgm:pt>
    <dgm:pt modelId="{3412E2CF-9B84-4C1A-8D16-D3767D59467D}" type="sibTrans" cxnId="{D1725053-D061-4A2B-B30B-DDA800D55430}">
      <dgm:prSet/>
      <dgm:spPr/>
      <dgm:t>
        <a:bodyPr/>
        <a:lstStyle/>
        <a:p>
          <a:endParaRPr lang="sr-Latn-RS"/>
        </a:p>
      </dgm:t>
    </dgm:pt>
    <dgm:pt modelId="{AFE32C89-E569-43D0-9732-0E978DAC0356}">
      <dgm:prSet phldrT="[Text]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ln w="28575">
          <a:solidFill>
            <a:srgbClr val="92D050"/>
          </a:solidFill>
        </a:ln>
      </dgm:spPr>
      <dgm:t>
        <a:bodyPr/>
        <a:lstStyle/>
        <a:p>
          <a:r>
            <a:rPr lang="en-GB" dirty="0" err="1">
              <a:latin typeface="+mj-lt"/>
            </a:rPr>
            <a:t>Kategorijaln</a:t>
          </a:r>
          <a:r>
            <a:rPr lang="sr-Latn-RS" dirty="0">
              <a:latin typeface="+mj-lt"/>
            </a:rPr>
            <a:t>i ili  atributivni</a:t>
          </a:r>
        </a:p>
      </dgm:t>
    </dgm:pt>
    <dgm:pt modelId="{58622BC1-61A7-4544-B870-E2D8A500A8E1}" type="parTrans" cxnId="{AD18A74C-DA09-4614-AD48-A172986AE52F}">
      <dgm:prSet/>
      <dgm:spPr>
        <a:ln>
          <a:solidFill>
            <a:srgbClr val="92D050"/>
          </a:solidFill>
        </a:ln>
      </dgm:spPr>
      <dgm:t>
        <a:bodyPr/>
        <a:lstStyle/>
        <a:p>
          <a:endParaRPr lang="sr-Latn-RS"/>
        </a:p>
      </dgm:t>
    </dgm:pt>
    <dgm:pt modelId="{A048A227-5129-427C-93C7-60DE0A714B21}" type="sibTrans" cxnId="{AD18A74C-DA09-4614-AD48-A172986AE52F}">
      <dgm:prSet/>
      <dgm:spPr/>
      <dgm:t>
        <a:bodyPr/>
        <a:lstStyle/>
        <a:p>
          <a:endParaRPr lang="sr-Latn-RS"/>
        </a:p>
      </dgm:t>
    </dgm:pt>
    <dgm:pt modelId="{5677B506-28D4-4757-BF19-F357BF3501D3}">
      <dgm:prSet phldrT="[Text]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 w="28575">
          <a:solidFill>
            <a:srgbClr val="92D050"/>
          </a:solidFill>
        </a:ln>
      </dgm:spPr>
      <dgm:t>
        <a:bodyPr/>
        <a:lstStyle/>
        <a:p>
          <a:r>
            <a:rPr lang="en-GB" dirty="0" err="1">
              <a:latin typeface="+mj-lt"/>
            </a:rPr>
            <a:t>Numeri</a:t>
          </a:r>
          <a:r>
            <a:rPr lang="sr-Latn-RS" dirty="0">
              <a:latin typeface="+mj-lt"/>
            </a:rPr>
            <a:t>čki</a:t>
          </a:r>
        </a:p>
      </dgm:t>
    </dgm:pt>
    <dgm:pt modelId="{2C804B04-C3B0-4AF4-8A2F-EFA8582C9D55}" type="parTrans" cxnId="{5A7941F9-4A27-4D31-8C1F-BBB44159E0AC}">
      <dgm:prSet>
        <dgm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dgm:style>
      </dgm:prSet>
      <dgm:spPr>
        <a:ln w="19050">
          <a:solidFill>
            <a:srgbClr val="92D050"/>
          </a:solidFill>
        </a:ln>
      </dgm:spPr>
      <dgm:t>
        <a:bodyPr/>
        <a:lstStyle/>
        <a:p>
          <a:endParaRPr lang="sr-Latn-RS"/>
        </a:p>
      </dgm:t>
    </dgm:pt>
    <dgm:pt modelId="{67AF53E0-16FA-4919-ADC1-6DBF2427ABFA}" type="sibTrans" cxnId="{5A7941F9-4A27-4D31-8C1F-BBB44159E0AC}">
      <dgm:prSet/>
      <dgm:spPr/>
      <dgm:t>
        <a:bodyPr/>
        <a:lstStyle/>
        <a:p>
          <a:endParaRPr lang="sr-Latn-RS"/>
        </a:p>
      </dgm:t>
    </dgm:pt>
    <dgm:pt modelId="{BADC06A6-1ACD-47E5-896E-1D5D71D4F7F3}">
      <dgm:prSet phldrT="[Text]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 w="28575">
          <a:solidFill>
            <a:srgbClr val="92D050"/>
          </a:solidFill>
        </a:ln>
      </dgm:spPr>
      <dgm:t>
        <a:bodyPr/>
        <a:lstStyle/>
        <a:p>
          <a:r>
            <a:rPr lang="sr-Latn-RS" dirty="0">
              <a:latin typeface="+mj-lt"/>
            </a:rPr>
            <a:t>Prekidni ili diskretni</a:t>
          </a:r>
        </a:p>
      </dgm:t>
    </dgm:pt>
    <dgm:pt modelId="{0F35D408-1918-494D-8D52-13E881D21926}" type="parTrans" cxnId="{D3B1E36C-B50C-44A3-8589-F8DB2EDC5B7D}">
      <dgm:prSet/>
      <dgm:spPr>
        <a:solidFill>
          <a:srgbClr val="27CEF5"/>
        </a:solidFill>
        <a:ln>
          <a:solidFill>
            <a:srgbClr val="25E3F7"/>
          </a:solidFill>
        </a:ln>
      </dgm:spPr>
      <dgm:t>
        <a:bodyPr/>
        <a:lstStyle/>
        <a:p>
          <a:endParaRPr lang="sr-Latn-RS"/>
        </a:p>
      </dgm:t>
    </dgm:pt>
    <dgm:pt modelId="{0E9A0438-66D4-45D6-AD5D-9CCED53C58FE}" type="sibTrans" cxnId="{D3B1E36C-B50C-44A3-8589-F8DB2EDC5B7D}">
      <dgm:prSet/>
      <dgm:spPr/>
      <dgm:t>
        <a:bodyPr/>
        <a:lstStyle/>
        <a:p>
          <a:endParaRPr lang="sr-Latn-RS"/>
        </a:p>
      </dgm:t>
    </dgm:pt>
    <dgm:pt modelId="{6D2BA36F-C865-4096-9CF7-2FEF5E32C223}">
      <dgm:prSet phldrT="[Text]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 w="28575">
          <a:solidFill>
            <a:srgbClr val="92D050"/>
          </a:solidFill>
        </a:ln>
      </dgm:spPr>
      <dgm:t>
        <a:bodyPr/>
        <a:lstStyle/>
        <a:p>
          <a:r>
            <a:rPr lang="sr-Latn-RS" dirty="0">
              <a:latin typeface="+mj-lt"/>
            </a:rPr>
            <a:t>Neprekidni ili kontinuirani</a:t>
          </a:r>
        </a:p>
      </dgm:t>
    </dgm:pt>
    <dgm:pt modelId="{7839D80E-0124-4081-B0F4-37627D5943CB}" type="parTrans" cxnId="{40A606BC-1BA5-407C-A367-195408CC1782}">
      <dgm:prSet/>
      <dgm:spPr>
        <a:ln>
          <a:solidFill>
            <a:srgbClr val="25E3F7"/>
          </a:solidFill>
        </a:ln>
      </dgm:spPr>
      <dgm:t>
        <a:bodyPr/>
        <a:lstStyle/>
        <a:p>
          <a:endParaRPr lang="sr-Latn-RS"/>
        </a:p>
      </dgm:t>
    </dgm:pt>
    <dgm:pt modelId="{B4898671-0835-4712-89B5-15507D37B22F}" type="sibTrans" cxnId="{40A606BC-1BA5-407C-A367-195408CC1782}">
      <dgm:prSet/>
      <dgm:spPr/>
      <dgm:t>
        <a:bodyPr/>
        <a:lstStyle/>
        <a:p>
          <a:endParaRPr lang="sr-Latn-RS"/>
        </a:p>
      </dgm:t>
    </dgm:pt>
    <dgm:pt modelId="{46EFD424-7C23-4A14-ACA2-76479489F7E1}" type="pres">
      <dgm:prSet presAssocID="{16B6B00A-C64B-46D8-9D10-EC4004C77CEA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13D8AE09-7595-4AED-B750-98A1936C3193}" type="pres">
      <dgm:prSet presAssocID="{49495D31-0CBB-4884-BD71-B26DC7C204A2}" presName="root1" presStyleCnt="0"/>
      <dgm:spPr/>
    </dgm:pt>
    <dgm:pt modelId="{F148BA7C-D187-4DD6-BD5A-591607CF4516}" type="pres">
      <dgm:prSet presAssocID="{49495D31-0CBB-4884-BD71-B26DC7C204A2}" presName="LevelOneTextNode" presStyleLbl="node0" presStyleIdx="0" presStyleCnt="1">
        <dgm:presLayoutVars>
          <dgm:chPref val="3"/>
        </dgm:presLayoutVars>
      </dgm:prSet>
      <dgm:spPr/>
    </dgm:pt>
    <dgm:pt modelId="{2C016FB3-9F5B-4914-BCDB-9EAD175BA668}" type="pres">
      <dgm:prSet presAssocID="{49495D31-0CBB-4884-BD71-B26DC7C204A2}" presName="level2hierChild" presStyleCnt="0"/>
      <dgm:spPr/>
    </dgm:pt>
    <dgm:pt modelId="{903C4AC5-2D1A-4117-8DE8-20A218C011F4}" type="pres">
      <dgm:prSet presAssocID="{58622BC1-61A7-4544-B870-E2D8A500A8E1}" presName="conn2-1" presStyleLbl="parChTrans1D2" presStyleIdx="0" presStyleCnt="2"/>
      <dgm:spPr/>
    </dgm:pt>
    <dgm:pt modelId="{ACEAEEC1-CCAF-477B-8838-C54F8A1E735D}" type="pres">
      <dgm:prSet presAssocID="{58622BC1-61A7-4544-B870-E2D8A500A8E1}" presName="connTx" presStyleLbl="parChTrans1D2" presStyleIdx="0" presStyleCnt="2"/>
      <dgm:spPr/>
    </dgm:pt>
    <dgm:pt modelId="{E809B0E2-745F-46CA-830C-FF84F84B4852}" type="pres">
      <dgm:prSet presAssocID="{AFE32C89-E569-43D0-9732-0E978DAC0356}" presName="root2" presStyleCnt="0"/>
      <dgm:spPr/>
    </dgm:pt>
    <dgm:pt modelId="{8A8BF051-222E-4F16-B9AE-E5523E38043B}" type="pres">
      <dgm:prSet presAssocID="{AFE32C89-E569-43D0-9732-0E978DAC0356}" presName="LevelTwoTextNode" presStyleLbl="node2" presStyleIdx="0" presStyleCnt="2">
        <dgm:presLayoutVars>
          <dgm:chPref val="3"/>
        </dgm:presLayoutVars>
      </dgm:prSet>
      <dgm:spPr/>
    </dgm:pt>
    <dgm:pt modelId="{E54B4EDB-BA32-45FC-99C0-0C930A1EF98A}" type="pres">
      <dgm:prSet presAssocID="{AFE32C89-E569-43D0-9732-0E978DAC0356}" presName="level3hierChild" presStyleCnt="0"/>
      <dgm:spPr/>
    </dgm:pt>
    <dgm:pt modelId="{D86DF547-3875-4910-88C2-83EDD79A044C}" type="pres">
      <dgm:prSet presAssocID="{2C804B04-C3B0-4AF4-8A2F-EFA8582C9D55}" presName="conn2-1" presStyleLbl="parChTrans1D2" presStyleIdx="1" presStyleCnt="2"/>
      <dgm:spPr/>
    </dgm:pt>
    <dgm:pt modelId="{D9352ABE-07E2-477A-A3F8-5CF1BF3351B9}" type="pres">
      <dgm:prSet presAssocID="{2C804B04-C3B0-4AF4-8A2F-EFA8582C9D55}" presName="connTx" presStyleLbl="parChTrans1D2" presStyleIdx="1" presStyleCnt="2"/>
      <dgm:spPr/>
    </dgm:pt>
    <dgm:pt modelId="{80A37DEE-9521-4090-B00B-B0BB65D5A175}" type="pres">
      <dgm:prSet presAssocID="{5677B506-28D4-4757-BF19-F357BF3501D3}" presName="root2" presStyleCnt="0"/>
      <dgm:spPr/>
    </dgm:pt>
    <dgm:pt modelId="{47BA7234-30BE-4D9F-B7C1-24F8830400B7}" type="pres">
      <dgm:prSet presAssocID="{5677B506-28D4-4757-BF19-F357BF3501D3}" presName="LevelTwoTextNode" presStyleLbl="node2" presStyleIdx="1" presStyleCnt="2">
        <dgm:presLayoutVars>
          <dgm:chPref val="3"/>
        </dgm:presLayoutVars>
      </dgm:prSet>
      <dgm:spPr/>
    </dgm:pt>
    <dgm:pt modelId="{C14E8899-2213-4E1A-8E84-8C0D159B6D33}" type="pres">
      <dgm:prSet presAssocID="{5677B506-28D4-4757-BF19-F357BF3501D3}" presName="level3hierChild" presStyleCnt="0"/>
      <dgm:spPr/>
    </dgm:pt>
    <dgm:pt modelId="{806CB5A4-3476-4C38-8B0D-546CC383C679}" type="pres">
      <dgm:prSet presAssocID="{0F35D408-1918-494D-8D52-13E881D21926}" presName="conn2-1" presStyleLbl="parChTrans1D3" presStyleIdx="0" presStyleCnt="2"/>
      <dgm:spPr/>
    </dgm:pt>
    <dgm:pt modelId="{C5CE6F74-3191-4001-A89D-6902522D4490}" type="pres">
      <dgm:prSet presAssocID="{0F35D408-1918-494D-8D52-13E881D21926}" presName="connTx" presStyleLbl="parChTrans1D3" presStyleIdx="0" presStyleCnt="2"/>
      <dgm:spPr/>
    </dgm:pt>
    <dgm:pt modelId="{140AFF5A-FD32-45DA-AE3A-88C6B60036CA}" type="pres">
      <dgm:prSet presAssocID="{BADC06A6-1ACD-47E5-896E-1D5D71D4F7F3}" presName="root2" presStyleCnt="0"/>
      <dgm:spPr/>
    </dgm:pt>
    <dgm:pt modelId="{24073909-3E46-4432-AEA1-4C678BE05D36}" type="pres">
      <dgm:prSet presAssocID="{BADC06A6-1ACD-47E5-896E-1D5D71D4F7F3}" presName="LevelTwoTextNode" presStyleLbl="node3" presStyleIdx="0" presStyleCnt="2">
        <dgm:presLayoutVars>
          <dgm:chPref val="3"/>
        </dgm:presLayoutVars>
      </dgm:prSet>
      <dgm:spPr/>
    </dgm:pt>
    <dgm:pt modelId="{3D0350D2-AF18-4E1B-9328-3AE17C83F115}" type="pres">
      <dgm:prSet presAssocID="{BADC06A6-1ACD-47E5-896E-1D5D71D4F7F3}" presName="level3hierChild" presStyleCnt="0"/>
      <dgm:spPr/>
    </dgm:pt>
    <dgm:pt modelId="{2F9E5441-258A-4E01-9CBD-8B85B4CC8CDB}" type="pres">
      <dgm:prSet presAssocID="{7839D80E-0124-4081-B0F4-37627D5943CB}" presName="conn2-1" presStyleLbl="parChTrans1D3" presStyleIdx="1" presStyleCnt="2"/>
      <dgm:spPr/>
    </dgm:pt>
    <dgm:pt modelId="{F2D60F41-4385-41ED-A8B6-B065DE802943}" type="pres">
      <dgm:prSet presAssocID="{7839D80E-0124-4081-B0F4-37627D5943CB}" presName="connTx" presStyleLbl="parChTrans1D3" presStyleIdx="1" presStyleCnt="2"/>
      <dgm:spPr/>
    </dgm:pt>
    <dgm:pt modelId="{5FAD43C8-4736-4CC4-891F-E618E38B6674}" type="pres">
      <dgm:prSet presAssocID="{6D2BA36F-C865-4096-9CF7-2FEF5E32C223}" presName="root2" presStyleCnt="0"/>
      <dgm:spPr/>
    </dgm:pt>
    <dgm:pt modelId="{42854CDB-7887-4AD2-AC0D-C12CDD53A462}" type="pres">
      <dgm:prSet presAssocID="{6D2BA36F-C865-4096-9CF7-2FEF5E32C223}" presName="LevelTwoTextNode" presStyleLbl="node3" presStyleIdx="1" presStyleCnt="2">
        <dgm:presLayoutVars>
          <dgm:chPref val="3"/>
        </dgm:presLayoutVars>
      </dgm:prSet>
      <dgm:spPr/>
    </dgm:pt>
    <dgm:pt modelId="{BDB80F08-43A1-4954-B3D3-96978FE403C9}" type="pres">
      <dgm:prSet presAssocID="{6D2BA36F-C865-4096-9CF7-2FEF5E32C223}" presName="level3hierChild" presStyleCnt="0"/>
      <dgm:spPr/>
    </dgm:pt>
  </dgm:ptLst>
  <dgm:cxnLst>
    <dgm:cxn modelId="{5738AD10-D67B-42DC-AF03-71D827FB7397}" type="presOf" srcId="{5677B506-28D4-4757-BF19-F357BF3501D3}" destId="{47BA7234-30BE-4D9F-B7C1-24F8830400B7}" srcOrd="0" destOrd="0" presId="urn:microsoft.com/office/officeart/2008/layout/HorizontalMultiLevelHierarchy"/>
    <dgm:cxn modelId="{39D38711-41BE-4F95-A4A2-A0B7B5098E4D}" type="presOf" srcId="{2C804B04-C3B0-4AF4-8A2F-EFA8582C9D55}" destId="{D86DF547-3875-4910-88C2-83EDD79A044C}" srcOrd="0" destOrd="0" presId="urn:microsoft.com/office/officeart/2008/layout/HorizontalMultiLevelHierarchy"/>
    <dgm:cxn modelId="{A3116429-EBE7-448F-BEEB-371A9B0C22C6}" type="presOf" srcId="{0F35D408-1918-494D-8D52-13E881D21926}" destId="{C5CE6F74-3191-4001-A89D-6902522D4490}" srcOrd="1" destOrd="0" presId="urn:microsoft.com/office/officeart/2008/layout/HorizontalMultiLevelHierarchy"/>
    <dgm:cxn modelId="{DA3D6C48-C4AC-445D-B594-B4142609E4D1}" type="presOf" srcId="{7839D80E-0124-4081-B0F4-37627D5943CB}" destId="{F2D60F41-4385-41ED-A8B6-B065DE802943}" srcOrd="1" destOrd="0" presId="urn:microsoft.com/office/officeart/2008/layout/HorizontalMultiLevelHierarchy"/>
    <dgm:cxn modelId="{DA35354C-7B97-4D02-B5E9-EEC5B08E9E0E}" type="presOf" srcId="{AFE32C89-E569-43D0-9732-0E978DAC0356}" destId="{8A8BF051-222E-4F16-B9AE-E5523E38043B}" srcOrd="0" destOrd="0" presId="urn:microsoft.com/office/officeart/2008/layout/HorizontalMultiLevelHierarchy"/>
    <dgm:cxn modelId="{AD18A74C-DA09-4614-AD48-A172986AE52F}" srcId="{49495D31-0CBB-4884-BD71-B26DC7C204A2}" destId="{AFE32C89-E569-43D0-9732-0E978DAC0356}" srcOrd="0" destOrd="0" parTransId="{58622BC1-61A7-4544-B870-E2D8A500A8E1}" sibTransId="{A048A227-5129-427C-93C7-60DE0A714B21}"/>
    <dgm:cxn modelId="{D1725053-D061-4A2B-B30B-DDA800D55430}" srcId="{16B6B00A-C64B-46D8-9D10-EC4004C77CEA}" destId="{49495D31-0CBB-4884-BD71-B26DC7C204A2}" srcOrd="0" destOrd="0" parTransId="{E5D353A8-B016-4F3A-9F51-16836953D9EA}" sibTransId="{3412E2CF-9B84-4C1A-8D16-D3767D59467D}"/>
    <dgm:cxn modelId="{B8138F6A-0E45-43B3-9DE1-A32CE78111AA}" type="presOf" srcId="{49495D31-0CBB-4884-BD71-B26DC7C204A2}" destId="{F148BA7C-D187-4DD6-BD5A-591607CF4516}" srcOrd="0" destOrd="0" presId="urn:microsoft.com/office/officeart/2008/layout/HorizontalMultiLevelHierarchy"/>
    <dgm:cxn modelId="{D3B1E36C-B50C-44A3-8589-F8DB2EDC5B7D}" srcId="{5677B506-28D4-4757-BF19-F357BF3501D3}" destId="{BADC06A6-1ACD-47E5-896E-1D5D71D4F7F3}" srcOrd="0" destOrd="0" parTransId="{0F35D408-1918-494D-8D52-13E881D21926}" sibTransId="{0E9A0438-66D4-45D6-AD5D-9CCED53C58FE}"/>
    <dgm:cxn modelId="{D82CB28A-0FF8-4764-83A0-41649BD1812F}" type="presOf" srcId="{0F35D408-1918-494D-8D52-13E881D21926}" destId="{806CB5A4-3476-4C38-8B0D-546CC383C679}" srcOrd="0" destOrd="0" presId="urn:microsoft.com/office/officeart/2008/layout/HorizontalMultiLevelHierarchy"/>
    <dgm:cxn modelId="{A61AE49F-C13B-4CBC-B92B-FB4A412C6AF5}" type="presOf" srcId="{7839D80E-0124-4081-B0F4-37627D5943CB}" destId="{2F9E5441-258A-4E01-9CBD-8B85B4CC8CDB}" srcOrd="0" destOrd="0" presId="urn:microsoft.com/office/officeart/2008/layout/HorizontalMultiLevelHierarchy"/>
    <dgm:cxn modelId="{C9977BB4-D7CF-4851-8DEA-D8B9332690D4}" type="presOf" srcId="{6D2BA36F-C865-4096-9CF7-2FEF5E32C223}" destId="{42854CDB-7887-4AD2-AC0D-C12CDD53A462}" srcOrd="0" destOrd="0" presId="urn:microsoft.com/office/officeart/2008/layout/HorizontalMultiLevelHierarchy"/>
    <dgm:cxn modelId="{D137CEB9-8533-441E-B40C-FD6356E86425}" type="presOf" srcId="{16B6B00A-C64B-46D8-9D10-EC4004C77CEA}" destId="{46EFD424-7C23-4A14-ACA2-76479489F7E1}" srcOrd="0" destOrd="0" presId="urn:microsoft.com/office/officeart/2008/layout/HorizontalMultiLevelHierarchy"/>
    <dgm:cxn modelId="{40A606BC-1BA5-407C-A367-195408CC1782}" srcId="{5677B506-28D4-4757-BF19-F357BF3501D3}" destId="{6D2BA36F-C865-4096-9CF7-2FEF5E32C223}" srcOrd="1" destOrd="0" parTransId="{7839D80E-0124-4081-B0F4-37627D5943CB}" sibTransId="{B4898671-0835-4712-89B5-15507D37B22F}"/>
    <dgm:cxn modelId="{C2D077CF-1422-4A32-B416-D03B06DB7FC9}" type="presOf" srcId="{BADC06A6-1ACD-47E5-896E-1D5D71D4F7F3}" destId="{24073909-3E46-4432-AEA1-4C678BE05D36}" srcOrd="0" destOrd="0" presId="urn:microsoft.com/office/officeart/2008/layout/HorizontalMultiLevelHierarchy"/>
    <dgm:cxn modelId="{595304D2-6B07-4CAB-BBA8-ADB9EF80396D}" type="presOf" srcId="{58622BC1-61A7-4544-B870-E2D8A500A8E1}" destId="{ACEAEEC1-CCAF-477B-8838-C54F8A1E735D}" srcOrd="1" destOrd="0" presId="urn:microsoft.com/office/officeart/2008/layout/HorizontalMultiLevelHierarchy"/>
    <dgm:cxn modelId="{EDB56ADB-88B8-460C-B436-72D4B84A5001}" type="presOf" srcId="{58622BC1-61A7-4544-B870-E2D8A500A8E1}" destId="{903C4AC5-2D1A-4117-8DE8-20A218C011F4}" srcOrd="0" destOrd="0" presId="urn:microsoft.com/office/officeart/2008/layout/HorizontalMultiLevelHierarchy"/>
    <dgm:cxn modelId="{B24480E8-E0AF-48BC-9FB7-330B8EC84AAE}" type="presOf" srcId="{2C804B04-C3B0-4AF4-8A2F-EFA8582C9D55}" destId="{D9352ABE-07E2-477A-A3F8-5CF1BF3351B9}" srcOrd="1" destOrd="0" presId="urn:microsoft.com/office/officeart/2008/layout/HorizontalMultiLevelHierarchy"/>
    <dgm:cxn modelId="{5A7941F9-4A27-4D31-8C1F-BBB44159E0AC}" srcId="{49495D31-0CBB-4884-BD71-B26DC7C204A2}" destId="{5677B506-28D4-4757-BF19-F357BF3501D3}" srcOrd="1" destOrd="0" parTransId="{2C804B04-C3B0-4AF4-8A2F-EFA8582C9D55}" sibTransId="{67AF53E0-16FA-4919-ADC1-6DBF2427ABFA}"/>
    <dgm:cxn modelId="{0A4EA405-D420-4402-B8BD-AF3BFD7493E9}" type="presParOf" srcId="{46EFD424-7C23-4A14-ACA2-76479489F7E1}" destId="{13D8AE09-7595-4AED-B750-98A1936C3193}" srcOrd="0" destOrd="0" presId="urn:microsoft.com/office/officeart/2008/layout/HorizontalMultiLevelHierarchy"/>
    <dgm:cxn modelId="{99FA23F1-222B-4A88-9E88-AC95DA2EFA7E}" type="presParOf" srcId="{13D8AE09-7595-4AED-B750-98A1936C3193}" destId="{F148BA7C-D187-4DD6-BD5A-591607CF4516}" srcOrd="0" destOrd="0" presId="urn:microsoft.com/office/officeart/2008/layout/HorizontalMultiLevelHierarchy"/>
    <dgm:cxn modelId="{EE20C9CC-77B7-4DB4-872C-4560B07EBA52}" type="presParOf" srcId="{13D8AE09-7595-4AED-B750-98A1936C3193}" destId="{2C016FB3-9F5B-4914-BCDB-9EAD175BA668}" srcOrd="1" destOrd="0" presId="urn:microsoft.com/office/officeart/2008/layout/HorizontalMultiLevelHierarchy"/>
    <dgm:cxn modelId="{73A9DB99-C166-459F-B786-CEB2F0973485}" type="presParOf" srcId="{2C016FB3-9F5B-4914-BCDB-9EAD175BA668}" destId="{903C4AC5-2D1A-4117-8DE8-20A218C011F4}" srcOrd="0" destOrd="0" presId="urn:microsoft.com/office/officeart/2008/layout/HorizontalMultiLevelHierarchy"/>
    <dgm:cxn modelId="{21DB4CEF-3053-478B-AE9C-CA37E10B0CF1}" type="presParOf" srcId="{903C4AC5-2D1A-4117-8DE8-20A218C011F4}" destId="{ACEAEEC1-CCAF-477B-8838-C54F8A1E735D}" srcOrd="0" destOrd="0" presId="urn:microsoft.com/office/officeart/2008/layout/HorizontalMultiLevelHierarchy"/>
    <dgm:cxn modelId="{AD8142B4-3D81-41B0-A986-9C81C2B50988}" type="presParOf" srcId="{2C016FB3-9F5B-4914-BCDB-9EAD175BA668}" destId="{E809B0E2-745F-46CA-830C-FF84F84B4852}" srcOrd="1" destOrd="0" presId="urn:microsoft.com/office/officeart/2008/layout/HorizontalMultiLevelHierarchy"/>
    <dgm:cxn modelId="{BF997ABB-082D-4B6A-9EB3-0DCFE0097BE6}" type="presParOf" srcId="{E809B0E2-745F-46CA-830C-FF84F84B4852}" destId="{8A8BF051-222E-4F16-B9AE-E5523E38043B}" srcOrd="0" destOrd="0" presId="urn:microsoft.com/office/officeart/2008/layout/HorizontalMultiLevelHierarchy"/>
    <dgm:cxn modelId="{18E9115A-4C62-4B30-87D7-8E1CAE4B3AC6}" type="presParOf" srcId="{E809B0E2-745F-46CA-830C-FF84F84B4852}" destId="{E54B4EDB-BA32-45FC-99C0-0C930A1EF98A}" srcOrd="1" destOrd="0" presId="urn:microsoft.com/office/officeart/2008/layout/HorizontalMultiLevelHierarchy"/>
    <dgm:cxn modelId="{0F9C98BF-1F64-4B54-BA94-1B7151FD7B07}" type="presParOf" srcId="{2C016FB3-9F5B-4914-BCDB-9EAD175BA668}" destId="{D86DF547-3875-4910-88C2-83EDD79A044C}" srcOrd="2" destOrd="0" presId="urn:microsoft.com/office/officeart/2008/layout/HorizontalMultiLevelHierarchy"/>
    <dgm:cxn modelId="{983DC3DD-52C4-44BE-82DF-AB06859233E3}" type="presParOf" srcId="{D86DF547-3875-4910-88C2-83EDD79A044C}" destId="{D9352ABE-07E2-477A-A3F8-5CF1BF3351B9}" srcOrd="0" destOrd="0" presId="urn:microsoft.com/office/officeart/2008/layout/HorizontalMultiLevelHierarchy"/>
    <dgm:cxn modelId="{4919A773-73FA-42D1-A056-807B92280250}" type="presParOf" srcId="{2C016FB3-9F5B-4914-BCDB-9EAD175BA668}" destId="{80A37DEE-9521-4090-B00B-B0BB65D5A175}" srcOrd="3" destOrd="0" presId="urn:microsoft.com/office/officeart/2008/layout/HorizontalMultiLevelHierarchy"/>
    <dgm:cxn modelId="{59DA2BB1-4CC6-4D0A-8B9D-18B242146469}" type="presParOf" srcId="{80A37DEE-9521-4090-B00B-B0BB65D5A175}" destId="{47BA7234-30BE-4D9F-B7C1-24F8830400B7}" srcOrd="0" destOrd="0" presId="urn:microsoft.com/office/officeart/2008/layout/HorizontalMultiLevelHierarchy"/>
    <dgm:cxn modelId="{D69536A8-32AE-4324-B854-E5B20C0E6D82}" type="presParOf" srcId="{80A37DEE-9521-4090-B00B-B0BB65D5A175}" destId="{C14E8899-2213-4E1A-8E84-8C0D159B6D33}" srcOrd="1" destOrd="0" presId="urn:microsoft.com/office/officeart/2008/layout/HorizontalMultiLevelHierarchy"/>
    <dgm:cxn modelId="{90468149-FA2B-4927-92BE-A3AF69D8D98C}" type="presParOf" srcId="{C14E8899-2213-4E1A-8E84-8C0D159B6D33}" destId="{806CB5A4-3476-4C38-8B0D-546CC383C679}" srcOrd="0" destOrd="0" presId="urn:microsoft.com/office/officeart/2008/layout/HorizontalMultiLevelHierarchy"/>
    <dgm:cxn modelId="{1A948BF8-0C36-4E4D-BA25-012AB0C49954}" type="presParOf" srcId="{806CB5A4-3476-4C38-8B0D-546CC383C679}" destId="{C5CE6F74-3191-4001-A89D-6902522D4490}" srcOrd="0" destOrd="0" presId="urn:microsoft.com/office/officeart/2008/layout/HorizontalMultiLevelHierarchy"/>
    <dgm:cxn modelId="{1B8A481A-9AF7-41BC-9925-7E542EDA8E48}" type="presParOf" srcId="{C14E8899-2213-4E1A-8E84-8C0D159B6D33}" destId="{140AFF5A-FD32-45DA-AE3A-88C6B60036CA}" srcOrd="1" destOrd="0" presId="urn:microsoft.com/office/officeart/2008/layout/HorizontalMultiLevelHierarchy"/>
    <dgm:cxn modelId="{9E1FB8CA-8BAF-4886-9E6D-B276B2B597E7}" type="presParOf" srcId="{140AFF5A-FD32-45DA-AE3A-88C6B60036CA}" destId="{24073909-3E46-4432-AEA1-4C678BE05D36}" srcOrd="0" destOrd="0" presId="urn:microsoft.com/office/officeart/2008/layout/HorizontalMultiLevelHierarchy"/>
    <dgm:cxn modelId="{1F1C8FFC-3A25-45B6-BC9A-1F3AB33588E3}" type="presParOf" srcId="{140AFF5A-FD32-45DA-AE3A-88C6B60036CA}" destId="{3D0350D2-AF18-4E1B-9328-3AE17C83F115}" srcOrd="1" destOrd="0" presId="urn:microsoft.com/office/officeart/2008/layout/HorizontalMultiLevelHierarchy"/>
    <dgm:cxn modelId="{3780878F-3CF8-4148-8AD5-03645AE7C66B}" type="presParOf" srcId="{C14E8899-2213-4E1A-8E84-8C0D159B6D33}" destId="{2F9E5441-258A-4E01-9CBD-8B85B4CC8CDB}" srcOrd="2" destOrd="0" presId="urn:microsoft.com/office/officeart/2008/layout/HorizontalMultiLevelHierarchy"/>
    <dgm:cxn modelId="{793D0AD5-DA82-481C-B8AE-1D25CE4F01F4}" type="presParOf" srcId="{2F9E5441-258A-4E01-9CBD-8B85B4CC8CDB}" destId="{F2D60F41-4385-41ED-A8B6-B065DE802943}" srcOrd="0" destOrd="0" presId="urn:microsoft.com/office/officeart/2008/layout/HorizontalMultiLevelHierarchy"/>
    <dgm:cxn modelId="{58181FA8-9D52-4BCA-B03C-7C8C5E8F69BC}" type="presParOf" srcId="{C14E8899-2213-4E1A-8E84-8C0D159B6D33}" destId="{5FAD43C8-4736-4CC4-891F-E618E38B6674}" srcOrd="3" destOrd="0" presId="urn:microsoft.com/office/officeart/2008/layout/HorizontalMultiLevelHierarchy"/>
    <dgm:cxn modelId="{8F94EC19-4FFE-447D-8AEC-E8259641D157}" type="presParOf" srcId="{5FAD43C8-4736-4CC4-891F-E618E38B6674}" destId="{42854CDB-7887-4AD2-AC0D-C12CDD53A462}" srcOrd="0" destOrd="0" presId="urn:microsoft.com/office/officeart/2008/layout/HorizontalMultiLevelHierarchy"/>
    <dgm:cxn modelId="{12D8AD8D-601D-4C54-AE31-D8C1BD9F3E2E}" type="presParOf" srcId="{5FAD43C8-4736-4CC4-891F-E618E38B6674}" destId="{BDB80F08-43A1-4954-B3D3-96978FE403C9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BF6ED1F-F73E-431A-A1F1-F2159FE3F3E9}" type="doc">
      <dgm:prSet loTypeId="urn:microsoft.com/office/officeart/2009/layout/CirclePictureHierarchy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sr-Latn-RS"/>
        </a:p>
      </dgm:t>
    </dgm:pt>
    <dgm:pt modelId="{8A6661CB-99A2-4ADA-9A7B-786EE8DDF59A}">
      <dgm:prSet phldrT="[Text]"/>
      <dgm:spPr/>
      <dgm:t>
        <a:bodyPr/>
        <a:lstStyle/>
        <a:p>
          <a:r>
            <a:rPr lang="sr-Latn-BA" b="1" dirty="0"/>
            <a:t>Kategorijalni ili kvalitativni podaci</a:t>
          </a:r>
          <a:endParaRPr lang="sr-Latn-RS" dirty="0"/>
        </a:p>
      </dgm:t>
    </dgm:pt>
    <dgm:pt modelId="{EEE14A5B-1FBD-44F2-BEF8-465DAA9218A7}" type="parTrans" cxnId="{512B38F5-74DE-4EF6-888E-02008355C814}">
      <dgm:prSet/>
      <dgm:spPr/>
      <dgm:t>
        <a:bodyPr/>
        <a:lstStyle/>
        <a:p>
          <a:endParaRPr lang="sr-Latn-RS"/>
        </a:p>
      </dgm:t>
    </dgm:pt>
    <dgm:pt modelId="{CCCC1E01-D9A3-482A-A2B0-04867EE8F261}" type="sibTrans" cxnId="{512B38F5-74DE-4EF6-888E-02008355C814}">
      <dgm:prSet/>
      <dgm:spPr/>
      <dgm:t>
        <a:bodyPr/>
        <a:lstStyle/>
        <a:p>
          <a:endParaRPr lang="sr-Latn-RS"/>
        </a:p>
      </dgm:t>
    </dgm:pt>
    <dgm:pt modelId="{41B75670-0369-4B54-8103-3B6E29E9F2D9}">
      <dgm:prSet phldrT="[Text]"/>
      <dgm:spPr/>
      <dgm:t>
        <a:bodyPr/>
        <a:lstStyle/>
        <a:p>
          <a:r>
            <a:rPr lang="sr-Latn-RS" b="1" dirty="0"/>
            <a:t>Tabela</a:t>
          </a:r>
        </a:p>
      </dgm:t>
    </dgm:pt>
    <dgm:pt modelId="{B7FCC48E-0EEC-41A3-A3C7-80B511F7B3C0}" type="parTrans" cxnId="{E9D0A666-361D-45CE-A366-0925E2E83CF9}">
      <dgm:prSet/>
      <dgm:spPr>
        <a:ln w="28575">
          <a:solidFill>
            <a:srgbClr val="A2DC44"/>
          </a:solidFill>
        </a:ln>
      </dgm:spPr>
      <dgm:t>
        <a:bodyPr/>
        <a:lstStyle/>
        <a:p>
          <a:endParaRPr lang="sr-Latn-RS"/>
        </a:p>
      </dgm:t>
    </dgm:pt>
    <dgm:pt modelId="{3C4D76FD-AA84-4896-A458-20E994202B5E}" type="sibTrans" cxnId="{E9D0A666-361D-45CE-A366-0925E2E83CF9}">
      <dgm:prSet/>
      <dgm:spPr/>
      <dgm:t>
        <a:bodyPr/>
        <a:lstStyle/>
        <a:p>
          <a:endParaRPr lang="sr-Latn-RS"/>
        </a:p>
      </dgm:t>
    </dgm:pt>
    <dgm:pt modelId="{E866DF7E-4348-405F-8C6B-B629DFF3163C}">
      <dgm:prSet phldrT="[Text]"/>
      <dgm:spPr/>
      <dgm:t>
        <a:bodyPr/>
        <a:lstStyle/>
        <a:p>
          <a:r>
            <a:rPr lang="sr-Latn-RS" b="1" dirty="0"/>
            <a:t>Grafikon</a:t>
          </a:r>
        </a:p>
      </dgm:t>
    </dgm:pt>
    <dgm:pt modelId="{144C77CD-CCE2-4F0F-90DE-F1A68315519D}" type="parTrans" cxnId="{D21F326E-E584-4773-BED0-C3A6A1C1AC9C}">
      <dgm:prSet/>
      <dgm:spPr>
        <a:ln w="28575">
          <a:solidFill>
            <a:srgbClr val="A2DC44"/>
          </a:solidFill>
        </a:ln>
      </dgm:spPr>
      <dgm:t>
        <a:bodyPr/>
        <a:lstStyle/>
        <a:p>
          <a:endParaRPr lang="sr-Latn-RS"/>
        </a:p>
      </dgm:t>
    </dgm:pt>
    <dgm:pt modelId="{7D2EF2F0-A360-4E21-8F0A-05117E391D24}" type="sibTrans" cxnId="{D21F326E-E584-4773-BED0-C3A6A1C1AC9C}">
      <dgm:prSet/>
      <dgm:spPr/>
      <dgm:t>
        <a:bodyPr/>
        <a:lstStyle/>
        <a:p>
          <a:endParaRPr lang="sr-Latn-RS"/>
        </a:p>
      </dgm:t>
    </dgm:pt>
    <dgm:pt modelId="{3669BF9E-1018-4FE7-BCAB-444E9886BABB}">
      <dgm:prSet phldrT="[Text]"/>
      <dgm:spPr/>
      <dgm:t>
        <a:bodyPr/>
        <a:lstStyle/>
        <a:p>
          <a:r>
            <a:rPr lang="sr-Latn-RS" b="1" dirty="0"/>
            <a:t>Stubići</a:t>
          </a:r>
        </a:p>
      </dgm:t>
    </dgm:pt>
    <dgm:pt modelId="{4DDA27E1-5608-4A20-8939-CE51B5FC9AE2}" type="parTrans" cxnId="{F8A5FDEC-3965-49E8-B426-8BF1C00F52AD}">
      <dgm:prSet/>
      <dgm:spPr>
        <a:ln w="28575">
          <a:solidFill>
            <a:srgbClr val="27CEF5"/>
          </a:solidFill>
        </a:ln>
      </dgm:spPr>
      <dgm:t>
        <a:bodyPr/>
        <a:lstStyle/>
        <a:p>
          <a:endParaRPr lang="sr-Latn-RS"/>
        </a:p>
      </dgm:t>
    </dgm:pt>
    <dgm:pt modelId="{21C06FB0-0BDF-4FC4-B766-F9811525C777}" type="sibTrans" cxnId="{F8A5FDEC-3965-49E8-B426-8BF1C00F52AD}">
      <dgm:prSet/>
      <dgm:spPr/>
      <dgm:t>
        <a:bodyPr/>
        <a:lstStyle/>
        <a:p>
          <a:endParaRPr lang="sr-Latn-RS"/>
        </a:p>
      </dgm:t>
    </dgm:pt>
    <dgm:pt modelId="{7E0DC80C-75B6-412D-8A4F-E7A835D90D00}">
      <dgm:prSet phldrT="[Text]"/>
      <dgm:spPr/>
      <dgm:t>
        <a:bodyPr/>
        <a:lstStyle/>
        <a:p>
          <a:r>
            <a:rPr lang="sr-Latn-RS" b="1" dirty="0"/>
            <a:t>Pite</a:t>
          </a:r>
        </a:p>
      </dgm:t>
    </dgm:pt>
    <dgm:pt modelId="{9BD8D141-39AF-49A9-A49A-9B6177BE7E95}" type="parTrans" cxnId="{23B9FC69-7463-47EA-9475-787DCC3140F1}">
      <dgm:prSet/>
      <dgm:spPr/>
      <dgm:t>
        <a:bodyPr/>
        <a:lstStyle/>
        <a:p>
          <a:endParaRPr lang="sr-Latn-RS"/>
        </a:p>
      </dgm:t>
    </dgm:pt>
    <dgm:pt modelId="{9541B2B8-8D13-48BA-A552-31074934414D}" type="sibTrans" cxnId="{23B9FC69-7463-47EA-9475-787DCC3140F1}">
      <dgm:prSet/>
      <dgm:spPr/>
      <dgm:t>
        <a:bodyPr/>
        <a:lstStyle/>
        <a:p>
          <a:endParaRPr lang="sr-Latn-RS"/>
        </a:p>
      </dgm:t>
    </dgm:pt>
    <dgm:pt modelId="{F332C716-23AD-47D7-9FB4-6B87FBDFD2E0}">
      <dgm:prSet phldrT="[Text]"/>
      <dgm:spPr/>
      <dgm:t>
        <a:bodyPr/>
        <a:lstStyle/>
        <a:p>
          <a:r>
            <a:rPr lang="sr-Latn-RS" b="1" dirty="0"/>
            <a:t>Pareto d.</a:t>
          </a:r>
        </a:p>
      </dgm:t>
    </dgm:pt>
    <dgm:pt modelId="{C7666472-A8EA-447A-ABC2-80638C3618EE}" type="parTrans" cxnId="{EEBEB2B8-6CB5-4911-AF8E-25228CD1E08E}">
      <dgm:prSet/>
      <dgm:spPr>
        <a:ln w="28575">
          <a:solidFill>
            <a:srgbClr val="27CEF5"/>
          </a:solidFill>
        </a:ln>
      </dgm:spPr>
      <dgm:t>
        <a:bodyPr/>
        <a:lstStyle/>
        <a:p>
          <a:endParaRPr lang="sr-Latn-RS"/>
        </a:p>
      </dgm:t>
    </dgm:pt>
    <dgm:pt modelId="{97FFEE1A-6AD9-4A7F-9730-19EA46680067}" type="sibTrans" cxnId="{EEBEB2B8-6CB5-4911-AF8E-25228CD1E08E}">
      <dgm:prSet/>
      <dgm:spPr/>
      <dgm:t>
        <a:bodyPr/>
        <a:lstStyle/>
        <a:p>
          <a:endParaRPr lang="sr-Latn-RS"/>
        </a:p>
      </dgm:t>
    </dgm:pt>
    <dgm:pt modelId="{352FBEE0-2919-4194-A61E-28C662E35E38}">
      <dgm:prSet phldrT="[Text]"/>
      <dgm:spPr/>
      <dgm:t>
        <a:bodyPr/>
        <a:lstStyle/>
        <a:p>
          <a:r>
            <a:rPr lang="sr-Latn-RS" b="1" dirty="0"/>
            <a:t>Distribucija frekvencije</a:t>
          </a:r>
        </a:p>
      </dgm:t>
    </dgm:pt>
    <dgm:pt modelId="{A6A0139A-0681-46B3-9ACA-F826580D7D40}" type="parTrans" cxnId="{25CDA963-EF72-45F7-8AA3-825F27430504}">
      <dgm:prSet/>
      <dgm:spPr>
        <a:ln w="28575">
          <a:solidFill>
            <a:srgbClr val="27CEF5"/>
          </a:solidFill>
        </a:ln>
      </dgm:spPr>
      <dgm:t>
        <a:bodyPr/>
        <a:lstStyle/>
        <a:p>
          <a:endParaRPr lang="sr-Latn-RS"/>
        </a:p>
      </dgm:t>
    </dgm:pt>
    <dgm:pt modelId="{ECCC5921-7495-427D-A830-82720E90592D}" type="sibTrans" cxnId="{25CDA963-EF72-45F7-8AA3-825F27430504}">
      <dgm:prSet/>
      <dgm:spPr/>
      <dgm:t>
        <a:bodyPr/>
        <a:lstStyle/>
        <a:p>
          <a:endParaRPr lang="sr-Latn-RS"/>
        </a:p>
      </dgm:t>
    </dgm:pt>
    <dgm:pt modelId="{C5C74DBF-9C51-4EE7-8A3A-57E886E5E75F}" type="pres">
      <dgm:prSet presAssocID="{7BF6ED1F-F73E-431A-A1F1-F2159FE3F3E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C49D40F-782B-464A-A3F3-687D7899728C}" type="pres">
      <dgm:prSet presAssocID="{8A6661CB-99A2-4ADA-9A7B-786EE8DDF59A}" presName="hierRoot1" presStyleCnt="0"/>
      <dgm:spPr/>
    </dgm:pt>
    <dgm:pt modelId="{14DAF387-C441-47AE-8024-900998114437}" type="pres">
      <dgm:prSet presAssocID="{8A6661CB-99A2-4ADA-9A7B-786EE8DDF59A}" presName="composite" presStyleCnt="0"/>
      <dgm:spPr/>
    </dgm:pt>
    <dgm:pt modelId="{64512FB9-7E04-4A79-AC31-6155F8613678}" type="pres">
      <dgm:prSet presAssocID="{8A6661CB-99A2-4ADA-9A7B-786EE8DDF59A}" presName="image" presStyleLbl="node0" presStyleIdx="0" presStyleCnt="1" custScaleX="152156" custScaleY="127049"/>
      <dgm:spPr>
        <a:blipFill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63BA1421-B45A-46F2-85D5-91E8305A4DBA}" type="pres">
      <dgm:prSet presAssocID="{8A6661CB-99A2-4ADA-9A7B-786EE8DDF59A}" presName="text" presStyleLbl="revTx" presStyleIdx="0" presStyleCnt="7" custLinFactNeighborX="15918" custLinFactNeighborY="3581">
        <dgm:presLayoutVars>
          <dgm:chPref val="3"/>
        </dgm:presLayoutVars>
      </dgm:prSet>
      <dgm:spPr/>
    </dgm:pt>
    <dgm:pt modelId="{6E5AAA57-8579-4524-971D-7E040B54A6D7}" type="pres">
      <dgm:prSet presAssocID="{8A6661CB-99A2-4ADA-9A7B-786EE8DDF59A}" presName="hierChild2" presStyleCnt="0"/>
      <dgm:spPr/>
    </dgm:pt>
    <dgm:pt modelId="{4FD2F2BE-B134-4D9B-9BC1-E24CD439D43C}" type="pres">
      <dgm:prSet presAssocID="{B7FCC48E-0EEC-41A3-A3C7-80B511F7B3C0}" presName="Name10" presStyleLbl="parChTrans1D2" presStyleIdx="0" presStyleCnt="2"/>
      <dgm:spPr/>
    </dgm:pt>
    <dgm:pt modelId="{1CE1C22A-A5D7-4732-B95A-89A07050BCD6}" type="pres">
      <dgm:prSet presAssocID="{41B75670-0369-4B54-8103-3B6E29E9F2D9}" presName="hierRoot2" presStyleCnt="0"/>
      <dgm:spPr/>
    </dgm:pt>
    <dgm:pt modelId="{980E4FE6-891F-4211-A089-34096056BEE9}" type="pres">
      <dgm:prSet presAssocID="{41B75670-0369-4B54-8103-3B6E29E9F2D9}" presName="composite2" presStyleCnt="0"/>
      <dgm:spPr/>
    </dgm:pt>
    <dgm:pt modelId="{669BC8DC-B664-4E04-9D25-A8E3AC517B4E}" type="pres">
      <dgm:prSet presAssocID="{41B75670-0369-4B54-8103-3B6E29E9F2D9}" presName="image2" presStyleLbl="node2" presStyleIdx="0" presStyleCnt="2" custScaleX="134916" custScaleY="118626"/>
      <dgm:spPr>
        <a:blipFill>
          <a:blip xmlns:r="http://schemas.openxmlformats.org/officeDocument/2006/relationships" r:embed="rId2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E0B73B09-1286-4134-B9E1-0779721BD7A6}" type="pres">
      <dgm:prSet presAssocID="{41B75670-0369-4B54-8103-3B6E29E9F2D9}" presName="text2" presStyleLbl="revTx" presStyleIdx="1" presStyleCnt="7" custLinFactNeighborX="10445" custLinFactNeighborY="6026">
        <dgm:presLayoutVars>
          <dgm:chPref val="3"/>
        </dgm:presLayoutVars>
      </dgm:prSet>
      <dgm:spPr/>
    </dgm:pt>
    <dgm:pt modelId="{A747EBE6-01A4-410F-90FD-0DE489F8D4E8}" type="pres">
      <dgm:prSet presAssocID="{41B75670-0369-4B54-8103-3B6E29E9F2D9}" presName="hierChild3" presStyleCnt="0"/>
      <dgm:spPr/>
    </dgm:pt>
    <dgm:pt modelId="{B0649BB3-9548-451A-A0FB-5AE9B05E15C7}" type="pres">
      <dgm:prSet presAssocID="{A6A0139A-0681-46B3-9ACA-F826580D7D40}" presName="Name17" presStyleLbl="parChTrans1D3" presStyleIdx="0" presStyleCnt="4"/>
      <dgm:spPr/>
    </dgm:pt>
    <dgm:pt modelId="{0C141057-69B9-4D7D-8DB2-0610CA834F43}" type="pres">
      <dgm:prSet presAssocID="{352FBEE0-2919-4194-A61E-28C662E35E38}" presName="hierRoot3" presStyleCnt="0"/>
      <dgm:spPr/>
    </dgm:pt>
    <dgm:pt modelId="{457E555F-FAEC-4A40-9F9D-6D055F810748}" type="pres">
      <dgm:prSet presAssocID="{352FBEE0-2919-4194-A61E-28C662E35E38}" presName="composite3" presStyleCnt="0"/>
      <dgm:spPr/>
    </dgm:pt>
    <dgm:pt modelId="{4E9A0DE9-AB97-4004-89D8-5419B68A0A68}" type="pres">
      <dgm:prSet presAssocID="{352FBEE0-2919-4194-A61E-28C662E35E38}" presName="image3" presStyleLbl="node3" presStyleIdx="0" presStyleCnt="4" custScaleX="151556" custScaleY="131967" custLinFactNeighborX="-3295" custLinFactNeighborY="25292"/>
      <dgm:spPr>
        <a:blipFill>
          <a:blip xmlns:r="http://schemas.openxmlformats.org/officeDocument/2006/relationships" r:embed="rId3" cstate="email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723AD983-D9F0-4438-8DFA-29C987B2EFC0}" type="pres">
      <dgm:prSet presAssocID="{352FBEE0-2919-4194-A61E-28C662E35E38}" presName="text3" presStyleLbl="revTx" presStyleIdx="2" presStyleCnt="7" custLinFactNeighborX="10015" custLinFactNeighborY="74462">
        <dgm:presLayoutVars>
          <dgm:chPref val="3"/>
        </dgm:presLayoutVars>
      </dgm:prSet>
      <dgm:spPr/>
    </dgm:pt>
    <dgm:pt modelId="{43E1FCEB-CD6F-4266-8C18-8809C1423DCB}" type="pres">
      <dgm:prSet presAssocID="{352FBEE0-2919-4194-A61E-28C662E35E38}" presName="hierChild4" presStyleCnt="0"/>
      <dgm:spPr/>
    </dgm:pt>
    <dgm:pt modelId="{1AABE15B-32D3-4BAA-9C42-00CA1C790359}" type="pres">
      <dgm:prSet presAssocID="{144C77CD-CCE2-4F0F-90DE-F1A68315519D}" presName="Name10" presStyleLbl="parChTrans1D2" presStyleIdx="1" presStyleCnt="2"/>
      <dgm:spPr/>
    </dgm:pt>
    <dgm:pt modelId="{252C472D-6618-4834-8B7A-6FE83FD3A1C6}" type="pres">
      <dgm:prSet presAssocID="{E866DF7E-4348-405F-8C6B-B629DFF3163C}" presName="hierRoot2" presStyleCnt="0"/>
      <dgm:spPr/>
    </dgm:pt>
    <dgm:pt modelId="{AB58CFA0-CED3-4F01-ADA6-25CD649FBBF8}" type="pres">
      <dgm:prSet presAssocID="{E866DF7E-4348-405F-8C6B-B629DFF3163C}" presName="composite2" presStyleCnt="0"/>
      <dgm:spPr/>
    </dgm:pt>
    <dgm:pt modelId="{72AEB461-4AB3-4EDD-BF69-6ED381009EEE}" type="pres">
      <dgm:prSet presAssocID="{E866DF7E-4348-405F-8C6B-B629DFF3163C}" presName="image2" presStyleLbl="node2" presStyleIdx="1" presStyleCnt="2" custScaleX="157861" custScaleY="114660"/>
      <dgm:spPr>
        <a:blipFill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AFBEE6CF-16C9-4404-9430-0316EC19E4B7}" type="pres">
      <dgm:prSet presAssocID="{E866DF7E-4348-405F-8C6B-B629DFF3163C}" presName="text2" presStyleLbl="revTx" presStyleIdx="3" presStyleCnt="7" custLinFactNeighborX="28122" custLinFactNeighborY="1205">
        <dgm:presLayoutVars>
          <dgm:chPref val="3"/>
        </dgm:presLayoutVars>
      </dgm:prSet>
      <dgm:spPr/>
    </dgm:pt>
    <dgm:pt modelId="{DB4F3170-9C4B-4203-8A8A-DDC115089079}" type="pres">
      <dgm:prSet presAssocID="{E866DF7E-4348-405F-8C6B-B629DFF3163C}" presName="hierChild3" presStyleCnt="0"/>
      <dgm:spPr/>
    </dgm:pt>
    <dgm:pt modelId="{CA1F8127-01EA-4CFD-B37C-6FA767BB5B08}" type="pres">
      <dgm:prSet presAssocID="{4DDA27E1-5608-4A20-8939-CE51B5FC9AE2}" presName="Name17" presStyleLbl="parChTrans1D3" presStyleIdx="1" presStyleCnt="4"/>
      <dgm:spPr/>
    </dgm:pt>
    <dgm:pt modelId="{2CC3DC49-EC77-4C2A-AAFD-320974686EEE}" type="pres">
      <dgm:prSet presAssocID="{3669BF9E-1018-4FE7-BCAB-444E9886BABB}" presName="hierRoot3" presStyleCnt="0"/>
      <dgm:spPr/>
    </dgm:pt>
    <dgm:pt modelId="{36EC5F2F-4D05-414E-A0C0-C5BCFD3EC5BC}" type="pres">
      <dgm:prSet presAssocID="{3669BF9E-1018-4FE7-BCAB-444E9886BABB}" presName="composite3" presStyleCnt="0"/>
      <dgm:spPr/>
    </dgm:pt>
    <dgm:pt modelId="{494F4389-0569-4227-A764-9AEDA745E1FF}" type="pres">
      <dgm:prSet presAssocID="{3669BF9E-1018-4FE7-BCAB-444E9886BABB}" presName="image3" presStyleLbl="node3" presStyleIdx="1" presStyleCnt="4" custScaleX="126521" custScaleY="117697" custLinFactNeighborX="3616" custLinFactNeighborY="26515"/>
      <dgm:spPr>
        <a:blipFill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0E3D5265-823B-410E-B382-7E9B7859EF56}" type="pres">
      <dgm:prSet presAssocID="{3669BF9E-1018-4FE7-BCAB-444E9886BABB}" presName="text3" presStyleLbl="revTx" presStyleIdx="4" presStyleCnt="7" custLinFactNeighborX="3362" custLinFactNeighborY="76401">
        <dgm:presLayoutVars>
          <dgm:chPref val="3"/>
        </dgm:presLayoutVars>
      </dgm:prSet>
      <dgm:spPr/>
    </dgm:pt>
    <dgm:pt modelId="{F0EF4BCF-89E4-4DB8-A64D-CBE96C07D070}" type="pres">
      <dgm:prSet presAssocID="{3669BF9E-1018-4FE7-BCAB-444E9886BABB}" presName="hierChild4" presStyleCnt="0"/>
      <dgm:spPr/>
    </dgm:pt>
    <dgm:pt modelId="{149B93C6-EEE4-47F9-A08D-B9B9A326E8F1}" type="pres">
      <dgm:prSet presAssocID="{9BD8D141-39AF-49A9-A49A-9B6177BE7E95}" presName="Name17" presStyleLbl="parChTrans1D3" presStyleIdx="2" presStyleCnt="4"/>
      <dgm:spPr/>
    </dgm:pt>
    <dgm:pt modelId="{3CB3BDB4-632B-4FF3-82B3-3DAFD474C080}" type="pres">
      <dgm:prSet presAssocID="{7E0DC80C-75B6-412D-8A4F-E7A835D90D00}" presName="hierRoot3" presStyleCnt="0"/>
      <dgm:spPr/>
    </dgm:pt>
    <dgm:pt modelId="{3E0D2578-F3D8-4B4E-A405-BC5546639C85}" type="pres">
      <dgm:prSet presAssocID="{7E0DC80C-75B6-412D-8A4F-E7A835D90D00}" presName="composite3" presStyleCnt="0"/>
      <dgm:spPr/>
    </dgm:pt>
    <dgm:pt modelId="{2465BDBF-B1BD-4B30-AD3C-F7B3C6E4061C}" type="pres">
      <dgm:prSet presAssocID="{7E0DC80C-75B6-412D-8A4F-E7A835D90D00}" presName="image3" presStyleLbl="node3" presStyleIdx="2" presStyleCnt="4" custScaleX="161404" custScaleY="138374" custLinFactNeighborX="12005" custLinFactNeighborY="28643"/>
      <dgm:spPr>
        <a:blipFill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7C549A5A-0304-4260-8D26-040E899A786A}" type="pres">
      <dgm:prSet presAssocID="{7E0DC80C-75B6-412D-8A4F-E7A835D90D00}" presName="text3" presStyleLbl="revTx" presStyleIdx="5" presStyleCnt="7" custLinFactNeighborX="10409" custLinFactNeighborY="79254">
        <dgm:presLayoutVars>
          <dgm:chPref val="3"/>
        </dgm:presLayoutVars>
      </dgm:prSet>
      <dgm:spPr/>
    </dgm:pt>
    <dgm:pt modelId="{3103F638-1DA8-4745-81E5-4638920EF74C}" type="pres">
      <dgm:prSet presAssocID="{7E0DC80C-75B6-412D-8A4F-E7A835D90D00}" presName="hierChild4" presStyleCnt="0"/>
      <dgm:spPr/>
    </dgm:pt>
    <dgm:pt modelId="{3E59DB3C-A534-44C3-8827-ED752FD83E77}" type="pres">
      <dgm:prSet presAssocID="{C7666472-A8EA-447A-ABC2-80638C3618EE}" presName="Name17" presStyleLbl="parChTrans1D3" presStyleIdx="3" presStyleCnt="4"/>
      <dgm:spPr/>
    </dgm:pt>
    <dgm:pt modelId="{837122E5-95D5-4F94-BDE5-6C331D4EBC4E}" type="pres">
      <dgm:prSet presAssocID="{F332C716-23AD-47D7-9FB4-6B87FBDFD2E0}" presName="hierRoot3" presStyleCnt="0"/>
      <dgm:spPr/>
    </dgm:pt>
    <dgm:pt modelId="{C48C4C8F-5817-4E8D-A508-0B45892B5758}" type="pres">
      <dgm:prSet presAssocID="{F332C716-23AD-47D7-9FB4-6B87FBDFD2E0}" presName="composite3" presStyleCnt="0"/>
      <dgm:spPr/>
    </dgm:pt>
    <dgm:pt modelId="{B3B2EBFA-FC99-4DF0-BF2D-C097C3D0FB05}" type="pres">
      <dgm:prSet presAssocID="{F332C716-23AD-47D7-9FB4-6B87FBDFD2E0}" presName="image3" presStyleLbl="node3" presStyleIdx="3" presStyleCnt="4" custScaleX="162489" custScaleY="120173" custLinFactNeighborX="57348" custLinFactNeighborY="23602"/>
      <dgm:spPr>
        <a:blipFill>
          <a:blip xmlns:r="http://schemas.openxmlformats.org/officeDocument/2006/relationships"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79C959ED-59A4-42F4-8249-794CEC0FB3D8}" type="pres">
      <dgm:prSet presAssocID="{F332C716-23AD-47D7-9FB4-6B87FBDFD2E0}" presName="text3" presStyleLbl="revTx" presStyleIdx="6" presStyleCnt="7" custLinFactY="4045" custLinFactNeighborX="9910" custLinFactNeighborY="100000">
        <dgm:presLayoutVars>
          <dgm:chPref val="3"/>
        </dgm:presLayoutVars>
      </dgm:prSet>
      <dgm:spPr/>
    </dgm:pt>
    <dgm:pt modelId="{38563DBD-5713-43E3-9FA5-76EA6B46C76E}" type="pres">
      <dgm:prSet presAssocID="{F332C716-23AD-47D7-9FB4-6B87FBDFD2E0}" presName="hierChild4" presStyleCnt="0"/>
      <dgm:spPr/>
    </dgm:pt>
  </dgm:ptLst>
  <dgm:cxnLst>
    <dgm:cxn modelId="{0D2F4A15-4657-4431-8F00-97FA308A6D30}" type="presOf" srcId="{7E0DC80C-75B6-412D-8A4F-E7A835D90D00}" destId="{7C549A5A-0304-4260-8D26-040E899A786A}" srcOrd="0" destOrd="0" presId="urn:microsoft.com/office/officeart/2009/layout/CirclePictureHierarchy"/>
    <dgm:cxn modelId="{90A8243B-1920-40FF-A438-3BCC024EB405}" type="presOf" srcId="{7BF6ED1F-F73E-431A-A1F1-F2159FE3F3E9}" destId="{C5C74DBF-9C51-4EE7-8A3A-57E886E5E75F}" srcOrd="0" destOrd="0" presId="urn:microsoft.com/office/officeart/2009/layout/CirclePictureHierarchy"/>
    <dgm:cxn modelId="{FB532944-2CC6-4497-8C47-7B21581521F8}" type="presOf" srcId="{4DDA27E1-5608-4A20-8939-CE51B5FC9AE2}" destId="{CA1F8127-01EA-4CFD-B37C-6FA767BB5B08}" srcOrd="0" destOrd="0" presId="urn:microsoft.com/office/officeart/2009/layout/CirclePictureHierarchy"/>
    <dgm:cxn modelId="{64008D53-11C5-4B95-A68C-224FBDEF5102}" type="presOf" srcId="{E866DF7E-4348-405F-8C6B-B629DFF3163C}" destId="{AFBEE6CF-16C9-4404-9430-0316EC19E4B7}" srcOrd="0" destOrd="0" presId="urn:microsoft.com/office/officeart/2009/layout/CirclePictureHierarchy"/>
    <dgm:cxn modelId="{9A67E859-ABAF-489C-87DF-1DDB6D0BDF3D}" type="presOf" srcId="{8A6661CB-99A2-4ADA-9A7B-786EE8DDF59A}" destId="{63BA1421-B45A-46F2-85D5-91E8305A4DBA}" srcOrd="0" destOrd="0" presId="urn:microsoft.com/office/officeart/2009/layout/CirclePictureHierarchy"/>
    <dgm:cxn modelId="{25CDA963-EF72-45F7-8AA3-825F27430504}" srcId="{41B75670-0369-4B54-8103-3B6E29E9F2D9}" destId="{352FBEE0-2919-4194-A61E-28C662E35E38}" srcOrd="0" destOrd="0" parTransId="{A6A0139A-0681-46B3-9ACA-F826580D7D40}" sibTransId="{ECCC5921-7495-427D-A830-82720E90592D}"/>
    <dgm:cxn modelId="{E9D0A666-361D-45CE-A366-0925E2E83CF9}" srcId="{8A6661CB-99A2-4ADA-9A7B-786EE8DDF59A}" destId="{41B75670-0369-4B54-8103-3B6E29E9F2D9}" srcOrd="0" destOrd="0" parTransId="{B7FCC48E-0EEC-41A3-A3C7-80B511F7B3C0}" sibTransId="{3C4D76FD-AA84-4896-A458-20E994202B5E}"/>
    <dgm:cxn modelId="{03502967-1480-4D4D-B30C-3D4CCBB67B6C}" type="presOf" srcId="{352FBEE0-2919-4194-A61E-28C662E35E38}" destId="{723AD983-D9F0-4438-8DFA-29C987B2EFC0}" srcOrd="0" destOrd="0" presId="urn:microsoft.com/office/officeart/2009/layout/CirclePictureHierarchy"/>
    <dgm:cxn modelId="{23B9FC69-7463-47EA-9475-787DCC3140F1}" srcId="{E866DF7E-4348-405F-8C6B-B629DFF3163C}" destId="{7E0DC80C-75B6-412D-8A4F-E7A835D90D00}" srcOrd="1" destOrd="0" parTransId="{9BD8D141-39AF-49A9-A49A-9B6177BE7E95}" sibTransId="{9541B2B8-8D13-48BA-A552-31074934414D}"/>
    <dgm:cxn modelId="{C4740E6D-1B84-4C0B-93B5-A8073785F2C2}" type="presOf" srcId="{B7FCC48E-0EEC-41A3-A3C7-80B511F7B3C0}" destId="{4FD2F2BE-B134-4D9B-9BC1-E24CD439D43C}" srcOrd="0" destOrd="0" presId="urn:microsoft.com/office/officeart/2009/layout/CirclePictureHierarchy"/>
    <dgm:cxn modelId="{D21F326E-E584-4773-BED0-C3A6A1C1AC9C}" srcId="{8A6661CB-99A2-4ADA-9A7B-786EE8DDF59A}" destId="{E866DF7E-4348-405F-8C6B-B629DFF3163C}" srcOrd="1" destOrd="0" parTransId="{144C77CD-CCE2-4F0F-90DE-F1A68315519D}" sibTransId="{7D2EF2F0-A360-4E21-8F0A-05117E391D24}"/>
    <dgm:cxn modelId="{B6127F87-0991-4BA1-A118-1306E426085C}" type="presOf" srcId="{3669BF9E-1018-4FE7-BCAB-444E9886BABB}" destId="{0E3D5265-823B-410E-B382-7E9B7859EF56}" srcOrd="0" destOrd="0" presId="urn:microsoft.com/office/officeart/2009/layout/CirclePictureHierarchy"/>
    <dgm:cxn modelId="{67A25E92-181F-4331-A042-02B348EBEC55}" type="presOf" srcId="{C7666472-A8EA-447A-ABC2-80638C3618EE}" destId="{3E59DB3C-A534-44C3-8827-ED752FD83E77}" srcOrd="0" destOrd="0" presId="urn:microsoft.com/office/officeart/2009/layout/CirclePictureHierarchy"/>
    <dgm:cxn modelId="{0A0102AB-E1EB-42A1-8F03-1D59217679DA}" type="presOf" srcId="{A6A0139A-0681-46B3-9ACA-F826580D7D40}" destId="{B0649BB3-9548-451A-A0FB-5AE9B05E15C7}" srcOrd="0" destOrd="0" presId="urn:microsoft.com/office/officeart/2009/layout/CirclePictureHierarchy"/>
    <dgm:cxn modelId="{EEBEB2B8-6CB5-4911-AF8E-25228CD1E08E}" srcId="{E866DF7E-4348-405F-8C6B-B629DFF3163C}" destId="{F332C716-23AD-47D7-9FB4-6B87FBDFD2E0}" srcOrd="2" destOrd="0" parTransId="{C7666472-A8EA-447A-ABC2-80638C3618EE}" sibTransId="{97FFEE1A-6AD9-4A7F-9730-19EA46680067}"/>
    <dgm:cxn modelId="{E5A3B2C6-49BA-4867-97E6-AB2E4BFFF2CF}" type="presOf" srcId="{144C77CD-CCE2-4F0F-90DE-F1A68315519D}" destId="{1AABE15B-32D3-4BAA-9C42-00CA1C790359}" srcOrd="0" destOrd="0" presId="urn:microsoft.com/office/officeart/2009/layout/CirclePictureHierarchy"/>
    <dgm:cxn modelId="{4E63DDD2-6D48-4E9B-871E-A01A131AD8F6}" type="presOf" srcId="{9BD8D141-39AF-49A9-A49A-9B6177BE7E95}" destId="{149B93C6-EEE4-47F9-A08D-B9B9A326E8F1}" srcOrd="0" destOrd="0" presId="urn:microsoft.com/office/officeart/2009/layout/CirclePictureHierarchy"/>
    <dgm:cxn modelId="{4B9511E9-957F-41DC-AA08-1CA375EA04A3}" type="presOf" srcId="{41B75670-0369-4B54-8103-3B6E29E9F2D9}" destId="{E0B73B09-1286-4134-B9E1-0779721BD7A6}" srcOrd="0" destOrd="0" presId="urn:microsoft.com/office/officeart/2009/layout/CirclePictureHierarchy"/>
    <dgm:cxn modelId="{F8A5FDEC-3965-49E8-B426-8BF1C00F52AD}" srcId="{E866DF7E-4348-405F-8C6B-B629DFF3163C}" destId="{3669BF9E-1018-4FE7-BCAB-444E9886BABB}" srcOrd="0" destOrd="0" parTransId="{4DDA27E1-5608-4A20-8939-CE51B5FC9AE2}" sibTransId="{21C06FB0-0BDF-4FC4-B766-F9811525C777}"/>
    <dgm:cxn modelId="{512B38F5-74DE-4EF6-888E-02008355C814}" srcId="{7BF6ED1F-F73E-431A-A1F1-F2159FE3F3E9}" destId="{8A6661CB-99A2-4ADA-9A7B-786EE8DDF59A}" srcOrd="0" destOrd="0" parTransId="{EEE14A5B-1FBD-44F2-BEF8-465DAA9218A7}" sibTransId="{CCCC1E01-D9A3-482A-A2B0-04867EE8F261}"/>
    <dgm:cxn modelId="{40C075F6-D087-436F-A15D-DAB7253CFADF}" type="presOf" srcId="{F332C716-23AD-47D7-9FB4-6B87FBDFD2E0}" destId="{79C959ED-59A4-42F4-8249-794CEC0FB3D8}" srcOrd="0" destOrd="0" presId="urn:microsoft.com/office/officeart/2009/layout/CirclePictureHierarchy"/>
    <dgm:cxn modelId="{18BF5EF4-904E-4D0C-8EA7-20A09D9BE0F2}" type="presParOf" srcId="{C5C74DBF-9C51-4EE7-8A3A-57E886E5E75F}" destId="{2C49D40F-782B-464A-A3F3-687D7899728C}" srcOrd="0" destOrd="0" presId="urn:microsoft.com/office/officeart/2009/layout/CirclePictureHierarchy"/>
    <dgm:cxn modelId="{A1599729-F0D7-48E4-92E6-98298085F88A}" type="presParOf" srcId="{2C49D40F-782B-464A-A3F3-687D7899728C}" destId="{14DAF387-C441-47AE-8024-900998114437}" srcOrd="0" destOrd="0" presId="urn:microsoft.com/office/officeart/2009/layout/CirclePictureHierarchy"/>
    <dgm:cxn modelId="{323798BB-05A3-4761-A2EA-1DD91A251804}" type="presParOf" srcId="{14DAF387-C441-47AE-8024-900998114437}" destId="{64512FB9-7E04-4A79-AC31-6155F8613678}" srcOrd="0" destOrd="0" presId="urn:microsoft.com/office/officeart/2009/layout/CirclePictureHierarchy"/>
    <dgm:cxn modelId="{795F389B-F241-47AD-A094-24999B8CB4FE}" type="presParOf" srcId="{14DAF387-C441-47AE-8024-900998114437}" destId="{63BA1421-B45A-46F2-85D5-91E8305A4DBA}" srcOrd="1" destOrd="0" presId="urn:microsoft.com/office/officeart/2009/layout/CirclePictureHierarchy"/>
    <dgm:cxn modelId="{62F3158F-1043-4A4B-8D02-16ACC8D3E9D9}" type="presParOf" srcId="{2C49D40F-782B-464A-A3F3-687D7899728C}" destId="{6E5AAA57-8579-4524-971D-7E040B54A6D7}" srcOrd="1" destOrd="0" presId="urn:microsoft.com/office/officeart/2009/layout/CirclePictureHierarchy"/>
    <dgm:cxn modelId="{66C26E95-82C0-46C4-861C-855ED0ED3A27}" type="presParOf" srcId="{6E5AAA57-8579-4524-971D-7E040B54A6D7}" destId="{4FD2F2BE-B134-4D9B-9BC1-E24CD439D43C}" srcOrd="0" destOrd="0" presId="urn:microsoft.com/office/officeart/2009/layout/CirclePictureHierarchy"/>
    <dgm:cxn modelId="{5BF8CCCF-C20E-4638-AB17-F7F06ABE8BB8}" type="presParOf" srcId="{6E5AAA57-8579-4524-971D-7E040B54A6D7}" destId="{1CE1C22A-A5D7-4732-B95A-89A07050BCD6}" srcOrd="1" destOrd="0" presId="urn:microsoft.com/office/officeart/2009/layout/CirclePictureHierarchy"/>
    <dgm:cxn modelId="{C5F84F10-54E7-4CCF-8273-7A8FF0F78152}" type="presParOf" srcId="{1CE1C22A-A5D7-4732-B95A-89A07050BCD6}" destId="{980E4FE6-891F-4211-A089-34096056BEE9}" srcOrd="0" destOrd="0" presId="urn:microsoft.com/office/officeart/2009/layout/CirclePictureHierarchy"/>
    <dgm:cxn modelId="{F250B63A-68B4-414C-B97A-52E46FF5C19E}" type="presParOf" srcId="{980E4FE6-891F-4211-A089-34096056BEE9}" destId="{669BC8DC-B664-4E04-9D25-A8E3AC517B4E}" srcOrd="0" destOrd="0" presId="urn:microsoft.com/office/officeart/2009/layout/CirclePictureHierarchy"/>
    <dgm:cxn modelId="{12E4DB9A-997C-418C-9BF1-2235E6857064}" type="presParOf" srcId="{980E4FE6-891F-4211-A089-34096056BEE9}" destId="{E0B73B09-1286-4134-B9E1-0779721BD7A6}" srcOrd="1" destOrd="0" presId="urn:microsoft.com/office/officeart/2009/layout/CirclePictureHierarchy"/>
    <dgm:cxn modelId="{D5BA1A44-5331-46B2-8672-D7A9DA6CA330}" type="presParOf" srcId="{1CE1C22A-A5D7-4732-B95A-89A07050BCD6}" destId="{A747EBE6-01A4-410F-90FD-0DE489F8D4E8}" srcOrd="1" destOrd="0" presId="urn:microsoft.com/office/officeart/2009/layout/CirclePictureHierarchy"/>
    <dgm:cxn modelId="{4E7A4148-627B-45A8-A912-C159BF841215}" type="presParOf" srcId="{A747EBE6-01A4-410F-90FD-0DE489F8D4E8}" destId="{B0649BB3-9548-451A-A0FB-5AE9B05E15C7}" srcOrd="0" destOrd="0" presId="urn:microsoft.com/office/officeart/2009/layout/CirclePictureHierarchy"/>
    <dgm:cxn modelId="{BE381A86-3892-4EAB-8A24-FE5093BA6B55}" type="presParOf" srcId="{A747EBE6-01A4-410F-90FD-0DE489F8D4E8}" destId="{0C141057-69B9-4D7D-8DB2-0610CA834F43}" srcOrd="1" destOrd="0" presId="urn:microsoft.com/office/officeart/2009/layout/CirclePictureHierarchy"/>
    <dgm:cxn modelId="{EC28DA5B-723E-4BF4-BB3F-989B2CB87024}" type="presParOf" srcId="{0C141057-69B9-4D7D-8DB2-0610CA834F43}" destId="{457E555F-FAEC-4A40-9F9D-6D055F810748}" srcOrd="0" destOrd="0" presId="urn:microsoft.com/office/officeart/2009/layout/CirclePictureHierarchy"/>
    <dgm:cxn modelId="{C4F1C923-EAE6-49B8-818D-370885E50EE4}" type="presParOf" srcId="{457E555F-FAEC-4A40-9F9D-6D055F810748}" destId="{4E9A0DE9-AB97-4004-89D8-5419B68A0A68}" srcOrd="0" destOrd="0" presId="urn:microsoft.com/office/officeart/2009/layout/CirclePictureHierarchy"/>
    <dgm:cxn modelId="{670AA985-99DE-4254-B4F4-EDEFC2D4F60D}" type="presParOf" srcId="{457E555F-FAEC-4A40-9F9D-6D055F810748}" destId="{723AD983-D9F0-4438-8DFA-29C987B2EFC0}" srcOrd="1" destOrd="0" presId="urn:microsoft.com/office/officeart/2009/layout/CirclePictureHierarchy"/>
    <dgm:cxn modelId="{90D2DC06-EC85-4F5B-871E-060D19C58F68}" type="presParOf" srcId="{0C141057-69B9-4D7D-8DB2-0610CA834F43}" destId="{43E1FCEB-CD6F-4266-8C18-8809C1423DCB}" srcOrd="1" destOrd="0" presId="urn:microsoft.com/office/officeart/2009/layout/CirclePictureHierarchy"/>
    <dgm:cxn modelId="{78FA193E-1E14-4AE8-8BDC-4549FFE73757}" type="presParOf" srcId="{6E5AAA57-8579-4524-971D-7E040B54A6D7}" destId="{1AABE15B-32D3-4BAA-9C42-00CA1C790359}" srcOrd="2" destOrd="0" presId="urn:microsoft.com/office/officeart/2009/layout/CirclePictureHierarchy"/>
    <dgm:cxn modelId="{9B4DE56D-5DCE-4603-941E-78FBDAAA0DBB}" type="presParOf" srcId="{6E5AAA57-8579-4524-971D-7E040B54A6D7}" destId="{252C472D-6618-4834-8B7A-6FE83FD3A1C6}" srcOrd="3" destOrd="0" presId="urn:microsoft.com/office/officeart/2009/layout/CirclePictureHierarchy"/>
    <dgm:cxn modelId="{3195A94E-25A8-45FB-9366-4B11E1999AB9}" type="presParOf" srcId="{252C472D-6618-4834-8B7A-6FE83FD3A1C6}" destId="{AB58CFA0-CED3-4F01-ADA6-25CD649FBBF8}" srcOrd="0" destOrd="0" presId="urn:microsoft.com/office/officeart/2009/layout/CirclePictureHierarchy"/>
    <dgm:cxn modelId="{8FEA093A-60BD-4345-A559-3973AD359F8C}" type="presParOf" srcId="{AB58CFA0-CED3-4F01-ADA6-25CD649FBBF8}" destId="{72AEB461-4AB3-4EDD-BF69-6ED381009EEE}" srcOrd="0" destOrd="0" presId="urn:microsoft.com/office/officeart/2009/layout/CirclePictureHierarchy"/>
    <dgm:cxn modelId="{1B107A46-B6F5-4E83-8B66-F56ACE9C923C}" type="presParOf" srcId="{AB58CFA0-CED3-4F01-ADA6-25CD649FBBF8}" destId="{AFBEE6CF-16C9-4404-9430-0316EC19E4B7}" srcOrd="1" destOrd="0" presId="urn:microsoft.com/office/officeart/2009/layout/CirclePictureHierarchy"/>
    <dgm:cxn modelId="{B7835D12-3485-4CD7-B2CA-2D7FE1920A15}" type="presParOf" srcId="{252C472D-6618-4834-8B7A-6FE83FD3A1C6}" destId="{DB4F3170-9C4B-4203-8A8A-DDC115089079}" srcOrd="1" destOrd="0" presId="urn:microsoft.com/office/officeart/2009/layout/CirclePictureHierarchy"/>
    <dgm:cxn modelId="{EF0DDA84-865D-42BC-9F53-CCD91A30C4E5}" type="presParOf" srcId="{DB4F3170-9C4B-4203-8A8A-DDC115089079}" destId="{CA1F8127-01EA-4CFD-B37C-6FA767BB5B08}" srcOrd="0" destOrd="0" presId="urn:microsoft.com/office/officeart/2009/layout/CirclePictureHierarchy"/>
    <dgm:cxn modelId="{C9D3D70C-A946-46EC-975A-32E31C9E8EA5}" type="presParOf" srcId="{DB4F3170-9C4B-4203-8A8A-DDC115089079}" destId="{2CC3DC49-EC77-4C2A-AAFD-320974686EEE}" srcOrd="1" destOrd="0" presId="urn:microsoft.com/office/officeart/2009/layout/CirclePictureHierarchy"/>
    <dgm:cxn modelId="{86794C99-1C30-431C-8521-7B198D980A01}" type="presParOf" srcId="{2CC3DC49-EC77-4C2A-AAFD-320974686EEE}" destId="{36EC5F2F-4D05-414E-A0C0-C5BCFD3EC5BC}" srcOrd="0" destOrd="0" presId="urn:microsoft.com/office/officeart/2009/layout/CirclePictureHierarchy"/>
    <dgm:cxn modelId="{CFF2D990-6825-41B4-A5D2-CE7CE15C2ECF}" type="presParOf" srcId="{36EC5F2F-4D05-414E-A0C0-C5BCFD3EC5BC}" destId="{494F4389-0569-4227-A764-9AEDA745E1FF}" srcOrd="0" destOrd="0" presId="urn:microsoft.com/office/officeart/2009/layout/CirclePictureHierarchy"/>
    <dgm:cxn modelId="{A250793E-D74D-41F6-8F32-BC689F069B5F}" type="presParOf" srcId="{36EC5F2F-4D05-414E-A0C0-C5BCFD3EC5BC}" destId="{0E3D5265-823B-410E-B382-7E9B7859EF56}" srcOrd="1" destOrd="0" presId="urn:microsoft.com/office/officeart/2009/layout/CirclePictureHierarchy"/>
    <dgm:cxn modelId="{D0AE80DB-E8C1-47F8-A08A-09ADD6181B50}" type="presParOf" srcId="{2CC3DC49-EC77-4C2A-AAFD-320974686EEE}" destId="{F0EF4BCF-89E4-4DB8-A64D-CBE96C07D070}" srcOrd="1" destOrd="0" presId="urn:microsoft.com/office/officeart/2009/layout/CirclePictureHierarchy"/>
    <dgm:cxn modelId="{8EEB1894-A734-4987-912A-4AE0314EE41E}" type="presParOf" srcId="{DB4F3170-9C4B-4203-8A8A-DDC115089079}" destId="{149B93C6-EEE4-47F9-A08D-B9B9A326E8F1}" srcOrd="2" destOrd="0" presId="urn:microsoft.com/office/officeart/2009/layout/CirclePictureHierarchy"/>
    <dgm:cxn modelId="{8CFFDC00-5348-40F8-BC1F-8B04FE11A3E7}" type="presParOf" srcId="{DB4F3170-9C4B-4203-8A8A-DDC115089079}" destId="{3CB3BDB4-632B-4FF3-82B3-3DAFD474C080}" srcOrd="3" destOrd="0" presId="urn:microsoft.com/office/officeart/2009/layout/CirclePictureHierarchy"/>
    <dgm:cxn modelId="{D6A95CAB-C88F-4E14-BCDF-EAC809342ECF}" type="presParOf" srcId="{3CB3BDB4-632B-4FF3-82B3-3DAFD474C080}" destId="{3E0D2578-F3D8-4B4E-A405-BC5546639C85}" srcOrd="0" destOrd="0" presId="urn:microsoft.com/office/officeart/2009/layout/CirclePictureHierarchy"/>
    <dgm:cxn modelId="{240E4BCA-8704-48A1-BE15-2F86469BB353}" type="presParOf" srcId="{3E0D2578-F3D8-4B4E-A405-BC5546639C85}" destId="{2465BDBF-B1BD-4B30-AD3C-F7B3C6E4061C}" srcOrd="0" destOrd="0" presId="urn:microsoft.com/office/officeart/2009/layout/CirclePictureHierarchy"/>
    <dgm:cxn modelId="{08A08BC4-AA52-41A2-B5FA-F81969579992}" type="presParOf" srcId="{3E0D2578-F3D8-4B4E-A405-BC5546639C85}" destId="{7C549A5A-0304-4260-8D26-040E899A786A}" srcOrd="1" destOrd="0" presId="urn:microsoft.com/office/officeart/2009/layout/CirclePictureHierarchy"/>
    <dgm:cxn modelId="{B7BC8E9F-75AB-43AC-8BA8-F0ED8D5D27B8}" type="presParOf" srcId="{3CB3BDB4-632B-4FF3-82B3-3DAFD474C080}" destId="{3103F638-1DA8-4745-81E5-4638920EF74C}" srcOrd="1" destOrd="0" presId="urn:microsoft.com/office/officeart/2009/layout/CirclePictureHierarchy"/>
    <dgm:cxn modelId="{62133834-A3DE-49A6-9D22-47C51D3431B0}" type="presParOf" srcId="{DB4F3170-9C4B-4203-8A8A-DDC115089079}" destId="{3E59DB3C-A534-44C3-8827-ED752FD83E77}" srcOrd="4" destOrd="0" presId="urn:microsoft.com/office/officeart/2009/layout/CirclePictureHierarchy"/>
    <dgm:cxn modelId="{39B16D90-8172-443F-808F-77F32F85C789}" type="presParOf" srcId="{DB4F3170-9C4B-4203-8A8A-DDC115089079}" destId="{837122E5-95D5-4F94-BDE5-6C331D4EBC4E}" srcOrd="5" destOrd="0" presId="urn:microsoft.com/office/officeart/2009/layout/CirclePictureHierarchy"/>
    <dgm:cxn modelId="{96546AAA-BA84-4B9B-A1AD-122C966B326D}" type="presParOf" srcId="{837122E5-95D5-4F94-BDE5-6C331D4EBC4E}" destId="{C48C4C8F-5817-4E8D-A508-0B45892B5758}" srcOrd="0" destOrd="0" presId="urn:microsoft.com/office/officeart/2009/layout/CirclePictureHierarchy"/>
    <dgm:cxn modelId="{2350A217-FB4D-4BD5-97F9-67DDA87AD97D}" type="presParOf" srcId="{C48C4C8F-5817-4E8D-A508-0B45892B5758}" destId="{B3B2EBFA-FC99-4DF0-BF2D-C097C3D0FB05}" srcOrd="0" destOrd="0" presId="urn:microsoft.com/office/officeart/2009/layout/CirclePictureHierarchy"/>
    <dgm:cxn modelId="{D2BF4D62-0A69-42FD-B462-FB8D645F08BA}" type="presParOf" srcId="{C48C4C8F-5817-4E8D-A508-0B45892B5758}" destId="{79C959ED-59A4-42F4-8249-794CEC0FB3D8}" srcOrd="1" destOrd="0" presId="urn:microsoft.com/office/officeart/2009/layout/CirclePictureHierarchy"/>
    <dgm:cxn modelId="{0D3CF091-2EA1-4C94-B335-37386CCB8F9B}" type="presParOf" srcId="{837122E5-95D5-4F94-BDE5-6C331D4EBC4E}" destId="{38563DBD-5713-43E3-9FA5-76EA6B46C76E}" srcOrd="1" destOrd="0" presId="urn:microsoft.com/office/officeart/2009/layout/CirclePicture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8860512-AF3F-4B02-8C10-9CE4EBAA6033}" type="doc">
      <dgm:prSet loTypeId="urn:microsoft.com/office/officeart/2005/8/layout/hierarchy2" loCatId="hierarchy" qsTypeId="urn:microsoft.com/office/officeart/2005/8/quickstyle/simple2" qsCatId="simple" csTypeId="urn:microsoft.com/office/officeart/2005/8/colors/accent6_5" csCatId="accent6" phldr="1"/>
      <dgm:spPr/>
      <dgm:t>
        <a:bodyPr/>
        <a:lstStyle/>
        <a:p>
          <a:endParaRPr lang="sr-Latn-RS"/>
        </a:p>
      </dgm:t>
    </dgm:pt>
    <dgm:pt modelId="{91F4E841-D96A-4854-87C8-772CB8D2300A}">
      <dgm:prSet phldrT="[Text]"/>
      <dgm:spPr>
        <a:solidFill>
          <a:srgbClr val="A2DC44">
            <a:alpha val="80000"/>
          </a:srgbClr>
        </a:solidFill>
      </dgm:spPr>
      <dgm:t>
        <a:bodyPr/>
        <a:lstStyle/>
        <a:p>
          <a:r>
            <a:rPr lang="sr-Latn-RS" b="1" dirty="0">
              <a:solidFill>
                <a:schemeClr val="accent6">
                  <a:lumMod val="50000"/>
                </a:schemeClr>
              </a:solidFill>
            </a:rPr>
            <a:t>Numerički podaci</a:t>
          </a:r>
        </a:p>
      </dgm:t>
    </dgm:pt>
    <dgm:pt modelId="{920D6017-680A-4A63-8B4A-C44EBDFF2E45}" type="parTrans" cxnId="{BF9C0CE2-B9E2-4CA8-BC8E-2BF8E98C7A1B}">
      <dgm:prSet/>
      <dgm:spPr/>
      <dgm:t>
        <a:bodyPr/>
        <a:lstStyle/>
        <a:p>
          <a:endParaRPr lang="sr-Latn-RS"/>
        </a:p>
      </dgm:t>
    </dgm:pt>
    <dgm:pt modelId="{0ADD47DF-6235-461F-BD4F-F11F2330F86D}" type="sibTrans" cxnId="{BF9C0CE2-B9E2-4CA8-BC8E-2BF8E98C7A1B}">
      <dgm:prSet/>
      <dgm:spPr/>
      <dgm:t>
        <a:bodyPr/>
        <a:lstStyle/>
        <a:p>
          <a:endParaRPr lang="sr-Latn-RS"/>
        </a:p>
      </dgm:t>
    </dgm:pt>
    <dgm:pt modelId="{F2196143-F9F1-45A8-B46C-1F36387DF78F}">
      <dgm:prSet phldrT="[Text]"/>
      <dgm:spPr>
        <a:solidFill>
          <a:srgbClr val="A2DC44">
            <a:alpha val="70000"/>
          </a:srgbClr>
        </a:solidFill>
      </dgm:spPr>
      <dgm:t>
        <a:bodyPr/>
        <a:lstStyle/>
        <a:p>
          <a:r>
            <a:rPr lang="sr-Latn-RS" b="1" dirty="0">
              <a:solidFill>
                <a:schemeClr val="accent6">
                  <a:lumMod val="50000"/>
                </a:schemeClr>
              </a:solidFill>
            </a:rPr>
            <a:t>Distribucije frekvencija</a:t>
          </a:r>
        </a:p>
      </dgm:t>
    </dgm:pt>
    <dgm:pt modelId="{412A6DC1-84EA-4180-ABBE-A7B38FC9BFD9}" type="parTrans" cxnId="{60C414D9-7444-4872-9434-C13258D7216F}">
      <dgm:prSet/>
      <dgm:spPr>
        <a:ln w="28575">
          <a:solidFill>
            <a:schemeClr val="accent6">
              <a:lumMod val="50000"/>
            </a:schemeClr>
          </a:solidFill>
        </a:ln>
      </dgm:spPr>
      <dgm:t>
        <a:bodyPr/>
        <a:lstStyle/>
        <a:p>
          <a:endParaRPr lang="sr-Latn-RS"/>
        </a:p>
      </dgm:t>
    </dgm:pt>
    <dgm:pt modelId="{91C37244-FF08-4436-A52B-0294DE2677D9}" type="sibTrans" cxnId="{60C414D9-7444-4872-9434-C13258D7216F}">
      <dgm:prSet/>
      <dgm:spPr/>
      <dgm:t>
        <a:bodyPr/>
        <a:lstStyle/>
        <a:p>
          <a:endParaRPr lang="sr-Latn-RS"/>
        </a:p>
      </dgm:t>
    </dgm:pt>
    <dgm:pt modelId="{169FCD53-391C-4176-955C-8C1936F35EBF}">
      <dgm:prSet phldrT="[Text]"/>
      <dgm:spPr>
        <a:solidFill>
          <a:srgbClr val="A2DC44">
            <a:alpha val="50000"/>
          </a:srgbClr>
        </a:solidFill>
      </dgm:spPr>
      <dgm:t>
        <a:bodyPr/>
        <a:lstStyle/>
        <a:p>
          <a:r>
            <a:rPr lang="sr-Latn-RS" b="1" dirty="0">
              <a:solidFill>
                <a:schemeClr val="accent6">
                  <a:lumMod val="50000"/>
                </a:schemeClr>
              </a:solidFill>
            </a:rPr>
            <a:t>Histogram</a:t>
          </a:r>
        </a:p>
      </dgm:t>
    </dgm:pt>
    <dgm:pt modelId="{6E43ED73-321C-4D3C-ADA2-12E693350586}" type="parTrans" cxnId="{ED0BF8A1-5FC2-4D60-93B4-2C573B2A3960}">
      <dgm:prSet/>
      <dgm:spPr>
        <a:ln w="28575">
          <a:solidFill>
            <a:schemeClr val="accent6">
              <a:lumMod val="50000"/>
            </a:schemeClr>
          </a:solidFill>
        </a:ln>
      </dgm:spPr>
      <dgm:t>
        <a:bodyPr/>
        <a:lstStyle/>
        <a:p>
          <a:endParaRPr lang="sr-Latn-RS"/>
        </a:p>
      </dgm:t>
    </dgm:pt>
    <dgm:pt modelId="{D934B674-5519-45C7-8959-56F12E44594A}" type="sibTrans" cxnId="{ED0BF8A1-5FC2-4D60-93B4-2C573B2A3960}">
      <dgm:prSet/>
      <dgm:spPr/>
      <dgm:t>
        <a:bodyPr/>
        <a:lstStyle/>
        <a:p>
          <a:endParaRPr lang="sr-Latn-RS"/>
        </a:p>
      </dgm:t>
    </dgm:pt>
    <dgm:pt modelId="{D923471E-0F10-4CFF-9E4D-BBD9FE066D96}">
      <dgm:prSet phldrT="[Text]"/>
      <dgm:spPr>
        <a:solidFill>
          <a:srgbClr val="A2DC44">
            <a:alpha val="50000"/>
          </a:srgbClr>
        </a:solidFill>
      </dgm:spPr>
      <dgm:t>
        <a:bodyPr/>
        <a:lstStyle/>
        <a:p>
          <a:r>
            <a:rPr lang="sr-Latn-RS" b="1" dirty="0">
              <a:solidFill>
                <a:schemeClr val="accent6">
                  <a:lumMod val="50000"/>
                </a:schemeClr>
              </a:solidFill>
            </a:rPr>
            <a:t>Kumulativna kriva</a:t>
          </a:r>
        </a:p>
      </dgm:t>
    </dgm:pt>
    <dgm:pt modelId="{F0BA8308-2DA2-4F8E-AD64-16E5F5FC7D67}" type="parTrans" cxnId="{EE57D501-448F-4BFA-B02A-283CA9CD5BA4}">
      <dgm:prSet/>
      <dgm:spPr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endParaRPr lang="sr-Latn-RS"/>
        </a:p>
      </dgm:t>
    </dgm:pt>
    <dgm:pt modelId="{6C76BBFB-0A47-4391-8E4A-E7C6AEB7D25B}" type="sibTrans" cxnId="{EE57D501-448F-4BFA-B02A-283CA9CD5BA4}">
      <dgm:prSet/>
      <dgm:spPr/>
      <dgm:t>
        <a:bodyPr/>
        <a:lstStyle/>
        <a:p>
          <a:endParaRPr lang="sr-Latn-RS"/>
        </a:p>
      </dgm:t>
    </dgm:pt>
    <dgm:pt modelId="{A335A414-E46E-4A4D-B60B-91FA9AA08E8C}">
      <dgm:prSet phldrT="[Text]"/>
      <dgm:spPr>
        <a:solidFill>
          <a:srgbClr val="A2DC44">
            <a:alpha val="70000"/>
          </a:srgbClr>
        </a:solidFill>
      </dgm:spPr>
      <dgm:t>
        <a:bodyPr/>
        <a:lstStyle/>
        <a:p>
          <a:r>
            <a:rPr lang="sr-Latn-RS" b="1" dirty="0">
              <a:solidFill>
                <a:schemeClr val="accent6">
                  <a:lumMod val="50000"/>
                </a:schemeClr>
              </a:solidFill>
            </a:rPr>
            <a:t>Dijagram stablo - list</a:t>
          </a:r>
        </a:p>
      </dgm:t>
    </dgm:pt>
    <dgm:pt modelId="{95D2880F-EDC6-411B-ADE5-2CD87F992188}" type="parTrans" cxnId="{2D2F0A4A-3D24-48B6-A64B-BFCA4C059E44}">
      <dgm:prSet/>
      <dgm:spPr>
        <a:ln w="28575">
          <a:solidFill>
            <a:schemeClr val="accent6">
              <a:lumMod val="50000"/>
            </a:schemeClr>
          </a:solidFill>
        </a:ln>
      </dgm:spPr>
      <dgm:t>
        <a:bodyPr/>
        <a:lstStyle/>
        <a:p>
          <a:endParaRPr lang="sr-Latn-RS"/>
        </a:p>
      </dgm:t>
    </dgm:pt>
    <dgm:pt modelId="{7F92C5AB-120C-4199-A0D0-40F2785169FD}" type="sibTrans" cxnId="{2D2F0A4A-3D24-48B6-A64B-BFCA4C059E44}">
      <dgm:prSet/>
      <dgm:spPr/>
      <dgm:t>
        <a:bodyPr/>
        <a:lstStyle/>
        <a:p>
          <a:endParaRPr lang="sr-Latn-RS"/>
        </a:p>
      </dgm:t>
    </dgm:pt>
    <dgm:pt modelId="{FCA6F6FE-A787-4378-82A9-1B56F5BF7F65}" type="pres">
      <dgm:prSet presAssocID="{08860512-AF3F-4B02-8C10-9CE4EBAA6033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26C888AC-015A-4AE9-876A-ABE4DD014722}" type="pres">
      <dgm:prSet presAssocID="{91F4E841-D96A-4854-87C8-772CB8D2300A}" presName="root1" presStyleCnt="0"/>
      <dgm:spPr/>
    </dgm:pt>
    <dgm:pt modelId="{48E547C8-354A-4479-A767-222E6C94967F}" type="pres">
      <dgm:prSet presAssocID="{91F4E841-D96A-4854-87C8-772CB8D2300A}" presName="LevelOneTextNode" presStyleLbl="node0" presStyleIdx="0" presStyleCnt="1">
        <dgm:presLayoutVars>
          <dgm:chPref val="3"/>
        </dgm:presLayoutVars>
      </dgm:prSet>
      <dgm:spPr/>
    </dgm:pt>
    <dgm:pt modelId="{2899972E-1BB6-4803-BB24-C51E2E2D8BA9}" type="pres">
      <dgm:prSet presAssocID="{91F4E841-D96A-4854-87C8-772CB8D2300A}" presName="level2hierChild" presStyleCnt="0"/>
      <dgm:spPr/>
    </dgm:pt>
    <dgm:pt modelId="{41FDEE16-B722-4A81-A0D4-268B18E29C74}" type="pres">
      <dgm:prSet presAssocID="{412A6DC1-84EA-4180-ABBE-A7B38FC9BFD9}" presName="conn2-1" presStyleLbl="parChTrans1D2" presStyleIdx="0" presStyleCnt="2"/>
      <dgm:spPr/>
    </dgm:pt>
    <dgm:pt modelId="{22ED6E14-1A85-4B5A-BD4D-54EAACADF06E}" type="pres">
      <dgm:prSet presAssocID="{412A6DC1-84EA-4180-ABBE-A7B38FC9BFD9}" presName="connTx" presStyleLbl="parChTrans1D2" presStyleIdx="0" presStyleCnt="2"/>
      <dgm:spPr/>
    </dgm:pt>
    <dgm:pt modelId="{3DB02244-1C59-4F66-ABCE-2F6721B22728}" type="pres">
      <dgm:prSet presAssocID="{F2196143-F9F1-45A8-B46C-1F36387DF78F}" presName="root2" presStyleCnt="0"/>
      <dgm:spPr/>
    </dgm:pt>
    <dgm:pt modelId="{1C69BAE9-3ACF-4311-BC99-5416920DFFA3}" type="pres">
      <dgm:prSet presAssocID="{F2196143-F9F1-45A8-B46C-1F36387DF78F}" presName="LevelTwoTextNode" presStyleLbl="node2" presStyleIdx="0" presStyleCnt="2" custLinFactNeighborY="-31586">
        <dgm:presLayoutVars>
          <dgm:chPref val="3"/>
        </dgm:presLayoutVars>
      </dgm:prSet>
      <dgm:spPr/>
    </dgm:pt>
    <dgm:pt modelId="{AB241451-6102-4745-B088-2B714FB65F61}" type="pres">
      <dgm:prSet presAssocID="{F2196143-F9F1-45A8-B46C-1F36387DF78F}" presName="level3hierChild" presStyleCnt="0"/>
      <dgm:spPr/>
    </dgm:pt>
    <dgm:pt modelId="{0C004866-74AF-46DC-87A1-95984C84F1B0}" type="pres">
      <dgm:prSet presAssocID="{6E43ED73-321C-4D3C-ADA2-12E693350586}" presName="conn2-1" presStyleLbl="parChTrans1D3" presStyleIdx="0" presStyleCnt="2"/>
      <dgm:spPr/>
    </dgm:pt>
    <dgm:pt modelId="{D4DA391A-0222-443D-94E0-94DF61767903}" type="pres">
      <dgm:prSet presAssocID="{6E43ED73-321C-4D3C-ADA2-12E693350586}" presName="connTx" presStyleLbl="parChTrans1D3" presStyleIdx="0" presStyleCnt="2"/>
      <dgm:spPr/>
    </dgm:pt>
    <dgm:pt modelId="{2E435AEB-7B83-480C-9F75-53FE3DBDCFD8}" type="pres">
      <dgm:prSet presAssocID="{169FCD53-391C-4176-955C-8C1936F35EBF}" presName="root2" presStyleCnt="0"/>
      <dgm:spPr/>
    </dgm:pt>
    <dgm:pt modelId="{0276A53F-24F6-40E2-8FDD-9C5DE96EE613}" type="pres">
      <dgm:prSet presAssocID="{169FCD53-391C-4176-955C-8C1936F35EBF}" presName="LevelTwoTextNode" presStyleLbl="node3" presStyleIdx="0" presStyleCnt="2">
        <dgm:presLayoutVars>
          <dgm:chPref val="3"/>
        </dgm:presLayoutVars>
      </dgm:prSet>
      <dgm:spPr/>
    </dgm:pt>
    <dgm:pt modelId="{91EF4A0B-2DA6-403A-B76C-9C5066386BD2}" type="pres">
      <dgm:prSet presAssocID="{169FCD53-391C-4176-955C-8C1936F35EBF}" presName="level3hierChild" presStyleCnt="0"/>
      <dgm:spPr/>
    </dgm:pt>
    <dgm:pt modelId="{6D597546-314F-415A-9F98-5843B6BC51D7}" type="pres">
      <dgm:prSet presAssocID="{F0BA8308-2DA2-4F8E-AD64-16E5F5FC7D67}" presName="conn2-1" presStyleLbl="parChTrans1D3" presStyleIdx="1" presStyleCnt="2"/>
      <dgm:spPr/>
    </dgm:pt>
    <dgm:pt modelId="{6333AEA4-3970-40F4-B594-70B701962F09}" type="pres">
      <dgm:prSet presAssocID="{F0BA8308-2DA2-4F8E-AD64-16E5F5FC7D67}" presName="connTx" presStyleLbl="parChTrans1D3" presStyleIdx="1" presStyleCnt="2"/>
      <dgm:spPr/>
    </dgm:pt>
    <dgm:pt modelId="{C0729928-D660-4859-B01B-03D7A87D90E5}" type="pres">
      <dgm:prSet presAssocID="{D923471E-0F10-4CFF-9E4D-BBD9FE066D96}" presName="root2" presStyleCnt="0"/>
      <dgm:spPr/>
    </dgm:pt>
    <dgm:pt modelId="{C6314444-7485-4CBB-82AD-49A4505C126C}" type="pres">
      <dgm:prSet presAssocID="{D923471E-0F10-4CFF-9E4D-BBD9FE066D96}" presName="LevelTwoTextNode" presStyleLbl="node3" presStyleIdx="1" presStyleCnt="2">
        <dgm:presLayoutVars>
          <dgm:chPref val="3"/>
        </dgm:presLayoutVars>
      </dgm:prSet>
      <dgm:spPr/>
    </dgm:pt>
    <dgm:pt modelId="{0A2A329A-7A7F-4790-9913-AC345BA64035}" type="pres">
      <dgm:prSet presAssocID="{D923471E-0F10-4CFF-9E4D-BBD9FE066D96}" presName="level3hierChild" presStyleCnt="0"/>
      <dgm:spPr/>
    </dgm:pt>
    <dgm:pt modelId="{E269B8F4-2DD5-41FE-A76D-298ACCAC1E6E}" type="pres">
      <dgm:prSet presAssocID="{95D2880F-EDC6-411B-ADE5-2CD87F992188}" presName="conn2-1" presStyleLbl="parChTrans1D2" presStyleIdx="1" presStyleCnt="2"/>
      <dgm:spPr/>
    </dgm:pt>
    <dgm:pt modelId="{D915B69F-5D01-430D-9CEB-26C42F85D8DA}" type="pres">
      <dgm:prSet presAssocID="{95D2880F-EDC6-411B-ADE5-2CD87F992188}" presName="connTx" presStyleLbl="parChTrans1D2" presStyleIdx="1" presStyleCnt="2"/>
      <dgm:spPr/>
    </dgm:pt>
    <dgm:pt modelId="{C7C69B9E-621F-4A84-A2B8-0438127D0F4B}" type="pres">
      <dgm:prSet presAssocID="{A335A414-E46E-4A4D-B60B-91FA9AA08E8C}" presName="root2" presStyleCnt="0"/>
      <dgm:spPr/>
    </dgm:pt>
    <dgm:pt modelId="{2D80C192-91D1-4775-B435-3422B83C4CA1}" type="pres">
      <dgm:prSet presAssocID="{A335A414-E46E-4A4D-B60B-91FA9AA08E8C}" presName="LevelTwoTextNode" presStyleLbl="node2" presStyleIdx="1" presStyleCnt="2" custLinFactNeighborX="770" custLinFactNeighborY="68436">
        <dgm:presLayoutVars>
          <dgm:chPref val="3"/>
        </dgm:presLayoutVars>
      </dgm:prSet>
      <dgm:spPr/>
    </dgm:pt>
    <dgm:pt modelId="{703F77D6-3931-4C7C-A2C8-E80C98EFD70B}" type="pres">
      <dgm:prSet presAssocID="{A335A414-E46E-4A4D-B60B-91FA9AA08E8C}" presName="level3hierChild" presStyleCnt="0"/>
      <dgm:spPr/>
    </dgm:pt>
  </dgm:ptLst>
  <dgm:cxnLst>
    <dgm:cxn modelId="{EE57D501-448F-4BFA-B02A-283CA9CD5BA4}" srcId="{F2196143-F9F1-45A8-B46C-1F36387DF78F}" destId="{D923471E-0F10-4CFF-9E4D-BBD9FE066D96}" srcOrd="1" destOrd="0" parTransId="{F0BA8308-2DA2-4F8E-AD64-16E5F5FC7D67}" sibTransId="{6C76BBFB-0A47-4391-8E4A-E7C6AEB7D25B}"/>
    <dgm:cxn modelId="{25CFDD03-DE69-4BFA-B35C-D6ACEDC0FD2B}" type="presOf" srcId="{08860512-AF3F-4B02-8C10-9CE4EBAA6033}" destId="{FCA6F6FE-A787-4378-82A9-1B56F5BF7F65}" srcOrd="0" destOrd="0" presId="urn:microsoft.com/office/officeart/2005/8/layout/hierarchy2"/>
    <dgm:cxn modelId="{C75D3C16-B75A-4E27-8218-A4E10FDDD7F8}" type="presOf" srcId="{F0BA8308-2DA2-4F8E-AD64-16E5F5FC7D67}" destId="{6333AEA4-3970-40F4-B594-70B701962F09}" srcOrd="1" destOrd="0" presId="urn:microsoft.com/office/officeart/2005/8/layout/hierarchy2"/>
    <dgm:cxn modelId="{54E0B847-0BED-4F35-94BF-BF71F8F1EFA4}" type="presOf" srcId="{F0BA8308-2DA2-4F8E-AD64-16E5F5FC7D67}" destId="{6D597546-314F-415A-9F98-5843B6BC51D7}" srcOrd="0" destOrd="0" presId="urn:microsoft.com/office/officeart/2005/8/layout/hierarchy2"/>
    <dgm:cxn modelId="{4D871F48-2303-4027-9609-33AC31C1F877}" type="presOf" srcId="{D923471E-0F10-4CFF-9E4D-BBD9FE066D96}" destId="{C6314444-7485-4CBB-82AD-49A4505C126C}" srcOrd="0" destOrd="0" presId="urn:microsoft.com/office/officeart/2005/8/layout/hierarchy2"/>
    <dgm:cxn modelId="{2D2F0A4A-3D24-48B6-A64B-BFCA4C059E44}" srcId="{91F4E841-D96A-4854-87C8-772CB8D2300A}" destId="{A335A414-E46E-4A4D-B60B-91FA9AA08E8C}" srcOrd="1" destOrd="0" parTransId="{95D2880F-EDC6-411B-ADE5-2CD87F992188}" sibTransId="{7F92C5AB-120C-4199-A0D0-40F2785169FD}"/>
    <dgm:cxn modelId="{99B85E4E-5229-420E-8171-BACECEC5052E}" type="presOf" srcId="{A335A414-E46E-4A4D-B60B-91FA9AA08E8C}" destId="{2D80C192-91D1-4775-B435-3422B83C4CA1}" srcOrd="0" destOrd="0" presId="urn:microsoft.com/office/officeart/2005/8/layout/hierarchy2"/>
    <dgm:cxn modelId="{76EFBF50-B088-426F-A5B0-902BB13A029C}" type="presOf" srcId="{F2196143-F9F1-45A8-B46C-1F36387DF78F}" destId="{1C69BAE9-3ACF-4311-BC99-5416920DFFA3}" srcOrd="0" destOrd="0" presId="urn:microsoft.com/office/officeart/2005/8/layout/hierarchy2"/>
    <dgm:cxn modelId="{3A88C486-D4FE-44A6-A473-DEA33E4877C0}" type="presOf" srcId="{412A6DC1-84EA-4180-ABBE-A7B38FC9BFD9}" destId="{22ED6E14-1A85-4B5A-BD4D-54EAACADF06E}" srcOrd="1" destOrd="0" presId="urn:microsoft.com/office/officeart/2005/8/layout/hierarchy2"/>
    <dgm:cxn modelId="{82F8F09C-FD74-46EA-B39F-54411BA1D741}" type="presOf" srcId="{95D2880F-EDC6-411B-ADE5-2CD87F992188}" destId="{E269B8F4-2DD5-41FE-A76D-298ACCAC1E6E}" srcOrd="0" destOrd="0" presId="urn:microsoft.com/office/officeart/2005/8/layout/hierarchy2"/>
    <dgm:cxn modelId="{ED0BF8A1-5FC2-4D60-93B4-2C573B2A3960}" srcId="{F2196143-F9F1-45A8-B46C-1F36387DF78F}" destId="{169FCD53-391C-4176-955C-8C1936F35EBF}" srcOrd="0" destOrd="0" parTransId="{6E43ED73-321C-4D3C-ADA2-12E693350586}" sibTransId="{D934B674-5519-45C7-8959-56F12E44594A}"/>
    <dgm:cxn modelId="{05CA65A6-40CA-4FD7-A2F7-A44CD8ACB666}" type="presOf" srcId="{6E43ED73-321C-4D3C-ADA2-12E693350586}" destId="{0C004866-74AF-46DC-87A1-95984C84F1B0}" srcOrd="0" destOrd="0" presId="urn:microsoft.com/office/officeart/2005/8/layout/hierarchy2"/>
    <dgm:cxn modelId="{EA92CDBC-7DF8-4549-9910-8CCBDE72DF35}" type="presOf" srcId="{6E43ED73-321C-4D3C-ADA2-12E693350586}" destId="{D4DA391A-0222-443D-94E0-94DF61767903}" srcOrd="1" destOrd="0" presId="urn:microsoft.com/office/officeart/2005/8/layout/hierarchy2"/>
    <dgm:cxn modelId="{60C414D9-7444-4872-9434-C13258D7216F}" srcId="{91F4E841-D96A-4854-87C8-772CB8D2300A}" destId="{F2196143-F9F1-45A8-B46C-1F36387DF78F}" srcOrd="0" destOrd="0" parTransId="{412A6DC1-84EA-4180-ABBE-A7B38FC9BFD9}" sibTransId="{91C37244-FF08-4436-A52B-0294DE2677D9}"/>
    <dgm:cxn modelId="{0A2025DC-7D72-4BD4-B6DE-D42C02C4AD18}" type="presOf" srcId="{169FCD53-391C-4176-955C-8C1936F35EBF}" destId="{0276A53F-24F6-40E2-8FDD-9C5DE96EE613}" srcOrd="0" destOrd="0" presId="urn:microsoft.com/office/officeart/2005/8/layout/hierarchy2"/>
    <dgm:cxn modelId="{BF9C0CE2-B9E2-4CA8-BC8E-2BF8E98C7A1B}" srcId="{08860512-AF3F-4B02-8C10-9CE4EBAA6033}" destId="{91F4E841-D96A-4854-87C8-772CB8D2300A}" srcOrd="0" destOrd="0" parTransId="{920D6017-680A-4A63-8B4A-C44EBDFF2E45}" sibTransId="{0ADD47DF-6235-461F-BD4F-F11F2330F86D}"/>
    <dgm:cxn modelId="{2540AAE2-1D9D-438C-9101-68750B68D86A}" type="presOf" srcId="{412A6DC1-84EA-4180-ABBE-A7B38FC9BFD9}" destId="{41FDEE16-B722-4A81-A0D4-268B18E29C74}" srcOrd="0" destOrd="0" presId="urn:microsoft.com/office/officeart/2005/8/layout/hierarchy2"/>
    <dgm:cxn modelId="{D95EB1EC-8783-48C8-9F2C-2A1901A388AB}" type="presOf" srcId="{91F4E841-D96A-4854-87C8-772CB8D2300A}" destId="{48E547C8-354A-4479-A767-222E6C94967F}" srcOrd="0" destOrd="0" presId="urn:microsoft.com/office/officeart/2005/8/layout/hierarchy2"/>
    <dgm:cxn modelId="{495B4FF0-6688-4344-BAEB-14E569E84F18}" type="presOf" srcId="{95D2880F-EDC6-411B-ADE5-2CD87F992188}" destId="{D915B69F-5D01-430D-9CEB-26C42F85D8DA}" srcOrd="1" destOrd="0" presId="urn:microsoft.com/office/officeart/2005/8/layout/hierarchy2"/>
    <dgm:cxn modelId="{C5C6699A-49AB-4A54-8EAD-20AD058ABFFE}" type="presParOf" srcId="{FCA6F6FE-A787-4378-82A9-1B56F5BF7F65}" destId="{26C888AC-015A-4AE9-876A-ABE4DD014722}" srcOrd="0" destOrd="0" presId="urn:microsoft.com/office/officeart/2005/8/layout/hierarchy2"/>
    <dgm:cxn modelId="{21E6885F-F3A8-49B8-9488-BA227D06D471}" type="presParOf" srcId="{26C888AC-015A-4AE9-876A-ABE4DD014722}" destId="{48E547C8-354A-4479-A767-222E6C94967F}" srcOrd="0" destOrd="0" presId="urn:microsoft.com/office/officeart/2005/8/layout/hierarchy2"/>
    <dgm:cxn modelId="{4CD85024-8E68-4394-9AB0-BCC4FA321E07}" type="presParOf" srcId="{26C888AC-015A-4AE9-876A-ABE4DD014722}" destId="{2899972E-1BB6-4803-BB24-C51E2E2D8BA9}" srcOrd="1" destOrd="0" presId="urn:microsoft.com/office/officeart/2005/8/layout/hierarchy2"/>
    <dgm:cxn modelId="{E6D4FC87-22C7-4DB2-B2E1-A5B79FE94C00}" type="presParOf" srcId="{2899972E-1BB6-4803-BB24-C51E2E2D8BA9}" destId="{41FDEE16-B722-4A81-A0D4-268B18E29C74}" srcOrd="0" destOrd="0" presId="urn:microsoft.com/office/officeart/2005/8/layout/hierarchy2"/>
    <dgm:cxn modelId="{4B222D4A-7165-4100-89AD-00BD5C934BC4}" type="presParOf" srcId="{41FDEE16-B722-4A81-A0D4-268B18E29C74}" destId="{22ED6E14-1A85-4B5A-BD4D-54EAACADF06E}" srcOrd="0" destOrd="0" presId="urn:microsoft.com/office/officeart/2005/8/layout/hierarchy2"/>
    <dgm:cxn modelId="{DA6D8A53-50B8-4C48-9BB5-D8D970CD5A27}" type="presParOf" srcId="{2899972E-1BB6-4803-BB24-C51E2E2D8BA9}" destId="{3DB02244-1C59-4F66-ABCE-2F6721B22728}" srcOrd="1" destOrd="0" presId="urn:microsoft.com/office/officeart/2005/8/layout/hierarchy2"/>
    <dgm:cxn modelId="{17D5EA43-BCAE-4AF0-B6DE-20C0A9641D9F}" type="presParOf" srcId="{3DB02244-1C59-4F66-ABCE-2F6721B22728}" destId="{1C69BAE9-3ACF-4311-BC99-5416920DFFA3}" srcOrd="0" destOrd="0" presId="urn:microsoft.com/office/officeart/2005/8/layout/hierarchy2"/>
    <dgm:cxn modelId="{5DC3A78E-8150-47D7-AAE3-19790EE8203C}" type="presParOf" srcId="{3DB02244-1C59-4F66-ABCE-2F6721B22728}" destId="{AB241451-6102-4745-B088-2B714FB65F61}" srcOrd="1" destOrd="0" presId="urn:microsoft.com/office/officeart/2005/8/layout/hierarchy2"/>
    <dgm:cxn modelId="{C29D5FDE-46CE-4B42-B4C1-358DDF1F812D}" type="presParOf" srcId="{AB241451-6102-4745-B088-2B714FB65F61}" destId="{0C004866-74AF-46DC-87A1-95984C84F1B0}" srcOrd="0" destOrd="0" presId="urn:microsoft.com/office/officeart/2005/8/layout/hierarchy2"/>
    <dgm:cxn modelId="{927FE0B3-1502-4BE7-A39C-A4CBCF173A21}" type="presParOf" srcId="{0C004866-74AF-46DC-87A1-95984C84F1B0}" destId="{D4DA391A-0222-443D-94E0-94DF61767903}" srcOrd="0" destOrd="0" presId="urn:microsoft.com/office/officeart/2005/8/layout/hierarchy2"/>
    <dgm:cxn modelId="{5473C587-4052-49C3-A3C4-03CD2FA6570E}" type="presParOf" srcId="{AB241451-6102-4745-B088-2B714FB65F61}" destId="{2E435AEB-7B83-480C-9F75-53FE3DBDCFD8}" srcOrd="1" destOrd="0" presId="urn:microsoft.com/office/officeart/2005/8/layout/hierarchy2"/>
    <dgm:cxn modelId="{2CFB5FF2-E8C8-4169-AD5C-6104FDA0D7BA}" type="presParOf" srcId="{2E435AEB-7B83-480C-9F75-53FE3DBDCFD8}" destId="{0276A53F-24F6-40E2-8FDD-9C5DE96EE613}" srcOrd="0" destOrd="0" presId="urn:microsoft.com/office/officeart/2005/8/layout/hierarchy2"/>
    <dgm:cxn modelId="{9298997E-465F-4902-9C3C-0B17483DC063}" type="presParOf" srcId="{2E435AEB-7B83-480C-9F75-53FE3DBDCFD8}" destId="{91EF4A0B-2DA6-403A-B76C-9C5066386BD2}" srcOrd="1" destOrd="0" presId="urn:microsoft.com/office/officeart/2005/8/layout/hierarchy2"/>
    <dgm:cxn modelId="{3493261D-0069-484C-B2E1-515BDB6DE950}" type="presParOf" srcId="{AB241451-6102-4745-B088-2B714FB65F61}" destId="{6D597546-314F-415A-9F98-5843B6BC51D7}" srcOrd="2" destOrd="0" presId="urn:microsoft.com/office/officeart/2005/8/layout/hierarchy2"/>
    <dgm:cxn modelId="{5C153879-0CBC-4FED-8A82-65A457B5F8B1}" type="presParOf" srcId="{6D597546-314F-415A-9F98-5843B6BC51D7}" destId="{6333AEA4-3970-40F4-B594-70B701962F09}" srcOrd="0" destOrd="0" presId="urn:microsoft.com/office/officeart/2005/8/layout/hierarchy2"/>
    <dgm:cxn modelId="{9F38AF8E-8850-48CC-9C18-5B7284CA4471}" type="presParOf" srcId="{AB241451-6102-4745-B088-2B714FB65F61}" destId="{C0729928-D660-4859-B01B-03D7A87D90E5}" srcOrd="3" destOrd="0" presId="urn:microsoft.com/office/officeart/2005/8/layout/hierarchy2"/>
    <dgm:cxn modelId="{83897B5E-59BD-4624-87CC-681BAA5612C7}" type="presParOf" srcId="{C0729928-D660-4859-B01B-03D7A87D90E5}" destId="{C6314444-7485-4CBB-82AD-49A4505C126C}" srcOrd="0" destOrd="0" presId="urn:microsoft.com/office/officeart/2005/8/layout/hierarchy2"/>
    <dgm:cxn modelId="{E274BB9F-97A2-45FA-855E-F328954E76C4}" type="presParOf" srcId="{C0729928-D660-4859-B01B-03D7A87D90E5}" destId="{0A2A329A-7A7F-4790-9913-AC345BA64035}" srcOrd="1" destOrd="0" presId="urn:microsoft.com/office/officeart/2005/8/layout/hierarchy2"/>
    <dgm:cxn modelId="{4B9A884D-1054-48E5-8133-589AE9AA5D75}" type="presParOf" srcId="{2899972E-1BB6-4803-BB24-C51E2E2D8BA9}" destId="{E269B8F4-2DD5-41FE-A76D-298ACCAC1E6E}" srcOrd="2" destOrd="0" presId="urn:microsoft.com/office/officeart/2005/8/layout/hierarchy2"/>
    <dgm:cxn modelId="{16DFFDE4-333C-411E-9AB5-757CB7A623A3}" type="presParOf" srcId="{E269B8F4-2DD5-41FE-A76D-298ACCAC1E6E}" destId="{D915B69F-5D01-430D-9CEB-26C42F85D8DA}" srcOrd="0" destOrd="0" presId="urn:microsoft.com/office/officeart/2005/8/layout/hierarchy2"/>
    <dgm:cxn modelId="{F6F4FF41-9BD5-4B80-B7E8-554A0AFC667A}" type="presParOf" srcId="{2899972E-1BB6-4803-BB24-C51E2E2D8BA9}" destId="{C7C69B9E-621F-4A84-A2B8-0438127D0F4B}" srcOrd="3" destOrd="0" presId="urn:microsoft.com/office/officeart/2005/8/layout/hierarchy2"/>
    <dgm:cxn modelId="{B986CF7C-6C78-41FC-8D21-961AECC69E5E}" type="presParOf" srcId="{C7C69B9E-621F-4A84-A2B8-0438127D0F4B}" destId="{2D80C192-91D1-4775-B435-3422B83C4CA1}" srcOrd="0" destOrd="0" presId="urn:microsoft.com/office/officeart/2005/8/layout/hierarchy2"/>
    <dgm:cxn modelId="{870A74F3-7A8B-4FFC-A5DA-CA3296D478C0}" type="presParOf" srcId="{C7C69B9E-621F-4A84-A2B8-0438127D0F4B}" destId="{703F77D6-3931-4C7C-A2C8-E80C98EFD70B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F085098-278C-4B7F-8784-DB61D4BC036D}" type="doc">
      <dgm:prSet loTypeId="urn:microsoft.com/office/officeart/2005/8/layout/hList1" loCatId="list" qsTypeId="urn:microsoft.com/office/officeart/2005/8/quickstyle/simple1" qsCatId="simple" csTypeId="urn:microsoft.com/office/officeart/2005/8/colors/accent0_3" csCatId="mainScheme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  <dgm:t>
        <a:bodyPr/>
        <a:lstStyle/>
        <a:p>
          <a:endParaRPr lang="sr-Latn-RS"/>
        </a:p>
      </dgm:t>
    </dgm:pt>
    <dgm:pt modelId="{DE62CA09-75BE-44F8-A9EA-F366C4F3EFDC}">
      <dgm:prSet phldrT="[Text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sr-Latn-BA" sz="2000" b="1"/>
            <a:t>Kategorijalne</a:t>
          </a:r>
        </a:p>
        <a:p>
          <a:r>
            <a:rPr lang="en-US" sz="2000" b="1"/>
            <a:t>(</a:t>
          </a:r>
          <a:r>
            <a:rPr lang="sr-Latn-BA" sz="2000" b="1"/>
            <a:t>kvalitativne</a:t>
          </a:r>
          <a:r>
            <a:rPr lang="en-US" sz="2000" b="1"/>
            <a:t>)</a:t>
          </a:r>
        </a:p>
        <a:p>
          <a:r>
            <a:rPr lang="sr-Latn-BA" sz="2000" b="1"/>
            <a:t>pojave</a:t>
          </a:r>
          <a:endParaRPr lang="sr-Latn-RS" sz="2000" dirty="0"/>
        </a:p>
      </dgm:t>
    </dgm:pt>
    <dgm:pt modelId="{394609BC-3651-4421-B3DA-0F8B8E7D8A87}" type="parTrans" cxnId="{156E314C-098E-4917-9F3E-FCF7039DE265}">
      <dgm:prSet/>
      <dgm:spPr/>
      <dgm:t>
        <a:bodyPr/>
        <a:lstStyle/>
        <a:p>
          <a:endParaRPr lang="sr-Latn-RS"/>
        </a:p>
      </dgm:t>
    </dgm:pt>
    <dgm:pt modelId="{9ED41A10-6CC4-4E6B-810C-037FAF37A394}" type="sibTrans" cxnId="{156E314C-098E-4917-9F3E-FCF7039DE265}">
      <dgm:prSet/>
      <dgm:spPr/>
      <dgm:t>
        <a:bodyPr/>
        <a:lstStyle/>
        <a:p>
          <a:endParaRPr lang="sr-Latn-RS"/>
        </a:p>
      </dgm:t>
    </dgm:pt>
    <dgm:pt modelId="{8DD9881C-AFD7-4301-846B-1CDC301D5A43}">
      <dgm:prSet phldrT="[Text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/>
          <a:r>
            <a:rPr lang="sr-Latn-BA" sz="2400" dirty="0"/>
            <a:t>Unakrsne tabele</a:t>
          </a:r>
          <a:endParaRPr lang="sr-Latn-RS" sz="2400" dirty="0"/>
        </a:p>
      </dgm:t>
    </dgm:pt>
    <dgm:pt modelId="{39603B5D-4DCC-4255-8C5D-63389AC4B34E}" type="parTrans" cxnId="{1161E2DD-B6BA-4761-AFBF-EE28C57D3951}">
      <dgm:prSet/>
      <dgm:spPr/>
      <dgm:t>
        <a:bodyPr/>
        <a:lstStyle/>
        <a:p>
          <a:endParaRPr lang="sr-Latn-RS"/>
        </a:p>
      </dgm:t>
    </dgm:pt>
    <dgm:pt modelId="{37996D17-1A8E-4DE1-999A-0CC1D9FC7EC1}" type="sibTrans" cxnId="{1161E2DD-B6BA-4761-AFBF-EE28C57D3951}">
      <dgm:prSet/>
      <dgm:spPr/>
      <dgm:t>
        <a:bodyPr/>
        <a:lstStyle/>
        <a:p>
          <a:endParaRPr lang="sr-Latn-RS"/>
        </a:p>
      </dgm:t>
    </dgm:pt>
    <dgm:pt modelId="{BE657F1E-91A6-44B2-86DC-51B10BDA46CD}">
      <dgm:prSet phldrT="[Text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sr-Latn-BA" sz="2000" b="1"/>
            <a:t>Numeričke</a:t>
          </a:r>
          <a:endParaRPr lang="en-US" sz="2000" b="1"/>
        </a:p>
        <a:p>
          <a:r>
            <a:rPr lang="en-US" sz="2000" b="1"/>
            <a:t>(</a:t>
          </a:r>
          <a:r>
            <a:rPr lang="sr-Latn-BA" sz="2000" b="1"/>
            <a:t>kvantitativne</a:t>
          </a:r>
          <a:r>
            <a:rPr lang="en-US" sz="2000" b="1"/>
            <a:t>)</a:t>
          </a:r>
        </a:p>
        <a:p>
          <a:r>
            <a:rPr lang="sr-Latn-BA" sz="2000" b="1"/>
            <a:t>pojave</a:t>
          </a:r>
          <a:endParaRPr lang="sr-Latn-RS" sz="2000" dirty="0"/>
        </a:p>
      </dgm:t>
    </dgm:pt>
    <dgm:pt modelId="{E905F4BF-AA1D-4B22-838C-DB72CDED8604}" type="parTrans" cxnId="{9ADD185F-53A2-45C4-983E-699B5DD4461E}">
      <dgm:prSet/>
      <dgm:spPr/>
      <dgm:t>
        <a:bodyPr/>
        <a:lstStyle/>
        <a:p>
          <a:endParaRPr lang="sr-Latn-RS"/>
        </a:p>
      </dgm:t>
    </dgm:pt>
    <dgm:pt modelId="{71EF707B-8DA9-47D6-BE94-2890E67F9DEA}" type="sibTrans" cxnId="{9ADD185F-53A2-45C4-983E-699B5DD4461E}">
      <dgm:prSet/>
      <dgm:spPr/>
      <dgm:t>
        <a:bodyPr/>
        <a:lstStyle/>
        <a:p>
          <a:endParaRPr lang="sr-Latn-RS"/>
        </a:p>
      </dgm:t>
    </dgm:pt>
    <dgm:pt modelId="{EA7FA486-0C6C-4C09-8D71-D2A3EAB6D809}">
      <dgm:prSet phldrT="[Text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sr-Latn-BA" sz="2400" dirty="0"/>
            <a:t>Dijagram raspršenosti</a:t>
          </a:r>
          <a:endParaRPr lang="sr-Latn-RS" sz="2400" dirty="0"/>
        </a:p>
      </dgm:t>
    </dgm:pt>
    <dgm:pt modelId="{D895C099-74EB-43F6-88AD-A85041A8EF96}" type="parTrans" cxnId="{00FF057D-31C3-4F20-A5AB-41FA71F52DA0}">
      <dgm:prSet/>
      <dgm:spPr/>
      <dgm:t>
        <a:bodyPr/>
        <a:lstStyle/>
        <a:p>
          <a:endParaRPr lang="sr-Latn-RS"/>
        </a:p>
      </dgm:t>
    </dgm:pt>
    <dgm:pt modelId="{67F68FFE-FDBA-41E0-AF76-0946C2E172DE}" type="sibTrans" cxnId="{00FF057D-31C3-4F20-A5AB-41FA71F52DA0}">
      <dgm:prSet/>
      <dgm:spPr/>
      <dgm:t>
        <a:bodyPr/>
        <a:lstStyle/>
        <a:p>
          <a:endParaRPr lang="sr-Latn-RS"/>
        </a:p>
      </dgm:t>
    </dgm:pt>
    <dgm:pt modelId="{12EB6C52-226F-4E4C-A498-6BCB3ED12666}" type="pres">
      <dgm:prSet presAssocID="{FF085098-278C-4B7F-8784-DB61D4BC036D}" presName="Name0" presStyleCnt="0">
        <dgm:presLayoutVars>
          <dgm:dir/>
          <dgm:animLvl val="lvl"/>
          <dgm:resizeHandles val="exact"/>
        </dgm:presLayoutVars>
      </dgm:prSet>
      <dgm:spPr/>
    </dgm:pt>
    <dgm:pt modelId="{464AE349-B89F-4DED-9086-5BD9607AC58C}" type="pres">
      <dgm:prSet presAssocID="{DE62CA09-75BE-44F8-A9EA-F366C4F3EFDC}" presName="composit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61D166CF-2FBF-43F2-A4FC-8CA9A985F173}" type="pres">
      <dgm:prSet presAssocID="{DE62CA09-75BE-44F8-A9EA-F366C4F3EFDC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3D1B4ACA-685A-4B46-8F7A-DB2C419E14D5}" type="pres">
      <dgm:prSet presAssocID="{DE62CA09-75BE-44F8-A9EA-F366C4F3EFDC}" presName="desTx" presStyleLbl="alignAccFollowNode1" presStyleIdx="0" presStyleCnt="2" custScaleY="49205" custLinFactNeighborX="536" custLinFactNeighborY="-23522">
        <dgm:presLayoutVars>
          <dgm:bulletEnabled val="1"/>
        </dgm:presLayoutVars>
      </dgm:prSet>
      <dgm:spPr/>
    </dgm:pt>
    <dgm:pt modelId="{18F12480-726D-48C6-8BBD-0924B1AFDF15}" type="pres">
      <dgm:prSet presAssocID="{9ED41A10-6CC4-4E6B-810C-037FAF37A394}" presName="spac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1CCA3346-1DB6-42D4-8705-F17DE9A38133}" type="pres">
      <dgm:prSet presAssocID="{BE657F1E-91A6-44B2-86DC-51B10BDA46CD}" presName="composit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D7E12934-772A-448B-BCAC-C262638EFFFC}" type="pres">
      <dgm:prSet presAssocID="{BE657F1E-91A6-44B2-86DC-51B10BDA46CD}" presName="parTx" presStyleLbl="alignNode1" presStyleIdx="1" presStyleCnt="2" custLinFactNeighborX="1330" custLinFactNeighborY="244">
        <dgm:presLayoutVars>
          <dgm:chMax val="0"/>
          <dgm:chPref val="0"/>
          <dgm:bulletEnabled val="1"/>
        </dgm:presLayoutVars>
      </dgm:prSet>
      <dgm:spPr/>
    </dgm:pt>
    <dgm:pt modelId="{025401BD-B558-4145-8695-A6A17C1BCE24}" type="pres">
      <dgm:prSet presAssocID="{BE657F1E-91A6-44B2-86DC-51B10BDA46CD}" presName="desTx" presStyleLbl="alignAccFollowNode1" presStyleIdx="1" presStyleCnt="2" custScaleY="50033" custLinFactNeighborX="1611" custLinFactNeighborY="-24523">
        <dgm:presLayoutVars>
          <dgm:bulletEnabled val="1"/>
        </dgm:presLayoutVars>
      </dgm:prSet>
      <dgm:spPr/>
    </dgm:pt>
  </dgm:ptLst>
  <dgm:cxnLst>
    <dgm:cxn modelId="{FD666332-A605-4635-8332-112A6333D876}" type="presOf" srcId="{8DD9881C-AFD7-4301-846B-1CDC301D5A43}" destId="{3D1B4ACA-685A-4B46-8F7A-DB2C419E14D5}" srcOrd="0" destOrd="0" presId="urn:microsoft.com/office/officeart/2005/8/layout/hList1"/>
    <dgm:cxn modelId="{156E314C-098E-4917-9F3E-FCF7039DE265}" srcId="{FF085098-278C-4B7F-8784-DB61D4BC036D}" destId="{DE62CA09-75BE-44F8-A9EA-F366C4F3EFDC}" srcOrd="0" destOrd="0" parTransId="{394609BC-3651-4421-B3DA-0F8B8E7D8A87}" sibTransId="{9ED41A10-6CC4-4E6B-810C-037FAF37A394}"/>
    <dgm:cxn modelId="{5B5B034F-BE2F-4716-A932-04E34E5C7F02}" type="presOf" srcId="{FF085098-278C-4B7F-8784-DB61D4BC036D}" destId="{12EB6C52-226F-4E4C-A498-6BCB3ED12666}" srcOrd="0" destOrd="0" presId="urn:microsoft.com/office/officeart/2005/8/layout/hList1"/>
    <dgm:cxn modelId="{9ADD185F-53A2-45C4-983E-699B5DD4461E}" srcId="{FF085098-278C-4B7F-8784-DB61D4BC036D}" destId="{BE657F1E-91A6-44B2-86DC-51B10BDA46CD}" srcOrd="1" destOrd="0" parTransId="{E905F4BF-AA1D-4B22-838C-DB72CDED8604}" sibTransId="{71EF707B-8DA9-47D6-BE94-2890E67F9DEA}"/>
    <dgm:cxn modelId="{00FF057D-31C3-4F20-A5AB-41FA71F52DA0}" srcId="{BE657F1E-91A6-44B2-86DC-51B10BDA46CD}" destId="{EA7FA486-0C6C-4C09-8D71-D2A3EAB6D809}" srcOrd="0" destOrd="0" parTransId="{D895C099-74EB-43F6-88AD-A85041A8EF96}" sibTransId="{67F68FFE-FDBA-41E0-AF76-0946C2E172DE}"/>
    <dgm:cxn modelId="{1161E2DD-B6BA-4761-AFBF-EE28C57D3951}" srcId="{DE62CA09-75BE-44F8-A9EA-F366C4F3EFDC}" destId="{8DD9881C-AFD7-4301-846B-1CDC301D5A43}" srcOrd="0" destOrd="0" parTransId="{39603B5D-4DCC-4255-8C5D-63389AC4B34E}" sibTransId="{37996D17-1A8E-4DE1-999A-0CC1D9FC7EC1}"/>
    <dgm:cxn modelId="{F0B923EE-4B4E-4F87-862E-1B01250F24AA}" type="presOf" srcId="{EA7FA486-0C6C-4C09-8D71-D2A3EAB6D809}" destId="{025401BD-B558-4145-8695-A6A17C1BCE24}" srcOrd="0" destOrd="0" presId="urn:microsoft.com/office/officeart/2005/8/layout/hList1"/>
    <dgm:cxn modelId="{8DF006F1-0BF9-43FF-8400-E8124794D9B1}" type="presOf" srcId="{BE657F1E-91A6-44B2-86DC-51B10BDA46CD}" destId="{D7E12934-772A-448B-BCAC-C262638EFFFC}" srcOrd="0" destOrd="0" presId="urn:microsoft.com/office/officeart/2005/8/layout/hList1"/>
    <dgm:cxn modelId="{465AF3F2-7ED0-43FC-93E9-CFC723C19D76}" type="presOf" srcId="{DE62CA09-75BE-44F8-A9EA-F366C4F3EFDC}" destId="{61D166CF-2FBF-43F2-A4FC-8CA9A985F173}" srcOrd="0" destOrd="0" presId="urn:microsoft.com/office/officeart/2005/8/layout/hList1"/>
    <dgm:cxn modelId="{72D42CD3-8C07-45A0-BF6A-0D6D2533FF4A}" type="presParOf" srcId="{12EB6C52-226F-4E4C-A498-6BCB3ED12666}" destId="{464AE349-B89F-4DED-9086-5BD9607AC58C}" srcOrd="0" destOrd="0" presId="urn:microsoft.com/office/officeart/2005/8/layout/hList1"/>
    <dgm:cxn modelId="{4613A434-770D-4EA3-AA5C-ABA3E6F3DDFF}" type="presParOf" srcId="{464AE349-B89F-4DED-9086-5BD9607AC58C}" destId="{61D166CF-2FBF-43F2-A4FC-8CA9A985F173}" srcOrd="0" destOrd="0" presId="urn:microsoft.com/office/officeart/2005/8/layout/hList1"/>
    <dgm:cxn modelId="{AD776B74-7675-428F-BF44-7517AD10E0F2}" type="presParOf" srcId="{464AE349-B89F-4DED-9086-5BD9607AC58C}" destId="{3D1B4ACA-685A-4B46-8F7A-DB2C419E14D5}" srcOrd="1" destOrd="0" presId="urn:microsoft.com/office/officeart/2005/8/layout/hList1"/>
    <dgm:cxn modelId="{811C9314-EAB8-4E5A-B6D6-2483BF6454DB}" type="presParOf" srcId="{12EB6C52-226F-4E4C-A498-6BCB3ED12666}" destId="{18F12480-726D-48C6-8BBD-0924B1AFDF15}" srcOrd="1" destOrd="0" presId="urn:microsoft.com/office/officeart/2005/8/layout/hList1"/>
    <dgm:cxn modelId="{90FF678E-48F9-4BA4-900A-5D53601EA021}" type="presParOf" srcId="{12EB6C52-226F-4E4C-A498-6BCB3ED12666}" destId="{1CCA3346-1DB6-42D4-8705-F17DE9A38133}" srcOrd="2" destOrd="0" presId="urn:microsoft.com/office/officeart/2005/8/layout/hList1"/>
    <dgm:cxn modelId="{8F37A2A6-8537-4D90-B8D7-679B5A9E84BA}" type="presParOf" srcId="{1CCA3346-1DB6-42D4-8705-F17DE9A38133}" destId="{D7E12934-772A-448B-BCAC-C262638EFFFC}" srcOrd="0" destOrd="0" presId="urn:microsoft.com/office/officeart/2005/8/layout/hList1"/>
    <dgm:cxn modelId="{9E0E536D-84BA-4D88-A648-009DE7E2832A}" type="presParOf" srcId="{1CCA3346-1DB6-42D4-8705-F17DE9A38133}" destId="{025401BD-B558-4145-8695-A6A17C1BCE2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9E5441-258A-4E01-9CBD-8B85B4CC8CDB}">
      <dsp:nvSpPr>
        <dsp:cNvPr id="0" name=""/>
        <dsp:cNvSpPr/>
      </dsp:nvSpPr>
      <dsp:spPr>
        <a:xfrm>
          <a:off x="4112482" y="3197336"/>
          <a:ext cx="546115" cy="5203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3057" y="0"/>
              </a:lnTo>
              <a:lnTo>
                <a:pt x="273057" y="520308"/>
              </a:lnTo>
              <a:lnTo>
                <a:pt x="546115" y="520308"/>
              </a:lnTo>
            </a:path>
          </a:pathLst>
        </a:custGeom>
        <a:noFill/>
        <a:ln w="6350" cap="flat" cmpd="sng" algn="ctr">
          <a:solidFill>
            <a:srgbClr val="25E3F7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500" kern="1200"/>
        </a:p>
      </dsp:txBody>
      <dsp:txXfrm>
        <a:off x="4366682" y="3438633"/>
        <a:ext cx="37714" cy="37714"/>
      </dsp:txXfrm>
    </dsp:sp>
    <dsp:sp modelId="{806CB5A4-3476-4C38-8B0D-546CC383C679}">
      <dsp:nvSpPr>
        <dsp:cNvPr id="0" name=""/>
        <dsp:cNvSpPr/>
      </dsp:nvSpPr>
      <dsp:spPr>
        <a:xfrm>
          <a:off x="4112482" y="2677028"/>
          <a:ext cx="546115" cy="520308"/>
        </a:xfrm>
        <a:custGeom>
          <a:avLst/>
          <a:gdLst/>
          <a:ahLst/>
          <a:cxnLst/>
          <a:rect l="0" t="0" r="0" b="0"/>
          <a:pathLst>
            <a:path>
              <a:moveTo>
                <a:pt x="0" y="520308"/>
              </a:moveTo>
              <a:lnTo>
                <a:pt x="273057" y="520308"/>
              </a:lnTo>
              <a:lnTo>
                <a:pt x="273057" y="0"/>
              </a:lnTo>
              <a:lnTo>
                <a:pt x="546115" y="0"/>
              </a:lnTo>
            </a:path>
          </a:pathLst>
        </a:custGeom>
        <a:noFill/>
        <a:ln w="6350" cap="flat" cmpd="sng" algn="ctr">
          <a:solidFill>
            <a:srgbClr val="25E3F7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500" kern="1200"/>
        </a:p>
      </dsp:txBody>
      <dsp:txXfrm>
        <a:off x="4366682" y="2918325"/>
        <a:ext cx="37714" cy="37714"/>
      </dsp:txXfrm>
    </dsp:sp>
    <dsp:sp modelId="{D86DF547-3875-4910-88C2-83EDD79A044C}">
      <dsp:nvSpPr>
        <dsp:cNvPr id="0" name=""/>
        <dsp:cNvSpPr/>
      </dsp:nvSpPr>
      <dsp:spPr>
        <a:xfrm>
          <a:off x="835789" y="2677028"/>
          <a:ext cx="546115" cy="5203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3057" y="0"/>
              </a:lnTo>
              <a:lnTo>
                <a:pt x="273057" y="520308"/>
              </a:lnTo>
              <a:lnTo>
                <a:pt x="546115" y="520308"/>
              </a:lnTo>
            </a:path>
          </a:pathLst>
        </a:custGeom>
        <a:noFill/>
        <a:ln w="1905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0">
          <a:schemeClr val="accent5"/>
        </a:fillRef>
        <a:effectRef idx="0">
          <a:schemeClr val="accent5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500" kern="1200"/>
        </a:p>
      </dsp:txBody>
      <dsp:txXfrm>
        <a:off x="1089989" y="2918325"/>
        <a:ext cx="37714" cy="37714"/>
      </dsp:txXfrm>
    </dsp:sp>
    <dsp:sp modelId="{903C4AC5-2D1A-4117-8DE8-20A218C011F4}">
      <dsp:nvSpPr>
        <dsp:cNvPr id="0" name=""/>
        <dsp:cNvSpPr/>
      </dsp:nvSpPr>
      <dsp:spPr>
        <a:xfrm>
          <a:off x="835789" y="2156720"/>
          <a:ext cx="546115" cy="520308"/>
        </a:xfrm>
        <a:custGeom>
          <a:avLst/>
          <a:gdLst/>
          <a:ahLst/>
          <a:cxnLst/>
          <a:rect l="0" t="0" r="0" b="0"/>
          <a:pathLst>
            <a:path>
              <a:moveTo>
                <a:pt x="0" y="520308"/>
              </a:moveTo>
              <a:lnTo>
                <a:pt x="273057" y="520308"/>
              </a:lnTo>
              <a:lnTo>
                <a:pt x="273057" y="0"/>
              </a:lnTo>
              <a:lnTo>
                <a:pt x="546115" y="0"/>
              </a:lnTo>
            </a:path>
          </a:pathLst>
        </a:custGeom>
        <a:noFill/>
        <a:ln w="635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500" kern="1200"/>
        </a:p>
      </dsp:txBody>
      <dsp:txXfrm>
        <a:off x="1089989" y="2398016"/>
        <a:ext cx="37714" cy="37714"/>
      </dsp:txXfrm>
    </dsp:sp>
    <dsp:sp modelId="{F148BA7C-D187-4DD6-BD5A-591607CF4516}">
      <dsp:nvSpPr>
        <dsp:cNvPr id="0" name=""/>
        <dsp:cNvSpPr/>
      </dsp:nvSpPr>
      <dsp:spPr>
        <a:xfrm rot="16200000">
          <a:off x="-1771228" y="2260781"/>
          <a:ext cx="4381542" cy="832493"/>
        </a:xfrm>
        <a:prstGeom prst="rect">
          <a:avLst/>
        </a:prstGeom>
        <a:solidFill>
          <a:srgbClr val="25E3F7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000" kern="1200" dirty="0">
              <a:latin typeface="+mj-lt"/>
            </a:rPr>
            <a:t>PODACI</a:t>
          </a:r>
          <a:endParaRPr lang="sr-Latn-RS" sz="4000" kern="1200" dirty="0">
            <a:latin typeface="+mj-lt"/>
          </a:endParaRPr>
        </a:p>
      </dsp:txBody>
      <dsp:txXfrm>
        <a:off x="-1771228" y="2260781"/>
        <a:ext cx="4381542" cy="832493"/>
      </dsp:txXfrm>
    </dsp:sp>
    <dsp:sp modelId="{8A8BF051-222E-4F16-B9AE-E5523E38043B}">
      <dsp:nvSpPr>
        <dsp:cNvPr id="0" name=""/>
        <dsp:cNvSpPr/>
      </dsp:nvSpPr>
      <dsp:spPr>
        <a:xfrm>
          <a:off x="1381904" y="1740473"/>
          <a:ext cx="2730577" cy="832493"/>
        </a:xfrm>
        <a:prstGeom prst="rect">
          <a:avLst/>
        </a:prstGeom>
        <a:solidFill>
          <a:schemeClr val="lt1"/>
        </a:solidFill>
        <a:ln w="28575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 err="1">
              <a:latin typeface="+mj-lt"/>
            </a:rPr>
            <a:t>Kategorijaln</a:t>
          </a:r>
          <a:r>
            <a:rPr lang="sr-Latn-RS" sz="2800" kern="1200" dirty="0">
              <a:latin typeface="+mj-lt"/>
            </a:rPr>
            <a:t>i ili  atributivni</a:t>
          </a:r>
        </a:p>
      </dsp:txBody>
      <dsp:txXfrm>
        <a:off x="1381904" y="1740473"/>
        <a:ext cx="2730577" cy="832493"/>
      </dsp:txXfrm>
    </dsp:sp>
    <dsp:sp modelId="{47BA7234-30BE-4D9F-B7C1-24F8830400B7}">
      <dsp:nvSpPr>
        <dsp:cNvPr id="0" name=""/>
        <dsp:cNvSpPr/>
      </dsp:nvSpPr>
      <dsp:spPr>
        <a:xfrm>
          <a:off x="1381904" y="2781090"/>
          <a:ext cx="2730577" cy="832493"/>
        </a:xfrm>
        <a:prstGeom prst="rect">
          <a:avLst/>
        </a:prstGeom>
        <a:solidFill>
          <a:schemeClr val="lt1"/>
        </a:solidFill>
        <a:ln w="28575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 err="1">
              <a:latin typeface="+mj-lt"/>
            </a:rPr>
            <a:t>Numeri</a:t>
          </a:r>
          <a:r>
            <a:rPr lang="sr-Latn-RS" sz="2800" kern="1200" dirty="0">
              <a:latin typeface="+mj-lt"/>
            </a:rPr>
            <a:t>čki</a:t>
          </a:r>
        </a:p>
      </dsp:txBody>
      <dsp:txXfrm>
        <a:off x="1381904" y="2781090"/>
        <a:ext cx="2730577" cy="832493"/>
      </dsp:txXfrm>
    </dsp:sp>
    <dsp:sp modelId="{24073909-3E46-4432-AEA1-4C678BE05D36}">
      <dsp:nvSpPr>
        <dsp:cNvPr id="0" name=""/>
        <dsp:cNvSpPr/>
      </dsp:nvSpPr>
      <dsp:spPr>
        <a:xfrm>
          <a:off x="4658597" y="2260781"/>
          <a:ext cx="2730577" cy="832493"/>
        </a:xfrm>
        <a:prstGeom prst="rect">
          <a:avLst/>
        </a:prstGeom>
        <a:solidFill>
          <a:schemeClr val="lt1"/>
        </a:solidFill>
        <a:ln w="28575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800" kern="1200" dirty="0">
              <a:latin typeface="+mj-lt"/>
            </a:rPr>
            <a:t>Prekidni ili diskretni</a:t>
          </a:r>
        </a:p>
      </dsp:txBody>
      <dsp:txXfrm>
        <a:off x="4658597" y="2260781"/>
        <a:ext cx="2730577" cy="832493"/>
      </dsp:txXfrm>
    </dsp:sp>
    <dsp:sp modelId="{42854CDB-7887-4AD2-AC0D-C12CDD53A462}">
      <dsp:nvSpPr>
        <dsp:cNvPr id="0" name=""/>
        <dsp:cNvSpPr/>
      </dsp:nvSpPr>
      <dsp:spPr>
        <a:xfrm>
          <a:off x="4658597" y="3301398"/>
          <a:ext cx="2730577" cy="832493"/>
        </a:xfrm>
        <a:prstGeom prst="rect">
          <a:avLst/>
        </a:prstGeom>
        <a:solidFill>
          <a:schemeClr val="lt1"/>
        </a:solidFill>
        <a:ln w="28575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800" kern="1200" dirty="0">
              <a:latin typeface="+mj-lt"/>
            </a:rPr>
            <a:t>Neprekidni ili kontinuirani</a:t>
          </a:r>
        </a:p>
      </dsp:txBody>
      <dsp:txXfrm>
        <a:off x="4658597" y="3301398"/>
        <a:ext cx="2730577" cy="8324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59DB3C-A534-44C3-8827-ED752FD83E77}">
      <dsp:nvSpPr>
        <dsp:cNvPr id="0" name=""/>
        <dsp:cNvSpPr/>
      </dsp:nvSpPr>
      <dsp:spPr>
        <a:xfrm>
          <a:off x="6806544" y="3558612"/>
          <a:ext cx="3566886" cy="5503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3596"/>
              </a:lnTo>
              <a:lnTo>
                <a:pt x="3566886" y="393596"/>
              </a:lnTo>
              <a:lnTo>
                <a:pt x="3566886" y="550375"/>
              </a:lnTo>
            </a:path>
          </a:pathLst>
        </a:custGeom>
        <a:noFill/>
        <a:ln w="28575" cap="flat" cmpd="sng" algn="ctr">
          <a:solidFill>
            <a:srgbClr val="27CEF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9B93C6-EEE4-47F9-A08D-B9B9A326E8F1}">
      <dsp:nvSpPr>
        <dsp:cNvPr id="0" name=""/>
        <dsp:cNvSpPr/>
      </dsp:nvSpPr>
      <dsp:spPr>
        <a:xfrm>
          <a:off x="6760824" y="3558612"/>
          <a:ext cx="91440" cy="60095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44177"/>
              </a:lnTo>
              <a:lnTo>
                <a:pt x="84839" y="444177"/>
              </a:lnTo>
              <a:lnTo>
                <a:pt x="84839" y="600955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1F8127-01EA-4CFD-B37C-6FA767BB5B08}">
      <dsp:nvSpPr>
        <dsp:cNvPr id="0" name=""/>
        <dsp:cNvSpPr/>
      </dsp:nvSpPr>
      <dsp:spPr>
        <a:xfrm>
          <a:off x="3694130" y="3558612"/>
          <a:ext cx="3112414" cy="579603"/>
        </a:xfrm>
        <a:custGeom>
          <a:avLst/>
          <a:gdLst/>
          <a:ahLst/>
          <a:cxnLst/>
          <a:rect l="0" t="0" r="0" b="0"/>
          <a:pathLst>
            <a:path>
              <a:moveTo>
                <a:pt x="3112414" y="0"/>
              </a:moveTo>
              <a:lnTo>
                <a:pt x="3112414" y="422825"/>
              </a:lnTo>
              <a:lnTo>
                <a:pt x="0" y="422825"/>
              </a:lnTo>
              <a:lnTo>
                <a:pt x="0" y="579603"/>
              </a:lnTo>
            </a:path>
          </a:pathLst>
        </a:custGeom>
        <a:noFill/>
        <a:ln w="28575" cap="flat" cmpd="sng" algn="ctr">
          <a:solidFill>
            <a:srgbClr val="27CEF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ABE15B-32D3-4BAA-9C42-00CA1C790359}">
      <dsp:nvSpPr>
        <dsp:cNvPr id="0" name=""/>
        <dsp:cNvSpPr/>
      </dsp:nvSpPr>
      <dsp:spPr>
        <a:xfrm>
          <a:off x="3808394" y="2094576"/>
          <a:ext cx="2998150" cy="3135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6778"/>
              </a:lnTo>
              <a:lnTo>
                <a:pt x="2998150" y="156778"/>
              </a:lnTo>
              <a:lnTo>
                <a:pt x="2998150" y="313556"/>
              </a:lnTo>
            </a:path>
          </a:pathLst>
        </a:custGeom>
        <a:noFill/>
        <a:ln w="28575" cap="flat" cmpd="sng" algn="ctr">
          <a:solidFill>
            <a:srgbClr val="A2DC4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649BB3-9548-451A-A0FB-5AE9B05E15C7}">
      <dsp:nvSpPr>
        <dsp:cNvPr id="0" name=""/>
        <dsp:cNvSpPr/>
      </dsp:nvSpPr>
      <dsp:spPr>
        <a:xfrm>
          <a:off x="678032" y="3598406"/>
          <a:ext cx="91440" cy="56733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10553"/>
              </a:lnTo>
              <a:lnTo>
                <a:pt x="82310" y="410553"/>
              </a:lnTo>
              <a:lnTo>
                <a:pt x="82310" y="567332"/>
              </a:lnTo>
            </a:path>
          </a:pathLst>
        </a:custGeom>
        <a:noFill/>
        <a:ln w="28575" cap="flat" cmpd="sng" algn="ctr">
          <a:solidFill>
            <a:srgbClr val="27CEF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D2F2BE-B134-4D9B-9BC1-E24CD439D43C}">
      <dsp:nvSpPr>
        <dsp:cNvPr id="0" name=""/>
        <dsp:cNvSpPr/>
      </dsp:nvSpPr>
      <dsp:spPr>
        <a:xfrm>
          <a:off x="723752" y="2094576"/>
          <a:ext cx="3084642" cy="313556"/>
        </a:xfrm>
        <a:custGeom>
          <a:avLst/>
          <a:gdLst/>
          <a:ahLst/>
          <a:cxnLst/>
          <a:rect l="0" t="0" r="0" b="0"/>
          <a:pathLst>
            <a:path>
              <a:moveTo>
                <a:pt x="3084642" y="0"/>
              </a:moveTo>
              <a:lnTo>
                <a:pt x="3084642" y="156778"/>
              </a:lnTo>
              <a:lnTo>
                <a:pt x="0" y="156778"/>
              </a:lnTo>
              <a:lnTo>
                <a:pt x="0" y="313556"/>
              </a:lnTo>
            </a:path>
          </a:pathLst>
        </a:custGeom>
        <a:noFill/>
        <a:ln w="28575" cap="flat" cmpd="sng" algn="ctr">
          <a:solidFill>
            <a:srgbClr val="A2DC4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512FB9-7E04-4A79-AC31-6155F8613678}">
      <dsp:nvSpPr>
        <dsp:cNvPr id="0" name=""/>
        <dsp:cNvSpPr/>
      </dsp:nvSpPr>
      <dsp:spPr>
        <a:xfrm>
          <a:off x="3045041" y="819789"/>
          <a:ext cx="1526706" cy="1274787"/>
        </a:xfrm>
        <a:prstGeom prst="ellipse">
          <a:avLst/>
        </a:prstGeom>
        <a:blipFill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BA1421-B45A-46F2-85D5-91E8305A4DBA}">
      <dsp:nvSpPr>
        <dsp:cNvPr id="0" name=""/>
        <dsp:cNvSpPr/>
      </dsp:nvSpPr>
      <dsp:spPr>
        <a:xfrm>
          <a:off x="4549663" y="988914"/>
          <a:ext cx="1505073" cy="10033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BA" sz="2000" b="1" kern="1200" dirty="0"/>
            <a:t>Kategorijalni ili kvalitativni podaci</a:t>
          </a:r>
          <a:endParaRPr lang="sr-Latn-RS" sz="2000" kern="1200" dirty="0"/>
        </a:p>
      </dsp:txBody>
      <dsp:txXfrm>
        <a:off x="4549663" y="988914"/>
        <a:ext cx="1505073" cy="1003382"/>
      </dsp:txXfrm>
    </dsp:sp>
    <dsp:sp modelId="{669BC8DC-B664-4E04-9D25-A8E3AC517B4E}">
      <dsp:nvSpPr>
        <dsp:cNvPr id="0" name=""/>
        <dsp:cNvSpPr/>
      </dsp:nvSpPr>
      <dsp:spPr>
        <a:xfrm>
          <a:off x="46890" y="2408133"/>
          <a:ext cx="1353723" cy="1190272"/>
        </a:xfrm>
        <a:prstGeom prst="ellipse">
          <a:avLst/>
        </a:prstGeom>
        <a:blipFill>
          <a:blip xmlns:r="http://schemas.openxmlformats.org/officeDocument/2006/relationships" r:embed="rId2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B73B09-1286-4134-B9E1-0779721BD7A6}">
      <dsp:nvSpPr>
        <dsp:cNvPr id="0" name=""/>
        <dsp:cNvSpPr/>
      </dsp:nvSpPr>
      <dsp:spPr>
        <a:xfrm>
          <a:off x="1382648" y="2559534"/>
          <a:ext cx="1505073" cy="10033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dirty="0"/>
            <a:t>Tabela</a:t>
          </a:r>
        </a:p>
      </dsp:txBody>
      <dsp:txXfrm>
        <a:off x="1382648" y="2559534"/>
        <a:ext cx="1505073" cy="1003382"/>
      </dsp:txXfrm>
    </dsp:sp>
    <dsp:sp modelId="{4E9A0DE9-AB97-4004-89D8-5419B68A0A68}">
      <dsp:nvSpPr>
        <dsp:cNvPr id="0" name=""/>
        <dsp:cNvSpPr/>
      </dsp:nvSpPr>
      <dsp:spPr>
        <a:xfrm>
          <a:off x="0" y="4165738"/>
          <a:ext cx="1520686" cy="1324133"/>
        </a:xfrm>
        <a:prstGeom prst="ellipse">
          <a:avLst/>
        </a:prstGeom>
        <a:blipFill>
          <a:blip xmlns:r="http://schemas.openxmlformats.org/officeDocument/2006/relationships" r:embed="rId3" cstate="email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3AD983-D9F0-4438-8DFA-29C987B2EFC0}">
      <dsp:nvSpPr>
        <dsp:cNvPr id="0" name=""/>
        <dsp:cNvSpPr/>
      </dsp:nvSpPr>
      <dsp:spPr>
        <a:xfrm>
          <a:off x="1417917" y="4816968"/>
          <a:ext cx="1505073" cy="10033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dirty="0"/>
            <a:t>Distribucija frekvencije</a:t>
          </a:r>
        </a:p>
      </dsp:txBody>
      <dsp:txXfrm>
        <a:off x="1417917" y="4816968"/>
        <a:ext cx="1505073" cy="1003382"/>
      </dsp:txXfrm>
    </dsp:sp>
    <dsp:sp modelId="{72AEB461-4AB3-4EDD-BF69-6ED381009EEE}">
      <dsp:nvSpPr>
        <dsp:cNvPr id="0" name=""/>
        <dsp:cNvSpPr/>
      </dsp:nvSpPr>
      <dsp:spPr>
        <a:xfrm>
          <a:off x="6014569" y="2408133"/>
          <a:ext cx="1583949" cy="1150478"/>
        </a:xfrm>
        <a:prstGeom prst="ellipse">
          <a:avLst/>
        </a:prstGeom>
        <a:blipFill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BEE6CF-16C9-4404-9430-0316EC19E4B7}">
      <dsp:nvSpPr>
        <dsp:cNvPr id="0" name=""/>
        <dsp:cNvSpPr/>
      </dsp:nvSpPr>
      <dsp:spPr>
        <a:xfrm>
          <a:off x="7731492" y="2491264"/>
          <a:ext cx="1505073" cy="10033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dirty="0"/>
            <a:t>Grafikon</a:t>
          </a:r>
        </a:p>
      </dsp:txBody>
      <dsp:txXfrm>
        <a:off x="7731492" y="2491264"/>
        <a:ext cx="1505073" cy="1003382"/>
      </dsp:txXfrm>
    </dsp:sp>
    <dsp:sp modelId="{494F4389-0569-4227-A764-9AEDA745E1FF}">
      <dsp:nvSpPr>
        <dsp:cNvPr id="0" name=""/>
        <dsp:cNvSpPr/>
      </dsp:nvSpPr>
      <dsp:spPr>
        <a:xfrm>
          <a:off x="3059385" y="4138215"/>
          <a:ext cx="1269489" cy="1180950"/>
        </a:xfrm>
        <a:prstGeom prst="ellipse">
          <a:avLst/>
        </a:prstGeom>
        <a:blipFill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3D5265-823B-410E-B382-7E9B7859EF56}">
      <dsp:nvSpPr>
        <dsp:cNvPr id="0" name=""/>
        <dsp:cNvSpPr/>
      </dsp:nvSpPr>
      <dsp:spPr>
        <a:xfrm>
          <a:off x="4210139" y="4725039"/>
          <a:ext cx="1505073" cy="10033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dirty="0"/>
            <a:t>Stubići</a:t>
          </a:r>
        </a:p>
      </dsp:txBody>
      <dsp:txXfrm>
        <a:off x="4210139" y="4725039"/>
        <a:ext cx="1505073" cy="1003382"/>
      </dsp:txXfrm>
    </dsp:sp>
    <dsp:sp modelId="{2465BDBF-B1BD-4B30-AD3C-F7B3C6E4061C}">
      <dsp:nvSpPr>
        <dsp:cNvPr id="0" name=""/>
        <dsp:cNvSpPr/>
      </dsp:nvSpPr>
      <dsp:spPr>
        <a:xfrm>
          <a:off x="6035914" y="4159567"/>
          <a:ext cx="1619499" cy="1388420"/>
        </a:xfrm>
        <a:prstGeom prst="ellipse">
          <a:avLst/>
        </a:prstGeom>
        <a:blipFill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549A5A-0304-4260-8D26-040E899A786A}">
      <dsp:nvSpPr>
        <dsp:cNvPr id="0" name=""/>
        <dsp:cNvSpPr/>
      </dsp:nvSpPr>
      <dsp:spPr>
        <a:xfrm>
          <a:off x="7383562" y="4857400"/>
          <a:ext cx="1505073" cy="10033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dirty="0"/>
            <a:t>Pite</a:t>
          </a:r>
        </a:p>
      </dsp:txBody>
      <dsp:txXfrm>
        <a:off x="7383562" y="4857400"/>
        <a:ext cx="1505073" cy="1003382"/>
      </dsp:txXfrm>
    </dsp:sp>
    <dsp:sp modelId="{B3B2EBFA-FC99-4DF0-BF2D-C097C3D0FB05}">
      <dsp:nvSpPr>
        <dsp:cNvPr id="0" name=""/>
        <dsp:cNvSpPr/>
      </dsp:nvSpPr>
      <dsp:spPr>
        <a:xfrm>
          <a:off x="9558238" y="4108987"/>
          <a:ext cx="1630386" cy="1205794"/>
        </a:xfrm>
        <a:prstGeom prst="ellipse">
          <a:avLst/>
        </a:prstGeom>
        <a:blipFill>
          <a:blip xmlns:r="http://schemas.openxmlformats.org/officeDocument/2006/relationships"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C959ED-59A4-42F4-8249-794CEC0FB3D8}">
      <dsp:nvSpPr>
        <dsp:cNvPr id="0" name=""/>
        <dsp:cNvSpPr/>
      </dsp:nvSpPr>
      <dsp:spPr>
        <a:xfrm>
          <a:off x="10304852" y="5014835"/>
          <a:ext cx="1505073" cy="10033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dirty="0"/>
            <a:t>Pareto d.</a:t>
          </a:r>
        </a:p>
      </dsp:txBody>
      <dsp:txXfrm>
        <a:off x="10304852" y="5014835"/>
        <a:ext cx="1505073" cy="100338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E547C8-354A-4479-A767-222E6C94967F}">
      <dsp:nvSpPr>
        <dsp:cNvPr id="0" name=""/>
        <dsp:cNvSpPr/>
      </dsp:nvSpPr>
      <dsp:spPr>
        <a:xfrm>
          <a:off x="8689" y="2632208"/>
          <a:ext cx="2964450" cy="1482225"/>
        </a:xfrm>
        <a:prstGeom prst="roundRect">
          <a:avLst>
            <a:gd name="adj" fmla="val 10000"/>
          </a:avLst>
        </a:prstGeom>
        <a:solidFill>
          <a:srgbClr val="A2DC44">
            <a:alpha val="80000"/>
          </a:srgb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4400" b="1" kern="1200" dirty="0">
              <a:solidFill>
                <a:schemeClr val="accent6">
                  <a:lumMod val="50000"/>
                </a:schemeClr>
              </a:solidFill>
            </a:rPr>
            <a:t>Numerički podaci</a:t>
          </a:r>
        </a:p>
      </dsp:txBody>
      <dsp:txXfrm>
        <a:off x="52102" y="2675621"/>
        <a:ext cx="2877624" cy="1395399"/>
      </dsp:txXfrm>
    </dsp:sp>
    <dsp:sp modelId="{41FDEE16-B722-4A81-A0D4-268B18E29C74}">
      <dsp:nvSpPr>
        <dsp:cNvPr id="0" name=""/>
        <dsp:cNvSpPr/>
      </dsp:nvSpPr>
      <dsp:spPr>
        <a:xfrm rot="18715447">
          <a:off x="2678663" y="2690461"/>
          <a:ext cx="1774732" cy="45263"/>
        </a:xfrm>
        <a:custGeom>
          <a:avLst/>
          <a:gdLst/>
          <a:ahLst/>
          <a:cxnLst/>
          <a:rect l="0" t="0" r="0" b="0"/>
          <a:pathLst>
            <a:path>
              <a:moveTo>
                <a:pt x="0" y="22631"/>
              </a:moveTo>
              <a:lnTo>
                <a:pt x="1774732" y="22631"/>
              </a:lnTo>
            </a:path>
          </a:pathLst>
        </a:custGeom>
        <a:noFill/>
        <a:ln w="28575" cap="flat" cmpd="sng" algn="ctr">
          <a:solidFill>
            <a:schemeClr val="accent6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600" kern="1200"/>
        </a:p>
      </dsp:txBody>
      <dsp:txXfrm>
        <a:off x="3521661" y="2668725"/>
        <a:ext cx="88736" cy="88736"/>
      </dsp:txXfrm>
    </dsp:sp>
    <dsp:sp modelId="{1C69BAE9-3ACF-4311-BC99-5416920DFFA3}">
      <dsp:nvSpPr>
        <dsp:cNvPr id="0" name=""/>
        <dsp:cNvSpPr/>
      </dsp:nvSpPr>
      <dsp:spPr>
        <a:xfrm>
          <a:off x="4158919" y="1311753"/>
          <a:ext cx="2964450" cy="1482225"/>
        </a:xfrm>
        <a:prstGeom prst="roundRect">
          <a:avLst>
            <a:gd name="adj" fmla="val 10000"/>
          </a:avLst>
        </a:prstGeom>
        <a:solidFill>
          <a:srgbClr val="A2DC44">
            <a:alpha val="70000"/>
          </a:srgb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4400" b="1" kern="1200" dirty="0">
              <a:solidFill>
                <a:schemeClr val="accent6">
                  <a:lumMod val="50000"/>
                </a:schemeClr>
              </a:solidFill>
            </a:rPr>
            <a:t>Distribucije frekvencija</a:t>
          </a:r>
        </a:p>
      </dsp:txBody>
      <dsp:txXfrm>
        <a:off x="4202332" y="1355166"/>
        <a:ext cx="2877624" cy="1395399"/>
      </dsp:txXfrm>
    </dsp:sp>
    <dsp:sp modelId="{0C004866-74AF-46DC-87A1-95984C84F1B0}">
      <dsp:nvSpPr>
        <dsp:cNvPr id="0" name=""/>
        <dsp:cNvSpPr/>
      </dsp:nvSpPr>
      <dsp:spPr>
        <a:xfrm rot="20523094">
          <a:off x="7093040" y="1838182"/>
          <a:ext cx="1246438" cy="45263"/>
        </a:xfrm>
        <a:custGeom>
          <a:avLst/>
          <a:gdLst/>
          <a:ahLst/>
          <a:cxnLst/>
          <a:rect l="0" t="0" r="0" b="0"/>
          <a:pathLst>
            <a:path>
              <a:moveTo>
                <a:pt x="0" y="22631"/>
              </a:moveTo>
              <a:lnTo>
                <a:pt x="1246438" y="22631"/>
              </a:lnTo>
            </a:path>
          </a:pathLst>
        </a:custGeom>
        <a:noFill/>
        <a:ln w="28575" cap="flat" cmpd="sng" algn="ctr">
          <a:solidFill>
            <a:schemeClr val="accent6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500" kern="1200"/>
        </a:p>
      </dsp:txBody>
      <dsp:txXfrm>
        <a:off x="7685098" y="1829653"/>
        <a:ext cx="62321" cy="62321"/>
      </dsp:txXfrm>
    </dsp:sp>
    <dsp:sp modelId="{0276A53F-24F6-40E2-8FDD-9C5DE96EE613}">
      <dsp:nvSpPr>
        <dsp:cNvPr id="0" name=""/>
        <dsp:cNvSpPr/>
      </dsp:nvSpPr>
      <dsp:spPr>
        <a:xfrm>
          <a:off x="8309149" y="927649"/>
          <a:ext cx="2964450" cy="1482225"/>
        </a:xfrm>
        <a:prstGeom prst="roundRect">
          <a:avLst>
            <a:gd name="adj" fmla="val 10000"/>
          </a:avLst>
        </a:prstGeom>
        <a:solidFill>
          <a:srgbClr val="A2DC44">
            <a:alpha val="50000"/>
          </a:srgb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4400" b="1" kern="1200" dirty="0">
              <a:solidFill>
                <a:schemeClr val="accent6">
                  <a:lumMod val="50000"/>
                </a:schemeClr>
              </a:solidFill>
            </a:rPr>
            <a:t>Histogram</a:t>
          </a:r>
        </a:p>
      </dsp:txBody>
      <dsp:txXfrm>
        <a:off x="8352562" y="971062"/>
        <a:ext cx="2877624" cy="1395399"/>
      </dsp:txXfrm>
    </dsp:sp>
    <dsp:sp modelId="{6D597546-314F-415A-9F98-5843B6BC51D7}">
      <dsp:nvSpPr>
        <dsp:cNvPr id="0" name=""/>
        <dsp:cNvSpPr/>
      </dsp:nvSpPr>
      <dsp:spPr>
        <a:xfrm rot="2884553">
          <a:off x="6828893" y="2690461"/>
          <a:ext cx="1774732" cy="45263"/>
        </a:xfrm>
        <a:custGeom>
          <a:avLst/>
          <a:gdLst/>
          <a:ahLst/>
          <a:cxnLst/>
          <a:rect l="0" t="0" r="0" b="0"/>
          <a:pathLst>
            <a:path>
              <a:moveTo>
                <a:pt x="0" y="22631"/>
              </a:moveTo>
              <a:lnTo>
                <a:pt x="1774732" y="22631"/>
              </a:lnTo>
            </a:path>
          </a:pathLst>
        </a:custGeom>
        <a:noFill/>
        <a:ln w="12700" cap="flat" cmpd="sng" algn="ctr">
          <a:solidFill>
            <a:schemeClr val="accent6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600" kern="1200"/>
        </a:p>
      </dsp:txBody>
      <dsp:txXfrm>
        <a:off x="7671891" y="2668725"/>
        <a:ext cx="88736" cy="88736"/>
      </dsp:txXfrm>
    </dsp:sp>
    <dsp:sp modelId="{C6314444-7485-4CBB-82AD-49A4505C126C}">
      <dsp:nvSpPr>
        <dsp:cNvPr id="0" name=""/>
        <dsp:cNvSpPr/>
      </dsp:nvSpPr>
      <dsp:spPr>
        <a:xfrm>
          <a:off x="8309149" y="2632208"/>
          <a:ext cx="2964450" cy="1482225"/>
        </a:xfrm>
        <a:prstGeom prst="roundRect">
          <a:avLst>
            <a:gd name="adj" fmla="val 10000"/>
          </a:avLst>
        </a:prstGeom>
        <a:solidFill>
          <a:srgbClr val="A2DC44">
            <a:alpha val="50000"/>
          </a:srgb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4400" b="1" kern="1200" dirty="0">
              <a:solidFill>
                <a:schemeClr val="accent6">
                  <a:lumMod val="50000"/>
                </a:schemeClr>
              </a:solidFill>
            </a:rPr>
            <a:t>Kumulativna kriva</a:t>
          </a:r>
        </a:p>
      </dsp:txBody>
      <dsp:txXfrm>
        <a:off x="8352562" y="2675621"/>
        <a:ext cx="2877624" cy="1395399"/>
      </dsp:txXfrm>
    </dsp:sp>
    <dsp:sp modelId="{E269B8F4-2DD5-41FE-A76D-298ACCAC1E6E}">
      <dsp:nvSpPr>
        <dsp:cNvPr id="0" name=""/>
        <dsp:cNvSpPr/>
      </dsp:nvSpPr>
      <dsp:spPr>
        <a:xfrm rot="3349364">
          <a:off x="2501701" y="4240654"/>
          <a:ext cx="2151482" cy="45263"/>
        </a:xfrm>
        <a:custGeom>
          <a:avLst/>
          <a:gdLst/>
          <a:ahLst/>
          <a:cxnLst/>
          <a:rect l="0" t="0" r="0" b="0"/>
          <a:pathLst>
            <a:path>
              <a:moveTo>
                <a:pt x="0" y="22631"/>
              </a:moveTo>
              <a:lnTo>
                <a:pt x="2151482" y="22631"/>
              </a:lnTo>
            </a:path>
          </a:pathLst>
        </a:custGeom>
        <a:noFill/>
        <a:ln w="28575" cap="flat" cmpd="sng" algn="ctr">
          <a:solidFill>
            <a:schemeClr val="accent6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700" kern="1200"/>
        </a:p>
      </dsp:txBody>
      <dsp:txXfrm>
        <a:off x="3523655" y="4209498"/>
        <a:ext cx="107574" cy="107574"/>
      </dsp:txXfrm>
    </dsp:sp>
    <dsp:sp modelId="{2D80C192-91D1-4775-B435-3422B83C4CA1}">
      <dsp:nvSpPr>
        <dsp:cNvPr id="0" name=""/>
        <dsp:cNvSpPr/>
      </dsp:nvSpPr>
      <dsp:spPr>
        <a:xfrm>
          <a:off x="4181745" y="4412137"/>
          <a:ext cx="2964450" cy="1482225"/>
        </a:xfrm>
        <a:prstGeom prst="roundRect">
          <a:avLst>
            <a:gd name="adj" fmla="val 10000"/>
          </a:avLst>
        </a:prstGeom>
        <a:solidFill>
          <a:srgbClr val="A2DC44">
            <a:alpha val="70000"/>
          </a:srgb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4400" b="1" kern="1200" dirty="0">
              <a:solidFill>
                <a:schemeClr val="accent6">
                  <a:lumMod val="50000"/>
                </a:schemeClr>
              </a:solidFill>
            </a:rPr>
            <a:t>Dijagram stablo - list</a:t>
          </a:r>
        </a:p>
      </dsp:txBody>
      <dsp:txXfrm>
        <a:off x="4225158" y="4455550"/>
        <a:ext cx="2877624" cy="139539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D166CF-2FBF-43F2-A4FC-8CA9A985F173}">
      <dsp:nvSpPr>
        <dsp:cNvPr id="0" name=""/>
        <dsp:cNvSpPr/>
      </dsp:nvSpPr>
      <dsp:spPr>
        <a:xfrm>
          <a:off x="27" y="564937"/>
          <a:ext cx="2622563" cy="104902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BA" sz="2000" b="1" kern="1200"/>
            <a:t>Kategorijalne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/>
            <a:t>(</a:t>
          </a:r>
          <a:r>
            <a:rPr lang="sr-Latn-BA" sz="2000" b="1" kern="1200"/>
            <a:t>kvalitativne</a:t>
          </a:r>
          <a:r>
            <a:rPr lang="en-US" sz="2000" b="1" kern="1200"/>
            <a:t>)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BA" sz="2000" b="1" kern="1200"/>
            <a:t>pojave</a:t>
          </a:r>
          <a:endParaRPr lang="sr-Latn-RS" sz="2000" kern="1200" dirty="0"/>
        </a:p>
      </dsp:txBody>
      <dsp:txXfrm>
        <a:off x="27" y="564937"/>
        <a:ext cx="2622563" cy="1049025"/>
      </dsp:txXfrm>
    </dsp:sp>
    <dsp:sp modelId="{3D1B4ACA-685A-4B46-8F7A-DB2C419E14D5}">
      <dsp:nvSpPr>
        <dsp:cNvPr id="0" name=""/>
        <dsp:cNvSpPr/>
      </dsp:nvSpPr>
      <dsp:spPr>
        <a:xfrm>
          <a:off x="14084" y="1666680"/>
          <a:ext cx="2622563" cy="138309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BA" sz="2400" kern="1200" dirty="0"/>
            <a:t>Unakrsne tabele</a:t>
          </a:r>
          <a:endParaRPr lang="sr-Latn-RS" sz="2400" kern="1200" dirty="0"/>
        </a:p>
      </dsp:txBody>
      <dsp:txXfrm>
        <a:off x="14084" y="1666680"/>
        <a:ext cx="2622563" cy="1383093"/>
      </dsp:txXfrm>
    </dsp:sp>
    <dsp:sp modelId="{D7E12934-772A-448B-BCAC-C262638EFFFC}">
      <dsp:nvSpPr>
        <dsp:cNvPr id="0" name=""/>
        <dsp:cNvSpPr/>
      </dsp:nvSpPr>
      <dsp:spPr>
        <a:xfrm>
          <a:off x="2989777" y="561678"/>
          <a:ext cx="2622563" cy="104902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BA" sz="2000" b="1" kern="1200"/>
            <a:t>Numeričke</a:t>
          </a:r>
          <a:endParaRPr lang="en-US" sz="2000" b="1" kern="120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/>
            <a:t>(</a:t>
          </a:r>
          <a:r>
            <a:rPr lang="sr-Latn-BA" sz="2000" b="1" kern="1200"/>
            <a:t>kvantitativne</a:t>
          </a:r>
          <a:r>
            <a:rPr lang="en-US" sz="2000" b="1" kern="1200"/>
            <a:t>)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BA" sz="2000" b="1" kern="1200"/>
            <a:t>pojave</a:t>
          </a:r>
          <a:endParaRPr lang="sr-Latn-RS" sz="2000" kern="1200" dirty="0"/>
        </a:p>
      </dsp:txBody>
      <dsp:txXfrm>
        <a:off x="2989777" y="561678"/>
        <a:ext cx="2622563" cy="1049025"/>
      </dsp:txXfrm>
    </dsp:sp>
    <dsp:sp modelId="{025401BD-B558-4145-8695-A6A17C1BCE24}">
      <dsp:nvSpPr>
        <dsp:cNvPr id="0" name=""/>
        <dsp:cNvSpPr/>
      </dsp:nvSpPr>
      <dsp:spPr>
        <a:xfrm>
          <a:off x="2989777" y="1621088"/>
          <a:ext cx="2622563" cy="1406367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BA" sz="2400" kern="1200" dirty="0"/>
            <a:t>Dijagram raspršenosti</a:t>
          </a:r>
          <a:endParaRPr lang="sr-Latn-RS" sz="2400" kern="1200" dirty="0"/>
        </a:p>
      </dsp:txBody>
      <dsp:txXfrm>
        <a:off x="2989777" y="1621088"/>
        <a:ext cx="2622563" cy="14063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layout/CirclePictureHierarchy">
  <dgm:title val=""/>
  <dgm:desc val=""/>
  <dgm:catLst>
    <dgm:cat type="hierarchy" pri="1750"/>
    <dgm:cat type="picture" pri="23000"/>
    <dgm:cat type="pictureconvert" pri="2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5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for="ch" forName="image" refType="h" fact="0.8"/>
              <dgm:constr type="w" for="ch" forName="image" refType="h" refFor="ch" refForName="image"/>
              <dgm:constr type="t" for="ch" forName="image" refType="h" fact="0.1"/>
              <dgm:constr type="l" for="ch" forName="image"/>
              <dgm:constr type="w" for="ch" forName="text" refType="w" fact="0.6"/>
              <dgm:constr type="h" for="ch" forName="text" refType="h" fact="0.8"/>
              <dgm:constr type="t" for="ch" forName="text" refType="w" fact="0.04"/>
              <dgm:constr type="l" for="ch" forName="text" refType="w" fact="0.4"/>
            </dgm:constrLst>
            <dgm:ruleLst/>
            <dgm:layoutNode name="image" styleLbl="node0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  <dgm:layoutNode name="text" styleLbl="revTx">
              <dgm:varLst>
                <dgm:chPref val="3"/>
              </dgm:varLst>
              <dgm:alg type="tx">
                <dgm:param type="parTxLTRAlign" val="l"/>
                <dgm:param type="parTxRTLAlign" val="r"/>
              </dgm:alg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image"/>
                    <dgm:param type="dstNode" val="image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h" for="ch" forName="image2" refType="h" fact="0.8"/>
                      <dgm:constr type="w" for="ch" forName="image2" refType="h" refFor="ch" refForName="image2"/>
                      <dgm:constr type="t" for="ch" forName="image2" refType="h" fact="0.1"/>
                      <dgm:constr type="l" for="ch" forName="image2"/>
                      <dgm:constr type="w" for="ch" forName="text2" refType="w" fact="0.6"/>
                      <dgm:constr type="h" for="ch" forName="text2" refType="h" fact="0.8"/>
                      <dgm:constr type="t" for="ch" forName="text2" refType="w" fact="0.04"/>
                      <dgm:constr type="l" for="ch" forName="text2" refType="w" fact="0.4"/>
                    </dgm:constrLst>
                    <dgm:ruleLst/>
                    <dgm:layoutNode name="image2">
                      <dgm:alg type="sp"/>
                      <dgm:shape xmlns:r="http://schemas.openxmlformats.org/officeDocument/2006/relationships" type="ellipse" r:blip="" blipPhldr="1">
                        <dgm:adjLst/>
                      </dgm:shape>
                      <dgm:presOf/>
                      <dgm:constrLst/>
                      <dgm:ruleLst/>
                    </dgm:layoutNode>
                    <dgm:layoutNode name="text2" styleLbl="revTx">
                      <dgm:varLst>
                        <dgm:chPref val="3"/>
                      </dgm:varLst>
                      <dgm:alg type="tx">
                        <dgm:param type="parTxLTRAlign" val="l"/>
                        <dgm:param type="parTxRTLAlign" val="r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image2"/>
                            <dgm:param type="dstNode" val="image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h" for="ch" forName="image3" refType="h" fact="0.8"/>
                              <dgm:constr type="w" for="ch" forName="image3" refType="h" refFor="ch" refForName="image3"/>
                              <dgm:constr type="t" for="ch" forName="image3" refType="h" fact="0.1"/>
                              <dgm:constr type="l" for="ch" forName="image3"/>
                              <dgm:constr type="w" for="ch" forName="text3" refType="w" fact="0.6"/>
                              <dgm:constr type="h" for="ch" forName="text3" refType="h" fact="0.8"/>
                              <dgm:constr type="t" for="ch" forName="text3" refType="w" fact="0.04"/>
                              <dgm:constr type="l" for="ch" forName="text3" refType="w" fact="0.4"/>
                            </dgm:constrLst>
                            <dgm:ruleLst/>
                            <dgm:layoutNode name="image3">
                              <dgm:alg type="sp"/>
                              <dgm:shape xmlns:r="http://schemas.openxmlformats.org/officeDocument/2006/relationships" type="ellipse" r:blip="" blipPhldr="1">
                                <dgm:adjLst/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revTx">
                              <dgm:varLst>
                                <dgm:chPref val="3"/>
                              </dgm:varLst>
                              <dgm:alg type="tx">
                                <dgm:param type="parTxLTRAlign" val="l"/>
                                <dgm:param type="parTxRTLAlign" val="r"/>
                              </dgm:alg>
                              <dgm:shape xmlns:r="http://schemas.openxmlformats.org/officeDocument/2006/relationships" type="rect" r:blip="">
                                <dgm:adjLst/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3"/>
                                        <dgm:param type="dstNode" val="image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4"/>
                                        <dgm:param type="dstNode" val="image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h" for="ch" forName="image4" refType="h" fact="0.8"/>
                                      <dgm:constr type="w" for="ch" forName="image4" refType="h" refFor="ch" refForName="image4"/>
                                      <dgm:constr type="t" for="ch" forName="image4" refType="h" fact="0.1"/>
                                      <dgm:constr type="l" for="ch" forName="image4"/>
                                      <dgm:constr type="w" for="ch" forName="text4" refType="w" fact="0.6"/>
                                      <dgm:constr type="h" for="ch" forName="text4" refType="h" fact="0.8"/>
                                      <dgm:constr type="t" for="ch" forName="text4" refType="w" fact="0.04"/>
                                      <dgm:constr type="l" for="ch" forName="text4" refType="w" fact="0.4"/>
                                    </dgm:constrLst>
                                    <dgm:ruleLst/>
                                    <dgm:layoutNode name="image4">
                                      <dgm:alg type="sp"/>
                                      <dgm:shape xmlns:r="http://schemas.openxmlformats.org/officeDocument/2006/relationships" type="ellipse" r:blip="" blipPhldr="1">
                                        <dgm:adjLst/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revTx">
                                      <dgm:varLst>
                                        <dgm:chPref val="3"/>
                                      </dgm:varLst>
                                      <dgm:alg type="tx">
                                        <dgm:param type="parTxLTRAlign" val="l"/>
                                        <dgm:param type="parTxRTLAlign" val="r"/>
                                      </dgm:alg>
                                      <dgm:shape xmlns:r="http://schemas.openxmlformats.org/officeDocument/2006/relationships" type="rect" r:blip="">
                                        <dgm:adjLst/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6B000E-1A2E-4D2B-BADE-37753AB93090}" type="datetimeFigureOut">
              <a:rPr lang="en-US" smtClean="0"/>
              <a:pPr/>
              <a:t>4/27/26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226AB8-ACBE-42E6-92F5-667EDDCD965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5577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BD421-E477-405A-91D4-9468DE9BE4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024F0D-0F00-4C64-975C-BD7D4FE0E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7D0E03-CFD6-4610-88AC-17F03CE8E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4536D-CBA9-4A34-85D3-481BD129E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C1F8E3-036A-45B8-BF1F-BEF0C559E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744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06B1F3-61FB-4FDC-814D-EEC1C1FC3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2403B0-8D7F-4489-AB72-C346C88701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FC9304-E5BD-4F3E-ADB0-974FEBCDE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38AD29-D9CD-42D8-9604-C47996EE9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52C394-EF43-405B-9653-70AAB9098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452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D1E61D-2F00-41ED-8D92-7CAEB9A5A5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647491-5142-48CA-9664-F5082D450F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94576D-BE01-4BB5-A9F4-7DE4814E6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10CA14-AD61-4101-9143-F7884378C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8B885-CFEA-4882-BBEA-C5F142089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1664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C47AB-DC6F-40F0-B4FB-9C0850EE0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0939C5-683A-4FDC-A8CF-5F35848AD6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1FB5F0-A7AB-4ACB-91A6-4B836F174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1BCE02-CEFC-4D30-BBB0-23CE2CB5B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F49760-3E16-4F16-B710-C85178E29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804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EE07D-6026-47C0-975A-7E493011B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C00015-2956-4E1F-B05F-214F1DE24E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556B43-C1CB-4618-B91B-AAAEEB401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688E39-E80F-4C18-9C2A-69886B822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4C5964-5187-4195-8EAF-85D18DC4F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915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7B990-ED8C-4AAA-8241-C4881B138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6612F2-9E33-44D3-80E2-578C5440A7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8F7B21-660D-43B3-9151-B40C9ABCD7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326A10-CB05-4418-9338-CB55A7059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940335-9BE1-42D1-A30D-C3232BD3E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E95C68-4307-4B03-8921-74DB10410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209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EBEC8-AC56-429B-89C3-BB6A0E6E3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3866BA-F48C-4383-B119-81B3496761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89F967-CBBC-414E-9DC3-136707A8D3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905A60-FBC4-40AC-9F71-0FAD9CD7A6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4F92BA-75D6-44F9-A1C8-BCFBF6FF6E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93CDDC-3537-4692-BE83-87B2A82A7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37B9E1-D5EA-4054-8D92-F930B3696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898A038-7CD6-4715-9FDA-7194E6BCA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039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65FAF-B698-49B0-B197-FD64C97AF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3E3F44-F1D6-40F7-9A7D-0542C4A9C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48CC28-3F4A-42A0-B211-4BA085ADC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3B6C99-6764-43D0-84AE-52C83494F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763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79C79D-3B8A-4FA9-BC4A-63E3EF10A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730E35-44DB-4FED-9E24-5BBE5D9DA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CDC42F-3337-4692-B53C-A55290487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8420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07D58-952D-44D7-9911-60544C9F5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5BC150-9914-4A82-84CF-B3708B9757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4A7C02-9C7E-401F-BABE-D3028FF18C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D6080A-4623-4F4C-B5BF-7E9E7531F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9B1D15-0BD5-4F6E-A265-BD1F2F361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764D4-AA29-4DF8-A501-E2B904E9C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885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14D526-F53C-446D-8D7C-8A73C2A6A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41CC3D-D32B-4629-85B8-E779A41050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517242-BF08-4A5E-ABD7-483896CAE9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B2B8E4-DF23-4701-B28A-B9E5700B3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6DE909-4588-4CF5-B2FA-B76312433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A005E-65C2-4007-815C-52F23809F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shingle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373118-F27D-412D-B19A-2DB8C8101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537CCC-B536-48B0-B893-63FFC2EBD3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CE552F-73E7-48CE-AAB3-E947C535D5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50ACFF-56C3-4453-9BAD-A02FE717F83E}" type="datetimeFigureOut">
              <a:rPr lang="en-US" smtClean="0"/>
              <a:pPr/>
              <a:t>4/27/26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E40B4F-2015-4E9F-BCB3-E0BFA4AF9A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610C3C-BBD3-4864-98E4-5D7B08A627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A7955-6230-48B4-BD8B-A7C460F759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680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24slides.com/?utm_campaign=mp&amp;utm_medium=ppt&amp;utm_source=pptlink&amp;utm_content=&amp;utm_term=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4.emf"/><Relationship Id="rId4" Type="http://schemas.openxmlformats.org/officeDocument/2006/relationships/oleObject" Target="../embeddings/oleObject1.bin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5" Type="http://schemas.openxmlformats.org/officeDocument/2006/relationships/chart" Target="../charts/chart4.xml"/><Relationship Id="rId4" Type="http://schemas.openxmlformats.org/officeDocument/2006/relationships/image" Target="../media/image18.sv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9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6.png"/><Relationship Id="rId4" Type="http://schemas.microsoft.com/office/2007/relationships/hdphoto" Target="../media/hdphoto9.wdp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5AE457D-0397-41A5-A1CF-4C8062284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2100" y="362320"/>
            <a:ext cx="11607800" cy="613336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016AF48-2AA8-4B78-82AB-CE8B9E71F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8917" y="1164462"/>
            <a:ext cx="7023100" cy="3454400"/>
          </a:xfrm>
          <a:prstGeom prst="rect">
            <a:avLst/>
          </a:prstGeom>
          <a:solidFill>
            <a:srgbClr val="33CCCC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9999"/>
              </a:solidFill>
            </a:endParaRPr>
          </a:p>
        </p:txBody>
      </p:sp>
      <p:sp>
        <p:nvSpPr>
          <p:cNvPr id="7" name="Rectangle 6">
            <a:hlinkClick r:id="rId4"/>
            <a:extLst>
              <a:ext uri="{FF2B5EF4-FFF2-40B4-BE49-F238E27FC236}">
                <a16:creationId xmlns:a16="http://schemas.microsoft.com/office/drawing/2014/main" id="{FD739A43-7308-4A45-800C-2B124CABFA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53071" y="4171787"/>
            <a:ext cx="5203064" cy="1031278"/>
          </a:xfrm>
          <a:prstGeom prst="rect">
            <a:avLst/>
          </a:prstGeom>
          <a:solidFill>
            <a:srgbClr val="A2DC44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80000"/>
              </a:lnSpc>
              <a:spcBef>
                <a:spcPct val="40000"/>
              </a:spcBef>
            </a:pPr>
            <a:r>
              <a:rPr lang="sr-Latn-BA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Grafički prikaz ima izvanredan vizuelni efekat, redukuje gomilu podataka...</a:t>
            </a:r>
          </a:p>
          <a:p>
            <a:pPr algn="just">
              <a:lnSpc>
                <a:spcPct val="80000"/>
              </a:lnSpc>
              <a:spcBef>
                <a:spcPct val="40000"/>
              </a:spcBef>
            </a:pPr>
            <a:r>
              <a:rPr lang="sr-Latn-BA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Prvo treba identifikovati vrstu podataka...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C4CCBA-12AD-4433-A381-A03661E3D927}"/>
              </a:ext>
            </a:extLst>
          </p:cNvPr>
          <p:cNvSpPr txBox="1"/>
          <p:nvPr/>
        </p:nvSpPr>
        <p:spPr>
          <a:xfrm>
            <a:off x="292100" y="1264716"/>
            <a:ext cx="6456430" cy="147732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just"/>
            <a:r>
              <a:rPr lang="en-US" sz="4800" b="1" dirty="0" err="1">
                <a:solidFill>
                  <a:schemeClr val="bg1"/>
                </a:solidFill>
                <a:latin typeface="+mj-lt"/>
              </a:rPr>
              <a:t>Grafičko</a:t>
            </a:r>
            <a:r>
              <a:rPr lang="en-US" sz="48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+mj-lt"/>
              </a:rPr>
              <a:t>prikazivanje</a:t>
            </a:r>
            <a:r>
              <a:rPr lang="en-US" sz="48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+mj-lt"/>
              </a:rPr>
              <a:t>podataka</a:t>
            </a:r>
            <a:endParaRPr lang="en-US" sz="4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AEBA89-B616-43ED-A91E-61105E1C9DD6}"/>
              </a:ext>
            </a:extLst>
          </p:cNvPr>
          <p:cNvSpPr txBox="1"/>
          <p:nvPr/>
        </p:nvSpPr>
        <p:spPr>
          <a:xfrm>
            <a:off x="807166" y="3429000"/>
            <a:ext cx="6636734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  <a:spcBef>
                <a:spcPct val="40000"/>
              </a:spcBef>
            </a:pPr>
            <a:r>
              <a:rPr lang="en-GB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Z</a:t>
            </a:r>
            <a:r>
              <a:rPr lang="sr-Latn-BA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ašto i kako vršimo grafičko prikazivanje podataka?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just">
              <a:lnSpc>
                <a:spcPct val="80000"/>
              </a:lnSpc>
              <a:spcBef>
                <a:spcPct val="40000"/>
              </a:spcBef>
            </a:pPr>
            <a:endParaRPr lang="sr-Latn-BA" sz="1600" b="1" dirty="0">
              <a:solidFill>
                <a:schemeClr val="accent2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AC4DC87-4412-47EA-869B-E290F40E52A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en-US" dirty="0"/>
              <a:t>Balanced scorecard slide 1</a:t>
            </a:r>
          </a:p>
        </p:txBody>
      </p:sp>
    </p:spTree>
    <p:extLst>
      <p:ext uri="{BB962C8B-B14F-4D97-AF65-F5344CB8AC3E}">
        <p14:creationId xmlns:p14="http://schemas.microsoft.com/office/powerpoint/2010/main" val="3623649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35AE457D-0397-41A5-A1CF-4C8062284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saturation sat="3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2100" y="362320"/>
            <a:ext cx="11607800" cy="6133360"/>
          </a:xfrm>
          <a:prstGeom prst="rect">
            <a:avLst/>
          </a:prstGeom>
        </p:spPr>
      </p:pic>
      <p:sp>
        <p:nvSpPr>
          <p:cNvPr id="12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1077432" y="-88921"/>
            <a:ext cx="1394152" cy="3090931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A2D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9210922"/>
              </p:ext>
            </p:extLst>
          </p:nvPr>
        </p:nvGraphicFramePr>
        <p:xfrm>
          <a:off x="3579446" y="676108"/>
          <a:ext cx="8128000" cy="3840480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0060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Izvor kvara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Broj kvarova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anchor="b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Loše zavareno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34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anchor="b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Loše poravnanje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223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anchor="b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Nedostaje dio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25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anchor="b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Propust u bojenju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78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anchor="b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Kratak spoj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19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anchor="b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Napuknuće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21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anchor="b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Ukupno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400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anchor="b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-723234" y="895145"/>
            <a:ext cx="40432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69988">
              <a:lnSpc>
                <a:spcPct val="120000"/>
              </a:lnSpc>
              <a:spcBef>
                <a:spcPts val="575"/>
              </a:spcBef>
              <a:buClr>
                <a:schemeClr val="accent1"/>
              </a:buClr>
              <a:buSzPct val="85000"/>
              <a:buFont typeface="Wingdings" pitchFamily="2" charset="2"/>
              <a:buNone/>
              <a:defRPr/>
            </a:pPr>
            <a:r>
              <a:rPr lang="sr-Latn-BA" sz="2000" dirty="0"/>
              <a:t>Primjer</a:t>
            </a:r>
            <a:r>
              <a:rPr lang="en-US" sz="2000" dirty="0"/>
              <a:t>: </a:t>
            </a:r>
            <a:r>
              <a:rPr lang="sr-Latn-BA" sz="2000" dirty="0"/>
              <a:t> Da bi se utvrdio ključniuzrok kvara uzeli smo 400 situacija </a:t>
            </a:r>
            <a:endParaRPr lang="en-US" sz="20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73612" y="4948266"/>
            <a:ext cx="11018325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sr-Latn-BA" sz="2400" b="1" dirty="0">
                <a:solidFill>
                  <a:srgbClr val="92D050"/>
                </a:solidFill>
              </a:rPr>
              <a:t>Korak br. 1</a:t>
            </a:r>
            <a:r>
              <a:rPr lang="en-US" sz="2400" b="1" dirty="0">
                <a:solidFill>
                  <a:srgbClr val="92D050"/>
                </a:solidFill>
              </a:rPr>
              <a:t>: </a:t>
            </a:r>
            <a:r>
              <a:rPr lang="hr-HR" sz="2400" dirty="0">
                <a:solidFill>
                  <a:schemeClr val="bg2">
                    <a:lumMod val="10000"/>
                  </a:schemeClr>
                </a:solidFill>
              </a:rPr>
              <a:t>Sortiraj po uzroku kvara, u silaznom redoslijedu</a:t>
            </a:r>
            <a:endParaRPr lang="en-US" sz="24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sr-Latn-BA" sz="2400" b="1" dirty="0">
                <a:solidFill>
                  <a:srgbClr val="A2DC44"/>
                </a:solidFill>
              </a:rPr>
              <a:t>Korak br. </a:t>
            </a:r>
            <a:r>
              <a:rPr lang="en-US" sz="2400" b="1" dirty="0">
                <a:solidFill>
                  <a:srgbClr val="A2DC44"/>
                </a:solidFill>
              </a:rPr>
              <a:t>2</a:t>
            </a:r>
            <a:r>
              <a:rPr lang="en-US" sz="2400" b="1" dirty="0">
                <a:solidFill>
                  <a:schemeClr val="bg2">
                    <a:lumMod val="10000"/>
                  </a:schemeClr>
                </a:solidFill>
              </a:rPr>
              <a:t>: </a:t>
            </a:r>
            <a:r>
              <a:rPr lang="sr-Latn-BA" sz="2400" dirty="0">
                <a:solidFill>
                  <a:schemeClr val="bg2">
                    <a:lumMod val="10000"/>
                  </a:schemeClr>
                </a:solidFill>
              </a:rPr>
              <a:t>Izračunaj 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% </a:t>
            </a:r>
            <a:r>
              <a:rPr lang="sr-Latn-BA" sz="2400" dirty="0">
                <a:solidFill>
                  <a:schemeClr val="bg2">
                    <a:lumMod val="10000"/>
                  </a:schemeClr>
                </a:solidFill>
              </a:rPr>
              <a:t> za svaku kategoriju</a:t>
            </a:r>
            <a:endParaRPr lang="en-US" sz="24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67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35AE457D-0397-41A5-A1CF-4C8062284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saturation sat="3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2718" y="157253"/>
            <a:ext cx="11607800" cy="6133360"/>
          </a:xfrm>
          <a:prstGeom prst="rect">
            <a:avLst/>
          </a:prstGeom>
        </p:spPr>
      </p:pic>
      <p:sp>
        <p:nvSpPr>
          <p:cNvPr id="10" name="Rectangle: Top Corners Rounded 4">
            <a:extLst>
              <a:ext uri="{FF2B5EF4-FFF2-40B4-BE49-F238E27FC236}">
                <a16:creationId xmlns:a16="http://schemas.microsoft.com/office/drawing/2014/main" id="{D88C3CC7-FF16-4EE6-8784-43FED74DD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8624953" y="2262966"/>
            <a:ext cx="1462924" cy="508697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53985"/>
              </p:ext>
            </p:extLst>
          </p:nvPr>
        </p:nvGraphicFramePr>
        <p:xfrm>
          <a:off x="2791655" y="363916"/>
          <a:ext cx="8127999" cy="3170000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Izvor kvara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anchor="b" horzOverflow="overflow">
                    <a:solidFill>
                      <a:srgbClr val="A2DC4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Broj kvarova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anchor="b" horzOverflow="overflow">
                    <a:solidFill>
                      <a:srgbClr val="A2DC4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%</a:t>
                      </a:r>
                    </a:p>
                  </a:txBody>
                  <a:tcPr marT="45725" marB="45725" anchor="b" horzOverflow="overflow">
                    <a:solidFill>
                      <a:srgbClr val="A2DC4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Loše poravnanje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223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5" marB="45725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55.75</a:t>
                      </a:r>
                    </a:p>
                  </a:txBody>
                  <a:tcPr marT="45725" marB="45725" anchor="b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Propust u bojenju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78</a:t>
                      </a:r>
                    </a:p>
                  </a:txBody>
                  <a:tcPr marT="45725" marB="45725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19.50</a:t>
                      </a:r>
                    </a:p>
                  </a:txBody>
                  <a:tcPr marT="45725" marB="45725" anchor="b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Loše zavareno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34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5" marB="45725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8.50</a:t>
                      </a:r>
                    </a:p>
                  </a:txBody>
                  <a:tcPr marT="45725" marB="45725" anchor="b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Nedostaje dio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25</a:t>
                      </a:r>
                    </a:p>
                  </a:txBody>
                  <a:tcPr marT="45725" marB="45725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6.25</a:t>
                      </a:r>
                    </a:p>
                  </a:txBody>
                  <a:tcPr marT="45725" marB="45725" anchor="b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Napuknuće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21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5" marB="45725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5.25</a:t>
                      </a:r>
                    </a:p>
                  </a:txBody>
                  <a:tcPr marT="45725" marB="45725" anchor="b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Kratak spoj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19</a:t>
                      </a:r>
                    </a:p>
                  </a:txBody>
                  <a:tcPr marT="45725" marB="45725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4.75</a:t>
                      </a:r>
                    </a:p>
                  </a:txBody>
                  <a:tcPr marT="45725" marB="45725" anchor="b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Total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400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100%</a:t>
                      </a:r>
                    </a:p>
                  </a:txBody>
                  <a:tcPr marT="45725" marB="45725" anchor="b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021959" y="4431308"/>
            <a:ext cx="4684937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sr-Latn-BA" sz="2400" b="1" dirty="0">
                <a:solidFill>
                  <a:srgbClr val="92D050"/>
                </a:solidFill>
              </a:rPr>
              <a:t>Korak br. 3</a:t>
            </a:r>
            <a:r>
              <a:rPr lang="en-US" sz="2400" dirty="0">
                <a:solidFill>
                  <a:schemeClr val="folHlink"/>
                </a:solidFill>
              </a:rPr>
              <a:t>:</a:t>
            </a:r>
            <a:r>
              <a:rPr lang="en-US" sz="2400" dirty="0"/>
              <a:t> </a:t>
            </a:r>
            <a:r>
              <a:rPr lang="hr-HR" sz="2400" dirty="0"/>
              <a:t>Prikazati rezultate grafički</a:t>
            </a:r>
            <a:endParaRPr lang="en-US" sz="2400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074991"/>
            <a:ext cx="3545058" cy="241950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5780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5AE457D-0397-41A5-A1CF-4C8062284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  <a14:imgEffect>
                      <a14:brightnessContrast bright="19000" contras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2100" y="362320"/>
            <a:ext cx="11607800" cy="6133360"/>
          </a:xfrm>
          <a:prstGeom prst="rect">
            <a:avLst/>
          </a:prstGeom>
        </p:spPr>
      </p:pic>
      <p:graphicFrame>
        <p:nvGraphicFramePr>
          <p:cNvPr id="2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9346593"/>
              </p:ext>
            </p:extLst>
          </p:nvPr>
        </p:nvGraphicFramePr>
        <p:xfrm>
          <a:off x="1139483" y="887769"/>
          <a:ext cx="10016197" cy="56079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Rectangle 15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5E3F7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343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1589305">
            <a:off x="1127552" y="1152246"/>
            <a:ext cx="10414265" cy="6175340"/>
          </a:xfrm>
          <a:prstGeom prst="rect">
            <a:avLst/>
          </a:prstGeom>
        </p:spPr>
      </p:pic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006431489"/>
              </p:ext>
            </p:extLst>
          </p:nvPr>
        </p:nvGraphicFramePr>
        <p:xfrm>
          <a:off x="112542" y="773722"/>
          <a:ext cx="11282289" cy="5894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ound Diagonal Corner Rectangle 5"/>
          <p:cNvSpPr/>
          <p:nvPr/>
        </p:nvSpPr>
        <p:spPr>
          <a:xfrm>
            <a:off x="1716259" y="1294227"/>
            <a:ext cx="2912012" cy="942536"/>
          </a:xfrm>
          <a:prstGeom prst="round2DiagRect">
            <a:avLst/>
          </a:prstGeom>
          <a:solidFill>
            <a:srgbClr val="C2F3FA"/>
          </a:solidFill>
          <a:ln>
            <a:solidFill>
              <a:srgbClr val="A2DC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50000"/>
              </a:spcBef>
            </a:pPr>
            <a:r>
              <a:rPr lang="sr-Latn-BA" sz="2000" dirty="0">
                <a:solidFill>
                  <a:schemeClr val="accent6">
                    <a:lumMod val="50000"/>
                  </a:schemeClr>
                </a:solidFill>
              </a:rPr>
              <a:t>(relativna, kumulativna i relativna-kumulativna  distribucija frekvencija)</a:t>
            </a:r>
            <a:endParaRPr lang="en-US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Round Diagonal Corner Rectangle 4"/>
          <p:cNvSpPr/>
          <p:nvPr/>
        </p:nvSpPr>
        <p:spPr>
          <a:xfrm>
            <a:off x="7104185" y="5697417"/>
            <a:ext cx="2630658" cy="506437"/>
          </a:xfrm>
          <a:prstGeom prst="round2DiagRect">
            <a:avLst/>
          </a:prstGeom>
          <a:solidFill>
            <a:srgbClr val="C2F3FA"/>
          </a:solidFill>
          <a:ln>
            <a:solidFill>
              <a:srgbClr val="A2DC44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sz="2000" dirty="0"/>
              <a:t>(</a:t>
            </a:r>
            <a:r>
              <a:rPr lang="en-US" sz="2000" dirty="0"/>
              <a:t>Stem-and-Leaf</a:t>
            </a:r>
            <a:r>
              <a:rPr lang="sr-Latn-BA" sz="2000" dirty="0"/>
              <a:t>)</a:t>
            </a:r>
            <a:endParaRPr lang="en-US" sz="20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5E3F7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953022" y="86436"/>
            <a:ext cx="49074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BA" sz="3200" cap="all" dirty="0">
                <a:latin typeface="+mj-lt"/>
              </a:rPr>
              <a:t>Numeričke</a:t>
            </a:r>
            <a:r>
              <a:rPr lang="sr-Latn-BA" sz="3200" b="1" cap="all" dirty="0">
                <a:latin typeface="+mj-lt"/>
              </a:rPr>
              <a:t> varijable</a:t>
            </a:r>
            <a:endParaRPr lang="sr-Latn-RS" sz="3200" cap="all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90748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 descr="This image is a computer monitor. ">
            <a:extLst>
              <a:ext uri="{FF2B5EF4-FFF2-40B4-BE49-F238E27FC236}">
                <a16:creationId xmlns:a16="http://schemas.microsoft.com/office/drawing/2014/main" id="{A5E46F62-3B87-4BE3-BA72-D0DA40B802C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930226" y="1043028"/>
            <a:ext cx="10331548" cy="5484381"/>
            <a:chOff x="2332041" y="1664133"/>
            <a:chExt cx="4233864" cy="3411539"/>
          </a:xfrm>
        </p:grpSpPr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15D0301A-F875-4AC8-A99B-85C526E30D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3804" y="4581959"/>
              <a:ext cx="1438276" cy="455613"/>
            </a:xfrm>
            <a:custGeom>
              <a:avLst/>
              <a:gdLst>
                <a:gd name="T0" fmla="*/ 3037 w 3628"/>
                <a:gd name="T1" fmla="*/ 0 h 1149"/>
                <a:gd name="T2" fmla="*/ 1837 w 3628"/>
                <a:gd name="T3" fmla="*/ 0 h 1149"/>
                <a:gd name="T4" fmla="*/ 1792 w 3628"/>
                <a:gd name="T5" fmla="*/ 0 h 1149"/>
                <a:gd name="T6" fmla="*/ 591 w 3628"/>
                <a:gd name="T7" fmla="*/ 0 h 1149"/>
                <a:gd name="T8" fmla="*/ 592 w 3628"/>
                <a:gd name="T9" fmla="*/ 108 h 1149"/>
                <a:gd name="T10" fmla="*/ 594 w 3628"/>
                <a:gd name="T11" fmla="*/ 214 h 1149"/>
                <a:gd name="T12" fmla="*/ 598 w 3628"/>
                <a:gd name="T13" fmla="*/ 317 h 1149"/>
                <a:gd name="T14" fmla="*/ 600 w 3628"/>
                <a:gd name="T15" fmla="*/ 419 h 1149"/>
                <a:gd name="T16" fmla="*/ 600 w 3628"/>
                <a:gd name="T17" fmla="*/ 468 h 1149"/>
                <a:gd name="T18" fmla="*/ 599 w 3628"/>
                <a:gd name="T19" fmla="*/ 516 h 1149"/>
                <a:gd name="T20" fmla="*/ 597 w 3628"/>
                <a:gd name="T21" fmla="*/ 564 h 1149"/>
                <a:gd name="T22" fmla="*/ 594 w 3628"/>
                <a:gd name="T23" fmla="*/ 610 h 1149"/>
                <a:gd name="T24" fmla="*/ 590 w 3628"/>
                <a:gd name="T25" fmla="*/ 654 h 1149"/>
                <a:gd name="T26" fmla="*/ 584 w 3628"/>
                <a:gd name="T27" fmla="*/ 698 h 1149"/>
                <a:gd name="T28" fmla="*/ 576 w 3628"/>
                <a:gd name="T29" fmla="*/ 740 h 1149"/>
                <a:gd name="T30" fmla="*/ 567 w 3628"/>
                <a:gd name="T31" fmla="*/ 780 h 1149"/>
                <a:gd name="T32" fmla="*/ 554 w 3628"/>
                <a:gd name="T33" fmla="*/ 820 h 1149"/>
                <a:gd name="T34" fmla="*/ 540 w 3628"/>
                <a:gd name="T35" fmla="*/ 857 h 1149"/>
                <a:gd name="T36" fmla="*/ 524 w 3628"/>
                <a:gd name="T37" fmla="*/ 892 h 1149"/>
                <a:gd name="T38" fmla="*/ 504 w 3628"/>
                <a:gd name="T39" fmla="*/ 925 h 1149"/>
                <a:gd name="T40" fmla="*/ 482 w 3628"/>
                <a:gd name="T41" fmla="*/ 958 h 1149"/>
                <a:gd name="T42" fmla="*/ 458 w 3628"/>
                <a:gd name="T43" fmla="*/ 986 h 1149"/>
                <a:gd name="T44" fmla="*/ 429 w 3628"/>
                <a:gd name="T45" fmla="*/ 1014 h 1149"/>
                <a:gd name="T46" fmla="*/ 398 w 3628"/>
                <a:gd name="T47" fmla="*/ 1039 h 1149"/>
                <a:gd name="T48" fmla="*/ 363 w 3628"/>
                <a:gd name="T49" fmla="*/ 1062 h 1149"/>
                <a:gd name="T50" fmla="*/ 323 w 3628"/>
                <a:gd name="T51" fmla="*/ 1081 h 1149"/>
                <a:gd name="T52" fmla="*/ 281 w 3628"/>
                <a:gd name="T53" fmla="*/ 1100 h 1149"/>
                <a:gd name="T54" fmla="*/ 233 w 3628"/>
                <a:gd name="T55" fmla="*/ 1115 h 1149"/>
                <a:gd name="T56" fmla="*/ 182 w 3628"/>
                <a:gd name="T57" fmla="*/ 1128 h 1149"/>
                <a:gd name="T58" fmla="*/ 127 w 3628"/>
                <a:gd name="T59" fmla="*/ 1137 h 1149"/>
                <a:gd name="T60" fmla="*/ 66 w 3628"/>
                <a:gd name="T61" fmla="*/ 1144 h 1149"/>
                <a:gd name="T62" fmla="*/ 0 w 3628"/>
                <a:gd name="T63" fmla="*/ 1149 h 1149"/>
                <a:gd name="T64" fmla="*/ 1792 w 3628"/>
                <a:gd name="T65" fmla="*/ 1149 h 1149"/>
                <a:gd name="T66" fmla="*/ 1837 w 3628"/>
                <a:gd name="T67" fmla="*/ 1149 h 1149"/>
                <a:gd name="T68" fmla="*/ 3628 w 3628"/>
                <a:gd name="T69" fmla="*/ 1149 h 1149"/>
                <a:gd name="T70" fmla="*/ 3563 w 3628"/>
                <a:gd name="T71" fmla="*/ 1144 h 1149"/>
                <a:gd name="T72" fmla="*/ 3503 w 3628"/>
                <a:gd name="T73" fmla="*/ 1137 h 1149"/>
                <a:gd name="T74" fmla="*/ 3446 w 3628"/>
                <a:gd name="T75" fmla="*/ 1128 h 1149"/>
                <a:gd name="T76" fmla="*/ 3395 w 3628"/>
                <a:gd name="T77" fmla="*/ 1115 h 1149"/>
                <a:gd name="T78" fmla="*/ 3349 w 3628"/>
                <a:gd name="T79" fmla="*/ 1100 h 1149"/>
                <a:gd name="T80" fmla="*/ 3306 w 3628"/>
                <a:gd name="T81" fmla="*/ 1081 h 1149"/>
                <a:gd name="T82" fmla="*/ 3266 w 3628"/>
                <a:gd name="T83" fmla="*/ 1062 h 1149"/>
                <a:gd name="T84" fmla="*/ 3231 w 3628"/>
                <a:gd name="T85" fmla="*/ 1039 h 1149"/>
                <a:gd name="T86" fmla="*/ 3199 w 3628"/>
                <a:gd name="T87" fmla="*/ 1014 h 1149"/>
                <a:gd name="T88" fmla="*/ 3172 w 3628"/>
                <a:gd name="T89" fmla="*/ 986 h 1149"/>
                <a:gd name="T90" fmla="*/ 3146 w 3628"/>
                <a:gd name="T91" fmla="*/ 958 h 1149"/>
                <a:gd name="T92" fmla="*/ 3124 w 3628"/>
                <a:gd name="T93" fmla="*/ 925 h 1149"/>
                <a:gd name="T94" fmla="*/ 3104 w 3628"/>
                <a:gd name="T95" fmla="*/ 892 h 1149"/>
                <a:gd name="T96" fmla="*/ 3088 w 3628"/>
                <a:gd name="T97" fmla="*/ 857 h 1149"/>
                <a:gd name="T98" fmla="*/ 3074 w 3628"/>
                <a:gd name="T99" fmla="*/ 820 h 1149"/>
                <a:gd name="T100" fmla="*/ 3063 w 3628"/>
                <a:gd name="T101" fmla="*/ 780 h 1149"/>
                <a:gd name="T102" fmla="*/ 3053 w 3628"/>
                <a:gd name="T103" fmla="*/ 740 h 1149"/>
                <a:gd name="T104" fmla="*/ 3045 w 3628"/>
                <a:gd name="T105" fmla="*/ 698 h 1149"/>
                <a:gd name="T106" fmla="*/ 3040 w 3628"/>
                <a:gd name="T107" fmla="*/ 654 h 1149"/>
                <a:gd name="T108" fmla="*/ 3035 w 3628"/>
                <a:gd name="T109" fmla="*/ 610 h 1149"/>
                <a:gd name="T110" fmla="*/ 3031 w 3628"/>
                <a:gd name="T111" fmla="*/ 564 h 1149"/>
                <a:gd name="T112" fmla="*/ 3030 w 3628"/>
                <a:gd name="T113" fmla="*/ 516 h 1149"/>
                <a:gd name="T114" fmla="*/ 3029 w 3628"/>
                <a:gd name="T115" fmla="*/ 468 h 1149"/>
                <a:gd name="T116" fmla="*/ 3029 w 3628"/>
                <a:gd name="T117" fmla="*/ 419 h 1149"/>
                <a:gd name="T118" fmla="*/ 3030 w 3628"/>
                <a:gd name="T119" fmla="*/ 317 h 1149"/>
                <a:gd name="T120" fmla="*/ 3034 w 3628"/>
                <a:gd name="T121" fmla="*/ 214 h 1149"/>
                <a:gd name="T122" fmla="*/ 3036 w 3628"/>
                <a:gd name="T123" fmla="*/ 108 h 1149"/>
                <a:gd name="T124" fmla="*/ 3037 w 3628"/>
                <a:gd name="T125" fmla="*/ 0 h 1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628" h="1149">
                  <a:moveTo>
                    <a:pt x="3037" y="0"/>
                  </a:moveTo>
                  <a:lnTo>
                    <a:pt x="1837" y="0"/>
                  </a:lnTo>
                  <a:lnTo>
                    <a:pt x="1792" y="0"/>
                  </a:lnTo>
                  <a:lnTo>
                    <a:pt x="591" y="0"/>
                  </a:lnTo>
                  <a:lnTo>
                    <a:pt x="592" y="108"/>
                  </a:lnTo>
                  <a:lnTo>
                    <a:pt x="594" y="214"/>
                  </a:lnTo>
                  <a:lnTo>
                    <a:pt x="598" y="317"/>
                  </a:lnTo>
                  <a:lnTo>
                    <a:pt x="600" y="419"/>
                  </a:lnTo>
                  <a:lnTo>
                    <a:pt x="600" y="468"/>
                  </a:lnTo>
                  <a:lnTo>
                    <a:pt x="599" y="516"/>
                  </a:lnTo>
                  <a:lnTo>
                    <a:pt x="597" y="564"/>
                  </a:lnTo>
                  <a:lnTo>
                    <a:pt x="594" y="610"/>
                  </a:lnTo>
                  <a:lnTo>
                    <a:pt x="590" y="654"/>
                  </a:lnTo>
                  <a:lnTo>
                    <a:pt x="584" y="698"/>
                  </a:lnTo>
                  <a:lnTo>
                    <a:pt x="576" y="740"/>
                  </a:lnTo>
                  <a:lnTo>
                    <a:pt x="567" y="780"/>
                  </a:lnTo>
                  <a:lnTo>
                    <a:pt x="554" y="820"/>
                  </a:lnTo>
                  <a:lnTo>
                    <a:pt x="540" y="857"/>
                  </a:lnTo>
                  <a:lnTo>
                    <a:pt x="524" y="892"/>
                  </a:lnTo>
                  <a:lnTo>
                    <a:pt x="504" y="925"/>
                  </a:lnTo>
                  <a:lnTo>
                    <a:pt x="482" y="958"/>
                  </a:lnTo>
                  <a:lnTo>
                    <a:pt x="458" y="986"/>
                  </a:lnTo>
                  <a:lnTo>
                    <a:pt x="429" y="1014"/>
                  </a:lnTo>
                  <a:lnTo>
                    <a:pt x="398" y="1039"/>
                  </a:lnTo>
                  <a:lnTo>
                    <a:pt x="363" y="1062"/>
                  </a:lnTo>
                  <a:lnTo>
                    <a:pt x="323" y="1081"/>
                  </a:lnTo>
                  <a:lnTo>
                    <a:pt x="281" y="1100"/>
                  </a:lnTo>
                  <a:lnTo>
                    <a:pt x="233" y="1115"/>
                  </a:lnTo>
                  <a:lnTo>
                    <a:pt x="182" y="1128"/>
                  </a:lnTo>
                  <a:lnTo>
                    <a:pt x="127" y="1137"/>
                  </a:lnTo>
                  <a:lnTo>
                    <a:pt x="66" y="1144"/>
                  </a:lnTo>
                  <a:lnTo>
                    <a:pt x="0" y="1149"/>
                  </a:lnTo>
                  <a:lnTo>
                    <a:pt x="1792" y="1149"/>
                  </a:lnTo>
                  <a:lnTo>
                    <a:pt x="1837" y="1149"/>
                  </a:lnTo>
                  <a:lnTo>
                    <a:pt x="3628" y="1149"/>
                  </a:lnTo>
                  <a:lnTo>
                    <a:pt x="3563" y="1144"/>
                  </a:lnTo>
                  <a:lnTo>
                    <a:pt x="3503" y="1137"/>
                  </a:lnTo>
                  <a:lnTo>
                    <a:pt x="3446" y="1128"/>
                  </a:lnTo>
                  <a:lnTo>
                    <a:pt x="3395" y="1115"/>
                  </a:lnTo>
                  <a:lnTo>
                    <a:pt x="3349" y="1100"/>
                  </a:lnTo>
                  <a:lnTo>
                    <a:pt x="3306" y="1081"/>
                  </a:lnTo>
                  <a:lnTo>
                    <a:pt x="3266" y="1062"/>
                  </a:lnTo>
                  <a:lnTo>
                    <a:pt x="3231" y="1039"/>
                  </a:lnTo>
                  <a:lnTo>
                    <a:pt x="3199" y="1014"/>
                  </a:lnTo>
                  <a:lnTo>
                    <a:pt x="3172" y="986"/>
                  </a:lnTo>
                  <a:lnTo>
                    <a:pt x="3146" y="958"/>
                  </a:lnTo>
                  <a:lnTo>
                    <a:pt x="3124" y="925"/>
                  </a:lnTo>
                  <a:lnTo>
                    <a:pt x="3104" y="892"/>
                  </a:lnTo>
                  <a:lnTo>
                    <a:pt x="3088" y="857"/>
                  </a:lnTo>
                  <a:lnTo>
                    <a:pt x="3074" y="820"/>
                  </a:lnTo>
                  <a:lnTo>
                    <a:pt x="3063" y="780"/>
                  </a:lnTo>
                  <a:lnTo>
                    <a:pt x="3053" y="740"/>
                  </a:lnTo>
                  <a:lnTo>
                    <a:pt x="3045" y="698"/>
                  </a:lnTo>
                  <a:lnTo>
                    <a:pt x="3040" y="654"/>
                  </a:lnTo>
                  <a:lnTo>
                    <a:pt x="3035" y="610"/>
                  </a:lnTo>
                  <a:lnTo>
                    <a:pt x="3031" y="564"/>
                  </a:lnTo>
                  <a:lnTo>
                    <a:pt x="3030" y="516"/>
                  </a:lnTo>
                  <a:lnTo>
                    <a:pt x="3029" y="468"/>
                  </a:lnTo>
                  <a:lnTo>
                    <a:pt x="3029" y="419"/>
                  </a:lnTo>
                  <a:lnTo>
                    <a:pt x="3030" y="317"/>
                  </a:lnTo>
                  <a:lnTo>
                    <a:pt x="3034" y="214"/>
                  </a:lnTo>
                  <a:lnTo>
                    <a:pt x="3036" y="108"/>
                  </a:lnTo>
                  <a:lnTo>
                    <a:pt x="3037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77000">
                  <a:schemeClr val="bg1">
                    <a:lumMod val="85000"/>
                  </a:schemeClr>
                </a:gs>
                <a:gs pos="37000">
                  <a:schemeClr val="bg1">
                    <a:lumMod val="8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5ED37527-DF87-40A3-B11B-EBD5E87E36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4280" y="5034396"/>
              <a:ext cx="1457326" cy="41276"/>
            </a:xfrm>
            <a:custGeom>
              <a:avLst/>
              <a:gdLst>
                <a:gd name="T0" fmla="*/ 53 w 3673"/>
                <a:gd name="T1" fmla="*/ 0 h 105"/>
                <a:gd name="T2" fmla="*/ 3621 w 3673"/>
                <a:gd name="T3" fmla="*/ 0 h 105"/>
                <a:gd name="T4" fmla="*/ 3631 w 3673"/>
                <a:gd name="T5" fmla="*/ 2 h 105"/>
                <a:gd name="T6" fmla="*/ 3640 w 3673"/>
                <a:gd name="T7" fmla="*/ 5 h 105"/>
                <a:gd name="T8" fmla="*/ 3650 w 3673"/>
                <a:gd name="T9" fmla="*/ 10 h 105"/>
                <a:gd name="T10" fmla="*/ 3658 w 3673"/>
                <a:gd name="T11" fmla="*/ 15 h 105"/>
                <a:gd name="T12" fmla="*/ 3664 w 3673"/>
                <a:gd name="T13" fmla="*/ 24 h 105"/>
                <a:gd name="T14" fmla="*/ 3668 w 3673"/>
                <a:gd name="T15" fmla="*/ 33 h 105"/>
                <a:gd name="T16" fmla="*/ 3672 w 3673"/>
                <a:gd name="T17" fmla="*/ 42 h 105"/>
                <a:gd name="T18" fmla="*/ 3673 w 3673"/>
                <a:gd name="T19" fmla="*/ 53 h 105"/>
                <a:gd name="T20" fmla="*/ 3673 w 3673"/>
                <a:gd name="T21" fmla="*/ 53 h 105"/>
                <a:gd name="T22" fmla="*/ 3672 w 3673"/>
                <a:gd name="T23" fmla="*/ 63 h 105"/>
                <a:gd name="T24" fmla="*/ 3668 w 3673"/>
                <a:gd name="T25" fmla="*/ 73 h 105"/>
                <a:gd name="T26" fmla="*/ 3664 w 3673"/>
                <a:gd name="T27" fmla="*/ 81 h 105"/>
                <a:gd name="T28" fmla="*/ 3658 w 3673"/>
                <a:gd name="T29" fmla="*/ 90 h 105"/>
                <a:gd name="T30" fmla="*/ 3650 w 3673"/>
                <a:gd name="T31" fmla="*/ 95 h 105"/>
                <a:gd name="T32" fmla="*/ 3640 w 3673"/>
                <a:gd name="T33" fmla="*/ 100 h 105"/>
                <a:gd name="T34" fmla="*/ 3631 w 3673"/>
                <a:gd name="T35" fmla="*/ 103 h 105"/>
                <a:gd name="T36" fmla="*/ 3621 w 3673"/>
                <a:gd name="T37" fmla="*/ 105 h 105"/>
                <a:gd name="T38" fmla="*/ 53 w 3673"/>
                <a:gd name="T39" fmla="*/ 105 h 105"/>
                <a:gd name="T40" fmla="*/ 42 w 3673"/>
                <a:gd name="T41" fmla="*/ 103 h 105"/>
                <a:gd name="T42" fmla="*/ 32 w 3673"/>
                <a:gd name="T43" fmla="*/ 100 h 105"/>
                <a:gd name="T44" fmla="*/ 24 w 3673"/>
                <a:gd name="T45" fmla="*/ 95 h 105"/>
                <a:gd name="T46" fmla="*/ 16 w 3673"/>
                <a:gd name="T47" fmla="*/ 90 h 105"/>
                <a:gd name="T48" fmla="*/ 9 w 3673"/>
                <a:gd name="T49" fmla="*/ 81 h 105"/>
                <a:gd name="T50" fmla="*/ 4 w 3673"/>
                <a:gd name="T51" fmla="*/ 73 h 105"/>
                <a:gd name="T52" fmla="*/ 2 w 3673"/>
                <a:gd name="T53" fmla="*/ 63 h 105"/>
                <a:gd name="T54" fmla="*/ 0 w 3673"/>
                <a:gd name="T55" fmla="*/ 53 h 105"/>
                <a:gd name="T56" fmla="*/ 0 w 3673"/>
                <a:gd name="T57" fmla="*/ 53 h 105"/>
                <a:gd name="T58" fmla="*/ 2 w 3673"/>
                <a:gd name="T59" fmla="*/ 42 h 105"/>
                <a:gd name="T60" fmla="*/ 4 w 3673"/>
                <a:gd name="T61" fmla="*/ 33 h 105"/>
                <a:gd name="T62" fmla="*/ 9 w 3673"/>
                <a:gd name="T63" fmla="*/ 24 h 105"/>
                <a:gd name="T64" fmla="*/ 16 w 3673"/>
                <a:gd name="T65" fmla="*/ 15 h 105"/>
                <a:gd name="T66" fmla="*/ 24 w 3673"/>
                <a:gd name="T67" fmla="*/ 10 h 105"/>
                <a:gd name="T68" fmla="*/ 32 w 3673"/>
                <a:gd name="T69" fmla="*/ 5 h 105"/>
                <a:gd name="T70" fmla="*/ 42 w 3673"/>
                <a:gd name="T71" fmla="*/ 2 h 105"/>
                <a:gd name="T72" fmla="*/ 53 w 3673"/>
                <a:gd name="T73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673" h="105">
                  <a:moveTo>
                    <a:pt x="53" y="0"/>
                  </a:moveTo>
                  <a:lnTo>
                    <a:pt x="3621" y="0"/>
                  </a:lnTo>
                  <a:lnTo>
                    <a:pt x="3631" y="2"/>
                  </a:lnTo>
                  <a:lnTo>
                    <a:pt x="3640" y="5"/>
                  </a:lnTo>
                  <a:lnTo>
                    <a:pt x="3650" y="10"/>
                  </a:lnTo>
                  <a:lnTo>
                    <a:pt x="3658" y="15"/>
                  </a:lnTo>
                  <a:lnTo>
                    <a:pt x="3664" y="24"/>
                  </a:lnTo>
                  <a:lnTo>
                    <a:pt x="3668" y="33"/>
                  </a:lnTo>
                  <a:lnTo>
                    <a:pt x="3672" y="42"/>
                  </a:lnTo>
                  <a:lnTo>
                    <a:pt x="3673" y="53"/>
                  </a:lnTo>
                  <a:lnTo>
                    <a:pt x="3673" y="53"/>
                  </a:lnTo>
                  <a:lnTo>
                    <a:pt x="3672" y="63"/>
                  </a:lnTo>
                  <a:lnTo>
                    <a:pt x="3668" y="73"/>
                  </a:lnTo>
                  <a:lnTo>
                    <a:pt x="3664" y="81"/>
                  </a:lnTo>
                  <a:lnTo>
                    <a:pt x="3658" y="90"/>
                  </a:lnTo>
                  <a:lnTo>
                    <a:pt x="3650" y="95"/>
                  </a:lnTo>
                  <a:lnTo>
                    <a:pt x="3640" y="100"/>
                  </a:lnTo>
                  <a:lnTo>
                    <a:pt x="3631" y="103"/>
                  </a:lnTo>
                  <a:lnTo>
                    <a:pt x="3621" y="105"/>
                  </a:lnTo>
                  <a:lnTo>
                    <a:pt x="53" y="105"/>
                  </a:lnTo>
                  <a:lnTo>
                    <a:pt x="42" y="103"/>
                  </a:lnTo>
                  <a:lnTo>
                    <a:pt x="32" y="100"/>
                  </a:lnTo>
                  <a:lnTo>
                    <a:pt x="24" y="95"/>
                  </a:lnTo>
                  <a:lnTo>
                    <a:pt x="16" y="90"/>
                  </a:lnTo>
                  <a:lnTo>
                    <a:pt x="9" y="81"/>
                  </a:lnTo>
                  <a:lnTo>
                    <a:pt x="4" y="73"/>
                  </a:lnTo>
                  <a:lnTo>
                    <a:pt x="2" y="63"/>
                  </a:lnTo>
                  <a:lnTo>
                    <a:pt x="0" y="53"/>
                  </a:lnTo>
                  <a:lnTo>
                    <a:pt x="0" y="53"/>
                  </a:lnTo>
                  <a:lnTo>
                    <a:pt x="2" y="42"/>
                  </a:lnTo>
                  <a:lnTo>
                    <a:pt x="4" y="33"/>
                  </a:lnTo>
                  <a:lnTo>
                    <a:pt x="9" y="24"/>
                  </a:lnTo>
                  <a:lnTo>
                    <a:pt x="16" y="15"/>
                  </a:lnTo>
                  <a:lnTo>
                    <a:pt x="24" y="10"/>
                  </a:lnTo>
                  <a:lnTo>
                    <a:pt x="32" y="5"/>
                  </a:lnTo>
                  <a:lnTo>
                    <a:pt x="42" y="2"/>
                  </a:lnTo>
                  <a:lnTo>
                    <a:pt x="53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65000"/>
                  </a:schemeClr>
                </a:gs>
                <a:gs pos="44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4813714F-1AD5-4974-91F1-D9DA0482C5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2041" y="1664133"/>
              <a:ext cx="4233864" cy="2935289"/>
            </a:xfrm>
            <a:custGeom>
              <a:avLst/>
              <a:gdLst>
                <a:gd name="T0" fmla="*/ 10459 w 10666"/>
                <a:gd name="T1" fmla="*/ 0 h 7397"/>
                <a:gd name="T2" fmla="*/ 10500 w 10666"/>
                <a:gd name="T3" fmla="*/ 5 h 7397"/>
                <a:gd name="T4" fmla="*/ 10539 w 10666"/>
                <a:gd name="T5" fmla="*/ 16 h 7397"/>
                <a:gd name="T6" fmla="*/ 10575 w 10666"/>
                <a:gd name="T7" fmla="*/ 36 h 7397"/>
                <a:gd name="T8" fmla="*/ 10605 w 10666"/>
                <a:gd name="T9" fmla="*/ 61 h 7397"/>
                <a:gd name="T10" fmla="*/ 10630 w 10666"/>
                <a:gd name="T11" fmla="*/ 91 h 7397"/>
                <a:gd name="T12" fmla="*/ 10650 w 10666"/>
                <a:gd name="T13" fmla="*/ 127 h 7397"/>
                <a:gd name="T14" fmla="*/ 10661 w 10666"/>
                <a:gd name="T15" fmla="*/ 166 h 7397"/>
                <a:gd name="T16" fmla="*/ 10666 w 10666"/>
                <a:gd name="T17" fmla="*/ 207 h 7397"/>
                <a:gd name="T18" fmla="*/ 10665 w 10666"/>
                <a:gd name="T19" fmla="*/ 7211 h 7397"/>
                <a:gd name="T20" fmla="*/ 10657 w 10666"/>
                <a:gd name="T21" fmla="*/ 7251 h 7397"/>
                <a:gd name="T22" fmla="*/ 10641 w 10666"/>
                <a:gd name="T23" fmla="*/ 7288 h 7397"/>
                <a:gd name="T24" fmla="*/ 10619 w 10666"/>
                <a:gd name="T25" fmla="*/ 7321 h 7397"/>
                <a:gd name="T26" fmla="*/ 10591 w 10666"/>
                <a:gd name="T27" fmla="*/ 7350 h 7397"/>
                <a:gd name="T28" fmla="*/ 10557 w 10666"/>
                <a:gd name="T29" fmla="*/ 7372 h 7397"/>
                <a:gd name="T30" fmla="*/ 10520 w 10666"/>
                <a:gd name="T31" fmla="*/ 7388 h 7397"/>
                <a:gd name="T32" fmla="*/ 10480 w 10666"/>
                <a:gd name="T33" fmla="*/ 7396 h 7397"/>
                <a:gd name="T34" fmla="*/ 207 w 10666"/>
                <a:gd name="T35" fmla="*/ 7397 h 7397"/>
                <a:gd name="T36" fmla="*/ 165 w 10666"/>
                <a:gd name="T37" fmla="*/ 7393 h 7397"/>
                <a:gd name="T38" fmla="*/ 126 w 10666"/>
                <a:gd name="T39" fmla="*/ 7381 h 7397"/>
                <a:gd name="T40" fmla="*/ 91 w 10666"/>
                <a:gd name="T41" fmla="*/ 7361 h 7397"/>
                <a:gd name="T42" fmla="*/ 60 w 10666"/>
                <a:gd name="T43" fmla="*/ 7336 h 7397"/>
                <a:gd name="T44" fmla="*/ 34 w 10666"/>
                <a:gd name="T45" fmla="*/ 7306 h 7397"/>
                <a:gd name="T46" fmla="*/ 16 w 10666"/>
                <a:gd name="T47" fmla="*/ 7270 h 7397"/>
                <a:gd name="T48" fmla="*/ 3 w 10666"/>
                <a:gd name="T49" fmla="*/ 7232 h 7397"/>
                <a:gd name="T50" fmla="*/ 0 w 10666"/>
                <a:gd name="T51" fmla="*/ 7190 h 7397"/>
                <a:gd name="T52" fmla="*/ 1 w 10666"/>
                <a:gd name="T53" fmla="*/ 186 h 7397"/>
                <a:gd name="T54" fmla="*/ 9 w 10666"/>
                <a:gd name="T55" fmla="*/ 146 h 7397"/>
                <a:gd name="T56" fmla="*/ 24 w 10666"/>
                <a:gd name="T57" fmla="*/ 109 h 7397"/>
                <a:gd name="T58" fmla="*/ 47 w 10666"/>
                <a:gd name="T59" fmla="*/ 75 h 7397"/>
                <a:gd name="T60" fmla="*/ 75 w 10666"/>
                <a:gd name="T61" fmla="*/ 47 h 7397"/>
                <a:gd name="T62" fmla="*/ 108 w 10666"/>
                <a:gd name="T63" fmla="*/ 25 h 7397"/>
                <a:gd name="T64" fmla="*/ 146 w 10666"/>
                <a:gd name="T65" fmla="*/ 9 h 7397"/>
                <a:gd name="T66" fmla="*/ 186 w 10666"/>
                <a:gd name="T67" fmla="*/ 1 h 7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666" h="7397">
                  <a:moveTo>
                    <a:pt x="207" y="0"/>
                  </a:moveTo>
                  <a:lnTo>
                    <a:pt x="10459" y="0"/>
                  </a:lnTo>
                  <a:lnTo>
                    <a:pt x="10480" y="1"/>
                  </a:lnTo>
                  <a:lnTo>
                    <a:pt x="10500" y="5"/>
                  </a:lnTo>
                  <a:lnTo>
                    <a:pt x="10520" y="9"/>
                  </a:lnTo>
                  <a:lnTo>
                    <a:pt x="10539" y="16"/>
                  </a:lnTo>
                  <a:lnTo>
                    <a:pt x="10557" y="25"/>
                  </a:lnTo>
                  <a:lnTo>
                    <a:pt x="10575" y="36"/>
                  </a:lnTo>
                  <a:lnTo>
                    <a:pt x="10591" y="47"/>
                  </a:lnTo>
                  <a:lnTo>
                    <a:pt x="10605" y="61"/>
                  </a:lnTo>
                  <a:lnTo>
                    <a:pt x="10619" y="75"/>
                  </a:lnTo>
                  <a:lnTo>
                    <a:pt x="10630" y="91"/>
                  </a:lnTo>
                  <a:lnTo>
                    <a:pt x="10641" y="109"/>
                  </a:lnTo>
                  <a:lnTo>
                    <a:pt x="10650" y="127"/>
                  </a:lnTo>
                  <a:lnTo>
                    <a:pt x="10657" y="146"/>
                  </a:lnTo>
                  <a:lnTo>
                    <a:pt x="10661" y="166"/>
                  </a:lnTo>
                  <a:lnTo>
                    <a:pt x="10665" y="186"/>
                  </a:lnTo>
                  <a:lnTo>
                    <a:pt x="10666" y="207"/>
                  </a:lnTo>
                  <a:lnTo>
                    <a:pt x="10666" y="7190"/>
                  </a:lnTo>
                  <a:lnTo>
                    <a:pt x="10665" y="7211"/>
                  </a:lnTo>
                  <a:lnTo>
                    <a:pt x="10661" y="7232"/>
                  </a:lnTo>
                  <a:lnTo>
                    <a:pt x="10657" y="7251"/>
                  </a:lnTo>
                  <a:lnTo>
                    <a:pt x="10650" y="7270"/>
                  </a:lnTo>
                  <a:lnTo>
                    <a:pt x="10641" y="7288"/>
                  </a:lnTo>
                  <a:lnTo>
                    <a:pt x="10630" y="7306"/>
                  </a:lnTo>
                  <a:lnTo>
                    <a:pt x="10619" y="7321"/>
                  </a:lnTo>
                  <a:lnTo>
                    <a:pt x="10605" y="7336"/>
                  </a:lnTo>
                  <a:lnTo>
                    <a:pt x="10591" y="7350"/>
                  </a:lnTo>
                  <a:lnTo>
                    <a:pt x="10575" y="7361"/>
                  </a:lnTo>
                  <a:lnTo>
                    <a:pt x="10557" y="7372"/>
                  </a:lnTo>
                  <a:lnTo>
                    <a:pt x="10539" y="7381"/>
                  </a:lnTo>
                  <a:lnTo>
                    <a:pt x="10520" y="7388"/>
                  </a:lnTo>
                  <a:lnTo>
                    <a:pt x="10500" y="7393"/>
                  </a:lnTo>
                  <a:lnTo>
                    <a:pt x="10480" y="7396"/>
                  </a:lnTo>
                  <a:lnTo>
                    <a:pt x="10459" y="7397"/>
                  </a:lnTo>
                  <a:lnTo>
                    <a:pt x="207" y="7397"/>
                  </a:lnTo>
                  <a:lnTo>
                    <a:pt x="186" y="7396"/>
                  </a:lnTo>
                  <a:lnTo>
                    <a:pt x="165" y="7393"/>
                  </a:lnTo>
                  <a:lnTo>
                    <a:pt x="146" y="7388"/>
                  </a:lnTo>
                  <a:lnTo>
                    <a:pt x="126" y="7381"/>
                  </a:lnTo>
                  <a:lnTo>
                    <a:pt x="108" y="7372"/>
                  </a:lnTo>
                  <a:lnTo>
                    <a:pt x="91" y="7361"/>
                  </a:lnTo>
                  <a:lnTo>
                    <a:pt x="75" y="7350"/>
                  </a:lnTo>
                  <a:lnTo>
                    <a:pt x="60" y="7336"/>
                  </a:lnTo>
                  <a:lnTo>
                    <a:pt x="47" y="7321"/>
                  </a:lnTo>
                  <a:lnTo>
                    <a:pt x="34" y="7306"/>
                  </a:lnTo>
                  <a:lnTo>
                    <a:pt x="24" y="7288"/>
                  </a:lnTo>
                  <a:lnTo>
                    <a:pt x="16" y="7270"/>
                  </a:lnTo>
                  <a:lnTo>
                    <a:pt x="9" y="7251"/>
                  </a:lnTo>
                  <a:lnTo>
                    <a:pt x="3" y="7232"/>
                  </a:lnTo>
                  <a:lnTo>
                    <a:pt x="1" y="7211"/>
                  </a:lnTo>
                  <a:lnTo>
                    <a:pt x="0" y="7190"/>
                  </a:lnTo>
                  <a:lnTo>
                    <a:pt x="0" y="207"/>
                  </a:lnTo>
                  <a:lnTo>
                    <a:pt x="1" y="186"/>
                  </a:lnTo>
                  <a:lnTo>
                    <a:pt x="3" y="166"/>
                  </a:lnTo>
                  <a:lnTo>
                    <a:pt x="9" y="146"/>
                  </a:lnTo>
                  <a:lnTo>
                    <a:pt x="16" y="127"/>
                  </a:lnTo>
                  <a:lnTo>
                    <a:pt x="24" y="109"/>
                  </a:lnTo>
                  <a:lnTo>
                    <a:pt x="34" y="91"/>
                  </a:lnTo>
                  <a:lnTo>
                    <a:pt x="47" y="75"/>
                  </a:lnTo>
                  <a:lnTo>
                    <a:pt x="60" y="61"/>
                  </a:lnTo>
                  <a:lnTo>
                    <a:pt x="75" y="47"/>
                  </a:lnTo>
                  <a:lnTo>
                    <a:pt x="91" y="36"/>
                  </a:lnTo>
                  <a:lnTo>
                    <a:pt x="108" y="25"/>
                  </a:lnTo>
                  <a:lnTo>
                    <a:pt x="126" y="16"/>
                  </a:lnTo>
                  <a:lnTo>
                    <a:pt x="146" y="9"/>
                  </a:lnTo>
                  <a:lnTo>
                    <a:pt x="165" y="5"/>
                  </a:lnTo>
                  <a:lnTo>
                    <a:pt x="186" y="1"/>
                  </a:lnTo>
                  <a:lnTo>
                    <a:pt x="207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  <a:tint val="66000"/>
                    <a:satMod val="160000"/>
                  </a:schemeClr>
                </a:gs>
                <a:gs pos="50000">
                  <a:schemeClr val="bg1">
                    <a:lumMod val="75000"/>
                    <a:tint val="44500"/>
                    <a:satMod val="160000"/>
                  </a:schemeClr>
                </a:gs>
                <a:gs pos="100000">
                  <a:schemeClr val="bg1">
                    <a:lumMod val="75000"/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4C423E08-144C-4952-B156-DA2D5ABC0B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2041" y="1664133"/>
              <a:ext cx="4233864" cy="2554289"/>
            </a:xfrm>
            <a:custGeom>
              <a:avLst/>
              <a:gdLst>
                <a:gd name="T0" fmla="*/ 207 w 10666"/>
                <a:gd name="T1" fmla="*/ 0 h 6436"/>
                <a:gd name="T2" fmla="*/ 10459 w 10666"/>
                <a:gd name="T3" fmla="*/ 0 h 6436"/>
                <a:gd name="T4" fmla="*/ 10480 w 10666"/>
                <a:gd name="T5" fmla="*/ 1 h 6436"/>
                <a:gd name="T6" fmla="*/ 10500 w 10666"/>
                <a:gd name="T7" fmla="*/ 5 h 6436"/>
                <a:gd name="T8" fmla="*/ 10520 w 10666"/>
                <a:gd name="T9" fmla="*/ 9 h 6436"/>
                <a:gd name="T10" fmla="*/ 10539 w 10666"/>
                <a:gd name="T11" fmla="*/ 16 h 6436"/>
                <a:gd name="T12" fmla="*/ 10557 w 10666"/>
                <a:gd name="T13" fmla="*/ 25 h 6436"/>
                <a:gd name="T14" fmla="*/ 10575 w 10666"/>
                <a:gd name="T15" fmla="*/ 36 h 6436"/>
                <a:gd name="T16" fmla="*/ 10591 w 10666"/>
                <a:gd name="T17" fmla="*/ 47 h 6436"/>
                <a:gd name="T18" fmla="*/ 10605 w 10666"/>
                <a:gd name="T19" fmla="*/ 61 h 6436"/>
                <a:gd name="T20" fmla="*/ 10619 w 10666"/>
                <a:gd name="T21" fmla="*/ 75 h 6436"/>
                <a:gd name="T22" fmla="*/ 10630 w 10666"/>
                <a:gd name="T23" fmla="*/ 91 h 6436"/>
                <a:gd name="T24" fmla="*/ 10641 w 10666"/>
                <a:gd name="T25" fmla="*/ 109 h 6436"/>
                <a:gd name="T26" fmla="*/ 10650 w 10666"/>
                <a:gd name="T27" fmla="*/ 127 h 6436"/>
                <a:gd name="T28" fmla="*/ 10657 w 10666"/>
                <a:gd name="T29" fmla="*/ 146 h 6436"/>
                <a:gd name="T30" fmla="*/ 10661 w 10666"/>
                <a:gd name="T31" fmla="*/ 166 h 6436"/>
                <a:gd name="T32" fmla="*/ 10665 w 10666"/>
                <a:gd name="T33" fmla="*/ 186 h 6436"/>
                <a:gd name="T34" fmla="*/ 10666 w 10666"/>
                <a:gd name="T35" fmla="*/ 207 h 6436"/>
                <a:gd name="T36" fmla="*/ 10666 w 10666"/>
                <a:gd name="T37" fmla="*/ 6436 h 6436"/>
                <a:gd name="T38" fmla="*/ 0 w 10666"/>
                <a:gd name="T39" fmla="*/ 6436 h 6436"/>
                <a:gd name="T40" fmla="*/ 0 w 10666"/>
                <a:gd name="T41" fmla="*/ 207 h 6436"/>
                <a:gd name="T42" fmla="*/ 1 w 10666"/>
                <a:gd name="T43" fmla="*/ 186 h 6436"/>
                <a:gd name="T44" fmla="*/ 3 w 10666"/>
                <a:gd name="T45" fmla="*/ 166 h 6436"/>
                <a:gd name="T46" fmla="*/ 9 w 10666"/>
                <a:gd name="T47" fmla="*/ 146 h 6436"/>
                <a:gd name="T48" fmla="*/ 16 w 10666"/>
                <a:gd name="T49" fmla="*/ 127 h 6436"/>
                <a:gd name="T50" fmla="*/ 24 w 10666"/>
                <a:gd name="T51" fmla="*/ 109 h 6436"/>
                <a:gd name="T52" fmla="*/ 34 w 10666"/>
                <a:gd name="T53" fmla="*/ 91 h 6436"/>
                <a:gd name="T54" fmla="*/ 47 w 10666"/>
                <a:gd name="T55" fmla="*/ 75 h 6436"/>
                <a:gd name="T56" fmla="*/ 60 w 10666"/>
                <a:gd name="T57" fmla="*/ 61 h 6436"/>
                <a:gd name="T58" fmla="*/ 75 w 10666"/>
                <a:gd name="T59" fmla="*/ 47 h 6436"/>
                <a:gd name="T60" fmla="*/ 91 w 10666"/>
                <a:gd name="T61" fmla="*/ 36 h 6436"/>
                <a:gd name="T62" fmla="*/ 108 w 10666"/>
                <a:gd name="T63" fmla="*/ 25 h 6436"/>
                <a:gd name="T64" fmla="*/ 126 w 10666"/>
                <a:gd name="T65" fmla="*/ 16 h 6436"/>
                <a:gd name="T66" fmla="*/ 146 w 10666"/>
                <a:gd name="T67" fmla="*/ 9 h 6436"/>
                <a:gd name="T68" fmla="*/ 165 w 10666"/>
                <a:gd name="T69" fmla="*/ 5 h 6436"/>
                <a:gd name="T70" fmla="*/ 186 w 10666"/>
                <a:gd name="T71" fmla="*/ 1 h 6436"/>
                <a:gd name="T72" fmla="*/ 207 w 10666"/>
                <a:gd name="T73" fmla="*/ 0 h 6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666" h="6436">
                  <a:moveTo>
                    <a:pt x="207" y="0"/>
                  </a:moveTo>
                  <a:lnTo>
                    <a:pt x="10459" y="0"/>
                  </a:lnTo>
                  <a:lnTo>
                    <a:pt x="10480" y="1"/>
                  </a:lnTo>
                  <a:lnTo>
                    <a:pt x="10500" y="5"/>
                  </a:lnTo>
                  <a:lnTo>
                    <a:pt x="10520" y="9"/>
                  </a:lnTo>
                  <a:lnTo>
                    <a:pt x="10539" y="16"/>
                  </a:lnTo>
                  <a:lnTo>
                    <a:pt x="10557" y="25"/>
                  </a:lnTo>
                  <a:lnTo>
                    <a:pt x="10575" y="36"/>
                  </a:lnTo>
                  <a:lnTo>
                    <a:pt x="10591" y="47"/>
                  </a:lnTo>
                  <a:lnTo>
                    <a:pt x="10605" y="61"/>
                  </a:lnTo>
                  <a:lnTo>
                    <a:pt x="10619" y="75"/>
                  </a:lnTo>
                  <a:lnTo>
                    <a:pt x="10630" y="91"/>
                  </a:lnTo>
                  <a:lnTo>
                    <a:pt x="10641" y="109"/>
                  </a:lnTo>
                  <a:lnTo>
                    <a:pt x="10650" y="127"/>
                  </a:lnTo>
                  <a:lnTo>
                    <a:pt x="10657" y="146"/>
                  </a:lnTo>
                  <a:lnTo>
                    <a:pt x="10661" y="166"/>
                  </a:lnTo>
                  <a:lnTo>
                    <a:pt x="10665" y="186"/>
                  </a:lnTo>
                  <a:lnTo>
                    <a:pt x="10666" y="207"/>
                  </a:lnTo>
                  <a:lnTo>
                    <a:pt x="10666" y="6436"/>
                  </a:lnTo>
                  <a:lnTo>
                    <a:pt x="0" y="6436"/>
                  </a:lnTo>
                  <a:lnTo>
                    <a:pt x="0" y="207"/>
                  </a:lnTo>
                  <a:lnTo>
                    <a:pt x="1" y="186"/>
                  </a:lnTo>
                  <a:lnTo>
                    <a:pt x="3" y="166"/>
                  </a:lnTo>
                  <a:lnTo>
                    <a:pt x="9" y="146"/>
                  </a:lnTo>
                  <a:lnTo>
                    <a:pt x="16" y="127"/>
                  </a:lnTo>
                  <a:lnTo>
                    <a:pt x="24" y="109"/>
                  </a:lnTo>
                  <a:lnTo>
                    <a:pt x="34" y="91"/>
                  </a:lnTo>
                  <a:lnTo>
                    <a:pt x="47" y="75"/>
                  </a:lnTo>
                  <a:lnTo>
                    <a:pt x="60" y="61"/>
                  </a:lnTo>
                  <a:lnTo>
                    <a:pt x="75" y="47"/>
                  </a:lnTo>
                  <a:lnTo>
                    <a:pt x="91" y="36"/>
                  </a:lnTo>
                  <a:lnTo>
                    <a:pt x="108" y="25"/>
                  </a:lnTo>
                  <a:lnTo>
                    <a:pt x="126" y="16"/>
                  </a:lnTo>
                  <a:lnTo>
                    <a:pt x="146" y="9"/>
                  </a:lnTo>
                  <a:lnTo>
                    <a:pt x="165" y="5"/>
                  </a:lnTo>
                  <a:lnTo>
                    <a:pt x="186" y="1"/>
                  </a:lnTo>
                  <a:lnTo>
                    <a:pt x="207" y="0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Rectangle 10">
              <a:extLst>
                <a:ext uri="{FF2B5EF4-FFF2-40B4-BE49-F238E27FC236}">
                  <a16:creationId xmlns:a16="http://schemas.microsoft.com/office/drawing/2014/main" id="{3F5727D7-920D-4B05-948A-3311BD193D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7616" y="1829233"/>
              <a:ext cx="3924302" cy="2224089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Rectangle 11">
              <a:extLst>
                <a:ext uri="{FF2B5EF4-FFF2-40B4-BE49-F238E27FC236}">
                  <a16:creationId xmlns:a16="http://schemas.microsoft.com/office/drawing/2014/main" id="{9E156F93-7C54-4A3A-88CA-E18A2B928C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7616" y="1829233"/>
              <a:ext cx="3924302" cy="4127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A5233A5F-BE59-4773-9C92-63D4F33CAE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1553" y="3986647"/>
              <a:ext cx="1874839" cy="66675"/>
            </a:xfrm>
            <a:custGeom>
              <a:avLst/>
              <a:gdLst>
                <a:gd name="T0" fmla="*/ 112 w 4724"/>
                <a:gd name="T1" fmla="*/ 0 h 169"/>
                <a:gd name="T2" fmla="*/ 4569 w 4724"/>
                <a:gd name="T3" fmla="*/ 0 h 169"/>
                <a:gd name="T4" fmla="*/ 4724 w 4724"/>
                <a:gd name="T5" fmla="*/ 169 h 169"/>
                <a:gd name="T6" fmla="*/ 0 w 4724"/>
                <a:gd name="T7" fmla="*/ 169 h 169"/>
                <a:gd name="T8" fmla="*/ 112 w 4724"/>
                <a:gd name="T9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24" h="169">
                  <a:moveTo>
                    <a:pt x="112" y="0"/>
                  </a:moveTo>
                  <a:lnTo>
                    <a:pt x="4569" y="0"/>
                  </a:lnTo>
                  <a:lnTo>
                    <a:pt x="4724" y="169"/>
                  </a:lnTo>
                  <a:lnTo>
                    <a:pt x="0" y="169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BDBF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24">
              <a:extLst>
                <a:ext uri="{FF2B5EF4-FFF2-40B4-BE49-F238E27FC236}">
                  <a16:creationId xmlns:a16="http://schemas.microsoft.com/office/drawing/2014/main" id="{66092582-D255-4F27-9E20-FC7D751260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8630" y="1664133"/>
              <a:ext cx="2327275" cy="2503490"/>
            </a:xfrm>
            <a:custGeom>
              <a:avLst/>
              <a:gdLst>
                <a:gd name="T0" fmla="*/ 3815 w 5865"/>
                <a:gd name="T1" fmla="*/ 0 h 6311"/>
                <a:gd name="T2" fmla="*/ 5660 w 5865"/>
                <a:gd name="T3" fmla="*/ 0 h 6311"/>
                <a:gd name="T4" fmla="*/ 5681 w 5865"/>
                <a:gd name="T5" fmla="*/ 1 h 6311"/>
                <a:gd name="T6" fmla="*/ 5702 w 5865"/>
                <a:gd name="T7" fmla="*/ 4 h 6311"/>
                <a:gd name="T8" fmla="*/ 5721 w 5865"/>
                <a:gd name="T9" fmla="*/ 9 h 6311"/>
                <a:gd name="T10" fmla="*/ 5740 w 5865"/>
                <a:gd name="T11" fmla="*/ 16 h 6311"/>
                <a:gd name="T12" fmla="*/ 5758 w 5865"/>
                <a:gd name="T13" fmla="*/ 24 h 6311"/>
                <a:gd name="T14" fmla="*/ 5775 w 5865"/>
                <a:gd name="T15" fmla="*/ 34 h 6311"/>
                <a:gd name="T16" fmla="*/ 5791 w 5865"/>
                <a:gd name="T17" fmla="*/ 46 h 6311"/>
                <a:gd name="T18" fmla="*/ 5805 w 5865"/>
                <a:gd name="T19" fmla="*/ 60 h 6311"/>
                <a:gd name="T20" fmla="*/ 5819 w 5865"/>
                <a:gd name="T21" fmla="*/ 74 h 6311"/>
                <a:gd name="T22" fmla="*/ 5830 w 5865"/>
                <a:gd name="T23" fmla="*/ 90 h 6311"/>
                <a:gd name="T24" fmla="*/ 5841 w 5865"/>
                <a:gd name="T25" fmla="*/ 106 h 6311"/>
                <a:gd name="T26" fmla="*/ 5849 w 5865"/>
                <a:gd name="T27" fmla="*/ 125 h 6311"/>
                <a:gd name="T28" fmla="*/ 5856 w 5865"/>
                <a:gd name="T29" fmla="*/ 143 h 6311"/>
                <a:gd name="T30" fmla="*/ 5861 w 5865"/>
                <a:gd name="T31" fmla="*/ 163 h 6311"/>
                <a:gd name="T32" fmla="*/ 5864 w 5865"/>
                <a:gd name="T33" fmla="*/ 182 h 6311"/>
                <a:gd name="T34" fmla="*/ 5865 w 5865"/>
                <a:gd name="T35" fmla="*/ 203 h 6311"/>
                <a:gd name="T36" fmla="*/ 5865 w 5865"/>
                <a:gd name="T37" fmla="*/ 6311 h 6311"/>
                <a:gd name="T38" fmla="*/ 0 w 5865"/>
                <a:gd name="T39" fmla="*/ 6311 h 6311"/>
                <a:gd name="T40" fmla="*/ 3815 w 5865"/>
                <a:gd name="T41" fmla="*/ 0 h 6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865" h="6311">
                  <a:moveTo>
                    <a:pt x="3815" y="0"/>
                  </a:moveTo>
                  <a:lnTo>
                    <a:pt x="5660" y="0"/>
                  </a:lnTo>
                  <a:lnTo>
                    <a:pt x="5681" y="1"/>
                  </a:lnTo>
                  <a:lnTo>
                    <a:pt x="5702" y="4"/>
                  </a:lnTo>
                  <a:lnTo>
                    <a:pt x="5721" y="9"/>
                  </a:lnTo>
                  <a:lnTo>
                    <a:pt x="5740" y="16"/>
                  </a:lnTo>
                  <a:lnTo>
                    <a:pt x="5758" y="24"/>
                  </a:lnTo>
                  <a:lnTo>
                    <a:pt x="5775" y="34"/>
                  </a:lnTo>
                  <a:lnTo>
                    <a:pt x="5791" y="46"/>
                  </a:lnTo>
                  <a:lnTo>
                    <a:pt x="5805" y="60"/>
                  </a:lnTo>
                  <a:lnTo>
                    <a:pt x="5819" y="74"/>
                  </a:lnTo>
                  <a:lnTo>
                    <a:pt x="5830" y="90"/>
                  </a:lnTo>
                  <a:lnTo>
                    <a:pt x="5841" y="106"/>
                  </a:lnTo>
                  <a:lnTo>
                    <a:pt x="5849" y="125"/>
                  </a:lnTo>
                  <a:lnTo>
                    <a:pt x="5856" y="143"/>
                  </a:lnTo>
                  <a:lnTo>
                    <a:pt x="5861" y="163"/>
                  </a:lnTo>
                  <a:lnTo>
                    <a:pt x="5864" y="182"/>
                  </a:lnTo>
                  <a:lnTo>
                    <a:pt x="5865" y="203"/>
                  </a:lnTo>
                  <a:lnTo>
                    <a:pt x="5865" y="6311"/>
                  </a:lnTo>
                  <a:lnTo>
                    <a:pt x="0" y="6311"/>
                  </a:lnTo>
                  <a:lnTo>
                    <a:pt x="3815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alpha val="36000"/>
                  </a:schemeClr>
                </a:gs>
                <a:gs pos="50000">
                  <a:schemeClr val="bg1">
                    <a:alpha val="13000"/>
                  </a:schemeClr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Rectangle 1"/>
          <p:cNvSpPr/>
          <p:nvPr/>
        </p:nvSpPr>
        <p:spPr>
          <a:xfrm>
            <a:off x="3624265" y="236930"/>
            <a:ext cx="54120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BA" sz="3200" cap="all" dirty="0">
                <a:latin typeface="+mj-lt"/>
              </a:rPr>
              <a:t>Distribucije</a:t>
            </a:r>
            <a:r>
              <a:rPr lang="sr-Latn-BA" sz="3200" b="1" cap="all" dirty="0">
                <a:latin typeface="+mj-lt"/>
              </a:rPr>
              <a:t> frekvencija</a:t>
            </a:r>
            <a:endParaRPr lang="sr-Latn-RS" sz="3200" cap="all" dirty="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09863" y="1359619"/>
            <a:ext cx="991772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BA" sz="2000" b="1" dirty="0">
                <a:solidFill>
                  <a:schemeClr val="bg1">
                    <a:lumMod val="95000"/>
                  </a:schemeClr>
                </a:solidFill>
              </a:rPr>
              <a:t>Šta je distribucija frekvencija?</a:t>
            </a:r>
            <a:endParaRPr lang="en-US" sz="2000" b="1" dirty="0">
              <a:solidFill>
                <a:schemeClr val="bg1">
                  <a:lumMod val="95000"/>
                </a:schemeClr>
              </a:solidFill>
            </a:endParaRPr>
          </a:p>
          <a:p>
            <a:pPr>
              <a:spcBef>
                <a:spcPct val="0"/>
              </a:spcBef>
            </a:pPr>
            <a:r>
              <a:rPr lang="sr-Latn-BA" sz="2000" u="sng" dirty="0">
                <a:solidFill>
                  <a:schemeClr val="bg1">
                    <a:lumMod val="95000"/>
                  </a:schemeClr>
                </a:solidFill>
              </a:rPr>
              <a:t>Tabela</a:t>
            </a:r>
            <a:r>
              <a:rPr lang="sr-Latn-BA" sz="2000" dirty="0">
                <a:solidFill>
                  <a:schemeClr val="bg1">
                    <a:lumMod val="95000"/>
                  </a:schemeClr>
                </a:solidFill>
              </a:rPr>
              <a:t> koja sumira podatke i prikazuje sirove podatke u prihvatljivijem obliku</a:t>
            </a:r>
          </a:p>
          <a:p>
            <a:pPr>
              <a:spcBef>
                <a:spcPct val="0"/>
              </a:spcBef>
            </a:pPr>
            <a:r>
              <a:rPr lang="sr-Latn-BA" sz="2000" dirty="0">
                <a:solidFill>
                  <a:schemeClr val="bg1">
                    <a:lumMod val="95000"/>
                  </a:schemeClr>
                </a:solidFill>
              </a:rPr>
              <a:t>Daje dva reda objašnjenja (s jedne strane modalitete ili nivoe obilježja i, s druge strane, učestalost svakog nivoa) </a:t>
            </a:r>
          </a:p>
          <a:p>
            <a:pPr>
              <a:spcBef>
                <a:spcPct val="0"/>
              </a:spcBef>
            </a:pPr>
            <a:endParaRPr lang="sr-Latn-BA" sz="2000" dirty="0">
              <a:solidFill>
                <a:schemeClr val="bg1">
                  <a:lumMod val="95000"/>
                </a:schemeClr>
              </a:solidFill>
            </a:endParaRPr>
          </a:p>
          <a:p>
            <a:pPr>
              <a:spcBef>
                <a:spcPct val="0"/>
              </a:spcBef>
            </a:pPr>
            <a:r>
              <a:rPr lang="sr-Latn-BA" sz="2000" b="1" dirty="0">
                <a:solidFill>
                  <a:schemeClr val="bg1">
                    <a:lumMod val="95000"/>
                  </a:schemeClr>
                </a:solidFill>
              </a:rPr>
              <a:t>Kako formirati takvu tabelu?</a:t>
            </a:r>
            <a:endParaRPr lang="en-US" sz="2000" dirty="0">
              <a:solidFill>
                <a:schemeClr val="bg1">
                  <a:lumMod val="95000"/>
                </a:schemeClr>
              </a:solidFill>
            </a:endParaRPr>
          </a:p>
          <a:p>
            <a:pPr>
              <a:spcBef>
                <a:spcPct val="0"/>
              </a:spcBef>
              <a:buFont typeface="Franklin Gothic Book" panose="020B0503020102020204" pitchFamily="34" charset="0"/>
              <a:buAutoNum type="arabicPeriod"/>
            </a:pPr>
            <a:r>
              <a:rPr lang="sr-Latn-BA" sz="2000" dirty="0">
                <a:solidFill>
                  <a:schemeClr val="bg1">
                    <a:lumMod val="95000"/>
                  </a:schemeClr>
                </a:solidFill>
              </a:rPr>
              <a:t>Kada je broj modaliteta mali (npr. ocjena studenata) nema potrebe za formiranjem intervala (tabela nastaje prostim prebrojavanjem)</a:t>
            </a:r>
          </a:p>
          <a:p>
            <a:pPr>
              <a:spcBef>
                <a:spcPct val="0"/>
              </a:spcBef>
              <a:buFont typeface="Franklin Gothic Book" panose="020B0503020102020204" pitchFamily="34" charset="0"/>
              <a:buAutoNum type="arabicPeriod"/>
            </a:pPr>
            <a:r>
              <a:rPr lang="sr-Latn-BA" sz="2000" dirty="0">
                <a:solidFill>
                  <a:schemeClr val="bg1">
                    <a:lumMod val="95000"/>
                  </a:schemeClr>
                </a:solidFill>
              </a:rPr>
              <a:t>Kada je mnogo različitih modaliteta sirove podatke treba svrstati u određen </a:t>
            </a:r>
            <a:r>
              <a:rPr lang="sr-Latn-BA" sz="2000" u="sng" dirty="0">
                <a:solidFill>
                  <a:schemeClr val="bg1">
                    <a:lumMod val="95000"/>
                  </a:schemeClr>
                </a:solidFill>
              </a:rPr>
              <a:t>broj</a:t>
            </a:r>
            <a:r>
              <a:rPr lang="sr-Latn-BA" sz="2000" dirty="0">
                <a:solidFill>
                  <a:schemeClr val="bg1">
                    <a:lumMod val="95000"/>
                  </a:schemeClr>
                </a:solidFill>
              </a:rPr>
              <a:t> intervala, najčešće iste </a:t>
            </a:r>
            <a:r>
              <a:rPr lang="sr-Latn-BA" sz="2000" u="sng" dirty="0">
                <a:solidFill>
                  <a:schemeClr val="bg1">
                    <a:lumMod val="95000"/>
                  </a:schemeClr>
                </a:solidFill>
              </a:rPr>
              <a:t>širine</a:t>
            </a:r>
            <a:r>
              <a:rPr lang="sr-Latn-BA" sz="2000" dirty="0">
                <a:solidFill>
                  <a:schemeClr val="bg1">
                    <a:lumMod val="95000"/>
                  </a:schemeClr>
                </a:solidFill>
              </a:rPr>
              <a:t>... </a:t>
            </a:r>
            <a:endParaRPr lang="en-US" sz="2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5E3F7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4762" y="4191000"/>
            <a:ext cx="2169349" cy="2169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381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467" y="338796"/>
            <a:ext cx="10213145" cy="680759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452466" y="1383363"/>
            <a:ext cx="716514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sr-Latn-BA" sz="2000" dirty="0"/>
              <a:t>Određuje se broj intervala, proizvoljno (s tim da ne bude manje od 5, a više od 15) ili pomoću pravila (</a:t>
            </a:r>
            <a:r>
              <a:rPr lang="sr-Latn-BA" sz="2000" b="1" dirty="0"/>
              <a:t>Sturgess</a:t>
            </a:r>
            <a:r>
              <a:rPr lang="sr-Latn-BA" sz="2000" dirty="0"/>
              <a:t>), po formuli: </a:t>
            </a:r>
            <a:r>
              <a:rPr lang="sr-Latn-BA" sz="2000" b="1" u="sng" dirty="0"/>
              <a:t>K</a:t>
            </a:r>
            <a:r>
              <a:rPr lang="sr-Latn-BA" sz="2000" u="sng" dirty="0"/>
              <a:t> = </a:t>
            </a:r>
            <a:r>
              <a:rPr lang="sr-Latn-BA" sz="2000" i="1" u="sng" dirty="0"/>
              <a:t>1 + 3,3*logN</a:t>
            </a:r>
          </a:p>
          <a:p>
            <a:pPr marL="342900" indent="-342900">
              <a:buFont typeface="+mj-lt"/>
              <a:buAutoNum type="arabicPeriod"/>
            </a:pPr>
            <a:r>
              <a:rPr lang="sr-Latn-BA" sz="2000" dirty="0"/>
              <a:t>Definiše se širina svakog intervala pomoću sljedeće formule:</a:t>
            </a:r>
          </a:p>
        </p:txBody>
      </p:sp>
      <p:graphicFrame>
        <p:nvGraphicFramePr>
          <p:cNvPr id="4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1790300"/>
              </p:ext>
            </p:extLst>
          </p:nvPr>
        </p:nvGraphicFramePr>
        <p:xfrm>
          <a:off x="4968240" y="2706802"/>
          <a:ext cx="5287108" cy="8663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" name="Equation" r:id="rId4" imgW="2476500" imgH="393700" progId="Equation.3">
                  <p:embed/>
                </p:oleObj>
              </mc:Choice>
              <mc:Fallback>
                <p:oleObj name="Equation" r:id="rId4" imgW="2476500" imgH="393700" progId="Equation.3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240" y="2706802"/>
                        <a:ext cx="5287108" cy="866392"/>
                      </a:xfrm>
                      <a:prstGeom prst="rect">
                        <a:avLst/>
                      </a:prstGeom>
                      <a:solidFill>
                        <a:srgbClr val="A2DC44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2625969" y="4059145"/>
            <a:ext cx="699164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BA" sz="2000" dirty="0"/>
              <a:t>3. Intervali se ne smiju preklapati</a:t>
            </a:r>
          </a:p>
          <a:p>
            <a:r>
              <a:rPr lang="sr-Latn-BA" sz="2000" dirty="0"/>
              <a:t>(intervali moraju uključivati svoje krajnje tačke, a svaki podatak mora pripadati samo jednom intervalu...)</a:t>
            </a:r>
          </a:p>
        </p:txBody>
      </p:sp>
      <p:sp>
        <p:nvSpPr>
          <p:cNvPr id="6" name="Rectangle 5"/>
          <p:cNvSpPr/>
          <p:nvPr/>
        </p:nvSpPr>
        <p:spPr>
          <a:xfrm>
            <a:off x="2772500" y="5376093"/>
            <a:ext cx="33328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33CCCC"/>
              </a:buClr>
              <a:buFont typeface="Wingdings" panose="05000000000000000000" pitchFamily="2" charset="2"/>
              <a:buChar char="v"/>
            </a:pPr>
            <a:r>
              <a:rPr lang="sr-Latn-BA" sz="2000" b="1" dirty="0"/>
              <a:t>Vještačke granice</a:t>
            </a:r>
            <a:endParaRPr lang="en-US" sz="2000" b="1" dirty="0"/>
          </a:p>
        </p:txBody>
      </p:sp>
      <p:sp>
        <p:nvSpPr>
          <p:cNvPr id="8" name="Rectangle 7"/>
          <p:cNvSpPr/>
          <p:nvPr/>
        </p:nvSpPr>
        <p:spPr>
          <a:xfrm>
            <a:off x="515026" y="384145"/>
            <a:ext cx="566052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BA" sz="2000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Pravila prilikom formiranja intervalne tabele:</a:t>
            </a:r>
            <a:endParaRPr lang="sr-Latn-BA" sz="20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5E3F7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5415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5AE457D-0397-41A5-A1CF-4C8062284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saturation sat="3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2100" y="362320"/>
            <a:ext cx="11607800" cy="613336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114299"/>
            <a:ext cx="11590606" cy="6722551"/>
          </a:xfrm>
          <a:prstGeom prst="rect">
            <a:avLst/>
          </a:prstGeom>
        </p:spPr>
      </p:pic>
      <p:sp>
        <p:nvSpPr>
          <p:cNvPr id="11" name="Rectangle: Top Corners Rounded 4">
            <a:extLst>
              <a:ext uri="{FF2B5EF4-FFF2-40B4-BE49-F238E27FC236}">
                <a16:creationId xmlns:a16="http://schemas.microsoft.com/office/drawing/2014/main" id="{D88C3CC7-FF16-4EE6-8784-43FED74DD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6332428" y="-3380204"/>
            <a:ext cx="2143738" cy="957541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3139693" y="221294"/>
            <a:ext cx="3010486" cy="8474302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A2D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2982350" y="412877"/>
            <a:ext cx="8496888" cy="201593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pPr marL="265113">
              <a:lnSpc>
                <a:spcPct val="90000"/>
              </a:lnSpc>
            </a:pPr>
            <a:r>
              <a:rPr lang="sr-Latn-BA" sz="2000" b="1" u="sng" dirty="0">
                <a:solidFill>
                  <a:srgbClr val="A2DC44"/>
                </a:solidFill>
              </a:rPr>
              <a:t>Primjer</a:t>
            </a:r>
            <a:r>
              <a:rPr lang="en-US" sz="2000" dirty="0">
                <a:solidFill>
                  <a:schemeClr val="folHlink"/>
                </a:solidFill>
              </a:rPr>
              <a:t>:</a:t>
            </a:r>
            <a:r>
              <a:rPr lang="en-US" sz="2000" dirty="0"/>
              <a:t> </a:t>
            </a:r>
            <a:r>
              <a:rPr lang="hr-HR" sz="2000" dirty="0"/>
              <a:t>Proizvođač klima-uređaja nasumično je odabrao 20 dana i evidentirao dnevnu visinu temperature</a:t>
            </a:r>
          </a:p>
          <a:p>
            <a:pPr marL="265113">
              <a:lnSpc>
                <a:spcPct val="90000"/>
              </a:lnSpc>
            </a:pPr>
            <a:endParaRPr lang="en-US" sz="2000" dirty="0">
              <a:solidFill>
                <a:schemeClr val="folHlink"/>
              </a:solidFill>
            </a:endParaRPr>
          </a:p>
          <a:p>
            <a:pPr marL="265113">
              <a:spcBef>
                <a:spcPct val="0"/>
              </a:spcBef>
            </a:pPr>
            <a:r>
              <a:rPr lang="en-US" sz="2000" b="1" dirty="0"/>
              <a:t>24, 35, 17, 21, 24, 37, 26, 46, 58, 30, </a:t>
            </a:r>
            <a:endParaRPr lang="sr-Latn-BA" sz="2000" b="1" dirty="0"/>
          </a:p>
          <a:p>
            <a:pPr marL="265113">
              <a:spcBef>
                <a:spcPct val="0"/>
              </a:spcBef>
            </a:pPr>
            <a:r>
              <a:rPr lang="en-US" sz="2000" b="1" dirty="0"/>
              <a:t>32, 13, 12, 38, 41, 43, 44, 27, 53, 27</a:t>
            </a:r>
            <a:r>
              <a:rPr lang="sr-Latn-BA" sz="2000" b="1" dirty="0"/>
              <a:t>.</a:t>
            </a:r>
          </a:p>
          <a:p>
            <a:pPr marL="265113">
              <a:spcBef>
                <a:spcPct val="55000"/>
              </a:spcBef>
            </a:pPr>
            <a:r>
              <a:rPr lang="sr-Latn-BA" sz="2000" b="1" dirty="0">
                <a:solidFill>
                  <a:srgbClr val="742217"/>
                </a:solidFill>
              </a:rPr>
              <a:t>...</a:t>
            </a:r>
            <a:r>
              <a:rPr lang="sr-Latn-BA" sz="2000" b="1" dirty="0">
                <a:solidFill>
                  <a:srgbClr val="A2DC44"/>
                </a:solidFill>
              </a:rPr>
              <a:t>napraviti distribuciju frekvencije</a:t>
            </a:r>
          </a:p>
        </p:txBody>
      </p:sp>
      <p:sp>
        <p:nvSpPr>
          <p:cNvPr id="4" name="Rectangle 3"/>
          <p:cNvSpPr/>
          <p:nvPr/>
        </p:nvSpPr>
        <p:spPr>
          <a:xfrm>
            <a:off x="220393" y="3027013"/>
            <a:ext cx="8515644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8013" indent="-342900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r-Latn-BA" sz="2000" dirty="0"/>
              <a:t>Redamo podatke od najmanjeg do najvećeg (</a:t>
            </a:r>
            <a:r>
              <a:rPr lang="sr-Latn-BA" sz="2000" i="1" dirty="0">
                <a:solidFill>
                  <a:srgbClr val="742217"/>
                </a:solidFill>
              </a:rPr>
              <a:t>nije neophodan korak</a:t>
            </a:r>
            <a:r>
              <a:rPr lang="sr-Latn-BA" sz="2000" dirty="0"/>
              <a:t>)</a:t>
            </a:r>
            <a:r>
              <a:rPr lang="en-US" sz="2000" dirty="0"/>
              <a:t>:</a:t>
            </a:r>
            <a:br>
              <a:rPr lang="en-US" sz="2000" dirty="0"/>
            </a:br>
            <a:r>
              <a:rPr lang="en-US" sz="2000" b="1" dirty="0"/>
              <a:t>12, 13, 17, 21, 24, 24, 26, 27, 27, 30, 32, 35, 37, 38, 41, 43, 44, 46, 53, 58</a:t>
            </a:r>
            <a:endParaRPr lang="sr-Latn-BA" sz="2000" b="1" dirty="0"/>
          </a:p>
          <a:p>
            <a:pPr marL="608013" indent="-342900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r-Latn-BA" sz="2000" dirty="0"/>
              <a:t>Određujemo broj intervala</a:t>
            </a:r>
            <a:r>
              <a:rPr lang="en-US" sz="2000" dirty="0"/>
              <a:t>: </a:t>
            </a:r>
            <a:r>
              <a:rPr lang="en-US" sz="2000" b="1" dirty="0">
                <a:solidFill>
                  <a:srgbClr val="A2DC44"/>
                </a:solidFill>
              </a:rPr>
              <a:t>5 (</a:t>
            </a:r>
            <a:r>
              <a:rPr lang="sr-Latn-BA" sz="2000" b="1" dirty="0">
                <a:solidFill>
                  <a:srgbClr val="A2DC44"/>
                </a:solidFill>
              </a:rPr>
              <a:t>proizvoljno ili pomoću pravila</a:t>
            </a:r>
            <a:r>
              <a:rPr lang="en-US" sz="2000" b="1" dirty="0">
                <a:solidFill>
                  <a:srgbClr val="A2DC44"/>
                </a:solidFill>
              </a:rPr>
              <a:t>)</a:t>
            </a:r>
          </a:p>
          <a:p>
            <a:pPr marL="608013" indent="-342900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r-Latn-BA" sz="2000" dirty="0"/>
              <a:t>Raspon opservacija ili razlika X</a:t>
            </a:r>
            <a:r>
              <a:rPr lang="sr-Latn-BA" sz="2000" baseline="-25000" dirty="0"/>
              <a:t>max</a:t>
            </a:r>
            <a:r>
              <a:rPr lang="sr-Latn-BA" sz="2000" dirty="0"/>
              <a:t> - X</a:t>
            </a:r>
            <a:r>
              <a:rPr lang="sr-Latn-BA" sz="2000" baseline="-25000" dirty="0"/>
              <a:t>min</a:t>
            </a:r>
            <a:r>
              <a:rPr lang="en-US" sz="2000" dirty="0"/>
              <a:t>: </a:t>
            </a:r>
            <a:r>
              <a:rPr lang="en-US" sz="2000" b="1" dirty="0">
                <a:solidFill>
                  <a:srgbClr val="A2DC44"/>
                </a:solidFill>
              </a:rPr>
              <a:t>58 - 12 = 46</a:t>
            </a:r>
          </a:p>
          <a:p>
            <a:pPr marL="608013" indent="-342900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r-Latn-BA" sz="2000" dirty="0"/>
              <a:t>Intervalna širina</a:t>
            </a:r>
            <a:r>
              <a:rPr lang="en-US" sz="2000" dirty="0"/>
              <a:t>: </a:t>
            </a:r>
            <a:r>
              <a:rPr lang="en-US" sz="2000" b="1" dirty="0">
                <a:solidFill>
                  <a:srgbClr val="A2DC44"/>
                </a:solidFill>
              </a:rPr>
              <a:t>10  (46/5</a:t>
            </a:r>
            <a:r>
              <a:rPr lang="sr-Latn-BA" sz="2000" b="1" dirty="0">
                <a:solidFill>
                  <a:srgbClr val="A2DC44"/>
                </a:solidFill>
              </a:rPr>
              <a:t>, a zatim zaokružiti – </a:t>
            </a:r>
            <a:r>
              <a:rPr lang="sr-Latn-BA" sz="2000" i="1" dirty="0">
                <a:solidFill>
                  <a:srgbClr val="A2DC44"/>
                </a:solidFill>
              </a:rPr>
              <a:t>preporuka</a:t>
            </a:r>
            <a:r>
              <a:rPr lang="en-US" sz="2000" b="1" dirty="0">
                <a:solidFill>
                  <a:srgbClr val="A2DC44"/>
                </a:solidFill>
              </a:rPr>
              <a:t>)</a:t>
            </a:r>
            <a:endParaRPr lang="en-US" sz="2000" dirty="0">
              <a:solidFill>
                <a:srgbClr val="A2DC44"/>
              </a:solidFill>
            </a:endParaRPr>
          </a:p>
          <a:p>
            <a:pPr marL="608013" indent="-342900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r-Latn-BA" sz="2000" dirty="0"/>
              <a:t>Određujemo granice intervala i početak</a:t>
            </a:r>
            <a:r>
              <a:rPr lang="en-US" sz="2000" dirty="0"/>
              <a:t>: </a:t>
            </a:r>
            <a:r>
              <a:rPr lang="sr-Latn-BA" sz="2000" dirty="0"/>
              <a:t>npr.</a:t>
            </a:r>
            <a:r>
              <a:rPr lang="sr-Latn-BA" sz="2000" b="1" dirty="0">
                <a:solidFill>
                  <a:srgbClr val="A2DC44"/>
                </a:solidFill>
              </a:rPr>
              <a:t>od 1</a:t>
            </a:r>
            <a:r>
              <a:rPr lang="en-US" sz="2000" b="1" dirty="0">
                <a:solidFill>
                  <a:srgbClr val="A2DC44"/>
                </a:solidFill>
              </a:rPr>
              <a:t>0 </a:t>
            </a:r>
            <a:r>
              <a:rPr lang="sr-Latn-BA" sz="2000" b="1" dirty="0">
                <a:solidFill>
                  <a:srgbClr val="A2DC44"/>
                </a:solidFill>
              </a:rPr>
              <a:t>do </a:t>
            </a:r>
            <a:r>
              <a:rPr lang="en-US" sz="2000" b="1" dirty="0">
                <a:solidFill>
                  <a:srgbClr val="A2DC44"/>
                </a:solidFill>
              </a:rPr>
              <a:t>20, 20 </a:t>
            </a:r>
            <a:r>
              <a:rPr lang="sr-Latn-BA" sz="2000" b="1" dirty="0">
                <a:solidFill>
                  <a:srgbClr val="A2DC44"/>
                </a:solidFill>
              </a:rPr>
              <a:t>do </a:t>
            </a:r>
            <a:r>
              <a:rPr lang="en-US" sz="2000" b="1" dirty="0">
                <a:solidFill>
                  <a:srgbClr val="A2DC44"/>
                </a:solidFill>
              </a:rPr>
              <a:t>30, . . . , 60</a:t>
            </a:r>
            <a:r>
              <a:rPr lang="sr-Latn-BA" b="1" dirty="0">
                <a:solidFill>
                  <a:srgbClr val="A2DC44"/>
                </a:solidFill>
              </a:rPr>
              <a:t>. </a:t>
            </a:r>
            <a:endParaRPr lang="en-US" b="1" dirty="0">
              <a:solidFill>
                <a:srgbClr val="A2DC44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5E3F7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3952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5AE457D-0397-41A5-A1CF-4C8062284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saturation sat="3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2100" y="362320"/>
            <a:ext cx="11607800" cy="613336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92259" y="703526"/>
            <a:ext cx="985207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sr-Latn-BA" sz="2400" b="1" dirty="0"/>
              <a:t>Podaci poredani od najmanjeg do najvećeg</a:t>
            </a:r>
            <a:endParaRPr lang="en-US" sz="2400" b="1" dirty="0"/>
          </a:p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A2DC44"/>
                </a:solidFill>
              </a:rPr>
              <a:t>12, 13, 17, 21, 24, 24, 26, 27, 27, 30, 32, 35, 37, 38, 41, 43, 44, 46, 53, 58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4226615"/>
              </p:ext>
            </p:extLst>
          </p:nvPr>
        </p:nvGraphicFramePr>
        <p:xfrm>
          <a:off x="1652172" y="1913206"/>
          <a:ext cx="8743852" cy="422031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2185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5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85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859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42834">
                <a:tc>
                  <a:txBody>
                    <a:bodyPr/>
                    <a:lstStyle/>
                    <a:p>
                      <a:pPr algn="ctr"/>
                      <a:r>
                        <a:rPr lang="sr-Latn-RS" dirty="0"/>
                        <a:t>VISINA</a:t>
                      </a:r>
                      <a:r>
                        <a:rPr lang="sr-Latn-RS" baseline="0" dirty="0"/>
                        <a:t> TEMPERATURE</a:t>
                      </a:r>
                      <a:endParaRPr lang="sr-Latn-RS" dirty="0"/>
                    </a:p>
                  </a:txBody>
                  <a:tcPr anchor="ctr">
                    <a:solidFill>
                      <a:srgbClr val="A2DC4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/>
                        <a:t>BROJ DANA</a:t>
                      </a:r>
                    </a:p>
                  </a:txBody>
                  <a:tcPr anchor="ctr">
                    <a:solidFill>
                      <a:srgbClr val="A2DC4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/>
                        <a:t>RELATIVNA</a:t>
                      </a:r>
                      <a:r>
                        <a:rPr lang="sr-Latn-RS" baseline="0" dirty="0"/>
                        <a:t> FREKVENCIJA</a:t>
                      </a:r>
                      <a:endParaRPr lang="sr-Latn-RS" dirty="0"/>
                    </a:p>
                  </a:txBody>
                  <a:tcPr anchor="ctr">
                    <a:solidFill>
                      <a:srgbClr val="A2DC4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/>
                        <a:t>PROCENAT</a:t>
                      </a:r>
                    </a:p>
                  </a:txBody>
                  <a:tcPr anchor="ctr">
                    <a:solidFill>
                      <a:srgbClr val="A2DC4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6246">
                <a:tc>
                  <a:txBody>
                    <a:bodyPr/>
                    <a:lstStyle/>
                    <a:p>
                      <a:r>
                        <a:rPr lang="sr-Latn-RS" dirty="0"/>
                        <a:t>10</a:t>
                      </a:r>
                      <a:r>
                        <a:rPr lang="sr-Latn-RS" baseline="0" dirty="0"/>
                        <a:t> do 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.15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6246">
                <a:tc>
                  <a:txBody>
                    <a:bodyPr/>
                    <a:lstStyle/>
                    <a:p>
                      <a:r>
                        <a:rPr lang="sr-Latn-RS" dirty="0"/>
                        <a:t>20 do 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246">
                <a:tc>
                  <a:txBody>
                    <a:bodyPr/>
                    <a:lstStyle/>
                    <a:p>
                      <a:r>
                        <a:rPr lang="sr-Latn-RS" dirty="0"/>
                        <a:t>30 do</a:t>
                      </a:r>
                      <a:r>
                        <a:rPr lang="sr-Latn-RS" baseline="0" dirty="0"/>
                        <a:t> 40</a:t>
                      </a: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.25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6246">
                <a:tc>
                  <a:txBody>
                    <a:bodyPr/>
                    <a:lstStyle/>
                    <a:p>
                      <a:r>
                        <a:rPr lang="sr-Latn-RS" dirty="0"/>
                        <a:t>40 do 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.20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6246">
                <a:tc>
                  <a:txBody>
                    <a:bodyPr/>
                    <a:lstStyle/>
                    <a:p>
                      <a:r>
                        <a:rPr lang="sr-Latn-RS" dirty="0"/>
                        <a:t>50 do 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.10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6246">
                <a:tc>
                  <a:txBody>
                    <a:bodyPr/>
                    <a:lstStyle/>
                    <a:p>
                      <a:r>
                        <a:rPr lang="sr-Latn-RS" dirty="0"/>
                        <a:t>ukupno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1.0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5E3F7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91925" y="214868"/>
            <a:ext cx="12597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sr-Latn-BA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nastavak)</a:t>
            </a:r>
            <a:endParaRPr lang="sr-Latn-RS" sz="20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1775" y="5245500"/>
            <a:ext cx="2090225" cy="209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336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3800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F9FE27-70E1-44B2-A8D4-22B1FBB9F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Title 7" hidden="1">
            <a:extLst>
              <a:ext uri="{FF2B5EF4-FFF2-40B4-BE49-F238E27FC236}">
                <a16:creationId xmlns:a16="http://schemas.microsoft.com/office/drawing/2014/main" id="{B3BD514C-5618-4AB2-94AF-5ED97FCD465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en-US" dirty="0"/>
              <a:t>Balanced scorecard slide 9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3C92C2E-8888-42AB-A36D-D6F2B362B0CD}"/>
              </a:ext>
            </a:extLst>
          </p:cNvPr>
          <p:cNvSpPr txBox="1"/>
          <p:nvPr/>
        </p:nvSpPr>
        <p:spPr>
          <a:xfrm>
            <a:off x="1463903" y="233690"/>
            <a:ext cx="9264193" cy="49244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sr-Latn-RS" sz="3200" b="1" dirty="0">
                <a:latin typeface="+mj-lt"/>
              </a:rPr>
              <a:t>HISTOGRAM</a:t>
            </a:r>
            <a:endParaRPr lang="en-US" sz="3600" dirty="0">
              <a:latin typeface="+mj-lt"/>
            </a:endParaRPr>
          </a:p>
        </p:txBody>
      </p:sp>
      <p:grpSp>
        <p:nvGrpSpPr>
          <p:cNvPr id="178" name="Group 177" descr="This image is an icon of a truck. ">
            <a:extLst>
              <a:ext uri="{FF2B5EF4-FFF2-40B4-BE49-F238E27FC236}">
                <a16:creationId xmlns:a16="http://schemas.microsoft.com/office/drawing/2014/main" id="{08905B85-E6BE-44CA-B230-B498D7457F46}"/>
              </a:ext>
            </a:extLst>
          </p:cNvPr>
          <p:cNvGrpSpPr/>
          <p:nvPr/>
        </p:nvGrpSpPr>
        <p:grpSpPr>
          <a:xfrm>
            <a:off x="5638966" y="2469443"/>
            <a:ext cx="215881" cy="187256"/>
            <a:chOff x="2598738" y="2530475"/>
            <a:chExt cx="287338" cy="249238"/>
          </a:xfrm>
          <a:solidFill>
            <a:schemeClr val="bg1"/>
          </a:solidFill>
        </p:grpSpPr>
        <p:sp>
          <p:nvSpPr>
            <p:cNvPr id="179" name="Freeform 527">
              <a:extLst>
                <a:ext uri="{FF2B5EF4-FFF2-40B4-BE49-F238E27FC236}">
                  <a16:creationId xmlns:a16="http://schemas.microsoft.com/office/drawing/2014/main" id="{9D5D291A-EE04-4BBB-A753-B9585AC75E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5888" y="2625725"/>
              <a:ext cx="123825" cy="134938"/>
            </a:xfrm>
            <a:custGeom>
              <a:avLst/>
              <a:gdLst>
                <a:gd name="T0" fmla="*/ 187 w 391"/>
                <a:gd name="T1" fmla="*/ 0 h 421"/>
                <a:gd name="T2" fmla="*/ 172 w 391"/>
                <a:gd name="T3" fmla="*/ 19 h 421"/>
                <a:gd name="T4" fmla="*/ 155 w 391"/>
                <a:gd name="T5" fmla="*/ 36 h 421"/>
                <a:gd name="T6" fmla="*/ 135 w 391"/>
                <a:gd name="T7" fmla="*/ 52 h 421"/>
                <a:gd name="T8" fmla="*/ 113 w 391"/>
                <a:gd name="T9" fmla="*/ 65 h 421"/>
                <a:gd name="T10" fmla="*/ 91 w 391"/>
                <a:gd name="T11" fmla="*/ 76 h 421"/>
                <a:gd name="T12" fmla="*/ 67 w 391"/>
                <a:gd name="T13" fmla="*/ 83 h 421"/>
                <a:gd name="T14" fmla="*/ 41 w 391"/>
                <a:gd name="T15" fmla="*/ 89 h 421"/>
                <a:gd name="T16" fmla="*/ 15 w 391"/>
                <a:gd name="T17" fmla="*/ 90 h 421"/>
                <a:gd name="T18" fmla="*/ 0 w 391"/>
                <a:gd name="T19" fmla="*/ 89 h 421"/>
                <a:gd name="T20" fmla="*/ 1 w 391"/>
                <a:gd name="T21" fmla="*/ 410 h 421"/>
                <a:gd name="T22" fmla="*/ 3 w 391"/>
                <a:gd name="T23" fmla="*/ 415 h 421"/>
                <a:gd name="T24" fmla="*/ 6 w 391"/>
                <a:gd name="T25" fmla="*/ 418 h 421"/>
                <a:gd name="T26" fmla="*/ 11 w 391"/>
                <a:gd name="T27" fmla="*/ 421 h 421"/>
                <a:gd name="T28" fmla="*/ 77 w 391"/>
                <a:gd name="T29" fmla="*/ 421 h 421"/>
                <a:gd name="T30" fmla="*/ 75 w 391"/>
                <a:gd name="T31" fmla="*/ 406 h 421"/>
                <a:gd name="T32" fmla="*/ 77 w 391"/>
                <a:gd name="T33" fmla="*/ 385 h 421"/>
                <a:gd name="T34" fmla="*/ 83 w 391"/>
                <a:gd name="T35" fmla="*/ 366 h 421"/>
                <a:gd name="T36" fmla="*/ 93 w 391"/>
                <a:gd name="T37" fmla="*/ 347 h 421"/>
                <a:gd name="T38" fmla="*/ 106 w 391"/>
                <a:gd name="T39" fmla="*/ 331 h 421"/>
                <a:gd name="T40" fmla="*/ 122 w 391"/>
                <a:gd name="T41" fmla="*/ 318 h 421"/>
                <a:gd name="T42" fmla="*/ 139 w 391"/>
                <a:gd name="T43" fmla="*/ 309 h 421"/>
                <a:gd name="T44" fmla="*/ 159 w 391"/>
                <a:gd name="T45" fmla="*/ 303 h 421"/>
                <a:gd name="T46" fmla="*/ 181 w 391"/>
                <a:gd name="T47" fmla="*/ 301 h 421"/>
                <a:gd name="T48" fmla="*/ 201 w 391"/>
                <a:gd name="T49" fmla="*/ 303 h 421"/>
                <a:gd name="T50" fmla="*/ 222 w 391"/>
                <a:gd name="T51" fmla="*/ 309 h 421"/>
                <a:gd name="T52" fmla="*/ 240 w 391"/>
                <a:gd name="T53" fmla="*/ 318 h 421"/>
                <a:gd name="T54" fmla="*/ 255 w 391"/>
                <a:gd name="T55" fmla="*/ 331 h 421"/>
                <a:gd name="T56" fmla="*/ 268 w 391"/>
                <a:gd name="T57" fmla="*/ 347 h 421"/>
                <a:gd name="T58" fmla="*/ 277 w 391"/>
                <a:gd name="T59" fmla="*/ 366 h 421"/>
                <a:gd name="T60" fmla="*/ 284 w 391"/>
                <a:gd name="T61" fmla="*/ 385 h 421"/>
                <a:gd name="T62" fmla="*/ 286 w 391"/>
                <a:gd name="T63" fmla="*/ 406 h 421"/>
                <a:gd name="T64" fmla="*/ 285 w 391"/>
                <a:gd name="T65" fmla="*/ 421 h 421"/>
                <a:gd name="T66" fmla="*/ 379 w 391"/>
                <a:gd name="T67" fmla="*/ 420 h 421"/>
                <a:gd name="T68" fmla="*/ 385 w 391"/>
                <a:gd name="T69" fmla="*/ 418 h 421"/>
                <a:gd name="T70" fmla="*/ 389 w 391"/>
                <a:gd name="T71" fmla="*/ 415 h 421"/>
                <a:gd name="T72" fmla="*/ 391 w 391"/>
                <a:gd name="T73" fmla="*/ 410 h 421"/>
                <a:gd name="T74" fmla="*/ 391 w 391"/>
                <a:gd name="T75" fmla="*/ 15 h 421"/>
                <a:gd name="T76" fmla="*/ 390 w 391"/>
                <a:gd name="T77" fmla="*/ 8 h 421"/>
                <a:gd name="T78" fmla="*/ 387 w 391"/>
                <a:gd name="T79" fmla="*/ 4 h 421"/>
                <a:gd name="T80" fmla="*/ 382 w 391"/>
                <a:gd name="T81" fmla="*/ 1 h 421"/>
                <a:gd name="T82" fmla="*/ 376 w 391"/>
                <a:gd name="T83" fmla="*/ 0 h 4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91" h="421">
                  <a:moveTo>
                    <a:pt x="376" y="0"/>
                  </a:moveTo>
                  <a:lnTo>
                    <a:pt x="187" y="0"/>
                  </a:lnTo>
                  <a:lnTo>
                    <a:pt x="180" y="9"/>
                  </a:lnTo>
                  <a:lnTo>
                    <a:pt x="172" y="19"/>
                  </a:lnTo>
                  <a:lnTo>
                    <a:pt x="164" y="28"/>
                  </a:lnTo>
                  <a:lnTo>
                    <a:pt x="155" y="36"/>
                  </a:lnTo>
                  <a:lnTo>
                    <a:pt x="145" y="45"/>
                  </a:lnTo>
                  <a:lnTo>
                    <a:pt x="135" y="52"/>
                  </a:lnTo>
                  <a:lnTo>
                    <a:pt x="125" y="59"/>
                  </a:lnTo>
                  <a:lnTo>
                    <a:pt x="113" y="65"/>
                  </a:lnTo>
                  <a:lnTo>
                    <a:pt x="103" y="71"/>
                  </a:lnTo>
                  <a:lnTo>
                    <a:pt x="91" y="76"/>
                  </a:lnTo>
                  <a:lnTo>
                    <a:pt x="79" y="80"/>
                  </a:lnTo>
                  <a:lnTo>
                    <a:pt x="67" y="83"/>
                  </a:lnTo>
                  <a:lnTo>
                    <a:pt x="54" y="87"/>
                  </a:lnTo>
                  <a:lnTo>
                    <a:pt x="41" y="89"/>
                  </a:lnTo>
                  <a:lnTo>
                    <a:pt x="29" y="90"/>
                  </a:lnTo>
                  <a:lnTo>
                    <a:pt x="15" y="90"/>
                  </a:lnTo>
                  <a:lnTo>
                    <a:pt x="7" y="90"/>
                  </a:lnTo>
                  <a:lnTo>
                    <a:pt x="0" y="89"/>
                  </a:lnTo>
                  <a:lnTo>
                    <a:pt x="0" y="406"/>
                  </a:lnTo>
                  <a:lnTo>
                    <a:pt x="1" y="410"/>
                  </a:lnTo>
                  <a:lnTo>
                    <a:pt x="1" y="412"/>
                  </a:lnTo>
                  <a:lnTo>
                    <a:pt x="3" y="415"/>
                  </a:lnTo>
                  <a:lnTo>
                    <a:pt x="4" y="417"/>
                  </a:lnTo>
                  <a:lnTo>
                    <a:pt x="6" y="418"/>
                  </a:lnTo>
                  <a:lnTo>
                    <a:pt x="9" y="420"/>
                  </a:lnTo>
                  <a:lnTo>
                    <a:pt x="11" y="421"/>
                  </a:lnTo>
                  <a:lnTo>
                    <a:pt x="15" y="421"/>
                  </a:lnTo>
                  <a:lnTo>
                    <a:pt x="77" y="421"/>
                  </a:lnTo>
                  <a:lnTo>
                    <a:pt x="76" y="414"/>
                  </a:lnTo>
                  <a:lnTo>
                    <a:pt x="75" y="406"/>
                  </a:lnTo>
                  <a:lnTo>
                    <a:pt x="76" y="396"/>
                  </a:lnTo>
                  <a:lnTo>
                    <a:pt x="77" y="385"/>
                  </a:lnTo>
                  <a:lnTo>
                    <a:pt x="80" y="375"/>
                  </a:lnTo>
                  <a:lnTo>
                    <a:pt x="83" y="366"/>
                  </a:lnTo>
                  <a:lnTo>
                    <a:pt x="88" y="356"/>
                  </a:lnTo>
                  <a:lnTo>
                    <a:pt x="93" y="347"/>
                  </a:lnTo>
                  <a:lnTo>
                    <a:pt x="99" y="339"/>
                  </a:lnTo>
                  <a:lnTo>
                    <a:pt x="106" y="331"/>
                  </a:lnTo>
                  <a:lnTo>
                    <a:pt x="113" y="325"/>
                  </a:lnTo>
                  <a:lnTo>
                    <a:pt x="122" y="318"/>
                  </a:lnTo>
                  <a:lnTo>
                    <a:pt x="130" y="313"/>
                  </a:lnTo>
                  <a:lnTo>
                    <a:pt x="139" y="309"/>
                  </a:lnTo>
                  <a:lnTo>
                    <a:pt x="150" y="305"/>
                  </a:lnTo>
                  <a:lnTo>
                    <a:pt x="159" y="303"/>
                  </a:lnTo>
                  <a:lnTo>
                    <a:pt x="170" y="301"/>
                  </a:lnTo>
                  <a:lnTo>
                    <a:pt x="181" y="301"/>
                  </a:lnTo>
                  <a:lnTo>
                    <a:pt x="192" y="301"/>
                  </a:lnTo>
                  <a:lnTo>
                    <a:pt x="201" y="303"/>
                  </a:lnTo>
                  <a:lnTo>
                    <a:pt x="212" y="305"/>
                  </a:lnTo>
                  <a:lnTo>
                    <a:pt x="222" y="309"/>
                  </a:lnTo>
                  <a:lnTo>
                    <a:pt x="230" y="313"/>
                  </a:lnTo>
                  <a:lnTo>
                    <a:pt x="240" y="318"/>
                  </a:lnTo>
                  <a:lnTo>
                    <a:pt x="247" y="325"/>
                  </a:lnTo>
                  <a:lnTo>
                    <a:pt x="255" y="331"/>
                  </a:lnTo>
                  <a:lnTo>
                    <a:pt x="261" y="339"/>
                  </a:lnTo>
                  <a:lnTo>
                    <a:pt x="268" y="347"/>
                  </a:lnTo>
                  <a:lnTo>
                    <a:pt x="273" y="356"/>
                  </a:lnTo>
                  <a:lnTo>
                    <a:pt x="277" y="366"/>
                  </a:lnTo>
                  <a:lnTo>
                    <a:pt x="282" y="375"/>
                  </a:lnTo>
                  <a:lnTo>
                    <a:pt x="284" y="385"/>
                  </a:lnTo>
                  <a:lnTo>
                    <a:pt x="285" y="396"/>
                  </a:lnTo>
                  <a:lnTo>
                    <a:pt x="286" y="406"/>
                  </a:lnTo>
                  <a:lnTo>
                    <a:pt x="286" y="414"/>
                  </a:lnTo>
                  <a:lnTo>
                    <a:pt x="285" y="421"/>
                  </a:lnTo>
                  <a:lnTo>
                    <a:pt x="376" y="421"/>
                  </a:lnTo>
                  <a:lnTo>
                    <a:pt x="379" y="420"/>
                  </a:lnTo>
                  <a:lnTo>
                    <a:pt x="382" y="420"/>
                  </a:lnTo>
                  <a:lnTo>
                    <a:pt x="385" y="418"/>
                  </a:lnTo>
                  <a:lnTo>
                    <a:pt x="387" y="417"/>
                  </a:lnTo>
                  <a:lnTo>
                    <a:pt x="389" y="415"/>
                  </a:lnTo>
                  <a:lnTo>
                    <a:pt x="390" y="412"/>
                  </a:lnTo>
                  <a:lnTo>
                    <a:pt x="391" y="410"/>
                  </a:lnTo>
                  <a:lnTo>
                    <a:pt x="391" y="406"/>
                  </a:lnTo>
                  <a:lnTo>
                    <a:pt x="391" y="15"/>
                  </a:lnTo>
                  <a:lnTo>
                    <a:pt x="391" y="12"/>
                  </a:lnTo>
                  <a:lnTo>
                    <a:pt x="390" y="8"/>
                  </a:lnTo>
                  <a:lnTo>
                    <a:pt x="389" y="6"/>
                  </a:lnTo>
                  <a:lnTo>
                    <a:pt x="387" y="4"/>
                  </a:lnTo>
                  <a:lnTo>
                    <a:pt x="385" y="2"/>
                  </a:lnTo>
                  <a:lnTo>
                    <a:pt x="382" y="1"/>
                  </a:lnTo>
                  <a:lnTo>
                    <a:pt x="379" y="0"/>
                  </a:lnTo>
                  <a:lnTo>
                    <a:pt x="376" y="0"/>
                  </a:lnTo>
                  <a:lnTo>
                    <a:pt x="37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0" name="Freeform 528">
              <a:extLst>
                <a:ext uri="{FF2B5EF4-FFF2-40B4-BE49-F238E27FC236}">
                  <a16:creationId xmlns:a16="http://schemas.microsoft.com/office/drawing/2014/main" id="{EB2747B3-FD70-4CD7-AD46-B5E325FB04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8738" y="2692400"/>
              <a:ext cx="47625" cy="9525"/>
            </a:xfrm>
            <a:custGeom>
              <a:avLst/>
              <a:gdLst>
                <a:gd name="T0" fmla="*/ 136 w 151"/>
                <a:gd name="T1" fmla="*/ 0 h 30"/>
                <a:gd name="T2" fmla="*/ 15 w 151"/>
                <a:gd name="T3" fmla="*/ 0 h 30"/>
                <a:gd name="T4" fmla="*/ 12 w 151"/>
                <a:gd name="T5" fmla="*/ 1 h 30"/>
                <a:gd name="T6" fmla="*/ 9 w 151"/>
                <a:gd name="T7" fmla="*/ 1 h 30"/>
                <a:gd name="T8" fmla="*/ 7 w 151"/>
                <a:gd name="T9" fmla="*/ 3 h 30"/>
                <a:gd name="T10" fmla="*/ 5 w 151"/>
                <a:gd name="T11" fmla="*/ 4 h 30"/>
                <a:gd name="T12" fmla="*/ 3 w 151"/>
                <a:gd name="T13" fmla="*/ 6 h 30"/>
                <a:gd name="T14" fmla="*/ 2 w 151"/>
                <a:gd name="T15" fmla="*/ 10 h 30"/>
                <a:gd name="T16" fmla="*/ 0 w 151"/>
                <a:gd name="T17" fmla="*/ 13 h 30"/>
                <a:gd name="T18" fmla="*/ 0 w 151"/>
                <a:gd name="T19" fmla="*/ 15 h 30"/>
                <a:gd name="T20" fmla="*/ 0 w 151"/>
                <a:gd name="T21" fmla="*/ 18 h 30"/>
                <a:gd name="T22" fmla="*/ 2 w 151"/>
                <a:gd name="T23" fmla="*/ 21 h 30"/>
                <a:gd name="T24" fmla="*/ 3 w 151"/>
                <a:gd name="T25" fmla="*/ 24 h 30"/>
                <a:gd name="T26" fmla="*/ 5 w 151"/>
                <a:gd name="T27" fmla="*/ 26 h 30"/>
                <a:gd name="T28" fmla="*/ 7 w 151"/>
                <a:gd name="T29" fmla="*/ 28 h 30"/>
                <a:gd name="T30" fmla="*/ 9 w 151"/>
                <a:gd name="T31" fmla="*/ 29 h 30"/>
                <a:gd name="T32" fmla="*/ 12 w 151"/>
                <a:gd name="T33" fmla="*/ 30 h 30"/>
                <a:gd name="T34" fmla="*/ 15 w 151"/>
                <a:gd name="T35" fmla="*/ 30 h 30"/>
                <a:gd name="T36" fmla="*/ 136 w 151"/>
                <a:gd name="T37" fmla="*/ 30 h 30"/>
                <a:gd name="T38" fmla="*/ 139 w 151"/>
                <a:gd name="T39" fmla="*/ 30 h 30"/>
                <a:gd name="T40" fmla="*/ 142 w 151"/>
                <a:gd name="T41" fmla="*/ 29 h 30"/>
                <a:gd name="T42" fmla="*/ 144 w 151"/>
                <a:gd name="T43" fmla="*/ 28 h 30"/>
                <a:gd name="T44" fmla="*/ 146 w 151"/>
                <a:gd name="T45" fmla="*/ 26 h 30"/>
                <a:gd name="T46" fmla="*/ 148 w 151"/>
                <a:gd name="T47" fmla="*/ 24 h 30"/>
                <a:gd name="T48" fmla="*/ 150 w 151"/>
                <a:gd name="T49" fmla="*/ 21 h 30"/>
                <a:gd name="T50" fmla="*/ 151 w 151"/>
                <a:gd name="T51" fmla="*/ 18 h 30"/>
                <a:gd name="T52" fmla="*/ 151 w 151"/>
                <a:gd name="T53" fmla="*/ 15 h 30"/>
                <a:gd name="T54" fmla="*/ 151 w 151"/>
                <a:gd name="T55" fmla="*/ 13 h 30"/>
                <a:gd name="T56" fmla="*/ 150 w 151"/>
                <a:gd name="T57" fmla="*/ 10 h 30"/>
                <a:gd name="T58" fmla="*/ 148 w 151"/>
                <a:gd name="T59" fmla="*/ 8 h 30"/>
                <a:gd name="T60" fmla="*/ 146 w 151"/>
                <a:gd name="T61" fmla="*/ 4 h 30"/>
                <a:gd name="T62" fmla="*/ 144 w 151"/>
                <a:gd name="T63" fmla="*/ 3 h 30"/>
                <a:gd name="T64" fmla="*/ 142 w 151"/>
                <a:gd name="T65" fmla="*/ 1 h 30"/>
                <a:gd name="T66" fmla="*/ 139 w 151"/>
                <a:gd name="T67" fmla="*/ 1 h 30"/>
                <a:gd name="T68" fmla="*/ 136 w 151"/>
                <a:gd name="T6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51" h="30">
                  <a:moveTo>
                    <a:pt x="136" y="0"/>
                  </a:moveTo>
                  <a:lnTo>
                    <a:pt x="15" y="0"/>
                  </a:lnTo>
                  <a:lnTo>
                    <a:pt x="12" y="1"/>
                  </a:lnTo>
                  <a:lnTo>
                    <a:pt x="9" y="1"/>
                  </a:lnTo>
                  <a:lnTo>
                    <a:pt x="7" y="3"/>
                  </a:lnTo>
                  <a:lnTo>
                    <a:pt x="5" y="4"/>
                  </a:lnTo>
                  <a:lnTo>
                    <a:pt x="3" y="6"/>
                  </a:lnTo>
                  <a:lnTo>
                    <a:pt x="2" y="10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2" y="21"/>
                  </a:lnTo>
                  <a:lnTo>
                    <a:pt x="3" y="24"/>
                  </a:lnTo>
                  <a:lnTo>
                    <a:pt x="5" y="26"/>
                  </a:lnTo>
                  <a:lnTo>
                    <a:pt x="7" y="28"/>
                  </a:lnTo>
                  <a:lnTo>
                    <a:pt x="9" y="29"/>
                  </a:lnTo>
                  <a:lnTo>
                    <a:pt x="12" y="30"/>
                  </a:lnTo>
                  <a:lnTo>
                    <a:pt x="15" y="30"/>
                  </a:lnTo>
                  <a:lnTo>
                    <a:pt x="136" y="30"/>
                  </a:lnTo>
                  <a:lnTo>
                    <a:pt x="139" y="30"/>
                  </a:lnTo>
                  <a:lnTo>
                    <a:pt x="142" y="29"/>
                  </a:lnTo>
                  <a:lnTo>
                    <a:pt x="144" y="28"/>
                  </a:lnTo>
                  <a:lnTo>
                    <a:pt x="146" y="26"/>
                  </a:lnTo>
                  <a:lnTo>
                    <a:pt x="148" y="24"/>
                  </a:lnTo>
                  <a:lnTo>
                    <a:pt x="150" y="21"/>
                  </a:lnTo>
                  <a:lnTo>
                    <a:pt x="151" y="18"/>
                  </a:lnTo>
                  <a:lnTo>
                    <a:pt x="151" y="15"/>
                  </a:lnTo>
                  <a:lnTo>
                    <a:pt x="151" y="13"/>
                  </a:lnTo>
                  <a:lnTo>
                    <a:pt x="150" y="10"/>
                  </a:lnTo>
                  <a:lnTo>
                    <a:pt x="148" y="8"/>
                  </a:lnTo>
                  <a:lnTo>
                    <a:pt x="146" y="4"/>
                  </a:lnTo>
                  <a:lnTo>
                    <a:pt x="144" y="3"/>
                  </a:lnTo>
                  <a:lnTo>
                    <a:pt x="142" y="1"/>
                  </a:lnTo>
                  <a:lnTo>
                    <a:pt x="139" y="1"/>
                  </a:lnTo>
                  <a:lnTo>
                    <a:pt x="13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1" name="Freeform 529">
              <a:extLst>
                <a:ext uri="{FF2B5EF4-FFF2-40B4-BE49-F238E27FC236}">
                  <a16:creationId xmlns:a16="http://schemas.microsoft.com/office/drawing/2014/main" id="{F64736AE-FBBC-434D-9228-01D50D433E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7788" y="2711450"/>
              <a:ext cx="28575" cy="11113"/>
            </a:xfrm>
            <a:custGeom>
              <a:avLst/>
              <a:gdLst>
                <a:gd name="T0" fmla="*/ 76 w 91"/>
                <a:gd name="T1" fmla="*/ 0 h 31"/>
                <a:gd name="T2" fmla="*/ 16 w 91"/>
                <a:gd name="T3" fmla="*/ 0 h 31"/>
                <a:gd name="T4" fmla="*/ 12 w 91"/>
                <a:gd name="T5" fmla="*/ 1 h 31"/>
                <a:gd name="T6" fmla="*/ 10 w 91"/>
                <a:gd name="T7" fmla="*/ 1 h 31"/>
                <a:gd name="T8" fmla="*/ 7 w 91"/>
                <a:gd name="T9" fmla="*/ 3 h 31"/>
                <a:gd name="T10" fmla="*/ 5 w 91"/>
                <a:gd name="T11" fmla="*/ 5 h 31"/>
                <a:gd name="T12" fmla="*/ 3 w 91"/>
                <a:gd name="T13" fmla="*/ 8 h 31"/>
                <a:gd name="T14" fmla="*/ 2 w 91"/>
                <a:gd name="T15" fmla="*/ 10 h 31"/>
                <a:gd name="T16" fmla="*/ 0 w 91"/>
                <a:gd name="T17" fmla="*/ 13 h 31"/>
                <a:gd name="T18" fmla="*/ 0 w 91"/>
                <a:gd name="T19" fmla="*/ 15 h 31"/>
                <a:gd name="T20" fmla="*/ 0 w 91"/>
                <a:gd name="T21" fmla="*/ 18 h 31"/>
                <a:gd name="T22" fmla="*/ 2 w 91"/>
                <a:gd name="T23" fmla="*/ 22 h 31"/>
                <a:gd name="T24" fmla="*/ 3 w 91"/>
                <a:gd name="T25" fmla="*/ 24 h 31"/>
                <a:gd name="T26" fmla="*/ 5 w 91"/>
                <a:gd name="T27" fmla="*/ 26 h 31"/>
                <a:gd name="T28" fmla="*/ 7 w 91"/>
                <a:gd name="T29" fmla="*/ 28 h 31"/>
                <a:gd name="T30" fmla="*/ 10 w 91"/>
                <a:gd name="T31" fmla="*/ 29 h 31"/>
                <a:gd name="T32" fmla="*/ 12 w 91"/>
                <a:gd name="T33" fmla="*/ 30 h 31"/>
                <a:gd name="T34" fmla="*/ 16 w 91"/>
                <a:gd name="T35" fmla="*/ 31 h 31"/>
                <a:gd name="T36" fmla="*/ 76 w 91"/>
                <a:gd name="T37" fmla="*/ 31 h 31"/>
                <a:gd name="T38" fmla="*/ 79 w 91"/>
                <a:gd name="T39" fmla="*/ 30 h 31"/>
                <a:gd name="T40" fmla="*/ 82 w 91"/>
                <a:gd name="T41" fmla="*/ 29 h 31"/>
                <a:gd name="T42" fmla="*/ 84 w 91"/>
                <a:gd name="T43" fmla="*/ 28 h 31"/>
                <a:gd name="T44" fmla="*/ 86 w 91"/>
                <a:gd name="T45" fmla="*/ 26 h 31"/>
                <a:gd name="T46" fmla="*/ 88 w 91"/>
                <a:gd name="T47" fmla="*/ 24 h 31"/>
                <a:gd name="T48" fmla="*/ 90 w 91"/>
                <a:gd name="T49" fmla="*/ 22 h 31"/>
                <a:gd name="T50" fmla="*/ 91 w 91"/>
                <a:gd name="T51" fmla="*/ 18 h 31"/>
                <a:gd name="T52" fmla="*/ 91 w 91"/>
                <a:gd name="T53" fmla="*/ 15 h 31"/>
                <a:gd name="T54" fmla="*/ 91 w 91"/>
                <a:gd name="T55" fmla="*/ 13 h 31"/>
                <a:gd name="T56" fmla="*/ 90 w 91"/>
                <a:gd name="T57" fmla="*/ 10 h 31"/>
                <a:gd name="T58" fmla="*/ 88 w 91"/>
                <a:gd name="T59" fmla="*/ 8 h 31"/>
                <a:gd name="T60" fmla="*/ 86 w 91"/>
                <a:gd name="T61" fmla="*/ 5 h 31"/>
                <a:gd name="T62" fmla="*/ 84 w 91"/>
                <a:gd name="T63" fmla="*/ 3 h 31"/>
                <a:gd name="T64" fmla="*/ 82 w 91"/>
                <a:gd name="T65" fmla="*/ 2 h 31"/>
                <a:gd name="T66" fmla="*/ 79 w 91"/>
                <a:gd name="T67" fmla="*/ 1 h 31"/>
                <a:gd name="T68" fmla="*/ 76 w 91"/>
                <a:gd name="T69" fmla="*/ 0 h 31"/>
                <a:gd name="T70" fmla="*/ 76 w 91"/>
                <a:gd name="T71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1" h="31">
                  <a:moveTo>
                    <a:pt x="76" y="0"/>
                  </a:moveTo>
                  <a:lnTo>
                    <a:pt x="16" y="0"/>
                  </a:lnTo>
                  <a:lnTo>
                    <a:pt x="12" y="1"/>
                  </a:lnTo>
                  <a:lnTo>
                    <a:pt x="10" y="1"/>
                  </a:lnTo>
                  <a:lnTo>
                    <a:pt x="7" y="3"/>
                  </a:lnTo>
                  <a:lnTo>
                    <a:pt x="5" y="5"/>
                  </a:lnTo>
                  <a:lnTo>
                    <a:pt x="3" y="8"/>
                  </a:lnTo>
                  <a:lnTo>
                    <a:pt x="2" y="10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2" y="22"/>
                  </a:lnTo>
                  <a:lnTo>
                    <a:pt x="3" y="24"/>
                  </a:lnTo>
                  <a:lnTo>
                    <a:pt x="5" y="26"/>
                  </a:lnTo>
                  <a:lnTo>
                    <a:pt x="7" y="28"/>
                  </a:lnTo>
                  <a:lnTo>
                    <a:pt x="10" y="29"/>
                  </a:lnTo>
                  <a:lnTo>
                    <a:pt x="12" y="30"/>
                  </a:lnTo>
                  <a:lnTo>
                    <a:pt x="16" y="31"/>
                  </a:lnTo>
                  <a:lnTo>
                    <a:pt x="76" y="31"/>
                  </a:lnTo>
                  <a:lnTo>
                    <a:pt x="79" y="30"/>
                  </a:lnTo>
                  <a:lnTo>
                    <a:pt x="82" y="29"/>
                  </a:lnTo>
                  <a:lnTo>
                    <a:pt x="84" y="28"/>
                  </a:lnTo>
                  <a:lnTo>
                    <a:pt x="86" y="26"/>
                  </a:lnTo>
                  <a:lnTo>
                    <a:pt x="88" y="24"/>
                  </a:lnTo>
                  <a:lnTo>
                    <a:pt x="90" y="22"/>
                  </a:lnTo>
                  <a:lnTo>
                    <a:pt x="91" y="18"/>
                  </a:lnTo>
                  <a:lnTo>
                    <a:pt x="91" y="15"/>
                  </a:lnTo>
                  <a:lnTo>
                    <a:pt x="91" y="13"/>
                  </a:lnTo>
                  <a:lnTo>
                    <a:pt x="90" y="10"/>
                  </a:lnTo>
                  <a:lnTo>
                    <a:pt x="88" y="8"/>
                  </a:lnTo>
                  <a:lnTo>
                    <a:pt x="86" y="5"/>
                  </a:lnTo>
                  <a:lnTo>
                    <a:pt x="84" y="3"/>
                  </a:lnTo>
                  <a:lnTo>
                    <a:pt x="82" y="2"/>
                  </a:lnTo>
                  <a:lnTo>
                    <a:pt x="79" y="1"/>
                  </a:lnTo>
                  <a:lnTo>
                    <a:pt x="76" y="0"/>
                  </a:lnTo>
                  <a:lnTo>
                    <a:pt x="7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2" name="Freeform 530">
              <a:extLst>
                <a:ext uri="{FF2B5EF4-FFF2-40B4-BE49-F238E27FC236}">
                  <a16:creationId xmlns:a16="http://schemas.microsoft.com/office/drawing/2014/main" id="{654504E9-D8C6-406C-9420-7CA513645E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7313" y="2732088"/>
              <a:ext cx="19050" cy="9525"/>
            </a:xfrm>
            <a:custGeom>
              <a:avLst/>
              <a:gdLst>
                <a:gd name="T0" fmla="*/ 45 w 60"/>
                <a:gd name="T1" fmla="*/ 0 h 30"/>
                <a:gd name="T2" fmla="*/ 15 w 60"/>
                <a:gd name="T3" fmla="*/ 0 h 30"/>
                <a:gd name="T4" fmla="*/ 11 w 60"/>
                <a:gd name="T5" fmla="*/ 0 h 30"/>
                <a:gd name="T6" fmla="*/ 9 w 60"/>
                <a:gd name="T7" fmla="*/ 1 h 30"/>
                <a:gd name="T8" fmla="*/ 6 w 60"/>
                <a:gd name="T9" fmla="*/ 2 h 30"/>
                <a:gd name="T10" fmla="*/ 4 w 60"/>
                <a:gd name="T11" fmla="*/ 5 h 30"/>
                <a:gd name="T12" fmla="*/ 2 w 60"/>
                <a:gd name="T13" fmla="*/ 7 h 30"/>
                <a:gd name="T14" fmla="*/ 1 w 60"/>
                <a:gd name="T15" fmla="*/ 9 h 30"/>
                <a:gd name="T16" fmla="*/ 0 w 60"/>
                <a:gd name="T17" fmla="*/ 12 h 30"/>
                <a:gd name="T18" fmla="*/ 0 w 60"/>
                <a:gd name="T19" fmla="*/ 15 h 30"/>
                <a:gd name="T20" fmla="*/ 0 w 60"/>
                <a:gd name="T21" fmla="*/ 17 h 30"/>
                <a:gd name="T22" fmla="*/ 1 w 60"/>
                <a:gd name="T23" fmla="*/ 21 h 30"/>
                <a:gd name="T24" fmla="*/ 2 w 60"/>
                <a:gd name="T25" fmla="*/ 23 h 30"/>
                <a:gd name="T26" fmla="*/ 4 w 60"/>
                <a:gd name="T27" fmla="*/ 26 h 30"/>
                <a:gd name="T28" fmla="*/ 6 w 60"/>
                <a:gd name="T29" fmla="*/ 27 h 30"/>
                <a:gd name="T30" fmla="*/ 9 w 60"/>
                <a:gd name="T31" fmla="*/ 29 h 30"/>
                <a:gd name="T32" fmla="*/ 11 w 60"/>
                <a:gd name="T33" fmla="*/ 29 h 30"/>
                <a:gd name="T34" fmla="*/ 15 w 60"/>
                <a:gd name="T35" fmla="*/ 30 h 30"/>
                <a:gd name="T36" fmla="*/ 45 w 60"/>
                <a:gd name="T37" fmla="*/ 30 h 30"/>
                <a:gd name="T38" fmla="*/ 48 w 60"/>
                <a:gd name="T39" fmla="*/ 29 h 30"/>
                <a:gd name="T40" fmla="*/ 51 w 60"/>
                <a:gd name="T41" fmla="*/ 29 h 30"/>
                <a:gd name="T42" fmla="*/ 53 w 60"/>
                <a:gd name="T43" fmla="*/ 27 h 30"/>
                <a:gd name="T44" fmla="*/ 55 w 60"/>
                <a:gd name="T45" fmla="*/ 26 h 30"/>
                <a:gd name="T46" fmla="*/ 57 w 60"/>
                <a:gd name="T47" fmla="*/ 23 h 30"/>
                <a:gd name="T48" fmla="*/ 59 w 60"/>
                <a:gd name="T49" fmla="*/ 21 h 30"/>
                <a:gd name="T50" fmla="*/ 60 w 60"/>
                <a:gd name="T51" fmla="*/ 17 h 30"/>
                <a:gd name="T52" fmla="*/ 60 w 60"/>
                <a:gd name="T53" fmla="*/ 15 h 30"/>
                <a:gd name="T54" fmla="*/ 60 w 60"/>
                <a:gd name="T55" fmla="*/ 12 h 30"/>
                <a:gd name="T56" fmla="*/ 59 w 60"/>
                <a:gd name="T57" fmla="*/ 9 h 30"/>
                <a:gd name="T58" fmla="*/ 57 w 60"/>
                <a:gd name="T59" fmla="*/ 7 h 30"/>
                <a:gd name="T60" fmla="*/ 55 w 60"/>
                <a:gd name="T61" fmla="*/ 5 h 30"/>
                <a:gd name="T62" fmla="*/ 53 w 60"/>
                <a:gd name="T63" fmla="*/ 2 h 30"/>
                <a:gd name="T64" fmla="*/ 51 w 60"/>
                <a:gd name="T65" fmla="*/ 1 h 30"/>
                <a:gd name="T66" fmla="*/ 48 w 60"/>
                <a:gd name="T67" fmla="*/ 0 h 30"/>
                <a:gd name="T68" fmla="*/ 45 w 60"/>
                <a:gd name="T6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0" h="30">
                  <a:moveTo>
                    <a:pt x="45" y="0"/>
                  </a:moveTo>
                  <a:lnTo>
                    <a:pt x="15" y="0"/>
                  </a:lnTo>
                  <a:lnTo>
                    <a:pt x="11" y="0"/>
                  </a:lnTo>
                  <a:lnTo>
                    <a:pt x="9" y="1"/>
                  </a:lnTo>
                  <a:lnTo>
                    <a:pt x="6" y="2"/>
                  </a:lnTo>
                  <a:lnTo>
                    <a:pt x="4" y="5"/>
                  </a:lnTo>
                  <a:lnTo>
                    <a:pt x="2" y="7"/>
                  </a:lnTo>
                  <a:lnTo>
                    <a:pt x="1" y="9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0" y="17"/>
                  </a:lnTo>
                  <a:lnTo>
                    <a:pt x="1" y="21"/>
                  </a:lnTo>
                  <a:lnTo>
                    <a:pt x="2" y="23"/>
                  </a:lnTo>
                  <a:lnTo>
                    <a:pt x="4" y="26"/>
                  </a:lnTo>
                  <a:lnTo>
                    <a:pt x="6" y="27"/>
                  </a:lnTo>
                  <a:lnTo>
                    <a:pt x="9" y="29"/>
                  </a:lnTo>
                  <a:lnTo>
                    <a:pt x="11" y="29"/>
                  </a:lnTo>
                  <a:lnTo>
                    <a:pt x="15" y="30"/>
                  </a:lnTo>
                  <a:lnTo>
                    <a:pt x="45" y="30"/>
                  </a:lnTo>
                  <a:lnTo>
                    <a:pt x="48" y="29"/>
                  </a:lnTo>
                  <a:lnTo>
                    <a:pt x="51" y="29"/>
                  </a:lnTo>
                  <a:lnTo>
                    <a:pt x="53" y="27"/>
                  </a:lnTo>
                  <a:lnTo>
                    <a:pt x="55" y="26"/>
                  </a:lnTo>
                  <a:lnTo>
                    <a:pt x="57" y="23"/>
                  </a:lnTo>
                  <a:lnTo>
                    <a:pt x="59" y="21"/>
                  </a:lnTo>
                  <a:lnTo>
                    <a:pt x="60" y="17"/>
                  </a:lnTo>
                  <a:lnTo>
                    <a:pt x="60" y="15"/>
                  </a:lnTo>
                  <a:lnTo>
                    <a:pt x="60" y="12"/>
                  </a:lnTo>
                  <a:lnTo>
                    <a:pt x="59" y="9"/>
                  </a:lnTo>
                  <a:lnTo>
                    <a:pt x="57" y="7"/>
                  </a:lnTo>
                  <a:lnTo>
                    <a:pt x="55" y="5"/>
                  </a:lnTo>
                  <a:lnTo>
                    <a:pt x="53" y="2"/>
                  </a:lnTo>
                  <a:lnTo>
                    <a:pt x="51" y="1"/>
                  </a:lnTo>
                  <a:lnTo>
                    <a:pt x="48" y="0"/>
                  </a:lnTo>
                  <a:lnTo>
                    <a:pt x="4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3" name="Freeform 531">
              <a:extLst>
                <a:ext uri="{FF2B5EF4-FFF2-40B4-BE49-F238E27FC236}">
                  <a16:creationId xmlns:a16="http://schemas.microsoft.com/office/drawing/2014/main" id="{772896F4-70A5-48C1-AAF4-08544CD8B2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03500" y="2530475"/>
              <a:ext cx="114300" cy="114300"/>
            </a:xfrm>
            <a:custGeom>
              <a:avLst/>
              <a:gdLst>
                <a:gd name="T0" fmla="*/ 167 w 362"/>
                <a:gd name="T1" fmla="*/ 103 h 362"/>
                <a:gd name="T2" fmla="*/ 169 w 362"/>
                <a:gd name="T3" fmla="*/ 98 h 362"/>
                <a:gd name="T4" fmla="*/ 172 w 362"/>
                <a:gd name="T5" fmla="*/ 94 h 362"/>
                <a:gd name="T6" fmla="*/ 177 w 362"/>
                <a:gd name="T7" fmla="*/ 92 h 362"/>
                <a:gd name="T8" fmla="*/ 184 w 362"/>
                <a:gd name="T9" fmla="*/ 92 h 362"/>
                <a:gd name="T10" fmla="*/ 189 w 362"/>
                <a:gd name="T11" fmla="*/ 94 h 362"/>
                <a:gd name="T12" fmla="*/ 193 w 362"/>
                <a:gd name="T13" fmla="*/ 98 h 362"/>
                <a:gd name="T14" fmla="*/ 196 w 362"/>
                <a:gd name="T15" fmla="*/ 103 h 362"/>
                <a:gd name="T16" fmla="*/ 196 w 362"/>
                <a:gd name="T17" fmla="*/ 181 h 362"/>
                <a:gd name="T18" fmla="*/ 244 w 362"/>
                <a:gd name="T19" fmla="*/ 182 h 362"/>
                <a:gd name="T20" fmla="*/ 249 w 362"/>
                <a:gd name="T21" fmla="*/ 184 h 362"/>
                <a:gd name="T22" fmla="*/ 254 w 362"/>
                <a:gd name="T23" fmla="*/ 188 h 362"/>
                <a:gd name="T24" fmla="*/ 256 w 362"/>
                <a:gd name="T25" fmla="*/ 193 h 362"/>
                <a:gd name="T26" fmla="*/ 256 w 362"/>
                <a:gd name="T27" fmla="*/ 199 h 362"/>
                <a:gd name="T28" fmla="*/ 254 w 362"/>
                <a:gd name="T29" fmla="*/ 204 h 362"/>
                <a:gd name="T30" fmla="*/ 249 w 362"/>
                <a:gd name="T31" fmla="*/ 208 h 362"/>
                <a:gd name="T32" fmla="*/ 244 w 362"/>
                <a:gd name="T33" fmla="*/ 211 h 362"/>
                <a:gd name="T34" fmla="*/ 181 w 362"/>
                <a:gd name="T35" fmla="*/ 212 h 362"/>
                <a:gd name="T36" fmla="*/ 175 w 362"/>
                <a:gd name="T37" fmla="*/ 211 h 362"/>
                <a:gd name="T38" fmla="*/ 170 w 362"/>
                <a:gd name="T39" fmla="*/ 206 h 362"/>
                <a:gd name="T40" fmla="*/ 167 w 362"/>
                <a:gd name="T41" fmla="*/ 202 h 362"/>
                <a:gd name="T42" fmla="*/ 166 w 362"/>
                <a:gd name="T43" fmla="*/ 197 h 362"/>
                <a:gd name="T44" fmla="*/ 181 w 362"/>
                <a:gd name="T45" fmla="*/ 362 h 362"/>
                <a:gd name="T46" fmla="*/ 217 w 362"/>
                <a:gd name="T47" fmla="*/ 359 h 362"/>
                <a:gd name="T48" fmla="*/ 251 w 362"/>
                <a:gd name="T49" fmla="*/ 348 h 362"/>
                <a:gd name="T50" fmla="*/ 281 w 362"/>
                <a:gd name="T51" fmla="*/ 331 h 362"/>
                <a:gd name="T52" fmla="*/ 308 w 362"/>
                <a:gd name="T53" fmla="*/ 309 h 362"/>
                <a:gd name="T54" fmla="*/ 331 w 362"/>
                <a:gd name="T55" fmla="*/ 282 h 362"/>
                <a:gd name="T56" fmla="*/ 347 w 362"/>
                <a:gd name="T57" fmla="*/ 251 h 362"/>
                <a:gd name="T58" fmla="*/ 358 w 362"/>
                <a:gd name="T59" fmla="*/ 217 h 362"/>
                <a:gd name="T60" fmla="*/ 362 w 362"/>
                <a:gd name="T61" fmla="*/ 182 h 362"/>
                <a:gd name="T62" fmla="*/ 358 w 362"/>
                <a:gd name="T63" fmla="*/ 145 h 362"/>
                <a:gd name="T64" fmla="*/ 347 w 362"/>
                <a:gd name="T65" fmla="*/ 111 h 362"/>
                <a:gd name="T66" fmla="*/ 331 w 362"/>
                <a:gd name="T67" fmla="*/ 80 h 362"/>
                <a:gd name="T68" fmla="*/ 308 w 362"/>
                <a:gd name="T69" fmla="*/ 53 h 362"/>
                <a:gd name="T70" fmla="*/ 281 w 362"/>
                <a:gd name="T71" fmla="*/ 31 h 362"/>
                <a:gd name="T72" fmla="*/ 251 w 362"/>
                <a:gd name="T73" fmla="*/ 14 h 362"/>
                <a:gd name="T74" fmla="*/ 217 w 362"/>
                <a:gd name="T75" fmla="*/ 5 h 362"/>
                <a:gd name="T76" fmla="*/ 181 w 362"/>
                <a:gd name="T77" fmla="*/ 0 h 362"/>
                <a:gd name="T78" fmla="*/ 144 w 362"/>
                <a:gd name="T79" fmla="*/ 5 h 362"/>
                <a:gd name="T80" fmla="*/ 111 w 362"/>
                <a:gd name="T81" fmla="*/ 14 h 362"/>
                <a:gd name="T82" fmla="*/ 80 w 362"/>
                <a:gd name="T83" fmla="*/ 31 h 362"/>
                <a:gd name="T84" fmla="*/ 53 w 362"/>
                <a:gd name="T85" fmla="*/ 53 h 362"/>
                <a:gd name="T86" fmla="*/ 32 w 362"/>
                <a:gd name="T87" fmla="*/ 80 h 362"/>
                <a:gd name="T88" fmla="*/ 14 w 362"/>
                <a:gd name="T89" fmla="*/ 111 h 362"/>
                <a:gd name="T90" fmla="*/ 4 w 362"/>
                <a:gd name="T91" fmla="*/ 145 h 362"/>
                <a:gd name="T92" fmla="*/ 0 w 362"/>
                <a:gd name="T93" fmla="*/ 182 h 362"/>
                <a:gd name="T94" fmla="*/ 4 w 362"/>
                <a:gd name="T95" fmla="*/ 217 h 362"/>
                <a:gd name="T96" fmla="*/ 14 w 362"/>
                <a:gd name="T97" fmla="*/ 251 h 362"/>
                <a:gd name="T98" fmla="*/ 32 w 362"/>
                <a:gd name="T99" fmla="*/ 282 h 362"/>
                <a:gd name="T100" fmla="*/ 53 w 362"/>
                <a:gd name="T101" fmla="*/ 309 h 362"/>
                <a:gd name="T102" fmla="*/ 80 w 362"/>
                <a:gd name="T103" fmla="*/ 331 h 362"/>
                <a:gd name="T104" fmla="*/ 111 w 362"/>
                <a:gd name="T105" fmla="*/ 348 h 362"/>
                <a:gd name="T106" fmla="*/ 144 w 362"/>
                <a:gd name="T107" fmla="*/ 359 h 362"/>
                <a:gd name="T108" fmla="*/ 181 w 362"/>
                <a:gd name="T109" fmla="*/ 362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62" h="362">
                  <a:moveTo>
                    <a:pt x="166" y="105"/>
                  </a:moveTo>
                  <a:lnTo>
                    <a:pt x="167" y="103"/>
                  </a:lnTo>
                  <a:lnTo>
                    <a:pt x="167" y="100"/>
                  </a:lnTo>
                  <a:lnTo>
                    <a:pt x="169" y="98"/>
                  </a:lnTo>
                  <a:lnTo>
                    <a:pt x="170" y="95"/>
                  </a:lnTo>
                  <a:lnTo>
                    <a:pt x="172" y="94"/>
                  </a:lnTo>
                  <a:lnTo>
                    <a:pt x="175" y="92"/>
                  </a:lnTo>
                  <a:lnTo>
                    <a:pt x="177" y="92"/>
                  </a:lnTo>
                  <a:lnTo>
                    <a:pt x="181" y="90"/>
                  </a:lnTo>
                  <a:lnTo>
                    <a:pt x="184" y="92"/>
                  </a:lnTo>
                  <a:lnTo>
                    <a:pt x="187" y="92"/>
                  </a:lnTo>
                  <a:lnTo>
                    <a:pt x="189" y="94"/>
                  </a:lnTo>
                  <a:lnTo>
                    <a:pt x="191" y="95"/>
                  </a:lnTo>
                  <a:lnTo>
                    <a:pt x="193" y="98"/>
                  </a:lnTo>
                  <a:lnTo>
                    <a:pt x="195" y="100"/>
                  </a:lnTo>
                  <a:lnTo>
                    <a:pt x="196" y="103"/>
                  </a:lnTo>
                  <a:lnTo>
                    <a:pt x="196" y="105"/>
                  </a:lnTo>
                  <a:lnTo>
                    <a:pt x="196" y="181"/>
                  </a:lnTo>
                  <a:lnTo>
                    <a:pt x="241" y="181"/>
                  </a:lnTo>
                  <a:lnTo>
                    <a:pt x="244" y="182"/>
                  </a:lnTo>
                  <a:lnTo>
                    <a:pt x="247" y="183"/>
                  </a:lnTo>
                  <a:lnTo>
                    <a:pt x="249" y="184"/>
                  </a:lnTo>
                  <a:lnTo>
                    <a:pt x="251" y="186"/>
                  </a:lnTo>
                  <a:lnTo>
                    <a:pt x="254" y="188"/>
                  </a:lnTo>
                  <a:lnTo>
                    <a:pt x="255" y="190"/>
                  </a:lnTo>
                  <a:lnTo>
                    <a:pt x="256" y="193"/>
                  </a:lnTo>
                  <a:lnTo>
                    <a:pt x="256" y="197"/>
                  </a:lnTo>
                  <a:lnTo>
                    <a:pt x="256" y="199"/>
                  </a:lnTo>
                  <a:lnTo>
                    <a:pt x="255" y="202"/>
                  </a:lnTo>
                  <a:lnTo>
                    <a:pt x="254" y="204"/>
                  </a:lnTo>
                  <a:lnTo>
                    <a:pt x="251" y="206"/>
                  </a:lnTo>
                  <a:lnTo>
                    <a:pt x="249" y="208"/>
                  </a:lnTo>
                  <a:lnTo>
                    <a:pt x="247" y="211"/>
                  </a:lnTo>
                  <a:lnTo>
                    <a:pt x="244" y="211"/>
                  </a:lnTo>
                  <a:lnTo>
                    <a:pt x="241" y="212"/>
                  </a:lnTo>
                  <a:lnTo>
                    <a:pt x="181" y="212"/>
                  </a:lnTo>
                  <a:lnTo>
                    <a:pt x="177" y="211"/>
                  </a:lnTo>
                  <a:lnTo>
                    <a:pt x="175" y="211"/>
                  </a:lnTo>
                  <a:lnTo>
                    <a:pt x="172" y="208"/>
                  </a:lnTo>
                  <a:lnTo>
                    <a:pt x="170" y="206"/>
                  </a:lnTo>
                  <a:lnTo>
                    <a:pt x="169" y="204"/>
                  </a:lnTo>
                  <a:lnTo>
                    <a:pt x="167" y="202"/>
                  </a:lnTo>
                  <a:lnTo>
                    <a:pt x="167" y="199"/>
                  </a:lnTo>
                  <a:lnTo>
                    <a:pt x="166" y="197"/>
                  </a:lnTo>
                  <a:lnTo>
                    <a:pt x="166" y="105"/>
                  </a:lnTo>
                  <a:close/>
                  <a:moveTo>
                    <a:pt x="181" y="362"/>
                  </a:moveTo>
                  <a:lnTo>
                    <a:pt x="200" y="361"/>
                  </a:lnTo>
                  <a:lnTo>
                    <a:pt x="217" y="359"/>
                  </a:lnTo>
                  <a:lnTo>
                    <a:pt x="234" y="353"/>
                  </a:lnTo>
                  <a:lnTo>
                    <a:pt x="251" y="348"/>
                  </a:lnTo>
                  <a:lnTo>
                    <a:pt x="268" y="340"/>
                  </a:lnTo>
                  <a:lnTo>
                    <a:pt x="281" y="331"/>
                  </a:lnTo>
                  <a:lnTo>
                    <a:pt x="295" y="320"/>
                  </a:lnTo>
                  <a:lnTo>
                    <a:pt x="308" y="309"/>
                  </a:lnTo>
                  <a:lnTo>
                    <a:pt x="320" y="296"/>
                  </a:lnTo>
                  <a:lnTo>
                    <a:pt x="331" y="282"/>
                  </a:lnTo>
                  <a:lnTo>
                    <a:pt x="339" y="267"/>
                  </a:lnTo>
                  <a:lnTo>
                    <a:pt x="347" y="251"/>
                  </a:lnTo>
                  <a:lnTo>
                    <a:pt x="353" y="235"/>
                  </a:lnTo>
                  <a:lnTo>
                    <a:pt x="358" y="217"/>
                  </a:lnTo>
                  <a:lnTo>
                    <a:pt x="361" y="200"/>
                  </a:lnTo>
                  <a:lnTo>
                    <a:pt x="362" y="182"/>
                  </a:lnTo>
                  <a:lnTo>
                    <a:pt x="361" y="162"/>
                  </a:lnTo>
                  <a:lnTo>
                    <a:pt x="358" y="145"/>
                  </a:lnTo>
                  <a:lnTo>
                    <a:pt x="353" y="127"/>
                  </a:lnTo>
                  <a:lnTo>
                    <a:pt x="347" y="111"/>
                  </a:lnTo>
                  <a:lnTo>
                    <a:pt x="339" y="95"/>
                  </a:lnTo>
                  <a:lnTo>
                    <a:pt x="331" y="80"/>
                  </a:lnTo>
                  <a:lnTo>
                    <a:pt x="320" y="66"/>
                  </a:lnTo>
                  <a:lnTo>
                    <a:pt x="308" y="53"/>
                  </a:lnTo>
                  <a:lnTo>
                    <a:pt x="295" y="42"/>
                  </a:lnTo>
                  <a:lnTo>
                    <a:pt x="281" y="31"/>
                  </a:lnTo>
                  <a:lnTo>
                    <a:pt x="268" y="22"/>
                  </a:lnTo>
                  <a:lnTo>
                    <a:pt x="251" y="14"/>
                  </a:lnTo>
                  <a:lnTo>
                    <a:pt x="234" y="9"/>
                  </a:lnTo>
                  <a:lnTo>
                    <a:pt x="217" y="5"/>
                  </a:lnTo>
                  <a:lnTo>
                    <a:pt x="200" y="1"/>
                  </a:lnTo>
                  <a:lnTo>
                    <a:pt x="181" y="0"/>
                  </a:lnTo>
                  <a:lnTo>
                    <a:pt x="162" y="1"/>
                  </a:lnTo>
                  <a:lnTo>
                    <a:pt x="144" y="5"/>
                  </a:lnTo>
                  <a:lnTo>
                    <a:pt x="127" y="9"/>
                  </a:lnTo>
                  <a:lnTo>
                    <a:pt x="111" y="14"/>
                  </a:lnTo>
                  <a:lnTo>
                    <a:pt x="95" y="22"/>
                  </a:lnTo>
                  <a:lnTo>
                    <a:pt x="80" y="31"/>
                  </a:lnTo>
                  <a:lnTo>
                    <a:pt x="66" y="42"/>
                  </a:lnTo>
                  <a:lnTo>
                    <a:pt x="53" y="53"/>
                  </a:lnTo>
                  <a:lnTo>
                    <a:pt x="41" y="66"/>
                  </a:lnTo>
                  <a:lnTo>
                    <a:pt x="32" y="80"/>
                  </a:lnTo>
                  <a:lnTo>
                    <a:pt x="22" y="95"/>
                  </a:lnTo>
                  <a:lnTo>
                    <a:pt x="14" y="111"/>
                  </a:lnTo>
                  <a:lnTo>
                    <a:pt x="8" y="128"/>
                  </a:lnTo>
                  <a:lnTo>
                    <a:pt x="4" y="145"/>
                  </a:lnTo>
                  <a:lnTo>
                    <a:pt x="2" y="162"/>
                  </a:lnTo>
                  <a:lnTo>
                    <a:pt x="0" y="182"/>
                  </a:lnTo>
                  <a:lnTo>
                    <a:pt x="2" y="200"/>
                  </a:lnTo>
                  <a:lnTo>
                    <a:pt x="4" y="217"/>
                  </a:lnTo>
                  <a:lnTo>
                    <a:pt x="8" y="235"/>
                  </a:lnTo>
                  <a:lnTo>
                    <a:pt x="14" y="251"/>
                  </a:lnTo>
                  <a:lnTo>
                    <a:pt x="22" y="267"/>
                  </a:lnTo>
                  <a:lnTo>
                    <a:pt x="32" y="282"/>
                  </a:lnTo>
                  <a:lnTo>
                    <a:pt x="41" y="296"/>
                  </a:lnTo>
                  <a:lnTo>
                    <a:pt x="53" y="309"/>
                  </a:lnTo>
                  <a:lnTo>
                    <a:pt x="66" y="320"/>
                  </a:lnTo>
                  <a:lnTo>
                    <a:pt x="80" y="331"/>
                  </a:lnTo>
                  <a:lnTo>
                    <a:pt x="95" y="340"/>
                  </a:lnTo>
                  <a:lnTo>
                    <a:pt x="111" y="348"/>
                  </a:lnTo>
                  <a:lnTo>
                    <a:pt x="127" y="353"/>
                  </a:lnTo>
                  <a:lnTo>
                    <a:pt x="144" y="359"/>
                  </a:lnTo>
                  <a:lnTo>
                    <a:pt x="162" y="361"/>
                  </a:lnTo>
                  <a:lnTo>
                    <a:pt x="181" y="3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4" name="Freeform 532">
              <a:extLst>
                <a:ext uri="{FF2B5EF4-FFF2-40B4-BE49-F238E27FC236}">
                  <a16:creationId xmlns:a16="http://schemas.microsoft.com/office/drawing/2014/main" id="{BD43402D-9E7D-4E9C-98DC-87507F6A66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9225" y="2732088"/>
              <a:ext cx="47625" cy="47625"/>
            </a:xfrm>
            <a:custGeom>
              <a:avLst/>
              <a:gdLst>
                <a:gd name="T0" fmla="*/ 67 w 150"/>
                <a:gd name="T1" fmla="*/ 0 h 150"/>
                <a:gd name="T2" fmla="*/ 52 w 150"/>
                <a:gd name="T3" fmla="*/ 3 h 150"/>
                <a:gd name="T4" fmla="*/ 38 w 150"/>
                <a:gd name="T5" fmla="*/ 9 h 150"/>
                <a:gd name="T6" fmla="*/ 27 w 150"/>
                <a:gd name="T7" fmla="*/ 17 h 150"/>
                <a:gd name="T8" fmla="*/ 17 w 150"/>
                <a:gd name="T9" fmla="*/ 27 h 150"/>
                <a:gd name="T10" fmla="*/ 8 w 150"/>
                <a:gd name="T11" fmla="*/ 39 h 150"/>
                <a:gd name="T12" fmla="*/ 3 w 150"/>
                <a:gd name="T13" fmla="*/ 53 h 150"/>
                <a:gd name="T14" fmla="*/ 0 w 150"/>
                <a:gd name="T15" fmla="*/ 68 h 150"/>
                <a:gd name="T16" fmla="*/ 0 w 150"/>
                <a:gd name="T17" fmla="*/ 83 h 150"/>
                <a:gd name="T18" fmla="*/ 3 w 150"/>
                <a:gd name="T19" fmla="*/ 98 h 150"/>
                <a:gd name="T20" fmla="*/ 8 w 150"/>
                <a:gd name="T21" fmla="*/ 111 h 150"/>
                <a:gd name="T22" fmla="*/ 17 w 150"/>
                <a:gd name="T23" fmla="*/ 123 h 150"/>
                <a:gd name="T24" fmla="*/ 27 w 150"/>
                <a:gd name="T25" fmla="*/ 133 h 150"/>
                <a:gd name="T26" fmla="*/ 38 w 150"/>
                <a:gd name="T27" fmla="*/ 141 h 150"/>
                <a:gd name="T28" fmla="*/ 52 w 150"/>
                <a:gd name="T29" fmla="*/ 147 h 150"/>
                <a:gd name="T30" fmla="*/ 67 w 150"/>
                <a:gd name="T31" fmla="*/ 150 h 150"/>
                <a:gd name="T32" fmla="*/ 82 w 150"/>
                <a:gd name="T33" fmla="*/ 150 h 150"/>
                <a:gd name="T34" fmla="*/ 97 w 150"/>
                <a:gd name="T35" fmla="*/ 147 h 150"/>
                <a:gd name="T36" fmla="*/ 110 w 150"/>
                <a:gd name="T37" fmla="*/ 141 h 150"/>
                <a:gd name="T38" fmla="*/ 122 w 150"/>
                <a:gd name="T39" fmla="*/ 133 h 150"/>
                <a:gd name="T40" fmla="*/ 133 w 150"/>
                <a:gd name="T41" fmla="*/ 123 h 150"/>
                <a:gd name="T42" fmla="*/ 140 w 150"/>
                <a:gd name="T43" fmla="*/ 111 h 150"/>
                <a:gd name="T44" fmla="*/ 147 w 150"/>
                <a:gd name="T45" fmla="*/ 98 h 150"/>
                <a:gd name="T46" fmla="*/ 150 w 150"/>
                <a:gd name="T47" fmla="*/ 83 h 150"/>
                <a:gd name="T48" fmla="*/ 150 w 150"/>
                <a:gd name="T49" fmla="*/ 68 h 150"/>
                <a:gd name="T50" fmla="*/ 147 w 150"/>
                <a:gd name="T51" fmla="*/ 53 h 150"/>
                <a:gd name="T52" fmla="*/ 140 w 150"/>
                <a:gd name="T53" fmla="*/ 39 h 150"/>
                <a:gd name="T54" fmla="*/ 133 w 150"/>
                <a:gd name="T55" fmla="*/ 27 h 150"/>
                <a:gd name="T56" fmla="*/ 122 w 150"/>
                <a:gd name="T57" fmla="*/ 17 h 150"/>
                <a:gd name="T58" fmla="*/ 110 w 150"/>
                <a:gd name="T59" fmla="*/ 9 h 150"/>
                <a:gd name="T60" fmla="*/ 97 w 150"/>
                <a:gd name="T61" fmla="*/ 3 h 150"/>
                <a:gd name="T62" fmla="*/ 82 w 150"/>
                <a:gd name="T63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0" h="150">
                  <a:moveTo>
                    <a:pt x="75" y="0"/>
                  </a:moveTo>
                  <a:lnTo>
                    <a:pt x="67" y="0"/>
                  </a:lnTo>
                  <a:lnTo>
                    <a:pt x="60" y="1"/>
                  </a:lnTo>
                  <a:lnTo>
                    <a:pt x="52" y="3"/>
                  </a:lnTo>
                  <a:lnTo>
                    <a:pt x="45" y="6"/>
                  </a:lnTo>
                  <a:lnTo>
                    <a:pt x="38" y="9"/>
                  </a:lnTo>
                  <a:lnTo>
                    <a:pt x="32" y="13"/>
                  </a:lnTo>
                  <a:lnTo>
                    <a:pt x="27" y="17"/>
                  </a:lnTo>
                  <a:lnTo>
                    <a:pt x="21" y="22"/>
                  </a:lnTo>
                  <a:lnTo>
                    <a:pt x="17" y="27"/>
                  </a:lnTo>
                  <a:lnTo>
                    <a:pt x="13" y="33"/>
                  </a:lnTo>
                  <a:lnTo>
                    <a:pt x="8" y="39"/>
                  </a:lnTo>
                  <a:lnTo>
                    <a:pt x="5" y="45"/>
                  </a:lnTo>
                  <a:lnTo>
                    <a:pt x="3" y="53"/>
                  </a:lnTo>
                  <a:lnTo>
                    <a:pt x="1" y="60"/>
                  </a:lnTo>
                  <a:lnTo>
                    <a:pt x="0" y="68"/>
                  </a:lnTo>
                  <a:lnTo>
                    <a:pt x="0" y="75"/>
                  </a:lnTo>
                  <a:lnTo>
                    <a:pt x="0" y="83"/>
                  </a:lnTo>
                  <a:lnTo>
                    <a:pt x="1" y="90"/>
                  </a:lnTo>
                  <a:lnTo>
                    <a:pt x="3" y="98"/>
                  </a:lnTo>
                  <a:lnTo>
                    <a:pt x="5" y="104"/>
                  </a:lnTo>
                  <a:lnTo>
                    <a:pt x="8" y="111"/>
                  </a:lnTo>
                  <a:lnTo>
                    <a:pt x="13" y="117"/>
                  </a:lnTo>
                  <a:lnTo>
                    <a:pt x="17" y="123"/>
                  </a:lnTo>
                  <a:lnTo>
                    <a:pt x="21" y="128"/>
                  </a:lnTo>
                  <a:lnTo>
                    <a:pt x="27" y="133"/>
                  </a:lnTo>
                  <a:lnTo>
                    <a:pt x="32" y="138"/>
                  </a:lnTo>
                  <a:lnTo>
                    <a:pt x="38" y="141"/>
                  </a:lnTo>
                  <a:lnTo>
                    <a:pt x="45" y="144"/>
                  </a:lnTo>
                  <a:lnTo>
                    <a:pt x="52" y="147"/>
                  </a:lnTo>
                  <a:lnTo>
                    <a:pt x="60" y="149"/>
                  </a:lnTo>
                  <a:lnTo>
                    <a:pt x="67" y="150"/>
                  </a:lnTo>
                  <a:lnTo>
                    <a:pt x="75" y="150"/>
                  </a:lnTo>
                  <a:lnTo>
                    <a:pt x="82" y="150"/>
                  </a:lnTo>
                  <a:lnTo>
                    <a:pt x="90" y="149"/>
                  </a:lnTo>
                  <a:lnTo>
                    <a:pt x="97" y="147"/>
                  </a:lnTo>
                  <a:lnTo>
                    <a:pt x="104" y="144"/>
                  </a:lnTo>
                  <a:lnTo>
                    <a:pt x="110" y="141"/>
                  </a:lnTo>
                  <a:lnTo>
                    <a:pt x="117" y="138"/>
                  </a:lnTo>
                  <a:lnTo>
                    <a:pt x="122" y="133"/>
                  </a:lnTo>
                  <a:lnTo>
                    <a:pt x="127" y="128"/>
                  </a:lnTo>
                  <a:lnTo>
                    <a:pt x="133" y="123"/>
                  </a:lnTo>
                  <a:lnTo>
                    <a:pt x="137" y="117"/>
                  </a:lnTo>
                  <a:lnTo>
                    <a:pt x="140" y="111"/>
                  </a:lnTo>
                  <a:lnTo>
                    <a:pt x="144" y="104"/>
                  </a:lnTo>
                  <a:lnTo>
                    <a:pt x="147" y="98"/>
                  </a:lnTo>
                  <a:lnTo>
                    <a:pt x="148" y="90"/>
                  </a:lnTo>
                  <a:lnTo>
                    <a:pt x="150" y="83"/>
                  </a:lnTo>
                  <a:lnTo>
                    <a:pt x="150" y="75"/>
                  </a:lnTo>
                  <a:lnTo>
                    <a:pt x="150" y="68"/>
                  </a:lnTo>
                  <a:lnTo>
                    <a:pt x="148" y="60"/>
                  </a:lnTo>
                  <a:lnTo>
                    <a:pt x="147" y="53"/>
                  </a:lnTo>
                  <a:lnTo>
                    <a:pt x="144" y="45"/>
                  </a:lnTo>
                  <a:lnTo>
                    <a:pt x="140" y="39"/>
                  </a:lnTo>
                  <a:lnTo>
                    <a:pt x="137" y="33"/>
                  </a:lnTo>
                  <a:lnTo>
                    <a:pt x="133" y="27"/>
                  </a:lnTo>
                  <a:lnTo>
                    <a:pt x="127" y="22"/>
                  </a:lnTo>
                  <a:lnTo>
                    <a:pt x="122" y="17"/>
                  </a:lnTo>
                  <a:lnTo>
                    <a:pt x="117" y="13"/>
                  </a:lnTo>
                  <a:lnTo>
                    <a:pt x="110" y="9"/>
                  </a:lnTo>
                  <a:lnTo>
                    <a:pt x="104" y="6"/>
                  </a:lnTo>
                  <a:lnTo>
                    <a:pt x="97" y="3"/>
                  </a:lnTo>
                  <a:lnTo>
                    <a:pt x="90" y="1"/>
                  </a:lnTo>
                  <a:lnTo>
                    <a:pt x="82" y="0"/>
                  </a:lnTo>
                  <a:lnTo>
                    <a:pt x="7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5" name="Freeform 533">
              <a:extLst>
                <a:ext uri="{FF2B5EF4-FFF2-40B4-BE49-F238E27FC236}">
                  <a16:creationId xmlns:a16="http://schemas.microsoft.com/office/drawing/2014/main" id="{922A9BE5-B035-4BE9-B224-A631D6499DC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89238" y="2654300"/>
              <a:ext cx="96838" cy="106363"/>
            </a:xfrm>
            <a:custGeom>
              <a:avLst/>
              <a:gdLst>
                <a:gd name="T0" fmla="*/ 30 w 301"/>
                <a:gd name="T1" fmla="*/ 30 h 331"/>
                <a:gd name="T2" fmla="*/ 250 w 301"/>
                <a:gd name="T3" fmla="*/ 150 h 331"/>
                <a:gd name="T4" fmla="*/ 301 w 301"/>
                <a:gd name="T5" fmla="*/ 165 h 331"/>
                <a:gd name="T6" fmla="*/ 300 w 301"/>
                <a:gd name="T7" fmla="*/ 161 h 331"/>
                <a:gd name="T8" fmla="*/ 300 w 301"/>
                <a:gd name="T9" fmla="*/ 160 h 331"/>
                <a:gd name="T10" fmla="*/ 297 w 301"/>
                <a:gd name="T11" fmla="*/ 155 h 331"/>
                <a:gd name="T12" fmla="*/ 297 w 301"/>
                <a:gd name="T13" fmla="*/ 155 h 331"/>
                <a:gd name="T14" fmla="*/ 144 w 301"/>
                <a:gd name="T15" fmla="*/ 2 h 331"/>
                <a:gd name="T16" fmla="*/ 138 w 301"/>
                <a:gd name="T17" fmla="*/ 0 h 331"/>
                <a:gd name="T18" fmla="*/ 15 w 301"/>
                <a:gd name="T19" fmla="*/ 0 h 331"/>
                <a:gd name="T20" fmla="*/ 10 w 301"/>
                <a:gd name="T21" fmla="*/ 1 h 331"/>
                <a:gd name="T22" fmla="*/ 4 w 301"/>
                <a:gd name="T23" fmla="*/ 4 h 331"/>
                <a:gd name="T24" fmla="*/ 1 w 301"/>
                <a:gd name="T25" fmla="*/ 10 h 331"/>
                <a:gd name="T26" fmla="*/ 0 w 301"/>
                <a:gd name="T27" fmla="*/ 15 h 331"/>
                <a:gd name="T28" fmla="*/ 0 w 301"/>
                <a:gd name="T29" fmla="*/ 316 h 331"/>
                <a:gd name="T30" fmla="*/ 1 w 301"/>
                <a:gd name="T31" fmla="*/ 322 h 331"/>
                <a:gd name="T32" fmla="*/ 4 w 301"/>
                <a:gd name="T33" fmla="*/ 327 h 331"/>
                <a:gd name="T34" fmla="*/ 10 w 301"/>
                <a:gd name="T35" fmla="*/ 330 h 331"/>
                <a:gd name="T36" fmla="*/ 15 w 301"/>
                <a:gd name="T37" fmla="*/ 331 h 331"/>
                <a:gd name="T38" fmla="*/ 31 w 301"/>
                <a:gd name="T39" fmla="*/ 324 h 331"/>
                <a:gd name="T40" fmla="*/ 31 w 301"/>
                <a:gd name="T41" fmla="*/ 306 h 331"/>
                <a:gd name="T42" fmla="*/ 35 w 301"/>
                <a:gd name="T43" fmla="*/ 285 h 331"/>
                <a:gd name="T44" fmla="*/ 43 w 301"/>
                <a:gd name="T45" fmla="*/ 266 h 331"/>
                <a:gd name="T46" fmla="*/ 55 w 301"/>
                <a:gd name="T47" fmla="*/ 249 h 331"/>
                <a:gd name="T48" fmla="*/ 69 w 301"/>
                <a:gd name="T49" fmla="*/ 235 h 331"/>
                <a:gd name="T50" fmla="*/ 86 w 301"/>
                <a:gd name="T51" fmla="*/ 223 h 331"/>
                <a:gd name="T52" fmla="*/ 104 w 301"/>
                <a:gd name="T53" fmla="*/ 215 h 331"/>
                <a:gd name="T54" fmla="*/ 126 w 301"/>
                <a:gd name="T55" fmla="*/ 211 h 331"/>
                <a:gd name="T56" fmla="*/ 147 w 301"/>
                <a:gd name="T57" fmla="*/ 211 h 331"/>
                <a:gd name="T58" fmla="*/ 167 w 301"/>
                <a:gd name="T59" fmla="*/ 215 h 331"/>
                <a:gd name="T60" fmla="*/ 186 w 301"/>
                <a:gd name="T61" fmla="*/ 223 h 331"/>
                <a:gd name="T62" fmla="*/ 203 w 301"/>
                <a:gd name="T63" fmla="*/ 235 h 331"/>
                <a:gd name="T64" fmla="*/ 217 w 301"/>
                <a:gd name="T65" fmla="*/ 249 h 331"/>
                <a:gd name="T66" fmla="*/ 229 w 301"/>
                <a:gd name="T67" fmla="*/ 266 h 331"/>
                <a:gd name="T68" fmla="*/ 236 w 301"/>
                <a:gd name="T69" fmla="*/ 285 h 331"/>
                <a:gd name="T70" fmla="*/ 240 w 301"/>
                <a:gd name="T71" fmla="*/ 306 h 331"/>
                <a:gd name="T72" fmla="*/ 241 w 301"/>
                <a:gd name="T73" fmla="*/ 324 h 331"/>
                <a:gd name="T74" fmla="*/ 286 w 301"/>
                <a:gd name="T75" fmla="*/ 331 h 331"/>
                <a:gd name="T76" fmla="*/ 292 w 301"/>
                <a:gd name="T77" fmla="*/ 330 h 331"/>
                <a:gd name="T78" fmla="*/ 297 w 301"/>
                <a:gd name="T79" fmla="*/ 327 h 331"/>
                <a:gd name="T80" fmla="*/ 300 w 301"/>
                <a:gd name="T81" fmla="*/ 322 h 331"/>
                <a:gd name="T82" fmla="*/ 301 w 301"/>
                <a:gd name="T83" fmla="*/ 316 h 331"/>
                <a:gd name="T84" fmla="*/ 301 w 301"/>
                <a:gd name="T85" fmla="*/ 165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01" h="331">
                  <a:moveTo>
                    <a:pt x="30" y="150"/>
                  </a:moveTo>
                  <a:lnTo>
                    <a:pt x="30" y="30"/>
                  </a:lnTo>
                  <a:lnTo>
                    <a:pt x="130" y="30"/>
                  </a:lnTo>
                  <a:lnTo>
                    <a:pt x="250" y="150"/>
                  </a:lnTo>
                  <a:lnTo>
                    <a:pt x="30" y="150"/>
                  </a:lnTo>
                  <a:close/>
                  <a:moveTo>
                    <a:pt x="301" y="165"/>
                  </a:moveTo>
                  <a:lnTo>
                    <a:pt x="300" y="163"/>
                  </a:lnTo>
                  <a:lnTo>
                    <a:pt x="300" y="161"/>
                  </a:lnTo>
                  <a:lnTo>
                    <a:pt x="300" y="160"/>
                  </a:lnTo>
                  <a:lnTo>
                    <a:pt x="300" y="160"/>
                  </a:lnTo>
                  <a:lnTo>
                    <a:pt x="298" y="156"/>
                  </a:lnTo>
                  <a:lnTo>
                    <a:pt x="297" y="155"/>
                  </a:lnTo>
                  <a:lnTo>
                    <a:pt x="297" y="155"/>
                  </a:lnTo>
                  <a:lnTo>
                    <a:pt x="297" y="155"/>
                  </a:lnTo>
                  <a:lnTo>
                    <a:pt x="147" y="4"/>
                  </a:lnTo>
                  <a:lnTo>
                    <a:pt x="144" y="2"/>
                  </a:lnTo>
                  <a:lnTo>
                    <a:pt x="142" y="1"/>
                  </a:lnTo>
                  <a:lnTo>
                    <a:pt x="138" y="0"/>
                  </a:lnTo>
                  <a:lnTo>
                    <a:pt x="136" y="0"/>
                  </a:lnTo>
                  <a:lnTo>
                    <a:pt x="15" y="0"/>
                  </a:lnTo>
                  <a:lnTo>
                    <a:pt x="12" y="0"/>
                  </a:lnTo>
                  <a:lnTo>
                    <a:pt x="10" y="1"/>
                  </a:lnTo>
                  <a:lnTo>
                    <a:pt x="7" y="2"/>
                  </a:lnTo>
                  <a:lnTo>
                    <a:pt x="4" y="4"/>
                  </a:lnTo>
                  <a:lnTo>
                    <a:pt x="3" y="6"/>
                  </a:lnTo>
                  <a:lnTo>
                    <a:pt x="1" y="10"/>
                  </a:lnTo>
                  <a:lnTo>
                    <a:pt x="1" y="12"/>
                  </a:lnTo>
                  <a:lnTo>
                    <a:pt x="0" y="15"/>
                  </a:lnTo>
                  <a:lnTo>
                    <a:pt x="0" y="165"/>
                  </a:lnTo>
                  <a:lnTo>
                    <a:pt x="0" y="316"/>
                  </a:lnTo>
                  <a:lnTo>
                    <a:pt x="1" y="320"/>
                  </a:lnTo>
                  <a:lnTo>
                    <a:pt x="1" y="322"/>
                  </a:lnTo>
                  <a:lnTo>
                    <a:pt x="3" y="325"/>
                  </a:lnTo>
                  <a:lnTo>
                    <a:pt x="4" y="327"/>
                  </a:lnTo>
                  <a:lnTo>
                    <a:pt x="7" y="328"/>
                  </a:lnTo>
                  <a:lnTo>
                    <a:pt x="10" y="330"/>
                  </a:lnTo>
                  <a:lnTo>
                    <a:pt x="12" y="331"/>
                  </a:lnTo>
                  <a:lnTo>
                    <a:pt x="15" y="331"/>
                  </a:lnTo>
                  <a:lnTo>
                    <a:pt x="31" y="331"/>
                  </a:lnTo>
                  <a:lnTo>
                    <a:pt x="31" y="324"/>
                  </a:lnTo>
                  <a:lnTo>
                    <a:pt x="30" y="316"/>
                  </a:lnTo>
                  <a:lnTo>
                    <a:pt x="31" y="306"/>
                  </a:lnTo>
                  <a:lnTo>
                    <a:pt x="32" y="295"/>
                  </a:lnTo>
                  <a:lnTo>
                    <a:pt x="35" y="285"/>
                  </a:lnTo>
                  <a:lnTo>
                    <a:pt x="39" y="276"/>
                  </a:lnTo>
                  <a:lnTo>
                    <a:pt x="43" y="266"/>
                  </a:lnTo>
                  <a:lnTo>
                    <a:pt x="48" y="257"/>
                  </a:lnTo>
                  <a:lnTo>
                    <a:pt x="55" y="249"/>
                  </a:lnTo>
                  <a:lnTo>
                    <a:pt x="61" y="241"/>
                  </a:lnTo>
                  <a:lnTo>
                    <a:pt x="69" y="235"/>
                  </a:lnTo>
                  <a:lnTo>
                    <a:pt x="77" y="228"/>
                  </a:lnTo>
                  <a:lnTo>
                    <a:pt x="86" y="223"/>
                  </a:lnTo>
                  <a:lnTo>
                    <a:pt x="94" y="219"/>
                  </a:lnTo>
                  <a:lnTo>
                    <a:pt x="104" y="215"/>
                  </a:lnTo>
                  <a:lnTo>
                    <a:pt x="115" y="213"/>
                  </a:lnTo>
                  <a:lnTo>
                    <a:pt x="126" y="211"/>
                  </a:lnTo>
                  <a:lnTo>
                    <a:pt x="136" y="211"/>
                  </a:lnTo>
                  <a:lnTo>
                    <a:pt x="147" y="211"/>
                  </a:lnTo>
                  <a:lnTo>
                    <a:pt x="157" y="213"/>
                  </a:lnTo>
                  <a:lnTo>
                    <a:pt x="167" y="215"/>
                  </a:lnTo>
                  <a:lnTo>
                    <a:pt x="177" y="219"/>
                  </a:lnTo>
                  <a:lnTo>
                    <a:pt x="186" y="223"/>
                  </a:lnTo>
                  <a:lnTo>
                    <a:pt x="194" y="228"/>
                  </a:lnTo>
                  <a:lnTo>
                    <a:pt x="203" y="235"/>
                  </a:lnTo>
                  <a:lnTo>
                    <a:pt x="210" y="241"/>
                  </a:lnTo>
                  <a:lnTo>
                    <a:pt x="217" y="249"/>
                  </a:lnTo>
                  <a:lnTo>
                    <a:pt x="223" y="257"/>
                  </a:lnTo>
                  <a:lnTo>
                    <a:pt x="229" y="266"/>
                  </a:lnTo>
                  <a:lnTo>
                    <a:pt x="233" y="276"/>
                  </a:lnTo>
                  <a:lnTo>
                    <a:pt x="236" y="285"/>
                  </a:lnTo>
                  <a:lnTo>
                    <a:pt x="239" y="295"/>
                  </a:lnTo>
                  <a:lnTo>
                    <a:pt x="240" y="306"/>
                  </a:lnTo>
                  <a:lnTo>
                    <a:pt x="241" y="316"/>
                  </a:lnTo>
                  <a:lnTo>
                    <a:pt x="241" y="324"/>
                  </a:lnTo>
                  <a:lnTo>
                    <a:pt x="240" y="331"/>
                  </a:lnTo>
                  <a:lnTo>
                    <a:pt x="286" y="331"/>
                  </a:lnTo>
                  <a:lnTo>
                    <a:pt x="290" y="330"/>
                  </a:lnTo>
                  <a:lnTo>
                    <a:pt x="292" y="330"/>
                  </a:lnTo>
                  <a:lnTo>
                    <a:pt x="295" y="328"/>
                  </a:lnTo>
                  <a:lnTo>
                    <a:pt x="297" y="327"/>
                  </a:lnTo>
                  <a:lnTo>
                    <a:pt x="299" y="325"/>
                  </a:lnTo>
                  <a:lnTo>
                    <a:pt x="300" y="322"/>
                  </a:lnTo>
                  <a:lnTo>
                    <a:pt x="301" y="320"/>
                  </a:lnTo>
                  <a:lnTo>
                    <a:pt x="301" y="316"/>
                  </a:lnTo>
                  <a:lnTo>
                    <a:pt x="301" y="165"/>
                  </a:lnTo>
                  <a:lnTo>
                    <a:pt x="301" y="165"/>
                  </a:lnTo>
                  <a:lnTo>
                    <a:pt x="301" y="16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6" name="Freeform 534">
              <a:extLst>
                <a:ext uri="{FF2B5EF4-FFF2-40B4-BE49-F238E27FC236}">
                  <a16:creationId xmlns:a16="http://schemas.microsoft.com/office/drawing/2014/main" id="{AE4B17A5-F296-4E67-A197-56215DF0BE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8288" y="2732088"/>
              <a:ext cx="49213" cy="47625"/>
            </a:xfrm>
            <a:custGeom>
              <a:avLst/>
              <a:gdLst>
                <a:gd name="T0" fmla="*/ 68 w 151"/>
                <a:gd name="T1" fmla="*/ 0 h 150"/>
                <a:gd name="T2" fmla="*/ 54 w 151"/>
                <a:gd name="T3" fmla="*/ 3 h 150"/>
                <a:gd name="T4" fmla="*/ 40 w 151"/>
                <a:gd name="T5" fmla="*/ 9 h 150"/>
                <a:gd name="T6" fmla="*/ 28 w 151"/>
                <a:gd name="T7" fmla="*/ 17 h 150"/>
                <a:gd name="T8" fmla="*/ 17 w 151"/>
                <a:gd name="T9" fmla="*/ 27 h 150"/>
                <a:gd name="T10" fmla="*/ 10 w 151"/>
                <a:gd name="T11" fmla="*/ 39 h 150"/>
                <a:gd name="T12" fmla="*/ 4 w 151"/>
                <a:gd name="T13" fmla="*/ 53 h 150"/>
                <a:gd name="T14" fmla="*/ 1 w 151"/>
                <a:gd name="T15" fmla="*/ 68 h 150"/>
                <a:gd name="T16" fmla="*/ 1 w 151"/>
                <a:gd name="T17" fmla="*/ 83 h 150"/>
                <a:gd name="T18" fmla="*/ 4 w 151"/>
                <a:gd name="T19" fmla="*/ 98 h 150"/>
                <a:gd name="T20" fmla="*/ 10 w 151"/>
                <a:gd name="T21" fmla="*/ 111 h 150"/>
                <a:gd name="T22" fmla="*/ 17 w 151"/>
                <a:gd name="T23" fmla="*/ 123 h 150"/>
                <a:gd name="T24" fmla="*/ 28 w 151"/>
                <a:gd name="T25" fmla="*/ 133 h 150"/>
                <a:gd name="T26" fmla="*/ 40 w 151"/>
                <a:gd name="T27" fmla="*/ 141 h 150"/>
                <a:gd name="T28" fmla="*/ 54 w 151"/>
                <a:gd name="T29" fmla="*/ 147 h 150"/>
                <a:gd name="T30" fmla="*/ 68 w 151"/>
                <a:gd name="T31" fmla="*/ 150 h 150"/>
                <a:gd name="T32" fmla="*/ 84 w 151"/>
                <a:gd name="T33" fmla="*/ 150 h 150"/>
                <a:gd name="T34" fmla="*/ 98 w 151"/>
                <a:gd name="T35" fmla="*/ 147 h 150"/>
                <a:gd name="T36" fmla="*/ 112 w 151"/>
                <a:gd name="T37" fmla="*/ 141 h 150"/>
                <a:gd name="T38" fmla="*/ 124 w 151"/>
                <a:gd name="T39" fmla="*/ 133 h 150"/>
                <a:gd name="T40" fmla="*/ 134 w 151"/>
                <a:gd name="T41" fmla="*/ 123 h 150"/>
                <a:gd name="T42" fmla="*/ 142 w 151"/>
                <a:gd name="T43" fmla="*/ 111 h 150"/>
                <a:gd name="T44" fmla="*/ 148 w 151"/>
                <a:gd name="T45" fmla="*/ 98 h 150"/>
                <a:gd name="T46" fmla="*/ 150 w 151"/>
                <a:gd name="T47" fmla="*/ 83 h 150"/>
                <a:gd name="T48" fmla="*/ 150 w 151"/>
                <a:gd name="T49" fmla="*/ 68 h 150"/>
                <a:gd name="T50" fmla="*/ 148 w 151"/>
                <a:gd name="T51" fmla="*/ 53 h 150"/>
                <a:gd name="T52" fmla="*/ 142 w 151"/>
                <a:gd name="T53" fmla="*/ 39 h 150"/>
                <a:gd name="T54" fmla="*/ 134 w 151"/>
                <a:gd name="T55" fmla="*/ 27 h 150"/>
                <a:gd name="T56" fmla="*/ 124 w 151"/>
                <a:gd name="T57" fmla="*/ 17 h 150"/>
                <a:gd name="T58" fmla="*/ 112 w 151"/>
                <a:gd name="T59" fmla="*/ 9 h 150"/>
                <a:gd name="T60" fmla="*/ 98 w 151"/>
                <a:gd name="T61" fmla="*/ 3 h 150"/>
                <a:gd name="T62" fmla="*/ 84 w 151"/>
                <a:gd name="T63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1" h="150">
                  <a:moveTo>
                    <a:pt x="76" y="0"/>
                  </a:moveTo>
                  <a:lnTo>
                    <a:pt x="68" y="0"/>
                  </a:lnTo>
                  <a:lnTo>
                    <a:pt x="60" y="1"/>
                  </a:lnTo>
                  <a:lnTo>
                    <a:pt x="54" y="3"/>
                  </a:lnTo>
                  <a:lnTo>
                    <a:pt x="46" y="6"/>
                  </a:lnTo>
                  <a:lnTo>
                    <a:pt x="40" y="9"/>
                  </a:lnTo>
                  <a:lnTo>
                    <a:pt x="33" y="13"/>
                  </a:lnTo>
                  <a:lnTo>
                    <a:pt x="28" y="17"/>
                  </a:lnTo>
                  <a:lnTo>
                    <a:pt x="23" y="22"/>
                  </a:lnTo>
                  <a:lnTo>
                    <a:pt x="17" y="27"/>
                  </a:lnTo>
                  <a:lnTo>
                    <a:pt x="13" y="33"/>
                  </a:lnTo>
                  <a:lnTo>
                    <a:pt x="10" y="39"/>
                  </a:lnTo>
                  <a:lnTo>
                    <a:pt x="7" y="45"/>
                  </a:lnTo>
                  <a:lnTo>
                    <a:pt x="4" y="53"/>
                  </a:lnTo>
                  <a:lnTo>
                    <a:pt x="2" y="60"/>
                  </a:lnTo>
                  <a:lnTo>
                    <a:pt x="1" y="68"/>
                  </a:lnTo>
                  <a:lnTo>
                    <a:pt x="0" y="75"/>
                  </a:lnTo>
                  <a:lnTo>
                    <a:pt x="1" y="83"/>
                  </a:lnTo>
                  <a:lnTo>
                    <a:pt x="2" y="90"/>
                  </a:lnTo>
                  <a:lnTo>
                    <a:pt x="4" y="98"/>
                  </a:lnTo>
                  <a:lnTo>
                    <a:pt x="7" y="104"/>
                  </a:lnTo>
                  <a:lnTo>
                    <a:pt x="10" y="111"/>
                  </a:lnTo>
                  <a:lnTo>
                    <a:pt x="13" y="117"/>
                  </a:lnTo>
                  <a:lnTo>
                    <a:pt x="17" y="123"/>
                  </a:lnTo>
                  <a:lnTo>
                    <a:pt x="23" y="128"/>
                  </a:lnTo>
                  <a:lnTo>
                    <a:pt x="28" y="133"/>
                  </a:lnTo>
                  <a:lnTo>
                    <a:pt x="33" y="138"/>
                  </a:lnTo>
                  <a:lnTo>
                    <a:pt x="40" y="141"/>
                  </a:lnTo>
                  <a:lnTo>
                    <a:pt x="46" y="144"/>
                  </a:lnTo>
                  <a:lnTo>
                    <a:pt x="54" y="147"/>
                  </a:lnTo>
                  <a:lnTo>
                    <a:pt x="60" y="149"/>
                  </a:lnTo>
                  <a:lnTo>
                    <a:pt x="68" y="150"/>
                  </a:lnTo>
                  <a:lnTo>
                    <a:pt x="76" y="150"/>
                  </a:lnTo>
                  <a:lnTo>
                    <a:pt x="84" y="150"/>
                  </a:lnTo>
                  <a:lnTo>
                    <a:pt x="91" y="149"/>
                  </a:lnTo>
                  <a:lnTo>
                    <a:pt x="98" y="147"/>
                  </a:lnTo>
                  <a:lnTo>
                    <a:pt x="105" y="144"/>
                  </a:lnTo>
                  <a:lnTo>
                    <a:pt x="112" y="141"/>
                  </a:lnTo>
                  <a:lnTo>
                    <a:pt x="118" y="138"/>
                  </a:lnTo>
                  <a:lnTo>
                    <a:pt x="124" y="133"/>
                  </a:lnTo>
                  <a:lnTo>
                    <a:pt x="129" y="128"/>
                  </a:lnTo>
                  <a:lnTo>
                    <a:pt x="134" y="123"/>
                  </a:lnTo>
                  <a:lnTo>
                    <a:pt x="139" y="117"/>
                  </a:lnTo>
                  <a:lnTo>
                    <a:pt x="142" y="111"/>
                  </a:lnTo>
                  <a:lnTo>
                    <a:pt x="145" y="104"/>
                  </a:lnTo>
                  <a:lnTo>
                    <a:pt x="148" y="98"/>
                  </a:lnTo>
                  <a:lnTo>
                    <a:pt x="149" y="90"/>
                  </a:lnTo>
                  <a:lnTo>
                    <a:pt x="150" y="83"/>
                  </a:lnTo>
                  <a:lnTo>
                    <a:pt x="151" y="75"/>
                  </a:lnTo>
                  <a:lnTo>
                    <a:pt x="150" y="68"/>
                  </a:lnTo>
                  <a:lnTo>
                    <a:pt x="149" y="60"/>
                  </a:lnTo>
                  <a:lnTo>
                    <a:pt x="148" y="53"/>
                  </a:lnTo>
                  <a:lnTo>
                    <a:pt x="145" y="45"/>
                  </a:lnTo>
                  <a:lnTo>
                    <a:pt x="142" y="39"/>
                  </a:lnTo>
                  <a:lnTo>
                    <a:pt x="139" y="33"/>
                  </a:lnTo>
                  <a:lnTo>
                    <a:pt x="134" y="27"/>
                  </a:lnTo>
                  <a:lnTo>
                    <a:pt x="129" y="22"/>
                  </a:lnTo>
                  <a:lnTo>
                    <a:pt x="124" y="17"/>
                  </a:lnTo>
                  <a:lnTo>
                    <a:pt x="118" y="13"/>
                  </a:lnTo>
                  <a:lnTo>
                    <a:pt x="112" y="9"/>
                  </a:lnTo>
                  <a:lnTo>
                    <a:pt x="105" y="6"/>
                  </a:lnTo>
                  <a:lnTo>
                    <a:pt x="98" y="3"/>
                  </a:lnTo>
                  <a:lnTo>
                    <a:pt x="91" y="1"/>
                  </a:lnTo>
                  <a:lnTo>
                    <a:pt x="84" y="0"/>
                  </a:lnTo>
                  <a:lnTo>
                    <a:pt x="7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id="{301A5EF5-C746-484C-8C3E-54B470C967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945890"/>
            <a:ext cx="585864" cy="559285"/>
          </a:xfrm>
          <a:prstGeom prst="ellipse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E279CFC0-764D-481D-ACE2-8D9333D36D7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668924" y="1877205"/>
            <a:ext cx="10284406" cy="76944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342900" indent="-342900">
              <a:lnSpc>
                <a:spcPct val="110000"/>
              </a:lnSpc>
            </a:pPr>
            <a:r>
              <a:rPr lang="sr-Latn-BA" sz="2000" dirty="0"/>
              <a:t>Modaliteti su na x-osi, dok je na y-osi učešće svakog modaliteta (relativna frekvencija/procenat...)</a:t>
            </a:r>
          </a:p>
          <a:p>
            <a:pPr marL="342900" indent="-342900">
              <a:lnSpc>
                <a:spcPct val="110000"/>
              </a:lnSpc>
            </a:pPr>
            <a:r>
              <a:rPr lang="sr-Latn-BA" sz="2000" dirty="0"/>
              <a:t>... na osnovu prethodnog primjera dobijamo:</a:t>
            </a:r>
            <a:endParaRPr lang="en-US" sz="2000" dirty="0"/>
          </a:p>
        </p:txBody>
      </p:sp>
      <p:grpSp>
        <p:nvGrpSpPr>
          <p:cNvPr id="198" name="Group 197" descr="This image is an icon of a piggy bank. ">
            <a:extLst>
              <a:ext uri="{FF2B5EF4-FFF2-40B4-BE49-F238E27FC236}">
                <a16:creationId xmlns:a16="http://schemas.microsoft.com/office/drawing/2014/main" id="{D086B74B-B772-4210-A7D6-37C9340D5A32}"/>
              </a:ext>
            </a:extLst>
          </p:cNvPr>
          <p:cNvGrpSpPr/>
          <p:nvPr/>
        </p:nvGrpSpPr>
        <p:grpSpPr>
          <a:xfrm>
            <a:off x="1929411" y="5734891"/>
            <a:ext cx="336612" cy="290118"/>
            <a:chOff x="304800" y="1384300"/>
            <a:chExt cx="287338" cy="247650"/>
          </a:xfrm>
          <a:solidFill>
            <a:schemeClr val="bg1"/>
          </a:solidFill>
        </p:grpSpPr>
        <p:sp>
          <p:nvSpPr>
            <p:cNvPr id="199" name="Freeform 357">
              <a:extLst>
                <a:ext uri="{FF2B5EF4-FFF2-40B4-BE49-F238E27FC236}">
                  <a16:creationId xmlns:a16="http://schemas.microsoft.com/office/drawing/2014/main" id="{378D4309-1896-4F48-96BB-C6B443A1597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238" y="1479550"/>
              <a:ext cx="9525" cy="9525"/>
            </a:xfrm>
            <a:custGeom>
              <a:avLst/>
              <a:gdLst>
                <a:gd name="T0" fmla="*/ 15 w 30"/>
                <a:gd name="T1" fmla="*/ 0 h 30"/>
                <a:gd name="T2" fmla="*/ 12 w 30"/>
                <a:gd name="T3" fmla="*/ 1 h 30"/>
                <a:gd name="T4" fmla="*/ 9 w 30"/>
                <a:gd name="T5" fmla="*/ 1 h 30"/>
                <a:gd name="T6" fmla="*/ 7 w 30"/>
                <a:gd name="T7" fmla="*/ 3 h 30"/>
                <a:gd name="T8" fmla="*/ 5 w 30"/>
                <a:gd name="T9" fmla="*/ 4 h 30"/>
                <a:gd name="T10" fmla="*/ 2 w 30"/>
                <a:gd name="T11" fmla="*/ 7 h 30"/>
                <a:gd name="T12" fmla="*/ 1 w 30"/>
                <a:gd name="T13" fmla="*/ 10 h 30"/>
                <a:gd name="T14" fmla="*/ 0 w 30"/>
                <a:gd name="T15" fmla="*/ 13 h 30"/>
                <a:gd name="T16" fmla="*/ 0 w 30"/>
                <a:gd name="T17" fmla="*/ 15 h 30"/>
                <a:gd name="T18" fmla="*/ 0 w 30"/>
                <a:gd name="T19" fmla="*/ 18 h 30"/>
                <a:gd name="T20" fmla="*/ 1 w 30"/>
                <a:gd name="T21" fmla="*/ 21 h 30"/>
                <a:gd name="T22" fmla="*/ 2 w 30"/>
                <a:gd name="T23" fmla="*/ 24 h 30"/>
                <a:gd name="T24" fmla="*/ 5 w 30"/>
                <a:gd name="T25" fmla="*/ 26 h 30"/>
                <a:gd name="T26" fmla="*/ 7 w 30"/>
                <a:gd name="T27" fmla="*/ 28 h 30"/>
                <a:gd name="T28" fmla="*/ 9 w 30"/>
                <a:gd name="T29" fmla="*/ 29 h 30"/>
                <a:gd name="T30" fmla="*/ 12 w 30"/>
                <a:gd name="T31" fmla="*/ 30 h 30"/>
                <a:gd name="T32" fmla="*/ 15 w 30"/>
                <a:gd name="T33" fmla="*/ 30 h 30"/>
                <a:gd name="T34" fmla="*/ 17 w 30"/>
                <a:gd name="T35" fmla="*/ 30 h 30"/>
                <a:gd name="T36" fmla="*/ 21 w 30"/>
                <a:gd name="T37" fmla="*/ 29 h 30"/>
                <a:gd name="T38" fmla="*/ 23 w 30"/>
                <a:gd name="T39" fmla="*/ 28 h 30"/>
                <a:gd name="T40" fmla="*/ 26 w 30"/>
                <a:gd name="T41" fmla="*/ 26 h 30"/>
                <a:gd name="T42" fmla="*/ 27 w 30"/>
                <a:gd name="T43" fmla="*/ 24 h 30"/>
                <a:gd name="T44" fmla="*/ 29 w 30"/>
                <a:gd name="T45" fmla="*/ 21 h 30"/>
                <a:gd name="T46" fmla="*/ 29 w 30"/>
                <a:gd name="T47" fmla="*/ 18 h 30"/>
                <a:gd name="T48" fmla="*/ 30 w 30"/>
                <a:gd name="T49" fmla="*/ 15 h 30"/>
                <a:gd name="T50" fmla="*/ 29 w 30"/>
                <a:gd name="T51" fmla="*/ 13 h 30"/>
                <a:gd name="T52" fmla="*/ 29 w 30"/>
                <a:gd name="T53" fmla="*/ 10 h 30"/>
                <a:gd name="T54" fmla="*/ 27 w 30"/>
                <a:gd name="T55" fmla="*/ 7 h 30"/>
                <a:gd name="T56" fmla="*/ 26 w 30"/>
                <a:gd name="T57" fmla="*/ 4 h 30"/>
                <a:gd name="T58" fmla="*/ 23 w 30"/>
                <a:gd name="T59" fmla="*/ 3 h 30"/>
                <a:gd name="T60" fmla="*/ 21 w 30"/>
                <a:gd name="T61" fmla="*/ 1 h 30"/>
                <a:gd name="T62" fmla="*/ 17 w 30"/>
                <a:gd name="T63" fmla="*/ 1 h 30"/>
                <a:gd name="T64" fmla="*/ 15 w 30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0" h="30">
                  <a:moveTo>
                    <a:pt x="15" y="0"/>
                  </a:moveTo>
                  <a:lnTo>
                    <a:pt x="12" y="1"/>
                  </a:lnTo>
                  <a:lnTo>
                    <a:pt x="9" y="1"/>
                  </a:lnTo>
                  <a:lnTo>
                    <a:pt x="7" y="3"/>
                  </a:lnTo>
                  <a:lnTo>
                    <a:pt x="5" y="4"/>
                  </a:lnTo>
                  <a:lnTo>
                    <a:pt x="2" y="7"/>
                  </a:lnTo>
                  <a:lnTo>
                    <a:pt x="1" y="10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1" y="21"/>
                  </a:lnTo>
                  <a:lnTo>
                    <a:pt x="2" y="24"/>
                  </a:lnTo>
                  <a:lnTo>
                    <a:pt x="5" y="26"/>
                  </a:lnTo>
                  <a:lnTo>
                    <a:pt x="7" y="28"/>
                  </a:lnTo>
                  <a:lnTo>
                    <a:pt x="9" y="29"/>
                  </a:lnTo>
                  <a:lnTo>
                    <a:pt x="12" y="30"/>
                  </a:lnTo>
                  <a:lnTo>
                    <a:pt x="15" y="30"/>
                  </a:lnTo>
                  <a:lnTo>
                    <a:pt x="17" y="30"/>
                  </a:lnTo>
                  <a:lnTo>
                    <a:pt x="21" y="29"/>
                  </a:lnTo>
                  <a:lnTo>
                    <a:pt x="23" y="28"/>
                  </a:lnTo>
                  <a:lnTo>
                    <a:pt x="26" y="26"/>
                  </a:lnTo>
                  <a:lnTo>
                    <a:pt x="27" y="24"/>
                  </a:lnTo>
                  <a:lnTo>
                    <a:pt x="29" y="21"/>
                  </a:lnTo>
                  <a:lnTo>
                    <a:pt x="29" y="18"/>
                  </a:lnTo>
                  <a:lnTo>
                    <a:pt x="30" y="15"/>
                  </a:lnTo>
                  <a:lnTo>
                    <a:pt x="29" y="13"/>
                  </a:lnTo>
                  <a:lnTo>
                    <a:pt x="29" y="10"/>
                  </a:lnTo>
                  <a:lnTo>
                    <a:pt x="27" y="7"/>
                  </a:lnTo>
                  <a:lnTo>
                    <a:pt x="26" y="4"/>
                  </a:lnTo>
                  <a:lnTo>
                    <a:pt x="23" y="3"/>
                  </a:lnTo>
                  <a:lnTo>
                    <a:pt x="21" y="1"/>
                  </a:lnTo>
                  <a:lnTo>
                    <a:pt x="17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0" name="Freeform 358">
              <a:extLst>
                <a:ext uri="{FF2B5EF4-FFF2-40B4-BE49-F238E27FC236}">
                  <a16:creationId xmlns:a16="http://schemas.microsoft.com/office/drawing/2014/main" id="{224C3CE4-6733-4076-854F-60F8B7070A4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4800" y="1384300"/>
              <a:ext cx="287338" cy="247650"/>
            </a:xfrm>
            <a:custGeom>
              <a:avLst/>
              <a:gdLst>
                <a:gd name="T0" fmla="*/ 627 w 903"/>
                <a:gd name="T1" fmla="*/ 239 h 782"/>
                <a:gd name="T2" fmla="*/ 558 w 903"/>
                <a:gd name="T3" fmla="*/ 200 h 782"/>
                <a:gd name="T4" fmla="*/ 474 w 903"/>
                <a:gd name="T5" fmla="*/ 180 h 782"/>
                <a:gd name="T6" fmla="*/ 429 w 903"/>
                <a:gd name="T7" fmla="*/ 178 h 782"/>
                <a:gd name="T8" fmla="*/ 421 w 903"/>
                <a:gd name="T9" fmla="*/ 163 h 782"/>
                <a:gd name="T10" fmla="*/ 432 w 903"/>
                <a:gd name="T11" fmla="*/ 150 h 782"/>
                <a:gd name="T12" fmla="*/ 502 w 903"/>
                <a:gd name="T13" fmla="*/ 153 h 782"/>
                <a:gd name="T14" fmla="*/ 581 w 903"/>
                <a:gd name="T15" fmla="*/ 178 h 782"/>
                <a:gd name="T16" fmla="*/ 644 w 903"/>
                <a:gd name="T17" fmla="*/ 215 h 782"/>
                <a:gd name="T18" fmla="*/ 646 w 903"/>
                <a:gd name="T19" fmla="*/ 231 h 782"/>
                <a:gd name="T20" fmla="*/ 209 w 903"/>
                <a:gd name="T21" fmla="*/ 347 h 782"/>
                <a:gd name="T22" fmla="*/ 199 w 903"/>
                <a:gd name="T23" fmla="*/ 298 h 782"/>
                <a:gd name="T24" fmla="*/ 241 w 903"/>
                <a:gd name="T25" fmla="*/ 270 h 782"/>
                <a:gd name="T26" fmla="*/ 282 w 903"/>
                <a:gd name="T27" fmla="*/ 298 h 782"/>
                <a:gd name="T28" fmla="*/ 272 w 903"/>
                <a:gd name="T29" fmla="*/ 347 h 782"/>
                <a:gd name="T30" fmla="*/ 888 w 903"/>
                <a:gd name="T31" fmla="*/ 285 h 782"/>
                <a:gd name="T32" fmla="*/ 874 w 903"/>
                <a:gd name="T33" fmla="*/ 295 h 782"/>
                <a:gd name="T34" fmla="*/ 860 w 903"/>
                <a:gd name="T35" fmla="*/ 339 h 782"/>
                <a:gd name="T36" fmla="*/ 823 w 903"/>
                <a:gd name="T37" fmla="*/ 328 h 782"/>
                <a:gd name="T38" fmla="*/ 793 w 903"/>
                <a:gd name="T39" fmla="*/ 242 h 782"/>
                <a:gd name="T40" fmla="*/ 735 w 903"/>
                <a:gd name="T41" fmla="*/ 168 h 782"/>
                <a:gd name="T42" fmla="*/ 656 w 903"/>
                <a:gd name="T43" fmla="*/ 110 h 782"/>
                <a:gd name="T44" fmla="*/ 560 w 903"/>
                <a:gd name="T45" fmla="*/ 73 h 782"/>
                <a:gd name="T46" fmla="*/ 452 w 903"/>
                <a:gd name="T47" fmla="*/ 60 h 782"/>
                <a:gd name="T48" fmla="*/ 355 w 903"/>
                <a:gd name="T49" fmla="*/ 50 h 782"/>
                <a:gd name="T50" fmla="*/ 312 w 903"/>
                <a:gd name="T51" fmla="*/ 17 h 782"/>
                <a:gd name="T52" fmla="*/ 262 w 903"/>
                <a:gd name="T53" fmla="*/ 1 h 782"/>
                <a:gd name="T54" fmla="*/ 205 w 903"/>
                <a:gd name="T55" fmla="*/ 4 h 782"/>
                <a:gd name="T56" fmla="*/ 163 w 903"/>
                <a:gd name="T57" fmla="*/ 24 h 782"/>
                <a:gd name="T58" fmla="*/ 169 w 903"/>
                <a:gd name="T59" fmla="*/ 46 h 782"/>
                <a:gd name="T60" fmla="*/ 217 w 903"/>
                <a:gd name="T61" fmla="*/ 98 h 782"/>
                <a:gd name="T62" fmla="*/ 172 w 903"/>
                <a:gd name="T63" fmla="*/ 163 h 782"/>
                <a:gd name="T64" fmla="*/ 110 w 903"/>
                <a:gd name="T65" fmla="*/ 241 h 782"/>
                <a:gd name="T66" fmla="*/ 77 w 903"/>
                <a:gd name="T67" fmla="*/ 330 h 782"/>
                <a:gd name="T68" fmla="*/ 2 w 903"/>
                <a:gd name="T69" fmla="*/ 337 h 782"/>
                <a:gd name="T70" fmla="*/ 1 w 903"/>
                <a:gd name="T71" fmla="*/ 502 h 782"/>
                <a:gd name="T72" fmla="*/ 15 w 903"/>
                <a:gd name="T73" fmla="*/ 511 h 782"/>
                <a:gd name="T74" fmla="*/ 153 w 903"/>
                <a:gd name="T75" fmla="*/ 576 h 782"/>
                <a:gd name="T76" fmla="*/ 225 w 903"/>
                <a:gd name="T77" fmla="*/ 636 h 782"/>
                <a:gd name="T78" fmla="*/ 301 w 903"/>
                <a:gd name="T79" fmla="*/ 767 h 782"/>
                <a:gd name="T80" fmla="*/ 310 w 903"/>
                <a:gd name="T81" fmla="*/ 780 h 782"/>
                <a:gd name="T82" fmla="*/ 327 w 903"/>
                <a:gd name="T83" fmla="*/ 777 h 782"/>
                <a:gd name="T84" fmla="*/ 359 w 903"/>
                <a:gd name="T85" fmla="*/ 684 h 782"/>
                <a:gd name="T86" fmla="*/ 499 w 903"/>
                <a:gd name="T87" fmla="*/ 689 h 782"/>
                <a:gd name="T88" fmla="*/ 573 w 903"/>
                <a:gd name="T89" fmla="*/ 773 h 782"/>
                <a:gd name="T90" fmla="*/ 587 w 903"/>
                <a:gd name="T91" fmla="*/ 782 h 782"/>
                <a:gd name="T92" fmla="*/ 601 w 903"/>
                <a:gd name="T93" fmla="*/ 773 h 782"/>
                <a:gd name="T94" fmla="*/ 669 w 903"/>
                <a:gd name="T95" fmla="*/ 632 h 782"/>
                <a:gd name="T96" fmla="*/ 773 w 903"/>
                <a:gd name="T97" fmla="*/ 537 h 782"/>
                <a:gd name="T98" fmla="*/ 825 w 903"/>
                <a:gd name="T99" fmla="*/ 413 h 782"/>
                <a:gd name="T100" fmla="*/ 864 w 903"/>
                <a:gd name="T101" fmla="*/ 375 h 782"/>
                <a:gd name="T102" fmla="*/ 894 w 903"/>
                <a:gd name="T103" fmla="*/ 340 h 782"/>
                <a:gd name="T104" fmla="*/ 903 w 903"/>
                <a:gd name="T105" fmla="*/ 297 h 782"/>
                <a:gd name="T106" fmla="*/ 891 w 903"/>
                <a:gd name="T107" fmla="*/ 286 h 7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03" h="782">
                  <a:moveTo>
                    <a:pt x="645" y="235"/>
                  </a:moveTo>
                  <a:lnTo>
                    <a:pt x="641" y="237"/>
                  </a:lnTo>
                  <a:lnTo>
                    <a:pt x="639" y="239"/>
                  </a:lnTo>
                  <a:lnTo>
                    <a:pt x="636" y="240"/>
                  </a:lnTo>
                  <a:lnTo>
                    <a:pt x="633" y="240"/>
                  </a:lnTo>
                  <a:lnTo>
                    <a:pt x="627" y="239"/>
                  </a:lnTo>
                  <a:lnTo>
                    <a:pt x="623" y="237"/>
                  </a:lnTo>
                  <a:lnTo>
                    <a:pt x="613" y="230"/>
                  </a:lnTo>
                  <a:lnTo>
                    <a:pt x="603" y="223"/>
                  </a:lnTo>
                  <a:lnTo>
                    <a:pt x="592" y="216"/>
                  </a:lnTo>
                  <a:lnTo>
                    <a:pt x="580" y="211"/>
                  </a:lnTo>
                  <a:lnTo>
                    <a:pt x="558" y="200"/>
                  </a:lnTo>
                  <a:lnTo>
                    <a:pt x="534" y="192"/>
                  </a:lnTo>
                  <a:lnTo>
                    <a:pt x="522" y="188"/>
                  </a:lnTo>
                  <a:lnTo>
                    <a:pt x="509" y="185"/>
                  </a:lnTo>
                  <a:lnTo>
                    <a:pt x="498" y="183"/>
                  </a:lnTo>
                  <a:lnTo>
                    <a:pt x="486" y="181"/>
                  </a:lnTo>
                  <a:lnTo>
                    <a:pt x="474" y="180"/>
                  </a:lnTo>
                  <a:lnTo>
                    <a:pt x="461" y="180"/>
                  </a:lnTo>
                  <a:lnTo>
                    <a:pt x="449" y="180"/>
                  </a:lnTo>
                  <a:lnTo>
                    <a:pt x="438" y="180"/>
                  </a:lnTo>
                  <a:lnTo>
                    <a:pt x="434" y="180"/>
                  </a:lnTo>
                  <a:lnTo>
                    <a:pt x="432" y="179"/>
                  </a:lnTo>
                  <a:lnTo>
                    <a:pt x="429" y="178"/>
                  </a:lnTo>
                  <a:lnTo>
                    <a:pt x="427" y="177"/>
                  </a:lnTo>
                  <a:lnTo>
                    <a:pt x="425" y="174"/>
                  </a:lnTo>
                  <a:lnTo>
                    <a:pt x="424" y="171"/>
                  </a:lnTo>
                  <a:lnTo>
                    <a:pt x="423" y="169"/>
                  </a:lnTo>
                  <a:lnTo>
                    <a:pt x="421" y="166"/>
                  </a:lnTo>
                  <a:lnTo>
                    <a:pt x="421" y="163"/>
                  </a:lnTo>
                  <a:lnTo>
                    <a:pt x="423" y="159"/>
                  </a:lnTo>
                  <a:lnTo>
                    <a:pt x="424" y="157"/>
                  </a:lnTo>
                  <a:lnTo>
                    <a:pt x="425" y="155"/>
                  </a:lnTo>
                  <a:lnTo>
                    <a:pt x="427" y="153"/>
                  </a:lnTo>
                  <a:lnTo>
                    <a:pt x="430" y="151"/>
                  </a:lnTo>
                  <a:lnTo>
                    <a:pt x="432" y="150"/>
                  </a:lnTo>
                  <a:lnTo>
                    <a:pt x="435" y="150"/>
                  </a:lnTo>
                  <a:lnTo>
                    <a:pt x="448" y="150"/>
                  </a:lnTo>
                  <a:lnTo>
                    <a:pt x="462" y="150"/>
                  </a:lnTo>
                  <a:lnTo>
                    <a:pt x="475" y="150"/>
                  </a:lnTo>
                  <a:lnTo>
                    <a:pt x="489" y="152"/>
                  </a:lnTo>
                  <a:lnTo>
                    <a:pt x="502" y="153"/>
                  </a:lnTo>
                  <a:lnTo>
                    <a:pt x="516" y="156"/>
                  </a:lnTo>
                  <a:lnTo>
                    <a:pt x="529" y="159"/>
                  </a:lnTo>
                  <a:lnTo>
                    <a:pt x="543" y="163"/>
                  </a:lnTo>
                  <a:lnTo>
                    <a:pt x="556" y="167"/>
                  </a:lnTo>
                  <a:lnTo>
                    <a:pt x="568" y="172"/>
                  </a:lnTo>
                  <a:lnTo>
                    <a:pt x="581" y="178"/>
                  </a:lnTo>
                  <a:lnTo>
                    <a:pt x="594" y="184"/>
                  </a:lnTo>
                  <a:lnTo>
                    <a:pt x="606" y="191"/>
                  </a:lnTo>
                  <a:lnTo>
                    <a:pt x="619" y="197"/>
                  </a:lnTo>
                  <a:lnTo>
                    <a:pt x="630" y="204"/>
                  </a:lnTo>
                  <a:lnTo>
                    <a:pt x="641" y="213"/>
                  </a:lnTo>
                  <a:lnTo>
                    <a:pt x="644" y="215"/>
                  </a:lnTo>
                  <a:lnTo>
                    <a:pt x="646" y="217"/>
                  </a:lnTo>
                  <a:lnTo>
                    <a:pt x="647" y="221"/>
                  </a:lnTo>
                  <a:lnTo>
                    <a:pt x="647" y="223"/>
                  </a:lnTo>
                  <a:lnTo>
                    <a:pt x="648" y="226"/>
                  </a:lnTo>
                  <a:lnTo>
                    <a:pt x="647" y="229"/>
                  </a:lnTo>
                  <a:lnTo>
                    <a:pt x="646" y="231"/>
                  </a:lnTo>
                  <a:lnTo>
                    <a:pt x="645" y="235"/>
                  </a:lnTo>
                  <a:close/>
                  <a:moveTo>
                    <a:pt x="241" y="360"/>
                  </a:moveTo>
                  <a:lnTo>
                    <a:pt x="232" y="360"/>
                  </a:lnTo>
                  <a:lnTo>
                    <a:pt x="223" y="357"/>
                  </a:lnTo>
                  <a:lnTo>
                    <a:pt x="216" y="353"/>
                  </a:lnTo>
                  <a:lnTo>
                    <a:pt x="209" y="347"/>
                  </a:lnTo>
                  <a:lnTo>
                    <a:pt x="204" y="341"/>
                  </a:lnTo>
                  <a:lnTo>
                    <a:pt x="199" y="333"/>
                  </a:lnTo>
                  <a:lnTo>
                    <a:pt x="196" y="325"/>
                  </a:lnTo>
                  <a:lnTo>
                    <a:pt x="195" y="315"/>
                  </a:lnTo>
                  <a:lnTo>
                    <a:pt x="196" y="306"/>
                  </a:lnTo>
                  <a:lnTo>
                    <a:pt x="199" y="298"/>
                  </a:lnTo>
                  <a:lnTo>
                    <a:pt x="204" y="290"/>
                  </a:lnTo>
                  <a:lnTo>
                    <a:pt x="209" y="284"/>
                  </a:lnTo>
                  <a:lnTo>
                    <a:pt x="216" y="277"/>
                  </a:lnTo>
                  <a:lnTo>
                    <a:pt x="223" y="274"/>
                  </a:lnTo>
                  <a:lnTo>
                    <a:pt x="232" y="271"/>
                  </a:lnTo>
                  <a:lnTo>
                    <a:pt x="241" y="270"/>
                  </a:lnTo>
                  <a:lnTo>
                    <a:pt x="250" y="271"/>
                  </a:lnTo>
                  <a:lnTo>
                    <a:pt x="258" y="274"/>
                  </a:lnTo>
                  <a:lnTo>
                    <a:pt x="266" y="277"/>
                  </a:lnTo>
                  <a:lnTo>
                    <a:pt x="272" y="284"/>
                  </a:lnTo>
                  <a:lnTo>
                    <a:pt x="278" y="290"/>
                  </a:lnTo>
                  <a:lnTo>
                    <a:pt x="282" y="298"/>
                  </a:lnTo>
                  <a:lnTo>
                    <a:pt x="285" y="306"/>
                  </a:lnTo>
                  <a:lnTo>
                    <a:pt x="286" y="315"/>
                  </a:lnTo>
                  <a:lnTo>
                    <a:pt x="285" y="325"/>
                  </a:lnTo>
                  <a:lnTo>
                    <a:pt x="282" y="333"/>
                  </a:lnTo>
                  <a:lnTo>
                    <a:pt x="278" y="341"/>
                  </a:lnTo>
                  <a:lnTo>
                    <a:pt x="272" y="347"/>
                  </a:lnTo>
                  <a:lnTo>
                    <a:pt x="266" y="353"/>
                  </a:lnTo>
                  <a:lnTo>
                    <a:pt x="258" y="357"/>
                  </a:lnTo>
                  <a:lnTo>
                    <a:pt x="250" y="360"/>
                  </a:lnTo>
                  <a:lnTo>
                    <a:pt x="241" y="360"/>
                  </a:lnTo>
                  <a:lnTo>
                    <a:pt x="241" y="360"/>
                  </a:lnTo>
                  <a:close/>
                  <a:moveTo>
                    <a:pt x="888" y="285"/>
                  </a:moveTo>
                  <a:lnTo>
                    <a:pt x="885" y="286"/>
                  </a:lnTo>
                  <a:lnTo>
                    <a:pt x="883" y="286"/>
                  </a:lnTo>
                  <a:lnTo>
                    <a:pt x="879" y="288"/>
                  </a:lnTo>
                  <a:lnTo>
                    <a:pt x="877" y="289"/>
                  </a:lnTo>
                  <a:lnTo>
                    <a:pt x="875" y="291"/>
                  </a:lnTo>
                  <a:lnTo>
                    <a:pt x="874" y="295"/>
                  </a:lnTo>
                  <a:lnTo>
                    <a:pt x="873" y="297"/>
                  </a:lnTo>
                  <a:lnTo>
                    <a:pt x="873" y="300"/>
                  </a:lnTo>
                  <a:lnTo>
                    <a:pt x="872" y="311"/>
                  </a:lnTo>
                  <a:lnTo>
                    <a:pt x="870" y="320"/>
                  </a:lnTo>
                  <a:lnTo>
                    <a:pt x="866" y="330"/>
                  </a:lnTo>
                  <a:lnTo>
                    <a:pt x="860" y="339"/>
                  </a:lnTo>
                  <a:lnTo>
                    <a:pt x="853" y="345"/>
                  </a:lnTo>
                  <a:lnTo>
                    <a:pt x="845" y="351"/>
                  </a:lnTo>
                  <a:lnTo>
                    <a:pt x="837" y="356"/>
                  </a:lnTo>
                  <a:lnTo>
                    <a:pt x="827" y="359"/>
                  </a:lnTo>
                  <a:lnTo>
                    <a:pt x="826" y="343"/>
                  </a:lnTo>
                  <a:lnTo>
                    <a:pt x="823" y="328"/>
                  </a:lnTo>
                  <a:lnTo>
                    <a:pt x="820" y="313"/>
                  </a:lnTo>
                  <a:lnTo>
                    <a:pt x="816" y="298"/>
                  </a:lnTo>
                  <a:lnTo>
                    <a:pt x="811" y="284"/>
                  </a:lnTo>
                  <a:lnTo>
                    <a:pt x="805" y="269"/>
                  </a:lnTo>
                  <a:lnTo>
                    <a:pt x="799" y="255"/>
                  </a:lnTo>
                  <a:lnTo>
                    <a:pt x="793" y="242"/>
                  </a:lnTo>
                  <a:lnTo>
                    <a:pt x="784" y="228"/>
                  </a:lnTo>
                  <a:lnTo>
                    <a:pt x="775" y="215"/>
                  </a:lnTo>
                  <a:lnTo>
                    <a:pt x="767" y="203"/>
                  </a:lnTo>
                  <a:lnTo>
                    <a:pt x="757" y="191"/>
                  </a:lnTo>
                  <a:lnTo>
                    <a:pt x="746" y="179"/>
                  </a:lnTo>
                  <a:lnTo>
                    <a:pt x="735" y="168"/>
                  </a:lnTo>
                  <a:lnTo>
                    <a:pt x="723" y="157"/>
                  </a:lnTo>
                  <a:lnTo>
                    <a:pt x="711" y="147"/>
                  </a:lnTo>
                  <a:lnTo>
                    <a:pt x="698" y="137"/>
                  </a:lnTo>
                  <a:lnTo>
                    <a:pt x="684" y="127"/>
                  </a:lnTo>
                  <a:lnTo>
                    <a:pt x="670" y="119"/>
                  </a:lnTo>
                  <a:lnTo>
                    <a:pt x="656" y="110"/>
                  </a:lnTo>
                  <a:lnTo>
                    <a:pt x="641" y="103"/>
                  </a:lnTo>
                  <a:lnTo>
                    <a:pt x="625" y="95"/>
                  </a:lnTo>
                  <a:lnTo>
                    <a:pt x="610" y="89"/>
                  </a:lnTo>
                  <a:lnTo>
                    <a:pt x="594" y="83"/>
                  </a:lnTo>
                  <a:lnTo>
                    <a:pt x="577" y="78"/>
                  </a:lnTo>
                  <a:lnTo>
                    <a:pt x="560" y="73"/>
                  </a:lnTo>
                  <a:lnTo>
                    <a:pt x="543" y="68"/>
                  </a:lnTo>
                  <a:lnTo>
                    <a:pt x="526" y="65"/>
                  </a:lnTo>
                  <a:lnTo>
                    <a:pt x="507" y="63"/>
                  </a:lnTo>
                  <a:lnTo>
                    <a:pt x="489" y="61"/>
                  </a:lnTo>
                  <a:lnTo>
                    <a:pt x="471" y="60"/>
                  </a:lnTo>
                  <a:lnTo>
                    <a:pt x="452" y="60"/>
                  </a:lnTo>
                  <a:lnTo>
                    <a:pt x="430" y="60"/>
                  </a:lnTo>
                  <a:lnTo>
                    <a:pt x="409" y="61"/>
                  </a:lnTo>
                  <a:lnTo>
                    <a:pt x="387" y="62"/>
                  </a:lnTo>
                  <a:lnTo>
                    <a:pt x="366" y="65"/>
                  </a:lnTo>
                  <a:lnTo>
                    <a:pt x="360" y="58"/>
                  </a:lnTo>
                  <a:lnTo>
                    <a:pt x="355" y="50"/>
                  </a:lnTo>
                  <a:lnTo>
                    <a:pt x="349" y="44"/>
                  </a:lnTo>
                  <a:lnTo>
                    <a:pt x="342" y="37"/>
                  </a:lnTo>
                  <a:lnTo>
                    <a:pt x="335" y="32"/>
                  </a:lnTo>
                  <a:lnTo>
                    <a:pt x="328" y="26"/>
                  </a:lnTo>
                  <a:lnTo>
                    <a:pt x="321" y="21"/>
                  </a:lnTo>
                  <a:lnTo>
                    <a:pt x="312" y="17"/>
                  </a:lnTo>
                  <a:lnTo>
                    <a:pt x="305" y="12"/>
                  </a:lnTo>
                  <a:lnTo>
                    <a:pt x="296" y="9"/>
                  </a:lnTo>
                  <a:lnTo>
                    <a:pt x="287" y="6"/>
                  </a:lnTo>
                  <a:lnTo>
                    <a:pt x="279" y="4"/>
                  </a:lnTo>
                  <a:lnTo>
                    <a:pt x="270" y="2"/>
                  </a:lnTo>
                  <a:lnTo>
                    <a:pt x="262" y="1"/>
                  </a:lnTo>
                  <a:lnTo>
                    <a:pt x="252" y="0"/>
                  </a:lnTo>
                  <a:lnTo>
                    <a:pt x="242" y="0"/>
                  </a:lnTo>
                  <a:lnTo>
                    <a:pt x="233" y="0"/>
                  </a:lnTo>
                  <a:lnTo>
                    <a:pt x="223" y="1"/>
                  </a:lnTo>
                  <a:lnTo>
                    <a:pt x="215" y="2"/>
                  </a:lnTo>
                  <a:lnTo>
                    <a:pt x="205" y="4"/>
                  </a:lnTo>
                  <a:lnTo>
                    <a:pt x="195" y="7"/>
                  </a:lnTo>
                  <a:lnTo>
                    <a:pt x="187" y="10"/>
                  </a:lnTo>
                  <a:lnTo>
                    <a:pt x="177" y="15"/>
                  </a:lnTo>
                  <a:lnTo>
                    <a:pt x="169" y="19"/>
                  </a:lnTo>
                  <a:lnTo>
                    <a:pt x="166" y="21"/>
                  </a:lnTo>
                  <a:lnTo>
                    <a:pt x="163" y="24"/>
                  </a:lnTo>
                  <a:lnTo>
                    <a:pt x="162" y="29"/>
                  </a:lnTo>
                  <a:lnTo>
                    <a:pt x="161" y="32"/>
                  </a:lnTo>
                  <a:lnTo>
                    <a:pt x="162" y="36"/>
                  </a:lnTo>
                  <a:lnTo>
                    <a:pt x="163" y="39"/>
                  </a:lnTo>
                  <a:lnTo>
                    <a:pt x="166" y="42"/>
                  </a:lnTo>
                  <a:lnTo>
                    <a:pt x="169" y="46"/>
                  </a:lnTo>
                  <a:lnTo>
                    <a:pt x="179" y="52"/>
                  </a:lnTo>
                  <a:lnTo>
                    <a:pt x="189" y="60"/>
                  </a:lnTo>
                  <a:lnTo>
                    <a:pt x="197" y="68"/>
                  </a:lnTo>
                  <a:lnTo>
                    <a:pt x="205" y="77"/>
                  </a:lnTo>
                  <a:lnTo>
                    <a:pt x="211" y="88"/>
                  </a:lnTo>
                  <a:lnTo>
                    <a:pt x="217" y="98"/>
                  </a:lnTo>
                  <a:lnTo>
                    <a:pt x="222" y="109"/>
                  </a:lnTo>
                  <a:lnTo>
                    <a:pt x="225" y="121"/>
                  </a:lnTo>
                  <a:lnTo>
                    <a:pt x="210" y="130"/>
                  </a:lnTo>
                  <a:lnTo>
                    <a:pt x="197" y="141"/>
                  </a:lnTo>
                  <a:lnTo>
                    <a:pt x="183" y="152"/>
                  </a:lnTo>
                  <a:lnTo>
                    <a:pt x="172" y="163"/>
                  </a:lnTo>
                  <a:lnTo>
                    <a:pt x="160" y="174"/>
                  </a:lnTo>
                  <a:lnTo>
                    <a:pt x="148" y="187"/>
                  </a:lnTo>
                  <a:lnTo>
                    <a:pt x="138" y="200"/>
                  </a:lnTo>
                  <a:lnTo>
                    <a:pt x="128" y="213"/>
                  </a:lnTo>
                  <a:lnTo>
                    <a:pt x="119" y="227"/>
                  </a:lnTo>
                  <a:lnTo>
                    <a:pt x="110" y="241"/>
                  </a:lnTo>
                  <a:lnTo>
                    <a:pt x="103" y="255"/>
                  </a:lnTo>
                  <a:lnTo>
                    <a:pt x="97" y="270"/>
                  </a:lnTo>
                  <a:lnTo>
                    <a:pt x="90" y="285"/>
                  </a:lnTo>
                  <a:lnTo>
                    <a:pt x="85" y="300"/>
                  </a:lnTo>
                  <a:lnTo>
                    <a:pt x="80" y="315"/>
                  </a:lnTo>
                  <a:lnTo>
                    <a:pt x="77" y="330"/>
                  </a:lnTo>
                  <a:lnTo>
                    <a:pt x="15" y="330"/>
                  </a:lnTo>
                  <a:lnTo>
                    <a:pt x="12" y="331"/>
                  </a:lnTo>
                  <a:lnTo>
                    <a:pt x="10" y="331"/>
                  </a:lnTo>
                  <a:lnTo>
                    <a:pt x="6" y="333"/>
                  </a:lnTo>
                  <a:lnTo>
                    <a:pt x="4" y="334"/>
                  </a:lnTo>
                  <a:lnTo>
                    <a:pt x="2" y="337"/>
                  </a:lnTo>
                  <a:lnTo>
                    <a:pt x="1" y="340"/>
                  </a:lnTo>
                  <a:lnTo>
                    <a:pt x="0" y="343"/>
                  </a:lnTo>
                  <a:lnTo>
                    <a:pt x="0" y="345"/>
                  </a:lnTo>
                  <a:lnTo>
                    <a:pt x="0" y="496"/>
                  </a:lnTo>
                  <a:lnTo>
                    <a:pt x="0" y="499"/>
                  </a:lnTo>
                  <a:lnTo>
                    <a:pt x="1" y="502"/>
                  </a:lnTo>
                  <a:lnTo>
                    <a:pt x="2" y="505"/>
                  </a:lnTo>
                  <a:lnTo>
                    <a:pt x="4" y="507"/>
                  </a:lnTo>
                  <a:lnTo>
                    <a:pt x="6" y="508"/>
                  </a:lnTo>
                  <a:lnTo>
                    <a:pt x="10" y="510"/>
                  </a:lnTo>
                  <a:lnTo>
                    <a:pt x="12" y="511"/>
                  </a:lnTo>
                  <a:lnTo>
                    <a:pt x="15" y="511"/>
                  </a:lnTo>
                  <a:lnTo>
                    <a:pt x="110" y="511"/>
                  </a:lnTo>
                  <a:lnTo>
                    <a:pt x="118" y="525"/>
                  </a:lnTo>
                  <a:lnTo>
                    <a:pt x="125" y="538"/>
                  </a:lnTo>
                  <a:lnTo>
                    <a:pt x="134" y="551"/>
                  </a:lnTo>
                  <a:lnTo>
                    <a:pt x="144" y="564"/>
                  </a:lnTo>
                  <a:lnTo>
                    <a:pt x="153" y="576"/>
                  </a:lnTo>
                  <a:lnTo>
                    <a:pt x="164" y="587"/>
                  </a:lnTo>
                  <a:lnTo>
                    <a:pt x="175" y="598"/>
                  </a:lnTo>
                  <a:lnTo>
                    <a:pt x="187" y="608"/>
                  </a:lnTo>
                  <a:lnTo>
                    <a:pt x="199" y="617"/>
                  </a:lnTo>
                  <a:lnTo>
                    <a:pt x="212" y="627"/>
                  </a:lnTo>
                  <a:lnTo>
                    <a:pt x="225" y="636"/>
                  </a:lnTo>
                  <a:lnTo>
                    <a:pt x="240" y="643"/>
                  </a:lnTo>
                  <a:lnTo>
                    <a:pt x="254" y="651"/>
                  </a:lnTo>
                  <a:lnTo>
                    <a:pt x="269" y="657"/>
                  </a:lnTo>
                  <a:lnTo>
                    <a:pt x="285" y="664"/>
                  </a:lnTo>
                  <a:lnTo>
                    <a:pt x="301" y="669"/>
                  </a:lnTo>
                  <a:lnTo>
                    <a:pt x="301" y="767"/>
                  </a:lnTo>
                  <a:lnTo>
                    <a:pt x="301" y="770"/>
                  </a:lnTo>
                  <a:lnTo>
                    <a:pt x="302" y="773"/>
                  </a:lnTo>
                  <a:lnTo>
                    <a:pt x="304" y="775"/>
                  </a:lnTo>
                  <a:lnTo>
                    <a:pt x="306" y="777"/>
                  </a:lnTo>
                  <a:lnTo>
                    <a:pt x="308" y="779"/>
                  </a:lnTo>
                  <a:lnTo>
                    <a:pt x="310" y="780"/>
                  </a:lnTo>
                  <a:lnTo>
                    <a:pt x="313" y="782"/>
                  </a:lnTo>
                  <a:lnTo>
                    <a:pt x="316" y="782"/>
                  </a:lnTo>
                  <a:lnTo>
                    <a:pt x="320" y="782"/>
                  </a:lnTo>
                  <a:lnTo>
                    <a:pt x="322" y="780"/>
                  </a:lnTo>
                  <a:lnTo>
                    <a:pt x="325" y="779"/>
                  </a:lnTo>
                  <a:lnTo>
                    <a:pt x="327" y="777"/>
                  </a:lnTo>
                  <a:lnTo>
                    <a:pt x="328" y="775"/>
                  </a:lnTo>
                  <a:lnTo>
                    <a:pt x="330" y="773"/>
                  </a:lnTo>
                  <a:lnTo>
                    <a:pt x="331" y="770"/>
                  </a:lnTo>
                  <a:lnTo>
                    <a:pt x="331" y="767"/>
                  </a:lnTo>
                  <a:lnTo>
                    <a:pt x="331" y="678"/>
                  </a:lnTo>
                  <a:lnTo>
                    <a:pt x="359" y="684"/>
                  </a:lnTo>
                  <a:lnTo>
                    <a:pt x="389" y="688"/>
                  </a:lnTo>
                  <a:lnTo>
                    <a:pt x="419" y="690"/>
                  </a:lnTo>
                  <a:lnTo>
                    <a:pt x="452" y="691"/>
                  </a:lnTo>
                  <a:lnTo>
                    <a:pt x="468" y="691"/>
                  </a:lnTo>
                  <a:lnTo>
                    <a:pt x="483" y="690"/>
                  </a:lnTo>
                  <a:lnTo>
                    <a:pt x="499" y="689"/>
                  </a:lnTo>
                  <a:lnTo>
                    <a:pt x="514" y="687"/>
                  </a:lnTo>
                  <a:lnTo>
                    <a:pt x="543" y="682"/>
                  </a:lnTo>
                  <a:lnTo>
                    <a:pt x="572" y="675"/>
                  </a:lnTo>
                  <a:lnTo>
                    <a:pt x="572" y="767"/>
                  </a:lnTo>
                  <a:lnTo>
                    <a:pt x="573" y="770"/>
                  </a:lnTo>
                  <a:lnTo>
                    <a:pt x="573" y="773"/>
                  </a:lnTo>
                  <a:lnTo>
                    <a:pt x="575" y="775"/>
                  </a:lnTo>
                  <a:lnTo>
                    <a:pt x="576" y="777"/>
                  </a:lnTo>
                  <a:lnTo>
                    <a:pt x="579" y="779"/>
                  </a:lnTo>
                  <a:lnTo>
                    <a:pt x="581" y="780"/>
                  </a:lnTo>
                  <a:lnTo>
                    <a:pt x="585" y="782"/>
                  </a:lnTo>
                  <a:lnTo>
                    <a:pt x="587" y="782"/>
                  </a:lnTo>
                  <a:lnTo>
                    <a:pt x="590" y="782"/>
                  </a:lnTo>
                  <a:lnTo>
                    <a:pt x="593" y="780"/>
                  </a:lnTo>
                  <a:lnTo>
                    <a:pt x="595" y="779"/>
                  </a:lnTo>
                  <a:lnTo>
                    <a:pt x="597" y="777"/>
                  </a:lnTo>
                  <a:lnTo>
                    <a:pt x="600" y="775"/>
                  </a:lnTo>
                  <a:lnTo>
                    <a:pt x="601" y="773"/>
                  </a:lnTo>
                  <a:lnTo>
                    <a:pt x="602" y="770"/>
                  </a:lnTo>
                  <a:lnTo>
                    <a:pt x="602" y="767"/>
                  </a:lnTo>
                  <a:lnTo>
                    <a:pt x="602" y="665"/>
                  </a:lnTo>
                  <a:lnTo>
                    <a:pt x="625" y="655"/>
                  </a:lnTo>
                  <a:lnTo>
                    <a:pt x="648" y="644"/>
                  </a:lnTo>
                  <a:lnTo>
                    <a:pt x="669" y="632"/>
                  </a:lnTo>
                  <a:lnTo>
                    <a:pt x="690" y="620"/>
                  </a:lnTo>
                  <a:lnTo>
                    <a:pt x="709" y="605"/>
                  </a:lnTo>
                  <a:lnTo>
                    <a:pt x="727" y="590"/>
                  </a:lnTo>
                  <a:lnTo>
                    <a:pt x="744" y="573"/>
                  </a:lnTo>
                  <a:lnTo>
                    <a:pt x="759" y="555"/>
                  </a:lnTo>
                  <a:lnTo>
                    <a:pt x="773" y="537"/>
                  </a:lnTo>
                  <a:lnTo>
                    <a:pt x="786" y="519"/>
                  </a:lnTo>
                  <a:lnTo>
                    <a:pt x="797" y="498"/>
                  </a:lnTo>
                  <a:lnTo>
                    <a:pt x="807" y="478"/>
                  </a:lnTo>
                  <a:lnTo>
                    <a:pt x="814" y="457"/>
                  </a:lnTo>
                  <a:lnTo>
                    <a:pt x="820" y="435"/>
                  </a:lnTo>
                  <a:lnTo>
                    <a:pt x="825" y="413"/>
                  </a:lnTo>
                  <a:lnTo>
                    <a:pt x="827" y="389"/>
                  </a:lnTo>
                  <a:lnTo>
                    <a:pt x="834" y="388"/>
                  </a:lnTo>
                  <a:lnTo>
                    <a:pt x="843" y="386"/>
                  </a:lnTo>
                  <a:lnTo>
                    <a:pt x="850" y="383"/>
                  </a:lnTo>
                  <a:lnTo>
                    <a:pt x="857" y="379"/>
                  </a:lnTo>
                  <a:lnTo>
                    <a:pt x="864" y="375"/>
                  </a:lnTo>
                  <a:lnTo>
                    <a:pt x="870" y="371"/>
                  </a:lnTo>
                  <a:lnTo>
                    <a:pt x="876" y="365"/>
                  </a:lnTo>
                  <a:lnTo>
                    <a:pt x="882" y="360"/>
                  </a:lnTo>
                  <a:lnTo>
                    <a:pt x="886" y="354"/>
                  </a:lnTo>
                  <a:lnTo>
                    <a:pt x="890" y="347"/>
                  </a:lnTo>
                  <a:lnTo>
                    <a:pt x="894" y="340"/>
                  </a:lnTo>
                  <a:lnTo>
                    <a:pt x="898" y="333"/>
                  </a:lnTo>
                  <a:lnTo>
                    <a:pt x="900" y="325"/>
                  </a:lnTo>
                  <a:lnTo>
                    <a:pt x="902" y="317"/>
                  </a:lnTo>
                  <a:lnTo>
                    <a:pt x="903" y="309"/>
                  </a:lnTo>
                  <a:lnTo>
                    <a:pt x="903" y="300"/>
                  </a:lnTo>
                  <a:lnTo>
                    <a:pt x="903" y="297"/>
                  </a:lnTo>
                  <a:lnTo>
                    <a:pt x="902" y="295"/>
                  </a:lnTo>
                  <a:lnTo>
                    <a:pt x="901" y="291"/>
                  </a:lnTo>
                  <a:lnTo>
                    <a:pt x="899" y="289"/>
                  </a:lnTo>
                  <a:lnTo>
                    <a:pt x="897" y="288"/>
                  </a:lnTo>
                  <a:lnTo>
                    <a:pt x="894" y="286"/>
                  </a:lnTo>
                  <a:lnTo>
                    <a:pt x="891" y="286"/>
                  </a:lnTo>
                  <a:lnTo>
                    <a:pt x="888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01" name="Oval 200">
            <a:extLst>
              <a:ext uri="{FF2B5EF4-FFF2-40B4-BE49-F238E27FC236}">
                <a16:creationId xmlns:a16="http://schemas.microsoft.com/office/drawing/2014/main" id="{7A3606D1-B6B8-4F5C-AC8B-ECE2ABC418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017631"/>
            <a:ext cx="585864" cy="514473"/>
          </a:xfrm>
          <a:prstGeom prst="ellipse">
            <a:avLst/>
          </a:prstGeom>
          <a:solidFill>
            <a:srgbClr val="A2D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02" name="Group 201" descr="This image is an icon of a calendar. ">
            <a:extLst>
              <a:ext uri="{FF2B5EF4-FFF2-40B4-BE49-F238E27FC236}">
                <a16:creationId xmlns:a16="http://schemas.microsoft.com/office/drawing/2014/main" id="{9819DAAD-B642-49C5-9475-AC9CE17972E4}"/>
              </a:ext>
            </a:extLst>
          </p:cNvPr>
          <p:cNvGrpSpPr/>
          <p:nvPr/>
        </p:nvGrpSpPr>
        <p:grpSpPr>
          <a:xfrm>
            <a:off x="6526964" y="5737869"/>
            <a:ext cx="284163" cy="284163"/>
            <a:chOff x="2613272" y="4772729"/>
            <a:chExt cx="284163" cy="284163"/>
          </a:xfrm>
          <a:solidFill>
            <a:schemeClr val="bg1"/>
          </a:solidFill>
        </p:grpSpPr>
        <p:sp>
          <p:nvSpPr>
            <p:cNvPr id="203" name="Rectangle 4405">
              <a:extLst>
                <a:ext uri="{FF2B5EF4-FFF2-40B4-BE49-F238E27FC236}">
                  <a16:creationId xmlns:a16="http://schemas.microsoft.com/office/drawing/2014/main" id="{59B5FA85-58BE-47FC-9D41-04969B8618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56147" y="4963229"/>
              <a:ext cx="57150" cy="381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4" name="Rectangle 4406">
              <a:extLst>
                <a:ext uri="{FF2B5EF4-FFF2-40B4-BE49-F238E27FC236}">
                  <a16:creationId xmlns:a16="http://schemas.microsoft.com/office/drawing/2014/main" id="{152301EC-7857-45F8-BB75-6D4842A903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89472" y="4963229"/>
              <a:ext cx="57150" cy="381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5" name="Rectangle 4407">
              <a:extLst>
                <a:ext uri="{FF2B5EF4-FFF2-40B4-BE49-F238E27FC236}">
                  <a16:creationId xmlns:a16="http://schemas.microsoft.com/office/drawing/2014/main" id="{4FCA5E14-196A-4365-B18B-FB9F67A803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89472" y="4915604"/>
              <a:ext cx="57150" cy="381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6" name="Rectangle 4408">
              <a:extLst>
                <a:ext uri="{FF2B5EF4-FFF2-40B4-BE49-F238E27FC236}">
                  <a16:creationId xmlns:a16="http://schemas.microsoft.com/office/drawing/2014/main" id="{3DF1DC26-A650-4CA1-B924-B121C971B3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56147" y="4915604"/>
              <a:ext cx="57150" cy="381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7" name="Freeform 4409">
              <a:extLst>
                <a:ext uri="{FF2B5EF4-FFF2-40B4-BE49-F238E27FC236}">
                  <a16:creationId xmlns:a16="http://schemas.microsoft.com/office/drawing/2014/main" id="{421E2E9B-25AB-4781-B163-238C59DFD2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13272" y="4772729"/>
              <a:ext cx="284163" cy="85725"/>
            </a:xfrm>
            <a:custGeom>
              <a:avLst/>
              <a:gdLst>
                <a:gd name="T0" fmla="*/ 628 w 897"/>
                <a:gd name="T1" fmla="*/ 149 h 269"/>
                <a:gd name="T2" fmla="*/ 717 w 897"/>
                <a:gd name="T3" fmla="*/ 30 h 269"/>
                <a:gd name="T4" fmla="*/ 269 w 897"/>
                <a:gd name="T5" fmla="*/ 149 h 269"/>
                <a:gd name="T6" fmla="*/ 179 w 897"/>
                <a:gd name="T7" fmla="*/ 30 h 269"/>
                <a:gd name="T8" fmla="*/ 269 w 897"/>
                <a:gd name="T9" fmla="*/ 149 h 269"/>
                <a:gd name="T10" fmla="*/ 747 w 897"/>
                <a:gd name="T11" fmla="*/ 60 h 269"/>
                <a:gd name="T12" fmla="*/ 747 w 897"/>
                <a:gd name="T13" fmla="*/ 12 h 269"/>
                <a:gd name="T14" fmla="*/ 745 w 897"/>
                <a:gd name="T15" fmla="*/ 6 h 269"/>
                <a:gd name="T16" fmla="*/ 741 w 897"/>
                <a:gd name="T17" fmla="*/ 2 h 269"/>
                <a:gd name="T18" fmla="*/ 735 w 897"/>
                <a:gd name="T19" fmla="*/ 0 h 269"/>
                <a:gd name="T20" fmla="*/ 613 w 897"/>
                <a:gd name="T21" fmla="*/ 0 h 269"/>
                <a:gd name="T22" fmla="*/ 607 w 897"/>
                <a:gd name="T23" fmla="*/ 1 h 269"/>
                <a:gd name="T24" fmla="*/ 603 w 897"/>
                <a:gd name="T25" fmla="*/ 4 h 269"/>
                <a:gd name="T26" fmla="*/ 600 w 897"/>
                <a:gd name="T27" fmla="*/ 10 h 269"/>
                <a:gd name="T28" fmla="*/ 598 w 897"/>
                <a:gd name="T29" fmla="*/ 15 h 269"/>
                <a:gd name="T30" fmla="*/ 299 w 897"/>
                <a:gd name="T31" fmla="*/ 60 h 269"/>
                <a:gd name="T32" fmla="*/ 299 w 897"/>
                <a:gd name="T33" fmla="*/ 12 h 269"/>
                <a:gd name="T34" fmla="*/ 297 w 897"/>
                <a:gd name="T35" fmla="*/ 6 h 269"/>
                <a:gd name="T36" fmla="*/ 292 w 897"/>
                <a:gd name="T37" fmla="*/ 2 h 269"/>
                <a:gd name="T38" fmla="*/ 287 w 897"/>
                <a:gd name="T39" fmla="*/ 0 h 269"/>
                <a:gd name="T40" fmla="*/ 164 w 897"/>
                <a:gd name="T41" fmla="*/ 0 h 269"/>
                <a:gd name="T42" fmla="*/ 159 w 897"/>
                <a:gd name="T43" fmla="*/ 1 h 269"/>
                <a:gd name="T44" fmla="*/ 153 w 897"/>
                <a:gd name="T45" fmla="*/ 4 h 269"/>
                <a:gd name="T46" fmla="*/ 150 w 897"/>
                <a:gd name="T47" fmla="*/ 10 h 269"/>
                <a:gd name="T48" fmla="*/ 149 w 897"/>
                <a:gd name="T49" fmla="*/ 15 h 269"/>
                <a:gd name="T50" fmla="*/ 15 w 897"/>
                <a:gd name="T51" fmla="*/ 60 h 269"/>
                <a:gd name="T52" fmla="*/ 9 w 897"/>
                <a:gd name="T53" fmla="*/ 61 h 269"/>
                <a:gd name="T54" fmla="*/ 5 w 897"/>
                <a:gd name="T55" fmla="*/ 64 h 269"/>
                <a:gd name="T56" fmla="*/ 1 w 897"/>
                <a:gd name="T57" fmla="*/ 68 h 269"/>
                <a:gd name="T58" fmla="*/ 0 w 897"/>
                <a:gd name="T59" fmla="*/ 75 h 269"/>
                <a:gd name="T60" fmla="*/ 897 w 897"/>
                <a:gd name="T61" fmla="*/ 269 h 269"/>
                <a:gd name="T62" fmla="*/ 897 w 897"/>
                <a:gd name="T63" fmla="*/ 72 h 269"/>
                <a:gd name="T64" fmla="*/ 895 w 897"/>
                <a:gd name="T65" fmla="*/ 66 h 269"/>
                <a:gd name="T66" fmla="*/ 891 w 897"/>
                <a:gd name="T67" fmla="*/ 62 h 269"/>
                <a:gd name="T68" fmla="*/ 885 w 897"/>
                <a:gd name="T69" fmla="*/ 6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97" h="269">
                  <a:moveTo>
                    <a:pt x="717" y="149"/>
                  </a:moveTo>
                  <a:lnTo>
                    <a:pt x="628" y="149"/>
                  </a:lnTo>
                  <a:lnTo>
                    <a:pt x="628" y="30"/>
                  </a:lnTo>
                  <a:lnTo>
                    <a:pt x="717" y="30"/>
                  </a:lnTo>
                  <a:lnTo>
                    <a:pt x="717" y="149"/>
                  </a:lnTo>
                  <a:close/>
                  <a:moveTo>
                    <a:pt x="269" y="149"/>
                  </a:moveTo>
                  <a:lnTo>
                    <a:pt x="179" y="149"/>
                  </a:lnTo>
                  <a:lnTo>
                    <a:pt x="179" y="30"/>
                  </a:lnTo>
                  <a:lnTo>
                    <a:pt x="269" y="30"/>
                  </a:lnTo>
                  <a:lnTo>
                    <a:pt x="269" y="149"/>
                  </a:lnTo>
                  <a:close/>
                  <a:moveTo>
                    <a:pt x="882" y="60"/>
                  </a:moveTo>
                  <a:lnTo>
                    <a:pt x="747" y="60"/>
                  </a:lnTo>
                  <a:lnTo>
                    <a:pt x="747" y="15"/>
                  </a:lnTo>
                  <a:lnTo>
                    <a:pt x="747" y="12"/>
                  </a:lnTo>
                  <a:lnTo>
                    <a:pt x="746" y="10"/>
                  </a:lnTo>
                  <a:lnTo>
                    <a:pt x="745" y="6"/>
                  </a:lnTo>
                  <a:lnTo>
                    <a:pt x="743" y="4"/>
                  </a:lnTo>
                  <a:lnTo>
                    <a:pt x="741" y="2"/>
                  </a:lnTo>
                  <a:lnTo>
                    <a:pt x="739" y="1"/>
                  </a:lnTo>
                  <a:lnTo>
                    <a:pt x="735" y="0"/>
                  </a:lnTo>
                  <a:lnTo>
                    <a:pt x="732" y="0"/>
                  </a:lnTo>
                  <a:lnTo>
                    <a:pt x="613" y="0"/>
                  </a:lnTo>
                  <a:lnTo>
                    <a:pt x="610" y="0"/>
                  </a:lnTo>
                  <a:lnTo>
                    <a:pt x="607" y="1"/>
                  </a:lnTo>
                  <a:lnTo>
                    <a:pt x="605" y="2"/>
                  </a:lnTo>
                  <a:lnTo>
                    <a:pt x="603" y="4"/>
                  </a:lnTo>
                  <a:lnTo>
                    <a:pt x="601" y="6"/>
                  </a:lnTo>
                  <a:lnTo>
                    <a:pt x="600" y="10"/>
                  </a:lnTo>
                  <a:lnTo>
                    <a:pt x="598" y="12"/>
                  </a:lnTo>
                  <a:lnTo>
                    <a:pt x="598" y="15"/>
                  </a:lnTo>
                  <a:lnTo>
                    <a:pt x="598" y="60"/>
                  </a:lnTo>
                  <a:lnTo>
                    <a:pt x="299" y="60"/>
                  </a:lnTo>
                  <a:lnTo>
                    <a:pt x="299" y="15"/>
                  </a:lnTo>
                  <a:lnTo>
                    <a:pt x="299" y="12"/>
                  </a:lnTo>
                  <a:lnTo>
                    <a:pt x="298" y="10"/>
                  </a:lnTo>
                  <a:lnTo>
                    <a:pt x="297" y="6"/>
                  </a:lnTo>
                  <a:lnTo>
                    <a:pt x="295" y="4"/>
                  </a:lnTo>
                  <a:lnTo>
                    <a:pt x="292" y="2"/>
                  </a:lnTo>
                  <a:lnTo>
                    <a:pt x="290" y="1"/>
                  </a:lnTo>
                  <a:lnTo>
                    <a:pt x="287" y="0"/>
                  </a:lnTo>
                  <a:lnTo>
                    <a:pt x="284" y="0"/>
                  </a:lnTo>
                  <a:lnTo>
                    <a:pt x="164" y="0"/>
                  </a:lnTo>
                  <a:lnTo>
                    <a:pt x="161" y="0"/>
                  </a:lnTo>
                  <a:lnTo>
                    <a:pt x="159" y="1"/>
                  </a:lnTo>
                  <a:lnTo>
                    <a:pt x="155" y="2"/>
                  </a:lnTo>
                  <a:lnTo>
                    <a:pt x="153" y="4"/>
                  </a:lnTo>
                  <a:lnTo>
                    <a:pt x="152" y="6"/>
                  </a:lnTo>
                  <a:lnTo>
                    <a:pt x="150" y="10"/>
                  </a:lnTo>
                  <a:lnTo>
                    <a:pt x="150" y="12"/>
                  </a:lnTo>
                  <a:lnTo>
                    <a:pt x="149" y="15"/>
                  </a:lnTo>
                  <a:lnTo>
                    <a:pt x="149" y="60"/>
                  </a:lnTo>
                  <a:lnTo>
                    <a:pt x="15" y="60"/>
                  </a:lnTo>
                  <a:lnTo>
                    <a:pt x="12" y="60"/>
                  </a:lnTo>
                  <a:lnTo>
                    <a:pt x="9" y="61"/>
                  </a:lnTo>
                  <a:lnTo>
                    <a:pt x="7" y="62"/>
                  </a:lnTo>
                  <a:lnTo>
                    <a:pt x="5" y="64"/>
                  </a:lnTo>
                  <a:lnTo>
                    <a:pt x="2" y="66"/>
                  </a:lnTo>
                  <a:lnTo>
                    <a:pt x="1" y="68"/>
                  </a:lnTo>
                  <a:lnTo>
                    <a:pt x="0" y="72"/>
                  </a:lnTo>
                  <a:lnTo>
                    <a:pt x="0" y="75"/>
                  </a:lnTo>
                  <a:lnTo>
                    <a:pt x="0" y="269"/>
                  </a:lnTo>
                  <a:lnTo>
                    <a:pt x="897" y="269"/>
                  </a:lnTo>
                  <a:lnTo>
                    <a:pt x="897" y="75"/>
                  </a:lnTo>
                  <a:lnTo>
                    <a:pt x="897" y="72"/>
                  </a:lnTo>
                  <a:lnTo>
                    <a:pt x="896" y="68"/>
                  </a:lnTo>
                  <a:lnTo>
                    <a:pt x="895" y="66"/>
                  </a:lnTo>
                  <a:lnTo>
                    <a:pt x="893" y="64"/>
                  </a:lnTo>
                  <a:lnTo>
                    <a:pt x="891" y="62"/>
                  </a:lnTo>
                  <a:lnTo>
                    <a:pt x="888" y="61"/>
                  </a:lnTo>
                  <a:lnTo>
                    <a:pt x="885" y="60"/>
                  </a:lnTo>
                  <a:lnTo>
                    <a:pt x="882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8" name="Freeform 4410">
              <a:extLst>
                <a:ext uri="{FF2B5EF4-FFF2-40B4-BE49-F238E27FC236}">
                  <a16:creationId xmlns:a16="http://schemas.microsoft.com/office/drawing/2014/main" id="{E672689E-8BB5-4FC8-8EED-1F31B5024CA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13272" y="4867979"/>
              <a:ext cx="284163" cy="188913"/>
            </a:xfrm>
            <a:custGeom>
              <a:avLst/>
              <a:gdLst>
                <a:gd name="T0" fmla="*/ 82 w 897"/>
                <a:gd name="T1" fmla="*/ 298 h 599"/>
                <a:gd name="T2" fmla="*/ 75 w 897"/>
                <a:gd name="T3" fmla="*/ 288 h 599"/>
                <a:gd name="T4" fmla="*/ 77 w 897"/>
                <a:gd name="T5" fmla="*/ 276 h 599"/>
                <a:gd name="T6" fmla="*/ 87 w 897"/>
                <a:gd name="T7" fmla="*/ 270 h 599"/>
                <a:gd name="T8" fmla="*/ 90 w 897"/>
                <a:gd name="T9" fmla="*/ 150 h 599"/>
                <a:gd name="T10" fmla="*/ 80 w 897"/>
                <a:gd name="T11" fmla="*/ 146 h 599"/>
                <a:gd name="T12" fmla="*/ 75 w 897"/>
                <a:gd name="T13" fmla="*/ 135 h 599"/>
                <a:gd name="T14" fmla="*/ 80 w 897"/>
                <a:gd name="T15" fmla="*/ 125 h 599"/>
                <a:gd name="T16" fmla="*/ 90 w 897"/>
                <a:gd name="T17" fmla="*/ 120 h 599"/>
                <a:gd name="T18" fmla="*/ 210 w 897"/>
                <a:gd name="T19" fmla="*/ 51 h 599"/>
                <a:gd name="T20" fmla="*/ 219 w 897"/>
                <a:gd name="T21" fmla="*/ 42 h 599"/>
                <a:gd name="T22" fmla="*/ 230 w 897"/>
                <a:gd name="T23" fmla="*/ 42 h 599"/>
                <a:gd name="T24" fmla="*/ 238 w 897"/>
                <a:gd name="T25" fmla="*/ 51 h 599"/>
                <a:gd name="T26" fmla="*/ 419 w 897"/>
                <a:gd name="T27" fmla="*/ 120 h 599"/>
                <a:gd name="T28" fmla="*/ 421 w 897"/>
                <a:gd name="T29" fmla="*/ 48 h 599"/>
                <a:gd name="T30" fmla="*/ 430 w 897"/>
                <a:gd name="T31" fmla="*/ 41 h 599"/>
                <a:gd name="T32" fmla="*/ 442 w 897"/>
                <a:gd name="T33" fmla="*/ 44 h 599"/>
                <a:gd name="T34" fmla="*/ 449 w 897"/>
                <a:gd name="T35" fmla="*/ 53 h 599"/>
                <a:gd name="T36" fmla="*/ 628 w 897"/>
                <a:gd name="T37" fmla="*/ 56 h 599"/>
                <a:gd name="T38" fmla="*/ 633 w 897"/>
                <a:gd name="T39" fmla="*/ 45 h 599"/>
                <a:gd name="T40" fmla="*/ 643 w 897"/>
                <a:gd name="T41" fmla="*/ 41 h 599"/>
                <a:gd name="T42" fmla="*/ 653 w 897"/>
                <a:gd name="T43" fmla="*/ 45 h 599"/>
                <a:gd name="T44" fmla="*/ 658 w 897"/>
                <a:gd name="T45" fmla="*/ 56 h 599"/>
                <a:gd name="T46" fmla="*/ 812 w 897"/>
                <a:gd name="T47" fmla="*/ 121 h 599"/>
                <a:gd name="T48" fmla="*/ 821 w 897"/>
                <a:gd name="T49" fmla="*/ 130 h 599"/>
                <a:gd name="T50" fmla="*/ 821 w 897"/>
                <a:gd name="T51" fmla="*/ 142 h 599"/>
                <a:gd name="T52" fmla="*/ 812 w 897"/>
                <a:gd name="T53" fmla="*/ 149 h 599"/>
                <a:gd name="T54" fmla="*/ 658 w 897"/>
                <a:gd name="T55" fmla="*/ 270 h 599"/>
                <a:gd name="T56" fmla="*/ 815 w 897"/>
                <a:gd name="T57" fmla="*/ 272 h 599"/>
                <a:gd name="T58" fmla="*/ 821 w 897"/>
                <a:gd name="T59" fmla="*/ 282 h 599"/>
                <a:gd name="T60" fmla="*/ 819 w 897"/>
                <a:gd name="T61" fmla="*/ 294 h 599"/>
                <a:gd name="T62" fmla="*/ 809 w 897"/>
                <a:gd name="T63" fmla="*/ 300 h 599"/>
                <a:gd name="T64" fmla="*/ 807 w 897"/>
                <a:gd name="T65" fmla="*/ 420 h 599"/>
                <a:gd name="T66" fmla="*/ 818 w 897"/>
                <a:gd name="T67" fmla="*/ 424 h 599"/>
                <a:gd name="T68" fmla="*/ 822 w 897"/>
                <a:gd name="T69" fmla="*/ 435 h 599"/>
                <a:gd name="T70" fmla="*/ 818 w 897"/>
                <a:gd name="T71" fmla="*/ 446 h 599"/>
                <a:gd name="T72" fmla="*/ 807 w 897"/>
                <a:gd name="T73" fmla="*/ 450 h 599"/>
                <a:gd name="T74" fmla="*/ 656 w 897"/>
                <a:gd name="T75" fmla="*/ 515 h 599"/>
                <a:gd name="T76" fmla="*/ 649 w 897"/>
                <a:gd name="T77" fmla="*/ 523 h 599"/>
                <a:gd name="T78" fmla="*/ 637 w 897"/>
                <a:gd name="T79" fmla="*/ 523 h 599"/>
                <a:gd name="T80" fmla="*/ 629 w 897"/>
                <a:gd name="T81" fmla="*/ 515 h 599"/>
                <a:gd name="T82" fmla="*/ 449 w 897"/>
                <a:gd name="T83" fmla="*/ 450 h 599"/>
                <a:gd name="T84" fmla="*/ 445 w 897"/>
                <a:gd name="T85" fmla="*/ 517 h 599"/>
                <a:gd name="T86" fmla="*/ 437 w 897"/>
                <a:gd name="T87" fmla="*/ 524 h 599"/>
                <a:gd name="T88" fmla="*/ 425 w 897"/>
                <a:gd name="T89" fmla="*/ 521 h 599"/>
                <a:gd name="T90" fmla="*/ 419 w 897"/>
                <a:gd name="T91" fmla="*/ 512 h 599"/>
                <a:gd name="T92" fmla="*/ 239 w 897"/>
                <a:gd name="T93" fmla="*/ 509 h 599"/>
                <a:gd name="T94" fmla="*/ 235 w 897"/>
                <a:gd name="T95" fmla="*/ 519 h 599"/>
                <a:gd name="T96" fmla="*/ 224 w 897"/>
                <a:gd name="T97" fmla="*/ 524 h 599"/>
                <a:gd name="T98" fmla="*/ 213 w 897"/>
                <a:gd name="T99" fmla="*/ 519 h 599"/>
                <a:gd name="T100" fmla="*/ 209 w 897"/>
                <a:gd name="T101" fmla="*/ 509 h 599"/>
                <a:gd name="T102" fmla="*/ 85 w 897"/>
                <a:gd name="T103" fmla="*/ 449 h 599"/>
                <a:gd name="T104" fmla="*/ 76 w 897"/>
                <a:gd name="T105" fmla="*/ 440 h 599"/>
                <a:gd name="T106" fmla="*/ 76 w 897"/>
                <a:gd name="T107" fmla="*/ 428 h 599"/>
                <a:gd name="T108" fmla="*/ 85 w 897"/>
                <a:gd name="T109" fmla="*/ 421 h 599"/>
                <a:gd name="T110" fmla="*/ 209 w 897"/>
                <a:gd name="T111" fmla="*/ 300 h 599"/>
                <a:gd name="T112" fmla="*/ 1 w 897"/>
                <a:gd name="T113" fmla="*/ 590 h 599"/>
                <a:gd name="T114" fmla="*/ 9 w 897"/>
                <a:gd name="T115" fmla="*/ 597 h 599"/>
                <a:gd name="T116" fmla="*/ 885 w 897"/>
                <a:gd name="T117" fmla="*/ 599 h 599"/>
                <a:gd name="T118" fmla="*/ 895 w 897"/>
                <a:gd name="T119" fmla="*/ 592 h 599"/>
                <a:gd name="T120" fmla="*/ 897 w 897"/>
                <a:gd name="T121" fmla="*/ 0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897" h="599">
                  <a:moveTo>
                    <a:pt x="90" y="300"/>
                  </a:moveTo>
                  <a:lnTo>
                    <a:pt x="87" y="300"/>
                  </a:lnTo>
                  <a:lnTo>
                    <a:pt x="85" y="299"/>
                  </a:lnTo>
                  <a:lnTo>
                    <a:pt x="82" y="298"/>
                  </a:lnTo>
                  <a:lnTo>
                    <a:pt x="80" y="296"/>
                  </a:lnTo>
                  <a:lnTo>
                    <a:pt x="77" y="294"/>
                  </a:lnTo>
                  <a:lnTo>
                    <a:pt x="76" y="291"/>
                  </a:lnTo>
                  <a:lnTo>
                    <a:pt x="75" y="288"/>
                  </a:lnTo>
                  <a:lnTo>
                    <a:pt x="75" y="285"/>
                  </a:lnTo>
                  <a:lnTo>
                    <a:pt x="75" y="282"/>
                  </a:lnTo>
                  <a:lnTo>
                    <a:pt x="76" y="280"/>
                  </a:lnTo>
                  <a:lnTo>
                    <a:pt x="77" y="276"/>
                  </a:lnTo>
                  <a:lnTo>
                    <a:pt x="80" y="274"/>
                  </a:lnTo>
                  <a:lnTo>
                    <a:pt x="82" y="272"/>
                  </a:lnTo>
                  <a:lnTo>
                    <a:pt x="85" y="271"/>
                  </a:lnTo>
                  <a:lnTo>
                    <a:pt x="87" y="270"/>
                  </a:lnTo>
                  <a:lnTo>
                    <a:pt x="90" y="270"/>
                  </a:lnTo>
                  <a:lnTo>
                    <a:pt x="209" y="270"/>
                  </a:lnTo>
                  <a:lnTo>
                    <a:pt x="209" y="150"/>
                  </a:lnTo>
                  <a:lnTo>
                    <a:pt x="90" y="150"/>
                  </a:lnTo>
                  <a:lnTo>
                    <a:pt x="87" y="150"/>
                  </a:lnTo>
                  <a:lnTo>
                    <a:pt x="85" y="149"/>
                  </a:lnTo>
                  <a:lnTo>
                    <a:pt x="82" y="148"/>
                  </a:lnTo>
                  <a:lnTo>
                    <a:pt x="80" y="146"/>
                  </a:lnTo>
                  <a:lnTo>
                    <a:pt x="77" y="144"/>
                  </a:lnTo>
                  <a:lnTo>
                    <a:pt x="76" y="142"/>
                  </a:lnTo>
                  <a:lnTo>
                    <a:pt x="75" y="138"/>
                  </a:lnTo>
                  <a:lnTo>
                    <a:pt x="75" y="135"/>
                  </a:lnTo>
                  <a:lnTo>
                    <a:pt x="75" y="132"/>
                  </a:lnTo>
                  <a:lnTo>
                    <a:pt x="76" y="130"/>
                  </a:lnTo>
                  <a:lnTo>
                    <a:pt x="77" y="128"/>
                  </a:lnTo>
                  <a:lnTo>
                    <a:pt x="80" y="125"/>
                  </a:lnTo>
                  <a:lnTo>
                    <a:pt x="82" y="123"/>
                  </a:lnTo>
                  <a:lnTo>
                    <a:pt x="85" y="121"/>
                  </a:lnTo>
                  <a:lnTo>
                    <a:pt x="87" y="120"/>
                  </a:lnTo>
                  <a:lnTo>
                    <a:pt x="90" y="120"/>
                  </a:lnTo>
                  <a:lnTo>
                    <a:pt x="209" y="120"/>
                  </a:lnTo>
                  <a:lnTo>
                    <a:pt x="209" y="56"/>
                  </a:lnTo>
                  <a:lnTo>
                    <a:pt x="210" y="53"/>
                  </a:lnTo>
                  <a:lnTo>
                    <a:pt x="210" y="51"/>
                  </a:lnTo>
                  <a:lnTo>
                    <a:pt x="212" y="48"/>
                  </a:lnTo>
                  <a:lnTo>
                    <a:pt x="213" y="45"/>
                  </a:lnTo>
                  <a:lnTo>
                    <a:pt x="215" y="44"/>
                  </a:lnTo>
                  <a:lnTo>
                    <a:pt x="219" y="42"/>
                  </a:lnTo>
                  <a:lnTo>
                    <a:pt x="221" y="41"/>
                  </a:lnTo>
                  <a:lnTo>
                    <a:pt x="224" y="41"/>
                  </a:lnTo>
                  <a:lnTo>
                    <a:pt x="227" y="41"/>
                  </a:lnTo>
                  <a:lnTo>
                    <a:pt x="230" y="42"/>
                  </a:lnTo>
                  <a:lnTo>
                    <a:pt x="233" y="44"/>
                  </a:lnTo>
                  <a:lnTo>
                    <a:pt x="235" y="45"/>
                  </a:lnTo>
                  <a:lnTo>
                    <a:pt x="237" y="48"/>
                  </a:lnTo>
                  <a:lnTo>
                    <a:pt x="238" y="51"/>
                  </a:lnTo>
                  <a:lnTo>
                    <a:pt x="239" y="53"/>
                  </a:lnTo>
                  <a:lnTo>
                    <a:pt x="239" y="56"/>
                  </a:lnTo>
                  <a:lnTo>
                    <a:pt x="239" y="120"/>
                  </a:lnTo>
                  <a:lnTo>
                    <a:pt x="419" y="120"/>
                  </a:lnTo>
                  <a:lnTo>
                    <a:pt x="419" y="56"/>
                  </a:lnTo>
                  <a:lnTo>
                    <a:pt x="419" y="53"/>
                  </a:lnTo>
                  <a:lnTo>
                    <a:pt x="420" y="51"/>
                  </a:lnTo>
                  <a:lnTo>
                    <a:pt x="421" y="48"/>
                  </a:lnTo>
                  <a:lnTo>
                    <a:pt x="423" y="45"/>
                  </a:lnTo>
                  <a:lnTo>
                    <a:pt x="425" y="44"/>
                  </a:lnTo>
                  <a:lnTo>
                    <a:pt x="427" y="42"/>
                  </a:lnTo>
                  <a:lnTo>
                    <a:pt x="430" y="41"/>
                  </a:lnTo>
                  <a:lnTo>
                    <a:pt x="434" y="41"/>
                  </a:lnTo>
                  <a:lnTo>
                    <a:pt x="437" y="41"/>
                  </a:lnTo>
                  <a:lnTo>
                    <a:pt x="439" y="42"/>
                  </a:lnTo>
                  <a:lnTo>
                    <a:pt x="442" y="44"/>
                  </a:lnTo>
                  <a:lnTo>
                    <a:pt x="444" y="45"/>
                  </a:lnTo>
                  <a:lnTo>
                    <a:pt x="445" y="48"/>
                  </a:lnTo>
                  <a:lnTo>
                    <a:pt x="448" y="51"/>
                  </a:lnTo>
                  <a:lnTo>
                    <a:pt x="449" y="53"/>
                  </a:lnTo>
                  <a:lnTo>
                    <a:pt x="449" y="56"/>
                  </a:lnTo>
                  <a:lnTo>
                    <a:pt x="449" y="120"/>
                  </a:lnTo>
                  <a:lnTo>
                    <a:pt x="628" y="120"/>
                  </a:lnTo>
                  <a:lnTo>
                    <a:pt x="628" y="56"/>
                  </a:lnTo>
                  <a:lnTo>
                    <a:pt x="628" y="53"/>
                  </a:lnTo>
                  <a:lnTo>
                    <a:pt x="629" y="51"/>
                  </a:lnTo>
                  <a:lnTo>
                    <a:pt x="631" y="48"/>
                  </a:lnTo>
                  <a:lnTo>
                    <a:pt x="633" y="45"/>
                  </a:lnTo>
                  <a:lnTo>
                    <a:pt x="635" y="44"/>
                  </a:lnTo>
                  <a:lnTo>
                    <a:pt x="637" y="42"/>
                  </a:lnTo>
                  <a:lnTo>
                    <a:pt x="640" y="41"/>
                  </a:lnTo>
                  <a:lnTo>
                    <a:pt x="643" y="41"/>
                  </a:lnTo>
                  <a:lnTo>
                    <a:pt x="646" y="41"/>
                  </a:lnTo>
                  <a:lnTo>
                    <a:pt x="649" y="42"/>
                  </a:lnTo>
                  <a:lnTo>
                    <a:pt x="651" y="44"/>
                  </a:lnTo>
                  <a:lnTo>
                    <a:pt x="653" y="45"/>
                  </a:lnTo>
                  <a:lnTo>
                    <a:pt x="655" y="48"/>
                  </a:lnTo>
                  <a:lnTo>
                    <a:pt x="656" y="51"/>
                  </a:lnTo>
                  <a:lnTo>
                    <a:pt x="657" y="53"/>
                  </a:lnTo>
                  <a:lnTo>
                    <a:pt x="658" y="56"/>
                  </a:lnTo>
                  <a:lnTo>
                    <a:pt x="658" y="120"/>
                  </a:lnTo>
                  <a:lnTo>
                    <a:pt x="807" y="120"/>
                  </a:lnTo>
                  <a:lnTo>
                    <a:pt x="809" y="120"/>
                  </a:lnTo>
                  <a:lnTo>
                    <a:pt x="812" y="121"/>
                  </a:lnTo>
                  <a:lnTo>
                    <a:pt x="815" y="123"/>
                  </a:lnTo>
                  <a:lnTo>
                    <a:pt x="818" y="125"/>
                  </a:lnTo>
                  <a:lnTo>
                    <a:pt x="819" y="128"/>
                  </a:lnTo>
                  <a:lnTo>
                    <a:pt x="821" y="130"/>
                  </a:lnTo>
                  <a:lnTo>
                    <a:pt x="821" y="132"/>
                  </a:lnTo>
                  <a:lnTo>
                    <a:pt x="822" y="135"/>
                  </a:lnTo>
                  <a:lnTo>
                    <a:pt x="821" y="138"/>
                  </a:lnTo>
                  <a:lnTo>
                    <a:pt x="821" y="142"/>
                  </a:lnTo>
                  <a:lnTo>
                    <a:pt x="819" y="144"/>
                  </a:lnTo>
                  <a:lnTo>
                    <a:pt x="818" y="146"/>
                  </a:lnTo>
                  <a:lnTo>
                    <a:pt x="815" y="148"/>
                  </a:lnTo>
                  <a:lnTo>
                    <a:pt x="812" y="149"/>
                  </a:lnTo>
                  <a:lnTo>
                    <a:pt x="809" y="150"/>
                  </a:lnTo>
                  <a:lnTo>
                    <a:pt x="807" y="150"/>
                  </a:lnTo>
                  <a:lnTo>
                    <a:pt x="658" y="150"/>
                  </a:lnTo>
                  <a:lnTo>
                    <a:pt x="658" y="270"/>
                  </a:lnTo>
                  <a:lnTo>
                    <a:pt x="807" y="270"/>
                  </a:lnTo>
                  <a:lnTo>
                    <a:pt x="809" y="270"/>
                  </a:lnTo>
                  <a:lnTo>
                    <a:pt x="812" y="271"/>
                  </a:lnTo>
                  <a:lnTo>
                    <a:pt x="815" y="272"/>
                  </a:lnTo>
                  <a:lnTo>
                    <a:pt x="818" y="274"/>
                  </a:lnTo>
                  <a:lnTo>
                    <a:pt x="819" y="276"/>
                  </a:lnTo>
                  <a:lnTo>
                    <a:pt x="821" y="280"/>
                  </a:lnTo>
                  <a:lnTo>
                    <a:pt x="821" y="282"/>
                  </a:lnTo>
                  <a:lnTo>
                    <a:pt x="822" y="285"/>
                  </a:lnTo>
                  <a:lnTo>
                    <a:pt x="821" y="288"/>
                  </a:lnTo>
                  <a:lnTo>
                    <a:pt x="821" y="291"/>
                  </a:lnTo>
                  <a:lnTo>
                    <a:pt x="819" y="294"/>
                  </a:lnTo>
                  <a:lnTo>
                    <a:pt x="818" y="296"/>
                  </a:lnTo>
                  <a:lnTo>
                    <a:pt x="815" y="298"/>
                  </a:lnTo>
                  <a:lnTo>
                    <a:pt x="812" y="299"/>
                  </a:lnTo>
                  <a:lnTo>
                    <a:pt x="809" y="300"/>
                  </a:lnTo>
                  <a:lnTo>
                    <a:pt x="807" y="300"/>
                  </a:lnTo>
                  <a:lnTo>
                    <a:pt x="658" y="300"/>
                  </a:lnTo>
                  <a:lnTo>
                    <a:pt x="658" y="420"/>
                  </a:lnTo>
                  <a:lnTo>
                    <a:pt x="807" y="420"/>
                  </a:lnTo>
                  <a:lnTo>
                    <a:pt x="809" y="420"/>
                  </a:lnTo>
                  <a:lnTo>
                    <a:pt x="812" y="421"/>
                  </a:lnTo>
                  <a:lnTo>
                    <a:pt x="815" y="422"/>
                  </a:lnTo>
                  <a:lnTo>
                    <a:pt x="818" y="424"/>
                  </a:lnTo>
                  <a:lnTo>
                    <a:pt x="819" y="426"/>
                  </a:lnTo>
                  <a:lnTo>
                    <a:pt x="821" y="428"/>
                  </a:lnTo>
                  <a:lnTo>
                    <a:pt x="821" y="432"/>
                  </a:lnTo>
                  <a:lnTo>
                    <a:pt x="822" y="435"/>
                  </a:lnTo>
                  <a:lnTo>
                    <a:pt x="821" y="438"/>
                  </a:lnTo>
                  <a:lnTo>
                    <a:pt x="821" y="440"/>
                  </a:lnTo>
                  <a:lnTo>
                    <a:pt x="819" y="443"/>
                  </a:lnTo>
                  <a:lnTo>
                    <a:pt x="818" y="446"/>
                  </a:lnTo>
                  <a:lnTo>
                    <a:pt x="815" y="447"/>
                  </a:lnTo>
                  <a:lnTo>
                    <a:pt x="812" y="449"/>
                  </a:lnTo>
                  <a:lnTo>
                    <a:pt x="809" y="449"/>
                  </a:lnTo>
                  <a:lnTo>
                    <a:pt x="807" y="450"/>
                  </a:lnTo>
                  <a:lnTo>
                    <a:pt x="658" y="450"/>
                  </a:lnTo>
                  <a:lnTo>
                    <a:pt x="658" y="509"/>
                  </a:lnTo>
                  <a:lnTo>
                    <a:pt x="657" y="512"/>
                  </a:lnTo>
                  <a:lnTo>
                    <a:pt x="656" y="515"/>
                  </a:lnTo>
                  <a:lnTo>
                    <a:pt x="655" y="517"/>
                  </a:lnTo>
                  <a:lnTo>
                    <a:pt x="653" y="519"/>
                  </a:lnTo>
                  <a:lnTo>
                    <a:pt x="651" y="521"/>
                  </a:lnTo>
                  <a:lnTo>
                    <a:pt x="649" y="523"/>
                  </a:lnTo>
                  <a:lnTo>
                    <a:pt x="646" y="524"/>
                  </a:lnTo>
                  <a:lnTo>
                    <a:pt x="643" y="524"/>
                  </a:lnTo>
                  <a:lnTo>
                    <a:pt x="640" y="524"/>
                  </a:lnTo>
                  <a:lnTo>
                    <a:pt x="637" y="523"/>
                  </a:lnTo>
                  <a:lnTo>
                    <a:pt x="635" y="521"/>
                  </a:lnTo>
                  <a:lnTo>
                    <a:pt x="633" y="519"/>
                  </a:lnTo>
                  <a:lnTo>
                    <a:pt x="631" y="517"/>
                  </a:lnTo>
                  <a:lnTo>
                    <a:pt x="629" y="515"/>
                  </a:lnTo>
                  <a:lnTo>
                    <a:pt x="628" y="512"/>
                  </a:lnTo>
                  <a:lnTo>
                    <a:pt x="628" y="509"/>
                  </a:lnTo>
                  <a:lnTo>
                    <a:pt x="628" y="450"/>
                  </a:lnTo>
                  <a:lnTo>
                    <a:pt x="449" y="450"/>
                  </a:lnTo>
                  <a:lnTo>
                    <a:pt x="449" y="509"/>
                  </a:lnTo>
                  <a:lnTo>
                    <a:pt x="449" y="512"/>
                  </a:lnTo>
                  <a:lnTo>
                    <a:pt x="448" y="515"/>
                  </a:lnTo>
                  <a:lnTo>
                    <a:pt x="445" y="517"/>
                  </a:lnTo>
                  <a:lnTo>
                    <a:pt x="444" y="519"/>
                  </a:lnTo>
                  <a:lnTo>
                    <a:pt x="442" y="521"/>
                  </a:lnTo>
                  <a:lnTo>
                    <a:pt x="439" y="523"/>
                  </a:lnTo>
                  <a:lnTo>
                    <a:pt x="437" y="524"/>
                  </a:lnTo>
                  <a:lnTo>
                    <a:pt x="434" y="524"/>
                  </a:lnTo>
                  <a:lnTo>
                    <a:pt x="430" y="524"/>
                  </a:lnTo>
                  <a:lnTo>
                    <a:pt x="427" y="523"/>
                  </a:lnTo>
                  <a:lnTo>
                    <a:pt x="425" y="521"/>
                  </a:lnTo>
                  <a:lnTo>
                    <a:pt x="423" y="519"/>
                  </a:lnTo>
                  <a:lnTo>
                    <a:pt x="421" y="517"/>
                  </a:lnTo>
                  <a:lnTo>
                    <a:pt x="420" y="515"/>
                  </a:lnTo>
                  <a:lnTo>
                    <a:pt x="419" y="512"/>
                  </a:lnTo>
                  <a:lnTo>
                    <a:pt x="419" y="509"/>
                  </a:lnTo>
                  <a:lnTo>
                    <a:pt x="419" y="450"/>
                  </a:lnTo>
                  <a:lnTo>
                    <a:pt x="239" y="450"/>
                  </a:lnTo>
                  <a:lnTo>
                    <a:pt x="239" y="509"/>
                  </a:lnTo>
                  <a:lnTo>
                    <a:pt x="239" y="512"/>
                  </a:lnTo>
                  <a:lnTo>
                    <a:pt x="238" y="515"/>
                  </a:lnTo>
                  <a:lnTo>
                    <a:pt x="237" y="517"/>
                  </a:lnTo>
                  <a:lnTo>
                    <a:pt x="235" y="519"/>
                  </a:lnTo>
                  <a:lnTo>
                    <a:pt x="233" y="521"/>
                  </a:lnTo>
                  <a:lnTo>
                    <a:pt x="230" y="523"/>
                  </a:lnTo>
                  <a:lnTo>
                    <a:pt x="227" y="524"/>
                  </a:lnTo>
                  <a:lnTo>
                    <a:pt x="224" y="524"/>
                  </a:lnTo>
                  <a:lnTo>
                    <a:pt x="221" y="524"/>
                  </a:lnTo>
                  <a:lnTo>
                    <a:pt x="219" y="523"/>
                  </a:lnTo>
                  <a:lnTo>
                    <a:pt x="215" y="521"/>
                  </a:lnTo>
                  <a:lnTo>
                    <a:pt x="213" y="519"/>
                  </a:lnTo>
                  <a:lnTo>
                    <a:pt x="212" y="517"/>
                  </a:lnTo>
                  <a:lnTo>
                    <a:pt x="210" y="515"/>
                  </a:lnTo>
                  <a:lnTo>
                    <a:pt x="210" y="512"/>
                  </a:lnTo>
                  <a:lnTo>
                    <a:pt x="209" y="509"/>
                  </a:lnTo>
                  <a:lnTo>
                    <a:pt x="209" y="450"/>
                  </a:lnTo>
                  <a:lnTo>
                    <a:pt x="90" y="450"/>
                  </a:lnTo>
                  <a:lnTo>
                    <a:pt x="87" y="449"/>
                  </a:lnTo>
                  <a:lnTo>
                    <a:pt x="85" y="449"/>
                  </a:lnTo>
                  <a:lnTo>
                    <a:pt x="82" y="447"/>
                  </a:lnTo>
                  <a:lnTo>
                    <a:pt x="80" y="446"/>
                  </a:lnTo>
                  <a:lnTo>
                    <a:pt x="77" y="443"/>
                  </a:lnTo>
                  <a:lnTo>
                    <a:pt x="76" y="440"/>
                  </a:lnTo>
                  <a:lnTo>
                    <a:pt x="75" y="438"/>
                  </a:lnTo>
                  <a:lnTo>
                    <a:pt x="75" y="435"/>
                  </a:lnTo>
                  <a:lnTo>
                    <a:pt x="75" y="432"/>
                  </a:lnTo>
                  <a:lnTo>
                    <a:pt x="76" y="428"/>
                  </a:lnTo>
                  <a:lnTo>
                    <a:pt x="77" y="426"/>
                  </a:lnTo>
                  <a:lnTo>
                    <a:pt x="80" y="424"/>
                  </a:lnTo>
                  <a:lnTo>
                    <a:pt x="82" y="422"/>
                  </a:lnTo>
                  <a:lnTo>
                    <a:pt x="85" y="421"/>
                  </a:lnTo>
                  <a:lnTo>
                    <a:pt x="87" y="420"/>
                  </a:lnTo>
                  <a:lnTo>
                    <a:pt x="90" y="420"/>
                  </a:lnTo>
                  <a:lnTo>
                    <a:pt x="209" y="420"/>
                  </a:lnTo>
                  <a:lnTo>
                    <a:pt x="209" y="300"/>
                  </a:lnTo>
                  <a:lnTo>
                    <a:pt x="90" y="300"/>
                  </a:lnTo>
                  <a:close/>
                  <a:moveTo>
                    <a:pt x="0" y="584"/>
                  </a:moveTo>
                  <a:lnTo>
                    <a:pt x="0" y="587"/>
                  </a:lnTo>
                  <a:lnTo>
                    <a:pt x="1" y="590"/>
                  </a:lnTo>
                  <a:lnTo>
                    <a:pt x="2" y="592"/>
                  </a:lnTo>
                  <a:lnTo>
                    <a:pt x="5" y="594"/>
                  </a:lnTo>
                  <a:lnTo>
                    <a:pt x="7" y="596"/>
                  </a:lnTo>
                  <a:lnTo>
                    <a:pt x="9" y="597"/>
                  </a:lnTo>
                  <a:lnTo>
                    <a:pt x="12" y="599"/>
                  </a:lnTo>
                  <a:lnTo>
                    <a:pt x="15" y="599"/>
                  </a:lnTo>
                  <a:lnTo>
                    <a:pt x="882" y="599"/>
                  </a:lnTo>
                  <a:lnTo>
                    <a:pt x="885" y="599"/>
                  </a:lnTo>
                  <a:lnTo>
                    <a:pt x="888" y="597"/>
                  </a:lnTo>
                  <a:lnTo>
                    <a:pt x="891" y="596"/>
                  </a:lnTo>
                  <a:lnTo>
                    <a:pt x="893" y="594"/>
                  </a:lnTo>
                  <a:lnTo>
                    <a:pt x="895" y="592"/>
                  </a:lnTo>
                  <a:lnTo>
                    <a:pt x="896" y="590"/>
                  </a:lnTo>
                  <a:lnTo>
                    <a:pt x="897" y="587"/>
                  </a:lnTo>
                  <a:lnTo>
                    <a:pt x="897" y="584"/>
                  </a:lnTo>
                  <a:lnTo>
                    <a:pt x="897" y="0"/>
                  </a:lnTo>
                  <a:lnTo>
                    <a:pt x="0" y="0"/>
                  </a:lnTo>
                  <a:lnTo>
                    <a:pt x="0" y="5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pic>
        <p:nvPicPr>
          <p:cNvPr id="6" name="Graphic 5" descr="Money">
            <a:extLst>
              <a:ext uri="{FF2B5EF4-FFF2-40B4-BE49-F238E27FC236}">
                <a16:creationId xmlns:a16="http://schemas.microsoft.com/office/drawing/2014/main" id="{3CE7A446-42FD-4639-BB09-5157124A095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18477" y="1971242"/>
            <a:ext cx="215444" cy="21544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659065" y="1096541"/>
            <a:ext cx="5914568" cy="4139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110000"/>
              </a:lnSpc>
            </a:pPr>
            <a:r>
              <a:rPr lang="sr-Latn-BA" sz="2000" dirty="0"/>
              <a:t>Pokazuje učestalost distribucije kod numeričkih obilježja</a:t>
            </a:r>
            <a:endParaRPr lang="en-US" sz="2000" dirty="0"/>
          </a:p>
        </p:txBody>
      </p:sp>
      <p:graphicFrame>
        <p:nvGraphicFramePr>
          <p:cNvPr id="14" name="Chart 13"/>
          <p:cNvGraphicFramePr/>
          <p:nvPr>
            <p:extLst>
              <p:ext uri="{D42A27DB-BD31-4B8C-83A1-F6EECF244321}">
                <p14:modId xmlns:p14="http://schemas.microsoft.com/office/powerpoint/2010/main" val="716566543"/>
              </p:ext>
            </p:extLst>
          </p:nvPr>
        </p:nvGraphicFramePr>
        <p:xfrm>
          <a:off x="2031999" y="2757268"/>
          <a:ext cx="8434363" cy="38545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805531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5104308" y="-3953448"/>
            <a:ext cx="904864" cy="11113479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2D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3800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85216"/>
              </p:ext>
            </p:extLst>
          </p:nvPr>
        </p:nvGraphicFramePr>
        <p:xfrm>
          <a:off x="1043140" y="2363370"/>
          <a:ext cx="10227210" cy="331750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0454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54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454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454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454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41144">
                <a:tc>
                  <a:txBody>
                    <a:bodyPr/>
                    <a:lstStyle/>
                    <a:p>
                      <a:pPr algn="ctr"/>
                      <a:r>
                        <a:rPr lang="sr-Latn-RS" dirty="0"/>
                        <a:t>VISINA</a:t>
                      </a:r>
                      <a:r>
                        <a:rPr lang="sr-Latn-RS" baseline="0" dirty="0"/>
                        <a:t> TEMPERATURE</a:t>
                      </a:r>
                      <a:endParaRPr lang="sr-Latn-RS" dirty="0"/>
                    </a:p>
                  </a:txBody>
                  <a:tcPr>
                    <a:solidFill>
                      <a:srgbClr val="A2DC4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/>
                        <a:t>FREKVENCIJA</a:t>
                      </a:r>
                    </a:p>
                  </a:txBody>
                  <a:tcPr>
                    <a:solidFill>
                      <a:srgbClr val="A2DC4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/>
                        <a:t>PROCENAT</a:t>
                      </a:r>
                    </a:p>
                  </a:txBody>
                  <a:tcPr>
                    <a:solidFill>
                      <a:srgbClr val="A2DC4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KUMULANTA</a:t>
                      </a:r>
                    </a:p>
                  </a:txBody>
                  <a:tcPr>
                    <a:solidFill>
                      <a:srgbClr val="A2DC4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KUMUL. PROCENAT</a:t>
                      </a:r>
                    </a:p>
                  </a:txBody>
                  <a:tcPr>
                    <a:solidFill>
                      <a:srgbClr val="A2DC4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9393">
                <a:tc>
                  <a:txBody>
                    <a:bodyPr/>
                    <a:lstStyle/>
                    <a:p>
                      <a:r>
                        <a:rPr lang="sr-Latn-RS" dirty="0"/>
                        <a:t>10</a:t>
                      </a:r>
                      <a:r>
                        <a:rPr lang="sr-Latn-RS" baseline="0" dirty="0"/>
                        <a:t> do 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9393">
                <a:tc>
                  <a:txBody>
                    <a:bodyPr/>
                    <a:lstStyle/>
                    <a:p>
                      <a:r>
                        <a:rPr lang="sr-Latn-RS" dirty="0"/>
                        <a:t>20 do 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9393">
                <a:tc>
                  <a:txBody>
                    <a:bodyPr/>
                    <a:lstStyle/>
                    <a:p>
                      <a:r>
                        <a:rPr lang="sr-Latn-RS" dirty="0"/>
                        <a:t>30 do</a:t>
                      </a:r>
                      <a:r>
                        <a:rPr lang="sr-Latn-RS" baseline="0" dirty="0"/>
                        <a:t> 40</a:t>
                      </a: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393">
                <a:tc>
                  <a:txBody>
                    <a:bodyPr/>
                    <a:lstStyle/>
                    <a:p>
                      <a:r>
                        <a:rPr lang="sr-Latn-RS" dirty="0"/>
                        <a:t>40 do 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9393">
                <a:tc>
                  <a:txBody>
                    <a:bodyPr/>
                    <a:lstStyle/>
                    <a:p>
                      <a:r>
                        <a:rPr lang="sr-Latn-RS" dirty="0"/>
                        <a:t>50 do 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9393">
                <a:tc>
                  <a:txBody>
                    <a:bodyPr/>
                    <a:lstStyle/>
                    <a:p>
                      <a:r>
                        <a:rPr lang="sr-Latn-RS" dirty="0"/>
                        <a:t>ukupno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r-Latn-R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938955" y="291812"/>
            <a:ext cx="44355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BA" sz="3200" b="1" cap="all" dirty="0">
                <a:latin typeface="+mj-lt"/>
              </a:rPr>
              <a:t>Kumulativna </a:t>
            </a:r>
            <a:r>
              <a:rPr lang="sr-Latn-BA" sz="3200" cap="all" dirty="0">
                <a:latin typeface="+mj-lt"/>
              </a:rPr>
              <a:t>kriva</a:t>
            </a:r>
            <a:endParaRPr lang="sr-Latn-RS" sz="3200" cap="all" dirty="0"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1150861"/>
            <a:ext cx="10775852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>
              <a:lnSpc>
                <a:spcPct val="110000"/>
              </a:lnSpc>
            </a:pPr>
            <a:r>
              <a:rPr lang="sr-Latn-BA" sz="2400" dirty="0"/>
              <a:t>Polazeći od istog primjera imamo sljedeću situaciju, gdje su poslednje dvije kolone nove (služe za crtanje krive!):</a:t>
            </a:r>
          </a:p>
        </p:txBody>
      </p:sp>
    </p:spTree>
    <p:extLst>
      <p:ext uri="{BB962C8B-B14F-4D97-AF65-F5344CB8AC3E}">
        <p14:creationId xmlns:p14="http://schemas.microsoft.com/office/powerpoint/2010/main" val="491999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F9FE27-70E1-44B2-A8D4-22B1FBB9F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Title 4" hidden="1">
            <a:extLst>
              <a:ext uri="{FF2B5EF4-FFF2-40B4-BE49-F238E27FC236}">
                <a16:creationId xmlns:a16="http://schemas.microsoft.com/office/drawing/2014/main" id="{5EAEA38E-A85B-4034-B49D-36862302342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en-US" dirty="0"/>
              <a:t>Balanced scorecard slide 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3C92C2E-8888-42AB-A36D-D6F2B362B0CD}"/>
              </a:ext>
            </a:extLst>
          </p:cNvPr>
          <p:cNvSpPr txBox="1"/>
          <p:nvPr/>
        </p:nvSpPr>
        <p:spPr>
          <a:xfrm>
            <a:off x="1371754" y="123065"/>
            <a:ext cx="9264193" cy="49244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3200" dirty="0">
                <a:latin typeface="+mj-lt"/>
              </a:rPr>
              <a:t>VRST</a:t>
            </a:r>
            <a:r>
              <a:rPr lang="sr-Latn-RS" sz="3200" dirty="0">
                <a:latin typeface="+mj-lt"/>
              </a:rPr>
              <a:t>E</a:t>
            </a:r>
            <a:r>
              <a:rPr lang="en-US" sz="3200" b="1" dirty="0">
                <a:latin typeface="+mj-lt"/>
              </a:rPr>
              <a:t> PODATAKA</a:t>
            </a:r>
            <a:endParaRPr lang="en-US" sz="3600" dirty="0">
              <a:latin typeface="+mj-lt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B141192B-B52E-4C38-8B5F-C21751B795F6}"/>
              </a:ext>
            </a:extLst>
          </p:cNvPr>
          <p:cNvSpPr txBox="1"/>
          <p:nvPr/>
        </p:nvSpPr>
        <p:spPr>
          <a:xfrm>
            <a:off x="6413974" y="5378468"/>
            <a:ext cx="3499474" cy="861774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sz="1400" dirty="0">
                <a:solidFill>
                  <a:prstClr val="white"/>
                </a:solidFill>
              </a:rPr>
              <a:t>Lorem ipsum dolor sit amet, consectetur adipiscing elit. Morbi condimentum euismod elit eu viverra. Etiam cursus nec lacus nec rhoncus. Pellentesque ac hendrerit enim. </a:t>
            </a:r>
          </a:p>
        </p:txBody>
      </p:sp>
      <p:sp>
        <p:nvSpPr>
          <p:cNvPr id="117" name="Freeform 3518" descr="This image is an icon of an inbox. ">
            <a:extLst>
              <a:ext uri="{FF2B5EF4-FFF2-40B4-BE49-F238E27FC236}">
                <a16:creationId xmlns:a16="http://schemas.microsoft.com/office/drawing/2014/main" id="{21764520-7BD4-46C9-89F1-B8816020D453}"/>
              </a:ext>
            </a:extLst>
          </p:cNvPr>
          <p:cNvSpPr>
            <a:spLocks noEditPoints="1"/>
          </p:cNvSpPr>
          <p:nvPr/>
        </p:nvSpPr>
        <p:spPr bwMode="auto">
          <a:xfrm>
            <a:off x="5716514" y="5671243"/>
            <a:ext cx="287337" cy="276225"/>
          </a:xfrm>
          <a:custGeom>
            <a:avLst/>
            <a:gdLst>
              <a:gd name="T0" fmla="*/ 482 w 720"/>
              <a:gd name="T1" fmla="*/ 464 h 696"/>
              <a:gd name="T2" fmla="*/ 476 w 720"/>
              <a:gd name="T3" fmla="*/ 523 h 696"/>
              <a:gd name="T4" fmla="*/ 451 w 720"/>
              <a:gd name="T5" fmla="*/ 549 h 696"/>
              <a:gd name="T6" fmla="*/ 295 w 720"/>
              <a:gd name="T7" fmla="*/ 553 h 696"/>
              <a:gd name="T8" fmla="*/ 275 w 720"/>
              <a:gd name="T9" fmla="*/ 542 h 696"/>
              <a:gd name="T10" fmla="*/ 264 w 720"/>
              <a:gd name="T11" fmla="*/ 512 h 696"/>
              <a:gd name="T12" fmla="*/ 261 w 720"/>
              <a:gd name="T13" fmla="*/ 460 h 696"/>
              <a:gd name="T14" fmla="*/ 127 w 720"/>
              <a:gd name="T15" fmla="*/ 312 h 696"/>
              <a:gd name="T16" fmla="*/ 148 w 720"/>
              <a:gd name="T17" fmla="*/ 416 h 696"/>
              <a:gd name="T18" fmla="*/ 569 w 720"/>
              <a:gd name="T19" fmla="*/ 419 h 696"/>
              <a:gd name="T20" fmla="*/ 577 w 720"/>
              <a:gd name="T21" fmla="*/ 312 h 696"/>
              <a:gd name="T22" fmla="*/ 254 w 720"/>
              <a:gd name="T23" fmla="*/ 339 h 696"/>
              <a:gd name="T24" fmla="*/ 478 w 720"/>
              <a:gd name="T25" fmla="*/ 347 h 696"/>
              <a:gd name="T26" fmla="*/ 471 w 720"/>
              <a:gd name="T27" fmla="*/ 363 h 696"/>
              <a:gd name="T28" fmla="*/ 245 w 720"/>
              <a:gd name="T29" fmla="*/ 360 h 696"/>
              <a:gd name="T30" fmla="*/ 245 w 720"/>
              <a:gd name="T31" fmla="*/ 343 h 696"/>
              <a:gd name="T32" fmla="*/ 466 w 720"/>
              <a:gd name="T33" fmla="*/ 265 h 696"/>
              <a:gd name="T34" fmla="*/ 479 w 720"/>
              <a:gd name="T35" fmla="*/ 276 h 696"/>
              <a:gd name="T36" fmla="*/ 466 w 720"/>
              <a:gd name="T37" fmla="*/ 288 h 696"/>
              <a:gd name="T38" fmla="*/ 243 w 720"/>
              <a:gd name="T39" fmla="*/ 282 h 696"/>
              <a:gd name="T40" fmla="*/ 249 w 720"/>
              <a:gd name="T41" fmla="*/ 265 h 696"/>
              <a:gd name="T42" fmla="*/ 471 w 720"/>
              <a:gd name="T43" fmla="*/ 193 h 696"/>
              <a:gd name="T44" fmla="*/ 478 w 720"/>
              <a:gd name="T45" fmla="*/ 208 h 696"/>
              <a:gd name="T46" fmla="*/ 254 w 720"/>
              <a:gd name="T47" fmla="*/ 216 h 696"/>
              <a:gd name="T48" fmla="*/ 243 w 720"/>
              <a:gd name="T49" fmla="*/ 205 h 696"/>
              <a:gd name="T50" fmla="*/ 254 w 720"/>
              <a:gd name="T51" fmla="*/ 192 h 696"/>
              <a:gd name="T52" fmla="*/ 293 w 720"/>
              <a:gd name="T53" fmla="*/ 76 h 696"/>
              <a:gd name="T54" fmla="*/ 293 w 720"/>
              <a:gd name="T55" fmla="*/ 93 h 696"/>
              <a:gd name="T56" fmla="*/ 249 w 720"/>
              <a:gd name="T57" fmla="*/ 95 h 696"/>
              <a:gd name="T58" fmla="*/ 243 w 720"/>
              <a:gd name="T59" fmla="*/ 80 h 696"/>
              <a:gd name="T60" fmla="*/ 315 w 720"/>
              <a:gd name="T61" fmla="*/ 120 h 696"/>
              <a:gd name="T62" fmla="*/ 478 w 720"/>
              <a:gd name="T63" fmla="*/ 128 h 696"/>
              <a:gd name="T64" fmla="*/ 471 w 720"/>
              <a:gd name="T65" fmla="*/ 143 h 696"/>
              <a:gd name="T66" fmla="*/ 307 w 720"/>
              <a:gd name="T67" fmla="*/ 140 h 696"/>
              <a:gd name="T68" fmla="*/ 307 w 720"/>
              <a:gd name="T69" fmla="*/ 124 h 696"/>
              <a:gd name="T70" fmla="*/ 720 w 720"/>
              <a:gd name="T71" fmla="*/ 467 h 696"/>
              <a:gd name="T72" fmla="*/ 719 w 720"/>
              <a:gd name="T73" fmla="*/ 463 h 696"/>
              <a:gd name="T74" fmla="*/ 606 w 720"/>
              <a:gd name="T75" fmla="*/ 289 h 696"/>
              <a:gd name="T76" fmla="*/ 577 w 720"/>
              <a:gd name="T77" fmla="*/ 12 h 696"/>
              <a:gd name="T78" fmla="*/ 565 w 720"/>
              <a:gd name="T79" fmla="*/ 0 h 696"/>
              <a:gd name="T80" fmla="*/ 145 w 720"/>
              <a:gd name="T81" fmla="*/ 7 h 696"/>
              <a:gd name="T82" fmla="*/ 117 w 720"/>
              <a:gd name="T83" fmla="*/ 289 h 696"/>
              <a:gd name="T84" fmla="*/ 1 w 720"/>
              <a:gd name="T85" fmla="*/ 463 h 696"/>
              <a:gd name="T86" fmla="*/ 0 w 720"/>
              <a:gd name="T87" fmla="*/ 465 h 696"/>
              <a:gd name="T88" fmla="*/ 0 w 720"/>
              <a:gd name="T89" fmla="*/ 469 h 696"/>
              <a:gd name="T90" fmla="*/ 8 w 720"/>
              <a:gd name="T91" fmla="*/ 696 h 696"/>
              <a:gd name="T92" fmla="*/ 718 w 720"/>
              <a:gd name="T93" fmla="*/ 694 h 696"/>
              <a:gd name="T94" fmla="*/ 720 w 720"/>
              <a:gd name="T95" fmla="*/ 468 h 6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720" h="696">
                <a:moveTo>
                  <a:pt x="493" y="456"/>
                </a:moveTo>
                <a:lnTo>
                  <a:pt x="488" y="458"/>
                </a:lnTo>
                <a:lnTo>
                  <a:pt x="484" y="460"/>
                </a:lnTo>
                <a:lnTo>
                  <a:pt x="482" y="464"/>
                </a:lnTo>
                <a:lnTo>
                  <a:pt x="480" y="469"/>
                </a:lnTo>
                <a:lnTo>
                  <a:pt x="480" y="505"/>
                </a:lnTo>
                <a:lnTo>
                  <a:pt x="479" y="514"/>
                </a:lnTo>
                <a:lnTo>
                  <a:pt x="476" y="523"/>
                </a:lnTo>
                <a:lnTo>
                  <a:pt x="473" y="532"/>
                </a:lnTo>
                <a:lnTo>
                  <a:pt x="466" y="538"/>
                </a:lnTo>
                <a:lnTo>
                  <a:pt x="460" y="545"/>
                </a:lnTo>
                <a:lnTo>
                  <a:pt x="451" y="549"/>
                </a:lnTo>
                <a:lnTo>
                  <a:pt x="442" y="551"/>
                </a:lnTo>
                <a:lnTo>
                  <a:pt x="433" y="553"/>
                </a:lnTo>
                <a:lnTo>
                  <a:pt x="300" y="553"/>
                </a:lnTo>
                <a:lnTo>
                  <a:pt x="295" y="553"/>
                </a:lnTo>
                <a:lnTo>
                  <a:pt x="290" y="551"/>
                </a:lnTo>
                <a:lnTo>
                  <a:pt x="285" y="550"/>
                </a:lnTo>
                <a:lnTo>
                  <a:pt x="281" y="547"/>
                </a:lnTo>
                <a:lnTo>
                  <a:pt x="275" y="542"/>
                </a:lnTo>
                <a:lnTo>
                  <a:pt x="271" y="536"/>
                </a:lnTo>
                <a:lnTo>
                  <a:pt x="267" y="528"/>
                </a:lnTo>
                <a:lnTo>
                  <a:pt x="266" y="519"/>
                </a:lnTo>
                <a:lnTo>
                  <a:pt x="264" y="512"/>
                </a:lnTo>
                <a:lnTo>
                  <a:pt x="264" y="505"/>
                </a:lnTo>
                <a:lnTo>
                  <a:pt x="264" y="469"/>
                </a:lnTo>
                <a:lnTo>
                  <a:pt x="263" y="464"/>
                </a:lnTo>
                <a:lnTo>
                  <a:pt x="261" y="460"/>
                </a:lnTo>
                <a:lnTo>
                  <a:pt x="257" y="458"/>
                </a:lnTo>
                <a:lnTo>
                  <a:pt x="252" y="456"/>
                </a:lnTo>
                <a:lnTo>
                  <a:pt x="33" y="456"/>
                </a:lnTo>
                <a:lnTo>
                  <a:pt x="127" y="312"/>
                </a:lnTo>
                <a:lnTo>
                  <a:pt x="144" y="312"/>
                </a:lnTo>
                <a:lnTo>
                  <a:pt x="144" y="409"/>
                </a:lnTo>
                <a:lnTo>
                  <a:pt x="145" y="413"/>
                </a:lnTo>
                <a:lnTo>
                  <a:pt x="148" y="416"/>
                </a:lnTo>
                <a:lnTo>
                  <a:pt x="151" y="419"/>
                </a:lnTo>
                <a:lnTo>
                  <a:pt x="157" y="420"/>
                </a:lnTo>
                <a:lnTo>
                  <a:pt x="565" y="420"/>
                </a:lnTo>
                <a:lnTo>
                  <a:pt x="569" y="419"/>
                </a:lnTo>
                <a:lnTo>
                  <a:pt x="573" y="416"/>
                </a:lnTo>
                <a:lnTo>
                  <a:pt x="575" y="413"/>
                </a:lnTo>
                <a:lnTo>
                  <a:pt x="577" y="409"/>
                </a:lnTo>
                <a:lnTo>
                  <a:pt x="577" y="312"/>
                </a:lnTo>
                <a:lnTo>
                  <a:pt x="595" y="312"/>
                </a:lnTo>
                <a:lnTo>
                  <a:pt x="687" y="456"/>
                </a:lnTo>
                <a:lnTo>
                  <a:pt x="493" y="456"/>
                </a:lnTo>
                <a:close/>
                <a:moveTo>
                  <a:pt x="254" y="339"/>
                </a:moveTo>
                <a:lnTo>
                  <a:pt x="466" y="339"/>
                </a:lnTo>
                <a:lnTo>
                  <a:pt x="471" y="341"/>
                </a:lnTo>
                <a:lnTo>
                  <a:pt x="475" y="343"/>
                </a:lnTo>
                <a:lnTo>
                  <a:pt x="478" y="347"/>
                </a:lnTo>
                <a:lnTo>
                  <a:pt x="479" y="351"/>
                </a:lnTo>
                <a:lnTo>
                  <a:pt x="478" y="356"/>
                </a:lnTo>
                <a:lnTo>
                  <a:pt x="475" y="360"/>
                </a:lnTo>
                <a:lnTo>
                  <a:pt x="471" y="363"/>
                </a:lnTo>
                <a:lnTo>
                  <a:pt x="466" y="364"/>
                </a:lnTo>
                <a:lnTo>
                  <a:pt x="254" y="364"/>
                </a:lnTo>
                <a:lnTo>
                  <a:pt x="249" y="363"/>
                </a:lnTo>
                <a:lnTo>
                  <a:pt x="245" y="360"/>
                </a:lnTo>
                <a:lnTo>
                  <a:pt x="243" y="356"/>
                </a:lnTo>
                <a:lnTo>
                  <a:pt x="243" y="351"/>
                </a:lnTo>
                <a:lnTo>
                  <a:pt x="243" y="347"/>
                </a:lnTo>
                <a:lnTo>
                  <a:pt x="245" y="343"/>
                </a:lnTo>
                <a:lnTo>
                  <a:pt x="249" y="341"/>
                </a:lnTo>
                <a:lnTo>
                  <a:pt x="254" y="339"/>
                </a:lnTo>
                <a:close/>
                <a:moveTo>
                  <a:pt x="254" y="265"/>
                </a:moveTo>
                <a:lnTo>
                  <a:pt x="466" y="265"/>
                </a:lnTo>
                <a:lnTo>
                  <a:pt x="471" y="265"/>
                </a:lnTo>
                <a:lnTo>
                  <a:pt x="475" y="268"/>
                </a:lnTo>
                <a:lnTo>
                  <a:pt x="478" y="271"/>
                </a:lnTo>
                <a:lnTo>
                  <a:pt x="479" y="276"/>
                </a:lnTo>
                <a:lnTo>
                  <a:pt x="478" y="282"/>
                </a:lnTo>
                <a:lnTo>
                  <a:pt x="475" y="285"/>
                </a:lnTo>
                <a:lnTo>
                  <a:pt x="471" y="288"/>
                </a:lnTo>
                <a:lnTo>
                  <a:pt x="466" y="288"/>
                </a:lnTo>
                <a:lnTo>
                  <a:pt x="254" y="288"/>
                </a:lnTo>
                <a:lnTo>
                  <a:pt x="249" y="288"/>
                </a:lnTo>
                <a:lnTo>
                  <a:pt x="245" y="284"/>
                </a:lnTo>
                <a:lnTo>
                  <a:pt x="243" y="282"/>
                </a:lnTo>
                <a:lnTo>
                  <a:pt x="243" y="276"/>
                </a:lnTo>
                <a:lnTo>
                  <a:pt x="243" y="271"/>
                </a:lnTo>
                <a:lnTo>
                  <a:pt x="245" y="268"/>
                </a:lnTo>
                <a:lnTo>
                  <a:pt x="249" y="265"/>
                </a:lnTo>
                <a:lnTo>
                  <a:pt x="254" y="265"/>
                </a:lnTo>
                <a:close/>
                <a:moveTo>
                  <a:pt x="254" y="192"/>
                </a:moveTo>
                <a:lnTo>
                  <a:pt x="466" y="192"/>
                </a:lnTo>
                <a:lnTo>
                  <a:pt x="471" y="193"/>
                </a:lnTo>
                <a:lnTo>
                  <a:pt x="475" y="196"/>
                </a:lnTo>
                <a:lnTo>
                  <a:pt x="478" y="199"/>
                </a:lnTo>
                <a:lnTo>
                  <a:pt x="479" y="205"/>
                </a:lnTo>
                <a:lnTo>
                  <a:pt x="478" y="208"/>
                </a:lnTo>
                <a:lnTo>
                  <a:pt x="475" y="212"/>
                </a:lnTo>
                <a:lnTo>
                  <a:pt x="471" y="215"/>
                </a:lnTo>
                <a:lnTo>
                  <a:pt x="466" y="216"/>
                </a:lnTo>
                <a:lnTo>
                  <a:pt x="254" y="216"/>
                </a:lnTo>
                <a:lnTo>
                  <a:pt x="249" y="215"/>
                </a:lnTo>
                <a:lnTo>
                  <a:pt x="245" y="212"/>
                </a:lnTo>
                <a:lnTo>
                  <a:pt x="243" y="208"/>
                </a:lnTo>
                <a:lnTo>
                  <a:pt x="243" y="205"/>
                </a:lnTo>
                <a:lnTo>
                  <a:pt x="243" y="199"/>
                </a:lnTo>
                <a:lnTo>
                  <a:pt x="245" y="196"/>
                </a:lnTo>
                <a:lnTo>
                  <a:pt x="249" y="193"/>
                </a:lnTo>
                <a:lnTo>
                  <a:pt x="254" y="192"/>
                </a:lnTo>
                <a:close/>
                <a:moveTo>
                  <a:pt x="254" y="72"/>
                </a:moveTo>
                <a:lnTo>
                  <a:pt x="285" y="72"/>
                </a:lnTo>
                <a:lnTo>
                  <a:pt x="289" y="74"/>
                </a:lnTo>
                <a:lnTo>
                  <a:pt x="293" y="76"/>
                </a:lnTo>
                <a:lnTo>
                  <a:pt x="295" y="80"/>
                </a:lnTo>
                <a:lnTo>
                  <a:pt x="297" y="84"/>
                </a:lnTo>
                <a:lnTo>
                  <a:pt x="295" y="89"/>
                </a:lnTo>
                <a:lnTo>
                  <a:pt x="293" y="93"/>
                </a:lnTo>
                <a:lnTo>
                  <a:pt x="289" y="95"/>
                </a:lnTo>
                <a:lnTo>
                  <a:pt x="285" y="97"/>
                </a:lnTo>
                <a:lnTo>
                  <a:pt x="254" y="95"/>
                </a:lnTo>
                <a:lnTo>
                  <a:pt x="249" y="95"/>
                </a:lnTo>
                <a:lnTo>
                  <a:pt x="245" y="93"/>
                </a:lnTo>
                <a:lnTo>
                  <a:pt x="243" y="89"/>
                </a:lnTo>
                <a:lnTo>
                  <a:pt x="243" y="84"/>
                </a:lnTo>
                <a:lnTo>
                  <a:pt x="243" y="80"/>
                </a:lnTo>
                <a:lnTo>
                  <a:pt x="245" y="76"/>
                </a:lnTo>
                <a:lnTo>
                  <a:pt x="249" y="74"/>
                </a:lnTo>
                <a:lnTo>
                  <a:pt x="254" y="72"/>
                </a:lnTo>
                <a:close/>
                <a:moveTo>
                  <a:pt x="315" y="120"/>
                </a:moveTo>
                <a:lnTo>
                  <a:pt x="466" y="120"/>
                </a:lnTo>
                <a:lnTo>
                  <a:pt x="471" y="121"/>
                </a:lnTo>
                <a:lnTo>
                  <a:pt x="475" y="124"/>
                </a:lnTo>
                <a:lnTo>
                  <a:pt x="478" y="128"/>
                </a:lnTo>
                <a:lnTo>
                  <a:pt x="479" y="133"/>
                </a:lnTo>
                <a:lnTo>
                  <a:pt x="478" y="137"/>
                </a:lnTo>
                <a:lnTo>
                  <a:pt x="475" y="140"/>
                </a:lnTo>
                <a:lnTo>
                  <a:pt x="471" y="143"/>
                </a:lnTo>
                <a:lnTo>
                  <a:pt x="466" y="144"/>
                </a:lnTo>
                <a:lnTo>
                  <a:pt x="315" y="144"/>
                </a:lnTo>
                <a:lnTo>
                  <a:pt x="311" y="143"/>
                </a:lnTo>
                <a:lnTo>
                  <a:pt x="307" y="140"/>
                </a:lnTo>
                <a:lnTo>
                  <a:pt x="304" y="137"/>
                </a:lnTo>
                <a:lnTo>
                  <a:pt x="303" y="133"/>
                </a:lnTo>
                <a:lnTo>
                  <a:pt x="304" y="128"/>
                </a:lnTo>
                <a:lnTo>
                  <a:pt x="307" y="124"/>
                </a:lnTo>
                <a:lnTo>
                  <a:pt x="311" y="121"/>
                </a:lnTo>
                <a:lnTo>
                  <a:pt x="315" y="120"/>
                </a:lnTo>
                <a:close/>
                <a:moveTo>
                  <a:pt x="720" y="468"/>
                </a:moveTo>
                <a:lnTo>
                  <a:pt x="720" y="467"/>
                </a:lnTo>
                <a:lnTo>
                  <a:pt x="720" y="465"/>
                </a:lnTo>
                <a:lnTo>
                  <a:pt x="720" y="464"/>
                </a:lnTo>
                <a:lnTo>
                  <a:pt x="719" y="463"/>
                </a:lnTo>
                <a:lnTo>
                  <a:pt x="719" y="463"/>
                </a:lnTo>
                <a:lnTo>
                  <a:pt x="719" y="463"/>
                </a:lnTo>
                <a:lnTo>
                  <a:pt x="611" y="294"/>
                </a:lnTo>
                <a:lnTo>
                  <a:pt x="609" y="292"/>
                </a:lnTo>
                <a:lnTo>
                  <a:pt x="606" y="289"/>
                </a:lnTo>
                <a:lnTo>
                  <a:pt x="604" y="289"/>
                </a:lnTo>
                <a:lnTo>
                  <a:pt x="601" y="288"/>
                </a:lnTo>
                <a:lnTo>
                  <a:pt x="577" y="288"/>
                </a:lnTo>
                <a:lnTo>
                  <a:pt x="577" y="12"/>
                </a:lnTo>
                <a:lnTo>
                  <a:pt x="575" y="7"/>
                </a:lnTo>
                <a:lnTo>
                  <a:pt x="573" y="3"/>
                </a:lnTo>
                <a:lnTo>
                  <a:pt x="569" y="0"/>
                </a:lnTo>
                <a:lnTo>
                  <a:pt x="565" y="0"/>
                </a:lnTo>
                <a:lnTo>
                  <a:pt x="157" y="0"/>
                </a:lnTo>
                <a:lnTo>
                  <a:pt x="151" y="0"/>
                </a:lnTo>
                <a:lnTo>
                  <a:pt x="148" y="3"/>
                </a:lnTo>
                <a:lnTo>
                  <a:pt x="145" y="7"/>
                </a:lnTo>
                <a:lnTo>
                  <a:pt x="144" y="12"/>
                </a:lnTo>
                <a:lnTo>
                  <a:pt x="144" y="288"/>
                </a:lnTo>
                <a:lnTo>
                  <a:pt x="119" y="288"/>
                </a:lnTo>
                <a:lnTo>
                  <a:pt x="117" y="289"/>
                </a:lnTo>
                <a:lnTo>
                  <a:pt x="114" y="289"/>
                </a:lnTo>
                <a:lnTo>
                  <a:pt x="112" y="292"/>
                </a:lnTo>
                <a:lnTo>
                  <a:pt x="110" y="294"/>
                </a:lnTo>
                <a:lnTo>
                  <a:pt x="1" y="463"/>
                </a:lnTo>
                <a:lnTo>
                  <a:pt x="1" y="463"/>
                </a:lnTo>
                <a:lnTo>
                  <a:pt x="1" y="463"/>
                </a:lnTo>
                <a:lnTo>
                  <a:pt x="1" y="464"/>
                </a:lnTo>
                <a:lnTo>
                  <a:pt x="0" y="465"/>
                </a:lnTo>
                <a:lnTo>
                  <a:pt x="0" y="467"/>
                </a:lnTo>
                <a:lnTo>
                  <a:pt x="0" y="468"/>
                </a:lnTo>
                <a:lnTo>
                  <a:pt x="0" y="468"/>
                </a:lnTo>
                <a:lnTo>
                  <a:pt x="0" y="469"/>
                </a:lnTo>
                <a:lnTo>
                  <a:pt x="0" y="685"/>
                </a:lnTo>
                <a:lnTo>
                  <a:pt x="1" y="690"/>
                </a:lnTo>
                <a:lnTo>
                  <a:pt x="4" y="694"/>
                </a:lnTo>
                <a:lnTo>
                  <a:pt x="8" y="696"/>
                </a:lnTo>
                <a:lnTo>
                  <a:pt x="11" y="696"/>
                </a:lnTo>
                <a:lnTo>
                  <a:pt x="709" y="696"/>
                </a:lnTo>
                <a:lnTo>
                  <a:pt x="714" y="696"/>
                </a:lnTo>
                <a:lnTo>
                  <a:pt x="718" y="694"/>
                </a:lnTo>
                <a:lnTo>
                  <a:pt x="720" y="690"/>
                </a:lnTo>
                <a:lnTo>
                  <a:pt x="720" y="685"/>
                </a:lnTo>
                <a:lnTo>
                  <a:pt x="720" y="469"/>
                </a:lnTo>
                <a:lnTo>
                  <a:pt x="720" y="468"/>
                </a:lnTo>
                <a:lnTo>
                  <a:pt x="720" y="4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962C27C-2780-421B-A554-79F4655F0D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20067" y="5469241"/>
            <a:ext cx="680229" cy="68022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246301796"/>
              </p:ext>
            </p:extLst>
          </p:nvPr>
        </p:nvGraphicFramePr>
        <p:xfrm>
          <a:off x="281805" y="1503943"/>
          <a:ext cx="7392471" cy="53540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8047590" y="2868009"/>
            <a:ext cx="2956728" cy="1643527"/>
          </a:xfrm>
          <a:prstGeom prst="rect">
            <a:avLst/>
          </a:prstGeom>
          <a:noFill/>
          <a:ln>
            <a:solidFill>
              <a:srgbClr val="25E3F7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  <a:buClr>
                <a:srgbClr val="92D050"/>
              </a:buClr>
              <a:buSzPct val="60000"/>
            </a:pPr>
            <a:r>
              <a:rPr lang="sr-Latn-BA" dirty="0"/>
              <a:t>Primjeri </a:t>
            </a:r>
            <a:r>
              <a:rPr lang="en-US" dirty="0"/>
              <a:t>:</a:t>
            </a:r>
          </a:p>
          <a:p>
            <a:pPr marL="285750" indent="-285750">
              <a:spcBef>
                <a:spcPct val="50000"/>
              </a:spcBef>
              <a:buClr>
                <a:srgbClr val="92D050"/>
              </a:buClr>
              <a:buSzPct val="60000"/>
              <a:buFont typeface="Wingdings" panose="05000000000000000000" pitchFamily="2" charset="2"/>
              <a:buChar char="q"/>
            </a:pPr>
            <a:r>
              <a:rPr lang="sr-Latn-BA" dirty="0"/>
              <a:t>Broj studenata</a:t>
            </a:r>
            <a:endParaRPr lang="en-US" dirty="0"/>
          </a:p>
          <a:p>
            <a:pPr marL="285750" indent="-285750">
              <a:spcBef>
                <a:spcPct val="10000"/>
              </a:spcBef>
              <a:buClr>
                <a:srgbClr val="92D050"/>
              </a:buClr>
              <a:buSzPct val="60000"/>
              <a:buFont typeface="Wingdings" panose="05000000000000000000" pitchFamily="2" charset="2"/>
              <a:buChar char="q"/>
            </a:pPr>
            <a:r>
              <a:rPr lang="sr-Latn-BA" dirty="0"/>
              <a:t>Broj neispravnih proizvoda</a:t>
            </a:r>
            <a:r>
              <a:rPr lang="sr-Latn-RS" dirty="0"/>
              <a:t> </a:t>
            </a:r>
            <a:r>
              <a:rPr lang="en-US" dirty="0"/>
              <a:t>(</a:t>
            </a:r>
            <a:r>
              <a:rPr lang="sr-Latn-BA" dirty="0"/>
              <a:t>prebrojavanje</a:t>
            </a:r>
            <a:r>
              <a:rPr lang="en-US" dirty="0"/>
              <a:t>)</a:t>
            </a:r>
          </a:p>
          <a:p>
            <a:endParaRPr lang="sr-Latn-RS" dirty="0"/>
          </a:p>
        </p:txBody>
      </p:sp>
      <p:sp>
        <p:nvSpPr>
          <p:cNvPr id="12" name="Rectangle 11"/>
          <p:cNvSpPr/>
          <p:nvPr/>
        </p:nvSpPr>
        <p:spPr>
          <a:xfrm>
            <a:off x="8047590" y="4511536"/>
            <a:ext cx="2956728" cy="1394228"/>
          </a:xfrm>
          <a:prstGeom prst="rect">
            <a:avLst/>
          </a:prstGeom>
          <a:ln>
            <a:solidFill>
              <a:srgbClr val="25E3F7"/>
            </a:solidFill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rgbClr val="92D050"/>
              </a:buClr>
              <a:buSzPct val="60000"/>
            </a:pPr>
            <a:r>
              <a:rPr lang="sr-Latn-BA" dirty="0"/>
              <a:t>Primjeri </a:t>
            </a:r>
            <a:r>
              <a:rPr lang="en-US" dirty="0"/>
              <a:t>:</a:t>
            </a:r>
          </a:p>
          <a:p>
            <a:pPr marL="285750" indent="-285750">
              <a:spcBef>
                <a:spcPct val="50000"/>
              </a:spcBef>
              <a:buClr>
                <a:srgbClr val="92D050"/>
              </a:buClr>
              <a:buSzPct val="60000"/>
              <a:buFont typeface="Wingdings" panose="05000000000000000000" pitchFamily="2" charset="2"/>
              <a:buChar char="q"/>
            </a:pPr>
            <a:r>
              <a:rPr lang="sr-Latn-BA" dirty="0"/>
              <a:t>visina</a:t>
            </a:r>
            <a:endParaRPr lang="en-US" dirty="0"/>
          </a:p>
          <a:p>
            <a:pPr marL="285750" indent="-285750">
              <a:spcBef>
                <a:spcPct val="10000"/>
              </a:spcBef>
              <a:buClr>
                <a:srgbClr val="92D050"/>
              </a:buClr>
              <a:buSzPct val="60000"/>
              <a:buFont typeface="Wingdings" panose="05000000000000000000" pitchFamily="2" charset="2"/>
              <a:buChar char="q"/>
            </a:pPr>
            <a:r>
              <a:rPr lang="sr-Latn-BA" dirty="0"/>
              <a:t>plata</a:t>
            </a:r>
            <a:endParaRPr lang="en-US" dirty="0"/>
          </a:p>
          <a:p>
            <a:pPr>
              <a:spcBef>
                <a:spcPct val="10000"/>
              </a:spcBef>
              <a:buClr>
                <a:srgbClr val="92D050"/>
              </a:buClr>
              <a:buSzPct val="60000"/>
            </a:pPr>
            <a:r>
              <a:rPr lang="en-US" dirty="0"/>
              <a:t>(</a:t>
            </a:r>
            <a:r>
              <a:rPr lang="sr-Latn-BA" dirty="0"/>
              <a:t>mjerenje</a:t>
            </a:r>
            <a:r>
              <a:rPr lang="en-US" dirty="0"/>
              <a:t>)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276919" y="1094148"/>
            <a:ext cx="4243148" cy="1948226"/>
          </a:xfrm>
          <a:prstGeom prst="rect">
            <a:avLst/>
          </a:prstGeom>
          <a:ln>
            <a:solidFill>
              <a:srgbClr val="25E3F7"/>
            </a:solidFill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sr-Latn-BA" dirty="0"/>
              <a:t>Primjeri</a:t>
            </a:r>
            <a:r>
              <a:rPr lang="en-US" dirty="0"/>
              <a:t>:</a:t>
            </a:r>
          </a:p>
          <a:p>
            <a:pPr marL="342900" indent="-342900">
              <a:spcBef>
                <a:spcPct val="50000"/>
              </a:spcBef>
              <a:buClr>
                <a:srgbClr val="B7DA46"/>
              </a:buClr>
              <a:buSzPct val="60000"/>
              <a:buFont typeface="Wingdings" panose="05000000000000000000" pitchFamily="2" charset="2"/>
              <a:buChar char="q"/>
              <a:defRPr/>
            </a:pPr>
            <a:r>
              <a:rPr lang="sr-Latn-BA" dirty="0"/>
              <a:t>Materijalni status</a:t>
            </a:r>
            <a:endParaRPr lang="en-US" dirty="0"/>
          </a:p>
          <a:p>
            <a:pPr marL="342900" indent="-342900">
              <a:spcBef>
                <a:spcPct val="10000"/>
              </a:spcBef>
              <a:buClr>
                <a:srgbClr val="B7DA46"/>
              </a:buClr>
              <a:buSzPct val="60000"/>
              <a:buFont typeface="Wingdings" panose="05000000000000000000" pitchFamily="2" charset="2"/>
              <a:buChar char="q"/>
              <a:defRPr/>
            </a:pPr>
            <a:r>
              <a:rPr lang="sr-Latn-BA" dirty="0"/>
              <a:t>Da li idete na more</a:t>
            </a:r>
            <a:r>
              <a:rPr lang="en-US" dirty="0"/>
              <a:t>?</a:t>
            </a:r>
          </a:p>
          <a:p>
            <a:pPr marL="342900" indent="-342900">
              <a:buClr>
                <a:srgbClr val="B7DA46"/>
              </a:buClr>
              <a:buSzPct val="60000"/>
              <a:buFont typeface="Wingdings" panose="05000000000000000000" pitchFamily="2" charset="2"/>
              <a:buChar char="q"/>
              <a:defRPr/>
            </a:pPr>
            <a:r>
              <a:rPr lang="sr-Latn-BA" dirty="0"/>
              <a:t>Boja očiju</a:t>
            </a:r>
          </a:p>
          <a:p>
            <a:pPr marL="342900" indent="-342900">
              <a:buClr>
                <a:srgbClr val="B7DA46"/>
              </a:buClr>
              <a:buSzPct val="60000"/>
              <a:buFont typeface="Wingdings" panose="05000000000000000000" pitchFamily="2" charset="2"/>
              <a:buChar char="q"/>
              <a:defRPr/>
            </a:pPr>
            <a:r>
              <a:rPr lang="sr-Latn-BA" dirty="0"/>
              <a:t>Pol...</a:t>
            </a:r>
            <a:endParaRPr lang="en-US" dirty="0"/>
          </a:p>
          <a:p>
            <a:pPr>
              <a:spcBef>
                <a:spcPct val="1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en-US" dirty="0"/>
              <a:t>(</a:t>
            </a:r>
            <a:r>
              <a:rPr lang="sr-Latn-BA" dirty="0"/>
              <a:t>definisane su grupe ili kategorije</a:t>
            </a:r>
            <a:r>
              <a:rPr lang="en-US" dirty="0"/>
              <a:t>)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3800"/>
            <a:ext cx="584200" cy="584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067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35AE457D-0397-41A5-A1CF-4C8062284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  <a14:imgEffect>
                      <a14:saturation sat="3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2100" y="362320"/>
            <a:ext cx="11607800" cy="613336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114299"/>
            <a:ext cx="11590606" cy="672255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23557" y="225083"/>
            <a:ext cx="25181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>
                <a:latin typeface="+mj-lt"/>
              </a:rPr>
              <a:t>(Nastavak)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3800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9" name="Object 6">
            <a:hlinkClick r:id="" action="ppaction://ole?verb=0"/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5009981"/>
              </p:ext>
            </p:extLst>
          </p:nvPr>
        </p:nvGraphicFramePr>
        <p:xfrm>
          <a:off x="1181686" y="949614"/>
          <a:ext cx="9495692" cy="5546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Worksheet" r:id="rId6" imgW="3067076" imgH="1952480" progId="Excel.Sheet.8">
                  <p:embed/>
                </p:oleObj>
              </mc:Choice>
              <mc:Fallback>
                <p:oleObj name="Worksheet" r:id="rId6" imgW="3067076" imgH="1952480" progId="Excel.Sheet.8">
                  <p:embed/>
                  <p:pic>
                    <p:nvPicPr>
                      <p:cNvPr id="0" name="Picture 4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1686" y="949614"/>
                        <a:ext cx="9495692" cy="55460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23778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2596472" y="624600"/>
            <a:ext cx="1942355" cy="6551099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A2D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3548112" y="276051"/>
            <a:ext cx="77904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BA" sz="3200" b="1" cap="all" dirty="0">
                <a:latin typeface="+mj-lt"/>
              </a:rPr>
              <a:t>Dijagram stablo - </a:t>
            </a:r>
            <a:r>
              <a:rPr lang="sr-Latn-BA" sz="3200" cap="all" dirty="0">
                <a:latin typeface="+mj-lt"/>
              </a:rPr>
              <a:t>list</a:t>
            </a:r>
            <a:endParaRPr lang="sr-Latn-RS" sz="3200" cap="all" dirty="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31520" y="1283567"/>
            <a:ext cx="1118381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defRPr/>
            </a:pPr>
            <a:r>
              <a:rPr lang="sr-Latn-BA" sz="2400" dirty="0"/>
              <a:t>Jednostavan način da se uoči distribucija podataka (</a:t>
            </a:r>
            <a:r>
              <a:rPr lang="sr-Latn-BA" sz="2400" dirty="0">
                <a:solidFill>
                  <a:schemeClr val="accent4"/>
                </a:solidFill>
              </a:rPr>
              <a:t>kaže se da je ovo alternativa histogramu</a:t>
            </a:r>
            <a:r>
              <a:rPr lang="sr-Latn-BA" sz="2400" dirty="0"/>
              <a:t>)</a:t>
            </a:r>
          </a:p>
          <a:p>
            <a:pPr marL="342900" indent="-342900">
              <a:defRPr/>
            </a:pPr>
            <a:r>
              <a:rPr lang="sr-Latn-BA" sz="2400" dirty="0"/>
              <a:t>Podaci su poredani po vodećim brojkama (koje zovemo stablo), dok se ostale brojke (listovi) navode zasebno za svakog člana klase.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A3606D1-B6B8-4F5C-AC8B-ECE2ABC418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1014" y="1283567"/>
            <a:ext cx="520505" cy="446759"/>
          </a:xfrm>
          <a:prstGeom prst="ellipse">
            <a:avLst/>
          </a:prstGeom>
          <a:solidFill>
            <a:srgbClr val="A2D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01A5EF5-C746-484C-8C3E-54B470C967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5332" y="2061934"/>
            <a:ext cx="551867" cy="459685"/>
          </a:xfrm>
          <a:prstGeom prst="ellipse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47199" y="3299986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sr-Latn-BA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PRIMJER</a:t>
            </a:r>
          </a:p>
          <a:p>
            <a:pPr>
              <a:defRPr/>
            </a:pPr>
            <a:r>
              <a:rPr lang="sr-Latn-BA" sz="2400" dirty="0"/>
              <a:t>Dat je sljedeći niz podataka:  21,  24,  24,  26,  27,  27,  30,  32,  38 i  41</a:t>
            </a:r>
            <a:endParaRPr lang="sr-Latn-RS" sz="2400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2417813"/>
              </p:ext>
            </p:extLst>
          </p:nvPr>
        </p:nvGraphicFramePr>
        <p:xfrm>
          <a:off x="7820268" y="3900149"/>
          <a:ext cx="4079632" cy="2522068"/>
        </p:xfrm>
        <a:graphic>
          <a:graphicData uri="http://schemas.openxmlformats.org/drawingml/2006/table">
            <a:tbl>
              <a:tblPr firstRow="1" bandRow="1">
                <a:tableStyleId>{91EBBBCC-DAD2-459C-BE2E-F6DE35CF9A28}</a:tableStyleId>
              </a:tblPr>
              <a:tblGrid>
                <a:gridCol w="20398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98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0517">
                <a:tc>
                  <a:txBody>
                    <a:bodyPr/>
                    <a:lstStyle/>
                    <a:p>
                      <a:r>
                        <a:rPr lang="sr-Latn-RS" dirty="0"/>
                        <a:t>STABLO</a:t>
                      </a:r>
                      <a:endParaRPr lang="sr-Latn-RS" b="1" dirty="0"/>
                    </a:p>
                  </a:txBody>
                  <a:tcPr>
                    <a:solidFill>
                      <a:srgbClr val="A2DC4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LIST</a:t>
                      </a:r>
                    </a:p>
                  </a:txBody>
                  <a:tcPr>
                    <a:solidFill>
                      <a:srgbClr val="A2DC4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0517">
                <a:tc>
                  <a:txBody>
                    <a:bodyPr/>
                    <a:lstStyle/>
                    <a:p>
                      <a:pPr algn="l"/>
                      <a:r>
                        <a:rPr lang="sr-Latn-RS" b="1" dirty="0"/>
                        <a:t>2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r-Latn-RS" b="1" dirty="0"/>
                        <a:t>1 4 4 6 7 7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0517">
                <a:tc>
                  <a:txBody>
                    <a:bodyPr/>
                    <a:lstStyle/>
                    <a:p>
                      <a:pPr algn="l"/>
                      <a:r>
                        <a:rPr lang="sr-Latn-RS" b="1" dirty="0"/>
                        <a:t>3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r-Latn-RS" b="1" dirty="0"/>
                        <a:t>0 2 8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0517">
                <a:tc>
                  <a:txBody>
                    <a:bodyPr/>
                    <a:lstStyle/>
                    <a:p>
                      <a:pPr algn="l"/>
                      <a:r>
                        <a:rPr lang="sr-Latn-RS" b="1" dirty="0"/>
                        <a:t>4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r-Latn-RS" b="1" dirty="0"/>
                        <a:t>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3800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535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5AE457D-0397-41A5-A1CF-4C8062284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saturation sat="3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2100" y="362320"/>
            <a:ext cx="11607800" cy="613336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747" y="0"/>
            <a:ext cx="11590606" cy="6722551"/>
          </a:xfrm>
          <a:prstGeom prst="rect">
            <a:avLst/>
          </a:prstGeom>
        </p:spPr>
      </p:pic>
      <p:sp>
        <p:nvSpPr>
          <p:cNvPr id="14" name="Rectangle: Top Corners Rounded 4">
            <a:extLst>
              <a:ext uri="{FF2B5EF4-FFF2-40B4-BE49-F238E27FC236}">
                <a16:creationId xmlns:a16="http://schemas.microsoft.com/office/drawing/2014/main" id="{D88C3CC7-FF16-4EE6-8784-43FED74DD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7952657" y="-1664957"/>
            <a:ext cx="1857493" cy="662119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557269" y="853851"/>
            <a:ext cx="489391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sr-Latn-BA" sz="2400" b="1" dirty="0"/>
              <a:t>PRIMJER</a:t>
            </a:r>
          </a:p>
          <a:p>
            <a:pPr>
              <a:spcBef>
                <a:spcPts val="0"/>
              </a:spcBef>
              <a:defRPr/>
            </a:pPr>
            <a:r>
              <a:rPr lang="sr-Latn-BA" sz="2400" dirty="0"/>
              <a:t>Ako pretpostavimo da raspolažemo sa sljedećim podacima, grafikon dobijemo identičnom logikom...</a:t>
            </a:r>
          </a:p>
          <a:p>
            <a:pPr lvl="2"/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Folded Corner 4"/>
          <p:cNvSpPr/>
          <p:nvPr/>
        </p:nvSpPr>
        <p:spPr>
          <a:xfrm>
            <a:off x="621679" y="2936708"/>
            <a:ext cx="2629325" cy="3396948"/>
          </a:xfrm>
          <a:prstGeom prst="foldedCorner">
            <a:avLst/>
          </a:prstGeom>
          <a:solidFill>
            <a:srgbClr val="00999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6" name="Rectangle 5"/>
          <p:cNvSpPr/>
          <p:nvPr/>
        </p:nvSpPr>
        <p:spPr>
          <a:xfrm>
            <a:off x="-185210" y="3259558"/>
            <a:ext cx="3144115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/>
            <a:r>
              <a:rPr lang="sr-Latn-BA" sz="2400" dirty="0"/>
              <a:t>Podaci</a:t>
            </a:r>
            <a:r>
              <a:rPr lang="en-US" sz="2400" dirty="0"/>
              <a:t>:</a:t>
            </a:r>
          </a:p>
          <a:p>
            <a:pPr lvl="2"/>
            <a:r>
              <a:rPr lang="en-US" sz="2000" dirty="0"/>
              <a:t>613, 632, 658, 717,</a:t>
            </a:r>
            <a:r>
              <a:rPr lang="sr-Latn-BA" sz="2000" dirty="0"/>
              <a:t> </a:t>
            </a:r>
            <a:r>
              <a:rPr lang="en-US" sz="2000" dirty="0"/>
              <a:t>722, 750, 776, 827,</a:t>
            </a:r>
            <a:r>
              <a:rPr lang="sr-Latn-BA" sz="2000" dirty="0"/>
              <a:t> </a:t>
            </a:r>
            <a:r>
              <a:rPr lang="en-US" sz="2000" dirty="0"/>
              <a:t>841, 859, 863, 891,</a:t>
            </a:r>
            <a:r>
              <a:rPr lang="sr-Latn-BA" sz="2000" dirty="0"/>
              <a:t> </a:t>
            </a:r>
            <a:r>
              <a:rPr lang="en-US" sz="2000" dirty="0"/>
              <a:t>894, 906, 928, 933,955,</a:t>
            </a:r>
            <a:r>
              <a:rPr lang="sr-Latn-BA" sz="2000" dirty="0"/>
              <a:t> </a:t>
            </a:r>
            <a:r>
              <a:rPr lang="en-US" sz="2000" dirty="0"/>
              <a:t>982,</a:t>
            </a:r>
            <a:r>
              <a:rPr lang="sr-Latn-BA" sz="2000" dirty="0"/>
              <a:t> </a:t>
            </a:r>
            <a:r>
              <a:rPr lang="en-US" sz="2000" dirty="0"/>
              <a:t>1034,</a:t>
            </a:r>
            <a:r>
              <a:rPr lang="sr-Latn-BA" sz="2000" dirty="0"/>
              <a:t> </a:t>
            </a:r>
            <a:r>
              <a:rPr lang="en-US" sz="2000" dirty="0"/>
              <a:t>1047,</a:t>
            </a:r>
            <a:r>
              <a:rPr lang="sr-Latn-BA" sz="2000" dirty="0"/>
              <a:t> </a:t>
            </a:r>
            <a:r>
              <a:rPr lang="en-US" sz="2000" dirty="0"/>
              <a:t>1056, 1140, 1169, 1224</a:t>
            </a:r>
          </a:p>
        </p:txBody>
      </p:sp>
      <p:sp>
        <p:nvSpPr>
          <p:cNvPr id="9" name="Folded Corner 8"/>
          <p:cNvSpPr/>
          <p:nvPr/>
        </p:nvSpPr>
        <p:spPr>
          <a:xfrm>
            <a:off x="4044269" y="2936708"/>
            <a:ext cx="2527331" cy="3396948"/>
          </a:xfrm>
          <a:prstGeom prst="foldedCorner">
            <a:avLst/>
          </a:prstGeom>
          <a:solidFill>
            <a:srgbClr val="00999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7" name="Rectangle 6"/>
          <p:cNvSpPr/>
          <p:nvPr/>
        </p:nvSpPr>
        <p:spPr>
          <a:xfrm>
            <a:off x="4038390" y="3072541"/>
            <a:ext cx="6096000" cy="32624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30000"/>
              </a:spcBef>
            </a:pPr>
            <a:r>
              <a:rPr lang="sr-Latn-RS" sz="2400" dirty="0"/>
              <a:t> Stablo      List</a:t>
            </a:r>
          </a:p>
          <a:p>
            <a:pPr>
              <a:spcBef>
                <a:spcPct val="30000"/>
              </a:spcBef>
            </a:pPr>
            <a:r>
              <a:rPr lang="sr-Latn-RS" sz="2000" dirty="0"/>
              <a:t>    </a:t>
            </a:r>
            <a:r>
              <a:rPr lang="en-US" sz="2000" dirty="0"/>
              <a:t>6       </a:t>
            </a:r>
            <a:r>
              <a:rPr lang="sr-Latn-RS" sz="2000" dirty="0"/>
              <a:t>      </a:t>
            </a:r>
            <a:r>
              <a:rPr lang="en-US" sz="2000" dirty="0"/>
              <a:t> 1 3 6</a:t>
            </a:r>
          </a:p>
          <a:p>
            <a:pPr>
              <a:spcBef>
                <a:spcPct val="30000"/>
              </a:spcBef>
            </a:pPr>
            <a:r>
              <a:rPr lang="en-US" sz="2000" dirty="0"/>
              <a:t>    7       </a:t>
            </a:r>
            <a:r>
              <a:rPr lang="sr-Latn-RS" sz="2000" dirty="0"/>
              <a:t>   </a:t>
            </a:r>
            <a:r>
              <a:rPr lang="en-US" sz="2000" dirty="0"/>
              <a:t> </a:t>
            </a:r>
            <a:r>
              <a:rPr lang="sr-Latn-RS" sz="2000" dirty="0"/>
              <a:t>   </a:t>
            </a:r>
            <a:r>
              <a:rPr lang="en-US" sz="2000" dirty="0"/>
              <a:t>2 2 5 8 </a:t>
            </a:r>
          </a:p>
          <a:p>
            <a:pPr>
              <a:spcBef>
                <a:spcPct val="30000"/>
              </a:spcBef>
            </a:pPr>
            <a:r>
              <a:rPr lang="en-US" sz="2000" dirty="0"/>
              <a:t>    8        </a:t>
            </a:r>
            <a:r>
              <a:rPr lang="sr-Latn-RS" sz="2000" dirty="0"/>
              <a:t>      </a:t>
            </a:r>
            <a:r>
              <a:rPr lang="en-US" sz="2000" dirty="0"/>
              <a:t>3 4 6 6 9 9</a:t>
            </a:r>
          </a:p>
          <a:p>
            <a:pPr>
              <a:spcBef>
                <a:spcPct val="30000"/>
              </a:spcBef>
            </a:pPr>
            <a:r>
              <a:rPr lang="en-US" sz="2000" dirty="0"/>
              <a:t>    9       </a:t>
            </a:r>
            <a:r>
              <a:rPr lang="sr-Latn-RS" sz="2000" dirty="0"/>
              <a:t>   </a:t>
            </a:r>
            <a:r>
              <a:rPr lang="en-US" sz="2000" dirty="0"/>
              <a:t> </a:t>
            </a:r>
            <a:r>
              <a:rPr lang="sr-Latn-RS" sz="2000" dirty="0"/>
              <a:t>   </a:t>
            </a:r>
            <a:r>
              <a:rPr lang="en-US" sz="2000" dirty="0"/>
              <a:t>1 3 3 6 8 </a:t>
            </a:r>
          </a:p>
          <a:p>
            <a:pPr>
              <a:spcBef>
                <a:spcPct val="30000"/>
              </a:spcBef>
            </a:pPr>
            <a:r>
              <a:rPr lang="en-US" sz="2000" dirty="0"/>
              <a:t>   10       </a:t>
            </a:r>
            <a:r>
              <a:rPr lang="sr-Latn-RS" sz="2000" dirty="0"/>
              <a:t>      </a:t>
            </a:r>
            <a:r>
              <a:rPr lang="en-US" sz="2000" dirty="0"/>
              <a:t>3 5 6</a:t>
            </a:r>
          </a:p>
          <a:p>
            <a:pPr>
              <a:spcBef>
                <a:spcPct val="30000"/>
              </a:spcBef>
            </a:pPr>
            <a:r>
              <a:rPr lang="en-US" sz="2000" dirty="0"/>
              <a:t>   11      </a:t>
            </a:r>
            <a:r>
              <a:rPr lang="sr-Latn-RS" sz="2000" dirty="0"/>
              <a:t>   </a:t>
            </a:r>
            <a:r>
              <a:rPr lang="en-US" sz="2000" dirty="0"/>
              <a:t> </a:t>
            </a:r>
            <a:r>
              <a:rPr lang="sr-Latn-RS" sz="2000" dirty="0"/>
              <a:t>   </a:t>
            </a:r>
            <a:r>
              <a:rPr lang="en-US" sz="2000" dirty="0"/>
              <a:t>4 7 </a:t>
            </a:r>
          </a:p>
          <a:p>
            <a:pPr>
              <a:spcBef>
                <a:spcPct val="30000"/>
              </a:spcBef>
            </a:pPr>
            <a:r>
              <a:rPr lang="en-US" sz="2000" dirty="0"/>
              <a:t>   12 </a:t>
            </a:r>
            <a:r>
              <a:rPr lang="sr-Latn-RS" sz="2000" dirty="0"/>
              <a:t>            2</a:t>
            </a:r>
          </a:p>
        </p:txBody>
      </p:sp>
      <p:sp>
        <p:nvSpPr>
          <p:cNvPr id="10" name="Circular Arrow 9"/>
          <p:cNvSpPr/>
          <p:nvPr/>
        </p:nvSpPr>
        <p:spPr>
          <a:xfrm>
            <a:off x="2958905" y="2360116"/>
            <a:ext cx="1275470" cy="1068884"/>
          </a:xfrm>
          <a:prstGeom prst="circularArrow">
            <a:avLst/>
          </a:prstGeom>
          <a:solidFill>
            <a:srgbClr val="33CCCC"/>
          </a:solidFill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3800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896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114299"/>
            <a:ext cx="11590606" cy="6722551"/>
          </a:xfrm>
          <a:prstGeom prst="rect">
            <a:avLst/>
          </a:prstGeom>
        </p:spPr>
      </p:pic>
      <p:grpSp>
        <p:nvGrpSpPr>
          <p:cNvPr id="12" name="Group 11" descr="This image is a computer monitor. ">
            <a:extLst>
              <a:ext uri="{FF2B5EF4-FFF2-40B4-BE49-F238E27FC236}">
                <a16:creationId xmlns:a16="http://schemas.microsoft.com/office/drawing/2014/main" id="{A5E46F62-3B87-4BE3-BA72-D0DA40B802C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336076" y="108167"/>
            <a:ext cx="9156309" cy="4204221"/>
            <a:chOff x="2332041" y="1664133"/>
            <a:chExt cx="4233864" cy="3411539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15D0301A-F875-4AC8-A99B-85C526E30D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3804" y="4581959"/>
              <a:ext cx="1438276" cy="455613"/>
            </a:xfrm>
            <a:custGeom>
              <a:avLst/>
              <a:gdLst>
                <a:gd name="T0" fmla="*/ 3037 w 3628"/>
                <a:gd name="T1" fmla="*/ 0 h 1149"/>
                <a:gd name="T2" fmla="*/ 1837 w 3628"/>
                <a:gd name="T3" fmla="*/ 0 h 1149"/>
                <a:gd name="T4" fmla="*/ 1792 w 3628"/>
                <a:gd name="T5" fmla="*/ 0 h 1149"/>
                <a:gd name="T6" fmla="*/ 591 w 3628"/>
                <a:gd name="T7" fmla="*/ 0 h 1149"/>
                <a:gd name="T8" fmla="*/ 592 w 3628"/>
                <a:gd name="T9" fmla="*/ 108 h 1149"/>
                <a:gd name="T10" fmla="*/ 594 w 3628"/>
                <a:gd name="T11" fmla="*/ 214 h 1149"/>
                <a:gd name="T12" fmla="*/ 598 w 3628"/>
                <a:gd name="T13" fmla="*/ 317 h 1149"/>
                <a:gd name="T14" fmla="*/ 600 w 3628"/>
                <a:gd name="T15" fmla="*/ 419 h 1149"/>
                <a:gd name="T16" fmla="*/ 600 w 3628"/>
                <a:gd name="T17" fmla="*/ 468 h 1149"/>
                <a:gd name="T18" fmla="*/ 599 w 3628"/>
                <a:gd name="T19" fmla="*/ 516 h 1149"/>
                <a:gd name="T20" fmla="*/ 597 w 3628"/>
                <a:gd name="T21" fmla="*/ 564 h 1149"/>
                <a:gd name="T22" fmla="*/ 594 w 3628"/>
                <a:gd name="T23" fmla="*/ 610 h 1149"/>
                <a:gd name="T24" fmla="*/ 590 w 3628"/>
                <a:gd name="T25" fmla="*/ 654 h 1149"/>
                <a:gd name="T26" fmla="*/ 584 w 3628"/>
                <a:gd name="T27" fmla="*/ 698 h 1149"/>
                <a:gd name="T28" fmla="*/ 576 w 3628"/>
                <a:gd name="T29" fmla="*/ 740 h 1149"/>
                <a:gd name="T30" fmla="*/ 567 w 3628"/>
                <a:gd name="T31" fmla="*/ 780 h 1149"/>
                <a:gd name="T32" fmla="*/ 554 w 3628"/>
                <a:gd name="T33" fmla="*/ 820 h 1149"/>
                <a:gd name="T34" fmla="*/ 540 w 3628"/>
                <a:gd name="T35" fmla="*/ 857 h 1149"/>
                <a:gd name="T36" fmla="*/ 524 w 3628"/>
                <a:gd name="T37" fmla="*/ 892 h 1149"/>
                <a:gd name="T38" fmla="*/ 504 w 3628"/>
                <a:gd name="T39" fmla="*/ 925 h 1149"/>
                <a:gd name="T40" fmla="*/ 482 w 3628"/>
                <a:gd name="T41" fmla="*/ 958 h 1149"/>
                <a:gd name="T42" fmla="*/ 458 w 3628"/>
                <a:gd name="T43" fmla="*/ 986 h 1149"/>
                <a:gd name="T44" fmla="*/ 429 w 3628"/>
                <a:gd name="T45" fmla="*/ 1014 h 1149"/>
                <a:gd name="T46" fmla="*/ 398 w 3628"/>
                <a:gd name="T47" fmla="*/ 1039 h 1149"/>
                <a:gd name="T48" fmla="*/ 363 w 3628"/>
                <a:gd name="T49" fmla="*/ 1062 h 1149"/>
                <a:gd name="T50" fmla="*/ 323 w 3628"/>
                <a:gd name="T51" fmla="*/ 1081 h 1149"/>
                <a:gd name="T52" fmla="*/ 281 w 3628"/>
                <a:gd name="T53" fmla="*/ 1100 h 1149"/>
                <a:gd name="T54" fmla="*/ 233 w 3628"/>
                <a:gd name="T55" fmla="*/ 1115 h 1149"/>
                <a:gd name="T56" fmla="*/ 182 w 3628"/>
                <a:gd name="T57" fmla="*/ 1128 h 1149"/>
                <a:gd name="T58" fmla="*/ 127 w 3628"/>
                <a:gd name="T59" fmla="*/ 1137 h 1149"/>
                <a:gd name="T60" fmla="*/ 66 w 3628"/>
                <a:gd name="T61" fmla="*/ 1144 h 1149"/>
                <a:gd name="T62" fmla="*/ 0 w 3628"/>
                <a:gd name="T63" fmla="*/ 1149 h 1149"/>
                <a:gd name="T64" fmla="*/ 1792 w 3628"/>
                <a:gd name="T65" fmla="*/ 1149 h 1149"/>
                <a:gd name="T66" fmla="*/ 1837 w 3628"/>
                <a:gd name="T67" fmla="*/ 1149 h 1149"/>
                <a:gd name="T68" fmla="*/ 3628 w 3628"/>
                <a:gd name="T69" fmla="*/ 1149 h 1149"/>
                <a:gd name="T70" fmla="*/ 3563 w 3628"/>
                <a:gd name="T71" fmla="*/ 1144 h 1149"/>
                <a:gd name="T72" fmla="*/ 3503 w 3628"/>
                <a:gd name="T73" fmla="*/ 1137 h 1149"/>
                <a:gd name="T74" fmla="*/ 3446 w 3628"/>
                <a:gd name="T75" fmla="*/ 1128 h 1149"/>
                <a:gd name="T76" fmla="*/ 3395 w 3628"/>
                <a:gd name="T77" fmla="*/ 1115 h 1149"/>
                <a:gd name="T78" fmla="*/ 3349 w 3628"/>
                <a:gd name="T79" fmla="*/ 1100 h 1149"/>
                <a:gd name="T80" fmla="*/ 3306 w 3628"/>
                <a:gd name="T81" fmla="*/ 1081 h 1149"/>
                <a:gd name="T82" fmla="*/ 3266 w 3628"/>
                <a:gd name="T83" fmla="*/ 1062 h 1149"/>
                <a:gd name="T84" fmla="*/ 3231 w 3628"/>
                <a:gd name="T85" fmla="*/ 1039 h 1149"/>
                <a:gd name="T86" fmla="*/ 3199 w 3628"/>
                <a:gd name="T87" fmla="*/ 1014 h 1149"/>
                <a:gd name="T88" fmla="*/ 3172 w 3628"/>
                <a:gd name="T89" fmla="*/ 986 h 1149"/>
                <a:gd name="T90" fmla="*/ 3146 w 3628"/>
                <a:gd name="T91" fmla="*/ 958 h 1149"/>
                <a:gd name="T92" fmla="*/ 3124 w 3628"/>
                <a:gd name="T93" fmla="*/ 925 h 1149"/>
                <a:gd name="T94" fmla="*/ 3104 w 3628"/>
                <a:gd name="T95" fmla="*/ 892 h 1149"/>
                <a:gd name="T96" fmla="*/ 3088 w 3628"/>
                <a:gd name="T97" fmla="*/ 857 h 1149"/>
                <a:gd name="T98" fmla="*/ 3074 w 3628"/>
                <a:gd name="T99" fmla="*/ 820 h 1149"/>
                <a:gd name="T100" fmla="*/ 3063 w 3628"/>
                <a:gd name="T101" fmla="*/ 780 h 1149"/>
                <a:gd name="T102" fmla="*/ 3053 w 3628"/>
                <a:gd name="T103" fmla="*/ 740 h 1149"/>
                <a:gd name="T104" fmla="*/ 3045 w 3628"/>
                <a:gd name="T105" fmla="*/ 698 h 1149"/>
                <a:gd name="T106" fmla="*/ 3040 w 3628"/>
                <a:gd name="T107" fmla="*/ 654 h 1149"/>
                <a:gd name="T108" fmla="*/ 3035 w 3628"/>
                <a:gd name="T109" fmla="*/ 610 h 1149"/>
                <a:gd name="T110" fmla="*/ 3031 w 3628"/>
                <a:gd name="T111" fmla="*/ 564 h 1149"/>
                <a:gd name="T112" fmla="*/ 3030 w 3628"/>
                <a:gd name="T113" fmla="*/ 516 h 1149"/>
                <a:gd name="T114" fmla="*/ 3029 w 3628"/>
                <a:gd name="T115" fmla="*/ 468 h 1149"/>
                <a:gd name="T116" fmla="*/ 3029 w 3628"/>
                <a:gd name="T117" fmla="*/ 419 h 1149"/>
                <a:gd name="T118" fmla="*/ 3030 w 3628"/>
                <a:gd name="T119" fmla="*/ 317 h 1149"/>
                <a:gd name="T120" fmla="*/ 3034 w 3628"/>
                <a:gd name="T121" fmla="*/ 214 h 1149"/>
                <a:gd name="T122" fmla="*/ 3036 w 3628"/>
                <a:gd name="T123" fmla="*/ 108 h 1149"/>
                <a:gd name="T124" fmla="*/ 3037 w 3628"/>
                <a:gd name="T125" fmla="*/ 0 h 1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628" h="1149">
                  <a:moveTo>
                    <a:pt x="3037" y="0"/>
                  </a:moveTo>
                  <a:lnTo>
                    <a:pt x="1837" y="0"/>
                  </a:lnTo>
                  <a:lnTo>
                    <a:pt x="1792" y="0"/>
                  </a:lnTo>
                  <a:lnTo>
                    <a:pt x="591" y="0"/>
                  </a:lnTo>
                  <a:lnTo>
                    <a:pt x="592" y="108"/>
                  </a:lnTo>
                  <a:lnTo>
                    <a:pt x="594" y="214"/>
                  </a:lnTo>
                  <a:lnTo>
                    <a:pt x="598" y="317"/>
                  </a:lnTo>
                  <a:lnTo>
                    <a:pt x="600" y="419"/>
                  </a:lnTo>
                  <a:lnTo>
                    <a:pt x="600" y="468"/>
                  </a:lnTo>
                  <a:lnTo>
                    <a:pt x="599" y="516"/>
                  </a:lnTo>
                  <a:lnTo>
                    <a:pt x="597" y="564"/>
                  </a:lnTo>
                  <a:lnTo>
                    <a:pt x="594" y="610"/>
                  </a:lnTo>
                  <a:lnTo>
                    <a:pt x="590" y="654"/>
                  </a:lnTo>
                  <a:lnTo>
                    <a:pt x="584" y="698"/>
                  </a:lnTo>
                  <a:lnTo>
                    <a:pt x="576" y="740"/>
                  </a:lnTo>
                  <a:lnTo>
                    <a:pt x="567" y="780"/>
                  </a:lnTo>
                  <a:lnTo>
                    <a:pt x="554" y="820"/>
                  </a:lnTo>
                  <a:lnTo>
                    <a:pt x="540" y="857"/>
                  </a:lnTo>
                  <a:lnTo>
                    <a:pt x="524" y="892"/>
                  </a:lnTo>
                  <a:lnTo>
                    <a:pt x="504" y="925"/>
                  </a:lnTo>
                  <a:lnTo>
                    <a:pt x="482" y="958"/>
                  </a:lnTo>
                  <a:lnTo>
                    <a:pt x="458" y="986"/>
                  </a:lnTo>
                  <a:lnTo>
                    <a:pt x="429" y="1014"/>
                  </a:lnTo>
                  <a:lnTo>
                    <a:pt x="398" y="1039"/>
                  </a:lnTo>
                  <a:lnTo>
                    <a:pt x="363" y="1062"/>
                  </a:lnTo>
                  <a:lnTo>
                    <a:pt x="323" y="1081"/>
                  </a:lnTo>
                  <a:lnTo>
                    <a:pt x="281" y="1100"/>
                  </a:lnTo>
                  <a:lnTo>
                    <a:pt x="233" y="1115"/>
                  </a:lnTo>
                  <a:lnTo>
                    <a:pt x="182" y="1128"/>
                  </a:lnTo>
                  <a:lnTo>
                    <a:pt x="127" y="1137"/>
                  </a:lnTo>
                  <a:lnTo>
                    <a:pt x="66" y="1144"/>
                  </a:lnTo>
                  <a:lnTo>
                    <a:pt x="0" y="1149"/>
                  </a:lnTo>
                  <a:lnTo>
                    <a:pt x="1792" y="1149"/>
                  </a:lnTo>
                  <a:lnTo>
                    <a:pt x="1837" y="1149"/>
                  </a:lnTo>
                  <a:lnTo>
                    <a:pt x="3628" y="1149"/>
                  </a:lnTo>
                  <a:lnTo>
                    <a:pt x="3563" y="1144"/>
                  </a:lnTo>
                  <a:lnTo>
                    <a:pt x="3503" y="1137"/>
                  </a:lnTo>
                  <a:lnTo>
                    <a:pt x="3446" y="1128"/>
                  </a:lnTo>
                  <a:lnTo>
                    <a:pt x="3395" y="1115"/>
                  </a:lnTo>
                  <a:lnTo>
                    <a:pt x="3349" y="1100"/>
                  </a:lnTo>
                  <a:lnTo>
                    <a:pt x="3306" y="1081"/>
                  </a:lnTo>
                  <a:lnTo>
                    <a:pt x="3266" y="1062"/>
                  </a:lnTo>
                  <a:lnTo>
                    <a:pt x="3231" y="1039"/>
                  </a:lnTo>
                  <a:lnTo>
                    <a:pt x="3199" y="1014"/>
                  </a:lnTo>
                  <a:lnTo>
                    <a:pt x="3172" y="986"/>
                  </a:lnTo>
                  <a:lnTo>
                    <a:pt x="3146" y="958"/>
                  </a:lnTo>
                  <a:lnTo>
                    <a:pt x="3124" y="925"/>
                  </a:lnTo>
                  <a:lnTo>
                    <a:pt x="3104" y="892"/>
                  </a:lnTo>
                  <a:lnTo>
                    <a:pt x="3088" y="857"/>
                  </a:lnTo>
                  <a:lnTo>
                    <a:pt x="3074" y="820"/>
                  </a:lnTo>
                  <a:lnTo>
                    <a:pt x="3063" y="780"/>
                  </a:lnTo>
                  <a:lnTo>
                    <a:pt x="3053" y="740"/>
                  </a:lnTo>
                  <a:lnTo>
                    <a:pt x="3045" y="698"/>
                  </a:lnTo>
                  <a:lnTo>
                    <a:pt x="3040" y="654"/>
                  </a:lnTo>
                  <a:lnTo>
                    <a:pt x="3035" y="610"/>
                  </a:lnTo>
                  <a:lnTo>
                    <a:pt x="3031" y="564"/>
                  </a:lnTo>
                  <a:lnTo>
                    <a:pt x="3030" y="516"/>
                  </a:lnTo>
                  <a:lnTo>
                    <a:pt x="3029" y="468"/>
                  </a:lnTo>
                  <a:lnTo>
                    <a:pt x="3029" y="419"/>
                  </a:lnTo>
                  <a:lnTo>
                    <a:pt x="3030" y="317"/>
                  </a:lnTo>
                  <a:lnTo>
                    <a:pt x="3034" y="214"/>
                  </a:lnTo>
                  <a:lnTo>
                    <a:pt x="3036" y="108"/>
                  </a:lnTo>
                  <a:lnTo>
                    <a:pt x="3037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77000">
                  <a:schemeClr val="bg1">
                    <a:lumMod val="85000"/>
                  </a:schemeClr>
                </a:gs>
                <a:gs pos="37000">
                  <a:schemeClr val="bg1">
                    <a:lumMod val="8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5ED37527-DF87-40A3-B11B-EBD5E87E36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4280" y="5034396"/>
              <a:ext cx="1457326" cy="41276"/>
            </a:xfrm>
            <a:custGeom>
              <a:avLst/>
              <a:gdLst>
                <a:gd name="T0" fmla="*/ 53 w 3673"/>
                <a:gd name="T1" fmla="*/ 0 h 105"/>
                <a:gd name="T2" fmla="*/ 3621 w 3673"/>
                <a:gd name="T3" fmla="*/ 0 h 105"/>
                <a:gd name="T4" fmla="*/ 3631 w 3673"/>
                <a:gd name="T5" fmla="*/ 2 h 105"/>
                <a:gd name="T6" fmla="*/ 3640 w 3673"/>
                <a:gd name="T7" fmla="*/ 5 h 105"/>
                <a:gd name="T8" fmla="*/ 3650 w 3673"/>
                <a:gd name="T9" fmla="*/ 10 h 105"/>
                <a:gd name="T10" fmla="*/ 3658 w 3673"/>
                <a:gd name="T11" fmla="*/ 15 h 105"/>
                <a:gd name="T12" fmla="*/ 3664 w 3673"/>
                <a:gd name="T13" fmla="*/ 24 h 105"/>
                <a:gd name="T14" fmla="*/ 3668 w 3673"/>
                <a:gd name="T15" fmla="*/ 33 h 105"/>
                <a:gd name="T16" fmla="*/ 3672 w 3673"/>
                <a:gd name="T17" fmla="*/ 42 h 105"/>
                <a:gd name="T18" fmla="*/ 3673 w 3673"/>
                <a:gd name="T19" fmla="*/ 53 h 105"/>
                <a:gd name="T20" fmla="*/ 3673 w 3673"/>
                <a:gd name="T21" fmla="*/ 53 h 105"/>
                <a:gd name="T22" fmla="*/ 3672 w 3673"/>
                <a:gd name="T23" fmla="*/ 63 h 105"/>
                <a:gd name="T24" fmla="*/ 3668 w 3673"/>
                <a:gd name="T25" fmla="*/ 73 h 105"/>
                <a:gd name="T26" fmla="*/ 3664 w 3673"/>
                <a:gd name="T27" fmla="*/ 81 h 105"/>
                <a:gd name="T28" fmla="*/ 3658 w 3673"/>
                <a:gd name="T29" fmla="*/ 90 h 105"/>
                <a:gd name="T30" fmla="*/ 3650 w 3673"/>
                <a:gd name="T31" fmla="*/ 95 h 105"/>
                <a:gd name="T32" fmla="*/ 3640 w 3673"/>
                <a:gd name="T33" fmla="*/ 100 h 105"/>
                <a:gd name="T34" fmla="*/ 3631 w 3673"/>
                <a:gd name="T35" fmla="*/ 103 h 105"/>
                <a:gd name="T36" fmla="*/ 3621 w 3673"/>
                <a:gd name="T37" fmla="*/ 105 h 105"/>
                <a:gd name="T38" fmla="*/ 53 w 3673"/>
                <a:gd name="T39" fmla="*/ 105 h 105"/>
                <a:gd name="T40" fmla="*/ 42 w 3673"/>
                <a:gd name="T41" fmla="*/ 103 h 105"/>
                <a:gd name="T42" fmla="*/ 32 w 3673"/>
                <a:gd name="T43" fmla="*/ 100 h 105"/>
                <a:gd name="T44" fmla="*/ 24 w 3673"/>
                <a:gd name="T45" fmla="*/ 95 h 105"/>
                <a:gd name="T46" fmla="*/ 16 w 3673"/>
                <a:gd name="T47" fmla="*/ 90 h 105"/>
                <a:gd name="T48" fmla="*/ 9 w 3673"/>
                <a:gd name="T49" fmla="*/ 81 h 105"/>
                <a:gd name="T50" fmla="*/ 4 w 3673"/>
                <a:gd name="T51" fmla="*/ 73 h 105"/>
                <a:gd name="T52" fmla="*/ 2 w 3673"/>
                <a:gd name="T53" fmla="*/ 63 h 105"/>
                <a:gd name="T54" fmla="*/ 0 w 3673"/>
                <a:gd name="T55" fmla="*/ 53 h 105"/>
                <a:gd name="T56" fmla="*/ 0 w 3673"/>
                <a:gd name="T57" fmla="*/ 53 h 105"/>
                <a:gd name="T58" fmla="*/ 2 w 3673"/>
                <a:gd name="T59" fmla="*/ 42 h 105"/>
                <a:gd name="T60" fmla="*/ 4 w 3673"/>
                <a:gd name="T61" fmla="*/ 33 h 105"/>
                <a:gd name="T62" fmla="*/ 9 w 3673"/>
                <a:gd name="T63" fmla="*/ 24 h 105"/>
                <a:gd name="T64" fmla="*/ 16 w 3673"/>
                <a:gd name="T65" fmla="*/ 15 h 105"/>
                <a:gd name="T66" fmla="*/ 24 w 3673"/>
                <a:gd name="T67" fmla="*/ 10 h 105"/>
                <a:gd name="T68" fmla="*/ 32 w 3673"/>
                <a:gd name="T69" fmla="*/ 5 h 105"/>
                <a:gd name="T70" fmla="*/ 42 w 3673"/>
                <a:gd name="T71" fmla="*/ 2 h 105"/>
                <a:gd name="T72" fmla="*/ 53 w 3673"/>
                <a:gd name="T73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673" h="105">
                  <a:moveTo>
                    <a:pt x="53" y="0"/>
                  </a:moveTo>
                  <a:lnTo>
                    <a:pt x="3621" y="0"/>
                  </a:lnTo>
                  <a:lnTo>
                    <a:pt x="3631" y="2"/>
                  </a:lnTo>
                  <a:lnTo>
                    <a:pt x="3640" y="5"/>
                  </a:lnTo>
                  <a:lnTo>
                    <a:pt x="3650" y="10"/>
                  </a:lnTo>
                  <a:lnTo>
                    <a:pt x="3658" y="15"/>
                  </a:lnTo>
                  <a:lnTo>
                    <a:pt x="3664" y="24"/>
                  </a:lnTo>
                  <a:lnTo>
                    <a:pt x="3668" y="33"/>
                  </a:lnTo>
                  <a:lnTo>
                    <a:pt x="3672" y="42"/>
                  </a:lnTo>
                  <a:lnTo>
                    <a:pt x="3673" y="53"/>
                  </a:lnTo>
                  <a:lnTo>
                    <a:pt x="3673" y="53"/>
                  </a:lnTo>
                  <a:lnTo>
                    <a:pt x="3672" y="63"/>
                  </a:lnTo>
                  <a:lnTo>
                    <a:pt x="3668" y="73"/>
                  </a:lnTo>
                  <a:lnTo>
                    <a:pt x="3664" y="81"/>
                  </a:lnTo>
                  <a:lnTo>
                    <a:pt x="3658" y="90"/>
                  </a:lnTo>
                  <a:lnTo>
                    <a:pt x="3650" y="95"/>
                  </a:lnTo>
                  <a:lnTo>
                    <a:pt x="3640" y="100"/>
                  </a:lnTo>
                  <a:lnTo>
                    <a:pt x="3631" y="103"/>
                  </a:lnTo>
                  <a:lnTo>
                    <a:pt x="3621" y="105"/>
                  </a:lnTo>
                  <a:lnTo>
                    <a:pt x="53" y="105"/>
                  </a:lnTo>
                  <a:lnTo>
                    <a:pt x="42" y="103"/>
                  </a:lnTo>
                  <a:lnTo>
                    <a:pt x="32" y="100"/>
                  </a:lnTo>
                  <a:lnTo>
                    <a:pt x="24" y="95"/>
                  </a:lnTo>
                  <a:lnTo>
                    <a:pt x="16" y="90"/>
                  </a:lnTo>
                  <a:lnTo>
                    <a:pt x="9" y="81"/>
                  </a:lnTo>
                  <a:lnTo>
                    <a:pt x="4" y="73"/>
                  </a:lnTo>
                  <a:lnTo>
                    <a:pt x="2" y="63"/>
                  </a:lnTo>
                  <a:lnTo>
                    <a:pt x="0" y="53"/>
                  </a:lnTo>
                  <a:lnTo>
                    <a:pt x="0" y="53"/>
                  </a:lnTo>
                  <a:lnTo>
                    <a:pt x="2" y="42"/>
                  </a:lnTo>
                  <a:lnTo>
                    <a:pt x="4" y="33"/>
                  </a:lnTo>
                  <a:lnTo>
                    <a:pt x="9" y="24"/>
                  </a:lnTo>
                  <a:lnTo>
                    <a:pt x="16" y="15"/>
                  </a:lnTo>
                  <a:lnTo>
                    <a:pt x="24" y="10"/>
                  </a:lnTo>
                  <a:lnTo>
                    <a:pt x="32" y="5"/>
                  </a:lnTo>
                  <a:lnTo>
                    <a:pt x="42" y="2"/>
                  </a:lnTo>
                  <a:lnTo>
                    <a:pt x="53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65000"/>
                  </a:schemeClr>
                </a:gs>
                <a:gs pos="44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4813714F-1AD5-4974-91F1-D9DA0482C5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2041" y="1664133"/>
              <a:ext cx="4233864" cy="2935289"/>
            </a:xfrm>
            <a:custGeom>
              <a:avLst/>
              <a:gdLst>
                <a:gd name="T0" fmla="*/ 10459 w 10666"/>
                <a:gd name="T1" fmla="*/ 0 h 7397"/>
                <a:gd name="T2" fmla="*/ 10500 w 10666"/>
                <a:gd name="T3" fmla="*/ 5 h 7397"/>
                <a:gd name="T4" fmla="*/ 10539 w 10666"/>
                <a:gd name="T5" fmla="*/ 16 h 7397"/>
                <a:gd name="T6" fmla="*/ 10575 w 10666"/>
                <a:gd name="T7" fmla="*/ 36 h 7397"/>
                <a:gd name="T8" fmla="*/ 10605 w 10666"/>
                <a:gd name="T9" fmla="*/ 61 h 7397"/>
                <a:gd name="T10" fmla="*/ 10630 w 10666"/>
                <a:gd name="T11" fmla="*/ 91 h 7397"/>
                <a:gd name="T12" fmla="*/ 10650 w 10666"/>
                <a:gd name="T13" fmla="*/ 127 h 7397"/>
                <a:gd name="T14" fmla="*/ 10661 w 10666"/>
                <a:gd name="T15" fmla="*/ 166 h 7397"/>
                <a:gd name="T16" fmla="*/ 10666 w 10666"/>
                <a:gd name="T17" fmla="*/ 207 h 7397"/>
                <a:gd name="T18" fmla="*/ 10665 w 10666"/>
                <a:gd name="T19" fmla="*/ 7211 h 7397"/>
                <a:gd name="T20" fmla="*/ 10657 w 10666"/>
                <a:gd name="T21" fmla="*/ 7251 h 7397"/>
                <a:gd name="T22" fmla="*/ 10641 w 10666"/>
                <a:gd name="T23" fmla="*/ 7288 h 7397"/>
                <a:gd name="T24" fmla="*/ 10619 w 10666"/>
                <a:gd name="T25" fmla="*/ 7321 h 7397"/>
                <a:gd name="T26" fmla="*/ 10591 w 10666"/>
                <a:gd name="T27" fmla="*/ 7350 h 7397"/>
                <a:gd name="T28" fmla="*/ 10557 w 10666"/>
                <a:gd name="T29" fmla="*/ 7372 h 7397"/>
                <a:gd name="T30" fmla="*/ 10520 w 10666"/>
                <a:gd name="T31" fmla="*/ 7388 h 7397"/>
                <a:gd name="T32" fmla="*/ 10480 w 10666"/>
                <a:gd name="T33" fmla="*/ 7396 h 7397"/>
                <a:gd name="T34" fmla="*/ 207 w 10666"/>
                <a:gd name="T35" fmla="*/ 7397 h 7397"/>
                <a:gd name="T36" fmla="*/ 165 w 10666"/>
                <a:gd name="T37" fmla="*/ 7393 h 7397"/>
                <a:gd name="T38" fmla="*/ 126 w 10666"/>
                <a:gd name="T39" fmla="*/ 7381 h 7397"/>
                <a:gd name="T40" fmla="*/ 91 w 10666"/>
                <a:gd name="T41" fmla="*/ 7361 h 7397"/>
                <a:gd name="T42" fmla="*/ 60 w 10666"/>
                <a:gd name="T43" fmla="*/ 7336 h 7397"/>
                <a:gd name="T44" fmla="*/ 34 w 10666"/>
                <a:gd name="T45" fmla="*/ 7306 h 7397"/>
                <a:gd name="T46" fmla="*/ 16 w 10666"/>
                <a:gd name="T47" fmla="*/ 7270 h 7397"/>
                <a:gd name="T48" fmla="*/ 3 w 10666"/>
                <a:gd name="T49" fmla="*/ 7232 h 7397"/>
                <a:gd name="T50" fmla="*/ 0 w 10666"/>
                <a:gd name="T51" fmla="*/ 7190 h 7397"/>
                <a:gd name="T52" fmla="*/ 1 w 10666"/>
                <a:gd name="T53" fmla="*/ 186 h 7397"/>
                <a:gd name="T54" fmla="*/ 9 w 10666"/>
                <a:gd name="T55" fmla="*/ 146 h 7397"/>
                <a:gd name="T56" fmla="*/ 24 w 10666"/>
                <a:gd name="T57" fmla="*/ 109 h 7397"/>
                <a:gd name="T58" fmla="*/ 47 w 10666"/>
                <a:gd name="T59" fmla="*/ 75 h 7397"/>
                <a:gd name="T60" fmla="*/ 75 w 10666"/>
                <a:gd name="T61" fmla="*/ 47 h 7397"/>
                <a:gd name="T62" fmla="*/ 108 w 10666"/>
                <a:gd name="T63" fmla="*/ 25 h 7397"/>
                <a:gd name="T64" fmla="*/ 146 w 10666"/>
                <a:gd name="T65" fmla="*/ 9 h 7397"/>
                <a:gd name="T66" fmla="*/ 186 w 10666"/>
                <a:gd name="T67" fmla="*/ 1 h 7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666" h="7397">
                  <a:moveTo>
                    <a:pt x="207" y="0"/>
                  </a:moveTo>
                  <a:lnTo>
                    <a:pt x="10459" y="0"/>
                  </a:lnTo>
                  <a:lnTo>
                    <a:pt x="10480" y="1"/>
                  </a:lnTo>
                  <a:lnTo>
                    <a:pt x="10500" y="5"/>
                  </a:lnTo>
                  <a:lnTo>
                    <a:pt x="10520" y="9"/>
                  </a:lnTo>
                  <a:lnTo>
                    <a:pt x="10539" y="16"/>
                  </a:lnTo>
                  <a:lnTo>
                    <a:pt x="10557" y="25"/>
                  </a:lnTo>
                  <a:lnTo>
                    <a:pt x="10575" y="36"/>
                  </a:lnTo>
                  <a:lnTo>
                    <a:pt x="10591" y="47"/>
                  </a:lnTo>
                  <a:lnTo>
                    <a:pt x="10605" y="61"/>
                  </a:lnTo>
                  <a:lnTo>
                    <a:pt x="10619" y="75"/>
                  </a:lnTo>
                  <a:lnTo>
                    <a:pt x="10630" y="91"/>
                  </a:lnTo>
                  <a:lnTo>
                    <a:pt x="10641" y="109"/>
                  </a:lnTo>
                  <a:lnTo>
                    <a:pt x="10650" y="127"/>
                  </a:lnTo>
                  <a:lnTo>
                    <a:pt x="10657" y="146"/>
                  </a:lnTo>
                  <a:lnTo>
                    <a:pt x="10661" y="166"/>
                  </a:lnTo>
                  <a:lnTo>
                    <a:pt x="10665" y="186"/>
                  </a:lnTo>
                  <a:lnTo>
                    <a:pt x="10666" y="207"/>
                  </a:lnTo>
                  <a:lnTo>
                    <a:pt x="10666" y="7190"/>
                  </a:lnTo>
                  <a:lnTo>
                    <a:pt x="10665" y="7211"/>
                  </a:lnTo>
                  <a:lnTo>
                    <a:pt x="10661" y="7232"/>
                  </a:lnTo>
                  <a:lnTo>
                    <a:pt x="10657" y="7251"/>
                  </a:lnTo>
                  <a:lnTo>
                    <a:pt x="10650" y="7270"/>
                  </a:lnTo>
                  <a:lnTo>
                    <a:pt x="10641" y="7288"/>
                  </a:lnTo>
                  <a:lnTo>
                    <a:pt x="10630" y="7306"/>
                  </a:lnTo>
                  <a:lnTo>
                    <a:pt x="10619" y="7321"/>
                  </a:lnTo>
                  <a:lnTo>
                    <a:pt x="10605" y="7336"/>
                  </a:lnTo>
                  <a:lnTo>
                    <a:pt x="10591" y="7350"/>
                  </a:lnTo>
                  <a:lnTo>
                    <a:pt x="10575" y="7361"/>
                  </a:lnTo>
                  <a:lnTo>
                    <a:pt x="10557" y="7372"/>
                  </a:lnTo>
                  <a:lnTo>
                    <a:pt x="10539" y="7381"/>
                  </a:lnTo>
                  <a:lnTo>
                    <a:pt x="10520" y="7388"/>
                  </a:lnTo>
                  <a:lnTo>
                    <a:pt x="10500" y="7393"/>
                  </a:lnTo>
                  <a:lnTo>
                    <a:pt x="10480" y="7396"/>
                  </a:lnTo>
                  <a:lnTo>
                    <a:pt x="10459" y="7397"/>
                  </a:lnTo>
                  <a:lnTo>
                    <a:pt x="207" y="7397"/>
                  </a:lnTo>
                  <a:lnTo>
                    <a:pt x="186" y="7396"/>
                  </a:lnTo>
                  <a:lnTo>
                    <a:pt x="165" y="7393"/>
                  </a:lnTo>
                  <a:lnTo>
                    <a:pt x="146" y="7388"/>
                  </a:lnTo>
                  <a:lnTo>
                    <a:pt x="126" y="7381"/>
                  </a:lnTo>
                  <a:lnTo>
                    <a:pt x="108" y="7372"/>
                  </a:lnTo>
                  <a:lnTo>
                    <a:pt x="91" y="7361"/>
                  </a:lnTo>
                  <a:lnTo>
                    <a:pt x="75" y="7350"/>
                  </a:lnTo>
                  <a:lnTo>
                    <a:pt x="60" y="7336"/>
                  </a:lnTo>
                  <a:lnTo>
                    <a:pt x="47" y="7321"/>
                  </a:lnTo>
                  <a:lnTo>
                    <a:pt x="34" y="7306"/>
                  </a:lnTo>
                  <a:lnTo>
                    <a:pt x="24" y="7288"/>
                  </a:lnTo>
                  <a:lnTo>
                    <a:pt x="16" y="7270"/>
                  </a:lnTo>
                  <a:lnTo>
                    <a:pt x="9" y="7251"/>
                  </a:lnTo>
                  <a:lnTo>
                    <a:pt x="3" y="7232"/>
                  </a:lnTo>
                  <a:lnTo>
                    <a:pt x="1" y="7211"/>
                  </a:lnTo>
                  <a:lnTo>
                    <a:pt x="0" y="7190"/>
                  </a:lnTo>
                  <a:lnTo>
                    <a:pt x="0" y="207"/>
                  </a:lnTo>
                  <a:lnTo>
                    <a:pt x="1" y="186"/>
                  </a:lnTo>
                  <a:lnTo>
                    <a:pt x="3" y="166"/>
                  </a:lnTo>
                  <a:lnTo>
                    <a:pt x="9" y="146"/>
                  </a:lnTo>
                  <a:lnTo>
                    <a:pt x="16" y="127"/>
                  </a:lnTo>
                  <a:lnTo>
                    <a:pt x="24" y="109"/>
                  </a:lnTo>
                  <a:lnTo>
                    <a:pt x="34" y="91"/>
                  </a:lnTo>
                  <a:lnTo>
                    <a:pt x="47" y="75"/>
                  </a:lnTo>
                  <a:lnTo>
                    <a:pt x="60" y="61"/>
                  </a:lnTo>
                  <a:lnTo>
                    <a:pt x="75" y="47"/>
                  </a:lnTo>
                  <a:lnTo>
                    <a:pt x="91" y="36"/>
                  </a:lnTo>
                  <a:lnTo>
                    <a:pt x="108" y="25"/>
                  </a:lnTo>
                  <a:lnTo>
                    <a:pt x="126" y="16"/>
                  </a:lnTo>
                  <a:lnTo>
                    <a:pt x="146" y="9"/>
                  </a:lnTo>
                  <a:lnTo>
                    <a:pt x="165" y="5"/>
                  </a:lnTo>
                  <a:lnTo>
                    <a:pt x="186" y="1"/>
                  </a:lnTo>
                  <a:lnTo>
                    <a:pt x="207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  <a:tint val="66000"/>
                    <a:satMod val="160000"/>
                  </a:schemeClr>
                </a:gs>
                <a:gs pos="50000">
                  <a:schemeClr val="bg1">
                    <a:lumMod val="75000"/>
                    <a:tint val="44500"/>
                    <a:satMod val="160000"/>
                  </a:schemeClr>
                </a:gs>
                <a:gs pos="100000">
                  <a:schemeClr val="bg1">
                    <a:lumMod val="75000"/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4C423E08-144C-4952-B156-DA2D5ABC0B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2041" y="1664133"/>
              <a:ext cx="4233864" cy="2554289"/>
            </a:xfrm>
            <a:custGeom>
              <a:avLst/>
              <a:gdLst>
                <a:gd name="T0" fmla="*/ 207 w 10666"/>
                <a:gd name="T1" fmla="*/ 0 h 6436"/>
                <a:gd name="T2" fmla="*/ 10459 w 10666"/>
                <a:gd name="T3" fmla="*/ 0 h 6436"/>
                <a:gd name="T4" fmla="*/ 10480 w 10666"/>
                <a:gd name="T5" fmla="*/ 1 h 6436"/>
                <a:gd name="T6" fmla="*/ 10500 w 10666"/>
                <a:gd name="T7" fmla="*/ 5 h 6436"/>
                <a:gd name="T8" fmla="*/ 10520 w 10666"/>
                <a:gd name="T9" fmla="*/ 9 h 6436"/>
                <a:gd name="T10" fmla="*/ 10539 w 10666"/>
                <a:gd name="T11" fmla="*/ 16 h 6436"/>
                <a:gd name="T12" fmla="*/ 10557 w 10666"/>
                <a:gd name="T13" fmla="*/ 25 h 6436"/>
                <a:gd name="T14" fmla="*/ 10575 w 10666"/>
                <a:gd name="T15" fmla="*/ 36 h 6436"/>
                <a:gd name="T16" fmla="*/ 10591 w 10666"/>
                <a:gd name="T17" fmla="*/ 47 h 6436"/>
                <a:gd name="T18" fmla="*/ 10605 w 10666"/>
                <a:gd name="T19" fmla="*/ 61 h 6436"/>
                <a:gd name="T20" fmla="*/ 10619 w 10666"/>
                <a:gd name="T21" fmla="*/ 75 h 6436"/>
                <a:gd name="T22" fmla="*/ 10630 w 10666"/>
                <a:gd name="T23" fmla="*/ 91 h 6436"/>
                <a:gd name="T24" fmla="*/ 10641 w 10666"/>
                <a:gd name="T25" fmla="*/ 109 h 6436"/>
                <a:gd name="T26" fmla="*/ 10650 w 10666"/>
                <a:gd name="T27" fmla="*/ 127 h 6436"/>
                <a:gd name="T28" fmla="*/ 10657 w 10666"/>
                <a:gd name="T29" fmla="*/ 146 h 6436"/>
                <a:gd name="T30" fmla="*/ 10661 w 10666"/>
                <a:gd name="T31" fmla="*/ 166 h 6436"/>
                <a:gd name="T32" fmla="*/ 10665 w 10666"/>
                <a:gd name="T33" fmla="*/ 186 h 6436"/>
                <a:gd name="T34" fmla="*/ 10666 w 10666"/>
                <a:gd name="T35" fmla="*/ 207 h 6436"/>
                <a:gd name="T36" fmla="*/ 10666 w 10666"/>
                <a:gd name="T37" fmla="*/ 6436 h 6436"/>
                <a:gd name="T38" fmla="*/ 0 w 10666"/>
                <a:gd name="T39" fmla="*/ 6436 h 6436"/>
                <a:gd name="T40" fmla="*/ 0 w 10666"/>
                <a:gd name="T41" fmla="*/ 207 h 6436"/>
                <a:gd name="T42" fmla="*/ 1 w 10666"/>
                <a:gd name="T43" fmla="*/ 186 h 6436"/>
                <a:gd name="T44" fmla="*/ 3 w 10666"/>
                <a:gd name="T45" fmla="*/ 166 h 6436"/>
                <a:gd name="T46" fmla="*/ 9 w 10666"/>
                <a:gd name="T47" fmla="*/ 146 h 6436"/>
                <a:gd name="T48" fmla="*/ 16 w 10666"/>
                <a:gd name="T49" fmla="*/ 127 h 6436"/>
                <a:gd name="T50" fmla="*/ 24 w 10666"/>
                <a:gd name="T51" fmla="*/ 109 h 6436"/>
                <a:gd name="T52" fmla="*/ 34 w 10666"/>
                <a:gd name="T53" fmla="*/ 91 h 6436"/>
                <a:gd name="T54" fmla="*/ 47 w 10666"/>
                <a:gd name="T55" fmla="*/ 75 h 6436"/>
                <a:gd name="T56" fmla="*/ 60 w 10666"/>
                <a:gd name="T57" fmla="*/ 61 h 6436"/>
                <a:gd name="T58" fmla="*/ 75 w 10666"/>
                <a:gd name="T59" fmla="*/ 47 h 6436"/>
                <a:gd name="T60" fmla="*/ 91 w 10666"/>
                <a:gd name="T61" fmla="*/ 36 h 6436"/>
                <a:gd name="T62" fmla="*/ 108 w 10666"/>
                <a:gd name="T63" fmla="*/ 25 h 6436"/>
                <a:gd name="T64" fmla="*/ 126 w 10666"/>
                <a:gd name="T65" fmla="*/ 16 h 6436"/>
                <a:gd name="T66" fmla="*/ 146 w 10666"/>
                <a:gd name="T67" fmla="*/ 9 h 6436"/>
                <a:gd name="T68" fmla="*/ 165 w 10666"/>
                <a:gd name="T69" fmla="*/ 5 h 6436"/>
                <a:gd name="T70" fmla="*/ 186 w 10666"/>
                <a:gd name="T71" fmla="*/ 1 h 6436"/>
                <a:gd name="T72" fmla="*/ 207 w 10666"/>
                <a:gd name="T73" fmla="*/ 0 h 6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666" h="6436">
                  <a:moveTo>
                    <a:pt x="207" y="0"/>
                  </a:moveTo>
                  <a:lnTo>
                    <a:pt x="10459" y="0"/>
                  </a:lnTo>
                  <a:lnTo>
                    <a:pt x="10480" y="1"/>
                  </a:lnTo>
                  <a:lnTo>
                    <a:pt x="10500" y="5"/>
                  </a:lnTo>
                  <a:lnTo>
                    <a:pt x="10520" y="9"/>
                  </a:lnTo>
                  <a:lnTo>
                    <a:pt x="10539" y="16"/>
                  </a:lnTo>
                  <a:lnTo>
                    <a:pt x="10557" y="25"/>
                  </a:lnTo>
                  <a:lnTo>
                    <a:pt x="10575" y="36"/>
                  </a:lnTo>
                  <a:lnTo>
                    <a:pt x="10591" y="47"/>
                  </a:lnTo>
                  <a:lnTo>
                    <a:pt x="10605" y="61"/>
                  </a:lnTo>
                  <a:lnTo>
                    <a:pt x="10619" y="75"/>
                  </a:lnTo>
                  <a:lnTo>
                    <a:pt x="10630" y="91"/>
                  </a:lnTo>
                  <a:lnTo>
                    <a:pt x="10641" y="109"/>
                  </a:lnTo>
                  <a:lnTo>
                    <a:pt x="10650" y="127"/>
                  </a:lnTo>
                  <a:lnTo>
                    <a:pt x="10657" y="146"/>
                  </a:lnTo>
                  <a:lnTo>
                    <a:pt x="10661" y="166"/>
                  </a:lnTo>
                  <a:lnTo>
                    <a:pt x="10665" y="186"/>
                  </a:lnTo>
                  <a:lnTo>
                    <a:pt x="10666" y="207"/>
                  </a:lnTo>
                  <a:lnTo>
                    <a:pt x="10666" y="6436"/>
                  </a:lnTo>
                  <a:lnTo>
                    <a:pt x="0" y="6436"/>
                  </a:lnTo>
                  <a:lnTo>
                    <a:pt x="0" y="207"/>
                  </a:lnTo>
                  <a:lnTo>
                    <a:pt x="1" y="186"/>
                  </a:lnTo>
                  <a:lnTo>
                    <a:pt x="3" y="166"/>
                  </a:lnTo>
                  <a:lnTo>
                    <a:pt x="9" y="146"/>
                  </a:lnTo>
                  <a:lnTo>
                    <a:pt x="16" y="127"/>
                  </a:lnTo>
                  <a:lnTo>
                    <a:pt x="24" y="109"/>
                  </a:lnTo>
                  <a:lnTo>
                    <a:pt x="34" y="91"/>
                  </a:lnTo>
                  <a:lnTo>
                    <a:pt x="47" y="75"/>
                  </a:lnTo>
                  <a:lnTo>
                    <a:pt x="60" y="61"/>
                  </a:lnTo>
                  <a:lnTo>
                    <a:pt x="75" y="47"/>
                  </a:lnTo>
                  <a:lnTo>
                    <a:pt x="91" y="36"/>
                  </a:lnTo>
                  <a:lnTo>
                    <a:pt x="108" y="25"/>
                  </a:lnTo>
                  <a:lnTo>
                    <a:pt x="126" y="16"/>
                  </a:lnTo>
                  <a:lnTo>
                    <a:pt x="146" y="9"/>
                  </a:lnTo>
                  <a:lnTo>
                    <a:pt x="165" y="5"/>
                  </a:lnTo>
                  <a:lnTo>
                    <a:pt x="186" y="1"/>
                  </a:lnTo>
                  <a:lnTo>
                    <a:pt x="207" y="0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Rectangle 10">
              <a:extLst>
                <a:ext uri="{FF2B5EF4-FFF2-40B4-BE49-F238E27FC236}">
                  <a16:creationId xmlns:a16="http://schemas.microsoft.com/office/drawing/2014/main" id="{3F5727D7-920D-4B05-948A-3311BD193D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7616" y="1829233"/>
              <a:ext cx="3924302" cy="2224089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Rectangle 11">
              <a:extLst>
                <a:ext uri="{FF2B5EF4-FFF2-40B4-BE49-F238E27FC236}">
                  <a16:creationId xmlns:a16="http://schemas.microsoft.com/office/drawing/2014/main" id="{9E156F93-7C54-4A3A-88CA-E18A2B928C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7616" y="1829233"/>
              <a:ext cx="3924302" cy="4127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A5233A5F-BE59-4773-9C92-63D4F33CAE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1553" y="3986647"/>
              <a:ext cx="1874839" cy="66675"/>
            </a:xfrm>
            <a:custGeom>
              <a:avLst/>
              <a:gdLst>
                <a:gd name="T0" fmla="*/ 112 w 4724"/>
                <a:gd name="T1" fmla="*/ 0 h 169"/>
                <a:gd name="T2" fmla="*/ 4569 w 4724"/>
                <a:gd name="T3" fmla="*/ 0 h 169"/>
                <a:gd name="T4" fmla="*/ 4724 w 4724"/>
                <a:gd name="T5" fmla="*/ 169 h 169"/>
                <a:gd name="T6" fmla="*/ 0 w 4724"/>
                <a:gd name="T7" fmla="*/ 169 h 169"/>
                <a:gd name="T8" fmla="*/ 112 w 4724"/>
                <a:gd name="T9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24" h="169">
                  <a:moveTo>
                    <a:pt x="112" y="0"/>
                  </a:moveTo>
                  <a:lnTo>
                    <a:pt x="4569" y="0"/>
                  </a:lnTo>
                  <a:lnTo>
                    <a:pt x="4724" y="169"/>
                  </a:lnTo>
                  <a:lnTo>
                    <a:pt x="0" y="169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BDBF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24">
              <a:extLst>
                <a:ext uri="{FF2B5EF4-FFF2-40B4-BE49-F238E27FC236}">
                  <a16:creationId xmlns:a16="http://schemas.microsoft.com/office/drawing/2014/main" id="{66092582-D255-4F27-9E20-FC7D751260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8630" y="1664133"/>
              <a:ext cx="2327275" cy="2503490"/>
            </a:xfrm>
            <a:custGeom>
              <a:avLst/>
              <a:gdLst>
                <a:gd name="T0" fmla="*/ 3815 w 5865"/>
                <a:gd name="T1" fmla="*/ 0 h 6311"/>
                <a:gd name="T2" fmla="*/ 5660 w 5865"/>
                <a:gd name="T3" fmla="*/ 0 h 6311"/>
                <a:gd name="T4" fmla="*/ 5681 w 5865"/>
                <a:gd name="T5" fmla="*/ 1 h 6311"/>
                <a:gd name="T6" fmla="*/ 5702 w 5865"/>
                <a:gd name="T7" fmla="*/ 4 h 6311"/>
                <a:gd name="T8" fmla="*/ 5721 w 5865"/>
                <a:gd name="T9" fmla="*/ 9 h 6311"/>
                <a:gd name="T10" fmla="*/ 5740 w 5865"/>
                <a:gd name="T11" fmla="*/ 16 h 6311"/>
                <a:gd name="T12" fmla="*/ 5758 w 5865"/>
                <a:gd name="T13" fmla="*/ 24 h 6311"/>
                <a:gd name="T14" fmla="*/ 5775 w 5865"/>
                <a:gd name="T15" fmla="*/ 34 h 6311"/>
                <a:gd name="T16" fmla="*/ 5791 w 5865"/>
                <a:gd name="T17" fmla="*/ 46 h 6311"/>
                <a:gd name="T18" fmla="*/ 5805 w 5865"/>
                <a:gd name="T19" fmla="*/ 60 h 6311"/>
                <a:gd name="T20" fmla="*/ 5819 w 5865"/>
                <a:gd name="T21" fmla="*/ 74 h 6311"/>
                <a:gd name="T22" fmla="*/ 5830 w 5865"/>
                <a:gd name="T23" fmla="*/ 90 h 6311"/>
                <a:gd name="T24" fmla="*/ 5841 w 5865"/>
                <a:gd name="T25" fmla="*/ 106 h 6311"/>
                <a:gd name="T26" fmla="*/ 5849 w 5865"/>
                <a:gd name="T27" fmla="*/ 125 h 6311"/>
                <a:gd name="T28" fmla="*/ 5856 w 5865"/>
                <a:gd name="T29" fmla="*/ 143 h 6311"/>
                <a:gd name="T30" fmla="*/ 5861 w 5865"/>
                <a:gd name="T31" fmla="*/ 163 h 6311"/>
                <a:gd name="T32" fmla="*/ 5864 w 5865"/>
                <a:gd name="T33" fmla="*/ 182 h 6311"/>
                <a:gd name="T34" fmla="*/ 5865 w 5865"/>
                <a:gd name="T35" fmla="*/ 203 h 6311"/>
                <a:gd name="T36" fmla="*/ 5865 w 5865"/>
                <a:gd name="T37" fmla="*/ 6311 h 6311"/>
                <a:gd name="T38" fmla="*/ 0 w 5865"/>
                <a:gd name="T39" fmla="*/ 6311 h 6311"/>
                <a:gd name="T40" fmla="*/ 3815 w 5865"/>
                <a:gd name="T41" fmla="*/ 0 h 6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865" h="6311">
                  <a:moveTo>
                    <a:pt x="3815" y="0"/>
                  </a:moveTo>
                  <a:lnTo>
                    <a:pt x="5660" y="0"/>
                  </a:lnTo>
                  <a:lnTo>
                    <a:pt x="5681" y="1"/>
                  </a:lnTo>
                  <a:lnTo>
                    <a:pt x="5702" y="4"/>
                  </a:lnTo>
                  <a:lnTo>
                    <a:pt x="5721" y="9"/>
                  </a:lnTo>
                  <a:lnTo>
                    <a:pt x="5740" y="16"/>
                  </a:lnTo>
                  <a:lnTo>
                    <a:pt x="5758" y="24"/>
                  </a:lnTo>
                  <a:lnTo>
                    <a:pt x="5775" y="34"/>
                  </a:lnTo>
                  <a:lnTo>
                    <a:pt x="5791" y="46"/>
                  </a:lnTo>
                  <a:lnTo>
                    <a:pt x="5805" y="60"/>
                  </a:lnTo>
                  <a:lnTo>
                    <a:pt x="5819" y="74"/>
                  </a:lnTo>
                  <a:lnTo>
                    <a:pt x="5830" y="90"/>
                  </a:lnTo>
                  <a:lnTo>
                    <a:pt x="5841" y="106"/>
                  </a:lnTo>
                  <a:lnTo>
                    <a:pt x="5849" y="125"/>
                  </a:lnTo>
                  <a:lnTo>
                    <a:pt x="5856" y="143"/>
                  </a:lnTo>
                  <a:lnTo>
                    <a:pt x="5861" y="163"/>
                  </a:lnTo>
                  <a:lnTo>
                    <a:pt x="5864" y="182"/>
                  </a:lnTo>
                  <a:lnTo>
                    <a:pt x="5865" y="203"/>
                  </a:lnTo>
                  <a:lnTo>
                    <a:pt x="5865" y="6311"/>
                  </a:lnTo>
                  <a:lnTo>
                    <a:pt x="0" y="6311"/>
                  </a:lnTo>
                  <a:lnTo>
                    <a:pt x="3815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alpha val="36000"/>
                  </a:schemeClr>
                </a:gs>
                <a:gs pos="50000">
                  <a:schemeClr val="bg1">
                    <a:alpha val="13000"/>
                  </a:schemeClr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Rectangle 1"/>
          <p:cNvSpPr/>
          <p:nvPr/>
        </p:nvSpPr>
        <p:spPr>
          <a:xfrm>
            <a:off x="764262" y="788350"/>
            <a:ext cx="8299938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90000"/>
              </a:lnSpc>
              <a:buClr>
                <a:srgbClr val="A2DC44"/>
              </a:buClr>
              <a:buFont typeface="Wingdings" panose="05000000000000000000" pitchFamily="2" charset="2"/>
              <a:buChar char="§"/>
            </a:pPr>
            <a:r>
              <a:rPr lang="sr-Latn-BA" sz="2400" dirty="0">
                <a:solidFill>
                  <a:schemeClr val="bg1">
                    <a:lumMod val="95000"/>
                  </a:schemeClr>
                </a:solidFill>
              </a:rPr>
              <a:t>Kada želimo istovremeno da pratimo dvije ili više pojava, prethodni grafikoni nisu dovoljni...</a:t>
            </a:r>
          </a:p>
          <a:p>
            <a:pPr marL="285750" indent="-285750">
              <a:lnSpc>
                <a:spcPct val="90000"/>
              </a:lnSpc>
              <a:buClr>
                <a:srgbClr val="A2DC44"/>
              </a:buClr>
              <a:buFont typeface="Wingdings" panose="05000000000000000000" pitchFamily="2" charset="2"/>
              <a:buChar char="§"/>
            </a:pPr>
            <a:r>
              <a:rPr lang="sr-Latn-BA" sz="2400" dirty="0">
                <a:solidFill>
                  <a:schemeClr val="bg1">
                    <a:lumMod val="95000"/>
                  </a:schemeClr>
                </a:solidFill>
              </a:rPr>
              <a:t>U zavisnosti od kategorije podataka koriste se različiti tabelarni prikazi i grafikoni, a najčešće su u upotrebi sljedeći:</a:t>
            </a:r>
            <a:endParaRPr lang="en-US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graphicFrame>
        <p:nvGraphicFramePr>
          <p:cNvPr id="21" name="Diagram 20"/>
          <p:cNvGraphicFramePr/>
          <p:nvPr>
            <p:extLst>
              <p:ext uri="{D42A27DB-BD31-4B8C-83A1-F6EECF244321}">
                <p14:modId xmlns:p14="http://schemas.microsoft.com/office/powerpoint/2010/main" val="3184420647"/>
              </p:ext>
            </p:extLst>
          </p:nvPr>
        </p:nvGraphicFramePr>
        <p:xfrm>
          <a:off x="6353196" y="3633258"/>
          <a:ext cx="5612341" cy="42758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4" name="Rectangle 23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3800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372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995681"/>
            <a:ext cx="87829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BA" sz="2000" dirty="0">
                <a:latin typeface="+mj-lt"/>
              </a:rPr>
              <a:t>Posmatramo prodaju nekog proizvoda u tonama i to vremenski (po kvartalima u godini) i geografski (po regijama):</a:t>
            </a:r>
            <a:endParaRPr lang="en-US" sz="2000" dirty="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171346" y="219780"/>
            <a:ext cx="38940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BA" sz="3200" b="1" cap="all" dirty="0">
                <a:latin typeface="+mj-lt"/>
              </a:rPr>
              <a:t>Unakrsna </a:t>
            </a:r>
            <a:r>
              <a:rPr lang="sr-Latn-BA" sz="3200" cap="all" dirty="0">
                <a:latin typeface="+mj-lt"/>
              </a:rPr>
              <a:t>tabela</a:t>
            </a:r>
            <a:endParaRPr lang="sr-Latn-RS" sz="3200" cap="all" dirty="0">
              <a:latin typeface="+mj-lt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1365904"/>
              </p:ext>
            </p:extLst>
          </p:nvPr>
        </p:nvGraphicFramePr>
        <p:xfrm>
          <a:off x="2369712" y="1863904"/>
          <a:ext cx="6967470" cy="14630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3934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34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934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934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934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03594">
                <a:tc>
                  <a:txBody>
                    <a:bodyPr/>
                    <a:lstStyle/>
                    <a:p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1st Quater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2nd</a:t>
                      </a:r>
                      <a:r>
                        <a:rPr lang="sr-Latn-RS" baseline="0" dirty="0"/>
                        <a:t> Quater</a:t>
                      </a: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3rd Quater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4th Quater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7811">
                <a:tc>
                  <a:txBody>
                    <a:bodyPr/>
                    <a:lstStyle/>
                    <a:p>
                      <a:r>
                        <a:rPr lang="sr-Latn-RS" dirty="0"/>
                        <a:t>Istok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20,4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27,4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20,4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7811">
                <a:tc>
                  <a:txBody>
                    <a:bodyPr/>
                    <a:lstStyle/>
                    <a:p>
                      <a:r>
                        <a:rPr lang="sr-Latn-RS" dirty="0"/>
                        <a:t>Zapad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30,6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38,6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34,6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31,6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7811">
                <a:tc>
                  <a:txBody>
                    <a:bodyPr/>
                    <a:lstStyle/>
                    <a:p>
                      <a:r>
                        <a:rPr lang="sr-Latn-RS" dirty="0"/>
                        <a:t>Sjever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45,9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46,9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43,9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2577005244"/>
              </p:ext>
            </p:extLst>
          </p:nvPr>
        </p:nvGraphicFramePr>
        <p:xfrm>
          <a:off x="502276" y="3271234"/>
          <a:ext cx="10984247" cy="35867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3800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301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5170630"/>
              </p:ext>
            </p:extLst>
          </p:nvPr>
        </p:nvGraphicFramePr>
        <p:xfrm>
          <a:off x="422141" y="1455311"/>
          <a:ext cx="2681668" cy="48167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08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08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01568">
                <a:tc>
                  <a:txBody>
                    <a:bodyPr/>
                    <a:lstStyle/>
                    <a:p>
                      <a:r>
                        <a:rPr lang="en-GB" dirty="0" err="1"/>
                        <a:t>Obim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proizvodnje</a:t>
                      </a:r>
                      <a:r>
                        <a:rPr lang="en-GB" baseline="0" dirty="0"/>
                        <a:t> </a:t>
                      </a:r>
                      <a:r>
                        <a:rPr lang="en-GB" baseline="0" dirty="0" err="1"/>
                        <a:t>po</a:t>
                      </a:r>
                      <a:r>
                        <a:rPr lang="en-GB" baseline="0" dirty="0"/>
                        <a:t> </a:t>
                      </a:r>
                      <a:r>
                        <a:rPr lang="en-GB" baseline="0" dirty="0" err="1"/>
                        <a:t>danu</a:t>
                      </a:r>
                      <a:r>
                        <a:rPr lang="en-GB" baseline="0" dirty="0"/>
                        <a:t> </a:t>
                      </a:r>
                      <a:endParaRPr lang="sr-Latn-RS" dirty="0"/>
                    </a:p>
                  </a:txBody>
                  <a:tcP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Tro</a:t>
                      </a:r>
                      <a:r>
                        <a:rPr lang="sr-Latn-RS" dirty="0"/>
                        <a:t>škovi</a:t>
                      </a:r>
                      <a:r>
                        <a:rPr lang="sr-Latn-RS" baseline="0" dirty="0"/>
                        <a:t> po danu</a:t>
                      </a:r>
                      <a:endParaRPr lang="sr-Latn-RS" dirty="0"/>
                    </a:p>
                  </a:txBody>
                  <a:tcPr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0846">
                <a:tc>
                  <a:txBody>
                    <a:bodyPr/>
                    <a:lstStyle/>
                    <a:p>
                      <a:pPr algn="ctr"/>
                      <a:r>
                        <a:rPr lang="sr-Latn-RS" dirty="0"/>
                        <a:t>23</a:t>
                      </a:r>
                    </a:p>
                  </a:txBody>
                  <a:tcPr>
                    <a:solidFill>
                      <a:srgbClr val="94E6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/>
                        <a:t>125</a:t>
                      </a:r>
                    </a:p>
                  </a:txBody>
                  <a:tcPr>
                    <a:solidFill>
                      <a:srgbClr val="94E6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3036">
                <a:tc>
                  <a:txBody>
                    <a:bodyPr/>
                    <a:lstStyle/>
                    <a:p>
                      <a:pPr algn="ctr"/>
                      <a:r>
                        <a:rPr lang="sr-Latn-RS" dirty="0"/>
                        <a:t>26</a:t>
                      </a:r>
                    </a:p>
                  </a:txBody>
                  <a:tcPr>
                    <a:solidFill>
                      <a:srgbClr val="E7FA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/>
                        <a:t>140</a:t>
                      </a:r>
                    </a:p>
                  </a:txBody>
                  <a:tcPr>
                    <a:solidFill>
                      <a:srgbClr val="E7FA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3036">
                <a:tc>
                  <a:txBody>
                    <a:bodyPr/>
                    <a:lstStyle/>
                    <a:p>
                      <a:pPr algn="ctr"/>
                      <a:r>
                        <a:rPr lang="sr-Latn-RS" dirty="0"/>
                        <a:t>29</a:t>
                      </a:r>
                    </a:p>
                  </a:txBody>
                  <a:tcPr>
                    <a:solidFill>
                      <a:srgbClr val="94E6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/>
                        <a:t>146</a:t>
                      </a:r>
                    </a:p>
                  </a:txBody>
                  <a:tcPr>
                    <a:solidFill>
                      <a:srgbClr val="94E6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3036">
                <a:tc>
                  <a:txBody>
                    <a:bodyPr/>
                    <a:lstStyle/>
                    <a:p>
                      <a:pPr algn="ctr"/>
                      <a:r>
                        <a:rPr lang="sr-Latn-RS" dirty="0"/>
                        <a:t>33</a:t>
                      </a:r>
                    </a:p>
                  </a:txBody>
                  <a:tcPr>
                    <a:solidFill>
                      <a:srgbClr val="E7FA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/>
                        <a:t>160</a:t>
                      </a:r>
                    </a:p>
                  </a:txBody>
                  <a:tcPr>
                    <a:solidFill>
                      <a:srgbClr val="E7FA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3036">
                <a:tc>
                  <a:txBody>
                    <a:bodyPr/>
                    <a:lstStyle/>
                    <a:p>
                      <a:pPr algn="ctr"/>
                      <a:r>
                        <a:rPr lang="sr-Latn-RS" dirty="0"/>
                        <a:t>38</a:t>
                      </a:r>
                    </a:p>
                  </a:txBody>
                  <a:tcPr>
                    <a:solidFill>
                      <a:srgbClr val="94E6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/>
                        <a:t>167</a:t>
                      </a:r>
                    </a:p>
                  </a:txBody>
                  <a:tcPr>
                    <a:solidFill>
                      <a:srgbClr val="94E6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3036">
                <a:tc>
                  <a:txBody>
                    <a:bodyPr/>
                    <a:lstStyle/>
                    <a:p>
                      <a:pPr algn="ctr"/>
                      <a:r>
                        <a:rPr lang="sr-Latn-RS" dirty="0"/>
                        <a:t>42</a:t>
                      </a:r>
                    </a:p>
                  </a:txBody>
                  <a:tcPr>
                    <a:solidFill>
                      <a:srgbClr val="E7FA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/>
                        <a:t>170</a:t>
                      </a:r>
                    </a:p>
                  </a:txBody>
                  <a:tcPr>
                    <a:solidFill>
                      <a:srgbClr val="E7FA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3036">
                <a:tc>
                  <a:txBody>
                    <a:bodyPr/>
                    <a:lstStyle/>
                    <a:p>
                      <a:pPr algn="ctr"/>
                      <a:r>
                        <a:rPr lang="sr-Latn-RS" dirty="0"/>
                        <a:t>50</a:t>
                      </a:r>
                    </a:p>
                  </a:txBody>
                  <a:tcPr>
                    <a:solidFill>
                      <a:srgbClr val="94E6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/>
                        <a:t>188</a:t>
                      </a:r>
                    </a:p>
                  </a:txBody>
                  <a:tcPr>
                    <a:solidFill>
                      <a:srgbClr val="94E6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3036">
                <a:tc>
                  <a:txBody>
                    <a:bodyPr/>
                    <a:lstStyle/>
                    <a:p>
                      <a:pPr algn="ctr"/>
                      <a:r>
                        <a:rPr lang="sr-Latn-RS" dirty="0"/>
                        <a:t>55</a:t>
                      </a:r>
                    </a:p>
                  </a:txBody>
                  <a:tcPr>
                    <a:solidFill>
                      <a:srgbClr val="E7FA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/>
                        <a:t>195</a:t>
                      </a:r>
                    </a:p>
                  </a:txBody>
                  <a:tcPr>
                    <a:solidFill>
                      <a:srgbClr val="E7FA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3036">
                <a:tc>
                  <a:txBody>
                    <a:bodyPr/>
                    <a:lstStyle/>
                    <a:p>
                      <a:pPr algn="ctr"/>
                      <a:r>
                        <a:rPr lang="sr-Latn-RS" dirty="0"/>
                        <a:t>60</a:t>
                      </a:r>
                    </a:p>
                  </a:txBody>
                  <a:tcPr>
                    <a:solidFill>
                      <a:srgbClr val="94E6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/>
                        <a:t>200</a:t>
                      </a:r>
                    </a:p>
                  </a:txBody>
                  <a:tcPr>
                    <a:solidFill>
                      <a:srgbClr val="94E6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3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8412500"/>
              </p:ext>
            </p:extLst>
          </p:nvPr>
        </p:nvGraphicFramePr>
        <p:xfrm>
          <a:off x="3629466" y="1454597"/>
          <a:ext cx="8384344" cy="48192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4" name="Rectangle 33"/>
          <p:cNvSpPr/>
          <p:nvPr/>
        </p:nvSpPr>
        <p:spPr>
          <a:xfrm>
            <a:off x="3279300" y="192041"/>
            <a:ext cx="52565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BA" sz="3200" b="1" cap="all" dirty="0">
                <a:latin typeface="+mj-lt"/>
              </a:rPr>
              <a:t>Dijagram </a:t>
            </a:r>
            <a:r>
              <a:rPr lang="sr-Latn-BA" sz="3200" cap="all" dirty="0">
                <a:latin typeface="+mj-lt"/>
              </a:rPr>
              <a:t>raspršenosti</a:t>
            </a:r>
            <a:endParaRPr lang="sr-Latn-RS" sz="3200" cap="all" dirty="0">
              <a:latin typeface="+mj-lt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3800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037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4830064" y="-3272925"/>
            <a:ext cx="1643028" cy="10332952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A2D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4248378" y="333709"/>
            <a:ext cx="37962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BA" sz="3200" b="1" cap="all" dirty="0">
                <a:latin typeface="+mj-lt"/>
              </a:rPr>
              <a:t>Vremenske </a:t>
            </a:r>
            <a:r>
              <a:rPr lang="sr-Latn-BA" sz="3200" cap="all" dirty="0">
                <a:latin typeface="+mj-lt"/>
              </a:rPr>
              <a:t>serije</a:t>
            </a:r>
            <a:endParaRPr lang="sr-Latn-RS" sz="3200" cap="all" dirty="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85103" y="1244735"/>
            <a:ext cx="967632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sr-Latn-BA" sz="2000" dirty="0"/>
              <a:t>Linijski dijagram se koristi najčešće za prikazivanje podataka tokom vremena (pored ovoga, koristi se i polarni d.)</a:t>
            </a:r>
            <a:endParaRPr lang="en-US" sz="2000" dirty="0"/>
          </a:p>
          <a:p>
            <a:pPr marL="285750" indent="-285750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sr-Latn-BA" sz="2000" dirty="0"/>
              <a:t>Vremenske jedinice su na x-osi, a vrijednost pojave na y-osi.</a:t>
            </a:r>
            <a:endParaRPr lang="en-US" sz="2000" dirty="0"/>
          </a:p>
          <a:p>
            <a:pPr marL="285750" indent="-285750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sr-Latn-BA" sz="2000" dirty="0"/>
              <a:t>Vremenske serije mogu biti: momentne i intervalne</a:t>
            </a:r>
            <a:endParaRPr lang="en-US" sz="2000" dirty="0"/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4322642"/>
              </p:ext>
            </p:extLst>
          </p:nvPr>
        </p:nvGraphicFramePr>
        <p:xfrm>
          <a:off x="901521" y="2768958"/>
          <a:ext cx="9839459" cy="3885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3800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8233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12192000" cy="672277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2240" y="1046171"/>
            <a:ext cx="10327519" cy="548687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580745" y="179162"/>
            <a:ext cx="79480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BA" sz="3200" b="1" cap="all" dirty="0">
                <a:latin typeface="+mj-lt"/>
              </a:rPr>
              <a:t>Greške kod prikazivanja podataka</a:t>
            </a:r>
            <a:endParaRPr lang="sr-Latn-RS" sz="3200" cap="all" dirty="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78039" y="1418289"/>
            <a:ext cx="915071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sr-Latn-BA" sz="2000" dirty="0">
                <a:solidFill>
                  <a:schemeClr val="bg1">
                    <a:lumMod val="95000"/>
                  </a:schemeClr>
                </a:solidFill>
              </a:rPr>
              <a:t>Cilj grafičkog prikazivanja podataka je da se uoče bitne informacije.</a:t>
            </a:r>
          </a:p>
          <a:p>
            <a:pPr>
              <a:defRPr/>
            </a:pPr>
            <a:endParaRPr lang="sr-Latn-BA" sz="2000" dirty="0">
              <a:solidFill>
                <a:schemeClr val="bg1">
                  <a:lumMod val="95000"/>
                </a:schemeClr>
              </a:solidFill>
            </a:endParaRPr>
          </a:p>
          <a:p>
            <a:pPr>
              <a:defRPr/>
            </a:pPr>
            <a:r>
              <a:rPr lang="sr-Latn-BA" sz="2000" b="1" dirty="0">
                <a:solidFill>
                  <a:schemeClr val="bg1">
                    <a:lumMod val="95000"/>
                  </a:schemeClr>
                </a:solidFill>
              </a:rPr>
              <a:t>Greške</a:t>
            </a:r>
            <a:r>
              <a:rPr lang="sr-Latn-BA" sz="2000" dirty="0">
                <a:solidFill>
                  <a:schemeClr val="bg1">
                    <a:lumMod val="95000"/>
                  </a:schemeClr>
                </a:solidFill>
              </a:rPr>
              <a:t> koje se javljaju su:</a:t>
            </a:r>
            <a:endParaRPr lang="en-US" sz="2000" dirty="0">
              <a:solidFill>
                <a:schemeClr val="bg1">
                  <a:lumMod val="9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r-Latn-BA" sz="2000" dirty="0">
                <a:solidFill>
                  <a:schemeClr val="bg1">
                    <a:lumMod val="95000"/>
                  </a:schemeClr>
                </a:solidFill>
              </a:rPr>
              <a:t>Izbor grafikona,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r-Latn-BA" sz="2000" dirty="0">
                <a:solidFill>
                  <a:schemeClr val="bg1">
                    <a:lumMod val="95000"/>
                  </a:schemeClr>
                </a:solidFill>
              </a:rPr>
              <a:t>Različite veličine intervala, prilikom crtanja histograma (visina ili površina stubića?)</a:t>
            </a:r>
            <a:endParaRPr lang="en-US" sz="2000" dirty="0">
              <a:solidFill>
                <a:schemeClr val="bg1">
                  <a:lumMod val="9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r-Latn-BA" sz="2000" dirty="0">
                <a:solidFill>
                  <a:schemeClr val="bg1">
                    <a:lumMod val="95000"/>
                  </a:schemeClr>
                </a:solidFill>
              </a:rPr>
              <a:t>Nulta tačka na y-osi i proporcionalnost,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r-Latn-BA" sz="2000" dirty="0">
                <a:solidFill>
                  <a:schemeClr val="bg1">
                    <a:lumMod val="95000"/>
                  </a:schemeClr>
                </a:solidFill>
              </a:rPr>
              <a:t>Relativna uporedivost podataka i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r-Latn-BA" sz="2000" dirty="0">
                <a:solidFill>
                  <a:schemeClr val="bg1">
                    <a:lumMod val="95000"/>
                  </a:schemeClr>
                </a:solidFill>
              </a:rPr>
              <a:t>drugo...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7805" y="3248545"/>
            <a:ext cx="1638304" cy="163830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3800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1734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114299"/>
            <a:ext cx="11590606" cy="6722551"/>
          </a:xfrm>
          <a:prstGeom prst="rect">
            <a:avLst/>
          </a:prstGeom>
        </p:spPr>
      </p:pic>
      <p:sp>
        <p:nvSpPr>
          <p:cNvPr id="4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3172699" y="-1886163"/>
            <a:ext cx="2165553" cy="8510955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A2D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4185634" y="167425"/>
            <a:ext cx="62848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3200" b="1" dirty="0">
                <a:latin typeface="+mj-lt"/>
              </a:rPr>
              <a:t>KRATAK </a:t>
            </a:r>
            <a:r>
              <a:rPr lang="sr-Latn-RS" sz="3200" dirty="0">
                <a:latin typeface="+mj-lt"/>
              </a:rPr>
              <a:t>PREGLED</a:t>
            </a:r>
          </a:p>
        </p:txBody>
      </p:sp>
      <p:sp>
        <p:nvSpPr>
          <p:cNvPr id="3" name="Rectangle 2"/>
          <p:cNvSpPr/>
          <p:nvPr/>
        </p:nvSpPr>
        <p:spPr>
          <a:xfrm>
            <a:off x="206062" y="1286538"/>
            <a:ext cx="864923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r-Latn-BA" sz="2400" dirty="0"/>
              <a:t>Znamo zašto prikazujemo podatke!</a:t>
            </a: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Latn-BA" sz="2400" dirty="0"/>
              <a:t>Naučili smo koji podaci postoje, kao i to koji grafikoni se preporučuju u zavisnosti od vrste podataka!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Latn-BA" sz="2400" dirty="0"/>
              <a:t>Razlikujemo mjerne skale!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Latn-BA" sz="2400" dirty="0"/>
              <a:t>Nećemo praviti greške prilikom prikazivanja podataka!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3800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731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5AE457D-0397-41A5-A1CF-4C8062284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2100" y="362320"/>
            <a:ext cx="11607800" cy="613336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016AF48-2AA8-4B78-82AB-CE8B9E71F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701800"/>
            <a:ext cx="12192000" cy="3454400"/>
          </a:xfrm>
          <a:prstGeom prst="rect">
            <a:avLst/>
          </a:prstGeom>
          <a:solidFill>
            <a:srgbClr val="009999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C4CCBA-12AD-4433-A381-A03661E3D927}"/>
              </a:ext>
            </a:extLst>
          </p:cNvPr>
          <p:cNvSpPr txBox="1"/>
          <p:nvPr/>
        </p:nvSpPr>
        <p:spPr>
          <a:xfrm>
            <a:off x="2343956" y="2967335"/>
            <a:ext cx="7598534" cy="92333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sr-Latn-RS" sz="6000" b="1" dirty="0">
                <a:solidFill>
                  <a:schemeClr val="bg1"/>
                </a:solidFill>
                <a:latin typeface="+mj-lt"/>
              </a:rPr>
              <a:t>HVALA NA </a:t>
            </a:r>
            <a:r>
              <a:rPr lang="sr-Latn-RS" sz="6000" dirty="0">
                <a:solidFill>
                  <a:schemeClr val="bg1"/>
                </a:solidFill>
                <a:latin typeface="+mj-lt"/>
              </a:rPr>
              <a:t>PAŽNJI!</a:t>
            </a:r>
            <a:endParaRPr lang="en-US" sz="6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E347D20-83CF-4765-A959-68F510CE976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en-US" dirty="0"/>
              <a:t>Balanced scorecard slide 10</a:t>
            </a:r>
          </a:p>
        </p:txBody>
      </p:sp>
    </p:spTree>
    <p:extLst>
      <p:ext uri="{BB962C8B-B14F-4D97-AF65-F5344CB8AC3E}">
        <p14:creationId xmlns:p14="http://schemas.microsoft.com/office/powerpoint/2010/main" val="2609209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Line Callout 2 (No Border) 22"/>
          <p:cNvSpPr/>
          <p:nvPr/>
        </p:nvSpPr>
        <p:spPr>
          <a:xfrm rot="10800000">
            <a:off x="887732" y="5971020"/>
            <a:ext cx="2666999" cy="570861"/>
          </a:xfrm>
          <a:prstGeom prst="callout2">
            <a:avLst/>
          </a:prstGeom>
          <a:solidFill>
            <a:srgbClr val="94E6E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22" name="Line Callout 2 (No Border) 21"/>
          <p:cNvSpPr/>
          <p:nvPr/>
        </p:nvSpPr>
        <p:spPr>
          <a:xfrm rot="10800000">
            <a:off x="944002" y="4343690"/>
            <a:ext cx="2372743" cy="833220"/>
          </a:xfrm>
          <a:prstGeom prst="callout2">
            <a:avLst>
              <a:gd name="adj1" fmla="val 18750"/>
              <a:gd name="adj2" fmla="val -14855"/>
              <a:gd name="adj3" fmla="val 20438"/>
              <a:gd name="adj4" fmla="val -23782"/>
              <a:gd name="adj5" fmla="val 83798"/>
              <a:gd name="adj6" fmla="val -56746"/>
            </a:avLst>
          </a:prstGeom>
          <a:solidFill>
            <a:srgbClr val="DFF3B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21" name="Line Callout 2 (No Border) 20"/>
          <p:cNvSpPr/>
          <p:nvPr/>
        </p:nvSpPr>
        <p:spPr>
          <a:xfrm rot="10800000">
            <a:off x="881885" y="2871347"/>
            <a:ext cx="2392961" cy="791322"/>
          </a:xfrm>
          <a:prstGeom prst="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82278"/>
              <a:gd name="adj6" fmla="val -56073"/>
            </a:avLst>
          </a:prstGeom>
          <a:solidFill>
            <a:srgbClr val="E7FAF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19" name="Line Callout 2 (No Border) 18"/>
          <p:cNvSpPr/>
          <p:nvPr/>
        </p:nvSpPr>
        <p:spPr>
          <a:xfrm rot="10800000">
            <a:off x="902104" y="1504548"/>
            <a:ext cx="2372743" cy="570861"/>
          </a:xfrm>
          <a:prstGeom prst="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87857"/>
              <a:gd name="adj6" fmla="val -54967"/>
            </a:avLst>
          </a:prstGeom>
          <a:solidFill>
            <a:srgbClr val="DFF3B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3" name="Up Arrow Callout 2"/>
          <p:cNvSpPr/>
          <p:nvPr/>
        </p:nvSpPr>
        <p:spPr>
          <a:xfrm>
            <a:off x="5416060" y="5046730"/>
            <a:ext cx="5233181" cy="1125415"/>
          </a:xfrm>
          <a:prstGeom prst="upArrowCallout">
            <a:avLst/>
          </a:prstGeom>
          <a:solidFill>
            <a:srgbClr val="33CC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4" name="Up Arrow Callout 3"/>
          <p:cNvSpPr/>
          <p:nvPr/>
        </p:nvSpPr>
        <p:spPr>
          <a:xfrm>
            <a:off x="5416061" y="3584918"/>
            <a:ext cx="5233181" cy="1125415"/>
          </a:xfrm>
          <a:prstGeom prst="upArrowCallout">
            <a:avLst/>
          </a:prstGeom>
          <a:solidFill>
            <a:srgbClr val="33CC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5" name="Up Arrow Callout 4"/>
          <p:cNvSpPr/>
          <p:nvPr/>
        </p:nvSpPr>
        <p:spPr>
          <a:xfrm>
            <a:off x="5416059" y="2290690"/>
            <a:ext cx="5233181" cy="1125415"/>
          </a:xfrm>
          <a:prstGeom prst="upArrowCallout">
            <a:avLst/>
          </a:prstGeom>
          <a:solidFill>
            <a:srgbClr val="C2F3F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7" name="Folded Corner 6"/>
          <p:cNvSpPr/>
          <p:nvPr/>
        </p:nvSpPr>
        <p:spPr>
          <a:xfrm>
            <a:off x="5416059" y="1178114"/>
            <a:ext cx="5233180" cy="872197"/>
          </a:xfrm>
          <a:prstGeom prst="foldedCorner">
            <a:avLst/>
          </a:prstGeom>
          <a:solidFill>
            <a:srgbClr val="A2DC4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9" name="TextBox 8"/>
          <p:cNvSpPr txBox="1"/>
          <p:nvPr/>
        </p:nvSpPr>
        <p:spPr>
          <a:xfrm>
            <a:off x="5990492" y="2808014"/>
            <a:ext cx="37701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400" dirty="0">
                <a:latin typeface="+mj-lt"/>
              </a:rPr>
              <a:t>Intervalna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47578" y="4186034"/>
            <a:ext cx="37701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400" dirty="0">
                <a:latin typeface="+mj-lt"/>
              </a:rPr>
              <a:t>Ordinalna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47578" y="5634000"/>
            <a:ext cx="377014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r-Latn-RS" sz="2400" dirty="0">
                <a:latin typeface="+mj-lt"/>
              </a:rPr>
              <a:t>Nominalna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892018" y="1350498"/>
            <a:ext cx="42367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2400" dirty="0">
                <a:latin typeface="+mj-lt"/>
              </a:rPr>
              <a:t>Skala odnosa</a:t>
            </a:r>
            <a:endParaRPr lang="en-US" sz="2400" dirty="0">
              <a:latin typeface="+mj-lt"/>
            </a:endParaRPr>
          </a:p>
          <a:p>
            <a:endParaRPr lang="sr-Latn-RS" dirty="0"/>
          </a:p>
        </p:txBody>
      </p:sp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944001" y="5978318"/>
            <a:ext cx="2438400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85000"/>
              </a:lnSpc>
              <a:spcBef>
                <a:spcPct val="50000"/>
              </a:spcBef>
            </a:pPr>
            <a:r>
              <a:rPr lang="sr-Latn-BA" sz="1800" dirty="0"/>
              <a:t>Kategorije </a:t>
            </a:r>
            <a:r>
              <a:rPr lang="en-US" sz="1800" dirty="0"/>
              <a:t>(n</a:t>
            </a:r>
            <a:r>
              <a:rPr lang="sr-Latn-BA" sz="1800" dirty="0"/>
              <a:t>ema</a:t>
            </a:r>
            <a:r>
              <a:rPr lang="en-US" sz="1800" dirty="0"/>
              <a:t>  </a:t>
            </a:r>
            <a:r>
              <a:rPr lang="sr-Latn-BA" sz="1800" dirty="0"/>
              <a:t>rangiranja tih grupa...</a:t>
            </a:r>
            <a:r>
              <a:rPr lang="en-US" sz="1800" dirty="0"/>
              <a:t>)</a:t>
            </a:r>
          </a:p>
        </p:txBody>
      </p:sp>
      <p:sp>
        <p:nvSpPr>
          <p:cNvPr id="14" name="Rectangle 14"/>
          <p:cNvSpPr>
            <a:spLocks noChangeArrowheads="1"/>
          </p:cNvSpPr>
          <p:nvPr/>
        </p:nvSpPr>
        <p:spPr bwMode="auto">
          <a:xfrm>
            <a:off x="902103" y="4376810"/>
            <a:ext cx="2667000" cy="800100"/>
          </a:xfrm>
          <a:prstGeom prst="rect">
            <a:avLst/>
          </a:prstGeom>
          <a:solidFill>
            <a:srgbClr val="AFEAFF"/>
          </a:solidFill>
          <a:ln>
            <a:noFill/>
          </a:ln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85000"/>
              </a:lnSpc>
              <a:spcBef>
                <a:spcPct val="50000"/>
              </a:spcBef>
            </a:pPr>
            <a:r>
              <a:rPr lang="sr-Latn-BA" sz="1800" dirty="0"/>
              <a:t>Prisutno je rangiranje kategorija, npr. lokacija ili kvalitet proizvoda i sl.</a:t>
            </a:r>
            <a:endParaRPr lang="en-US" sz="1800" dirty="0"/>
          </a:p>
        </p:txBody>
      </p:sp>
      <p:sp>
        <p:nvSpPr>
          <p:cNvPr id="15" name="Rectangle 15"/>
          <p:cNvSpPr>
            <a:spLocks noChangeArrowheads="1"/>
          </p:cNvSpPr>
          <p:nvPr/>
        </p:nvSpPr>
        <p:spPr bwMode="auto">
          <a:xfrm>
            <a:off x="836447" y="2862570"/>
            <a:ext cx="24384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85000"/>
              </a:lnSpc>
              <a:spcBef>
                <a:spcPct val="50000"/>
              </a:spcBef>
            </a:pPr>
            <a:r>
              <a:rPr lang="sr-Latn-BA" sz="1800" dirty="0"/>
              <a:t>Proizvoljno izabrana nula, primjer je mjerenje temparature</a:t>
            </a:r>
            <a:endParaRPr lang="en-US" sz="1800" dirty="0"/>
          </a:p>
        </p:txBody>
      </p:sp>
      <p:sp>
        <p:nvSpPr>
          <p:cNvPr id="16" name="Rectangle 20"/>
          <p:cNvSpPr>
            <a:spLocks noChangeArrowheads="1"/>
          </p:cNvSpPr>
          <p:nvPr/>
        </p:nvSpPr>
        <p:spPr bwMode="auto">
          <a:xfrm>
            <a:off x="1040132" y="1655544"/>
            <a:ext cx="2362200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85000"/>
              </a:lnSpc>
              <a:spcBef>
                <a:spcPct val="50000"/>
              </a:spcBef>
            </a:pPr>
            <a:r>
              <a:rPr lang="sr-Latn-BA" sz="1800" dirty="0"/>
              <a:t>Najpreciznija skala!</a:t>
            </a:r>
            <a:endParaRPr lang="en-US" sz="1800" dirty="0"/>
          </a:p>
        </p:txBody>
      </p:sp>
      <p:sp>
        <p:nvSpPr>
          <p:cNvPr id="17" name="TextBox 16"/>
          <p:cNvSpPr txBox="1"/>
          <p:nvPr/>
        </p:nvSpPr>
        <p:spPr>
          <a:xfrm>
            <a:off x="4375048" y="158786"/>
            <a:ext cx="7315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3200" b="1" dirty="0">
                <a:latin typeface="+mj-lt"/>
              </a:rPr>
              <a:t>MJERNA </a:t>
            </a:r>
            <a:r>
              <a:rPr lang="sr-Latn-RS" sz="3200" dirty="0">
                <a:latin typeface="+mj-lt"/>
              </a:rPr>
              <a:t>SKALA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3800"/>
            <a:ext cx="584200" cy="584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9999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10020457" y="2202042"/>
            <a:ext cx="21851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sr-Latn-B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Kvantitativni podaci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188772" y="4862064"/>
            <a:ext cx="20257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sr-Latn-B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Kvalitativni podaci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1112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3800"/>
            <a:ext cx="584200" cy="584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F9FE27-70E1-44B2-A8D4-22B1FBB9F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Title 4" hidden="1">
            <a:extLst>
              <a:ext uri="{FF2B5EF4-FFF2-40B4-BE49-F238E27FC236}">
                <a16:creationId xmlns:a16="http://schemas.microsoft.com/office/drawing/2014/main" id="{5B664BA7-9B42-4B7A-A90E-F041269601F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en-US" dirty="0"/>
              <a:t>Balanced scorecard slide 8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3C92C2E-8888-42AB-A36D-D6F2B362B0CD}"/>
              </a:ext>
            </a:extLst>
          </p:cNvPr>
          <p:cNvSpPr txBox="1"/>
          <p:nvPr/>
        </p:nvSpPr>
        <p:spPr>
          <a:xfrm>
            <a:off x="1463904" y="292100"/>
            <a:ext cx="9264193" cy="49244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sr-Latn-BA" sz="3200" b="1" cap="all" dirty="0">
                <a:latin typeface="+mj-lt"/>
              </a:rPr>
              <a:t>Grafičko opisivanje podataka</a:t>
            </a:r>
            <a:endParaRPr lang="en-US" sz="3600" cap="all" dirty="0">
              <a:latin typeface="+mj-lt"/>
            </a:endParaRPr>
          </a:p>
        </p:txBody>
      </p:sp>
      <p:sp>
        <p:nvSpPr>
          <p:cNvPr id="37" name="Freeform 5">
            <a:extLst>
              <a:ext uri="{FF2B5EF4-FFF2-40B4-BE49-F238E27FC236}">
                <a16:creationId xmlns:a16="http://schemas.microsoft.com/office/drawing/2014/main" id="{1668D5A2-EF9D-4989-B9DD-E4070CBD9C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430155" y="1355605"/>
            <a:ext cx="6228420" cy="4461503"/>
          </a:xfrm>
          <a:custGeom>
            <a:avLst/>
            <a:gdLst>
              <a:gd name="T0" fmla="*/ 406 w 2747"/>
              <a:gd name="T1" fmla="*/ 1820 h 1968"/>
              <a:gd name="T2" fmla="*/ 679 w 2747"/>
              <a:gd name="T3" fmla="*/ 1968 h 1968"/>
              <a:gd name="T4" fmla="*/ 852 w 2747"/>
              <a:gd name="T5" fmla="*/ 1919 h 1968"/>
              <a:gd name="T6" fmla="*/ 971 w 2747"/>
              <a:gd name="T7" fmla="*/ 1941 h 1968"/>
              <a:gd name="T8" fmla="*/ 1245 w 2747"/>
              <a:gd name="T9" fmla="*/ 1792 h 1968"/>
              <a:gd name="T10" fmla="*/ 1251 w 2747"/>
              <a:gd name="T11" fmla="*/ 1792 h 1968"/>
              <a:gd name="T12" fmla="*/ 1571 w 2747"/>
              <a:gd name="T13" fmla="*/ 1530 h 1968"/>
              <a:gd name="T14" fmla="*/ 1692 w 2747"/>
              <a:gd name="T15" fmla="*/ 1554 h 1968"/>
              <a:gd name="T16" fmla="*/ 1994 w 2747"/>
              <a:gd name="T17" fmla="*/ 1351 h 1968"/>
              <a:gd name="T18" fmla="*/ 2160 w 2747"/>
              <a:gd name="T19" fmla="*/ 1397 h 1968"/>
              <a:gd name="T20" fmla="*/ 2456 w 2747"/>
              <a:gd name="T21" fmla="*/ 1207 h 1968"/>
              <a:gd name="T22" fmla="*/ 2747 w 2747"/>
              <a:gd name="T23" fmla="*/ 882 h 1968"/>
              <a:gd name="T24" fmla="*/ 2505 w 2747"/>
              <a:gd name="T25" fmla="*/ 567 h 1968"/>
              <a:gd name="T26" fmla="*/ 2114 w 2747"/>
              <a:gd name="T27" fmla="*/ 230 h 1968"/>
              <a:gd name="T28" fmla="*/ 2036 w 2747"/>
              <a:gd name="T29" fmla="*/ 238 h 1968"/>
              <a:gd name="T30" fmla="*/ 1884 w 2747"/>
              <a:gd name="T31" fmla="*/ 138 h 1968"/>
              <a:gd name="T32" fmla="*/ 1831 w 2747"/>
              <a:gd name="T33" fmla="*/ 147 h 1968"/>
              <a:gd name="T34" fmla="*/ 1523 w 2747"/>
              <a:gd name="T35" fmla="*/ 0 h 1968"/>
              <a:gd name="T36" fmla="*/ 1196 w 2747"/>
              <a:gd name="T37" fmla="*/ 174 h 1968"/>
              <a:gd name="T38" fmla="*/ 956 w 2747"/>
              <a:gd name="T39" fmla="*/ 92 h 1968"/>
              <a:gd name="T40" fmla="*/ 593 w 2747"/>
              <a:gd name="T41" fmla="*/ 330 h 1968"/>
              <a:gd name="T42" fmla="*/ 576 w 2747"/>
              <a:gd name="T43" fmla="*/ 330 h 1968"/>
              <a:gd name="T44" fmla="*/ 181 w 2747"/>
              <a:gd name="T45" fmla="*/ 725 h 1968"/>
              <a:gd name="T46" fmla="*/ 186 w 2747"/>
              <a:gd name="T47" fmla="*/ 789 h 1968"/>
              <a:gd name="T48" fmla="*/ 77 w 2747"/>
              <a:gd name="T49" fmla="*/ 944 h 1968"/>
              <a:gd name="T50" fmla="*/ 126 w 2747"/>
              <a:gd name="T51" fmla="*/ 1062 h 1968"/>
              <a:gd name="T52" fmla="*/ 0 w 2747"/>
              <a:gd name="T53" fmla="*/ 1374 h 1968"/>
              <a:gd name="T54" fmla="*/ 406 w 2747"/>
              <a:gd name="T55" fmla="*/ 1820 h 1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747" h="1968">
                <a:moveTo>
                  <a:pt x="406" y="1820"/>
                </a:moveTo>
                <a:cubicBezTo>
                  <a:pt x="465" y="1909"/>
                  <a:pt x="565" y="1968"/>
                  <a:pt x="679" y="1968"/>
                </a:cubicBezTo>
                <a:cubicBezTo>
                  <a:pt x="743" y="1968"/>
                  <a:pt x="802" y="1950"/>
                  <a:pt x="852" y="1919"/>
                </a:cubicBezTo>
                <a:cubicBezTo>
                  <a:pt x="889" y="1933"/>
                  <a:pt x="929" y="1941"/>
                  <a:pt x="971" y="1941"/>
                </a:cubicBezTo>
                <a:cubicBezTo>
                  <a:pt x="1086" y="1941"/>
                  <a:pt x="1187" y="1882"/>
                  <a:pt x="1245" y="1792"/>
                </a:cubicBezTo>
                <a:cubicBezTo>
                  <a:pt x="1247" y="1792"/>
                  <a:pt x="1249" y="1792"/>
                  <a:pt x="1251" y="1792"/>
                </a:cubicBezTo>
                <a:cubicBezTo>
                  <a:pt x="1409" y="1792"/>
                  <a:pt x="1541" y="1679"/>
                  <a:pt x="1571" y="1530"/>
                </a:cubicBezTo>
                <a:cubicBezTo>
                  <a:pt x="1608" y="1545"/>
                  <a:pt x="1649" y="1554"/>
                  <a:pt x="1692" y="1554"/>
                </a:cubicBezTo>
                <a:cubicBezTo>
                  <a:pt x="1829" y="1554"/>
                  <a:pt x="1945" y="1470"/>
                  <a:pt x="1994" y="1351"/>
                </a:cubicBezTo>
                <a:cubicBezTo>
                  <a:pt x="2043" y="1380"/>
                  <a:pt x="2099" y="1397"/>
                  <a:pt x="2160" y="1397"/>
                </a:cubicBezTo>
                <a:cubicBezTo>
                  <a:pt x="2292" y="1397"/>
                  <a:pt x="2405" y="1319"/>
                  <a:pt x="2456" y="1207"/>
                </a:cubicBezTo>
                <a:cubicBezTo>
                  <a:pt x="2620" y="1189"/>
                  <a:pt x="2747" y="1051"/>
                  <a:pt x="2747" y="882"/>
                </a:cubicBezTo>
                <a:cubicBezTo>
                  <a:pt x="2747" y="731"/>
                  <a:pt x="2644" y="604"/>
                  <a:pt x="2505" y="567"/>
                </a:cubicBezTo>
                <a:cubicBezTo>
                  <a:pt x="2477" y="377"/>
                  <a:pt x="2313" y="230"/>
                  <a:pt x="2114" y="230"/>
                </a:cubicBezTo>
                <a:cubicBezTo>
                  <a:pt x="2087" y="230"/>
                  <a:pt x="2061" y="233"/>
                  <a:pt x="2036" y="238"/>
                </a:cubicBezTo>
                <a:cubicBezTo>
                  <a:pt x="2010" y="179"/>
                  <a:pt x="1952" y="138"/>
                  <a:pt x="1884" y="138"/>
                </a:cubicBezTo>
                <a:cubicBezTo>
                  <a:pt x="1865" y="138"/>
                  <a:pt x="1847" y="141"/>
                  <a:pt x="1831" y="147"/>
                </a:cubicBezTo>
                <a:cubicBezTo>
                  <a:pt x="1758" y="57"/>
                  <a:pt x="1648" y="0"/>
                  <a:pt x="1523" y="0"/>
                </a:cubicBezTo>
                <a:cubicBezTo>
                  <a:pt x="1387" y="0"/>
                  <a:pt x="1267" y="69"/>
                  <a:pt x="1196" y="174"/>
                </a:cubicBezTo>
                <a:cubicBezTo>
                  <a:pt x="1129" y="123"/>
                  <a:pt x="1046" y="92"/>
                  <a:pt x="956" y="92"/>
                </a:cubicBezTo>
                <a:cubicBezTo>
                  <a:pt x="793" y="92"/>
                  <a:pt x="653" y="190"/>
                  <a:pt x="593" y="330"/>
                </a:cubicBezTo>
                <a:cubicBezTo>
                  <a:pt x="587" y="330"/>
                  <a:pt x="581" y="330"/>
                  <a:pt x="576" y="330"/>
                </a:cubicBezTo>
                <a:cubicBezTo>
                  <a:pt x="357" y="330"/>
                  <a:pt x="181" y="507"/>
                  <a:pt x="181" y="725"/>
                </a:cubicBezTo>
                <a:cubicBezTo>
                  <a:pt x="181" y="747"/>
                  <a:pt x="182" y="768"/>
                  <a:pt x="186" y="789"/>
                </a:cubicBezTo>
                <a:cubicBezTo>
                  <a:pt x="122" y="812"/>
                  <a:pt x="77" y="873"/>
                  <a:pt x="77" y="944"/>
                </a:cubicBezTo>
                <a:cubicBezTo>
                  <a:pt x="77" y="990"/>
                  <a:pt x="96" y="1032"/>
                  <a:pt x="126" y="1062"/>
                </a:cubicBezTo>
                <a:cubicBezTo>
                  <a:pt x="48" y="1142"/>
                  <a:pt x="0" y="1252"/>
                  <a:pt x="0" y="1374"/>
                </a:cubicBezTo>
                <a:cubicBezTo>
                  <a:pt x="0" y="1607"/>
                  <a:pt x="178" y="1799"/>
                  <a:pt x="406" y="1820"/>
                </a:cubicBezTo>
                <a:close/>
              </a:path>
            </a:pathLst>
          </a:custGeom>
          <a:noFill/>
          <a:ln w="57150" cap="flat">
            <a:solidFill>
              <a:schemeClr val="bg2"/>
            </a:solidFill>
            <a:prstDash val="solid"/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AA56DDC-977E-48C4-97DF-733FCBEDCD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317252" y="3300299"/>
            <a:ext cx="540417" cy="541926"/>
            <a:chOff x="5132388" y="3533775"/>
            <a:chExt cx="568325" cy="569912"/>
          </a:xfrm>
          <a:solidFill>
            <a:srgbClr val="DADFE1"/>
          </a:solidFill>
          <a:effectLst/>
        </p:grpSpPr>
        <p:sp>
          <p:nvSpPr>
            <p:cNvPr id="39" name="Freeform 6">
              <a:extLst>
                <a:ext uri="{FF2B5EF4-FFF2-40B4-BE49-F238E27FC236}">
                  <a16:creationId xmlns:a16="http://schemas.microsoft.com/office/drawing/2014/main" id="{F86CBBE3-4C5F-426D-B19E-CDF49A22F6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32388" y="3533775"/>
              <a:ext cx="568325" cy="569912"/>
            </a:xfrm>
            <a:custGeom>
              <a:avLst/>
              <a:gdLst>
                <a:gd name="T0" fmla="*/ 85 w 254"/>
                <a:gd name="T1" fmla="*/ 215 h 254"/>
                <a:gd name="T2" fmla="*/ 90 w 254"/>
                <a:gd name="T3" fmla="*/ 249 h 254"/>
                <a:gd name="T4" fmla="*/ 119 w 254"/>
                <a:gd name="T5" fmla="*/ 254 h 254"/>
                <a:gd name="T6" fmla="*/ 135 w 254"/>
                <a:gd name="T7" fmla="*/ 224 h 254"/>
                <a:gd name="T8" fmla="*/ 160 w 254"/>
                <a:gd name="T9" fmla="*/ 219 h 254"/>
                <a:gd name="T10" fmla="*/ 187 w 254"/>
                <a:gd name="T11" fmla="*/ 239 h 254"/>
                <a:gd name="T12" fmla="*/ 212 w 254"/>
                <a:gd name="T13" fmla="*/ 222 h 254"/>
                <a:gd name="T14" fmla="*/ 202 w 254"/>
                <a:gd name="T15" fmla="*/ 189 h 254"/>
                <a:gd name="T16" fmla="*/ 215 w 254"/>
                <a:gd name="T17" fmla="*/ 169 h 254"/>
                <a:gd name="T18" fmla="*/ 249 w 254"/>
                <a:gd name="T19" fmla="*/ 164 h 254"/>
                <a:gd name="T20" fmla="*/ 254 w 254"/>
                <a:gd name="T21" fmla="*/ 134 h 254"/>
                <a:gd name="T22" fmla="*/ 224 w 254"/>
                <a:gd name="T23" fmla="*/ 118 h 254"/>
                <a:gd name="T24" fmla="*/ 218 w 254"/>
                <a:gd name="T25" fmla="*/ 95 h 254"/>
                <a:gd name="T26" fmla="*/ 239 w 254"/>
                <a:gd name="T27" fmla="*/ 67 h 254"/>
                <a:gd name="T28" fmla="*/ 222 w 254"/>
                <a:gd name="T29" fmla="*/ 43 h 254"/>
                <a:gd name="T30" fmla="*/ 189 w 254"/>
                <a:gd name="T31" fmla="*/ 53 h 254"/>
                <a:gd name="T32" fmla="*/ 169 w 254"/>
                <a:gd name="T33" fmla="*/ 40 h 254"/>
                <a:gd name="T34" fmla="*/ 164 w 254"/>
                <a:gd name="T35" fmla="*/ 6 h 254"/>
                <a:gd name="T36" fmla="*/ 134 w 254"/>
                <a:gd name="T37" fmla="*/ 0 h 254"/>
                <a:gd name="T38" fmla="*/ 119 w 254"/>
                <a:gd name="T39" fmla="*/ 31 h 254"/>
                <a:gd name="T40" fmla="*/ 94 w 254"/>
                <a:gd name="T41" fmla="*/ 36 h 254"/>
                <a:gd name="T42" fmla="*/ 67 w 254"/>
                <a:gd name="T43" fmla="*/ 15 h 254"/>
                <a:gd name="T44" fmla="*/ 42 w 254"/>
                <a:gd name="T45" fmla="*/ 33 h 254"/>
                <a:gd name="T46" fmla="*/ 52 w 254"/>
                <a:gd name="T47" fmla="*/ 65 h 254"/>
                <a:gd name="T48" fmla="*/ 39 w 254"/>
                <a:gd name="T49" fmla="*/ 86 h 254"/>
                <a:gd name="T50" fmla="*/ 6 w 254"/>
                <a:gd name="T51" fmla="*/ 91 h 254"/>
                <a:gd name="T52" fmla="*/ 0 w 254"/>
                <a:gd name="T53" fmla="*/ 121 h 254"/>
                <a:gd name="T54" fmla="*/ 30 w 254"/>
                <a:gd name="T55" fmla="*/ 136 h 254"/>
                <a:gd name="T56" fmla="*/ 35 w 254"/>
                <a:gd name="T57" fmla="*/ 160 h 254"/>
                <a:gd name="T58" fmla="*/ 15 w 254"/>
                <a:gd name="T59" fmla="*/ 187 h 254"/>
                <a:gd name="T60" fmla="*/ 32 w 254"/>
                <a:gd name="T61" fmla="*/ 212 h 254"/>
                <a:gd name="T62" fmla="*/ 64 w 254"/>
                <a:gd name="T63" fmla="*/ 201 h 254"/>
                <a:gd name="T64" fmla="*/ 85 w 254"/>
                <a:gd name="T65" fmla="*/ 215 h 254"/>
                <a:gd name="T66" fmla="*/ 93 w 254"/>
                <a:gd name="T67" fmla="*/ 160 h 254"/>
                <a:gd name="T68" fmla="*/ 79 w 254"/>
                <a:gd name="T69" fmla="*/ 126 h 254"/>
                <a:gd name="T70" fmla="*/ 81 w 254"/>
                <a:gd name="T71" fmla="*/ 115 h 254"/>
                <a:gd name="T72" fmla="*/ 128 w 254"/>
                <a:gd name="T73" fmla="*/ 79 h 254"/>
                <a:gd name="T74" fmla="*/ 175 w 254"/>
                <a:gd name="T75" fmla="*/ 128 h 254"/>
                <a:gd name="T76" fmla="*/ 173 w 254"/>
                <a:gd name="T77" fmla="*/ 140 h 254"/>
                <a:gd name="T78" fmla="*/ 173 w 254"/>
                <a:gd name="T79" fmla="*/ 140 h 254"/>
                <a:gd name="T80" fmla="*/ 126 w 254"/>
                <a:gd name="T81" fmla="*/ 175 h 254"/>
                <a:gd name="T82" fmla="*/ 93 w 254"/>
                <a:gd name="T83" fmla="*/ 160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54" h="254">
                  <a:moveTo>
                    <a:pt x="85" y="215"/>
                  </a:moveTo>
                  <a:cubicBezTo>
                    <a:pt x="90" y="249"/>
                    <a:pt x="90" y="249"/>
                    <a:pt x="90" y="249"/>
                  </a:cubicBezTo>
                  <a:cubicBezTo>
                    <a:pt x="119" y="254"/>
                    <a:pt x="119" y="254"/>
                    <a:pt x="119" y="254"/>
                  </a:cubicBezTo>
                  <a:cubicBezTo>
                    <a:pt x="135" y="224"/>
                    <a:pt x="135" y="224"/>
                    <a:pt x="135" y="224"/>
                  </a:cubicBezTo>
                  <a:cubicBezTo>
                    <a:pt x="144" y="223"/>
                    <a:pt x="152" y="221"/>
                    <a:pt x="160" y="219"/>
                  </a:cubicBezTo>
                  <a:cubicBezTo>
                    <a:pt x="187" y="239"/>
                    <a:pt x="187" y="239"/>
                    <a:pt x="187" y="239"/>
                  </a:cubicBezTo>
                  <a:cubicBezTo>
                    <a:pt x="212" y="222"/>
                    <a:pt x="212" y="222"/>
                    <a:pt x="212" y="222"/>
                  </a:cubicBezTo>
                  <a:cubicBezTo>
                    <a:pt x="202" y="189"/>
                    <a:pt x="202" y="189"/>
                    <a:pt x="202" y="189"/>
                  </a:cubicBezTo>
                  <a:cubicBezTo>
                    <a:pt x="207" y="183"/>
                    <a:pt x="211" y="176"/>
                    <a:pt x="215" y="169"/>
                  </a:cubicBezTo>
                  <a:cubicBezTo>
                    <a:pt x="249" y="164"/>
                    <a:pt x="249" y="164"/>
                    <a:pt x="249" y="164"/>
                  </a:cubicBezTo>
                  <a:cubicBezTo>
                    <a:pt x="254" y="134"/>
                    <a:pt x="254" y="134"/>
                    <a:pt x="254" y="134"/>
                  </a:cubicBezTo>
                  <a:cubicBezTo>
                    <a:pt x="224" y="118"/>
                    <a:pt x="224" y="118"/>
                    <a:pt x="224" y="118"/>
                  </a:cubicBezTo>
                  <a:cubicBezTo>
                    <a:pt x="223" y="110"/>
                    <a:pt x="221" y="102"/>
                    <a:pt x="218" y="95"/>
                  </a:cubicBezTo>
                  <a:cubicBezTo>
                    <a:pt x="239" y="67"/>
                    <a:pt x="239" y="67"/>
                    <a:pt x="239" y="67"/>
                  </a:cubicBezTo>
                  <a:cubicBezTo>
                    <a:pt x="222" y="43"/>
                    <a:pt x="222" y="43"/>
                    <a:pt x="222" y="43"/>
                  </a:cubicBezTo>
                  <a:cubicBezTo>
                    <a:pt x="189" y="53"/>
                    <a:pt x="189" y="53"/>
                    <a:pt x="189" y="53"/>
                  </a:cubicBezTo>
                  <a:cubicBezTo>
                    <a:pt x="183" y="48"/>
                    <a:pt x="176" y="43"/>
                    <a:pt x="169" y="40"/>
                  </a:cubicBezTo>
                  <a:cubicBezTo>
                    <a:pt x="164" y="6"/>
                    <a:pt x="164" y="6"/>
                    <a:pt x="164" y="6"/>
                  </a:cubicBezTo>
                  <a:cubicBezTo>
                    <a:pt x="134" y="0"/>
                    <a:pt x="134" y="0"/>
                    <a:pt x="134" y="0"/>
                  </a:cubicBezTo>
                  <a:cubicBezTo>
                    <a:pt x="119" y="31"/>
                    <a:pt x="119" y="31"/>
                    <a:pt x="119" y="31"/>
                  </a:cubicBezTo>
                  <a:cubicBezTo>
                    <a:pt x="110" y="31"/>
                    <a:pt x="102" y="33"/>
                    <a:pt x="94" y="36"/>
                  </a:cubicBezTo>
                  <a:cubicBezTo>
                    <a:pt x="67" y="15"/>
                    <a:pt x="67" y="15"/>
                    <a:pt x="67" y="15"/>
                  </a:cubicBezTo>
                  <a:cubicBezTo>
                    <a:pt x="42" y="33"/>
                    <a:pt x="42" y="33"/>
                    <a:pt x="42" y="33"/>
                  </a:cubicBezTo>
                  <a:cubicBezTo>
                    <a:pt x="52" y="65"/>
                    <a:pt x="52" y="65"/>
                    <a:pt x="52" y="65"/>
                  </a:cubicBezTo>
                  <a:cubicBezTo>
                    <a:pt x="47" y="72"/>
                    <a:pt x="43" y="79"/>
                    <a:pt x="39" y="86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0" y="121"/>
                    <a:pt x="0" y="121"/>
                    <a:pt x="0" y="121"/>
                  </a:cubicBezTo>
                  <a:cubicBezTo>
                    <a:pt x="30" y="136"/>
                    <a:pt x="30" y="136"/>
                    <a:pt x="30" y="136"/>
                  </a:cubicBezTo>
                  <a:cubicBezTo>
                    <a:pt x="31" y="144"/>
                    <a:pt x="33" y="152"/>
                    <a:pt x="35" y="160"/>
                  </a:cubicBezTo>
                  <a:cubicBezTo>
                    <a:pt x="15" y="187"/>
                    <a:pt x="15" y="187"/>
                    <a:pt x="15" y="187"/>
                  </a:cubicBezTo>
                  <a:cubicBezTo>
                    <a:pt x="32" y="212"/>
                    <a:pt x="32" y="212"/>
                    <a:pt x="32" y="212"/>
                  </a:cubicBezTo>
                  <a:cubicBezTo>
                    <a:pt x="64" y="201"/>
                    <a:pt x="64" y="201"/>
                    <a:pt x="64" y="201"/>
                  </a:cubicBezTo>
                  <a:cubicBezTo>
                    <a:pt x="71" y="207"/>
                    <a:pt x="78" y="211"/>
                    <a:pt x="85" y="215"/>
                  </a:cubicBezTo>
                  <a:close/>
                  <a:moveTo>
                    <a:pt x="93" y="160"/>
                  </a:moveTo>
                  <a:cubicBezTo>
                    <a:pt x="84" y="151"/>
                    <a:pt x="79" y="139"/>
                    <a:pt x="79" y="126"/>
                  </a:cubicBezTo>
                  <a:cubicBezTo>
                    <a:pt x="79" y="122"/>
                    <a:pt x="80" y="118"/>
                    <a:pt x="81" y="115"/>
                  </a:cubicBezTo>
                  <a:cubicBezTo>
                    <a:pt x="87" y="93"/>
                    <a:pt x="106" y="79"/>
                    <a:pt x="128" y="79"/>
                  </a:cubicBezTo>
                  <a:cubicBezTo>
                    <a:pt x="154" y="80"/>
                    <a:pt x="175" y="102"/>
                    <a:pt x="175" y="128"/>
                  </a:cubicBezTo>
                  <a:cubicBezTo>
                    <a:pt x="175" y="132"/>
                    <a:pt x="173" y="136"/>
                    <a:pt x="173" y="140"/>
                  </a:cubicBezTo>
                  <a:cubicBezTo>
                    <a:pt x="173" y="140"/>
                    <a:pt x="173" y="140"/>
                    <a:pt x="173" y="140"/>
                  </a:cubicBezTo>
                  <a:cubicBezTo>
                    <a:pt x="166" y="161"/>
                    <a:pt x="148" y="175"/>
                    <a:pt x="126" y="175"/>
                  </a:cubicBezTo>
                  <a:cubicBezTo>
                    <a:pt x="113" y="175"/>
                    <a:pt x="101" y="170"/>
                    <a:pt x="93" y="1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40" name="Freeform 7">
              <a:extLst>
                <a:ext uri="{FF2B5EF4-FFF2-40B4-BE49-F238E27FC236}">
                  <a16:creationId xmlns:a16="http://schemas.microsoft.com/office/drawing/2014/main" id="{7D2D6F91-C5DD-4492-A8FE-A4F61C5205A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3525" y="3744913"/>
              <a:ext cx="144463" cy="147637"/>
            </a:xfrm>
            <a:custGeom>
              <a:avLst/>
              <a:gdLst>
                <a:gd name="T0" fmla="*/ 0 w 65"/>
                <a:gd name="T1" fmla="*/ 33 h 66"/>
                <a:gd name="T2" fmla="*/ 2 w 65"/>
                <a:gd name="T3" fmla="*/ 25 h 66"/>
                <a:gd name="T4" fmla="*/ 34 w 65"/>
                <a:gd name="T5" fmla="*/ 1 h 66"/>
                <a:gd name="T6" fmla="*/ 65 w 65"/>
                <a:gd name="T7" fmla="*/ 34 h 66"/>
                <a:gd name="T8" fmla="*/ 63 w 65"/>
                <a:gd name="T9" fmla="*/ 42 h 66"/>
                <a:gd name="T10" fmla="*/ 63 w 65"/>
                <a:gd name="T11" fmla="*/ 42 h 66"/>
                <a:gd name="T12" fmla="*/ 32 w 65"/>
                <a:gd name="T13" fmla="*/ 66 h 66"/>
                <a:gd name="T14" fmla="*/ 9 w 65"/>
                <a:gd name="T15" fmla="*/ 56 h 66"/>
                <a:gd name="T16" fmla="*/ 0 w 65"/>
                <a:gd name="T17" fmla="*/ 33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5" h="66">
                  <a:moveTo>
                    <a:pt x="0" y="33"/>
                  </a:moveTo>
                  <a:cubicBezTo>
                    <a:pt x="0" y="30"/>
                    <a:pt x="1" y="27"/>
                    <a:pt x="2" y="25"/>
                  </a:cubicBezTo>
                  <a:cubicBezTo>
                    <a:pt x="5" y="10"/>
                    <a:pt x="19" y="0"/>
                    <a:pt x="34" y="1"/>
                  </a:cubicBezTo>
                  <a:cubicBezTo>
                    <a:pt x="52" y="1"/>
                    <a:pt x="65" y="16"/>
                    <a:pt x="65" y="34"/>
                  </a:cubicBezTo>
                  <a:cubicBezTo>
                    <a:pt x="65" y="37"/>
                    <a:pt x="64" y="39"/>
                    <a:pt x="63" y="42"/>
                  </a:cubicBezTo>
                  <a:cubicBezTo>
                    <a:pt x="63" y="42"/>
                    <a:pt x="63" y="42"/>
                    <a:pt x="63" y="42"/>
                  </a:cubicBezTo>
                  <a:cubicBezTo>
                    <a:pt x="59" y="56"/>
                    <a:pt x="47" y="66"/>
                    <a:pt x="32" y="66"/>
                  </a:cubicBezTo>
                  <a:cubicBezTo>
                    <a:pt x="23" y="66"/>
                    <a:pt x="15" y="62"/>
                    <a:pt x="9" y="56"/>
                  </a:cubicBezTo>
                  <a:cubicBezTo>
                    <a:pt x="3" y="49"/>
                    <a:pt x="0" y="41"/>
                    <a:pt x="0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4DA01246-611D-4635-BDB4-E3F382DE37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678715" y="1657914"/>
            <a:ext cx="540417" cy="540417"/>
            <a:chOff x="4460875" y="1806575"/>
            <a:chExt cx="568325" cy="568325"/>
          </a:xfrm>
          <a:solidFill>
            <a:srgbClr val="DADFE1"/>
          </a:solidFill>
          <a:effectLst/>
        </p:grpSpPr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D70FDA9C-ACBC-4A5B-AA71-0EACF05990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60875" y="1806575"/>
              <a:ext cx="568325" cy="568325"/>
            </a:xfrm>
            <a:custGeom>
              <a:avLst/>
              <a:gdLst>
                <a:gd name="T0" fmla="*/ 85 w 254"/>
                <a:gd name="T1" fmla="*/ 215 h 254"/>
                <a:gd name="T2" fmla="*/ 89 w 254"/>
                <a:gd name="T3" fmla="*/ 249 h 254"/>
                <a:gd name="T4" fmla="*/ 119 w 254"/>
                <a:gd name="T5" fmla="*/ 254 h 254"/>
                <a:gd name="T6" fmla="*/ 135 w 254"/>
                <a:gd name="T7" fmla="*/ 224 h 254"/>
                <a:gd name="T8" fmla="*/ 160 w 254"/>
                <a:gd name="T9" fmla="*/ 218 h 254"/>
                <a:gd name="T10" fmla="*/ 187 w 254"/>
                <a:gd name="T11" fmla="*/ 239 h 254"/>
                <a:gd name="T12" fmla="*/ 212 w 254"/>
                <a:gd name="T13" fmla="*/ 222 h 254"/>
                <a:gd name="T14" fmla="*/ 201 w 254"/>
                <a:gd name="T15" fmla="*/ 189 h 254"/>
                <a:gd name="T16" fmla="*/ 214 w 254"/>
                <a:gd name="T17" fmla="*/ 168 h 254"/>
                <a:gd name="T18" fmla="*/ 248 w 254"/>
                <a:gd name="T19" fmla="*/ 164 h 254"/>
                <a:gd name="T20" fmla="*/ 254 w 254"/>
                <a:gd name="T21" fmla="*/ 134 h 254"/>
                <a:gd name="T22" fmla="*/ 223 w 254"/>
                <a:gd name="T23" fmla="*/ 118 h 254"/>
                <a:gd name="T24" fmla="*/ 218 w 254"/>
                <a:gd name="T25" fmla="*/ 95 h 254"/>
                <a:gd name="T26" fmla="*/ 239 w 254"/>
                <a:gd name="T27" fmla="*/ 67 h 254"/>
                <a:gd name="T28" fmla="*/ 221 w 254"/>
                <a:gd name="T29" fmla="*/ 42 h 254"/>
                <a:gd name="T30" fmla="*/ 189 w 254"/>
                <a:gd name="T31" fmla="*/ 53 h 254"/>
                <a:gd name="T32" fmla="*/ 168 w 254"/>
                <a:gd name="T33" fmla="*/ 40 h 254"/>
                <a:gd name="T34" fmla="*/ 164 w 254"/>
                <a:gd name="T35" fmla="*/ 6 h 254"/>
                <a:gd name="T36" fmla="*/ 134 w 254"/>
                <a:gd name="T37" fmla="*/ 0 h 254"/>
                <a:gd name="T38" fmla="*/ 118 w 254"/>
                <a:gd name="T39" fmla="*/ 30 h 254"/>
                <a:gd name="T40" fmla="*/ 93 w 254"/>
                <a:gd name="T41" fmla="*/ 36 h 254"/>
                <a:gd name="T42" fmla="*/ 66 w 254"/>
                <a:gd name="T43" fmla="*/ 15 h 254"/>
                <a:gd name="T44" fmla="*/ 42 w 254"/>
                <a:gd name="T45" fmla="*/ 33 h 254"/>
                <a:gd name="T46" fmla="*/ 52 w 254"/>
                <a:gd name="T47" fmla="*/ 65 h 254"/>
                <a:gd name="T48" fmla="*/ 38 w 254"/>
                <a:gd name="T49" fmla="*/ 86 h 254"/>
                <a:gd name="T50" fmla="*/ 5 w 254"/>
                <a:gd name="T51" fmla="*/ 91 h 254"/>
                <a:gd name="T52" fmla="*/ 0 w 254"/>
                <a:gd name="T53" fmla="*/ 120 h 254"/>
                <a:gd name="T54" fmla="*/ 30 w 254"/>
                <a:gd name="T55" fmla="*/ 136 h 254"/>
                <a:gd name="T56" fmla="*/ 35 w 254"/>
                <a:gd name="T57" fmla="*/ 160 h 254"/>
                <a:gd name="T58" fmla="*/ 14 w 254"/>
                <a:gd name="T59" fmla="*/ 187 h 254"/>
                <a:gd name="T60" fmla="*/ 31 w 254"/>
                <a:gd name="T61" fmla="*/ 211 h 254"/>
                <a:gd name="T62" fmla="*/ 64 w 254"/>
                <a:gd name="T63" fmla="*/ 201 h 254"/>
                <a:gd name="T64" fmla="*/ 85 w 254"/>
                <a:gd name="T65" fmla="*/ 215 h 254"/>
                <a:gd name="T66" fmla="*/ 92 w 254"/>
                <a:gd name="T67" fmla="*/ 160 h 254"/>
                <a:gd name="T68" fmla="*/ 79 w 254"/>
                <a:gd name="T69" fmla="*/ 126 h 254"/>
                <a:gd name="T70" fmla="*/ 80 w 254"/>
                <a:gd name="T71" fmla="*/ 114 h 254"/>
                <a:gd name="T72" fmla="*/ 127 w 254"/>
                <a:gd name="T73" fmla="*/ 79 h 254"/>
                <a:gd name="T74" fmla="*/ 174 w 254"/>
                <a:gd name="T75" fmla="*/ 128 h 254"/>
                <a:gd name="T76" fmla="*/ 172 w 254"/>
                <a:gd name="T77" fmla="*/ 140 h 254"/>
                <a:gd name="T78" fmla="*/ 172 w 254"/>
                <a:gd name="T79" fmla="*/ 140 h 254"/>
                <a:gd name="T80" fmla="*/ 125 w 254"/>
                <a:gd name="T81" fmla="*/ 175 h 254"/>
                <a:gd name="T82" fmla="*/ 92 w 254"/>
                <a:gd name="T83" fmla="*/ 160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54" h="254">
                  <a:moveTo>
                    <a:pt x="85" y="215"/>
                  </a:moveTo>
                  <a:cubicBezTo>
                    <a:pt x="89" y="249"/>
                    <a:pt x="89" y="249"/>
                    <a:pt x="89" y="249"/>
                  </a:cubicBezTo>
                  <a:cubicBezTo>
                    <a:pt x="119" y="254"/>
                    <a:pt x="119" y="254"/>
                    <a:pt x="119" y="254"/>
                  </a:cubicBezTo>
                  <a:cubicBezTo>
                    <a:pt x="135" y="224"/>
                    <a:pt x="135" y="224"/>
                    <a:pt x="135" y="224"/>
                  </a:cubicBezTo>
                  <a:cubicBezTo>
                    <a:pt x="143" y="223"/>
                    <a:pt x="152" y="221"/>
                    <a:pt x="160" y="218"/>
                  </a:cubicBezTo>
                  <a:cubicBezTo>
                    <a:pt x="187" y="239"/>
                    <a:pt x="187" y="239"/>
                    <a:pt x="187" y="239"/>
                  </a:cubicBezTo>
                  <a:cubicBezTo>
                    <a:pt x="212" y="222"/>
                    <a:pt x="212" y="222"/>
                    <a:pt x="212" y="222"/>
                  </a:cubicBezTo>
                  <a:cubicBezTo>
                    <a:pt x="201" y="189"/>
                    <a:pt x="201" y="189"/>
                    <a:pt x="201" y="189"/>
                  </a:cubicBezTo>
                  <a:cubicBezTo>
                    <a:pt x="206" y="183"/>
                    <a:pt x="211" y="176"/>
                    <a:pt x="214" y="168"/>
                  </a:cubicBezTo>
                  <a:cubicBezTo>
                    <a:pt x="248" y="164"/>
                    <a:pt x="248" y="164"/>
                    <a:pt x="248" y="164"/>
                  </a:cubicBezTo>
                  <a:cubicBezTo>
                    <a:pt x="254" y="134"/>
                    <a:pt x="254" y="134"/>
                    <a:pt x="254" y="134"/>
                  </a:cubicBezTo>
                  <a:cubicBezTo>
                    <a:pt x="223" y="118"/>
                    <a:pt x="223" y="118"/>
                    <a:pt x="223" y="118"/>
                  </a:cubicBezTo>
                  <a:cubicBezTo>
                    <a:pt x="222" y="110"/>
                    <a:pt x="220" y="102"/>
                    <a:pt x="218" y="95"/>
                  </a:cubicBezTo>
                  <a:cubicBezTo>
                    <a:pt x="239" y="67"/>
                    <a:pt x="239" y="67"/>
                    <a:pt x="239" y="67"/>
                  </a:cubicBezTo>
                  <a:cubicBezTo>
                    <a:pt x="221" y="42"/>
                    <a:pt x="221" y="42"/>
                    <a:pt x="221" y="42"/>
                  </a:cubicBezTo>
                  <a:cubicBezTo>
                    <a:pt x="189" y="53"/>
                    <a:pt x="189" y="53"/>
                    <a:pt x="189" y="53"/>
                  </a:cubicBezTo>
                  <a:cubicBezTo>
                    <a:pt x="182" y="48"/>
                    <a:pt x="175" y="43"/>
                    <a:pt x="168" y="40"/>
                  </a:cubicBezTo>
                  <a:cubicBezTo>
                    <a:pt x="164" y="6"/>
                    <a:pt x="164" y="6"/>
                    <a:pt x="164" y="6"/>
                  </a:cubicBezTo>
                  <a:cubicBezTo>
                    <a:pt x="134" y="0"/>
                    <a:pt x="134" y="0"/>
                    <a:pt x="134" y="0"/>
                  </a:cubicBezTo>
                  <a:cubicBezTo>
                    <a:pt x="118" y="30"/>
                    <a:pt x="118" y="30"/>
                    <a:pt x="118" y="30"/>
                  </a:cubicBezTo>
                  <a:cubicBezTo>
                    <a:pt x="109" y="31"/>
                    <a:pt x="101" y="33"/>
                    <a:pt x="93" y="36"/>
                  </a:cubicBezTo>
                  <a:cubicBezTo>
                    <a:pt x="66" y="15"/>
                    <a:pt x="66" y="15"/>
                    <a:pt x="66" y="15"/>
                  </a:cubicBezTo>
                  <a:cubicBezTo>
                    <a:pt x="42" y="33"/>
                    <a:pt x="42" y="33"/>
                    <a:pt x="42" y="33"/>
                  </a:cubicBezTo>
                  <a:cubicBezTo>
                    <a:pt x="52" y="65"/>
                    <a:pt x="52" y="65"/>
                    <a:pt x="52" y="65"/>
                  </a:cubicBezTo>
                  <a:cubicBezTo>
                    <a:pt x="46" y="71"/>
                    <a:pt x="42" y="79"/>
                    <a:pt x="38" y="86"/>
                  </a:cubicBezTo>
                  <a:cubicBezTo>
                    <a:pt x="5" y="91"/>
                    <a:pt x="5" y="91"/>
                    <a:pt x="5" y="91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30" y="136"/>
                    <a:pt x="30" y="136"/>
                    <a:pt x="30" y="136"/>
                  </a:cubicBezTo>
                  <a:cubicBezTo>
                    <a:pt x="30" y="144"/>
                    <a:pt x="32" y="152"/>
                    <a:pt x="35" y="160"/>
                  </a:cubicBezTo>
                  <a:cubicBezTo>
                    <a:pt x="14" y="187"/>
                    <a:pt x="14" y="187"/>
                    <a:pt x="14" y="187"/>
                  </a:cubicBezTo>
                  <a:cubicBezTo>
                    <a:pt x="31" y="211"/>
                    <a:pt x="31" y="211"/>
                    <a:pt x="31" y="211"/>
                  </a:cubicBezTo>
                  <a:cubicBezTo>
                    <a:pt x="64" y="201"/>
                    <a:pt x="64" y="201"/>
                    <a:pt x="64" y="201"/>
                  </a:cubicBezTo>
                  <a:cubicBezTo>
                    <a:pt x="70" y="207"/>
                    <a:pt x="77" y="211"/>
                    <a:pt x="85" y="215"/>
                  </a:cubicBezTo>
                  <a:close/>
                  <a:moveTo>
                    <a:pt x="92" y="160"/>
                  </a:moveTo>
                  <a:cubicBezTo>
                    <a:pt x="83" y="151"/>
                    <a:pt x="78" y="139"/>
                    <a:pt x="79" y="126"/>
                  </a:cubicBezTo>
                  <a:cubicBezTo>
                    <a:pt x="79" y="122"/>
                    <a:pt x="79" y="118"/>
                    <a:pt x="80" y="114"/>
                  </a:cubicBezTo>
                  <a:cubicBezTo>
                    <a:pt x="86" y="93"/>
                    <a:pt x="105" y="79"/>
                    <a:pt x="127" y="79"/>
                  </a:cubicBezTo>
                  <a:cubicBezTo>
                    <a:pt x="154" y="80"/>
                    <a:pt x="175" y="102"/>
                    <a:pt x="174" y="128"/>
                  </a:cubicBezTo>
                  <a:cubicBezTo>
                    <a:pt x="174" y="132"/>
                    <a:pt x="172" y="136"/>
                    <a:pt x="172" y="140"/>
                  </a:cubicBezTo>
                  <a:cubicBezTo>
                    <a:pt x="172" y="140"/>
                    <a:pt x="172" y="140"/>
                    <a:pt x="172" y="140"/>
                  </a:cubicBezTo>
                  <a:cubicBezTo>
                    <a:pt x="166" y="161"/>
                    <a:pt x="147" y="175"/>
                    <a:pt x="125" y="175"/>
                  </a:cubicBezTo>
                  <a:cubicBezTo>
                    <a:pt x="113" y="175"/>
                    <a:pt x="101" y="169"/>
                    <a:pt x="92" y="1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B544845B-AD49-43EE-B107-B51ED7979E8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8838" y="2016125"/>
              <a:ext cx="147638" cy="147637"/>
            </a:xfrm>
            <a:custGeom>
              <a:avLst/>
              <a:gdLst>
                <a:gd name="T0" fmla="*/ 1 w 66"/>
                <a:gd name="T1" fmla="*/ 32 h 66"/>
                <a:gd name="T2" fmla="*/ 2 w 66"/>
                <a:gd name="T3" fmla="*/ 25 h 66"/>
                <a:gd name="T4" fmla="*/ 34 w 66"/>
                <a:gd name="T5" fmla="*/ 1 h 66"/>
                <a:gd name="T6" fmla="*/ 65 w 66"/>
                <a:gd name="T7" fmla="*/ 34 h 66"/>
                <a:gd name="T8" fmla="*/ 63 w 66"/>
                <a:gd name="T9" fmla="*/ 41 h 66"/>
                <a:gd name="T10" fmla="*/ 63 w 66"/>
                <a:gd name="T11" fmla="*/ 41 h 66"/>
                <a:gd name="T12" fmla="*/ 32 w 66"/>
                <a:gd name="T13" fmla="*/ 66 h 66"/>
                <a:gd name="T14" fmla="*/ 9 w 66"/>
                <a:gd name="T15" fmla="*/ 56 h 66"/>
                <a:gd name="T16" fmla="*/ 1 w 66"/>
                <a:gd name="T17" fmla="*/ 32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6" h="66">
                  <a:moveTo>
                    <a:pt x="1" y="32"/>
                  </a:moveTo>
                  <a:cubicBezTo>
                    <a:pt x="1" y="30"/>
                    <a:pt x="1" y="27"/>
                    <a:pt x="2" y="25"/>
                  </a:cubicBezTo>
                  <a:cubicBezTo>
                    <a:pt x="6" y="10"/>
                    <a:pt x="19" y="0"/>
                    <a:pt x="34" y="1"/>
                  </a:cubicBezTo>
                  <a:cubicBezTo>
                    <a:pt x="52" y="1"/>
                    <a:pt x="66" y="16"/>
                    <a:pt x="65" y="34"/>
                  </a:cubicBezTo>
                  <a:cubicBezTo>
                    <a:pt x="65" y="36"/>
                    <a:pt x="64" y="39"/>
                    <a:pt x="63" y="41"/>
                  </a:cubicBezTo>
                  <a:cubicBezTo>
                    <a:pt x="63" y="41"/>
                    <a:pt x="63" y="41"/>
                    <a:pt x="63" y="41"/>
                  </a:cubicBezTo>
                  <a:cubicBezTo>
                    <a:pt x="59" y="56"/>
                    <a:pt x="47" y="66"/>
                    <a:pt x="32" y="66"/>
                  </a:cubicBezTo>
                  <a:cubicBezTo>
                    <a:pt x="23" y="65"/>
                    <a:pt x="15" y="62"/>
                    <a:pt x="9" y="56"/>
                  </a:cubicBezTo>
                  <a:cubicBezTo>
                    <a:pt x="3" y="49"/>
                    <a:pt x="0" y="41"/>
                    <a:pt x="1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9C2B9F28-3BC6-4BCD-9CF6-F100703286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535989" y="1979447"/>
            <a:ext cx="540417" cy="537398"/>
            <a:chOff x="3259138" y="2144713"/>
            <a:chExt cx="568325" cy="565150"/>
          </a:xfrm>
          <a:solidFill>
            <a:srgbClr val="DADFE1"/>
          </a:solidFill>
          <a:effectLst/>
        </p:grpSpPr>
        <p:sp>
          <p:nvSpPr>
            <p:cNvPr id="45" name="Freeform 10">
              <a:extLst>
                <a:ext uri="{FF2B5EF4-FFF2-40B4-BE49-F238E27FC236}">
                  <a16:creationId xmlns:a16="http://schemas.microsoft.com/office/drawing/2014/main" id="{9184F6BC-A6C9-4215-8737-4C990514F4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59138" y="2144713"/>
              <a:ext cx="568325" cy="565150"/>
            </a:xfrm>
            <a:custGeom>
              <a:avLst/>
              <a:gdLst>
                <a:gd name="T0" fmla="*/ 85 w 254"/>
                <a:gd name="T1" fmla="*/ 214 h 253"/>
                <a:gd name="T2" fmla="*/ 90 w 254"/>
                <a:gd name="T3" fmla="*/ 248 h 253"/>
                <a:gd name="T4" fmla="*/ 119 w 254"/>
                <a:gd name="T5" fmla="*/ 253 h 253"/>
                <a:gd name="T6" fmla="*/ 135 w 254"/>
                <a:gd name="T7" fmla="*/ 223 h 253"/>
                <a:gd name="T8" fmla="*/ 160 w 254"/>
                <a:gd name="T9" fmla="*/ 218 h 253"/>
                <a:gd name="T10" fmla="*/ 187 w 254"/>
                <a:gd name="T11" fmla="*/ 239 h 253"/>
                <a:gd name="T12" fmla="*/ 212 w 254"/>
                <a:gd name="T13" fmla="*/ 221 h 253"/>
                <a:gd name="T14" fmla="*/ 202 w 254"/>
                <a:gd name="T15" fmla="*/ 188 h 253"/>
                <a:gd name="T16" fmla="*/ 215 w 254"/>
                <a:gd name="T17" fmla="*/ 168 h 253"/>
                <a:gd name="T18" fmla="*/ 249 w 254"/>
                <a:gd name="T19" fmla="*/ 163 h 253"/>
                <a:gd name="T20" fmla="*/ 254 w 254"/>
                <a:gd name="T21" fmla="*/ 133 h 253"/>
                <a:gd name="T22" fmla="*/ 224 w 254"/>
                <a:gd name="T23" fmla="*/ 117 h 253"/>
                <a:gd name="T24" fmla="*/ 218 w 254"/>
                <a:gd name="T25" fmla="*/ 94 h 253"/>
                <a:gd name="T26" fmla="*/ 239 w 254"/>
                <a:gd name="T27" fmla="*/ 67 h 253"/>
                <a:gd name="T28" fmla="*/ 222 w 254"/>
                <a:gd name="T29" fmla="*/ 42 h 253"/>
                <a:gd name="T30" fmla="*/ 189 w 254"/>
                <a:gd name="T31" fmla="*/ 52 h 253"/>
                <a:gd name="T32" fmla="*/ 169 w 254"/>
                <a:gd name="T33" fmla="*/ 39 h 253"/>
                <a:gd name="T34" fmla="*/ 164 w 254"/>
                <a:gd name="T35" fmla="*/ 5 h 253"/>
                <a:gd name="T36" fmla="*/ 134 w 254"/>
                <a:gd name="T37" fmla="*/ 0 h 253"/>
                <a:gd name="T38" fmla="*/ 119 w 254"/>
                <a:gd name="T39" fmla="*/ 30 h 253"/>
                <a:gd name="T40" fmla="*/ 94 w 254"/>
                <a:gd name="T41" fmla="*/ 35 h 253"/>
                <a:gd name="T42" fmla="*/ 67 w 254"/>
                <a:gd name="T43" fmla="*/ 15 h 253"/>
                <a:gd name="T44" fmla="*/ 42 w 254"/>
                <a:gd name="T45" fmla="*/ 32 h 253"/>
                <a:gd name="T46" fmla="*/ 52 w 254"/>
                <a:gd name="T47" fmla="*/ 64 h 253"/>
                <a:gd name="T48" fmla="*/ 39 w 254"/>
                <a:gd name="T49" fmla="*/ 86 h 253"/>
                <a:gd name="T50" fmla="*/ 5 w 254"/>
                <a:gd name="T51" fmla="*/ 90 h 253"/>
                <a:gd name="T52" fmla="*/ 0 w 254"/>
                <a:gd name="T53" fmla="*/ 120 h 253"/>
                <a:gd name="T54" fmla="*/ 30 w 254"/>
                <a:gd name="T55" fmla="*/ 135 h 253"/>
                <a:gd name="T56" fmla="*/ 35 w 254"/>
                <a:gd name="T57" fmla="*/ 159 h 253"/>
                <a:gd name="T58" fmla="*/ 15 w 254"/>
                <a:gd name="T59" fmla="*/ 186 h 253"/>
                <a:gd name="T60" fmla="*/ 32 w 254"/>
                <a:gd name="T61" fmla="*/ 211 h 253"/>
                <a:gd name="T62" fmla="*/ 64 w 254"/>
                <a:gd name="T63" fmla="*/ 201 h 253"/>
                <a:gd name="T64" fmla="*/ 85 w 254"/>
                <a:gd name="T65" fmla="*/ 214 h 253"/>
                <a:gd name="T66" fmla="*/ 93 w 254"/>
                <a:gd name="T67" fmla="*/ 160 h 253"/>
                <a:gd name="T68" fmla="*/ 79 w 254"/>
                <a:gd name="T69" fmla="*/ 125 h 253"/>
                <a:gd name="T70" fmla="*/ 81 w 254"/>
                <a:gd name="T71" fmla="*/ 114 h 253"/>
                <a:gd name="T72" fmla="*/ 128 w 254"/>
                <a:gd name="T73" fmla="*/ 79 h 253"/>
                <a:gd name="T74" fmla="*/ 175 w 254"/>
                <a:gd name="T75" fmla="*/ 127 h 253"/>
                <a:gd name="T76" fmla="*/ 173 w 254"/>
                <a:gd name="T77" fmla="*/ 139 h 253"/>
                <a:gd name="T78" fmla="*/ 173 w 254"/>
                <a:gd name="T79" fmla="*/ 139 h 253"/>
                <a:gd name="T80" fmla="*/ 126 w 254"/>
                <a:gd name="T81" fmla="*/ 174 h 253"/>
                <a:gd name="T82" fmla="*/ 93 w 254"/>
                <a:gd name="T83" fmla="*/ 16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54" h="253">
                  <a:moveTo>
                    <a:pt x="85" y="214"/>
                  </a:moveTo>
                  <a:cubicBezTo>
                    <a:pt x="90" y="248"/>
                    <a:pt x="90" y="248"/>
                    <a:pt x="90" y="248"/>
                  </a:cubicBezTo>
                  <a:cubicBezTo>
                    <a:pt x="119" y="253"/>
                    <a:pt x="119" y="253"/>
                    <a:pt x="119" y="253"/>
                  </a:cubicBezTo>
                  <a:cubicBezTo>
                    <a:pt x="135" y="223"/>
                    <a:pt x="135" y="223"/>
                    <a:pt x="135" y="223"/>
                  </a:cubicBezTo>
                  <a:cubicBezTo>
                    <a:pt x="144" y="223"/>
                    <a:pt x="152" y="221"/>
                    <a:pt x="160" y="218"/>
                  </a:cubicBezTo>
                  <a:cubicBezTo>
                    <a:pt x="187" y="239"/>
                    <a:pt x="187" y="239"/>
                    <a:pt x="187" y="239"/>
                  </a:cubicBezTo>
                  <a:cubicBezTo>
                    <a:pt x="212" y="221"/>
                    <a:pt x="212" y="221"/>
                    <a:pt x="212" y="221"/>
                  </a:cubicBezTo>
                  <a:cubicBezTo>
                    <a:pt x="202" y="188"/>
                    <a:pt x="202" y="188"/>
                    <a:pt x="202" y="188"/>
                  </a:cubicBezTo>
                  <a:cubicBezTo>
                    <a:pt x="207" y="182"/>
                    <a:pt x="211" y="175"/>
                    <a:pt x="215" y="168"/>
                  </a:cubicBezTo>
                  <a:cubicBezTo>
                    <a:pt x="249" y="163"/>
                    <a:pt x="249" y="163"/>
                    <a:pt x="249" y="163"/>
                  </a:cubicBezTo>
                  <a:cubicBezTo>
                    <a:pt x="254" y="133"/>
                    <a:pt x="254" y="133"/>
                    <a:pt x="254" y="133"/>
                  </a:cubicBezTo>
                  <a:cubicBezTo>
                    <a:pt x="224" y="117"/>
                    <a:pt x="224" y="117"/>
                    <a:pt x="224" y="117"/>
                  </a:cubicBezTo>
                  <a:cubicBezTo>
                    <a:pt x="223" y="109"/>
                    <a:pt x="221" y="101"/>
                    <a:pt x="218" y="94"/>
                  </a:cubicBezTo>
                  <a:cubicBezTo>
                    <a:pt x="239" y="67"/>
                    <a:pt x="239" y="67"/>
                    <a:pt x="239" y="67"/>
                  </a:cubicBezTo>
                  <a:cubicBezTo>
                    <a:pt x="222" y="42"/>
                    <a:pt x="222" y="42"/>
                    <a:pt x="222" y="42"/>
                  </a:cubicBezTo>
                  <a:cubicBezTo>
                    <a:pt x="189" y="52"/>
                    <a:pt x="189" y="52"/>
                    <a:pt x="189" y="52"/>
                  </a:cubicBezTo>
                  <a:cubicBezTo>
                    <a:pt x="183" y="47"/>
                    <a:pt x="176" y="42"/>
                    <a:pt x="169" y="39"/>
                  </a:cubicBezTo>
                  <a:cubicBezTo>
                    <a:pt x="164" y="5"/>
                    <a:pt x="164" y="5"/>
                    <a:pt x="164" y="5"/>
                  </a:cubicBezTo>
                  <a:cubicBezTo>
                    <a:pt x="134" y="0"/>
                    <a:pt x="134" y="0"/>
                    <a:pt x="134" y="0"/>
                  </a:cubicBezTo>
                  <a:cubicBezTo>
                    <a:pt x="119" y="30"/>
                    <a:pt x="119" y="30"/>
                    <a:pt x="119" y="30"/>
                  </a:cubicBezTo>
                  <a:cubicBezTo>
                    <a:pt x="110" y="31"/>
                    <a:pt x="102" y="32"/>
                    <a:pt x="94" y="35"/>
                  </a:cubicBezTo>
                  <a:cubicBezTo>
                    <a:pt x="67" y="15"/>
                    <a:pt x="67" y="15"/>
                    <a:pt x="67" y="15"/>
                  </a:cubicBezTo>
                  <a:cubicBezTo>
                    <a:pt x="42" y="32"/>
                    <a:pt x="42" y="32"/>
                    <a:pt x="42" y="32"/>
                  </a:cubicBezTo>
                  <a:cubicBezTo>
                    <a:pt x="52" y="64"/>
                    <a:pt x="52" y="64"/>
                    <a:pt x="52" y="64"/>
                  </a:cubicBezTo>
                  <a:cubicBezTo>
                    <a:pt x="47" y="71"/>
                    <a:pt x="42" y="78"/>
                    <a:pt x="39" y="86"/>
                  </a:cubicBezTo>
                  <a:cubicBezTo>
                    <a:pt x="5" y="90"/>
                    <a:pt x="5" y="90"/>
                    <a:pt x="5" y="9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30" y="135"/>
                    <a:pt x="30" y="135"/>
                    <a:pt x="30" y="135"/>
                  </a:cubicBezTo>
                  <a:cubicBezTo>
                    <a:pt x="31" y="144"/>
                    <a:pt x="33" y="151"/>
                    <a:pt x="35" y="159"/>
                  </a:cubicBezTo>
                  <a:cubicBezTo>
                    <a:pt x="15" y="186"/>
                    <a:pt x="15" y="186"/>
                    <a:pt x="15" y="186"/>
                  </a:cubicBezTo>
                  <a:cubicBezTo>
                    <a:pt x="32" y="211"/>
                    <a:pt x="32" y="211"/>
                    <a:pt x="32" y="211"/>
                  </a:cubicBezTo>
                  <a:cubicBezTo>
                    <a:pt x="64" y="201"/>
                    <a:pt x="64" y="201"/>
                    <a:pt x="64" y="201"/>
                  </a:cubicBezTo>
                  <a:cubicBezTo>
                    <a:pt x="71" y="206"/>
                    <a:pt x="78" y="211"/>
                    <a:pt x="85" y="214"/>
                  </a:cubicBezTo>
                  <a:close/>
                  <a:moveTo>
                    <a:pt x="93" y="160"/>
                  </a:moveTo>
                  <a:cubicBezTo>
                    <a:pt x="84" y="150"/>
                    <a:pt x="79" y="138"/>
                    <a:pt x="79" y="125"/>
                  </a:cubicBezTo>
                  <a:cubicBezTo>
                    <a:pt x="79" y="122"/>
                    <a:pt x="80" y="118"/>
                    <a:pt x="81" y="114"/>
                  </a:cubicBezTo>
                  <a:cubicBezTo>
                    <a:pt x="87" y="93"/>
                    <a:pt x="106" y="78"/>
                    <a:pt x="128" y="79"/>
                  </a:cubicBezTo>
                  <a:cubicBezTo>
                    <a:pt x="154" y="79"/>
                    <a:pt x="175" y="101"/>
                    <a:pt x="175" y="127"/>
                  </a:cubicBezTo>
                  <a:cubicBezTo>
                    <a:pt x="175" y="131"/>
                    <a:pt x="173" y="135"/>
                    <a:pt x="173" y="139"/>
                  </a:cubicBezTo>
                  <a:cubicBezTo>
                    <a:pt x="173" y="139"/>
                    <a:pt x="173" y="139"/>
                    <a:pt x="173" y="139"/>
                  </a:cubicBezTo>
                  <a:cubicBezTo>
                    <a:pt x="166" y="160"/>
                    <a:pt x="148" y="175"/>
                    <a:pt x="126" y="174"/>
                  </a:cubicBezTo>
                  <a:cubicBezTo>
                    <a:pt x="113" y="174"/>
                    <a:pt x="101" y="169"/>
                    <a:pt x="93" y="1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46" name="Freeform 11">
              <a:extLst>
                <a:ext uri="{FF2B5EF4-FFF2-40B4-BE49-F238E27FC236}">
                  <a16:creationId xmlns:a16="http://schemas.microsoft.com/office/drawing/2014/main" id="{C16FE088-8E8A-4D3E-B271-77DFF8FB958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0275" y="2354263"/>
              <a:ext cx="144463" cy="146050"/>
            </a:xfrm>
            <a:custGeom>
              <a:avLst/>
              <a:gdLst>
                <a:gd name="T0" fmla="*/ 0 w 65"/>
                <a:gd name="T1" fmla="*/ 32 h 65"/>
                <a:gd name="T2" fmla="*/ 1 w 65"/>
                <a:gd name="T3" fmla="*/ 24 h 65"/>
                <a:gd name="T4" fmla="*/ 34 w 65"/>
                <a:gd name="T5" fmla="*/ 0 h 65"/>
                <a:gd name="T6" fmla="*/ 65 w 65"/>
                <a:gd name="T7" fmla="*/ 33 h 65"/>
                <a:gd name="T8" fmla="*/ 63 w 65"/>
                <a:gd name="T9" fmla="*/ 41 h 65"/>
                <a:gd name="T10" fmla="*/ 63 w 65"/>
                <a:gd name="T11" fmla="*/ 41 h 65"/>
                <a:gd name="T12" fmla="*/ 32 w 65"/>
                <a:gd name="T13" fmla="*/ 65 h 65"/>
                <a:gd name="T14" fmla="*/ 9 w 65"/>
                <a:gd name="T15" fmla="*/ 55 h 65"/>
                <a:gd name="T16" fmla="*/ 0 w 65"/>
                <a:gd name="T17" fmla="*/ 3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5" h="65">
                  <a:moveTo>
                    <a:pt x="0" y="32"/>
                  </a:moveTo>
                  <a:cubicBezTo>
                    <a:pt x="0" y="29"/>
                    <a:pt x="1" y="26"/>
                    <a:pt x="1" y="24"/>
                  </a:cubicBezTo>
                  <a:cubicBezTo>
                    <a:pt x="5" y="9"/>
                    <a:pt x="19" y="0"/>
                    <a:pt x="34" y="0"/>
                  </a:cubicBezTo>
                  <a:cubicBezTo>
                    <a:pt x="52" y="0"/>
                    <a:pt x="65" y="15"/>
                    <a:pt x="65" y="33"/>
                  </a:cubicBezTo>
                  <a:cubicBezTo>
                    <a:pt x="65" y="36"/>
                    <a:pt x="64" y="38"/>
                    <a:pt x="63" y="41"/>
                  </a:cubicBezTo>
                  <a:cubicBezTo>
                    <a:pt x="63" y="41"/>
                    <a:pt x="63" y="41"/>
                    <a:pt x="63" y="41"/>
                  </a:cubicBezTo>
                  <a:cubicBezTo>
                    <a:pt x="59" y="55"/>
                    <a:pt x="46" y="65"/>
                    <a:pt x="32" y="65"/>
                  </a:cubicBezTo>
                  <a:cubicBezTo>
                    <a:pt x="23" y="65"/>
                    <a:pt x="15" y="61"/>
                    <a:pt x="9" y="55"/>
                  </a:cubicBezTo>
                  <a:cubicBezTo>
                    <a:pt x="3" y="49"/>
                    <a:pt x="0" y="41"/>
                    <a:pt x="0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0DB415F-0FB5-4D26-B14F-D9C11473E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179056" y="1870760"/>
            <a:ext cx="493622" cy="490602"/>
            <a:chOff x="3935413" y="2030413"/>
            <a:chExt cx="519113" cy="515937"/>
          </a:xfrm>
          <a:solidFill>
            <a:srgbClr val="DADFE1"/>
          </a:solidFill>
          <a:effectLst/>
        </p:grpSpPr>
        <p:sp>
          <p:nvSpPr>
            <p:cNvPr id="48" name="Freeform 12">
              <a:extLst>
                <a:ext uri="{FF2B5EF4-FFF2-40B4-BE49-F238E27FC236}">
                  <a16:creationId xmlns:a16="http://schemas.microsoft.com/office/drawing/2014/main" id="{13F54FC3-DFBF-41BB-8A74-8109A3207BC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35413" y="2030413"/>
              <a:ext cx="519113" cy="515937"/>
            </a:xfrm>
            <a:custGeom>
              <a:avLst/>
              <a:gdLst>
                <a:gd name="T0" fmla="*/ 78 w 232"/>
                <a:gd name="T1" fmla="*/ 196 h 231"/>
                <a:gd name="T2" fmla="*/ 82 w 232"/>
                <a:gd name="T3" fmla="*/ 227 h 231"/>
                <a:gd name="T4" fmla="*/ 109 w 232"/>
                <a:gd name="T5" fmla="*/ 231 h 231"/>
                <a:gd name="T6" fmla="*/ 123 w 232"/>
                <a:gd name="T7" fmla="*/ 204 h 231"/>
                <a:gd name="T8" fmla="*/ 146 w 232"/>
                <a:gd name="T9" fmla="*/ 199 h 231"/>
                <a:gd name="T10" fmla="*/ 171 w 232"/>
                <a:gd name="T11" fmla="*/ 218 h 231"/>
                <a:gd name="T12" fmla="*/ 194 w 232"/>
                <a:gd name="T13" fmla="*/ 202 h 231"/>
                <a:gd name="T14" fmla="*/ 184 w 232"/>
                <a:gd name="T15" fmla="*/ 172 h 231"/>
                <a:gd name="T16" fmla="*/ 196 w 232"/>
                <a:gd name="T17" fmla="*/ 153 h 231"/>
                <a:gd name="T18" fmla="*/ 227 w 232"/>
                <a:gd name="T19" fmla="*/ 149 h 231"/>
                <a:gd name="T20" fmla="*/ 232 w 232"/>
                <a:gd name="T21" fmla="*/ 122 h 231"/>
                <a:gd name="T22" fmla="*/ 204 w 232"/>
                <a:gd name="T23" fmla="*/ 107 h 231"/>
                <a:gd name="T24" fmla="*/ 199 w 232"/>
                <a:gd name="T25" fmla="*/ 86 h 231"/>
                <a:gd name="T26" fmla="*/ 218 w 232"/>
                <a:gd name="T27" fmla="*/ 61 h 231"/>
                <a:gd name="T28" fmla="*/ 203 w 232"/>
                <a:gd name="T29" fmla="*/ 38 h 231"/>
                <a:gd name="T30" fmla="*/ 173 w 232"/>
                <a:gd name="T31" fmla="*/ 48 h 231"/>
                <a:gd name="T32" fmla="*/ 154 w 232"/>
                <a:gd name="T33" fmla="*/ 36 h 231"/>
                <a:gd name="T34" fmla="*/ 150 w 232"/>
                <a:gd name="T35" fmla="*/ 4 h 231"/>
                <a:gd name="T36" fmla="*/ 123 w 232"/>
                <a:gd name="T37" fmla="*/ 0 h 231"/>
                <a:gd name="T38" fmla="*/ 108 w 232"/>
                <a:gd name="T39" fmla="*/ 27 h 231"/>
                <a:gd name="T40" fmla="*/ 86 w 232"/>
                <a:gd name="T41" fmla="*/ 32 h 231"/>
                <a:gd name="T42" fmla="*/ 61 w 232"/>
                <a:gd name="T43" fmla="*/ 13 h 231"/>
                <a:gd name="T44" fmla="*/ 38 w 232"/>
                <a:gd name="T45" fmla="*/ 29 h 231"/>
                <a:gd name="T46" fmla="*/ 48 w 232"/>
                <a:gd name="T47" fmla="*/ 59 h 231"/>
                <a:gd name="T48" fmla="*/ 35 w 232"/>
                <a:gd name="T49" fmla="*/ 78 h 231"/>
                <a:gd name="T50" fmla="*/ 5 w 232"/>
                <a:gd name="T51" fmla="*/ 82 h 231"/>
                <a:gd name="T52" fmla="*/ 0 w 232"/>
                <a:gd name="T53" fmla="*/ 109 h 231"/>
                <a:gd name="T54" fmla="*/ 27 w 232"/>
                <a:gd name="T55" fmla="*/ 124 h 231"/>
                <a:gd name="T56" fmla="*/ 32 w 232"/>
                <a:gd name="T57" fmla="*/ 145 h 231"/>
                <a:gd name="T58" fmla="*/ 13 w 232"/>
                <a:gd name="T59" fmla="*/ 170 h 231"/>
                <a:gd name="T60" fmla="*/ 29 w 232"/>
                <a:gd name="T61" fmla="*/ 192 h 231"/>
                <a:gd name="T62" fmla="*/ 58 w 232"/>
                <a:gd name="T63" fmla="*/ 183 h 231"/>
                <a:gd name="T64" fmla="*/ 78 w 232"/>
                <a:gd name="T65" fmla="*/ 196 h 231"/>
                <a:gd name="T66" fmla="*/ 84 w 232"/>
                <a:gd name="T67" fmla="*/ 146 h 231"/>
                <a:gd name="T68" fmla="*/ 72 w 232"/>
                <a:gd name="T69" fmla="*/ 115 h 231"/>
                <a:gd name="T70" fmla="*/ 74 w 232"/>
                <a:gd name="T71" fmla="*/ 104 h 231"/>
                <a:gd name="T72" fmla="*/ 117 w 232"/>
                <a:gd name="T73" fmla="*/ 72 h 231"/>
                <a:gd name="T74" fmla="*/ 160 w 232"/>
                <a:gd name="T75" fmla="*/ 116 h 231"/>
                <a:gd name="T76" fmla="*/ 159 w 232"/>
                <a:gd name="T77" fmla="*/ 127 h 231"/>
                <a:gd name="T78" fmla="*/ 159 w 232"/>
                <a:gd name="T79" fmla="*/ 127 h 231"/>
                <a:gd name="T80" fmla="*/ 115 w 232"/>
                <a:gd name="T81" fmla="*/ 159 h 231"/>
                <a:gd name="T82" fmla="*/ 84 w 232"/>
                <a:gd name="T83" fmla="*/ 146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32" h="231">
                  <a:moveTo>
                    <a:pt x="78" y="196"/>
                  </a:moveTo>
                  <a:cubicBezTo>
                    <a:pt x="82" y="227"/>
                    <a:pt x="82" y="227"/>
                    <a:pt x="82" y="227"/>
                  </a:cubicBezTo>
                  <a:cubicBezTo>
                    <a:pt x="109" y="231"/>
                    <a:pt x="109" y="231"/>
                    <a:pt x="109" y="231"/>
                  </a:cubicBezTo>
                  <a:cubicBezTo>
                    <a:pt x="123" y="204"/>
                    <a:pt x="123" y="204"/>
                    <a:pt x="123" y="204"/>
                  </a:cubicBezTo>
                  <a:cubicBezTo>
                    <a:pt x="131" y="203"/>
                    <a:pt x="139" y="201"/>
                    <a:pt x="146" y="199"/>
                  </a:cubicBezTo>
                  <a:cubicBezTo>
                    <a:pt x="171" y="218"/>
                    <a:pt x="171" y="218"/>
                    <a:pt x="171" y="218"/>
                  </a:cubicBezTo>
                  <a:cubicBezTo>
                    <a:pt x="194" y="202"/>
                    <a:pt x="194" y="202"/>
                    <a:pt x="194" y="202"/>
                  </a:cubicBezTo>
                  <a:cubicBezTo>
                    <a:pt x="184" y="172"/>
                    <a:pt x="184" y="172"/>
                    <a:pt x="184" y="172"/>
                  </a:cubicBezTo>
                  <a:cubicBezTo>
                    <a:pt x="189" y="166"/>
                    <a:pt x="193" y="160"/>
                    <a:pt x="196" y="153"/>
                  </a:cubicBezTo>
                  <a:cubicBezTo>
                    <a:pt x="227" y="149"/>
                    <a:pt x="227" y="149"/>
                    <a:pt x="227" y="149"/>
                  </a:cubicBezTo>
                  <a:cubicBezTo>
                    <a:pt x="232" y="122"/>
                    <a:pt x="232" y="122"/>
                    <a:pt x="232" y="122"/>
                  </a:cubicBezTo>
                  <a:cubicBezTo>
                    <a:pt x="204" y="107"/>
                    <a:pt x="204" y="107"/>
                    <a:pt x="204" y="107"/>
                  </a:cubicBezTo>
                  <a:cubicBezTo>
                    <a:pt x="203" y="100"/>
                    <a:pt x="202" y="93"/>
                    <a:pt x="199" y="86"/>
                  </a:cubicBezTo>
                  <a:cubicBezTo>
                    <a:pt x="218" y="61"/>
                    <a:pt x="218" y="61"/>
                    <a:pt x="218" y="61"/>
                  </a:cubicBezTo>
                  <a:cubicBezTo>
                    <a:pt x="203" y="38"/>
                    <a:pt x="203" y="38"/>
                    <a:pt x="203" y="38"/>
                  </a:cubicBezTo>
                  <a:cubicBezTo>
                    <a:pt x="173" y="48"/>
                    <a:pt x="173" y="48"/>
                    <a:pt x="173" y="48"/>
                  </a:cubicBezTo>
                  <a:cubicBezTo>
                    <a:pt x="167" y="43"/>
                    <a:pt x="161" y="39"/>
                    <a:pt x="154" y="36"/>
                  </a:cubicBezTo>
                  <a:cubicBezTo>
                    <a:pt x="150" y="4"/>
                    <a:pt x="150" y="4"/>
                    <a:pt x="150" y="4"/>
                  </a:cubicBezTo>
                  <a:cubicBezTo>
                    <a:pt x="123" y="0"/>
                    <a:pt x="123" y="0"/>
                    <a:pt x="123" y="0"/>
                  </a:cubicBezTo>
                  <a:cubicBezTo>
                    <a:pt x="108" y="27"/>
                    <a:pt x="108" y="27"/>
                    <a:pt x="108" y="27"/>
                  </a:cubicBezTo>
                  <a:cubicBezTo>
                    <a:pt x="100" y="28"/>
                    <a:pt x="93" y="30"/>
                    <a:pt x="86" y="32"/>
                  </a:cubicBezTo>
                  <a:cubicBezTo>
                    <a:pt x="61" y="13"/>
                    <a:pt x="61" y="13"/>
                    <a:pt x="61" y="13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48" y="59"/>
                    <a:pt x="48" y="59"/>
                    <a:pt x="48" y="59"/>
                  </a:cubicBezTo>
                  <a:cubicBezTo>
                    <a:pt x="43" y="65"/>
                    <a:pt x="39" y="71"/>
                    <a:pt x="35" y="78"/>
                  </a:cubicBezTo>
                  <a:cubicBezTo>
                    <a:pt x="5" y="82"/>
                    <a:pt x="5" y="82"/>
                    <a:pt x="5" y="82"/>
                  </a:cubicBezTo>
                  <a:cubicBezTo>
                    <a:pt x="0" y="109"/>
                    <a:pt x="0" y="109"/>
                    <a:pt x="0" y="109"/>
                  </a:cubicBezTo>
                  <a:cubicBezTo>
                    <a:pt x="27" y="124"/>
                    <a:pt x="27" y="124"/>
                    <a:pt x="27" y="124"/>
                  </a:cubicBezTo>
                  <a:cubicBezTo>
                    <a:pt x="28" y="131"/>
                    <a:pt x="30" y="138"/>
                    <a:pt x="32" y="145"/>
                  </a:cubicBezTo>
                  <a:cubicBezTo>
                    <a:pt x="13" y="170"/>
                    <a:pt x="13" y="170"/>
                    <a:pt x="13" y="170"/>
                  </a:cubicBezTo>
                  <a:cubicBezTo>
                    <a:pt x="29" y="192"/>
                    <a:pt x="29" y="192"/>
                    <a:pt x="29" y="192"/>
                  </a:cubicBezTo>
                  <a:cubicBezTo>
                    <a:pt x="58" y="183"/>
                    <a:pt x="58" y="183"/>
                    <a:pt x="58" y="183"/>
                  </a:cubicBezTo>
                  <a:cubicBezTo>
                    <a:pt x="64" y="188"/>
                    <a:pt x="71" y="192"/>
                    <a:pt x="78" y="196"/>
                  </a:cubicBezTo>
                  <a:close/>
                  <a:moveTo>
                    <a:pt x="84" y="146"/>
                  </a:moveTo>
                  <a:cubicBezTo>
                    <a:pt x="76" y="137"/>
                    <a:pt x="72" y="126"/>
                    <a:pt x="72" y="115"/>
                  </a:cubicBezTo>
                  <a:cubicBezTo>
                    <a:pt x="72" y="111"/>
                    <a:pt x="73" y="107"/>
                    <a:pt x="74" y="104"/>
                  </a:cubicBezTo>
                  <a:cubicBezTo>
                    <a:pt x="79" y="85"/>
                    <a:pt x="97" y="71"/>
                    <a:pt x="117" y="72"/>
                  </a:cubicBezTo>
                  <a:cubicBezTo>
                    <a:pt x="141" y="72"/>
                    <a:pt x="160" y="92"/>
                    <a:pt x="160" y="116"/>
                  </a:cubicBezTo>
                  <a:cubicBezTo>
                    <a:pt x="160" y="120"/>
                    <a:pt x="159" y="123"/>
                    <a:pt x="159" y="127"/>
                  </a:cubicBezTo>
                  <a:cubicBezTo>
                    <a:pt x="159" y="127"/>
                    <a:pt x="159" y="127"/>
                    <a:pt x="159" y="127"/>
                  </a:cubicBezTo>
                  <a:cubicBezTo>
                    <a:pt x="151" y="146"/>
                    <a:pt x="135" y="159"/>
                    <a:pt x="115" y="159"/>
                  </a:cubicBezTo>
                  <a:cubicBezTo>
                    <a:pt x="104" y="159"/>
                    <a:pt x="92" y="154"/>
                    <a:pt x="84" y="1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49" name="Freeform 13">
              <a:extLst>
                <a:ext uri="{FF2B5EF4-FFF2-40B4-BE49-F238E27FC236}">
                  <a16:creationId xmlns:a16="http://schemas.microsoft.com/office/drawing/2014/main" id="{35E7E9F6-6639-40E4-9CCF-A4212CB78F9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7500" y="2222500"/>
              <a:ext cx="131763" cy="131762"/>
            </a:xfrm>
            <a:custGeom>
              <a:avLst/>
              <a:gdLst>
                <a:gd name="T0" fmla="*/ 0 w 59"/>
                <a:gd name="T1" fmla="*/ 29 h 59"/>
                <a:gd name="T2" fmla="*/ 1 w 59"/>
                <a:gd name="T3" fmla="*/ 22 h 59"/>
                <a:gd name="T4" fmla="*/ 30 w 59"/>
                <a:gd name="T5" fmla="*/ 0 h 59"/>
                <a:gd name="T6" fmla="*/ 59 w 59"/>
                <a:gd name="T7" fmla="*/ 30 h 59"/>
                <a:gd name="T8" fmla="*/ 57 w 59"/>
                <a:gd name="T9" fmla="*/ 37 h 59"/>
                <a:gd name="T10" fmla="*/ 57 w 59"/>
                <a:gd name="T11" fmla="*/ 37 h 59"/>
                <a:gd name="T12" fmla="*/ 28 w 59"/>
                <a:gd name="T13" fmla="*/ 59 h 59"/>
                <a:gd name="T14" fmla="*/ 8 w 59"/>
                <a:gd name="T15" fmla="*/ 50 h 59"/>
                <a:gd name="T16" fmla="*/ 0 w 59"/>
                <a:gd name="T17" fmla="*/ 2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9" h="59">
                  <a:moveTo>
                    <a:pt x="0" y="29"/>
                  </a:moveTo>
                  <a:cubicBezTo>
                    <a:pt x="0" y="26"/>
                    <a:pt x="0" y="24"/>
                    <a:pt x="1" y="22"/>
                  </a:cubicBezTo>
                  <a:cubicBezTo>
                    <a:pt x="5" y="8"/>
                    <a:pt x="17" y="0"/>
                    <a:pt x="30" y="0"/>
                  </a:cubicBezTo>
                  <a:cubicBezTo>
                    <a:pt x="47" y="0"/>
                    <a:pt x="59" y="14"/>
                    <a:pt x="59" y="30"/>
                  </a:cubicBezTo>
                  <a:cubicBezTo>
                    <a:pt x="59" y="32"/>
                    <a:pt x="58" y="35"/>
                    <a:pt x="57" y="37"/>
                  </a:cubicBezTo>
                  <a:cubicBezTo>
                    <a:pt x="57" y="37"/>
                    <a:pt x="57" y="37"/>
                    <a:pt x="57" y="37"/>
                  </a:cubicBezTo>
                  <a:cubicBezTo>
                    <a:pt x="54" y="50"/>
                    <a:pt x="42" y="59"/>
                    <a:pt x="28" y="59"/>
                  </a:cubicBezTo>
                  <a:cubicBezTo>
                    <a:pt x="21" y="59"/>
                    <a:pt x="13" y="56"/>
                    <a:pt x="8" y="50"/>
                  </a:cubicBezTo>
                  <a:cubicBezTo>
                    <a:pt x="2" y="44"/>
                    <a:pt x="0" y="37"/>
                    <a:pt x="0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F894D83D-98D3-40E5-AAD3-1B47C36647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143654" y="1964351"/>
            <a:ext cx="540417" cy="540417"/>
            <a:chOff x="4949825" y="2128838"/>
            <a:chExt cx="568325" cy="568325"/>
          </a:xfrm>
          <a:solidFill>
            <a:srgbClr val="DADFE1"/>
          </a:solidFill>
          <a:effectLst/>
        </p:grpSpPr>
        <p:sp>
          <p:nvSpPr>
            <p:cNvPr id="51" name="Freeform 14">
              <a:extLst>
                <a:ext uri="{FF2B5EF4-FFF2-40B4-BE49-F238E27FC236}">
                  <a16:creationId xmlns:a16="http://schemas.microsoft.com/office/drawing/2014/main" id="{3A8A62DB-E767-4099-A04F-9443E24EC99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49825" y="2128838"/>
              <a:ext cx="568325" cy="568325"/>
            </a:xfrm>
            <a:custGeom>
              <a:avLst/>
              <a:gdLst>
                <a:gd name="T0" fmla="*/ 85 w 254"/>
                <a:gd name="T1" fmla="*/ 214 h 254"/>
                <a:gd name="T2" fmla="*/ 90 w 254"/>
                <a:gd name="T3" fmla="*/ 248 h 254"/>
                <a:gd name="T4" fmla="*/ 120 w 254"/>
                <a:gd name="T5" fmla="*/ 254 h 254"/>
                <a:gd name="T6" fmla="*/ 135 w 254"/>
                <a:gd name="T7" fmla="*/ 223 h 254"/>
                <a:gd name="T8" fmla="*/ 160 w 254"/>
                <a:gd name="T9" fmla="*/ 218 h 254"/>
                <a:gd name="T10" fmla="*/ 187 w 254"/>
                <a:gd name="T11" fmla="*/ 239 h 254"/>
                <a:gd name="T12" fmla="*/ 212 w 254"/>
                <a:gd name="T13" fmla="*/ 221 h 254"/>
                <a:gd name="T14" fmla="*/ 202 w 254"/>
                <a:gd name="T15" fmla="*/ 188 h 254"/>
                <a:gd name="T16" fmla="*/ 215 w 254"/>
                <a:gd name="T17" fmla="*/ 168 h 254"/>
                <a:gd name="T18" fmla="*/ 249 w 254"/>
                <a:gd name="T19" fmla="*/ 163 h 254"/>
                <a:gd name="T20" fmla="*/ 254 w 254"/>
                <a:gd name="T21" fmla="*/ 134 h 254"/>
                <a:gd name="T22" fmla="*/ 224 w 254"/>
                <a:gd name="T23" fmla="*/ 118 h 254"/>
                <a:gd name="T24" fmla="*/ 218 w 254"/>
                <a:gd name="T25" fmla="*/ 94 h 254"/>
                <a:gd name="T26" fmla="*/ 239 w 254"/>
                <a:gd name="T27" fmla="*/ 67 h 254"/>
                <a:gd name="T28" fmla="*/ 222 w 254"/>
                <a:gd name="T29" fmla="*/ 42 h 254"/>
                <a:gd name="T30" fmla="*/ 189 w 254"/>
                <a:gd name="T31" fmla="*/ 52 h 254"/>
                <a:gd name="T32" fmla="*/ 169 w 254"/>
                <a:gd name="T33" fmla="*/ 39 h 254"/>
                <a:gd name="T34" fmla="*/ 164 w 254"/>
                <a:gd name="T35" fmla="*/ 5 h 254"/>
                <a:gd name="T36" fmla="*/ 134 w 254"/>
                <a:gd name="T37" fmla="*/ 0 h 254"/>
                <a:gd name="T38" fmla="*/ 119 w 254"/>
                <a:gd name="T39" fmla="*/ 30 h 254"/>
                <a:gd name="T40" fmla="*/ 94 w 254"/>
                <a:gd name="T41" fmla="*/ 35 h 254"/>
                <a:gd name="T42" fmla="*/ 67 w 254"/>
                <a:gd name="T43" fmla="*/ 15 h 254"/>
                <a:gd name="T44" fmla="*/ 42 w 254"/>
                <a:gd name="T45" fmla="*/ 32 h 254"/>
                <a:gd name="T46" fmla="*/ 52 w 254"/>
                <a:gd name="T47" fmla="*/ 65 h 254"/>
                <a:gd name="T48" fmla="*/ 39 w 254"/>
                <a:gd name="T49" fmla="*/ 86 h 254"/>
                <a:gd name="T50" fmla="*/ 6 w 254"/>
                <a:gd name="T51" fmla="*/ 90 h 254"/>
                <a:gd name="T52" fmla="*/ 0 w 254"/>
                <a:gd name="T53" fmla="*/ 120 h 254"/>
                <a:gd name="T54" fmla="*/ 30 w 254"/>
                <a:gd name="T55" fmla="*/ 136 h 254"/>
                <a:gd name="T56" fmla="*/ 35 w 254"/>
                <a:gd name="T57" fmla="*/ 159 h 254"/>
                <a:gd name="T58" fmla="*/ 15 w 254"/>
                <a:gd name="T59" fmla="*/ 186 h 254"/>
                <a:gd name="T60" fmla="*/ 32 w 254"/>
                <a:gd name="T61" fmla="*/ 211 h 254"/>
                <a:gd name="T62" fmla="*/ 64 w 254"/>
                <a:gd name="T63" fmla="*/ 201 h 254"/>
                <a:gd name="T64" fmla="*/ 85 w 254"/>
                <a:gd name="T65" fmla="*/ 214 h 254"/>
                <a:gd name="T66" fmla="*/ 93 w 254"/>
                <a:gd name="T67" fmla="*/ 160 h 254"/>
                <a:gd name="T68" fmla="*/ 79 w 254"/>
                <a:gd name="T69" fmla="*/ 126 h 254"/>
                <a:gd name="T70" fmla="*/ 81 w 254"/>
                <a:gd name="T71" fmla="*/ 114 h 254"/>
                <a:gd name="T72" fmla="*/ 128 w 254"/>
                <a:gd name="T73" fmla="*/ 79 h 254"/>
                <a:gd name="T74" fmla="*/ 175 w 254"/>
                <a:gd name="T75" fmla="*/ 128 h 254"/>
                <a:gd name="T76" fmla="*/ 173 w 254"/>
                <a:gd name="T77" fmla="*/ 139 h 254"/>
                <a:gd name="T78" fmla="*/ 173 w 254"/>
                <a:gd name="T79" fmla="*/ 139 h 254"/>
                <a:gd name="T80" fmla="*/ 126 w 254"/>
                <a:gd name="T81" fmla="*/ 174 h 254"/>
                <a:gd name="T82" fmla="*/ 93 w 254"/>
                <a:gd name="T83" fmla="*/ 160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54" h="254">
                  <a:moveTo>
                    <a:pt x="85" y="214"/>
                  </a:moveTo>
                  <a:cubicBezTo>
                    <a:pt x="90" y="248"/>
                    <a:pt x="90" y="248"/>
                    <a:pt x="90" y="248"/>
                  </a:cubicBezTo>
                  <a:cubicBezTo>
                    <a:pt x="120" y="254"/>
                    <a:pt x="120" y="254"/>
                    <a:pt x="120" y="254"/>
                  </a:cubicBezTo>
                  <a:cubicBezTo>
                    <a:pt x="135" y="223"/>
                    <a:pt x="135" y="223"/>
                    <a:pt x="135" y="223"/>
                  </a:cubicBezTo>
                  <a:cubicBezTo>
                    <a:pt x="144" y="223"/>
                    <a:pt x="152" y="221"/>
                    <a:pt x="160" y="218"/>
                  </a:cubicBezTo>
                  <a:cubicBezTo>
                    <a:pt x="187" y="239"/>
                    <a:pt x="187" y="239"/>
                    <a:pt x="187" y="239"/>
                  </a:cubicBezTo>
                  <a:cubicBezTo>
                    <a:pt x="212" y="221"/>
                    <a:pt x="212" y="221"/>
                    <a:pt x="212" y="221"/>
                  </a:cubicBezTo>
                  <a:cubicBezTo>
                    <a:pt x="202" y="188"/>
                    <a:pt x="202" y="188"/>
                    <a:pt x="202" y="188"/>
                  </a:cubicBezTo>
                  <a:cubicBezTo>
                    <a:pt x="207" y="182"/>
                    <a:pt x="211" y="175"/>
                    <a:pt x="215" y="168"/>
                  </a:cubicBezTo>
                  <a:cubicBezTo>
                    <a:pt x="249" y="163"/>
                    <a:pt x="249" y="163"/>
                    <a:pt x="249" y="163"/>
                  </a:cubicBezTo>
                  <a:cubicBezTo>
                    <a:pt x="254" y="134"/>
                    <a:pt x="254" y="134"/>
                    <a:pt x="254" y="134"/>
                  </a:cubicBezTo>
                  <a:cubicBezTo>
                    <a:pt x="224" y="118"/>
                    <a:pt x="224" y="118"/>
                    <a:pt x="224" y="118"/>
                  </a:cubicBezTo>
                  <a:cubicBezTo>
                    <a:pt x="223" y="109"/>
                    <a:pt x="221" y="102"/>
                    <a:pt x="218" y="94"/>
                  </a:cubicBezTo>
                  <a:cubicBezTo>
                    <a:pt x="239" y="67"/>
                    <a:pt x="239" y="67"/>
                    <a:pt x="239" y="67"/>
                  </a:cubicBezTo>
                  <a:cubicBezTo>
                    <a:pt x="222" y="42"/>
                    <a:pt x="222" y="42"/>
                    <a:pt x="222" y="42"/>
                  </a:cubicBezTo>
                  <a:cubicBezTo>
                    <a:pt x="189" y="52"/>
                    <a:pt x="189" y="52"/>
                    <a:pt x="189" y="52"/>
                  </a:cubicBezTo>
                  <a:cubicBezTo>
                    <a:pt x="183" y="47"/>
                    <a:pt x="176" y="43"/>
                    <a:pt x="169" y="39"/>
                  </a:cubicBezTo>
                  <a:cubicBezTo>
                    <a:pt x="164" y="5"/>
                    <a:pt x="164" y="5"/>
                    <a:pt x="164" y="5"/>
                  </a:cubicBezTo>
                  <a:cubicBezTo>
                    <a:pt x="134" y="0"/>
                    <a:pt x="134" y="0"/>
                    <a:pt x="134" y="0"/>
                  </a:cubicBezTo>
                  <a:cubicBezTo>
                    <a:pt x="119" y="30"/>
                    <a:pt x="119" y="30"/>
                    <a:pt x="119" y="30"/>
                  </a:cubicBezTo>
                  <a:cubicBezTo>
                    <a:pt x="110" y="31"/>
                    <a:pt x="102" y="33"/>
                    <a:pt x="94" y="35"/>
                  </a:cubicBezTo>
                  <a:cubicBezTo>
                    <a:pt x="67" y="15"/>
                    <a:pt x="67" y="15"/>
                    <a:pt x="67" y="15"/>
                  </a:cubicBezTo>
                  <a:cubicBezTo>
                    <a:pt x="42" y="32"/>
                    <a:pt x="42" y="32"/>
                    <a:pt x="42" y="32"/>
                  </a:cubicBezTo>
                  <a:cubicBezTo>
                    <a:pt x="52" y="65"/>
                    <a:pt x="52" y="65"/>
                    <a:pt x="52" y="65"/>
                  </a:cubicBezTo>
                  <a:cubicBezTo>
                    <a:pt x="47" y="71"/>
                    <a:pt x="43" y="78"/>
                    <a:pt x="39" y="86"/>
                  </a:cubicBezTo>
                  <a:cubicBezTo>
                    <a:pt x="6" y="90"/>
                    <a:pt x="6" y="90"/>
                    <a:pt x="6" y="9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30" y="136"/>
                    <a:pt x="30" y="136"/>
                    <a:pt x="30" y="136"/>
                  </a:cubicBezTo>
                  <a:cubicBezTo>
                    <a:pt x="31" y="144"/>
                    <a:pt x="33" y="152"/>
                    <a:pt x="35" y="159"/>
                  </a:cubicBezTo>
                  <a:cubicBezTo>
                    <a:pt x="15" y="186"/>
                    <a:pt x="15" y="186"/>
                    <a:pt x="15" y="186"/>
                  </a:cubicBezTo>
                  <a:cubicBezTo>
                    <a:pt x="32" y="211"/>
                    <a:pt x="32" y="211"/>
                    <a:pt x="32" y="211"/>
                  </a:cubicBezTo>
                  <a:cubicBezTo>
                    <a:pt x="64" y="201"/>
                    <a:pt x="64" y="201"/>
                    <a:pt x="64" y="201"/>
                  </a:cubicBezTo>
                  <a:cubicBezTo>
                    <a:pt x="71" y="206"/>
                    <a:pt x="78" y="211"/>
                    <a:pt x="85" y="214"/>
                  </a:cubicBezTo>
                  <a:close/>
                  <a:moveTo>
                    <a:pt x="93" y="160"/>
                  </a:moveTo>
                  <a:cubicBezTo>
                    <a:pt x="84" y="150"/>
                    <a:pt x="79" y="138"/>
                    <a:pt x="79" y="126"/>
                  </a:cubicBezTo>
                  <a:cubicBezTo>
                    <a:pt x="79" y="122"/>
                    <a:pt x="80" y="118"/>
                    <a:pt x="81" y="114"/>
                  </a:cubicBezTo>
                  <a:cubicBezTo>
                    <a:pt x="87" y="93"/>
                    <a:pt x="106" y="78"/>
                    <a:pt x="128" y="79"/>
                  </a:cubicBezTo>
                  <a:cubicBezTo>
                    <a:pt x="154" y="79"/>
                    <a:pt x="175" y="101"/>
                    <a:pt x="175" y="128"/>
                  </a:cubicBezTo>
                  <a:cubicBezTo>
                    <a:pt x="175" y="132"/>
                    <a:pt x="173" y="135"/>
                    <a:pt x="173" y="139"/>
                  </a:cubicBezTo>
                  <a:cubicBezTo>
                    <a:pt x="173" y="139"/>
                    <a:pt x="173" y="139"/>
                    <a:pt x="173" y="139"/>
                  </a:cubicBezTo>
                  <a:cubicBezTo>
                    <a:pt x="166" y="160"/>
                    <a:pt x="148" y="175"/>
                    <a:pt x="126" y="174"/>
                  </a:cubicBezTo>
                  <a:cubicBezTo>
                    <a:pt x="113" y="174"/>
                    <a:pt x="101" y="169"/>
                    <a:pt x="93" y="1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2" name="Freeform 15">
              <a:extLst>
                <a:ext uri="{FF2B5EF4-FFF2-40B4-BE49-F238E27FC236}">
                  <a16:creationId xmlns:a16="http://schemas.microsoft.com/office/drawing/2014/main" id="{D7263296-45A0-4B10-904D-0CA951BB421D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9375" y="2338388"/>
              <a:ext cx="146050" cy="146050"/>
            </a:xfrm>
            <a:custGeom>
              <a:avLst/>
              <a:gdLst>
                <a:gd name="T0" fmla="*/ 0 w 65"/>
                <a:gd name="T1" fmla="*/ 32 h 65"/>
                <a:gd name="T2" fmla="*/ 2 w 65"/>
                <a:gd name="T3" fmla="*/ 24 h 65"/>
                <a:gd name="T4" fmla="*/ 34 w 65"/>
                <a:gd name="T5" fmla="*/ 0 h 65"/>
                <a:gd name="T6" fmla="*/ 65 w 65"/>
                <a:gd name="T7" fmla="*/ 33 h 65"/>
                <a:gd name="T8" fmla="*/ 63 w 65"/>
                <a:gd name="T9" fmla="*/ 41 h 65"/>
                <a:gd name="T10" fmla="*/ 63 w 65"/>
                <a:gd name="T11" fmla="*/ 41 h 65"/>
                <a:gd name="T12" fmla="*/ 32 w 65"/>
                <a:gd name="T13" fmla="*/ 65 h 65"/>
                <a:gd name="T14" fmla="*/ 9 w 65"/>
                <a:gd name="T15" fmla="*/ 55 h 65"/>
                <a:gd name="T16" fmla="*/ 0 w 65"/>
                <a:gd name="T17" fmla="*/ 3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5" h="65">
                  <a:moveTo>
                    <a:pt x="0" y="32"/>
                  </a:moveTo>
                  <a:cubicBezTo>
                    <a:pt x="0" y="29"/>
                    <a:pt x="1" y="27"/>
                    <a:pt x="2" y="24"/>
                  </a:cubicBezTo>
                  <a:cubicBezTo>
                    <a:pt x="5" y="10"/>
                    <a:pt x="19" y="0"/>
                    <a:pt x="34" y="0"/>
                  </a:cubicBezTo>
                  <a:cubicBezTo>
                    <a:pt x="52" y="1"/>
                    <a:pt x="65" y="15"/>
                    <a:pt x="65" y="33"/>
                  </a:cubicBezTo>
                  <a:cubicBezTo>
                    <a:pt x="65" y="36"/>
                    <a:pt x="64" y="38"/>
                    <a:pt x="63" y="41"/>
                  </a:cubicBezTo>
                  <a:cubicBezTo>
                    <a:pt x="63" y="41"/>
                    <a:pt x="63" y="41"/>
                    <a:pt x="63" y="41"/>
                  </a:cubicBezTo>
                  <a:cubicBezTo>
                    <a:pt x="59" y="55"/>
                    <a:pt x="47" y="65"/>
                    <a:pt x="32" y="65"/>
                  </a:cubicBezTo>
                  <a:cubicBezTo>
                    <a:pt x="23" y="65"/>
                    <a:pt x="15" y="61"/>
                    <a:pt x="9" y="55"/>
                  </a:cubicBezTo>
                  <a:cubicBezTo>
                    <a:pt x="3" y="49"/>
                    <a:pt x="0" y="41"/>
                    <a:pt x="0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B915D27C-98EB-4887-9F50-FCC0C05D9A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895942" y="4944193"/>
            <a:ext cx="541927" cy="543437"/>
            <a:chOff x="2586038" y="5262563"/>
            <a:chExt cx="569913" cy="571500"/>
          </a:xfrm>
          <a:solidFill>
            <a:srgbClr val="DADFE1"/>
          </a:solidFill>
          <a:effectLst/>
        </p:grpSpPr>
        <p:sp>
          <p:nvSpPr>
            <p:cNvPr id="54" name="Freeform 16">
              <a:extLst>
                <a:ext uri="{FF2B5EF4-FFF2-40B4-BE49-F238E27FC236}">
                  <a16:creationId xmlns:a16="http://schemas.microsoft.com/office/drawing/2014/main" id="{32D4E411-5770-418B-B360-F6EAAA9CC8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86038" y="5262563"/>
              <a:ext cx="569913" cy="571500"/>
            </a:xfrm>
            <a:custGeom>
              <a:avLst/>
              <a:gdLst>
                <a:gd name="T0" fmla="*/ 20 w 255"/>
                <a:gd name="T1" fmla="*/ 59 h 255"/>
                <a:gd name="T2" fmla="*/ 39 w 255"/>
                <a:gd name="T3" fmla="*/ 87 h 255"/>
                <a:gd name="T4" fmla="*/ 31 w 255"/>
                <a:gd name="T5" fmla="*/ 111 h 255"/>
                <a:gd name="T6" fmla="*/ 0 w 255"/>
                <a:gd name="T7" fmla="*/ 124 h 255"/>
                <a:gd name="T8" fmla="*/ 3 w 255"/>
                <a:gd name="T9" fmla="*/ 155 h 255"/>
                <a:gd name="T10" fmla="*/ 36 w 255"/>
                <a:gd name="T11" fmla="*/ 162 h 255"/>
                <a:gd name="T12" fmla="*/ 48 w 255"/>
                <a:gd name="T13" fmla="*/ 183 h 255"/>
                <a:gd name="T14" fmla="*/ 35 w 255"/>
                <a:gd name="T15" fmla="*/ 215 h 255"/>
                <a:gd name="T16" fmla="*/ 58 w 255"/>
                <a:gd name="T17" fmla="*/ 234 h 255"/>
                <a:gd name="T18" fmla="*/ 86 w 255"/>
                <a:gd name="T19" fmla="*/ 216 h 255"/>
                <a:gd name="T20" fmla="*/ 110 w 255"/>
                <a:gd name="T21" fmla="*/ 223 h 255"/>
                <a:gd name="T22" fmla="*/ 123 w 255"/>
                <a:gd name="T23" fmla="*/ 255 h 255"/>
                <a:gd name="T24" fmla="*/ 154 w 255"/>
                <a:gd name="T25" fmla="*/ 252 h 255"/>
                <a:gd name="T26" fmla="*/ 161 w 255"/>
                <a:gd name="T27" fmla="*/ 219 h 255"/>
                <a:gd name="T28" fmla="*/ 183 w 255"/>
                <a:gd name="T29" fmla="*/ 207 h 255"/>
                <a:gd name="T30" fmla="*/ 215 w 255"/>
                <a:gd name="T31" fmla="*/ 220 h 255"/>
                <a:gd name="T32" fmla="*/ 234 w 255"/>
                <a:gd name="T33" fmla="*/ 196 h 255"/>
                <a:gd name="T34" fmla="*/ 216 w 255"/>
                <a:gd name="T35" fmla="*/ 167 h 255"/>
                <a:gd name="T36" fmla="*/ 223 w 255"/>
                <a:gd name="T37" fmla="*/ 144 h 255"/>
                <a:gd name="T38" fmla="*/ 255 w 255"/>
                <a:gd name="T39" fmla="*/ 131 h 255"/>
                <a:gd name="T40" fmla="*/ 252 w 255"/>
                <a:gd name="T41" fmla="*/ 101 h 255"/>
                <a:gd name="T42" fmla="*/ 218 w 255"/>
                <a:gd name="T43" fmla="*/ 93 h 255"/>
                <a:gd name="T44" fmla="*/ 207 w 255"/>
                <a:gd name="T45" fmla="*/ 72 h 255"/>
                <a:gd name="T46" fmla="*/ 220 w 255"/>
                <a:gd name="T47" fmla="*/ 40 h 255"/>
                <a:gd name="T48" fmla="*/ 197 w 255"/>
                <a:gd name="T49" fmla="*/ 21 h 255"/>
                <a:gd name="T50" fmla="*/ 168 w 255"/>
                <a:gd name="T51" fmla="*/ 39 h 255"/>
                <a:gd name="T52" fmla="*/ 144 w 255"/>
                <a:gd name="T53" fmla="*/ 32 h 255"/>
                <a:gd name="T54" fmla="*/ 131 w 255"/>
                <a:gd name="T55" fmla="*/ 0 h 255"/>
                <a:gd name="T56" fmla="*/ 101 w 255"/>
                <a:gd name="T57" fmla="*/ 3 h 255"/>
                <a:gd name="T58" fmla="*/ 94 w 255"/>
                <a:gd name="T59" fmla="*/ 37 h 255"/>
                <a:gd name="T60" fmla="*/ 71 w 255"/>
                <a:gd name="T61" fmla="*/ 48 h 255"/>
                <a:gd name="T62" fmla="*/ 40 w 255"/>
                <a:gd name="T63" fmla="*/ 35 h 255"/>
                <a:gd name="T64" fmla="*/ 20 w 255"/>
                <a:gd name="T65" fmla="*/ 59 h 255"/>
                <a:gd name="T66" fmla="*/ 174 w 255"/>
                <a:gd name="T67" fmla="*/ 116 h 255"/>
                <a:gd name="T68" fmla="*/ 175 w 255"/>
                <a:gd name="T69" fmla="*/ 128 h 255"/>
                <a:gd name="T70" fmla="*/ 139 w 255"/>
                <a:gd name="T71" fmla="*/ 174 h 255"/>
                <a:gd name="T72" fmla="*/ 103 w 255"/>
                <a:gd name="T73" fmla="*/ 169 h 255"/>
                <a:gd name="T74" fmla="*/ 81 w 255"/>
                <a:gd name="T75" fmla="*/ 139 h 255"/>
                <a:gd name="T76" fmla="*/ 79 w 255"/>
                <a:gd name="T77" fmla="*/ 128 h 255"/>
                <a:gd name="T78" fmla="*/ 116 w 255"/>
                <a:gd name="T79" fmla="*/ 81 h 255"/>
                <a:gd name="T80" fmla="*/ 174 w 255"/>
                <a:gd name="T81" fmla="*/ 116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55" h="255">
                  <a:moveTo>
                    <a:pt x="20" y="59"/>
                  </a:moveTo>
                  <a:cubicBezTo>
                    <a:pt x="39" y="87"/>
                    <a:pt x="39" y="87"/>
                    <a:pt x="39" y="87"/>
                  </a:cubicBezTo>
                  <a:cubicBezTo>
                    <a:pt x="35" y="95"/>
                    <a:pt x="33" y="103"/>
                    <a:pt x="31" y="111"/>
                  </a:cubicBezTo>
                  <a:cubicBezTo>
                    <a:pt x="0" y="124"/>
                    <a:pt x="0" y="124"/>
                    <a:pt x="0" y="124"/>
                  </a:cubicBezTo>
                  <a:cubicBezTo>
                    <a:pt x="3" y="155"/>
                    <a:pt x="3" y="155"/>
                    <a:pt x="3" y="155"/>
                  </a:cubicBezTo>
                  <a:cubicBezTo>
                    <a:pt x="36" y="162"/>
                    <a:pt x="36" y="162"/>
                    <a:pt x="36" y="162"/>
                  </a:cubicBezTo>
                  <a:cubicBezTo>
                    <a:pt x="39" y="169"/>
                    <a:pt x="43" y="177"/>
                    <a:pt x="48" y="183"/>
                  </a:cubicBezTo>
                  <a:cubicBezTo>
                    <a:pt x="35" y="215"/>
                    <a:pt x="35" y="215"/>
                    <a:pt x="35" y="215"/>
                  </a:cubicBezTo>
                  <a:cubicBezTo>
                    <a:pt x="58" y="234"/>
                    <a:pt x="58" y="234"/>
                    <a:pt x="58" y="234"/>
                  </a:cubicBezTo>
                  <a:cubicBezTo>
                    <a:pt x="86" y="216"/>
                    <a:pt x="86" y="216"/>
                    <a:pt x="86" y="216"/>
                  </a:cubicBezTo>
                  <a:cubicBezTo>
                    <a:pt x="94" y="219"/>
                    <a:pt x="102" y="222"/>
                    <a:pt x="110" y="223"/>
                  </a:cubicBezTo>
                  <a:cubicBezTo>
                    <a:pt x="123" y="255"/>
                    <a:pt x="123" y="255"/>
                    <a:pt x="123" y="255"/>
                  </a:cubicBezTo>
                  <a:cubicBezTo>
                    <a:pt x="154" y="252"/>
                    <a:pt x="154" y="252"/>
                    <a:pt x="154" y="252"/>
                  </a:cubicBezTo>
                  <a:cubicBezTo>
                    <a:pt x="161" y="219"/>
                    <a:pt x="161" y="219"/>
                    <a:pt x="161" y="219"/>
                  </a:cubicBezTo>
                  <a:cubicBezTo>
                    <a:pt x="169" y="216"/>
                    <a:pt x="177" y="212"/>
                    <a:pt x="183" y="207"/>
                  </a:cubicBezTo>
                  <a:cubicBezTo>
                    <a:pt x="215" y="220"/>
                    <a:pt x="215" y="220"/>
                    <a:pt x="215" y="220"/>
                  </a:cubicBezTo>
                  <a:cubicBezTo>
                    <a:pt x="234" y="196"/>
                    <a:pt x="234" y="196"/>
                    <a:pt x="234" y="196"/>
                  </a:cubicBezTo>
                  <a:cubicBezTo>
                    <a:pt x="216" y="167"/>
                    <a:pt x="216" y="167"/>
                    <a:pt x="216" y="167"/>
                  </a:cubicBezTo>
                  <a:cubicBezTo>
                    <a:pt x="219" y="160"/>
                    <a:pt x="221" y="152"/>
                    <a:pt x="223" y="144"/>
                  </a:cubicBezTo>
                  <a:cubicBezTo>
                    <a:pt x="255" y="131"/>
                    <a:pt x="255" y="131"/>
                    <a:pt x="255" y="131"/>
                  </a:cubicBezTo>
                  <a:cubicBezTo>
                    <a:pt x="252" y="101"/>
                    <a:pt x="252" y="101"/>
                    <a:pt x="252" y="101"/>
                  </a:cubicBezTo>
                  <a:cubicBezTo>
                    <a:pt x="218" y="93"/>
                    <a:pt x="218" y="93"/>
                    <a:pt x="218" y="93"/>
                  </a:cubicBezTo>
                  <a:cubicBezTo>
                    <a:pt x="215" y="86"/>
                    <a:pt x="211" y="78"/>
                    <a:pt x="207" y="72"/>
                  </a:cubicBezTo>
                  <a:cubicBezTo>
                    <a:pt x="220" y="40"/>
                    <a:pt x="220" y="40"/>
                    <a:pt x="220" y="40"/>
                  </a:cubicBezTo>
                  <a:cubicBezTo>
                    <a:pt x="197" y="21"/>
                    <a:pt x="197" y="21"/>
                    <a:pt x="197" y="21"/>
                  </a:cubicBezTo>
                  <a:cubicBezTo>
                    <a:pt x="168" y="39"/>
                    <a:pt x="168" y="39"/>
                    <a:pt x="168" y="39"/>
                  </a:cubicBezTo>
                  <a:cubicBezTo>
                    <a:pt x="160" y="36"/>
                    <a:pt x="152" y="33"/>
                    <a:pt x="144" y="32"/>
                  </a:cubicBezTo>
                  <a:cubicBezTo>
                    <a:pt x="131" y="0"/>
                    <a:pt x="131" y="0"/>
                    <a:pt x="131" y="0"/>
                  </a:cubicBezTo>
                  <a:cubicBezTo>
                    <a:pt x="101" y="3"/>
                    <a:pt x="101" y="3"/>
                    <a:pt x="101" y="3"/>
                  </a:cubicBezTo>
                  <a:cubicBezTo>
                    <a:pt x="94" y="37"/>
                    <a:pt x="94" y="37"/>
                    <a:pt x="94" y="37"/>
                  </a:cubicBezTo>
                  <a:cubicBezTo>
                    <a:pt x="85" y="40"/>
                    <a:pt x="78" y="43"/>
                    <a:pt x="71" y="48"/>
                  </a:cubicBezTo>
                  <a:cubicBezTo>
                    <a:pt x="40" y="35"/>
                    <a:pt x="40" y="35"/>
                    <a:pt x="40" y="35"/>
                  </a:cubicBezTo>
                  <a:lnTo>
                    <a:pt x="20" y="59"/>
                  </a:lnTo>
                  <a:close/>
                  <a:moveTo>
                    <a:pt x="174" y="116"/>
                  </a:moveTo>
                  <a:cubicBezTo>
                    <a:pt x="174" y="120"/>
                    <a:pt x="175" y="124"/>
                    <a:pt x="175" y="128"/>
                  </a:cubicBezTo>
                  <a:cubicBezTo>
                    <a:pt x="175" y="150"/>
                    <a:pt x="160" y="169"/>
                    <a:pt x="139" y="174"/>
                  </a:cubicBezTo>
                  <a:cubicBezTo>
                    <a:pt x="126" y="177"/>
                    <a:pt x="114" y="175"/>
                    <a:pt x="103" y="169"/>
                  </a:cubicBezTo>
                  <a:cubicBezTo>
                    <a:pt x="92" y="162"/>
                    <a:pt x="84" y="152"/>
                    <a:pt x="81" y="139"/>
                  </a:cubicBezTo>
                  <a:cubicBezTo>
                    <a:pt x="80" y="135"/>
                    <a:pt x="79" y="131"/>
                    <a:pt x="79" y="128"/>
                  </a:cubicBezTo>
                  <a:cubicBezTo>
                    <a:pt x="79" y="106"/>
                    <a:pt x="94" y="87"/>
                    <a:pt x="116" y="81"/>
                  </a:cubicBezTo>
                  <a:cubicBezTo>
                    <a:pt x="141" y="75"/>
                    <a:pt x="167" y="90"/>
                    <a:pt x="174" y="1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5" name="Freeform 17">
              <a:extLst>
                <a:ext uri="{FF2B5EF4-FFF2-40B4-BE49-F238E27FC236}">
                  <a16:creationId xmlns:a16="http://schemas.microsoft.com/office/drawing/2014/main" id="{B31E7DDA-AEFD-465B-9C39-C63D599FF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8763" y="5468938"/>
              <a:ext cx="144463" cy="153987"/>
            </a:xfrm>
            <a:custGeom>
              <a:avLst/>
              <a:gdLst>
                <a:gd name="T0" fmla="*/ 64 w 65"/>
                <a:gd name="T1" fmla="*/ 28 h 69"/>
                <a:gd name="T2" fmla="*/ 65 w 65"/>
                <a:gd name="T3" fmla="*/ 36 h 69"/>
                <a:gd name="T4" fmla="*/ 40 w 65"/>
                <a:gd name="T5" fmla="*/ 67 h 69"/>
                <a:gd name="T6" fmla="*/ 15 w 65"/>
                <a:gd name="T7" fmla="*/ 64 h 69"/>
                <a:gd name="T8" fmla="*/ 1 w 65"/>
                <a:gd name="T9" fmla="*/ 44 h 69"/>
                <a:gd name="T10" fmla="*/ 0 w 65"/>
                <a:gd name="T11" fmla="*/ 36 h 69"/>
                <a:gd name="T12" fmla="*/ 24 w 65"/>
                <a:gd name="T13" fmla="*/ 4 h 69"/>
                <a:gd name="T14" fmla="*/ 64 w 65"/>
                <a:gd name="T15" fmla="*/ 2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5" h="69">
                  <a:moveTo>
                    <a:pt x="64" y="28"/>
                  </a:moveTo>
                  <a:cubicBezTo>
                    <a:pt x="64" y="30"/>
                    <a:pt x="65" y="33"/>
                    <a:pt x="65" y="36"/>
                  </a:cubicBezTo>
                  <a:cubicBezTo>
                    <a:pt x="65" y="51"/>
                    <a:pt x="55" y="64"/>
                    <a:pt x="40" y="67"/>
                  </a:cubicBezTo>
                  <a:cubicBezTo>
                    <a:pt x="32" y="69"/>
                    <a:pt x="23" y="68"/>
                    <a:pt x="15" y="64"/>
                  </a:cubicBezTo>
                  <a:cubicBezTo>
                    <a:pt x="8" y="59"/>
                    <a:pt x="3" y="52"/>
                    <a:pt x="1" y="44"/>
                  </a:cubicBezTo>
                  <a:cubicBezTo>
                    <a:pt x="0" y="41"/>
                    <a:pt x="0" y="38"/>
                    <a:pt x="0" y="36"/>
                  </a:cubicBezTo>
                  <a:cubicBezTo>
                    <a:pt x="0" y="21"/>
                    <a:pt x="10" y="8"/>
                    <a:pt x="24" y="4"/>
                  </a:cubicBezTo>
                  <a:cubicBezTo>
                    <a:pt x="42" y="0"/>
                    <a:pt x="59" y="10"/>
                    <a:pt x="6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611D3D74-7DD9-4719-9704-325B276A6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830499" y="3439178"/>
            <a:ext cx="831759" cy="833269"/>
            <a:chOff x="5672138" y="3679825"/>
            <a:chExt cx="874713" cy="876300"/>
          </a:xfrm>
          <a:solidFill>
            <a:srgbClr val="DADFE1"/>
          </a:solidFill>
          <a:effectLst/>
        </p:grpSpPr>
        <p:sp>
          <p:nvSpPr>
            <p:cNvPr id="57" name="Freeform 28">
              <a:extLst>
                <a:ext uri="{FF2B5EF4-FFF2-40B4-BE49-F238E27FC236}">
                  <a16:creationId xmlns:a16="http://schemas.microsoft.com/office/drawing/2014/main" id="{FA3150C9-8A85-44E0-BE29-CF11EEEB75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72138" y="3679825"/>
              <a:ext cx="874713" cy="876300"/>
            </a:xfrm>
            <a:custGeom>
              <a:avLst/>
              <a:gdLst>
                <a:gd name="T0" fmla="*/ 382 w 391"/>
                <a:gd name="T1" fmla="*/ 265 h 391"/>
                <a:gd name="T2" fmla="*/ 391 w 391"/>
                <a:gd name="T3" fmla="*/ 229 h 391"/>
                <a:gd name="T4" fmla="*/ 349 w 391"/>
                <a:gd name="T5" fmla="*/ 204 h 391"/>
                <a:gd name="T6" fmla="*/ 342 w 391"/>
                <a:gd name="T7" fmla="*/ 148 h 391"/>
                <a:gd name="T8" fmla="*/ 376 w 391"/>
                <a:gd name="T9" fmla="*/ 113 h 391"/>
                <a:gd name="T10" fmla="*/ 357 w 391"/>
                <a:gd name="T11" fmla="*/ 81 h 391"/>
                <a:gd name="T12" fmla="*/ 310 w 391"/>
                <a:gd name="T13" fmla="*/ 93 h 391"/>
                <a:gd name="T14" fmla="*/ 266 w 391"/>
                <a:gd name="T15" fmla="*/ 59 h 391"/>
                <a:gd name="T16" fmla="*/ 265 w 391"/>
                <a:gd name="T17" fmla="*/ 10 h 391"/>
                <a:gd name="T18" fmla="*/ 229 w 391"/>
                <a:gd name="T19" fmla="*/ 0 h 391"/>
                <a:gd name="T20" fmla="*/ 204 w 391"/>
                <a:gd name="T21" fmla="*/ 42 h 391"/>
                <a:gd name="T22" fmla="*/ 148 w 391"/>
                <a:gd name="T23" fmla="*/ 50 h 391"/>
                <a:gd name="T24" fmla="*/ 113 w 391"/>
                <a:gd name="T25" fmla="*/ 15 h 391"/>
                <a:gd name="T26" fmla="*/ 81 w 391"/>
                <a:gd name="T27" fmla="*/ 34 h 391"/>
                <a:gd name="T28" fmla="*/ 93 w 391"/>
                <a:gd name="T29" fmla="*/ 82 h 391"/>
                <a:gd name="T30" fmla="*/ 59 w 391"/>
                <a:gd name="T31" fmla="*/ 126 h 391"/>
                <a:gd name="T32" fmla="*/ 10 w 391"/>
                <a:gd name="T33" fmla="*/ 127 h 391"/>
                <a:gd name="T34" fmla="*/ 0 w 391"/>
                <a:gd name="T35" fmla="*/ 163 h 391"/>
                <a:gd name="T36" fmla="*/ 43 w 391"/>
                <a:gd name="T37" fmla="*/ 188 h 391"/>
                <a:gd name="T38" fmla="*/ 50 w 391"/>
                <a:gd name="T39" fmla="*/ 243 h 391"/>
                <a:gd name="T40" fmla="*/ 16 w 391"/>
                <a:gd name="T41" fmla="*/ 278 h 391"/>
                <a:gd name="T42" fmla="*/ 34 w 391"/>
                <a:gd name="T43" fmla="*/ 311 h 391"/>
                <a:gd name="T44" fmla="*/ 82 w 391"/>
                <a:gd name="T45" fmla="*/ 298 h 391"/>
                <a:gd name="T46" fmla="*/ 126 w 391"/>
                <a:gd name="T47" fmla="*/ 333 h 391"/>
                <a:gd name="T48" fmla="*/ 127 w 391"/>
                <a:gd name="T49" fmla="*/ 381 h 391"/>
                <a:gd name="T50" fmla="*/ 163 w 391"/>
                <a:gd name="T51" fmla="*/ 391 h 391"/>
                <a:gd name="T52" fmla="*/ 188 w 391"/>
                <a:gd name="T53" fmla="*/ 349 h 391"/>
                <a:gd name="T54" fmla="*/ 243 w 391"/>
                <a:gd name="T55" fmla="*/ 342 h 391"/>
                <a:gd name="T56" fmla="*/ 278 w 391"/>
                <a:gd name="T57" fmla="*/ 376 h 391"/>
                <a:gd name="T58" fmla="*/ 311 w 391"/>
                <a:gd name="T59" fmla="*/ 357 h 391"/>
                <a:gd name="T60" fmla="*/ 299 w 391"/>
                <a:gd name="T61" fmla="*/ 310 h 391"/>
                <a:gd name="T62" fmla="*/ 333 w 391"/>
                <a:gd name="T63" fmla="*/ 265 h 391"/>
                <a:gd name="T64" fmla="*/ 382 w 391"/>
                <a:gd name="T65" fmla="*/ 265 h 391"/>
                <a:gd name="T66" fmla="*/ 187 w 391"/>
                <a:gd name="T67" fmla="*/ 303 h 391"/>
                <a:gd name="T68" fmla="*/ 89 w 391"/>
                <a:gd name="T69" fmla="*/ 187 h 391"/>
                <a:gd name="T70" fmla="*/ 205 w 391"/>
                <a:gd name="T71" fmla="*/ 88 h 391"/>
                <a:gd name="T72" fmla="*/ 303 w 391"/>
                <a:gd name="T73" fmla="*/ 204 h 391"/>
                <a:gd name="T74" fmla="*/ 187 w 391"/>
                <a:gd name="T75" fmla="*/ 303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91" h="391">
                  <a:moveTo>
                    <a:pt x="382" y="265"/>
                  </a:moveTo>
                  <a:cubicBezTo>
                    <a:pt x="391" y="229"/>
                    <a:pt x="391" y="229"/>
                    <a:pt x="391" y="229"/>
                  </a:cubicBezTo>
                  <a:cubicBezTo>
                    <a:pt x="349" y="204"/>
                    <a:pt x="349" y="204"/>
                    <a:pt x="349" y="204"/>
                  </a:cubicBezTo>
                  <a:cubicBezTo>
                    <a:pt x="350" y="184"/>
                    <a:pt x="348" y="166"/>
                    <a:pt x="342" y="148"/>
                  </a:cubicBezTo>
                  <a:cubicBezTo>
                    <a:pt x="376" y="113"/>
                    <a:pt x="376" y="113"/>
                    <a:pt x="376" y="113"/>
                  </a:cubicBezTo>
                  <a:cubicBezTo>
                    <a:pt x="357" y="81"/>
                    <a:pt x="357" y="81"/>
                    <a:pt x="357" y="81"/>
                  </a:cubicBezTo>
                  <a:cubicBezTo>
                    <a:pt x="310" y="93"/>
                    <a:pt x="310" y="93"/>
                    <a:pt x="310" y="93"/>
                  </a:cubicBezTo>
                  <a:cubicBezTo>
                    <a:pt x="297" y="79"/>
                    <a:pt x="282" y="67"/>
                    <a:pt x="266" y="59"/>
                  </a:cubicBezTo>
                  <a:cubicBezTo>
                    <a:pt x="265" y="10"/>
                    <a:pt x="265" y="10"/>
                    <a:pt x="265" y="10"/>
                  </a:cubicBezTo>
                  <a:cubicBezTo>
                    <a:pt x="229" y="0"/>
                    <a:pt x="229" y="0"/>
                    <a:pt x="229" y="0"/>
                  </a:cubicBezTo>
                  <a:cubicBezTo>
                    <a:pt x="204" y="42"/>
                    <a:pt x="204" y="42"/>
                    <a:pt x="204" y="42"/>
                  </a:cubicBezTo>
                  <a:cubicBezTo>
                    <a:pt x="185" y="41"/>
                    <a:pt x="166" y="44"/>
                    <a:pt x="148" y="50"/>
                  </a:cubicBezTo>
                  <a:cubicBezTo>
                    <a:pt x="113" y="15"/>
                    <a:pt x="113" y="15"/>
                    <a:pt x="113" y="15"/>
                  </a:cubicBezTo>
                  <a:cubicBezTo>
                    <a:pt x="81" y="34"/>
                    <a:pt x="81" y="34"/>
                    <a:pt x="81" y="34"/>
                  </a:cubicBezTo>
                  <a:cubicBezTo>
                    <a:pt x="93" y="82"/>
                    <a:pt x="93" y="82"/>
                    <a:pt x="93" y="82"/>
                  </a:cubicBezTo>
                  <a:cubicBezTo>
                    <a:pt x="79" y="94"/>
                    <a:pt x="68" y="109"/>
                    <a:pt x="59" y="126"/>
                  </a:cubicBezTo>
                  <a:cubicBezTo>
                    <a:pt x="10" y="127"/>
                    <a:pt x="10" y="127"/>
                    <a:pt x="10" y="127"/>
                  </a:cubicBezTo>
                  <a:cubicBezTo>
                    <a:pt x="0" y="163"/>
                    <a:pt x="0" y="163"/>
                    <a:pt x="0" y="163"/>
                  </a:cubicBezTo>
                  <a:cubicBezTo>
                    <a:pt x="43" y="188"/>
                    <a:pt x="43" y="188"/>
                    <a:pt x="43" y="188"/>
                  </a:cubicBezTo>
                  <a:cubicBezTo>
                    <a:pt x="42" y="207"/>
                    <a:pt x="44" y="226"/>
                    <a:pt x="50" y="243"/>
                  </a:cubicBezTo>
                  <a:cubicBezTo>
                    <a:pt x="16" y="278"/>
                    <a:pt x="16" y="278"/>
                    <a:pt x="16" y="278"/>
                  </a:cubicBezTo>
                  <a:cubicBezTo>
                    <a:pt x="34" y="311"/>
                    <a:pt x="34" y="311"/>
                    <a:pt x="34" y="311"/>
                  </a:cubicBezTo>
                  <a:cubicBezTo>
                    <a:pt x="82" y="298"/>
                    <a:pt x="82" y="298"/>
                    <a:pt x="82" y="298"/>
                  </a:cubicBezTo>
                  <a:cubicBezTo>
                    <a:pt x="94" y="312"/>
                    <a:pt x="110" y="324"/>
                    <a:pt x="126" y="333"/>
                  </a:cubicBezTo>
                  <a:cubicBezTo>
                    <a:pt x="127" y="381"/>
                    <a:pt x="127" y="381"/>
                    <a:pt x="127" y="381"/>
                  </a:cubicBezTo>
                  <a:cubicBezTo>
                    <a:pt x="163" y="391"/>
                    <a:pt x="163" y="391"/>
                    <a:pt x="163" y="391"/>
                  </a:cubicBezTo>
                  <a:cubicBezTo>
                    <a:pt x="188" y="349"/>
                    <a:pt x="188" y="349"/>
                    <a:pt x="188" y="349"/>
                  </a:cubicBezTo>
                  <a:cubicBezTo>
                    <a:pt x="207" y="350"/>
                    <a:pt x="226" y="347"/>
                    <a:pt x="243" y="342"/>
                  </a:cubicBezTo>
                  <a:cubicBezTo>
                    <a:pt x="278" y="376"/>
                    <a:pt x="278" y="376"/>
                    <a:pt x="278" y="376"/>
                  </a:cubicBezTo>
                  <a:cubicBezTo>
                    <a:pt x="311" y="357"/>
                    <a:pt x="311" y="357"/>
                    <a:pt x="311" y="357"/>
                  </a:cubicBezTo>
                  <a:cubicBezTo>
                    <a:pt x="299" y="310"/>
                    <a:pt x="299" y="310"/>
                    <a:pt x="299" y="310"/>
                  </a:cubicBezTo>
                  <a:cubicBezTo>
                    <a:pt x="312" y="297"/>
                    <a:pt x="324" y="282"/>
                    <a:pt x="333" y="265"/>
                  </a:cubicBezTo>
                  <a:lnTo>
                    <a:pt x="382" y="265"/>
                  </a:lnTo>
                  <a:close/>
                  <a:moveTo>
                    <a:pt x="187" y="303"/>
                  </a:moveTo>
                  <a:cubicBezTo>
                    <a:pt x="128" y="298"/>
                    <a:pt x="84" y="246"/>
                    <a:pt x="89" y="187"/>
                  </a:cubicBezTo>
                  <a:cubicBezTo>
                    <a:pt x="94" y="128"/>
                    <a:pt x="145" y="84"/>
                    <a:pt x="205" y="88"/>
                  </a:cubicBezTo>
                  <a:cubicBezTo>
                    <a:pt x="264" y="93"/>
                    <a:pt x="308" y="145"/>
                    <a:pt x="303" y="204"/>
                  </a:cubicBezTo>
                  <a:cubicBezTo>
                    <a:pt x="298" y="264"/>
                    <a:pt x="247" y="308"/>
                    <a:pt x="187" y="30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8" name="Freeform 29">
              <a:extLst>
                <a:ext uri="{FF2B5EF4-FFF2-40B4-BE49-F238E27FC236}">
                  <a16:creationId xmlns:a16="http://schemas.microsoft.com/office/drawing/2014/main" id="{27D048B9-2970-43E9-86B8-3446FD24DC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78525" y="3984625"/>
              <a:ext cx="265113" cy="263525"/>
            </a:xfrm>
            <a:custGeom>
              <a:avLst/>
              <a:gdLst>
                <a:gd name="T0" fmla="*/ 59 w 118"/>
                <a:gd name="T1" fmla="*/ 118 h 118"/>
                <a:gd name="T2" fmla="*/ 118 w 118"/>
                <a:gd name="T3" fmla="*/ 59 h 118"/>
                <a:gd name="T4" fmla="*/ 59 w 118"/>
                <a:gd name="T5" fmla="*/ 0 h 118"/>
                <a:gd name="T6" fmla="*/ 0 w 118"/>
                <a:gd name="T7" fmla="*/ 59 h 118"/>
                <a:gd name="T8" fmla="*/ 59 w 118"/>
                <a:gd name="T9" fmla="*/ 118 h 118"/>
                <a:gd name="T10" fmla="*/ 59 w 118"/>
                <a:gd name="T11" fmla="*/ 84 h 118"/>
                <a:gd name="T12" fmla="*/ 35 w 118"/>
                <a:gd name="T13" fmla="*/ 59 h 118"/>
                <a:gd name="T14" fmla="*/ 59 w 118"/>
                <a:gd name="T15" fmla="*/ 34 h 118"/>
                <a:gd name="T16" fmla="*/ 84 w 118"/>
                <a:gd name="T17" fmla="*/ 59 h 118"/>
                <a:gd name="T18" fmla="*/ 59 w 118"/>
                <a:gd name="T19" fmla="*/ 84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8" h="118">
                  <a:moveTo>
                    <a:pt x="59" y="118"/>
                  </a:moveTo>
                  <a:cubicBezTo>
                    <a:pt x="92" y="118"/>
                    <a:pt x="118" y="92"/>
                    <a:pt x="118" y="59"/>
                  </a:cubicBezTo>
                  <a:cubicBezTo>
                    <a:pt x="118" y="27"/>
                    <a:pt x="92" y="0"/>
                    <a:pt x="59" y="0"/>
                  </a:cubicBezTo>
                  <a:cubicBezTo>
                    <a:pt x="27" y="0"/>
                    <a:pt x="0" y="27"/>
                    <a:pt x="0" y="59"/>
                  </a:cubicBezTo>
                  <a:cubicBezTo>
                    <a:pt x="0" y="92"/>
                    <a:pt x="27" y="118"/>
                    <a:pt x="59" y="118"/>
                  </a:cubicBezTo>
                  <a:close/>
                  <a:moveTo>
                    <a:pt x="59" y="84"/>
                  </a:moveTo>
                  <a:cubicBezTo>
                    <a:pt x="46" y="84"/>
                    <a:pt x="35" y="73"/>
                    <a:pt x="35" y="59"/>
                  </a:cubicBezTo>
                  <a:cubicBezTo>
                    <a:pt x="35" y="46"/>
                    <a:pt x="46" y="34"/>
                    <a:pt x="59" y="34"/>
                  </a:cubicBezTo>
                  <a:cubicBezTo>
                    <a:pt x="73" y="34"/>
                    <a:pt x="84" y="46"/>
                    <a:pt x="84" y="59"/>
                  </a:cubicBezTo>
                  <a:cubicBezTo>
                    <a:pt x="84" y="73"/>
                    <a:pt x="73" y="84"/>
                    <a:pt x="59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618A3DE7-36D7-4A83-A7B3-D18BFD861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511301" y="3030090"/>
            <a:ext cx="741186" cy="741186"/>
            <a:chOff x="6388100" y="3249613"/>
            <a:chExt cx="779463" cy="779462"/>
          </a:xfrm>
          <a:solidFill>
            <a:srgbClr val="DADFE1"/>
          </a:solidFill>
          <a:effectLst/>
        </p:grpSpPr>
        <p:sp>
          <p:nvSpPr>
            <p:cNvPr id="60" name="Freeform 30">
              <a:extLst>
                <a:ext uri="{FF2B5EF4-FFF2-40B4-BE49-F238E27FC236}">
                  <a16:creationId xmlns:a16="http://schemas.microsoft.com/office/drawing/2014/main" id="{2527C5EB-2C70-488D-8C1F-9C30C71158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88100" y="3249613"/>
              <a:ext cx="779463" cy="779462"/>
            </a:xfrm>
            <a:custGeom>
              <a:avLst/>
              <a:gdLst>
                <a:gd name="T0" fmla="*/ 337 w 348"/>
                <a:gd name="T1" fmla="*/ 251 h 348"/>
                <a:gd name="T2" fmla="*/ 348 w 348"/>
                <a:gd name="T3" fmla="*/ 219 h 348"/>
                <a:gd name="T4" fmla="*/ 312 w 348"/>
                <a:gd name="T5" fmla="*/ 193 h 348"/>
                <a:gd name="T6" fmla="*/ 310 w 348"/>
                <a:gd name="T7" fmla="*/ 142 h 348"/>
                <a:gd name="T8" fmla="*/ 343 w 348"/>
                <a:gd name="T9" fmla="*/ 113 h 348"/>
                <a:gd name="T10" fmla="*/ 329 w 348"/>
                <a:gd name="T11" fmla="*/ 83 h 348"/>
                <a:gd name="T12" fmla="*/ 285 w 348"/>
                <a:gd name="T13" fmla="*/ 90 h 348"/>
                <a:gd name="T14" fmla="*/ 248 w 348"/>
                <a:gd name="T15" fmla="*/ 56 h 348"/>
                <a:gd name="T16" fmla="*/ 251 w 348"/>
                <a:gd name="T17" fmla="*/ 12 h 348"/>
                <a:gd name="T18" fmla="*/ 219 w 348"/>
                <a:gd name="T19" fmla="*/ 0 h 348"/>
                <a:gd name="T20" fmla="*/ 193 w 348"/>
                <a:gd name="T21" fmla="*/ 37 h 348"/>
                <a:gd name="T22" fmla="*/ 142 w 348"/>
                <a:gd name="T23" fmla="*/ 39 h 348"/>
                <a:gd name="T24" fmla="*/ 113 w 348"/>
                <a:gd name="T25" fmla="*/ 6 h 348"/>
                <a:gd name="T26" fmla="*/ 83 w 348"/>
                <a:gd name="T27" fmla="*/ 20 h 348"/>
                <a:gd name="T28" fmla="*/ 90 w 348"/>
                <a:gd name="T29" fmla="*/ 64 h 348"/>
                <a:gd name="T30" fmla="*/ 56 w 348"/>
                <a:gd name="T31" fmla="*/ 101 h 348"/>
                <a:gd name="T32" fmla="*/ 12 w 348"/>
                <a:gd name="T33" fmla="*/ 98 h 348"/>
                <a:gd name="T34" fmla="*/ 0 w 348"/>
                <a:gd name="T35" fmla="*/ 130 h 348"/>
                <a:gd name="T36" fmla="*/ 37 w 348"/>
                <a:gd name="T37" fmla="*/ 156 h 348"/>
                <a:gd name="T38" fmla="*/ 39 w 348"/>
                <a:gd name="T39" fmla="*/ 207 h 348"/>
                <a:gd name="T40" fmla="*/ 6 w 348"/>
                <a:gd name="T41" fmla="*/ 236 h 348"/>
                <a:gd name="T42" fmla="*/ 20 w 348"/>
                <a:gd name="T43" fmla="*/ 266 h 348"/>
                <a:gd name="T44" fmla="*/ 64 w 348"/>
                <a:gd name="T45" fmla="*/ 259 h 348"/>
                <a:gd name="T46" fmla="*/ 102 w 348"/>
                <a:gd name="T47" fmla="*/ 293 h 348"/>
                <a:gd name="T48" fmla="*/ 99 w 348"/>
                <a:gd name="T49" fmla="*/ 337 h 348"/>
                <a:gd name="T50" fmla="*/ 130 w 348"/>
                <a:gd name="T51" fmla="*/ 348 h 348"/>
                <a:gd name="T52" fmla="*/ 156 w 348"/>
                <a:gd name="T53" fmla="*/ 312 h 348"/>
                <a:gd name="T54" fmla="*/ 206 w 348"/>
                <a:gd name="T55" fmla="*/ 310 h 348"/>
                <a:gd name="T56" fmla="*/ 236 w 348"/>
                <a:gd name="T57" fmla="*/ 343 h 348"/>
                <a:gd name="T58" fmla="*/ 266 w 348"/>
                <a:gd name="T59" fmla="*/ 329 h 348"/>
                <a:gd name="T60" fmla="*/ 259 w 348"/>
                <a:gd name="T61" fmla="*/ 285 h 348"/>
                <a:gd name="T62" fmla="*/ 293 w 348"/>
                <a:gd name="T63" fmla="*/ 248 h 348"/>
                <a:gd name="T64" fmla="*/ 337 w 348"/>
                <a:gd name="T65" fmla="*/ 251 h 348"/>
                <a:gd name="T66" fmla="*/ 159 w 348"/>
                <a:gd name="T67" fmla="*/ 271 h 348"/>
                <a:gd name="T68" fmla="*/ 78 w 348"/>
                <a:gd name="T69" fmla="*/ 159 h 348"/>
                <a:gd name="T70" fmla="*/ 190 w 348"/>
                <a:gd name="T71" fmla="*/ 78 h 348"/>
                <a:gd name="T72" fmla="*/ 271 w 348"/>
                <a:gd name="T73" fmla="*/ 190 h 348"/>
                <a:gd name="T74" fmla="*/ 159 w 348"/>
                <a:gd name="T75" fmla="*/ 271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48" h="348">
                  <a:moveTo>
                    <a:pt x="337" y="251"/>
                  </a:moveTo>
                  <a:cubicBezTo>
                    <a:pt x="348" y="219"/>
                    <a:pt x="348" y="219"/>
                    <a:pt x="348" y="219"/>
                  </a:cubicBezTo>
                  <a:cubicBezTo>
                    <a:pt x="312" y="193"/>
                    <a:pt x="312" y="193"/>
                    <a:pt x="312" y="193"/>
                  </a:cubicBezTo>
                  <a:cubicBezTo>
                    <a:pt x="315" y="176"/>
                    <a:pt x="314" y="159"/>
                    <a:pt x="310" y="142"/>
                  </a:cubicBezTo>
                  <a:cubicBezTo>
                    <a:pt x="343" y="113"/>
                    <a:pt x="343" y="113"/>
                    <a:pt x="343" y="113"/>
                  </a:cubicBezTo>
                  <a:cubicBezTo>
                    <a:pt x="329" y="83"/>
                    <a:pt x="329" y="83"/>
                    <a:pt x="329" y="83"/>
                  </a:cubicBezTo>
                  <a:cubicBezTo>
                    <a:pt x="285" y="90"/>
                    <a:pt x="285" y="90"/>
                    <a:pt x="285" y="90"/>
                  </a:cubicBezTo>
                  <a:cubicBezTo>
                    <a:pt x="275" y="77"/>
                    <a:pt x="262" y="65"/>
                    <a:pt x="248" y="56"/>
                  </a:cubicBezTo>
                  <a:cubicBezTo>
                    <a:pt x="251" y="12"/>
                    <a:pt x="251" y="12"/>
                    <a:pt x="251" y="12"/>
                  </a:cubicBezTo>
                  <a:cubicBezTo>
                    <a:pt x="219" y="0"/>
                    <a:pt x="219" y="0"/>
                    <a:pt x="219" y="0"/>
                  </a:cubicBezTo>
                  <a:cubicBezTo>
                    <a:pt x="193" y="37"/>
                    <a:pt x="193" y="37"/>
                    <a:pt x="193" y="37"/>
                  </a:cubicBezTo>
                  <a:cubicBezTo>
                    <a:pt x="176" y="34"/>
                    <a:pt x="159" y="35"/>
                    <a:pt x="142" y="39"/>
                  </a:cubicBezTo>
                  <a:cubicBezTo>
                    <a:pt x="113" y="6"/>
                    <a:pt x="113" y="6"/>
                    <a:pt x="113" y="6"/>
                  </a:cubicBezTo>
                  <a:cubicBezTo>
                    <a:pt x="83" y="20"/>
                    <a:pt x="83" y="20"/>
                    <a:pt x="83" y="20"/>
                  </a:cubicBezTo>
                  <a:cubicBezTo>
                    <a:pt x="90" y="64"/>
                    <a:pt x="90" y="64"/>
                    <a:pt x="90" y="64"/>
                  </a:cubicBezTo>
                  <a:cubicBezTo>
                    <a:pt x="77" y="74"/>
                    <a:pt x="65" y="87"/>
                    <a:pt x="56" y="101"/>
                  </a:cubicBezTo>
                  <a:cubicBezTo>
                    <a:pt x="12" y="98"/>
                    <a:pt x="12" y="98"/>
                    <a:pt x="12" y="98"/>
                  </a:cubicBezTo>
                  <a:cubicBezTo>
                    <a:pt x="0" y="130"/>
                    <a:pt x="0" y="130"/>
                    <a:pt x="0" y="130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4" y="173"/>
                    <a:pt x="35" y="190"/>
                    <a:pt x="39" y="207"/>
                  </a:cubicBezTo>
                  <a:cubicBezTo>
                    <a:pt x="6" y="236"/>
                    <a:pt x="6" y="236"/>
                    <a:pt x="6" y="236"/>
                  </a:cubicBezTo>
                  <a:cubicBezTo>
                    <a:pt x="20" y="266"/>
                    <a:pt x="20" y="266"/>
                    <a:pt x="20" y="266"/>
                  </a:cubicBezTo>
                  <a:cubicBezTo>
                    <a:pt x="64" y="259"/>
                    <a:pt x="64" y="259"/>
                    <a:pt x="64" y="259"/>
                  </a:cubicBezTo>
                  <a:cubicBezTo>
                    <a:pt x="74" y="272"/>
                    <a:pt x="87" y="284"/>
                    <a:pt x="102" y="293"/>
                  </a:cubicBezTo>
                  <a:cubicBezTo>
                    <a:pt x="99" y="337"/>
                    <a:pt x="99" y="337"/>
                    <a:pt x="99" y="337"/>
                  </a:cubicBezTo>
                  <a:cubicBezTo>
                    <a:pt x="130" y="348"/>
                    <a:pt x="130" y="348"/>
                    <a:pt x="130" y="348"/>
                  </a:cubicBezTo>
                  <a:cubicBezTo>
                    <a:pt x="156" y="312"/>
                    <a:pt x="156" y="312"/>
                    <a:pt x="156" y="312"/>
                  </a:cubicBezTo>
                  <a:cubicBezTo>
                    <a:pt x="173" y="315"/>
                    <a:pt x="190" y="314"/>
                    <a:pt x="206" y="310"/>
                  </a:cubicBezTo>
                  <a:cubicBezTo>
                    <a:pt x="236" y="343"/>
                    <a:pt x="236" y="343"/>
                    <a:pt x="236" y="343"/>
                  </a:cubicBezTo>
                  <a:cubicBezTo>
                    <a:pt x="266" y="329"/>
                    <a:pt x="266" y="329"/>
                    <a:pt x="266" y="329"/>
                  </a:cubicBezTo>
                  <a:cubicBezTo>
                    <a:pt x="259" y="285"/>
                    <a:pt x="259" y="285"/>
                    <a:pt x="259" y="285"/>
                  </a:cubicBezTo>
                  <a:cubicBezTo>
                    <a:pt x="272" y="275"/>
                    <a:pt x="284" y="262"/>
                    <a:pt x="293" y="248"/>
                  </a:cubicBezTo>
                  <a:lnTo>
                    <a:pt x="337" y="251"/>
                  </a:lnTo>
                  <a:close/>
                  <a:moveTo>
                    <a:pt x="159" y="271"/>
                  </a:moveTo>
                  <a:cubicBezTo>
                    <a:pt x="106" y="262"/>
                    <a:pt x="70" y="212"/>
                    <a:pt x="78" y="159"/>
                  </a:cubicBezTo>
                  <a:cubicBezTo>
                    <a:pt x="87" y="106"/>
                    <a:pt x="137" y="70"/>
                    <a:pt x="190" y="78"/>
                  </a:cubicBezTo>
                  <a:cubicBezTo>
                    <a:pt x="243" y="87"/>
                    <a:pt x="279" y="137"/>
                    <a:pt x="271" y="190"/>
                  </a:cubicBezTo>
                  <a:cubicBezTo>
                    <a:pt x="262" y="243"/>
                    <a:pt x="212" y="279"/>
                    <a:pt x="159" y="27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61" name="Freeform 31">
              <a:extLst>
                <a:ext uri="{FF2B5EF4-FFF2-40B4-BE49-F238E27FC236}">
                  <a16:creationId xmlns:a16="http://schemas.microsoft.com/office/drawing/2014/main" id="{25D13600-7C63-4E00-BE64-78E3EC6761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54800" y="3514725"/>
              <a:ext cx="250825" cy="250825"/>
            </a:xfrm>
            <a:custGeom>
              <a:avLst/>
              <a:gdLst>
                <a:gd name="T0" fmla="*/ 51 w 112"/>
                <a:gd name="T1" fmla="*/ 109 h 112"/>
                <a:gd name="T2" fmla="*/ 109 w 112"/>
                <a:gd name="T3" fmla="*/ 60 h 112"/>
                <a:gd name="T4" fmla="*/ 60 w 112"/>
                <a:gd name="T5" fmla="*/ 3 h 112"/>
                <a:gd name="T6" fmla="*/ 2 w 112"/>
                <a:gd name="T7" fmla="*/ 52 h 112"/>
                <a:gd name="T8" fmla="*/ 51 w 112"/>
                <a:gd name="T9" fmla="*/ 109 h 112"/>
                <a:gd name="T10" fmla="*/ 54 w 112"/>
                <a:gd name="T11" fmla="*/ 78 h 112"/>
                <a:gd name="T12" fmla="*/ 34 w 112"/>
                <a:gd name="T13" fmla="*/ 54 h 112"/>
                <a:gd name="T14" fmla="*/ 58 w 112"/>
                <a:gd name="T15" fmla="*/ 34 h 112"/>
                <a:gd name="T16" fmla="*/ 78 w 112"/>
                <a:gd name="T17" fmla="*/ 58 h 112"/>
                <a:gd name="T18" fmla="*/ 54 w 112"/>
                <a:gd name="T19" fmla="*/ 78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2" h="112">
                  <a:moveTo>
                    <a:pt x="51" y="109"/>
                  </a:moveTo>
                  <a:cubicBezTo>
                    <a:pt x="81" y="112"/>
                    <a:pt x="107" y="90"/>
                    <a:pt x="109" y="60"/>
                  </a:cubicBezTo>
                  <a:cubicBezTo>
                    <a:pt x="112" y="31"/>
                    <a:pt x="90" y="5"/>
                    <a:pt x="60" y="3"/>
                  </a:cubicBezTo>
                  <a:cubicBezTo>
                    <a:pt x="31" y="0"/>
                    <a:pt x="5" y="22"/>
                    <a:pt x="2" y="52"/>
                  </a:cubicBezTo>
                  <a:cubicBezTo>
                    <a:pt x="0" y="81"/>
                    <a:pt x="22" y="107"/>
                    <a:pt x="51" y="109"/>
                  </a:cubicBezTo>
                  <a:close/>
                  <a:moveTo>
                    <a:pt x="54" y="78"/>
                  </a:moveTo>
                  <a:cubicBezTo>
                    <a:pt x="42" y="77"/>
                    <a:pt x="33" y="66"/>
                    <a:pt x="34" y="54"/>
                  </a:cubicBezTo>
                  <a:cubicBezTo>
                    <a:pt x="35" y="42"/>
                    <a:pt x="45" y="33"/>
                    <a:pt x="58" y="34"/>
                  </a:cubicBezTo>
                  <a:cubicBezTo>
                    <a:pt x="70" y="35"/>
                    <a:pt x="79" y="46"/>
                    <a:pt x="78" y="58"/>
                  </a:cubicBezTo>
                  <a:cubicBezTo>
                    <a:pt x="77" y="70"/>
                    <a:pt x="66" y="79"/>
                    <a:pt x="54" y="7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9C8EE7DC-7AE4-47F2-9CBF-F66ABC8B5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853823" y="3796940"/>
            <a:ext cx="831759" cy="833269"/>
            <a:chOff x="4645025" y="4056063"/>
            <a:chExt cx="874713" cy="876300"/>
          </a:xfrm>
          <a:solidFill>
            <a:srgbClr val="DADFE1"/>
          </a:solidFill>
          <a:effectLst/>
        </p:grpSpPr>
        <p:sp>
          <p:nvSpPr>
            <p:cNvPr id="63" name="Freeform 32">
              <a:extLst>
                <a:ext uri="{FF2B5EF4-FFF2-40B4-BE49-F238E27FC236}">
                  <a16:creationId xmlns:a16="http://schemas.microsoft.com/office/drawing/2014/main" id="{4A914EDE-4DA5-4055-8DE4-9EE282124B3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45025" y="4056063"/>
              <a:ext cx="874713" cy="876300"/>
            </a:xfrm>
            <a:custGeom>
              <a:avLst/>
              <a:gdLst>
                <a:gd name="T0" fmla="*/ 381 w 391"/>
                <a:gd name="T1" fmla="*/ 264 h 391"/>
                <a:gd name="T2" fmla="*/ 391 w 391"/>
                <a:gd name="T3" fmla="*/ 228 h 391"/>
                <a:gd name="T4" fmla="*/ 348 w 391"/>
                <a:gd name="T5" fmla="*/ 203 h 391"/>
                <a:gd name="T6" fmla="*/ 341 w 391"/>
                <a:gd name="T7" fmla="*/ 147 h 391"/>
                <a:gd name="T8" fmla="*/ 375 w 391"/>
                <a:gd name="T9" fmla="*/ 112 h 391"/>
                <a:gd name="T10" fmla="*/ 357 w 391"/>
                <a:gd name="T11" fmla="*/ 80 h 391"/>
                <a:gd name="T12" fmla="*/ 309 w 391"/>
                <a:gd name="T13" fmla="*/ 92 h 391"/>
                <a:gd name="T14" fmla="*/ 265 w 391"/>
                <a:gd name="T15" fmla="*/ 58 h 391"/>
                <a:gd name="T16" fmla="*/ 264 w 391"/>
                <a:gd name="T17" fmla="*/ 9 h 391"/>
                <a:gd name="T18" fmla="*/ 228 w 391"/>
                <a:gd name="T19" fmla="*/ 0 h 391"/>
                <a:gd name="T20" fmla="*/ 203 w 391"/>
                <a:gd name="T21" fmla="*/ 42 h 391"/>
                <a:gd name="T22" fmla="*/ 148 w 391"/>
                <a:gd name="T23" fmla="*/ 49 h 391"/>
                <a:gd name="T24" fmla="*/ 112 w 391"/>
                <a:gd name="T25" fmla="*/ 15 h 391"/>
                <a:gd name="T26" fmla="*/ 80 w 391"/>
                <a:gd name="T27" fmla="*/ 33 h 391"/>
                <a:gd name="T28" fmla="*/ 92 w 391"/>
                <a:gd name="T29" fmla="*/ 81 h 391"/>
                <a:gd name="T30" fmla="*/ 58 w 391"/>
                <a:gd name="T31" fmla="*/ 125 h 391"/>
                <a:gd name="T32" fmla="*/ 9 w 391"/>
                <a:gd name="T33" fmla="*/ 126 h 391"/>
                <a:gd name="T34" fmla="*/ 0 w 391"/>
                <a:gd name="T35" fmla="*/ 162 h 391"/>
                <a:gd name="T36" fmla="*/ 42 w 391"/>
                <a:gd name="T37" fmla="*/ 187 h 391"/>
                <a:gd name="T38" fmla="*/ 49 w 391"/>
                <a:gd name="T39" fmla="*/ 243 h 391"/>
                <a:gd name="T40" fmla="*/ 15 w 391"/>
                <a:gd name="T41" fmla="*/ 278 h 391"/>
                <a:gd name="T42" fmla="*/ 34 w 391"/>
                <a:gd name="T43" fmla="*/ 310 h 391"/>
                <a:gd name="T44" fmla="*/ 81 w 391"/>
                <a:gd name="T45" fmla="*/ 298 h 391"/>
                <a:gd name="T46" fmla="*/ 126 w 391"/>
                <a:gd name="T47" fmla="*/ 332 h 391"/>
                <a:gd name="T48" fmla="*/ 126 w 391"/>
                <a:gd name="T49" fmla="*/ 381 h 391"/>
                <a:gd name="T50" fmla="*/ 162 w 391"/>
                <a:gd name="T51" fmla="*/ 391 h 391"/>
                <a:gd name="T52" fmla="*/ 187 w 391"/>
                <a:gd name="T53" fmla="*/ 348 h 391"/>
                <a:gd name="T54" fmla="*/ 243 w 391"/>
                <a:gd name="T55" fmla="*/ 341 h 391"/>
                <a:gd name="T56" fmla="*/ 278 w 391"/>
                <a:gd name="T57" fmla="*/ 375 h 391"/>
                <a:gd name="T58" fmla="*/ 310 w 391"/>
                <a:gd name="T59" fmla="*/ 357 h 391"/>
                <a:gd name="T60" fmla="*/ 298 w 391"/>
                <a:gd name="T61" fmla="*/ 309 h 391"/>
                <a:gd name="T62" fmla="*/ 332 w 391"/>
                <a:gd name="T63" fmla="*/ 265 h 391"/>
                <a:gd name="T64" fmla="*/ 381 w 391"/>
                <a:gd name="T65" fmla="*/ 264 h 391"/>
                <a:gd name="T66" fmla="*/ 187 w 391"/>
                <a:gd name="T67" fmla="*/ 302 h 391"/>
                <a:gd name="T68" fmla="*/ 88 w 391"/>
                <a:gd name="T69" fmla="*/ 186 h 391"/>
                <a:gd name="T70" fmla="*/ 204 w 391"/>
                <a:gd name="T71" fmla="*/ 88 h 391"/>
                <a:gd name="T72" fmla="*/ 302 w 391"/>
                <a:gd name="T73" fmla="*/ 204 h 391"/>
                <a:gd name="T74" fmla="*/ 187 w 391"/>
                <a:gd name="T75" fmla="*/ 302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91" h="391">
                  <a:moveTo>
                    <a:pt x="381" y="264"/>
                  </a:moveTo>
                  <a:cubicBezTo>
                    <a:pt x="391" y="228"/>
                    <a:pt x="391" y="228"/>
                    <a:pt x="391" y="228"/>
                  </a:cubicBezTo>
                  <a:cubicBezTo>
                    <a:pt x="348" y="203"/>
                    <a:pt x="348" y="203"/>
                    <a:pt x="348" y="203"/>
                  </a:cubicBezTo>
                  <a:cubicBezTo>
                    <a:pt x="350" y="184"/>
                    <a:pt x="347" y="165"/>
                    <a:pt x="341" y="147"/>
                  </a:cubicBezTo>
                  <a:cubicBezTo>
                    <a:pt x="375" y="112"/>
                    <a:pt x="375" y="112"/>
                    <a:pt x="375" y="112"/>
                  </a:cubicBezTo>
                  <a:cubicBezTo>
                    <a:pt x="357" y="80"/>
                    <a:pt x="357" y="80"/>
                    <a:pt x="357" y="80"/>
                  </a:cubicBezTo>
                  <a:cubicBezTo>
                    <a:pt x="309" y="92"/>
                    <a:pt x="309" y="92"/>
                    <a:pt x="309" y="92"/>
                  </a:cubicBezTo>
                  <a:cubicBezTo>
                    <a:pt x="297" y="78"/>
                    <a:pt x="282" y="67"/>
                    <a:pt x="265" y="58"/>
                  </a:cubicBezTo>
                  <a:cubicBezTo>
                    <a:pt x="264" y="9"/>
                    <a:pt x="264" y="9"/>
                    <a:pt x="264" y="9"/>
                  </a:cubicBezTo>
                  <a:cubicBezTo>
                    <a:pt x="228" y="0"/>
                    <a:pt x="228" y="0"/>
                    <a:pt x="228" y="0"/>
                  </a:cubicBezTo>
                  <a:cubicBezTo>
                    <a:pt x="203" y="42"/>
                    <a:pt x="203" y="42"/>
                    <a:pt x="203" y="42"/>
                  </a:cubicBezTo>
                  <a:cubicBezTo>
                    <a:pt x="184" y="41"/>
                    <a:pt x="165" y="43"/>
                    <a:pt x="148" y="49"/>
                  </a:cubicBezTo>
                  <a:cubicBezTo>
                    <a:pt x="112" y="15"/>
                    <a:pt x="112" y="15"/>
                    <a:pt x="112" y="15"/>
                  </a:cubicBezTo>
                  <a:cubicBezTo>
                    <a:pt x="80" y="33"/>
                    <a:pt x="80" y="33"/>
                    <a:pt x="80" y="33"/>
                  </a:cubicBezTo>
                  <a:cubicBezTo>
                    <a:pt x="92" y="81"/>
                    <a:pt x="92" y="81"/>
                    <a:pt x="92" y="81"/>
                  </a:cubicBezTo>
                  <a:cubicBezTo>
                    <a:pt x="79" y="94"/>
                    <a:pt x="67" y="109"/>
                    <a:pt x="58" y="125"/>
                  </a:cubicBezTo>
                  <a:cubicBezTo>
                    <a:pt x="9" y="126"/>
                    <a:pt x="9" y="126"/>
                    <a:pt x="9" y="126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42" y="187"/>
                    <a:pt x="42" y="187"/>
                    <a:pt x="42" y="187"/>
                  </a:cubicBezTo>
                  <a:cubicBezTo>
                    <a:pt x="41" y="206"/>
                    <a:pt x="43" y="225"/>
                    <a:pt x="49" y="243"/>
                  </a:cubicBezTo>
                  <a:cubicBezTo>
                    <a:pt x="15" y="278"/>
                    <a:pt x="15" y="278"/>
                    <a:pt x="15" y="278"/>
                  </a:cubicBezTo>
                  <a:cubicBezTo>
                    <a:pt x="34" y="310"/>
                    <a:pt x="34" y="310"/>
                    <a:pt x="34" y="310"/>
                  </a:cubicBezTo>
                  <a:cubicBezTo>
                    <a:pt x="81" y="298"/>
                    <a:pt x="81" y="298"/>
                    <a:pt x="81" y="298"/>
                  </a:cubicBezTo>
                  <a:cubicBezTo>
                    <a:pt x="94" y="312"/>
                    <a:pt x="109" y="323"/>
                    <a:pt x="126" y="332"/>
                  </a:cubicBezTo>
                  <a:cubicBezTo>
                    <a:pt x="126" y="381"/>
                    <a:pt x="126" y="381"/>
                    <a:pt x="126" y="381"/>
                  </a:cubicBezTo>
                  <a:cubicBezTo>
                    <a:pt x="162" y="391"/>
                    <a:pt x="162" y="391"/>
                    <a:pt x="162" y="391"/>
                  </a:cubicBezTo>
                  <a:cubicBezTo>
                    <a:pt x="187" y="348"/>
                    <a:pt x="187" y="348"/>
                    <a:pt x="187" y="348"/>
                  </a:cubicBezTo>
                  <a:cubicBezTo>
                    <a:pt x="207" y="349"/>
                    <a:pt x="225" y="347"/>
                    <a:pt x="243" y="341"/>
                  </a:cubicBezTo>
                  <a:cubicBezTo>
                    <a:pt x="278" y="375"/>
                    <a:pt x="278" y="375"/>
                    <a:pt x="278" y="375"/>
                  </a:cubicBezTo>
                  <a:cubicBezTo>
                    <a:pt x="310" y="357"/>
                    <a:pt x="310" y="357"/>
                    <a:pt x="310" y="357"/>
                  </a:cubicBezTo>
                  <a:cubicBezTo>
                    <a:pt x="298" y="309"/>
                    <a:pt x="298" y="309"/>
                    <a:pt x="298" y="309"/>
                  </a:cubicBezTo>
                  <a:cubicBezTo>
                    <a:pt x="312" y="297"/>
                    <a:pt x="323" y="282"/>
                    <a:pt x="332" y="265"/>
                  </a:cubicBezTo>
                  <a:lnTo>
                    <a:pt x="381" y="264"/>
                  </a:lnTo>
                  <a:close/>
                  <a:moveTo>
                    <a:pt x="187" y="302"/>
                  </a:moveTo>
                  <a:cubicBezTo>
                    <a:pt x="127" y="298"/>
                    <a:pt x="83" y="246"/>
                    <a:pt x="88" y="186"/>
                  </a:cubicBezTo>
                  <a:cubicBezTo>
                    <a:pt x="93" y="127"/>
                    <a:pt x="145" y="83"/>
                    <a:pt x="204" y="88"/>
                  </a:cubicBezTo>
                  <a:cubicBezTo>
                    <a:pt x="263" y="93"/>
                    <a:pt x="307" y="145"/>
                    <a:pt x="302" y="204"/>
                  </a:cubicBezTo>
                  <a:cubicBezTo>
                    <a:pt x="298" y="263"/>
                    <a:pt x="246" y="307"/>
                    <a:pt x="187" y="3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64" name="Freeform 33">
              <a:extLst>
                <a:ext uri="{FF2B5EF4-FFF2-40B4-BE49-F238E27FC236}">
                  <a16:creationId xmlns:a16="http://schemas.microsoft.com/office/drawing/2014/main" id="{7F2C48C4-5A4F-47BA-B29A-57020CD4A4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49825" y="4359275"/>
              <a:ext cx="265113" cy="265112"/>
            </a:xfrm>
            <a:custGeom>
              <a:avLst/>
              <a:gdLst>
                <a:gd name="T0" fmla="*/ 60 w 119"/>
                <a:gd name="T1" fmla="*/ 119 h 119"/>
                <a:gd name="T2" fmla="*/ 119 w 119"/>
                <a:gd name="T3" fmla="*/ 60 h 119"/>
                <a:gd name="T4" fmla="*/ 60 w 119"/>
                <a:gd name="T5" fmla="*/ 0 h 119"/>
                <a:gd name="T6" fmla="*/ 0 w 119"/>
                <a:gd name="T7" fmla="*/ 60 h 119"/>
                <a:gd name="T8" fmla="*/ 60 w 119"/>
                <a:gd name="T9" fmla="*/ 119 h 119"/>
                <a:gd name="T10" fmla="*/ 60 w 119"/>
                <a:gd name="T11" fmla="*/ 84 h 119"/>
                <a:gd name="T12" fmla="*/ 35 w 119"/>
                <a:gd name="T13" fmla="*/ 60 h 119"/>
                <a:gd name="T14" fmla="*/ 60 w 119"/>
                <a:gd name="T15" fmla="*/ 35 h 119"/>
                <a:gd name="T16" fmla="*/ 84 w 119"/>
                <a:gd name="T17" fmla="*/ 60 h 119"/>
                <a:gd name="T18" fmla="*/ 60 w 119"/>
                <a:gd name="T19" fmla="*/ 84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9" h="119">
                  <a:moveTo>
                    <a:pt x="60" y="119"/>
                  </a:moveTo>
                  <a:cubicBezTo>
                    <a:pt x="92" y="119"/>
                    <a:pt x="119" y="92"/>
                    <a:pt x="119" y="60"/>
                  </a:cubicBezTo>
                  <a:cubicBezTo>
                    <a:pt x="119" y="27"/>
                    <a:pt x="92" y="0"/>
                    <a:pt x="60" y="0"/>
                  </a:cubicBezTo>
                  <a:cubicBezTo>
                    <a:pt x="27" y="0"/>
                    <a:pt x="0" y="27"/>
                    <a:pt x="0" y="60"/>
                  </a:cubicBezTo>
                  <a:cubicBezTo>
                    <a:pt x="0" y="92"/>
                    <a:pt x="27" y="119"/>
                    <a:pt x="60" y="119"/>
                  </a:cubicBezTo>
                  <a:close/>
                  <a:moveTo>
                    <a:pt x="60" y="84"/>
                  </a:moveTo>
                  <a:cubicBezTo>
                    <a:pt x="46" y="84"/>
                    <a:pt x="35" y="73"/>
                    <a:pt x="35" y="60"/>
                  </a:cubicBezTo>
                  <a:cubicBezTo>
                    <a:pt x="35" y="46"/>
                    <a:pt x="46" y="35"/>
                    <a:pt x="60" y="35"/>
                  </a:cubicBezTo>
                  <a:cubicBezTo>
                    <a:pt x="73" y="35"/>
                    <a:pt x="84" y="46"/>
                    <a:pt x="84" y="60"/>
                  </a:cubicBezTo>
                  <a:cubicBezTo>
                    <a:pt x="84" y="73"/>
                    <a:pt x="73" y="84"/>
                    <a:pt x="6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43F60AE8-F4F8-418A-9B9E-CEA1C5ECD2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09842" y="3609757"/>
            <a:ext cx="374367" cy="372858"/>
            <a:chOff x="1654175" y="3859213"/>
            <a:chExt cx="393700" cy="392112"/>
          </a:xfrm>
          <a:solidFill>
            <a:srgbClr val="DADFE1"/>
          </a:solidFill>
          <a:effectLst/>
        </p:grpSpPr>
        <p:sp>
          <p:nvSpPr>
            <p:cNvPr id="66" name="Freeform 36">
              <a:extLst>
                <a:ext uri="{FF2B5EF4-FFF2-40B4-BE49-F238E27FC236}">
                  <a16:creationId xmlns:a16="http://schemas.microsoft.com/office/drawing/2014/main" id="{79D3C4FA-E531-4F48-98A7-C1F0485AEB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54175" y="3859213"/>
              <a:ext cx="393700" cy="392112"/>
            </a:xfrm>
            <a:custGeom>
              <a:avLst/>
              <a:gdLst>
                <a:gd name="T0" fmla="*/ 171 w 176"/>
                <a:gd name="T1" fmla="*/ 119 h 175"/>
                <a:gd name="T2" fmla="*/ 176 w 176"/>
                <a:gd name="T3" fmla="*/ 102 h 175"/>
                <a:gd name="T4" fmla="*/ 157 w 176"/>
                <a:gd name="T5" fmla="*/ 91 h 175"/>
                <a:gd name="T6" fmla="*/ 154 w 176"/>
                <a:gd name="T7" fmla="*/ 66 h 175"/>
                <a:gd name="T8" fmla="*/ 169 w 176"/>
                <a:gd name="T9" fmla="*/ 50 h 175"/>
                <a:gd name="T10" fmla="*/ 161 w 176"/>
                <a:gd name="T11" fmla="*/ 36 h 175"/>
                <a:gd name="T12" fmla="*/ 139 w 176"/>
                <a:gd name="T13" fmla="*/ 41 h 175"/>
                <a:gd name="T14" fmla="*/ 119 w 176"/>
                <a:gd name="T15" fmla="*/ 26 h 175"/>
                <a:gd name="T16" fmla="*/ 119 w 176"/>
                <a:gd name="T17" fmla="*/ 4 h 175"/>
                <a:gd name="T18" fmla="*/ 103 w 176"/>
                <a:gd name="T19" fmla="*/ 0 h 175"/>
                <a:gd name="T20" fmla="*/ 92 w 176"/>
                <a:gd name="T21" fmla="*/ 19 h 175"/>
                <a:gd name="T22" fmla="*/ 67 w 176"/>
                <a:gd name="T23" fmla="*/ 22 h 175"/>
                <a:gd name="T24" fmla="*/ 51 w 176"/>
                <a:gd name="T25" fmla="*/ 7 h 175"/>
                <a:gd name="T26" fmla="*/ 36 w 176"/>
                <a:gd name="T27" fmla="*/ 15 h 175"/>
                <a:gd name="T28" fmla="*/ 42 w 176"/>
                <a:gd name="T29" fmla="*/ 36 h 175"/>
                <a:gd name="T30" fmla="*/ 27 w 176"/>
                <a:gd name="T31" fmla="*/ 56 h 175"/>
                <a:gd name="T32" fmla="*/ 4 w 176"/>
                <a:gd name="T33" fmla="*/ 57 h 175"/>
                <a:gd name="T34" fmla="*/ 0 w 176"/>
                <a:gd name="T35" fmla="*/ 73 h 175"/>
                <a:gd name="T36" fmla="*/ 19 w 176"/>
                <a:gd name="T37" fmla="*/ 84 h 175"/>
                <a:gd name="T38" fmla="*/ 22 w 176"/>
                <a:gd name="T39" fmla="*/ 109 h 175"/>
                <a:gd name="T40" fmla="*/ 7 w 176"/>
                <a:gd name="T41" fmla="*/ 125 h 175"/>
                <a:gd name="T42" fmla="*/ 15 w 176"/>
                <a:gd name="T43" fmla="*/ 139 h 175"/>
                <a:gd name="T44" fmla="*/ 37 w 176"/>
                <a:gd name="T45" fmla="*/ 134 h 175"/>
                <a:gd name="T46" fmla="*/ 57 w 176"/>
                <a:gd name="T47" fmla="*/ 149 h 175"/>
                <a:gd name="T48" fmla="*/ 57 w 176"/>
                <a:gd name="T49" fmla="*/ 171 h 175"/>
                <a:gd name="T50" fmla="*/ 73 w 176"/>
                <a:gd name="T51" fmla="*/ 175 h 175"/>
                <a:gd name="T52" fmla="*/ 84 w 176"/>
                <a:gd name="T53" fmla="*/ 156 h 175"/>
                <a:gd name="T54" fmla="*/ 109 w 176"/>
                <a:gd name="T55" fmla="*/ 153 h 175"/>
                <a:gd name="T56" fmla="*/ 125 w 176"/>
                <a:gd name="T57" fmla="*/ 168 h 175"/>
                <a:gd name="T58" fmla="*/ 140 w 176"/>
                <a:gd name="T59" fmla="*/ 160 h 175"/>
                <a:gd name="T60" fmla="*/ 134 w 176"/>
                <a:gd name="T61" fmla="*/ 139 h 175"/>
                <a:gd name="T62" fmla="*/ 149 w 176"/>
                <a:gd name="T63" fmla="*/ 119 h 175"/>
                <a:gd name="T64" fmla="*/ 171 w 176"/>
                <a:gd name="T65" fmla="*/ 119 h 175"/>
                <a:gd name="T66" fmla="*/ 84 w 176"/>
                <a:gd name="T67" fmla="*/ 136 h 175"/>
                <a:gd name="T68" fmla="*/ 40 w 176"/>
                <a:gd name="T69" fmla="*/ 84 h 175"/>
                <a:gd name="T70" fmla="*/ 92 w 176"/>
                <a:gd name="T71" fmla="*/ 39 h 175"/>
                <a:gd name="T72" fmla="*/ 136 w 176"/>
                <a:gd name="T73" fmla="*/ 91 h 175"/>
                <a:gd name="T74" fmla="*/ 84 w 176"/>
                <a:gd name="T75" fmla="*/ 136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76" h="175">
                  <a:moveTo>
                    <a:pt x="171" y="119"/>
                  </a:moveTo>
                  <a:cubicBezTo>
                    <a:pt x="176" y="102"/>
                    <a:pt x="176" y="102"/>
                    <a:pt x="176" y="102"/>
                  </a:cubicBezTo>
                  <a:cubicBezTo>
                    <a:pt x="157" y="91"/>
                    <a:pt x="157" y="91"/>
                    <a:pt x="157" y="91"/>
                  </a:cubicBezTo>
                  <a:cubicBezTo>
                    <a:pt x="157" y="82"/>
                    <a:pt x="156" y="74"/>
                    <a:pt x="154" y="66"/>
                  </a:cubicBezTo>
                  <a:cubicBezTo>
                    <a:pt x="169" y="50"/>
                    <a:pt x="169" y="50"/>
                    <a:pt x="169" y="50"/>
                  </a:cubicBezTo>
                  <a:cubicBezTo>
                    <a:pt x="161" y="36"/>
                    <a:pt x="161" y="36"/>
                    <a:pt x="161" y="36"/>
                  </a:cubicBezTo>
                  <a:cubicBezTo>
                    <a:pt x="139" y="41"/>
                    <a:pt x="139" y="41"/>
                    <a:pt x="139" y="41"/>
                  </a:cubicBezTo>
                  <a:cubicBezTo>
                    <a:pt x="134" y="35"/>
                    <a:pt x="127" y="30"/>
                    <a:pt x="119" y="26"/>
                  </a:cubicBezTo>
                  <a:cubicBezTo>
                    <a:pt x="119" y="4"/>
                    <a:pt x="119" y="4"/>
                    <a:pt x="119" y="4"/>
                  </a:cubicBezTo>
                  <a:cubicBezTo>
                    <a:pt x="103" y="0"/>
                    <a:pt x="103" y="0"/>
                    <a:pt x="103" y="0"/>
                  </a:cubicBezTo>
                  <a:cubicBezTo>
                    <a:pt x="92" y="19"/>
                    <a:pt x="92" y="19"/>
                    <a:pt x="92" y="19"/>
                  </a:cubicBezTo>
                  <a:cubicBezTo>
                    <a:pt x="83" y="18"/>
                    <a:pt x="74" y="19"/>
                    <a:pt x="67" y="22"/>
                  </a:cubicBezTo>
                  <a:cubicBezTo>
                    <a:pt x="51" y="7"/>
                    <a:pt x="51" y="7"/>
                    <a:pt x="51" y="7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36" y="42"/>
                    <a:pt x="30" y="49"/>
                    <a:pt x="27" y="56"/>
                  </a:cubicBezTo>
                  <a:cubicBezTo>
                    <a:pt x="4" y="57"/>
                    <a:pt x="4" y="57"/>
                    <a:pt x="4" y="57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19" y="84"/>
                    <a:pt x="19" y="84"/>
                    <a:pt x="19" y="84"/>
                  </a:cubicBezTo>
                  <a:cubicBezTo>
                    <a:pt x="19" y="93"/>
                    <a:pt x="20" y="101"/>
                    <a:pt x="22" y="109"/>
                  </a:cubicBezTo>
                  <a:cubicBezTo>
                    <a:pt x="7" y="125"/>
                    <a:pt x="7" y="125"/>
                    <a:pt x="7" y="125"/>
                  </a:cubicBezTo>
                  <a:cubicBezTo>
                    <a:pt x="15" y="139"/>
                    <a:pt x="15" y="139"/>
                    <a:pt x="15" y="139"/>
                  </a:cubicBezTo>
                  <a:cubicBezTo>
                    <a:pt x="37" y="134"/>
                    <a:pt x="37" y="134"/>
                    <a:pt x="37" y="134"/>
                  </a:cubicBezTo>
                  <a:cubicBezTo>
                    <a:pt x="42" y="140"/>
                    <a:pt x="49" y="145"/>
                    <a:pt x="57" y="149"/>
                  </a:cubicBezTo>
                  <a:cubicBezTo>
                    <a:pt x="57" y="171"/>
                    <a:pt x="57" y="171"/>
                    <a:pt x="57" y="171"/>
                  </a:cubicBezTo>
                  <a:cubicBezTo>
                    <a:pt x="73" y="175"/>
                    <a:pt x="73" y="175"/>
                    <a:pt x="73" y="175"/>
                  </a:cubicBezTo>
                  <a:cubicBezTo>
                    <a:pt x="84" y="156"/>
                    <a:pt x="84" y="156"/>
                    <a:pt x="84" y="156"/>
                  </a:cubicBezTo>
                  <a:cubicBezTo>
                    <a:pt x="93" y="157"/>
                    <a:pt x="101" y="156"/>
                    <a:pt x="109" y="153"/>
                  </a:cubicBezTo>
                  <a:cubicBezTo>
                    <a:pt x="125" y="168"/>
                    <a:pt x="125" y="168"/>
                    <a:pt x="125" y="168"/>
                  </a:cubicBezTo>
                  <a:cubicBezTo>
                    <a:pt x="140" y="160"/>
                    <a:pt x="140" y="160"/>
                    <a:pt x="140" y="160"/>
                  </a:cubicBezTo>
                  <a:cubicBezTo>
                    <a:pt x="134" y="139"/>
                    <a:pt x="134" y="139"/>
                    <a:pt x="134" y="139"/>
                  </a:cubicBezTo>
                  <a:cubicBezTo>
                    <a:pt x="140" y="133"/>
                    <a:pt x="146" y="126"/>
                    <a:pt x="149" y="119"/>
                  </a:cubicBezTo>
                  <a:lnTo>
                    <a:pt x="171" y="119"/>
                  </a:lnTo>
                  <a:close/>
                  <a:moveTo>
                    <a:pt x="84" y="136"/>
                  </a:moveTo>
                  <a:cubicBezTo>
                    <a:pt x="58" y="134"/>
                    <a:pt x="38" y="110"/>
                    <a:pt x="40" y="84"/>
                  </a:cubicBezTo>
                  <a:cubicBezTo>
                    <a:pt x="42" y="57"/>
                    <a:pt x="65" y="37"/>
                    <a:pt x="92" y="39"/>
                  </a:cubicBezTo>
                  <a:cubicBezTo>
                    <a:pt x="119" y="42"/>
                    <a:pt x="138" y="65"/>
                    <a:pt x="136" y="91"/>
                  </a:cubicBezTo>
                  <a:cubicBezTo>
                    <a:pt x="134" y="118"/>
                    <a:pt x="111" y="138"/>
                    <a:pt x="84" y="1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67" name="Freeform 37">
              <a:extLst>
                <a:ext uri="{FF2B5EF4-FFF2-40B4-BE49-F238E27FC236}">
                  <a16:creationId xmlns:a16="http://schemas.microsoft.com/office/drawing/2014/main" id="{69D98D32-2329-47C2-AE59-2E599EA94A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92288" y="3995738"/>
              <a:ext cx="119063" cy="119062"/>
            </a:xfrm>
            <a:custGeom>
              <a:avLst/>
              <a:gdLst>
                <a:gd name="T0" fmla="*/ 26 w 53"/>
                <a:gd name="T1" fmla="*/ 53 h 53"/>
                <a:gd name="T2" fmla="*/ 53 w 53"/>
                <a:gd name="T3" fmla="*/ 26 h 53"/>
                <a:gd name="T4" fmla="*/ 26 w 53"/>
                <a:gd name="T5" fmla="*/ 0 h 53"/>
                <a:gd name="T6" fmla="*/ 0 w 53"/>
                <a:gd name="T7" fmla="*/ 26 h 53"/>
                <a:gd name="T8" fmla="*/ 26 w 53"/>
                <a:gd name="T9" fmla="*/ 53 h 53"/>
                <a:gd name="T10" fmla="*/ 26 w 53"/>
                <a:gd name="T11" fmla="*/ 37 h 53"/>
                <a:gd name="T12" fmla="*/ 15 w 53"/>
                <a:gd name="T13" fmla="*/ 26 h 53"/>
                <a:gd name="T14" fmla="*/ 26 w 53"/>
                <a:gd name="T15" fmla="*/ 15 h 53"/>
                <a:gd name="T16" fmla="*/ 37 w 53"/>
                <a:gd name="T17" fmla="*/ 26 h 53"/>
                <a:gd name="T18" fmla="*/ 26 w 53"/>
                <a:gd name="T19" fmla="*/ 3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" h="53">
                  <a:moveTo>
                    <a:pt x="26" y="53"/>
                  </a:moveTo>
                  <a:cubicBezTo>
                    <a:pt x="41" y="53"/>
                    <a:pt x="53" y="41"/>
                    <a:pt x="53" y="26"/>
                  </a:cubicBezTo>
                  <a:cubicBezTo>
                    <a:pt x="53" y="12"/>
                    <a:pt x="41" y="0"/>
                    <a:pt x="26" y="0"/>
                  </a:cubicBezTo>
                  <a:cubicBezTo>
                    <a:pt x="12" y="0"/>
                    <a:pt x="0" y="12"/>
                    <a:pt x="0" y="26"/>
                  </a:cubicBezTo>
                  <a:cubicBezTo>
                    <a:pt x="0" y="41"/>
                    <a:pt x="12" y="53"/>
                    <a:pt x="26" y="53"/>
                  </a:cubicBezTo>
                  <a:close/>
                  <a:moveTo>
                    <a:pt x="26" y="37"/>
                  </a:moveTo>
                  <a:cubicBezTo>
                    <a:pt x="20" y="37"/>
                    <a:pt x="15" y="32"/>
                    <a:pt x="15" y="26"/>
                  </a:cubicBezTo>
                  <a:cubicBezTo>
                    <a:pt x="15" y="20"/>
                    <a:pt x="20" y="15"/>
                    <a:pt x="26" y="15"/>
                  </a:cubicBezTo>
                  <a:cubicBezTo>
                    <a:pt x="32" y="15"/>
                    <a:pt x="37" y="20"/>
                    <a:pt x="37" y="26"/>
                  </a:cubicBezTo>
                  <a:cubicBezTo>
                    <a:pt x="37" y="32"/>
                    <a:pt x="32" y="37"/>
                    <a:pt x="26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30BBFB13-E4CA-4BBE-945C-6C19B92A31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105639" y="1992278"/>
            <a:ext cx="374367" cy="372858"/>
            <a:chOff x="2806561" y="2158206"/>
            <a:chExt cx="393700" cy="392112"/>
          </a:xfrm>
          <a:solidFill>
            <a:srgbClr val="DADFE1"/>
          </a:solidFill>
          <a:effectLst/>
        </p:grpSpPr>
        <p:sp>
          <p:nvSpPr>
            <p:cNvPr id="69" name="Freeform 36">
              <a:extLst>
                <a:ext uri="{FF2B5EF4-FFF2-40B4-BE49-F238E27FC236}">
                  <a16:creationId xmlns:a16="http://schemas.microsoft.com/office/drawing/2014/main" id="{07478F35-EBBF-4AB5-B8EB-93CAED4012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06561" y="2158206"/>
              <a:ext cx="393700" cy="392112"/>
            </a:xfrm>
            <a:custGeom>
              <a:avLst/>
              <a:gdLst>
                <a:gd name="T0" fmla="*/ 171 w 176"/>
                <a:gd name="T1" fmla="*/ 119 h 175"/>
                <a:gd name="T2" fmla="*/ 176 w 176"/>
                <a:gd name="T3" fmla="*/ 102 h 175"/>
                <a:gd name="T4" fmla="*/ 157 w 176"/>
                <a:gd name="T5" fmla="*/ 91 h 175"/>
                <a:gd name="T6" fmla="*/ 154 w 176"/>
                <a:gd name="T7" fmla="*/ 66 h 175"/>
                <a:gd name="T8" fmla="*/ 169 w 176"/>
                <a:gd name="T9" fmla="*/ 50 h 175"/>
                <a:gd name="T10" fmla="*/ 161 w 176"/>
                <a:gd name="T11" fmla="*/ 36 h 175"/>
                <a:gd name="T12" fmla="*/ 139 w 176"/>
                <a:gd name="T13" fmla="*/ 41 h 175"/>
                <a:gd name="T14" fmla="*/ 119 w 176"/>
                <a:gd name="T15" fmla="*/ 26 h 175"/>
                <a:gd name="T16" fmla="*/ 119 w 176"/>
                <a:gd name="T17" fmla="*/ 4 h 175"/>
                <a:gd name="T18" fmla="*/ 103 w 176"/>
                <a:gd name="T19" fmla="*/ 0 h 175"/>
                <a:gd name="T20" fmla="*/ 92 w 176"/>
                <a:gd name="T21" fmla="*/ 19 h 175"/>
                <a:gd name="T22" fmla="*/ 67 w 176"/>
                <a:gd name="T23" fmla="*/ 22 h 175"/>
                <a:gd name="T24" fmla="*/ 51 w 176"/>
                <a:gd name="T25" fmla="*/ 7 h 175"/>
                <a:gd name="T26" fmla="*/ 36 w 176"/>
                <a:gd name="T27" fmla="*/ 15 h 175"/>
                <a:gd name="T28" fmla="*/ 42 w 176"/>
                <a:gd name="T29" fmla="*/ 36 h 175"/>
                <a:gd name="T30" fmla="*/ 27 w 176"/>
                <a:gd name="T31" fmla="*/ 56 h 175"/>
                <a:gd name="T32" fmla="*/ 4 w 176"/>
                <a:gd name="T33" fmla="*/ 57 h 175"/>
                <a:gd name="T34" fmla="*/ 0 w 176"/>
                <a:gd name="T35" fmla="*/ 73 h 175"/>
                <a:gd name="T36" fmla="*/ 19 w 176"/>
                <a:gd name="T37" fmla="*/ 84 h 175"/>
                <a:gd name="T38" fmla="*/ 22 w 176"/>
                <a:gd name="T39" fmla="*/ 109 h 175"/>
                <a:gd name="T40" fmla="*/ 7 w 176"/>
                <a:gd name="T41" fmla="*/ 125 h 175"/>
                <a:gd name="T42" fmla="*/ 15 w 176"/>
                <a:gd name="T43" fmla="*/ 139 h 175"/>
                <a:gd name="T44" fmla="*/ 37 w 176"/>
                <a:gd name="T45" fmla="*/ 134 h 175"/>
                <a:gd name="T46" fmla="*/ 57 w 176"/>
                <a:gd name="T47" fmla="*/ 149 h 175"/>
                <a:gd name="T48" fmla="*/ 57 w 176"/>
                <a:gd name="T49" fmla="*/ 171 h 175"/>
                <a:gd name="T50" fmla="*/ 73 w 176"/>
                <a:gd name="T51" fmla="*/ 175 h 175"/>
                <a:gd name="T52" fmla="*/ 84 w 176"/>
                <a:gd name="T53" fmla="*/ 156 h 175"/>
                <a:gd name="T54" fmla="*/ 109 w 176"/>
                <a:gd name="T55" fmla="*/ 153 h 175"/>
                <a:gd name="T56" fmla="*/ 125 w 176"/>
                <a:gd name="T57" fmla="*/ 168 h 175"/>
                <a:gd name="T58" fmla="*/ 140 w 176"/>
                <a:gd name="T59" fmla="*/ 160 h 175"/>
                <a:gd name="T60" fmla="*/ 134 w 176"/>
                <a:gd name="T61" fmla="*/ 139 h 175"/>
                <a:gd name="T62" fmla="*/ 149 w 176"/>
                <a:gd name="T63" fmla="*/ 119 h 175"/>
                <a:gd name="T64" fmla="*/ 171 w 176"/>
                <a:gd name="T65" fmla="*/ 119 h 175"/>
                <a:gd name="T66" fmla="*/ 84 w 176"/>
                <a:gd name="T67" fmla="*/ 136 h 175"/>
                <a:gd name="T68" fmla="*/ 40 w 176"/>
                <a:gd name="T69" fmla="*/ 84 h 175"/>
                <a:gd name="T70" fmla="*/ 92 w 176"/>
                <a:gd name="T71" fmla="*/ 39 h 175"/>
                <a:gd name="T72" fmla="*/ 136 w 176"/>
                <a:gd name="T73" fmla="*/ 91 h 175"/>
                <a:gd name="T74" fmla="*/ 84 w 176"/>
                <a:gd name="T75" fmla="*/ 136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76" h="175">
                  <a:moveTo>
                    <a:pt x="171" y="119"/>
                  </a:moveTo>
                  <a:cubicBezTo>
                    <a:pt x="176" y="102"/>
                    <a:pt x="176" y="102"/>
                    <a:pt x="176" y="102"/>
                  </a:cubicBezTo>
                  <a:cubicBezTo>
                    <a:pt x="157" y="91"/>
                    <a:pt x="157" y="91"/>
                    <a:pt x="157" y="91"/>
                  </a:cubicBezTo>
                  <a:cubicBezTo>
                    <a:pt x="157" y="82"/>
                    <a:pt x="156" y="74"/>
                    <a:pt x="154" y="66"/>
                  </a:cubicBezTo>
                  <a:cubicBezTo>
                    <a:pt x="169" y="50"/>
                    <a:pt x="169" y="50"/>
                    <a:pt x="169" y="50"/>
                  </a:cubicBezTo>
                  <a:cubicBezTo>
                    <a:pt x="161" y="36"/>
                    <a:pt x="161" y="36"/>
                    <a:pt x="161" y="36"/>
                  </a:cubicBezTo>
                  <a:cubicBezTo>
                    <a:pt x="139" y="41"/>
                    <a:pt x="139" y="41"/>
                    <a:pt x="139" y="41"/>
                  </a:cubicBezTo>
                  <a:cubicBezTo>
                    <a:pt x="134" y="35"/>
                    <a:pt x="127" y="30"/>
                    <a:pt x="119" y="26"/>
                  </a:cubicBezTo>
                  <a:cubicBezTo>
                    <a:pt x="119" y="4"/>
                    <a:pt x="119" y="4"/>
                    <a:pt x="119" y="4"/>
                  </a:cubicBezTo>
                  <a:cubicBezTo>
                    <a:pt x="103" y="0"/>
                    <a:pt x="103" y="0"/>
                    <a:pt x="103" y="0"/>
                  </a:cubicBezTo>
                  <a:cubicBezTo>
                    <a:pt x="92" y="19"/>
                    <a:pt x="92" y="19"/>
                    <a:pt x="92" y="19"/>
                  </a:cubicBezTo>
                  <a:cubicBezTo>
                    <a:pt x="83" y="18"/>
                    <a:pt x="74" y="19"/>
                    <a:pt x="67" y="22"/>
                  </a:cubicBezTo>
                  <a:cubicBezTo>
                    <a:pt x="51" y="7"/>
                    <a:pt x="51" y="7"/>
                    <a:pt x="51" y="7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36" y="42"/>
                    <a:pt x="30" y="49"/>
                    <a:pt x="27" y="56"/>
                  </a:cubicBezTo>
                  <a:cubicBezTo>
                    <a:pt x="4" y="57"/>
                    <a:pt x="4" y="57"/>
                    <a:pt x="4" y="57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19" y="84"/>
                    <a:pt x="19" y="84"/>
                    <a:pt x="19" y="84"/>
                  </a:cubicBezTo>
                  <a:cubicBezTo>
                    <a:pt x="19" y="93"/>
                    <a:pt x="20" y="101"/>
                    <a:pt x="22" y="109"/>
                  </a:cubicBezTo>
                  <a:cubicBezTo>
                    <a:pt x="7" y="125"/>
                    <a:pt x="7" y="125"/>
                    <a:pt x="7" y="125"/>
                  </a:cubicBezTo>
                  <a:cubicBezTo>
                    <a:pt x="15" y="139"/>
                    <a:pt x="15" y="139"/>
                    <a:pt x="15" y="139"/>
                  </a:cubicBezTo>
                  <a:cubicBezTo>
                    <a:pt x="37" y="134"/>
                    <a:pt x="37" y="134"/>
                    <a:pt x="37" y="134"/>
                  </a:cubicBezTo>
                  <a:cubicBezTo>
                    <a:pt x="42" y="140"/>
                    <a:pt x="49" y="145"/>
                    <a:pt x="57" y="149"/>
                  </a:cubicBezTo>
                  <a:cubicBezTo>
                    <a:pt x="57" y="171"/>
                    <a:pt x="57" y="171"/>
                    <a:pt x="57" y="171"/>
                  </a:cubicBezTo>
                  <a:cubicBezTo>
                    <a:pt x="73" y="175"/>
                    <a:pt x="73" y="175"/>
                    <a:pt x="73" y="175"/>
                  </a:cubicBezTo>
                  <a:cubicBezTo>
                    <a:pt x="84" y="156"/>
                    <a:pt x="84" y="156"/>
                    <a:pt x="84" y="156"/>
                  </a:cubicBezTo>
                  <a:cubicBezTo>
                    <a:pt x="93" y="157"/>
                    <a:pt x="101" y="156"/>
                    <a:pt x="109" y="153"/>
                  </a:cubicBezTo>
                  <a:cubicBezTo>
                    <a:pt x="125" y="168"/>
                    <a:pt x="125" y="168"/>
                    <a:pt x="125" y="168"/>
                  </a:cubicBezTo>
                  <a:cubicBezTo>
                    <a:pt x="140" y="160"/>
                    <a:pt x="140" y="160"/>
                    <a:pt x="140" y="160"/>
                  </a:cubicBezTo>
                  <a:cubicBezTo>
                    <a:pt x="134" y="139"/>
                    <a:pt x="134" y="139"/>
                    <a:pt x="134" y="139"/>
                  </a:cubicBezTo>
                  <a:cubicBezTo>
                    <a:pt x="140" y="133"/>
                    <a:pt x="146" y="126"/>
                    <a:pt x="149" y="119"/>
                  </a:cubicBezTo>
                  <a:lnTo>
                    <a:pt x="171" y="119"/>
                  </a:lnTo>
                  <a:close/>
                  <a:moveTo>
                    <a:pt x="84" y="136"/>
                  </a:moveTo>
                  <a:cubicBezTo>
                    <a:pt x="58" y="134"/>
                    <a:pt x="38" y="110"/>
                    <a:pt x="40" y="84"/>
                  </a:cubicBezTo>
                  <a:cubicBezTo>
                    <a:pt x="42" y="57"/>
                    <a:pt x="65" y="37"/>
                    <a:pt x="92" y="39"/>
                  </a:cubicBezTo>
                  <a:cubicBezTo>
                    <a:pt x="119" y="42"/>
                    <a:pt x="138" y="65"/>
                    <a:pt x="136" y="91"/>
                  </a:cubicBezTo>
                  <a:cubicBezTo>
                    <a:pt x="134" y="118"/>
                    <a:pt x="111" y="138"/>
                    <a:pt x="84" y="1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70" name="Freeform 37">
              <a:extLst>
                <a:ext uri="{FF2B5EF4-FFF2-40B4-BE49-F238E27FC236}">
                  <a16:creationId xmlns:a16="http://schemas.microsoft.com/office/drawing/2014/main" id="{10722B03-97A4-4995-A231-396735F2225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44674" y="2294731"/>
              <a:ext cx="119063" cy="119062"/>
            </a:xfrm>
            <a:custGeom>
              <a:avLst/>
              <a:gdLst>
                <a:gd name="T0" fmla="*/ 26 w 53"/>
                <a:gd name="T1" fmla="*/ 53 h 53"/>
                <a:gd name="T2" fmla="*/ 53 w 53"/>
                <a:gd name="T3" fmla="*/ 26 h 53"/>
                <a:gd name="T4" fmla="*/ 26 w 53"/>
                <a:gd name="T5" fmla="*/ 0 h 53"/>
                <a:gd name="T6" fmla="*/ 0 w 53"/>
                <a:gd name="T7" fmla="*/ 26 h 53"/>
                <a:gd name="T8" fmla="*/ 26 w 53"/>
                <a:gd name="T9" fmla="*/ 53 h 53"/>
                <a:gd name="T10" fmla="*/ 26 w 53"/>
                <a:gd name="T11" fmla="*/ 37 h 53"/>
                <a:gd name="T12" fmla="*/ 15 w 53"/>
                <a:gd name="T13" fmla="*/ 26 h 53"/>
                <a:gd name="T14" fmla="*/ 26 w 53"/>
                <a:gd name="T15" fmla="*/ 15 h 53"/>
                <a:gd name="T16" fmla="*/ 37 w 53"/>
                <a:gd name="T17" fmla="*/ 26 h 53"/>
                <a:gd name="T18" fmla="*/ 26 w 53"/>
                <a:gd name="T19" fmla="*/ 3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" h="53">
                  <a:moveTo>
                    <a:pt x="26" y="53"/>
                  </a:moveTo>
                  <a:cubicBezTo>
                    <a:pt x="41" y="53"/>
                    <a:pt x="53" y="41"/>
                    <a:pt x="53" y="26"/>
                  </a:cubicBezTo>
                  <a:cubicBezTo>
                    <a:pt x="53" y="12"/>
                    <a:pt x="41" y="0"/>
                    <a:pt x="26" y="0"/>
                  </a:cubicBezTo>
                  <a:cubicBezTo>
                    <a:pt x="12" y="0"/>
                    <a:pt x="0" y="12"/>
                    <a:pt x="0" y="26"/>
                  </a:cubicBezTo>
                  <a:cubicBezTo>
                    <a:pt x="0" y="41"/>
                    <a:pt x="12" y="53"/>
                    <a:pt x="26" y="53"/>
                  </a:cubicBezTo>
                  <a:close/>
                  <a:moveTo>
                    <a:pt x="26" y="37"/>
                  </a:moveTo>
                  <a:cubicBezTo>
                    <a:pt x="20" y="37"/>
                    <a:pt x="15" y="32"/>
                    <a:pt x="15" y="26"/>
                  </a:cubicBezTo>
                  <a:cubicBezTo>
                    <a:pt x="15" y="20"/>
                    <a:pt x="20" y="15"/>
                    <a:pt x="26" y="15"/>
                  </a:cubicBezTo>
                  <a:cubicBezTo>
                    <a:pt x="32" y="15"/>
                    <a:pt x="37" y="20"/>
                    <a:pt x="37" y="26"/>
                  </a:cubicBezTo>
                  <a:cubicBezTo>
                    <a:pt x="37" y="32"/>
                    <a:pt x="32" y="37"/>
                    <a:pt x="26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</p:grpSp>
      <p:sp>
        <p:nvSpPr>
          <p:cNvPr id="71" name="Freeform 18">
            <a:extLst>
              <a:ext uri="{FF2B5EF4-FFF2-40B4-BE49-F238E27FC236}">
                <a16:creationId xmlns:a16="http://schemas.microsoft.com/office/drawing/2014/main" id="{DE7BCE4B-8B4A-4F8E-915C-00A4260B9D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EditPoints="1"/>
          </p:cNvSpPr>
          <p:nvPr/>
        </p:nvSpPr>
        <p:spPr bwMode="auto">
          <a:xfrm>
            <a:off x="4524060" y="2199841"/>
            <a:ext cx="1249903" cy="1252922"/>
          </a:xfrm>
          <a:custGeom>
            <a:avLst/>
            <a:gdLst>
              <a:gd name="T0" fmla="*/ 582 w 587"/>
              <a:gd name="T1" fmla="*/ 356 h 588"/>
              <a:gd name="T2" fmla="*/ 539 w 587"/>
              <a:gd name="T3" fmla="*/ 298 h 588"/>
              <a:gd name="T4" fmla="*/ 583 w 587"/>
              <a:gd name="T5" fmla="*/ 243 h 588"/>
              <a:gd name="T6" fmla="*/ 522 w 587"/>
              <a:gd name="T7" fmla="*/ 203 h 588"/>
              <a:gd name="T8" fmla="*/ 541 w 587"/>
              <a:gd name="T9" fmla="*/ 134 h 588"/>
              <a:gd name="T10" fmla="*/ 471 w 587"/>
              <a:gd name="T11" fmla="*/ 124 h 588"/>
              <a:gd name="T12" fmla="*/ 462 w 587"/>
              <a:gd name="T13" fmla="*/ 53 h 588"/>
              <a:gd name="T14" fmla="*/ 390 w 587"/>
              <a:gd name="T15" fmla="*/ 68 h 588"/>
              <a:gd name="T16" fmla="*/ 356 w 587"/>
              <a:gd name="T17" fmla="*/ 6 h 588"/>
              <a:gd name="T18" fmla="*/ 298 w 587"/>
              <a:gd name="T19" fmla="*/ 48 h 588"/>
              <a:gd name="T20" fmla="*/ 243 w 587"/>
              <a:gd name="T21" fmla="*/ 5 h 588"/>
              <a:gd name="T22" fmla="*/ 203 w 587"/>
              <a:gd name="T23" fmla="*/ 66 h 588"/>
              <a:gd name="T24" fmla="*/ 134 w 587"/>
              <a:gd name="T25" fmla="*/ 47 h 588"/>
              <a:gd name="T26" fmla="*/ 123 w 587"/>
              <a:gd name="T27" fmla="*/ 117 h 588"/>
              <a:gd name="T28" fmla="*/ 53 w 587"/>
              <a:gd name="T29" fmla="*/ 125 h 588"/>
              <a:gd name="T30" fmla="*/ 68 w 587"/>
              <a:gd name="T31" fmla="*/ 197 h 588"/>
              <a:gd name="T32" fmla="*/ 6 w 587"/>
              <a:gd name="T33" fmla="*/ 232 h 588"/>
              <a:gd name="T34" fmla="*/ 48 w 587"/>
              <a:gd name="T35" fmla="*/ 290 h 588"/>
              <a:gd name="T36" fmla="*/ 4 w 587"/>
              <a:gd name="T37" fmla="*/ 345 h 588"/>
              <a:gd name="T38" fmla="*/ 66 w 587"/>
              <a:gd name="T39" fmla="*/ 385 h 588"/>
              <a:gd name="T40" fmla="*/ 47 w 587"/>
              <a:gd name="T41" fmla="*/ 454 h 588"/>
              <a:gd name="T42" fmla="*/ 117 w 587"/>
              <a:gd name="T43" fmla="*/ 465 h 588"/>
              <a:gd name="T44" fmla="*/ 125 w 587"/>
              <a:gd name="T45" fmla="*/ 535 h 588"/>
              <a:gd name="T46" fmla="*/ 197 w 587"/>
              <a:gd name="T47" fmla="*/ 520 h 588"/>
              <a:gd name="T48" fmla="*/ 232 w 587"/>
              <a:gd name="T49" fmla="*/ 582 h 588"/>
              <a:gd name="T50" fmla="*/ 289 w 587"/>
              <a:gd name="T51" fmla="*/ 540 h 588"/>
              <a:gd name="T52" fmla="*/ 345 w 587"/>
              <a:gd name="T53" fmla="*/ 583 h 588"/>
              <a:gd name="T54" fmla="*/ 385 w 587"/>
              <a:gd name="T55" fmla="*/ 522 h 588"/>
              <a:gd name="T56" fmla="*/ 453 w 587"/>
              <a:gd name="T57" fmla="*/ 541 h 588"/>
              <a:gd name="T58" fmla="*/ 464 w 587"/>
              <a:gd name="T59" fmla="*/ 471 h 588"/>
              <a:gd name="T60" fmla="*/ 535 w 587"/>
              <a:gd name="T61" fmla="*/ 463 h 588"/>
              <a:gd name="T62" fmla="*/ 520 w 587"/>
              <a:gd name="T63" fmla="*/ 391 h 588"/>
              <a:gd name="T64" fmla="*/ 243 w 587"/>
              <a:gd name="T65" fmla="*/ 476 h 588"/>
              <a:gd name="T66" fmla="*/ 345 w 587"/>
              <a:gd name="T67" fmla="*/ 112 h 588"/>
              <a:gd name="T68" fmla="*/ 243 w 587"/>
              <a:gd name="T69" fmla="*/ 476 h 5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587" h="588">
                <a:moveTo>
                  <a:pt x="572" y="392"/>
                </a:moveTo>
                <a:cubicBezTo>
                  <a:pt x="582" y="356"/>
                  <a:pt x="582" y="356"/>
                  <a:pt x="582" y="356"/>
                </a:cubicBezTo>
                <a:cubicBezTo>
                  <a:pt x="537" y="330"/>
                  <a:pt x="537" y="330"/>
                  <a:pt x="537" y="330"/>
                </a:cubicBezTo>
                <a:cubicBezTo>
                  <a:pt x="538" y="319"/>
                  <a:pt x="539" y="309"/>
                  <a:pt x="539" y="298"/>
                </a:cubicBezTo>
                <a:cubicBezTo>
                  <a:pt x="587" y="280"/>
                  <a:pt x="587" y="280"/>
                  <a:pt x="587" y="280"/>
                </a:cubicBezTo>
                <a:cubicBezTo>
                  <a:pt x="583" y="243"/>
                  <a:pt x="583" y="243"/>
                  <a:pt x="583" y="243"/>
                </a:cubicBezTo>
                <a:cubicBezTo>
                  <a:pt x="532" y="236"/>
                  <a:pt x="532" y="236"/>
                  <a:pt x="532" y="236"/>
                </a:cubicBezTo>
                <a:cubicBezTo>
                  <a:pt x="530" y="224"/>
                  <a:pt x="526" y="213"/>
                  <a:pt x="522" y="203"/>
                </a:cubicBezTo>
                <a:cubicBezTo>
                  <a:pt x="559" y="167"/>
                  <a:pt x="559" y="167"/>
                  <a:pt x="559" y="167"/>
                </a:cubicBezTo>
                <a:cubicBezTo>
                  <a:pt x="541" y="134"/>
                  <a:pt x="541" y="134"/>
                  <a:pt x="541" y="134"/>
                </a:cubicBezTo>
                <a:cubicBezTo>
                  <a:pt x="491" y="147"/>
                  <a:pt x="491" y="147"/>
                  <a:pt x="491" y="147"/>
                </a:cubicBezTo>
                <a:cubicBezTo>
                  <a:pt x="485" y="139"/>
                  <a:pt x="478" y="131"/>
                  <a:pt x="471" y="124"/>
                </a:cubicBezTo>
                <a:cubicBezTo>
                  <a:pt x="492" y="77"/>
                  <a:pt x="492" y="77"/>
                  <a:pt x="492" y="77"/>
                </a:cubicBezTo>
                <a:cubicBezTo>
                  <a:pt x="462" y="53"/>
                  <a:pt x="462" y="53"/>
                  <a:pt x="462" y="53"/>
                </a:cubicBezTo>
                <a:cubicBezTo>
                  <a:pt x="421" y="84"/>
                  <a:pt x="421" y="84"/>
                  <a:pt x="421" y="84"/>
                </a:cubicBezTo>
                <a:cubicBezTo>
                  <a:pt x="411" y="78"/>
                  <a:pt x="401" y="73"/>
                  <a:pt x="390" y="68"/>
                </a:cubicBezTo>
                <a:cubicBezTo>
                  <a:pt x="392" y="16"/>
                  <a:pt x="392" y="16"/>
                  <a:pt x="392" y="16"/>
                </a:cubicBezTo>
                <a:cubicBezTo>
                  <a:pt x="356" y="6"/>
                  <a:pt x="356" y="6"/>
                  <a:pt x="356" y="6"/>
                </a:cubicBezTo>
                <a:cubicBezTo>
                  <a:pt x="330" y="51"/>
                  <a:pt x="330" y="51"/>
                  <a:pt x="330" y="51"/>
                </a:cubicBezTo>
                <a:cubicBezTo>
                  <a:pt x="319" y="49"/>
                  <a:pt x="309" y="49"/>
                  <a:pt x="298" y="48"/>
                </a:cubicBezTo>
                <a:cubicBezTo>
                  <a:pt x="280" y="0"/>
                  <a:pt x="280" y="0"/>
                  <a:pt x="280" y="0"/>
                </a:cubicBezTo>
                <a:cubicBezTo>
                  <a:pt x="243" y="5"/>
                  <a:pt x="243" y="5"/>
                  <a:pt x="243" y="5"/>
                </a:cubicBezTo>
                <a:cubicBezTo>
                  <a:pt x="235" y="55"/>
                  <a:pt x="235" y="55"/>
                  <a:pt x="235" y="55"/>
                </a:cubicBezTo>
                <a:cubicBezTo>
                  <a:pt x="224" y="58"/>
                  <a:pt x="213" y="62"/>
                  <a:pt x="203" y="66"/>
                </a:cubicBezTo>
                <a:cubicBezTo>
                  <a:pt x="167" y="29"/>
                  <a:pt x="167" y="29"/>
                  <a:pt x="167" y="29"/>
                </a:cubicBezTo>
                <a:cubicBezTo>
                  <a:pt x="134" y="47"/>
                  <a:pt x="134" y="47"/>
                  <a:pt x="134" y="47"/>
                </a:cubicBezTo>
                <a:cubicBezTo>
                  <a:pt x="147" y="97"/>
                  <a:pt x="147" y="97"/>
                  <a:pt x="147" y="97"/>
                </a:cubicBezTo>
                <a:cubicBezTo>
                  <a:pt x="139" y="103"/>
                  <a:pt x="131" y="110"/>
                  <a:pt x="123" y="117"/>
                </a:cubicBezTo>
                <a:cubicBezTo>
                  <a:pt x="76" y="96"/>
                  <a:pt x="76" y="96"/>
                  <a:pt x="76" y="96"/>
                </a:cubicBezTo>
                <a:cubicBezTo>
                  <a:pt x="53" y="125"/>
                  <a:pt x="53" y="125"/>
                  <a:pt x="53" y="125"/>
                </a:cubicBezTo>
                <a:cubicBezTo>
                  <a:pt x="84" y="167"/>
                  <a:pt x="84" y="167"/>
                  <a:pt x="84" y="167"/>
                </a:cubicBezTo>
                <a:cubicBezTo>
                  <a:pt x="78" y="176"/>
                  <a:pt x="73" y="187"/>
                  <a:pt x="68" y="197"/>
                </a:cubicBezTo>
                <a:cubicBezTo>
                  <a:pt x="16" y="196"/>
                  <a:pt x="16" y="196"/>
                  <a:pt x="16" y="196"/>
                </a:cubicBezTo>
                <a:cubicBezTo>
                  <a:pt x="6" y="232"/>
                  <a:pt x="6" y="232"/>
                  <a:pt x="6" y="232"/>
                </a:cubicBezTo>
                <a:cubicBezTo>
                  <a:pt x="51" y="258"/>
                  <a:pt x="51" y="258"/>
                  <a:pt x="51" y="258"/>
                </a:cubicBezTo>
                <a:cubicBezTo>
                  <a:pt x="49" y="269"/>
                  <a:pt x="48" y="279"/>
                  <a:pt x="48" y="290"/>
                </a:cubicBezTo>
                <a:cubicBezTo>
                  <a:pt x="0" y="308"/>
                  <a:pt x="0" y="308"/>
                  <a:pt x="0" y="308"/>
                </a:cubicBezTo>
                <a:cubicBezTo>
                  <a:pt x="4" y="345"/>
                  <a:pt x="4" y="345"/>
                  <a:pt x="4" y="345"/>
                </a:cubicBezTo>
                <a:cubicBezTo>
                  <a:pt x="55" y="352"/>
                  <a:pt x="55" y="352"/>
                  <a:pt x="55" y="352"/>
                </a:cubicBezTo>
                <a:cubicBezTo>
                  <a:pt x="58" y="364"/>
                  <a:pt x="62" y="375"/>
                  <a:pt x="66" y="385"/>
                </a:cubicBezTo>
                <a:cubicBezTo>
                  <a:pt x="29" y="421"/>
                  <a:pt x="29" y="421"/>
                  <a:pt x="29" y="421"/>
                </a:cubicBezTo>
                <a:cubicBezTo>
                  <a:pt x="47" y="454"/>
                  <a:pt x="47" y="454"/>
                  <a:pt x="47" y="454"/>
                </a:cubicBezTo>
                <a:cubicBezTo>
                  <a:pt x="97" y="441"/>
                  <a:pt x="97" y="441"/>
                  <a:pt x="97" y="441"/>
                </a:cubicBezTo>
                <a:cubicBezTo>
                  <a:pt x="103" y="449"/>
                  <a:pt x="110" y="457"/>
                  <a:pt x="117" y="465"/>
                </a:cubicBezTo>
                <a:cubicBezTo>
                  <a:pt x="96" y="511"/>
                  <a:pt x="96" y="511"/>
                  <a:pt x="96" y="511"/>
                </a:cubicBezTo>
                <a:cubicBezTo>
                  <a:pt x="125" y="535"/>
                  <a:pt x="125" y="535"/>
                  <a:pt x="125" y="535"/>
                </a:cubicBezTo>
                <a:cubicBezTo>
                  <a:pt x="167" y="504"/>
                  <a:pt x="167" y="504"/>
                  <a:pt x="167" y="504"/>
                </a:cubicBezTo>
                <a:cubicBezTo>
                  <a:pt x="176" y="510"/>
                  <a:pt x="187" y="515"/>
                  <a:pt x="197" y="520"/>
                </a:cubicBezTo>
                <a:cubicBezTo>
                  <a:pt x="196" y="572"/>
                  <a:pt x="196" y="572"/>
                  <a:pt x="196" y="572"/>
                </a:cubicBezTo>
                <a:cubicBezTo>
                  <a:pt x="232" y="582"/>
                  <a:pt x="232" y="582"/>
                  <a:pt x="232" y="582"/>
                </a:cubicBezTo>
                <a:cubicBezTo>
                  <a:pt x="258" y="537"/>
                  <a:pt x="258" y="537"/>
                  <a:pt x="258" y="537"/>
                </a:cubicBezTo>
                <a:cubicBezTo>
                  <a:pt x="269" y="539"/>
                  <a:pt x="279" y="539"/>
                  <a:pt x="289" y="540"/>
                </a:cubicBezTo>
                <a:cubicBezTo>
                  <a:pt x="308" y="588"/>
                  <a:pt x="308" y="588"/>
                  <a:pt x="308" y="588"/>
                </a:cubicBezTo>
                <a:cubicBezTo>
                  <a:pt x="345" y="583"/>
                  <a:pt x="345" y="583"/>
                  <a:pt x="345" y="583"/>
                </a:cubicBezTo>
                <a:cubicBezTo>
                  <a:pt x="352" y="533"/>
                  <a:pt x="352" y="533"/>
                  <a:pt x="352" y="533"/>
                </a:cubicBezTo>
                <a:cubicBezTo>
                  <a:pt x="364" y="530"/>
                  <a:pt x="375" y="526"/>
                  <a:pt x="385" y="522"/>
                </a:cubicBezTo>
                <a:cubicBezTo>
                  <a:pt x="421" y="559"/>
                  <a:pt x="421" y="559"/>
                  <a:pt x="421" y="559"/>
                </a:cubicBezTo>
                <a:cubicBezTo>
                  <a:pt x="453" y="541"/>
                  <a:pt x="453" y="541"/>
                  <a:pt x="453" y="541"/>
                </a:cubicBezTo>
                <a:cubicBezTo>
                  <a:pt x="440" y="491"/>
                  <a:pt x="440" y="491"/>
                  <a:pt x="440" y="491"/>
                </a:cubicBezTo>
                <a:cubicBezTo>
                  <a:pt x="449" y="485"/>
                  <a:pt x="457" y="478"/>
                  <a:pt x="464" y="471"/>
                </a:cubicBezTo>
                <a:cubicBezTo>
                  <a:pt x="511" y="492"/>
                  <a:pt x="511" y="492"/>
                  <a:pt x="511" y="492"/>
                </a:cubicBezTo>
                <a:cubicBezTo>
                  <a:pt x="535" y="463"/>
                  <a:pt x="535" y="463"/>
                  <a:pt x="535" y="463"/>
                </a:cubicBezTo>
                <a:cubicBezTo>
                  <a:pt x="504" y="421"/>
                  <a:pt x="504" y="421"/>
                  <a:pt x="504" y="421"/>
                </a:cubicBezTo>
                <a:cubicBezTo>
                  <a:pt x="510" y="412"/>
                  <a:pt x="515" y="401"/>
                  <a:pt x="520" y="391"/>
                </a:cubicBezTo>
                <a:lnTo>
                  <a:pt x="572" y="392"/>
                </a:lnTo>
                <a:close/>
                <a:moveTo>
                  <a:pt x="243" y="476"/>
                </a:moveTo>
                <a:cubicBezTo>
                  <a:pt x="142" y="447"/>
                  <a:pt x="84" y="343"/>
                  <a:pt x="112" y="243"/>
                </a:cubicBezTo>
                <a:cubicBezTo>
                  <a:pt x="140" y="142"/>
                  <a:pt x="245" y="84"/>
                  <a:pt x="345" y="112"/>
                </a:cubicBezTo>
                <a:cubicBezTo>
                  <a:pt x="446" y="141"/>
                  <a:pt x="504" y="245"/>
                  <a:pt x="476" y="345"/>
                </a:cubicBezTo>
                <a:cubicBezTo>
                  <a:pt x="447" y="446"/>
                  <a:pt x="343" y="504"/>
                  <a:pt x="243" y="476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2" name="Freeform 20">
            <a:extLst>
              <a:ext uri="{FF2B5EF4-FFF2-40B4-BE49-F238E27FC236}">
                <a16:creationId xmlns:a16="http://schemas.microsoft.com/office/drawing/2014/main" id="{4119EE63-2CCC-45D1-999C-196913453B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EditPoints="1"/>
          </p:cNvSpPr>
          <p:nvPr/>
        </p:nvSpPr>
        <p:spPr bwMode="auto">
          <a:xfrm>
            <a:off x="2842428" y="2255694"/>
            <a:ext cx="1553322" cy="1551812"/>
          </a:xfrm>
          <a:custGeom>
            <a:avLst/>
            <a:gdLst>
              <a:gd name="T0" fmla="*/ 461 w 730"/>
              <a:gd name="T1" fmla="*/ 716 h 729"/>
              <a:gd name="T2" fmla="*/ 500 w 730"/>
              <a:gd name="T3" fmla="*/ 638 h 729"/>
              <a:gd name="T4" fmla="*/ 586 w 730"/>
              <a:gd name="T5" fmla="*/ 654 h 729"/>
              <a:gd name="T6" fmla="*/ 593 w 730"/>
              <a:gd name="T7" fmla="*/ 567 h 729"/>
              <a:gd name="T8" fmla="*/ 682 w 730"/>
              <a:gd name="T9" fmla="*/ 546 h 729"/>
              <a:gd name="T10" fmla="*/ 654 w 730"/>
              <a:gd name="T11" fmla="*/ 462 h 729"/>
              <a:gd name="T12" fmla="*/ 726 w 730"/>
              <a:gd name="T13" fmla="*/ 413 h 729"/>
              <a:gd name="T14" fmla="*/ 669 w 730"/>
              <a:gd name="T15" fmla="*/ 346 h 729"/>
              <a:gd name="T16" fmla="*/ 717 w 730"/>
              <a:gd name="T17" fmla="*/ 269 h 729"/>
              <a:gd name="T18" fmla="*/ 638 w 730"/>
              <a:gd name="T19" fmla="*/ 229 h 729"/>
              <a:gd name="T20" fmla="*/ 655 w 730"/>
              <a:gd name="T21" fmla="*/ 143 h 729"/>
              <a:gd name="T22" fmla="*/ 567 w 730"/>
              <a:gd name="T23" fmla="*/ 136 h 729"/>
              <a:gd name="T24" fmla="*/ 546 w 730"/>
              <a:gd name="T25" fmla="*/ 47 h 729"/>
              <a:gd name="T26" fmla="*/ 463 w 730"/>
              <a:gd name="T27" fmla="*/ 76 h 729"/>
              <a:gd name="T28" fmla="*/ 413 w 730"/>
              <a:gd name="T29" fmla="*/ 3 h 729"/>
              <a:gd name="T30" fmla="*/ 347 w 730"/>
              <a:gd name="T31" fmla="*/ 60 h 729"/>
              <a:gd name="T32" fmla="*/ 269 w 730"/>
              <a:gd name="T33" fmla="*/ 13 h 729"/>
              <a:gd name="T34" fmla="*/ 230 w 730"/>
              <a:gd name="T35" fmla="*/ 91 h 729"/>
              <a:gd name="T36" fmla="*/ 144 w 730"/>
              <a:gd name="T37" fmla="*/ 75 h 729"/>
              <a:gd name="T38" fmla="*/ 137 w 730"/>
              <a:gd name="T39" fmla="*/ 162 h 729"/>
              <a:gd name="T40" fmla="*/ 48 w 730"/>
              <a:gd name="T41" fmla="*/ 183 h 729"/>
              <a:gd name="T42" fmla="*/ 76 w 730"/>
              <a:gd name="T43" fmla="*/ 267 h 729"/>
              <a:gd name="T44" fmla="*/ 3 w 730"/>
              <a:gd name="T45" fmla="*/ 316 h 729"/>
              <a:gd name="T46" fmla="*/ 61 w 730"/>
              <a:gd name="T47" fmla="*/ 383 h 729"/>
              <a:gd name="T48" fmla="*/ 13 w 730"/>
              <a:gd name="T49" fmla="*/ 460 h 729"/>
              <a:gd name="T50" fmla="*/ 92 w 730"/>
              <a:gd name="T51" fmla="*/ 499 h 729"/>
              <a:gd name="T52" fmla="*/ 75 w 730"/>
              <a:gd name="T53" fmla="*/ 586 h 729"/>
              <a:gd name="T54" fmla="*/ 163 w 730"/>
              <a:gd name="T55" fmla="*/ 592 h 729"/>
              <a:gd name="T56" fmla="*/ 184 w 730"/>
              <a:gd name="T57" fmla="*/ 682 h 729"/>
              <a:gd name="T58" fmla="*/ 267 w 730"/>
              <a:gd name="T59" fmla="*/ 653 h 729"/>
              <a:gd name="T60" fmla="*/ 317 w 730"/>
              <a:gd name="T61" fmla="*/ 726 h 729"/>
              <a:gd name="T62" fmla="*/ 383 w 730"/>
              <a:gd name="T63" fmla="*/ 669 h 729"/>
              <a:gd name="T64" fmla="*/ 262 w 730"/>
              <a:gd name="T65" fmla="*/ 575 h 729"/>
              <a:gd name="T66" fmla="*/ 468 w 730"/>
              <a:gd name="T67" fmla="*/ 154 h 729"/>
              <a:gd name="T68" fmla="*/ 262 w 730"/>
              <a:gd name="T69" fmla="*/ 575 h 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730" h="729">
                <a:moveTo>
                  <a:pt x="426" y="663"/>
                </a:moveTo>
                <a:cubicBezTo>
                  <a:pt x="461" y="716"/>
                  <a:pt x="461" y="716"/>
                  <a:pt x="461" y="716"/>
                </a:cubicBezTo>
                <a:cubicBezTo>
                  <a:pt x="505" y="701"/>
                  <a:pt x="505" y="701"/>
                  <a:pt x="505" y="701"/>
                </a:cubicBezTo>
                <a:cubicBezTo>
                  <a:pt x="500" y="638"/>
                  <a:pt x="500" y="638"/>
                  <a:pt x="500" y="638"/>
                </a:cubicBezTo>
                <a:cubicBezTo>
                  <a:pt x="512" y="632"/>
                  <a:pt x="523" y="625"/>
                  <a:pt x="534" y="618"/>
                </a:cubicBezTo>
                <a:cubicBezTo>
                  <a:pt x="586" y="654"/>
                  <a:pt x="586" y="654"/>
                  <a:pt x="586" y="654"/>
                </a:cubicBezTo>
                <a:cubicBezTo>
                  <a:pt x="621" y="624"/>
                  <a:pt x="621" y="624"/>
                  <a:pt x="621" y="624"/>
                </a:cubicBezTo>
                <a:cubicBezTo>
                  <a:pt x="593" y="567"/>
                  <a:pt x="593" y="567"/>
                  <a:pt x="593" y="567"/>
                </a:cubicBezTo>
                <a:cubicBezTo>
                  <a:pt x="602" y="556"/>
                  <a:pt x="611" y="545"/>
                  <a:pt x="619" y="533"/>
                </a:cubicBezTo>
                <a:cubicBezTo>
                  <a:pt x="682" y="546"/>
                  <a:pt x="682" y="546"/>
                  <a:pt x="682" y="546"/>
                </a:cubicBezTo>
                <a:cubicBezTo>
                  <a:pt x="703" y="504"/>
                  <a:pt x="703" y="504"/>
                  <a:pt x="703" y="504"/>
                </a:cubicBezTo>
                <a:cubicBezTo>
                  <a:pt x="654" y="462"/>
                  <a:pt x="654" y="462"/>
                  <a:pt x="654" y="462"/>
                </a:cubicBezTo>
                <a:cubicBezTo>
                  <a:pt x="658" y="450"/>
                  <a:pt x="661" y="437"/>
                  <a:pt x="664" y="425"/>
                </a:cubicBezTo>
                <a:cubicBezTo>
                  <a:pt x="726" y="413"/>
                  <a:pt x="726" y="413"/>
                  <a:pt x="726" y="413"/>
                </a:cubicBezTo>
                <a:cubicBezTo>
                  <a:pt x="730" y="367"/>
                  <a:pt x="730" y="367"/>
                  <a:pt x="730" y="367"/>
                </a:cubicBezTo>
                <a:cubicBezTo>
                  <a:pt x="669" y="346"/>
                  <a:pt x="669" y="346"/>
                  <a:pt x="669" y="346"/>
                </a:cubicBezTo>
                <a:cubicBezTo>
                  <a:pt x="668" y="332"/>
                  <a:pt x="666" y="318"/>
                  <a:pt x="664" y="304"/>
                </a:cubicBezTo>
                <a:cubicBezTo>
                  <a:pt x="717" y="269"/>
                  <a:pt x="717" y="269"/>
                  <a:pt x="717" y="269"/>
                </a:cubicBezTo>
                <a:cubicBezTo>
                  <a:pt x="702" y="225"/>
                  <a:pt x="702" y="225"/>
                  <a:pt x="702" y="225"/>
                </a:cubicBezTo>
                <a:cubicBezTo>
                  <a:pt x="638" y="229"/>
                  <a:pt x="638" y="229"/>
                  <a:pt x="638" y="229"/>
                </a:cubicBezTo>
                <a:cubicBezTo>
                  <a:pt x="632" y="218"/>
                  <a:pt x="626" y="207"/>
                  <a:pt x="619" y="196"/>
                </a:cubicBezTo>
                <a:cubicBezTo>
                  <a:pt x="655" y="143"/>
                  <a:pt x="655" y="143"/>
                  <a:pt x="655" y="143"/>
                </a:cubicBezTo>
                <a:cubicBezTo>
                  <a:pt x="624" y="108"/>
                  <a:pt x="624" y="108"/>
                  <a:pt x="624" y="108"/>
                </a:cubicBezTo>
                <a:cubicBezTo>
                  <a:pt x="567" y="136"/>
                  <a:pt x="567" y="136"/>
                  <a:pt x="567" y="136"/>
                </a:cubicBezTo>
                <a:cubicBezTo>
                  <a:pt x="557" y="127"/>
                  <a:pt x="545" y="118"/>
                  <a:pt x="533" y="110"/>
                </a:cubicBezTo>
                <a:cubicBezTo>
                  <a:pt x="546" y="47"/>
                  <a:pt x="546" y="47"/>
                  <a:pt x="546" y="47"/>
                </a:cubicBezTo>
                <a:cubicBezTo>
                  <a:pt x="505" y="27"/>
                  <a:pt x="505" y="27"/>
                  <a:pt x="505" y="27"/>
                </a:cubicBezTo>
                <a:cubicBezTo>
                  <a:pt x="463" y="76"/>
                  <a:pt x="463" y="76"/>
                  <a:pt x="463" y="76"/>
                </a:cubicBezTo>
                <a:cubicBezTo>
                  <a:pt x="450" y="72"/>
                  <a:pt x="438" y="68"/>
                  <a:pt x="425" y="66"/>
                </a:cubicBezTo>
                <a:cubicBezTo>
                  <a:pt x="413" y="3"/>
                  <a:pt x="413" y="3"/>
                  <a:pt x="413" y="3"/>
                </a:cubicBezTo>
                <a:cubicBezTo>
                  <a:pt x="367" y="0"/>
                  <a:pt x="367" y="0"/>
                  <a:pt x="367" y="0"/>
                </a:cubicBezTo>
                <a:cubicBezTo>
                  <a:pt x="347" y="60"/>
                  <a:pt x="347" y="60"/>
                  <a:pt x="347" y="60"/>
                </a:cubicBezTo>
                <a:cubicBezTo>
                  <a:pt x="332" y="61"/>
                  <a:pt x="318" y="63"/>
                  <a:pt x="304" y="66"/>
                </a:cubicBezTo>
                <a:cubicBezTo>
                  <a:pt x="269" y="13"/>
                  <a:pt x="269" y="13"/>
                  <a:pt x="269" y="13"/>
                </a:cubicBezTo>
                <a:cubicBezTo>
                  <a:pt x="225" y="28"/>
                  <a:pt x="225" y="28"/>
                  <a:pt x="225" y="28"/>
                </a:cubicBezTo>
                <a:cubicBezTo>
                  <a:pt x="230" y="91"/>
                  <a:pt x="230" y="91"/>
                  <a:pt x="230" y="91"/>
                </a:cubicBezTo>
                <a:cubicBezTo>
                  <a:pt x="218" y="97"/>
                  <a:pt x="207" y="103"/>
                  <a:pt x="196" y="111"/>
                </a:cubicBezTo>
                <a:cubicBezTo>
                  <a:pt x="144" y="75"/>
                  <a:pt x="144" y="75"/>
                  <a:pt x="144" y="75"/>
                </a:cubicBezTo>
                <a:cubicBezTo>
                  <a:pt x="109" y="105"/>
                  <a:pt x="109" y="105"/>
                  <a:pt x="109" y="105"/>
                </a:cubicBezTo>
                <a:cubicBezTo>
                  <a:pt x="137" y="162"/>
                  <a:pt x="137" y="162"/>
                  <a:pt x="137" y="162"/>
                </a:cubicBezTo>
                <a:cubicBezTo>
                  <a:pt x="128" y="173"/>
                  <a:pt x="119" y="184"/>
                  <a:pt x="111" y="196"/>
                </a:cubicBezTo>
                <a:cubicBezTo>
                  <a:pt x="48" y="183"/>
                  <a:pt x="48" y="183"/>
                  <a:pt x="48" y="183"/>
                </a:cubicBezTo>
                <a:cubicBezTo>
                  <a:pt x="27" y="225"/>
                  <a:pt x="27" y="225"/>
                  <a:pt x="27" y="225"/>
                </a:cubicBezTo>
                <a:cubicBezTo>
                  <a:pt x="76" y="267"/>
                  <a:pt x="76" y="267"/>
                  <a:pt x="76" y="267"/>
                </a:cubicBezTo>
                <a:cubicBezTo>
                  <a:pt x="72" y="279"/>
                  <a:pt x="69" y="292"/>
                  <a:pt x="66" y="304"/>
                </a:cubicBezTo>
                <a:cubicBezTo>
                  <a:pt x="3" y="316"/>
                  <a:pt x="3" y="316"/>
                  <a:pt x="3" y="316"/>
                </a:cubicBezTo>
                <a:cubicBezTo>
                  <a:pt x="0" y="362"/>
                  <a:pt x="0" y="362"/>
                  <a:pt x="0" y="362"/>
                </a:cubicBezTo>
                <a:cubicBezTo>
                  <a:pt x="61" y="383"/>
                  <a:pt x="61" y="383"/>
                  <a:pt x="61" y="383"/>
                </a:cubicBezTo>
                <a:cubicBezTo>
                  <a:pt x="62" y="397"/>
                  <a:pt x="63" y="411"/>
                  <a:pt x="66" y="425"/>
                </a:cubicBezTo>
                <a:cubicBezTo>
                  <a:pt x="13" y="460"/>
                  <a:pt x="13" y="460"/>
                  <a:pt x="13" y="460"/>
                </a:cubicBezTo>
                <a:cubicBezTo>
                  <a:pt x="28" y="504"/>
                  <a:pt x="28" y="504"/>
                  <a:pt x="28" y="504"/>
                </a:cubicBezTo>
                <a:cubicBezTo>
                  <a:pt x="92" y="499"/>
                  <a:pt x="92" y="499"/>
                  <a:pt x="92" y="499"/>
                </a:cubicBezTo>
                <a:cubicBezTo>
                  <a:pt x="97" y="511"/>
                  <a:pt x="104" y="522"/>
                  <a:pt x="111" y="533"/>
                </a:cubicBezTo>
                <a:cubicBezTo>
                  <a:pt x="75" y="586"/>
                  <a:pt x="75" y="586"/>
                  <a:pt x="75" y="586"/>
                </a:cubicBezTo>
                <a:cubicBezTo>
                  <a:pt x="106" y="621"/>
                  <a:pt x="106" y="621"/>
                  <a:pt x="106" y="621"/>
                </a:cubicBezTo>
                <a:cubicBezTo>
                  <a:pt x="163" y="592"/>
                  <a:pt x="163" y="592"/>
                  <a:pt x="163" y="592"/>
                </a:cubicBezTo>
                <a:cubicBezTo>
                  <a:pt x="173" y="602"/>
                  <a:pt x="185" y="611"/>
                  <a:pt x="197" y="619"/>
                </a:cubicBezTo>
                <a:cubicBezTo>
                  <a:pt x="184" y="682"/>
                  <a:pt x="184" y="682"/>
                  <a:pt x="184" y="682"/>
                </a:cubicBezTo>
                <a:cubicBezTo>
                  <a:pt x="225" y="702"/>
                  <a:pt x="225" y="702"/>
                  <a:pt x="225" y="702"/>
                </a:cubicBezTo>
                <a:cubicBezTo>
                  <a:pt x="267" y="653"/>
                  <a:pt x="267" y="653"/>
                  <a:pt x="267" y="653"/>
                </a:cubicBezTo>
                <a:cubicBezTo>
                  <a:pt x="280" y="657"/>
                  <a:pt x="292" y="661"/>
                  <a:pt x="305" y="663"/>
                </a:cubicBezTo>
                <a:cubicBezTo>
                  <a:pt x="317" y="726"/>
                  <a:pt x="317" y="726"/>
                  <a:pt x="317" y="726"/>
                </a:cubicBezTo>
                <a:cubicBezTo>
                  <a:pt x="363" y="729"/>
                  <a:pt x="363" y="729"/>
                  <a:pt x="363" y="729"/>
                </a:cubicBezTo>
                <a:cubicBezTo>
                  <a:pt x="383" y="669"/>
                  <a:pt x="383" y="669"/>
                  <a:pt x="383" y="669"/>
                </a:cubicBezTo>
                <a:cubicBezTo>
                  <a:pt x="397" y="668"/>
                  <a:pt x="412" y="666"/>
                  <a:pt x="426" y="663"/>
                </a:cubicBezTo>
                <a:close/>
                <a:moveTo>
                  <a:pt x="262" y="575"/>
                </a:moveTo>
                <a:cubicBezTo>
                  <a:pt x="146" y="518"/>
                  <a:pt x="97" y="377"/>
                  <a:pt x="154" y="261"/>
                </a:cubicBezTo>
                <a:cubicBezTo>
                  <a:pt x="211" y="145"/>
                  <a:pt x="352" y="97"/>
                  <a:pt x="468" y="154"/>
                </a:cubicBezTo>
                <a:cubicBezTo>
                  <a:pt x="584" y="211"/>
                  <a:pt x="632" y="351"/>
                  <a:pt x="575" y="468"/>
                </a:cubicBezTo>
                <a:cubicBezTo>
                  <a:pt x="518" y="584"/>
                  <a:pt x="378" y="632"/>
                  <a:pt x="262" y="57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3" name="Freeform 22">
            <a:extLst>
              <a:ext uri="{FF2B5EF4-FFF2-40B4-BE49-F238E27FC236}">
                <a16:creationId xmlns:a16="http://schemas.microsoft.com/office/drawing/2014/main" id="{3D1A91F6-D772-4EA5-A9C2-A7E0F1582E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EditPoints="1"/>
          </p:cNvSpPr>
          <p:nvPr/>
        </p:nvSpPr>
        <p:spPr bwMode="auto">
          <a:xfrm>
            <a:off x="2280878" y="3668627"/>
            <a:ext cx="1547283" cy="1548793"/>
          </a:xfrm>
          <a:custGeom>
            <a:avLst/>
            <a:gdLst>
              <a:gd name="T0" fmla="*/ 435 w 727"/>
              <a:gd name="T1" fmla="*/ 721 h 727"/>
              <a:gd name="T2" fmla="*/ 479 w 727"/>
              <a:gd name="T3" fmla="*/ 645 h 727"/>
              <a:gd name="T4" fmla="*/ 564 w 727"/>
              <a:gd name="T5" fmla="*/ 668 h 727"/>
              <a:gd name="T6" fmla="*/ 577 w 727"/>
              <a:gd name="T7" fmla="*/ 581 h 727"/>
              <a:gd name="T8" fmla="*/ 668 w 727"/>
              <a:gd name="T9" fmla="*/ 566 h 727"/>
              <a:gd name="T10" fmla="*/ 645 w 727"/>
              <a:gd name="T11" fmla="*/ 481 h 727"/>
              <a:gd name="T12" fmla="*/ 721 w 727"/>
              <a:gd name="T13" fmla="*/ 436 h 727"/>
              <a:gd name="T14" fmla="*/ 668 w 727"/>
              <a:gd name="T15" fmla="*/ 366 h 727"/>
              <a:gd name="T16" fmla="*/ 721 w 727"/>
              <a:gd name="T17" fmla="*/ 292 h 727"/>
              <a:gd name="T18" fmla="*/ 645 w 727"/>
              <a:gd name="T19" fmla="*/ 247 h 727"/>
              <a:gd name="T20" fmla="*/ 668 w 727"/>
              <a:gd name="T21" fmla="*/ 162 h 727"/>
              <a:gd name="T22" fmla="*/ 581 w 727"/>
              <a:gd name="T23" fmla="*/ 150 h 727"/>
              <a:gd name="T24" fmla="*/ 566 w 727"/>
              <a:gd name="T25" fmla="*/ 59 h 727"/>
              <a:gd name="T26" fmla="*/ 481 w 727"/>
              <a:gd name="T27" fmla="*/ 82 h 727"/>
              <a:gd name="T28" fmla="*/ 436 w 727"/>
              <a:gd name="T29" fmla="*/ 6 h 727"/>
              <a:gd name="T30" fmla="*/ 366 w 727"/>
              <a:gd name="T31" fmla="*/ 58 h 727"/>
              <a:gd name="T32" fmla="*/ 292 w 727"/>
              <a:gd name="T33" fmla="*/ 6 h 727"/>
              <a:gd name="T34" fmla="*/ 247 w 727"/>
              <a:gd name="T35" fmla="*/ 81 h 727"/>
              <a:gd name="T36" fmla="*/ 162 w 727"/>
              <a:gd name="T37" fmla="*/ 59 h 727"/>
              <a:gd name="T38" fmla="*/ 150 w 727"/>
              <a:gd name="T39" fmla="*/ 146 h 727"/>
              <a:gd name="T40" fmla="*/ 59 w 727"/>
              <a:gd name="T41" fmla="*/ 161 h 727"/>
              <a:gd name="T42" fmla="*/ 82 w 727"/>
              <a:gd name="T43" fmla="*/ 246 h 727"/>
              <a:gd name="T44" fmla="*/ 6 w 727"/>
              <a:gd name="T45" fmla="*/ 290 h 727"/>
              <a:gd name="T46" fmla="*/ 59 w 727"/>
              <a:gd name="T47" fmla="*/ 361 h 727"/>
              <a:gd name="T48" fmla="*/ 6 w 727"/>
              <a:gd name="T49" fmla="*/ 435 h 727"/>
              <a:gd name="T50" fmla="*/ 82 w 727"/>
              <a:gd name="T51" fmla="*/ 479 h 727"/>
              <a:gd name="T52" fmla="*/ 59 w 727"/>
              <a:gd name="T53" fmla="*/ 564 h 727"/>
              <a:gd name="T54" fmla="*/ 146 w 727"/>
              <a:gd name="T55" fmla="*/ 577 h 727"/>
              <a:gd name="T56" fmla="*/ 161 w 727"/>
              <a:gd name="T57" fmla="*/ 667 h 727"/>
              <a:gd name="T58" fmla="*/ 246 w 727"/>
              <a:gd name="T59" fmla="*/ 645 h 727"/>
              <a:gd name="T60" fmla="*/ 290 w 727"/>
              <a:gd name="T61" fmla="*/ 721 h 727"/>
              <a:gd name="T62" fmla="*/ 361 w 727"/>
              <a:gd name="T63" fmla="*/ 668 h 727"/>
              <a:gd name="T64" fmla="*/ 246 w 727"/>
              <a:gd name="T65" fmla="*/ 566 h 727"/>
              <a:gd name="T66" fmla="*/ 481 w 727"/>
              <a:gd name="T67" fmla="*/ 160 h 727"/>
              <a:gd name="T68" fmla="*/ 246 w 727"/>
              <a:gd name="T69" fmla="*/ 566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727" h="727">
                <a:moveTo>
                  <a:pt x="404" y="665"/>
                </a:moveTo>
                <a:cubicBezTo>
                  <a:pt x="435" y="721"/>
                  <a:pt x="435" y="721"/>
                  <a:pt x="435" y="721"/>
                </a:cubicBezTo>
                <a:cubicBezTo>
                  <a:pt x="480" y="709"/>
                  <a:pt x="480" y="709"/>
                  <a:pt x="480" y="709"/>
                </a:cubicBezTo>
                <a:cubicBezTo>
                  <a:pt x="479" y="645"/>
                  <a:pt x="479" y="645"/>
                  <a:pt x="479" y="645"/>
                </a:cubicBezTo>
                <a:cubicBezTo>
                  <a:pt x="491" y="640"/>
                  <a:pt x="503" y="634"/>
                  <a:pt x="514" y="628"/>
                </a:cubicBezTo>
                <a:cubicBezTo>
                  <a:pt x="564" y="668"/>
                  <a:pt x="564" y="668"/>
                  <a:pt x="564" y="668"/>
                </a:cubicBezTo>
                <a:cubicBezTo>
                  <a:pt x="601" y="640"/>
                  <a:pt x="601" y="640"/>
                  <a:pt x="601" y="640"/>
                </a:cubicBezTo>
                <a:cubicBezTo>
                  <a:pt x="577" y="581"/>
                  <a:pt x="577" y="581"/>
                  <a:pt x="577" y="581"/>
                </a:cubicBezTo>
                <a:cubicBezTo>
                  <a:pt x="587" y="571"/>
                  <a:pt x="597" y="560"/>
                  <a:pt x="605" y="548"/>
                </a:cubicBezTo>
                <a:cubicBezTo>
                  <a:pt x="668" y="566"/>
                  <a:pt x="668" y="566"/>
                  <a:pt x="668" y="566"/>
                </a:cubicBezTo>
                <a:cubicBezTo>
                  <a:pt x="691" y="526"/>
                  <a:pt x="691" y="526"/>
                  <a:pt x="691" y="526"/>
                </a:cubicBezTo>
                <a:cubicBezTo>
                  <a:pt x="645" y="481"/>
                  <a:pt x="645" y="481"/>
                  <a:pt x="645" y="481"/>
                </a:cubicBezTo>
                <a:cubicBezTo>
                  <a:pt x="650" y="468"/>
                  <a:pt x="654" y="456"/>
                  <a:pt x="657" y="444"/>
                </a:cubicBezTo>
                <a:cubicBezTo>
                  <a:pt x="721" y="436"/>
                  <a:pt x="721" y="436"/>
                  <a:pt x="721" y="436"/>
                </a:cubicBezTo>
                <a:cubicBezTo>
                  <a:pt x="727" y="390"/>
                  <a:pt x="727" y="390"/>
                  <a:pt x="727" y="390"/>
                </a:cubicBezTo>
                <a:cubicBezTo>
                  <a:pt x="668" y="366"/>
                  <a:pt x="668" y="366"/>
                  <a:pt x="668" y="366"/>
                </a:cubicBezTo>
                <a:cubicBezTo>
                  <a:pt x="668" y="352"/>
                  <a:pt x="667" y="337"/>
                  <a:pt x="666" y="323"/>
                </a:cubicBezTo>
                <a:cubicBezTo>
                  <a:pt x="721" y="292"/>
                  <a:pt x="721" y="292"/>
                  <a:pt x="721" y="292"/>
                </a:cubicBezTo>
                <a:cubicBezTo>
                  <a:pt x="709" y="247"/>
                  <a:pt x="709" y="247"/>
                  <a:pt x="709" y="247"/>
                </a:cubicBezTo>
                <a:cubicBezTo>
                  <a:pt x="645" y="247"/>
                  <a:pt x="645" y="247"/>
                  <a:pt x="645" y="247"/>
                </a:cubicBezTo>
                <a:cubicBezTo>
                  <a:pt x="640" y="235"/>
                  <a:pt x="635" y="224"/>
                  <a:pt x="628" y="212"/>
                </a:cubicBezTo>
                <a:cubicBezTo>
                  <a:pt x="668" y="162"/>
                  <a:pt x="668" y="162"/>
                  <a:pt x="668" y="162"/>
                </a:cubicBezTo>
                <a:cubicBezTo>
                  <a:pt x="640" y="125"/>
                  <a:pt x="640" y="125"/>
                  <a:pt x="640" y="125"/>
                </a:cubicBezTo>
                <a:cubicBezTo>
                  <a:pt x="581" y="150"/>
                  <a:pt x="581" y="150"/>
                  <a:pt x="581" y="150"/>
                </a:cubicBezTo>
                <a:cubicBezTo>
                  <a:pt x="571" y="140"/>
                  <a:pt x="560" y="130"/>
                  <a:pt x="549" y="121"/>
                </a:cubicBezTo>
                <a:cubicBezTo>
                  <a:pt x="566" y="59"/>
                  <a:pt x="566" y="59"/>
                  <a:pt x="566" y="59"/>
                </a:cubicBezTo>
                <a:cubicBezTo>
                  <a:pt x="526" y="36"/>
                  <a:pt x="526" y="36"/>
                  <a:pt x="526" y="36"/>
                </a:cubicBezTo>
                <a:cubicBezTo>
                  <a:pt x="481" y="82"/>
                  <a:pt x="481" y="82"/>
                  <a:pt x="481" y="82"/>
                </a:cubicBezTo>
                <a:cubicBezTo>
                  <a:pt x="469" y="77"/>
                  <a:pt x="456" y="73"/>
                  <a:pt x="444" y="69"/>
                </a:cubicBezTo>
                <a:cubicBezTo>
                  <a:pt x="436" y="6"/>
                  <a:pt x="436" y="6"/>
                  <a:pt x="436" y="6"/>
                </a:cubicBezTo>
                <a:cubicBezTo>
                  <a:pt x="391" y="0"/>
                  <a:pt x="391" y="0"/>
                  <a:pt x="391" y="0"/>
                </a:cubicBezTo>
                <a:cubicBezTo>
                  <a:pt x="366" y="58"/>
                  <a:pt x="366" y="58"/>
                  <a:pt x="366" y="58"/>
                </a:cubicBezTo>
                <a:cubicBezTo>
                  <a:pt x="352" y="58"/>
                  <a:pt x="337" y="59"/>
                  <a:pt x="323" y="61"/>
                </a:cubicBezTo>
                <a:cubicBezTo>
                  <a:pt x="292" y="6"/>
                  <a:pt x="292" y="6"/>
                  <a:pt x="292" y="6"/>
                </a:cubicBezTo>
                <a:cubicBezTo>
                  <a:pt x="247" y="18"/>
                  <a:pt x="247" y="18"/>
                  <a:pt x="247" y="18"/>
                </a:cubicBezTo>
                <a:cubicBezTo>
                  <a:pt x="247" y="81"/>
                  <a:pt x="247" y="81"/>
                  <a:pt x="247" y="81"/>
                </a:cubicBezTo>
                <a:cubicBezTo>
                  <a:pt x="235" y="86"/>
                  <a:pt x="224" y="92"/>
                  <a:pt x="212" y="98"/>
                </a:cubicBezTo>
                <a:cubicBezTo>
                  <a:pt x="162" y="59"/>
                  <a:pt x="162" y="59"/>
                  <a:pt x="162" y="59"/>
                </a:cubicBezTo>
                <a:cubicBezTo>
                  <a:pt x="125" y="87"/>
                  <a:pt x="125" y="87"/>
                  <a:pt x="125" y="87"/>
                </a:cubicBezTo>
                <a:cubicBezTo>
                  <a:pt x="150" y="146"/>
                  <a:pt x="150" y="146"/>
                  <a:pt x="150" y="146"/>
                </a:cubicBezTo>
                <a:cubicBezTo>
                  <a:pt x="140" y="156"/>
                  <a:pt x="130" y="166"/>
                  <a:pt x="121" y="178"/>
                </a:cubicBezTo>
                <a:cubicBezTo>
                  <a:pt x="59" y="161"/>
                  <a:pt x="59" y="161"/>
                  <a:pt x="59" y="161"/>
                </a:cubicBezTo>
                <a:cubicBezTo>
                  <a:pt x="36" y="201"/>
                  <a:pt x="36" y="201"/>
                  <a:pt x="36" y="201"/>
                </a:cubicBezTo>
                <a:cubicBezTo>
                  <a:pt x="82" y="246"/>
                  <a:pt x="82" y="246"/>
                  <a:pt x="82" y="246"/>
                </a:cubicBezTo>
                <a:cubicBezTo>
                  <a:pt x="77" y="258"/>
                  <a:pt x="73" y="270"/>
                  <a:pt x="69" y="283"/>
                </a:cubicBezTo>
                <a:cubicBezTo>
                  <a:pt x="6" y="290"/>
                  <a:pt x="6" y="290"/>
                  <a:pt x="6" y="290"/>
                </a:cubicBezTo>
                <a:cubicBezTo>
                  <a:pt x="0" y="336"/>
                  <a:pt x="0" y="336"/>
                  <a:pt x="0" y="336"/>
                </a:cubicBezTo>
                <a:cubicBezTo>
                  <a:pt x="59" y="361"/>
                  <a:pt x="59" y="361"/>
                  <a:pt x="59" y="361"/>
                </a:cubicBezTo>
                <a:cubicBezTo>
                  <a:pt x="59" y="375"/>
                  <a:pt x="59" y="389"/>
                  <a:pt x="61" y="403"/>
                </a:cubicBezTo>
                <a:cubicBezTo>
                  <a:pt x="6" y="435"/>
                  <a:pt x="6" y="435"/>
                  <a:pt x="6" y="435"/>
                </a:cubicBezTo>
                <a:cubicBezTo>
                  <a:pt x="18" y="480"/>
                  <a:pt x="18" y="480"/>
                  <a:pt x="18" y="480"/>
                </a:cubicBezTo>
                <a:cubicBezTo>
                  <a:pt x="82" y="479"/>
                  <a:pt x="82" y="479"/>
                  <a:pt x="82" y="479"/>
                </a:cubicBezTo>
                <a:cubicBezTo>
                  <a:pt x="87" y="491"/>
                  <a:pt x="92" y="503"/>
                  <a:pt x="99" y="514"/>
                </a:cubicBezTo>
                <a:cubicBezTo>
                  <a:pt x="59" y="564"/>
                  <a:pt x="59" y="564"/>
                  <a:pt x="59" y="564"/>
                </a:cubicBezTo>
                <a:cubicBezTo>
                  <a:pt x="87" y="601"/>
                  <a:pt x="87" y="601"/>
                  <a:pt x="87" y="601"/>
                </a:cubicBezTo>
                <a:cubicBezTo>
                  <a:pt x="146" y="577"/>
                  <a:pt x="146" y="577"/>
                  <a:pt x="146" y="577"/>
                </a:cubicBezTo>
                <a:cubicBezTo>
                  <a:pt x="156" y="587"/>
                  <a:pt x="167" y="596"/>
                  <a:pt x="178" y="605"/>
                </a:cubicBezTo>
                <a:cubicBezTo>
                  <a:pt x="161" y="667"/>
                  <a:pt x="161" y="667"/>
                  <a:pt x="161" y="667"/>
                </a:cubicBezTo>
                <a:cubicBezTo>
                  <a:pt x="201" y="691"/>
                  <a:pt x="201" y="691"/>
                  <a:pt x="201" y="691"/>
                </a:cubicBezTo>
                <a:cubicBezTo>
                  <a:pt x="246" y="645"/>
                  <a:pt x="246" y="645"/>
                  <a:pt x="246" y="645"/>
                </a:cubicBezTo>
                <a:cubicBezTo>
                  <a:pt x="258" y="650"/>
                  <a:pt x="271" y="654"/>
                  <a:pt x="283" y="657"/>
                </a:cubicBezTo>
                <a:cubicBezTo>
                  <a:pt x="290" y="721"/>
                  <a:pt x="290" y="721"/>
                  <a:pt x="290" y="721"/>
                </a:cubicBezTo>
                <a:cubicBezTo>
                  <a:pt x="336" y="727"/>
                  <a:pt x="336" y="727"/>
                  <a:pt x="336" y="727"/>
                </a:cubicBezTo>
                <a:cubicBezTo>
                  <a:pt x="361" y="668"/>
                  <a:pt x="361" y="668"/>
                  <a:pt x="361" y="668"/>
                </a:cubicBezTo>
                <a:cubicBezTo>
                  <a:pt x="375" y="668"/>
                  <a:pt x="389" y="667"/>
                  <a:pt x="404" y="665"/>
                </a:cubicBezTo>
                <a:close/>
                <a:moveTo>
                  <a:pt x="246" y="566"/>
                </a:moveTo>
                <a:cubicBezTo>
                  <a:pt x="134" y="501"/>
                  <a:pt x="96" y="358"/>
                  <a:pt x="160" y="246"/>
                </a:cubicBezTo>
                <a:cubicBezTo>
                  <a:pt x="225" y="134"/>
                  <a:pt x="369" y="95"/>
                  <a:pt x="481" y="160"/>
                </a:cubicBezTo>
                <a:cubicBezTo>
                  <a:pt x="593" y="225"/>
                  <a:pt x="631" y="368"/>
                  <a:pt x="566" y="481"/>
                </a:cubicBezTo>
                <a:cubicBezTo>
                  <a:pt x="502" y="593"/>
                  <a:pt x="358" y="631"/>
                  <a:pt x="246" y="566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4" name="Freeform 24">
            <a:extLst>
              <a:ext uri="{FF2B5EF4-FFF2-40B4-BE49-F238E27FC236}">
                <a16:creationId xmlns:a16="http://schemas.microsoft.com/office/drawing/2014/main" id="{319DCEB5-50BF-435D-881D-068528A55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EditPoints="1"/>
          </p:cNvSpPr>
          <p:nvPr/>
        </p:nvSpPr>
        <p:spPr bwMode="auto">
          <a:xfrm>
            <a:off x="1216648" y="2359853"/>
            <a:ext cx="1547283" cy="1550301"/>
          </a:xfrm>
          <a:custGeom>
            <a:avLst/>
            <a:gdLst>
              <a:gd name="T0" fmla="*/ 435 w 727"/>
              <a:gd name="T1" fmla="*/ 722 h 728"/>
              <a:gd name="T2" fmla="*/ 479 w 727"/>
              <a:gd name="T3" fmla="*/ 646 h 728"/>
              <a:gd name="T4" fmla="*/ 565 w 727"/>
              <a:gd name="T5" fmla="*/ 668 h 728"/>
              <a:gd name="T6" fmla="*/ 577 w 727"/>
              <a:gd name="T7" fmla="*/ 582 h 728"/>
              <a:gd name="T8" fmla="*/ 668 w 727"/>
              <a:gd name="T9" fmla="*/ 567 h 728"/>
              <a:gd name="T10" fmla="*/ 645 w 727"/>
              <a:gd name="T11" fmla="*/ 481 h 728"/>
              <a:gd name="T12" fmla="*/ 721 w 727"/>
              <a:gd name="T13" fmla="*/ 437 h 728"/>
              <a:gd name="T14" fmla="*/ 668 w 727"/>
              <a:gd name="T15" fmla="*/ 367 h 728"/>
              <a:gd name="T16" fmla="*/ 721 w 727"/>
              <a:gd name="T17" fmla="*/ 293 h 728"/>
              <a:gd name="T18" fmla="*/ 645 w 727"/>
              <a:gd name="T19" fmla="*/ 248 h 728"/>
              <a:gd name="T20" fmla="*/ 668 w 727"/>
              <a:gd name="T21" fmla="*/ 163 h 728"/>
              <a:gd name="T22" fmla="*/ 581 w 727"/>
              <a:gd name="T23" fmla="*/ 151 h 728"/>
              <a:gd name="T24" fmla="*/ 566 w 727"/>
              <a:gd name="T25" fmla="*/ 60 h 728"/>
              <a:gd name="T26" fmla="*/ 481 w 727"/>
              <a:gd name="T27" fmla="*/ 83 h 728"/>
              <a:gd name="T28" fmla="*/ 436 w 727"/>
              <a:gd name="T29" fmla="*/ 7 h 728"/>
              <a:gd name="T30" fmla="*/ 366 w 727"/>
              <a:gd name="T31" fmla="*/ 59 h 728"/>
              <a:gd name="T32" fmla="*/ 292 w 727"/>
              <a:gd name="T33" fmla="*/ 7 h 728"/>
              <a:gd name="T34" fmla="*/ 247 w 727"/>
              <a:gd name="T35" fmla="*/ 82 h 728"/>
              <a:gd name="T36" fmla="*/ 162 w 727"/>
              <a:gd name="T37" fmla="*/ 60 h 728"/>
              <a:gd name="T38" fmla="*/ 150 w 727"/>
              <a:gd name="T39" fmla="*/ 147 h 728"/>
              <a:gd name="T40" fmla="*/ 59 w 727"/>
              <a:gd name="T41" fmla="*/ 162 h 728"/>
              <a:gd name="T42" fmla="*/ 82 w 727"/>
              <a:gd name="T43" fmla="*/ 247 h 728"/>
              <a:gd name="T44" fmla="*/ 6 w 727"/>
              <a:gd name="T45" fmla="*/ 291 h 728"/>
              <a:gd name="T46" fmla="*/ 59 w 727"/>
              <a:gd name="T47" fmla="*/ 361 h 728"/>
              <a:gd name="T48" fmla="*/ 6 w 727"/>
              <a:gd name="T49" fmla="*/ 436 h 728"/>
              <a:gd name="T50" fmla="*/ 82 w 727"/>
              <a:gd name="T51" fmla="*/ 480 h 728"/>
              <a:gd name="T52" fmla="*/ 59 w 727"/>
              <a:gd name="T53" fmla="*/ 565 h 728"/>
              <a:gd name="T54" fmla="*/ 146 w 727"/>
              <a:gd name="T55" fmla="*/ 578 h 728"/>
              <a:gd name="T56" fmla="*/ 161 w 727"/>
              <a:gd name="T57" fmla="*/ 668 h 728"/>
              <a:gd name="T58" fmla="*/ 246 w 727"/>
              <a:gd name="T59" fmla="*/ 645 h 728"/>
              <a:gd name="T60" fmla="*/ 290 w 727"/>
              <a:gd name="T61" fmla="*/ 721 h 728"/>
              <a:gd name="T62" fmla="*/ 361 w 727"/>
              <a:gd name="T63" fmla="*/ 669 h 728"/>
              <a:gd name="T64" fmla="*/ 246 w 727"/>
              <a:gd name="T65" fmla="*/ 567 h 728"/>
              <a:gd name="T66" fmla="*/ 481 w 727"/>
              <a:gd name="T67" fmla="*/ 161 h 728"/>
              <a:gd name="T68" fmla="*/ 246 w 727"/>
              <a:gd name="T69" fmla="*/ 567 h 7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727" h="728">
                <a:moveTo>
                  <a:pt x="404" y="666"/>
                </a:moveTo>
                <a:cubicBezTo>
                  <a:pt x="435" y="722"/>
                  <a:pt x="435" y="722"/>
                  <a:pt x="435" y="722"/>
                </a:cubicBezTo>
                <a:cubicBezTo>
                  <a:pt x="480" y="710"/>
                  <a:pt x="480" y="710"/>
                  <a:pt x="480" y="710"/>
                </a:cubicBezTo>
                <a:cubicBezTo>
                  <a:pt x="479" y="646"/>
                  <a:pt x="479" y="646"/>
                  <a:pt x="479" y="646"/>
                </a:cubicBezTo>
                <a:cubicBezTo>
                  <a:pt x="491" y="641"/>
                  <a:pt x="503" y="635"/>
                  <a:pt x="514" y="629"/>
                </a:cubicBezTo>
                <a:cubicBezTo>
                  <a:pt x="565" y="668"/>
                  <a:pt x="565" y="668"/>
                  <a:pt x="565" y="668"/>
                </a:cubicBezTo>
                <a:cubicBezTo>
                  <a:pt x="601" y="640"/>
                  <a:pt x="601" y="640"/>
                  <a:pt x="601" y="640"/>
                </a:cubicBezTo>
                <a:cubicBezTo>
                  <a:pt x="577" y="582"/>
                  <a:pt x="577" y="582"/>
                  <a:pt x="577" y="582"/>
                </a:cubicBezTo>
                <a:cubicBezTo>
                  <a:pt x="587" y="572"/>
                  <a:pt x="597" y="561"/>
                  <a:pt x="605" y="549"/>
                </a:cubicBezTo>
                <a:cubicBezTo>
                  <a:pt x="668" y="567"/>
                  <a:pt x="668" y="567"/>
                  <a:pt x="668" y="567"/>
                </a:cubicBezTo>
                <a:cubicBezTo>
                  <a:pt x="691" y="527"/>
                  <a:pt x="691" y="527"/>
                  <a:pt x="691" y="527"/>
                </a:cubicBezTo>
                <a:cubicBezTo>
                  <a:pt x="645" y="481"/>
                  <a:pt x="645" y="481"/>
                  <a:pt x="645" y="481"/>
                </a:cubicBezTo>
                <a:cubicBezTo>
                  <a:pt x="650" y="469"/>
                  <a:pt x="654" y="457"/>
                  <a:pt x="657" y="445"/>
                </a:cubicBezTo>
                <a:cubicBezTo>
                  <a:pt x="721" y="437"/>
                  <a:pt x="721" y="437"/>
                  <a:pt x="721" y="437"/>
                </a:cubicBezTo>
                <a:cubicBezTo>
                  <a:pt x="727" y="391"/>
                  <a:pt x="727" y="391"/>
                  <a:pt x="727" y="391"/>
                </a:cubicBezTo>
                <a:cubicBezTo>
                  <a:pt x="668" y="367"/>
                  <a:pt x="668" y="367"/>
                  <a:pt x="668" y="367"/>
                </a:cubicBezTo>
                <a:cubicBezTo>
                  <a:pt x="668" y="352"/>
                  <a:pt x="667" y="338"/>
                  <a:pt x="666" y="324"/>
                </a:cubicBezTo>
                <a:cubicBezTo>
                  <a:pt x="721" y="293"/>
                  <a:pt x="721" y="293"/>
                  <a:pt x="721" y="293"/>
                </a:cubicBezTo>
                <a:cubicBezTo>
                  <a:pt x="709" y="248"/>
                  <a:pt x="709" y="248"/>
                  <a:pt x="709" y="248"/>
                </a:cubicBezTo>
                <a:cubicBezTo>
                  <a:pt x="645" y="248"/>
                  <a:pt x="645" y="248"/>
                  <a:pt x="645" y="248"/>
                </a:cubicBezTo>
                <a:cubicBezTo>
                  <a:pt x="640" y="236"/>
                  <a:pt x="635" y="224"/>
                  <a:pt x="628" y="213"/>
                </a:cubicBezTo>
                <a:cubicBezTo>
                  <a:pt x="668" y="163"/>
                  <a:pt x="668" y="163"/>
                  <a:pt x="668" y="163"/>
                </a:cubicBezTo>
                <a:cubicBezTo>
                  <a:pt x="640" y="126"/>
                  <a:pt x="640" y="126"/>
                  <a:pt x="640" y="126"/>
                </a:cubicBezTo>
                <a:cubicBezTo>
                  <a:pt x="581" y="151"/>
                  <a:pt x="581" y="151"/>
                  <a:pt x="581" y="151"/>
                </a:cubicBezTo>
                <a:cubicBezTo>
                  <a:pt x="571" y="140"/>
                  <a:pt x="560" y="131"/>
                  <a:pt x="549" y="122"/>
                </a:cubicBezTo>
                <a:cubicBezTo>
                  <a:pt x="566" y="60"/>
                  <a:pt x="566" y="60"/>
                  <a:pt x="566" y="60"/>
                </a:cubicBezTo>
                <a:cubicBezTo>
                  <a:pt x="526" y="37"/>
                  <a:pt x="526" y="37"/>
                  <a:pt x="526" y="37"/>
                </a:cubicBezTo>
                <a:cubicBezTo>
                  <a:pt x="481" y="83"/>
                  <a:pt x="481" y="83"/>
                  <a:pt x="481" y="83"/>
                </a:cubicBezTo>
                <a:cubicBezTo>
                  <a:pt x="469" y="78"/>
                  <a:pt x="456" y="74"/>
                  <a:pt x="444" y="70"/>
                </a:cubicBezTo>
                <a:cubicBezTo>
                  <a:pt x="436" y="7"/>
                  <a:pt x="436" y="7"/>
                  <a:pt x="436" y="7"/>
                </a:cubicBezTo>
                <a:cubicBezTo>
                  <a:pt x="391" y="0"/>
                  <a:pt x="391" y="0"/>
                  <a:pt x="391" y="0"/>
                </a:cubicBezTo>
                <a:cubicBezTo>
                  <a:pt x="366" y="59"/>
                  <a:pt x="366" y="59"/>
                  <a:pt x="366" y="59"/>
                </a:cubicBezTo>
                <a:cubicBezTo>
                  <a:pt x="352" y="59"/>
                  <a:pt x="338" y="60"/>
                  <a:pt x="323" y="62"/>
                </a:cubicBezTo>
                <a:cubicBezTo>
                  <a:pt x="292" y="7"/>
                  <a:pt x="292" y="7"/>
                  <a:pt x="292" y="7"/>
                </a:cubicBezTo>
                <a:cubicBezTo>
                  <a:pt x="247" y="18"/>
                  <a:pt x="247" y="18"/>
                  <a:pt x="247" y="18"/>
                </a:cubicBezTo>
                <a:cubicBezTo>
                  <a:pt x="247" y="82"/>
                  <a:pt x="247" y="82"/>
                  <a:pt x="247" y="82"/>
                </a:cubicBezTo>
                <a:cubicBezTo>
                  <a:pt x="236" y="87"/>
                  <a:pt x="224" y="93"/>
                  <a:pt x="212" y="99"/>
                </a:cubicBezTo>
                <a:cubicBezTo>
                  <a:pt x="162" y="60"/>
                  <a:pt x="162" y="60"/>
                  <a:pt x="162" y="60"/>
                </a:cubicBezTo>
                <a:cubicBezTo>
                  <a:pt x="125" y="88"/>
                  <a:pt x="125" y="88"/>
                  <a:pt x="125" y="88"/>
                </a:cubicBezTo>
                <a:cubicBezTo>
                  <a:pt x="150" y="147"/>
                  <a:pt x="150" y="147"/>
                  <a:pt x="150" y="147"/>
                </a:cubicBezTo>
                <a:cubicBezTo>
                  <a:pt x="140" y="157"/>
                  <a:pt x="130" y="167"/>
                  <a:pt x="121" y="179"/>
                </a:cubicBezTo>
                <a:cubicBezTo>
                  <a:pt x="59" y="162"/>
                  <a:pt x="59" y="162"/>
                  <a:pt x="59" y="162"/>
                </a:cubicBezTo>
                <a:cubicBezTo>
                  <a:pt x="36" y="202"/>
                  <a:pt x="36" y="202"/>
                  <a:pt x="36" y="202"/>
                </a:cubicBezTo>
                <a:cubicBezTo>
                  <a:pt x="82" y="247"/>
                  <a:pt x="82" y="247"/>
                  <a:pt x="82" y="247"/>
                </a:cubicBezTo>
                <a:cubicBezTo>
                  <a:pt x="77" y="259"/>
                  <a:pt x="73" y="271"/>
                  <a:pt x="69" y="284"/>
                </a:cubicBezTo>
                <a:cubicBezTo>
                  <a:pt x="6" y="291"/>
                  <a:pt x="6" y="291"/>
                  <a:pt x="6" y="291"/>
                </a:cubicBezTo>
                <a:cubicBezTo>
                  <a:pt x="0" y="337"/>
                  <a:pt x="0" y="337"/>
                  <a:pt x="0" y="337"/>
                </a:cubicBezTo>
                <a:cubicBezTo>
                  <a:pt x="59" y="361"/>
                  <a:pt x="59" y="361"/>
                  <a:pt x="59" y="361"/>
                </a:cubicBezTo>
                <a:cubicBezTo>
                  <a:pt x="59" y="376"/>
                  <a:pt x="59" y="390"/>
                  <a:pt x="61" y="404"/>
                </a:cubicBezTo>
                <a:cubicBezTo>
                  <a:pt x="6" y="436"/>
                  <a:pt x="6" y="436"/>
                  <a:pt x="6" y="436"/>
                </a:cubicBezTo>
                <a:cubicBezTo>
                  <a:pt x="18" y="481"/>
                  <a:pt x="18" y="481"/>
                  <a:pt x="18" y="481"/>
                </a:cubicBezTo>
                <a:cubicBezTo>
                  <a:pt x="82" y="480"/>
                  <a:pt x="82" y="480"/>
                  <a:pt x="82" y="480"/>
                </a:cubicBezTo>
                <a:cubicBezTo>
                  <a:pt x="87" y="492"/>
                  <a:pt x="92" y="504"/>
                  <a:pt x="99" y="515"/>
                </a:cubicBezTo>
                <a:cubicBezTo>
                  <a:pt x="59" y="565"/>
                  <a:pt x="59" y="565"/>
                  <a:pt x="59" y="565"/>
                </a:cubicBezTo>
                <a:cubicBezTo>
                  <a:pt x="87" y="602"/>
                  <a:pt x="87" y="602"/>
                  <a:pt x="87" y="602"/>
                </a:cubicBezTo>
                <a:cubicBezTo>
                  <a:pt x="146" y="578"/>
                  <a:pt x="146" y="578"/>
                  <a:pt x="146" y="578"/>
                </a:cubicBezTo>
                <a:cubicBezTo>
                  <a:pt x="156" y="588"/>
                  <a:pt x="167" y="597"/>
                  <a:pt x="178" y="606"/>
                </a:cubicBezTo>
                <a:cubicBezTo>
                  <a:pt x="161" y="668"/>
                  <a:pt x="161" y="668"/>
                  <a:pt x="161" y="668"/>
                </a:cubicBezTo>
                <a:cubicBezTo>
                  <a:pt x="201" y="691"/>
                  <a:pt x="201" y="691"/>
                  <a:pt x="201" y="691"/>
                </a:cubicBezTo>
                <a:cubicBezTo>
                  <a:pt x="246" y="645"/>
                  <a:pt x="246" y="645"/>
                  <a:pt x="246" y="645"/>
                </a:cubicBezTo>
                <a:cubicBezTo>
                  <a:pt x="258" y="650"/>
                  <a:pt x="271" y="655"/>
                  <a:pt x="283" y="658"/>
                </a:cubicBezTo>
                <a:cubicBezTo>
                  <a:pt x="290" y="721"/>
                  <a:pt x="290" y="721"/>
                  <a:pt x="290" y="721"/>
                </a:cubicBezTo>
                <a:cubicBezTo>
                  <a:pt x="336" y="728"/>
                  <a:pt x="336" y="728"/>
                  <a:pt x="336" y="728"/>
                </a:cubicBezTo>
                <a:cubicBezTo>
                  <a:pt x="361" y="669"/>
                  <a:pt x="361" y="669"/>
                  <a:pt x="361" y="669"/>
                </a:cubicBezTo>
                <a:cubicBezTo>
                  <a:pt x="375" y="669"/>
                  <a:pt x="389" y="668"/>
                  <a:pt x="404" y="666"/>
                </a:cubicBezTo>
                <a:close/>
                <a:moveTo>
                  <a:pt x="246" y="567"/>
                </a:moveTo>
                <a:cubicBezTo>
                  <a:pt x="134" y="502"/>
                  <a:pt x="96" y="359"/>
                  <a:pt x="161" y="247"/>
                </a:cubicBezTo>
                <a:cubicBezTo>
                  <a:pt x="225" y="135"/>
                  <a:pt x="369" y="96"/>
                  <a:pt x="481" y="161"/>
                </a:cubicBezTo>
                <a:cubicBezTo>
                  <a:pt x="593" y="226"/>
                  <a:pt x="631" y="369"/>
                  <a:pt x="566" y="481"/>
                </a:cubicBezTo>
                <a:cubicBezTo>
                  <a:pt x="502" y="594"/>
                  <a:pt x="358" y="632"/>
                  <a:pt x="246" y="567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5" name="Freeform 26">
            <a:extLst>
              <a:ext uri="{FF2B5EF4-FFF2-40B4-BE49-F238E27FC236}">
                <a16:creationId xmlns:a16="http://schemas.microsoft.com/office/drawing/2014/main" id="{76DDF9C6-F991-4FB2-BA03-3A99EC17AD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EditPoints="1"/>
          </p:cNvSpPr>
          <p:nvPr/>
        </p:nvSpPr>
        <p:spPr bwMode="auto">
          <a:xfrm>
            <a:off x="907190" y="3946383"/>
            <a:ext cx="1203107" cy="1204617"/>
          </a:xfrm>
          <a:custGeom>
            <a:avLst/>
            <a:gdLst>
              <a:gd name="T0" fmla="*/ 269 w 565"/>
              <a:gd name="T1" fmla="*/ 0 h 566"/>
              <a:gd name="T2" fmla="*/ 226 w 565"/>
              <a:gd name="T3" fmla="*/ 53 h 566"/>
              <a:gd name="T4" fmla="*/ 160 w 565"/>
              <a:gd name="T5" fmla="*/ 27 h 566"/>
              <a:gd name="T6" fmla="*/ 141 w 565"/>
              <a:gd name="T7" fmla="*/ 93 h 566"/>
              <a:gd name="T8" fmla="*/ 73 w 565"/>
              <a:gd name="T9" fmla="*/ 92 h 566"/>
              <a:gd name="T10" fmla="*/ 80 w 565"/>
              <a:gd name="T11" fmla="*/ 160 h 566"/>
              <a:gd name="T12" fmla="*/ 14 w 565"/>
              <a:gd name="T13" fmla="*/ 188 h 566"/>
              <a:gd name="T14" fmla="*/ 48 w 565"/>
              <a:gd name="T15" fmla="*/ 248 h 566"/>
              <a:gd name="T16" fmla="*/ 0 w 565"/>
              <a:gd name="T17" fmla="*/ 296 h 566"/>
              <a:gd name="T18" fmla="*/ 53 w 565"/>
              <a:gd name="T19" fmla="*/ 339 h 566"/>
              <a:gd name="T20" fmla="*/ 27 w 565"/>
              <a:gd name="T21" fmla="*/ 405 h 566"/>
              <a:gd name="T22" fmla="*/ 93 w 565"/>
              <a:gd name="T23" fmla="*/ 424 h 566"/>
              <a:gd name="T24" fmla="*/ 92 w 565"/>
              <a:gd name="T25" fmla="*/ 492 h 566"/>
              <a:gd name="T26" fmla="*/ 160 w 565"/>
              <a:gd name="T27" fmla="*/ 485 h 566"/>
              <a:gd name="T28" fmla="*/ 188 w 565"/>
              <a:gd name="T29" fmla="*/ 550 h 566"/>
              <a:gd name="T30" fmla="*/ 248 w 565"/>
              <a:gd name="T31" fmla="*/ 517 h 566"/>
              <a:gd name="T32" fmla="*/ 296 w 565"/>
              <a:gd name="T33" fmla="*/ 566 h 566"/>
              <a:gd name="T34" fmla="*/ 339 w 565"/>
              <a:gd name="T35" fmla="*/ 513 h 566"/>
              <a:gd name="T36" fmla="*/ 405 w 565"/>
              <a:gd name="T37" fmla="*/ 538 h 566"/>
              <a:gd name="T38" fmla="*/ 424 w 565"/>
              <a:gd name="T39" fmla="*/ 473 h 566"/>
              <a:gd name="T40" fmla="*/ 492 w 565"/>
              <a:gd name="T41" fmla="*/ 473 h 566"/>
              <a:gd name="T42" fmla="*/ 485 w 565"/>
              <a:gd name="T43" fmla="*/ 405 h 566"/>
              <a:gd name="T44" fmla="*/ 550 w 565"/>
              <a:gd name="T45" fmla="*/ 377 h 566"/>
              <a:gd name="T46" fmla="*/ 517 w 565"/>
              <a:gd name="T47" fmla="*/ 317 h 566"/>
              <a:gd name="T48" fmla="*/ 565 w 565"/>
              <a:gd name="T49" fmla="*/ 269 h 566"/>
              <a:gd name="T50" fmla="*/ 512 w 565"/>
              <a:gd name="T51" fmla="*/ 226 h 566"/>
              <a:gd name="T52" fmla="*/ 538 w 565"/>
              <a:gd name="T53" fmla="*/ 160 h 566"/>
              <a:gd name="T54" fmla="*/ 472 w 565"/>
              <a:gd name="T55" fmla="*/ 141 h 566"/>
              <a:gd name="T56" fmla="*/ 473 w 565"/>
              <a:gd name="T57" fmla="*/ 73 h 566"/>
              <a:gd name="T58" fmla="*/ 405 w 565"/>
              <a:gd name="T59" fmla="*/ 80 h 566"/>
              <a:gd name="T60" fmla="*/ 377 w 565"/>
              <a:gd name="T61" fmla="*/ 15 h 566"/>
              <a:gd name="T62" fmla="*/ 317 w 565"/>
              <a:gd name="T63" fmla="*/ 48 h 566"/>
              <a:gd name="T64" fmla="*/ 328 w 565"/>
              <a:gd name="T65" fmla="*/ 121 h 566"/>
              <a:gd name="T66" fmla="*/ 237 w 565"/>
              <a:gd name="T67" fmla="*/ 445 h 566"/>
              <a:gd name="T68" fmla="*/ 328 w 565"/>
              <a:gd name="T69" fmla="*/ 121 h 5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565" h="566">
                <a:moveTo>
                  <a:pt x="287" y="46"/>
                </a:moveTo>
                <a:cubicBezTo>
                  <a:pt x="269" y="0"/>
                  <a:pt x="269" y="0"/>
                  <a:pt x="269" y="0"/>
                </a:cubicBezTo>
                <a:cubicBezTo>
                  <a:pt x="233" y="4"/>
                  <a:pt x="233" y="4"/>
                  <a:pt x="233" y="4"/>
                </a:cubicBezTo>
                <a:cubicBezTo>
                  <a:pt x="226" y="53"/>
                  <a:pt x="226" y="53"/>
                  <a:pt x="226" y="53"/>
                </a:cubicBezTo>
                <a:cubicBezTo>
                  <a:pt x="215" y="55"/>
                  <a:pt x="205" y="59"/>
                  <a:pt x="194" y="63"/>
                </a:cubicBezTo>
                <a:cubicBezTo>
                  <a:pt x="160" y="27"/>
                  <a:pt x="160" y="27"/>
                  <a:pt x="160" y="27"/>
                </a:cubicBezTo>
                <a:cubicBezTo>
                  <a:pt x="129" y="45"/>
                  <a:pt x="129" y="45"/>
                  <a:pt x="129" y="45"/>
                </a:cubicBezTo>
                <a:cubicBezTo>
                  <a:pt x="141" y="93"/>
                  <a:pt x="141" y="93"/>
                  <a:pt x="141" y="93"/>
                </a:cubicBezTo>
                <a:cubicBezTo>
                  <a:pt x="133" y="99"/>
                  <a:pt x="125" y="105"/>
                  <a:pt x="118" y="112"/>
                </a:cubicBezTo>
                <a:cubicBezTo>
                  <a:pt x="73" y="92"/>
                  <a:pt x="73" y="92"/>
                  <a:pt x="73" y="92"/>
                </a:cubicBezTo>
                <a:cubicBezTo>
                  <a:pt x="50" y="120"/>
                  <a:pt x="50" y="120"/>
                  <a:pt x="50" y="120"/>
                </a:cubicBezTo>
                <a:cubicBezTo>
                  <a:pt x="80" y="160"/>
                  <a:pt x="80" y="160"/>
                  <a:pt x="80" y="160"/>
                </a:cubicBezTo>
                <a:cubicBezTo>
                  <a:pt x="74" y="169"/>
                  <a:pt x="69" y="179"/>
                  <a:pt x="65" y="190"/>
                </a:cubicBezTo>
                <a:cubicBezTo>
                  <a:pt x="14" y="188"/>
                  <a:pt x="14" y="188"/>
                  <a:pt x="14" y="188"/>
                </a:cubicBezTo>
                <a:cubicBezTo>
                  <a:pt x="5" y="223"/>
                  <a:pt x="5" y="223"/>
                  <a:pt x="5" y="223"/>
                </a:cubicBezTo>
                <a:cubicBezTo>
                  <a:pt x="48" y="248"/>
                  <a:pt x="48" y="248"/>
                  <a:pt x="48" y="248"/>
                </a:cubicBezTo>
                <a:cubicBezTo>
                  <a:pt x="47" y="258"/>
                  <a:pt x="46" y="268"/>
                  <a:pt x="46" y="278"/>
                </a:cubicBezTo>
                <a:cubicBezTo>
                  <a:pt x="0" y="296"/>
                  <a:pt x="0" y="296"/>
                  <a:pt x="0" y="296"/>
                </a:cubicBezTo>
                <a:cubicBezTo>
                  <a:pt x="4" y="332"/>
                  <a:pt x="4" y="332"/>
                  <a:pt x="4" y="332"/>
                </a:cubicBezTo>
                <a:cubicBezTo>
                  <a:pt x="53" y="339"/>
                  <a:pt x="53" y="339"/>
                  <a:pt x="53" y="339"/>
                </a:cubicBezTo>
                <a:cubicBezTo>
                  <a:pt x="55" y="350"/>
                  <a:pt x="59" y="360"/>
                  <a:pt x="63" y="371"/>
                </a:cubicBezTo>
                <a:cubicBezTo>
                  <a:pt x="27" y="405"/>
                  <a:pt x="27" y="405"/>
                  <a:pt x="27" y="405"/>
                </a:cubicBezTo>
                <a:cubicBezTo>
                  <a:pt x="45" y="436"/>
                  <a:pt x="45" y="436"/>
                  <a:pt x="45" y="436"/>
                </a:cubicBezTo>
                <a:cubicBezTo>
                  <a:pt x="93" y="424"/>
                  <a:pt x="93" y="424"/>
                  <a:pt x="93" y="424"/>
                </a:cubicBezTo>
                <a:cubicBezTo>
                  <a:pt x="99" y="432"/>
                  <a:pt x="105" y="440"/>
                  <a:pt x="112" y="447"/>
                </a:cubicBezTo>
                <a:cubicBezTo>
                  <a:pt x="92" y="492"/>
                  <a:pt x="92" y="492"/>
                  <a:pt x="92" y="492"/>
                </a:cubicBezTo>
                <a:cubicBezTo>
                  <a:pt x="120" y="515"/>
                  <a:pt x="120" y="515"/>
                  <a:pt x="120" y="515"/>
                </a:cubicBezTo>
                <a:cubicBezTo>
                  <a:pt x="160" y="485"/>
                  <a:pt x="160" y="485"/>
                  <a:pt x="160" y="485"/>
                </a:cubicBezTo>
                <a:cubicBezTo>
                  <a:pt x="169" y="491"/>
                  <a:pt x="179" y="496"/>
                  <a:pt x="189" y="500"/>
                </a:cubicBezTo>
                <a:cubicBezTo>
                  <a:pt x="188" y="550"/>
                  <a:pt x="188" y="550"/>
                  <a:pt x="188" y="550"/>
                </a:cubicBezTo>
                <a:cubicBezTo>
                  <a:pt x="223" y="560"/>
                  <a:pt x="223" y="560"/>
                  <a:pt x="223" y="560"/>
                </a:cubicBezTo>
                <a:cubicBezTo>
                  <a:pt x="248" y="517"/>
                  <a:pt x="248" y="517"/>
                  <a:pt x="248" y="517"/>
                </a:cubicBezTo>
                <a:cubicBezTo>
                  <a:pt x="258" y="518"/>
                  <a:pt x="268" y="519"/>
                  <a:pt x="278" y="519"/>
                </a:cubicBezTo>
                <a:cubicBezTo>
                  <a:pt x="296" y="566"/>
                  <a:pt x="296" y="566"/>
                  <a:pt x="296" y="566"/>
                </a:cubicBezTo>
                <a:cubicBezTo>
                  <a:pt x="332" y="562"/>
                  <a:pt x="332" y="562"/>
                  <a:pt x="332" y="562"/>
                </a:cubicBezTo>
                <a:cubicBezTo>
                  <a:pt x="339" y="513"/>
                  <a:pt x="339" y="513"/>
                  <a:pt x="339" y="513"/>
                </a:cubicBezTo>
                <a:cubicBezTo>
                  <a:pt x="350" y="510"/>
                  <a:pt x="360" y="507"/>
                  <a:pt x="371" y="502"/>
                </a:cubicBezTo>
                <a:cubicBezTo>
                  <a:pt x="405" y="538"/>
                  <a:pt x="405" y="538"/>
                  <a:pt x="405" y="538"/>
                </a:cubicBezTo>
                <a:cubicBezTo>
                  <a:pt x="436" y="521"/>
                  <a:pt x="436" y="521"/>
                  <a:pt x="436" y="521"/>
                </a:cubicBezTo>
                <a:cubicBezTo>
                  <a:pt x="424" y="473"/>
                  <a:pt x="424" y="473"/>
                  <a:pt x="424" y="473"/>
                </a:cubicBezTo>
                <a:cubicBezTo>
                  <a:pt x="432" y="467"/>
                  <a:pt x="440" y="460"/>
                  <a:pt x="447" y="453"/>
                </a:cubicBezTo>
                <a:cubicBezTo>
                  <a:pt x="492" y="473"/>
                  <a:pt x="492" y="473"/>
                  <a:pt x="492" y="473"/>
                </a:cubicBezTo>
                <a:cubicBezTo>
                  <a:pt x="515" y="445"/>
                  <a:pt x="515" y="445"/>
                  <a:pt x="515" y="445"/>
                </a:cubicBezTo>
                <a:cubicBezTo>
                  <a:pt x="485" y="405"/>
                  <a:pt x="485" y="405"/>
                  <a:pt x="485" y="405"/>
                </a:cubicBezTo>
                <a:cubicBezTo>
                  <a:pt x="491" y="396"/>
                  <a:pt x="496" y="386"/>
                  <a:pt x="500" y="376"/>
                </a:cubicBezTo>
                <a:cubicBezTo>
                  <a:pt x="550" y="377"/>
                  <a:pt x="550" y="377"/>
                  <a:pt x="550" y="377"/>
                </a:cubicBezTo>
                <a:cubicBezTo>
                  <a:pt x="560" y="342"/>
                  <a:pt x="560" y="342"/>
                  <a:pt x="560" y="342"/>
                </a:cubicBezTo>
                <a:cubicBezTo>
                  <a:pt x="517" y="317"/>
                  <a:pt x="517" y="317"/>
                  <a:pt x="517" y="317"/>
                </a:cubicBezTo>
                <a:cubicBezTo>
                  <a:pt x="518" y="307"/>
                  <a:pt x="519" y="297"/>
                  <a:pt x="519" y="287"/>
                </a:cubicBezTo>
                <a:cubicBezTo>
                  <a:pt x="565" y="269"/>
                  <a:pt x="565" y="269"/>
                  <a:pt x="565" y="269"/>
                </a:cubicBezTo>
                <a:cubicBezTo>
                  <a:pt x="561" y="233"/>
                  <a:pt x="561" y="233"/>
                  <a:pt x="561" y="233"/>
                </a:cubicBezTo>
                <a:cubicBezTo>
                  <a:pt x="512" y="226"/>
                  <a:pt x="512" y="226"/>
                  <a:pt x="512" y="226"/>
                </a:cubicBezTo>
                <a:cubicBezTo>
                  <a:pt x="510" y="216"/>
                  <a:pt x="506" y="205"/>
                  <a:pt x="502" y="195"/>
                </a:cubicBezTo>
                <a:cubicBezTo>
                  <a:pt x="538" y="160"/>
                  <a:pt x="538" y="160"/>
                  <a:pt x="538" y="160"/>
                </a:cubicBezTo>
                <a:cubicBezTo>
                  <a:pt x="520" y="129"/>
                  <a:pt x="520" y="129"/>
                  <a:pt x="520" y="129"/>
                </a:cubicBezTo>
                <a:cubicBezTo>
                  <a:pt x="472" y="141"/>
                  <a:pt x="472" y="141"/>
                  <a:pt x="472" y="141"/>
                </a:cubicBezTo>
                <a:cubicBezTo>
                  <a:pt x="466" y="133"/>
                  <a:pt x="460" y="126"/>
                  <a:pt x="453" y="118"/>
                </a:cubicBezTo>
                <a:cubicBezTo>
                  <a:pt x="473" y="73"/>
                  <a:pt x="473" y="73"/>
                  <a:pt x="473" y="73"/>
                </a:cubicBezTo>
                <a:cubicBezTo>
                  <a:pt x="445" y="51"/>
                  <a:pt x="445" y="51"/>
                  <a:pt x="445" y="51"/>
                </a:cubicBezTo>
                <a:cubicBezTo>
                  <a:pt x="405" y="80"/>
                  <a:pt x="405" y="80"/>
                  <a:pt x="405" y="80"/>
                </a:cubicBezTo>
                <a:cubicBezTo>
                  <a:pt x="396" y="75"/>
                  <a:pt x="386" y="69"/>
                  <a:pt x="376" y="65"/>
                </a:cubicBezTo>
                <a:cubicBezTo>
                  <a:pt x="377" y="15"/>
                  <a:pt x="377" y="15"/>
                  <a:pt x="377" y="15"/>
                </a:cubicBezTo>
                <a:cubicBezTo>
                  <a:pt x="342" y="5"/>
                  <a:pt x="342" y="5"/>
                  <a:pt x="342" y="5"/>
                </a:cubicBezTo>
                <a:cubicBezTo>
                  <a:pt x="317" y="48"/>
                  <a:pt x="317" y="48"/>
                  <a:pt x="317" y="48"/>
                </a:cubicBezTo>
                <a:cubicBezTo>
                  <a:pt x="307" y="47"/>
                  <a:pt x="297" y="46"/>
                  <a:pt x="287" y="46"/>
                </a:cubicBezTo>
                <a:close/>
                <a:moveTo>
                  <a:pt x="328" y="121"/>
                </a:moveTo>
                <a:cubicBezTo>
                  <a:pt x="418" y="146"/>
                  <a:pt x="470" y="239"/>
                  <a:pt x="444" y="328"/>
                </a:cubicBezTo>
                <a:cubicBezTo>
                  <a:pt x="419" y="418"/>
                  <a:pt x="326" y="470"/>
                  <a:pt x="237" y="445"/>
                </a:cubicBezTo>
                <a:cubicBezTo>
                  <a:pt x="147" y="419"/>
                  <a:pt x="95" y="326"/>
                  <a:pt x="121" y="237"/>
                </a:cubicBezTo>
                <a:cubicBezTo>
                  <a:pt x="146" y="148"/>
                  <a:pt x="239" y="96"/>
                  <a:pt x="328" y="121"/>
                </a:cubicBezTo>
                <a:close/>
              </a:path>
            </a:pathLst>
          </a:custGeom>
          <a:solidFill>
            <a:srgbClr val="DADFE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grpSp>
        <p:nvGrpSpPr>
          <p:cNvPr id="76" name="Group 75" descr="This image is an icon of pen and paper. ">
            <a:extLst>
              <a:ext uri="{FF2B5EF4-FFF2-40B4-BE49-F238E27FC236}">
                <a16:creationId xmlns:a16="http://schemas.microsoft.com/office/drawing/2014/main" id="{88E9F74A-489B-411B-B288-3FA1291CA688}"/>
              </a:ext>
            </a:extLst>
          </p:cNvPr>
          <p:cNvGrpSpPr/>
          <p:nvPr/>
        </p:nvGrpSpPr>
        <p:grpSpPr>
          <a:xfrm>
            <a:off x="1817124" y="2962797"/>
            <a:ext cx="346328" cy="344414"/>
            <a:chOff x="7018338" y="4656138"/>
            <a:chExt cx="287337" cy="285750"/>
          </a:xfrm>
          <a:solidFill>
            <a:srgbClr val="27CEF5"/>
          </a:solidFill>
          <a:effectLst/>
        </p:grpSpPr>
        <p:sp>
          <p:nvSpPr>
            <p:cNvPr id="77" name="Freeform 4604">
              <a:extLst>
                <a:ext uri="{FF2B5EF4-FFF2-40B4-BE49-F238E27FC236}">
                  <a16:creationId xmlns:a16="http://schemas.microsoft.com/office/drawing/2014/main" id="{EFB37C51-AF4E-4F5F-BB51-0B96EBD045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18338" y="4656138"/>
              <a:ext cx="230188" cy="285750"/>
            </a:xfrm>
            <a:custGeom>
              <a:avLst/>
              <a:gdLst>
                <a:gd name="T0" fmla="*/ 351 w 723"/>
                <a:gd name="T1" fmla="*/ 416 h 903"/>
                <a:gd name="T2" fmla="*/ 348 w 723"/>
                <a:gd name="T3" fmla="*/ 400 h 903"/>
                <a:gd name="T4" fmla="*/ 362 w 723"/>
                <a:gd name="T5" fmla="*/ 391 h 903"/>
                <a:gd name="T6" fmla="*/ 525 w 723"/>
                <a:gd name="T7" fmla="*/ 398 h 903"/>
                <a:gd name="T8" fmla="*/ 525 w 723"/>
                <a:gd name="T9" fmla="*/ 414 h 903"/>
                <a:gd name="T10" fmla="*/ 513 w 723"/>
                <a:gd name="T11" fmla="*/ 572 h 903"/>
                <a:gd name="T12" fmla="*/ 349 w 723"/>
                <a:gd name="T13" fmla="*/ 565 h 903"/>
                <a:gd name="T14" fmla="*/ 349 w 723"/>
                <a:gd name="T15" fmla="*/ 548 h 903"/>
                <a:gd name="T16" fmla="*/ 513 w 723"/>
                <a:gd name="T17" fmla="*/ 542 h 903"/>
                <a:gd name="T18" fmla="*/ 526 w 723"/>
                <a:gd name="T19" fmla="*/ 551 h 903"/>
                <a:gd name="T20" fmla="*/ 523 w 723"/>
                <a:gd name="T21" fmla="*/ 568 h 903"/>
                <a:gd name="T22" fmla="*/ 362 w 723"/>
                <a:gd name="T23" fmla="*/ 722 h 903"/>
                <a:gd name="T24" fmla="*/ 348 w 723"/>
                <a:gd name="T25" fmla="*/ 713 h 903"/>
                <a:gd name="T26" fmla="*/ 351 w 723"/>
                <a:gd name="T27" fmla="*/ 696 h 903"/>
                <a:gd name="T28" fmla="*/ 515 w 723"/>
                <a:gd name="T29" fmla="*/ 693 h 903"/>
                <a:gd name="T30" fmla="*/ 528 w 723"/>
                <a:gd name="T31" fmla="*/ 704 h 903"/>
                <a:gd name="T32" fmla="*/ 521 w 723"/>
                <a:gd name="T33" fmla="*/ 720 h 903"/>
                <a:gd name="T34" fmla="*/ 232 w 723"/>
                <a:gd name="T35" fmla="*/ 405 h 903"/>
                <a:gd name="T36" fmla="*/ 198 w 723"/>
                <a:gd name="T37" fmla="*/ 381 h 903"/>
                <a:gd name="T38" fmla="*/ 200 w 723"/>
                <a:gd name="T39" fmla="*/ 365 h 903"/>
                <a:gd name="T40" fmla="*/ 217 w 723"/>
                <a:gd name="T41" fmla="*/ 362 h 903"/>
                <a:gd name="T42" fmla="*/ 296 w 723"/>
                <a:gd name="T43" fmla="*/ 302 h 903"/>
                <a:gd name="T44" fmla="*/ 312 w 723"/>
                <a:gd name="T45" fmla="*/ 306 h 903"/>
                <a:gd name="T46" fmla="*/ 315 w 723"/>
                <a:gd name="T47" fmla="*/ 321 h 903"/>
                <a:gd name="T48" fmla="*/ 226 w 723"/>
                <a:gd name="T49" fmla="*/ 556 h 903"/>
                <a:gd name="T50" fmla="*/ 197 w 723"/>
                <a:gd name="T51" fmla="*/ 529 h 903"/>
                <a:gd name="T52" fmla="*/ 203 w 723"/>
                <a:gd name="T53" fmla="*/ 514 h 903"/>
                <a:gd name="T54" fmla="*/ 219 w 723"/>
                <a:gd name="T55" fmla="*/ 514 h 903"/>
                <a:gd name="T56" fmla="*/ 298 w 723"/>
                <a:gd name="T57" fmla="*/ 451 h 903"/>
                <a:gd name="T58" fmla="*/ 314 w 723"/>
                <a:gd name="T59" fmla="*/ 458 h 903"/>
                <a:gd name="T60" fmla="*/ 314 w 723"/>
                <a:gd name="T61" fmla="*/ 475 h 903"/>
                <a:gd name="T62" fmla="*/ 155 w 723"/>
                <a:gd name="T63" fmla="*/ 238 h 903"/>
                <a:gd name="T64" fmla="*/ 208 w 723"/>
                <a:gd name="T65" fmla="*/ 197 h 903"/>
                <a:gd name="T66" fmla="*/ 164 w 723"/>
                <a:gd name="T67" fmla="*/ 236 h 903"/>
                <a:gd name="T68" fmla="*/ 31 w 723"/>
                <a:gd name="T69" fmla="*/ 125 h 903"/>
                <a:gd name="T70" fmla="*/ 53 w 723"/>
                <a:gd name="T71" fmla="*/ 68 h 903"/>
                <a:gd name="T72" fmla="*/ 101 w 723"/>
                <a:gd name="T73" fmla="*/ 35 h 903"/>
                <a:gd name="T74" fmla="*/ 150 w 723"/>
                <a:gd name="T75" fmla="*/ 36 h 903"/>
                <a:gd name="T76" fmla="*/ 210 w 723"/>
                <a:gd name="T77" fmla="*/ 80 h 903"/>
                <a:gd name="T78" fmla="*/ 226 w 723"/>
                <a:gd name="T79" fmla="*/ 143 h 903"/>
                <a:gd name="T80" fmla="*/ 125 w 723"/>
                <a:gd name="T81" fmla="*/ 154 h 903"/>
                <a:gd name="T82" fmla="*/ 136 w 723"/>
                <a:gd name="T83" fmla="*/ 0 h 903"/>
                <a:gd name="T84" fmla="*/ 104 w 723"/>
                <a:gd name="T85" fmla="*/ 2 h 903"/>
                <a:gd name="T86" fmla="*/ 39 w 723"/>
                <a:gd name="T87" fmla="*/ 40 h 903"/>
                <a:gd name="T88" fmla="*/ 4 w 723"/>
                <a:gd name="T89" fmla="*/ 108 h 903"/>
                <a:gd name="T90" fmla="*/ 4 w 723"/>
                <a:gd name="T91" fmla="*/ 625 h 903"/>
                <a:gd name="T92" fmla="*/ 121 w 723"/>
                <a:gd name="T93" fmla="*/ 632 h 903"/>
                <a:gd name="T94" fmla="*/ 128 w 723"/>
                <a:gd name="T95" fmla="*/ 901 h 903"/>
                <a:gd name="T96" fmla="*/ 593 w 723"/>
                <a:gd name="T97" fmla="*/ 902 h 903"/>
                <a:gd name="T98" fmla="*/ 603 w 723"/>
                <a:gd name="T99" fmla="*/ 888 h 903"/>
                <a:gd name="T100" fmla="*/ 660 w 723"/>
                <a:gd name="T101" fmla="*/ 248 h 903"/>
                <a:gd name="T102" fmla="*/ 708 w 723"/>
                <a:gd name="T103" fmla="*/ 194 h 903"/>
                <a:gd name="T104" fmla="*/ 723 w 723"/>
                <a:gd name="T105" fmla="*/ 121 h 903"/>
                <a:gd name="T106" fmla="*/ 691 w 723"/>
                <a:gd name="T107" fmla="*/ 50 h 903"/>
                <a:gd name="T108" fmla="*/ 627 w 723"/>
                <a:gd name="T109" fmla="*/ 6 h 9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23" h="903">
                  <a:moveTo>
                    <a:pt x="513" y="421"/>
                  </a:moveTo>
                  <a:lnTo>
                    <a:pt x="362" y="421"/>
                  </a:lnTo>
                  <a:lnTo>
                    <a:pt x="359" y="421"/>
                  </a:lnTo>
                  <a:lnTo>
                    <a:pt x="356" y="420"/>
                  </a:lnTo>
                  <a:lnTo>
                    <a:pt x="354" y="418"/>
                  </a:lnTo>
                  <a:lnTo>
                    <a:pt x="351" y="416"/>
                  </a:lnTo>
                  <a:lnTo>
                    <a:pt x="349" y="414"/>
                  </a:lnTo>
                  <a:lnTo>
                    <a:pt x="348" y="412"/>
                  </a:lnTo>
                  <a:lnTo>
                    <a:pt x="347" y="409"/>
                  </a:lnTo>
                  <a:lnTo>
                    <a:pt x="347" y="406"/>
                  </a:lnTo>
                  <a:lnTo>
                    <a:pt x="347" y="403"/>
                  </a:lnTo>
                  <a:lnTo>
                    <a:pt x="348" y="400"/>
                  </a:lnTo>
                  <a:lnTo>
                    <a:pt x="349" y="398"/>
                  </a:lnTo>
                  <a:lnTo>
                    <a:pt x="351" y="396"/>
                  </a:lnTo>
                  <a:lnTo>
                    <a:pt x="354" y="394"/>
                  </a:lnTo>
                  <a:lnTo>
                    <a:pt x="356" y="393"/>
                  </a:lnTo>
                  <a:lnTo>
                    <a:pt x="359" y="391"/>
                  </a:lnTo>
                  <a:lnTo>
                    <a:pt x="362" y="391"/>
                  </a:lnTo>
                  <a:lnTo>
                    <a:pt x="513" y="391"/>
                  </a:lnTo>
                  <a:lnTo>
                    <a:pt x="515" y="391"/>
                  </a:lnTo>
                  <a:lnTo>
                    <a:pt x="519" y="393"/>
                  </a:lnTo>
                  <a:lnTo>
                    <a:pt x="521" y="394"/>
                  </a:lnTo>
                  <a:lnTo>
                    <a:pt x="523" y="396"/>
                  </a:lnTo>
                  <a:lnTo>
                    <a:pt x="525" y="398"/>
                  </a:lnTo>
                  <a:lnTo>
                    <a:pt x="526" y="400"/>
                  </a:lnTo>
                  <a:lnTo>
                    <a:pt x="528" y="403"/>
                  </a:lnTo>
                  <a:lnTo>
                    <a:pt x="528" y="406"/>
                  </a:lnTo>
                  <a:lnTo>
                    <a:pt x="528" y="409"/>
                  </a:lnTo>
                  <a:lnTo>
                    <a:pt x="526" y="412"/>
                  </a:lnTo>
                  <a:lnTo>
                    <a:pt x="525" y="414"/>
                  </a:lnTo>
                  <a:lnTo>
                    <a:pt x="523" y="416"/>
                  </a:lnTo>
                  <a:lnTo>
                    <a:pt x="521" y="418"/>
                  </a:lnTo>
                  <a:lnTo>
                    <a:pt x="519" y="420"/>
                  </a:lnTo>
                  <a:lnTo>
                    <a:pt x="515" y="421"/>
                  </a:lnTo>
                  <a:lnTo>
                    <a:pt x="513" y="421"/>
                  </a:lnTo>
                  <a:close/>
                  <a:moveTo>
                    <a:pt x="513" y="572"/>
                  </a:moveTo>
                  <a:lnTo>
                    <a:pt x="362" y="572"/>
                  </a:lnTo>
                  <a:lnTo>
                    <a:pt x="359" y="571"/>
                  </a:lnTo>
                  <a:lnTo>
                    <a:pt x="356" y="571"/>
                  </a:lnTo>
                  <a:lnTo>
                    <a:pt x="354" y="569"/>
                  </a:lnTo>
                  <a:lnTo>
                    <a:pt x="351" y="568"/>
                  </a:lnTo>
                  <a:lnTo>
                    <a:pt x="349" y="565"/>
                  </a:lnTo>
                  <a:lnTo>
                    <a:pt x="348" y="563"/>
                  </a:lnTo>
                  <a:lnTo>
                    <a:pt x="347" y="560"/>
                  </a:lnTo>
                  <a:lnTo>
                    <a:pt x="347" y="556"/>
                  </a:lnTo>
                  <a:lnTo>
                    <a:pt x="347" y="554"/>
                  </a:lnTo>
                  <a:lnTo>
                    <a:pt x="348" y="551"/>
                  </a:lnTo>
                  <a:lnTo>
                    <a:pt x="349" y="548"/>
                  </a:lnTo>
                  <a:lnTo>
                    <a:pt x="351" y="546"/>
                  </a:lnTo>
                  <a:lnTo>
                    <a:pt x="354" y="544"/>
                  </a:lnTo>
                  <a:lnTo>
                    <a:pt x="356" y="543"/>
                  </a:lnTo>
                  <a:lnTo>
                    <a:pt x="359" y="542"/>
                  </a:lnTo>
                  <a:lnTo>
                    <a:pt x="362" y="542"/>
                  </a:lnTo>
                  <a:lnTo>
                    <a:pt x="513" y="542"/>
                  </a:lnTo>
                  <a:lnTo>
                    <a:pt x="515" y="542"/>
                  </a:lnTo>
                  <a:lnTo>
                    <a:pt x="519" y="543"/>
                  </a:lnTo>
                  <a:lnTo>
                    <a:pt x="521" y="544"/>
                  </a:lnTo>
                  <a:lnTo>
                    <a:pt x="523" y="546"/>
                  </a:lnTo>
                  <a:lnTo>
                    <a:pt x="525" y="548"/>
                  </a:lnTo>
                  <a:lnTo>
                    <a:pt x="526" y="551"/>
                  </a:lnTo>
                  <a:lnTo>
                    <a:pt x="528" y="554"/>
                  </a:lnTo>
                  <a:lnTo>
                    <a:pt x="528" y="556"/>
                  </a:lnTo>
                  <a:lnTo>
                    <a:pt x="528" y="560"/>
                  </a:lnTo>
                  <a:lnTo>
                    <a:pt x="526" y="563"/>
                  </a:lnTo>
                  <a:lnTo>
                    <a:pt x="525" y="565"/>
                  </a:lnTo>
                  <a:lnTo>
                    <a:pt x="523" y="568"/>
                  </a:lnTo>
                  <a:lnTo>
                    <a:pt x="521" y="569"/>
                  </a:lnTo>
                  <a:lnTo>
                    <a:pt x="519" y="571"/>
                  </a:lnTo>
                  <a:lnTo>
                    <a:pt x="515" y="571"/>
                  </a:lnTo>
                  <a:lnTo>
                    <a:pt x="513" y="572"/>
                  </a:lnTo>
                  <a:close/>
                  <a:moveTo>
                    <a:pt x="513" y="722"/>
                  </a:moveTo>
                  <a:lnTo>
                    <a:pt x="362" y="722"/>
                  </a:lnTo>
                  <a:lnTo>
                    <a:pt x="359" y="722"/>
                  </a:lnTo>
                  <a:lnTo>
                    <a:pt x="356" y="721"/>
                  </a:lnTo>
                  <a:lnTo>
                    <a:pt x="354" y="720"/>
                  </a:lnTo>
                  <a:lnTo>
                    <a:pt x="351" y="718"/>
                  </a:lnTo>
                  <a:lnTo>
                    <a:pt x="349" y="716"/>
                  </a:lnTo>
                  <a:lnTo>
                    <a:pt x="348" y="713"/>
                  </a:lnTo>
                  <a:lnTo>
                    <a:pt x="347" y="710"/>
                  </a:lnTo>
                  <a:lnTo>
                    <a:pt x="347" y="708"/>
                  </a:lnTo>
                  <a:lnTo>
                    <a:pt x="347" y="704"/>
                  </a:lnTo>
                  <a:lnTo>
                    <a:pt x="348" y="702"/>
                  </a:lnTo>
                  <a:lnTo>
                    <a:pt x="349" y="699"/>
                  </a:lnTo>
                  <a:lnTo>
                    <a:pt x="351" y="696"/>
                  </a:lnTo>
                  <a:lnTo>
                    <a:pt x="354" y="695"/>
                  </a:lnTo>
                  <a:lnTo>
                    <a:pt x="356" y="693"/>
                  </a:lnTo>
                  <a:lnTo>
                    <a:pt x="359" y="693"/>
                  </a:lnTo>
                  <a:lnTo>
                    <a:pt x="362" y="692"/>
                  </a:lnTo>
                  <a:lnTo>
                    <a:pt x="513" y="692"/>
                  </a:lnTo>
                  <a:lnTo>
                    <a:pt x="515" y="693"/>
                  </a:lnTo>
                  <a:lnTo>
                    <a:pt x="519" y="693"/>
                  </a:lnTo>
                  <a:lnTo>
                    <a:pt x="521" y="695"/>
                  </a:lnTo>
                  <a:lnTo>
                    <a:pt x="523" y="696"/>
                  </a:lnTo>
                  <a:lnTo>
                    <a:pt x="525" y="699"/>
                  </a:lnTo>
                  <a:lnTo>
                    <a:pt x="526" y="702"/>
                  </a:lnTo>
                  <a:lnTo>
                    <a:pt x="528" y="704"/>
                  </a:lnTo>
                  <a:lnTo>
                    <a:pt x="528" y="708"/>
                  </a:lnTo>
                  <a:lnTo>
                    <a:pt x="528" y="710"/>
                  </a:lnTo>
                  <a:lnTo>
                    <a:pt x="526" y="713"/>
                  </a:lnTo>
                  <a:lnTo>
                    <a:pt x="525" y="716"/>
                  </a:lnTo>
                  <a:lnTo>
                    <a:pt x="523" y="718"/>
                  </a:lnTo>
                  <a:lnTo>
                    <a:pt x="521" y="720"/>
                  </a:lnTo>
                  <a:lnTo>
                    <a:pt x="519" y="721"/>
                  </a:lnTo>
                  <a:lnTo>
                    <a:pt x="515" y="722"/>
                  </a:lnTo>
                  <a:lnTo>
                    <a:pt x="513" y="722"/>
                  </a:lnTo>
                  <a:close/>
                  <a:moveTo>
                    <a:pt x="312" y="326"/>
                  </a:moveTo>
                  <a:lnTo>
                    <a:pt x="237" y="402"/>
                  </a:lnTo>
                  <a:lnTo>
                    <a:pt x="232" y="405"/>
                  </a:lnTo>
                  <a:lnTo>
                    <a:pt x="226" y="406"/>
                  </a:lnTo>
                  <a:lnTo>
                    <a:pt x="220" y="405"/>
                  </a:lnTo>
                  <a:lnTo>
                    <a:pt x="216" y="402"/>
                  </a:lnTo>
                  <a:lnTo>
                    <a:pt x="200" y="387"/>
                  </a:lnTo>
                  <a:lnTo>
                    <a:pt x="199" y="385"/>
                  </a:lnTo>
                  <a:lnTo>
                    <a:pt x="198" y="381"/>
                  </a:lnTo>
                  <a:lnTo>
                    <a:pt x="197" y="379"/>
                  </a:lnTo>
                  <a:lnTo>
                    <a:pt x="197" y="376"/>
                  </a:lnTo>
                  <a:lnTo>
                    <a:pt x="197" y="373"/>
                  </a:lnTo>
                  <a:lnTo>
                    <a:pt x="198" y="370"/>
                  </a:lnTo>
                  <a:lnTo>
                    <a:pt x="199" y="368"/>
                  </a:lnTo>
                  <a:lnTo>
                    <a:pt x="200" y="365"/>
                  </a:lnTo>
                  <a:lnTo>
                    <a:pt x="203" y="363"/>
                  </a:lnTo>
                  <a:lnTo>
                    <a:pt x="206" y="362"/>
                  </a:lnTo>
                  <a:lnTo>
                    <a:pt x="208" y="361"/>
                  </a:lnTo>
                  <a:lnTo>
                    <a:pt x="211" y="361"/>
                  </a:lnTo>
                  <a:lnTo>
                    <a:pt x="214" y="361"/>
                  </a:lnTo>
                  <a:lnTo>
                    <a:pt x="217" y="362"/>
                  </a:lnTo>
                  <a:lnTo>
                    <a:pt x="219" y="363"/>
                  </a:lnTo>
                  <a:lnTo>
                    <a:pt x="221" y="365"/>
                  </a:lnTo>
                  <a:lnTo>
                    <a:pt x="226" y="370"/>
                  </a:lnTo>
                  <a:lnTo>
                    <a:pt x="290" y="306"/>
                  </a:lnTo>
                  <a:lnTo>
                    <a:pt x="294" y="303"/>
                  </a:lnTo>
                  <a:lnTo>
                    <a:pt x="296" y="302"/>
                  </a:lnTo>
                  <a:lnTo>
                    <a:pt x="298" y="301"/>
                  </a:lnTo>
                  <a:lnTo>
                    <a:pt x="302" y="301"/>
                  </a:lnTo>
                  <a:lnTo>
                    <a:pt x="304" y="301"/>
                  </a:lnTo>
                  <a:lnTo>
                    <a:pt x="307" y="302"/>
                  </a:lnTo>
                  <a:lnTo>
                    <a:pt x="310" y="303"/>
                  </a:lnTo>
                  <a:lnTo>
                    <a:pt x="312" y="306"/>
                  </a:lnTo>
                  <a:lnTo>
                    <a:pt x="314" y="308"/>
                  </a:lnTo>
                  <a:lnTo>
                    <a:pt x="315" y="310"/>
                  </a:lnTo>
                  <a:lnTo>
                    <a:pt x="316" y="312"/>
                  </a:lnTo>
                  <a:lnTo>
                    <a:pt x="316" y="316"/>
                  </a:lnTo>
                  <a:lnTo>
                    <a:pt x="316" y="319"/>
                  </a:lnTo>
                  <a:lnTo>
                    <a:pt x="315" y="321"/>
                  </a:lnTo>
                  <a:lnTo>
                    <a:pt x="314" y="324"/>
                  </a:lnTo>
                  <a:lnTo>
                    <a:pt x="312" y="326"/>
                  </a:lnTo>
                  <a:close/>
                  <a:moveTo>
                    <a:pt x="312" y="477"/>
                  </a:moveTo>
                  <a:lnTo>
                    <a:pt x="237" y="552"/>
                  </a:lnTo>
                  <a:lnTo>
                    <a:pt x="232" y="555"/>
                  </a:lnTo>
                  <a:lnTo>
                    <a:pt x="226" y="556"/>
                  </a:lnTo>
                  <a:lnTo>
                    <a:pt x="220" y="555"/>
                  </a:lnTo>
                  <a:lnTo>
                    <a:pt x="216" y="552"/>
                  </a:lnTo>
                  <a:lnTo>
                    <a:pt x="200" y="537"/>
                  </a:lnTo>
                  <a:lnTo>
                    <a:pt x="199" y="535"/>
                  </a:lnTo>
                  <a:lnTo>
                    <a:pt x="198" y="533"/>
                  </a:lnTo>
                  <a:lnTo>
                    <a:pt x="197" y="529"/>
                  </a:lnTo>
                  <a:lnTo>
                    <a:pt x="197" y="527"/>
                  </a:lnTo>
                  <a:lnTo>
                    <a:pt x="197" y="524"/>
                  </a:lnTo>
                  <a:lnTo>
                    <a:pt x="198" y="521"/>
                  </a:lnTo>
                  <a:lnTo>
                    <a:pt x="199" y="518"/>
                  </a:lnTo>
                  <a:lnTo>
                    <a:pt x="200" y="516"/>
                  </a:lnTo>
                  <a:lnTo>
                    <a:pt x="203" y="514"/>
                  </a:lnTo>
                  <a:lnTo>
                    <a:pt x="206" y="512"/>
                  </a:lnTo>
                  <a:lnTo>
                    <a:pt x="208" y="512"/>
                  </a:lnTo>
                  <a:lnTo>
                    <a:pt x="211" y="511"/>
                  </a:lnTo>
                  <a:lnTo>
                    <a:pt x="214" y="512"/>
                  </a:lnTo>
                  <a:lnTo>
                    <a:pt x="217" y="512"/>
                  </a:lnTo>
                  <a:lnTo>
                    <a:pt x="219" y="514"/>
                  </a:lnTo>
                  <a:lnTo>
                    <a:pt x="221" y="516"/>
                  </a:lnTo>
                  <a:lnTo>
                    <a:pt x="226" y="520"/>
                  </a:lnTo>
                  <a:lnTo>
                    <a:pt x="290" y="456"/>
                  </a:lnTo>
                  <a:lnTo>
                    <a:pt x="294" y="454"/>
                  </a:lnTo>
                  <a:lnTo>
                    <a:pt x="296" y="452"/>
                  </a:lnTo>
                  <a:lnTo>
                    <a:pt x="298" y="451"/>
                  </a:lnTo>
                  <a:lnTo>
                    <a:pt x="302" y="451"/>
                  </a:lnTo>
                  <a:lnTo>
                    <a:pt x="304" y="451"/>
                  </a:lnTo>
                  <a:lnTo>
                    <a:pt x="307" y="452"/>
                  </a:lnTo>
                  <a:lnTo>
                    <a:pt x="310" y="454"/>
                  </a:lnTo>
                  <a:lnTo>
                    <a:pt x="312" y="456"/>
                  </a:lnTo>
                  <a:lnTo>
                    <a:pt x="314" y="458"/>
                  </a:lnTo>
                  <a:lnTo>
                    <a:pt x="315" y="460"/>
                  </a:lnTo>
                  <a:lnTo>
                    <a:pt x="316" y="464"/>
                  </a:lnTo>
                  <a:lnTo>
                    <a:pt x="316" y="466"/>
                  </a:lnTo>
                  <a:lnTo>
                    <a:pt x="316" y="469"/>
                  </a:lnTo>
                  <a:lnTo>
                    <a:pt x="315" y="472"/>
                  </a:lnTo>
                  <a:lnTo>
                    <a:pt x="314" y="475"/>
                  </a:lnTo>
                  <a:lnTo>
                    <a:pt x="312" y="477"/>
                  </a:lnTo>
                  <a:close/>
                  <a:moveTo>
                    <a:pt x="164" y="236"/>
                  </a:moveTo>
                  <a:lnTo>
                    <a:pt x="162" y="237"/>
                  </a:lnTo>
                  <a:lnTo>
                    <a:pt x="158" y="238"/>
                  </a:lnTo>
                  <a:lnTo>
                    <a:pt x="157" y="238"/>
                  </a:lnTo>
                  <a:lnTo>
                    <a:pt x="155" y="238"/>
                  </a:lnTo>
                  <a:lnTo>
                    <a:pt x="153" y="239"/>
                  </a:lnTo>
                  <a:lnTo>
                    <a:pt x="151" y="239"/>
                  </a:lnTo>
                  <a:lnTo>
                    <a:pt x="151" y="180"/>
                  </a:lnTo>
                  <a:lnTo>
                    <a:pt x="217" y="180"/>
                  </a:lnTo>
                  <a:lnTo>
                    <a:pt x="214" y="188"/>
                  </a:lnTo>
                  <a:lnTo>
                    <a:pt x="208" y="197"/>
                  </a:lnTo>
                  <a:lnTo>
                    <a:pt x="203" y="205"/>
                  </a:lnTo>
                  <a:lnTo>
                    <a:pt x="197" y="212"/>
                  </a:lnTo>
                  <a:lnTo>
                    <a:pt x="190" y="220"/>
                  </a:lnTo>
                  <a:lnTo>
                    <a:pt x="182" y="225"/>
                  </a:lnTo>
                  <a:lnTo>
                    <a:pt x="173" y="231"/>
                  </a:lnTo>
                  <a:lnTo>
                    <a:pt x="164" y="236"/>
                  </a:lnTo>
                  <a:close/>
                  <a:moveTo>
                    <a:pt x="121" y="166"/>
                  </a:moveTo>
                  <a:lnTo>
                    <a:pt x="121" y="256"/>
                  </a:lnTo>
                  <a:lnTo>
                    <a:pt x="121" y="601"/>
                  </a:lnTo>
                  <a:lnTo>
                    <a:pt x="31" y="601"/>
                  </a:lnTo>
                  <a:lnTo>
                    <a:pt x="31" y="135"/>
                  </a:lnTo>
                  <a:lnTo>
                    <a:pt x="31" y="125"/>
                  </a:lnTo>
                  <a:lnTo>
                    <a:pt x="33" y="115"/>
                  </a:lnTo>
                  <a:lnTo>
                    <a:pt x="35" y="105"/>
                  </a:lnTo>
                  <a:lnTo>
                    <a:pt x="39" y="94"/>
                  </a:lnTo>
                  <a:lnTo>
                    <a:pt x="43" y="85"/>
                  </a:lnTo>
                  <a:lnTo>
                    <a:pt x="48" y="77"/>
                  </a:lnTo>
                  <a:lnTo>
                    <a:pt x="53" y="68"/>
                  </a:lnTo>
                  <a:lnTo>
                    <a:pt x="60" y="62"/>
                  </a:lnTo>
                  <a:lnTo>
                    <a:pt x="67" y="55"/>
                  </a:lnTo>
                  <a:lnTo>
                    <a:pt x="75" y="48"/>
                  </a:lnTo>
                  <a:lnTo>
                    <a:pt x="83" y="42"/>
                  </a:lnTo>
                  <a:lnTo>
                    <a:pt x="92" y="38"/>
                  </a:lnTo>
                  <a:lnTo>
                    <a:pt x="101" y="35"/>
                  </a:lnTo>
                  <a:lnTo>
                    <a:pt x="110" y="32"/>
                  </a:lnTo>
                  <a:lnTo>
                    <a:pt x="120" y="30"/>
                  </a:lnTo>
                  <a:lnTo>
                    <a:pt x="129" y="30"/>
                  </a:lnTo>
                  <a:lnTo>
                    <a:pt x="132" y="30"/>
                  </a:lnTo>
                  <a:lnTo>
                    <a:pt x="135" y="30"/>
                  </a:lnTo>
                  <a:lnTo>
                    <a:pt x="150" y="36"/>
                  </a:lnTo>
                  <a:lnTo>
                    <a:pt x="164" y="41"/>
                  </a:lnTo>
                  <a:lnTo>
                    <a:pt x="176" y="48"/>
                  </a:lnTo>
                  <a:lnTo>
                    <a:pt x="188" y="56"/>
                  </a:lnTo>
                  <a:lnTo>
                    <a:pt x="197" y="63"/>
                  </a:lnTo>
                  <a:lnTo>
                    <a:pt x="205" y="71"/>
                  </a:lnTo>
                  <a:lnTo>
                    <a:pt x="210" y="80"/>
                  </a:lnTo>
                  <a:lnTo>
                    <a:pt x="216" y="88"/>
                  </a:lnTo>
                  <a:lnTo>
                    <a:pt x="220" y="99"/>
                  </a:lnTo>
                  <a:lnTo>
                    <a:pt x="224" y="110"/>
                  </a:lnTo>
                  <a:lnTo>
                    <a:pt x="226" y="123"/>
                  </a:lnTo>
                  <a:lnTo>
                    <a:pt x="226" y="135"/>
                  </a:lnTo>
                  <a:lnTo>
                    <a:pt x="226" y="143"/>
                  </a:lnTo>
                  <a:lnTo>
                    <a:pt x="225" y="150"/>
                  </a:lnTo>
                  <a:lnTo>
                    <a:pt x="136" y="150"/>
                  </a:lnTo>
                  <a:lnTo>
                    <a:pt x="133" y="151"/>
                  </a:lnTo>
                  <a:lnTo>
                    <a:pt x="130" y="151"/>
                  </a:lnTo>
                  <a:lnTo>
                    <a:pt x="128" y="153"/>
                  </a:lnTo>
                  <a:lnTo>
                    <a:pt x="125" y="154"/>
                  </a:lnTo>
                  <a:lnTo>
                    <a:pt x="123" y="156"/>
                  </a:lnTo>
                  <a:lnTo>
                    <a:pt x="122" y="160"/>
                  </a:lnTo>
                  <a:lnTo>
                    <a:pt x="121" y="162"/>
                  </a:lnTo>
                  <a:lnTo>
                    <a:pt x="121" y="166"/>
                  </a:lnTo>
                  <a:close/>
                  <a:moveTo>
                    <a:pt x="587" y="0"/>
                  </a:moveTo>
                  <a:lnTo>
                    <a:pt x="136" y="0"/>
                  </a:lnTo>
                  <a:lnTo>
                    <a:pt x="136" y="0"/>
                  </a:lnTo>
                  <a:lnTo>
                    <a:pt x="135" y="0"/>
                  </a:lnTo>
                  <a:lnTo>
                    <a:pt x="132" y="0"/>
                  </a:lnTo>
                  <a:lnTo>
                    <a:pt x="129" y="0"/>
                  </a:lnTo>
                  <a:lnTo>
                    <a:pt x="116" y="1"/>
                  </a:lnTo>
                  <a:lnTo>
                    <a:pt x="104" y="2"/>
                  </a:lnTo>
                  <a:lnTo>
                    <a:pt x="92" y="5"/>
                  </a:lnTo>
                  <a:lnTo>
                    <a:pt x="80" y="11"/>
                  </a:lnTo>
                  <a:lnTo>
                    <a:pt x="69" y="16"/>
                  </a:lnTo>
                  <a:lnTo>
                    <a:pt x="58" y="23"/>
                  </a:lnTo>
                  <a:lnTo>
                    <a:pt x="48" y="31"/>
                  </a:lnTo>
                  <a:lnTo>
                    <a:pt x="39" y="40"/>
                  </a:lnTo>
                  <a:lnTo>
                    <a:pt x="31" y="49"/>
                  </a:lnTo>
                  <a:lnTo>
                    <a:pt x="23" y="59"/>
                  </a:lnTo>
                  <a:lnTo>
                    <a:pt x="16" y="71"/>
                  </a:lnTo>
                  <a:lnTo>
                    <a:pt x="10" y="83"/>
                  </a:lnTo>
                  <a:lnTo>
                    <a:pt x="6" y="95"/>
                  </a:lnTo>
                  <a:lnTo>
                    <a:pt x="4" y="108"/>
                  </a:lnTo>
                  <a:lnTo>
                    <a:pt x="1" y="121"/>
                  </a:lnTo>
                  <a:lnTo>
                    <a:pt x="0" y="135"/>
                  </a:lnTo>
                  <a:lnTo>
                    <a:pt x="0" y="617"/>
                  </a:lnTo>
                  <a:lnTo>
                    <a:pt x="1" y="620"/>
                  </a:lnTo>
                  <a:lnTo>
                    <a:pt x="1" y="623"/>
                  </a:lnTo>
                  <a:lnTo>
                    <a:pt x="4" y="625"/>
                  </a:lnTo>
                  <a:lnTo>
                    <a:pt x="5" y="627"/>
                  </a:lnTo>
                  <a:lnTo>
                    <a:pt x="7" y="630"/>
                  </a:lnTo>
                  <a:lnTo>
                    <a:pt x="9" y="631"/>
                  </a:lnTo>
                  <a:lnTo>
                    <a:pt x="13" y="632"/>
                  </a:lnTo>
                  <a:lnTo>
                    <a:pt x="16" y="632"/>
                  </a:lnTo>
                  <a:lnTo>
                    <a:pt x="121" y="632"/>
                  </a:lnTo>
                  <a:lnTo>
                    <a:pt x="121" y="888"/>
                  </a:lnTo>
                  <a:lnTo>
                    <a:pt x="121" y="891"/>
                  </a:lnTo>
                  <a:lnTo>
                    <a:pt x="122" y="894"/>
                  </a:lnTo>
                  <a:lnTo>
                    <a:pt x="123" y="896"/>
                  </a:lnTo>
                  <a:lnTo>
                    <a:pt x="125" y="898"/>
                  </a:lnTo>
                  <a:lnTo>
                    <a:pt x="128" y="901"/>
                  </a:lnTo>
                  <a:lnTo>
                    <a:pt x="130" y="902"/>
                  </a:lnTo>
                  <a:lnTo>
                    <a:pt x="133" y="903"/>
                  </a:lnTo>
                  <a:lnTo>
                    <a:pt x="136" y="903"/>
                  </a:lnTo>
                  <a:lnTo>
                    <a:pt x="587" y="903"/>
                  </a:lnTo>
                  <a:lnTo>
                    <a:pt x="591" y="903"/>
                  </a:lnTo>
                  <a:lnTo>
                    <a:pt x="593" y="902"/>
                  </a:lnTo>
                  <a:lnTo>
                    <a:pt x="596" y="901"/>
                  </a:lnTo>
                  <a:lnTo>
                    <a:pt x="599" y="898"/>
                  </a:lnTo>
                  <a:lnTo>
                    <a:pt x="600" y="896"/>
                  </a:lnTo>
                  <a:lnTo>
                    <a:pt x="602" y="894"/>
                  </a:lnTo>
                  <a:lnTo>
                    <a:pt x="602" y="891"/>
                  </a:lnTo>
                  <a:lnTo>
                    <a:pt x="603" y="888"/>
                  </a:lnTo>
                  <a:lnTo>
                    <a:pt x="603" y="269"/>
                  </a:lnTo>
                  <a:lnTo>
                    <a:pt x="615" y="267"/>
                  </a:lnTo>
                  <a:lnTo>
                    <a:pt x="627" y="264"/>
                  </a:lnTo>
                  <a:lnTo>
                    <a:pt x="638" y="259"/>
                  </a:lnTo>
                  <a:lnTo>
                    <a:pt x="648" y="255"/>
                  </a:lnTo>
                  <a:lnTo>
                    <a:pt x="660" y="248"/>
                  </a:lnTo>
                  <a:lnTo>
                    <a:pt x="670" y="241"/>
                  </a:lnTo>
                  <a:lnTo>
                    <a:pt x="679" y="232"/>
                  </a:lnTo>
                  <a:lnTo>
                    <a:pt x="687" y="224"/>
                  </a:lnTo>
                  <a:lnTo>
                    <a:pt x="695" y="214"/>
                  </a:lnTo>
                  <a:lnTo>
                    <a:pt x="703" y="204"/>
                  </a:lnTo>
                  <a:lnTo>
                    <a:pt x="708" y="194"/>
                  </a:lnTo>
                  <a:lnTo>
                    <a:pt x="714" y="182"/>
                  </a:lnTo>
                  <a:lnTo>
                    <a:pt x="717" y="171"/>
                  </a:lnTo>
                  <a:lnTo>
                    <a:pt x="721" y="160"/>
                  </a:lnTo>
                  <a:lnTo>
                    <a:pt x="723" y="147"/>
                  </a:lnTo>
                  <a:lnTo>
                    <a:pt x="723" y="135"/>
                  </a:lnTo>
                  <a:lnTo>
                    <a:pt x="723" y="121"/>
                  </a:lnTo>
                  <a:lnTo>
                    <a:pt x="721" y="109"/>
                  </a:lnTo>
                  <a:lnTo>
                    <a:pt x="717" y="97"/>
                  </a:lnTo>
                  <a:lnTo>
                    <a:pt x="712" y="84"/>
                  </a:lnTo>
                  <a:lnTo>
                    <a:pt x="706" y="72"/>
                  </a:lnTo>
                  <a:lnTo>
                    <a:pt x="699" y="60"/>
                  </a:lnTo>
                  <a:lnTo>
                    <a:pt x="691" y="50"/>
                  </a:lnTo>
                  <a:lnTo>
                    <a:pt x="682" y="40"/>
                  </a:lnTo>
                  <a:lnTo>
                    <a:pt x="672" y="32"/>
                  </a:lnTo>
                  <a:lnTo>
                    <a:pt x="662" y="23"/>
                  </a:lnTo>
                  <a:lnTo>
                    <a:pt x="651" y="16"/>
                  </a:lnTo>
                  <a:lnTo>
                    <a:pt x="638" y="11"/>
                  </a:lnTo>
                  <a:lnTo>
                    <a:pt x="627" y="6"/>
                  </a:lnTo>
                  <a:lnTo>
                    <a:pt x="613" y="3"/>
                  </a:lnTo>
                  <a:lnTo>
                    <a:pt x="601" y="1"/>
                  </a:lnTo>
                  <a:lnTo>
                    <a:pt x="587" y="0"/>
                  </a:lnTo>
                  <a:lnTo>
                    <a:pt x="58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78" name="Freeform 4605">
              <a:extLst>
                <a:ext uri="{FF2B5EF4-FFF2-40B4-BE49-F238E27FC236}">
                  <a16:creationId xmlns:a16="http://schemas.microsoft.com/office/drawing/2014/main" id="{7B4C77B3-3441-40A4-BB72-2A02209D6B3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9000" y="4722813"/>
              <a:ext cx="66675" cy="128588"/>
            </a:xfrm>
            <a:custGeom>
              <a:avLst/>
              <a:gdLst>
                <a:gd name="T0" fmla="*/ 123 w 210"/>
                <a:gd name="T1" fmla="*/ 1 h 407"/>
                <a:gd name="T2" fmla="*/ 101 w 210"/>
                <a:gd name="T3" fmla="*/ 8 h 407"/>
                <a:gd name="T4" fmla="*/ 82 w 210"/>
                <a:gd name="T5" fmla="*/ 21 h 407"/>
                <a:gd name="T6" fmla="*/ 67 w 210"/>
                <a:gd name="T7" fmla="*/ 37 h 407"/>
                <a:gd name="T8" fmla="*/ 50 w 210"/>
                <a:gd name="T9" fmla="*/ 47 h 407"/>
                <a:gd name="T10" fmla="*/ 33 w 210"/>
                <a:gd name="T11" fmla="*/ 54 h 407"/>
                <a:gd name="T12" fmla="*/ 23 w 210"/>
                <a:gd name="T13" fmla="*/ 61 h 407"/>
                <a:gd name="T14" fmla="*/ 14 w 210"/>
                <a:gd name="T15" fmla="*/ 70 h 407"/>
                <a:gd name="T16" fmla="*/ 7 w 210"/>
                <a:gd name="T17" fmla="*/ 81 h 407"/>
                <a:gd name="T18" fmla="*/ 2 w 210"/>
                <a:gd name="T19" fmla="*/ 95 h 407"/>
                <a:gd name="T20" fmla="*/ 0 w 210"/>
                <a:gd name="T21" fmla="*/ 110 h 407"/>
                <a:gd name="T22" fmla="*/ 0 w 210"/>
                <a:gd name="T23" fmla="*/ 393 h 407"/>
                <a:gd name="T24" fmla="*/ 1 w 210"/>
                <a:gd name="T25" fmla="*/ 398 h 407"/>
                <a:gd name="T26" fmla="*/ 3 w 210"/>
                <a:gd name="T27" fmla="*/ 403 h 407"/>
                <a:gd name="T28" fmla="*/ 9 w 210"/>
                <a:gd name="T29" fmla="*/ 406 h 407"/>
                <a:gd name="T30" fmla="*/ 14 w 210"/>
                <a:gd name="T31" fmla="*/ 407 h 407"/>
                <a:gd name="T32" fmla="*/ 20 w 210"/>
                <a:gd name="T33" fmla="*/ 406 h 407"/>
                <a:gd name="T34" fmla="*/ 24 w 210"/>
                <a:gd name="T35" fmla="*/ 403 h 407"/>
                <a:gd name="T36" fmla="*/ 28 w 210"/>
                <a:gd name="T37" fmla="*/ 398 h 407"/>
                <a:gd name="T38" fmla="*/ 29 w 210"/>
                <a:gd name="T39" fmla="*/ 393 h 407"/>
                <a:gd name="T40" fmla="*/ 30 w 210"/>
                <a:gd name="T41" fmla="*/ 110 h 407"/>
                <a:gd name="T42" fmla="*/ 35 w 210"/>
                <a:gd name="T43" fmla="*/ 95 h 407"/>
                <a:gd name="T44" fmla="*/ 42 w 210"/>
                <a:gd name="T45" fmla="*/ 84 h 407"/>
                <a:gd name="T46" fmla="*/ 54 w 210"/>
                <a:gd name="T47" fmla="*/ 78 h 407"/>
                <a:gd name="T48" fmla="*/ 59 w 210"/>
                <a:gd name="T49" fmla="*/ 331 h 407"/>
                <a:gd name="T50" fmla="*/ 210 w 210"/>
                <a:gd name="T51" fmla="*/ 60 h 407"/>
                <a:gd name="T52" fmla="*/ 209 w 210"/>
                <a:gd name="T53" fmla="*/ 49 h 407"/>
                <a:gd name="T54" fmla="*/ 203 w 210"/>
                <a:gd name="T55" fmla="*/ 39 h 407"/>
                <a:gd name="T56" fmla="*/ 186 w 210"/>
                <a:gd name="T57" fmla="*/ 20 h 407"/>
                <a:gd name="T58" fmla="*/ 162 w 210"/>
                <a:gd name="T59" fmla="*/ 5 h 407"/>
                <a:gd name="T60" fmla="*/ 149 w 210"/>
                <a:gd name="T61" fmla="*/ 1 h 407"/>
                <a:gd name="T62" fmla="*/ 135 w 210"/>
                <a:gd name="T63" fmla="*/ 0 h 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10" h="407">
                  <a:moveTo>
                    <a:pt x="135" y="0"/>
                  </a:moveTo>
                  <a:lnTo>
                    <a:pt x="123" y="1"/>
                  </a:lnTo>
                  <a:lnTo>
                    <a:pt x="111" y="3"/>
                  </a:lnTo>
                  <a:lnTo>
                    <a:pt x="101" y="8"/>
                  </a:lnTo>
                  <a:lnTo>
                    <a:pt x="91" y="14"/>
                  </a:lnTo>
                  <a:lnTo>
                    <a:pt x="82" y="21"/>
                  </a:lnTo>
                  <a:lnTo>
                    <a:pt x="74" y="29"/>
                  </a:lnTo>
                  <a:lnTo>
                    <a:pt x="67" y="37"/>
                  </a:lnTo>
                  <a:lnTo>
                    <a:pt x="63" y="45"/>
                  </a:lnTo>
                  <a:lnTo>
                    <a:pt x="50" y="47"/>
                  </a:lnTo>
                  <a:lnTo>
                    <a:pt x="39" y="52"/>
                  </a:lnTo>
                  <a:lnTo>
                    <a:pt x="33" y="54"/>
                  </a:lnTo>
                  <a:lnTo>
                    <a:pt x="28" y="57"/>
                  </a:lnTo>
                  <a:lnTo>
                    <a:pt x="23" y="61"/>
                  </a:lnTo>
                  <a:lnTo>
                    <a:pt x="19" y="65"/>
                  </a:lnTo>
                  <a:lnTo>
                    <a:pt x="14" y="70"/>
                  </a:lnTo>
                  <a:lnTo>
                    <a:pt x="11" y="75"/>
                  </a:lnTo>
                  <a:lnTo>
                    <a:pt x="7" y="81"/>
                  </a:lnTo>
                  <a:lnTo>
                    <a:pt x="4" y="88"/>
                  </a:lnTo>
                  <a:lnTo>
                    <a:pt x="2" y="95"/>
                  </a:lnTo>
                  <a:lnTo>
                    <a:pt x="1" y="102"/>
                  </a:lnTo>
                  <a:lnTo>
                    <a:pt x="0" y="110"/>
                  </a:lnTo>
                  <a:lnTo>
                    <a:pt x="0" y="119"/>
                  </a:lnTo>
                  <a:lnTo>
                    <a:pt x="0" y="393"/>
                  </a:lnTo>
                  <a:lnTo>
                    <a:pt x="0" y="395"/>
                  </a:lnTo>
                  <a:lnTo>
                    <a:pt x="1" y="398"/>
                  </a:lnTo>
                  <a:lnTo>
                    <a:pt x="2" y="401"/>
                  </a:lnTo>
                  <a:lnTo>
                    <a:pt x="3" y="403"/>
                  </a:lnTo>
                  <a:lnTo>
                    <a:pt x="5" y="405"/>
                  </a:lnTo>
                  <a:lnTo>
                    <a:pt x="9" y="406"/>
                  </a:lnTo>
                  <a:lnTo>
                    <a:pt x="11" y="407"/>
                  </a:lnTo>
                  <a:lnTo>
                    <a:pt x="14" y="407"/>
                  </a:lnTo>
                  <a:lnTo>
                    <a:pt x="18" y="407"/>
                  </a:lnTo>
                  <a:lnTo>
                    <a:pt x="20" y="406"/>
                  </a:lnTo>
                  <a:lnTo>
                    <a:pt x="22" y="405"/>
                  </a:lnTo>
                  <a:lnTo>
                    <a:pt x="24" y="403"/>
                  </a:lnTo>
                  <a:lnTo>
                    <a:pt x="27" y="401"/>
                  </a:lnTo>
                  <a:lnTo>
                    <a:pt x="28" y="398"/>
                  </a:lnTo>
                  <a:lnTo>
                    <a:pt x="29" y="395"/>
                  </a:lnTo>
                  <a:lnTo>
                    <a:pt x="29" y="393"/>
                  </a:lnTo>
                  <a:lnTo>
                    <a:pt x="29" y="119"/>
                  </a:lnTo>
                  <a:lnTo>
                    <a:pt x="30" y="110"/>
                  </a:lnTo>
                  <a:lnTo>
                    <a:pt x="31" y="101"/>
                  </a:lnTo>
                  <a:lnTo>
                    <a:pt x="35" y="95"/>
                  </a:lnTo>
                  <a:lnTo>
                    <a:pt x="38" y="89"/>
                  </a:lnTo>
                  <a:lnTo>
                    <a:pt x="42" y="84"/>
                  </a:lnTo>
                  <a:lnTo>
                    <a:pt x="48" y="81"/>
                  </a:lnTo>
                  <a:lnTo>
                    <a:pt x="54" y="78"/>
                  </a:lnTo>
                  <a:lnTo>
                    <a:pt x="59" y="76"/>
                  </a:lnTo>
                  <a:lnTo>
                    <a:pt x="59" y="331"/>
                  </a:lnTo>
                  <a:lnTo>
                    <a:pt x="210" y="331"/>
                  </a:lnTo>
                  <a:lnTo>
                    <a:pt x="210" y="60"/>
                  </a:lnTo>
                  <a:lnTo>
                    <a:pt x="210" y="55"/>
                  </a:lnTo>
                  <a:lnTo>
                    <a:pt x="209" y="49"/>
                  </a:lnTo>
                  <a:lnTo>
                    <a:pt x="206" y="45"/>
                  </a:lnTo>
                  <a:lnTo>
                    <a:pt x="203" y="39"/>
                  </a:lnTo>
                  <a:lnTo>
                    <a:pt x="196" y="29"/>
                  </a:lnTo>
                  <a:lnTo>
                    <a:pt x="186" y="20"/>
                  </a:lnTo>
                  <a:lnTo>
                    <a:pt x="175" y="12"/>
                  </a:lnTo>
                  <a:lnTo>
                    <a:pt x="162" y="5"/>
                  </a:lnTo>
                  <a:lnTo>
                    <a:pt x="155" y="3"/>
                  </a:lnTo>
                  <a:lnTo>
                    <a:pt x="149" y="1"/>
                  </a:lnTo>
                  <a:lnTo>
                    <a:pt x="142" y="0"/>
                  </a:lnTo>
                  <a:lnTo>
                    <a:pt x="135" y="0"/>
                  </a:lnTo>
                  <a:lnTo>
                    <a:pt x="13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79" name="Freeform 4606">
              <a:extLst>
                <a:ext uri="{FF2B5EF4-FFF2-40B4-BE49-F238E27FC236}">
                  <a16:creationId xmlns:a16="http://schemas.microsoft.com/office/drawing/2014/main" id="{98CAAF97-015F-4507-A8E3-2F95D46D12D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8050" y="4913313"/>
              <a:ext cx="47625" cy="28575"/>
            </a:xfrm>
            <a:custGeom>
              <a:avLst/>
              <a:gdLst>
                <a:gd name="T0" fmla="*/ 0 w 151"/>
                <a:gd name="T1" fmla="*/ 14 h 90"/>
                <a:gd name="T2" fmla="*/ 0 w 151"/>
                <a:gd name="T3" fmla="*/ 22 h 90"/>
                <a:gd name="T4" fmla="*/ 2 w 151"/>
                <a:gd name="T5" fmla="*/ 29 h 90"/>
                <a:gd name="T6" fmla="*/ 4 w 151"/>
                <a:gd name="T7" fmla="*/ 37 h 90"/>
                <a:gd name="T8" fmla="*/ 6 w 151"/>
                <a:gd name="T9" fmla="*/ 44 h 90"/>
                <a:gd name="T10" fmla="*/ 9 w 151"/>
                <a:gd name="T11" fmla="*/ 50 h 90"/>
                <a:gd name="T12" fmla="*/ 14 w 151"/>
                <a:gd name="T13" fmla="*/ 56 h 90"/>
                <a:gd name="T14" fmla="*/ 18 w 151"/>
                <a:gd name="T15" fmla="*/ 62 h 90"/>
                <a:gd name="T16" fmla="*/ 23 w 151"/>
                <a:gd name="T17" fmla="*/ 67 h 90"/>
                <a:gd name="T18" fmla="*/ 29 w 151"/>
                <a:gd name="T19" fmla="*/ 72 h 90"/>
                <a:gd name="T20" fmla="*/ 34 w 151"/>
                <a:gd name="T21" fmla="*/ 76 h 90"/>
                <a:gd name="T22" fmla="*/ 40 w 151"/>
                <a:gd name="T23" fmla="*/ 81 h 90"/>
                <a:gd name="T24" fmla="*/ 47 w 151"/>
                <a:gd name="T25" fmla="*/ 84 h 90"/>
                <a:gd name="T26" fmla="*/ 54 w 151"/>
                <a:gd name="T27" fmla="*/ 87 h 90"/>
                <a:gd name="T28" fmla="*/ 61 w 151"/>
                <a:gd name="T29" fmla="*/ 89 h 90"/>
                <a:gd name="T30" fmla="*/ 68 w 151"/>
                <a:gd name="T31" fmla="*/ 90 h 90"/>
                <a:gd name="T32" fmla="*/ 76 w 151"/>
                <a:gd name="T33" fmla="*/ 90 h 90"/>
                <a:gd name="T34" fmla="*/ 83 w 151"/>
                <a:gd name="T35" fmla="*/ 90 h 90"/>
                <a:gd name="T36" fmla="*/ 90 w 151"/>
                <a:gd name="T37" fmla="*/ 89 h 90"/>
                <a:gd name="T38" fmla="*/ 96 w 151"/>
                <a:gd name="T39" fmla="*/ 87 h 90"/>
                <a:gd name="T40" fmla="*/ 103 w 151"/>
                <a:gd name="T41" fmla="*/ 83 h 90"/>
                <a:gd name="T42" fmla="*/ 109 w 151"/>
                <a:gd name="T43" fmla="*/ 80 h 90"/>
                <a:gd name="T44" fmla="*/ 116 w 151"/>
                <a:gd name="T45" fmla="*/ 76 h 90"/>
                <a:gd name="T46" fmla="*/ 121 w 151"/>
                <a:gd name="T47" fmla="*/ 71 h 90"/>
                <a:gd name="T48" fmla="*/ 127 w 151"/>
                <a:gd name="T49" fmla="*/ 65 h 90"/>
                <a:gd name="T50" fmla="*/ 131 w 151"/>
                <a:gd name="T51" fmla="*/ 60 h 90"/>
                <a:gd name="T52" fmla="*/ 137 w 151"/>
                <a:gd name="T53" fmla="*/ 53 h 90"/>
                <a:gd name="T54" fmla="*/ 140 w 151"/>
                <a:gd name="T55" fmla="*/ 45 h 90"/>
                <a:gd name="T56" fmla="*/ 144 w 151"/>
                <a:gd name="T57" fmla="*/ 37 h 90"/>
                <a:gd name="T58" fmla="*/ 147 w 151"/>
                <a:gd name="T59" fmla="*/ 29 h 90"/>
                <a:gd name="T60" fmla="*/ 150 w 151"/>
                <a:gd name="T61" fmla="*/ 20 h 90"/>
                <a:gd name="T62" fmla="*/ 151 w 151"/>
                <a:gd name="T63" fmla="*/ 10 h 90"/>
                <a:gd name="T64" fmla="*/ 151 w 151"/>
                <a:gd name="T65" fmla="*/ 0 h 90"/>
                <a:gd name="T66" fmla="*/ 0 w 151"/>
                <a:gd name="T67" fmla="*/ 0 h 90"/>
                <a:gd name="T68" fmla="*/ 0 w 151"/>
                <a:gd name="T69" fmla="*/ 1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51" h="90">
                  <a:moveTo>
                    <a:pt x="0" y="14"/>
                  </a:moveTo>
                  <a:lnTo>
                    <a:pt x="0" y="22"/>
                  </a:lnTo>
                  <a:lnTo>
                    <a:pt x="2" y="29"/>
                  </a:lnTo>
                  <a:lnTo>
                    <a:pt x="4" y="37"/>
                  </a:lnTo>
                  <a:lnTo>
                    <a:pt x="6" y="44"/>
                  </a:lnTo>
                  <a:lnTo>
                    <a:pt x="9" y="50"/>
                  </a:lnTo>
                  <a:lnTo>
                    <a:pt x="14" y="56"/>
                  </a:lnTo>
                  <a:lnTo>
                    <a:pt x="18" y="62"/>
                  </a:lnTo>
                  <a:lnTo>
                    <a:pt x="23" y="67"/>
                  </a:lnTo>
                  <a:lnTo>
                    <a:pt x="29" y="72"/>
                  </a:lnTo>
                  <a:lnTo>
                    <a:pt x="34" y="76"/>
                  </a:lnTo>
                  <a:lnTo>
                    <a:pt x="40" y="81"/>
                  </a:lnTo>
                  <a:lnTo>
                    <a:pt x="47" y="84"/>
                  </a:lnTo>
                  <a:lnTo>
                    <a:pt x="54" y="87"/>
                  </a:lnTo>
                  <a:lnTo>
                    <a:pt x="61" y="89"/>
                  </a:lnTo>
                  <a:lnTo>
                    <a:pt x="68" y="90"/>
                  </a:lnTo>
                  <a:lnTo>
                    <a:pt x="76" y="90"/>
                  </a:lnTo>
                  <a:lnTo>
                    <a:pt x="83" y="90"/>
                  </a:lnTo>
                  <a:lnTo>
                    <a:pt x="90" y="89"/>
                  </a:lnTo>
                  <a:lnTo>
                    <a:pt x="96" y="87"/>
                  </a:lnTo>
                  <a:lnTo>
                    <a:pt x="103" y="83"/>
                  </a:lnTo>
                  <a:lnTo>
                    <a:pt x="109" y="80"/>
                  </a:lnTo>
                  <a:lnTo>
                    <a:pt x="116" y="76"/>
                  </a:lnTo>
                  <a:lnTo>
                    <a:pt x="121" y="71"/>
                  </a:lnTo>
                  <a:lnTo>
                    <a:pt x="127" y="65"/>
                  </a:lnTo>
                  <a:lnTo>
                    <a:pt x="131" y="60"/>
                  </a:lnTo>
                  <a:lnTo>
                    <a:pt x="137" y="53"/>
                  </a:lnTo>
                  <a:lnTo>
                    <a:pt x="140" y="45"/>
                  </a:lnTo>
                  <a:lnTo>
                    <a:pt x="144" y="37"/>
                  </a:lnTo>
                  <a:lnTo>
                    <a:pt x="147" y="29"/>
                  </a:lnTo>
                  <a:lnTo>
                    <a:pt x="150" y="20"/>
                  </a:lnTo>
                  <a:lnTo>
                    <a:pt x="151" y="10"/>
                  </a:lnTo>
                  <a:lnTo>
                    <a:pt x="151" y="0"/>
                  </a:lnTo>
                  <a:lnTo>
                    <a:pt x="0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80" name="Rectangle 4607">
              <a:extLst>
                <a:ext uri="{FF2B5EF4-FFF2-40B4-BE49-F238E27FC236}">
                  <a16:creationId xmlns:a16="http://schemas.microsoft.com/office/drawing/2014/main" id="{E628A228-65DF-4721-90C3-E7F354A3E7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58050" y="4837113"/>
              <a:ext cx="47625" cy="6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81" name="Group 80" descr="This image is an icon of a presentation board. ">
            <a:extLst>
              <a:ext uri="{FF2B5EF4-FFF2-40B4-BE49-F238E27FC236}">
                <a16:creationId xmlns:a16="http://schemas.microsoft.com/office/drawing/2014/main" id="{9DDFE4D5-2735-4EBB-800C-37964549C284}"/>
              </a:ext>
            </a:extLst>
          </p:cNvPr>
          <p:cNvGrpSpPr/>
          <p:nvPr/>
        </p:nvGrpSpPr>
        <p:grpSpPr>
          <a:xfrm>
            <a:off x="2857506" y="4265278"/>
            <a:ext cx="333000" cy="344414"/>
            <a:chOff x="11612563" y="4081463"/>
            <a:chExt cx="277813" cy="287337"/>
          </a:xfrm>
          <a:solidFill>
            <a:srgbClr val="27CEF5"/>
          </a:solidFill>
          <a:effectLst/>
        </p:grpSpPr>
        <p:sp>
          <p:nvSpPr>
            <p:cNvPr id="82" name="Freeform 4632">
              <a:extLst>
                <a:ext uri="{FF2B5EF4-FFF2-40B4-BE49-F238E27FC236}">
                  <a16:creationId xmlns:a16="http://schemas.microsoft.com/office/drawing/2014/main" id="{BA70E613-576C-4DA1-A366-176A127978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626850" y="4081463"/>
              <a:ext cx="249238" cy="173038"/>
            </a:xfrm>
            <a:custGeom>
              <a:avLst/>
              <a:gdLst>
                <a:gd name="T0" fmla="*/ 452 w 784"/>
                <a:gd name="T1" fmla="*/ 120 h 542"/>
                <a:gd name="T2" fmla="*/ 302 w 784"/>
                <a:gd name="T3" fmla="*/ 150 h 542"/>
                <a:gd name="T4" fmla="*/ 16 w 784"/>
                <a:gd name="T5" fmla="*/ 542 h 542"/>
                <a:gd name="T6" fmla="*/ 772 w 784"/>
                <a:gd name="T7" fmla="*/ 542 h 542"/>
                <a:gd name="T8" fmla="*/ 777 w 784"/>
                <a:gd name="T9" fmla="*/ 539 h 542"/>
                <a:gd name="T10" fmla="*/ 781 w 784"/>
                <a:gd name="T11" fmla="*/ 535 h 542"/>
                <a:gd name="T12" fmla="*/ 783 w 784"/>
                <a:gd name="T13" fmla="*/ 529 h 542"/>
                <a:gd name="T14" fmla="*/ 784 w 784"/>
                <a:gd name="T15" fmla="*/ 135 h 542"/>
                <a:gd name="T16" fmla="*/ 783 w 784"/>
                <a:gd name="T17" fmla="*/ 129 h 542"/>
                <a:gd name="T18" fmla="*/ 780 w 784"/>
                <a:gd name="T19" fmla="*/ 125 h 542"/>
                <a:gd name="T20" fmla="*/ 775 w 784"/>
                <a:gd name="T21" fmla="*/ 121 h 542"/>
                <a:gd name="T22" fmla="*/ 768 w 784"/>
                <a:gd name="T23" fmla="*/ 120 h 542"/>
                <a:gd name="T24" fmla="*/ 483 w 784"/>
                <a:gd name="T25" fmla="*/ 105 h 542"/>
                <a:gd name="T26" fmla="*/ 481 w 784"/>
                <a:gd name="T27" fmla="*/ 99 h 542"/>
                <a:gd name="T28" fmla="*/ 478 w 784"/>
                <a:gd name="T29" fmla="*/ 94 h 542"/>
                <a:gd name="T30" fmla="*/ 474 w 784"/>
                <a:gd name="T31" fmla="*/ 91 h 542"/>
                <a:gd name="T32" fmla="*/ 468 w 784"/>
                <a:gd name="T33" fmla="*/ 90 h 542"/>
                <a:gd name="T34" fmla="*/ 392 w 784"/>
                <a:gd name="T35" fmla="*/ 14 h 542"/>
                <a:gd name="T36" fmla="*/ 391 w 784"/>
                <a:gd name="T37" fmla="*/ 9 h 542"/>
                <a:gd name="T38" fmla="*/ 388 w 784"/>
                <a:gd name="T39" fmla="*/ 4 h 542"/>
                <a:gd name="T40" fmla="*/ 383 w 784"/>
                <a:gd name="T41" fmla="*/ 1 h 542"/>
                <a:gd name="T42" fmla="*/ 378 w 784"/>
                <a:gd name="T43" fmla="*/ 0 h 542"/>
                <a:gd name="T44" fmla="*/ 371 w 784"/>
                <a:gd name="T45" fmla="*/ 1 h 542"/>
                <a:gd name="T46" fmla="*/ 366 w 784"/>
                <a:gd name="T47" fmla="*/ 4 h 542"/>
                <a:gd name="T48" fmla="*/ 363 w 784"/>
                <a:gd name="T49" fmla="*/ 9 h 542"/>
                <a:gd name="T50" fmla="*/ 362 w 784"/>
                <a:gd name="T51" fmla="*/ 14 h 542"/>
                <a:gd name="T52" fmla="*/ 287 w 784"/>
                <a:gd name="T53" fmla="*/ 90 h 542"/>
                <a:gd name="T54" fmla="*/ 282 w 784"/>
                <a:gd name="T55" fmla="*/ 91 h 542"/>
                <a:gd name="T56" fmla="*/ 276 w 784"/>
                <a:gd name="T57" fmla="*/ 94 h 542"/>
                <a:gd name="T58" fmla="*/ 273 w 784"/>
                <a:gd name="T59" fmla="*/ 99 h 542"/>
                <a:gd name="T60" fmla="*/ 271 w 784"/>
                <a:gd name="T61" fmla="*/ 105 h 542"/>
                <a:gd name="T62" fmla="*/ 16 w 784"/>
                <a:gd name="T63" fmla="*/ 120 h 542"/>
                <a:gd name="T64" fmla="*/ 11 w 784"/>
                <a:gd name="T65" fmla="*/ 121 h 542"/>
                <a:gd name="T66" fmla="*/ 5 w 784"/>
                <a:gd name="T67" fmla="*/ 125 h 542"/>
                <a:gd name="T68" fmla="*/ 1 w 784"/>
                <a:gd name="T69" fmla="*/ 129 h 542"/>
                <a:gd name="T70" fmla="*/ 0 w 784"/>
                <a:gd name="T71" fmla="*/ 135 h 542"/>
                <a:gd name="T72" fmla="*/ 1 w 784"/>
                <a:gd name="T73" fmla="*/ 529 h 542"/>
                <a:gd name="T74" fmla="*/ 4 w 784"/>
                <a:gd name="T75" fmla="*/ 535 h 542"/>
                <a:gd name="T76" fmla="*/ 7 w 784"/>
                <a:gd name="T77" fmla="*/ 539 h 542"/>
                <a:gd name="T78" fmla="*/ 13 w 784"/>
                <a:gd name="T79" fmla="*/ 542 h 542"/>
                <a:gd name="T80" fmla="*/ 16 w 784"/>
                <a:gd name="T81" fmla="*/ 542 h 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84" h="542">
                  <a:moveTo>
                    <a:pt x="302" y="120"/>
                  </a:moveTo>
                  <a:lnTo>
                    <a:pt x="452" y="120"/>
                  </a:lnTo>
                  <a:lnTo>
                    <a:pt x="452" y="150"/>
                  </a:lnTo>
                  <a:lnTo>
                    <a:pt x="302" y="150"/>
                  </a:lnTo>
                  <a:lnTo>
                    <a:pt x="302" y="120"/>
                  </a:lnTo>
                  <a:close/>
                  <a:moveTo>
                    <a:pt x="16" y="542"/>
                  </a:moveTo>
                  <a:lnTo>
                    <a:pt x="768" y="542"/>
                  </a:lnTo>
                  <a:lnTo>
                    <a:pt x="772" y="542"/>
                  </a:lnTo>
                  <a:lnTo>
                    <a:pt x="775" y="540"/>
                  </a:lnTo>
                  <a:lnTo>
                    <a:pt x="777" y="539"/>
                  </a:lnTo>
                  <a:lnTo>
                    <a:pt x="780" y="537"/>
                  </a:lnTo>
                  <a:lnTo>
                    <a:pt x="781" y="535"/>
                  </a:lnTo>
                  <a:lnTo>
                    <a:pt x="783" y="533"/>
                  </a:lnTo>
                  <a:lnTo>
                    <a:pt x="783" y="529"/>
                  </a:lnTo>
                  <a:lnTo>
                    <a:pt x="784" y="527"/>
                  </a:lnTo>
                  <a:lnTo>
                    <a:pt x="784" y="135"/>
                  </a:lnTo>
                  <a:lnTo>
                    <a:pt x="783" y="132"/>
                  </a:lnTo>
                  <a:lnTo>
                    <a:pt x="783" y="129"/>
                  </a:lnTo>
                  <a:lnTo>
                    <a:pt x="781" y="127"/>
                  </a:lnTo>
                  <a:lnTo>
                    <a:pt x="780" y="125"/>
                  </a:lnTo>
                  <a:lnTo>
                    <a:pt x="777" y="123"/>
                  </a:lnTo>
                  <a:lnTo>
                    <a:pt x="775" y="121"/>
                  </a:lnTo>
                  <a:lnTo>
                    <a:pt x="772" y="120"/>
                  </a:lnTo>
                  <a:lnTo>
                    <a:pt x="768" y="120"/>
                  </a:lnTo>
                  <a:lnTo>
                    <a:pt x="483" y="120"/>
                  </a:lnTo>
                  <a:lnTo>
                    <a:pt x="483" y="105"/>
                  </a:lnTo>
                  <a:lnTo>
                    <a:pt x="483" y="102"/>
                  </a:lnTo>
                  <a:lnTo>
                    <a:pt x="481" y="99"/>
                  </a:lnTo>
                  <a:lnTo>
                    <a:pt x="480" y="97"/>
                  </a:lnTo>
                  <a:lnTo>
                    <a:pt x="478" y="94"/>
                  </a:lnTo>
                  <a:lnTo>
                    <a:pt x="476" y="92"/>
                  </a:lnTo>
                  <a:lnTo>
                    <a:pt x="474" y="91"/>
                  </a:lnTo>
                  <a:lnTo>
                    <a:pt x="470" y="90"/>
                  </a:lnTo>
                  <a:lnTo>
                    <a:pt x="468" y="90"/>
                  </a:lnTo>
                  <a:lnTo>
                    <a:pt x="392" y="90"/>
                  </a:lnTo>
                  <a:lnTo>
                    <a:pt x="392" y="14"/>
                  </a:lnTo>
                  <a:lnTo>
                    <a:pt x="392" y="12"/>
                  </a:lnTo>
                  <a:lnTo>
                    <a:pt x="391" y="9"/>
                  </a:lnTo>
                  <a:lnTo>
                    <a:pt x="390" y="6"/>
                  </a:lnTo>
                  <a:lnTo>
                    <a:pt x="388" y="4"/>
                  </a:lnTo>
                  <a:lnTo>
                    <a:pt x="385" y="2"/>
                  </a:lnTo>
                  <a:lnTo>
                    <a:pt x="383" y="1"/>
                  </a:lnTo>
                  <a:lnTo>
                    <a:pt x="380" y="0"/>
                  </a:lnTo>
                  <a:lnTo>
                    <a:pt x="378" y="0"/>
                  </a:lnTo>
                  <a:lnTo>
                    <a:pt x="374" y="0"/>
                  </a:lnTo>
                  <a:lnTo>
                    <a:pt x="371" y="1"/>
                  </a:lnTo>
                  <a:lnTo>
                    <a:pt x="369" y="2"/>
                  </a:lnTo>
                  <a:lnTo>
                    <a:pt x="366" y="4"/>
                  </a:lnTo>
                  <a:lnTo>
                    <a:pt x="365" y="6"/>
                  </a:lnTo>
                  <a:lnTo>
                    <a:pt x="363" y="9"/>
                  </a:lnTo>
                  <a:lnTo>
                    <a:pt x="363" y="12"/>
                  </a:lnTo>
                  <a:lnTo>
                    <a:pt x="362" y="14"/>
                  </a:lnTo>
                  <a:lnTo>
                    <a:pt x="362" y="90"/>
                  </a:lnTo>
                  <a:lnTo>
                    <a:pt x="287" y="90"/>
                  </a:lnTo>
                  <a:lnTo>
                    <a:pt x="284" y="90"/>
                  </a:lnTo>
                  <a:lnTo>
                    <a:pt x="282" y="91"/>
                  </a:lnTo>
                  <a:lnTo>
                    <a:pt x="278" y="92"/>
                  </a:lnTo>
                  <a:lnTo>
                    <a:pt x="276" y="94"/>
                  </a:lnTo>
                  <a:lnTo>
                    <a:pt x="275" y="97"/>
                  </a:lnTo>
                  <a:lnTo>
                    <a:pt x="273" y="99"/>
                  </a:lnTo>
                  <a:lnTo>
                    <a:pt x="273" y="102"/>
                  </a:lnTo>
                  <a:lnTo>
                    <a:pt x="271" y="105"/>
                  </a:lnTo>
                  <a:lnTo>
                    <a:pt x="271" y="120"/>
                  </a:lnTo>
                  <a:lnTo>
                    <a:pt x="16" y="120"/>
                  </a:lnTo>
                  <a:lnTo>
                    <a:pt x="13" y="120"/>
                  </a:lnTo>
                  <a:lnTo>
                    <a:pt x="11" y="121"/>
                  </a:lnTo>
                  <a:lnTo>
                    <a:pt x="7" y="123"/>
                  </a:lnTo>
                  <a:lnTo>
                    <a:pt x="5" y="125"/>
                  </a:lnTo>
                  <a:lnTo>
                    <a:pt x="4" y="127"/>
                  </a:lnTo>
                  <a:lnTo>
                    <a:pt x="1" y="129"/>
                  </a:lnTo>
                  <a:lnTo>
                    <a:pt x="1" y="132"/>
                  </a:lnTo>
                  <a:lnTo>
                    <a:pt x="0" y="135"/>
                  </a:lnTo>
                  <a:lnTo>
                    <a:pt x="0" y="527"/>
                  </a:lnTo>
                  <a:lnTo>
                    <a:pt x="1" y="529"/>
                  </a:lnTo>
                  <a:lnTo>
                    <a:pt x="1" y="533"/>
                  </a:lnTo>
                  <a:lnTo>
                    <a:pt x="4" y="535"/>
                  </a:lnTo>
                  <a:lnTo>
                    <a:pt x="5" y="537"/>
                  </a:lnTo>
                  <a:lnTo>
                    <a:pt x="7" y="539"/>
                  </a:lnTo>
                  <a:lnTo>
                    <a:pt x="11" y="540"/>
                  </a:lnTo>
                  <a:lnTo>
                    <a:pt x="13" y="542"/>
                  </a:lnTo>
                  <a:lnTo>
                    <a:pt x="16" y="542"/>
                  </a:lnTo>
                  <a:lnTo>
                    <a:pt x="16" y="5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83" name="Freeform 4633">
              <a:extLst>
                <a:ext uri="{FF2B5EF4-FFF2-40B4-BE49-F238E27FC236}">
                  <a16:creationId xmlns:a16="http://schemas.microsoft.com/office/drawing/2014/main" id="{EA108E67-3940-4E4F-AC05-4C482B556E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12563" y="4264025"/>
              <a:ext cx="277813" cy="104775"/>
            </a:xfrm>
            <a:custGeom>
              <a:avLst/>
              <a:gdLst>
                <a:gd name="T0" fmla="*/ 45 w 874"/>
                <a:gd name="T1" fmla="*/ 0 h 331"/>
                <a:gd name="T2" fmla="*/ 26 w 874"/>
                <a:gd name="T3" fmla="*/ 2 h 331"/>
                <a:gd name="T4" fmla="*/ 13 w 874"/>
                <a:gd name="T5" fmla="*/ 11 h 331"/>
                <a:gd name="T6" fmla="*/ 4 w 874"/>
                <a:gd name="T7" fmla="*/ 26 h 331"/>
                <a:gd name="T8" fmla="*/ 0 w 874"/>
                <a:gd name="T9" fmla="*/ 45 h 331"/>
                <a:gd name="T10" fmla="*/ 4 w 874"/>
                <a:gd name="T11" fmla="*/ 64 h 331"/>
                <a:gd name="T12" fmla="*/ 13 w 874"/>
                <a:gd name="T13" fmla="*/ 78 h 331"/>
                <a:gd name="T14" fmla="*/ 26 w 874"/>
                <a:gd name="T15" fmla="*/ 87 h 331"/>
                <a:gd name="T16" fmla="*/ 45 w 874"/>
                <a:gd name="T17" fmla="*/ 90 h 331"/>
                <a:gd name="T18" fmla="*/ 105 w 874"/>
                <a:gd name="T19" fmla="*/ 310 h 331"/>
                <a:gd name="T20" fmla="*/ 103 w 874"/>
                <a:gd name="T21" fmla="*/ 315 h 331"/>
                <a:gd name="T22" fmla="*/ 104 w 874"/>
                <a:gd name="T23" fmla="*/ 321 h 331"/>
                <a:gd name="T24" fmla="*/ 106 w 874"/>
                <a:gd name="T25" fmla="*/ 325 h 331"/>
                <a:gd name="T26" fmla="*/ 112 w 874"/>
                <a:gd name="T27" fmla="*/ 330 h 331"/>
                <a:gd name="T28" fmla="*/ 119 w 874"/>
                <a:gd name="T29" fmla="*/ 331 h 331"/>
                <a:gd name="T30" fmla="*/ 127 w 874"/>
                <a:gd name="T31" fmla="*/ 329 h 331"/>
                <a:gd name="T32" fmla="*/ 132 w 874"/>
                <a:gd name="T33" fmla="*/ 323 h 331"/>
                <a:gd name="T34" fmla="*/ 407 w 874"/>
                <a:gd name="T35" fmla="*/ 90 h 331"/>
                <a:gd name="T36" fmla="*/ 408 w 874"/>
                <a:gd name="T37" fmla="*/ 319 h 331"/>
                <a:gd name="T38" fmla="*/ 410 w 874"/>
                <a:gd name="T39" fmla="*/ 324 h 331"/>
                <a:gd name="T40" fmla="*/ 414 w 874"/>
                <a:gd name="T41" fmla="*/ 329 h 331"/>
                <a:gd name="T42" fmla="*/ 419 w 874"/>
                <a:gd name="T43" fmla="*/ 331 h 331"/>
                <a:gd name="T44" fmla="*/ 425 w 874"/>
                <a:gd name="T45" fmla="*/ 331 h 331"/>
                <a:gd name="T46" fmla="*/ 430 w 874"/>
                <a:gd name="T47" fmla="*/ 329 h 331"/>
                <a:gd name="T48" fmla="*/ 435 w 874"/>
                <a:gd name="T49" fmla="*/ 324 h 331"/>
                <a:gd name="T50" fmla="*/ 437 w 874"/>
                <a:gd name="T51" fmla="*/ 319 h 331"/>
                <a:gd name="T52" fmla="*/ 437 w 874"/>
                <a:gd name="T53" fmla="*/ 90 h 331"/>
                <a:gd name="T54" fmla="*/ 713 w 874"/>
                <a:gd name="T55" fmla="*/ 323 h 331"/>
                <a:gd name="T56" fmla="*/ 718 w 874"/>
                <a:gd name="T57" fmla="*/ 329 h 331"/>
                <a:gd name="T58" fmla="*/ 726 w 874"/>
                <a:gd name="T59" fmla="*/ 331 h 331"/>
                <a:gd name="T60" fmla="*/ 733 w 874"/>
                <a:gd name="T61" fmla="*/ 330 h 331"/>
                <a:gd name="T62" fmla="*/ 738 w 874"/>
                <a:gd name="T63" fmla="*/ 325 h 331"/>
                <a:gd name="T64" fmla="*/ 740 w 874"/>
                <a:gd name="T65" fmla="*/ 321 h 331"/>
                <a:gd name="T66" fmla="*/ 741 w 874"/>
                <a:gd name="T67" fmla="*/ 315 h 331"/>
                <a:gd name="T68" fmla="*/ 739 w 874"/>
                <a:gd name="T69" fmla="*/ 310 h 331"/>
                <a:gd name="T70" fmla="*/ 829 w 874"/>
                <a:gd name="T71" fmla="*/ 90 h 331"/>
                <a:gd name="T72" fmla="*/ 848 w 874"/>
                <a:gd name="T73" fmla="*/ 87 h 331"/>
                <a:gd name="T74" fmla="*/ 862 w 874"/>
                <a:gd name="T75" fmla="*/ 78 h 331"/>
                <a:gd name="T76" fmla="*/ 871 w 874"/>
                <a:gd name="T77" fmla="*/ 64 h 331"/>
                <a:gd name="T78" fmla="*/ 874 w 874"/>
                <a:gd name="T79" fmla="*/ 45 h 331"/>
                <a:gd name="T80" fmla="*/ 871 w 874"/>
                <a:gd name="T81" fmla="*/ 26 h 331"/>
                <a:gd name="T82" fmla="*/ 862 w 874"/>
                <a:gd name="T83" fmla="*/ 11 h 331"/>
                <a:gd name="T84" fmla="*/ 848 w 874"/>
                <a:gd name="T85" fmla="*/ 2 h 331"/>
                <a:gd name="T86" fmla="*/ 829 w 874"/>
                <a:gd name="T87" fmla="*/ 0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74" h="331">
                  <a:moveTo>
                    <a:pt x="829" y="0"/>
                  </a:moveTo>
                  <a:lnTo>
                    <a:pt x="45" y="0"/>
                  </a:lnTo>
                  <a:lnTo>
                    <a:pt x="35" y="0"/>
                  </a:lnTo>
                  <a:lnTo>
                    <a:pt x="26" y="2"/>
                  </a:lnTo>
                  <a:lnTo>
                    <a:pt x="18" y="6"/>
                  </a:lnTo>
                  <a:lnTo>
                    <a:pt x="13" y="11"/>
                  </a:lnTo>
                  <a:lnTo>
                    <a:pt x="7" y="18"/>
                  </a:lnTo>
                  <a:lnTo>
                    <a:pt x="4" y="26"/>
                  </a:lnTo>
                  <a:lnTo>
                    <a:pt x="1" y="35"/>
                  </a:lnTo>
                  <a:lnTo>
                    <a:pt x="0" y="45"/>
                  </a:lnTo>
                  <a:lnTo>
                    <a:pt x="1" y="55"/>
                  </a:lnTo>
                  <a:lnTo>
                    <a:pt x="4" y="64"/>
                  </a:lnTo>
                  <a:lnTo>
                    <a:pt x="7" y="72"/>
                  </a:lnTo>
                  <a:lnTo>
                    <a:pt x="13" y="78"/>
                  </a:lnTo>
                  <a:lnTo>
                    <a:pt x="18" y="84"/>
                  </a:lnTo>
                  <a:lnTo>
                    <a:pt x="26" y="87"/>
                  </a:lnTo>
                  <a:lnTo>
                    <a:pt x="35" y="89"/>
                  </a:lnTo>
                  <a:lnTo>
                    <a:pt x="45" y="90"/>
                  </a:lnTo>
                  <a:lnTo>
                    <a:pt x="217" y="90"/>
                  </a:lnTo>
                  <a:lnTo>
                    <a:pt x="105" y="310"/>
                  </a:lnTo>
                  <a:lnTo>
                    <a:pt x="104" y="312"/>
                  </a:lnTo>
                  <a:lnTo>
                    <a:pt x="103" y="315"/>
                  </a:lnTo>
                  <a:lnTo>
                    <a:pt x="103" y="317"/>
                  </a:lnTo>
                  <a:lnTo>
                    <a:pt x="104" y="321"/>
                  </a:lnTo>
                  <a:lnTo>
                    <a:pt x="105" y="323"/>
                  </a:lnTo>
                  <a:lnTo>
                    <a:pt x="106" y="325"/>
                  </a:lnTo>
                  <a:lnTo>
                    <a:pt x="109" y="328"/>
                  </a:lnTo>
                  <a:lnTo>
                    <a:pt x="112" y="330"/>
                  </a:lnTo>
                  <a:lnTo>
                    <a:pt x="115" y="331"/>
                  </a:lnTo>
                  <a:lnTo>
                    <a:pt x="119" y="331"/>
                  </a:lnTo>
                  <a:lnTo>
                    <a:pt x="122" y="331"/>
                  </a:lnTo>
                  <a:lnTo>
                    <a:pt x="127" y="329"/>
                  </a:lnTo>
                  <a:lnTo>
                    <a:pt x="129" y="326"/>
                  </a:lnTo>
                  <a:lnTo>
                    <a:pt x="132" y="323"/>
                  </a:lnTo>
                  <a:lnTo>
                    <a:pt x="251" y="90"/>
                  </a:lnTo>
                  <a:lnTo>
                    <a:pt x="407" y="90"/>
                  </a:lnTo>
                  <a:lnTo>
                    <a:pt x="407" y="316"/>
                  </a:lnTo>
                  <a:lnTo>
                    <a:pt x="408" y="319"/>
                  </a:lnTo>
                  <a:lnTo>
                    <a:pt x="408" y="322"/>
                  </a:lnTo>
                  <a:lnTo>
                    <a:pt x="410" y="324"/>
                  </a:lnTo>
                  <a:lnTo>
                    <a:pt x="411" y="326"/>
                  </a:lnTo>
                  <a:lnTo>
                    <a:pt x="414" y="329"/>
                  </a:lnTo>
                  <a:lnTo>
                    <a:pt x="416" y="330"/>
                  </a:lnTo>
                  <a:lnTo>
                    <a:pt x="419" y="331"/>
                  </a:lnTo>
                  <a:lnTo>
                    <a:pt x="423" y="331"/>
                  </a:lnTo>
                  <a:lnTo>
                    <a:pt x="425" y="331"/>
                  </a:lnTo>
                  <a:lnTo>
                    <a:pt x="428" y="330"/>
                  </a:lnTo>
                  <a:lnTo>
                    <a:pt x="430" y="329"/>
                  </a:lnTo>
                  <a:lnTo>
                    <a:pt x="433" y="326"/>
                  </a:lnTo>
                  <a:lnTo>
                    <a:pt x="435" y="324"/>
                  </a:lnTo>
                  <a:lnTo>
                    <a:pt x="436" y="322"/>
                  </a:lnTo>
                  <a:lnTo>
                    <a:pt x="437" y="319"/>
                  </a:lnTo>
                  <a:lnTo>
                    <a:pt x="437" y="316"/>
                  </a:lnTo>
                  <a:lnTo>
                    <a:pt x="437" y="90"/>
                  </a:lnTo>
                  <a:lnTo>
                    <a:pt x="594" y="90"/>
                  </a:lnTo>
                  <a:lnTo>
                    <a:pt x="713" y="323"/>
                  </a:lnTo>
                  <a:lnTo>
                    <a:pt x="715" y="326"/>
                  </a:lnTo>
                  <a:lnTo>
                    <a:pt x="718" y="329"/>
                  </a:lnTo>
                  <a:lnTo>
                    <a:pt x="722" y="331"/>
                  </a:lnTo>
                  <a:lnTo>
                    <a:pt x="726" y="331"/>
                  </a:lnTo>
                  <a:lnTo>
                    <a:pt x="730" y="331"/>
                  </a:lnTo>
                  <a:lnTo>
                    <a:pt x="733" y="330"/>
                  </a:lnTo>
                  <a:lnTo>
                    <a:pt x="735" y="328"/>
                  </a:lnTo>
                  <a:lnTo>
                    <a:pt x="738" y="325"/>
                  </a:lnTo>
                  <a:lnTo>
                    <a:pt x="739" y="323"/>
                  </a:lnTo>
                  <a:lnTo>
                    <a:pt x="740" y="321"/>
                  </a:lnTo>
                  <a:lnTo>
                    <a:pt x="741" y="317"/>
                  </a:lnTo>
                  <a:lnTo>
                    <a:pt x="741" y="315"/>
                  </a:lnTo>
                  <a:lnTo>
                    <a:pt x="740" y="312"/>
                  </a:lnTo>
                  <a:lnTo>
                    <a:pt x="739" y="310"/>
                  </a:lnTo>
                  <a:lnTo>
                    <a:pt x="627" y="90"/>
                  </a:lnTo>
                  <a:lnTo>
                    <a:pt x="829" y="90"/>
                  </a:lnTo>
                  <a:lnTo>
                    <a:pt x="839" y="89"/>
                  </a:lnTo>
                  <a:lnTo>
                    <a:pt x="848" y="87"/>
                  </a:lnTo>
                  <a:lnTo>
                    <a:pt x="856" y="84"/>
                  </a:lnTo>
                  <a:lnTo>
                    <a:pt x="862" y="78"/>
                  </a:lnTo>
                  <a:lnTo>
                    <a:pt x="868" y="72"/>
                  </a:lnTo>
                  <a:lnTo>
                    <a:pt x="871" y="64"/>
                  </a:lnTo>
                  <a:lnTo>
                    <a:pt x="873" y="55"/>
                  </a:lnTo>
                  <a:lnTo>
                    <a:pt x="874" y="45"/>
                  </a:lnTo>
                  <a:lnTo>
                    <a:pt x="873" y="35"/>
                  </a:lnTo>
                  <a:lnTo>
                    <a:pt x="871" y="26"/>
                  </a:lnTo>
                  <a:lnTo>
                    <a:pt x="868" y="18"/>
                  </a:lnTo>
                  <a:lnTo>
                    <a:pt x="862" y="11"/>
                  </a:lnTo>
                  <a:lnTo>
                    <a:pt x="856" y="7"/>
                  </a:lnTo>
                  <a:lnTo>
                    <a:pt x="848" y="2"/>
                  </a:lnTo>
                  <a:lnTo>
                    <a:pt x="839" y="0"/>
                  </a:lnTo>
                  <a:lnTo>
                    <a:pt x="829" y="0"/>
                  </a:lnTo>
                  <a:lnTo>
                    <a:pt x="82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21" name="Group 120" descr="This image is an icon of binoculars. ">
            <a:extLst>
              <a:ext uri="{FF2B5EF4-FFF2-40B4-BE49-F238E27FC236}">
                <a16:creationId xmlns:a16="http://schemas.microsoft.com/office/drawing/2014/main" id="{ABA740D9-6184-46F3-AEA4-54F62A974AF6}"/>
              </a:ext>
            </a:extLst>
          </p:cNvPr>
          <p:cNvGrpSpPr/>
          <p:nvPr/>
        </p:nvGrpSpPr>
        <p:grpSpPr>
          <a:xfrm>
            <a:off x="3433476" y="2859391"/>
            <a:ext cx="371223" cy="344414"/>
            <a:chOff x="9879013" y="2500313"/>
            <a:chExt cx="285750" cy="265113"/>
          </a:xfrm>
          <a:solidFill>
            <a:srgbClr val="27CEF5"/>
          </a:solidFill>
          <a:effectLst/>
        </p:grpSpPr>
        <p:sp>
          <p:nvSpPr>
            <p:cNvPr id="122" name="Freeform 3859">
              <a:extLst>
                <a:ext uri="{FF2B5EF4-FFF2-40B4-BE49-F238E27FC236}">
                  <a16:creationId xmlns:a16="http://schemas.microsoft.com/office/drawing/2014/main" id="{C4B6C848-3A28-4078-BDD9-E7EF085ECA0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31413" y="2500313"/>
              <a:ext cx="133350" cy="265113"/>
            </a:xfrm>
            <a:custGeom>
              <a:avLst/>
              <a:gdLst>
                <a:gd name="T0" fmla="*/ 156 w 420"/>
                <a:gd name="T1" fmla="*/ 795 h 832"/>
                <a:gd name="T2" fmla="*/ 95 w 420"/>
                <a:gd name="T3" fmla="*/ 761 h 832"/>
                <a:gd name="T4" fmla="*/ 51 w 420"/>
                <a:gd name="T5" fmla="*/ 708 h 832"/>
                <a:gd name="T6" fmla="*/ 31 w 420"/>
                <a:gd name="T7" fmla="*/ 640 h 832"/>
                <a:gd name="T8" fmla="*/ 38 w 420"/>
                <a:gd name="T9" fmla="*/ 576 h 832"/>
                <a:gd name="T10" fmla="*/ 73 w 420"/>
                <a:gd name="T11" fmla="*/ 517 h 832"/>
                <a:gd name="T12" fmla="*/ 128 w 420"/>
                <a:gd name="T13" fmla="*/ 469 h 832"/>
                <a:gd name="T14" fmla="*/ 186 w 420"/>
                <a:gd name="T15" fmla="*/ 446 h 832"/>
                <a:gd name="T16" fmla="*/ 224 w 420"/>
                <a:gd name="T17" fmla="*/ 444 h 832"/>
                <a:gd name="T18" fmla="*/ 263 w 420"/>
                <a:gd name="T19" fmla="*/ 451 h 832"/>
                <a:gd name="T20" fmla="*/ 300 w 420"/>
                <a:gd name="T21" fmla="*/ 470 h 832"/>
                <a:gd name="T22" fmla="*/ 344 w 420"/>
                <a:gd name="T23" fmla="*/ 505 h 832"/>
                <a:gd name="T24" fmla="*/ 378 w 420"/>
                <a:gd name="T25" fmla="*/ 556 h 832"/>
                <a:gd name="T26" fmla="*/ 390 w 420"/>
                <a:gd name="T27" fmla="*/ 609 h 832"/>
                <a:gd name="T28" fmla="*/ 383 w 420"/>
                <a:gd name="T29" fmla="*/ 676 h 832"/>
                <a:gd name="T30" fmla="*/ 350 w 420"/>
                <a:gd name="T31" fmla="*/ 737 h 832"/>
                <a:gd name="T32" fmla="*/ 296 w 420"/>
                <a:gd name="T33" fmla="*/ 781 h 832"/>
                <a:gd name="T34" fmla="*/ 228 w 420"/>
                <a:gd name="T35" fmla="*/ 802 h 832"/>
                <a:gd name="T36" fmla="*/ 388 w 420"/>
                <a:gd name="T37" fmla="*/ 508 h 832"/>
                <a:gd name="T38" fmla="*/ 208 w 420"/>
                <a:gd name="T39" fmla="*/ 178 h 832"/>
                <a:gd name="T40" fmla="*/ 145 w 420"/>
                <a:gd name="T41" fmla="*/ 20 h 832"/>
                <a:gd name="T42" fmla="*/ 109 w 420"/>
                <a:gd name="T43" fmla="*/ 4 h 832"/>
                <a:gd name="T44" fmla="*/ 66 w 420"/>
                <a:gd name="T45" fmla="*/ 0 h 832"/>
                <a:gd name="T46" fmla="*/ 27 w 420"/>
                <a:gd name="T47" fmla="*/ 11 h 832"/>
                <a:gd name="T48" fmla="*/ 2 w 420"/>
                <a:gd name="T49" fmla="*/ 28 h 832"/>
                <a:gd name="T50" fmla="*/ 0 w 420"/>
                <a:gd name="T51" fmla="*/ 263 h 832"/>
                <a:gd name="T52" fmla="*/ 55 w 420"/>
                <a:gd name="T53" fmla="*/ 273 h 832"/>
                <a:gd name="T54" fmla="*/ 97 w 420"/>
                <a:gd name="T55" fmla="*/ 293 h 832"/>
                <a:gd name="T56" fmla="*/ 125 w 420"/>
                <a:gd name="T57" fmla="*/ 320 h 832"/>
                <a:gd name="T58" fmla="*/ 135 w 420"/>
                <a:gd name="T59" fmla="*/ 352 h 832"/>
                <a:gd name="T60" fmla="*/ 131 w 420"/>
                <a:gd name="T61" fmla="*/ 362 h 832"/>
                <a:gd name="T62" fmla="*/ 120 w 420"/>
                <a:gd name="T63" fmla="*/ 367 h 832"/>
                <a:gd name="T64" fmla="*/ 109 w 420"/>
                <a:gd name="T65" fmla="*/ 362 h 832"/>
                <a:gd name="T66" fmla="*/ 105 w 420"/>
                <a:gd name="T67" fmla="*/ 352 h 832"/>
                <a:gd name="T68" fmla="*/ 97 w 420"/>
                <a:gd name="T69" fmla="*/ 333 h 832"/>
                <a:gd name="T70" fmla="*/ 76 w 420"/>
                <a:gd name="T71" fmla="*/ 315 h 832"/>
                <a:gd name="T72" fmla="*/ 0 w 420"/>
                <a:gd name="T73" fmla="*/ 293 h 832"/>
                <a:gd name="T74" fmla="*/ 2 w 420"/>
                <a:gd name="T75" fmla="*/ 648 h 832"/>
                <a:gd name="T76" fmla="*/ 27 w 420"/>
                <a:gd name="T77" fmla="*/ 725 h 832"/>
                <a:gd name="T78" fmla="*/ 78 w 420"/>
                <a:gd name="T79" fmla="*/ 786 h 832"/>
                <a:gd name="T80" fmla="*/ 149 w 420"/>
                <a:gd name="T81" fmla="*/ 823 h 832"/>
                <a:gd name="T82" fmla="*/ 221 w 420"/>
                <a:gd name="T83" fmla="*/ 832 h 832"/>
                <a:gd name="T84" fmla="*/ 272 w 420"/>
                <a:gd name="T85" fmla="*/ 823 h 832"/>
                <a:gd name="T86" fmla="*/ 344 w 420"/>
                <a:gd name="T87" fmla="*/ 785 h 832"/>
                <a:gd name="T88" fmla="*/ 396 w 420"/>
                <a:gd name="T89" fmla="*/ 723 h 832"/>
                <a:gd name="T90" fmla="*/ 418 w 420"/>
                <a:gd name="T91" fmla="*/ 654 h 832"/>
                <a:gd name="T92" fmla="*/ 420 w 420"/>
                <a:gd name="T93" fmla="*/ 608 h 832"/>
                <a:gd name="T94" fmla="*/ 408 w 420"/>
                <a:gd name="T95" fmla="*/ 552 h 8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20" h="832">
                  <a:moveTo>
                    <a:pt x="210" y="802"/>
                  </a:moveTo>
                  <a:lnTo>
                    <a:pt x="192" y="802"/>
                  </a:lnTo>
                  <a:lnTo>
                    <a:pt x="174" y="799"/>
                  </a:lnTo>
                  <a:lnTo>
                    <a:pt x="156" y="795"/>
                  </a:lnTo>
                  <a:lnTo>
                    <a:pt x="140" y="788"/>
                  </a:lnTo>
                  <a:lnTo>
                    <a:pt x="124" y="781"/>
                  </a:lnTo>
                  <a:lnTo>
                    <a:pt x="109" y="772"/>
                  </a:lnTo>
                  <a:lnTo>
                    <a:pt x="95" y="761"/>
                  </a:lnTo>
                  <a:lnTo>
                    <a:pt x="82" y="749"/>
                  </a:lnTo>
                  <a:lnTo>
                    <a:pt x="71" y="737"/>
                  </a:lnTo>
                  <a:lnTo>
                    <a:pt x="61" y="723"/>
                  </a:lnTo>
                  <a:lnTo>
                    <a:pt x="51" y="708"/>
                  </a:lnTo>
                  <a:lnTo>
                    <a:pt x="44" y="693"/>
                  </a:lnTo>
                  <a:lnTo>
                    <a:pt x="38" y="676"/>
                  </a:lnTo>
                  <a:lnTo>
                    <a:pt x="33" y="658"/>
                  </a:lnTo>
                  <a:lnTo>
                    <a:pt x="31" y="640"/>
                  </a:lnTo>
                  <a:lnTo>
                    <a:pt x="30" y="622"/>
                  </a:lnTo>
                  <a:lnTo>
                    <a:pt x="31" y="607"/>
                  </a:lnTo>
                  <a:lnTo>
                    <a:pt x="34" y="592"/>
                  </a:lnTo>
                  <a:lnTo>
                    <a:pt x="38" y="576"/>
                  </a:lnTo>
                  <a:lnTo>
                    <a:pt x="45" y="561"/>
                  </a:lnTo>
                  <a:lnTo>
                    <a:pt x="52" y="546"/>
                  </a:lnTo>
                  <a:lnTo>
                    <a:pt x="62" y="531"/>
                  </a:lnTo>
                  <a:lnTo>
                    <a:pt x="73" y="517"/>
                  </a:lnTo>
                  <a:lnTo>
                    <a:pt x="85" y="503"/>
                  </a:lnTo>
                  <a:lnTo>
                    <a:pt x="97" y="490"/>
                  </a:lnTo>
                  <a:lnTo>
                    <a:pt x="112" y="479"/>
                  </a:lnTo>
                  <a:lnTo>
                    <a:pt x="128" y="469"/>
                  </a:lnTo>
                  <a:lnTo>
                    <a:pt x="144" y="460"/>
                  </a:lnTo>
                  <a:lnTo>
                    <a:pt x="161" y="454"/>
                  </a:lnTo>
                  <a:lnTo>
                    <a:pt x="178" y="448"/>
                  </a:lnTo>
                  <a:lnTo>
                    <a:pt x="186" y="446"/>
                  </a:lnTo>
                  <a:lnTo>
                    <a:pt x="196" y="445"/>
                  </a:lnTo>
                  <a:lnTo>
                    <a:pt x="205" y="444"/>
                  </a:lnTo>
                  <a:lnTo>
                    <a:pt x="214" y="444"/>
                  </a:lnTo>
                  <a:lnTo>
                    <a:pt x="224" y="444"/>
                  </a:lnTo>
                  <a:lnTo>
                    <a:pt x="234" y="445"/>
                  </a:lnTo>
                  <a:lnTo>
                    <a:pt x="243" y="447"/>
                  </a:lnTo>
                  <a:lnTo>
                    <a:pt x="253" y="449"/>
                  </a:lnTo>
                  <a:lnTo>
                    <a:pt x="263" y="451"/>
                  </a:lnTo>
                  <a:lnTo>
                    <a:pt x="272" y="456"/>
                  </a:lnTo>
                  <a:lnTo>
                    <a:pt x="281" y="459"/>
                  </a:lnTo>
                  <a:lnTo>
                    <a:pt x="291" y="464"/>
                  </a:lnTo>
                  <a:lnTo>
                    <a:pt x="300" y="470"/>
                  </a:lnTo>
                  <a:lnTo>
                    <a:pt x="309" y="475"/>
                  </a:lnTo>
                  <a:lnTo>
                    <a:pt x="317" y="481"/>
                  </a:lnTo>
                  <a:lnTo>
                    <a:pt x="327" y="489"/>
                  </a:lnTo>
                  <a:lnTo>
                    <a:pt x="344" y="505"/>
                  </a:lnTo>
                  <a:lnTo>
                    <a:pt x="360" y="522"/>
                  </a:lnTo>
                  <a:lnTo>
                    <a:pt x="367" y="534"/>
                  </a:lnTo>
                  <a:lnTo>
                    <a:pt x="373" y="545"/>
                  </a:lnTo>
                  <a:lnTo>
                    <a:pt x="378" y="556"/>
                  </a:lnTo>
                  <a:lnTo>
                    <a:pt x="383" y="569"/>
                  </a:lnTo>
                  <a:lnTo>
                    <a:pt x="386" y="582"/>
                  </a:lnTo>
                  <a:lnTo>
                    <a:pt x="388" y="595"/>
                  </a:lnTo>
                  <a:lnTo>
                    <a:pt x="390" y="609"/>
                  </a:lnTo>
                  <a:lnTo>
                    <a:pt x="390" y="622"/>
                  </a:lnTo>
                  <a:lnTo>
                    <a:pt x="389" y="640"/>
                  </a:lnTo>
                  <a:lnTo>
                    <a:pt x="387" y="658"/>
                  </a:lnTo>
                  <a:lnTo>
                    <a:pt x="383" y="676"/>
                  </a:lnTo>
                  <a:lnTo>
                    <a:pt x="376" y="693"/>
                  </a:lnTo>
                  <a:lnTo>
                    <a:pt x="369" y="708"/>
                  </a:lnTo>
                  <a:lnTo>
                    <a:pt x="359" y="723"/>
                  </a:lnTo>
                  <a:lnTo>
                    <a:pt x="350" y="737"/>
                  </a:lnTo>
                  <a:lnTo>
                    <a:pt x="338" y="749"/>
                  </a:lnTo>
                  <a:lnTo>
                    <a:pt x="325" y="761"/>
                  </a:lnTo>
                  <a:lnTo>
                    <a:pt x="311" y="772"/>
                  </a:lnTo>
                  <a:lnTo>
                    <a:pt x="296" y="781"/>
                  </a:lnTo>
                  <a:lnTo>
                    <a:pt x="280" y="788"/>
                  </a:lnTo>
                  <a:lnTo>
                    <a:pt x="264" y="795"/>
                  </a:lnTo>
                  <a:lnTo>
                    <a:pt x="247" y="799"/>
                  </a:lnTo>
                  <a:lnTo>
                    <a:pt x="228" y="802"/>
                  </a:lnTo>
                  <a:lnTo>
                    <a:pt x="210" y="802"/>
                  </a:lnTo>
                  <a:close/>
                  <a:moveTo>
                    <a:pt x="390" y="515"/>
                  </a:moveTo>
                  <a:lnTo>
                    <a:pt x="389" y="511"/>
                  </a:lnTo>
                  <a:lnTo>
                    <a:pt x="388" y="508"/>
                  </a:lnTo>
                  <a:lnTo>
                    <a:pt x="269" y="240"/>
                  </a:lnTo>
                  <a:lnTo>
                    <a:pt x="268" y="238"/>
                  </a:lnTo>
                  <a:lnTo>
                    <a:pt x="266" y="236"/>
                  </a:lnTo>
                  <a:lnTo>
                    <a:pt x="208" y="178"/>
                  </a:lnTo>
                  <a:lnTo>
                    <a:pt x="154" y="31"/>
                  </a:lnTo>
                  <a:lnTo>
                    <a:pt x="153" y="28"/>
                  </a:lnTo>
                  <a:lnTo>
                    <a:pt x="151" y="26"/>
                  </a:lnTo>
                  <a:lnTo>
                    <a:pt x="145" y="20"/>
                  </a:lnTo>
                  <a:lnTo>
                    <a:pt x="137" y="15"/>
                  </a:lnTo>
                  <a:lnTo>
                    <a:pt x="129" y="11"/>
                  </a:lnTo>
                  <a:lnTo>
                    <a:pt x="119" y="6"/>
                  </a:lnTo>
                  <a:lnTo>
                    <a:pt x="109" y="4"/>
                  </a:lnTo>
                  <a:lnTo>
                    <a:pt x="100" y="2"/>
                  </a:lnTo>
                  <a:lnTo>
                    <a:pt x="89" y="0"/>
                  </a:lnTo>
                  <a:lnTo>
                    <a:pt x="77" y="0"/>
                  </a:lnTo>
                  <a:lnTo>
                    <a:pt x="66" y="0"/>
                  </a:lnTo>
                  <a:lnTo>
                    <a:pt x="56" y="2"/>
                  </a:lnTo>
                  <a:lnTo>
                    <a:pt x="45" y="4"/>
                  </a:lnTo>
                  <a:lnTo>
                    <a:pt x="35" y="6"/>
                  </a:lnTo>
                  <a:lnTo>
                    <a:pt x="27" y="11"/>
                  </a:lnTo>
                  <a:lnTo>
                    <a:pt x="18" y="15"/>
                  </a:lnTo>
                  <a:lnTo>
                    <a:pt x="11" y="20"/>
                  </a:lnTo>
                  <a:lnTo>
                    <a:pt x="4" y="26"/>
                  </a:lnTo>
                  <a:lnTo>
                    <a:pt x="2" y="28"/>
                  </a:lnTo>
                  <a:lnTo>
                    <a:pt x="1" y="31"/>
                  </a:lnTo>
                  <a:lnTo>
                    <a:pt x="0" y="33"/>
                  </a:lnTo>
                  <a:lnTo>
                    <a:pt x="0" y="36"/>
                  </a:lnTo>
                  <a:lnTo>
                    <a:pt x="0" y="263"/>
                  </a:lnTo>
                  <a:lnTo>
                    <a:pt x="14" y="265"/>
                  </a:lnTo>
                  <a:lnTo>
                    <a:pt x="28" y="267"/>
                  </a:lnTo>
                  <a:lnTo>
                    <a:pt x="42" y="270"/>
                  </a:lnTo>
                  <a:lnTo>
                    <a:pt x="55" y="273"/>
                  </a:lnTo>
                  <a:lnTo>
                    <a:pt x="66" y="278"/>
                  </a:lnTo>
                  <a:lnTo>
                    <a:pt x="77" y="282"/>
                  </a:lnTo>
                  <a:lnTo>
                    <a:pt x="88" y="287"/>
                  </a:lnTo>
                  <a:lnTo>
                    <a:pt x="97" y="293"/>
                  </a:lnTo>
                  <a:lnTo>
                    <a:pt x="106" y="299"/>
                  </a:lnTo>
                  <a:lnTo>
                    <a:pt x="114" y="306"/>
                  </a:lnTo>
                  <a:lnTo>
                    <a:pt x="120" y="312"/>
                  </a:lnTo>
                  <a:lnTo>
                    <a:pt x="125" y="320"/>
                  </a:lnTo>
                  <a:lnTo>
                    <a:pt x="130" y="327"/>
                  </a:lnTo>
                  <a:lnTo>
                    <a:pt x="133" y="336"/>
                  </a:lnTo>
                  <a:lnTo>
                    <a:pt x="134" y="343"/>
                  </a:lnTo>
                  <a:lnTo>
                    <a:pt x="135" y="352"/>
                  </a:lnTo>
                  <a:lnTo>
                    <a:pt x="135" y="355"/>
                  </a:lnTo>
                  <a:lnTo>
                    <a:pt x="134" y="358"/>
                  </a:lnTo>
                  <a:lnTo>
                    <a:pt x="133" y="360"/>
                  </a:lnTo>
                  <a:lnTo>
                    <a:pt x="131" y="362"/>
                  </a:lnTo>
                  <a:lnTo>
                    <a:pt x="129" y="365"/>
                  </a:lnTo>
                  <a:lnTo>
                    <a:pt x="125" y="366"/>
                  </a:lnTo>
                  <a:lnTo>
                    <a:pt x="123" y="367"/>
                  </a:lnTo>
                  <a:lnTo>
                    <a:pt x="120" y="367"/>
                  </a:lnTo>
                  <a:lnTo>
                    <a:pt x="117" y="367"/>
                  </a:lnTo>
                  <a:lnTo>
                    <a:pt x="115" y="366"/>
                  </a:lnTo>
                  <a:lnTo>
                    <a:pt x="111" y="365"/>
                  </a:lnTo>
                  <a:lnTo>
                    <a:pt x="109" y="362"/>
                  </a:lnTo>
                  <a:lnTo>
                    <a:pt x="107" y="360"/>
                  </a:lnTo>
                  <a:lnTo>
                    <a:pt x="106" y="358"/>
                  </a:lnTo>
                  <a:lnTo>
                    <a:pt x="105" y="355"/>
                  </a:lnTo>
                  <a:lnTo>
                    <a:pt x="105" y="352"/>
                  </a:lnTo>
                  <a:lnTo>
                    <a:pt x="105" y="347"/>
                  </a:lnTo>
                  <a:lnTo>
                    <a:pt x="103" y="342"/>
                  </a:lnTo>
                  <a:lnTo>
                    <a:pt x="101" y="338"/>
                  </a:lnTo>
                  <a:lnTo>
                    <a:pt x="97" y="333"/>
                  </a:lnTo>
                  <a:lnTo>
                    <a:pt x="93" y="328"/>
                  </a:lnTo>
                  <a:lnTo>
                    <a:pt x="89" y="324"/>
                  </a:lnTo>
                  <a:lnTo>
                    <a:pt x="82" y="320"/>
                  </a:lnTo>
                  <a:lnTo>
                    <a:pt x="76" y="315"/>
                  </a:lnTo>
                  <a:lnTo>
                    <a:pt x="61" y="308"/>
                  </a:lnTo>
                  <a:lnTo>
                    <a:pt x="43" y="301"/>
                  </a:lnTo>
                  <a:lnTo>
                    <a:pt x="22" y="297"/>
                  </a:lnTo>
                  <a:lnTo>
                    <a:pt x="0" y="293"/>
                  </a:lnTo>
                  <a:lnTo>
                    <a:pt x="0" y="626"/>
                  </a:lnTo>
                  <a:lnTo>
                    <a:pt x="0" y="626"/>
                  </a:lnTo>
                  <a:lnTo>
                    <a:pt x="0" y="627"/>
                  </a:lnTo>
                  <a:lnTo>
                    <a:pt x="2" y="648"/>
                  </a:lnTo>
                  <a:lnTo>
                    <a:pt x="5" y="669"/>
                  </a:lnTo>
                  <a:lnTo>
                    <a:pt x="11" y="688"/>
                  </a:lnTo>
                  <a:lnTo>
                    <a:pt x="18" y="707"/>
                  </a:lnTo>
                  <a:lnTo>
                    <a:pt x="27" y="725"/>
                  </a:lnTo>
                  <a:lnTo>
                    <a:pt x="37" y="742"/>
                  </a:lnTo>
                  <a:lnTo>
                    <a:pt x="49" y="758"/>
                  </a:lnTo>
                  <a:lnTo>
                    <a:pt x="63" y="772"/>
                  </a:lnTo>
                  <a:lnTo>
                    <a:pt x="78" y="786"/>
                  </a:lnTo>
                  <a:lnTo>
                    <a:pt x="94" y="798"/>
                  </a:lnTo>
                  <a:lnTo>
                    <a:pt x="111" y="807"/>
                  </a:lnTo>
                  <a:lnTo>
                    <a:pt x="130" y="816"/>
                  </a:lnTo>
                  <a:lnTo>
                    <a:pt x="149" y="823"/>
                  </a:lnTo>
                  <a:lnTo>
                    <a:pt x="168" y="829"/>
                  </a:lnTo>
                  <a:lnTo>
                    <a:pt x="189" y="831"/>
                  </a:lnTo>
                  <a:lnTo>
                    <a:pt x="210" y="832"/>
                  </a:lnTo>
                  <a:lnTo>
                    <a:pt x="221" y="832"/>
                  </a:lnTo>
                  <a:lnTo>
                    <a:pt x="232" y="831"/>
                  </a:lnTo>
                  <a:lnTo>
                    <a:pt x="242" y="830"/>
                  </a:lnTo>
                  <a:lnTo>
                    <a:pt x="253" y="828"/>
                  </a:lnTo>
                  <a:lnTo>
                    <a:pt x="272" y="823"/>
                  </a:lnTo>
                  <a:lnTo>
                    <a:pt x="292" y="816"/>
                  </a:lnTo>
                  <a:lnTo>
                    <a:pt x="311" y="807"/>
                  </a:lnTo>
                  <a:lnTo>
                    <a:pt x="328" y="797"/>
                  </a:lnTo>
                  <a:lnTo>
                    <a:pt x="344" y="785"/>
                  </a:lnTo>
                  <a:lnTo>
                    <a:pt x="359" y="771"/>
                  </a:lnTo>
                  <a:lnTo>
                    <a:pt x="372" y="756"/>
                  </a:lnTo>
                  <a:lnTo>
                    <a:pt x="385" y="740"/>
                  </a:lnTo>
                  <a:lnTo>
                    <a:pt x="396" y="723"/>
                  </a:lnTo>
                  <a:lnTo>
                    <a:pt x="404" y="704"/>
                  </a:lnTo>
                  <a:lnTo>
                    <a:pt x="411" y="685"/>
                  </a:lnTo>
                  <a:lnTo>
                    <a:pt x="416" y="665"/>
                  </a:lnTo>
                  <a:lnTo>
                    <a:pt x="418" y="654"/>
                  </a:lnTo>
                  <a:lnTo>
                    <a:pt x="419" y="643"/>
                  </a:lnTo>
                  <a:lnTo>
                    <a:pt x="420" y="633"/>
                  </a:lnTo>
                  <a:lnTo>
                    <a:pt x="420" y="622"/>
                  </a:lnTo>
                  <a:lnTo>
                    <a:pt x="420" y="608"/>
                  </a:lnTo>
                  <a:lnTo>
                    <a:pt x="418" y="593"/>
                  </a:lnTo>
                  <a:lnTo>
                    <a:pt x="416" y="579"/>
                  </a:lnTo>
                  <a:lnTo>
                    <a:pt x="413" y="565"/>
                  </a:lnTo>
                  <a:lnTo>
                    <a:pt x="408" y="552"/>
                  </a:lnTo>
                  <a:lnTo>
                    <a:pt x="403" y="539"/>
                  </a:lnTo>
                  <a:lnTo>
                    <a:pt x="397" y="526"/>
                  </a:lnTo>
                  <a:lnTo>
                    <a:pt x="390" y="5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23" name="Freeform 3860">
              <a:extLst>
                <a:ext uri="{FF2B5EF4-FFF2-40B4-BE49-F238E27FC236}">
                  <a16:creationId xmlns:a16="http://schemas.microsoft.com/office/drawing/2014/main" id="{66BC00C1-682B-4D0A-8016-AF3E110175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79013" y="2500313"/>
              <a:ext cx="133350" cy="265113"/>
            </a:xfrm>
            <a:custGeom>
              <a:avLst/>
              <a:gdLst>
                <a:gd name="T0" fmla="*/ 382 w 421"/>
                <a:gd name="T1" fmla="*/ 676 h 832"/>
                <a:gd name="T2" fmla="*/ 349 w 421"/>
                <a:gd name="T3" fmla="*/ 737 h 832"/>
                <a:gd name="T4" fmla="*/ 296 w 421"/>
                <a:gd name="T5" fmla="*/ 781 h 832"/>
                <a:gd name="T6" fmla="*/ 229 w 421"/>
                <a:gd name="T7" fmla="*/ 802 h 832"/>
                <a:gd name="T8" fmla="*/ 157 w 421"/>
                <a:gd name="T9" fmla="*/ 795 h 832"/>
                <a:gd name="T10" fmla="*/ 96 w 421"/>
                <a:gd name="T11" fmla="*/ 761 h 832"/>
                <a:gd name="T12" fmla="*/ 52 w 421"/>
                <a:gd name="T13" fmla="*/ 708 h 832"/>
                <a:gd name="T14" fmla="*/ 30 w 421"/>
                <a:gd name="T15" fmla="*/ 640 h 832"/>
                <a:gd name="T16" fmla="*/ 35 w 421"/>
                <a:gd name="T17" fmla="*/ 582 h 832"/>
                <a:gd name="T18" fmla="*/ 53 w 421"/>
                <a:gd name="T19" fmla="*/ 534 h 832"/>
                <a:gd name="T20" fmla="*/ 103 w 421"/>
                <a:gd name="T21" fmla="*/ 481 h 832"/>
                <a:gd name="T22" fmla="*/ 139 w 421"/>
                <a:gd name="T23" fmla="*/ 459 h 832"/>
                <a:gd name="T24" fmla="*/ 177 w 421"/>
                <a:gd name="T25" fmla="*/ 447 h 832"/>
                <a:gd name="T26" fmla="*/ 216 w 421"/>
                <a:gd name="T27" fmla="*/ 444 h 832"/>
                <a:gd name="T28" fmla="*/ 260 w 421"/>
                <a:gd name="T29" fmla="*/ 454 h 832"/>
                <a:gd name="T30" fmla="*/ 322 w 421"/>
                <a:gd name="T31" fmla="*/ 490 h 832"/>
                <a:gd name="T32" fmla="*/ 368 w 421"/>
                <a:gd name="T33" fmla="*/ 546 h 832"/>
                <a:gd name="T34" fmla="*/ 390 w 421"/>
                <a:gd name="T35" fmla="*/ 607 h 832"/>
                <a:gd name="T36" fmla="*/ 332 w 421"/>
                <a:gd name="T37" fmla="*/ 0 h 832"/>
                <a:gd name="T38" fmla="*/ 292 w 421"/>
                <a:gd name="T39" fmla="*/ 11 h 832"/>
                <a:gd name="T40" fmla="*/ 267 w 421"/>
                <a:gd name="T41" fmla="*/ 28 h 832"/>
                <a:gd name="T42" fmla="*/ 153 w 421"/>
                <a:gd name="T43" fmla="*/ 238 h 832"/>
                <a:gd name="T44" fmla="*/ 30 w 421"/>
                <a:gd name="T45" fmla="*/ 514 h 832"/>
                <a:gd name="T46" fmla="*/ 8 w 421"/>
                <a:gd name="T47" fmla="*/ 565 h 832"/>
                <a:gd name="T48" fmla="*/ 0 w 421"/>
                <a:gd name="T49" fmla="*/ 622 h 832"/>
                <a:gd name="T50" fmla="*/ 5 w 421"/>
                <a:gd name="T51" fmla="*/ 665 h 832"/>
                <a:gd name="T52" fmla="*/ 36 w 421"/>
                <a:gd name="T53" fmla="*/ 740 h 832"/>
                <a:gd name="T54" fmla="*/ 93 w 421"/>
                <a:gd name="T55" fmla="*/ 797 h 832"/>
                <a:gd name="T56" fmla="*/ 168 w 421"/>
                <a:gd name="T57" fmla="*/ 828 h 832"/>
                <a:gd name="T58" fmla="*/ 211 w 421"/>
                <a:gd name="T59" fmla="*/ 832 h 832"/>
                <a:gd name="T60" fmla="*/ 291 w 421"/>
                <a:gd name="T61" fmla="*/ 816 h 832"/>
                <a:gd name="T62" fmla="*/ 358 w 421"/>
                <a:gd name="T63" fmla="*/ 772 h 832"/>
                <a:gd name="T64" fmla="*/ 403 w 421"/>
                <a:gd name="T65" fmla="*/ 708 h 832"/>
                <a:gd name="T66" fmla="*/ 421 w 421"/>
                <a:gd name="T67" fmla="*/ 627 h 832"/>
                <a:gd name="T68" fmla="*/ 398 w 421"/>
                <a:gd name="T69" fmla="*/ 297 h 832"/>
                <a:gd name="T70" fmla="*/ 337 w 421"/>
                <a:gd name="T71" fmla="*/ 320 h 832"/>
                <a:gd name="T72" fmla="*/ 320 w 421"/>
                <a:gd name="T73" fmla="*/ 338 h 832"/>
                <a:gd name="T74" fmla="*/ 316 w 421"/>
                <a:gd name="T75" fmla="*/ 355 h 832"/>
                <a:gd name="T76" fmla="*/ 309 w 421"/>
                <a:gd name="T77" fmla="*/ 365 h 832"/>
                <a:gd name="T78" fmla="*/ 297 w 421"/>
                <a:gd name="T79" fmla="*/ 367 h 832"/>
                <a:gd name="T80" fmla="*/ 288 w 421"/>
                <a:gd name="T81" fmla="*/ 360 h 832"/>
                <a:gd name="T82" fmla="*/ 286 w 421"/>
                <a:gd name="T83" fmla="*/ 343 h 832"/>
                <a:gd name="T84" fmla="*/ 301 w 421"/>
                <a:gd name="T85" fmla="*/ 312 h 832"/>
                <a:gd name="T86" fmla="*/ 333 w 421"/>
                <a:gd name="T87" fmla="*/ 287 h 832"/>
                <a:gd name="T88" fmla="*/ 379 w 421"/>
                <a:gd name="T89" fmla="*/ 270 h 832"/>
                <a:gd name="T90" fmla="*/ 421 w 421"/>
                <a:gd name="T91" fmla="*/ 36 h 832"/>
                <a:gd name="T92" fmla="*/ 417 w 421"/>
                <a:gd name="T93" fmla="*/ 26 h 832"/>
                <a:gd name="T94" fmla="*/ 384 w 421"/>
                <a:gd name="T95" fmla="*/ 6 h 832"/>
                <a:gd name="T96" fmla="*/ 343 w 421"/>
                <a:gd name="T97" fmla="*/ 0 h 8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21" h="832">
                  <a:moveTo>
                    <a:pt x="391" y="622"/>
                  </a:moveTo>
                  <a:lnTo>
                    <a:pt x="390" y="640"/>
                  </a:lnTo>
                  <a:lnTo>
                    <a:pt x="386" y="658"/>
                  </a:lnTo>
                  <a:lnTo>
                    <a:pt x="382" y="676"/>
                  </a:lnTo>
                  <a:lnTo>
                    <a:pt x="377" y="693"/>
                  </a:lnTo>
                  <a:lnTo>
                    <a:pt x="369" y="708"/>
                  </a:lnTo>
                  <a:lnTo>
                    <a:pt x="360" y="723"/>
                  </a:lnTo>
                  <a:lnTo>
                    <a:pt x="349" y="737"/>
                  </a:lnTo>
                  <a:lnTo>
                    <a:pt x="338" y="749"/>
                  </a:lnTo>
                  <a:lnTo>
                    <a:pt x="325" y="761"/>
                  </a:lnTo>
                  <a:lnTo>
                    <a:pt x="311" y="772"/>
                  </a:lnTo>
                  <a:lnTo>
                    <a:pt x="296" y="781"/>
                  </a:lnTo>
                  <a:lnTo>
                    <a:pt x="280" y="788"/>
                  </a:lnTo>
                  <a:lnTo>
                    <a:pt x="264" y="795"/>
                  </a:lnTo>
                  <a:lnTo>
                    <a:pt x="247" y="799"/>
                  </a:lnTo>
                  <a:lnTo>
                    <a:pt x="229" y="802"/>
                  </a:lnTo>
                  <a:lnTo>
                    <a:pt x="211" y="802"/>
                  </a:lnTo>
                  <a:lnTo>
                    <a:pt x="192" y="802"/>
                  </a:lnTo>
                  <a:lnTo>
                    <a:pt x="174" y="799"/>
                  </a:lnTo>
                  <a:lnTo>
                    <a:pt x="157" y="795"/>
                  </a:lnTo>
                  <a:lnTo>
                    <a:pt x="140" y="788"/>
                  </a:lnTo>
                  <a:lnTo>
                    <a:pt x="125" y="781"/>
                  </a:lnTo>
                  <a:lnTo>
                    <a:pt x="110" y="772"/>
                  </a:lnTo>
                  <a:lnTo>
                    <a:pt x="96" y="761"/>
                  </a:lnTo>
                  <a:lnTo>
                    <a:pt x="83" y="749"/>
                  </a:lnTo>
                  <a:lnTo>
                    <a:pt x="71" y="737"/>
                  </a:lnTo>
                  <a:lnTo>
                    <a:pt x="60" y="723"/>
                  </a:lnTo>
                  <a:lnTo>
                    <a:pt x="52" y="708"/>
                  </a:lnTo>
                  <a:lnTo>
                    <a:pt x="44" y="693"/>
                  </a:lnTo>
                  <a:lnTo>
                    <a:pt x="38" y="676"/>
                  </a:lnTo>
                  <a:lnTo>
                    <a:pt x="34" y="658"/>
                  </a:lnTo>
                  <a:lnTo>
                    <a:pt x="30" y="640"/>
                  </a:lnTo>
                  <a:lnTo>
                    <a:pt x="30" y="622"/>
                  </a:lnTo>
                  <a:lnTo>
                    <a:pt x="30" y="609"/>
                  </a:lnTo>
                  <a:lnTo>
                    <a:pt x="33" y="595"/>
                  </a:lnTo>
                  <a:lnTo>
                    <a:pt x="35" y="582"/>
                  </a:lnTo>
                  <a:lnTo>
                    <a:pt x="38" y="569"/>
                  </a:lnTo>
                  <a:lnTo>
                    <a:pt x="42" y="556"/>
                  </a:lnTo>
                  <a:lnTo>
                    <a:pt x="48" y="545"/>
                  </a:lnTo>
                  <a:lnTo>
                    <a:pt x="53" y="534"/>
                  </a:lnTo>
                  <a:lnTo>
                    <a:pt x="60" y="522"/>
                  </a:lnTo>
                  <a:lnTo>
                    <a:pt x="77" y="505"/>
                  </a:lnTo>
                  <a:lnTo>
                    <a:pt x="94" y="489"/>
                  </a:lnTo>
                  <a:lnTo>
                    <a:pt x="103" y="481"/>
                  </a:lnTo>
                  <a:lnTo>
                    <a:pt x="112" y="475"/>
                  </a:lnTo>
                  <a:lnTo>
                    <a:pt x="121" y="470"/>
                  </a:lnTo>
                  <a:lnTo>
                    <a:pt x="130" y="464"/>
                  </a:lnTo>
                  <a:lnTo>
                    <a:pt x="139" y="459"/>
                  </a:lnTo>
                  <a:lnTo>
                    <a:pt x="148" y="456"/>
                  </a:lnTo>
                  <a:lnTo>
                    <a:pt x="158" y="451"/>
                  </a:lnTo>
                  <a:lnTo>
                    <a:pt x="168" y="449"/>
                  </a:lnTo>
                  <a:lnTo>
                    <a:pt x="177" y="447"/>
                  </a:lnTo>
                  <a:lnTo>
                    <a:pt x="187" y="445"/>
                  </a:lnTo>
                  <a:lnTo>
                    <a:pt x="197" y="444"/>
                  </a:lnTo>
                  <a:lnTo>
                    <a:pt x="206" y="444"/>
                  </a:lnTo>
                  <a:lnTo>
                    <a:pt x="216" y="444"/>
                  </a:lnTo>
                  <a:lnTo>
                    <a:pt x="225" y="445"/>
                  </a:lnTo>
                  <a:lnTo>
                    <a:pt x="234" y="446"/>
                  </a:lnTo>
                  <a:lnTo>
                    <a:pt x="243" y="448"/>
                  </a:lnTo>
                  <a:lnTo>
                    <a:pt x="260" y="454"/>
                  </a:lnTo>
                  <a:lnTo>
                    <a:pt x="277" y="460"/>
                  </a:lnTo>
                  <a:lnTo>
                    <a:pt x="293" y="469"/>
                  </a:lnTo>
                  <a:lnTo>
                    <a:pt x="308" y="479"/>
                  </a:lnTo>
                  <a:lnTo>
                    <a:pt x="322" y="490"/>
                  </a:lnTo>
                  <a:lnTo>
                    <a:pt x="336" y="503"/>
                  </a:lnTo>
                  <a:lnTo>
                    <a:pt x="348" y="517"/>
                  </a:lnTo>
                  <a:lnTo>
                    <a:pt x="359" y="531"/>
                  </a:lnTo>
                  <a:lnTo>
                    <a:pt x="368" y="546"/>
                  </a:lnTo>
                  <a:lnTo>
                    <a:pt x="376" y="561"/>
                  </a:lnTo>
                  <a:lnTo>
                    <a:pt x="382" y="576"/>
                  </a:lnTo>
                  <a:lnTo>
                    <a:pt x="386" y="592"/>
                  </a:lnTo>
                  <a:lnTo>
                    <a:pt x="390" y="607"/>
                  </a:lnTo>
                  <a:lnTo>
                    <a:pt x="391" y="622"/>
                  </a:lnTo>
                  <a:lnTo>
                    <a:pt x="391" y="622"/>
                  </a:lnTo>
                  <a:close/>
                  <a:moveTo>
                    <a:pt x="343" y="0"/>
                  </a:moveTo>
                  <a:lnTo>
                    <a:pt x="332" y="0"/>
                  </a:lnTo>
                  <a:lnTo>
                    <a:pt x="321" y="2"/>
                  </a:lnTo>
                  <a:lnTo>
                    <a:pt x="310" y="4"/>
                  </a:lnTo>
                  <a:lnTo>
                    <a:pt x="301" y="6"/>
                  </a:lnTo>
                  <a:lnTo>
                    <a:pt x="292" y="11"/>
                  </a:lnTo>
                  <a:lnTo>
                    <a:pt x="284" y="15"/>
                  </a:lnTo>
                  <a:lnTo>
                    <a:pt x="276" y="20"/>
                  </a:lnTo>
                  <a:lnTo>
                    <a:pt x="270" y="26"/>
                  </a:lnTo>
                  <a:lnTo>
                    <a:pt x="267" y="28"/>
                  </a:lnTo>
                  <a:lnTo>
                    <a:pt x="266" y="31"/>
                  </a:lnTo>
                  <a:lnTo>
                    <a:pt x="213" y="178"/>
                  </a:lnTo>
                  <a:lnTo>
                    <a:pt x="155" y="236"/>
                  </a:lnTo>
                  <a:lnTo>
                    <a:pt x="153" y="238"/>
                  </a:lnTo>
                  <a:lnTo>
                    <a:pt x="152" y="240"/>
                  </a:lnTo>
                  <a:lnTo>
                    <a:pt x="31" y="510"/>
                  </a:lnTo>
                  <a:lnTo>
                    <a:pt x="31" y="513"/>
                  </a:lnTo>
                  <a:lnTo>
                    <a:pt x="30" y="514"/>
                  </a:lnTo>
                  <a:lnTo>
                    <a:pt x="24" y="525"/>
                  </a:lnTo>
                  <a:lnTo>
                    <a:pt x="18" y="538"/>
                  </a:lnTo>
                  <a:lnTo>
                    <a:pt x="12" y="551"/>
                  </a:lnTo>
                  <a:lnTo>
                    <a:pt x="8" y="565"/>
                  </a:lnTo>
                  <a:lnTo>
                    <a:pt x="5" y="579"/>
                  </a:lnTo>
                  <a:lnTo>
                    <a:pt x="3" y="593"/>
                  </a:lnTo>
                  <a:lnTo>
                    <a:pt x="0" y="607"/>
                  </a:lnTo>
                  <a:lnTo>
                    <a:pt x="0" y="622"/>
                  </a:lnTo>
                  <a:lnTo>
                    <a:pt x="0" y="633"/>
                  </a:lnTo>
                  <a:lnTo>
                    <a:pt x="1" y="643"/>
                  </a:lnTo>
                  <a:lnTo>
                    <a:pt x="3" y="654"/>
                  </a:lnTo>
                  <a:lnTo>
                    <a:pt x="5" y="665"/>
                  </a:lnTo>
                  <a:lnTo>
                    <a:pt x="9" y="685"/>
                  </a:lnTo>
                  <a:lnTo>
                    <a:pt x="16" y="704"/>
                  </a:lnTo>
                  <a:lnTo>
                    <a:pt x="25" y="723"/>
                  </a:lnTo>
                  <a:lnTo>
                    <a:pt x="36" y="740"/>
                  </a:lnTo>
                  <a:lnTo>
                    <a:pt x="48" y="756"/>
                  </a:lnTo>
                  <a:lnTo>
                    <a:pt x="62" y="771"/>
                  </a:lnTo>
                  <a:lnTo>
                    <a:pt x="77" y="785"/>
                  </a:lnTo>
                  <a:lnTo>
                    <a:pt x="93" y="797"/>
                  </a:lnTo>
                  <a:lnTo>
                    <a:pt x="110" y="807"/>
                  </a:lnTo>
                  <a:lnTo>
                    <a:pt x="128" y="816"/>
                  </a:lnTo>
                  <a:lnTo>
                    <a:pt x="147" y="823"/>
                  </a:lnTo>
                  <a:lnTo>
                    <a:pt x="168" y="828"/>
                  </a:lnTo>
                  <a:lnTo>
                    <a:pt x="178" y="830"/>
                  </a:lnTo>
                  <a:lnTo>
                    <a:pt x="189" y="831"/>
                  </a:lnTo>
                  <a:lnTo>
                    <a:pt x="200" y="832"/>
                  </a:lnTo>
                  <a:lnTo>
                    <a:pt x="211" y="832"/>
                  </a:lnTo>
                  <a:lnTo>
                    <a:pt x="232" y="831"/>
                  </a:lnTo>
                  <a:lnTo>
                    <a:pt x="252" y="829"/>
                  </a:lnTo>
                  <a:lnTo>
                    <a:pt x="272" y="823"/>
                  </a:lnTo>
                  <a:lnTo>
                    <a:pt x="291" y="816"/>
                  </a:lnTo>
                  <a:lnTo>
                    <a:pt x="309" y="807"/>
                  </a:lnTo>
                  <a:lnTo>
                    <a:pt x="326" y="798"/>
                  </a:lnTo>
                  <a:lnTo>
                    <a:pt x="343" y="786"/>
                  </a:lnTo>
                  <a:lnTo>
                    <a:pt x="358" y="772"/>
                  </a:lnTo>
                  <a:lnTo>
                    <a:pt x="370" y="758"/>
                  </a:lnTo>
                  <a:lnTo>
                    <a:pt x="383" y="742"/>
                  </a:lnTo>
                  <a:lnTo>
                    <a:pt x="394" y="725"/>
                  </a:lnTo>
                  <a:lnTo>
                    <a:pt x="403" y="708"/>
                  </a:lnTo>
                  <a:lnTo>
                    <a:pt x="410" y="688"/>
                  </a:lnTo>
                  <a:lnTo>
                    <a:pt x="415" y="669"/>
                  </a:lnTo>
                  <a:lnTo>
                    <a:pt x="419" y="648"/>
                  </a:lnTo>
                  <a:lnTo>
                    <a:pt x="421" y="627"/>
                  </a:lnTo>
                  <a:lnTo>
                    <a:pt x="421" y="626"/>
                  </a:lnTo>
                  <a:lnTo>
                    <a:pt x="421" y="626"/>
                  </a:lnTo>
                  <a:lnTo>
                    <a:pt x="421" y="293"/>
                  </a:lnTo>
                  <a:lnTo>
                    <a:pt x="398" y="297"/>
                  </a:lnTo>
                  <a:lnTo>
                    <a:pt x="377" y="301"/>
                  </a:lnTo>
                  <a:lnTo>
                    <a:pt x="360" y="308"/>
                  </a:lnTo>
                  <a:lnTo>
                    <a:pt x="344" y="315"/>
                  </a:lnTo>
                  <a:lnTo>
                    <a:pt x="337" y="320"/>
                  </a:lnTo>
                  <a:lnTo>
                    <a:pt x="332" y="324"/>
                  </a:lnTo>
                  <a:lnTo>
                    <a:pt x="328" y="328"/>
                  </a:lnTo>
                  <a:lnTo>
                    <a:pt x="323" y="333"/>
                  </a:lnTo>
                  <a:lnTo>
                    <a:pt x="320" y="338"/>
                  </a:lnTo>
                  <a:lnTo>
                    <a:pt x="318" y="342"/>
                  </a:lnTo>
                  <a:lnTo>
                    <a:pt x="316" y="347"/>
                  </a:lnTo>
                  <a:lnTo>
                    <a:pt x="316" y="352"/>
                  </a:lnTo>
                  <a:lnTo>
                    <a:pt x="316" y="355"/>
                  </a:lnTo>
                  <a:lnTo>
                    <a:pt x="315" y="358"/>
                  </a:lnTo>
                  <a:lnTo>
                    <a:pt x="312" y="360"/>
                  </a:lnTo>
                  <a:lnTo>
                    <a:pt x="311" y="362"/>
                  </a:lnTo>
                  <a:lnTo>
                    <a:pt x="309" y="365"/>
                  </a:lnTo>
                  <a:lnTo>
                    <a:pt x="306" y="366"/>
                  </a:lnTo>
                  <a:lnTo>
                    <a:pt x="304" y="367"/>
                  </a:lnTo>
                  <a:lnTo>
                    <a:pt x="301" y="367"/>
                  </a:lnTo>
                  <a:lnTo>
                    <a:pt x="297" y="367"/>
                  </a:lnTo>
                  <a:lnTo>
                    <a:pt x="294" y="366"/>
                  </a:lnTo>
                  <a:lnTo>
                    <a:pt x="292" y="365"/>
                  </a:lnTo>
                  <a:lnTo>
                    <a:pt x="290" y="362"/>
                  </a:lnTo>
                  <a:lnTo>
                    <a:pt x="288" y="360"/>
                  </a:lnTo>
                  <a:lnTo>
                    <a:pt x="287" y="358"/>
                  </a:lnTo>
                  <a:lnTo>
                    <a:pt x="286" y="355"/>
                  </a:lnTo>
                  <a:lnTo>
                    <a:pt x="286" y="352"/>
                  </a:lnTo>
                  <a:lnTo>
                    <a:pt x="286" y="343"/>
                  </a:lnTo>
                  <a:lnTo>
                    <a:pt x="288" y="336"/>
                  </a:lnTo>
                  <a:lnTo>
                    <a:pt x="291" y="327"/>
                  </a:lnTo>
                  <a:lnTo>
                    <a:pt x="295" y="320"/>
                  </a:lnTo>
                  <a:lnTo>
                    <a:pt x="301" y="312"/>
                  </a:lnTo>
                  <a:lnTo>
                    <a:pt x="307" y="306"/>
                  </a:lnTo>
                  <a:lnTo>
                    <a:pt x="315" y="299"/>
                  </a:lnTo>
                  <a:lnTo>
                    <a:pt x="323" y="293"/>
                  </a:lnTo>
                  <a:lnTo>
                    <a:pt x="333" y="287"/>
                  </a:lnTo>
                  <a:lnTo>
                    <a:pt x="344" y="282"/>
                  </a:lnTo>
                  <a:lnTo>
                    <a:pt x="354" y="278"/>
                  </a:lnTo>
                  <a:lnTo>
                    <a:pt x="366" y="273"/>
                  </a:lnTo>
                  <a:lnTo>
                    <a:pt x="379" y="270"/>
                  </a:lnTo>
                  <a:lnTo>
                    <a:pt x="392" y="267"/>
                  </a:lnTo>
                  <a:lnTo>
                    <a:pt x="406" y="265"/>
                  </a:lnTo>
                  <a:lnTo>
                    <a:pt x="421" y="263"/>
                  </a:lnTo>
                  <a:lnTo>
                    <a:pt x="421" y="36"/>
                  </a:lnTo>
                  <a:lnTo>
                    <a:pt x="421" y="33"/>
                  </a:lnTo>
                  <a:lnTo>
                    <a:pt x="420" y="31"/>
                  </a:lnTo>
                  <a:lnTo>
                    <a:pt x="419" y="28"/>
                  </a:lnTo>
                  <a:lnTo>
                    <a:pt x="417" y="26"/>
                  </a:lnTo>
                  <a:lnTo>
                    <a:pt x="410" y="20"/>
                  </a:lnTo>
                  <a:lnTo>
                    <a:pt x="403" y="15"/>
                  </a:lnTo>
                  <a:lnTo>
                    <a:pt x="394" y="11"/>
                  </a:lnTo>
                  <a:lnTo>
                    <a:pt x="384" y="6"/>
                  </a:lnTo>
                  <a:lnTo>
                    <a:pt x="375" y="4"/>
                  </a:lnTo>
                  <a:lnTo>
                    <a:pt x="365" y="2"/>
                  </a:lnTo>
                  <a:lnTo>
                    <a:pt x="354" y="0"/>
                  </a:lnTo>
                  <a:lnTo>
                    <a:pt x="343" y="0"/>
                  </a:lnTo>
                  <a:lnTo>
                    <a:pt x="34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24" name="Freeform 3861">
              <a:extLst>
                <a:ext uri="{FF2B5EF4-FFF2-40B4-BE49-F238E27FC236}">
                  <a16:creationId xmlns:a16="http://schemas.microsoft.com/office/drawing/2014/main" id="{C64B35FF-4F41-44ED-AA0F-3F627B3BCB21}"/>
                </a:ext>
              </a:extLst>
            </p:cNvPr>
            <p:cNvSpPr>
              <a:spLocks/>
            </p:cNvSpPr>
            <p:nvPr/>
          </p:nvSpPr>
          <p:spPr bwMode="auto">
            <a:xfrm>
              <a:off x="9902825" y="2659063"/>
              <a:ext cx="46038" cy="46038"/>
            </a:xfrm>
            <a:custGeom>
              <a:avLst/>
              <a:gdLst>
                <a:gd name="T0" fmla="*/ 2 w 144"/>
                <a:gd name="T1" fmla="*/ 132 h 143"/>
                <a:gd name="T2" fmla="*/ 4 w 144"/>
                <a:gd name="T3" fmla="*/ 137 h 143"/>
                <a:gd name="T4" fmla="*/ 7 w 144"/>
                <a:gd name="T5" fmla="*/ 140 h 143"/>
                <a:gd name="T6" fmla="*/ 12 w 144"/>
                <a:gd name="T7" fmla="*/ 143 h 143"/>
                <a:gd name="T8" fmla="*/ 19 w 144"/>
                <a:gd name="T9" fmla="*/ 143 h 143"/>
                <a:gd name="T10" fmla="*/ 24 w 144"/>
                <a:gd name="T11" fmla="*/ 140 h 143"/>
                <a:gd name="T12" fmla="*/ 28 w 144"/>
                <a:gd name="T13" fmla="*/ 137 h 143"/>
                <a:gd name="T14" fmla="*/ 31 w 144"/>
                <a:gd name="T15" fmla="*/ 132 h 143"/>
                <a:gd name="T16" fmla="*/ 32 w 144"/>
                <a:gd name="T17" fmla="*/ 118 h 143"/>
                <a:gd name="T18" fmla="*/ 35 w 144"/>
                <a:gd name="T19" fmla="*/ 98 h 143"/>
                <a:gd name="T20" fmla="*/ 42 w 144"/>
                <a:gd name="T21" fmla="*/ 81 h 143"/>
                <a:gd name="T22" fmla="*/ 53 w 144"/>
                <a:gd name="T23" fmla="*/ 65 h 143"/>
                <a:gd name="T24" fmla="*/ 67 w 144"/>
                <a:gd name="T25" fmla="*/ 52 h 143"/>
                <a:gd name="T26" fmla="*/ 82 w 144"/>
                <a:gd name="T27" fmla="*/ 41 h 143"/>
                <a:gd name="T28" fmla="*/ 100 w 144"/>
                <a:gd name="T29" fmla="*/ 34 h 143"/>
                <a:gd name="T30" fmla="*/ 120 w 144"/>
                <a:gd name="T31" fmla="*/ 30 h 143"/>
                <a:gd name="T32" fmla="*/ 132 w 144"/>
                <a:gd name="T33" fmla="*/ 30 h 143"/>
                <a:gd name="T34" fmla="*/ 138 w 144"/>
                <a:gd name="T35" fmla="*/ 26 h 143"/>
                <a:gd name="T36" fmla="*/ 142 w 144"/>
                <a:gd name="T37" fmla="*/ 23 h 143"/>
                <a:gd name="T38" fmla="*/ 144 w 144"/>
                <a:gd name="T39" fmla="*/ 18 h 143"/>
                <a:gd name="T40" fmla="*/ 144 w 144"/>
                <a:gd name="T41" fmla="*/ 11 h 143"/>
                <a:gd name="T42" fmla="*/ 142 w 144"/>
                <a:gd name="T43" fmla="*/ 6 h 143"/>
                <a:gd name="T44" fmla="*/ 138 w 144"/>
                <a:gd name="T45" fmla="*/ 2 h 143"/>
                <a:gd name="T46" fmla="*/ 132 w 144"/>
                <a:gd name="T47" fmla="*/ 0 h 143"/>
                <a:gd name="T48" fmla="*/ 116 w 144"/>
                <a:gd name="T49" fmla="*/ 0 h 143"/>
                <a:gd name="T50" fmla="*/ 92 w 144"/>
                <a:gd name="T51" fmla="*/ 5 h 143"/>
                <a:gd name="T52" fmla="*/ 68 w 144"/>
                <a:gd name="T53" fmla="*/ 15 h 143"/>
                <a:gd name="T54" fmla="*/ 48 w 144"/>
                <a:gd name="T55" fmla="*/ 29 h 143"/>
                <a:gd name="T56" fmla="*/ 31 w 144"/>
                <a:gd name="T57" fmla="*/ 46 h 143"/>
                <a:gd name="T58" fmla="*/ 17 w 144"/>
                <a:gd name="T59" fmla="*/ 67 h 143"/>
                <a:gd name="T60" fmla="*/ 7 w 144"/>
                <a:gd name="T61" fmla="*/ 90 h 143"/>
                <a:gd name="T62" fmla="*/ 2 w 144"/>
                <a:gd name="T63" fmla="*/ 115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4" h="143">
                  <a:moveTo>
                    <a:pt x="0" y="128"/>
                  </a:moveTo>
                  <a:lnTo>
                    <a:pt x="2" y="132"/>
                  </a:lnTo>
                  <a:lnTo>
                    <a:pt x="2" y="134"/>
                  </a:lnTo>
                  <a:lnTo>
                    <a:pt x="4" y="137"/>
                  </a:lnTo>
                  <a:lnTo>
                    <a:pt x="5" y="139"/>
                  </a:lnTo>
                  <a:lnTo>
                    <a:pt x="7" y="140"/>
                  </a:lnTo>
                  <a:lnTo>
                    <a:pt x="10" y="142"/>
                  </a:lnTo>
                  <a:lnTo>
                    <a:pt x="12" y="143"/>
                  </a:lnTo>
                  <a:lnTo>
                    <a:pt x="15" y="143"/>
                  </a:lnTo>
                  <a:lnTo>
                    <a:pt x="19" y="143"/>
                  </a:lnTo>
                  <a:lnTo>
                    <a:pt x="22" y="142"/>
                  </a:lnTo>
                  <a:lnTo>
                    <a:pt x="24" y="140"/>
                  </a:lnTo>
                  <a:lnTo>
                    <a:pt x="26" y="139"/>
                  </a:lnTo>
                  <a:lnTo>
                    <a:pt x="28" y="137"/>
                  </a:lnTo>
                  <a:lnTo>
                    <a:pt x="29" y="134"/>
                  </a:lnTo>
                  <a:lnTo>
                    <a:pt x="31" y="132"/>
                  </a:lnTo>
                  <a:lnTo>
                    <a:pt x="31" y="128"/>
                  </a:lnTo>
                  <a:lnTo>
                    <a:pt x="32" y="118"/>
                  </a:lnTo>
                  <a:lnTo>
                    <a:pt x="33" y="108"/>
                  </a:lnTo>
                  <a:lnTo>
                    <a:pt x="35" y="98"/>
                  </a:lnTo>
                  <a:lnTo>
                    <a:pt x="39" y="90"/>
                  </a:lnTo>
                  <a:lnTo>
                    <a:pt x="42" y="81"/>
                  </a:lnTo>
                  <a:lnTo>
                    <a:pt x="48" y="73"/>
                  </a:lnTo>
                  <a:lnTo>
                    <a:pt x="53" y="65"/>
                  </a:lnTo>
                  <a:lnTo>
                    <a:pt x="59" y="59"/>
                  </a:lnTo>
                  <a:lnTo>
                    <a:pt x="67" y="52"/>
                  </a:lnTo>
                  <a:lnTo>
                    <a:pt x="74" y="47"/>
                  </a:lnTo>
                  <a:lnTo>
                    <a:pt x="82" y="41"/>
                  </a:lnTo>
                  <a:lnTo>
                    <a:pt x="92" y="37"/>
                  </a:lnTo>
                  <a:lnTo>
                    <a:pt x="100" y="34"/>
                  </a:lnTo>
                  <a:lnTo>
                    <a:pt x="110" y="32"/>
                  </a:lnTo>
                  <a:lnTo>
                    <a:pt x="120" y="30"/>
                  </a:lnTo>
                  <a:lnTo>
                    <a:pt x="129" y="30"/>
                  </a:lnTo>
                  <a:lnTo>
                    <a:pt x="132" y="30"/>
                  </a:lnTo>
                  <a:lnTo>
                    <a:pt x="136" y="29"/>
                  </a:lnTo>
                  <a:lnTo>
                    <a:pt x="138" y="26"/>
                  </a:lnTo>
                  <a:lnTo>
                    <a:pt x="140" y="25"/>
                  </a:lnTo>
                  <a:lnTo>
                    <a:pt x="142" y="23"/>
                  </a:lnTo>
                  <a:lnTo>
                    <a:pt x="143" y="20"/>
                  </a:lnTo>
                  <a:lnTo>
                    <a:pt x="144" y="18"/>
                  </a:lnTo>
                  <a:lnTo>
                    <a:pt x="144" y="15"/>
                  </a:lnTo>
                  <a:lnTo>
                    <a:pt x="144" y="11"/>
                  </a:lnTo>
                  <a:lnTo>
                    <a:pt x="143" y="8"/>
                  </a:lnTo>
                  <a:lnTo>
                    <a:pt x="142" y="6"/>
                  </a:lnTo>
                  <a:lnTo>
                    <a:pt x="140" y="4"/>
                  </a:lnTo>
                  <a:lnTo>
                    <a:pt x="138" y="2"/>
                  </a:lnTo>
                  <a:lnTo>
                    <a:pt x="136" y="1"/>
                  </a:lnTo>
                  <a:lnTo>
                    <a:pt x="132" y="0"/>
                  </a:lnTo>
                  <a:lnTo>
                    <a:pt x="129" y="0"/>
                  </a:lnTo>
                  <a:lnTo>
                    <a:pt x="116" y="0"/>
                  </a:lnTo>
                  <a:lnTo>
                    <a:pt x="103" y="2"/>
                  </a:lnTo>
                  <a:lnTo>
                    <a:pt x="92" y="5"/>
                  </a:lnTo>
                  <a:lnTo>
                    <a:pt x="80" y="9"/>
                  </a:lnTo>
                  <a:lnTo>
                    <a:pt x="68" y="15"/>
                  </a:lnTo>
                  <a:lnTo>
                    <a:pt x="57" y="21"/>
                  </a:lnTo>
                  <a:lnTo>
                    <a:pt x="48" y="29"/>
                  </a:lnTo>
                  <a:lnTo>
                    <a:pt x="38" y="37"/>
                  </a:lnTo>
                  <a:lnTo>
                    <a:pt x="31" y="46"/>
                  </a:lnTo>
                  <a:lnTo>
                    <a:pt x="23" y="56"/>
                  </a:lnTo>
                  <a:lnTo>
                    <a:pt x="17" y="67"/>
                  </a:lnTo>
                  <a:lnTo>
                    <a:pt x="11" y="78"/>
                  </a:lnTo>
                  <a:lnTo>
                    <a:pt x="7" y="90"/>
                  </a:lnTo>
                  <a:lnTo>
                    <a:pt x="4" y="103"/>
                  </a:lnTo>
                  <a:lnTo>
                    <a:pt x="2" y="115"/>
                  </a:lnTo>
                  <a:lnTo>
                    <a:pt x="0" y="1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25" name="Freeform 3862">
              <a:extLst>
                <a:ext uri="{FF2B5EF4-FFF2-40B4-BE49-F238E27FC236}">
                  <a16:creationId xmlns:a16="http://schemas.microsoft.com/office/drawing/2014/main" id="{1EE8525A-CB8A-4ACE-A02E-A8188A1B43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59988" y="2659063"/>
              <a:ext cx="44450" cy="46038"/>
            </a:xfrm>
            <a:custGeom>
              <a:avLst/>
              <a:gdLst>
                <a:gd name="T0" fmla="*/ 115 w 144"/>
                <a:gd name="T1" fmla="*/ 0 h 143"/>
                <a:gd name="T2" fmla="*/ 90 w 144"/>
                <a:gd name="T3" fmla="*/ 5 h 143"/>
                <a:gd name="T4" fmla="*/ 66 w 144"/>
                <a:gd name="T5" fmla="*/ 15 h 143"/>
                <a:gd name="T6" fmla="*/ 46 w 144"/>
                <a:gd name="T7" fmla="*/ 29 h 143"/>
                <a:gd name="T8" fmla="*/ 29 w 144"/>
                <a:gd name="T9" fmla="*/ 46 h 143"/>
                <a:gd name="T10" fmla="*/ 15 w 144"/>
                <a:gd name="T11" fmla="*/ 67 h 143"/>
                <a:gd name="T12" fmla="*/ 5 w 144"/>
                <a:gd name="T13" fmla="*/ 90 h 143"/>
                <a:gd name="T14" fmla="*/ 0 w 144"/>
                <a:gd name="T15" fmla="*/ 115 h 143"/>
                <a:gd name="T16" fmla="*/ 0 w 144"/>
                <a:gd name="T17" fmla="*/ 132 h 143"/>
                <a:gd name="T18" fmla="*/ 2 w 144"/>
                <a:gd name="T19" fmla="*/ 137 h 143"/>
                <a:gd name="T20" fmla="*/ 6 w 144"/>
                <a:gd name="T21" fmla="*/ 140 h 143"/>
                <a:gd name="T22" fmla="*/ 12 w 144"/>
                <a:gd name="T23" fmla="*/ 143 h 143"/>
                <a:gd name="T24" fmla="*/ 17 w 144"/>
                <a:gd name="T25" fmla="*/ 143 h 143"/>
                <a:gd name="T26" fmla="*/ 22 w 144"/>
                <a:gd name="T27" fmla="*/ 140 h 143"/>
                <a:gd name="T28" fmla="*/ 27 w 144"/>
                <a:gd name="T29" fmla="*/ 137 h 143"/>
                <a:gd name="T30" fmla="*/ 29 w 144"/>
                <a:gd name="T31" fmla="*/ 132 h 143"/>
                <a:gd name="T32" fmla="*/ 30 w 144"/>
                <a:gd name="T33" fmla="*/ 118 h 143"/>
                <a:gd name="T34" fmla="*/ 34 w 144"/>
                <a:gd name="T35" fmla="*/ 98 h 143"/>
                <a:gd name="T36" fmla="*/ 42 w 144"/>
                <a:gd name="T37" fmla="*/ 81 h 143"/>
                <a:gd name="T38" fmla="*/ 52 w 144"/>
                <a:gd name="T39" fmla="*/ 65 h 143"/>
                <a:gd name="T40" fmla="*/ 65 w 144"/>
                <a:gd name="T41" fmla="*/ 52 h 143"/>
                <a:gd name="T42" fmla="*/ 81 w 144"/>
                <a:gd name="T43" fmla="*/ 41 h 143"/>
                <a:gd name="T44" fmla="*/ 98 w 144"/>
                <a:gd name="T45" fmla="*/ 34 h 143"/>
                <a:gd name="T46" fmla="*/ 118 w 144"/>
                <a:gd name="T47" fmla="*/ 30 h 143"/>
                <a:gd name="T48" fmla="*/ 131 w 144"/>
                <a:gd name="T49" fmla="*/ 30 h 143"/>
                <a:gd name="T50" fmla="*/ 136 w 144"/>
                <a:gd name="T51" fmla="*/ 26 h 143"/>
                <a:gd name="T52" fmla="*/ 140 w 144"/>
                <a:gd name="T53" fmla="*/ 23 h 143"/>
                <a:gd name="T54" fmla="*/ 142 w 144"/>
                <a:gd name="T55" fmla="*/ 18 h 143"/>
                <a:gd name="T56" fmla="*/ 142 w 144"/>
                <a:gd name="T57" fmla="*/ 11 h 143"/>
                <a:gd name="T58" fmla="*/ 140 w 144"/>
                <a:gd name="T59" fmla="*/ 6 h 143"/>
                <a:gd name="T60" fmla="*/ 136 w 144"/>
                <a:gd name="T61" fmla="*/ 2 h 143"/>
                <a:gd name="T62" fmla="*/ 131 w 144"/>
                <a:gd name="T63" fmla="*/ 0 h 143"/>
                <a:gd name="T64" fmla="*/ 129 w 144"/>
                <a:gd name="T65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4" h="143">
                  <a:moveTo>
                    <a:pt x="129" y="0"/>
                  </a:moveTo>
                  <a:lnTo>
                    <a:pt x="115" y="0"/>
                  </a:lnTo>
                  <a:lnTo>
                    <a:pt x="102" y="2"/>
                  </a:lnTo>
                  <a:lnTo>
                    <a:pt x="90" y="5"/>
                  </a:lnTo>
                  <a:lnTo>
                    <a:pt x="78" y="9"/>
                  </a:lnTo>
                  <a:lnTo>
                    <a:pt x="66" y="15"/>
                  </a:lnTo>
                  <a:lnTo>
                    <a:pt x="57" y="21"/>
                  </a:lnTo>
                  <a:lnTo>
                    <a:pt x="46" y="29"/>
                  </a:lnTo>
                  <a:lnTo>
                    <a:pt x="37" y="37"/>
                  </a:lnTo>
                  <a:lnTo>
                    <a:pt x="29" y="46"/>
                  </a:lnTo>
                  <a:lnTo>
                    <a:pt x="21" y="56"/>
                  </a:lnTo>
                  <a:lnTo>
                    <a:pt x="15" y="67"/>
                  </a:lnTo>
                  <a:lnTo>
                    <a:pt x="9" y="78"/>
                  </a:lnTo>
                  <a:lnTo>
                    <a:pt x="5" y="90"/>
                  </a:lnTo>
                  <a:lnTo>
                    <a:pt x="2" y="103"/>
                  </a:lnTo>
                  <a:lnTo>
                    <a:pt x="0" y="115"/>
                  </a:lnTo>
                  <a:lnTo>
                    <a:pt x="0" y="128"/>
                  </a:lnTo>
                  <a:lnTo>
                    <a:pt x="0" y="132"/>
                  </a:lnTo>
                  <a:lnTo>
                    <a:pt x="1" y="134"/>
                  </a:lnTo>
                  <a:lnTo>
                    <a:pt x="2" y="137"/>
                  </a:lnTo>
                  <a:lnTo>
                    <a:pt x="4" y="139"/>
                  </a:lnTo>
                  <a:lnTo>
                    <a:pt x="6" y="140"/>
                  </a:lnTo>
                  <a:lnTo>
                    <a:pt x="8" y="142"/>
                  </a:lnTo>
                  <a:lnTo>
                    <a:pt x="12" y="143"/>
                  </a:lnTo>
                  <a:lnTo>
                    <a:pt x="15" y="143"/>
                  </a:lnTo>
                  <a:lnTo>
                    <a:pt x="17" y="143"/>
                  </a:lnTo>
                  <a:lnTo>
                    <a:pt x="20" y="142"/>
                  </a:lnTo>
                  <a:lnTo>
                    <a:pt x="22" y="140"/>
                  </a:lnTo>
                  <a:lnTo>
                    <a:pt x="24" y="139"/>
                  </a:lnTo>
                  <a:lnTo>
                    <a:pt x="27" y="137"/>
                  </a:lnTo>
                  <a:lnTo>
                    <a:pt x="28" y="134"/>
                  </a:lnTo>
                  <a:lnTo>
                    <a:pt x="29" y="132"/>
                  </a:lnTo>
                  <a:lnTo>
                    <a:pt x="30" y="128"/>
                  </a:lnTo>
                  <a:lnTo>
                    <a:pt x="30" y="118"/>
                  </a:lnTo>
                  <a:lnTo>
                    <a:pt x="31" y="108"/>
                  </a:lnTo>
                  <a:lnTo>
                    <a:pt x="34" y="98"/>
                  </a:lnTo>
                  <a:lnTo>
                    <a:pt x="37" y="90"/>
                  </a:lnTo>
                  <a:lnTo>
                    <a:pt x="42" y="81"/>
                  </a:lnTo>
                  <a:lnTo>
                    <a:pt x="46" y="73"/>
                  </a:lnTo>
                  <a:lnTo>
                    <a:pt x="52" y="65"/>
                  </a:lnTo>
                  <a:lnTo>
                    <a:pt x="59" y="59"/>
                  </a:lnTo>
                  <a:lnTo>
                    <a:pt x="65" y="52"/>
                  </a:lnTo>
                  <a:lnTo>
                    <a:pt x="73" y="47"/>
                  </a:lnTo>
                  <a:lnTo>
                    <a:pt x="81" y="41"/>
                  </a:lnTo>
                  <a:lnTo>
                    <a:pt x="90" y="37"/>
                  </a:lnTo>
                  <a:lnTo>
                    <a:pt x="98" y="34"/>
                  </a:lnTo>
                  <a:lnTo>
                    <a:pt x="108" y="32"/>
                  </a:lnTo>
                  <a:lnTo>
                    <a:pt x="118" y="30"/>
                  </a:lnTo>
                  <a:lnTo>
                    <a:pt x="129" y="30"/>
                  </a:lnTo>
                  <a:lnTo>
                    <a:pt x="131" y="30"/>
                  </a:lnTo>
                  <a:lnTo>
                    <a:pt x="134" y="29"/>
                  </a:lnTo>
                  <a:lnTo>
                    <a:pt x="136" y="26"/>
                  </a:lnTo>
                  <a:lnTo>
                    <a:pt x="138" y="25"/>
                  </a:lnTo>
                  <a:lnTo>
                    <a:pt x="140" y="23"/>
                  </a:lnTo>
                  <a:lnTo>
                    <a:pt x="141" y="20"/>
                  </a:lnTo>
                  <a:lnTo>
                    <a:pt x="142" y="18"/>
                  </a:lnTo>
                  <a:lnTo>
                    <a:pt x="144" y="15"/>
                  </a:lnTo>
                  <a:lnTo>
                    <a:pt x="142" y="11"/>
                  </a:lnTo>
                  <a:lnTo>
                    <a:pt x="141" y="8"/>
                  </a:lnTo>
                  <a:lnTo>
                    <a:pt x="140" y="6"/>
                  </a:lnTo>
                  <a:lnTo>
                    <a:pt x="138" y="4"/>
                  </a:lnTo>
                  <a:lnTo>
                    <a:pt x="136" y="2"/>
                  </a:lnTo>
                  <a:lnTo>
                    <a:pt x="134" y="1"/>
                  </a:lnTo>
                  <a:lnTo>
                    <a:pt x="131" y="0"/>
                  </a:lnTo>
                  <a:lnTo>
                    <a:pt x="129" y="0"/>
                  </a:lnTo>
                  <a:lnTo>
                    <a:pt x="12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</p:grpSp>
      <p:sp>
        <p:nvSpPr>
          <p:cNvPr id="8" name="Diamond 7">
            <a:extLst>
              <a:ext uri="{FF2B5EF4-FFF2-40B4-BE49-F238E27FC236}">
                <a16:creationId xmlns:a16="http://schemas.microsoft.com/office/drawing/2014/main" id="{93542F45-F86D-4BFB-AD3C-F3569FF97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6326" y="1405657"/>
            <a:ext cx="914400" cy="914400"/>
          </a:xfrm>
          <a:prstGeom prst="diamond">
            <a:avLst/>
          </a:prstGeom>
          <a:solidFill>
            <a:srgbClr val="27CE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62" name="Group 161" descr="This image is an icon of pen and paper. ">
            <a:extLst>
              <a:ext uri="{FF2B5EF4-FFF2-40B4-BE49-F238E27FC236}">
                <a16:creationId xmlns:a16="http://schemas.microsoft.com/office/drawing/2014/main" id="{2483BC18-0A05-4FF8-B031-03F40068091B}"/>
              </a:ext>
            </a:extLst>
          </p:cNvPr>
          <p:cNvGrpSpPr/>
          <p:nvPr/>
        </p:nvGrpSpPr>
        <p:grpSpPr>
          <a:xfrm>
            <a:off x="7183425" y="1733475"/>
            <a:ext cx="260202" cy="258764"/>
            <a:chOff x="7018338" y="4656138"/>
            <a:chExt cx="287337" cy="285750"/>
          </a:xfrm>
          <a:solidFill>
            <a:schemeClr val="bg1"/>
          </a:solidFill>
          <a:effectLst/>
        </p:grpSpPr>
        <p:sp>
          <p:nvSpPr>
            <p:cNvPr id="163" name="Freeform 4604">
              <a:extLst>
                <a:ext uri="{FF2B5EF4-FFF2-40B4-BE49-F238E27FC236}">
                  <a16:creationId xmlns:a16="http://schemas.microsoft.com/office/drawing/2014/main" id="{DA1316D7-5899-4370-95D5-FD8C6DF3ECC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18338" y="4656138"/>
              <a:ext cx="230188" cy="285750"/>
            </a:xfrm>
            <a:custGeom>
              <a:avLst/>
              <a:gdLst>
                <a:gd name="T0" fmla="*/ 351 w 723"/>
                <a:gd name="T1" fmla="*/ 416 h 903"/>
                <a:gd name="T2" fmla="*/ 348 w 723"/>
                <a:gd name="T3" fmla="*/ 400 h 903"/>
                <a:gd name="T4" fmla="*/ 362 w 723"/>
                <a:gd name="T5" fmla="*/ 391 h 903"/>
                <a:gd name="T6" fmla="*/ 525 w 723"/>
                <a:gd name="T7" fmla="*/ 398 h 903"/>
                <a:gd name="T8" fmla="*/ 525 w 723"/>
                <a:gd name="T9" fmla="*/ 414 h 903"/>
                <a:gd name="T10" fmla="*/ 513 w 723"/>
                <a:gd name="T11" fmla="*/ 572 h 903"/>
                <a:gd name="T12" fmla="*/ 349 w 723"/>
                <a:gd name="T13" fmla="*/ 565 h 903"/>
                <a:gd name="T14" fmla="*/ 349 w 723"/>
                <a:gd name="T15" fmla="*/ 548 h 903"/>
                <a:gd name="T16" fmla="*/ 513 w 723"/>
                <a:gd name="T17" fmla="*/ 542 h 903"/>
                <a:gd name="T18" fmla="*/ 526 w 723"/>
                <a:gd name="T19" fmla="*/ 551 h 903"/>
                <a:gd name="T20" fmla="*/ 523 w 723"/>
                <a:gd name="T21" fmla="*/ 568 h 903"/>
                <a:gd name="T22" fmla="*/ 362 w 723"/>
                <a:gd name="T23" fmla="*/ 722 h 903"/>
                <a:gd name="T24" fmla="*/ 348 w 723"/>
                <a:gd name="T25" fmla="*/ 713 h 903"/>
                <a:gd name="T26" fmla="*/ 351 w 723"/>
                <a:gd name="T27" fmla="*/ 696 h 903"/>
                <a:gd name="T28" fmla="*/ 515 w 723"/>
                <a:gd name="T29" fmla="*/ 693 h 903"/>
                <a:gd name="T30" fmla="*/ 528 w 723"/>
                <a:gd name="T31" fmla="*/ 704 h 903"/>
                <a:gd name="T32" fmla="*/ 521 w 723"/>
                <a:gd name="T33" fmla="*/ 720 h 903"/>
                <a:gd name="T34" fmla="*/ 232 w 723"/>
                <a:gd name="T35" fmla="*/ 405 h 903"/>
                <a:gd name="T36" fmla="*/ 198 w 723"/>
                <a:gd name="T37" fmla="*/ 381 h 903"/>
                <a:gd name="T38" fmla="*/ 200 w 723"/>
                <a:gd name="T39" fmla="*/ 365 h 903"/>
                <a:gd name="T40" fmla="*/ 217 w 723"/>
                <a:gd name="T41" fmla="*/ 362 h 903"/>
                <a:gd name="T42" fmla="*/ 296 w 723"/>
                <a:gd name="T43" fmla="*/ 302 h 903"/>
                <a:gd name="T44" fmla="*/ 312 w 723"/>
                <a:gd name="T45" fmla="*/ 306 h 903"/>
                <a:gd name="T46" fmla="*/ 315 w 723"/>
                <a:gd name="T47" fmla="*/ 321 h 903"/>
                <a:gd name="T48" fmla="*/ 226 w 723"/>
                <a:gd name="T49" fmla="*/ 556 h 903"/>
                <a:gd name="T50" fmla="*/ 197 w 723"/>
                <a:gd name="T51" fmla="*/ 529 h 903"/>
                <a:gd name="T52" fmla="*/ 203 w 723"/>
                <a:gd name="T53" fmla="*/ 514 h 903"/>
                <a:gd name="T54" fmla="*/ 219 w 723"/>
                <a:gd name="T55" fmla="*/ 514 h 903"/>
                <a:gd name="T56" fmla="*/ 298 w 723"/>
                <a:gd name="T57" fmla="*/ 451 h 903"/>
                <a:gd name="T58" fmla="*/ 314 w 723"/>
                <a:gd name="T59" fmla="*/ 458 h 903"/>
                <a:gd name="T60" fmla="*/ 314 w 723"/>
                <a:gd name="T61" fmla="*/ 475 h 903"/>
                <a:gd name="T62" fmla="*/ 155 w 723"/>
                <a:gd name="T63" fmla="*/ 238 h 903"/>
                <a:gd name="T64" fmla="*/ 208 w 723"/>
                <a:gd name="T65" fmla="*/ 197 h 903"/>
                <a:gd name="T66" fmla="*/ 164 w 723"/>
                <a:gd name="T67" fmla="*/ 236 h 903"/>
                <a:gd name="T68" fmla="*/ 31 w 723"/>
                <a:gd name="T69" fmla="*/ 125 h 903"/>
                <a:gd name="T70" fmla="*/ 53 w 723"/>
                <a:gd name="T71" fmla="*/ 68 h 903"/>
                <a:gd name="T72" fmla="*/ 101 w 723"/>
                <a:gd name="T73" fmla="*/ 35 h 903"/>
                <a:gd name="T74" fmla="*/ 150 w 723"/>
                <a:gd name="T75" fmla="*/ 36 h 903"/>
                <a:gd name="T76" fmla="*/ 210 w 723"/>
                <a:gd name="T77" fmla="*/ 80 h 903"/>
                <a:gd name="T78" fmla="*/ 226 w 723"/>
                <a:gd name="T79" fmla="*/ 143 h 903"/>
                <a:gd name="T80" fmla="*/ 125 w 723"/>
                <a:gd name="T81" fmla="*/ 154 h 903"/>
                <a:gd name="T82" fmla="*/ 136 w 723"/>
                <a:gd name="T83" fmla="*/ 0 h 903"/>
                <a:gd name="T84" fmla="*/ 104 w 723"/>
                <a:gd name="T85" fmla="*/ 2 h 903"/>
                <a:gd name="T86" fmla="*/ 39 w 723"/>
                <a:gd name="T87" fmla="*/ 40 h 903"/>
                <a:gd name="T88" fmla="*/ 4 w 723"/>
                <a:gd name="T89" fmla="*/ 108 h 903"/>
                <a:gd name="T90" fmla="*/ 4 w 723"/>
                <a:gd name="T91" fmla="*/ 625 h 903"/>
                <a:gd name="T92" fmla="*/ 121 w 723"/>
                <a:gd name="T93" fmla="*/ 632 h 903"/>
                <a:gd name="T94" fmla="*/ 128 w 723"/>
                <a:gd name="T95" fmla="*/ 901 h 903"/>
                <a:gd name="T96" fmla="*/ 593 w 723"/>
                <a:gd name="T97" fmla="*/ 902 h 903"/>
                <a:gd name="T98" fmla="*/ 603 w 723"/>
                <a:gd name="T99" fmla="*/ 888 h 903"/>
                <a:gd name="T100" fmla="*/ 660 w 723"/>
                <a:gd name="T101" fmla="*/ 248 h 903"/>
                <a:gd name="T102" fmla="*/ 708 w 723"/>
                <a:gd name="T103" fmla="*/ 194 h 903"/>
                <a:gd name="T104" fmla="*/ 723 w 723"/>
                <a:gd name="T105" fmla="*/ 121 h 903"/>
                <a:gd name="T106" fmla="*/ 691 w 723"/>
                <a:gd name="T107" fmla="*/ 50 h 903"/>
                <a:gd name="T108" fmla="*/ 627 w 723"/>
                <a:gd name="T109" fmla="*/ 6 h 9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23" h="903">
                  <a:moveTo>
                    <a:pt x="513" y="421"/>
                  </a:moveTo>
                  <a:lnTo>
                    <a:pt x="362" y="421"/>
                  </a:lnTo>
                  <a:lnTo>
                    <a:pt x="359" y="421"/>
                  </a:lnTo>
                  <a:lnTo>
                    <a:pt x="356" y="420"/>
                  </a:lnTo>
                  <a:lnTo>
                    <a:pt x="354" y="418"/>
                  </a:lnTo>
                  <a:lnTo>
                    <a:pt x="351" y="416"/>
                  </a:lnTo>
                  <a:lnTo>
                    <a:pt x="349" y="414"/>
                  </a:lnTo>
                  <a:lnTo>
                    <a:pt x="348" y="412"/>
                  </a:lnTo>
                  <a:lnTo>
                    <a:pt x="347" y="409"/>
                  </a:lnTo>
                  <a:lnTo>
                    <a:pt x="347" y="406"/>
                  </a:lnTo>
                  <a:lnTo>
                    <a:pt x="347" y="403"/>
                  </a:lnTo>
                  <a:lnTo>
                    <a:pt x="348" y="400"/>
                  </a:lnTo>
                  <a:lnTo>
                    <a:pt x="349" y="398"/>
                  </a:lnTo>
                  <a:lnTo>
                    <a:pt x="351" y="396"/>
                  </a:lnTo>
                  <a:lnTo>
                    <a:pt x="354" y="394"/>
                  </a:lnTo>
                  <a:lnTo>
                    <a:pt x="356" y="393"/>
                  </a:lnTo>
                  <a:lnTo>
                    <a:pt x="359" y="391"/>
                  </a:lnTo>
                  <a:lnTo>
                    <a:pt x="362" y="391"/>
                  </a:lnTo>
                  <a:lnTo>
                    <a:pt x="513" y="391"/>
                  </a:lnTo>
                  <a:lnTo>
                    <a:pt x="515" y="391"/>
                  </a:lnTo>
                  <a:lnTo>
                    <a:pt x="519" y="393"/>
                  </a:lnTo>
                  <a:lnTo>
                    <a:pt x="521" y="394"/>
                  </a:lnTo>
                  <a:lnTo>
                    <a:pt x="523" y="396"/>
                  </a:lnTo>
                  <a:lnTo>
                    <a:pt x="525" y="398"/>
                  </a:lnTo>
                  <a:lnTo>
                    <a:pt x="526" y="400"/>
                  </a:lnTo>
                  <a:lnTo>
                    <a:pt x="528" y="403"/>
                  </a:lnTo>
                  <a:lnTo>
                    <a:pt x="528" y="406"/>
                  </a:lnTo>
                  <a:lnTo>
                    <a:pt x="528" y="409"/>
                  </a:lnTo>
                  <a:lnTo>
                    <a:pt x="526" y="412"/>
                  </a:lnTo>
                  <a:lnTo>
                    <a:pt x="525" y="414"/>
                  </a:lnTo>
                  <a:lnTo>
                    <a:pt x="523" y="416"/>
                  </a:lnTo>
                  <a:lnTo>
                    <a:pt x="521" y="418"/>
                  </a:lnTo>
                  <a:lnTo>
                    <a:pt x="519" y="420"/>
                  </a:lnTo>
                  <a:lnTo>
                    <a:pt x="515" y="421"/>
                  </a:lnTo>
                  <a:lnTo>
                    <a:pt x="513" y="421"/>
                  </a:lnTo>
                  <a:close/>
                  <a:moveTo>
                    <a:pt x="513" y="572"/>
                  </a:moveTo>
                  <a:lnTo>
                    <a:pt x="362" y="572"/>
                  </a:lnTo>
                  <a:lnTo>
                    <a:pt x="359" y="571"/>
                  </a:lnTo>
                  <a:lnTo>
                    <a:pt x="356" y="571"/>
                  </a:lnTo>
                  <a:lnTo>
                    <a:pt x="354" y="569"/>
                  </a:lnTo>
                  <a:lnTo>
                    <a:pt x="351" y="568"/>
                  </a:lnTo>
                  <a:lnTo>
                    <a:pt x="349" y="565"/>
                  </a:lnTo>
                  <a:lnTo>
                    <a:pt x="348" y="563"/>
                  </a:lnTo>
                  <a:lnTo>
                    <a:pt x="347" y="560"/>
                  </a:lnTo>
                  <a:lnTo>
                    <a:pt x="347" y="556"/>
                  </a:lnTo>
                  <a:lnTo>
                    <a:pt x="347" y="554"/>
                  </a:lnTo>
                  <a:lnTo>
                    <a:pt x="348" y="551"/>
                  </a:lnTo>
                  <a:lnTo>
                    <a:pt x="349" y="548"/>
                  </a:lnTo>
                  <a:lnTo>
                    <a:pt x="351" y="546"/>
                  </a:lnTo>
                  <a:lnTo>
                    <a:pt x="354" y="544"/>
                  </a:lnTo>
                  <a:lnTo>
                    <a:pt x="356" y="543"/>
                  </a:lnTo>
                  <a:lnTo>
                    <a:pt x="359" y="542"/>
                  </a:lnTo>
                  <a:lnTo>
                    <a:pt x="362" y="542"/>
                  </a:lnTo>
                  <a:lnTo>
                    <a:pt x="513" y="542"/>
                  </a:lnTo>
                  <a:lnTo>
                    <a:pt x="515" y="542"/>
                  </a:lnTo>
                  <a:lnTo>
                    <a:pt x="519" y="543"/>
                  </a:lnTo>
                  <a:lnTo>
                    <a:pt x="521" y="544"/>
                  </a:lnTo>
                  <a:lnTo>
                    <a:pt x="523" y="546"/>
                  </a:lnTo>
                  <a:lnTo>
                    <a:pt x="525" y="548"/>
                  </a:lnTo>
                  <a:lnTo>
                    <a:pt x="526" y="551"/>
                  </a:lnTo>
                  <a:lnTo>
                    <a:pt x="528" y="554"/>
                  </a:lnTo>
                  <a:lnTo>
                    <a:pt x="528" y="556"/>
                  </a:lnTo>
                  <a:lnTo>
                    <a:pt x="528" y="560"/>
                  </a:lnTo>
                  <a:lnTo>
                    <a:pt x="526" y="563"/>
                  </a:lnTo>
                  <a:lnTo>
                    <a:pt x="525" y="565"/>
                  </a:lnTo>
                  <a:lnTo>
                    <a:pt x="523" y="568"/>
                  </a:lnTo>
                  <a:lnTo>
                    <a:pt x="521" y="569"/>
                  </a:lnTo>
                  <a:lnTo>
                    <a:pt x="519" y="571"/>
                  </a:lnTo>
                  <a:lnTo>
                    <a:pt x="515" y="571"/>
                  </a:lnTo>
                  <a:lnTo>
                    <a:pt x="513" y="572"/>
                  </a:lnTo>
                  <a:close/>
                  <a:moveTo>
                    <a:pt x="513" y="722"/>
                  </a:moveTo>
                  <a:lnTo>
                    <a:pt x="362" y="722"/>
                  </a:lnTo>
                  <a:lnTo>
                    <a:pt x="359" y="722"/>
                  </a:lnTo>
                  <a:lnTo>
                    <a:pt x="356" y="721"/>
                  </a:lnTo>
                  <a:lnTo>
                    <a:pt x="354" y="720"/>
                  </a:lnTo>
                  <a:lnTo>
                    <a:pt x="351" y="718"/>
                  </a:lnTo>
                  <a:lnTo>
                    <a:pt x="349" y="716"/>
                  </a:lnTo>
                  <a:lnTo>
                    <a:pt x="348" y="713"/>
                  </a:lnTo>
                  <a:lnTo>
                    <a:pt x="347" y="710"/>
                  </a:lnTo>
                  <a:lnTo>
                    <a:pt x="347" y="708"/>
                  </a:lnTo>
                  <a:lnTo>
                    <a:pt x="347" y="704"/>
                  </a:lnTo>
                  <a:lnTo>
                    <a:pt x="348" y="702"/>
                  </a:lnTo>
                  <a:lnTo>
                    <a:pt x="349" y="699"/>
                  </a:lnTo>
                  <a:lnTo>
                    <a:pt x="351" y="696"/>
                  </a:lnTo>
                  <a:lnTo>
                    <a:pt x="354" y="695"/>
                  </a:lnTo>
                  <a:lnTo>
                    <a:pt x="356" y="693"/>
                  </a:lnTo>
                  <a:lnTo>
                    <a:pt x="359" y="693"/>
                  </a:lnTo>
                  <a:lnTo>
                    <a:pt x="362" y="692"/>
                  </a:lnTo>
                  <a:lnTo>
                    <a:pt x="513" y="692"/>
                  </a:lnTo>
                  <a:lnTo>
                    <a:pt x="515" y="693"/>
                  </a:lnTo>
                  <a:lnTo>
                    <a:pt x="519" y="693"/>
                  </a:lnTo>
                  <a:lnTo>
                    <a:pt x="521" y="695"/>
                  </a:lnTo>
                  <a:lnTo>
                    <a:pt x="523" y="696"/>
                  </a:lnTo>
                  <a:lnTo>
                    <a:pt x="525" y="699"/>
                  </a:lnTo>
                  <a:lnTo>
                    <a:pt x="526" y="702"/>
                  </a:lnTo>
                  <a:lnTo>
                    <a:pt x="528" y="704"/>
                  </a:lnTo>
                  <a:lnTo>
                    <a:pt x="528" y="708"/>
                  </a:lnTo>
                  <a:lnTo>
                    <a:pt x="528" y="710"/>
                  </a:lnTo>
                  <a:lnTo>
                    <a:pt x="526" y="713"/>
                  </a:lnTo>
                  <a:lnTo>
                    <a:pt x="525" y="716"/>
                  </a:lnTo>
                  <a:lnTo>
                    <a:pt x="523" y="718"/>
                  </a:lnTo>
                  <a:lnTo>
                    <a:pt x="521" y="720"/>
                  </a:lnTo>
                  <a:lnTo>
                    <a:pt x="519" y="721"/>
                  </a:lnTo>
                  <a:lnTo>
                    <a:pt x="515" y="722"/>
                  </a:lnTo>
                  <a:lnTo>
                    <a:pt x="513" y="722"/>
                  </a:lnTo>
                  <a:close/>
                  <a:moveTo>
                    <a:pt x="312" y="326"/>
                  </a:moveTo>
                  <a:lnTo>
                    <a:pt x="237" y="402"/>
                  </a:lnTo>
                  <a:lnTo>
                    <a:pt x="232" y="405"/>
                  </a:lnTo>
                  <a:lnTo>
                    <a:pt x="226" y="406"/>
                  </a:lnTo>
                  <a:lnTo>
                    <a:pt x="220" y="405"/>
                  </a:lnTo>
                  <a:lnTo>
                    <a:pt x="216" y="402"/>
                  </a:lnTo>
                  <a:lnTo>
                    <a:pt x="200" y="387"/>
                  </a:lnTo>
                  <a:lnTo>
                    <a:pt x="199" y="385"/>
                  </a:lnTo>
                  <a:lnTo>
                    <a:pt x="198" y="381"/>
                  </a:lnTo>
                  <a:lnTo>
                    <a:pt x="197" y="379"/>
                  </a:lnTo>
                  <a:lnTo>
                    <a:pt x="197" y="376"/>
                  </a:lnTo>
                  <a:lnTo>
                    <a:pt x="197" y="373"/>
                  </a:lnTo>
                  <a:lnTo>
                    <a:pt x="198" y="370"/>
                  </a:lnTo>
                  <a:lnTo>
                    <a:pt x="199" y="368"/>
                  </a:lnTo>
                  <a:lnTo>
                    <a:pt x="200" y="365"/>
                  </a:lnTo>
                  <a:lnTo>
                    <a:pt x="203" y="363"/>
                  </a:lnTo>
                  <a:lnTo>
                    <a:pt x="206" y="362"/>
                  </a:lnTo>
                  <a:lnTo>
                    <a:pt x="208" y="361"/>
                  </a:lnTo>
                  <a:lnTo>
                    <a:pt x="211" y="361"/>
                  </a:lnTo>
                  <a:lnTo>
                    <a:pt x="214" y="361"/>
                  </a:lnTo>
                  <a:lnTo>
                    <a:pt x="217" y="362"/>
                  </a:lnTo>
                  <a:lnTo>
                    <a:pt x="219" y="363"/>
                  </a:lnTo>
                  <a:lnTo>
                    <a:pt x="221" y="365"/>
                  </a:lnTo>
                  <a:lnTo>
                    <a:pt x="226" y="370"/>
                  </a:lnTo>
                  <a:lnTo>
                    <a:pt x="290" y="306"/>
                  </a:lnTo>
                  <a:lnTo>
                    <a:pt x="294" y="303"/>
                  </a:lnTo>
                  <a:lnTo>
                    <a:pt x="296" y="302"/>
                  </a:lnTo>
                  <a:lnTo>
                    <a:pt x="298" y="301"/>
                  </a:lnTo>
                  <a:lnTo>
                    <a:pt x="302" y="301"/>
                  </a:lnTo>
                  <a:lnTo>
                    <a:pt x="304" y="301"/>
                  </a:lnTo>
                  <a:lnTo>
                    <a:pt x="307" y="302"/>
                  </a:lnTo>
                  <a:lnTo>
                    <a:pt x="310" y="303"/>
                  </a:lnTo>
                  <a:lnTo>
                    <a:pt x="312" y="306"/>
                  </a:lnTo>
                  <a:lnTo>
                    <a:pt x="314" y="308"/>
                  </a:lnTo>
                  <a:lnTo>
                    <a:pt x="315" y="310"/>
                  </a:lnTo>
                  <a:lnTo>
                    <a:pt x="316" y="312"/>
                  </a:lnTo>
                  <a:lnTo>
                    <a:pt x="316" y="316"/>
                  </a:lnTo>
                  <a:lnTo>
                    <a:pt x="316" y="319"/>
                  </a:lnTo>
                  <a:lnTo>
                    <a:pt x="315" y="321"/>
                  </a:lnTo>
                  <a:lnTo>
                    <a:pt x="314" y="324"/>
                  </a:lnTo>
                  <a:lnTo>
                    <a:pt x="312" y="326"/>
                  </a:lnTo>
                  <a:close/>
                  <a:moveTo>
                    <a:pt x="312" y="477"/>
                  </a:moveTo>
                  <a:lnTo>
                    <a:pt x="237" y="552"/>
                  </a:lnTo>
                  <a:lnTo>
                    <a:pt x="232" y="555"/>
                  </a:lnTo>
                  <a:lnTo>
                    <a:pt x="226" y="556"/>
                  </a:lnTo>
                  <a:lnTo>
                    <a:pt x="220" y="555"/>
                  </a:lnTo>
                  <a:lnTo>
                    <a:pt x="216" y="552"/>
                  </a:lnTo>
                  <a:lnTo>
                    <a:pt x="200" y="537"/>
                  </a:lnTo>
                  <a:lnTo>
                    <a:pt x="199" y="535"/>
                  </a:lnTo>
                  <a:lnTo>
                    <a:pt x="198" y="533"/>
                  </a:lnTo>
                  <a:lnTo>
                    <a:pt x="197" y="529"/>
                  </a:lnTo>
                  <a:lnTo>
                    <a:pt x="197" y="527"/>
                  </a:lnTo>
                  <a:lnTo>
                    <a:pt x="197" y="524"/>
                  </a:lnTo>
                  <a:lnTo>
                    <a:pt x="198" y="521"/>
                  </a:lnTo>
                  <a:lnTo>
                    <a:pt x="199" y="518"/>
                  </a:lnTo>
                  <a:lnTo>
                    <a:pt x="200" y="516"/>
                  </a:lnTo>
                  <a:lnTo>
                    <a:pt x="203" y="514"/>
                  </a:lnTo>
                  <a:lnTo>
                    <a:pt x="206" y="512"/>
                  </a:lnTo>
                  <a:lnTo>
                    <a:pt x="208" y="512"/>
                  </a:lnTo>
                  <a:lnTo>
                    <a:pt x="211" y="511"/>
                  </a:lnTo>
                  <a:lnTo>
                    <a:pt x="214" y="512"/>
                  </a:lnTo>
                  <a:lnTo>
                    <a:pt x="217" y="512"/>
                  </a:lnTo>
                  <a:lnTo>
                    <a:pt x="219" y="514"/>
                  </a:lnTo>
                  <a:lnTo>
                    <a:pt x="221" y="516"/>
                  </a:lnTo>
                  <a:lnTo>
                    <a:pt x="226" y="520"/>
                  </a:lnTo>
                  <a:lnTo>
                    <a:pt x="290" y="456"/>
                  </a:lnTo>
                  <a:lnTo>
                    <a:pt x="294" y="454"/>
                  </a:lnTo>
                  <a:lnTo>
                    <a:pt x="296" y="452"/>
                  </a:lnTo>
                  <a:lnTo>
                    <a:pt x="298" y="451"/>
                  </a:lnTo>
                  <a:lnTo>
                    <a:pt x="302" y="451"/>
                  </a:lnTo>
                  <a:lnTo>
                    <a:pt x="304" y="451"/>
                  </a:lnTo>
                  <a:lnTo>
                    <a:pt x="307" y="452"/>
                  </a:lnTo>
                  <a:lnTo>
                    <a:pt x="310" y="454"/>
                  </a:lnTo>
                  <a:lnTo>
                    <a:pt x="312" y="456"/>
                  </a:lnTo>
                  <a:lnTo>
                    <a:pt x="314" y="458"/>
                  </a:lnTo>
                  <a:lnTo>
                    <a:pt x="315" y="460"/>
                  </a:lnTo>
                  <a:lnTo>
                    <a:pt x="316" y="464"/>
                  </a:lnTo>
                  <a:lnTo>
                    <a:pt x="316" y="466"/>
                  </a:lnTo>
                  <a:lnTo>
                    <a:pt x="316" y="469"/>
                  </a:lnTo>
                  <a:lnTo>
                    <a:pt x="315" y="472"/>
                  </a:lnTo>
                  <a:lnTo>
                    <a:pt x="314" y="475"/>
                  </a:lnTo>
                  <a:lnTo>
                    <a:pt x="312" y="477"/>
                  </a:lnTo>
                  <a:close/>
                  <a:moveTo>
                    <a:pt x="164" y="236"/>
                  </a:moveTo>
                  <a:lnTo>
                    <a:pt x="162" y="237"/>
                  </a:lnTo>
                  <a:lnTo>
                    <a:pt x="158" y="238"/>
                  </a:lnTo>
                  <a:lnTo>
                    <a:pt x="157" y="238"/>
                  </a:lnTo>
                  <a:lnTo>
                    <a:pt x="155" y="238"/>
                  </a:lnTo>
                  <a:lnTo>
                    <a:pt x="153" y="239"/>
                  </a:lnTo>
                  <a:lnTo>
                    <a:pt x="151" y="239"/>
                  </a:lnTo>
                  <a:lnTo>
                    <a:pt x="151" y="180"/>
                  </a:lnTo>
                  <a:lnTo>
                    <a:pt x="217" y="180"/>
                  </a:lnTo>
                  <a:lnTo>
                    <a:pt x="214" y="188"/>
                  </a:lnTo>
                  <a:lnTo>
                    <a:pt x="208" y="197"/>
                  </a:lnTo>
                  <a:lnTo>
                    <a:pt x="203" y="205"/>
                  </a:lnTo>
                  <a:lnTo>
                    <a:pt x="197" y="212"/>
                  </a:lnTo>
                  <a:lnTo>
                    <a:pt x="190" y="220"/>
                  </a:lnTo>
                  <a:lnTo>
                    <a:pt x="182" y="225"/>
                  </a:lnTo>
                  <a:lnTo>
                    <a:pt x="173" y="231"/>
                  </a:lnTo>
                  <a:lnTo>
                    <a:pt x="164" y="236"/>
                  </a:lnTo>
                  <a:close/>
                  <a:moveTo>
                    <a:pt x="121" y="166"/>
                  </a:moveTo>
                  <a:lnTo>
                    <a:pt x="121" y="256"/>
                  </a:lnTo>
                  <a:lnTo>
                    <a:pt x="121" y="601"/>
                  </a:lnTo>
                  <a:lnTo>
                    <a:pt x="31" y="601"/>
                  </a:lnTo>
                  <a:lnTo>
                    <a:pt x="31" y="135"/>
                  </a:lnTo>
                  <a:lnTo>
                    <a:pt x="31" y="125"/>
                  </a:lnTo>
                  <a:lnTo>
                    <a:pt x="33" y="115"/>
                  </a:lnTo>
                  <a:lnTo>
                    <a:pt x="35" y="105"/>
                  </a:lnTo>
                  <a:lnTo>
                    <a:pt x="39" y="94"/>
                  </a:lnTo>
                  <a:lnTo>
                    <a:pt x="43" y="85"/>
                  </a:lnTo>
                  <a:lnTo>
                    <a:pt x="48" y="77"/>
                  </a:lnTo>
                  <a:lnTo>
                    <a:pt x="53" y="68"/>
                  </a:lnTo>
                  <a:lnTo>
                    <a:pt x="60" y="62"/>
                  </a:lnTo>
                  <a:lnTo>
                    <a:pt x="67" y="55"/>
                  </a:lnTo>
                  <a:lnTo>
                    <a:pt x="75" y="48"/>
                  </a:lnTo>
                  <a:lnTo>
                    <a:pt x="83" y="42"/>
                  </a:lnTo>
                  <a:lnTo>
                    <a:pt x="92" y="38"/>
                  </a:lnTo>
                  <a:lnTo>
                    <a:pt x="101" y="35"/>
                  </a:lnTo>
                  <a:lnTo>
                    <a:pt x="110" y="32"/>
                  </a:lnTo>
                  <a:lnTo>
                    <a:pt x="120" y="30"/>
                  </a:lnTo>
                  <a:lnTo>
                    <a:pt x="129" y="30"/>
                  </a:lnTo>
                  <a:lnTo>
                    <a:pt x="132" y="30"/>
                  </a:lnTo>
                  <a:lnTo>
                    <a:pt x="135" y="30"/>
                  </a:lnTo>
                  <a:lnTo>
                    <a:pt x="150" y="36"/>
                  </a:lnTo>
                  <a:lnTo>
                    <a:pt x="164" y="41"/>
                  </a:lnTo>
                  <a:lnTo>
                    <a:pt x="176" y="48"/>
                  </a:lnTo>
                  <a:lnTo>
                    <a:pt x="188" y="56"/>
                  </a:lnTo>
                  <a:lnTo>
                    <a:pt x="197" y="63"/>
                  </a:lnTo>
                  <a:lnTo>
                    <a:pt x="205" y="71"/>
                  </a:lnTo>
                  <a:lnTo>
                    <a:pt x="210" y="80"/>
                  </a:lnTo>
                  <a:lnTo>
                    <a:pt x="216" y="88"/>
                  </a:lnTo>
                  <a:lnTo>
                    <a:pt x="220" y="99"/>
                  </a:lnTo>
                  <a:lnTo>
                    <a:pt x="224" y="110"/>
                  </a:lnTo>
                  <a:lnTo>
                    <a:pt x="226" y="123"/>
                  </a:lnTo>
                  <a:lnTo>
                    <a:pt x="226" y="135"/>
                  </a:lnTo>
                  <a:lnTo>
                    <a:pt x="226" y="143"/>
                  </a:lnTo>
                  <a:lnTo>
                    <a:pt x="225" y="150"/>
                  </a:lnTo>
                  <a:lnTo>
                    <a:pt x="136" y="150"/>
                  </a:lnTo>
                  <a:lnTo>
                    <a:pt x="133" y="151"/>
                  </a:lnTo>
                  <a:lnTo>
                    <a:pt x="130" y="151"/>
                  </a:lnTo>
                  <a:lnTo>
                    <a:pt x="128" y="153"/>
                  </a:lnTo>
                  <a:lnTo>
                    <a:pt x="125" y="154"/>
                  </a:lnTo>
                  <a:lnTo>
                    <a:pt x="123" y="156"/>
                  </a:lnTo>
                  <a:lnTo>
                    <a:pt x="122" y="160"/>
                  </a:lnTo>
                  <a:lnTo>
                    <a:pt x="121" y="162"/>
                  </a:lnTo>
                  <a:lnTo>
                    <a:pt x="121" y="166"/>
                  </a:lnTo>
                  <a:close/>
                  <a:moveTo>
                    <a:pt x="587" y="0"/>
                  </a:moveTo>
                  <a:lnTo>
                    <a:pt x="136" y="0"/>
                  </a:lnTo>
                  <a:lnTo>
                    <a:pt x="136" y="0"/>
                  </a:lnTo>
                  <a:lnTo>
                    <a:pt x="135" y="0"/>
                  </a:lnTo>
                  <a:lnTo>
                    <a:pt x="132" y="0"/>
                  </a:lnTo>
                  <a:lnTo>
                    <a:pt x="129" y="0"/>
                  </a:lnTo>
                  <a:lnTo>
                    <a:pt x="116" y="1"/>
                  </a:lnTo>
                  <a:lnTo>
                    <a:pt x="104" y="2"/>
                  </a:lnTo>
                  <a:lnTo>
                    <a:pt x="92" y="5"/>
                  </a:lnTo>
                  <a:lnTo>
                    <a:pt x="80" y="11"/>
                  </a:lnTo>
                  <a:lnTo>
                    <a:pt x="69" y="16"/>
                  </a:lnTo>
                  <a:lnTo>
                    <a:pt x="58" y="23"/>
                  </a:lnTo>
                  <a:lnTo>
                    <a:pt x="48" y="31"/>
                  </a:lnTo>
                  <a:lnTo>
                    <a:pt x="39" y="40"/>
                  </a:lnTo>
                  <a:lnTo>
                    <a:pt x="31" y="49"/>
                  </a:lnTo>
                  <a:lnTo>
                    <a:pt x="23" y="59"/>
                  </a:lnTo>
                  <a:lnTo>
                    <a:pt x="16" y="71"/>
                  </a:lnTo>
                  <a:lnTo>
                    <a:pt x="10" y="83"/>
                  </a:lnTo>
                  <a:lnTo>
                    <a:pt x="6" y="95"/>
                  </a:lnTo>
                  <a:lnTo>
                    <a:pt x="4" y="108"/>
                  </a:lnTo>
                  <a:lnTo>
                    <a:pt x="1" y="121"/>
                  </a:lnTo>
                  <a:lnTo>
                    <a:pt x="0" y="135"/>
                  </a:lnTo>
                  <a:lnTo>
                    <a:pt x="0" y="617"/>
                  </a:lnTo>
                  <a:lnTo>
                    <a:pt x="1" y="620"/>
                  </a:lnTo>
                  <a:lnTo>
                    <a:pt x="1" y="623"/>
                  </a:lnTo>
                  <a:lnTo>
                    <a:pt x="4" y="625"/>
                  </a:lnTo>
                  <a:lnTo>
                    <a:pt x="5" y="627"/>
                  </a:lnTo>
                  <a:lnTo>
                    <a:pt x="7" y="630"/>
                  </a:lnTo>
                  <a:lnTo>
                    <a:pt x="9" y="631"/>
                  </a:lnTo>
                  <a:lnTo>
                    <a:pt x="13" y="632"/>
                  </a:lnTo>
                  <a:lnTo>
                    <a:pt x="16" y="632"/>
                  </a:lnTo>
                  <a:lnTo>
                    <a:pt x="121" y="632"/>
                  </a:lnTo>
                  <a:lnTo>
                    <a:pt x="121" y="888"/>
                  </a:lnTo>
                  <a:lnTo>
                    <a:pt x="121" y="891"/>
                  </a:lnTo>
                  <a:lnTo>
                    <a:pt x="122" y="894"/>
                  </a:lnTo>
                  <a:lnTo>
                    <a:pt x="123" y="896"/>
                  </a:lnTo>
                  <a:lnTo>
                    <a:pt x="125" y="898"/>
                  </a:lnTo>
                  <a:lnTo>
                    <a:pt x="128" y="901"/>
                  </a:lnTo>
                  <a:lnTo>
                    <a:pt x="130" y="902"/>
                  </a:lnTo>
                  <a:lnTo>
                    <a:pt x="133" y="903"/>
                  </a:lnTo>
                  <a:lnTo>
                    <a:pt x="136" y="903"/>
                  </a:lnTo>
                  <a:lnTo>
                    <a:pt x="587" y="903"/>
                  </a:lnTo>
                  <a:lnTo>
                    <a:pt x="591" y="903"/>
                  </a:lnTo>
                  <a:lnTo>
                    <a:pt x="593" y="902"/>
                  </a:lnTo>
                  <a:lnTo>
                    <a:pt x="596" y="901"/>
                  </a:lnTo>
                  <a:lnTo>
                    <a:pt x="599" y="898"/>
                  </a:lnTo>
                  <a:lnTo>
                    <a:pt x="600" y="896"/>
                  </a:lnTo>
                  <a:lnTo>
                    <a:pt x="602" y="894"/>
                  </a:lnTo>
                  <a:lnTo>
                    <a:pt x="602" y="891"/>
                  </a:lnTo>
                  <a:lnTo>
                    <a:pt x="603" y="888"/>
                  </a:lnTo>
                  <a:lnTo>
                    <a:pt x="603" y="269"/>
                  </a:lnTo>
                  <a:lnTo>
                    <a:pt x="615" y="267"/>
                  </a:lnTo>
                  <a:lnTo>
                    <a:pt x="627" y="264"/>
                  </a:lnTo>
                  <a:lnTo>
                    <a:pt x="638" y="259"/>
                  </a:lnTo>
                  <a:lnTo>
                    <a:pt x="648" y="255"/>
                  </a:lnTo>
                  <a:lnTo>
                    <a:pt x="660" y="248"/>
                  </a:lnTo>
                  <a:lnTo>
                    <a:pt x="670" y="241"/>
                  </a:lnTo>
                  <a:lnTo>
                    <a:pt x="679" y="232"/>
                  </a:lnTo>
                  <a:lnTo>
                    <a:pt x="687" y="224"/>
                  </a:lnTo>
                  <a:lnTo>
                    <a:pt x="695" y="214"/>
                  </a:lnTo>
                  <a:lnTo>
                    <a:pt x="703" y="204"/>
                  </a:lnTo>
                  <a:lnTo>
                    <a:pt x="708" y="194"/>
                  </a:lnTo>
                  <a:lnTo>
                    <a:pt x="714" y="182"/>
                  </a:lnTo>
                  <a:lnTo>
                    <a:pt x="717" y="171"/>
                  </a:lnTo>
                  <a:lnTo>
                    <a:pt x="721" y="160"/>
                  </a:lnTo>
                  <a:lnTo>
                    <a:pt x="723" y="147"/>
                  </a:lnTo>
                  <a:lnTo>
                    <a:pt x="723" y="135"/>
                  </a:lnTo>
                  <a:lnTo>
                    <a:pt x="723" y="121"/>
                  </a:lnTo>
                  <a:lnTo>
                    <a:pt x="721" y="109"/>
                  </a:lnTo>
                  <a:lnTo>
                    <a:pt x="717" y="97"/>
                  </a:lnTo>
                  <a:lnTo>
                    <a:pt x="712" y="84"/>
                  </a:lnTo>
                  <a:lnTo>
                    <a:pt x="706" y="72"/>
                  </a:lnTo>
                  <a:lnTo>
                    <a:pt x="699" y="60"/>
                  </a:lnTo>
                  <a:lnTo>
                    <a:pt x="691" y="50"/>
                  </a:lnTo>
                  <a:lnTo>
                    <a:pt x="682" y="40"/>
                  </a:lnTo>
                  <a:lnTo>
                    <a:pt x="672" y="32"/>
                  </a:lnTo>
                  <a:lnTo>
                    <a:pt x="662" y="23"/>
                  </a:lnTo>
                  <a:lnTo>
                    <a:pt x="651" y="16"/>
                  </a:lnTo>
                  <a:lnTo>
                    <a:pt x="638" y="11"/>
                  </a:lnTo>
                  <a:lnTo>
                    <a:pt x="627" y="6"/>
                  </a:lnTo>
                  <a:lnTo>
                    <a:pt x="613" y="3"/>
                  </a:lnTo>
                  <a:lnTo>
                    <a:pt x="601" y="1"/>
                  </a:lnTo>
                  <a:lnTo>
                    <a:pt x="587" y="0"/>
                  </a:lnTo>
                  <a:lnTo>
                    <a:pt x="58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64" name="Freeform 4605">
              <a:extLst>
                <a:ext uri="{FF2B5EF4-FFF2-40B4-BE49-F238E27FC236}">
                  <a16:creationId xmlns:a16="http://schemas.microsoft.com/office/drawing/2014/main" id="{15640447-21BA-483E-AD33-E186BD68A74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9000" y="4722813"/>
              <a:ext cx="66675" cy="128588"/>
            </a:xfrm>
            <a:custGeom>
              <a:avLst/>
              <a:gdLst>
                <a:gd name="T0" fmla="*/ 123 w 210"/>
                <a:gd name="T1" fmla="*/ 1 h 407"/>
                <a:gd name="T2" fmla="*/ 101 w 210"/>
                <a:gd name="T3" fmla="*/ 8 h 407"/>
                <a:gd name="T4" fmla="*/ 82 w 210"/>
                <a:gd name="T5" fmla="*/ 21 h 407"/>
                <a:gd name="T6" fmla="*/ 67 w 210"/>
                <a:gd name="T7" fmla="*/ 37 h 407"/>
                <a:gd name="T8" fmla="*/ 50 w 210"/>
                <a:gd name="T9" fmla="*/ 47 h 407"/>
                <a:gd name="T10" fmla="*/ 33 w 210"/>
                <a:gd name="T11" fmla="*/ 54 h 407"/>
                <a:gd name="T12" fmla="*/ 23 w 210"/>
                <a:gd name="T13" fmla="*/ 61 h 407"/>
                <a:gd name="T14" fmla="*/ 14 w 210"/>
                <a:gd name="T15" fmla="*/ 70 h 407"/>
                <a:gd name="T16" fmla="*/ 7 w 210"/>
                <a:gd name="T17" fmla="*/ 81 h 407"/>
                <a:gd name="T18" fmla="*/ 2 w 210"/>
                <a:gd name="T19" fmla="*/ 95 h 407"/>
                <a:gd name="T20" fmla="*/ 0 w 210"/>
                <a:gd name="T21" fmla="*/ 110 h 407"/>
                <a:gd name="T22" fmla="*/ 0 w 210"/>
                <a:gd name="T23" fmla="*/ 393 h 407"/>
                <a:gd name="T24" fmla="*/ 1 w 210"/>
                <a:gd name="T25" fmla="*/ 398 h 407"/>
                <a:gd name="T26" fmla="*/ 3 w 210"/>
                <a:gd name="T27" fmla="*/ 403 h 407"/>
                <a:gd name="T28" fmla="*/ 9 w 210"/>
                <a:gd name="T29" fmla="*/ 406 h 407"/>
                <a:gd name="T30" fmla="*/ 14 w 210"/>
                <a:gd name="T31" fmla="*/ 407 h 407"/>
                <a:gd name="T32" fmla="*/ 20 w 210"/>
                <a:gd name="T33" fmla="*/ 406 h 407"/>
                <a:gd name="T34" fmla="*/ 24 w 210"/>
                <a:gd name="T35" fmla="*/ 403 h 407"/>
                <a:gd name="T36" fmla="*/ 28 w 210"/>
                <a:gd name="T37" fmla="*/ 398 h 407"/>
                <a:gd name="T38" fmla="*/ 29 w 210"/>
                <a:gd name="T39" fmla="*/ 393 h 407"/>
                <a:gd name="T40" fmla="*/ 30 w 210"/>
                <a:gd name="T41" fmla="*/ 110 h 407"/>
                <a:gd name="T42" fmla="*/ 35 w 210"/>
                <a:gd name="T43" fmla="*/ 95 h 407"/>
                <a:gd name="T44" fmla="*/ 42 w 210"/>
                <a:gd name="T45" fmla="*/ 84 h 407"/>
                <a:gd name="T46" fmla="*/ 54 w 210"/>
                <a:gd name="T47" fmla="*/ 78 h 407"/>
                <a:gd name="T48" fmla="*/ 59 w 210"/>
                <a:gd name="T49" fmla="*/ 331 h 407"/>
                <a:gd name="T50" fmla="*/ 210 w 210"/>
                <a:gd name="T51" fmla="*/ 60 h 407"/>
                <a:gd name="T52" fmla="*/ 209 w 210"/>
                <a:gd name="T53" fmla="*/ 49 h 407"/>
                <a:gd name="T54" fmla="*/ 203 w 210"/>
                <a:gd name="T55" fmla="*/ 39 h 407"/>
                <a:gd name="T56" fmla="*/ 186 w 210"/>
                <a:gd name="T57" fmla="*/ 20 h 407"/>
                <a:gd name="T58" fmla="*/ 162 w 210"/>
                <a:gd name="T59" fmla="*/ 5 h 407"/>
                <a:gd name="T60" fmla="*/ 149 w 210"/>
                <a:gd name="T61" fmla="*/ 1 h 407"/>
                <a:gd name="T62" fmla="*/ 135 w 210"/>
                <a:gd name="T63" fmla="*/ 0 h 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10" h="407">
                  <a:moveTo>
                    <a:pt x="135" y="0"/>
                  </a:moveTo>
                  <a:lnTo>
                    <a:pt x="123" y="1"/>
                  </a:lnTo>
                  <a:lnTo>
                    <a:pt x="111" y="3"/>
                  </a:lnTo>
                  <a:lnTo>
                    <a:pt x="101" y="8"/>
                  </a:lnTo>
                  <a:lnTo>
                    <a:pt x="91" y="14"/>
                  </a:lnTo>
                  <a:lnTo>
                    <a:pt x="82" y="21"/>
                  </a:lnTo>
                  <a:lnTo>
                    <a:pt x="74" y="29"/>
                  </a:lnTo>
                  <a:lnTo>
                    <a:pt x="67" y="37"/>
                  </a:lnTo>
                  <a:lnTo>
                    <a:pt x="63" y="45"/>
                  </a:lnTo>
                  <a:lnTo>
                    <a:pt x="50" y="47"/>
                  </a:lnTo>
                  <a:lnTo>
                    <a:pt x="39" y="52"/>
                  </a:lnTo>
                  <a:lnTo>
                    <a:pt x="33" y="54"/>
                  </a:lnTo>
                  <a:lnTo>
                    <a:pt x="28" y="57"/>
                  </a:lnTo>
                  <a:lnTo>
                    <a:pt x="23" y="61"/>
                  </a:lnTo>
                  <a:lnTo>
                    <a:pt x="19" y="65"/>
                  </a:lnTo>
                  <a:lnTo>
                    <a:pt x="14" y="70"/>
                  </a:lnTo>
                  <a:lnTo>
                    <a:pt x="11" y="75"/>
                  </a:lnTo>
                  <a:lnTo>
                    <a:pt x="7" y="81"/>
                  </a:lnTo>
                  <a:lnTo>
                    <a:pt x="4" y="88"/>
                  </a:lnTo>
                  <a:lnTo>
                    <a:pt x="2" y="95"/>
                  </a:lnTo>
                  <a:lnTo>
                    <a:pt x="1" y="102"/>
                  </a:lnTo>
                  <a:lnTo>
                    <a:pt x="0" y="110"/>
                  </a:lnTo>
                  <a:lnTo>
                    <a:pt x="0" y="119"/>
                  </a:lnTo>
                  <a:lnTo>
                    <a:pt x="0" y="393"/>
                  </a:lnTo>
                  <a:lnTo>
                    <a:pt x="0" y="395"/>
                  </a:lnTo>
                  <a:lnTo>
                    <a:pt x="1" y="398"/>
                  </a:lnTo>
                  <a:lnTo>
                    <a:pt x="2" y="401"/>
                  </a:lnTo>
                  <a:lnTo>
                    <a:pt x="3" y="403"/>
                  </a:lnTo>
                  <a:lnTo>
                    <a:pt x="5" y="405"/>
                  </a:lnTo>
                  <a:lnTo>
                    <a:pt x="9" y="406"/>
                  </a:lnTo>
                  <a:lnTo>
                    <a:pt x="11" y="407"/>
                  </a:lnTo>
                  <a:lnTo>
                    <a:pt x="14" y="407"/>
                  </a:lnTo>
                  <a:lnTo>
                    <a:pt x="18" y="407"/>
                  </a:lnTo>
                  <a:lnTo>
                    <a:pt x="20" y="406"/>
                  </a:lnTo>
                  <a:lnTo>
                    <a:pt x="22" y="405"/>
                  </a:lnTo>
                  <a:lnTo>
                    <a:pt x="24" y="403"/>
                  </a:lnTo>
                  <a:lnTo>
                    <a:pt x="27" y="401"/>
                  </a:lnTo>
                  <a:lnTo>
                    <a:pt x="28" y="398"/>
                  </a:lnTo>
                  <a:lnTo>
                    <a:pt x="29" y="395"/>
                  </a:lnTo>
                  <a:lnTo>
                    <a:pt x="29" y="393"/>
                  </a:lnTo>
                  <a:lnTo>
                    <a:pt x="29" y="119"/>
                  </a:lnTo>
                  <a:lnTo>
                    <a:pt x="30" y="110"/>
                  </a:lnTo>
                  <a:lnTo>
                    <a:pt x="31" y="101"/>
                  </a:lnTo>
                  <a:lnTo>
                    <a:pt x="35" y="95"/>
                  </a:lnTo>
                  <a:lnTo>
                    <a:pt x="38" y="89"/>
                  </a:lnTo>
                  <a:lnTo>
                    <a:pt x="42" y="84"/>
                  </a:lnTo>
                  <a:lnTo>
                    <a:pt x="48" y="81"/>
                  </a:lnTo>
                  <a:lnTo>
                    <a:pt x="54" y="78"/>
                  </a:lnTo>
                  <a:lnTo>
                    <a:pt x="59" y="76"/>
                  </a:lnTo>
                  <a:lnTo>
                    <a:pt x="59" y="331"/>
                  </a:lnTo>
                  <a:lnTo>
                    <a:pt x="210" y="331"/>
                  </a:lnTo>
                  <a:lnTo>
                    <a:pt x="210" y="60"/>
                  </a:lnTo>
                  <a:lnTo>
                    <a:pt x="210" y="55"/>
                  </a:lnTo>
                  <a:lnTo>
                    <a:pt x="209" y="49"/>
                  </a:lnTo>
                  <a:lnTo>
                    <a:pt x="206" y="45"/>
                  </a:lnTo>
                  <a:lnTo>
                    <a:pt x="203" y="39"/>
                  </a:lnTo>
                  <a:lnTo>
                    <a:pt x="196" y="29"/>
                  </a:lnTo>
                  <a:lnTo>
                    <a:pt x="186" y="20"/>
                  </a:lnTo>
                  <a:lnTo>
                    <a:pt x="175" y="12"/>
                  </a:lnTo>
                  <a:lnTo>
                    <a:pt x="162" y="5"/>
                  </a:lnTo>
                  <a:lnTo>
                    <a:pt x="155" y="3"/>
                  </a:lnTo>
                  <a:lnTo>
                    <a:pt x="149" y="1"/>
                  </a:lnTo>
                  <a:lnTo>
                    <a:pt x="142" y="0"/>
                  </a:lnTo>
                  <a:lnTo>
                    <a:pt x="135" y="0"/>
                  </a:lnTo>
                  <a:lnTo>
                    <a:pt x="13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65" name="Freeform 4606">
              <a:extLst>
                <a:ext uri="{FF2B5EF4-FFF2-40B4-BE49-F238E27FC236}">
                  <a16:creationId xmlns:a16="http://schemas.microsoft.com/office/drawing/2014/main" id="{62C9B6C1-8369-4602-91DA-09AEC520225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8050" y="4913313"/>
              <a:ext cx="47625" cy="28575"/>
            </a:xfrm>
            <a:custGeom>
              <a:avLst/>
              <a:gdLst>
                <a:gd name="T0" fmla="*/ 0 w 151"/>
                <a:gd name="T1" fmla="*/ 14 h 90"/>
                <a:gd name="T2" fmla="*/ 0 w 151"/>
                <a:gd name="T3" fmla="*/ 22 h 90"/>
                <a:gd name="T4" fmla="*/ 2 w 151"/>
                <a:gd name="T5" fmla="*/ 29 h 90"/>
                <a:gd name="T6" fmla="*/ 4 w 151"/>
                <a:gd name="T7" fmla="*/ 37 h 90"/>
                <a:gd name="T8" fmla="*/ 6 w 151"/>
                <a:gd name="T9" fmla="*/ 44 h 90"/>
                <a:gd name="T10" fmla="*/ 9 w 151"/>
                <a:gd name="T11" fmla="*/ 50 h 90"/>
                <a:gd name="T12" fmla="*/ 14 w 151"/>
                <a:gd name="T13" fmla="*/ 56 h 90"/>
                <a:gd name="T14" fmla="*/ 18 w 151"/>
                <a:gd name="T15" fmla="*/ 62 h 90"/>
                <a:gd name="T16" fmla="*/ 23 w 151"/>
                <a:gd name="T17" fmla="*/ 67 h 90"/>
                <a:gd name="T18" fmla="*/ 29 w 151"/>
                <a:gd name="T19" fmla="*/ 72 h 90"/>
                <a:gd name="T20" fmla="*/ 34 w 151"/>
                <a:gd name="T21" fmla="*/ 76 h 90"/>
                <a:gd name="T22" fmla="*/ 40 w 151"/>
                <a:gd name="T23" fmla="*/ 81 h 90"/>
                <a:gd name="T24" fmla="*/ 47 w 151"/>
                <a:gd name="T25" fmla="*/ 84 h 90"/>
                <a:gd name="T26" fmla="*/ 54 w 151"/>
                <a:gd name="T27" fmla="*/ 87 h 90"/>
                <a:gd name="T28" fmla="*/ 61 w 151"/>
                <a:gd name="T29" fmla="*/ 89 h 90"/>
                <a:gd name="T30" fmla="*/ 68 w 151"/>
                <a:gd name="T31" fmla="*/ 90 h 90"/>
                <a:gd name="T32" fmla="*/ 76 w 151"/>
                <a:gd name="T33" fmla="*/ 90 h 90"/>
                <a:gd name="T34" fmla="*/ 83 w 151"/>
                <a:gd name="T35" fmla="*/ 90 h 90"/>
                <a:gd name="T36" fmla="*/ 90 w 151"/>
                <a:gd name="T37" fmla="*/ 89 h 90"/>
                <a:gd name="T38" fmla="*/ 96 w 151"/>
                <a:gd name="T39" fmla="*/ 87 h 90"/>
                <a:gd name="T40" fmla="*/ 103 w 151"/>
                <a:gd name="T41" fmla="*/ 83 h 90"/>
                <a:gd name="T42" fmla="*/ 109 w 151"/>
                <a:gd name="T43" fmla="*/ 80 h 90"/>
                <a:gd name="T44" fmla="*/ 116 w 151"/>
                <a:gd name="T45" fmla="*/ 76 h 90"/>
                <a:gd name="T46" fmla="*/ 121 w 151"/>
                <a:gd name="T47" fmla="*/ 71 h 90"/>
                <a:gd name="T48" fmla="*/ 127 w 151"/>
                <a:gd name="T49" fmla="*/ 65 h 90"/>
                <a:gd name="T50" fmla="*/ 131 w 151"/>
                <a:gd name="T51" fmla="*/ 60 h 90"/>
                <a:gd name="T52" fmla="*/ 137 w 151"/>
                <a:gd name="T53" fmla="*/ 53 h 90"/>
                <a:gd name="T54" fmla="*/ 140 w 151"/>
                <a:gd name="T55" fmla="*/ 45 h 90"/>
                <a:gd name="T56" fmla="*/ 144 w 151"/>
                <a:gd name="T57" fmla="*/ 37 h 90"/>
                <a:gd name="T58" fmla="*/ 147 w 151"/>
                <a:gd name="T59" fmla="*/ 29 h 90"/>
                <a:gd name="T60" fmla="*/ 150 w 151"/>
                <a:gd name="T61" fmla="*/ 20 h 90"/>
                <a:gd name="T62" fmla="*/ 151 w 151"/>
                <a:gd name="T63" fmla="*/ 10 h 90"/>
                <a:gd name="T64" fmla="*/ 151 w 151"/>
                <a:gd name="T65" fmla="*/ 0 h 90"/>
                <a:gd name="T66" fmla="*/ 0 w 151"/>
                <a:gd name="T67" fmla="*/ 0 h 90"/>
                <a:gd name="T68" fmla="*/ 0 w 151"/>
                <a:gd name="T69" fmla="*/ 1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51" h="90">
                  <a:moveTo>
                    <a:pt x="0" y="14"/>
                  </a:moveTo>
                  <a:lnTo>
                    <a:pt x="0" y="22"/>
                  </a:lnTo>
                  <a:lnTo>
                    <a:pt x="2" y="29"/>
                  </a:lnTo>
                  <a:lnTo>
                    <a:pt x="4" y="37"/>
                  </a:lnTo>
                  <a:lnTo>
                    <a:pt x="6" y="44"/>
                  </a:lnTo>
                  <a:lnTo>
                    <a:pt x="9" y="50"/>
                  </a:lnTo>
                  <a:lnTo>
                    <a:pt x="14" y="56"/>
                  </a:lnTo>
                  <a:lnTo>
                    <a:pt x="18" y="62"/>
                  </a:lnTo>
                  <a:lnTo>
                    <a:pt x="23" y="67"/>
                  </a:lnTo>
                  <a:lnTo>
                    <a:pt x="29" y="72"/>
                  </a:lnTo>
                  <a:lnTo>
                    <a:pt x="34" y="76"/>
                  </a:lnTo>
                  <a:lnTo>
                    <a:pt x="40" y="81"/>
                  </a:lnTo>
                  <a:lnTo>
                    <a:pt x="47" y="84"/>
                  </a:lnTo>
                  <a:lnTo>
                    <a:pt x="54" y="87"/>
                  </a:lnTo>
                  <a:lnTo>
                    <a:pt x="61" y="89"/>
                  </a:lnTo>
                  <a:lnTo>
                    <a:pt x="68" y="90"/>
                  </a:lnTo>
                  <a:lnTo>
                    <a:pt x="76" y="90"/>
                  </a:lnTo>
                  <a:lnTo>
                    <a:pt x="83" y="90"/>
                  </a:lnTo>
                  <a:lnTo>
                    <a:pt x="90" y="89"/>
                  </a:lnTo>
                  <a:lnTo>
                    <a:pt x="96" y="87"/>
                  </a:lnTo>
                  <a:lnTo>
                    <a:pt x="103" y="83"/>
                  </a:lnTo>
                  <a:lnTo>
                    <a:pt x="109" y="80"/>
                  </a:lnTo>
                  <a:lnTo>
                    <a:pt x="116" y="76"/>
                  </a:lnTo>
                  <a:lnTo>
                    <a:pt x="121" y="71"/>
                  </a:lnTo>
                  <a:lnTo>
                    <a:pt x="127" y="65"/>
                  </a:lnTo>
                  <a:lnTo>
                    <a:pt x="131" y="60"/>
                  </a:lnTo>
                  <a:lnTo>
                    <a:pt x="137" y="53"/>
                  </a:lnTo>
                  <a:lnTo>
                    <a:pt x="140" y="45"/>
                  </a:lnTo>
                  <a:lnTo>
                    <a:pt x="144" y="37"/>
                  </a:lnTo>
                  <a:lnTo>
                    <a:pt x="147" y="29"/>
                  </a:lnTo>
                  <a:lnTo>
                    <a:pt x="150" y="20"/>
                  </a:lnTo>
                  <a:lnTo>
                    <a:pt x="151" y="10"/>
                  </a:lnTo>
                  <a:lnTo>
                    <a:pt x="151" y="0"/>
                  </a:lnTo>
                  <a:lnTo>
                    <a:pt x="0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66" name="Rectangle 4607">
              <a:extLst>
                <a:ext uri="{FF2B5EF4-FFF2-40B4-BE49-F238E27FC236}">
                  <a16:creationId xmlns:a16="http://schemas.microsoft.com/office/drawing/2014/main" id="{FAFE3EE4-8EC8-4735-B429-8DFE7550BB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58050" y="4837113"/>
              <a:ext cx="47625" cy="6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</p:grpSp>
      <p:sp>
        <p:nvSpPr>
          <p:cNvPr id="168" name="TextBox 167">
            <a:extLst>
              <a:ext uri="{FF2B5EF4-FFF2-40B4-BE49-F238E27FC236}">
                <a16:creationId xmlns:a16="http://schemas.microsoft.com/office/drawing/2014/main" id="{39F335A2-FCEA-482E-AF80-46BFB511CD58}"/>
              </a:ext>
            </a:extLst>
          </p:cNvPr>
          <p:cNvSpPr txBox="1"/>
          <p:nvPr/>
        </p:nvSpPr>
        <p:spPr>
          <a:xfrm>
            <a:off x="7901716" y="1493525"/>
            <a:ext cx="3860129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/>
            <a:r>
              <a:rPr lang="sr-Latn-BA" sz="2000" dirty="0"/>
              <a:t>Sirovi podaci, tj. podaci koji nisu sređeni se nikad ne koriste za grafičko prikazivanje...</a:t>
            </a:r>
          </a:p>
        </p:txBody>
      </p:sp>
      <p:sp>
        <p:nvSpPr>
          <p:cNvPr id="169" name="Diamond 168">
            <a:extLst>
              <a:ext uri="{FF2B5EF4-FFF2-40B4-BE49-F238E27FC236}">
                <a16:creationId xmlns:a16="http://schemas.microsoft.com/office/drawing/2014/main" id="{56C7CE62-F75C-4C0A-A2D8-6FC23C3737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34105" y="3139404"/>
            <a:ext cx="914400" cy="914400"/>
          </a:xfrm>
          <a:prstGeom prst="diamond">
            <a:avLst/>
          </a:prstGeom>
          <a:solidFill>
            <a:srgbClr val="27CEF5"/>
          </a:solidFill>
          <a:ln>
            <a:solidFill>
              <a:srgbClr val="25E3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C66ED090-369C-490D-887B-19C18EA591E3}"/>
              </a:ext>
            </a:extLst>
          </p:cNvPr>
          <p:cNvSpPr txBox="1"/>
          <p:nvPr/>
        </p:nvSpPr>
        <p:spPr>
          <a:xfrm>
            <a:off x="7968477" y="3186093"/>
            <a:ext cx="3860129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/>
            <a:r>
              <a:rPr lang="sr-Latn-BA" sz="2000" dirty="0"/>
              <a:t>Način prikazivanja podataka je: </a:t>
            </a:r>
          </a:p>
          <a:p>
            <a:pPr marL="342900" indent="-342900"/>
            <a:r>
              <a:rPr lang="sr-Latn-BA" sz="2000" b="1" dirty="0"/>
              <a:t>a) tabela ili </a:t>
            </a:r>
          </a:p>
          <a:p>
            <a:pPr marL="342900" indent="-342900"/>
            <a:r>
              <a:rPr lang="sr-Latn-BA" sz="2000" b="1" dirty="0"/>
              <a:t>b) grafikon</a:t>
            </a:r>
          </a:p>
        </p:txBody>
      </p:sp>
      <p:sp>
        <p:nvSpPr>
          <p:cNvPr id="171" name="Diamond 170">
            <a:extLst>
              <a:ext uri="{FF2B5EF4-FFF2-40B4-BE49-F238E27FC236}">
                <a16:creationId xmlns:a16="http://schemas.microsoft.com/office/drawing/2014/main" id="{428797F2-A3E5-4A66-9ADE-53005BF2C0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30450" y="4829660"/>
            <a:ext cx="914400" cy="914400"/>
          </a:xfrm>
          <a:prstGeom prst="diamond">
            <a:avLst/>
          </a:prstGeom>
          <a:solidFill>
            <a:srgbClr val="27CE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AE125C24-E68B-430E-AB26-898D61631B1B}"/>
              </a:ext>
            </a:extLst>
          </p:cNvPr>
          <p:cNvSpPr txBox="1"/>
          <p:nvPr/>
        </p:nvSpPr>
        <p:spPr>
          <a:xfrm>
            <a:off x="8039771" y="4917528"/>
            <a:ext cx="3860129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r-Latn-BA" sz="2000" dirty="0"/>
              <a:t>Prilikom izbora grafičkog prikaza veoma važna stvar je tip podataka.</a:t>
            </a:r>
            <a:endParaRPr lang="en-US" sz="2000" dirty="0"/>
          </a:p>
          <a:p>
            <a:endParaRPr lang="en-US" sz="2000" dirty="0"/>
          </a:p>
        </p:txBody>
      </p:sp>
      <p:grpSp>
        <p:nvGrpSpPr>
          <p:cNvPr id="175" name="Group 174" descr="This image is an icon of binoculars. ">
            <a:extLst>
              <a:ext uri="{FF2B5EF4-FFF2-40B4-BE49-F238E27FC236}">
                <a16:creationId xmlns:a16="http://schemas.microsoft.com/office/drawing/2014/main" id="{1D175F66-0044-4EFE-A6E1-A7F83915FDA2}"/>
              </a:ext>
            </a:extLst>
          </p:cNvPr>
          <p:cNvGrpSpPr/>
          <p:nvPr/>
        </p:nvGrpSpPr>
        <p:grpSpPr>
          <a:xfrm>
            <a:off x="7147666" y="3413105"/>
            <a:ext cx="306795" cy="284640"/>
            <a:chOff x="9879013" y="2500313"/>
            <a:chExt cx="285750" cy="265113"/>
          </a:xfrm>
          <a:solidFill>
            <a:schemeClr val="bg1"/>
          </a:solidFill>
          <a:effectLst/>
        </p:grpSpPr>
        <p:sp>
          <p:nvSpPr>
            <p:cNvPr id="176" name="Freeform 3859">
              <a:extLst>
                <a:ext uri="{FF2B5EF4-FFF2-40B4-BE49-F238E27FC236}">
                  <a16:creationId xmlns:a16="http://schemas.microsoft.com/office/drawing/2014/main" id="{D59C5855-C93B-435E-AECC-A6C9C2DB4E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31413" y="2500313"/>
              <a:ext cx="133350" cy="265113"/>
            </a:xfrm>
            <a:custGeom>
              <a:avLst/>
              <a:gdLst>
                <a:gd name="T0" fmla="*/ 156 w 420"/>
                <a:gd name="T1" fmla="*/ 795 h 832"/>
                <a:gd name="T2" fmla="*/ 95 w 420"/>
                <a:gd name="T3" fmla="*/ 761 h 832"/>
                <a:gd name="T4" fmla="*/ 51 w 420"/>
                <a:gd name="T5" fmla="*/ 708 h 832"/>
                <a:gd name="T6" fmla="*/ 31 w 420"/>
                <a:gd name="T7" fmla="*/ 640 h 832"/>
                <a:gd name="T8" fmla="*/ 38 w 420"/>
                <a:gd name="T9" fmla="*/ 576 h 832"/>
                <a:gd name="T10" fmla="*/ 73 w 420"/>
                <a:gd name="T11" fmla="*/ 517 h 832"/>
                <a:gd name="T12" fmla="*/ 128 w 420"/>
                <a:gd name="T13" fmla="*/ 469 h 832"/>
                <a:gd name="T14" fmla="*/ 186 w 420"/>
                <a:gd name="T15" fmla="*/ 446 h 832"/>
                <a:gd name="T16" fmla="*/ 224 w 420"/>
                <a:gd name="T17" fmla="*/ 444 h 832"/>
                <a:gd name="T18" fmla="*/ 263 w 420"/>
                <a:gd name="T19" fmla="*/ 451 h 832"/>
                <a:gd name="T20" fmla="*/ 300 w 420"/>
                <a:gd name="T21" fmla="*/ 470 h 832"/>
                <a:gd name="T22" fmla="*/ 344 w 420"/>
                <a:gd name="T23" fmla="*/ 505 h 832"/>
                <a:gd name="T24" fmla="*/ 378 w 420"/>
                <a:gd name="T25" fmla="*/ 556 h 832"/>
                <a:gd name="T26" fmla="*/ 390 w 420"/>
                <a:gd name="T27" fmla="*/ 609 h 832"/>
                <a:gd name="T28" fmla="*/ 383 w 420"/>
                <a:gd name="T29" fmla="*/ 676 h 832"/>
                <a:gd name="T30" fmla="*/ 350 w 420"/>
                <a:gd name="T31" fmla="*/ 737 h 832"/>
                <a:gd name="T32" fmla="*/ 296 w 420"/>
                <a:gd name="T33" fmla="*/ 781 h 832"/>
                <a:gd name="T34" fmla="*/ 228 w 420"/>
                <a:gd name="T35" fmla="*/ 802 h 832"/>
                <a:gd name="T36" fmla="*/ 388 w 420"/>
                <a:gd name="T37" fmla="*/ 508 h 832"/>
                <a:gd name="T38" fmla="*/ 208 w 420"/>
                <a:gd name="T39" fmla="*/ 178 h 832"/>
                <a:gd name="T40" fmla="*/ 145 w 420"/>
                <a:gd name="T41" fmla="*/ 20 h 832"/>
                <a:gd name="T42" fmla="*/ 109 w 420"/>
                <a:gd name="T43" fmla="*/ 4 h 832"/>
                <a:gd name="T44" fmla="*/ 66 w 420"/>
                <a:gd name="T45" fmla="*/ 0 h 832"/>
                <a:gd name="T46" fmla="*/ 27 w 420"/>
                <a:gd name="T47" fmla="*/ 11 h 832"/>
                <a:gd name="T48" fmla="*/ 2 w 420"/>
                <a:gd name="T49" fmla="*/ 28 h 832"/>
                <a:gd name="T50" fmla="*/ 0 w 420"/>
                <a:gd name="T51" fmla="*/ 263 h 832"/>
                <a:gd name="T52" fmla="*/ 55 w 420"/>
                <a:gd name="T53" fmla="*/ 273 h 832"/>
                <a:gd name="T54" fmla="*/ 97 w 420"/>
                <a:gd name="T55" fmla="*/ 293 h 832"/>
                <a:gd name="T56" fmla="*/ 125 w 420"/>
                <a:gd name="T57" fmla="*/ 320 h 832"/>
                <a:gd name="T58" fmla="*/ 135 w 420"/>
                <a:gd name="T59" fmla="*/ 352 h 832"/>
                <a:gd name="T60" fmla="*/ 131 w 420"/>
                <a:gd name="T61" fmla="*/ 362 h 832"/>
                <a:gd name="T62" fmla="*/ 120 w 420"/>
                <a:gd name="T63" fmla="*/ 367 h 832"/>
                <a:gd name="T64" fmla="*/ 109 w 420"/>
                <a:gd name="T65" fmla="*/ 362 h 832"/>
                <a:gd name="T66" fmla="*/ 105 w 420"/>
                <a:gd name="T67" fmla="*/ 352 h 832"/>
                <a:gd name="T68" fmla="*/ 97 w 420"/>
                <a:gd name="T69" fmla="*/ 333 h 832"/>
                <a:gd name="T70" fmla="*/ 76 w 420"/>
                <a:gd name="T71" fmla="*/ 315 h 832"/>
                <a:gd name="T72" fmla="*/ 0 w 420"/>
                <a:gd name="T73" fmla="*/ 293 h 832"/>
                <a:gd name="T74" fmla="*/ 2 w 420"/>
                <a:gd name="T75" fmla="*/ 648 h 832"/>
                <a:gd name="T76" fmla="*/ 27 w 420"/>
                <a:gd name="T77" fmla="*/ 725 h 832"/>
                <a:gd name="T78" fmla="*/ 78 w 420"/>
                <a:gd name="T79" fmla="*/ 786 h 832"/>
                <a:gd name="T80" fmla="*/ 149 w 420"/>
                <a:gd name="T81" fmla="*/ 823 h 832"/>
                <a:gd name="T82" fmla="*/ 221 w 420"/>
                <a:gd name="T83" fmla="*/ 832 h 832"/>
                <a:gd name="T84" fmla="*/ 272 w 420"/>
                <a:gd name="T85" fmla="*/ 823 h 832"/>
                <a:gd name="T86" fmla="*/ 344 w 420"/>
                <a:gd name="T87" fmla="*/ 785 h 832"/>
                <a:gd name="T88" fmla="*/ 396 w 420"/>
                <a:gd name="T89" fmla="*/ 723 h 832"/>
                <a:gd name="T90" fmla="*/ 418 w 420"/>
                <a:gd name="T91" fmla="*/ 654 h 832"/>
                <a:gd name="T92" fmla="*/ 420 w 420"/>
                <a:gd name="T93" fmla="*/ 608 h 832"/>
                <a:gd name="T94" fmla="*/ 408 w 420"/>
                <a:gd name="T95" fmla="*/ 552 h 8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20" h="832">
                  <a:moveTo>
                    <a:pt x="210" y="802"/>
                  </a:moveTo>
                  <a:lnTo>
                    <a:pt x="192" y="802"/>
                  </a:lnTo>
                  <a:lnTo>
                    <a:pt x="174" y="799"/>
                  </a:lnTo>
                  <a:lnTo>
                    <a:pt x="156" y="795"/>
                  </a:lnTo>
                  <a:lnTo>
                    <a:pt x="140" y="788"/>
                  </a:lnTo>
                  <a:lnTo>
                    <a:pt x="124" y="781"/>
                  </a:lnTo>
                  <a:lnTo>
                    <a:pt x="109" y="772"/>
                  </a:lnTo>
                  <a:lnTo>
                    <a:pt x="95" y="761"/>
                  </a:lnTo>
                  <a:lnTo>
                    <a:pt x="82" y="749"/>
                  </a:lnTo>
                  <a:lnTo>
                    <a:pt x="71" y="737"/>
                  </a:lnTo>
                  <a:lnTo>
                    <a:pt x="61" y="723"/>
                  </a:lnTo>
                  <a:lnTo>
                    <a:pt x="51" y="708"/>
                  </a:lnTo>
                  <a:lnTo>
                    <a:pt x="44" y="693"/>
                  </a:lnTo>
                  <a:lnTo>
                    <a:pt x="38" y="676"/>
                  </a:lnTo>
                  <a:lnTo>
                    <a:pt x="33" y="658"/>
                  </a:lnTo>
                  <a:lnTo>
                    <a:pt x="31" y="640"/>
                  </a:lnTo>
                  <a:lnTo>
                    <a:pt x="30" y="622"/>
                  </a:lnTo>
                  <a:lnTo>
                    <a:pt x="31" y="607"/>
                  </a:lnTo>
                  <a:lnTo>
                    <a:pt x="34" y="592"/>
                  </a:lnTo>
                  <a:lnTo>
                    <a:pt x="38" y="576"/>
                  </a:lnTo>
                  <a:lnTo>
                    <a:pt x="45" y="561"/>
                  </a:lnTo>
                  <a:lnTo>
                    <a:pt x="52" y="546"/>
                  </a:lnTo>
                  <a:lnTo>
                    <a:pt x="62" y="531"/>
                  </a:lnTo>
                  <a:lnTo>
                    <a:pt x="73" y="517"/>
                  </a:lnTo>
                  <a:lnTo>
                    <a:pt x="85" y="503"/>
                  </a:lnTo>
                  <a:lnTo>
                    <a:pt x="97" y="490"/>
                  </a:lnTo>
                  <a:lnTo>
                    <a:pt x="112" y="479"/>
                  </a:lnTo>
                  <a:lnTo>
                    <a:pt x="128" y="469"/>
                  </a:lnTo>
                  <a:lnTo>
                    <a:pt x="144" y="460"/>
                  </a:lnTo>
                  <a:lnTo>
                    <a:pt x="161" y="454"/>
                  </a:lnTo>
                  <a:lnTo>
                    <a:pt x="178" y="448"/>
                  </a:lnTo>
                  <a:lnTo>
                    <a:pt x="186" y="446"/>
                  </a:lnTo>
                  <a:lnTo>
                    <a:pt x="196" y="445"/>
                  </a:lnTo>
                  <a:lnTo>
                    <a:pt x="205" y="444"/>
                  </a:lnTo>
                  <a:lnTo>
                    <a:pt x="214" y="444"/>
                  </a:lnTo>
                  <a:lnTo>
                    <a:pt x="224" y="444"/>
                  </a:lnTo>
                  <a:lnTo>
                    <a:pt x="234" y="445"/>
                  </a:lnTo>
                  <a:lnTo>
                    <a:pt x="243" y="447"/>
                  </a:lnTo>
                  <a:lnTo>
                    <a:pt x="253" y="449"/>
                  </a:lnTo>
                  <a:lnTo>
                    <a:pt x="263" y="451"/>
                  </a:lnTo>
                  <a:lnTo>
                    <a:pt x="272" y="456"/>
                  </a:lnTo>
                  <a:lnTo>
                    <a:pt x="281" y="459"/>
                  </a:lnTo>
                  <a:lnTo>
                    <a:pt x="291" y="464"/>
                  </a:lnTo>
                  <a:lnTo>
                    <a:pt x="300" y="470"/>
                  </a:lnTo>
                  <a:lnTo>
                    <a:pt x="309" y="475"/>
                  </a:lnTo>
                  <a:lnTo>
                    <a:pt x="317" y="481"/>
                  </a:lnTo>
                  <a:lnTo>
                    <a:pt x="327" y="489"/>
                  </a:lnTo>
                  <a:lnTo>
                    <a:pt x="344" y="505"/>
                  </a:lnTo>
                  <a:lnTo>
                    <a:pt x="360" y="522"/>
                  </a:lnTo>
                  <a:lnTo>
                    <a:pt x="367" y="534"/>
                  </a:lnTo>
                  <a:lnTo>
                    <a:pt x="373" y="545"/>
                  </a:lnTo>
                  <a:lnTo>
                    <a:pt x="378" y="556"/>
                  </a:lnTo>
                  <a:lnTo>
                    <a:pt x="383" y="569"/>
                  </a:lnTo>
                  <a:lnTo>
                    <a:pt x="386" y="582"/>
                  </a:lnTo>
                  <a:lnTo>
                    <a:pt x="388" y="595"/>
                  </a:lnTo>
                  <a:lnTo>
                    <a:pt x="390" y="609"/>
                  </a:lnTo>
                  <a:lnTo>
                    <a:pt x="390" y="622"/>
                  </a:lnTo>
                  <a:lnTo>
                    <a:pt x="389" y="640"/>
                  </a:lnTo>
                  <a:lnTo>
                    <a:pt x="387" y="658"/>
                  </a:lnTo>
                  <a:lnTo>
                    <a:pt x="383" y="676"/>
                  </a:lnTo>
                  <a:lnTo>
                    <a:pt x="376" y="693"/>
                  </a:lnTo>
                  <a:lnTo>
                    <a:pt x="369" y="708"/>
                  </a:lnTo>
                  <a:lnTo>
                    <a:pt x="359" y="723"/>
                  </a:lnTo>
                  <a:lnTo>
                    <a:pt x="350" y="737"/>
                  </a:lnTo>
                  <a:lnTo>
                    <a:pt x="338" y="749"/>
                  </a:lnTo>
                  <a:lnTo>
                    <a:pt x="325" y="761"/>
                  </a:lnTo>
                  <a:lnTo>
                    <a:pt x="311" y="772"/>
                  </a:lnTo>
                  <a:lnTo>
                    <a:pt x="296" y="781"/>
                  </a:lnTo>
                  <a:lnTo>
                    <a:pt x="280" y="788"/>
                  </a:lnTo>
                  <a:lnTo>
                    <a:pt x="264" y="795"/>
                  </a:lnTo>
                  <a:lnTo>
                    <a:pt x="247" y="799"/>
                  </a:lnTo>
                  <a:lnTo>
                    <a:pt x="228" y="802"/>
                  </a:lnTo>
                  <a:lnTo>
                    <a:pt x="210" y="802"/>
                  </a:lnTo>
                  <a:close/>
                  <a:moveTo>
                    <a:pt x="390" y="515"/>
                  </a:moveTo>
                  <a:lnTo>
                    <a:pt x="389" y="511"/>
                  </a:lnTo>
                  <a:lnTo>
                    <a:pt x="388" y="508"/>
                  </a:lnTo>
                  <a:lnTo>
                    <a:pt x="269" y="240"/>
                  </a:lnTo>
                  <a:lnTo>
                    <a:pt x="268" y="238"/>
                  </a:lnTo>
                  <a:lnTo>
                    <a:pt x="266" y="236"/>
                  </a:lnTo>
                  <a:lnTo>
                    <a:pt x="208" y="178"/>
                  </a:lnTo>
                  <a:lnTo>
                    <a:pt x="154" y="31"/>
                  </a:lnTo>
                  <a:lnTo>
                    <a:pt x="153" y="28"/>
                  </a:lnTo>
                  <a:lnTo>
                    <a:pt x="151" y="26"/>
                  </a:lnTo>
                  <a:lnTo>
                    <a:pt x="145" y="20"/>
                  </a:lnTo>
                  <a:lnTo>
                    <a:pt x="137" y="15"/>
                  </a:lnTo>
                  <a:lnTo>
                    <a:pt x="129" y="11"/>
                  </a:lnTo>
                  <a:lnTo>
                    <a:pt x="119" y="6"/>
                  </a:lnTo>
                  <a:lnTo>
                    <a:pt x="109" y="4"/>
                  </a:lnTo>
                  <a:lnTo>
                    <a:pt x="100" y="2"/>
                  </a:lnTo>
                  <a:lnTo>
                    <a:pt x="89" y="0"/>
                  </a:lnTo>
                  <a:lnTo>
                    <a:pt x="77" y="0"/>
                  </a:lnTo>
                  <a:lnTo>
                    <a:pt x="66" y="0"/>
                  </a:lnTo>
                  <a:lnTo>
                    <a:pt x="56" y="2"/>
                  </a:lnTo>
                  <a:lnTo>
                    <a:pt x="45" y="4"/>
                  </a:lnTo>
                  <a:lnTo>
                    <a:pt x="35" y="6"/>
                  </a:lnTo>
                  <a:lnTo>
                    <a:pt x="27" y="11"/>
                  </a:lnTo>
                  <a:lnTo>
                    <a:pt x="18" y="15"/>
                  </a:lnTo>
                  <a:lnTo>
                    <a:pt x="11" y="20"/>
                  </a:lnTo>
                  <a:lnTo>
                    <a:pt x="4" y="26"/>
                  </a:lnTo>
                  <a:lnTo>
                    <a:pt x="2" y="28"/>
                  </a:lnTo>
                  <a:lnTo>
                    <a:pt x="1" y="31"/>
                  </a:lnTo>
                  <a:lnTo>
                    <a:pt x="0" y="33"/>
                  </a:lnTo>
                  <a:lnTo>
                    <a:pt x="0" y="36"/>
                  </a:lnTo>
                  <a:lnTo>
                    <a:pt x="0" y="263"/>
                  </a:lnTo>
                  <a:lnTo>
                    <a:pt x="14" y="265"/>
                  </a:lnTo>
                  <a:lnTo>
                    <a:pt x="28" y="267"/>
                  </a:lnTo>
                  <a:lnTo>
                    <a:pt x="42" y="270"/>
                  </a:lnTo>
                  <a:lnTo>
                    <a:pt x="55" y="273"/>
                  </a:lnTo>
                  <a:lnTo>
                    <a:pt x="66" y="278"/>
                  </a:lnTo>
                  <a:lnTo>
                    <a:pt x="77" y="282"/>
                  </a:lnTo>
                  <a:lnTo>
                    <a:pt x="88" y="287"/>
                  </a:lnTo>
                  <a:lnTo>
                    <a:pt x="97" y="293"/>
                  </a:lnTo>
                  <a:lnTo>
                    <a:pt x="106" y="299"/>
                  </a:lnTo>
                  <a:lnTo>
                    <a:pt x="114" y="306"/>
                  </a:lnTo>
                  <a:lnTo>
                    <a:pt x="120" y="312"/>
                  </a:lnTo>
                  <a:lnTo>
                    <a:pt x="125" y="320"/>
                  </a:lnTo>
                  <a:lnTo>
                    <a:pt x="130" y="327"/>
                  </a:lnTo>
                  <a:lnTo>
                    <a:pt x="133" y="336"/>
                  </a:lnTo>
                  <a:lnTo>
                    <a:pt x="134" y="343"/>
                  </a:lnTo>
                  <a:lnTo>
                    <a:pt x="135" y="352"/>
                  </a:lnTo>
                  <a:lnTo>
                    <a:pt x="135" y="355"/>
                  </a:lnTo>
                  <a:lnTo>
                    <a:pt x="134" y="358"/>
                  </a:lnTo>
                  <a:lnTo>
                    <a:pt x="133" y="360"/>
                  </a:lnTo>
                  <a:lnTo>
                    <a:pt x="131" y="362"/>
                  </a:lnTo>
                  <a:lnTo>
                    <a:pt x="129" y="365"/>
                  </a:lnTo>
                  <a:lnTo>
                    <a:pt x="125" y="366"/>
                  </a:lnTo>
                  <a:lnTo>
                    <a:pt x="123" y="367"/>
                  </a:lnTo>
                  <a:lnTo>
                    <a:pt x="120" y="367"/>
                  </a:lnTo>
                  <a:lnTo>
                    <a:pt x="117" y="367"/>
                  </a:lnTo>
                  <a:lnTo>
                    <a:pt x="115" y="366"/>
                  </a:lnTo>
                  <a:lnTo>
                    <a:pt x="111" y="365"/>
                  </a:lnTo>
                  <a:lnTo>
                    <a:pt x="109" y="362"/>
                  </a:lnTo>
                  <a:lnTo>
                    <a:pt x="107" y="360"/>
                  </a:lnTo>
                  <a:lnTo>
                    <a:pt x="106" y="358"/>
                  </a:lnTo>
                  <a:lnTo>
                    <a:pt x="105" y="355"/>
                  </a:lnTo>
                  <a:lnTo>
                    <a:pt x="105" y="352"/>
                  </a:lnTo>
                  <a:lnTo>
                    <a:pt x="105" y="347"/>
                  </a:lnTo>
                  <a:lnTo>
                    <a:pt x="103" y="342"/>
                  </a:lnTo>
                  <a:lnTo>
                    <a:pt x="101" y="338"/>
                  </a:lnTo>
                  <a:lnTo>
                    <a:pt x="97" y="333"/>
                  </a:lnTo>
                  <a:lnTo>
                    <a:pt x="93" y="328"/>
                  </a:lnTo>
                  <a:lnTo>
                    <a:pt x="89" y="324"/>
                  </a:lnTo>
                  <a:lnTo>
                    <a:pt x="82" y="320"/>
                  </a:lnTo>
                  <a:lnTo>
                    <a:pt x="76" y="315"/>
                  </a:lnTo>
                  <a:lnTo>
                    <a:pt x="61" y="308"/>
                  </a:lnTo>
                  <a:lnTo>
                    <a:pt x="43" y="301"/>
                  </a:lnTo>
                  <a:lnTo>
                    <a:pt x="22" y="297"/>
                  </a:lnTo>
                  <a:lnTo>
                    <a:pt x="0" y="293"/>
                  </a:lnTo>
                  <a:lnTo>
                    <a:pt x="0" y="626"/>
                  </a:lnTo>
                  <a:lnTo>
                    <a:pt x="0" y="626"/>
                  </a:lnTo>
                  <a:lnTo>
                    <a:pt x="0" y="627"/>
                  </a:lnTo>
                  <a:lnTo>
                    <a:pt x="2" y="648"/>
                  </a:lnTo>
                  <a:lnTo>
                    <a:pt x="5" y="669"/>
                  </a:lnTo>
                  <a:lnTo>
                    <a:pt x="11" y="688"/>
                  </a:lnTo>
                  <a:lnTo>
                    <a:pt x="18" y="707"/>
                  </a:lnTo>
                  <a:lnTo>
                    <a:pt x="27" y="725"/>
                  </a:lnTo>
                  <a:lnTo>
                    <a:pt x="37" y="742"/>
                  </a:lnTo>
                  <a:lnTo>
                    <a:pt x="49" y="758"/>
                  </a:lnTo>
                  <a:lnTo>
                    <a:pt x="63" y="772"/>
                  </a:lnTo>
                  <a:lnTo>
                    <a:pt x="78" y="786"/>
                  </a:lnTo>
                  <a:lnTo>
                    <a:pt x="94" y="798"/>
                  </a:lnTo>
                  <a:lnTo>
                    <a:pt x="111" y="807"/>
                  </a:lnTo>
                  <a:lnTo>
                    <a:pt x="130" y="816"/>
                  </a:lnTo>
                  <a:lnTo>
                    <a:pt x="149" y="823"/>
                  </a:lnTo>
                  <a:lnTo>
                    <a:pt x="168" y="829"/>
                  </a:lnTo>
                  <a:lnTo>
                    <a:pt x="189" y="831"/>
                  </a:lnTo>
                  <a:lnTo>
                    <a:pt x="210" y="832"/>
                  </a:lnTo>
                  <a:lnTo>
                    <a:pt x="221" y="832"/>
                  </a:lnTo>
                  <a:lnTo>
                    <a:pt x="232" y="831"/>
                  </a:lnTo>
                  <a:lnTo>
                    <a:pt x="242" y="830"/>
                  </a:lnTo>
                  <a:lnTo>
                    <a:pt x="253" y="828"/>
                  </a:lnTo>
                  <a:lnTo>
                    <a:pt x="272" y="823"/>
                  </a:lnTo>
                  <a:lnTo>
                    <a:pt x="292" y="816"/>
                  </a:lnTo>
                  <a:lnTo>
                    <a:pt x="311" y="807"/>
                  </a:lnTo>
                  <a:lnTo>
                    <a:pt x="328" y="797"/>
                  </a:lnTo>
                  <a:lnTo>
                    <a:pt x="344" y="785"/>
                  </a:lnTo>
                  <a:lnTo>
                    <a:pt x="359" y="771"/>
                  </a:lnTo>
                  <a:lnTo>
                    <a:pt x="372" y="756"/>
                  </a:lnTo>
                  <a:lnTo>
                    <a:pt x="385" y="740"/>
                  </a:lnTo>
                  <a:lnTo>
                    <a:pt x="396" y="723"/>
                  </a:lnTo>
                  <a:lnTo>
                    <a:pt x="404" y="704"/>
                  </a:lnTo>
                  <a:lnTo>
                    <a:pt x="411" y="685"/>
                  </a:lnTo>
                  <a:lnTo>
                    <a:pt x="416" y="665"/>
                  </a:lnTo>
                  <a:lnTo>
                    <a:pt x="418" y="654"/>
                  </a:lnTo>
                  <a:lnTo>
                    <a:pt x="419" y="643"/>
                  </a:lnTo>
                  <a:lnTo>
                    <a:pt x="420" y="633"/>
                  </a:lnTo>
                  <a:lnTo>
                    <a:pt x="420" y="622"/>
                  </a:lnTo>
                  <a:lnTo>
                    <a:pt x="420" y="608"/>
                  </a:lnTo>
                  <a:lnTo>
                    <a:pt x="418" y="593"/>
                  </a:lnTo>
                  <a:lnTo>
                    <a:pt x="416" y="579"/>
                  </a:lnTo>
                  <a:lnTo>
                    <a:pt x="413" y="565"/>
                  </a:lnTo>
                  <a:lnTo>
                    <a:pt x="408" y="552"/>
                  </a:lnTo>
                  <a:lnTo>
                    <a:pt x="403" y="539"/>
                  </a:lnTo>
                  <a:lnTo>
                    <a:pt x="397" y="526"/>
                  </a:lnTo>
                  <a:lnTo>
                    <a:pt x="390" y="5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77" name="Freeform 3860">
              <a:extLst>
                <a:ext uri="{FF2B5EF4-FFF2-40B4-BE49-F238E27FC236}">
                  <a16:creationId xmlns:a16="http://schemas.microsoft.com/office/drawing/2014/main" id="{FAA38EA9-11A1-46F9-90B6-88EED9956ED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79013" y="2500313"/>
              <a:ext cx="133350" cy="265113"/>
            </a:xfrm>
            <a:custGeom>
              <a:avLst/>
              <a:gdLst>
                <a:gd name="T0" fmla="*/ 382 w 421"/>
                <a:gd name="T1" fmla="*/ 676 h 832"/>
                <a:gd name="T2" fmla="*/ 349 w 421"/>
                <a:gd name="T3" fmla="*/ 737 h 832"/>
                <a:gd name="T4" fmla="*/ 296 w 421"/>
                <a:gd name="T5" fmla="*/ 781 h 832"/>
                <a:gd name="T6" fmla="*/ 229 w 421"/>
                <a:gd name="T7" fmla="*/ 802 h 832"/>
                <a:gd name="T8" fmla="*/ 157 w 421"/>
                <a:gd name="T9" fmla="*/ 795 h 832"/>
                <a:gd name="T10" fmla="*/ 96 w 421"/>
                <a:gd name="T11" fmla="*/ 761 h 832"/>
                <a:gd name="T12" fmla="*/ 52 w 421"/>
                <a:gd name="T13" fmla="*/ 708 h 832"/>
                <a:gd name="T14" fmla="*/ 30 w 421"/>
                <a:gd name="T15" fmla="*/ 640 h 832"/>
                <a:gd name="T16" fmla="*/ 35 w 421"/>
                <a:gd name="T17" fmla="*/ 582 h 832"/>
                <a:gd name="T18" fmla="*/ 53 w 421"/>
                <a:gd name="T19" fmla="*/ 534 h 832"/>
                <a:gd name="T20" fmla="*/ 103 w 421"/>
                <a:gd name="T21" fmla="*/ 481 h 832"/>
                <a:gd name="T22" fmla="*/ 139 w 421"/>
                <a:gd name="T23" fmla="*/ 459 h 832"/>
                <a:gd name="T24" fmla="*/ 177 w 421"/>
                <a:gd name="T25" fmla="*/ 447 h 832"/>
                <a:gd name="T26" fmla="*/ 216 w 421"/>
                <a:gd name="T27" fmla="*/ 444 h 832"/>
                <a:gd name="T28" fmla="*/ 260 w 421"/>
                <a:gd name="T29" fmla="*/ 454 h 832"/>
                <a:gd name="T30" fmla="*/ 322 w 421"/>
                <a:gd name="T31" fmla="*/ 490 h 832"/>
                <a:gd name="T32" fmla="*/ 368 w 421"/>
                <a:gd name="T33" fmla="*/ 546 h 832"/>
                <a:gd name="T34" fmla="*/ 390 w 421"/>
                <a:gd name="T35" fmla="*/ 607 h 832"/>
                <a:gd name="T36" fmla="*/ 332 w 421"/>
                <a:gd name="T37" fmla="*/ 0 h 832"/>
                <a:gd name="T38" fmla="*/ 292 w 421"/>
                <a:gd name="T39" fmla="*/ 11 h 832"/>
                <a:gd name="T40" fmla="*/ 267 w 421"/>
                <a:gd name="T41" fmla="*/ 28 h 832"/>
                <a:gd name="T42" fmla="*/ 153 w 421"/>
                <a:gd name="T43" fmla="*/ 238 h 832"/>
                <a:gd name="T44" fmla="*/ 30 w 421"/>
                <a:gd name="T45" fmla="*/ 514 h 832"/>
                <a:gd name="T46" fmla="*/ 8 w 421"/>
                <a:gd name="T47" fmla="*/ 565 h 832"/>
                <a:gd name="T48" fmla="*/ 0 w 421"/>
                <a:gd name="T49" fmla="*/ 622 h 832"/>
                <a:gd name="T50" fmla="*/ 5 w 421"/>
                <a:gd name="T51" fmla="*/ 665 h 832"/>
                <a:gd name="T52" fmla="*/ 36 w 421"/>
                <a:gd name="T53" fmla="*/ 740 h 832"/>
                <a:gd name="T54" fmla="*/ 93 w 421"/>
                <a:gd name="T55" fmla="*/ 797 h 832"/>
                <a:gd name="T56" fmla="*/ 168 w 421"/>
                <a:gd name="T57" fmla="*/ 828 h 832"/>
                <a:gd name="T58" fmla="*/ 211 w 421"/>
                <a:gd name="T59" fmla="*/ 832 h 832"/>
                <a:gd name="T60" fmla="*/ 291 w 421"/>
                <a:gd name="T61" fmla="*/ 816 h 832"/>
                <a:gd name="T62" fmla="*/ 358 w 421"/>
                <a:gd name="T63" fmla="*/ 772 h 832"/>
                <a:gd name="T64" fmla="*/ 403 w 421"/>
                <a:gd name="T65" fmla="*/ 708 h 832"/>
                <a:gd name="T66" fmla="*/ 421 w 421"/>
                <a:gd name="T67" fmla="*/ 627 h 832"/>
                <a:gd name="T68" fmla="*/ 398 w 421"/>
                <a:gd name="T69" fmla="*/ 297 h 832"/>
                <a:gd name="T70" fmla="*/ 337 w 421"/>
                <a:gd name="T71" fmla="*/ 320 h 832"/>
                <a:gd name="T72" fmla="*/ 320 w 421"/>
                <a:gd name="T73" fmla="*/ 338 h 832"/>
                <a:gd name="T74" fmla="*/ 316 w 421"/>
                <a:gd name="T75" fmla="*/ 355 h 832"/>
                <a:gd name="T76" fmla="*/ 309 w 421"/>
                <a:gd name="T77" fmla="*/ 365 h 832"/>
                <a:gd name="T78" fmla="*/ 297 w 421"/>
                <a:gd name="T79" fmla="*/ 367 h 832"/>
                <a:gd name="T80" fmla="*/ 288 w 421"/>
                <a:gd name="T81" fmla="*/ 360 h 832"/>
                <a:gd name="T82" fmla="*/ 286 w 421"/>
                <a:gd name="T83" fmla="*/ 343 h 832"/>
                <a:gd name="T84" fmla="*/ 301 w 421"/>
                <a:gd name="T85" fmla="*/ 312 h 832"/>
                <a:gd name="T86" fmla="*/ 333 w 421"/>
                <a:gd name="T87" fmla="*/ 287 h 832"/>
                <a:gd name="T88" fmla="*/ 379 w 421"/>
                <a:gd name="T89" fmla="*/ 270 h 832"/>
                <a:gd name="T90" fmla="*/ 421 w 421"/>
                <a:gd name="T91" fmla="*/ 36 h 832"/>
                <a:gd name="T92" fmla="*/ 417 w 421"/>
                <a:gd name="T93" fmla="*/ 26 h 832"/>
                <a:gd name="T94" fmla="*/ 384 w 421"/>
                <a:gd name="T95" fmla="*/ 6 h 832"/>
                <a:gd name="T96" fmla="*/ 343 w 421"/>
                <a:gd name="T97" fmla="*/ 0 h 8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21" h="832">
                  <a:moveTo>
                    <a:pt x="391" y="622"/>
                  </a:moveTo>
                  <a:lnTo>
                    <a:pt x="390" y="640"/>
                  </a:lnTo>
                  <a:lnTo>
                    <a:pt x="386" y="658"/>
                  </a:lnTo>
                  <a:lnTo>
                    <a:pt x="382" y="676"/>
                  </a:lnTo>
                  <a:lnTo>
                    <a:pt x="377" y="693"/>
                  </a:lnTo>
                  <a:lnTo>
                    <a:pt x="369" y="708"/>
                  </a:lnTo>
                  <a:lnTo>
                    <a:pt x="360" y="723"/>
                  </a:lnTo>
                  <a:lnTo>
                    <a:pt x="349" y="737"/>
                  </a:lnTo>
                  <a:lnTo>
                    <a:pt x="338" y="749"/>
                  </a:lnTo>
                  <a:lnTo>
                    <a:pt x="325" y="761"/>
                  </a:lnTo>
                  <a:lnTo>
                    <a:pt x="311" y="772"/>
                  </a:lnTo>
                  <a:lnTo>
                    <a:pt x="296" y="781"/>
                  </a:lnTo>
                  <a:lnTo>
                    <a:pt x="280" y="788"/>
                  </a:lnTo>
                  <a:lnTo>
                    <a:pt x="264" y="795"/>
                  </a:lnTo>
                  <a:lnTo>
                    <a:pt x="247" y="799"/>
                  </a:lnTo>
                  <a:lnTo>
                    <a:pt x="229" y="802"/>
                  </a:lnTo>
                  <a:lnTo>
                    <a:pt x="211" y="802"/>
                  </a:lnTo>
                  <a:lnTo>
                    <a:pt x="192" y="802"/>
                  </a:lnTo>
                  <a:lnTo>
                    <a:pt x="174" y="799"/>
                  </a:lnTo>
                  <a:lnTo>
                    <a:pt x="157" y="795"/>
                  </a:lnTo>
                  <a:lnTo>
                    <a:pt x="140" y="788"/>
                  </a:lnTo>
                  <a:lnTo>
                    <a:pt x="125" y="781"/>
                  </a:lnTo>
                  <a:lnTo>
                    <a:pt x="110" y="772"/>
                  </a:lnTo>
                  <a:lnTo>
                    <a:pt x="96" y="761"/>
                  </a:lnTo>
                  <a:lnTo>
                    <a:pt x="83" y="749"/>
                  </a:lnTo>
                  <a:lnTo>
                    <a:pt x="71" y="737"/>
                  </a:lnTo>
                  <a:lnTo>
                    <a:pt x="60" y="723"/>
                  </a:lnTo>
                  <a:lnTo>
                    <a:pt x="52" y="708"/>
                  </a:lnTo>
                  <a:lnTo>
                    <a:pt x="44" y="693"/>
                  </a:lnTo>
                  <a:lnTo>
                    <a:pt x="38" y="676"/>
                  </a:lnTo>
                  <a:lnTo>
                    <a:pt x="34" y="658"/>
                  </a:lnTo>
                  <a:lnTo>
                    <a:pt x="30" y="640"/>
                  </a:lnTo>
                  <a:lnTo>
                    <a:pt x="30" y="622"/>
                  </a:lnTo>
                  <a:lnTo>
                    <a:pt x="30" y="609"/>
                  </a:lnTo>
                  <a:lnTo>
                    <a:pt x="33" y="595"/>
                  </a:lnTo>
                  <a:lnTo>
                    <a:pt x="35" y="582"/>
                  </a:lnTo>
                  <a:lnTo>
                    <a:pt x="38" y="569"/>
                  </a:lnTo>
                  <a:lnTo>
                    <a:pt x="42" y="556"/>
                  </a:lnTo>
                  <a:lnTo>
                    <a:pt x="48" y="545"/>
                  </a:lnTo>
                  <a:lnTo>
                    <a:pt x="53" y="534"/>
                  </a:lnTo>
                  <a:lnTo>
                    <a:pt x="60" y="522"/>
                  </a:lnTo>
                  <a:lnTo>
                    <a:pt x="77" y="505"/>
                  </a:lnTo>
                  <a:lnTo>
                    <a:pt x="94" y="489"/>
                  </a:lnTo>
                  <a:lnTo>
                    <a:pt x="103" y="481"/>
                  </a:lnTo>
                  <a:lnTo>
                    <a:pt x="112" y="475"/>
                  </a:lnTo>
                  <a:lnTo>
                    <a:pt x="121" y="470"/>
                  </a:lnTo>
                  <a:lnTo>
                    <a:pt x="130" y="464"/>
                  </a:lnTo>
                  <a:lnTo>
                    <a:pt x="139" y="459"/>
                  </a:lnTo>
                  <a:lnTo>
                    <a:pt x="148" y="456"/>
                  </a:lnTo>
                  <a:lnTo>
                    <a:pt x="158" y="451"/>
                  </a:lnTo>
                  <a:lnTo>
                    <a:pt x="168" y="449"/>
                  </a:lnTo>
                  <a:lnTo>
                    <a:pt x="177" y="447"/>
                  </a:lnTo>
                  <a:lnTo>
                    <a:pt x="187" y="445"/>
                  </a:lnTo>
                  <a:lnTo>
                    <a:pt x="197" y="444"/>
                  </a:lnTo>
                  <a:lnTo>
                    <a:pt x="206" y="444"/>
                  </a:lnTo>
                  <a:lnTo>
                    <a:pt x="216" y="444"/>
                  </a:lnTo>
                  <a:lnTo>
                    <a:pt x="225" y="445"/>
                  </a:lnTo>
                  <a:lnTo>
                    <a:pt x="234" y="446"/>
                  </a:lnTo>
                  <a:lnTo>
                    <a:pt x="243" y="448"/>
                  </a:lnTo>
                  <a:lnTo>
                    <a:pt x="260" y="454"/>
                  </a:lnTo>
                  <a:lnTo>
                    <a:pt x="277" y="460"/>
                  </a:lnTo>
                  <a:lnTo>
                    <a:pt x="293" y="469"/>
                  </a:lnTo>
                  <a:lnTo>
                    <a:pt x="308" y="479"/>
                  </a:lnTo>
                  <a:lnTo>
                    <a:pt x="322" y="490"/>
                  </a:lnTo>
                  <a:lnTo>
                    <a:pt x="336" y="503"/>
                  </a:lnTo>
                  <a:lnTo>
                    <a:pt x="348" y="517"/>
                  </a:lnTo>
                  <a:lnTo>
                    <a:pt x="359" y="531"/>
                  </a:lnTo>
                  <a:lnTo>
                    <a:pt x="368" y="546"/>
                  </a:lnTo>
                  <a:lnTo>
                    <a:pt x="376" y="561"/>
                  </a:lnTo>
                  <a:lnTo>
                    <a:pt x="382" y="576"/>
                  </a:lnTo>
                  <a:lnTo>
                    <a:pt x="386" y="592"/>
                  </a:lnTo>
                  <a:lnTo>
                    <a:pt x="390" y="607"/>
                  </a:lnTo>
                  <a:lnTo>
                    <a:pt x="391" y="622"/>
                  </a:lnTo>
                  <a:lnTo>
                    <a:pt x="391" y="622"/>
                  </a:lnTo>
                  <a:close/>
                  <a:moveTo>
                    <a:pt x="343" y="0"/>
                  </a:moveTo>
                  <a:lnTo>
                    <a:pt x="332" y="0"/>
                  </a:lnTo>
                  <a:lnTo>
                    <a:pt x="321" y="2"/>
                  </a:lnTo>
                  <a:lnTo>
                    <a:pt x="310" y="4"/>
                  </a:lnTo>
                  <a:lnTo>
                    <a:pt x="301" y="6"/>
                  </a:lnTo>
                  <a:lnTo>
                    <a:pt x="292" y="11"/>
                  </a:lnTo>
                  <a:lnTo>
                    <a:pt x="284" y="15"/>
                  </a:lnTo>
                  <a:lnTo>
                    <a:pt x="276" y="20"/>
                  </a:lnTo>
                  <a:lnTo>
                    <a:pt x="270" y="26"/>
                  </a:lnTo>
                  <a:lnTo>
                    <a:pt x="267" y="28"/>
                  </a:lnTo>
                  <a:lnTo>
                    <a:pt x="266" y="31"/>
                  </a:lnTo>
                  <a:lnTo>
                    <a:pt x="213" y="178"/>
                  </a:lnTo>
                  <a:lnTo>
                    <a:pt x="155" y="236"/>
                  </a:lnTo>
                  <a:lnTo>
                    <a:pt x="153" y="238"/>
                  </a:lnTo>
                  <a:lnTo>
                    <a:pt x="152" y="240"/>
                  </a:lnTo>
                  <a:lnTo>
                    <a:pt x="31" y="510"/>
                  </a:lnTo>
                  <a:lnTo>
                    <a:pt x="31" y="513"/>
                  </a:lnTo>
                  <a:lnTo>
                    <a:pt x="30" y="514"/>
                  </a:lnTo>
                  <a:lnTo>
                    <a:pt x="24" y="525"/>
                  </a:lnTo>
                  <a:lnTo>
                    <a:pt x="18" y="538"/>
                  </a:lnTo>
                  <a:lnTo>
                    <a:pt x="12" y="551"/>
                  </a:lnTo>
                  <a:lnTo>
                    <a:pt x="8" y="565"/>
                  </a:lnTo>
                  <a:lnTo>
                    <a:pt x="5" y="579"/>
                  </a:lnTo>
                  <a:lnTo>
                    <a:pt x="3" y="593"/>
                  </a:lnTo>
                  <a:lnTo>
                    <a:pt x="0" y="607"/>
                  </a:lnTo>
                  <a:lnTo>
                    <a:pt x="0" y="622"/>
                  </a:lnTo>
                  <a:lnTo>
                    <a:pt x="0" y="633"/>
                  </a:lnTo>
                  <a:lnTo>
                    <a:pt x="1" y="643"/>
                  </a:lnTo>
                  <a:lnTo>
                    <a:pt x="3" y="654"/>
                  </a:lnTo>
                  <a:lnTo>
                    <a:pt x="5" y="665"/>
                  </a:lnTo>
                  <a:lnTo>
                    <a:pt x="9" y="685"/>
                  </a:lnTo>
                  <a:lnTo>
                    <a:pt x="16" y="704"/>
                  </a:lnTo>
                  <a:lnTo>
                    <a:pt x="25" y="723"/>
                  </a:lnTo>
                  <a:lnTo>
                    <a:pt x="36" y="740"/>
                  </a:lnTo>
                  <a:lnTo>
                    <a:pt x="48" y="756"/>
                  </a:lnTo>
                  <a:lnTo>
                    <a:pt x="62" y="771"/>
                  </a:lnTo>
                  <a:lnTo>
                    <a:pt x="77" y="785"/>
                  </a:lnTo>
                  <a:lnTo>
                    <a:pt x="93" y="797"/>
                  </a:lnTo>
                  <a:lnTo>
                    <a:pt x="110" y="807"/>
                  </a:lnTo>
                  <a:lnTo>
                    <a:pt x="128" y="816"/>
                  </a:lnTo>
                  <a:lnTo>
                    <a:pt x="147" y="823"/>
                  </a:lnTo>
                  <a:lnTo>
                    <a:pt x="168" y="828"/>
                  </a:lnTo>
                  <a:lnTo>
                    <a:pt x="178" y="830"/>
                  </a:lnTo>
                  <a:lnTo>
                    <a:pt x="189" y="831"/>
                  </a:lnTo>
                  <a:lnTo>
                    <a:pt x="200" y="832"/>
                  </a:lnTo>
                  <a:lnTo>
                    <a:pt x="211" y="832"/>
                  </a:lnTo>
                  <a:lnTo>
                    <a:pt x="232" y="831"/>
                  </a:lnTo>
                  <a:lnTo>
                    <a:pt x="252" y="829"/>
                  </a:lnTo>
                  <a:lnTo>
                    <a:pt x="272" y="823"/>
                  </a:lnTo>
                  <a:lnTo>
                    <a:pt x="291" y="816"/>
                  </a:lnTo>
                  <a:lnTo>
                    <a:pt x="309" y="807"/>
                  </a:lnTo>
                  <a:lnTo>
                    <a:pt x="326" y="798"/>
                  </a:lnTo>
                  <a:lnTo>
                    <a:pt x="343" y="786"/>
                  </a:lnTo>
                  <a:lnTo>
                    <a:pt x="358" y="772"/>
                  </a:lnTo>
                  <a:lnTo>
                    <a:pt x="370" y="758"/>
                  </a:lnTo>
                  <a:lnTo>
                    <a:pt x="383" y="742"/>
                  </a:lnTo>
                  <a:lnTo>
                    <a:pt x="394" y="725"/>
                  </a:lnTo>
                  <a:lnTo>
                    <a:pt x="403" y="708"/>
                  </a:lnTo>
                  <a:lnTo>
                    <a:pt x="410" y="688"/>
                  </a:lnTo>
                  <a:lnTo>
                    <a:pt x="415" y="669"/>
                  </a:lnTo>
                  <a:lnTo>
                    <a:pt x="419" y="648"/>
                  </a:lnTo>
                  <a:lnTo>
                    <a:pt x="421" y="627"/>
                  </a:lnTo>
                  <a:lnTo>
                    <a:pt x="421" y="626"/>
                  </a:lnTo>
                  <a:lnTo>
                    <a:pt x="421" y="626"/>
                  </a:lnTo>
                  <a:lnTo>
                    <a:pt x="421" y="293"/>
                  </a:lnTo>
                  <a:lnTo>
                    <a:pt x="398" y="297"/>
                  </a:lnTo>
                  <a:lnTo>
                    <a:pt x="377" y="301"/>
                  </a:lnTo>
                  <a:lnTo>
                    <a:pt x="360" y="308"/>
                  </a:lnTo>
                  <a:lnTo>
                    <a:pt x="344" y="315"/>
                  </a:lnTo>
                  <a:lnTo>
                    <a:pt x="337" y="320"/>
                  </a:lnTo>
                  <a:lnTo>
                    <a:pt x="332" y="324"/>
                  </a:lnTo>
                  <a:lnTo>
                    <a:pt x="328" y="328"/>
                  </a:lnTo>
                  <a:lnTo>
                    <a:pt x="323" y="333"/>
                  </a:lnTo>
                  <a:lnTo>
                    <a:pt x="320" y="338"/>
                  </a:lnTo>
                  <a:lnTo>
                    <a:pt x="318" y="342"/>
                  </a:lnTo>
                  <a:lnTo>
                    <a:pt x="316" y="347"/>
                  </a:lnTo>
                  <a:lnTo>
                    <a:pt x="316" y="352"/>
                  </a:lnTo>
                  <a:lnTo>
                    <a:pt x="316" y="355"/>
                  </a:lnTo>
                  <a:lnTo>
                    <a:pt x="315" y="358"/>
                  </a:lnTo>
                  <a:lnTo>
                    <a:pt x="312" y="360"/>
                  </a:lnTo>
                  <a:lnTo>
                    <a:pt x="311" y="362"/>
                  </a:lnTo>
                  <a:lnTo>
                    <a:pt x="309" y="365"/>
                  </a:lnTo>
                  <a:lnTo>
                    <a:pt x="306" y="366"/>
                  </a:lnTo>
                  <a:lnTo>
                    <a:pt x="304" y="367"/>
                  </a:lnTo>
                  <a:lnTo>
                    <a:pt x="301" y="367"/>
                  </a:lnTo>
                  <a:lnTo>
                    <a:pt x="297" y="367"/>
                  </a:lnTo>
                  <a:lnTo>
                    <a:pt x="294" y="366"/>
                  </a:lnTo>
                  <a:lnTo>
                    <a:pt x="292" y="365"/>
                  </a:lnTo>
                  <a:lnTo>
                    <a:pt x="290" y="362"/>
                  </a:lnTo>
                  <a:lnTo>
                    <a:pt x="288" y="360"/>
                  </a:lnTo>
                  <a:lnTo>
                    <a:pt x="287" y="358"/>
                  </a:lnTo>
                  <a:lnTo>
                    <a:pt x="286" y="355"/>
                  </a:lnTo>
                  <a:lnTo>
                    <a:pt x="286" y="352"/>
                  </a:lnTo>
                  <a:lnTo>
                    <a:pt x="286" y="343"/>
                  </a:lnTo>
                  <a:lnTo>
                    <a:pt x="288" y="336"/>
                  </a:lnTo>
                  <a:lnTo>
                    <a:pt x="291" y="327"/>
                  </a:lnTo>
                  <a:lnTo>
                    <a:pt x="295" y="320"/>
                  </a:lnTo>
                  <a:lnTo>
                    <a:pt x="301" y="312"/>
                  </a:lnTo>
                  <a:lnTo>
                    <a:pt x="307" y="306"/>
                  </a:lnTo>
                  <a:lnTo>
                    <a:pt x="315" y="299"/>
                  </a:lnTo>
                  <a:lnTo>
                    <a:pt x="323" y="293"/>
                  </a:lnTo>
                  <a:lnTo>
                    <a:pt x="333" y="287"/>
                  </a:lnTo>
                  <a:lnTo>
                    <a:pt x="344" y="282"/>
                  </a:lnTo>
                  <a:lnTo>
                    <a:pt x="354" y="278"/>
                  </a:lnTo>
                  <a:lnTo>
                    <a:pt x="366" y="273"/>
                  </a:lnTo>
                  <a:lnTo>
                    <a:pt x="379" y="270"/>
                  </a:lnTo>
                  <a:lnTo>
                    <a:pt x="392" y="267"/>
                  </a:lnTo>
                  <a:lnTo>
                    <a:pt x="406" y="265"/>
                  </a:lnTo>
                  <a:lnTo>
                    <a:pt x="421" y="263"/>
                  </a:lnTo>
                  <a:lnTo>
                    <a:pt x="421" y="36"/>
                  </a:lnTo>
                  <a:lnTo>
                    <a:pt x="421" y="33"/>
                  </a:lnTo>
                  <a:lnTo>
                    <a:pt x="420" y="31"/>
                  </a:lnTo>
                  <a:lnTo>
                    <a:pt x="419" y="28"/>
                  </a:lnTo>
                  <a:lnTo>
                    <a:pt x="417" y="26"/>
                  </a:lnTo>
                  <a:lnTo>
                    <a:pt x="410" y="20"/>
                  </a:lnTo>
                  <a:lnTo>
                    <a:pt x="403" y="15"/>
                  </a:lnTo>
                  <a:lnTo>
                    <a:pt x="394" y="11"/>
                  </a:lnTo>
                  <a:lnTo>
                    <a:pt x="384" y="6"/>
                  </a:lnTo>
                  <a:lnTo>
                    <a:pt x="375" y="4"/>
                  </a:lnTo>
                  <a:lnTo>
                    <a:pt x="365" y="2"/>
                  </a:lnTo>
                  <a:lnTo>
                    <a:pt x="354" y="0"/>
                  </a:lnTo>
                  <a:lnTo>
                    <a:pt x="343" y="0"/>
                  </a:lnTo>
                  <a:lnTo>
                    <a:pt x="34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78" name="Freeform 3861">
              <a:extLst>
                <a:ext uri="{FF2B5EF4-FFF2-40B4-BE49-F238E27FC236}">
                  <a16:creationId xmlns:a16="http://schemas.microsoft.com/office/drawing/2014/main" id="{5FE4E2E6-EF5D-41E2-80BA-16AD162C4D0C}"/>
                </a:ext>
              </a:extLst>
            </p:cNvPr>
            <p:cNvSpPr>
              <a:spLocks/>
            </p:cNvSpPr>
            <p:nvPr/>
          </p:nvSpPr>
          <p:spPr bwMode="auto">
            <a:xfrm>
              <a:off x="9902825" y="2659063"/>
              <a:ext cx="46038" cy="46038"/>
            </a:xfrm>
            <a:custGeom>
              <a:avLst/>
              <a:gdLst>
                <a:gd name="T0" fmla="*/ 2 w 144"/>
                <a:gd name="T1" fmla="*/ 132 h 143"/>
                <a:gd name="T2" fmla="*/ 4 w 144"/>
                <a:gd name="T3" fmla="*/ 137 h 143"/>
                <a:gd name="T4" fmla="*/ 7 w 144"/>
                <a:gd name="T5" fmla="*/ 140 h 143"/>
                <a:gd name="T6" fmla="*/ 12 w 144"/>
                <a:gd name="T7" fmla="*/ 143 h 143"/>
                <a:gd name="T8" fmla="*/ 19 w 144"/>
                <a:gd name="T9" fmla="*/ 143 h 143"/>
                <a:gd name="T10" fmla="*/ 24 w 144"/>
                <a:gd name="T11" fmla="*/ 140 h 143"/>
                <a:gd name="T12" fmla="*/ 28 w 144"/>
                <a:gd name="T13" fmla="*/ 137 h 143"/>
                <a:gd name="T14" fmla="*/ 31 w 144"/>
                <a:gd name="T15" fmla="*/ 132 h 143"/>
                <a:gd name="T16" fmla="*/ 32 w 144"/>
                <a:gd name="T17" fmla="*/ 118 h 143"/>
                <a:gd name="T18" fmla="*/ 35 w 144"/>
                <a:gd name="T19" fmla="*/ 98 h 143"/>
                <a:gd name="T20" fmla="*/ 42 w 144"/>
                <a:gd name="T21" fmla="*/ 81 h 143"/>
                <a:gd name="T22" fmla="*/ 53 w 144"/>
                <a:gd name="T23" fmla="*/ 65 h 143"/>
                <a:gd name="T24" fmla="*/ 67 w 144"/>
                <a:gd name="T25" fmla="*/ 52 h 143"/>
                <a:gd name="T26" fmla="*/ 82 w 144"/>
                <a:gd name="T27" fmla="*/ 41 h 143"/>
                <a:gd name="T28" fmla="*/ 100 w 144"/>
                <a:gd name="T29" fmla="*/ 34 h 143"/>
                <a:gd name="T30" fmla="*/ 120 w 144"/>
                <a:gd name="T31" fmla="*/ 30 h 143"/>
                <a:gd name="T32" fmla="*/ 132 w 144"/>
                <a:gd name="T33" fmla="*/ 30 h 143"/>
                <a:gd name="T34" fmla="*/ 138 w 144"/>
                <a:gd name="T35" fmla="*/ 26 h 143"/>
                <a:gd name="T36" fmla="*/ 142 w 144"/>
                <a:gd name="T37" fmla="*/ 23 h 143"/>
                <a:gd name="T38" fmla="*/ 144 w 144"/>
                <a:gd name="T39" fmla="*/ 18 h 143"/>
                <a:gd name="T40" fmla="*/ 144 w 144"/>
                <a:gd name="T41" fmla="*/ 11 h 143"/>
                <a:gd name="T42" fmla="*/ 142 w 144"/>
                <a:gd name="T43" fmla="*/ 6 h 143"/>
                <a:gd name="T44" fmla="*/ 138 w 144"/>
                <a:gd name="T45" fmla="*/ 2 h 143"/>
                <a:gd name="T46" fmla="*/ 132 w 144"/>
                <a:gd name="T47" fmla="*/ 0 h 143"/>
                <a:gd name="T48" fmla="*/ 116 w 144"/>
                <a:gd name="T49" fmla="*/ 0 h 143"/>
                <a:gd name="T50" fmla="*/ 92 w 144"/>
                <a:gd name="T51" fmla="*/ 5 h 143"/>
                <a:gd name="T52" fmla="*/ 68 w 144"/>
                <a:gd name="T53" fmla="*/ 15 h 143"/>
                <a:gd name="T54" fmla="*/ 48 w 144"/>
                <a:gd name="T55" fmla="*/ 29 h 143"/>
                <a:gd name="T56" fmla="*/ 31 w 144"/>
                <a:gd name="T57" fmla="*/ 46 h 143"/>
                <a:gd name="T58" fmla="*/ 17 w 144"/>
                <a:gd name="T59" fmla="*/ 67 h 143"/>
                <a:gd name="T60" fmla="*/ 7 w 144"/>
                <a:gd name="T61" fmla="*/ 90 h 143"/>
                <a:gd name="T62" fmla="*/ 2 w 144"/>
                <a:gd name="T63" fmla="*/ 115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4" h="143">
                  <a:moveTo>
                    <a:pt x="0" y="128"/>
                  </a:moveTo>
                  <a:lnTo>
                    <a:pt x="2" y="132"/>
                  </a:lnTo>
                  <a:lnTo>
                    <a:pt x="2" y="134"/>
                  </a:lnTo>
                  <a:lnTo>
                    <a:pt x="4" y="137"/>
                  </a:lnTo>
                  <a:lnTo>
                    <a:pt x="5" y="139"/>
                  </a:lnTo>
                  <a:lnTo>
                    <a:pt x="7" y="140"/>
                  </a:lnTo>
                  <a:lnTo>
                    <a:pt x="10" y="142"/>
                  </a:lnTo>
                  <a:lnTo>
                    <a:pt x="12" y="143"/>
                  </a:lnTo>
                  <a:lnTo>
                    <a:pt x="15" y="143"/>
                  </a:lnTo>
                  <a:lnTo>
                    <a:pt x="19" y="143"/>
                  </a:lnTo>
                  <a:lnTo>
                    <a:pt x="22" y="142"/>
                  </a:lnTo>
                  <a:lnTo>
                    <a:pt x="24" y="140"/>
                  </a:lnTo>
                  <a:lnTo>
                    <a:pt x="26" y="139"/>
                  </a:lnTo>
                  <a:lnTo>
                    <a:pt x="28" y="137"/>
                  </a:lnTo>
                  <a:lnTo>
                    <a:pt x="29" y="134"/>
                  </a:lnTo>
                  <a:lnTo>
                    <a:pt x="31" y="132"/>
                  </a:lnTo>
                  <a:lnTo>
                    <a:pt x="31" y="128"/>
                  </a:lnTo>
                  <a:lnTo>
                    <a:pt x="32" y="118"/>
                  </a:lnTo>
                  <a:lnTo>
                    <a:pt x="33" y="108"/>
                  </a:lnTo>
                  <a:lnTo>
                    <a:pt x="35" y="98"/>
                  </a:lnTo>
                  <a:lnTo>
                    <a:pt x="39" y="90"/>
                  </a:lnTo>
                  <a:lnTo>
                    <a:pt x="42" y="81"/>
                  </a:lnTo>
                  <a:lnTo>
                    <a:pt x="48" y="73"/>
                  </a:lnTo>
                  <a:lnTo>
                    <a:pt x="53" y="65"/>
                  </a:lnTo>
                  <a:lnTo>
                    <a:pt x="59" y="59"/>
                  </a:lnTo>
                  <a:lnTo>
                    <a:pt x="67" y="52"/>
                  </a:lnTo>
                  <a:lnTo>
                    <a:pt x="74" y="47"/>
                  </a:lnTo>
                  <a:lnTo>
                    <a:pt x="82" y="41"/>
                  </a:lnTo>
                  <a:lnTo>
                    <a:pt x="92" y="37"/>
                  </a:lnTo>
                  <a:lnTo>
                    <a:pt x="100" y="34"/>
                  </a:lnTo>
                  <a:lnTo>
                    <a:pt x="110" y="32"/>
                  </a:lnTo>
                  <a:lnTo>
                    <a:pt x="120" y="30"/>
                  </a:lnTo>
                  <a:lnTo>
                    <a:pt x="129" y="30"/>
                  </a:lnTo>
                  <a:lnTo>
                    <a:pt x="132" y="30"/>
                  </a:lnTo>
                  <a:lnTo>
                    <a:pt x="136" y="29"/>
                  </a:lnTo>
                  <a:lnTo>
                    <a:pt x="138" y="26"/>
                  </a:lnTo>
                  <a:lnTo>
                    <a:pt x="140" y="25"/>
                  </a:lnTo>
                  <a:lnTo>
                    <a:pt x="142" y="23"/>
                  </a:lnTo>
                  <a:lnTo>
                    <a:pt x="143" y="20"/>
                  </a:lnTo>
                  <a:lnTo>
                    <a:pt x="144" y="18"/>
                  </a:lnTo>
                  <a:lnTo>
                    <a:pt x="144" y="15"/>
                  </a:lnTo>
                  <a:lnTo>
                    <a:pt x="144" y="11"/>
                  </a:lnTo>
                  <a:lnTo>
                    <a:pt x="143" y="8"/>
                  </a:lnTo>
                  <a:lnTo>
                    <a:pt x="142" y="6"/>
                  </a:lnTo>
                  <a:lnTo>
                    <a:pt x="140" y="4"/>
                  </a:lnTo>
                  <a:lnTo>
                    <a:pt x="138" y="2"/>
                  </a:lnTo>
                  <a:lnTo>
                    <a:pt x="136" y="1"/>
                  </a:lnTo>
                  <a:lnTo>
                    <a:pt x="132" y="0"/>
                  </a:lnTo>
                  <a:lnTo>
                    <a:pt x="129" y="0"/>
                  </a:lnTo>
                  <a:lnTo>
                    <a:pt x="116" y="0"/>
                  </a:lnTo>
                  <a:lnTo>
                    <a:pt x="103" y="2"/>
                  </a:lnTo>
                  <a:lnTo>
                    <a:pt x="92" y="5"/>
                  </a:lnTo>
                  <a:lnTo>
                    <a:pt x="80" y="9"/>
                  </a:lnTo>
                  <a:lnTo>
                    <a:pt x="68" y="15"/>
                  </a:lnTo>
                  <a:lnTo>
                    <a:pt x="57" y="21"/>
                  </a:lnTo>
                  <a:lnTo>
                    <a:pt x="48" y="29"/>
                  </a:lnTo>
                  <a:lnTo>
                    <a:pt x="38" y="37"/>
                  </a:lnTo>
                  <a:lnTo>
                    <a:pt x="31" y="46"/>
                  </a:lnTo>
                  <a:lnTo>
                    <a:pt x="23" y="56"/>
                  </a:lnTo>
                  <a:lnTo>
                    <a:pt x="17" y="67"/>
                  </a:lnTo>
                  <a:lnTo>
                    <a:pt x="11" y="78"/>
                  </a:lnTo>
                  <a:lnTo>
                    <a:pt x="7" y="90"/>
                  </a:lnTo>
                  <a:lnTo>
                    <a:pt x="4" y="103"/>
                  </a:lnTo>
                  <a:lnTo>
                    <a:pt x="2" y="115"/>
                  </a:lnTo>
                  <a:lnTo>
                    <a:pt x="0" y="1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79" name="Freeform 3862">
              <a:extLst>
                <a:ext uri="{FF2B5EF4-FFF2-40B4-BE49-F238E27FC236}">
                  <a16:creationId xmlns:a16="http://schemas.microsoft.com/office/drawing/2014/main" id="{BC5F3C89-C1A7-482A-A6CC-487DCE74A57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59988" y="2659063"/>
              <a:ext cx="44450" cy="46038"/>
            </a:xfrm>
            <a:custGeom>
              <a:avLst/>
              <a:gdLst>
                <a:gd name="T0" fmla="*/ 115 w 144"/>
                <a:gd name="T1" fmla="*/ 0 h 143"/>
                <a:gd name="T2" fmla="*/ 90 w 144"/>
                <a:gd name="T3" fmla="*/ 5 h 143"/>
                <a:gd name="T4" fmla="*/ 66 w 144"/>
                <a:gd name="T5" fmla="*/ 15 h 143"/>
                <a:gd name="T6" fmla="*/ 46 w 144"/>
                <a:gd name="T7" fmla="*/ 29 h 143"/>
                <a:gd name="T8" fmla="*/ 29 w 144"/>
                <a:gd name="T9" fmla="*/ 46 h 143"/>
                <a:gd name="T10" fmla="*/ 15 w 144"/>
                <a:gd name="T11" fmla="*/ 67 h 143"/>
                <a:gd name="T12" fmla="*/ 5 w 144"/>
                <a:gd name="T13" fmla="*/ 90 h 143"/>
                <a:gd name="T14" fmla="*/ 0 w 144"/>
                <a:gd name="T15" fmla="*/ 115 h 143"/>
                <a:gd name="T16" fmla="*/ 0 w 144"/>
                <a:gd name="T17" fmla="*/ 132 h 143"/>
                <a:gd name="T18" fmla="*/ 2 w 144"/>
                <a:gd name="T19" fmla="*/ 137 h 143"/>
                <a:gd name="T20" fmla="*/ 6 w 144"/>
                <a:gd name="T21" fmla="*/ 140 h 143"/>
                <a:gd name="T22" fmla="*/ 12 w 144"/>
                <a:gd name="T23" fmla="*/ 143 h 143"/>
                <a:gd name="T24" fmla="*/ 17 w 144"/>
                <a:gd name="T25" fmla="*/ 143 h 143"/>
                <a:gd name="T26" fmla="*/ 22 w 144"/>
                <a:gd name="T27" fmla="*/ 140 h 143"/>
                <a:gd name="T28" fmla="*/ 27 w 144"/>
                <a:gd name="T29" fmla="*/ 137 h 143"/>
                <a:gd name="T30" fmla="*/ 29 w 144"/>
                <a:gd name="T31" fmla="*/ 132 h 143"/>
                <a:gd name="T32" fmla="*/ 30 w 144"/>
                <a:gd name="T33" fmla="*/ 118 h 143"/>
                <a:gd name="T34" fmla="*/ 34 w 144"/>
                <a:gd name="T35" fmla="*/ 98 h 143"/>
                <a:gd name="T36" fmla="*/ 42 w 144"/>
                <a:gd name="T37" fmla="*/ 81 h 143"/>
                <a:gd name="T38" fmla="*/ 52 w 144"/>
                <a:gd name="T39" fmla="*/ 65 h 143"/>
                <a:gd name="T40" fmla="*/ 65 w 144"/>
                <a:gd name="T41" fmla="*/ 52 h 143"/>
                <a:gd name="T42" fmla="*/ 81 w 144"/>
                <a:gd name="T43" fmla="*/ 41 h 143"/>
                <a:gd name="T44" fmla="*/ 98 w 144"/>
                <a:gd name="T45" fmla="*/ 34 h 143"/>
                <a:gd name="T46" fmla="*/ 118 w 144"/>
                <a:gd name="T47" fmla="*/ 30 h 143"/>
                <a:gd name="T48" fmla="*/ 131 w 144"/>
                <a:gd name="T49" fmla="*/ 30 h 143"/>
                <a:gd name="T50" fmla="*/ 136 w 144"/>
                <a:gd name="T51" fmla="*/ 26 h 143"/>
                <a:gd name="T52" fmla="*/ 140 w 144"/>
                <a:gd name="T53" fmla="*/ 23 h 143"/>
                <a:gd name="T54" fmla="*/ 142 w 144"/>
                <a:gd name="T55" fmla="*/ 18 h 143"/>
                <a:gd name="T56" fmla="*/ 142 w 144"/>
                <a:gd name="T57" fmla="*/ 11 h 143"/>
                <a:gd name="T58" fmla="*/ 140 w 144"/>
                <a:gd name="T59" fmla="*/ 6 h 143"/>
                <a:gd name="T60" fmla="*/ 136 w 144"/>
                <a:gd name="T61" fmla="*/ 2 h 143"/>
                <a:gd name="T62" fmla="*/ 131 w 144"/>
                <a:gd name="T63" fmla="*/ 0 h 143"/>
                <a:gd name="T64" fmla="*/ 129 w 144"/>
                <a:gd name="T65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4" h="143">
                  <a:moveTo>
                    <a:pt x="129" y="0"/>
                  </a:moveTo>
                  <a:lnTo>
                    <a:pt x="115" y="0"/>
                  </a:lnTo>
                  <a:lnTo>
                    <a:pt x="102" y="2"/>
                  </a:lnTo>
                  <a:lnTo>
                    <a:pt x="90" y="5"/>
                  </a:lnTo>
                  <a:lnTo>
                    <a:pt x="78" y="9"/>
                  </a:lnTo>
                  <a:lnTo>
                    <a:pt x="66" y="15"/>
                  </a:lnTo>
                  <a:lnTo>
                    <a:pt x="57" y="21"/>
                  </a:lnTo>
                  <a:lnTo>
                    <a:pt x="46" y="29"/>
                  </a:lnTo>
                  <a:lnTo>
                    <a:pt x="37" y="37"/>
                  </a:lnTo>
                  <a:lnTo>
                    <a:pt x="29" y="46"/>
                  </a:lnTo>
                  <a:lnTo>
                    <a:pt x="21" y="56"/>
                  </a:lnTo>
                  <a:lnTo>
                    <a:pt x="15" y="67"/>
                  </a:lnTo>
                  <a:lnTo>
                    <a:pt x="9" y="78"/>
                  </a:lnTo>
                  <a:lnTo>
                    <a:pt x="5" y="90"/>
                  </a:lnTo>
                  <a:lnTo>
                    <a:pt x="2" y="103"/>
                  </a:lnTo>
                  <a:lnTo>
                    <a:pt x="0" y="115"/>
                  </a:lnTo>
                  <a:lnTo>
                    <a:pt x="0" y="128"/>
                  </a:lnTo>
                  <a:lnTo>
                    <a:pt x="0" y="132"/>
                  </a:lnTo>
                  <a:lnTo>
                    <a:pt x="1" y="134"/>
                  </a:lnTo>
                  <a:lnTo>
                    <a:pt x="2" y="137"/>
                  </a:lnTo>
                  <a:lnTo>
                    <a:pt x="4" y="139"/>
                  </a:lnTo>
                  <a:lnTo>
                    <a:pt x="6" y="140"/>
                  </a:lnTo>
                  <a:lnTo>
                    <a:pt x="8" y="142"/>
                  </a:lnTo>
                  <a:lnTo>
                    <a:pt x="12" y="143"/>
                  </a:lnTo>
                  <a:lnTo>
                    <a:pt x="15" y="143"/>
                  </a:lnTo>
                  <a:lnTo>
                    <a:pt x="17" y="143"/>
                  </a:lnTo>
                  <a:lnTo>
                    <a:pt x="20" y="142"/>
                  </a:lnTo>
                  <a:lnTo>
                    <a:pt x="22" y="140"/>
                  </a:lnTo>
                  <a:lnTo>
                    <a:pt x="24" y="139"/>
                  </a:lnTo>
                  <a:lnTo>
                    <a:pt x="27" y="137"/>
                  </a:lnTo>
                  <a:lnTo>
                    <a:pt x="28" y="134"/>
                  </a:lnTo>
                  <a:lnTo>
                    <a:pt x="29" y="132"/>
                  </a:lnTo>
                  <a:lnTo>
                    <a:pt x="30" y="128"/>
                  </a:lnTo>
                  <a:lnTo>
                    <a:pt x="30" y="118"/>
                  </a:lnTo>
                  <a:lnTo>
                    <a:pt x="31" y="108"/>
                  </a:lnTo>
                  <a:lnTo>
                    <a:pt x="34" y="98"/>
                  </a:lnTo>
                  <a:lnTo>
                    <a:pt x="37" y="90"/>
                  </a:lnTo>
                  <a:lnTo>
                    <a:pt x="42" y="81"/>
                  </a:lnTo>
                  <a:lnTo>
                    <a:pt x="46" y="73"/>
                  </a:lnTo>
                  <a:lnTo>
                    <a:pt x="52" y="65"/>
                  </a:lnTo>
                  <a:lnTo>
                    <a:pt x="59" y="59"/>
                  </a:lnTo>
                  <a:lnTo>
                    <a:pt x="65" y="52"/>
                  </a:lnTo>
                  <a:lnTo>
                    <a:pt x="73" y="47"/>
                  </a:lnTo>
                  <a:lnTo>
                    <a:pt x="81" y="41"/>
                  </a:lnTo>
                  <a:lnTo>
                    <a:pt x="90" y="37"/>
                  </a:lnTo>
                  <a:lnTo>
                    <a:pt x="98" y="34"/>
                  </a:lnTo>
                  <a:lnTo>
                    <a:pt x="108" y="32"/>
                  </a:lnTo>
                  <a:lnTo>
                    <a:pt x="118" y="30"/>
                  </a:lnTo>
                  <a:lnTo>
                    <a:pt x="129" y="30"/>
                  </a:lnTo>
                  <a:lnTo>
                    <a:pt x="131" y="30"/>
                  </a:lnTo>
                  <a:lnTo>
                    <a:pt x="134" y="29"/>
                  </a:lnTo>
                  <a:lnTo>
                    <a:pt x="136" y="26"/>
                  </a:lnTo>
                  <a:lnTo>
                    <a:pt x="138" y="25"/>
                  </a:lnTo>
                  <a:lnTo>
                    <a:pt x="140" y="23"/>
                  </a:lnTo>
                  <a:lnTo>
                    <a:pt x="141" y="20"/>
                  </a:lnTo>
                  <a:lnTo>
                    <a:pt x="142" y="18"/>
                  </a:lnTo>
                  <a:lnTo>
                    <a:pt x="144" y="15"/>
                  </a:lnTo>
                  <a:lnTo>
                    <a:pt x="142" y="11"/>
                  </a:lnTo>
                  <a:lnTo>
                    <a:pt x="141" y="8"/>
                  </a:lnTo>
                  <a:lnTo>
                    <a:pt x="140" y="6"/>
                  </a:lnTo>
                  <a:lnTo>
                    <a:pt x="138" y="4"/>
                  </a:lnTo>
                  <a:lnTo>
                    <a:pt x="136" y="2"/>
                  </a:lnTo>
                  <a:lnTo>
                    <a:pt x="134" y="1"/>
                  </a:lnTo>
                  <a:lnTo>
                    <a:pt x="131" y="0"/>
                  </a:lnTo>
                  <a:lnTo>
                    <a:pt x="129" y="0"/>
                  </a:lnTo>
                  <a:lnTo>
                    <a:pt x="12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80" name="Group 179" descr="This image is an icon of a presentation board. ">
            <a:extLst>
              <a:ext uri="{FF2B5EF4-FFF2-40B4-BE49-F238E27FC236}">
                <a16:creationId xmlns:a16="http://schemas.microsoft.com/office/drawing/2014/main" id="{BCA6B272-E663-45EB-8312-08050FFB902C}"/>
              </a:ext>
            </a:extLst>
          </p:cNvPr>
          <p:cNvGrpSpPr/>
          <p:nvPr/>
        </p:nvGrpSpPr>
        <p:grpSpPr>
          <a:xfrm>
            <a:off x="7140503" y="5126730"/>
            <a:ext cx="275206" cy="284640"/>
            <a:chOff x="11612563" y="4081463"/>
            <a:chExt cx="277813" cy="287337"/>
          </a:xfrm>
          <a:solidFill>
            <a:schemeClr val="bg1"/>
          </a:solidFill>
          <a:effectLst/>
        </p:grpSpPr>
        <p:sp>
          <p:nvSpPr>
            <p:cNvPr id="181" name="Freeform 4632">
              <a:extLst>
                <a:ext uri="{FF2B5EF4-FFF2-40B4-BE49-F238E27FC236}">
                  <a16:creationId xmlns:a16="http://schemas.microsoft.com/office/drawing/2014/main" id="{8186B085-923B-4A4C-A7C6-9F3173EF406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626850" y="4081463"/>
              <a:ext cx="249238" cy="173038"/>
            </a:xfrm>
            <a:custGeom>
              <a:avLst/>
              <a:gdLst>
                <a:gd name="T0" fmla="*/ 452 w 784"/>
                <a:gd name="T1" fmla="*/ 120 h 542"/>
                <a:gd name="T2" fmla="*/ 302 w 784"/>
                <a:gd name="T3" fmla="*/ 150 h 542"/>
                <a:gd name="T4" fmla="*/ 16 w 784"/>
                <a:gd name="T5" fmla="*/ 542 h 542"/>
                <a:gd name="T6" fmla="*/ 772 w 784"/>
                <a:gd name="T7" fmla="*/ 542 h 542"/>
                <a:gd name="T8" fmla="*/ 777 w 784"/>
                <a:gd name="T9" fmla="*/ 539 h 542"/>
                <a:gd name="T10" fmla="*/ 781 w 784"/>
                <a:gd name="T11" fmla="*/ 535 h 542"/>
                <a:gd name="T12" fmla="*/ 783 w 784"/>
                <a:gd name="T13" fmla="*/ 529 h 542"/>
                <a:gd name="T14" fmla="*/ 784 w 784"/>
                <a:gd name="T15" fmla="*/ 135 h 542"/>
                <a:gd name="T16" fmla="*/ 783 w 784"/>
                <a:gd name="T17" fmla="*/ 129 h 542"/>
                <a:gd name="T18" fmla="*/ 780 w 784"/>
                <a:gd name="T19" fmla="*/ 125 h 542"/>
                <a:gd name="T20" fmla="*/ 775 w 784"/>
                <a:gd name="T21" fmla="*/ 121 h 542"/>
                <a:gd name="T22" fmla="*/ 768 w 784"/>
                <a:gd name="T23" fmla="*/ 120 h 542"/>
                <a:gd name="T24" fmla="*/ 483 w 784"/>
                <a:gd name="T25" fmla="*/ 105 h 542"/>
                <a:gd name="T26" fmla="*/ 481 w 784"/>
                <a:gd name="T27" fmla="*/ 99 h 542"/>
                <a:gd name="T28" fmla="*/ 478 w 784"/>
                <a:gd name="T29" fmla="*/ 94 h 542"/>
                <a:gd name="T30" fmla="*/ 474 w 784"/>
                <a:gd name="T31" fmla="*/ 91 h 542"/>
                <a:gd name="T32" fmla="*/ 468 w 784"/>
                <a:gd name="T33" fmla="*/ 90 h 542"/>
                <a:gd name="T34" fmla="*/ 392 w 784"/>
                <a:gd name="T35" fmla="*/ 14 h 542"/>
                <a:gd name="T36" fmla="*/ 391 w 784"/>
                <a:gd name="T37" fmla="*/ 9 h 542"/>
                <a:gd name="T38" fmla="*/ 388 w 784"/>
                <a:gd name="T39" fmla="*/ 4 h 542"/>
                <a:gd name="T40" fmla="*/ 383 w 784"/>
                <a:gd name="T41" fmla="*/ 1 h 542"/>
                <a:gd name="T42" fmla="*/ 378 w 784"/>
                <a:gd name="T43" fmla="*/ 0 h 542"/>
                <a:gd name="T44" fmla="*/ 371 w 784"/>
                <a:gd name="T45" fmla="*/ 1 h 542"/>
                <a:gd name="T46" fmla="*/ 366 w 784"/>
                <a:gd name="T47" fmla="*/ 4 h 542"/>
                <a:gd name="T48" fmla="*/ 363 w 784"/>
                <a:gd name="T49" fmla="*/ 9 h 542"/>
                <a:gd name="T50" fmla="*/ 362 w 784"/>
                <a:gd name="T51" fmla="*/ 14 h 542"/>
                <a:gd name="T52" fmla="*/ 287 w 784"/>
                <a:gd name="T53" fmla="*/ 90 h 542"/>
                <a:gd name="T54" fmla="*/ 282 w 784"/>
                <a:gd name="T55" fmla="*/ 91 h 542"/>
                <a:gd name="T56" fmla="*/ 276 w 784"/>
                <a:gd name="T57" fmla="*/ 94 h 542"/>
                <a:gd name="T58" fmla="*/ 273 w 784"/>
                <a:gd name="T59" fmla="*/ 99 h 542"/>
                <a:gd name="T60" fmla="*/ 271 w 784"/>
                <a:gd name="T61" fmla="*/ 105 h 542"/>
                <a:gd name="T62" fmla="*/ 16 w 784"/>
                <a:gd name="T63" fmla="*/ 120 h 542"/>
                <a:gd name="T64" fmla="*/ 11 w 784"/>
                <a:gd name="T65" fmla="*/ 121 h 542"/>
                <a:gd name="T66" fmla="*/ 5 w 784"/>
                <a:gd name="T67" fmla="*/ 125 h 542"/>
                <a:gd name="T68" fmla="*/ 1 w 784"/>
                <a:gd name="T69" fmla="*/ 129 h 542"/>
                <a:gd name="T70" fmla="*/ 0 w 784"/>
                <a:gd name="T71" fmla="*/ 135 h 542"/>
                <a:gd name="T72" fmla="*/ 1 w 784"/>
                <a:gd name="T73" fmla="*/ 529 h 542"/>
                <a:gd name="T74" fmla="*/ 4 w 784"/>
                <a:gd name="T75" fmla="*/ 535 h 542"/>
                <a:gd name="T76" fmla="*/ 7 w 784"/>
                <a:gd name="T77" fmla="*/ 539 h 542"/>
                <a:gd name="T78" fmla="*/ 13 w 784"/>
                <a:gd name="T79" fmla="*/ 542 h 542"/>
                <a:gd name="T80" fmla="*/ 16 w 784"/>
                <a:gd name="T81" fmla="*/ 542 h 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84" h="542">
                  <a:moveTo>
                    <a:pt x="302" y="120"/>
                  </a:moveTo>
                  <a:lnTo>
                    <a:pt x="452" y="120"/>
                  </a:lnTo>
                  <a:lnTo>
                    <a:pt x="452" y="150"/>
                  </a:lnTo>
                  <a:lnTo>
                    <a:pt x="302" y="150"/>
                  </a:lnTo>
                  <a:lnTo>
                    <a:pt x="302" y="120"/>
                  </a:lnTo>
                  <a:close/>
                  <a:moveTo>
                    <a:pt x="16" y="542"/>
                  </a:moveTo>
                  <a:lnTo>
                    <a:pt x="768" y="542"/>
                  </a:lnTo>
                  <a:lnTo>
                    <a:pt x="772" y="542"/>
                  </a:lnTo>
                  <a:lnTo>
                    <a:pt x="775" y="540"/>
                  </a:lnTo>
                  <a:lnTo>
                    <a:pt x="777" y="539"/>
                  </a:lnTo>
                  <a:lnTo>
                    <a:pt x="780" y="537"/>
                  </a:lnTo>
                  <a:lnTo>
                    <a:pt x="781" y="535"/>
                  </a:lnTo>
                  <a:lnTo>
                    <a:pt x="783" y="533"/>
                  </a:lnTo>
                  <a:lnTo>
                    <a:pt x="783" y="529"/>
                  </a:lnTo>
                  <a:lnTo>
                    <a:pt x="784" y="527"/>
                  </a:lnTo>
                  <a:lnTo>
                    <a:pt x="784" y="135"/>
                  </a:lnTo>
                  <a:lnTo>
                    <a:pt x="783" y="132"/>
                  </a:lnTo>
                  <a:lnTo>
                    <a:pt x="783" y="129"/>
                  </a:lnTo>
                  <a:lnTo>
                    <a:pt x="781" y="127"/>
                  </a:lnTo>
                  <a:lnTo>
                    <a:pt x="780" y="125"/>
                  </a:lnTo>
                  <a:lnTo>
                    <a:pt x="777" y="123"/>
                  </a:lnTo>
                  <a:lnTo>
                    <a:pt x="775" y="121"/>
                  </a:lnTo>
                  <a:lnTo>
                    <a:pt x="772" y="120"/>
                  </a:lnTo>
                  <a:lnTo>
                    <a:pt x="768" y="120"/>
                  </a:lnTo>
                  <a:lnTo>
                    <a:pt x="483" y="120"/>
                  </a:lnTo>
                  <a:lnTo>
                    <a:pt x="483" y="105"/>
                  </a:lnTo>
                  <a:lnTo>
                    <a:pt x="483" y="102"/>
                  </a:lnTo>
                  <a:lnTo>
                    <a:pt x="481" y="99"/>
                  </a:lnTo>
                  <a:lnTo>
                    <a:pt x="480" y="97"/>
                  </a:lnTo>
                  <a:lnTo>
                    <a:pt x="478" y="94"/>
                  </a:lnTo>
                  <a:lnTo>
                    <a:pt x="476" y="92"/>
                  </a:lnTo>
                  <a:lnTo>
                    <a:pt x="474" y="91"/>
                  </a:lnTo>
                  <a:lnTo>
                    <a:pt x="470" y="90"/>
                  </a:lnTo>
                  <a:lnTo>
                    <a:pt x="468" y="90"/>
                  </a:lnTo>
                  <a:lnTo>
                    <a:pt x="392" y="90"/>
                  </a:lnTo>
                  <a:lnTo>
                    <a:pt x="392" y="14"/>
                  </a:lnTo>
                  <a:lnTo>
                    <a:pt x="392" y="12"/>
                  </a:lnTo>
                  <a:lnTo>
                    <a:pt x="391" y="9"/>
                  </a:lnTo>
                  <a:lnTo>
                    <a:pt x="390" y="6"/>
                  </a:lnTo>
                  <a:lnTo>
                    <a:pt x="388" y="4"/>
                  </a:lnTo>
                  <a:lnTo>
                    <a:pt x="385" y="2"/>
                  </a:lnTo>
                  <a:lnTo>
                    <a:pt x="383" y="1"/>
                  </a:lnTo>
                  <a:lnTo>
                    <a:pt x="380" y="0"/>
                  </a:lnTo>
                  <a:lnTo>
                    <a:pt x="378" y="0"/>
                  </a:lnTo>
                  <a:lnTo>
                    <a:pt x="374" y="0"/>
                  </a:lnTo>
                  <a:lnTo>
                    <a:pt x="371" y="1"/>
                  </a:lnTo>
                  <a:lnTo>
                    <a:pt x="369" y="2"/>
                  </a:lnTo>
                  <a:lnTo>
                    <a:pt x="366" y="4"/>
                  </a:lnTo>
                  <a:lnTo>
                    <a:pt x="365" y="6"/>
                  </a:lnTo>
                  <a:lnTo>
                    <a:pt x="363" y="9"/>
                  </a:lnTo>
                  <a:lnTo>
                    <a:pt x="363" y="12"/>
                  </a:lnTo>
                  <a:lnTo>
                    <a:pt x="362" y="14"/>
                  </a:lnTo>
                  <a:lnTo>
                    <a:pt x="362" y="90"/>
                  </a:lnTo>
                  <a:lnTo>
                    <a:pt x="287" y="90"/>
                  </a:lnTo>
                  <a:lnTo>
                    <a:pt x="284" y="90"/>
                  </a:lnTo>
                  <a:lnTo>
                    <a:pt x="282" y="91"/>
                  </a:lnTo>
                  <a:lnTo>
                    <a:pt x="278" y="92"/>
                  </a:lnTo>
                  <a:lnTo>
                    <a:pt x="276" y="94"/>
                  </a:lnTo>
                  <a:lnTo>
                    <a:pt x="275" y="97"/>
                  </a:lnTo>
                  <a:lnTo>
                    <a:pt x="273" y="99"/>
                  </a:lnTo>
                  <a:lnTo>
                    <a:pt x="273" y="102"/>
                  </a:lnTo>
                  <a:lnTo>
                    <a:pt x="271" y="105"/>
                  </a:lnTo>
                  <a:lnTo>
                    <a:pt x="271" y="120"/>
                  </a:lnTo>
                  <a:lnTo>
                    <a:pt x="16" y="120"/>
                  </a:lnTo>
                  <a:lnTo>
                    <a:pt x="13" y="120"/>
                  </a:lnTo>
                  <a:lnTo>
                    <a:pt x="11" y="121"/>
                  </a:lnTo>
                  <a:lnTo>
                    <a:pt x="7" y="123"/>
                  </a:lnTo>
                  <a:lnTo>
                    <a:pt x="5" y="125"/>
                  </a:lnTo>
                  <a:lnTo>
                    <a:pt x="4" y="127"/>
                  </a:lnTo>
                  <a:lnTo>
                    <a:pt x="1" y="129"/>
                  </a:lnTo>
                  <a:lnTo>
                    <a:pt x="1" y="132"/>
                  </a:lnTo>
                  <a:lnTo>
                    <a:pt x="0" y="135"/>
                  </a:lnTo>
                  <a:lnTo>
                    <a:pt x="0" y="527"/>
                  </a:lnTo>
                  <a:lnTo>
                    <a:pt x="1" y="529"/>
                  </a:lnTo>
                  <a:lnTo>
                    <a:pt x="1" y="533"/>
                  </a:lnTo>
                  <a:lnTo>
                    <a:pt x="4" y="535"/>
                  </a:lnTo>
                  <a:lnTo>
                    <a:pt x="5" y="537"/>
                  </a:lnTo>
                  <a:lnTo>
                    <a:pt x="7" y="539"/>
                  </a:lnTo>
                  <a:lnTo>
                    <a:pt x="11" y="540"/>
                  </a:lnTo>
                  <a:lnTo>
                    <a:pt x="13" y="542"/>
                  </a:lnTo>
                  <a:lnTo>
                    <a:pt x="16" y="542"/>
                  </a:lnTo>
                  <a:lnTo>
                    <a:pt x="16" y="5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82" name="Freeform 4633">
              <a:extLst>
                <a:ext uri="{FF2B5EF4-FFF2-40B4-BE49-F238E27FC236}">
                  <a16:creationId xmlns:a16="http://schemas.microsoft.com/office/drawing/2014/main" id="{93331701-D14D-4015-A07D-590BF5985F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12563" y="4264025"/>
              <a:ext cx="277813" cy="104775"/>
            </a:xfrm>
            <a:custGeom>
              <a:avLst/>
              <a:gdLst>
                <a:gd name="T0" fmla="*/ 45 w 874"/>
                <a:gd name="T1" fmla="*/ 0 h 331"/>
                <a:gd name="T2" fmla="*/ 26 w 874"/>
                <a:gd name="T3" fmla="*/ 2 h 331"/>
                <a:gd name="T4" fmla="*/ 13 w 874"/>
                <a:gd name="T5" fmla="*/ 11 h 331"/>
                <a:gd name="T6" fmla="*/ 4 w 874"/>
                <a:gd name="T7" fmla="*/ 26 h 331"/>
                <a:gd name="T8" fmla="*/ 0 w 874"/>
                <a:gd name="T9" fmla="*/ 45 h 331"/>
                <a:gd name="T10" fmla="*/ 4 w 874"/>
                <a:gd name="T11" fmla="*/ 64 h 331"/>
                <a:gd name="T12" fmla="*/ 13 w 874"/>
                <a:gd name="T13" fmla="*/ 78 h 331"/>
                <a:gd name="T14" fmla="*/ 26 w 874"/>
                <a:gd name="T15" fmla="*/ 87 h 331"/>
                <a:gd name="T16" fmla="*/ 45 w 874"/>
                <a:gd name="T17" fmla="*/ 90 h 331"/>
                <a:gd name="T18" fmla="*/ 105 w 874"/>
                <a:gd name="T19" fmla="*/ 310 h 331"/>
                <a:gd name="T20" fmla="*/ 103 w 874"/>
                <a:gd name="T21" fmla="*/ 315 h 331"/>
                <a:gd name="T22" fmla="*/ 104 w 874"/>
                <a:gd name="T23" fmla="*/ 321 h 331"/>
                <a:gd name="T24" fmla="*/ 106 w 874"/>
                <a:gd name="T25" fmla="*/ 325 h 331"/>
                <a:gd name="T26" fmla="*/ 112 w 874"/>
                <a:gd name="T27" fmla="*/ 330 h 331"/>
                <a:gd name="T28" fmla="*/ 119 w 874"/>
                <a:gd name="T29" fmla="*/ 331 h 331"/>
                <a:gd name="T30" fmla="*/ 127 w 874"/>
                <a:gd name="T31" fmla="*/ 329 h 331"/>
                <a:gd name="T32" fmla="*/ 132 w 874"/>
                <a:gd name="T33" fmla="*/ 323 h 331"/>
                <a:gd name="T34" fmla="*/ 407 w 874"/>
                <a:gd name="T35" fmla="*/ 90 h 331"/>
                <a:gd name="T36" fmla="*/ 408 w 874"/>
                <a:gd name="T37" fmla="*/ 319 h 331"/>
                <a:gd name="T38" fmla="*/ 410 w 874"/>
                <a:gd name="T39" fmla="*/ 324 h 331"/>
                <a:gd name="T40" fmla="*/ 414 w 874"/>
                <a:gd name="T41" fmla="*/ 329 h 331"/>
                <a:gd name="T42" fmla="*/ 419 w 874"/>
                <a:gd name="T43" fmla="*/ 331 h 331"/>
                <a:gd name="T44" fmla="*/ 425 w 874"/>
                <a:gd name="T45" fmla="*/ 331 h 331"/>
                <a:gd name="T46" fmla="*/ 430 w 874"/>
                <a:gd name="T47" fmla="*/ 329 h 331"/>
                <a:gd name="T48" fmla="*/ 435 w 874"/>
                <a:gd name="T49" fmla="*/ 324 h 331"/>
                <a:gd name="T50" fmla="*/ 437 w 874"/>
                <a:gd name="T51" fmla="*/ 319 h 331"/>
                <a:gd name="T52" fmla="*/ 437 w 874"/>
                <a:gd name="T53" fmla="*/ 90 h 331"/>
                <a:gd name="T54" fmla="*/ 713 w 874"/>
                <a:gd name="T55" fmla="*/ 323 h 331"/>
                <a:gd name="T56" fmla="*/ 718 w 874"/>
                <a:gd name="T57" fmla="*/ 329 h 331"/>
                <a:gd name="T58" fmla="*/ 726 w 874"/>
                <a:gd name="T59" fmla="*/ 331 h 331"/>
                <a:gd name="T60" fmla="*/ 733 w 874"/>
                <a:gd name="T61" fmla="*/ 330 h 331"/>
                <a:gd name="T62" fmla="*/ 738 w 874"/>
                <a:gd name="T63" fmla="*/ 325 h 331"/>
                <a:gd name="T64" fmla="*/ 740 w 874"/>
                <a:gd name="T65" fmla="*/ 321 h 331"/>
                <a:gd name="T66" fmla="*/ 741 w 874"/>
                <a:gd name="T67" fmla="*/ 315 h 331"/>
                <a:gd name="T68" fmla="*/ 739 w 874"/>
                <a:gd name="T69" fmla="*/ 310 h 331"/>
                <a:gd name="T70" fmla="*/ 829 w 874"/>
                <a:gd name="T71" fmla="*/ 90 h 331"/>
                <a:gd name="T72" fmla="*/ 848 w 874"/>
                <a:gd name="T73" fmla="*/ 87 h 331"/>
                <a:gd name="T74" fmla="*/ 862 w 874"/>
                <a:gd name="T75" fmla="*/ 78 h 331"/>
                <a:gd name="T76" fmla="*/ 871 w 874"/>
                <a:gd name="T77" fmla="*/ 64 h 331"/>
                <a:gd name="T78" fmla="*/ 874 w 874"/>
                <a:gd name="T79" fmla="*/ 45 h 331"/>
                <a:gd name="T80" fmla="*/ 871 w 874"/>
                <a:gd name="T81" fmla="*/ 26 h 331"/>
                <a:gd name="T82" fmla="*/ 862 w 874"/>
                <a:gd name="T83" fmla="*/ 11 h 331"/>
                <a:gd name="T84" fmla="*/ 848 w 874"/>
                <a:gd name="T85" fmla="*/ 2 h 331"/>
                <a:gd name="T86" fmla="*/ 829 w 874"/>
                <a:gd name="T87" fmla="*/ 0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74" h="331">
                  <a:moveTo>
                    <a:pt x="829" y="0"/>
                  </a:moveTo>
                  <a:lnTo>
                    <a:pt x="45" y="0"/>
                  </a:lnTo>
                  <a:lnTo>
                    <a:pt x="35" y="0"/>
                  </a:lnTo>
                  <a:lnTo>
                    <a:pt x="26" y="2"/>
                  </a:lnTo>
                  <a:lnTo>
                    <a:pt x="18" y="6"/>
                  </a:lnTo>
                  <a:lnTo>
                    <a:pt x="13" y="11"/>
                  </a:lnTo>
                  <a:lnTo>
                    <a:pt x="7" y="18"/>
                  </a:lnTo>
                  <a:lnTo>
                    <a:pt x="4" y="26"/>
                  </a:lnTo>
                  <a:lnTo>
                    <a:pt x="1" y="35"/>
                  </a:lnTo>
                  <a:lnTo>
                    <a:pt x="0" y="45"/>
                  </a:lnTo>
                  <a:lnTo>
                    <a:pt x="1" y="55"/>
                  </a:lnTo>
                  <a:lnTo>
                    <a:pt x="4" y="64"/>
                  </a:lnTo>
                  <a:lnTo>
                    <a:pt x="7" y="72"/>
                  </a:lnTo>
                  <a:lnTo>
                    <a:pt x="13" y="78"/>
                  </a:lnTo>
                  <a:lnTo>
                    <a:pt x="18" y="84"/>
                  </a:lnTo>
                  <a:lnTo>
                    <a:pt x="26" y="87"/>
                  </a:lnTo>
                  <a:lnTo>
                    <a:pt x="35" y="89"/>
                  </a:lnTo>
                  <a:lnTo>
                    <a:pt x="45" y="90"/>
                  </a:lnTo>
                  <a:lnTo>
                    <a:pt x="217" y="90"/>
                  </a:lnTo>
                  <a:lnTo>
                    <a:pt x="105" y="310"/>
                  </a:lnTo>
                  <a:lnTo>
                    <a:pt x="104" y="312"/>
                  </a:lnTo>
                  <a:lnTo>
                    <a:pt x="103" y="315"/>
                  </a:lnTo>
                  <a:lnTo>
                    <a:pt x="103" y="317"/>
                  </a:lnTo>
                  <a:lnTo>
                    <a:pt x="104" y="321"/>
                  </a:lnTo>
                  <a:lnTo>
                    <a:pt x="105" y="323"/>
                  </a:lnTo>
                  <a:lnTo>
                    <a:pt x="106" y="325"/>
                  </a:lnTo>
                  <a:lnTo>
                    <a:pt x="109" y="328"/>
                  </a:lnTo>
                  <a:lnTo>
                    <a:pt x="112" y="330"/>
                  </a:lnTo>
                  <a:lnTo>
                    <a:pt x="115" y="331"/>
                  </a:lnTo>
                  <a:lnTo>
                    <a:pt x="119" y="331"/>
                  </a:lnTo>
                  <a:lnTo>
                    <a:pt x="122" y="331"/>
                  </a:lnTo>
                  <a:lnTo>
                    <a:pt x="127" y="329"/>
                  </a:lnTo>
                  <a:lnTo>
                    <a:pt x="129" y="326"/>
                  </a:lnTo>
                  <a:lnTo>
                    <a:pt x="132" y="323"/>
                  </a:lnTo>
                  <a:lnTo>
                    <a:pt x="251" y="90"/>
                  </a:lnTo>
                  <a:lnTo>
                    <a:pt x="407" y="90"/>
                  </a:lnTo>
                  <a:lnTo>
                    <a:pt x="407" y="316"/>
                  </a:lnTo>
                  <a:lnTo>
                    <a:pt x="408" y="319"/>
                  </a:lnTo>
                  <a:lnTo>
                    <a:pt x="408" y="322"/>
                  </a:lnTo>
                  <a:lnTo>
                    <a:pt x="410" y="324"/>
                  </a:lnTo>
                  <a:lnTo>
                    <a:pt x="411" y="326"/>
                  </a:lnTo>
                  <a:lnTo>
                    <a:pt x="414" y="329"/>
                  </a:lnTo>
                  <a:lnTo>
                    <a:pt x="416" y="330"/>
                  </a:lnTo>
                  <a:lnTo>
                    <a:pt x="419" y="331"/>
                  </a:lnTo>
                  <a:lnTo>
                    <a:pt x="423" y="331"/>
                  </a:lnTo>
                  <a:lnTo>
                    <a:pt x="425" y="331"/>
                  </a:lnTo>
                  <a:lnTo>
                    <a:pt x="428" y="330"/>
                  </a:lnTo>
                  <a:lnTo>
                    <a:pt x="430" y="329"/>
                  </a:lnTo>
                  <a:lnTo>
                    <a:pt x="433" y="326"/>
                  </a:lnTo>
                  <a:lnTo>
                    <a:pt x="435" y="324"/>
                  </a:lnTo>
                  <a:lnTo>
                    <a:pt x="436" y="322"/>
                  </a:lnTo>
                  <a:lnTo>
                    <a:pt x="437" y="319"/>
                  </a:lnTo>
                  <a:lnTo>
                    <a:pt x="437" y="316"/>
                  </a:lnTo>
                  <a:lnTo>
                    <a:pt x="437" y="90"/>
                  </a:lnTo>
                  <a:lnTo>
                    <a:pt x="594" y="90"/>
                  </a:lnTo>
                  <a:lnTo>
                    <a:pt x="713" y="323"/>
                  </a:lnTo>
                  <a:lnTo>
                    <a:pt x="715" y="326"/>
                  </a:lnTo>
                  <a:lnTo>
                    <a:pt x="718" y="329"/>
                  </a:lnTo>
                  <a:lnTo>
                    <a:pt x="722" y="331"/>
                  </a:lnTo>
                  <a:lnTo>
                    <a:pt x="726" y="331"/>
                  </a:lnTo>
                  <a:lnTo>
                    <a:pt x="730" y="331"/>
                  </a:lnTo>
                  <a:lnTo>
                    <a:pt x="733" y="330"/>
                  </a:lnTo>
                  <a:lnTo>
                    <a:pt x="735" y="328"/>
                  </a:lnTo>
                  <a:lnTo>
                    <a:pt x="738" y="325"/>
                  </a:lnTo>
                  <a:lnTo>
                    <a:pt x="739" y="323"/>
                  </a:lnTo>
                  <a:lnTo>
                    <a:pt x="740" y="321"/>
                  </a:lnTo>
                  <a:lnTo>
                    <a:pt x="741" y="317"/>
                  </a:lnTo>
                  <a:lnTo>
                    <a:pt x="741" y="315"/>
                  </a:lnTo>
                  <a:lnTo>
                    <a:pt x="740" y="312"/>
                  </a:lnTo>
                  <a:lnTo>
                    <a:pt x="739" y="310"/>
                  </a:lnTo>
                  <a:lnTo>
                    <a:pt x="627" y="90"/>
                  </a:lnTo>
                  <a:lnTo>
                    <a:pt x="829" y="90"/>
                  </a:lnTo>
                  <a:lnTo>
                    <a:pt x="839" y="89"/>
                  </a:lnTo>
                  <a:lnTo>
                    <a:pt x="848" y="87"/>
                  </a:lnTo>
                  <a:lnTo>
                    <a:pt x="856" y="84"/>
                  </a:lnTo>
                  <a:lnTo>
                    <a:pt x="862" y="78"/>
                  </a:lnTo>
                  <a:lnTo>
                    <a:pt x="868" y="72"/>
                  </a:lnTo>
                  <a:lnTo>
                    <a:pt x="871" y="64"/>
                  </a:lnTo>
                  <a:lnTo>
                    <a:pt x="873" y="55"/>
                  </a:lnTo>
                  <a:lnTo>
                    <a:pt x="874" y="45"/>
                  </a:lnTo>
                  <a:lnTo>
                    <a:pt x="873" y="35"/>
                  </a:lnTo>
                  <a:lnTo>
                    <a:pt x="871" y="26"/>
                  </a:lnTo>
                  <a:lnTo>
                    <a:pt x="868" y="18"/>
                  </a:lnTo>
                  <a:lnTo>
                    <a:pt x="862" y="11"/>
                  </a:lnTo>
                  <a:lnTo>
                    <a:pt x="856" y="7"/>
                  </a:lnTo>
                  <a:lnTo>
                    <a:pt x="848" y="2"/>
                  </a:lnTo>
                  <a:lnTo>
                    <a:pt x="839" y="0"/>
                  </a:lnTo>
                  <a:lnTo>
                    <a:pt x="829" y="0"/>
                  </a:lnTo>
                  <a:lnTo>
                    <a:pt x="82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2085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26535" y="282192"/>
            <a:ext cx="586156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Latn-BA" sz="3200" b="1" cap="all" dirty="0">
                <a:latin typeface="+mj-lt"/>
              </a:rPr>
              <a:t>Kvalitativne varijable</a:t>
            </a:r>
            <a:endParaRPr lang="sr-Latn-RS" sz="3200" cap="all" dirty="0">
              <a:latin typeface="+mj-lt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87376500"/>
              </p:ext>
            </p:extLst>
          </p:nvPr>
        </p:nvGraphicFramePr>
        <p:xfrm>
          <a:off x="154547" y="577997"/>
          <a:ext cx="11809926" cy="60803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3800"/>
            <a:ext cx="584200" cy="584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0773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715374" y="1034531"/>
            <a:ext cx="1885381" cy="3338019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A2D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3800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F9FE27-70E1-44B2-A8D4-22B1FBB9F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Title 4" hidden="1">
            <a:extLst>
              <a:ext uri="{FF2B5EF4-FFF2-40B4-BE49-F238E27FC236}">
                <a16:creationId xmlns:a16="http://schemas.microsoft.com/office/drawing/2014/main" id="{00E293BF-549B-485D-9D6B-4891FBAD4F6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en-US" dirty="0"/>
              <a:t>Balanced scorecard slide 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3C92C2E-8888-42AB-A36D-D6F2B362B0CD}"/>
              </a:ext>
            </a:extLst>
          </p:cNvPr>
          <p:cNvSpPr txBox="1"/>
          <p:nvPr/>
        </p:nvSpPr>
        <p:spPr>
          <a:xfrm>
            <a:off x="1463904" y="292102"/>
            <a:ext cx="9264193" cy="49244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sr-Latn-BA" sz="3200" b="1" cap="all" dirty="0">
                <a:latin typeface="+mj-lt"/>
              </a:rPr>
              <a:t>Distribucija </a:t>
            </a:r>
            <a:r>
              <a:rPr lang="sr-Latn-BA" sz="3200" cap="all" dirty="0">
                <a:latin typeface="+mj-lt"/>
              </a:rPr>
              <a:t>frekvencija</a:t>
            </a:r>
            <a:endParaRPr lang="en-US" sz="3600" cap="all" dirty="0">
              <a:latin typeface="+mj-lt"/>
            </a:endParaRPr>
          </a:p>
        </p:txBody>
      </p:sp>
      <p:sp>
        <p:nvSpPr>
          <p:cNvPr id="52" name="Rounded Rectangle 81">
            <a:extLst>
              <a:ext uri="{FF2B5EF4-FFF2-40B4-BE49-F238E27FC236}">
                <a16:creationId xmlns:a16="http://schemas.microsoft.com/office/drawing/2014/main" id="{30900DD1-10D4-4CC5-8A1B-5E61D6A87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10173" y="3517633"/>
            <a:ext cx="5292616" cy="560290"/>
          </a:xfrm>
          <a:prstGeom prst="roundRect">
            <a:avLst>
              <a:gd name="adj" fmla="val 50000"/>
            </a:avLst>
          </a:prstGeom>
          <a:solidFill>
            <a:schemeClr val="tx2">
              <a:lumMod val="40000"/>
              <a:lumOff val="60000"/>
              <a:alpha val="2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Rounded Rectangle 75">
            <a:extLst>
              <a:ext uri="{FF2B5EF4-FFF2-40B4-BE49-F238E27FC236}">
                <a16:creationId xmlns:a16="http://schemas.microsoft.com/office/drawing/2014/main" id="{8E056C9B-117C-46A2-9865-3A1EAB43F5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91151" y="1975115"/>
            <a:ext cx="5311637" cy="560290"/>
          </a:xfrm>
          <a:prstGeom prst="roundRect">
            <a:avLst>
              <a:gd name="adj" fmla="val 50000"/>
            </a:avLst>
          </a:prstGeom>
          <a:solidFill>
            <a:srgbClr val="A2DC44">
              <a:alpha val="54902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4C1E79D-0449-4A3A-BDF1-B7C21D8C9BFE}"/>
              </a:ext>
            </a:extLst>
          </p:cNvPr>
          <p:cNvSpPr txBox="1"/>
          <p:nvPr/>
        </p:nvSpPr>
        <p:spPr>
          <a:xfrm>
            <a:off x="6766345" y="2091154"/>
            <a:ext cx="3688510" cy="307777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sr-Latn-RS" sz="2000" b="1" spc="750" dirty="0">
                <a:latin typeface="+mj-lt"/>
              </a:rPr>
              <a:t>BROJ PACIJENATA</a:t>
            </a:r>
            <a:endParaRPr lang="en-US" sz="2000" b="1" spc="750" dirty="0">
              <a:latin typeface="+mj-lt"/>
            </a:endParaRPr>
          </a:p>
        </p:txBody>
      </p:sp>
      <p:sp>
        <p:nvSpPr>
          <p:cNvPr id="57" name="Rounded Rectangle 76">
            <a:extLst>
              <a:ext uri="{FF2B5EF4-FFF2-40B4-BE49-F238E27FC236}">
                <a16:creationId xmlns:a16="http://schemas.microsoft.com/office/drawing/2014/main" id="{F0167C70-F7E1-45CB-A597-2788760DBE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57128" y="3549444"/>
            <a:ext cx="2015063" cy="560290"/>
          </a:xfrm>
          <a:prstGeom prst="roundRect">
            <a:avLst>
              <a:gd name="adj" fmla="val 50000"/>
            </a:avLst>
          </a:prstGeom>
          <a:solidFill>
            <a:srgbClr val="C2F3FA">
              <a:alpha val="5500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Rounded Rectangle 77">
            <a:extLst>
              <a:ext uri="{FF2B5EF4-FFF2-40B4-BE49-F238E27FC236}">
                <a16:creationId xmlns:a16="http://schemas.microsoft.com/office/drawing/2014/main" id="{D05DC849-1D99-422D-9887-1F0EF21B0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57128" y="4335002"/>
            <a:ext cx="2015063" cy="560290"/>
          </a:xfrm>
          <a:prstGeom prst="roundRect">
            <a:avLst>
              <a:gd name="adj" fmla="val 50000"/>
            </a:avLst>
          </a:prstGeom>
          <a:solidFill>
            <a:srgbClr val="C2F3FA">
              <a:alpha val="5500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Rounded Rectangle 78">
            <a:extLst>
              <a:ext uri="{FF2B5EF4-FFF2-40B4-BE49-F238E27FC236}">
                <a16:creationId xmlns:a16="http://schemas.microsoft.com/office/drawing/2014/main" id="{21EA2319-E031-4C24-97DB-A7C7217BBD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23585" y="5142706"/>
            <a:ext cx="2015063" cy="560290"/>
          </a:xfrm>
          <a:prstGeom prst="roundRect">
            <a:avLst>
              <a:gd name="adj" fmla="val 50000"/>
            </a:avLst>
          </a:prstGeom>
          <a:solidFill>
            <a:srgbClr val="C2F3FA">
              <a:alpha val="5500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Rounded Rectangle 79">
            <a:extLst>
              <a:ext uri="{FF2B5EF4-FFF2-40B4-BE49-F238E27FC236}">
                <a16:creationId xmlns:a16="http://schemas.microsoft.com/office/drawing/2014/main" id="{9FB01B4F-0A61-4148-ACB1-6F007336C6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53388" y="5837426"/>
            <a:ext cx="2015063" cy="560290"/>
          </a:xfrm>
          <a:prstGeom prst="roundRect">
            <a:avLst>
              <a:gd name="adj" fmla="val 50000"/>
            </a:avLst>
          </a:prstGeom>
          <a:solidFill>
            <a:srgbClr val="C2F3FA">
              <a:alpha val="5500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ounded Rectangle 82">
            <a:extLst>
              <a:ext uri="{FF2B5EF4-FFF2-40B4-BE49-F238E27FC236}">
                <a16:creationId xmlns:a16="http://schemas.microsoft.com/office/drawing/2014/main" id="{29849218-BC89-48A6-9FC5-DB736B4F5E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10172" y="4353134"/>
            <a:ext cx="5292615" cy="560290"/>
          </a:xfrm>
          <a:prstGeom prst="roundRect">
            <a:avLst>
              <a:gd name="adj" fmla="val 50000"/>
            </a:avLst>
          </a:prstGeom>
          <a:solidFill>
            <a:schemeClr val="tx2">
              <a:lumMod val="40000"/>
              <a:lumOff val="60000"/>
              <a:alpha val="2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2" name="Rounded Rectangle 83">
            <a:extLst>
              <a:ext uri="{FF2B5EF4-FFF2-40B4-BE49-F238E27FC236}">
                <a16:creationId xmlns:a16="http://schemas.microsoft.com/office/drawing/2014/main" id="{F7DE142E-1626-441F-BA29-B405D6AA9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10171" y="5126902"/>
            <a:ext cx="5288671" cy="560290"/>
          </a:xfrm>
          <a:prstGeom prst="roundRect">
            <a:avLst>
              <a:gd name="adj" fmla="val 50000"/>
            </a:avLst>
          </a:prstGeom>
          <a:solidFill>
            <a:schemeClr val="tx2">
              <a:lumMod val="40000"/>
              <a:lumOff val="60000"/>
              <a:alpha val="2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Rounded Rectangle 84">
            <a:extLst>
              <a:ext uri="{FF2B5EF4-FFF2-40B4-BE49-F238E27FC236}">
                <a16:creationId xmlns:a16="http://schemas.microsoft.com/office/drawing/2014/main" id="{FC67798E-D16A-4A5F-81D1-7181E4454C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10171" y="5832368"/>
            <a:ext cx="5288672" cy="560290"/>
          </a:xfrm>
          <a:prstGeom prst="roundRect">
            <a:avLst>
              <a:gd name="adj" fmla="val 50000"/>
            </a:avLst>
          </a:prstGeom>
          <a:solidFill>
            <a:schemeClr val="tx2">
              <a:lumMod val="40000"/>
              <a:lumOff val="60000"/>
              <a:alpha val="2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1F372B33-CD3D-4725-9B1E-14B86655D2C8}"/>
              </a:ext>
            </a:extLst>
          </p:cNvPr>
          <p:cNvSpPr txBox="1"/>
          <p:nvPr/>
        </p:nvSpPr>
        <p:spPr>
          <a:xfrm>
            <a:off x="4487459" y="3691089"/>
            <a:ext cx="487314" cy="2769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sr-Latn-RS" b="1" dirty="0"/>
              <a:t>Hitna</a:t>
            </a:r>
            <a:endParaRPr lang="en-US" b="1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16C7348-7C2F-4BAA-BC54-6CF8433B67E2}"/>
              </a:ext>
            </a:extLst>
          </p:cNvPr>
          <p:cNvSpPr txBox="1"/>
          <p:nvPr/>
        </p:nvSpPr>
        <p:spPr>
          <a:xfrm>
            <a:off x="4030215" y="4436996"/>
            <a:ext cx="1477007" cy="2769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sr-Latn-RS" b="1" dirty="0"/>
              <a:t>Intenzivna njega</a:t>
            </a:r>
            <a:endParaRPr lang="en-US" b="1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28D5C86C-3181-4C20-AD34-1F53FCB05854}"/>
              </a:ext>
            </a:extLst>
          </p:cNvPr>
          <p:cNvSpPr txBox="1"/>
          <p:nvPr/>
        </p:nvSpPr>
        <p:spPr>
          <a:xfrm>
            <a:off x="10054058" y="1604836"/>
            <a:ext cx="589072" cy="24622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TOTALS</a:t>
            </a:r>
          </a:p>
        </p:txBody>
      </p:sp>
      <p:sp>
        <p:nvSpPr>
          <p:cNvPr id="169" name="Rounded Rectangle 81">
            <a:extLst>
              <a:ext uri="{FF2B5EF4-FFF2-40B4-BE49-F238E27FC236}">
                <a16:creationId xmlns:a16="http://schemas.microsoft.com/office/drawing/2014/main" id="{30900DD1-10D4-4CC5-8A1B-5E61D6A87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91152" y="2753275"/>
            <a:ext cx="5311637" cy="560290"/>
          </a:xfrm>
          <a:prstGeom prst="roundRect">
            <a:avLst>
              <a:gd name="adj" fmla="val 50000"/>
            </a:avLst>
          </a:prstGeom>
          <a:solidFill>
            <a:schemeClr val="tx2">
              <a:lumMod val="40000"/>
              <a:lumOff val="60000"/>
              <a:alpha val="2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0" name="Rounded Rectangle 76">
            <a:extLst>
              <a:ext uri="{FF2B5EF4-FFF2-40B4-BE49-F238E27FC236}">
                <a16:creationId xmlns:a16="http://schemas.microsoft.com/office/drawing/2014/main" id="{F0167C70-F7E1-45CB-A597-2788760DBE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57129" y="2753275"/>
            <a:ext cx="2015063" cy="560290"/>
          </a:xfrm>
          <a:prstGeom prst="roundRect">
            <a:avLst>
              <a:gd name="adj" fmla="val 50000"/>
            </a:avLst>
          </a:prstGeom>
          <a:solidFill>
            <a:srgbClr val="C2F3FA">
              <a:alpha val="5500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1" name="Rounded Rectangle 76">
            <a:extLst>
              <a:ext uri="{FF2B5EF4-FFF2-40B4-BE49-F238E27FC236}">
                <a16:creationId xmlns:a16="http://schemas.microsoft.com/office/drawing/2014/main" id="{F0167C70-F7E1-45CB-A597-2788760DBE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14671" y="2003520"/>
            <a:ext cx="2015063" cy="560290"/>
          </a:xfrm>
          <a:prstGeom prst="roundRect">
            <a:avLst>
              <a:gd name="adj" fmla="val 50000"/>
            </a:avLst>
          </a:prstGeom>
          <a:solidFill>
            <a:srgbClr val="A2DC44">
              <a:alpha val="5500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04C1E79D-0449-4A3A-BDF1-B7C21D8C9BFE}"/>
              </a:ext>
            </a:extLst>
          </p:cNvPr>
          <p:cNvSpPr txBox="1"/>
          <p:nvPr/>
        </p:nvSpPr>
        <p:spPr>
          <a:xfrm>
            <a:off x="4109150" y="2109253"/>
            <a:ext cx="1243931" cy="307777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sr-Latn-RS" sz="2000" b="1" spc="750" dirty="0">
                <a:latin typeface="+mj-lt"/>
              </a:rPr>
              <a:t>ODJEL</a:t>
            </a:r>
            <a:endParaRPr lang="en-US" sz="2000" b="1" spc="750" dirty="0">
              <a:latin typeface="+mj-lt"/>
            </a:endParaRP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1F372B33-CD3D-4725-9B1E-14B86655D2C8}"/>
              </a:ext>
            </a:extLst>
          </p:cNvPr>
          <p:cNvSpPr txBox="1"/>
          <p:nvPr/>
        </p:nvSpPr>
        <p:spPr>
          <a:xfrm>
            <a:off x="4200458" y="2894921"/>
            <a:ext cx="1061316" cy="2769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sr-Latn-RS" b="1" dirty="0"/>
              <a:t>Kardiologija</a:t>
            </a:r>
            <a:endParaRPr lang="en-US" b="1" dirty="0"/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916C7348-7C2F-4BAA-BC54-6CF8433B67E2}"/>
              </a:ext>
            </a:extLst>
          </p:cNvPr>
          <p:cNvSpPr txBox="1"/>
          <p:nvPr/>
        </p:nvSpPr>
        <p:spPr>
          <a:xfrm>
            <a:off x="4172341" y="5266906"/>
            <a:ext cx="1099725" cy="2769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sr-Latn-RS" b="1" dirty="0"/>
              <a:t>Materinstvo</a:t>
            </a:r>
            <a:endParaRPr lang="en-US" b="1" dirty="0"/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916C7348-7C2F-4BAA-BC54-6CF8433B67E2}"/>
              </a:ext>
            </a:extLst>
          </p:cNvPr>
          <p:cNvSpPr txBox="1"/>
          <p:nvPr/>
        </p:nvSpPr>
        <p:spPr>
          <a:xfrm>
            <a:off x="4343285" y="5943245"/>
            <a:ext cx="775662" cy="2769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sr-Latn-RS" b="1" dirty="0"/>
              <a:t>Hirurgija</a:t>
            </a:r>
            <a:endParaRPr lang="en-US" b="1" dirty="0"/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916C7348-7C2F-4BAA-BC54-6CF8433B67E2}"/>
              </a:ext>
            </a:extLst>
          </p:cNvPr>
          <p:cNvSpPr txBox="1"/>
          <p:nvPr/>
        </p:nvSpPr>
        <p:spPr>
          <a:xfrm>
            <a:off x="8390490" y="2894921"/>
            <a:ext cx="512961" cy="2769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sr-Latn-RS" b="1" dirty="0"/>
              <a:t>1 052</a:t>
            </a:r>
            <a:endParaRPr lang="en-US" b="1" dirty="0"/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916C7348-7C2F-4BAA-BC54-6CF8433B67E2}"/>
              </a:ext>
            </a:extLst>
          </p:cNvPr>
          <p:cNvSpPr txBox="1"/>
          <p:nvPr/>
        </p:nvSpPr>
        <p:spPr>
          <a:xfrm>
            <a:off x="8400106" y="3654058"/>
            <a:ext cx="493726" cy="2769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sr-Latn-RS" sz="1600" b="1" dirty="0"/>
              <a:t>2 </a:t>
            </a:r>
            <a:r>
              <a:rPr lang="sr-Latn-RS" b="1" dirty="0"/>
              <a:t>245</a:t>
            </a:r>
            <a:endParaRPr lang="sr-Latn-RS" sz="1600" b="1" dirty="0"/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916C7348-7C2F-4BAA-BC54-6CF8433B67E2}"/>
              </a:ext>
            </a:extLst>
          </p:cNvPr>
          <p:cNvSpPr txBox="1"/>
          <p:nvPr/>
        </p:nvSpPr>
        <p:spPr>
          <a:xfrm>
            <a:off x="8473844" y="4481606"/>
            <a:ext cx="346250" cy="2769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sr-Latn-RS" b="1" dirty="0"/>
              <a:t>340</a:t>
            </a:r>
            <a:endParaRPr lang="en-US" sz="1600" b="1" dirty="0"/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916C7348-7C2F-4BAA-BC54-6CF8433B67E2}"/>
              </a:ext>
            </a:extLst>
          </p:cNvPr>
          <p:cNvSpPr txBox="1"/>
          <p:nvPr/>
        </p:nvSpPr>
        <p:spPr>
          <a:xfrm>
            <a:off x="8473844" y="5268547"/>
            <a:ext cx="346250" cy="2769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sr-Latn-RS" b="1" dirty="0"/>
              <a:t>552</a:t>
            </a:r>
            <a:endParaRPr lang="en-US" b="1" dirty="0"/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916C7348-7C2F-4BAA-BC54-6CF8433B67E2}"/>
              </a:ext>
            </a:extLst>
          </p:cNvPr>
          <p:cNvSpPr txBox="1"/>
          <p:nvPr/>
        </p:nvSpPr>
        <p:spPr>
          <a:xfrm>
            <a:off x="8390488" y="5958266"/>
            <a:ext cx="512962" cy="2769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sr-Latn-RS" b="1" dirty="0"/>
              <a:t>4 630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10842" y="2174651"/>
            <a:ext cx="279627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Primjer</a:t>
            </a:r>
            <a:r>
              <a:rPr lang="en-US" sz="2400" dirty="0"/>
              <a:t>: </a:t>
            </a:r>
            <a:r>
              <a:rPr lang="sr-Latn-BA" sz="2400" dirty="0"/>
              <a:t>Struktura pacijenata (u godini) po odjelima</a:t>
            </a:r>
            <a:endParaRPr lang="en-US" sz="2400" dirty="0"/>
          </a:p>
          <a:p>
            <a:endParaRPr lang="sr-Latn-RS" dirty="0"/>
          </a:p>
        </p:txBody>
      </p:sp>
      <p:sp>
        <p:nvSpPr>
          <p:cNvPr id="9" name="Round Diagonal Corner Rectangle 8"/>
          <p:cNvSpPr/>
          <p:nvPr/>
        </p:nvSpPr>
        <p:spPr>
          <a:xfrm>
            <a:off x="292100" y="1083031"/>
            <a:ext cx="11006742" cy="506437"/>
          </a:xfrm>
          <a:prstGeom prst="round2DiagRect">
            <a:avLst/>
          </a:prstGeom>
          <a:noFill/>
          <a:ln>
            <a:solidFill>
              <a:srgbClr val="25E3F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r-Latn-BA" sz="2000" i="1" dirty="0">
              <a:solidFill>
                <a:schemeClr val="tx1"/>
              </a:solidFill>
            </a:endParaRPr>
          </a:p>
          <a:p>
            <a:pPr algn="ctr"/>
            <a:r>
              <a:rPr lang="sr-Latn-BA" sz="2000" i="1" dirty="0">
                <a:solidFill>
                  <a:schemeClr val="tx1"/>
                </a:solidFill>
              </a:rPr>
              <a:t>Tabela koja se koristi za organizovanje podataka i prikazivanje strukture</a:t>
            </a:r>
            <a:endParaRPr lang="en-US" sz="2000" i="1" dirty="0">
              <a:solidFill>
                <a:schemeClr val="tx1"/>
              </a:solidFill>
            </a:endParaRPr>
          </a:p>
          <a:p>
            <a:pPr algn="ctr"/>
            <a:endParaRPr lang="sr-Latn-RS" sz="2000" i="1" dirty="0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63903" y="5832368"/>
            <a:ext cx="17207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SzPct val="180000"/>
              <a:buFont typeface="Calibri Light" panose="020F0302020204030204" pitchFamily="34" charset="0"/>
              <a:buChar char="!"/>
            </a:pPr>
            <a:r>
              <a:rPr lang="en-US" b="1" dirty="0"/>
              <a:t>(</a:t>
            </a:r>
            <a:r>
              <a:rPr lang="sr-Latn-BA" b="1" dirty="0"/>
              <a:t>varijable su kategorijalne</a:t>
            </a:r>
            <a:r>
              <a:rPr lang="en-US" b="1" dirty="0"/>
              <a:t>)</a:t>
            </a:r>
          </a:p>
          <a:p>
            <a:pPr marL="285750" indent="-285750">
              <a:buSzPct val="180000"/>
              <a:buFont typeface="Calibri Light" panose="020F0302020204030204" pitchFamily="34" charset="0"/>
              <a:buChar char="!"/>
            </a:pPr>
            <a:endParaRPr lang="sr-Latn-RS" b="1" dirty="0"/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3184628" y="5702996"/>
            <a:ext cx="430769" cy="255270"/>
          </a:xfrm>
          <a:prstGeom prst="straightConnector1">
            <a:avLst/>
          </a:prstGeom>
          <a:ln w="28575">
            <a:solidFill>
              <a:srgbClr val="25E3F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6136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40576" y="168891"/>
            <a:ext cx="51909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BA" sz="3200" b="1" cap="all" dirty="0">
                <a:latin typeface="+mj-lt"/>
              </a:rPr>
              <a:t>Grafikoni - stubići</a:t>
            </a:r>
            <a:endParaRPr lang="sr-Latn-RS" sz="3200" cap="all" dirty="0">
              <a:latin typeface="+mj-lt"/>
            </a:endParaRPr>
          </a:p>
        </p:txBody>
      </p:sp>
      <p:sp>
        <p:nvSpPr>
          <p:cNvPr id="22" name="Rounded Rectangle 75">
            <a:extLst>
              <a:ext uri="{FF2B5EF4-FFF2-40B4-BE49-F238E27FC236}">
                <a16:creationId xmlns:a16="http://schemas.microsoft.com/office/drawing/2014/main" id="{8E056C9B-117C-46A2-9865-3A1EAB43F5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93559" y="996677"/>
            <a:ext cx="3894034" cy="451985"/>
          </a:xfrm>
          <a:prstGeom prst="roundRect">
            <a:avLst>
              <a:gd name="adj" fmla="val 50000"/>
            </a:avLst>
          </a:prstGeom>
          <a:solidFill>
            <a:srgbClr val="A2DC44">
              <a:alpha val="54902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4C1E79D-0449-4A3A-BDF1-B7C21D8C9BFE}"/>
              </a:ext>
            </a:extLst>
          </p:cNvPr>
          <p:cNvSpPr txBox="1"/>
          <p:nvPr/>
        </p:nvSpPr>
        <p:spPr>
          <a:xfrm>
            <a:off x="2476618" y="1109847"/>
            <a:ext cx="3242875" cy="24622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sr-Latn-RS" sz="1600" b="1" spc="750" dirty="0">
                <a:latin typeface="+mj-lt"/>
              </a:rPr>
              <a:t>BROJ PACIJENATA</a:t>
            </a:r>
            <a:endParaRPr lang="en-US" sz="1600" b="1" spc="750" dirty="0"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16C7348-7C2F-4BAA-BC54-6CF8433B67E2}"/>
              </a:ext>
            </a:extLst>
          </p:cNvPr>
          <p:cNvSpPr txBox="1"/>
          <p:nvPr/>
        </p:nvSpPr>
        <p:spPr>
          <a:xfrm>
            <a:off x="325814" y="2963764"/>
            <a:ext cx="1477007" cy="2769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sr-Latn-RS" b="1" dirty="0"/>
              <a:t>Intenzivna njega</a:t>
            </a:r>
            <a:endParaRPr lang="en-US" b="1" dirty="0"/>
          </a:p>
        </p:txBody>
      </p:sp>
      <p:sp>
        <p:nvSpPr>
          <p:cNvPr id="31" name="Rounded Rectangle 81">
            <a:extLst>
              <a:ext uri="{FF2B5EF4-FFF2-40B4-BE49-F238E27FC236}">
                <a16:creationId xmlns:a16="http://schemas.microsoft.com/office/drawing/2014/main" id="{30900DD1-10D4-4CC5-8A1B-5E61D6A87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98841" y="1677837"/>
            <a:ext cx="3905306" cy="433699"/>
          </a:xfrm>
          <a:prstGeom prst="roundRect">
            <a:avLst>
              <a:gd name="adj" fmla="val 50000"/>
            </a:avLst>
          </a:prstGeom>
          <a:solidFill>
            <a:schemeClr val="tx2">
              <a:lumMod val="40000"/>
              <a:lumOff val="60000"/>
              <a:alpha val="2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ounded Rectangle 76">
            <a:extLst>
              <a:ext uri="{FF2B5EF4-FFF2-40B4-BE49-F238E27FC236}">
                <a16:creationId xmlns:a16="http://schemas.microsoft.com/office/drawing/2014/main" id="{F0167C70-F7E1-45CB-A597-2788760DBE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086" y="1658825"/>
            <a:ext cx="1923753" cy="418644"/>
          </a:xfrm>
          <a:prstGeom prst="roundRect">
            <a:avLst>
              <a:gd name="adj" fmla="val 50000"/>
            </a:avLst>
          </a:prstGeom>
          <a:solidFill>
            <a:srgbClr val="C2F3FA">
              <a:alpha val="5500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/>
              <a:t>c</a:t>
            </a:r>
            <a:endParaRPr lang="en-US" dirty="0"/>
          </a:p>
        </p:txBody>
      </p:sp>
      <p:sp>
        <p:nvSpPr>
          <p:cNvPr id="33" name="Rounded Rectangle 76">
            <a:extLst>
              <a:ext uri="{FF2B5EF4-FFF2-40B4-BE49-F238E27FC236}">
                <a16:creationId xmlns:a16="http://schemas.microsoft.com/office/drawing/2014/main" id="{F0167C70-F7E1-45CB-A597-2788760DBE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360" y="1032911"/>
            <a:ext cx="1923753" cy="434033"/>
          </a:xfrm>
          <a:prstGeom prst="roundRect">
            <a:avLst>
              <a:gd name="adj" fmla="val 50000"/>
            </a:avLst>
          </a:prstGeom>
          <a:solidFill>
            <a:srgbClr val="A2DC44">
              <a:alpha val="5500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4C1E79D-0449-4A3A-BDF1-B7C21D8C9BFE}"/>
              </a:ext>
            </a:extLst>
          </p:cNvPr>
          <p:cNvSpPr txBox="1"/>
          <p:nvPr/>
        </p:nvSpPr>
        <p:spPr>
          <a:xfrm>
            <a:off x="552865" y="1140624"/>
            <a:ext cx="1061316" cy="21544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sr-Latn-RS" sz="1400" b="1" spc="750" dirty="0">
                <a:latin typeface="+mj-lt"/>
              </a:rPr>
              <a:t>ODJEL</a:t>
            </a:r>
            <a:endParaRPr lang="en-US" sz="1400" b="1" spc="750" dirty="0">
              <a:latin typeface="+mj-lt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F372B33-CD3D-4725-9B1E-14B86655D2C8}"/>
              </a:ext>
            </a:extLst>
          </p:cNvPr>
          <p:cNvSpPr txBox="1"/>
          <p:nvPr/>
        </p:nvSpPr>
        <p:spPr>
          <a:xfrm>
            <a:off x="533661" y="1736925"/>
            <a:ext cx="1061317" cy="2769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sr-Latn-RS" b="1" dirty="0">
                <a:solidFill>
                  <a:schemeClr val="bg1">
                    <a:lumMod val="50000"/>
                  </a:schemeClr>
                </a:solidFill>
              </a:rPr>
              <a:t>Kardiologija</a:t>
            </a:r>
            <a:endParaRPr lang="en-US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16C7348-7C2F-4BAA-BC54-6CF8433B67E2}"/>
              </a:ext>
            </a:extLst>
          </p:cNvPr>
          <p:cNvSpPr txBox="1"/>
          <p:nvPr/>
        </p:nvSpPr>
        <p:spPr>
          <a:xfrm>
            <a:off x="514456" y="3592326"/>
            <a:ext cx="1099725" cy="2769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sr-Latn-RS" b="1" dirty="0"/>
              <a:t>Materinstvo</a:t>
            </a:r>
            <a:endParaRPr lang="en-US" b="1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16C7348-7C2F-4BAA-BC54-6CF8433B67E2}"/>
              </a:ext>
            </a:extLst>
          </p:cNvPr>
          <p:cNvSpPr txBox="1"/>
          <p:nvPr/>
        </p:nvSpPr>
        <p:spPr>
          <a:xfrm>
            <a:off x="533661" y="4209381"/>
            <a:ext cx="775662" cy="2769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sr-Latn-RS" b="1" dirty="0"/>
              <a:t>Hirurgija</a:t>
            </a:r>
            <a:endParaRPr lang="en-US" b="1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16C7348-7C2F-4BAA-BC54-6CF8433B67E2}"/>
              </a:ext>
            </a:extLst>
          </p:cNvPr>
          <p:cNvSpPr txBox="1"/>
          <p:nvPr/>
        </p:nvSpPr>
        <p:spPr>
          <a:xfrm>
            <a:off x="4311678" y="1756186"/>
            <a:ext cx="512961" cy="2769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sr-Latn-RS" b="1" dirty="0"/>
              <a:t>1 052</a:t>
            </a:r>
            <a:endParaRPr lang="en-US" b="1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16C7348-7C2F-4BAA-BC54-6CF8433B67E2}"/>
              </a:ext>
            </a:extLst>
          </p:cNvPr>
          <p:cNvSpPr txBox="1"/>
          <p:nvPr/>
        </p:nvSpPr>
        <p:spPr>
          <a:xfrm>
            <a:off x="4330913" y="2306292"/>
            <a:ext cx="493726" cy="2769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sr-Latn-RS" sz="1600" b="1" dirty="0"/>
              <a:t>2 </a:t>
            </a:r>
            <a:r>
              <a:rPr lang="sr-Latn-RS" b="1" dirty="0"/>
              <a:t>245</a:t>
            </a:r>
            <a:endParaRPr lang="sr-Latn-RS" sz="1600" b="1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16C7348-7C2F-4BAA-BC54-6CF8433B67E2}"/>
              </a:ext>
            </a:extLst>
          </p:cNvPr>
          <p:cNvSpPr txBox="1"/>
          <p:nvPr/>
        </p:nvSpPr>
        <p:spPr>
          <a:xfrm>
            <a:off x="4347467" y="2963764"/>
            <a:ext cx="346250" cy="2769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sr-Latn-RS" b="1" dirty="0"/>
              <a:t>340</a:t>
            </a:r>
            <a:endParaRPr lang="en-US" sz="1600" b="1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16C7348-7C2F-4BAA-BC54-6CF8433B67E2}"/>
              </a:ext>
            </a:extLst>
          </p:cNvPr>
          <p:cNvSpPr txBox="1"/>
          <p:nvPr/>
        </p:nvSpPr>
        <p:spPr>
          <a:xfrm>
            <a:off x="4311678" y="3580595"/>
            <a:ext cx="346250" cy="2769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sr-Latn-RS" b="1" dirty="0"/>
              <a:t>552</a:t>
            </a:r>
            <a:endParaRPr lang="en-US" b="1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16C7348-7C2F-4BAA-BC54-6CF8433B67E2}"/>
              </a:ext>
            </a:extLst>
          </p:cNvPr>
          <p:cNvSpPr txBox="1"/>
          <p:nvPr/>
        </p:nvSpPr>
        <p:spPr>
          <a:xfrm>
            <a:off x="4264111" y="4209382"/>
            <a:ext cx="512962" cy="2769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sr-Latn-RS" b="1" dirty="0"/>
              <a:t>4 630</a:t>
            </a:r>
            <a:endParaRPr lang="en-US" b="1" dirty="0"/>
          </a:p>
        </p:txBody>
      </p:sp>
      <p:sp>
        <p:nvSpPr>
          <p:cNvPr id="47" name="Rounded Rectangle 76">
            <a:extLst>
              <a:ext uri="{FF2B5EF4-FFF2-40B4-BE49-F238E27FC236}">
                <a16:creationId xmlns:a16="http://schemas.microsoft.com/office/drawing/2014/main" id="{F0167C70-F7E1-45CB-A597-2788760DBE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426" y="4152231"/>
            <a:ext cx="1923753" cy="418644"/>
          </a:xfrm>
          <a:prstGeom prst="roundRect">
            <a:avLst>
              <a:gd name="adj" fmla="val 50000"/>
            </a:avLst>
          </a:prstGeom>
          <a:solidFill>
            <a:srgbClr val="C2F3FA">
              <a:alpha val="5500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Rounded Rectangle 76">
            <a:extLst>
              <a:ext uri="{FF2B5EF4-FFF2-40B4-BE49-F238E27FC236}">
                <a16:creationId xmlns:a16="http://schemas.microsoft.com/office/drawing/2014/main" id="{F0167C70-F7E1-45CB-A597-2788760DBE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6914" y="2244685"/>
            <a:ext cx="1923753" cy="418644"/>
          </a:xfrm>
          <a:prstGeom prst="roundRect">
            <a:avLst>
              <a:gd name="adj" fmla="val 50000"/>
            </a:avLst>
          </a:prstGeom>
          <a:solidFill>
            <a:srgbClr val="C2F3FA">
              <a:alpha val="5500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Rounded Rectangle 76">
            <a:extLst>
              <a:ext uri="{FF2B5EF4-FFF2-40B4-BE49-F238E27FC236}">
                <a16:creationId xmlns:a16="http://schemas.microsoft.com/office/drawing/2014/main" id="{F0167C70-F7E1-45CB-A597-2788760DBE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6913" y="2895264"/>
            <a:ext cx="1923753" cy="418644"/>
          </a:xfrm>
          <a:prstGeom prst="roundRect">
            <a:avLst>
              <a:gd name="adj" fmla="val 50000"/>
            </a:avLst>
          </a:prstGeom>
          <a:solidFill>
            <a:srgbClr val="C2F3FA">
              <a:alpha val="5500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50" name="Rounded Rectangle 76">
            <a:extLst>
              <a:ext uri="{FF2B5EF4-FFF2-40B4-BE49-F238E27FC236}">
                <a16:creationId xmlns:a16="http://schemas.microsoft.com/office/drawing/2014/main" id="{F0167C70-F7E1-45CB-A597-2788760DBE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7900" y="3517632"/>
            <a:ext cx="1923753" cy="418644"/>
          </a:xfrm>
          <a:prstGeom prst="roundRect">
            <a:avLst>
              <a:gd name="adj" fmla="val 50000"/>
            </a:avLst>
          </a:prstGeom>
          <a:solidFill>
            <a:srgbClr val="C2F3FA">
              <a:alpha val="5500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51" name="TextBox 50"/>
          <p:cNvSpPr txBox="1"/>
          <p:nvPr/>
        </p:nvSpPr>
        <p:spPr>
          <a:xfrm>
            <a:off x="602163" y="2270718"/>
            <a:ext cx="1099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b="1" dirty="0">
                <a:solidFill>
                  <a:schemeClr val="bg1">
                    <a:lumMod val="50000"/>
                  </a:schemeClr>
                </a:solidFill>
              </a:rPr>
              <a:t>Hitna</a:t>
            </a:r>
          </a:p>
        </p:txBody>
      </p:sp>
      <p:sp>
        <p:nvSpPr>
          <p:cNvPr id="52" name="Rounded Rectangle 81">
            <a:extLst>
              <a:ext uri="{FF2B5EF4-FFF2-40B4-BE49-F238E27FC236}">
                <a16:creationId xmlns:a16="http://schemas.microsoft.com/office/drawing/2014/main" id="{30900DD1-10D4-4CC5-8A1B-5E61D6A87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98841" y="2237157"/>
            <a:ext cx="3905306" cy="433699"/>
          </a:xfrm>
          <a:prstGeom prst="roundRect">
            <a:avLst>
              <a:gd name="adj" fmla="val 50000"/>
            </a:avLst>
          </a:prstGeom>
          <a:solidFill>
            <a:schemeClr val="tx2">
              <a:lumMod val="40000"/>
              <a:lumOff val="60000"/>
              <a:alpha val="2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Rounded Rectangle 81">
            <a:extLst>
              <a:ext uri="{FF2B5EF4-FFF2-40B4-BE49-F238E27FC236}">
                <a16:creationId xmlns:a16="http://schemas.microsoft.com/office/drawing/2014/main" id="{30900DD1-10D4-4CC5-8A1B-5E61D6A87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10113" y="2895264"/>
            <a:ext cx="3894034" cy="433699"/>
          </a:xfrm>
          <a:prstGeom prst="roundRect">
            <a:avLst>
              <a:gd name="adj" fmla="val 50000"/>
            </a:avLst>
          </a:prstGeom>
          <a:solidFill>
            <a:schemeClr val="tx2">
              <a:lumMod val="40000"/>
              <a:lumOff val="60000"/>
              <a:alpha val="2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Rounded Rectangle 81">
            <a:extLst>
              <a:ext uri="{FF2B5EF4-FFF2-40B4-BE49-F238E27FC236}">
                <a16:creationId xmlns:a16="http://schemas.microsoft.com/office/drawing/2014/main" id="{30900DD1-10D4-4CC5-8A1B-5E61D6A87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93559" y="3531801"/>
            <a:ext cx="3910588" cy="433699"/>
          </a:xfrm>
          <a:prstGeom prst="roundRect">
            <a:avLst>
              <a:gd name="adj" fmla="val 50000"/>
            </a:avLst>
          </a:prstGeom>
          <a:solidFill>
            <a:schemeClr val="tx2">
              <a:lumMod val="40000"/>
              <a:lumOff val="60000"/>
              <a:alpha val="2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Rounded Rectangle 81">
            <a:extLst>
              <a:ext uri="{FF2B5EF4-FFF2-40B4-BE49-F238E27FC236}">
                <a16:creationId xmlns:a16="http://schemas.microsoft.com/office/drawing/2014/main" id="{30900DD1-10D4-4CC5-8A1B-5E61D6A87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10113" y="4170292"/>
            <a:ext cx="3894034" cy="433699"/>
          </a:xfrm>
          <a:prstGeom prst="roundRect">
            <a:avLst>
              <a:gd name="adj" fmla="val 50000"/>
            </a:avLst>
          </a:prstGeom>
          <a:solidFill>
            <a:schemeClr val="tx2">
              <a:lumMod val="40000"/>
              <a:lumOff val="60000"/>
              <a:alpha val="2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58" name="Chart 57"/>
          <p:cNvGraphicFramePr/>
          <p:nvPr>
            <p:extLst>
              <p:ext uri="{D42A27DB-BD31-4B8C-83A1-F6EECF244321}">
                <p14:modId xmlns:p14="http://schemas.microsoft.com/office/powerpoint/2010/main" val="1737869015"/>
              </p:ext>
            </p:extLst>
          </p:nvPr>
        </p:nvGraphicFramePr>
        <p:xfrm>
          <a:off x="6121081" y="1761080"/>
          <a:ext cx="5809319" cy="33578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9" name="TextBox 58"/>
          <p:cNvSpPr txBox="1"/>
          <p:nvPr/>
        </p:nvSpPr>
        <p:spPr>
          <a:xfrm>
            <a:off x="7948246" y="1248346"/>
            <a:ext cx="26165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Pacijenti po jedinicama</a:t>
            </a:r>
          </a:p>
        </p:txBody>
      </p:sp>
      <p:sp>
        <p:nvSpPr>
          <p:cNvPr id="60" name="TextBox 59"/>
          <p:cNvSpPr txBox="1"/>
          <p:nvPr/>
        </p:nvSpPr>
        <p:spPr>
          <a:xfrm rot="16200000">
            <a:off x="5478634" y="2731312"/>
            <a:ext cx="12499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100" dirty="0"/>
              <a:t>Broj pacijenata</a:t>
            </a:r>
          </a:p>
        </p:txBody>
      </p:sp>
      <p:sp>
        <p:nvSpPr>
          <p:cNvPr id="65" name="Rectangle 64"/>
          <p:cNvSpPr/>
          <p:nvPr/>
        </p:nvSpPr>
        <p:spPr>
          <a:xfrm>
            <a:off x="63276" y="5328900"/>
            <a:ext cx="115285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A2DC44"/>
              </a:buClr>
              <a:buFont typeface="Wingdings" panose="05000000000000000000" pitchFamily="2" charset="2"/>
              <a:buChar char="v"/>
            </a:pPr>
            <a:r>
              <a:rPr lang="sr-Latn-BA" sz="2000" dirty="0"/>
              <a:t>Stubići (</a:t>
            </a:r>
            <a:r>
              <a:rPr lang="en-US" sz="2000" dirty="0"/>
              <a:t>Bar charts</a:t>
            </a:r>
            <a:r>
              <a:rPr lang="sr-Latn-BA" sz="2000" dirty="0"/>
              <a:t>)</a:t>
            </a:r>
            <a:r>
              <a:rPr lang="en-US" sz="2000" dirty="0"/>
              <a:t> </a:t>
            </a:r>
            <a:r>
              <a:rPr lang="sr-Latn-BA" sz="2000" dirty="0"/>
              <a:t>i pite</a:t>
            </a:r>
            <a:r>
              <a:rPr lang="en-US" sz="2000" dirty="0"/>
              <a:t> </a:t>
            </a:r>
            <a:r>
              <a:rPr lang="sr-Latn-BA" sz="2000" dirty="0"/>
              <a:t>(</a:t>
            </a:r>
            <a:r>
              <a:rPr lang="en-US" sz="2000" dirty="0"/>
              <a:t>Pie charts</a:t>
            </a:r>
            <a:r>
              <a:rPr lang="sr-Latn-BA" sz="2000" dirty="0"/>
              <a:t>)</a:t>
            </a:r>
            <a:r>
              <a:rPr lang="en-US" sz="2000" dirty="0"/>
              <a:t> </a:t>
            </a:r>
            <a:r>
              <a:rPr lang="sr-Latn-BA" sz="2000" dirty="0"/>
              <a:t>su grafikoni koji se najčešće koriste kod kvalitativnih varijabli.</a:t>
            </a:r>
            <a:endParaRPr lang="en-US" sz="2000" dirty="0"/>
          </a:p>
          <a:p>
            <a:pPr marL="285750" indent="-285750">
              <a:buClr>
                <a:srgbClr val="A2DC44"/>
              </a:buClr>
              <a:buFont typeface="Wingdings" panose="05000000000000000000" pitchFamily="2" charset="2"/>
              <a:buChar char="v"/>
            </a:pPr>
            <a:r>
              <a:rPr lang="hr-HR" sz="2000" dirty="0"/>
              <a:t>Visina stuba ili veličinu dijela pite pokazuje učešće i postotak za svaku kategoriju</a:t>
            </a:r>
            <a:endParaRPr lang="en-US" sz="2000" dirty="0"/>
          </a:p>
        </p:txBody>
      </p:sp>
      <p:sp>
        <p:nvSpPr>
          <p:cNvPr id="66" name="Circular Arrow 65"/>
          <p:cNvSpPr/>
          <p:nvPr/>
        </p:nvSpPr>
        <p:spPr>
          <a:xfrm rot="1813482">
            <a:off x="6185610" y="921558"/>
            <a:ext cx="945293" cy="976240"/>
          </a:xfrm>
          <a:prstGeom prst="circularArrow">
            <a:avLst/>
          </a:prstGeom>
          <a:solidFill>
            <a:srgbClr val="C2F3FA"/>
          </a:solidFill>
          <a:ln>
            <a:solidFill>
              <a:srgbClr val="A2DC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>
              <a:solidFill>
                <a:schemeClr val="tx1"/>
              </a:solidFill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3800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6681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75">
            <a:extLst>
              <a:ext uri="{FF2B5EF4-FFF2-40B4-BE49-F238E27FC236}">
                <a16:creationId xmlns:a16="http://schemas.microsoft.com/office/drawing/2014/main" id="{8E056C9B-117C-46A2-9865-3A1EAB43F5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93559" y="996677"/>
            <a:ext cx="3894034" cy="451985"/>
          </a:xfrm>
          <a:prstGeom prst="roundRect">
            <a:avLst>
              <a:gd name="adj" fmla="val 50000"/>
            </a:avLst>
          </a:prstGeom>
          <a:solidFill>
            <a:srgbClr val="A2DC44">
              <a:alpha val="54902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C1E79D-0449-4A3A-BDF1-B7C21D8C9BFE}"/>
              </a:ext>
            </a:extLst>
          </p:cNvPr>
          <p:cNvSpPr txBox="1"/>
          <p:nvPr/>
        </p:nvSpPr>
        <p:spPr>
          <a:xfrm>
            <a:off x="2476618" y="1109847"/>
            <a:ext cx="3242875" cy="24622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sr-Latn-RS" sz="1600" b="1" spc="750" dirty="0">
                <a:latin typeface="+mj-lt"/>
              </a:rPr>
              <a:t>BROJ PACIJENATA</a:t>
            </a:r>
            <a:endParaRPr lang="en-US" sz="1600" b="1" spc="750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6C7348-7C2F-4BAA-BC54-6CF8433B67E2}"/>
              </a:ext>
            </a:extLst>
          </p:cNvPr>
          <p:cNvSpPr txBox="1"/>
          <p:nvPr/>
        </p:nvSpPr>
        <p:spPr>
          <a:xfrm>
            <a:off x="325814" y="2963764"/>
            <a:ext cx="1477007" cy="2769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sr-Latn-RS" b="1" dirty="0"/>
              <a:t>Intenzivna njega</a:t>
            </a:r>
            <a:endParaRPr lang="en-US" b="1" dirty="0"/>
          </a:p>
        </p:txBody>
      </p:sp>
      <p:sp>
        <p:nvSpPr>
          <p:cNvPr id="5" name="Rounded Rectangle 81">
            <a:extLst>
              <a:ext uri="{FF2B5EF4-FFF2-40B4-BE49-F238E27FC236}">
                <a16:creationId xmlns:a16="http://schemas.microsoft.com/office/drawing/2014/main" id="{30900DD1-10D4-4CC5-8A1B-5E61D6A87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98841" y="1677837"/>
            <a:ext cx="3905306" cy="433699"/>
          </a:xfrm>
          <a:prstGeom prst="roundRect">
            <a:avLst>
              <a:gd name="adj" fmla="val 50000"/>
            </a:avLst>
          </a:prstGeom>
          <a:solidFill>
            <a:schemeClr val="tx2">
              <a:lumMod val="40000"/>
              <a:lumOff val="60000"/>
              <a:alpha val="2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76">
            <a:extLst>
              <a:ext uri="{FF2B5EF4-FFF2-40B4-BE49-F238E27FC236}">
                <a16:creationId xmlns:a16="http://schemas.microsoft.com/office/drawing/2014/main" id="{F0167C70-F7E1-45CB-A597-2788760DBE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086" y="1658825"/>
            <a:ext cx="1923753" cy="418644"/>
          </a:xfrm>
          <a:prstGeom prst="roundRect">
            <a:avLst>
              <a:gd name="adj" fmla="val 50000"/>
            </a:avLst>
          </a:prstGeom>
          <a:solidFill>
            <a:srgbClr val="C2F3FA">
              <a:alpha val="5500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/>
              <a:t>c</a:t>
            </a:r>
            <a:endParaRPr lang="en-US" dirty="0"/>
          </a:p>
        </p:txBody>
      </p:sp>
      <p:sp>
        <p:nvSpPr>
          <p:cNvPr id="7" name="Rounded Rectangle 76">
            <a:extLst>
              <a:ext uri="{FF2B5EF4-FFF2-40B4-BE49-F238E27FC236}">
                <a16:creationId xmlns:a16="http://schemas.microsoft.com/office/drawing/2014/main" id="{F0167C70-F7E1-45CB-A597-2788760DBE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360" y="1032911"/>
            <a:ext cx="1923753" cy="434033"/>
          </a:xfrm>
          <a:prstGeom prst="roundRect">
            <a:avLst>
              <a:gd name="adj" fmla="val 50000"/>
            </a:avLst>
          </a:prstGeom>
          <a:solidFill>
            <a:srgbClr val="A2DC44">
              <a:alpha val="5500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C1E79D-0449-4A3A-BDF1-B7C21D8C9BFE}"/>
              </a:ext>
            </a:extLst>
          </p:cNvPr>
          <p:cNvSpPr txBox="1"/>
          <p:nvPr/>
        </p:nvSpPr>
        <p:spPr>
          <a:xfrm>
            <a:off x="552865" y="1140624"/>
            <a:ext cx="1061316" cy="21544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sr-Latn-RS" sz="1400" b="1" spc="750" dirty="0">
                <a:latin typeface="+mj-lt"/>
              </a:rPr>
              <a:t>ODJEL</a:t>
            </a:r>
            <a:endParaRPr lang="en-US" sz="1400" b="1" spc="750" dirty="0"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372B33-CD3D-4725-9B1E-14B86655D2C8}"/>
              </a:ext>
            </a:extLst>
          </p:cNvPr>
          <p:cNvSpPr txBox="1"/>
          <p:nvPr/>
        </p:nvSpPr>
        <p:spPr>
          <a:xfrm>
            <a:off x="533661" y="1736925"/>
            <a:ext cx="1061317" cy="2769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sr-Latn-RS" b="1" dirty="0">
                <a:solidFill>
                  <a:schemeClr val="bg1">
                    <a:lumMod val="50000"/>
                  </a:schemeClr>
                </a:solidFill>
              </a:rPr>
              <a:t>Kardiologija</a:t>
            </a:r>
            <a:endParaRPr lang="en-US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6C7348-7C2F-4BAA-BC54-6CF8433B67E2}"/>
              </a:ext>
            </a:extLst>
          </p:cNvPr>
          <p:cNvSpPr txBox="1"/>
          <p:nvPr/>
        </p:nvSpPr>
        <p:spPr>
          <a:xfrm>
            <a:off x="514456" y="3592326"/>
            <a:ext cx="1099725" cy="2769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sr-Latn-RS" b="1" dirty="0"/>
              <a:t>Materinstvo</a:t>
            </a:r>
            <a:endParaRPr lang="en-US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6C7348-7C2F-4BAA-BC54-6CF8433B67E2}"/>
              </a:ext>
            </a:extLst>
          </p:cNvPr>
          <p:cNvSpPr txBox="1"/>
          <p:nvPr/>
        </p:nvSpPr>
        <p:spPr>
          <a:xfrm>
            <a:off x="533661" y="4209381"/>
            <a:ext cx="775662" cy="2769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sr-Latn-RS" b="1" dirty="0"/>
              <a:t>Hirurgija</a:t>
            </a:r>
            <a:endParaRPr lang="en-US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16C7348-7C2F-4BAA-BC54-6CF8433B67E2}"/>
              </a:ext>
            </a:extLst>
          </p:cNvPr>
          <p:cNvSpPr txBox="1"/>
          <p:nvPr/>
        </p:nvSpPr>
        <p:spPr>
          <a:xfrm>
            <a:off x="4311678" y="1756186"/>
            <a:ext cx="512961" cy="2769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sr-Latn-RS" b="1" dirty="0"/>
              <a:t>1 052</a:t>
            </a:r>
            <a:endParaRPr lang="en-US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16C7348-7C2F-4BAA-BC54-6CF8433B67E2}"/>
              </a:ext>
            </a:extLst>
          </p:cNvPr>
          <p:cNvSpPr txBox="1"/>
          <p:nvPr/>
        </p:nvSpPr>
        <p:spPr>
          <a:xfrm>
            <a:off x="4330913" y="2306292"/>
            <a:ext cx="493726" cy="2769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sr-Latn-RS" sz="1600" b="1" dirty="0"/>
              <a:t>2 </a:t>
            </a:r>
            <a:r>
              <a:rPr lang="sr-Latn-RS" b="1" dirty="0"/>
              <a:t>245</a:t>
            </a:r>
            <a:endParaRPr lang="sr-Latn-RS" sz="16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16C7348-7C2F-4BAA-BC54-6CF8433B67E2}"/>
              </a:ext>
            </a:extLst>
          </p:cNvPr>
          <p:cNvSpPr txBox="1"/>
          <p:nvPr/>
        </p:nvSpPr>
        <p:spPr>
          <a:xfrm>
            <a:off x="4347467" y="2963764"/>
            <a:ext cx="346250" cy="2769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sr-Latn-RS" b="1" dirty="0"/>
              <a:t>340</a:t>
            </a:r>
            <a:endParaRPr lang="en-US" sz="1600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16C7348-7C2F-4BAA-BC54-6CF8433B67E2}"/>
              </a:ext>
            </a:extLst>
          </p:cNvPr>
          <p:cNvSpPr txBox="1"/>
          <p:nvPr/>
        </p:nvSpPr>
        <p:spPr>
          <a:xfrm>
            <a:off x="4311678" y="3580595"/>
            <a:ext cx="346250" cy="2769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sr-Latn-RS" b="1" dirty="0"/>
              <a:t>552</a:t>
            </a:r>
            <a:endParaRPr lang="en-US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16C7348-7C2F-4BAA-BC54-6CF8433B67E2}"/>
              </a:ext>
            </a:extLst>
          </p:cNvPr>
          <p:cNvSpPr txBox="1"/>
          <p:nvPr/>
        </p:nvSpPr>
        <p:spPr>
          <a:xfrm>
            <a:off x="4264111" y="4209382"/>
            <a:ext cx="512962" cy="2769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sr-Latn-RS" b="1" dirty="0"/>
              <a:t>4 630</a:t>
            </a:r>
            <a:endParaRPr lang="en-US" b="1" dirty="0"/>
          </a:p>
        </p:txBody>
      </p:sp>
      <p:sp>
        <p:nvSpPr>
          <p:cNvPr id="17" name="Rounded Rectangle 76">
            <a:extLst>
              <a:ext uri="{FF2B5EF4-FFF2-40B4-BE49-F238E27FC236}">
                <a16:creationId xmlns:a16="http://schemas.microsoft.com/office/drawing/2014/main" id="{F0167C70-F7E1-45CB-A597-2788760DBE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426" y="4152231"/>
            <a:ext cx="1923753" cy="418644"/>
          </a:xfrm>
          <a:prstGeom prst="roundRect">
            <a:avLst>
              <a:gd name="adj" fmla="val 50000"/>
            </a:avLst>
          </a:prstGeom>
          <a:solidFill>
            <a:srgbClr val="C2F3FA">
              <a:alpha val="5500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ounded Rectangle 76">
            <a:extLst>
              <a:ext uri="{FF2B5EF4-FFF2-40B4-BE49-F238E27FC236}">
                <a16:creationId xmlns:a16="http://schemas.microsoft.com/office/drawing/2014/main" id="{F0167C70-F7E1-45CB-A597-2788760DBE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6914" y="2244685"/>
            <a:ext cx="1923753" cy="418644"/>
          </a:xfrm>
          <a:prstGeom prst="roundRect">
            <a:avLst>
              <a:gd name="adj" fmla="val 50000"/>
            </a:avLst>
          </a:prstGeom>
          <a:solidFill>
            <a:srgbClr val="C2F3FA">
              <a:alpha val="5500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ounded Rectangle 76">
            <a:extLst>
              <a:ext uri="{FF2B5EF4-FFF2-40B4-BE49-F238E27FC236}">
                <a16:creationId xmlns:a16="http://schemas.microsoft.com/office/drawing/2014/main" id="{F0167C70-F7E1-45CB-A597-2788760DBE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6913" y="2895264"/>
            <a:ext cx="1923753" cy="418644"/>
          </a:xfrm>
          <a:prstGeom prst="roundRect">
            <a:avLst>
              <a:gd name="adj" fmla="val 50000"/>
            </a:avLst>
          </a:prstGeom>
          <a:solidFill>
            <a:srgbClr val="C2F3FA">
              <a:alpha val="5500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0" name="Rounded Rectangle 76">
            <a:extLst>
              <a:ext uri="{FF2B5EF4-FFF2-40B4-BE49-F238E27FC236}">
                <a16:creationId xmlns:a16="http://schemas.microsoft.com/office/drawing/2014/main" id="{F0167C70-F7E1-45CB-A597-2788760DBE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7900" y="3517632"/>
            <a:ext cx="1923753" cy="418644"/>
          </a:xfrm>
          <a:prstGeom prst="roundRect">
            <a:avLst>
              <a:gd name="adj" fmla="val 50000"/>
            </a:avLst>
          </a:prstGeom>
          <a:solidFill>
            <a:srgbClr val="C2F3FA">
              <a:alpha val="5500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1" name="TextBox 20"/>
          <p:cNvSpPr txBox="1"/>
          <p:nvPr/>
        </p:nvSpPr>
        <p:spPr>
          <a:xfrm>
            <a:off x="602163" y="2270718"/>
            <a:ext cx="1099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b="1" dirty="0">
                <a:solidFill>
                  <a:schemeClr val="bg1">
                    <a:lumMod val="50000"/>
                  </a:schemeClr>
                </a:solidFill>
              </a:rPr>
              <a:t>Hitna</a:t>
            </a:r>
          </a:p>
        </p:txBody>
      </p:sp>
      <p:sp>
        <p:nvSpPr>
          <p:cNvPr id="22" name="Rounded Rectangle 81">
            <a:extLst>
              <a:ext uri="{FF2B5EF4-FFF2-40B4-BE49-F238E27FC236}">
                <a16:creationId xmlns:a16="http://schemas.microsoft.com/office/drawing/2014/main" id="{30900DD1-10D4-4CC5-8A1B-5E61D6A87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98841" y="2237157"/>
            <a:ext cx="3905306" cy="433699"/>
          </a:xfrm>
          <a:prstGeom prst="roundRect">
            <a:avLst>
              <a:gd name="adj" fmla="val 50000"/>
            </a:avLst>
          </a:prstGeom>
          <a:solidFill>
            <a:schemeClr val="tx2">
              <a:lumMod val="40000"/>
              <a:lumOff val="60000"/>
              <a:alpha val="2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ounded Rectangle 81">
            <a:extLst>
              <a:ext uri="{FF2B5EF4-FFF2-40B4-BE49-F238E27FC236}">
                <a16:creationId xmlns:a16="http://schemas.microsoft.com/office/drawing/2014/main" id="{30900DD1-10D4-4CC5-8A1B-5E61D6A87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10113" y="2895264"/>
            <a:ext cx="3894034" cy="433699"/>
          </a:xfrm>
          <a:prstGeom prst="roundRect">
            <a:avLst>
              <a:gd name="adj" fmla="val 50000"/>
            </a:avLst>
          </a:prstGeom>
          <a:solidFill>
            <a:schemeClr val="tx2">
              <a:lumMod val="40000"/>
              <a:lumOff val="60000"/>
              <a:alpha val="2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ounded Rectangle 81">
            <a:extLst>
              <a:ext uri="{FF2B5EF4-FFF2-40B4-BE49-F238E27FC236}">
                <a16:creationId xmlns:a16="http://schemas.microsoft.com/office/drawing/2014/main" id="{30900DD1-10D4-4CC5-8A1B-5E61D6A87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93559" y="3531801"/>
            <a:ext cx="3910588" cy="433699"/>
          </a:xfrm>
          <a:prstGeom prst="roundRect">
            <a:avLst>
              <a:gd name="adj" fmla="val 50000"/>
            </a:avLst>
          </a:prstGeom>
          <a:solidFill>
            <a:schemeClr val="tx2">
              <a:lumMod val="40000"/>
              <a:lumOff val="60000"/>
              <a:alpha val="2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ounded Rectangle 81">
            <a:extLst>
              <a:ext uri="{FF2B5EF4-FFF2-40B4-BE49-F238E27FC236}">
                <a16:creationId xmlns:a16="http://schemas.microsoft.com/office/drawing/2014/main" id="{30900DD1-10D4-4CC5-8A1B-5E61D6A87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10113" y="4170292"/>
            <a:ext cx="3894034" cy="433699"/>
          </a:xfrm>
          <a:prstGeom prst="roundRect">
            <a:avLst>
              <a:gd name="adj" fmla="val 50000"/>
            </a:avLst>
          </a:prstGeom>
          <a:solidFill>
            <a:schemeClr val="tx2">
              <a:lumMod val="40000"/>
              <a:lumOff val="60000"/>
              <a:alpha val="2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31" name="Chart 30"/>
          <p:cNvGraphicFramePr/>
          <p:nvPr>
            <p:extLst>
              <p:ext uri="{D42A27DB-BD31-4B8C-83A1-F6EECF244321}">
                <p14:modId xmlns:p14="http://schemas.microsoft.com/office/powerpoint/2010/main" val="176505507"/>
              </p:ext>
            </p:extLst>
          </p:nvPr>
        </p:nvGraphicFramePr>
        <p:xfrm>
          <a:off x="5719493" y="861750"/>
          <a:ext cx="6252113" cy="4624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2" name="Rectangle 31"/>
          <p:cNvSpPr/>
          <p:nvPr/>
        </p:nvSpPr>
        <p:spPr>
          <a:xfrm>
            <a:off x="4347467" y="135732"/>
            <a:ext cx="35365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BA" sz="3200" b="1" cap="all" dirty="0">
                <a:latin typeface="+mj-lt"/>
              </a:rPr>
              <a:t>Grafikoni - </a:t>
            </a:r>
            <a:r>
              <a:rPr lang="sr-Latn-BA" sz="3200" cap="all" dirty="0">
                <a:latin typeface="+mj-lt"/>
              </a:rPr>
              <a:t>pite</a:t>
            </a:r>
            <a:endParaRPr lang="sr-Latn-RS" sz="3200" cap="all" dirty="0">
              <a:latin typeface="+mj-lt"/>
            </a:endParaRPr>
          </a:p>
        </p:txBody>
      </p:sp>
      <p:sp>
        <p:nvSpPr>
          <p:cNvPr id="34" name="Curved Up Arrow 33"/>
          <p:cNvSpPr/>
          <p:nvPr/>
        </p:nvSpPr>
        <p:spPr>
          <a:xfrm>
            <a:off x="4980844" y="5148306"/>
            <a:ext cx="2269791" cy="900333"/>
          </a:xfrm>
          <a:prstGeom prst="curvedUpArrow">
            <a:avLst/>
          </a:prstGeom>
          <a:solidFill>
            <a:srgbClr val="C2F3FA"/>
          </a:solidFill>
          <a:ln>
            <a:solidFill>
              <a:srgbClr val="A2DC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>
              <a:solidFill>
                <a:schemeClr val="tx1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3800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2237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 descr="This image is a computer monitor. ">
            <a:extLst>
              <a:ext uri="{FF2B5EF4-FFF2-40B4-BE49-F238E27FC236}">
                <a16:creationId xmlns:a16="http://schemas.microsoft.com/office/drawing/2014/main" id="{A5E46F62-3B87-4BE3-BA72-D0DA40B802C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930226" y="1043028"/>
            <a:ext cx="10331548" cy="5247585"/>
            <a:chOff x="2332041" y="1664133"/>
            <a:chExt cx="4233864" cy="3411539"/>
          </a:xfrm>
        </p:grpSpPr>
        <p:sp>
          <p:nvSpPr>
            <p:cNvPr id="54" name="Freeform 6">
              <a:extLst>
                <a:ext uri="{FF2B5EF4-FFF2-40B4-BE49-F238E27FC236}">
                  <a16:creationId xmlns:a16="http://schemas.microsoft.com/office/drawing/2014/main" id="{15D0301A-F875-4AC8-A99B-85C526E30D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3804" y="4581959"/>
              <a:ext cx="1438276" cy="455613"/>
            </a:xfrm>
            <a:custGeom>
              <a:avLst/>
              <a:gdLst>
                <a:gd name="T0" fmla="*/ 3037 w 3628"/>
                <a:gd name="T1" fmla="*/ 0 h 1149"/>
                <a:gd name="T2" fmla="*/ 1837 w 3628"/>
                <a:gd name="T3" fmla="*/ 0 h 1149"/>
                <a:gd name="T4" fmla="*/ 1792 w 3628"/>
                <a:gd name="T5" fmla="*/ 0 h 1149"/>
                <a:gd name="T6" fmla="*/ 591 w 3628"/>
                <a:gd name="T7" fmla="*/ 0 h 1149"/>
                <a:gd name="T8" fmla="*/ 592 w 3628"/>
                <a:gd name="T9" fmla="*/ 108 h 1149"/>
                <a:gd name="T10" fmla="*/ 594 w 3628"/>
                <a:gd name="T11" fmla="*/ 214 h 1149"/>
                <a:gd name="T12" fmla="*/ 598 w 3628"/>
                <a:gd name="T13" fmla="*/ 317 h 1149"/>
                <a:gd name="T14" fmla="*/ 600 w 3628"/>
                <a:gd name="T15" fmla="*/ 419 h 1149"/>
                <a:gd name="T16" fmla="*/ 600 w 3628"/>
                <a:gd name="T17" fmla="*/ 468 h 1149"/>
                <a:gd name="T18" fmla="*/ 599 w 3628"/>
                <a:gd name="T19" fmla="*/ 516 h 1149"/>
                <a:gd name="T20" fmla="*/ 597 w 3628"/>
                <a:gd name="T21" fmla="*/ 564 h 1149"/>
                <a:gd name="T22" fmla="*/ 594 w 3628"/>
                <a:gd name="T23" fmla="*/ 610 h 1149"/>
                <a:gd name="T24" fmla="*/ 590 w 3628"/>
                <a:gd name="T25" fmla="*/ 654 h 1149"/>
                <a:gd name="T26" fmla="*/ 584 w 3628"/>
                <a:gd name="T27" fmla="*/ 698 h 1149"/>
                <a:gd name="T28" fmla="*/ 576 w 3628"/>
                <a:gd name="T29" fmla="*/ 740 h 1149"/>
                <a:gd name="T30" fmla="*/ 567 w 3628"/>
                <a:gd name="T31" fmla="*/ 780 h 1149"/>
                <a:gd name="T32" fmla="*/ 554 w 3628"/>
                <a:gd name="T33" fmla="*/ 820 h 1149"/>
                <a:gd name="T34" fmla="*/ 540 w 3628"/>
                <a:gd name="T35" fmla="*/ 857 h 1149"/>
                <a:gd name="T36" fmla="*/ 524 w 3628"/>
                <a:gd name="T37" fmla="*/ 892 h 1149"/>
                <a:gd name="T38" fmla="*/ 504 w 3628"/>
                <a:gd name="T39" fmla="*/ 925 h 1149"/>
                <a:gd name="T40" fmla="*/ 482 w 3628"/>
                <a:gd name="T41" fmla="*/ 958 h 1149"/>
                <a:gd name="T42" fmla="*/ 458 w 3628"/>
                <a:gd name="T43" fmla="*/ 986 h 1149"/>
                <a:gd name="T44" fmla="*/ 429 w 3628"/>
                <a:gd name="T45" fmla="*/ 1014 h 1149"/>
                <a:gd name="T46" fmla="*/ 398 w 3628"/>
                <a:gd name="T47" fmla="*/ 1039 h 1149"/>
                <a:gd name="T48" fmla="*/ 363 w 3628"/>
                <a:gd name="T49" fmla="*/ 1062 h 1149"/>
                <a:gd name="T50" fmla="*/ 323 w 3628"/>
                <a:gd name="T51" fmla="*/ 1081 h 1149"/>
                <a:gd name="T52" fmla="*/ 281 w 3628"/>
                <a:gd name="T53" fmla="*/ 1100 h 1149"/>
                <a:gd name="T54" fmla="*/ 233 w 3628"/>
                <a:gd name="T55" fmla="*/ 1115 h 1149"/>
                <a:gd name="T56" fmla="*/ 182 w 3628"/>
                <a:gd name="T57" fmla="*/ 1128 h 1149"/>
                <a:gd name="T58" fmla="*/ 127 w 3628"/>
                <a:gd name="T59" fmla="*/ 1137 h 1149"/>
                <a:gd name="T60" fmla="*/ 66 w 3628"/>
                <a:gd name="T61" fmla="*/ 1144 h 1149"/>
                <a:gd name="T62" fmla="*/ 0 w 3628"/>
                <a:gd name="T63" fmla="*/ 1149 h 1149"/>
                <a:gd name="T64" fmla="*/ 1792 w 3628"/>
                <a:gd name="T65" fmla="*/ 1149 h 1149"/>
                <a:gd name="T66" fmla="*/ 1837 w 3628"/>
                <a:gd name="T67" fmla="*/ 1149 h 1149"/>
                <a:gd name="T68" fmla="*/ 3628 w 3628"/>
                <a:gd name="T69" fmla="*/ 1149 h 1149"/>
                <a:gd name="T70" fmla="*/ 3563 w 3628"/>
                <a:gd name="T71" fmla="*/ 1144 h 1149"/>
                <a:gd name="T72" fmla="*/ 3503 w 3628"/>
                <a:gd name="T73" fmla="*/ 1137 h 1149"/>
                <a:gd name="T74" fmla="*/ 3446 w 3628"/>
                <a:gd name="T75" fmla="*/ 1128 h 1149"/>
                <a:gd name="T76" fmla="*/ 3395 w 3628"/>
                <a:gd name="T77" fmla="*/ 1115 h 1149"/>
                <a:gd name="T78" fmla="*/ 3349 w 3628"/>
                <a:gd name="T79" fmla="*/ 1100 h 1149"/>
                <a:gd name="T80" fmla="*/ 3306 w 3628"/>
                <a:gd name="T81" fmla="*/ 1081 h 1149"/>
                <a:gd name="T82" fmla="*/ 3266 w 3628"/>
                <a:gd name="T83" fmla="*/ 1062 h 1149"/>
                <a:gd name="T84" fmla="*/ 3231 w 3628"/>
                <a:gd name="T85" fmla="*/ 1039 h 1149"/>
                <a:gd name="T86" fmla="*/ 3199 w 3628"/>
                <a:gd name="T87" fmla="*/ 1014 h 1149"/>
                <a:gd name="T88" fmla="*/ 3172 w 3628"/>
                <a:gd name="T89" fmla="*/ 986 h 1149"/>
                <a:gd name="T90" fmla="*/ 3146 w 3628"/>
                <a:gd name="T91" fmla="*/ 958 h 1149"/>
                <a:gd name="T92" fmla="*/ 3124 w 3628"/>
                <a:gd name="T93" fmla="*/ 925 h 1149"/>
                <a:gd name="T94" fmla="*/ 3104 w 3628"/>
                <a:gd name="T95" fmla="*/ 892 h 1149"/>
                <a:gd name="T96" fmla="*/ 3088 w 3628"/>
                <a:gd name="T97" fmla="*/ 857 h 1149"/>
                <a:gd name="T98" fmla="*/ 3074 w 3628"/>
                <a:gd name="T99" fmla="*/ 820 h 1149"/>
                <a:gd name="T100" fmla="*/ 3063 w 3628"/>
                <a:gd name="T101" fmla="*/ 780 h 1149"/>
                <a:gd name="T102" fmla="*/ 3053 w 3628"/>
                <a:gd name="T103" fmla="*/ 740 h 1149"/>
                <a:gd name="T104" fmla="*/ 3045 w 3628"/>
                <a:gd name="T105" fmla="*/ 698 h 1149"/>
                <a:gd name="T106" fmla="*/ 3040 w 3628"/>
                <a:gd name="T107" fmla="*/ 654 h 1149"/>
                <a:gd name="T108" fmla="*/ 3035 w 3628"/>
                <a:gd name="T109" fmla="*/ 610 h 1149"/>
                <a:gd name="T110" fmla="*/ 3031 w 3628"/>
                <a:gd name="T111" fmla="*/ 564 h 1149"/>
                <a:gd name="T112" fmla="*/ 3030 w 3628"/>
                <a:gd name="T113" fmla="*/ 516 h 1149"/>
                <a:gd name="T114" fmla="*/ 3029 w 3628"/>
                <a:gd name="T115" fmla="*/ 468 h 1149"/>
                <a:gd name="T116" fmla="*/ 3029 w 3628"/>
                <a:gd name="T117" fmla="*/ 419 h 1149"/>
                <a:gd name="T118" fmla="*/ 3030 w 3628"/>
                <a:gd name="T119" fmla="*/ 317 h 1149"/>
                <a:gd name="T120" fmla="*/ 3034 w 3628"/>
                <a:gd name="T121" fmla="*/ 214 h 1149"/>
                <a:gd name="T122" fmla="*/ 3036 w 3628"/>
                <a:gd name="T123" fmla="*/ 108 h 1149"/>
                <a:gd name="T124" fmla="*/ 3037 w 3628"/>
                <a:gd name="T125" fmla="*/ 0 h 1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628" h="1149">
                  <a:moveTo>
                    <a:pt x="3037" y="0"/>
                  </a:moveTo>
                  <a:lnTo>
                    <a:pt x="1837" y="0"/>
                  </a:lnTo>
                  <a:lnTo>
                    <a:pt x="1792" y="0"/>
                  </a:lnTo>
                  <a:lnTo>
                    <a:pt x="591" y="0"/>
                  </a:lnTo>
                  <a:lnTo>
                    <a:pt x="592" y="108"/>
                  </a:lnTo>
                  <a:lnTo>
                    <a:pt x="594" y="214"/>
                  </a:lnTo>
                  <a:lnTo>
                    <a:pt x="598" y="317"/>
                  </a:lnTo>
                  <a:lnTo>
                    <a:pt x="600" y="419"/>
                  </a:lnTo>
                  <a:lnTo>
                    <a:pt x="600" y="468"/>
                  </a:lnTo>
                  <a:lnTo>
                    <a:pt x="599" y="516"/>
                  </a:lnTo>
                  <a:lnTo>
                    <a:pt x="597" y="564"/>
                  </a:lnTo>
                  <a:lnTo>
                    <a:pt x="594" y="610"/>
                  </a:lnTo>
                  <a:lnTo>
                    <a:pt x="590" y="654"/>
                  </a:lnTo>
                  <a:lnTo>
                    <a:pt x="584" y="698"/>
                  </a:lnTo>
                  <a:lnTo>
                    <a:pt x="576" y="740"/>
                  </a:lnTo>
                  <a:lnTo>
                    <a:pt x="567" y="780"/>
                  </a:lnTo>
                  <a:lnTo>
                    <a:pt x="554" y="820"/>
                  </a:lnTo>
                  <a:lnTo>
                    <a:pt x="540" y="857"/>
                  </a:lnTo>
                  <a:lnTo>
                    <a:pt x="524" y="892"/>
                  </a:lnTo>
                  <a:lnTo>
                    <a:pt x="504" y="925"/>
                  </a:lnTo>
                  <a:lnTo>
                    <a:pt x="482" y="958"/>
                  </a:lnTo>
                  <a:lnTo>
                    <a:pt x="458" y="986"/>
                  </a:lnTo>
                  <a:lnTo>
                    <a:pt x="429" y="1014"/>
                  </a:lnTo>
                  <a:lnTo>
                    <a:pt x="398" y="1039"/>
                  </a:lnTo>
                  <a:lnTo>
                    <a:pt x="363" y="1062"/>
                  </a:lnTo>
                  <a:lnTo>
                    <a:pt x="323" y="1081"/>
                  </a:lnTo>
                  <a:lnTo>
                    <a:pt x="281" y="1100"/>
                  </a:lnTo>
                  <a:lnTo>
                    <a:pt x="233" y="1115"/>
                  </a:lnTo>
                  <a:lnTo>
                    <a:pt x="182" y="1128"/>
                  </a:lnTo>
                  <a:lnTo>
                    <a:pt x="127" y="1137"/>
                  </a:lnTo>
                  <a:lnTo>
                    <a:pt x="66" y="1144"/>
                  </a:lnTo>
                  <a:lnTo>
                    <a:pt x="0" y="1149"/>
                  </a:lnTo>
                  <a:lnTo>
                    <a:pt x="1792" y="1149"/>
                  </a:lnTo>
                  <a:lnTo>
                    <a:pt x="1837" y="1149"/>
                  </a:lnTo>
                  <a:lnTo>
                    <a:pt x="3628" y="1149"/>
                  </a:lnTo>
                  <a:lnTo>
                    <a:pt x="3563" y="1144"/>
                  </a:lnTo>
                  <a:lnTo>
                    <a:pt x="3503" y="1137"/>
                  </a:lnTo>
                  <a:lnTo>
                    <a:pt x="3446" y="1128"/>
                  </a:lnTo>
                  <a:lnTo>
                    <a:pt x="3395" y="1115"/>
                  </a:lnTo>
                  <a:lnTo>
                    <a:pt x="3349" y="1100"/>
                  </a:lnTo>
                  <a:lnTo>
                    <a:pt x="3306" y="1081"/>
                  </a:lnTo>
                  <a:lnTo>
                    <a:pt x="3266" y="1062"/>
                  </a:lnTo>
                  <a:lnTo>
                    <a:pt x="3231" y="1039"/>
                  </a:lnTo>
                  <a:lnTo>
                    <a:pt x="3199" y="1014"/>
                  </a:lnTo>
                  <a:lnTo>
                    <a:pt x="3172" y="986"/>
                  </a:lnTo>
                  <a:lnTo>
                    <a:pt x="3146" y="958"/>
                  </a:lnTo>
                  <a:lnTo>
                    <a:pt x="3124" y="925"/>
                  </a:lnTo>
                  <a:lnTo>
                    <a:pt x="3104" y="892"/>
                  </a:lnTo>
                  <a:lnTo>
                    <a:pt x="3088" y="857"/>
                  </a:lnTo>
                  <a:lnTo>
                    <a:pt x="3074" y="820"/>
                  </a:lnTo>
                  <a:lnTo>
                    <a:pt x="3063" y="780"/>
                  </a:lnTo>
                  <a:lnTo>
                    <a:pt x="3053" y="740"/>
                  </a:lnTo>
                  <a:lnTo>
                    <a:pt x="3045" y="698"/>
                  </a:lnTo>
                  <a:lnTo>
                    <a:pt x="3040" y="654"/>
                  </a:lnTo>
                  <a:lnTo>
                    <a:pt x="3035" y="610"/>
                  </a:lnTo>
                  <a:lnTo>
                    <a:pt x="3031" y="564"/>
                  </a:lnTo>
                  <a:lnTo>
                    <a:pt x="3030" y="516"/>
                  </a:lnTo>
                  <a:lnTo>
                    <a:pt x="3029" y="468"/>
                  </a:lnTo>
                  <a:lnTo>
                    <a:pt x="3029" y="419"/>
                  </a:lnTo>
                  <a:lnTo>
                    <a:pt x="3030" y="317"/>
                  </a:lnTo>
                  <a:lnTo>
                    <a:pt x="3034" y="214"/>
                  </a:lnTo>
                  <a:lnTo>
                    <a:pt x="3036" y="108"/>
                  </a:lnTo>
                  <a:lnTo>
                    <a:pt x="3037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77000">
                  <a:schemeClr val="bg1">
                    <a:lumMod val="85000"/>
                  </a:schemeClr>
                </a:gs>
                <a:gs pos="37000">
                  <a:schemeClr val="bg1">
                    <a:lumMod val="8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5" name="Freeform 7">
              <a:extLst>
                <a:ext uri="{FF2B5EF4-FFF2-40B4-BE49-F238E27FC236}">
                  <a16:creationId xmlns:a16="http://schemas.microsoft.com/office/drawing/2014/main" id="{5ED37527-DF87-40A3-B11B-EBD5E87E36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4280" y="5034396"/>
              <a:ext cx="1457326" cy="41276"/>
            </a:xfrm>
            <a:custGeom>
              <a:avLst/>
              <a:gdLst>
                <a:gd name="T0" fmla="*/ 53 w 3673"/>
                <a:gd name="T1" fmla="*/ 0 h 105"/>
                <a:gd name="T2" fmla="*/ 3621 w 3673"/>
                <a:gd name="T3" fmla="*/ 0 h 105"/>
                <a:gd name="T4" fmla="*/ 3631 w 3673"/>
                <a:gd name="T5" fmla="*/ 2 h 105"/>
                <a:gd name="T6" fmla="*/ 3640 w 3673"/>
                <a:gd name="T7" fmla="*/ 5 h 105"/>
                <a:gd name="T8" fmla="*/ 3650 w 3673"/>
                <a:gd name="T9" fmla="*/ 10 h 105"/>
                <a:gd name="T10" fmla="*/ 3658 w 3673"/>
                <a:gd name="T11" fmla="*/ 15 h 105"/>
                <a:gd name="T12" fmla="*/ 3664 w 3673"/>
                <a:gd name="T13" fmla="*/ 24 h 105"/>
                <a:gd name="T14" fmla="*/ 3668 w 3673"/>
                <a:gd name="T15" fmla="*/ 33 h 105"/>
                <a:gd name="T16" fmla="*/ 3672 w 3673"/>
                <a:gd name="T17" fmla="*/ 42 h 105"/>
                <a:gd name="T18" fmla="*/ 3673 w 3673"/>
                <a:gd name="T19" fmla="*/ 53 h 105"/>
                <a:gd name="T20" fmla="*/ 3673 w 3673"/>
                <a:gd name="T21" fmla="*/ 53 h 105"/>
                <a:gd name="T22" fmla="*/ 3672 w 3673"/>
                <a:gd name="T23" fmla="*/ 63 h 105"/>
                <a:gd name="T24" fmla="*/ 3668 w 3673"/>
                <a:gd name="T25" fmla="*/ 73 h 105"/>
                <a:gd name="T26" fmla="*/ 3664 w 3673"/>
                <a:gd name="T27" fmla="*/ 81 h 105"/>
                <a:gd name="T28" fmla="*/ 3658 w 3673"/>
                <a:gd name="T29" fmla="*/ 90 h 105"/>
                <a:gd name="T30" fmla="*/ 3650 w 3673"/>
                <a:gd name="T31" fmla="*/ 95 h 105"/>
                <a:gd name="T32" fmla="*/ 3640 w 3673"/>
                <a:gd name="T33" fmla="*/ 100 h 105"/>
                <a:gd name="T34" fmla="*/ 3631 w 3673"/>
                <a:gd name="T35" fmla="*/ 103 h 105"/>
                <a:gd name="T36" fmla="*/ 3621 w 3673"/>
                <a:gd name="T37" fmla="*/ 105 h 105"/>
                <a:gd name="T38" fmla="*/ 53 w 3673"/>
                <a:gd name="T39" fmla="*/ 105 h 105"/>
                <a:gd name="T40" fmla="*/ 42 w 3673"/>
                <a:gd name="T41" fmla="*/ 103 h 105"/>
                <a:gd name="T42" fmla="*/ 32 w 3673"/>
                <a:gd name="T43" fmla="*/ 100 h 105"/>
                <a:gd name="T44" fmla="*/ 24 w 3673"/>
                <a:gd name="T45" fmla="*/ 95 h 105"/>
                <a:gd name="T46" fmla="*/ 16 w 3673"/>
                <a:gd name="T47" fmla="*/ 90 h 105"/>
                <a:gd name="T48" fmla="*/ 9 w 3673"/>
                <a:gd name="T49" fmla="*/ 81 h 105"/>
                <a:gd name="T50" fmla="*/ 4 w 3673"/>
                <a:gd name="T51" fmla="*/ 73 h 105"/>
                <a:gd name="T52" fmla="*/ 2 w 3673"/>
                <a:gd name="T53" fmla="*/ 63 h 105"/>
                <a:gd name="T54" fmla="*/ 0 w 3673"/>
                <a:gd name="T55" fmla="*/ 53 h 105"/>
                <a:gd name="T56" fmla="*/ 0 w 3673"/>
                <a:gd name="T57" fmla="*/ 53 h 105"/>
                <a:gd name="T58" fmla="*/ 2 w 3673"/>
                <a:gd name="T59" fmla="*/ 42 h 105"/>
                <a:gd name="T60" fmla="*/ 4 w 3673"/>
                <a:gd name="T61" fmla="*/ 33 h 105"/>
                <a:gd name="T62" fmla="*/ 9 w 3673"/>
                <a:gd name="T63" fmla="*/ 24 h 105"/>
                <a:gd name="T64" fmla="*/ 16 w 3673"/>
                <a:gd name="T65" fmla="*/ 15 h 105"/>
                <a:gd name="T66" fmla="*/ 24 w 3673"/>
                <a:gd name="T67" fmla="*/ 10 h 105"/>
                <a:gd name="T68" fmla="*/ 32 w 3673"/>
                <a:gd name="T69" fmla="*/ 5 h 105"/>
                <a:gd name="T70" fmla="*/ 42 w 3673"/>
                <a:gd name="T71" fmla="*/ 2 h 105"/>
                <a:gd name="T72" fmla="*/ 53 w 3673"/>
                <a:gd name="T73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673" h="105">
                  <a:moveTo>
                    <a:pt x="53" y="0"/>
                  </a:moveTo>
                  <a:lnTo>
                    <a:pt x="3621" y="0"/>
                  </a:lnTo>
                  <a:lnTo>
                    <a:pt x="3631" y="2"/>
                  </a:lnTo>
                  <a:lnTo>
                    <a:pt x="3640" y="5"/>
                  </a:lnTo>
                  <a:lnTo>
                    <a:pt x="3650" y="10"/>
                  </a:lnTo>
                  <a:lnTo>
                    <a:pt x="3658" y="15"/>
                  </a:lnTo>
                  <a:lnTo>
                    <a:pt x="3664" y="24"/>
                  </a:lnTo>
                  <a:lnTo>
                    <a:pt x="3668" y="33"/>
                  </a:lnTo>
                  <a:lnTo>
                    <a:pt x="3672" y="42"/>
                  </a:lnTo>
                  <a:lnTo>
                    <a:pt x="3673" y="53"/>
                  </a:lnTo>
                  <a:lnTo>
                    <a:pt x="3673" y="53"/>
                  </a:lnTo>
                  <a:lnTo>
                    <a:pt x="3672" y="63"/>
                  </a:lnTo>
                  <a:lnTo>
                    <a:pt x="3668" y="73"/>
                  </a:lnTo>
                  <a:lnTo>
                    <a:pt x="3664" y="81"/>
                  </a:lnTo>
                  <a:lnTo>
                    <a:pt x="3658" y="90"/>
                  </a:lnTo>
                  <a:lnTo>
                    <a:pt x="3650" y="95"/>
                  </a:lnTo>
                  <a:lnTo>
                    <a:pt x="3640" y="100"/>
                  </a:lnTo>
                  <a:lnTo>
                    <a:pt x="3631" y="103"/>
                  </a:lnTo>
                  <a:lnTo>
                    <a:pt x="3621" y="105"/>
                  </a:lnTo>
                  <a:lnTo>
                    <a:pt x="53" y="105"/>
                  </a:lnTo>
                  <a:lnTo>
                    <a:pt x="42" y="103"/>
                  </a:lnTo>
                  <a:lnTo>
                    <a:pt x="32" y="100"/>
                  </a:lnTo>
                  <a:lnTo>
                    <a:pt x="24" y="95"/>
                  </a:lnTo>
                  <a:lnTo>
                    <a:pt x="16" y="90"/>
                  </a:lnTo>
                  <a:lnTo>
                    <a:pt x="9" y="81"/>
                  </a:lnTo>
                  <a:lnTo>
                    <a:pt x="4" y="73"/>
                  </a:lnTo>
                  <a:lnTo>
                    <a:pt x="2" y="63"/>
                  </a:lnTo>
                  <a:lnTo>
                    <a:pt x="0" y="53"/>
                  </a:lnTo>
                  <a:lnTo>
                    <a:pt x="0" y="53"/>
                  </a:lnTo>
                  <a:lnTo>
                    <a:pt x="2" y="42"/>
                  </a:lnTo>
                  <a:lnTo>
                    <a:pt x="4" y="33"/>
                  </a:lnTo>
                  <a:lnTo>
                    <a:pt x="9" y="24"/>
                  </a:lnTo>
                  <a:lnTo>
                    <a:pt x="16" y="15"/>
                  </a:lnTo>
                  <a:lnTo>
                    <a:pt x="24" y="10"/>
                  </a:lnTo>
                  <a:lnTo>
                    <a:pt x="32" y="5"/>
                  </a:lnTo>
                  <a:lnTo>
                    <a:pt x="42" y="2"/>
                  </a:lnTo>
                  <a:lnTo>
                    <a:pt x="53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65000"/>
                  </a:schemeClr>
                </a:gs>
                <a:gs pos="44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6" name="Freeform 8">
              <a:extLst>
                <a:ext uri="{FF2B5EF4-FFF2-40B4-BE49-F238E27FC236}">
                  <a16:creationId xmlns:a16="http://schemas.microsoft.com/office/drawing/2014/main" id="{4813714F-1AD5-4974-91F1-D9DA0482C5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2041" y="1664133"/>
              <a:ext cx="4233864" cy="2935289"/>
            </a:xfrm>
            <a:custGeom>
              <a:avLst/>
              <a:gdLst>
                <a:gd name="T0" fmla="*/ 10459 w 10666"/>
                <a:gd name="T1" fmla="*/ 0 h 7397"/>
                <a:gd name="T2" fmla="*/ 10500 w 10666"/>
                <a:gd name="T3" fmla="*/ 5 h 7397"/>
                <a:gd name="T4" fmla="*/ 10539 w 10666"/>
                <a:gd name="T5" fmla="*/ 16 h 7397"/>
                <a:gd name="T6" fmla="*/ 10575 w 10666"/>
                <a:gd name="T7" fmla="*/ 36 h 7397"/>
                <a:gd name="T8" fmla="*/ 10605 w 10666"/>
                <a:gd name="T9" fmla="*/ 61 h 7397"/>
                <a:gd name="T10" fmla="*/ 10630 w 10666"/>
                <a:gd name="T11" fmla="*/ 91 h 7397"/>
                <a:gd name="T12" fmla="*/ 10650 w 10666"/>
                <a:gd name="T13" fmla="*/ 127 h 7397"/>
                <a:gd name="T14" fmla="*/ 10661 w 10666"/>
                <a:gd name="T15" fmla="*/ 166 h 7397"/>
                <a:gd name="T16" fmla="*/ 10666 w 10666"/>
                <a:gd name="T17" fmla="*/ 207 h 7397"/>
                <a:gd name="T18" fmla="*/ 10665 w 10666"/>
                <a:gd name="T19" fmla="*/ 7211 h 7397"/>
                <a:gd name="T20" fmla="*/ 10657 w 10666"/>
                <a:gd name="T21" fmla="*/ 7251 h 7397"/>
                <a:gd name="T22" fmla="*/ 10641 w 10666"/>
                <a:gd name="T23" fmla="*/ 7288 h 7397"/>
                <a:gd name="T24" fmla="*/ 10619 w 10666"/>
                <a:gd name="T25" fmla="*/ 7321 h 7397"/>
                <a:gd name="T26" fmla="*/ 10591 w 10666"/>
                <a:gd name="T27" fmla="*/ 7350 h 7397"/>
                <a:gd name="T28" fmla="*/ 10557 w 10666"/>
                <a:gd name="T29" fmla="*/ 7372 h 7397"/>
                <a:gd name="T30" fmla="*/ 10520 w 10666"/>
                <a:gd name="T31" fmla="*/ 7388 h 7397"/>
                <a:gd name="T32" fmla="*/ 10480 w 10666"/>
                <a:gd name="T33" fmla="*/ 7396 h 7397"/>
                <a:gd name="T34" fmla="*/ 207 w 10666"/>
                <a:gd name="T35" fmla="*/ 7397 h 7397"/>
                <a:gd name="T36" fmla="*/ 165 w 10666"/>
                <a:gd name="T37" fmla="*/ 7393 h 7397"/>
                <a:gd name="T38" fmla="*/ 126 w 10666"/>
                <a:gd name="T39" fmla="*/ 7381 h 7397"/>
                <a:gd name="T40" fmla="*/ 91 w 10666"/>
                <a:gd name="T41" fmla="*/ 7361 h 7397"/>
                <a:gd name="T42" fmla="*/ 60 w 10666"/>
                <a:gd name="T43" fmla="*/ 7336 h 7397"/>
                <a:gd name="T44" fmla="*/ 34 w 10666"/>
                <a:gd name="T45" fmla="*/ 7306 h 7397"/>
                <a:gd name="T46" fmla="*/ 16 w 10666"/>
                <a:gd name="T47" fmla="*/ 7270 h 7397"/>
                <a:gd name="T48" fmla="*/ 3 w 10666"/>
                <a:gd name="T49" fmla="*/ 7232 h 7397"/>
                <a:gd name="T50" fmla="*/ 0 w 10666"/>
                <a:gd name="T51" fmla="*/ 7190 h 7397"/>
                <a:gd name="T52" fmla="*/ 1 w 10666"/>
                <a:gd name="T53" fmla="*/ 186 h 7397"/>
                <a:gd name="T54" fmla="*/ 9 w 10666"/>
                <a:gd name="T55" fmla="*/ 146 h 7397"/>
                <a:gd name="T56" fmla="*/ 24 w 10666"/>
                <a:gd name="T57" fmla="*/ 109 h 7397"/>
                <a:gd name="T58" fmla="*/ 47 w 10666"/>
                <a:gd name="T59" fmla="*/ 75 h 7397"/>
                <a:gd name="T60" fmla="*/ 75 w 10666"/>
                <a:gd name="T61" fmla="*/ 47 h 7397"/>
                <a:gd name="T62" fmla="*/ 108 w 10666"/>
                <a:gd name="T63" fmla="*/ 25 h 7397"/>
                <a:gd name="T64" fmla="*/ 146 w 10666"/>
                <a:gd name="T65" fmla="*/ 9 h 7397"/>
                <a:gd name="T66" fmla="*/ 186 w 10666"/>
                <a:gd name="T67" fmla="*/ 1 h 7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666" h="7397">
                  <a:moveTo>
                    <a:pt x="207" y="0"/>
                  </a:moveTo>
                  <a:lnTo>
                    <a:pt x="10459" y="0"/>
                  </a:lnTo>
                  <a:lnTo>
                    <a:pt x="10480" y="1"/>
                  </a:lnTo>
                  <a:lnTo>
                    <a:pt x="10500" y="5"/>
                  </a:lnTo>
                  <a:lnTo>
                    <a:pt x="10520" y="9"/>
                  </a:lnTo>
                  <a:lnTo>
                    <a:pt x="10539" y="16"/>
                  </a:lnTo>
                  <a:lnTo>
                    <a:pt x="10557" y="25"/>
                  </a:lnTo>
                  <a:lnTo>
                    <a:pt x="10575" y="36"/>
                  </a:lnTo>
                  <a:lnTo>
                    <a:pt x="10591" y="47"/>
                  </a:lnTo>
                  <a:lnTo>
                    <a:pt x="10605" y="61"/>
                  </a:lnTo>
                  <a:lnTo>
                    <a:pt x="10619" y="75"/>
                  </a:lnTo>
                  <a:lnTo>
                    <a:pt x="10630" y="91"/>
                  </a:lnTo>
                  <a:lnTo>
                    <a:pt x="10641" y="109"/>
                  </a:lnTo>
                  <a:lnTo>
                    <a:pt x="10650" y="127"/>
                  </a:lnTo>
                  <a:lnTo>
                    <a:pt x="10657" y="146"/>
                  </a:lnTo>
                  <a:lnTo>
                    <a:pt x="10661" y="166"/>
                  </a:lnTo>
                  <a:lnTo>
                    <a:pt x="10665" y="186"/>
                  </a:lnTo>
                  <a:lnTo>
                    <a:pt x="10666" y="207"/>
                  </a:lnTo>
                  <a:lnTo>
                    <a:pt x="10666" y="7190"/>
                  </a:lnTo>
                  <a:lnTo>
                    <a:pt x="10665" y="7211"/>
                  </a:lnTo>
                  <a:lnTo>
                    <a:pt x="10661" y="7232"/>
                  </a:lnTo>
                  <a:lnTo>
                    <a:pt x="10657" y="7251"/>
                  </a:lnTo>
                  <a:lnTo>
                    <a:pt x="10650" y="7270"/>
                  </a:lnTo>
                  <a:lnTo>
                    <a:pt x="10641" y="7288"/>
                  </a:lnTo>
                  <a:lnTo>
                    <a:pt x="10630" y="7306"/>
                  </a:lnTo>
                  <a:lnTo>
                    <a:pt x="10619" y="7321"/>
                  </a:lnTo>
                  <a:lnTo>
                    <a:pt x="10605" y="7336"/>
                  </a:lnTo>
                  <a:lnTo>
                    <a:pt x="10591" y="7350"/>
                  </a:lnTo>
                  <a:lnTo>
                    <a:pt x="10575" y="7361"/>
                  </a:lnTo>
                  <a:lnTo>
                    <a:pt x="10557" y="7372"/>
                  </a:lnTo>
                  <a:lnTo>
                    <a:pt x="10539" y="7381"/>
                  </a:lnTo>
                  <a:lnTo>
                    <a:pt x="10520" y="7388"/>
                  </a:lnTo>
                  <a:lnTo>
                    <a:pt x="10500" y="7393"/>
                  </a:lnTo>
                  <a:lnTo>
                    <a:pt x="10480" y="7396"/>
                  </a:lnTo>
                  <a:lnTo>
                    <a:pt x="10459" y="7397"/>
                  </a:lnTo>
                  <a:lnTo>
                    <a:pt x="207" y="7397"/>
                  </a:lnTo>
                  <a:lnTo>
                    <a:pt x="186" y="7396"/>
                  </a:lnTo>
                  <a:lnTo>
                    <a:pt x="165" y="7393"/>
                  </a:lnTo>
                  <a:lnTo>
                    <a:pt x="146" y="7388"/>
                  </a:lnTo>
                  <a:lnTo>
                    <a:pt x="126" y="7381"/>
                  </a:lnTo>
                  <a:lnTo>
                    <a:pt x="108" y="7372"/>
                  </a:lnTo>
                  <a:lnTo>
                    <a:pt x="91" y="7361"/>
                  </a:lnTo>
                  <a:lnTo>
                    <a:pt x="75" y="7350"/>
                  </a:lnTo>
                  <a:lnTo>
                    <a:pt x="60" y="7336"/>
                  </a:lnTo>
                  <a:lnTo>
                    <a:pt x="47" y="7321"/>
                  </a:lnTo>
                  <a:lnTo>
                    <a:pt x="34" y="7306"/>
                  </a:lnTo>
                  <a:lnTo>
                    <a:pt x="24" y="7288"/>
                  </a:lnTo>
                  <a:lnTo>
                    <a:pt x="16" y="7270"/>
                  </a:lnTo>
                  <a:lnTo>
                    <a:pt x="9" y="7251"/>
                  </a:lnTo>
                  <a:lnTo>
                    <a:pt x="3" y="7232"/>
                  </a:lnTo>
                  <a:lnTo>
                    <a:pt x="1" y="7211"/>
                  </a:lnTo>
                  <a:lnTo>
                    <a:pt x="0" y="7190"/>
                  </a:lnTo>
                  <a:lnTo>
                    <a:pt x="0" y="207"/>
                  </a:lnTo>
                  <a:lnTo>
                    <a:pt x="1" y="186"/>
                  </a:lnTo>
                  <a:lnTo>
                    <a:pt x="3" y="166"/>
                  </a:lnTo>
                  <a:lnTo>
                    <a:pt x="9" y="146"/>
                  </a:lnTo>
                  <a:lnTo>
                    <a:pt x="16" y="127"/>
                  </a:lnTo>
                  <a:lnTo>
                    <a:pt x="24" y="109"/>
                  </a:lnTo>
                  <a:lnTo>
                    <a:pt x="34" y="91"/>
                  </a:lnTo>
                  <a:lnTo>
                    <a:pt x="47" y="75"/>
                  </a:lnTo>
                  <a:lnTo>
                    <a:pt x="60" y="61"/>
                  </a:lnTo>
                  <a:lnTo>
                    <a:pt x="75" y="47"/>
                  </a:lnTo>
                  <a:lnTo>
                    <a:pt x="91" y="36"/>
                  </a:lnTo>
                  <a:lnTo>
                    <a:pt x="108" y="25"/>
                  </a:lnTo>
                  <a:lnTo>
                    <a:pt x="126" y="16"/>
                  </a:lnTo>
                  <a:lnTo>
                    <a:pt x="146" y="9"/>
                  </a:lnTo>
                  <a:lnTo>
                    <a:pt x="165" y="5"/>
                  </a:lnTo>
                  <a:lnTo>
                    <a:pt x="186" y="1"/>
                  </a:lnTo>
                  <a:lnTo>
                    <a:pt x="207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  <a:tint val="66000"/>
                    <a:satMod val="160000"/>
                  </a:schemeClr>
                </a:gs>
                <a:gs pos="50000">
                  <a:schemeClr val="bg1">
                    <a:lumMod val="75000"/>
                    <a:tint val="44500"/>
                    <a:satMod val="160000"/>
                  </a:schemeClr>
                </a:gs>
                <a:gs pos="100000">
                  <a:schemeClr val="bg1">
                    <a:lumMod val="75000"/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7" name="Freeform 9">
              <a:extLst>
                <a:ext uri="{FF2B5EF4-FFF2-40B4-BE49-F238E27FC236}">
                  <a16:creationId xmlns:a16="http://schemas.microsoft.com/office/drawing/2014/main" id="{4C423E08-144C-4952-B156-DA2D5ABC0B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2041" y="1664133"/>
              <a:ext cx="4233864" cy="2554289"/>
            </a:xfrm>
            <a:custGeom>
              <a:avLst/>
              <a:gdLst>
                <a:gd name="T0" fmla="*/ 207 w 10666"/>
                <a:gd name="T1" fmla="*/ 0 h 6436"/>
                <a:gd name="T2" fmla="*/ 10459 w 10666"/>
                <a:gd name="T3" fmla="*/ 0 h 6436"/>
                <a:gd name="T4" fmla="*/ 10480 w 10666"/>
                <a:gd name="T5" fmla="*/ 1 h 6436"/>
                <a:gd name="T6" fmla="*/ 10500 w 10666"/>
                <a:gd name="T7" fmla="*/ 5 h 6436"/>
                <a:gd name="T8" fmla="*/ 10520 w 10666"/>
                <a:gd name="T9" fmla="*/ 9 h 6436"/>
                <a:gd name="T10" fmla="*/ 10539 w 10666"/>
                <a:gd name="T11" fmla="*/ 16 h 6436"/>
                <a:gd name="T12" fmla="*/ 10557 w 10666"/>
                <a:gd name="T13" fmla="*/ 25 h 6436"/>
                <a:gd name="T14" fmla="*/ 10575 w 10666"/>
                <a:gd name="T15" fmla="*/ 36 h 6436"/>
                <a:gd name="T16" fmla="*/ 10591 w 10666"/>
                <a:gd name="T17" fmla="*/ 47 h 6436"/>
                <a:gd name="T18" fmla="*/ 10605 w 10666"/>
                <a:gd name="T19" fmla="*/ 61 h 6436"/>
                <a:gd name="T20" fmla="*/ 10619 w 10666"/>
                <a:gd name="T21" fmla="*/ 75 h 6436"/>
                <a:gd name="T22" fmla="*/ 10630 w 10666"/>
                <a:gd name="T23" fmla="*/ 91 h 6436"/>
                <a:gd name="T24" fmla="*/ 10641 w 10666"/>
                <a:gd name="T25" fmla="*/ 109 h 6436"/>
                <a:gd name="T26" fmla="*/ 10650 w 10666"/>
                <a:gd name="T27" fmla="*/ 127 h 6436"/>
                <a:gd name="T28" fmla="*/ 10657 w 10666"/>
                <a:gd name="T29" fmla="*/ 146 h 6436"/>
                <a:gd name="T30" fmla="*/ 10661 w 10666"/>
                <a:gd name="T31" fmla="*/ 166 h 6436"/>
                <a:gd name="T32" fmla="*/ 10665 w 10666"/>
                <a:gd name="T33" fmla="*/ 186 h 6436"/>
                <a:gd name="T34" fmla="*/ 10666 w 10666"/>
                <a:gd name="T35" fmla="*/ 207 h 6436"/>
                <a:gd name="T36" fmla="*/ 10666 w 10666"/>
                <a:gd name="T37" fmla="*/ 6436 h 6436"/>
                <a:gd name="T38" fmla="*/ 0 w 10666"/>
                <a:gd name="T39" fmla="*/ 6436 h 6436"/>
                <a:gd name="T40" fmla="*/ 0 w 10666"/>
                <a:gd name="T41" fmla="*/ 207 h 6436"/>
                <a:gd name="T42" fmla="*/ 1 w 10666"/>
                <a:gd name="T43" fmla="*/ 186 h 6436"/>
                <a:gd name="T44" fmla="*/ 3 w 10666"/>
                <a:gd name="T45" fmla="*/ 166 h 6436"/>
                <a:gd name="T46" fmla="*/ 9 w 10666"/>
                <a:gd name="T47" fmla="*/ 146 h 6436"/>
                <a:gd name="T48" fmla="*/ 16 w 10666"/>
                <a:gd name="T49" fmla="*/ 127 h 6436"/>
                <a:gd name="T50" fmla="*/ 24 w 10666"/>
                <a:gd name="T51" fmla="*/ 109 h 6436"/>
                <a:gd name="T52" fmla="*/ 34 w 10666"/>
                <a:gd name="T53" fmla="*/ 91 h 6436"/>
                <a:gd name="T54" fmla="*/ 47 w 10666"/>
                <a:gd name="T55" fmla="*/ 75 h 6436"/>
                <a:gd name="T56" fmla="*/ 60 w 10666"/>
                <a:gd name="T57" fmla="*/ 61 h 6436"/>
                <a:gd name="T58" fmla="*/ 75 w 10666"/>
                <a:gd name="T59" fmla="*/ 47 h 6436"/>
                <a:gd name="T60" fmla="*/ 91 w 10666"/>
                <a:gd name="T61" fmla="*/ 36 h 6436"/>
                <a:gd name="T62" fmla="*/ 108 w 10666"/>
                <a:gd name="T63" fmla="*/ 25 h 6436"/>
                <a:gd name="T64" fmla="*/ 126 w 10666"/>
                <a:gd name="T65" fmla="*/ 16 h 6436"/>
                <a:gd name="T66" fmla="*/ 146 w 10666"/>
                <a:gd name="T67" fmla="*/ 9 h 6436"/>
                <a:gd name="T68" fmla="*/ 165 w 10666"/>
                <a:gd name="T69" fmla="*/ 5 h 6436"/>
                <a:gd name="T70" fmla="*/ 186 w 10666"/>
                <a:gd name="T71" fmla="*/ 1 h 6436"/>
                <a:gd name="T72" fmla="*/ 207 w 10666"/>
                <a:gd name="T73" fmla="*/ 0 h 6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666" h="6436">
                  <a:moveTo>
                    <a:pt x="207" y="0"/>
                  </a:moveTo>
                  <a:lnTo>
                    <a:pt x="10459" y="0"/>
                  </a:lnTo>
                  <a:lnTo>
                    <a:pt x="10480" y="1"/>
                  </a:lnTo>
                  <a:lnTo>
                    <a:pt x="10500" y="5"/>
                  </a:lnTo>
                  <a:lnTo>
                    <a:pt x="10520" y="9"/>
                  </a:lnTo>
                  <a:lnTo>
                    <a:pt x="10539" y="16"/>
                  </a:lnTo>
                  <a:lnTo>
                    <a:pt x="10557" y="25"/>
                  </a:lnTo>
                  <a:lnTo>
                    <a:pt x="10575" y="36"/>
                  </a:lnTo>
                  <a:lnTo>
                    <a:pt x="10591" y="47"/>
                  </a:lnTo>
                  <a:lnTo>
                    <a:pt x="10605" y="61"/>
                  </a:lnTo>
                  <a:lnTo>
                    <a:pt x="10619" y="75"/>
                  </a:lnTo>
                  <a:lnTo>
                    <a:pt x="10630" y="91"/>
                  </a:lnTo>
                  <a:lnTo>
                    <a:pt x="10641" y="109"/>
                  </a:lnTo>
                  <a:lnTo>
                    <a:pt x="10650" y="127"/>
                  </a:lnTo>
                  <a:lnTo>
                    <a:pt x="10657" y="146"/>
                  </a:lnTo>
                  <a:lnTo>
                    <a:pt x="10661" y="166"/>
                  </a:lnTo>
                  <a:lnTo>
                    <a:pt x="10665" y="186"/>
                  </a:lnTo>
                  <a:lnTo>
                    <a:pt x="10666" y="207"/>
                  </a:lnTo>
                  <a:lnTo>
                    <a:pt x="10666" y="6436"/>
                  </a:lnTo>
                  <a:lnTo>
                    <a:pt x="0" y="6436"/>
                  </a:lnTo>
                  <a:lnTo>
                    <a:pt x="0" y="207"/>
                  </a:lnTo>
                  <a:lnTo>
                    <a:pt x="1" y="186"/>
                  </a:lnTo>
                  <a:lnTo>
                    <a:pt x="3" y="166"/>
                  </a:lnTo>
                  <a:lnTo>
                    <a:pt x="9" y="146"/>
                  </a:lnTo>
                  <a:lnTo>
                    <a:pt x="16" y="127"/>
                  </a:lnTo>
                  <a:lnTo>
                    <a:pt x="24" y="109"/>
                  </a:lnTo>
                  <a:lnTo>
                    <a:pt x="34" y="91"/>
                  </a:lnTo>
                  <a:lnTo>
                    <a:pt x="47" y="75"/>
                  </a:lnTo>
                  <a:lnTo>
                    <a:pt x="60" y="61"/>
                  </a:lnTo>
                  <a:lnTo>
                    <a:pt x="75" y="47"/>
                  </a:lnTo>
                  <a:lnTo>
                    <a:pt x="91" y="36"/>
                  </a:lnTo>
                  <a:lnTo>
                    <a:pt x="108" y="25"/>
                  </a:lnTo>
                  <a:lnTo>
                    <a:pt x="126" y="16"/>
                  </a:lnTo>
                  <a:lnTo>
                    <a:pt x="146" y="9"/>
                  </a:lnTo>
                  <a:lnTo>
                    <a:pt x="165" y="5"/>
                  </a:lnTo>
                  <a:lnTo>
                    <a:pt x="186" y="1"/>
                  </a:lnTo>
                  <a:lnTo>
                    <a:pt x="207" y="0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8" name="Rectangle 10">
              <a:extLst>
                <a:ext uri="{FF2B5EF4-FFF2-40B4-BE49-F238E27FC236}">
                  <a16:creationId xmlns:a16="http://schemas.microsoft.com/office/drawing/2014/main" id="{3F5727D7-920D-4B05-948A-3311BD193D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7616" y="1829233"/>
              <a:ext cx="3924302" cy="2224089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9" name="Rectangle 11">
              <a:extLst>
                <a:ext uri="{FF2B5EF4-FFF2-40B4-BE49-F238E27FC236}">
                  <a16:creationId xmlns:a16="http://schemas.microsoft.com/office/drawing/2014/main" id="{9E156F93-7C54-4A3A-88CA-E18A2B928C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7616" y="1829233"/>
              <a:ext cx="3924302" cy="4127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0" name="Freeform 12">
              <a:extLst>
                <a:ext uri="{FF2B5EF4-FFF2-40B4-BE49-F238E27FC236}">
                  <a16:creationId xmlns:a16="http://schemas.microsoft.com/office/drawing/2014/main" id="{A5233A5F-BE59-4773-9C92-63D4F33CAE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1553" y="3986647"/>
              <a:ext cx="1874839" cy="66675"/>
            </a:xfrm>
            <a:custGeom>
              <a:avLst/>
              <a:gdLst>
                <a:gd name="T0" fmla="*/ 112 w 4724"/>
                <a:gd name="T1" fmla="*/ 0 h 169"/>
                <a:gd name="T2" fmla="*/ 4569 w 4724"/>
                <a:gd name="T3" fmla="*/ 0 h 169"/>
                <a:gd name="T4" fmla="*/ 4724 w 4724"/>
                <a:gd name="T5" fmla="*/ 169 h 169"/>
                <a:gd name="T6" fmla="*/ 0 w 4724"/>
                <a:gd name="T7" fmla="*/ 169 h 169"/>
                <a:gd name="T8" fmla="*/ 112 w 4724"/>
                <a:gd name="T9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24" h="169">
                  <a:moveTo>
                    <a:pt x="112" y="0"/>
                  </a:moveTo>
                  <a:lnTo>
                    <a:pt x="4569" y="0"/>
                  </a:lnTo>
                  <a:lnTo>
                    <a:pt x="4724" y="169"/>
                  </a:lnTo>
                  <a:lnTo>
                    <a:pt x="0" y="169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BDBF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1" name="Freeform 24">
              <a:extLst>
                <a:ext uri="{FF2B5EF4-FFF2-40B4-BE49-F238E27FC236}">
                  <a16:creationId xmlns:a16="http://schemas.microsoft.com/office/drawing/2014/main" id="{66092582-D255-4F27-9E20-FC7D751260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8630" y="1664133"/>
              <a:ext cx="2327275" cy="2503490"/>
            </a:xfrm>
            <a:custGeom>
              <a:avLst/>
              <a:gdLst>
                <a:gd name="T0" fmla="*/ 3815 w 5865"/>
                <a:gd name="T1" fmla="*/ 0 h 6311"/>
                <a:gd name="T2" fmla="*/ 5660 w 5865"/>
                <a:gd name="T3" fmla="*/ 0 h 6311"/>
                <a:gd name="T4" fmla="*/ 5681 w 5865"/>
                <a:gd name="T5" fmla="*/ 1 h 6311"/>
                <a:gd name="T6" fmla="*/ 5702 w 5865"/>
                <a:gd name="T7" fmla="*/ 4 h 6311"/>
                <a:gd name="T8" fmla="*/ 5721 w 5865"/>
                <a:gd name="T9" fmla="*/ 9 h 6311"/>
                <a:gd name="T10" fmla="*/ 5740 w 5865"/>
                <a:gd name="T11" fmla="*/ 16 h 6311"/>
                <a:gd name="T12" fmla="*/ 5758 w 5865"/>
                <a:gd name="T13" fmla="*/ 24 h 6311"/>
                <a:gd name="T14" fmla="*/ 5775 w 5865"/>
                <a:gd name="T15" fmla="*/ 34 h 6311"/>
                <a:gd name="T16" fmla="*/ 5791 w 5865"/>
                <a:gd name="T17" fmla="*/ 46 h 6311"/>
                <a:gd name="T18" fmla="*/ 5805 w 5865"/>
                <a:gd name="T19" fmla="*/ 60 h 6311"/>
                <a:gd name="T20" fmla="*/ 5819 w 5865"/>
                <a:gd name="T21" fmla="*/ 74 h 6311"/>
                <a:gd name="T22" fmla="*/ 5830 w 5865"/>
                <a:gd name="T23" fmla="*/ 90 h 6311"/>
                <a:gd name="T24" fmla="*/ 5841 w 5865"/>
                <a:gd name="T25" fmla="*/ 106 h 6311"/>
                <a:gd name="T26" fmla="*/ 5849 w 5865"/>
                <a:gd name="T27" fmla="*/ 125 h 6311"/>
                <a:gd name="T28" fmla="*/ 5856 w 5865"/>
                <a:gd name="T29" fmla="*/ 143 h 6311"/>
                <a:gd name="T30" fmla="*/ 5861 w 5865"/>
                <a:gd name="T31" fmla="*/ 163 h 6311"/>
                <a:gd name="T32" fmla="*/ 5864 w 5865"/>
                <a:gd name="T33" fmla="*/ 182 h 6311"/>
                <a:gd name="T34" fmla="*/ 5865 w 5865"/>
                <a:gd name="T35" fmla="*/ 203 h 6311"/>
                <a:gd name="T36" fmla="*/ 5865 w 5865"/>
                <a:gd name="T37" fmla="*/ 6311 h 6311"/>
                <a:gd name="T38" fmla="*/ 0 w 5865"/>
                <a:gd name="T39" fmla="*/ 6311 h 6311"/>
                <a:gd name="T40" fmla="*/ 3815 w 5865"/>
                <a:gd name="T41" fmla="*/ 0 h 6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865" h="6311">
                  <a:moveTo>
                    <a:pt x="3815" y="0"/>
                  </a:moveTo>
                  <a:lnTo>
                    <a:pt x="5660" y="0"/>
                  </a:lnTo>
                  <a:lnTo>
                    <a:pt x="5681" y="1"/>
                  </a:lnTo>
                  <a:lnTo>
                    <a:pt x="5702" y="4"/>
                  </a:lnTo>
                  <a:lnTo>
                    <a:pt x="5721" y="9"/>
                  </a:lnTo>
                  <a:lnTo>
                    <a:pt x="5740" y="16"/>
                  </a:lnTo>
                  <a:lnTo>
                    <a:pt x="5758" y="24"/>
                  </a:lnTo>
                  <a:lnTo>
                    <a:pt x="5775" y="34"/>
                  </a:lnTo>
                  <a:lnTo>
                    <a:pt x="5791" y="46"/>
                  </a:lnTo>
                  <a:lnTo>
                    <a:pt x="5805" y="60"/>
                  </a:lnTo>
                  <a:lnTo>
                    <a:pt x="5819" y="74"/>
                  </a:lnTo>
                  <a:lnTo>
                    <a:pt x="5830" y="90"/>
                  </a:lnTo>
                  <a:lnTo>
                    <a:pt x="5841" y="106"/>
                  </a:lnTo>
                  <a:lnTo>
                    <a:pt x="5849" y="125"/>
                  </a:lnTo>
                  <a:lnTo>
                    <a:pt x="5856" y="143"/>
                  </a:lnTo>
                  <a:lnTo>
                    <a:pt x="5861" y="163"/>
                  </a:lnTo>
                  <a:lnTo>
                    <a:pt x="5864" y="182"/>
                  </a:lnTo>
                  <a:lnTo>
                    <a:pt x="5865" y="203"/>
                  </a:lnTo>
                  <a:lnTo>
                    <a:pt x="5865" y="6311"/>
                  </a:lnTo>
                  <a:lnTo>
                    <a:pt x="0" y="6311"/>
                  </a:lnTo>
                  <a:lnTo>
                    <a:pt x="3815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alpha val="36000"/>
                  </a:schemeClr>
                </a:gs>
                <a:gs pos="50000">
                  <a:schemeClr val="bg1">
                    <a:alpha val="13000"/>
                  </a:schemeClr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63C92C2E-8888-42AB-A36D-D6F2B362B0CD}"/>
              </a:ext>
            </a:extLst>
          </p:cNvPr>
          <p:cNvSpPr txBox="1"/>
          <p:nvPr/>
        </p:nvSpPr>
        <p:spPr>
          <a:xfrm>
            <a:off x="1463904" y="292100"/>
            <a:ext cx="9264193" cy="49244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sr-Latn-RS" sz="3200" b="1" dirty="0">
                <a:latin typeface="+mj-lt"/>
              </a:rPr>
              <a:t>PARETO</a:t>
            </a:r>
            <a:r>
              <a:rPr lang="en-US" sz="3200" b="1" dirty="0">
                <a:latin typeface="+mj-lt"/>
              </a:rPr>
              <a:t> </a:t>
            </a:r>
            <a:r>
              <a:rPr lang="sr-Latn-RS" sz="3200" dirty="0">
                <a:latin typeface="+mj-lt"/>
              </a:rPr>
              <a:t>DIJAGRAM</a:t>
            </a:r>
            <a:endParaRPr lang="en-US" sz="3600" dirty="0"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ABF686F-91C6-49D1-A69F-A2D1290E7E30}"/>
              </a:ext>
            </a:extLst>
          </p:cNvPr>
          <p:cNvSpPr txBox="1"/>
          <p:nvPr/>
        </p:nvSpPr>
        <p:spPr>
          <a:xfrm>
            <a:off x="1463904" y="2125644"/>
            <a:ext cx="8334553" cy="185897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r-Latn-BA" sz="2100" dirty="0">
                <a:solidFill>
                  <a:schemeClr val="bg1">
                    <a:lumMod val="95000"/>
                  </a:schemeClr>
                </a:solidFill>
              </a:rPr>
              <a:t>Vilfredo Pareto (1848-1923)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r-Latn-BA" sz="2100" dirty="0">
                <a:solidFill>
                  <a:schemeClr val="bg1">
                    <a:lumMod val="95000"/>
                  </a:schemeClr>
                </a:solidFill>
              </a:rPr>
              <a:t>Kada je prisutna “silazna putanja” u distribuciji frekvencija, tj. stupčani grafikon gdje stubići na lijevoj strani ukazuju na najučestalije frekvencije</a:t>
            </a:r>
            <a:endParaRPr lang="en-US" sz="2100" dirty="0">
              <a:solidFill>
                <a:schemeClr val="bg1">
                  <a:lumMod val="95000"/>
                </a:schemeClr>
              </a:solidFill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r-Latn-BA" sz="2100" dirty="0">
                <a:solidFill>
                  <a:schemeClr val="bg1">
                    <a:lumMod val="95000"/>
                  </a:schemeClr>
                </a:solidFill>
              </a:rPr>
              <a:t>pravilo “80-20”...</a:t>
            </a:r>
            <a:endParaRPr lang="en-US" sz="2100" dirty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69" name="Slide Number Placeholder 3">
            <a:extLst>
              <a:ext uri="{FF2B5EF4-FFF2-40B4-BE49-F238E27FC236}">
                <a16:creationId xmlns:a16="http://schemas.microsoft.com/office/drawing/2014/main" id="{5BA5922D-DC4F-4B44-A465-8BFAD710F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3" name="Title 2" hidden="1">
            <a:extLst>
              <a:ext uri="{FF2B5EF4-FFF2-40B4-BE49-F238E27FC236}">
                <a16:creationId xmlns:a16="http://schemas.microsoft.com/office/drawing/2014/main" id="{249792E5-8DED-4E77-9C74-BDDECCDA6C1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en-US" dirty="0"/>
              <a:t>Balanced scorecard slide 7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5821" y="4388036"/>
            <a:ext cx="1977980" cy="1977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305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s0ZFlFNik6939OAyqUIfg"/>
</p:tagLst>
</file>

<file path=ppt/theme/theme1.xml><?xml version="1.0" encoding="utf-8"?>
<a:theme xmlns:a="http://schemas.openxmlformats.org/drawingml/2006/main" name="Office Theme">
  <a:themeElements>
    <a:clrScheme name="McD color sc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31737"/>
      </a:accent1>
      <a:accent2>
        <a:srgbClr val="FFC427"/>
      </a:accent2>
      <a:accent3>
        <a:srgbClr val="B4D78E"/>
      </a:accent3>
      <a:accent4>
        <a:srgbClr val="749CD3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dern 04">
      <a:majorFont>
        <a:latin typeface="Century Gothic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icrosoft_Balanced_Scorecard.pptx" id="{10ED7897-4190-42E8-9E5A-9BA30033AB56}" vid="{5E997269-9069-4613-A476-408DDBC8C50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Balanced scorecard, from 24Slides</Template>
  <TotalTime>0</TotalTime>
  <Words>1533</Words>
  <Application>Microsoft Macintosh PowerPoint</Application>
  <PresentationFormat>Widescreen</PresentationFormat>
  <Paragraphs>364</Paragraphs>
  <Slides>29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38" baseType="lpstr">
      <vt:lpstr>Arial</vt:lpstr>
      <vt:lpstr>Calibri</vt:lpstr>
      <vt:lpstr>Calibri Light</vt:lpstr>
      <vt:lpstr>Century Gothic</vt:lpstr>
      <vt:lpstr>Franklin Gothic Book</vt:lpstr>
      <vt:lpstr>Wingdings</vt:lpstr>
      <vt:lpstr>Office Theme</vt:lpstr>
      <vt:lpstr>Equation</vt:lpstr>
      <vt:lpstr>Worksheet</vt:lpstr>
      <vt:lpstr>Balanced scorecard slide 1</vt:lpstr>
      <vt:lpstr>Balanced scorecard slide 6</vt:lpstr>
      <vt:lpstr>PowerPoint Presentation</vt:lpstr>
      <vt:lpstr>Balanced scorecard slide 8</vt:lpstr>
      <vt:lpstr>PowerPoint Presentation</vt:lpstr>
      <vt:lpstr>Balanced scorecard slide 5</vt:lpstr>
      <vt:lpstr>PowerPoint Presentation</vt:lpstr>
      <vt:lpstr>PowerPoint Presentation</vt:lpstr>
      <vt:lpstr>Balanced scorecard slide 7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Balanced scorecard slide 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Balanced scorecard slide 10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2019-02-24T13:15:44Z</dcterms:created>
  <dcterms:modified xsi:type="dcterms:W3CDTF">2026-04-27T17:50:09Z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2aa342-8706-4288-bd11-ebb85995028c_Enabled">
    <vt:lpwstr>True</vt:lpwstr>
  </property>
  <property fmtid="{D5CDD505-2E9C-101B-9397-08002B2CF9AE}" pid="3" name="MSIP_Label_f42aa342-8706-4288-bd11-ebb85995028c_SiteId">
    <vt:lpwstr>72f988bf-86f1-41af-91ab-2d7cd011db47</vt:lpwstr>
  </property>
  <property fmtid="{D5CDD505-2E9C-101B-9397-08002B2CF9AE}" pid="4" name="MSIP_Label_f42aa342-8706-4288-bd11-ebb85995028c_Owner">
    <vt:lpwstr>v-abdarl@microsoft.com</vt:lpwstr>
  </property>
  <property fmtid="{D5CDD505-2E9C-101B-9397-08002B2CF9AE}" pid="5" name="MSIP_Label_f42aa342-8706-4288-bd11-ebb85995028c_SetDate">
    <vt:lpwstr>2018-11-28T18:24:19.6333999Z</vt:lpwstr>
  </property>
  <property fmtid="{D5CDD505-2E9C-101B-9397-08002B2CF9AE}" pid="6" name="MSIP_Label_f42aa342-8706-4288-bd11-ebb85995028c_Name">
    <vt:lpwstr>General</vt:lpwstr>
  </property>
  <property fmtid="{D5CDD505-2E9C-101B-9397-08002B2CF9AE}" pid="7" name="MSIP_Label_f42aa342-8706-4288-bd11-ebb85995028c_Application">
    <vt:lpwstr>Microsoft Azure Information Protection</vt:lpwstr>
  </property>
  <property fmtid="{D5CDD505-2E9C-101B-9397-08002B2CF9AE}" pid="8" name="MSIP_Label_f42aa342-8706-4288-bd11-ebb85995028c_Extended_MSFT_Method">
    <vt:lpwstr>Automatic</vt:lpwstr>
  </property>
  <property fmtid="{D5CDD505-2E9C-101B-9397-08002B2CF9AE}" pid="9" name="Sensitivity">
    <vt:lpwstr>General</vt:lpwstr>
  </property>
</Properties>
</file>