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6" r:id="rId2"/>
    <p:sldId id="260" r:id="rId3"/>
    <p:sldId id="257" r:id="rId4"/>
    <p:sldId id="259" r:id="rId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6" d="100"/>
          <a:sy n="66" d="100"/>
        </p:scale>
        <p:origin x="-1422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12/5/2020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12/5/2020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12/5/2020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12/5/2020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12/5/2020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12/5/2020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12/5/2020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9600" y="2209800"/>
            <a:ext cx="7924800" cy="1470025"/>
          </a:xfrm>
        </p:spPr>
        <p:txBody>
          <a:bodyPr/>
          <a:lstStyle/>
          <a:p>
            <a:r>
              <a:rPr lang="sr-Cyrl-BA" dirty="0" smtClean="0">
                <a:latin typeface="Times New Roman" pitchFamily="18" charset="0"/>
                <a:cs typeface="Times New Roman" pitchFamily="18" charset="0"/>
              </a:rPr>
              <a:t>Резултати први тест – школска 201</a:t>
            </a:r>
            <a:r>
              <a:rPr lang="sr-Cyrl-BA" dirty="0">
                <a:latin typeface="Times New Roman" pitchFamily="18" charset="0"/>
                <a:cs typeface="Times New Roman" pitchFamily="18" charset="0"/>
              </a:rPr>
              <a:t>9</a:t>
            </a:r>
            <a:r>
              <a:rPr lang="sr-Cyrl-BA" dirty="0" smtClean="0">
                <a:latin typeface="Times New Roman" pitchFamily="18" charset="0"/>
                <a:cs typeface="Times New Roman" pitchFamily="18" charset="0"/>
              </a:rPr>
              <a:t> / 2020</a:t>
            </a:r>
            <a:endParaRPr lang="en-GB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457200"/>
            <a:ext cx="8915400" cy="6096000"/>
          </a:xfrm>
        </p:spPr>
        <p:txBody>
          <a:bodyPr>
            <a:normAutofit/>
          </a:bodyPr>
          <a:lstStyle/>
          <a:p>
            <a:pPr>
              <a:spcBef>
                <a:spcPts val="0"/>
              </a:spcBef>
              <a:spcAft>
                <a:spcPts val="600"/>
              </a:spcAft>
              <a:buNone/>
            </a:pPr>
            <a:r>
              <a:rPr lang="sr-Cyrl-BA" sz="1800" u="sng" dirty="0" smtClean="0">
                <a:latin typeface="Times New Roman" pitchFamily="18" charset="0"/>
                <a:cs typeface="Times New Roman" pitchFamily="18" charset="0"/>
              </a:rPr>
              <a:t>Група А</a:t>
            </a:r>
            <a:r>
              <a:rPr lang="sr-Cyrl-BA" sz="1800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>
              <a:spcBef>
                <a:spcPts val="0"/>
              </a:spcBef>
              <a:spcAft>
                <a:spcPts val="600"/>
              </a:spcAft>
              <a:buNone/>
            </a:pPr>
            <a:endParaRPr lang="sr-Cyrl-BA" sz="18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spcBef>
                <a:spcPts val="0"/>
              </a:spcBef>
              <a:spcAft>
                <a:spcPts val="600"/>
              </a:spcAft>
              <a:buNone/>
            </a:pPr>
            <a:r>
              <a:rPr lang="sr-Cyrl-BA" sz="1800" dirty="0" smtClean="0">
                <a:latin typeface="Times New Roman" pitchFamily="18" charset="0"/>
                <a:cs typeface="Times New Roman" pitchFamily="18" charset="0"/>
              </a:rPr>
              <a:t>1)  а) трошкови продатих производа: 900.000 н.ј.</a:t>
            </a:r>
          </a:p>
          <a:p>
            <a:pPr marL="514350" indent="-153988">
              <a:spcBef>
                <a:spcPts val="0"/>
              </a:spcBef>
              <a:spcAft>
                <a:spcPts val="600"/>
              </a:spcAft>
              <a:buNone/>
            </a:pPr>
            <a:r>
              <a:rPr lang="sr-Cyrl-BA" sz="1800" dirty="0" smtClean="0">
                <a:latin typeface="Times New Roman" pitchFamily="18" charset="0"/>
                <a:cs typeface="Times New Roman" pitchFamily="18" charset="0"/>
              </a:rPr>
              <a:t>б) крајње залихе готових производа: 16.000 н.ј.</a:t>
            </a:r>
            <a:endParaRPr lang="sr-Cyrl-BA" sz="1800" dirty="0">
              <a:latin typeface="Times New Roman" pitchFamily="18" charset="0"/>
              <a:cs typeface="Times New Roman" pitchFamily="18" charset="0"/>
            </a:endParaRPr>
          </a:p>
          <a:p>
            <a:pPr marL="514350" indent="-153988">
              <a:spcBef>
                <a:spcPts val="0"/>
              </a:spcBef>
              <a:spcAft>
                <a:spcPts val="600"/>
              </a:spcAft>
              <a:buNone/>
            </a:pPr>
            <a:endParaRPr lang="sr-Cyrl-BA" sz="18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spcBef>
                <a:spcPts val="0"/>
              </a:spcBef>
              <a:spcAft>
                <a:spcPts val="600"/>
              </a:spcAft>
              <a:buNone/>
            </a:pPr>
            <a:r>
              <a:rPr lang="sr-Cyrl-BA" sz="1800" dirty="0" smtClean="0">
                <a:latin typeface="Times New Roman" pitchFamily="18" charset="0"/>
                <a:cs typeface="Times New Roman" pitchFamily="18" charset="0"/>
              </a:rPr>
              <a:t>2)  а) УТ = 319.000 н.ј., ПТ = 17,72 н.ј./ком.</a:t>
            </a:r>
          </a:p>
          <a:p>
            <a:pPr marL="0" indent="363538">
              <a:spcBef>
                <a:spcPts val="0"/>
              </a:spcBef>
              <a:spcAft>
                <a:spcPts val="600"/>
              </a:spcAft>
              <a:buNone/>
            </a:pPr>
            <a:r>
              <a:rPr lang="sr-Cyrl-BA" sz="1800" dirty="0" smtClean="0">
                <a:latin typeface="Times New Roman" pitchFamily="18" charset="0"/>
                <a:cs typeface="Times New Roman" pitchFamily="18" charset="0"/>
              </a:rPr>
              <a:t>б</a:t>
            </a:r>
            <a:r>
              <a:rPr lang="sr-Cyrl-BA" sz="1800" dirty="0">
                <a:latin typeface="Times New Roman" pitchFamily="18" charset="0"/>
                <a:cs typeface="Times New Roman" pitchFamily="18" charset="0"/>
              </a:rPr>
              <a:t>) УТ = </a:t>
            </a:r>
            <a:r>
              <a:rPr lang="sr-Cyrl-BA" sz="1800" dirty="0" smtClean="0">
                <a:latin typeface="Times New Roman" pitchFamily="18" charset="0"/>
                <a:cs typeface="Times New Roman" pitchFamily="18" charset="0"/>
              </a:rPr>
              <a:t>344.000 н.ј</a:t>
            </a:r>
            <a:r>
              <a:rPr lang="sr-Cyrl-BA" sz="1800" dirty="0">
                <a:latin typeface="Times New Roman" pitchFamily="18" charset="0"/>
                <a:cs typeface="Times New Roman" pitchFamily="18" charset="0"/>
              </a:rPr>
              <a:t>., ПТ = </a:t>
            </a:r>
            <a:r>
              <a:rPr lang="sr-Cyrl-BA" sz="1800" dirty="0" smtClean="0">
                <a:latin typeface="Times New Roman" pitchFamily="18" charset="0"/>
                <a:cs typeface="Times New Roman" pitchFamily="18" charset="0"/>
              </a:rPr>
              <a:t>17,20 </a:t>
            </a:r>
            <a:r>
              <a:rPr lang="sr-Cyrl-BA" sz="1800" dirty="0">
                <a:latin typeface="Times New Roman" pitchFamily="18" charset="0"/>
                <a:cs typeface="Times New Roman" pitchFamily="18" charset="0"/>
              </a:rPr>
              <a:t>н.ј./ком.</a:t>
            </a:r>
          </a:p>
          <a:p>
            <a:pPr marL="0" indent="363538">
              <a:spcBef>
                <a:spcPts val="0"/>
              </a:spcBef>
              <a:spcAft>
                <a:spcPts val="600"/>
              </a:spcAft>
              <a:buNone/>
            </a:pPr>
            <a:endParaRPr lang="sr-Cyrl-BA" sz="18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spcBef>
                <a:spcPts val="0"/>
              </a:spcBef>
              <a:spcAft>
                <a:spcPts val="600"/>
              </a:spcAft>
              <a:buNone/>
            </a:pPr>
            <a:r>
              <a:rPr lang="sr-Cyrl-BA" sz="1800" dirty="0" smtClean="0">
                <a:latin typeface="Times New Roman" pitchFamily="18" charset="0"/>
                <a:cs typeface="Times New Roman" pitchFamily="18" charset="0"/>
              </a:rPr>
              <a:t>3)  Обављена продаја </a:t>
            </a:r>
            <a:r>
              <a:rPr lang="sr-Cyrl-BA" sz="1800" dirty="0">
                <a:latin typeface="Times New Roman" pitchFamily="18" charset="0"/>
                <a:cs typeface="Times New Roman" pitchFamily="18" charset="0"/>
              </a:rPr>
              <a:t>до краја </a:t>
            </a:r>
            <a:r>
              <a:rPr lang="sr-Cyrl-BA" sz="1800" dirty="0" smtClean="0">
                <a:latin typeface="Times New Roman" pitchFamily="18" charset="0"/>
                <a:cs typeface="Times New Roman" pitchFamily="18" charset="0"/>
              </a:rPr>
              <a:t>априла (</a:t>
            </a:r>
            <a:r>
              <a:rPr lang="sr-Cyrl-BA" sz="1800" dirty="0" err="1" smtClean="0">
                <a:latin typeface="Times New Roman" pitchFamily="18" charset="0"/>
                <a:cs typeface="Times New Roman" pitchFamily="18" charset="0"/>
              </a:rPr>
              <a:t>екв</a:t>
            </a:r>
            <a:r>
              <a:rPr lang="sr-Cyrl-BA" sz="1800" dirty="0">
                <a:latin typeface="Times New Roman" pitchFamily="18" charset="0"/>
                <a:cs typeface="Times New Roman" pitchFamily="18" charset="0"/>
              </a:rPr>
              <a:t>. јед.): тр. мат. </a:t>
            </a:r>
            <a:r>
              <a:rPr lang="sr-Cyrl-BA" sz="1800" dirty="0" smtClean="0">
                <a:latin typeface="Times New Roman" pitchFamily="18" charset="0"/>
                <a:cs typeface="Times New Roman" pitchFamily="18" charset="0"/>
              </a:rPr>
              <a:t>21.250 </a:t>
            </a:r>
            <a:r>
              <a:rPr lang="sr-Cyrl-BA" sz="1800" dirty="0" err="1" smtClean="0">
                <a:latin typeface="Times New Roman" pitchFamily="18" charset="0"/>
                <a:cs typeface="Times New Roman" pitchFamily="18" charset="0"/>
              </a:rPr>
              <a:t>е.ј</a:t>
            </a:r>
            <a:r>
              <a:rPr lang="sr-Cyrl-BA" sz="1800" dirty="0">
                <a:latin typeface="Times New Roman" pitchFamily="18" charset="0"/>
                <a:cs typeface="Times New Roman" pitchFamily="18" charset="0"/>
              </a:rPr>
              <a:t>. и тр. </a:t>
            </a:r>
            <a:r>
              <a:rPr lang="sr-Cyrl-BA" sz="1800" dirty="0" err="1">
                <a:latin typeface="Times New Roman" pitchFamily="18" charset="0"/>
                <a:cs typeface="Times New Roman" pitchFamily="18" charset="0"/>
              </a:rPr>
              <a:t>кон</a:t>
            </a:r>
            <a:r>
              <a:rPr lang="sr-Cyrl-BA" sz="18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sr-Cyrl-BA" sz="1800" dirty="0" smtClean="0">
                <a:latin typeface="Times New Roman" pitchFamily="18" charset="0"/>
                <a:cs typeface="Times New Roman" pitchFamily="18" charset="0"/>
              </a:rPr>
              <a:t>19.750 </a:t>
            </a:r>
            <a:r>
              <a:rPr lang="sr-Cyrl-BA" sz="1800" dirty="0" err="1" smtClean="0">
                <a:latin typeface="Times New Roman" pitchFamily="18" charset="0"/>
                <a:cs typeface="Times New Roman" pitchFamily="18" charset="0"/>
              </a:rPr>
              <a:t>е.ј</a:t>
            </a:r>
            <a:r>
              <a:rPr lang="sr-Cyrl-BA" sz="18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514350" indent="-153988">
              <a:spcBef>
                <a:spcPts val="0"/>
              </a:spcBef>
              <a:spcAft>
                <a:spcPts val="600"/>
              </a:spcAft>
              <a:buNone/>
            </a:pPr>
            <a:r>
              <a:rPr lang="sr-Cyrl-BA" sz="1800" dirty="0">
                <a:latin typeface="Times New Roman" pitchFamily="18" charset="0"/>
                <a:cs typeface="Times New Roman" pitchFamily="18" charset="0"/>
              </a:rPr>
              <a:t>вриједност тр. по </a:t>
            </a:r>
            <a:r>
              <a:rPr lang="sr-Cyrl-BA" sz="1800" dirty="0" err="1">
                <a:latin typeface="Times New Roman" pitchFamily="18" charset="0"/>
                <a:cs typeface="Times New Roman" pitchFamily="18" charset="0"/>
              </a:rPr>
              <a:t>екв</a:t>
            </a:r>
            <a:r>
              <a:rPr lang="sr-Cyrl-BA" sz="1800" dirty="0">
                <a:latin typeface="Times New Roman" pitchFamily="18" charset="0"/>
                <a:cs typeface="Times New Roman" pitchFamily="18" charset="0"/>
              </a:rPr>
              <a:t>.. јед.: тр. мат. </a:t>
            </a:r>
            <a:r>
              <a:rPr lang="sr-Cyrl-BA" sz="1800" dirty="0" smtClean="0">
                <a:latin typeface="Times New Roman" pitchFamily="18" charset="0"/>
                <a:cs typeface="Times New Roman" pitchFamily="18" charset="0"/>
              </a:rPr>
              <a:t>1.505,88 н.ј</a:t>
            </a:r>
            <a:r>
              <a:rPr lang="sr-Cyrl-BA" sz="1800" dirty="0">
                <a:latin typeface="Times New Roman" pitchFamily="18" charset="0"/>
                <a:cs typeface="Times New Roman" pitchFamily="18" charset="0"/>
              </a:rPr>
              <a:t>./ </a:t>
            </a:r>
            <a:r>
              <a:rPr lang="sr-Cyrl-BA" sz="1800" dirty="0" err="1">
                <a:latin typeface="Times New Roman" pitchFamily="18" charset="0"/>
                <a:cs typeface="Times New Roman" pitchFamily="18" charset="0"/>
              </a:rPr>
              <a:t>е.ј</a:t>
            </a:r>
            <a:r>
              <a:rPr lang="sr-Cyrl-BA" sz="1800" dirty="0">
                <a:latin typeface="Times New Roman" pitchFamily="18" charset="0"/>
                <a:cs typeface="Times New Roman" pitchFamily="18" charset="0"/>
              </a:rPr>
              <a:t>. и тр. </a:t>
            </a:r>
            <a:r>
              <a:rPr lang="sr-Cyrl-BA" sz="1800" dirty="0" err="1">
                <a:latin typeface="Times New Roman" pitchFamily="18" charset="0"/>
                <a:cs typeface="Times New Roman" pitchFamily="18" charset="0"/>
              </a:rPr>
              <a:t>кон</a:t>
            </a:r>
            <a:r>
              <a:rPr lang="sr-Cyrl-BA" sz="18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sr-Cyrl-BA" sz="1800" dirty="0" smtClean="0">
                <a:latin typeface="Times New Roman" pitchFamily="18" charset="0"/>
                <a:cs typeface="Times New Roman" pitchFamily="18" charset="0"/>
              </a:rPr>
              <a:t>1.240,51 н.ј</a:t>
            </a:r>
            <a:r>
              <a:rPr lang="sr-Cyrl-BA" sz="1800" dirty="0">
                <a:latin typeface="Times New Roman" pitchFamily="18" charset="0"/>
                <a:cs typeface="Times New Roman" pitchFamily="18" charset="0"/>
              </a:rPr>
              <a:t>./</a:t>
            </a:r>
            <a:r>
              <a:rPr lang="sr-Cyrl-BA" sz="1800" dirty="0" err="1">
                <a:latin typeface="Times New Roman" pitchFamily="18" charset="0"/>
                <a:cs typeface="Times New Roman" pitchFamily="18" charset="0"/>
              </a:rPr>
              <a:t>е.ј</a:t>
            </a:r>
            <a:r>
              <a:rPr lang="sr-Cyrl-BA" sz="18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514350" indent="-153988">
              <a:spcBef>
                <a:spcPts val="0"/>
              </a:spcBef>
              <a:spcAft>
                <a:spcPts val="600"/>
              </a:spcAft>
              <a:buNone/>
            </a:pPr>
            <a:r>
              <a:rPr lang="sr-Cyrl-BA" sz="1800" dirty="0">
                <a:latin typeface="Times New Roman" pitchFamily="18" charset="0"/>
                <a:cs typeface="Times New Roman" pitchFamily="18" charset="0"/>
              </a:rPr>
              <a:t>вриједност </a:t>
            </a:r>
            <a:r>
              <a:rPr lang="sr-Cyrl-BA" sz="1800" dirty="0" err="1">
                <a:latin typeface="Times New Roman" pitchFamily="18" charset="0"/>
                <a:cs typeface="Times New Roman" pitchFamily="18" charset="0"/>
              </a:rPr>
              <a:t>гот</a:t>
            </a:r>
            <a:r>
              <a:rPr lang="sr-Cyrl-BA" sz="1800" dirty="0">
                <a:latin typeface="Times New Roman" pitchFamily="18" charset="0"/>
                <a:cs typeface="Times New Roman" pitchFamily="18" charset="0"/>
              </a:rPr>
              <a:t>. пр. – </a:t>
            </a:r>
            <a:r>
              <a:rPr lang="sr-Cyrl-BA" sz="1800" dirty="0" smtClean="0">
                <a:latin typeface="Times New Roman" pitchFamily="18" charset="0"/>
                <a:cs typeface="Times New Roman" pitchFamily="18" charset="0"/>
              </a:rPr>
              <a:t>52.181.410 н.ј</a:t>
            </a:r>
            <a:r>
              <a:rPr lang="sr-Cyrl-BA" sz="1800" dirty="0">
                <a:latin typeface="Times New Roman" pitchFamily="18" charset="0"/>
                <a:cs typeface="Times New Roman" pitchFamily="18" charset="0"/>
              </a:rPr>
              <a:t>.; вриједност </a:t>
            </a:r>
            <a:r>
              <a:rPr lang="sr-Cyrl-BA" sz="1800" dirty="0" err="1">
                <a:latin typeface="Times New Roman" pitchFamily="18" charset="0"/>
                <a:cs typeface="Times New Roman" pitchFamily="18" charset="0"/>
              </a:rPr>
              <a:t>кр</a:t>
            </a:r>
            <a:r>
              <a:rPr lang="sr-Cyrl-BA" sz="1800" dirty="0">
                <a:latin typeface="Times New Roman" pitchFamily="18" charset="0"/>
                <a:cs typeface="Times New Roman" pitchFamily="18" charset="0"/>
              </a:rPr>
              <a:t>. ст. </a:t>
            </a:r>
            <a:r>
              <a:rPr lang="sr-Cyrl-BA" sz="1800" dirty="0" err="1">
                <a:latin typeface="Times New Roman" pitchFamily="18" charset="0"/>
                <a:cs typeface="Times New Roman" pitchFamily="18" charset="0"/>
              </a:rPr>
              <a:t>нед</a:t>
            </a:r>
            <a:r>
              <a:rPr lang="sr-Cyrl-BA" sz="1800" dirty="0">
                <a:latin typeface="Times New Roman" pitchFamily="18" charset="0"/>
                <a:cs typeface="Times New Roman" pitchFamily="18" charset="0"/>
              </a:rPr>
              <a:t> пр. – </a:t>
            </a:r>
            <a:r>
              <a:rPr lang="sr-Cyrl-BA" sz="1800" dirty="0" smtClean="0">
                <a:latin typeface="Times New Roman" pitchFamily="18" charset="0"/>
                <a:cs typeface="Times New Roman" pitchFamily="18" charset="0"/>
              </a:rPr>
              <a:t>4.318.613  </a:t>
            </a:r>
            <a:r>
              <a:rPr lang="sr-Cyrl-BA" sz="1800" dirty="0">
                <a:latin typeface="Times New Roman" pitchFamily="18" charset="0"/>
                <a:cs typeface="Times New Roman" pitchFamily="18" charset="0"/>
              </a:rPr>
              <a:t>н.ј</a:t>
            </a:r>
            <a:r>
              <a:rPr lang="sr-Cyrl-BA" sz="18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514350" indent="-153988">
              <a:spcBef>
                <a:spcPts val="0"/>
              </a:spcBef>
              <a:spcAft>
                <a:spcPts val="600"/>
              </a:spcAft>
              <a:buNone/>
            </a:pPr>
            <a:endParaRPr lang="sr-Cyrl-BA" sz="1800" dirty="0" smtClean="0">
              <a:latin typeface="Times New Roman" pitchFamily="18" charset="0"/>
              <a:cs typeface="Times New Roman" pitchFamily="18" charset="0"/>
            </a:endParaRPr>
          </a:p>
          <a:p>
            <a:pPr marL="269875" indent="-269875">
              <a:spcBef>
                <a:spcPts val="0"/>
              </a:spcBef>
              <a:spcAft>
                <a:spcPts val="600"/>
              </a:spcAft>
              <a:buNone/>
            </a:pPr>
            <a:r>
              <a:rPr lang="sr-Cyrl-BA" sz="1800" dirty="0">
                <a:latin typeface="Times New Roman" pitchFamily="18" charset="0"/>
                <a:cs typeface="Times New Roman" pitchFamily="18" charset="0"/>
              </a:rPr>
              <a:t>4) </a:t>
            </a:r>
            <a:r>
              <a:rPr lang="sr-Cyrl-BA" sz="1800" dirty="0" smtClean="0">
                <a:latin typeface="Times New Roman" pitchFamily="18" charset="0"/>
                <a:cs typeface="Times New Roman" pitchFamily="18" charset="0"/>
              </a:rPr>
              <a:t>Износи секундарних трошкова су:</a:t>
            </a:r>
          </a:p>
          <a:p>
            <a:pPr marL="269875" indent="-269875">
              <a:spcBef>
                <a:spcPts val="0"/>
              </a:spcBef>
              <a:spcAft>
                <a:spcPts val="600"/>
              </a:spcAft>
              <a:buNone/>
            </a:pPr>
            <a:r>
              <a:rPr lang="sr-Cyrl-BA" sz="1800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sr-Cyrl-BA" sz="1800" dirty="0" smtClean="0">
                <a:latin typeface="Times New Roman" pitchFamily="18" charset="0"/>
                <a:cs typeface="Times New Roman" pitchFamily="18" charset="0"/>
              </a:rPr>
              <a:t>Метод постепеног распореда: ГМТ „ПП“: 4.280.000 </a:t>
            </a:r>
            <a:r>
              <a:rPr lang="sr-Cyrl-BA" sz="1800" dirty="0">
                <a:latin typeface="Times New Roman" pitchFamily="18" charset="0"/>
                <a:cs typeface="Times New Roman" pitchFamily="18" charset="0"/>
              </a:rPr>
              <a:t>н.ј.; </a:t>
            </a:r>
            <a:r>
              <a:rPr lang="sr-Cyrl-BA" sz="1800" dirty="0" smtClean="0">
                <a:latin typeface="Times New Roman" pitchFamily="18" charset="0"/>
                <a:cs typeface="Times New Roman" pitchFamily="18" charset="0"/>
              </a:rPr>
              <a:t>ГМТ „ТП“: 4.720.000 </a:t>
            </a:r>
            <a:r>
              <a:rPr lang="sr-Cyrl-BA" sz="1800" dirty="0">
                <a:latin typeface="Times New Roman" pitchFamily="18" charset="0"/>
                <a:cs typeface="Times New Roman" pitchFamily="18" charset="0"/>
              </a:rPr>
              <a:t>н.ј.</a:t>
            </a:r>
          </a:p>
          <a:p>
            <a:pPr marL="269875" indent="-269875">
              <a:spcBef>
                <a:spcPts val="0"/>
              </a:spcBef>
              <a:spcAft>
                <a:spcPts val="600"/>
              </a:spcAft>
              <a:buNone/>
            </a:pPr>
            <a:r>
              <a:rPr lang="sr-Cyrl-BA" sz="1800" dirty="0"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sr-Cyrl-BA" sz="1800" dirty="0" smtClean="0">
                <a:latin typeface="Times New Roman" pitchFamily="18" charset="0"/>
                <a:cs typeface="Times New Roman" pitchFamily="18" charset="0"/>
              </a:rPr>
              <a:t>Метод реципроцитета: </a:t>
            </a:r>
            <a:r>
              <a:rPr lang="sr-Cyrl-BA" sz="1800" dirty="0">
                <a:latin typeface="Times New Roman" pitchFamily="18" charset="0"/>
                <a:cs typeface="Times New Roman" pitchFamily="18" charset="0"/>
              </a:rPr>
              <a:t>ГМТ „ПП“: </a:t>
            </a:r>
            <a:r>
              <a:rPr lang="sr-Cyrl-BA" sz="1800" dirty="0" smtClean="0">
                <a:latin typeface="Times New Roman" pitchFamily="18" charset="0"/>
                <a:cs typeface="Times New Roman" pitchFamily="18" charset="0"/>
              </a:rPr>
              <a:t>4.446.154 </a:t>
            </a:r>
            <a:r>
              <a:rPr lang="sr-Cyrl-BA" sz="1800" dirty="0">
                <a:latin typeface="Times New Roman" pitchFamily="18" charset="0"/>
                <a:cs typeface="Times New Roman" pitchFamily="18" charset="0"/>
              </a:rPr>
              <a:t>н.ј.; ГМТ „ТП“: </a:t>
            </a:r>
            <a:r>
              <a:rPr lang="sr-Cyrl-BA" sz="1800" dirty="0" smtClean="0">
                <a:latin typeface="Times New Roman" pitchFamily="18" charset="0"/>
                <a:cs typeface="Times New Roman" pitchFamily="18" charset="0"/>
              </a:rPr>
              <a:t>4.553.846 </a:t>
            </a:r>
            <a:r>
              <a:rPr lang="sr-Cyrl-BA" sz="1800" dirty="0">
                <a:latin typeface="Times New Roman" pitchFamily="18" charset="0"/>
                <a:cs typeface="Times New Roman" pitchFamily="18" charset="0"/>
              </a:rPr>
              <a:t>н.ј.</a:t>
            </a:r>
          </a:p>
          <a:p>
            <a:pPr marL="0" indent="0">
              <a:spcBef>
                <a:spcPts val="0"/>
              </a:spcBef>
              <a:spcAft>
                <a:spcPts val="600"/>
              </a:spcAft>
              <a:buNone/>
            </a:pPr>
            <a:endParaRPr lang="sr-Cyrl-BA" sz="18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spcBef>
                <a:spcPts val="0"/>
              </a:spcBef>
              <a:spcAft>
                <a:spcPts val="600"/>
              </a:spcAft>
              <a:buNone/>
            </a:pPr>
            <a:endParaRPr lang="sr-Cyrl-BA" sz="1800" dirty="0">
              <a:latin typeface="Times New Roman" pitchFamily="18" charset="0"/>
              <a:cs typeface="Times New Roman" pitchFamily="18" charset="0"/>
            </a:endParaRPr>
          </a:p>
          <a:p>
            <a:pPr marL="514350" indent="-153988">
              <a:spcBef>
                <a:spcPts val="0"/>
              </a:spcBef>
              <a:spcAft>
                <a:spcPts val="600"/>
              </a:spcAft>
              <a:buNone/>
            </a:pPr>
            <a:endParaRPr lang="sr-Cyrl-BA" sz="1800" dirty="0" smtClean="0">
              <a:latin typeface="Times New Roman" pitchFamily="18" charset="0"/>
              <a:cs typeface="Times New Roman" pitchFamily="18" charset="0"/>
            </a:endParaRPr>
          </a:p>
          <a:p>
            <a:pPr marL="514350" indent="-514350">
              <a:spcBef>
                <a:spcPts val="0"/>
              </a:spcBef>
              <a:spcAft>
                <a:spcPts val="600"/>
              </a:spcAft>
              <a:buNone/>
            </a:pPr>
            <a:endParaRPr lang="sr-Cyrl-BA" sz="1800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228600"/>
            <a:ext cx="8534400" cy="6400800"/>
          </a:xfrm>
        </p:spPr>
        <p:txBody>
          <a:bodyPr>
            <a:noAutofit/>
          </a:bodyPr>
          <a:lstStyle/>
          <a:p>
            <a:pPr>
              <a:spcBef>
                <a:spcPts val="0"/>
              </a:spcBef>
              <a:spcAft>
                <a:spcPts val="300"/>
              </a:spcAft>
              <a:buNone/>
            </a:pPr>
            <a:r>
              <a:rPr lang="sr-Cyrl-BA" sz="1800" u="sng" dirty="0" smtClean="0">
                <a:latin typeface="Times New Roman" pitchFamily="18" charset="0"/>
                <a:cs typeface="Times New Roman" pitchFamily="18" charset="0"/>
              </a:rPr>
              <a:t>Група Б</a:t>
            </a:r>
            <a:r>
              <a:rPr lang="sr-Cyrl-BA" sz="1800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>
              <a:spcBef>
                <a:spcPts val="0"/>
              </a:spcBef>
              <a:spcAft>
                <a:spcPts val="300"/>
              </a:spcAft>
              <a:buNone/>
            </a:pPr>
            <a:endParaRPr lang="sr-Cyrl-BA" sz="1800" dirty="0" smtClean="0">
              <a:latin typeface="Times New Roman" pitchFamily="18" charset="0"/>
              <a:cs typeface="Times New Roman" pitchFamily="18" charset="0"/>
            </a:endParaRPr>
          </a:p>
          <a:p>
            <a:pPr marL="360363" indent="-360363">
              <a:spcBef>
                <a:spcPts val="0"/>
              </a:spcBef>
              <a:spcAft>
                <a:spcPts val="600"/>
              </a:spcAft>
              <a:buAutoNum type="arabicParenR"/>
            </a:pPr>
            <a:r>
              <a:rPr lang="sr-Cyrl-BA" sz="1800" dirty="0" smtClean="0">
                <a:latin typeface="Times New Roman" pitchFamily="18" charset="0"/>
                <a:cs typeface="Times New Roman" pitchFamily="18" charset="0"/>
              </a:rPr>
              <a:t>а) трошкови произведених производа: 740.000 н.ј.</a:t>
            </a:r>
          </a:p>
          <a:p>
            <a:pPr marL="514350" indent="-153988">
              <a:spcBef>
                <a:spcPts val="0"/>
              </a:spcBef>
              <a:spcAft>
                <a:spcPts val="600"/>
              </a:spcAft>
              <a:buNone/>
            </a:pPr>
            <a:r>
              <a:rPr lang="sr-Cyrl-BA" sz="1800" dirty="0" smtClean="0">
                <a:latin typeface="Times New Roman" pitchFamily="18" charset="0"/>
                <a:cs typeface="Times New Roman" pitchFamily="18" charset="0"/>
              </a:rPr>
              <a:t>б) пословни добитак: 353.000 н.ј.</a:t>
            </a:r>
          </a:p>
          <a:p>
            <a:pPr marL="514350" indent="-153988">
              <a:spcBef>
                <a:spcPts val="0"/>
              </a:spcBef>
              <a:spcAft>
                <a:spcPts val="600"/>
              </a:spcAft>
              <a:buNone/>
            </a:pPr>
            <a:endParaRPr lang="sr-Cyrl-BA" sz="1800" dirty="0" smtClean="0">
              <a:latin typeface="Times New Roman" pitchFamily="18" charset="0"/>
              <a:cs typeface="Times New Roman" pitchFamily="18" charset="0"/>
            </a:endParaRPr>
          </a:p>
          <a:p>
            <a:pPr marL="360363" indent="-360363">
              <a:spcBef>
                <a:spcPts val="0"/>
              </a:spcBef>
              <a:spcAft>
                <a:spcPts val="300"/>
              </a:spcAft>
              <a:buAutoNum type="arabicParenR" startAt="2"/>
            </a:pPr>
            <a:r>
              <a:rPr lang="sr-Cyrl-BA" sz="1800" dirty="0" smtClean="0">
                <a:latin typeface="Times New Roman" pitchFamily="18" charset="0"/>
                <a:cs typeface="Times New Roman" pitchFamily="18" charset="0"/>
              </a:rPr>
              <a:t>а) ПСАИТ – 200 н.ј./с.д.р.; ССАИТ – 210 н.ј./с.д.р.</a:t>
            </a:r>
          </a:p>
          <a:p>
            <a:pPr marL="514350" indent="-153988">
              <a:spcBef>
                <a:spcPts val="0"/>
              </a:spcBef>
              <a:spcAft>
                <a:spcPts val="300"/>
              </a:spcAft>
              <a:buNone/>
            </a:pPr>
            <a:r>
              <a:rPr lang="sr-Cyrl-BA" sz="1800" dirty="0" smtClean="0">
                <a:latin typeface="Times New Roman" pitchFamily="18" charset="0"/>
                <a:cs typeface="Times New Roman" pitchFamily="18" charset="0"/>
              </a:rPr>
              <a:t>б) нормални обрачун: модел “А” – 550.000 н.ј.; модел “Б” – 500.000 н.ј.</a:t>
            </a:r>
          </a:p>
          <a:p>
            <a:pPr marL="514350" indent="-153988">
              <a:spcBef>
                <a:spcPts val="0"/>
              </a:spcBef>
              <a:spcAft>
                <a:spcPts val="300"/>
              </a:spcAft>
              <a:buNone/>
            </a:pPr>
            <a:r>
              <a:rPr lang="sr-Cyrl-BA" sz="1800" dirty="0" smtClean="0">
                <a:latin typeface="Times New Roman" pitchFamily="18" charset="0"/>
                <a:cs typeface="Times New Roman" pitchFamily="18" charset="0"/>
              </a:rPr>
              <a:t>     стварни обрачун: модел “А” – 577.000 н.ј.; модел “Б” – 520.000 н.ј.</a:t>
            </a:r>
          </a:p>
          <a:p>
            <a:pPr marL="514350" indent="-153988">
              <a:spcBef>
                <a:spcPts val="0"/>
              </a:spcBef>
              <a:spcAft>
                <a:spcPts val="300"/>
              </a:spcAft>
              <a:buNone/>
            </a:pPr>
            <a:endParaRPr lang="sr-Cyrl-BA" sz="1800" dirty="0" smtClean="0">
              <a:latin typeface="Times New Roman" pitchFamily="18" charset="0"/>
              <a:cs typeface="Times New Roman" pitchFamily="18" charset="0"/>
            </a:endParaRPr>
          </a:p>
          <a:p>
            <a:pPr marL="514350" indent="-514350">
              <a:spcBef>
                <a:spcPts val="0"/>
              </a:spcBef>
              <a:spcAft>
                <a:spcPts val="300"/>
              </a:spcAft>
              <a:buNone/>
            </a:pPr>
            <a:r>
              <a:rPr lang="sr-Cyrl-BA" sz="1800" dirty="0" smtClean="0">
                <a:latin typeface="Times New Roman" pitchFamily="18" charset="0"/>
                <a:cs typeface="Times New Roman" pitchFamily="18" charset="0"/>
              </a:rPr>
              <a:t>3)   а) традиционални систем обрачуна:</a:t>
            </a:r>
          </a:p>
          <a:p>
            <a:pPr marL="514350" indent="-514350">
              <a:spcBef>
                <a:spcPts val="0"/>
              </a:spcBef>
              <a:spcAft>
                <a:spcPts val="300"/>
              </a:spcAft>
              <a:buNone/>
            </a:pPr>
            <a:r>
              <a:rPr lang="sr-Cyrl-BA" sz="1800" dirty="0" smtClean="0">
                <a:latin typeface="Times New Roman" pitchFamily="18" charset="0"/>
                <a:cs typeface="Times New Roman" pitchFamily="18" charset="0"/>
              </a:rPr>
              <a:t>	трошкови продаје пр. “А” – укупни 646.128 н.ј; по јединици 8,0766 н.ј./ком.</a:t>
            </a:r>
          </a:p>
          <a:p>
            <a:pPr marL="514350" indent="-514350">
              <a:spcBef>
                <a:spcPts val="0"/>
              </a:spcBef>
              <a:spcAft>
                <a:spcPts val="300"/>
              </a:spcAft>
              <a:buNone/>
            </a:pPr>
            <a:r>
              <a:rPr lang="sr-Cyrl-BA" sz="1800" dirty="0" smtClean="0">
                <a:latin typeface="Times New Roman" pitchFamily="18" charset="0"/>
                <a:cs typeface="Times New Roman" pitchFamily="18" charset="0"/>
              </a:rPr>
              <a:t>	трошкови продаје пр. “Б” – укупни 888.426 н.ј; по јединици </a:t>
            </a:r>
            <a:r>
              <a:rPr lang="sr-Cyrl-BA" sz="1800" dirty="0">
                <a:latin typeface="Times New Roman" pitchFamily="18" charset="0"/>
                <a:cs typeface="Times New Roman" pitchFamily="18" charset="0"/>
              </a:rPr>
              <a:t>8,0766 </a:t>
            </a:r>
            <a:r>
              <a:rPr lang="sr-Cyrl-BA" sz="1800" dirty="0" smtClean="0">
                <a:latin typeface="Times New Roman" pitchFamily="18" charset="0"/>
                <a:cs typeface="Times New Roman" pitchFamily="18" charset="0"/>
              </a:rPr>
              <a:t>н.ј./ком.</a:t>
            </a:r>
          </a:p>
          <a:p>
            <a:pPr marL="514350" indent="-153988">
              <a:spcBef>
                <a:spcPts val="0"/>
              </a:spcBef>
              <a:spcAft>
                <a:spcPts val="300"/>
              </a:spcAft>
              <a:buNone/>
            </a:pPr>
            <a:r>
              <a:rPr lang="sr-Cyrl-BA" sz="1800" dirty="0" smtClean="0">
                <a:latin typeface="Times New Roman" pitchFamily="18" charset="0"/>
                <a:cs typeface="Times New Roman" pitchFamily="18" charset="0"/>
              </a:rPr>
              <a:t>б) “</a:t>
            </a:r>
            <a:r>
              <a:rPr lang="en-GB" sz="1800" dirty="0" smtClean="0">
                <a:latin typeface="Times New Roman" pitchFamily="18" charset="0"/>
                <a:cs typeface="Times New Roman" pitchFamily="18" charset="0"/>
              </a:rPr>
              <a:t>ABC</a:t>
            </a:r>
            <a:r>
              <a:rPr lang="sr-Cyrl-BA" sz="1800" dirty="0" smtClean="0">
                <a:latin typeface="Times New Roman" pitchFamily="18" charset="0"/>
                <a:cs typeface="Times New Roman" pitchFamily="18" charset="0"/>
              </a:rPr>
              <a:t>”</a:t>
            </a:r>
            <a:r>
              <a:rPr lang="en-GB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sr-Cyrl-BA" sz="1800" dirty="0" smtClean="0">
                <a:latin typeface="Times New Roman" pitchFamily="18" charset="0"/>
                <a:cs typeface="Times New Roman" pitchFamily="18" charset="0"/>
              </a:rPr>
              <a:t>систем обрачуна:</a:t>
            </a:r>
          </a:p>
          <a:p>
            <a:pPr marL="514350" indent="-514350">
              <a:spcBef>
                <a:spcPts val="0"/>
              </a:spcBef>
              <a:spcAft>
                <a:spcPts val="300"/>
              </a:spcAft>
              <a:buNone/>
            </a:pPr>
            <a:r>
              <a:rPr lang="sr-Cyrl-BA" sz="1800" dirty="0" smtClean="0">
                <a:latin typeface="Times New Roman" pitchFamily="18" charset="0"/>
                <a:cs typeface="Times New Roman" pitchFamily="18" charset="0"/>
              </a:rPr>
              <a:t>	трошкови продаје пр. “А” – укупни 600.200 н.ј; по јединици 7,5025 н.ј./ком.</a:t>
            </a:r>
          </a:p>
          <a:p>
            <a:pPr marL="514350" indent="-514350">
              <a:spcBef>
                <a:spcPts val="0"/>
              </a:spcBef>
              <a:spcAft>
                <a:spcPts val="300"/>
              </a:spcAft>
              <a:buNone/>
            </a:pPr>
            <a:r>
              <a:rPr lang="sr-Cyrl-BA" sz="1800" dirty="0" smtClean="0">
                <a:latin typeface="Times New Roman" pitchFamily="18" charset="0"/>
                <a:cs typeface="Times New Roman" pitchFamily="18" charset="0"/>
              </a:rPr>
              <a:t>	трошкови продаје пр. “Б” – </a:t>
            </a:r>
            <a:r>
              <a:rPr lang="sr-Cyrl-BA" sz="1800" dirty="0" err="1" smtClean="0">
                <a:latin typeface="Times New Roman" pitchFamily="18" charset="0"/>
                <a:cs typeface="Times New Roman" pitchFamily="18" charset="0"/>
              </a:rPr>
              <a:t>укуп</a:t>
            </a:r>
            <a:r>
              <a:rPr lang="sr-Cyrl-BA" sz="1800" dirty="0" smtClean="0">
                <a:latin typeface="Times New Roman" pitchFamily="18" charset="0"/>
                <a:cs typeface="Times New Roman" pitchFamily="18" charset="0"/>
              </a:rPr>
              <a:t>. 934.360 н.ј; по јединици 8,4942 н.ј./ком.</a:t>
            </a:r>
          </a:p>
          <a:p>
            <a:pPr marL="514350" indent="-153988">
              <a:spcBef>
                <a:spcPts val="0"/>
              </a:spcBef>
              <a:spcAft>
                <a:spcPts val="300"/>
              </a:spcAft>
              <a:buNone/>
            </a:pPr>
            <a:endParaRPr lang="sr-Cyrl-BA" sz="1800" dirty="0" smtClean="0">
              <a:latin typeface="Times New Roman" pitchFamily="18" charset="0"/>
              <a:cs typeface="Times New Roman" pitchFamily="18" charset="0"/>
            </a:endParaRPr>
          </a:p>
          <a:p>
            <a:pPr marL="514350" indent="-514350">
              <a:spcBef>
                <a:spcPts val="0"/>
              </a:spcBef>
              <a:spcAft>
                <a:spcPts val="600"/>
              </a:spcAft>
              <a:buNone/>
            </a:pPr>
            <a:r>
              <a:rPr lang="sr-Cyrl-BA" sz="1800" dirty="0" smtClean="0">
                <a:latin typeface="Times New Roman" pitchFamily="18" charset="0"/>
                <a:cs typeface="Times New Roman" pitchFamily="18" charset="0"/>
              </a:rPr>
              <a:t>4) Обављена пр. </a:t>
            </a:r>
            <a:r>
              <a:rPr lang="sr-Cyrl-BA" sz="1800" dirty="0">
                <a:latin typeface="Times New Roman" pitchFamily="18" charset="0"/>
                <a:cs typeface="Times New Roman" pitchFamily="18" charset="0"/>
              </a:rPr>
              <a:t>у</a:t>
            </a:r>
            <a:r>
              <a:rPr lang="sr-Cyrl-BA" sz="1800" dirty="0" smtClean="0">
                <a:latin typeface="Times New Roman" pitchFamily="18" charset="0"/>
                <a:cs typeface="Times New Roman" pitchFamily="18" charset="0"/>
              </a:rPr>
              <a:t> мају у </a:t>
            </a:r>
            <a:r>
              <a:rPr lang="sr-Cyrl-BA" sz="1800" dirty="0" err="1" smtClean="0">
                <a:latin typeface="Times New Roman" pitchFamily="18" charset="0"/>
                <a:cs typeface="Times New Roman" pitchFamily="18" charset="0"/>
              </a:rPr>
              <a:t>екв</a:t>
            </a:r>
            <a:r>
              <a:rPr lang="sr-Cyrl-BA" sz="1800" dirty="0" smtClean="0">
                <a:latin typeface="Times New Roman" pitchFamily="18" charset="0"/>
                <a:cs typeface="Times New Roman" pitchFamily="18" charset="0"/>
              </a:rPr>
              <a:t>. јед.: тр. мат. 349.800 е.ј. и тр. </a:t>
            </a:r>
            <a:r>
              <a:rPr lang="sr-Cyrl-BA" sz="1800" dirty="0" err="1" smtClean="0">
                <a:latin typeface="Times New Roman" pitchFamily="18" charset="0"/>
                <a:cs typeface="Times New Roman" pitchFamily="18" charset="0"/>
              </a:rPr>
              <a:t>кон</a:t>
            </a:r>
            <a:r>
              <a:rPr lang="sr-Cyrl-BA" sz="1800" dirty="0" smtClean="0">
                <a:latin typeface="Times New Roman" pitchFamily="18" charset="0"/>
                <a:cs typeface="Times New Roman" pitchFamily="18" charset="0"/>
              </a:rPr>
              <a:t>. 350.400 е.ј.</a:t>
            </a:r>
          </a:p>
          <a:p>
            <a:pPr marL="514350" indent="-153988">
              <a:spcBef>
                <a:spcPts val="0"/>
              </a:spcBef>
              <a:spcAft>
                <a:spcPts val="600"/>
              </a:spcAft>
              <a:buNone/>
            </a:pPr>
            <a:r>
              <a:rPr lang="sr-Cyrl-BA" sz="1800" dirty="0" smtClean="0">
                <a:latin typeface="Times New Roman" pitchFamily="18" charset="0"/>
                <a:cs typeface="Times New Roman" pitchFamily="18" charset="0"/>
              </a:rPr>
              <a:t>вриједност тр. по </a:t>
            </a:r>
            <a:r>
              <a:rPr lang="sr-Cyrl-BA" sz="1800" dirty="0" err="1" smtClean="0">
                <a:latin typeface="Times New Roman" pitchFamily="18" charset="0"/>
                <a:cs typeface="Times New Roman" pitchFamily="18" charset="0"/>
              </a:rPr>
              <a:t>екв</a:t>
            </a:r>
            <a:r>
              <a:rPr lang="sr-Cyrl-BA" sz="1800" dirty="0" smtClean="0">
                <a:latin typeface="Times New Roman" pitchFamily="18" charset="0"/>
                <a:cs typeface="Times New Roman" pitchFamily="18" charset="0"/>
              </a:rPr>
              <a:t>.. јед.: тр. мат. 2,43 н.ј./ е.ј. и тр. </a:t>
            </a:r>
            <a:r>
              <a:rPr lang="sr-Cyrl-BA" sz="1800" dirty="0" err="1" smtClean="0">
                <a:latin typeface="Times New Roman" pitchFamily="18" charset="0"/>
                <a:cs typeface="Times New Roman" pitchFamily="18" charset="0"/>
              </a:rPr>
              <a:t>кон</a:t>
            </a:r>
            <a:r>
              <a:rPr lang="sr-Cyrl-BA" sz="1800" dirty="0" smtClean="0">
                <a:latin typeface="Times New Roman" pitchFamily="18" charset="0"/>
                <a:cs typeface="Times New Roman" pitchFamily="18" charset="0"/>
              </a:rPr>
              <a:t>. 1,28 н.ј./е.ј.</a:t>
            </a:r>
          </a:p>
          <a:p>
            <a:pPr marL="514350" indent="-153988">
              <a:spcBef>
                <a:spcPts val="0"/>
              </a:spcBef>
              <a:spcAft>
                <a:spcPts val="600"/>
              </a:spcAft>
              <a:buNone/>
            </a:pPr>
            <a:r>
              <a:rPr lang="sr-Cyrl-BA" sz="1800" dirty="0" err="1" smtClean="0">
                <a:latin typeface="Times New Roman" pitchFamily="18" charset="0"/>
                <a:cs typeface="Times New Roman" pitchFamily="18" charset="0"/>
              </a:rPr>
              <a:t>вријед</a:t>
            </a:r>
            <a:r>
              <a:rPr lang="sr-Cyrl-BA" sz="18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sr-Cyrl-BA" sz="1800" dirty="0" err="1" smtClean="0">
                <a:latin typeface="Times New Roman" pitchFamily="18" charset="0"/>
                <a:cs typeface="Times New Roman" pitchFamily="18" charset="0"/>
              </a:rPr>
              <a:t>гот</a:t>
            </a:r>
            <a:r>
              <a:rPr lang="sr-Cyrl-BA" sz="1800" dirty="0" smtClean="0">
                <a:latin typeface="Times New Roman" pitchFamily="18" charset="0"/>
                <a:cs typeface="Times New Roman" pitchFamily="18" charset="0"/>
              </a:rPr>
              <a:t>. пр. – 1.414.430 н.ј.; вриједност </a:t>
            </a:r>
            <a:r>
              <a:rPr lang="sr-Cyrl-BA" sz="1800" dirty="0" err="1" smtClean="0">
                <a:latin typeface="Times New Roman" pitchFamily="18" charset="0"/>
                <a:cs typeface="Times New Roman" pitchFamily="18" charset="0"/>
              </a:rPr>
              <a:t>кр</a:t>
            </a:r>
            <a:r>
              <a:rPr lang="sr-Cyrl-BA" sz="1800" dirty="0" smtClean="0">
                <a:latin typeface="Times New Roman" pitchFamily="18" charset="0"/>
                <a:cs typeface="Times New Roman" pitchFamily="18" charset="0"/>
              </a:rPr>
              <a:t>. ст. </a:t>
            </a:r>
            <a:r>
              <a:rPr lang="sr-Cyrl-BA" sz="1800" dirty="0" err="1" smtClean="0">
                <a:latin typeface="Times New Roman" pitchFamily="18" charset="0"/>
                <a:cs typeface="Times New Roman" pitchFamily="18" charset="0"/>
              </a:rPr>
              <a:t>нед</a:t>
            </a:r>
            <a:r>
              <a:rPr lang="sr-Cyrl-BA" sz="1800" dirty="0" smtClean="0">
                <a:latin typeface="Times New Roman" pitchFamily="18" charset="0"/>
                <a:cs typeface="Times New Roman" pitchFamily="18" charset="0"/>
              </a:rPr>
              <a:t> пр. – 4.096 н.ј.</a:t>
            </a:r>
          </a:p>
          <a:p>
            <a:pPr marL="514350" indent="-153988">
              <a:spcBef>
                <a:spcPts val="0"/>
              </a:spcBef>
              <a:spcAft>
                <a:spcPts val="300"/>
              </a:spcAft>
              <a:buNone/>
            </a:pPr>
            <a:endParaRPr lang="sr-Cyrl-BA" sz="1800" dirty="0" smtClean="0">
              <a:latin typeface="Times New Roman" pitchFamily="18" charset="0"/>
              <a:cs typeface="Times New Roman" pitchFamily="18" charset="0"/>
            </a:endParaRPr>
          </a:p>
          <a:p>
            <a:pPr marL="360363" indent="-360363">
              <a:spcBef>
                <a:spcPts val="0"/>
              </a:spcBef>
              <a:spcAft>
                <a:spcPts val="300"/>
              </a:spcAft>
              <a:buAutoNum type="arabicParenR"/>
            </a:pPr>
            <a:endParaRPr lang="sr-Cyrl-BA" sz="1800" dirty="0" smtClean="0">
              <a:latin typeface="Times New Roman" pitchFamily="18" charset="0"/>
              <a:cs typeface="Times New Roman" pitchFamily="18" charset="0"/>
            </a:endParaRPr>
          </a:p>
          <a:p>
            <a:pPr marL="514350" indent="-153988">
              <a:spcBef>
                <a:spcPts val="0"/>
              </a:spcBef>
              <a:spcAft>
                <a:spcPts val="300"/>
              </a:spcAft>
              <a:buNone/>
            </a:pPr>
            <a:endParaRPr lang="sr-Cyrl-BA" sz="1800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228600"/>
            <a:ext cx="8839200" cy="6248400"/>
          </a:xfrm>
        </p:spPr>
        <p:txBody>
          <a:bodyPr>
            <a:noAutofit/>
          </a:bodyPr>
          <a:lstStyle/>
          <a:p>
            <a:pPr>
              <a:spcBef>
                <a:spcPts val="0"/>
              </a:spcBef>
              <a:spcAft>
                <a:spcPts val="600"/>
              </a:spcAft>
              <a:buNone/>
            </a:pPr>
            <a:r>
              <a:rPr lang="sr-Cyrl-BA" sz="1800" u="sng" dirty="0" smtClean="0">
                <a:latin typeface="Times New Roman" pitchFamily="18" charset="0"/>
                <a:cs typeface="Times New Roman" pitchFamily="18" charset="0"/>
              </a:rPr>
              <a:t>Група В</a:t>
            </a:r>
            <a:r>
              <a:rPr lang="sr-Cyrl-BA" sz="1800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marL="514350" indent="-153988">
              <a:spcBef>
                <a:spcPts val="0"/>
              </a:spcBef>
              <a:spcAft>
                <a:spcPts val="600"/>
              </a:spcAft>
              <a:buNone/>
            </a:pPr>
            <a:endParaRPr lang="sr-Cyrl-BA" sz="18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spcBef>
                <a:spcPts val="0"/>
              </a:spcBef>
              <a:spcAft>
                <a:spcPts val="600"/>
              </a:spcAft>
              <a:buNone/>
            </a:pPr>
            <a:r>
              <a:rPr lang="sr-Cyrl-BA" sz="1800" dirty="0">
                <a:latin typeface="Times New Roman" pitchFamily="18" charset="0"/>
                <a:cs typeface="Times New Roman" pitchFamily="18" charset="0"/>
              </a:rPr>
              <a:t>1)  а) </a:t>
            </a:r>
            <a:r>
              <a:rPr lang="sr-Cyrl-BA" sz="1800" dirty="0" smtClean="0">
                <a:latin typeface="Times New Roman" pitchFamily="18" charset="0"/>
                <a:cs typeface="Times New Roman" pitchFamily="18" charset="0"/>
              </a:rPr>
              <a:t>бруто добитак: 250.000 н.ј</a:t>
            </a:r>
            <a:r>
              <a:rPr lang="sr-Cyrl-BA" sz="18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514350" indent="-153988">
              <a:spcBef>
                <a:spcPts val="0"/>
              </a:spcBef>
              <a:spcAft>
                <a:spcPts val="600"/>
              </a:spcAft>
              <a:buNone/>
            </a:pPr>
            <a:r>
              <a:rPr lang="sr-Cyrl-BA" sz="1800" dirty="0">
                <a:latin typeface="Times New Roman" pitchFamily="18" charset="0"/>
                <a:cs typeface="Times New Roman" pitchFamily="18" charset="0"/>
              </a:rPr>
              <a:t>б) </a:t>
            </a:r>
            <a:r>
              <a:rPr lang="sr-Cyrl-BA" sz="1800" dirty="0" smtClean="0">
                <a:latin typeface="Times New Roman" pitchFamily="18" charset="0"/>
                <a:cs typeface="Times New Roman" pitchFamily="18" charset="0"/>
              </a:rPr>
              <a:t>производни индиректни трошкови: 138.000 </a:t>
            </a:r>
            <a:r>
              <a:rPr lang="sr-Cyrl-BA" sz="1800" dirty="0">
                <a:latin typeface="Times New Roman" pitchFamily="18" charset="0"/>
                <a:cs typeface="Times New Roman" pitchFamily="18" charset="0"/>
              </a:rPr>
              <a:t>н.ј.</a:t>
            </a:r>
          </a:p>
          <a:p>
            <a:pPr marL="457200" indent="-457200">
              <a:spcBef>
                <a:spcPts val="0"/>
              </a:spcBef>
              <a:spcAft>
                <a:spcPts val="600"/>
              </a:spcAft>
              <a:buNone/>
            </a:pPr>
            <a:endParaRPr lang="sr-Cyrl-BA" sz="1800" dirty="0" smtClean="0">
              <a:latin typeface="Times New Roman" pitchFamily="18" charset="0"/>
              <a:cs typeface="Times New Roman" pitchFamily="18" charset="0"/>
            </a:endParaRPr>
          </a:p>
          <a:p>
            <a:pPr marL="457200" indent="-457200">
              <a:spcBef>
                <a:spcPts val="0"/>
              </a:spcBef>
              <a:spcAft>
                <a:spcPts val="600"/>
              </a:spcAft>
              <a:buNone/>
            </a:pPr>
            <a:r>
              <a:rPr lang="sr-Cyrl-BA" sz="1800" dirty="0" smtClean="0">
                <a:latin typeface="Times New Roman" pitchFamily="18" charset="0"/>
                <a:cs typeface="Times New Roman" pitchFamily="18" charset="0"/>
              </a:rPr>
              <a:t>2) а) ПСАИТ = </a:t>
            </a:r>
            <a:r>
              <a:rPr lang="sr-Cyrl-BA" sz="1800" dirty="0">
                <a:latin typeface="Times New Roman" pitchFamily="18" charset="0"/>
                <a:cs typeface="Times New Roman" pitchFamily="18" charset="0"/>
              </a:rPr>
              <a:t>9</a:t>
            </a:r>
            <a:r>
              <a:rPr lang="sr-Cyrl-BA" sz="1800" dirty="0" smtClean="0">
                <a:latin typeface="Times New Roman" pitchFamily="18" charset="0"/>
                <a:cs typeface="Times New Roman" pitchFamily="18" charset="0"/>
              </a:rPr>
              <a:t>0 н.ј./м.с.; алоцирани индиректни трошкови – 7.110.000 н.ј.</a:t>
            </a:r>
          </a:p>
          <a:p>
            <a:pPr marL="514350" indent="-252413">
              <a:spcBef>
                <a:spcPts val="0"/>
              </a:spcBef>
              <a:spcAft>
                <a:spcPts val="600"/>
              </a:spcAft>
              <a:buNone/>
            </a:pPr>
            <a:r>
              <a:rPr lang="sr-Cyrl-BA" sz="1800" dirty="0" smtClean="0">
                <a:latin typeface="Times New Roman" pitchFamily="18" charset="0"/>
                <a:cs typeface="Times New Roman" pitchFamily="18" charset="0"/>
              </a:rPr>
              <a:t>б) разлика стварних и алоцираних инд. тр. по нор. </a:t>
            </a:r>
            <a:r>
              <a:rPr lang="sr-Cyrl-BA" sz="1800" dirty="0" err="1" smtClean="0">
                <a:latin typeface="Times New Roman" pitchFamily="18" charset="0"/>
                <a:cs typeface="Times New Roman" pitchFamily="18" charset="0"/>
              </a:rPr>
              <a:t>обр</a:t>
            </a:r>
            <a:r>
              <a:rPr lang="sr-Cyrl-BA" sz="1800" dirty="0" smtClean="0">
                <a:latin typeface="Times New Roman" pitchFamily="18" charset="0"/>
                <a:cs typeface="Times New Roman" pitchFamily="18" charset="0"/>
              </a:rPr>
              <a:t>. – 316.000 н.ј. (П)</a:t>
            </a:r>
          </a:p>
          <a:p>
            <a:pPr marL="514350" indent="-153988">
              <a:spcBef>
                <a:spcPts val="0"/>
              </a:spcBef>
              <a:spcAft>
                <a:spcPts val="600"/>
              </a:spcAft>
              <a:buNone/>
            </a:pPr>
            <a:r>
              <a:rPr lang="sr-Cyrl-BA" sz="1800" dirty="0" smtClean="0">
                <a:latin typeface="Times New Roman" pitchFamily="18" charset="0"/>
                <a:cs typeface="Times New Roman" pitchFamily="18" charset="0"/>
              </a:rPr>
              <a:t>анулирање разлике посредством рачуна ТПП: 884.000 н.ј.</a:t>
            </a:r>
          </a:p>
          <a:p>
            <a:pPr marL="514350" indent="-153988">
              <a:spcBef>
                <a:spcPts val="0"/>
              </a:spcBef>
              <a:spcAft>
                <a:spcPts val="600"/>
              </a:spcAft>
              <a:buNone/>
            </a:pPr>
            <a:r>
              <a:rPr lang="sr-Cyrl-BA" sz="1800" dirty="0" smtClean="0">
                <a:latin typeface="Times New Roman" pitchFamily="18" charset="0"/>
                <a:cs typeface="Times New Roman" pitchFamily="18" charset="0"/>
              </a:rPr>
              <a:t>анулирање разлике посредством прората система (сразмјерни распоред):</a:t>
            </a:r>
          </a:p>
          <a:p>
            <a:pPr marL="514350" indent="-153988">
              <a:spcBef>
                <a:spcPts val="0"/>
              </a:spcBef>
              <a:spcAft>
                <a:spcPts val="600"/>
              </a:spcAft>
              <a:buNone/>
            </a:pPr>
            <a:r>
              <a:rPr lang="sr-Cyrl-BA" sz="1800" dirty="0" err="1" smtClean="0">
                <a:latin typeface="Times New Roman" pitchFamily="18" charset="0"/>
                <a:cs typeface="Times New Roman" pitchFamily="18" charset="0"/>
              </a:rPr>
              <a:t>ПуТ</a:t>
            </a:r>
            <a:r>
              <a:rPr lang="sr-Cyrl-BA" sz="1800" dirty="0" smtClean="0">
                <a:latin typeface="Times New Roman" pitchFamily="18" charset="0"/>
                <a:cs typeface="Times New Roman" pitchFamily="18" charset="0"/>
              </a:rPr>
              <a:t> – 26.594 н.ј.; Г. П. – 60.756 н.ј.; ТПП – 911.650 н.ј.</a:t>
            </a:r>
          </a:p>
          <a:p>
            <a:pPr marL="514350" indent="-153988">
              <a:spcBef>
                <a:spcPts val="0"/>
              </a:spcBef>
              <a:spcAft>
                <a:spcPts val="600"/>
              </a:spcAft>
              <a:buNone/>
            </a:pPr>
            <a:endParaRPr lang="sr-Cyrl-BA" sz="1800" dirty="0" smtClean="0">
              <a:latin typeface="Times New Roman" pitchFamily="18" charset="0"/>
              <a:cs typeface="Times New Roman" pitchFamily="18" charset="0"/>
            </a:endParaRPr>
          </a:p>
          <a:p>
            <a:pPr marL="514350" indent="-514350">
              <a:spcBef>
                <a:spcPts val="0"/>
              </a:spcBef>
              <a:spcAft>
                <a:spcPts val="600"/>
              </a:spcAft>
              <a:buNone/>
            </a:pPr>
            <a:r>
              <a:rPr lang="sr-Cyrl-BA" sz="1800" dirty="0" smtClean="0">
                <a:latin typeface="Times New Roman" pitchFamily="18" charset="0"/>
                <a:cs typeface="Times New Roman" pitchFamily="18" charset="0"/>
              </a:rPr>
              <a:t>3) а) алоцирани </a:t>
            </a:r>
            <a:r>
              <a:rPr lang="sr-Cyrl-BA" sz="1800" dirty="0" err="1" smtClean="0">
                <a:latin typeface="Times New Roman" pitchFamily="18" charset="0"/>
                <a:cs typeface="Times New Roman" pitchFamily="18" charset="0"/>
              </a:rPr>
              <a:t>заједн</a:t>
            </a:r>
            <a:r>
              <a:rPr lang="sr-Cyrl-BA" sz="1800" dirty="0" smtClean="0">
                <a:latin typeface="Times New Roman" pitchFamily="18" charset="0"/>
                <a:cs typeface="Times New Roman" pitchFamily="18" charset="0"/>
              </a:rPr>
              <a:t>. тр.: “А” – 521.780 н.ј.; “Б” – 527.940 н.ј.; “В” –350.280 н.ј.;</a:t>
            </a:r>
          </a:p>
          <a:p>
            <a:pPr marL="514350" indent="-244475">
              <a:spcBef>
                <a:spcPts val="0"/>
              </a:spcBef>
              <a:spcAft>
                <a:spcPts val="600"/>
              </a:spcAft>
              <a:buNone/>
            </a:pPr>
            <a:r>
              <a:rPr lang="sr-Cyrl-BA" sz="1800" dirty="0" smtClean="0">
                <a:latin typeface="Times New Roman" pitchFamily="18" charset="0"/>
                <a:cs typeface="Times New Roman" pitchFamily="18" charset="0"/>
              </a:rPr>
              <a:t>б) стопе профитабилности: “А” – 75,67%; “Б” – 75,67%; “В” – 53,42%;</a:t>
            </a:r>
          </a:p>
          <a:p>
            <a:pPr marL="514350" indent="-244475">
              <a:spcBef>
                <a:spcPts val="0"/>
              </a:spcBef>
              <a:spcAft>
                <a:spcPts val="600"/>
              </a:spcAft>
              <a:buNone/>
            </a:pPr>
            <a:endParaRPr lang="sr-Cyrl-BA" sz="1800" dirty="0" smtClean="0">
              <a:latin typeface="Times New Roman" pitchFamily="18" charset="0"/>
              <a:cs typeface="Times New Roman" pitchFamily="18" charset="0"/>
            </a:endParaRPr>
          </a:p>
          <a:p>
            <a:pPr marL="269875" indent="-269875">
              <a:spcBef>
                <a:spcPts val="0"/>
              </a:spcBef>
              <a:spcAft>
                <a:spcPts val="600"/>
              </a:spcAft>
              <a:buNone/>
            </a:pPr>
            <a:r>
              <a:rPr lang="sr-Cyrl-BA" sz="1800" dirty="0">
                <a:latin typeface="Times New Roman" pitchFamily="18" charset="0"/>
                <a:cs typeface="Times New Roman" pitchFamily="18" charset="0"/>
              </a:rPr>
              <a:t>4) Износи секундарних трошкова су:</a:t>
            </a:r>
          </a:p>
          <a:p>
            <a:pPr marL="269875" indent="-269875">
              <a:spcBef>
                <a:spcPts val="0"/>
              </a:spcBef>
              <a:spcAft>
                <a:spcPts val="600"/>
              </a:spcAft>
              <a:buNone/>
            </a:pPr>
            <a:r>
              <a:rPr lang="sr-Cyrl-BA" sz="1800" dirty="0">
                <a:latin typeface="Times New Roman" pitchFamily="18" charset="0"/>
                <a:cs typeface="Times New Roman" pitchFamily="18" charset="0"/>
              </a:rPr>
              <a:t>	Метод постепеног распореда: ГМТ „ПП“: </a:t>
            </a:r>
            <a:r>
              <a:rPr lang="sr-Cyrl-BA" sz="1800" dirty="0" smtClean="0">
                <a:latin typeface="Times New Roman" pitchFamily="18" charset="0"/>
                <a:cs typeface="Times New Roman" pitchFamily="18" charset="0"/>
              </a:rPr>
              <a:t>3.676.471 </a:t>
            </a:r>
            <a:r>
              <a:rPr lang="sr-Cyrl-BA" sz="1800" dirty="0">
                <a:latin typeface="Times New Roman" pitchFamily="18" charset="0"/>
                <a:cs typeface="Times New Roman" pitchFamily="18" charset="0"/>
              </a:rPr>
              <a:t>н.ј.; ГМТ „ТП“: </a:t>
            </a:r>
            <a:r>
              <a:rPr lang="sr-Cyrl-BA" sz="1800" dirty="0" smtClean="0">
                <a:latin typeface="Times New Roman" pitchFamily="18" charset="0"/>
                <a:cs typeface="Times New Roman" pitchFamily="18" charset="0"/>
              </a:rPr>
              <a:t>3.323.529 </a:t>
            </a:r>
            <a:r>
              <a:rPr lang="sr-Cyrl-BA" sz="1800" dirty="0">
                <a:latin typeface="Times New Roman" pitchFamily="18" charset="0"/>
                <a:cs typeface="Times New Roman" pitchFamily="18" charset="0"/>
              </a:rPr>
              <a:t>н.ј.</a:t>
            </a:r>
          </a:p>
          <a:p>
            <a:pPr marL="269875" indent="-269875">
              <a:spcBef>
                <a:spcPts val="0"/>
              </a:spcBef>
              <a:spcAft>
                <a:spcPts val="600"/>
              </a:spcAft>
              <a:buNone/>
            </a:pPr>
            <a:r>
              <a:rPr lang="sr-Cyrl-BA" sz="1800" dirty="0">
                <a:latin typeface="Times New Roman" pitchFamily="18" charset="0"/>
                <a:cs typeface="Times New Roman" pitchFamily="18" charset="0"/>
              </a:rPr>
              <a:t>     Метод </a:t>
            </a:r>
            <a:r>
              <a:rPr lang="sr-Cyrl-BA" sz="1800" dirty="0" smtClean="0">
                <a:latin typeface="Times New Roman" pitchFamily="18" charset="0"/>
                <a:cs typeface="Times New Roman" pitchFamily="18" charset="0"/>
              </a:rPr>
              <a:t>реципроцитета</a:t>
            </a:r>
            <a:r>
              <a:rPr lang="sr-Cyrl-BA" sz="1800" dirty="0">
                <a:latin typeface="Times New Roman" pitchFamily="18" charset="0"/>
                <a:cs typeface="Times New Roman" pitchFamily="18" charset="0"/>
              </a:rPr>
              <a:t>: ГМТ „ПП“: </a:t>
            </a:r>
            <a:r>
              <a:rPr lang="sr-Cyrl-BA" sz="1800" dirty="0" smtClean="0">
                <a:latin typeface="Times New Roman" pitchFamily="18" charset="0"/>
                <a:cs typeface="Times New Roman" pitchFamily="18" charset="0"/>
              </a:rPr>
              <a:t>3.619.070 </a:t>
            </a:r>
            <a:r>
              <a:rPr lang="sr-Cyrl-BA" sz="1800" dirty="0">
                <a:latin typeface="Times New Roman" pitchFamily="18" charset="0"/>
                <a:cs typeface="Times New Roman" pitchFamily="18" charset="0"/>
              </a:rPr>
              <a:t>н.ј.; ГМТ „ТП“: </a:t>
            </a:r>
            <a:r>
              <a:rPr lang="sr-Cyrl-BA" sz="1800" dirty="0" smtClean="0">
                <a:latin typeface="Times New Roman" pitchFamily="18" charset="0"/>
                <a:cs typeface="Times New Roman" pitchFamily="18" charset="0"/>
              </a:rPr>
              <a:t>3.223.123 </a:t>
            </a:r>
            <a:r>
              <a:rPr lang="sr-Cyrl-BA" sz="1800" dirty="0">
                <a:latin typeface="Times New Roman" pitchFamily="18" charset="0"/>
                <a:cs typeface="Times New Roman" pitchFamily="18" charset="0"/>
              </a:rPr>
              <a:t>н.ј.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504</TotalTime>
  <Words>387</Words>
  <Application>Microsoft Office PowerPoint</Application>
  <PresentationFormat>On-screen Show (4:3)</PresentationFormat>
  <Paragraphs>55</Paragraphs>
  <Slides>4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5" baseType="lpstr">
      <vt:lpstr>Office Theme</vt:lpstr>
      <vt:lpstr>Резултати први тест – школска 2019 / 2020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Резултати први тест – школска 2014 / 2015</dc:title>
  <dc:creator>Predrag Gajić</dc:creator>
  <cp:lastModifiedBy>Predrag Gajić</cp:lastModifiedBy>
  <cp:revision>50</cp:revision>
  <dcterms:created xsi:type="dcterms:W3CDTF">2006-08-16T00:00:00Z</dcterms:created>
  <dcterms:modified xsi:type="dcterms:W3CDTF">2020-12-05T11:35:40Z</dcterms:modified>
</cp:coreProperties>
</file>