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2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92" r:id="rId11"/>
    <p:sldId id="293" r:id="rId12"/>
    <p:sldId id="294" r:id="rId13"/>
    <p:sldId id="295" r:id="rId14"/>
    <p:sldId id="296" r:id="rId15"/>
    <p:sldId id="297" r:id="rId16"/>
    <p:sldId id="291" r:id="rId17"/>
    <p:sldId id="299" r:id="rId18"/>
    <p:sldId id="300" r:id="rId19"/>
    <p:sldId id="301" r:id="rId20"/>
    <p:sldId id="303" r:id="rId21"/>
    <p:sldId id="302" r:id="rId22"/>
    <p:sldId id="304" r:id="rId23"/>
    <p:sldId id="305" r:id="rId24"/>
    <p:sldId id="306" r:id="rId25"/>
    <p:sldId id="307" r:id="rId26"/>
    <p:sldId id="271" r:id="rId27"/>
    <p:sldId id="272" r:id="rId28"/>
    <p:sldId id="273" r:id="rId29"/>
    <p:sldId id="274" r:id="rId30"/>
    <p:sldId id="276" r:id="rId31"/>
    <p:sldId id="283" r:id="rId32"/>
    <p:sldId id="285" r:id="rId33"/>
    <p:sldId id="286" r:id="rId34"/>
    <p:sldId id="287" r:id="rId35"/>
    <p:sldId id="288" r:id="rId36"/>
    <p:sldId id="289" r:id="rId37"/>
    <p:sldId id="290" r:id="rId38"/>
    <p:sldId id="270" r:id="rId39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959A5CB-3872-4C44-9597-C902006121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6BB0F39-2902-0C42-87B8-9407ABD646A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F8F121E9-232C-4B43-BB79-9E5B294CF4F8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DA4F8B27-7DD7-9A4C-ADB8-162266D06C1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RS" altLang="sr-Latn-RS" noProof="0"/>
              <a:t>Click to edit Master text styles</a:t>
            </a:r>
          </a:p>
          <a:p>
            <a:pPr lvl="1"/>
            <a:r>
              <a:rPr lang="sr-Latn-RS" altLang="sr-Latn-RS" noProof="0"/>
              <a:t>Second level</a:t>
            </a:r>
          </a:p>
          <a:p>
            <a:pPr lvl="2"/>
            <a:r>
              <a:rPr lang="sr-Latn-RS" altLang="sr-Latn-RS" noProof="0"/>
              <a:t>Third level</a:t>
            </a:r>
          </a:p>
          <a:p>
            <a:pPr lvl="3"/>
            <a:r>
              <a:rPr lang="sr-Latn-RS" altLang="sr-Latn-RS" noProof="0"/>
              <a:t>Fourth level</a:t>
            </a:r>
          </a:p>
          <a:p>
            <a:pPr lvl="4"/>
            <a:r>
              <a:rPr lang="sr-Latn-RS" altLang="sr-Latn-R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35F288F0-17EA-7C4F-9BE2-B30C1F2F839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20A484EA-E431-3643-8BDD-2BDC764E73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A0C8188-8C1F-674B-B3FB-780B41239C4D}" type="slidenum">
              <a:rPr lang="sr-Latn-RS" altLang="sr-Latn-RS"/>
              <a:pPr/>
              <a:t>‹#›</a:t>
            </a:fld>
            <a:endParaRPr lang="sr-Latn-R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Чувар мјеста за слику на слајду 1">
            <a:extLst>
              <a:ext uri="{FF2B5EF4-FFF2-40B4-BE49-F238E27FC236}">
                <a16:creationId xmlns:a16="http://schemas.microsoft.com/office/drawing/2014/main" id="{52A75ABD-5572-D94F-B77F-A5DF2D4AF2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Чувар мјеста за напомене 2">
            <a:extLst>
              <a:ext uri="{FF2B5EF4-FFF2-40B4-BE49-F238E27FC236}">
                <a16:creationId xmlns:a16="http://schemas.microsoft.com/office/drawing/2014/main" id="{C98C7FE6-0988-9449-AF2C-49930A387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7652" name="Чувар мјеста за број слајда 3">
            <a:extLst>
              <a:ext uri="{FF2B5EF4-FFF2-40B4-BE49-F238E27FC236}">
                <a16:creationId xmlns:a16="http://schemas.microsoft.com/office/drawing/2014/main" id="{C913E144-4C8C-D34A-89E4-CC46CD31E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5A3FC2A9-978C-8441-9A71-C1965994411E}" type="slidenum">
              <a:rPr lang="sr-Latn-RS" altLang="sr-Latn-RS">
                <a:latin typeface="Calibri" panose="020F0502020204030204" pitchFamily="34" charset="0"/>
              </a:rPr>
              <a:pPr/>
              <a:t>18</a:t>
            </a:fld>
            <a:endParaRPr lang="sr-Latn-RS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B80F33FC-2707-7342-82BB-894EF8F152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0B6E208A-734D-C845-B96C-3E1D9634B45F}" type="slidenum">
              <a:rPr lang="en-US" altLang="sr-Latn-RS">
                <a:latin typeface="Calibri" panose="020F0502020204030204" pitchFamily="34" charset="0"/>
              </a:rPr>
              <a:pPr/>
              <a:t>34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0BF87F4E-6CAB-FB47-9ED1-8CAF572030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A27935A2-F67D-7E49-8559-F7ECB0CDF6A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271469E1-16B9-5A45-B387-543069FAF1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47DBA01D-06F2-024D-BC22-E80895D053B8}" type="slidenum">
              <a:rPr lang="en-US" altLang="sr-Latn-RS">
                <a:latin typeface="Calibri" panose="020F0502020204030204" pitchFamily="34" charset="0"/>
              </a:rPr>
              <a:pPr/>
              <a:t>35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6B8B8412-16AA-324E-89F7-0FAE0255843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4DE1E3D7-9E0A-C64B-A8B2-D389356A374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CFB1770F-9102-C64B-83C9-71687D9E8D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F47529BE-D32B-844F-8396-7F5B3F3AD9B6}" type="slidenum">
              <a:rPr lang="en-US" altLang="sr-Latn-RS">
                <a:latin typeface="Calibri" panose="020F0502020204030204" pitchFamily="34" charset="0"/>
              </a:rPr>
              <a:pPr/>
              <a:t>36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6F036DA9-440D-C84D-B7C4-CD6B1639BD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312B649B-52B3-CB41-9E5D-E13E646E817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5CC3923A-08F7-D943-951F-E927E80BD2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6DE51E05-D016-AD44-83E4-DB33CC5F43BD}" type="slidenum">
              <a:rPr lang="en-US" altLang="sr-Latn-RS">
                <a:latin typeface="Calibri" panose="020F0502020204030204" pitchFamily="34" charset="0"/>
              </a:rPr>
              <a:pPr/>
              <a:t>37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E02699A1-760B-9549-8384-95714DB74E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801F1CD-40BA-1B48-AD1E-F729B839736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3E86E9B4-376A-E64F-90DA-DA9DFCB94E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76FA00D1-BD85-6F4B-B185-9F65FD48576A}" type="slidenum">
              <a:rPr lang="en-US" altLang="sr-Latn-RS">
                <a:latin typeface="Calibri" panose="020F0502020204030204" pitchFamily="34" charset="0"/>
              </a:rPr>
              <a:pPr/>
              <a:t>26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C93B8F32-6EA8-2645-85EB-2571E70DCB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DFFF4DA6-D52D-7B47-A236-F5DDD4C90B8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9217C250-0853-0F40-A7EB-5A5F9C0411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F675427B-27C7-0E44-86BA-7F439C20278C}" type="slidenum">
              <a:rPr lang="en-US" altLang="sr-Latn-RS">
                <a:latin typeface="Calibri" panose="020F0502020204030204" pitchFamily="34" charset="0"/>
              </a:rPr>
              <a:pPr/>
              <a:t>27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1676E5D3-C317-424F-8B60-C67881A4056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8611650-707F-AA46-8575-9BEAADAFB04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DE3D1B19-1437-A94A-8204-CC404C7C7C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B5A45952-186B-8944-A5C3-811F765AEF8B}" type="slidenum">
              <a:rPr lang="en-US" altLang="sr-Latn-RS">
                <a:latin typeface="Calibri" panose="020F0502020204030204" pitchFamily="34" charset="0"/>
              </a:rPr>
              <a:pPr/>
              <a:t>28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9A4236BB-73AC-F346-8625-1DD9B32066F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04798FBD-B5DE-1040-AA88-6CA55BAB404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528C788E-BD5C-E247-8A16-2A994A1E5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7CBE6F23-4E2F-C447-866D-E3B334A68504}" type="slidenum">
              <a:rPr lang="en-US" altLang="sr-Latn-RS">
                <a:latin typeface="Calibri" panose="020F0502020204030204" pitchFamily="34" charset="0"/>
              </a:rPr>
              <a:pPr/>
              <a:t>29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E270C643-F884-344D-BC91-B093BB1B132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FD7602BB-9315-144F-9049-1DEEAA310FD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37C1B953-0019-B14F-B8D3-AA5F100CCD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A80B1046-0350-C54E-A03C-ED6B567DA79B}" type="slidenum">
              <a:rPr lang="en-US" altLang="sr-Latn-RS">
                <a:latin typeface="Calibri" panose="020F0502020204030204" pitchFamily="34" charset="0"/>
              </a:rPr>
              <a:pPr/>
              <a:t>30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1E104789-7845-A649-B61C-FCD1734774C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375D82A0-E2BC-3549-96DF-B67656C178A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C866791D-CA7D-994A-94AC-AC064F9822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A49CDBA8-DEC8-5544-ABA8-37CD558D2833}" type="slidenum">
              <a:rPr lang="en-US" altLang="sr-Latn-RS">
                <a:latin typeface="Calibri" panose="020F0502020204030204" pitchFamily="34" charset="0"/>
              </a:rPr>
              <a:pPr/>
              <a:t>31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DD29751-A7C5-D04D-AB8A-C45DFEAFB7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2B4CD9AB-8545-9C4B-B2AF-CB4DBA15A51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FB110908-8920-9F47-85A9-44713BACD9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AB34148-F74A-F84D-B678-66AA16AA4285}" type="slidenum">
              <a:rPr lang="en-US" altLang="sr-Latn-RS">
                <a:latin typeface="Calibri" panose="020F0502020204030204" pitchFamily="34" charset="0"/>
              </a:rPr>
              <a:pPr/>
              <a:t>32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7BD2FC9-DF1C-104C-AF31-FB30130108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22FA8420-0DCE-024C-8D0A-E661B35E1B9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89A9BF8-1970-2B46-9664-4876799071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01CAA8A2-3085-8941-927D-CD6BC2A6F40C}" type="slidenum">
              <a:rPr lang="en-US" altLang="sr-Latn-RS">
                <a:latin typeface="Calibri" panose="020F0502020204030204" pitchFamily="34" charset="0"/>
              </a:rPr>
              <a:pPr/>
              <a:t>33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6AD83CA0-DEEF-5641-B3FE-AD9B55B18A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26356CA-01C3-F64B-839E-D152E00BB68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A366C3F-612B-6549-AB2E-39AB00B9A029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D8D587B-AE22-174C-BF09-D36921685398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7035897-9A89-A74B-AF69-3DA28869AC38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1C1133C5-CB02-9648-82FE-C7DDE1A05B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F98D99F1-1863-8848-9737-4722A203E837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04A8B3E7-0FF0-6543-A1EA-C27782E43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3ED8818-7AF3-5445-A34E-83621D457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FA48FF8-5695-AF4D-8F91-B1B4E192C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B3E67D9-A9CA-5145-BCFA-B4343FED5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437A64D7-EBC5-544D-8BCE-364A64FB8AA9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09957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C82A7-7D7D-0C4C-AD5A-028DD13E7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B8D45-9190-A745-9E5B-65B4CBFD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51235-C464-344E-AD45-710119F7B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F6DAA-C776-6545-8627-53AEC76C28E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6637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D919B-1544-BC47-86BD-0CBCB9B2A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7B233-4AAE-2E4F-95B6-0A4A3EAE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57932-ADA3-7945-B55D-CBEB0BEE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28A47-AB69-F548-ABB2-EF5984CB393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89260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 rtlCol="0">
            <a:normAutofit/>
          </a:bodyPr>
          <a:lstStyle/>
          <a:p>
            <a:pPr lvl="0"/>
            <a:endParaRPr lang="sr-Cyrl-R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5BAA2-C61F-C140-9813-00E64DA6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76312-F342-D94D-827F-12402A5BC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5A446-F8B1-0D4B-9762-73A85C83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4AFA8E11-D96E-3646-816E-DB2A61C8632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2121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B6EC4-22CF-5043-AC50-F97EF9D2CEA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687388" y="6486525"/>
            <a:ext cx="7745412" cy="371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5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530B6-43AD-B444-84C4-9471A7F6D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423A-90DA-EC4A-908D-576BD4EB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CEBDB-9A3C-F346-9DD8-1B76C024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2DEE7-9AC5-6440-B570-DA5654A82C6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46715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2C0F9544-4391-1549-9C54-238485A999D1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C1E3F505-AC6E-9241-B6FD-2FE702822F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FBA85DA5-39DB-8C40-BA28-7DF77AB1F698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7B13D849-B51C-124B-BEE4-4B7680D7B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75ADEEB-004A-2740-A716-E35727C8C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DE5F670-843B-5C4B-9DB9-131AC8EC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70CF393-D207-0642-83D9-D27E3F3CA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2550DAF1-FA09-094F-9F90-1B776E15EA9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25471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B1B863C-2505-4F4C-935C-1BF16DF08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C045C5-7B92-1B48-A477-36CA8906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16FFFF-97C8-9644-80DC-680688BA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E5147-DD1F-6E40-821F-404041381C50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4958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53396EB-FFE1-4443-BDCC-CE83B659D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9FB4398-A26C-6643-B12F-7397C31D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FAB5282-EF3A-0341-802D-40B40E04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83086-C40C-214B-B3D7-3682F08EF30B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66457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2A9404D-38F3-7748-BF84-3674FFC20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4C11B1-52E0-564A-86F4-EB782E47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064E60B-BFD4-5D45-8961-FEA8D43B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AD5C06-D810-4043-9938-8560B95AC9FC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118154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831B130-5965-5443-9AD9-5D67A72C4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CA0C75-EC51-E247-9E76-E1E5F9E6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117BC3F-F657-2941-BC0C-5E889EEC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386E4-C8BF-DB44-B893-8FB63E28FF04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18749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FBBEAAA8-4F86-C549-9210-ADA47A7B4957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4514944A-A0D2-3942-A71C-708685BBEFA7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1F659E0F-25C3-9741-8385-2165668F1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1B4720D5-0D2A-254E-9294-E4EF25F6DB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B846C6-26FD-384B-BF6B-3CA188EFB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206CE58-61F8-4E45-A712-41BDD96E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E31A236-CB70-A148-8B10-4E29EC8A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3C4D0-AAC3-FF49-AC18-CD5C3262CFB9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87011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426D2F37-491E-B842-A4A8-731F53DB68DD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5E390C0C-97C3-6640-9DB4-0A7ECF700FEC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744824E2-AE92-2449-ABF9-12731B63C9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F91FA2D7-6043-7F4F-A781-9CC4D1E435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E6CA5C9F-6775-CB47-BD20-8341D5ACD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F2B5F4-1D84-D54D-B40C-55960C11FE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D6A176-8BD7-2644-B80E-DF090949F72A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1213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EA4A6211-1507-F54A-A04D-8B863B7DF3B6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6DB8671-15BA-3540-A202-BD04E3B5FC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8382DAD8-4491-7F41-A5C8-4A82338AB9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6A733-A6AC-9E4F-8301-6697077A3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E3D59-6B68-8C41-BF40-EBC509BD8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67EFE-EA25-5D44-BC44-51B3C74EB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51A33-EFC4-D24E-B85F-FC9C06CC4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595DF-4F9B-CA4E-9373-D7FC45C24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</a:defRPr>
            </a:lvl1pPr>
          </a:lstStyle>
          <a:p>
            <a:fld id="{7ABE9D83-382B-6041-BF50-F0A22C84A416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9" r:id="rId2"/>
    <p:sldLayoutId id="2147483707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9" r:id="rId9"/>
    <p:sldLayoutId id="2147483704" r:id="rId10"/>
    <p:sldLayoutId id="2147483705" r:id="rId11"/>
    <p:sldLayoutId id="2147483710" r:id="rId12"/>
    <p:sldLayoutId id="214748371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6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5" Type="http://schemas.openxmlformats.org/officeDocument/2006/relationships/image" Target="../media/image28.emf"/><Relationship Id="rId4" Type="http://schemas.openxmlformats.org/officeDocument/2006/relationships/oleObject" Target="../embeddings/oleObject3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78651CCB-5C74-A743-A1C7-D6E47E90A5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Prihod preduzeća</a:t>
            </a:r>
            <a:endParaRPr lang="en-US" altLang="sr-Latn-R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4D964FE-BEFC-7542-A4C7-3543E4B4F7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l-SI" altLang="sr-Latn-RS" dirty="0"/>
              <a:t>Ukup</a:t>
            </a:r>
            <a:r>
              <a:rPr lang="en-US" altLang="sr-Latn-RS" dirty="0" err="1"/>
              <a:t>ni</a:t>
            </a:r>
            <a:r>
              <a:rPr lang="en-US" altLang="sr-Latn-RS" dirty="0"/>
              <a:t>, p</a:t>
            </a:r>
            <a:r>
              <a:rPr lang="sl-SI" altLang="sr-Latn-RS" dirty="0"/>
              <a:t>ros</a:t>
            </a:r>
            <a:r>
              <a:rPr lang="sr-Cyrl-RS" altLang="sr-Latn-RS" dirty="0"/>
              <a:t>ј</a:t>
            </a:r>
            <a:r>
              <a:rPr lang="sl-SI" altLang="sr-Latn-RS" dirty="0"/>
              <a:t>eč</a:t>
            </a:r>
            <a:r>
              <a:rPr lang="en-US" altLang="sr-Latn-RS" dirty="0" err="1"/>
              <a:t>ni</a:t>
            </a:r>
            <a:r>
              <a:rPr lang="en-US" altLang="sr-Latn-RS" dirty="0"/>
              <a:t> </a:t>
            </a:r>
            <a:r>
              <a:rPr lang="en-US" altLang="sr-Latn-RS" dirty="0" err="1"/>
              <a:t>marginalni</a:t>
            </a:r>
            <a:r>
              <a:rPr lang="sl-SI" altLang="sr-Latn-RS" dirty="0"/>
              <a:t> prihod.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altLang="sr-Latn-RS" dirty="0"/>
              <a:t>Tra</a:t>
            </a:r>
            <a:r>
              <a:rPr lang="sr-Latn-BA" altLang="sr-Latn-RS" dirty="0"/>
              <a:t>žnja, cjenovna elastičnost tražnje i prihod.</a:t>
            </a:r>
            <a:endParaRPr lang="en-US" altLang="sr-Latn-RS" dirty="0"/>
          </a:p>
        </p:txBody>
      </p:sp>
      <p:sp>
        <p:nvSpPr>
          <p:cNvPr id="9220" name="Rectangle 11">
            <a:extLst>
              <a:ext uri="{FF2B5EF4-FFF2-40B4-BE49-F238E27FC236}">
                <a16:creationId xmlns:a16="http://schemas.microsoft.com/office/drawing/2014/main" id="{974DAD29-FFB2-7142-BF6D-ABB7DE42A7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BD86BF33-C2D2-D24B-8B6C-647BCFCA86AC}" type="slidenum">
              <a:rPr lang="en-US" altLang="sr-Latn-RS">
                <a:solidFill>
                  <a:srgbClr val="FFFFFF"/>
                </a:solidFill>
              </a:rPr>
              <a:pPr/>
              <a:t>1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734BE4D-945D-5A45-A784-FEEAA2BF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4EF467D9-F9A8-834A-A9AF-3668BEC4447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8013" y="1789113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prikazuje količinu dobra koje se može kupiti po za različite cijene dobra, pri čemu su ostali faktori tražnje konstantni.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BA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sr-Latn-BA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sr-Latn-BA" altLang="en-US" i="1" dirty="0">
                <a:ea typeface="ＭＳ Ｐゴシック" panose="020B0600070205080204" pitchFamily="34" charset="-128"/>
              </a:rPr>
              <a:t>Zakon tražnje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ima negativan nagib.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8436" name="Group 41">
            <a:extLst>
              <a:ext uri="{FF2B5EF4-FFF2-40B4-BE49-F238E27FC236}">
                <a16:creationId xmlns:a16="http://schemas.microsoft.com/office/drawing/2014/main" id="{8F32661C-30A2-C641-8376-3ED94B3408C8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343400"/>
            <a:ext cx="4092575" cy="1997075"/>
            <a:chOff x="1008" y="768"/>
            <a:chExt cx="3526" cy="3379"/>
          </a:xfrm>
        </p:grpSpPr>
        <p:grpSp>
          <p:nvGrpSpPr>
            <p:cNvPr id="18439" name="Group 42">
              <a:extLst>
                <a:ext uri="{FF2B5EF4-FFF2-40B4-BE49-F238E27FC236}">
                  <a16:creationId xmlns:a16="http://schemas.microsoft.com/office/drawing/2014/main" id="{B7C5904E-0751-DD4C-A507-4416A604BC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526" cy="3379"/>
              <a:chOff x="1008" y="768"/>
              <a:chExt cx="3526" cy="3379"/>
            </a:xfrm>
          </p:grpSpPr>
          <p:sp>
            <p:nvSpPr>
              <p:cNvPr id="18442" name="Line 43">
                <a:extLst>
                  <a:ext uri="{FF2B5EF4-FFF2-40B4-BE49-F238E27FC236}">
                    <a16:creationId xmlns:a16="http://schemas.microsoft.com/office/drawing/2014/main" id="{D6EC2C4A-D194-5342-B316-73DB73F732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3"/>
                <a:ext cx="0" cy="2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3" name="Line 44">
                <a:extLst>
                  <a:ext uri="{FF2B5EF4-FFF2-40B4-BE49-F238E27FC236}">
                    <a16:creationId xmlns:a16="http://schemas.microsoft.com/office/drawing/2014/main" id="{64809F04-080A-8343-B4F3-F945ED00E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4" name="Text Box 45">
                <a:extLst>
                  <a:ext uri="{FF2B5EF4-FFF2-40B4-BE49-F238E27FC236}">
                    <a16:creationId xmlns:a16="http://schemas.microsoft.com/office/drawing/2014/main" id="{A3A48971-585C-DF4F-AC26-BBCD1D2DFD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148" cy="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8445" name="Text Box 46">
                <a:extLst>
                  <a:ext uri="{FF2B5EF4-FFF2-40B4-BE49-F238E27FC236}">
                    <a16:creationId xmlns:a16="http://schemas.microsoft.com/office/drawing/2014/main" id="{B1686052-043E-EB4D-B2FB-57B2A8BE57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5" y="3470"/>
                <a:ext cx="319" cy="6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0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18440" name="Line 47">
              <a:extLst>
                <a:ext uri="{FF2B5EF4-FFF2-40B4-BE49-F238E27FC236}">
                  <a16:creationId xmlns:a16="http://schemas.microsoft.com/office/drawing/2014/main" id="{E3FDBDF8-F4EB-A84E-B1B3-1DCE35DE7A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1" y="1428"/>
              <a:ext cx="2209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Text Box 48">
              <a:extLst>
                <a:ext uri="{FF2B5EF4-FFF2-40B4-BE49-F238E27FC236}">
                  <a16:creationId xmlns:a16="http://schemas.microsoft.com/office/drawing/2014/main" id="{07DC9AD0-C225-834A-AD0D-D28993EDA3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5"/>
              <a:ext cx="148" cy="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7109" name="Text Box 49">
            <a:extLst>
              <a:ext uri="{FF2B5EF4-FFF2-40B4-BE49-F238E27FC236}">
                <a16:creationId xmlns:a16="http://schemas.microsoft.com/office/drawing/2014/main" id="{76A76118-1C22-0E44-8035-B203892D4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49875"/>
            <a:ext cx="609600" cy="39687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438" name="Text Box 50">
            <a:extLst>
              <a:ext uri="{FF2B5EF4-FFF2-40B4-BE49-F238E27FC236}">
                <a16:creationId xmlns:a16="http://schemas.microsoft.com/office/drawing/2014/main" id="{9B99B3C5-C148-0347-A0A8-EBF61849D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4414838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BA" altLang="en-US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281A7E57-0138-9240-859B-F8DE5662C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Determinante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267AFF6E-EC20-A043-8F6E-0060FA12CB4D}"/>
              </a:ext>
            </a:extLst>
          </p:cNvPr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762000" y="2500313"/>
          <a:ext cx="33528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Clip" r:id="rId3" imgW="7073900" imgH="4305300" progId="MS_ClipArt_Gallery.2">
                  <p:embed/>
                </p:oleObj>
              </mc:Choice>
              <mc:Fallback>
                <p:oleObj name="Clip" r:id="rId3" imgW="7073900" imgH="4305300" progId="MS_ClipArt_Gallery.2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500313"/>
                        <a:ext cx="335280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87" name="Rectangle 3">
            <a:extLst>
              <a:ext uri="{FF2B5EF4-FFF2-40B4-BE49-F238E27FC236}">
                <a16:creationId xmlns:a16="http://schemas.microsoft.com/office/drawing/2014/main" id="{AE429E80-24A0-C846-A4FC-0A9923D13F3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114800" cy="4114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povezanih dobara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supstituta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komplementarnih dobara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Preferencije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Populacija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Očekivanja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A32E284E-F99B-EE4E-A089-8EF5DE66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F00BF70-4C78-594D-B885-F8BFE2F071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Opšta jednačina krive tražnje glasi: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f(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M, H)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potraživana količina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povezanog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supstitut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komplementarno dobro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 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 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bilo koja druga varijabla koja može da utiče na tražnju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E6476B56-11A3-2546-9972-EC9F504A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en-US" sz="4000" dirty="0">
                <a:ea typeface="ＭＳ Ｐゴシック" panose="020B0600070205080204" pitchFamily="34" charset="-128"/>
              </a:rPr>
              <a:t>Inverzna kriva tražnje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DD284E3-BD91-E44B-9634-04221C6D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Cijena predstavlja funkciju potraživane količine.</a:t>
            </a:r>
            <a:endParaRPr lang="en-US" altLang="en-US" sz="3600">
              <a:ea typeface="ＭＳ Ｐゴシック" panose="020B0600070205080204" pitchFamily="34" charset="-128"/>
            </a:endParaRPr>
          </a:p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Primjer</a:t>
            </a:r>
            <a:r>
              <a:rPr lang="en-US" altLang="en-US" sz="3600">
                <a:ea typeface="ＭＳ Ｐゴシック" panose="020B0600070205080204" pitchFamily="34" charset="-128"/>
              </a:rPr>
              <a:t>: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Kriva tražnje: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 </a:t>
            </a:r>
            <a:r>
              <a:rPr lang="en-US" altLang="en-US">
                <a:ea typeface="ＭＳ Ｐゴシック" panose="020B0600070205080204" pitchFamily="34" charset="-128"/>
              </a:rPr>
              <a:t>= 10 – 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Inverzna kriva tražnje</a:t>
            </a:r>
            <a:r>
              <a:rPr lang="en-US" altLang="en-US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10 – 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5 – 0.5Q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  <a:endParaRPr lang="en-US" altLang="en-US" sz="2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8457186-DD56-EB46-A03F-0FC42764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Promjena potraživane količine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22531" name="Group 4">
            <a:extLst>
              <a:ext uri="{FF2B5EF4-FFF2-40B4-BE49-F238E27FC236}">
                <a16:creationId xmlns:a16="http://schemas.microsoft.com/office/drawing/2014/main" id="{CCB116D0-ADF2-2242-B8D8-1AFADE8D2DD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19200"/>
            <a:ext cx="5497513" cy="4618038"/>
            <a:chOff x="1008" y="768"/>
            <a:chExt cx="3463" cy="2909"/>
          </a:xfrm>
        </p:grpSpPr>
        <p:sp>
          <p:nvSpPr>
            <p:cNvPr id="22551" name="Line 5">
              <a:extLst>
                <a:ext uri="{FF2B5EF4-FFF2-40B4-BE49-F238E27FC236}">
                  <a16:creationId xmlns:a16="http://schemas.microsoft.com/office/drawing/2014/main" id="{9ECE5277-DF6E-AE44-8F8B-CEC43C74BB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912"/>
              <a:ext cx="0" cy="2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Line 6">
              <a:extLst>
                <a:ext uri="{FF2B5EF4-FFF2-40B4-BE49-F238E27FC236}">
                  <a16:creationId xmlns:a16="http://schemas.microsoft.com/office/drawing/2014/main" id="{8891A490-06D2-7D4C-BE07-32FD1D14E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40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3" name="Text Box 7">
              <a:extLst>
                <a:ext uri="{FF2B5EF4-FFF2-40B4-BE49-F238E27FC236}">
                  <a16:creationId xmlns:a16="http://schemas.microsoft.com/office/drawing/2014/main" id="{196528BD-5A20-3845-845F-1E8299B25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768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54" name="Text Box 8">
              <a:extLst>
                <a:ext uri="{FF2B5EF4-FFF2-40B4-BE49-F238E27FC236}">
                  <a16:creationId xmlns:a16="http://schemas.microsoft.com/office/drawing/2014/main" id="{802AF099-F90A-6F40-A8FB-16BAA9ECC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3386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Q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2532" name="Line 9">
            <a:extLst>
              <a:ext uri="{FF2B5EF4-FFF2-40B4-BE49-F238E27FC236}">
                <a16:creationId xmlns:a16="http://schemas.microsoft.com/office/drawing/2014/main" id="{9FD339F1-2F83-2544-B2AE-C0DA95E805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981200"/>
            <a:ext cx="3733800" cy="342900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10">
            <a:extLst>
              <a:ext uri="{FF2B5EF4-FFF2-40B4-BE49-F238E27FC236}">
                <a16:creationId xmlns:a16="http://schemas.microsoft.com/office/drawing/2014/main" id="{8F7B603E-8006-7748-966C-C3DCE7A6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7244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grpSp>
        <p:nvGrpSpPr>
          <p:cNvPr id="145440" name="Group 32">
            <a:extLst>
              <a:ext uri="{FF2B5EF4-FFF2-40B4-BE49-F238E27FC236}">
                <a16:creationId xmlns:a16="http://schemas.microsoft.com/office/drawing/2014/main" id="{66D30145-B27C-9940-AE9A-57314DA45CAA}"/>
              </a:ext>
            </a:extLst>
          </p:cNvPr>
          <p:cNvGrpSpPr>
            <a:grpSpLocks/>
          </p:cNvGrpSpPr>
          <p:nvPr/>
        </p:nvGrpSpPr>
        <p:grpSpPr bwMode="auto">
          <a:xfrm>
            <a:off x="3336925" y="2819400"/>
            <a:ext cx="336550" cy="3013075"/>
            <a:chOff x="2102" y="1776"/>
            <a:chExt cx="212" cy="1898"/>
          </a:xfrm>
        </p:grpSpPr>
        <p:sp>
          <p:nvSpPr>
            <p:cNvPr id="22549" name="Line 12">
              <a:extLst>
                <a:ext uri="{FF2B5EF4-FFF2-40B4-BE49-F238E27FC236}">
                  <a16:creationId xmlns:a16="http://schemas.microsoft.com/office/drawing/2014/main" id="{1C933045-709E-8C4F-83B7-F599351179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" y="1776"/>
              <a:ext cx="0" cy="163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0" name="Text Box 13">
              <a:extLst>
                <a:ext uri="{FF2B5EF4-FFF2-40B4-BE49-F238E27FC236}">
                  <a16:creationId xmlns:a16="http://schemas.microsoft.com/office/drawing/2014/main" id="{9857FCCD-9912-7C4C-9C80-31B75D3A16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4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2" name="Group 34">
            <a:extLst>
              <a:ext uri="{FF2B5EF4-FFF2-40B4-BE49-F238E27FC236}">
                <a16:creationId xmlns:a16="http://schemas.microsoft.com/office/drawing/2014/main" id="{8118715A-F3EB-3741-B7B4-4287D89E77D9}"/>
              </a:ext>
            </a:extLst>
          </p:cNvPr>
          <p:cNvGrpSpPr>
            <a:grpSpLocks/>
          </p:cNvGrpSpPr>
          <p:nvPr/>
        </p:nvGrpSpPr>
        <p:grpSpPr bwMode="auto">
          <a:xfrm>
            <a:off x="4403725" y="3810000"/>
            <a:ext cx="336550" cy="2022475"/>
            <a:chOff x="2774" y="2400"/>
            <a:chExt cx="212" cy="1274"/>
          </a:xfrm>
        </p:grpSpPr>
        <p:sp>
          <p:nvSpPr>
            <p:cNvPr id="22547" name="Line 15">
              <a:extLst>
                <a:ext uri="{FF2B5EF4-FFF2-40B4-BE49-F238E27FC236}">
                  <a16:creationId xmlns:a16="http://schemas.microsoft.com/office/drawing/2014/main" id="{75C66972-2DB2-A14E-BAF5-8FD33B7CAE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400"/>
              <a:ext cx="0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8" name="Text Box 16">
              <a:extLst>
                <a:ext uri="{FF2B5EF4-FFF2-40B4-BE49-F238E27FC236}">
                  <a16:creationId xmlns:a16="http://schemas.microsoft.com/office/drawing/2014/main" id="{60E6F8C0-A9D9-C649-B3D2-FDC76BE4ED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1" name="Group 33">
            <a:extLst>
              <a:ext uri="{FF2B5EF4-FFF2-40B4-BE49-F238E27FC236}">
                <a16:creationId xmlns:a16="http://schemas.microsoft.com/office/drawing/2014/main" id="{7223A4BE-383A-6E43-A4F2-36B9A39C5F1B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81400"/>
            <a:ext cx="2438400" cy="457200"/>
            <a:chOff x="1344" y="2256"/>
            <a:chExt cx="1536" cy="288"/>
          </a:xfrm>
        </p:grpSpPr>
        <p:sp>
          <p:nvSpPr>
            <p:cNvPr id="22545" name="Text Box 23">
              <a:extLst>
                <a:ext uri="{FF2B5EF4-FFF2-40B4-BE49-F238E27FC236}">
                  <a16:creationId xmlns:a16="http://schemas.microsoft.com/office/drawing/2014/main" id="{75CFC5C6-859F-5B41-8D1D-F6CD4D5F35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25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46" name="Line 24">
              <a:extLst>
                <a:ext uri="{FF2B5EF4-FFF2-40B4-BE49-F238E27FC236}">
                  <a16:creationId xmlns:a16="http://schemas.microsoft.com/office/drawing/2014/main" id="{129E53E5-0D76-6646-93BB-333ADE180E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400"/>
              <a:ext cx="129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5445" name="Group 37">
            <a:extLst>
              <a:ext uri="{FF2B5EF4-FFF2-40B4-BE49-F238E27FC236}">
                <a16:creationId xmlns:a16="http://schemas.microsoft.com/office/drawing/2014/main" id="{C2672DB2-EA11-6740-B144-FB730DA67654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1866900"/>
            <a:ext cx="5181600" cy="1371600"/>
            <a:chOff x="2256" y="1104"/>
            <a:chExt cx="3264" cy="864"/>
          </a:xfrm>
        </p:grpSpPr>
        <p:sp>
          <p:nvSpPr>
            <p:cNvPr id="22543" name="Text Box 27">
              <a:extLst>
                <a:ext uri="{FF2B5EF4-FFF2-40B4-BE49-F238E27FC236}">
                  <a16:creationId xmlns:a16="http://schemas.microsoft.com/office/drawing/2014/main" id="{37B90384-1108-1A45-B533-96654820D9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1104"/>
              <a:ext cx="32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000066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A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to </a:t>
              </a: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B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:  </a:t>
              </a:r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Povećanje potraživane količine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44" name="Line 28">
              <a:extLst>
                <a:ext uri="{FF2B5EF4-FFF2-40B4-BE49-F238E27FC236}">
                  <a16:creationId xmlns:a16="http://schemas.microsoft.com/office/drawing/2014/main" id="{F9868117-3B26-274E-A006-EBDF9BB705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584"/>
              <a:ext cx="384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5446" name="Text Box 38">
            <a:extLst>
              <a:ext uri="{FF2B5EF4-FFF2-40B4-BE49-F238E27FC236}">
                <a16:creationId xmlns:a16="http://schemas.microsoft.com/office/drawing/2014/main" id="{9BC15F36-9C4D-124D-8AA9-5F7567F9F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725" y="34194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B</a:t>
            </a:r>
          </a:p>
        </p:txBody>
      </p:sp>
      <p:grpSp>
        <p:nvGrpSpPr>
          <p:cNvPr id="145439" name="Group 31">
            <a:extLst>
              <a:ext uri="{FF2B5EF4-FFF2-40B4-BE49-F238E27FC236}">
                <a16:creationId xmlns:a16="http://schemas.microsoft.com/office/drawing/2014/main" id="{78CED3E3-50D4-D74D-9854-AF5D4D367AD5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2632075"/>
            <a:ext cx="1387475" cy="457200"/>
            <a:chOff x="1286" y="1658"/>
            <a:chExt cx="874" cy="288"/>
          </a:xfrm>
        </p:grpSpPr>
        <p:sp>
          <p:nvSpPr>
            <p:cNvPr id="22541" name="Line 18">
              <a:extLst>
                <a:ext uri="{FF2B5EF4-FFF2-40B4-BE49-F238E27FC236}">
                  <a16:creationId xmlns:a16="http://schemas.microsoft.com/office/drawing/2014/main" id="{93871413-FDCE-534B-B28A-D97A27D7C3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776"/>
              <a:ext cx="576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Text Box 19">
              <a:extLst>
                <a:ext uri="{FF2B5EF4-FFF2-40B4-BE49-F238E27FC236}">
                  <a16:creationId xmlns:a16="http://schemas.microsoft.com/office/drawing/2014/main" id="{61A5BE7C-B275-EA49-9C10-4975BF28E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165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145447" name="Text Box 39">
            <a:extLst>
              <a:ext uri="{FF2B5EF4-FFF2-40B4-BE49-F238E27FC236}">
                <a16:creationId xmlns:a16="http://schemas.microsoft.com/office/drawing/2014/main" id="{BAAC4B0B-1E78-614D-BE2D-B5F8BF6E0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2432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000066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46" grpId="0"/>
      <p:bldP spid="1454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7">
            <a:extLst>
              <a:ext uri="{FF2B5EF4-FFF2-40B4-BE49-F238E27FC236}">
                <a16:creationId xmlns:a16="http://schemas.microsoft.com/office/drawing/2014/main" id="{6B0CCE09-D8FC-9840-B065-9D628501ADF9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95400"/>
            <a:ext cx="5497513" cy="4618038"/>
            <a:chOff x="1008" y="768"/>
            <a:chExt cx="3463" cy="2909"/>
          </a:xfrm>
        </p:grpSpPr>
        <p:grpSp>
          <p:nvGrpSpPr>
            <p:cNvPr id="23569" name="Group 8">
              <a:extLst>
                <a:ext uri="{FF2B5EF4-FFF2-40B4-BE49-F238E27FC236}">
                  <a16:creationId xmlns:a16="http://schemas.microsoft.com/office/drawing/2014/main" id="{1132E09D-AEB0-CE41-827B-4D9251B9F7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463" cy="2909"/>
              <a:chOff x="1008" y="768"/>
              <a:chExt cx="3463" cy="2909"/>
            </a:xfrm>
          </p:grpSpPr>
          <p:sp>
            <p:nvSpPr>
              <p:cNvPr id="23572" name="Line 9">
                <a:extLst>
                  <a:ext uri="{FF2B5EF4-FFF2-40B4-BE49-F238E27FC236}">
                    <a16:creationId xmlns:a16="http://schemas.microsoft.com/office/drawing/2014/main" id="{3B9EF231-F4D8-B241-9061-61C054D07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2"/>
                <a:ext cx="0" cy="24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3" name="Line 10">
                <a:extLst>
                  <a:ext uri="{FF2B5EF4-FFF2-40B4-BE49-F238E27FC236}">
                    <a16:creationId xmlns:a16="http://schemas.microsoft.com/office/drawing/2014/main" id="{055F9B70-F8D4-AE42-8C01-E2FEAA57E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4" name="Text Box 11">
                <a:extLst>
                  <a:ext uri="{FF2B5EF4-FFF2-40B4-BE49-F238E27FC236}">
                    <a16:creationId xmlns:a16="http://schemas.microsoft.com/office/drawing/2014/main" id="{70FA2B82-5DFA-4C44-9B46-46B9F6A2D6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22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P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3575" name="Text Box 12">
                <a:extLst>
                  <a:ext uri="{FF2B5EF4-FFF2-40B4-BE49-F238E27FC236}">
                    <a16:creationId xmlns:a16="http://schemas.microsoft.com/office/drawing/2014/main" id="{A700519A-9A8D-1941-A1B5-C40FE20747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4" y="3386"/>
                <a:ext cx="25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23570" name="Line 13">
              <a:extLst>
                <a:ext uri="{FF2B5EF4-FFF2-40B4-BE49-F238E27FC236}">
                  <a16:creationId xmlns:a16="http://schemas.microsoft.com/office/drawing/2014/main" id="{489D2925-E300-294C-8427-C8DD5C8840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248"/>
              <a:ext cx="2208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Text Box 14">
              <a:extLst>
                <a:ext uri="{FF2B5EF4-FFF2-40B4-BE49-F238E27FC236}">
                  <a16:creationId xmlns:a16="http://schemas.microsoft.com/office/drawing/2014/main" id="{617E0834-7F62-5A44-AC8A-0A51FD8439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6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70" name="Group 38">
            <a:extLst>
              <a:ext uri="{FF2B5EF4-FFF2-40B4-BE49-F238E27FC236}">
                <a16:creationId xmlns:a16="http://schemas.microsoft.com/office/drawing/2014/main" id="{2A68BA1F-7961-5F44-963C-B9F31E9B2E0A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676400"/>
            <a:ext cx="4384675" cy="2555875"/>
            <a:chOff x="1776" y="1056"/>
            <a:chExt cx="2762" cy="1610"/>
          </a:xfrm>
        </p:grpSpPr>
        <p:sp>
          <p:nvSpPr>
            <p:cNvPr id="23567" name="Line 16">
              <a:extLst>
                <a:ext uri="{FF2B5EF4-FFF2-40B4-BE49-F238E27FC236}">
                  <a16:creationId xmlns:a16="http://schemas.microsoft.com/office/drawing/2014/main" id="{07E84CC4-EC03-9F4E-8EFD-3D52547E84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56"/>
              <a:ext cx="2400" cy="14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Text Box 17">
              <a:extLst>
                <a:ext uri="{FF2B5EF4-FFF2-40B4-BE49-F238E27FC236}">
                  <a16:creationId xmlns:a16="http://schemas.microsoft.com/office/drawing/2014/main" id="{2B042F2E-796D-9141-9310-9A50F84B9F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2378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69" name="Group 37">
            <a:extLst>
              <a:ext uri="{FF2B5EF4-FFF2-40B4-BE49-F238E27FC236}">
                <a16:creationId xmlns:a16="http://schemas.microsoft.com/office/drawing/2014/main" id="{AC6E626F-B037-2440-AA71-EF1F022146A0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3317875"/>
            <a:ext cx="3825875" cy="457200"/>
            <a:chOff x="1286" y="2090"/>
            <a:chExt cx="2410" cy="288"/>
          </a:xfrm>
        </p:grpSpPr>
        <p:sp>
          <p:nvSpPr>
            <p:cNvPr id="23565" name="Text Box 20">
              <a:extLst>
                <a:ext uri="{FF2B5EF4-FFF2-40B4-BE49-F238E27FC236}">
                  <a16:creationId xmlns:a16="http://schemas.microsoft.com/office/drawing/2014/main" id="{0A1413B3-DD1B-6345-9930-988036C2A7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2090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</a:p>
          </p:txBody>
        </p:sp>
        <p:sp>
          <p:nvSpPr>
            <p:cNvPr id="23566" name="Line 21">
              <a:extLst>
                <a:ext uri="{FF2B5EF4-FFF2-40B4-BE49-F238E27FC236}">
                  <a16:creationId xmlns:a16="http://schemas.microsoft.com/office/drawing/2014/main" id="{8DDD8B8E-5DD8-8A45-B6E5-4E1BC2D9DF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256"/>
              <a:ext cx="211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6458" name="Group 26">
            <a:extLst>
              <a:ext uri="{FF2B5EF4-FFF2-40B4-BE49-F238E27FC236}">
                <a16:creationId xmlns:a16="http://schemas.microsoft.com/office/drawing/2014/main" id="{E9BE626E-EDD7-2C44-8DBA-C7E8EC7F4EC0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581400"/>
            <a:ext cx="327025" cy="2286000"/>
            <a:chOff x="2592" y="2256"/>
            <a:chExt cx="206" cy="1440"/>
          </a:xfrm>
        </p:grpSpPr>
        <p:sp>
          <p:nvSpPr>
            <p:cNvPr id="23563" name="Line 27">
              <a:extLst>
                <a:ext uri="{FF2B5EF4-FFF2-40B4-BE49-F238E27FC236}">
                  <a16:creationId xmlns:a16="http://schemas.microsoft.com/office/drawing/2014/main" id="{13199DD1-1D67-4243-AB52-F1913AA06F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256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Text Box 28">
              <a:extLst>
                <a:ext uri="{FF2B5EF4-FFF2-40B4-BE49-F238E27FC236}">
                  <a16:creationId xmlns:a16="http://schemas.microsoft.com/office/drawing/2014/main" id="{49AB04C2-1442-0849-8A9A-481A81B6A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3408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</a:p>
          </p:txBody>
        </p:sp>
      </p:grpSp>
      <p:sp>
        <p:nvSpPr>
          <p:cNvPr id="146462" name="Text Box 30">
            <a:extLst>
              <a:ext uri="{FF2B5EF4-FFF2-40B4-BE49-F238E27FC236}">
                <a16:creationId xmlns:a16="http://schemas.microsoft.com/office/drawing/2014/main" id="{7667A56F-194E-7647-8462-E9ACAF2A1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447800"/>
            <a:ext cx="419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 </a:t>
            </a:r>
            <a:r>
              <a:rPr lang="sr-Latn-BA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Pomak (povećanje) (krive) tražnje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2231" name="Rectangle 31">
            <a:extLst>
              <a:ext uri="{FF2B5EF4-FFF2-40B4-BE49-F238E27FC236}">
                <a16:creationId xmlns:a16="http://schemas.microsoft.com/office/drawing/2014/main" id="{E1C735CB-150A-4F42-8DCC-263C57E28A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7738" y="42227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Pomak krive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46468" name="Group 36">
            <a:extLst>
              <a:ext uri="{FF2B5EF4-FFF2-40B4-BE49-F238E27FC236}">
                <a16:creationId xmlns:a16="http://schemas.microsoft.com/office/drawing/2014/main" id="{36D99ACA-B2AB-D844-9780-1C919E0D43BE}"/>
              </a:ext>
            </a:extLst>
          </p:cNvPr>
          <p:cNvGrpSpPr>
            <a:grpSpLocks/>
          </p:cNvGrpSpPr>
          <p:nvPr/>
        </p:nvGrpSpPr>
        <p:grpSpPr bwMode="auto">
          <a:xfrm>
            <a:off x="5648325" y="3581400"/>
            <a:ext cx="469900" cy="2286000"/>
            <a:chOff x="3558" y="2256"/>
            <a:chExt cx="296" cy="1440"/>
          </a:xfrm>
        </p:grpSpPr>
        <p:sp>
          <p:nvSpPr>
            <p:cNvPr id="23561" name="Line 6">
              <a:extLst>
                <a:ext uri="{FF2B5EF4-FFF2-40B4-BE49-F238E27FC236}">
                  <a16:creationId xmlns:a16="http://schemas.microsoft.com/office/drawing/2014/main" id="{F87D2EDB-3BC1-8E4D-A36B-958A10F033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256"/>
              <a:ext cx="0" cy="12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2" name="Text Box 35">
              <a:extLst>
                <a:ext uri="{FF2B5EF4-FFF2-40B4-BE49-F238E27FC236}">
                  <a16:creationId xmlns:a16="http://schemas.microsoft.com/office/drawing/2014/main" id="{24114CCC-4BD9-804D-8893-99E29D8D9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8" y="3408"/>
              <a:ext cx="2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13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6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>
            <a:extLst>
              <a:ext uri="{FF2B5EF4-FFF2-40B4-BE49-F238E27FC236}">
                <a16:creationId xmlns:a16="http://schemas.microsoft.com/office/drawing/2014/main" id="{2051517F-7586-CA41-A1A2-08AC23BCE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en-US"/>
              <a:t>Iz opšteg oblika funkcije ukupnog prihoda izvodimo alternativne oblike funkcije ukupnog prihoda:</a:t>
            </a:r>
            <a:endParaRPr lang="en-US" altLang="en-US"/>
          </a:p>
          <a:p>
            <a:pPr eaLnBrk="1" hangingPunct="1"/>
            <a:r>
              <a:rPr lang="sr-Latn-BA" altLang="en-US" sz="2400"/>
              <a:t>linearna funkcija ukupnog prihoda</a:t>
            </a:r>
            <a:r>
              <a:rPr lang="en-US" altLang="en-US" sz="2400"/>
              <a:t> (P=a)</a:t>
            </a:r>
            <a:r>
              <a:rPr lang="sr-Latn-BA" altLang="en-US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sr-Latn-BA" altLang="en-US"/>
          </a:p>
          <a:p>
            <a:pPr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=a*Q</a:t>
            </a:r>
            <a:r>
              <a:rPr lang="sr-Latn-BA" altLang="en-US" sz="2400"/>
              <a:t> – </a:t>
            </a:r>
            <a:r>
              <a:rPr lang="sr-Latn-BA" altLang="en-US" sz="2400" i="1">
                <a:solidFill>
                  <a:srgbClr val="FF0000"/>
                </a:solidFill>
              </a:rPr>
              <a:t>savršena konkurencija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/>
            <a:r>
              <a:rPr lang="sr-Latn-BA" altLang="en-US" sz="2400"/>
              <a:t>kvadratna funkcija ukupnog prihoda</a:t>
            </a:r>
            <a:r>
              <a:rPr lang="en-US" altLang="en-US" sz="2400"/>
              <a:t> (P=a-b*Q)</a:t>
            </a:r>
            <a:endParaRPr lang="sr-Latn-BA" altLang="en-US" sz="2400"/>
          </a:p>
          <a:p>
            <a:pPr eaLnBrk="1" hangingPunct="1"/>
            <a:endParaRPr lang="sr-Latn-BA" altLang="en-US"/>
          </a:p>
          <a:p>
            <a:pPr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=(a-b*Q)*Q=a*Q</a:t>
            </a:r>
            <a:r>
              <a:rPr lang="sr-Latn-BA" altLang="en-US" sz="2400"/>
              <a:t> </a:t>
            </a:r>
            <a:r>
              <a:rPr lang="en-US" altLang="en-US" sz="2400"/>
              <a:t>– b</a:t>
            </a:r>
            <a:r>
              <a:rPr lang="en-US" altLang="en-US" sz="2400">
                <a:latin typeface="Monotype Corsiva" panose="03010101010201010101" pitchFamily="66" charset="0"/>
              </a:rPr>
              <a:t>* </a:t>
            </a:r>
            <a:r>
              <a:rPr lang="sr-Latn-BA" altLang="en-US" sz="2400"/>
              <a:t>Q</a:t>
            </a:r>
            <a:r>
              <a:rPr lang="sr-Latn-BA" altLang="en-US" sz="2400" baseline="30000"/>
              <a:t>2 </a:t>
            </a:r>
            <a:r>
              <a:rPr lang="sr-Latn-BA" altLang="en-US" sz="2400"/>
              <a:t>- </a:t>
            </a:r>
            <a:r>
              <a:rPr lang="sr-Latn-BA" altLang="en-US" sz="2400" i="1">
                <a:solidFill>
                  <a:srgbClr val="FF0000"/>
                </a:solidFill>
              </a:rPr>
              <a:t>monopol</a:t>
            </a:r>
            <a:endParaRPr lang="en-US" altLang="en-US" sz="2400" i="1" baseline="30000">
              <a:solidFill>
                <a:srgbClr val="FF0000"/>
              </a:solidFill>
            </a:endParaRPr>
          </a:p>
          <a:p>
            <a:pPr eaLnBrk="1" hangingPunct="1"/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93DDEB-7308-C348-93D2-2D9DCD92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</a:t>
            </a:r>
            <a:endParaRPr lang="en-US" dirty="0"/>
          </a:p>
        </p:txBody>
      </p:sp>
    </p:spTree>
  </p:cSld>
  <p:clrMapOvr>
    <a:masterClrMapping/>
  </p:clrMapOvr>
  <p:transition spd="slow" advTm="100473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3325BB-D352-7D4D-A4B1-FDDD0D8D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savršena konkurencija</a:t>
            </a:r>
            <a:endParaRPr lang="en-US" dirty="0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FA9BEE5F-D538-3C49-80B7-A5FB473BB60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755775"/>
            <a:ext cx="5410200" cy="4697413"/>
          </a:xfrm>
        </p:spPr>
      </p:pic>
      <p:pic>
        <p:nvPicPr>
          <p:cNvPr id="25604" name="Picture 3">
            <a:extLst>
              <a:ext uri="{FF2B5EF4-FFF2-40B4-BE49-F238E27FC236}">
                <a16:creationId xmlns:a16="http://schemas.microsoft.com/office/drawing/2014/main" id="{09B2963A-4BEE-AF46-A4EC-CBBCD089850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1400" y="1755775"/>
            <a:ext cx="2622550" cy="44529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B13AA9-05F1-4444-AB55-BC9126C641A3}"/>
              </a:ext>
            </a:extLst>
          </p:cNvPr>
          <p:cNvSpPr txBox="1"/>
          <p:nvPr/>
        </p:nvSpPr>
        <p:spPr>
          <a:xfrm>
            <a:off x="7772400" y="1828800"/>
            <a:ext cx="685800" cy="338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b="1" dirty="0">
                <a:latin typeface="Rockwell" panose="02060603020205020403" pitchFamily="18" charset="0"/>
              </a:rPr>
              <a:t>TR</a:t>
            </a:r>
            <a:endParaRPr lang="en-US" sz="1600" b="1" dirty="0">
              <a:latin typeface="Rockwell" panose="02060603020205020403" pitchFamily="18" charset="0"/>
            </a:endParaRPr>
          </a:p>
        </p:txBody>
      </p:sp>
    </p:spTree>
  </p:cSld>
  <p:clrMapOvr>
    <a:masterClrMapping/>
  </p:clrMapOvr>
  <p:transition spd="slow" advTm="34647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21F131-9ECE-E44D-8E48-08693C6BA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monopol</a:t>
            </a:r>
            <a:endParaRPr lang="en-US" dirty="0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E599C667-8C2A-3A4F-AD01-4C28532FE0DD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8475" y="1787525"/>
            <a:ext cx="4953000" cy="4648200"/>
          </a:xfrm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15C888FA-CFF3-B548-9183-F101892655F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2600" y="1787525"/>
            <a:ext cx="2663825" cy="4430713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BD37CCC-6FC1-D64C-9D5A-C708AF1B4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4165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31353A-CDEC-8645-ADFD-B43CEC90F2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752600"/>
            <a:ext cx="8153400" cy="46482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99" t="-1575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06D65A-0E44-5941-B635-0B9AB470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</a:t>
            </a:r>
            <a:endParaRPr lang="en-US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83EBFE8-F131-6942-8AC5-1CD08EE25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8107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FFA90F90-251F-2143-8873-C5E8C4368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Prihod</a:t>
            </a:r>
            <a:endParaRPr lang="en-US" altLang="sr-Latn-R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3FF46C45-B5BB-B445-85A2-15813D3A5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 sz="2400"/>
              <a:t>Preduzeće stvara prihod na tržištu, prodajom dobara i usluga, koje potrošači traže </a:t>
            </a:r>
          </a:p>
          <a:p>
            <a:pPr eaLnBrk="1" hangingPunct="1"/>
            <a:r>
              <a:rPr lang="sl-SI" altLang="sr-Latn-RS" sz="2400"/>
              <a:t>Prihod zavisi od tržišne tražnje</a:t>
            </a:r>
          </a:p>
          <a:p>
            <a:pPr eaLnBrk="1" hangingPunct="1"/>
            <a:r>
              <a:rPr lang="sl-SI" altLang="sr-Latn-RS" sz="2400"/>
              <a:t>Tražena količina dobra je za preduzeće količina dobara koje može da ponudi, proda i da ostvari prihod</a:t>
            </a:r>
          </a:p>
          <a:p>
            <a:pPr eaLnBrk="1" hangingPunct="1"/>
            <a:r>
              <a:rPr lang="sl-SI" altLang="sr-Latn-RS" sz="2400"/>
              <a:t>Prihod direktno zavisi od tržišne tražnje i pokazuje sposobnost preduzeća da ponudi proizvode koje potrošači žele da kupe</a:t>
            </a:r>
            <a:endParaRPr lang="en-US" altLang="sr-Latn-RS" sz="2400"/>
          </a:p>
        </p:txBody>
      </p:sp>
      <p:sp>
        <p:nvSpPr>
          <p:cNvPr id="10244" name="Slide Number Placeholder 5">
            <a:extLst>
              <a:ext uri="{FF2B5EF4-FFF2-40B4-BE49-F238E27FC236}">
                <a16:creationId xmlns:a16="http://schemas.microsoft.com/office/drawing/2014/main" id="{667D0D15-5C1E-2F43-B731-0F52FD1DF9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283277A6-D15A-D44F-BC28-DDA0EBCB35F4}" type="slidenum">
              <a:rPr lang="en-US" altLang="sr-Latn-RS">
                <a:solidFill>
                  <a:srgbClr val="FFFFFF"/>
                </a:solidFill>
              </a:rPr>
              <a:pPr/>
              <a:t>2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CCDC5F-A890-C54E-8D33-1F6288AA7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savršena konkurencija</a:t>
            </a:r>
            <a:endParaRPr lang="en-US" dirty="0"/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7B44AA19-5A14-2644-BF35-33747AA44C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0" y="1828800"/>
            <a:ext cx="6794500" cy="4068763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7B813B7-E526-9446-8DC9-FDCEDA23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5543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5501BC-EEA6-E24D-A548-95057D82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monopol</a:t>
            </a:r>
            <a:endParaRPr lang="en-US" dirty="0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1C096C49-9DF9-0743-938D-90094E5751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752600"/>
            <a:ext cx="6934200" cy="396240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56BD98-BACC-924A-A47A-3C054B471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6552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12F5D5-91F0-8048-9335-10BAB471AB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46364" y="914400"/>
            <a:ext cx="8569036" cy="54102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56" t="-1239" r="-1067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548B14-E3E9-DB4C-8748-9211D8E8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</a:t>
            </a:r>
            <a:endParaRPr lang="en-US" dirty="0"/>
          </a:p>
        </p:txBody>
      </p:sp>
    </p:spTree>
  </p:cSld>
  <p:clrMapOvr>
    <a:masterClrMapping/>
  </p:clrMapOvr>
  <p:transition spd="slow" advTm="10291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3C451A-AFBF-A44C-89A5-3EF4C433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prihod-savršena konkurencija</a:t>
            </a:r>
            <a:endParaRPr lang="en-US" dirty="0"/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68A28CD8-6D1A-7543-9CE1-942794B891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0" y="1752600"/>
            <a:ext cx="6667500" cy="381000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5ED4CAC-206B-A44A-BB91-57239126A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2077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698998-52B2-5745-95B9-1A6C8666E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prihod-monopol</a:t>
            </a:r>
            <a:endParaRPr lang="en-US" dirty="0"/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6E226DA4-E416-C247-B4A2-1356C5FD6E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3000" y="1676400"/>
            <a:ext cx="7010400" cy="3932238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8A104AE-7B5D-C145-A7E9-98897A9FA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386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08B5AA5E-45E0-D54A-A8FD-CF592426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P, TR, AR I MR U MONOPOLU I SAV</a:t>
            </a:r>
            <a:r>
              <a:rPr lang="sr-Latn-BA" dirty="0"/>
              <a:t>RŠ</a:t>
            </a:r>
            <a:r>
              <a:rPr lang="en-US" dirty="0"/>
              <a:t>ENOJ KONKURENCIJ</a:t>
            </a:r>
            <a:r>
              <a:rPr lang="sr-Latn-BA" dirty="0"/>
              <a:t>I</a:t>
            </a:r>
            <a:endParaRPr lang="en-US" dirty="0"/>
          </a:p>
        </p:txBody>
      </p:sp>
      <p:pic>
        <p:nvPicPr>
          <p:cNvPr id="34819" name="Чувар мјеста за садржај 5">
            <a:extLst>
              <a:ext uri="{FF2B5EF4-FFF2-40B4-BE49-F238E27FC236}">
                <a16:creationId xmlns:a16="http://schemas.microsoft.com/office/drawing/2014/main" id="{542B008F-F92B-D74A-A0A8-DB4044C00C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52600" y="2057400"/>
            <a:ext cx="4724400" cy="4541838"/>
          </a:xfrm>
        </p:spPr>
      </p:pic>
      <p:sp>
        <p:nvSpPr>
          <p:cNvPr id="34820" name="Чувар мјеста за број слајда 3">
            <a:extLst>
              <a:ext uri="{FF2B5EF4-FFF2-40B4-BE49-F238E27FC236}">
                <a16:creationId xmlns:a16="http://schemas.microsoft.com/office/drawing/2014/main" id="{D02EA52F-43FA-794F-A017-4380166214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5901C53-A35D-8846-BF51-1218FF562A8F}" type="slidenum">
              <a:rPr lang="en-US" altLang="sr-Latn-RS">
                <a:solidFill>
                  <a:srgbClr val="FFFFFF"/>
                </a:solidFill>
              </a:rPr>
              <a:pPr/>
              <a:t>25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>
            <a:extLst>
              <a:ext uri="{FF2B5EF4-FFF2-40B4-BE49-F238E27FC236}">
                <a16:creationId xmlns:a16="http://schemas.microsoft.com/office/drawing/2014/main" id="{E7555DD8-AE5E-2F48-8558-D927500BD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3798888"/>
            <a:ext cx="7848600" cy="2043112"/>
          </a:xfrm>
        </p:spPr>
        <p:txBody>
          <a:bodyPr/>
          <a:lstStyle/>
          <a:p>
            <a:pPr algn="just" eaLnBrk="1" hangingPunct="1"/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P</a:t>
            </a:r>
            <a:r>
              <a:rPr lang="en-US" altLang="sr-Latn-RS" sz="3000">
                <a:solidFill>
                  <a:srgbClr val="000040"/>
                </a:solidFill>
              </a:rPr>
              <a:t> i </a:t>
            </a:r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Q</a:t>
            </a:r>
            <a:r>
              <a:rPr lang="en-US" altLang="sr-Latn-RS" sz="3000">
                <a:solidFill>
                  <a:srgbClr val="000040"/>
                </a:solidFill>
              </a:rPr>
              <a:t> se nalaze u inverznom odnosu po osnovu djelovanja </a:t>
            </a:r>
            <a:r>
              <a:rPr lang="sr-Latn-BA" altLang="sr-Latn-RS" sz="3000">
                <a:solidFill>
                  <a:srgbClr val="000040"/>
                </a:solidFill>
              </a:rPr>
              <a:t>zakona tražnje usljed čega pokazatelj </a:t>
            </a:r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E</a:t>
            </a:r>
            <a:r>
              <a:rPr lang="en-US" altLang="sr-Latn-RS" sz="3000">
                <a:solidFill>
                  <a:srgbClr val="000040"/>
                </a:solidFill>
              </a:rPr>
              <a:t> </a:t>
            </a:r>
            <a:r>
              <a:rPr lang="sr-Latn-BA" altLang="sr-Latn-RS" sz="3000">
                <a:solidFill>
                  <a:srgbClr val="000040"/>
                </a:solidFill>
              </a:rPr>
              <a:t>uvijek ima negativnu vrijednost </a:t>
            </a:r>
            <a:endParaRPr lang="en-US" altLang="sr-Latn-RS" sz="3000">
              <a:solidFill>
                <a:srgbClr val="000040"/>
              </a:solidFill>
            </a:endParaRPr>
          </a:p>
          <a:p>
            <a:pPr lvl="1" algn="just" eaLnBrk="1" hangingPunct="1"/>
            <a:r>
              <a:rPr lang="sr-Latn-BA" altLang="sr-Latn-RS" sz="2600"/>
              <a:t>Što je veća apsolutna vrijednost pokazatelja E, veća je osjetljivost kupaca na promjenu cijene dobra.</a:t>
            </a:r>
            <a:r>
              <a:rPr lang="en-US" altLang="sr-Latn-RS" sz="2600"/>
              <a:t> </a:t>
            </a:r>
          </a:p>
        </p:txBody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3E8C52BE-BFE0-0B4D-B324-530C5DB726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6962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CJENOVNA ELASTI</a:t>
            </a:r>
            <a:r>
              <a:rPr lang="sr-Latn-BA" altLang="sr-Latn-RS" dirty="0"/>
              <a:t>čnost tražnje </a:t>
            </a:r>
            <a:r>
              <a:rPr lang="en-US" altLang="sr-Latn-RS" dirty="0"/>
              <a:t>(E)</a:t>
            </a:r>
          </a:p>
        </p:txBody>
      </p:sp>
      <p:pic>
        <p:nvPicPr>
          <p:cNvPr id="35844" name="Picture 6">
            <a:extLst>
              <a:ext uri="{FF2B5EF4-FFF2-40B4-BE49-F238E27FC236}">
                <a16:creationId xmlns:a16="http://schemas.microsoft.com/office/drawing/2014/main" id="{F07F6DA6-923F-3645-9192-36F6CB381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2646363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31" name="Rectangle 7">
            <a:extLst>
              <a:ext uri="{FF2B5EF4-FFF2-40B4-BE49-F238E27FC236}">
                <a16:creationId xmlns:a16="http://schemas.microsoft.com/office/drawing/2014/main" id="{AAF8DD35-9996-1647-9C2F-9DF94383A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76400"/>
            <a:ext cx="7848600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Pokazatelj osjetljivosti potro</a:t>
            </a:r>
            <a:r>
              <a:rPr lang="sr-Latn-BA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šača </a:t>
            </a:r>
            <a:r>
              <a:rPr lang="en-US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na promjene cijene dobra.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6" grpId="0" build="p" bldLvl="2" autoUpdateAnimBg="0"/>
      <p:bldP spid="385031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>
            <a:extLst>
              <a:ext uri="{FF2B5EF4-FFF2-40B4-BE49-F238E27FC236}">
                <a16:creationId xmlns:a16="http://schemas.microsoft.com/office/drawing/2014/main" id="{A2E9D900-3A57-D94E-B009-D12E472E7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455EDF58-7EC0-B249-8CC4-50590DEC51F9}" type="slidenum">
              <a:rPr lang="en-US" altLang="sr-Latn-RS" sz="1000" b="0">
                <a:solidFill>
                  <a:srgbClr val="69240C"/>
                </a:solidFill>
              </a:rPr>
              <a:pPr algn="r"/>
              <a:t>27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387074" name="Rectangle 2">
            <a:extLst>
              <a:ext uri="{FF2B5EF4-FFF2-40B4-BE49-F238E27FC236}">
                <a16:creationId xmlns:a16="http://schemas.microsoft.com/office/drawing/2014/main" id="{40B59214-22ED-A04F-A76A-B191AB70C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73338"/>
            <a:ext cx="7772400" cy="1609344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endParaRPr lang="en-US" altLang="sr-Latn-RS" sz="3400" dirty="0"/>
          </a:p>
        </p:txBody>
      </p:sp>
      <p:graphicFrame>
        <p:nvGraphicFramePr>
          <p:cNvPr id="387075" name="Group 3">
            <a:extLst>
              <a:ext uri="{FF2B5EF4-FFF2-40B4-BE49-F238E27FC236}">
                <a16:creationId xmlns:a16="http://schemas.microsoft.com/office/drawing/2014/main" id="{523F24BD-E7AC-C645-8390-F08BF2A6D20C}"/>
              </a:ext>
            </a:extLst>
          </p:cNvPr>
          <p:cNvGraphicFramePr>
            <a:graphicFrameLocks noGrp="1"/>
          </p:cNvGraphicFramePr>
          <p:nvPr/>
        </p:nvGraphicFramePr>
        <p:xfrm>
          <a:off x="642938" y="1533525"/>
          <a:ext cx="7804150" cy="4987925"/>
        </p:xfrm>
        <a:graphic>
          <a:graphicData uri="http://schemas.openxmlformats.org/drawingml/2006/table">
            <a:tbl>
              <a:tblPr/>
              <a:tblGrid>
                <a:gridCol w="2913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4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Tip elastičnosti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Odnos promjena veličina Q i P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altLang="sr-Latn-RS" sz="34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  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  <a:r>
                        <a:rPr kumimoji="0" lang="en-US" altLang="sr-Latn-RS" sz="3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39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Jedinično 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Neelastična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7097" name="Picture 25">
            <a:extLst>
              <a:ext uri="{FF2B5EF4-FFF2-40B4-BE49-F238E27FC236}">
                <a16:creationId xmlns:a16="http://schemas.microsoft.com/office/drawing/2014/main" id="{4A28A603-3CA9-B043-85E0-FF4608D72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324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8" name="Picture 26">
            <a:extLst>
              <a:ext uri="{FF2B5EF4-FFF2-40B4-BE49-F238E27FC236}">
                <a16:creationId xmlns:a16="http://schemas.microsoft.com/office/drawing/2014/main" id="{59776E39-D93C-454D-A436-1A4CBE5AE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451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9" name="Picture 27">
            <a:extLst>
              <a:ext uri="{FF2B5EF4-FFF2-40B4-BE49-F238E27FC236}">
                <a16:creationId xmlns:a16="http://schemas.microsoft.com/office/drawing/2014/main" id="{B5764412-3977-ED45-B75F-FFB4E3B9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5781675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0" name="Picture 28">
            <a:extLst>
              <a:ext uri="{FF2B5EF4-FFF2-40B4-BE49-F238E27FC236}">
                <a16:creationId xmlns:a16="http://schemas.microsoft.com/office/drawing/2014/main" id="{A29E6D39-F29E-334C-B1FD-438A7451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5013" y="3354388"/>
            <a:ext cx="1211262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1" name="Picture 29">
            <a:extLst>
              <a:ext uri="{FF2B5EF4-FFF2-40B4-BE49-F238E27FC236}">
                <a16:creationId xmlns:a16="http://schemas.microsoft.com/office/drawing/2014/main" id="{60A4E7A6-55C9-5A42-A8A5-6B32B410A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4602163"/>
            <a:ext cx="121126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2" name="Picture 30">
            <a:extLst>
              <a:ext uri="{FF2B5EF4-FFF2-40B4-BE49-F238E27FC236}">
                <a16:creationId xmlns:a16="http://schemas.microsoft.com/office/drawing/2014/main" id="{98848868-9245-F644-AA9E-28493F964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5799138"/>
            <a:ext cx="12096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7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7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>
            <a:extLst>
              <a:ext uri="{FF2B5EF4-FFF2-40B4-BE49-F238E27FC236}">
                <a16:creationId xmlns:a16="http://schemas.microsoft.com/office/drawing/2014/main" id="{D98D489C-EBF6-4645-8F80-E1933FADA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</a:p>
        </p:txBody>
      </p:sp>
      <p:sp>
        <p:nvSpPr>
          <p:cNvPr id="389123" name="Rectangle 3">
            <a:extLst>
              <a:ext uri="{FF2B5EF4-FFF2-40B4-BE49-F238E27FC236}">
                <a16:creationId xmlns:a16="http://schemas.microsoft.com/office/drawing/2014/main" id="{F8D8E790-916F-4740-AFDE-AEA506D6D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potraživane količine se može predvidjeti za tau procentualnu promjenu cijene na način:        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sr-Latn-BA" altLang="sr-Latn-RS" sz="3000" b="1" i="1" dirty="0">
                <a:latin typeface="Times New Roman" panose="02020603050405020304" pitchFamily="18" charset="0"/>
              </a:rPr>
              <a:t>  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2500" dirty="0">
                <a:latin typeface="Arial" panose="020B0604020202020204" pitchFamily="34" charset="0"/>
                <a:sym typeface="Symbol" panose="05050102010706020507" pitchFamily="18" charset="2"/>
              </a:rPr>
              <a:t>x</a:t>
            </a:r>
            <a:r>
              <a:rPr lang="en-US" altLang="sr-Latn-RS" sz="25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  <a:endParaRPr lang="en-US" altLang="sr-Latn-RS" sz="3200" dirty="0"/>
          </a:p>
          <a:p>
            <a:pPr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cijene se može predvidjeti radi postizanja promjene potraživane količine na način: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altLang="sr-Latn-RS" sz="3000" b="1" dirty="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  </a:t>
            </a:r>
            <a:r>
              <a:rPr lang="en-US" altLang="sr-Latn-RS" sz="2800" b="1" i="1" dirty="0">
                <a:latin typeface="Times New Roman" panose="02020603050405020304" pitchFamily="18" charset="0"/>
              </a:rPr>
              <a:t>% 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÷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>
            <a:extLst>
              <a:ext uri="{FF2B5EF4-FFF2-40B4-BE49-F238E27FC236}">
                <a16:creationId xmlns:a16="http://schemas.microsoft.com/office/drawing/2014/main" id="{B6F2DBC1-F7C7-1F4C-BFFB-E38F21062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963" y="1077125"/>
            <a:ext cx="8001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r>
              <a:rPr lang="sr-Latn-BA" altLang="sr-Latn-RS" dirty="0"/>
              <a:t> i</a:t>
            </a:r>
            <a:r>
              <a:rPr lang="en-US" altLang="sr-Latn-RS" dirty="0"/>
              <a:t> </a:t>
            </a:r>
            <a:r>
              <a:rPr lang="sr-Latn-BA" altLang="sr-Latn-RS" dirty="0"/>
              <a:t>ukupni prihod</a:t>
            </a:r>
            <a:endParaRPr lang="en-US" altLang="sr-Latn-RS" dirty="0"/>
          </a:p>
        </p:txBody>
      </p:sp>
      <p:graphicFrame>
        <p:nvGraphicFramePr>
          <p:cNvPr id="391171" name="Group 3">
            <a:extLst>
              <a:ext uri="{FF2B5EF4-FFF2-40B4-BE49-F238E27FC236}">
                <a16:creationId xmlns:a16="http://schemas.microsoft.com/office/drawing/2014/main" id="{E27775AF-7256-8342-9F0C-CB7BA977D32B}"/>
              </a:ext>
            </a:extLst>
          </p:cNvPr>
          <p:cNvGraphicFramePr>
            <a:graphicFrameLocks noGrp="1"/>
          </p:cNvGraphicFramePr>
          <p:nvPr/>
        </p:nvGraphicFramePr>
        <p:xfrm>
          <a:off x="554038" y="2487613"/>
          <a:ext cx="8229600" cy="3517900"/>
        </p:xfrm>
        <a:graphic>
          <a:graphicData uri="http://schemas.openxmlformats.org/drawingml/2006/table">
            <a:tbl>
              <a:tblPr/>
              <a:tblGrid>
                <a:gridCol w="1350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2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4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7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Elastična 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Q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uticaj</a:t>
                      </a: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Jedinično elast.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Nema preovlađujućeg uticaja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Neelastična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P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 uticaj 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P raste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P opada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1193" name="Text Box 25">
            <a:extLst>
              <a:ext uri="{FF2B5EF4-FFF2-40B4-BE49-F238E27FC236}">
                <a16:creationId xmlns:a16="http://schemas.microsoft.com/office/drawing/2014/main" id="{8EEF526B-2D50-4B4E-B1BD-807084211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5" y="4243388"/>
            <a:ext cx="16938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4" name="Text Box 26">
            <a:extLst>
              <a:ext uri="{FF2B5EF4-FFF2-40B4-BE49-F238E27FC236}">
                <a16:creationId xmlns:a16="http://schemas.microsoft.com/office/drawing/2014/main" id="{51B92025-A358-C949-91F8-3FFC4C9AE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5314950"/>
            <a:ext cx="14874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5" name="Text Box 27">
            <a:extLst>
              <a:ext uri="{FF2B5EF4-FFF2-40B4-BE49-F238E27FC236}">
                <a16:creationId xmlns:a16="http://schemas.microsoft.com/office/drawing/2014/main" id="{DB1B6EE3-8303-464B-9100-E986B9A6B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4270375"/>
            <a:ext cx="26574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</a:p>
        </p:txBody>
      </p:sp>
      <p:sp>
        <p:nvSpPr>
          <p:cNvPr id="391196" name="Text Box 28">
            <a:extLst>
              <a:ext uri="{FF2B5EF4-FFF2-40B4-BE49-F238E27FC236}">
                <a16:creationId xmlns:a16="http://schemas.microsoft.com/office/drawing/2014/main" id="{E9536807-1A9B-314F-A80D-DCD8CE675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5189538"/>
            <a:ext cx="25146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</a:p>
        </p:txBody>
      </p:sp>
      <p:sp>
        <p:nvSpPr>
          <p:cNvPr id="391197" name="Text Box 29">
            <a:extLst>
              <a:ext uri="{FF2B5EF4-FFF2-40B4-BE49-F238E27FC236}">
                <a16:creationId xmlns:a16="http://schemas.microsoft.com/office/drawing/2014/main" id="{DB903376-8D98-FF44-953C-256E7C0D7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700" y="4291013"/>
            <a:ext cx="15922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8" name="Text Box 30">
            <a:extLst>
              <a:ext uri="{FF2B5EF4-FFF2-40B4-BE49-F238E27FC236}">
                <a16:creationId xmlns:a16="http://schemas.microsoft.com/office/drawing/2014/main" id="{67DE47E0-74BC-8949-9C4F-09821E95B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638" y="5091113"/>
            <a:ext cx="14414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pic>
        <p:nvPicPr>
          <p:cNvPr id="42015" name="Picture 31">
            <a:extLst>
              <a:ext uri="{FF2B5EF4-FFF2-40B4-BE49-F238E27FC236}">
                <a16:creationId xmlns:a16="http://schemas.microsoft.com/office/drawing/2014/main" id="{6D9503EA-A105-9B46-A459-026802A01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8988" y="2835275"/>
            <a:ext cx="191452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16" name="Picture 32">
            <a:extLst>
              <a:ext uri="{FF2B5EF4-FFF2-40B4-BE49-F238E27FC236}">
                <a16:creationId xmlns:a16="http://schemas.microsoft.com/office/drawing/2014/main" id="{44C25774-2C1C-3240-B280-0484B5C89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800" y="2836863"/>
            <a:ext cx="1914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17" name="Picture 33">
            <a:extLst>
              <a:ext uri="{FF2B5EF4-FFF2-40B4-BE49-F238E27FC236}">
                <a16:creationId xmlns:a16="http://schemas.microsoft.com/office/drawing/2014/main" id="{94893F86-BC3D-1E42-88CE-88AEC7234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2836863"/>
            <a:ext cx="187483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93" grpId="0" autoUpdateAnimBg="0"/>
      <p:bldP spid="391194" grpId="0" autoUpdateAnimBg="0"/>
      <p:bldP spid="391195" grpId="0" autoUpdateAnimBg="0"/>
      <p:bldP spid="391196" grpId="0" autoUpdateAnimBg="0"/>
      <p:bldP spid="391197" grpId="0" autoUpdateAnimBg="0"/>
      <p:bldP spid="39119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FB8C8C81-43DB-B74F-8535-69012C1FB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C678418-0108-F84A-B8B1-4129888C3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Ukupan prihod je ukupna realizovana količina proizvoda i usluga, ili</a:t>
            </a:r>
          </a:p>
          <a:p>
            <a:pPr eaLnBrk="1" hangingPunct="1"/>
            <a:r>
              <a:rPr lang="sl-SI" altLang="sr-Latn-RS"/>
              <a:t>Ukupna suma novca, koju preduzeće ostvaruje prodajom proizvoda i usluga</a:t>
            </a:r>
          </a:p>
          <a:p>
            <a:pPr eaLnBrk="1" hangingPunct="1"/>
            <a:r>
              <a:rPr lang="sl-SI" altLang="sr-Latn-RS"/>
              <a:t>Ukupan prihod (</a:t>
            </a:r>
            <a:r>
              <a:rPr lang="sr-Cyrl-RS" altLang="sr-Latn-RS"/>
              <a:t>Т</a:t>
            </a:r>
            <a:r>
              <a:rPr lang="en-US" altLang="sr-Latn-RS"/>
              <a:t>R</a:t>
            </a:r>
            <a:r>
              <a:rPr lang="sl-SI" altLang="sr-Latn-RS"/>
              <a:t>) je proizvod ukupne količine proizvoda (Q) i c</a:t>
            </a:r>
            <a:r>
              <a:rPr lang="en-US" altLang="sr-Latn-RS"/>
              <a:t>ij</a:t>
            </a:r>
            <a:r>
              <a:rPr lang="sl-SI" altLang="sr-Latn-RS"/>
              <a:t>ene po jednom proizvodu,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TR</a:t>
            </a:r>
            <a:r>
              <a:rPr lang="sl-SI" altLang="sr-Latn-RS"/>
              <a:t> = Q x </a:t>
            </a:r>
            <a:r>
              <a:rPr lang="en-US" altLang="sr-Latn-RS"/>
              <a:t>P</a:t>
            </a:r>
          </a:p>
        </p:txBody>
      </p:sp>
      <p:sp>
        <p:nvSpPr>
          <p:cNvPr id="11268" name="Slide Number Placeholder 5">
            <a:extLst>
              <a:ext uri="{FF2B5EF4-FFF2-40B4-BE49-F238E27FC236}">
                <a16:creationId xmlns:a16="http://schemas.microsoft.com/office/drawing/2014/main" id="{F79F0A76-90B8-2842-987F-856CFE3A5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DFB29195-3AC3-6F4B-9541-FF2547A8C7BD}" type="slidenum">
              <a:rPr lang="en-US" altLang="sr-Latn-RS">
                <a:solidFill>
                  <a:srgbClr val="FFFFFF"/>
                </a:solidFill>
              </a:rPr>
              <a:pPr/>
              <a:t>3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>
            <a:extLst>
              <a:ext uri="{FF2B5EF4-FFF2-40B4-BE49-F238E27FC236}">
                <a16:creationId xmlns:a16="http://schemas.microsoft.com/office/drawing/2014/main" id="{106A486A-C927-EB43-8364-977716A687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9524" y="788987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Izračunavanje cjenovne elastičnosti tražnje</a:t>
            </a:r>
            <a:endParaRPr lang="en-US" altLang="sr-Latn-RS" sz="3600" dirty="0"/>
          </a:p>
        </p:txBody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9AC5A83C-480C-C042-9B7C-542B31B39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Cjenovna elastičnost tražnje se izračunava kao proizvod kagiba tražnje</a:t>
            </a:r>
            <a:r>
              <a:rPr lang="en-US" altLang="sr-Latn-RS"/>
              <a:t> (</a:t>
            </a:r>
            <a:r>
              <a:rPr lang="en-US" altLang="sr-Latn-RS" i="1">
                <a:latin typeface="Times New Roman" panose="02020603050405020304" pitchFamily="18" charset="0"/>
                <a:sym typeface="Symbol" pitchFamily="2" charset="2"/>
              </a:rPr>
              <a:t>Q/P</a:t>
            </a:r>
            <a:r>
              <a:rPr lang="en-US" altLang="sr-Latn-RS">
                <a:sym typeface="Symbol" pitchFamily="2" charset="2"/>
              </a:rPr>
              <a:t>)</a:t>
            </a:r>
            <a:r>
              <a:rPr lang="en-US" altLang="sr-Latn-RS"/>
              <a:t> </a:t>
            </a:r>
            <a:r>
              <a:rPr lang="sr-Latn-BA" altLang="sr-Latn-RS"/>
              <a:t> i racija P i Q </a:t>
            </a:r>
            <a:r>
              <a:rPr lang="en-US" altLang="sr-Latn-RS"/>
              <a:t>(</a:t>
            </a:r>
            <a:r>
              <a:rPr lang="en-US" altLang="sr-Latn-RS" i="1">
                <a:latin typeface="Times New Roman" panose="02020603050405020304" pitchFamily="18" charset="0"/>
              </a:rPr>
              <a:t>P/Q</a:t>
            </a:r>
            <a:r>
              <a:rPr lang="en-US" altLang="sr-Latn-RS"/>
              <a:t>)</a:t>
            </a:r>
          </a:p>
        </p:txBody>
      </p:sp>
      <p:graphicFrame>
        <p:nvGraphicFramePr>
          <p:cNvPr id="44036" name="Object 4">
            <a:extLst>
              <a:ext uri="{FF2B5EF4-FFF2-40B4-BE49-F238E27FC236}">
                <a16:creationId xmlns:a16="http://schemas.microsoft.com/office/drawing/2014/main" id="{908002D9-81B6-8D45-90E6-A0C33D48C7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5269" name="Picture 5">
            <a:extLst>
              <a:ext uri="{FF2B5EF4-FFF2-40B4-BE49-F238E27FC236}">
                <a16:creationId xmlns:a16="http://schemas.microsoft.com/office/drawing/2014/main" id="{883E37D0-6603-ED43-B9F2-04C271608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75" y="4491038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0" name="Picture 6">
            <a:extLst>
              <a:ext uri="{FF2B5EF4-FFF2-40B4-BE49-F238E27FC236}">
                <a16:creationId xmlns:a16="http://schemas.microsoft.com/office/drawing/2014/main" id="{94ED5085-1199-6547-B478-BE5625786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3788" y="3903663"/>
            <a:ext cx="2198687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1" name="Picture 7">
            <a:extLst>
              <a:ext uri="{FF2B5EF4-FFF2-40B4-BE49-F238E27FC236}">
                <a16:creationId xmlns:a16="http://schemas.microsoft.com/office/drawing/2014/main" id="{D6E594B8-7D46-8044-938C-B3302FFC6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9938" y="4473575"/>
            <a:ext cx="1792287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5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 bldLvl="2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EF96F999-A7D8-8345-AA87-CFB8330574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108630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sz="3600" dirty="0"/>
              <a:t>E</a:t>
            </a:r>
            <a:r>
              <a:rPr lang="sr-Latn-BA" altLang="sr-Latn-RS" sz="3600" dirty="0"/>
              <a:t>lastičnost</a:t>
            </a:r>
            <a:r>
              <a:rPr lang="en-US" altLang="sr-Latn-RS" sz="3600" dirty="0"/>
              <a:t> (</a:t>
            </a:r>
            <a:r>
              <a:rPr lang="sr-Latn-BA" altLang="sr-Latn-RS" sz="3600" dirty="0"/>
              <a:t>generalno</a:t>
            </a:r>
            <a:r>
              <a:rPr lang="en-US" altLang="sr-Latn-RS" sz="3600" dirty="0"/>
              <a:t>) </a:t>
            </a:r>
            <a:r>
              <a:rPr lang="sr-Latn-BA" altLang="sr-Latn-RS" sz="3600" dirty="0"/>
              <a:t>varira duž krive tražnje</a:t>
            </a:r>
            <a:endParaRPr lang="en-US" altLang="sr-Latn-RS" sz="3600" dirty="0"/>
          </a:p>
        </p:txBody>
      </p:sp>
      <p:sp>
        <p:nvSpPr>
          <p:cNvPr id="409603" name="Rectangle 3">
            <a:extLst>
              <a:ext uri="{FF2B5EF4-FFF2-40B4-BE49-F238E27FC236}">
                <a16:creationId xmlns:a16="http://schemas.microsoft.com/office/drawing/2014/main" id="{B4128021-837E-F04E-8029-0552995F1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 sz="2800"/>
              <a:t>Za linearnu krivu tražnje</a:t>
            </a:r>
            <a:r>
              <a:rPr lang="en-US" altLang="sr-Latn-RS" sz="2800"/>
              <a:t>, </a:t>
            </a:r>
            <a:r>
              <a:rPr lang="sr-Latn-BA" altLang="sr-Latn-RS" sz="2800"/>
              <a:t>P</a:t>
            </a:r>
            <a:r>
              <a:rPr lang="en-US" altLang="sr-Latn-RS" sz="2800"/>
              <a:t> </a:t>
            </a:r>
            <a:r>
              <a:rPr lang="sr-Latn-BA" altLang="sr-Latn-RS" sz="2800"/>
              <a:t>i</a:t>
            </a:r>
            <a:r>
              <a:rPr lang="en-US" altLang="sr-Latn-RS" sz="2800"/>
              <a:t> 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en-US" altLang="sr-Latn-RS" sz="3000" i="1">
                <a:latin typeface="Times New Roman" panose="02020603050405020304" pitchFamily="18" charset="0"/>
                <a:sym typeface="Symbol" pitchFamily="2" charset="2"/>
              </a:rPr>
              <a:t>E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sr-Latn-BA" altLang="sr-Latn-RS" sz="2800">
                <a:sym typeface="Symbol" pitchFamily="2" charset="2"/>
              </a:rPr>
              <a:t>variraju direktno</a:t>
            </a:r>
            <a:endParaRPr lang="en-US" altLang="sr-Latn-RS" sz="2800">
              <a:sym typeface="Symbol" pitchFamily="2" charset="2"/>
            </a:endParaRP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viša P, veća je elastičnost tražnje</a:t>
            </a: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niža P, elastičnost tražnje je sve manja</a:t>
            </a:r>
          </a:p>
          <a:p>
            <a:pPr lvl="1" eaLnBrk="1" hangingPunct="1"/>
            <a:endParaRPr lang="en-US" alt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>
            <a:extLst>
              <a:ext uri="{FF2B5EF4-FFF2-40B4-BE49-F238E27FC236}">
                <a16:creationId xmlns:a16="http://schemas.microsoft.com/office/drawing/2014/main" id="{1119F273-B6B5-6E45-9519-96C71BC71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Marginalni prihod</a:t>
            </a:r>
            <a:endParaRPr lang="en-US" altLang="sr-Latn-RS" sz="3600" dirty="0"/>
          </a:p>
        </p:txBody>
      </p:sp>
      <p:sp>
        <p:nvSpPr>
          <p:cNvPr id="413699" name="Rectangle 3">
            <a:extLst>
              <a:ext uri="{FF2B5EF4-FFF2-40B4-BE49-F238E27FC236}">
                <a16:creationId xmlns:a16="http://schemas.microsoft.com/office/drawing/2014/main" id="{271C6ACD-E098-7043-8F39-47E565EBE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 sz="3200"/>
              <a:t>Marginalni prihod </a:t>
            </a:r>
            <a:r>
              <a:rPr lang="en-US" altLang="sr-Latn-RS" sz="3200">
                <a:latin typeface="Times New Roman" panose="02020603050405020304" pitchFamily="18" charset="0"/>
              </a:rPr>
              <a:t>(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en-US" altLang="sr-Latn-RS" sz="3200">
                <a:latin typeface="Times New Roman" panose="02020603050405020304" pitchFamily="18" charset="0"/>
              </a:rPr>
              <a:t>)</a:t>
            </a:r>
            <a:r>
              <a:rPr lang="en-US" altLang="sr-Latn-RS" sz="3200"/>
              <a:t> </a:t>
            </a:r>
            <a:r>
              <a:rPr lang="sr-Latn-BA" altLang="sr-Latn-RS" sz="3200"/>
              <a:t>predsatvlja promjenu ukupnog prihoda TR po jedinici promejene autputa Q</a:t>
            </a:r>
          </a:p>
          <a:p>
            <a:pPr eaLnBrk="1" hangingPunct="1"/>
            <a:r>
              <a:rPr lang="sr-Latn-BA" altLang="sr-Latn-RS" sz="3200"/>
              <a:t>S obzirom da 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sr-Latn-BA" altLang="sr-Latn-RS" sz="3200" i="1">
                <a:latin typeface="Times New Roman" panose="02020603050405020304" pitchFamily="18" charset="0"/>
              </a:rPr>
              <a:t> </a:t>
            </a:r>
            <a:r>
              <a:rPr lang="en-US" altLang="sr-Latn-RS" sz="3200"/>
              <a:t>m</a:t>
            </a:r>
            <a:r>
              <a:rPr lang="sr-Latn-BA" altLang="sr-Latn-RS" sz="3200"/>
              <a:t>jeri stopu promjene TR kako se mijenja Q, MR je nagib krive TR</a:t>
            </a:r>
            <a:endParaRPr lang="en-US" altLang="sr-Latn-RS"/>
          </a:p>
        </p:txBody>
      </p:sp>
      <p:graphicFrame>
        <p:nvGraphicFramePr>
          <p:cNvPr id="48132" name="Object 4">
            <a:extLst>
              <a:ext uri="{FF2B5EF4-FFF2-40B4-BE49-F238E27FC236}">
                <a16:creationId xmlns:a16="http://schemas.microsoft.com/office/drawing/2014/main" id="{91A9DABE-36E4-7947-9097-EAD1FF76CD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4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3701" name="Picture 5">
            <a:extLst>
              <a:ext uri="{FF2B5EF4-FFF2-40B4-BE49-F238E27FC236}">
                <a16:creationId xmlns:a16="http://schemas.microsoft.com/office/drawing/2014/main" id="{8FA97583-D327-814B-8928-951ED6953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0750" y="5264150"/>
            <a:ext cx="2132013" cy="115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>
            <a:extLst>
              <a:ext uri="{FF2B5EF4-FFF2-40B4-BE49-F238E27FC236}">
                <a16:creationId xmlns:a16="http://schemas.microsoft.com/office/drawing/2014/main" id="{BF6917D3-F5E9-DF4A-A39D-C9B102F87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Tražnja i mariginalni prihod</a:t>
            </a:r>
            <a:endParaRPr lang="en-US" altLang="sr-Latn-RS" sz="3400" dirty="0"/>
          </a:p>
        </p:txBody>
      </p:sp>
      <p:graphicFrame>
        <p:nvGraphicFramePr>
          <p:cNvPr id="415747" name="Group 3">
            <a:extLst>
              <a:ext uri="{FF2B5EF4-FFF2-40B4-BE49-F238E27FC236}">
                <a16:creationId xmlns:a16="http://schemas.microsoft.com/office/drawing/2014/main" id="{6D9F0105-F309-EA46-AD01-DC40F347D4D2}"/>
              </a:ext>
            </a:extLst>
          </p:cNvPr>
          <p:cNvGraphicFramePr>
            <a:graphicFrameLocks noGrp="1"/>
          </p:cNvGraphicFramePr>
          <p:nvPr/>
        </p:nvGraphicFramePr>
        <p:xfrm>
          <a:off x="835025" y="1703388"/>
          <a:ext cx="8013700" cy="4632325"/>
        </p:xfrm>
        <a:graphic>
          <a:graphicData uri="http://schemas.openxmlformats.org/drawingml/2006/table">
            <a:tbl>
              <a:tblPr/>
              <a:tblGrid>
                <a:gridCol w="2224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2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Q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Pr</a:t>
                      </a:r>
                      <a:endParaRPr kumimoji="0" lang="en-US" altLang="sr-Latn-RS" sz="2600" b="1" i="1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TR = P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 Q</a:t>
                      </a:r>
                      <a:r>
                        <a:rPr kumimoji="0" lang="en-US" altLang="sr-Latn-R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MR =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TR/Q</a:t>
                      </a:r>
                      <a:endParaRPr kumimoji="0" lang="en-US" altLang="sr-Latn-RS" sz="2600" b="1" i="1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$4.50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4.00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3.10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2.80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2.40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2.00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1.50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799" name="Text Box 55">
            <a:extLst>
              <a:ext uri="{FF2B5EF4-FFF2-40B4-BE49-F238E27FC236}">
                <a16:creationId xmlns:a16="http://schemas.microsoft.com/office/drawing/2014/main" id="{84BDDACD-D437-6140-9BDD-D8385AA40BEF}"/>
              </a:ext>
            </a:extLst>
          </p:cNvPr>
          <p:cNvSpPr>
            <a:spLocks/>
          </p:cNvSpPr>
          <p:nvPr>
            <p:ph type="body" idx="1"/>
          </p:nvPr>
        </p:nvSpPr>
        <p:spPr>
          <a:xfrm>
            <a:off x="4908550" y="2233613"/>
            <a:ext cx="1355725" cy="449262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$      0</a:t>
            </a:r>
            <a:r>
              <a:rPr lang="en-US" altLang="sr-Latn-RS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0" name="Text Box 56">
            <a:extLst>
              <a:ext uri="{FF2B5EF4-FFF2-40B4-BE49-F238E27FC236}">
                <a16:creationId xmlns:a16="http://schemas.microsoft.com/office/drawing/2014/main" id="{A75F2FF9-D0D0-E042-ADD7-8CC81B2D0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7432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1" name="Text Box 57">
            <a:extLst>
              <a:ext uri="{FF2B5EF4-FFF2-40B4-BE49-F238E27FC236}">
                <a16:creationId xmlns:a16="http://schemas.microsoft.com/office/drawing/2014/main" id="{74DB7A04-9248-8143-8A73-18FBE2D1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513" y="32670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7.00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2" name="Text Box 58">
            <a:extLst>
              <a:ext uri="{FF2B5EF4-FFF2-40B4-BE49-F238E27FC236}">
                <a16:creationId xmlns:a16="http://schemas.microsoft.com/office/drawing/2014/main" id="{0BE65C0B-4337-8A42-B9F6-2F6B37985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377666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9.30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3" name="Text Box 59">
            <a:extLst>
              <a:ext uri="{FF2B5EF4-FFF2-40B4-BE49-F238E27FC236}">
                <a16:creationId xmlns:a16="http://schemas.microsoft.com/office/drawing/2014/main" id="{3C9E4529-6E33-D04B-8500-6AF246A6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550" y="43005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11.20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4" name="Text Box 60">
            <a:extLst>
              <a:ext uri="{FF2B5EF4-FFF2-40B4-BE49-F238E27FC236}">
                <a16:creationId xmlns:a16="http://schemas.microsoft.com/office/drawing/2014/main" id="{CF80FDC6-CA24-4C42-AC7D-734FE11E5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48244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5" name="Text Box 61">
            <a:extLst>
              <a:ext uri="{FF2B5EF4-FFF2-40B4-BE49-F238E27FC236}">
                <a16:creationId xmlns:a16="http://schemas.microsoft.com/office/drawing/2014/main" id="{3C350116-C71B-1948-A4EC-736C9C5C4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163" y="53340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6" name="Text Box 62">
            <a:extLst>
              <a:ext uri="{FF2B5EF4-FFF2-40B4-BE49-F238E27FC236}">
                <a16:creationId xmlns:a16="http://schemas.microsoft.com/office/drawing/2014/main" id="{3387DC90-04B7-D34F-8114-B1A9D7A0E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58578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10.50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7" name="Text Box 63">
            <a:extLst>
              <a:ext uri="{FF2B5EF4-FFF2-40B4-BE49-F238E27FC236}">
                <a16:creationId xmlns:a16="http://schemas.microsoft.com/office/drawing/2014/main" id="{4ED1E31D-21A6-CA47-9829-D1509222B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963" y="2271713"/>
            <a:ext cx="54927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-- </a:t>
            </a:r>
          </a:p>
        </p:txBody>
      </p:sp>
      <p:sp>
        <p:nvSpPr>
          <p:cNvPr id="415808" name="Text Box 64">
            <a:extLst>
              <a:ext uri="{FF2B5EF4-FFF2-40B4-BE49-F238E27FC236}">
                <a16:creationId xmlns:a16="http://schemas.microsoft.com/office/drawing/2014/main" id="{8B742FF1-1089-654B-9FA0-45A8903CC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7384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$4.00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9" name="Text Box 65">
            <a:extLst>
              <a:ext uri="{FF2B5EF4-FFF2-40B4-BE49-F238E27FC236}">
                <a16:creationId xmlns:a16="http://schemas.microsoft.com/office/drawing/2014/main" id="{7A34EF80-6A0B-8D49-8816-3C167E76F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2623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3.00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0" name="Text Box 66">
            <a:extLst>
              <a:ext uri="{FF2B5EF4-FFF2-40B4-BE49-F238E27FC236}">
                <a16:creationId xmlns:a16="http://schemas.microsoft.com/office/drawing/2014/main" id="{D199300D-4563-6546-AD55-D56B86B50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37719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2.30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1" name="Text Box 67">
            <a:extLst>
              <a:ext uri="{FF2B5EF4-FFF2-40B4-BE49-F238E27FC236}">
                <a16:creationId xmlns:a16="http://schemas.microsoft.com/office/drawing/2014/main" id="{9F70FA91-809A-C042-80ED-6F7B82F5A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38" y="42957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1.90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2" name="Text Box 68">
            <a:extLst>
              <a:ext uri="{FF2B5EF4-FFF2-40B4-BE49-F238E27FC236}">
                <a16:creationId xmlns:a16="http://schemas.microsoft.com/office/drawing/2014/main" id="{EB1253D6-B441-314F-982C-80EC2EA9D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481965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0.80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3" name="Text Box 69">
            <a:extLst>
              <a:ext uri="{FF2B5EF4-FFF2-40B4-BE49-F238E27FC236}">
                <a16:creationId xmlns:a16="http://schemas.microsoft.com/office/drawing/2014/main" id="{D668354F-FAEB-9540-B26C-8568CFFF1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975" y="5329238"/>
            <a:ext cx="912813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4" name="Text Box 70">
            <a:extLst>
              <a:ext uri="{FF2B5EF4-FFF2-40B4-BE49-F238E27FC236}">
                <a16:creationId xmlns:a16="http://schemas.microsoft.com/office/drawing/2014/main" id="{B03E79D7-8559-7E47-901D-059FF12C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863" y="58531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-1.50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5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99" grpId="0" build="p" autoUpdateAnimBg="0"/>
      <p:bldP spid="415800" grpId="0" autoUpdateAnimBg="0"/>
      <p:bldP spid="415801" grpId="0" autoUpdateAnimBg="0"/>
      <p:bldP spid="415802" grpId="0" autoUpdateAnimBg="0"/>
      <p:bldP spid="415803" grpId="0" autoUpdateAnimBg="0"/>
      <p:bldP spid="415804" grpId="0" autoUpdateAnimBg="0"/>
      <p:bldP spid="415805" grpId="0" autoUpdateAnimBg="0"/>
      <p:bldP spid="415806" grpId="0" autoUpdateAnimBg="0"/>
      <p:bldP spid="415807" grpId="0" autoUpdateAnimBg="0"/>
      <p:bldP spid="415808" grpId="0" autoUpdateAnimBg="0"/>
      <p:bldP spid="415809" grpId="0" autoUpdateAnimBg="0"/>
      <p:bldP spid="415810" grpId="0" autoUpdateAnimBg="0"/>
      <p:bldP spid="415811" grpId="0" autoUpdateAnimBg="0"/>
      <p:bldP spid="415812" grpId="0" autoUpdateAnimBg="0"/>
      <p:bldP spid="415813" grpId="0" autoUpdateAnimBg="0"/>
      <p:bldP spid="41581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>
            <a:extLst>
              <a:ext uri="{FF2B5EF4-FFF2-40B4-BE49-F238E27FC236}">
                <a16:creationId xmlns:a16="http://schemas.microsoft.com/office/drawing/2014/main" id="{4F2A81A4-2378-7842-B7A8-74AE6B1A1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8001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</a:t>
            </a:r>
            <a:r>
              <a:rPr lang="en-US" altLang="sr-Latn-RS" dirty="0"/>
              <a:t>, MR, </a:t>
            </a:r>
            <a:r>
              <a:rPr lang="sr-Latn-BA" altLang="sr-Latn-RS" dirty="0"/>
              <a:t>i</a:t>
            </a:r>
            <a:r>
              <a:rPr lang="en-US" altLang="sr-Latn-RS" dirty="0"/>
              <a:t> TR</a:t>
            </a:r>
            <a:endParaRPr lang="en-US" altLang="sr-Latn-RS" sz="3400" dirty="0"/>
          </a:p>
        </p:txBody>
      </p:sp>
      <p:pic>
        <p:nvPicPr>
          <p:cNvPr id="52227" name="Picture 3" descr="Fig 6">
            <a:extLst>
              <a:ext uri="{FF2B5EF4-FFF2-40B4-BE49-F238E27FC236}">
                <a16:creationId xmlns:a16="http://schemas.microsoft.com/office/drawing/2014/main" id="{C754C4EF-58A4-5C4A-9C69-1C639255F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" y="1658938"/>
            <a:ext cx="3821113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Fig 6">
            <a:extLst>
              <a:ext uri="{FF2B5EF4-FFF2-40B4-BE49-F238E27FC236}">
                <a16:creationId xmlns:a16="http://schemas.microsoft.com/office/drawing/2014/main" id="{772CC67D-C2DE-DB48-9B7B-E2477F546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4588" y="2084388"/>
            <a:ext cx="3802062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7" name="Picture 5" descr="Fig 6">
            <a:extLst>
              <a:ext uri="{FF2B5EF4-FFF2-40B4-BE49-F238E27FC236}">
                <a16:creationId xmlns:a16="http://schemas.microsoft.com/office/drawing/2014/main" id="{83FCE452-F2ED-9646-872E-9377D8CF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8513" y="2005013"/>
            <a:ext cx="259556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8" name="Picture 6" descr="Fig 6">
            <a:extLst>
              <a:ext uri="{FF2B5EF4-FFF2-40B4-BE49-F238E27FC236}">
                <a16:creationId xmlns:a16="http://schemas.microsoft.com/office/drawing/2014/main" id="{4A3E9613-20F1-AC4C-B3E5-77C70568E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2638" y="1981200"/>
            <a:ext cx="2441575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9" name="Picture 7" descr="Fig 6">
            <a:extLst>
              <a:ext uri="{FF2B5EF4-FFF2-40B4-BE49-F238E27FC236}">
                <a16:creationId xmlns:a16="http://schemas.microsoft.com/office/drawing/2014/main" id="{1E20E3A1-78A7-204B-9868-374CE2032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1213" y="2046288"/>
            <a:ext cx="2695575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0" name="Picture 8" descr="Fig 6">
            <a:extLst>
              <a:ext uri="{FF2B5EF4-FFF2-40B4-BE49-F238E27FC236}">
                <a16:creationId xmlns:a16="http://schemas.microsoft.com/office/drawing/2014/main" id="{EBF5AC75-83B6-404F-896E-04EE02760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338" y="2605088"/>
            <a:ext cx="2044700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1" name="Picture 9" descr="Fig 6">
            <a:extLst>
              <a:ext uri="{FF2B5EF4-FFF2-40B4-BE49-F238E27FC236}">
                <a16:creationId xmlns:a16="http://schemas.microsoft.com/office/drawing/2014/main" id="{E050900B-CD2E-6143-9964-BBF7EE10D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8650" y="2365375"/>
            <a:ext cx="30511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2" name="Picture 10" descr="Fig 6">
            <a:extLst>
              <a:ext uri="{FF2B5EF4-FFF2-40B4-BE49-F238E27FC236}">
                <a16:creationId xmlns:a16="http://schemas.microsoft.com/office/drawing/2014/main" id="{3A5233BB-3CB0-5A45-BF3C-31F0A5A42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6950" y="2352675"/>
            <a:ext cx="244951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5" name="Text Box 11">
            <a:extLst>
              <a:ext uri="{FF2B5EF4-FFF2-40B4-BE49-F238E27FC236}">
                <a16:creationId xmlns:a16="http://schemas.microsoft.com/office/drawing/2014/main" id="{776A3B28-2FCC-5949-8BFA-F5E8A1A01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5526088"/>
            <a:ext cx="1457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A</a:t>
            </a:r>
          </a:p>
        </p:txBody>
      </p:sp>
      <p:sp>
        <p:nvSpPr>
          <p:cNvPr id="52236" name="Text Box 12">
            <a:extLst>
              <a:ext uri="{FF2B5EF4-FFF2-40B4-BE49-F238E27FC236}">
                <a16:creationId xmlns:a16="http://schemas.microsoft.com/office/drawing/2014/main" id="{5856EBD2-BD05-2F4F-A13E-1092F81F6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788" y="5400675"/>
            <a:ext cx="1458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>
            <a:extLst>
              <a:ext uri="{FF2B5EF4-FFF2-40B4-BE49-F238E27FC236}">
                <a16:creationId xmlns:a16="http://schemas.microsoft.com/office/drawing/2014/main" id="{5630F9C2-9E66-944F-B404-5451118204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D9ADB3B4-D345-CD4C-9F82-E2C48E1601E9}" type="slidenum">
              <a:rPr lang="en-US" altLang="sr-Latn-RS" sz="1000" b="0">
                <a:solidFill>
                  <a:srgbClr val="69240C"/>
                </a:solidFill>
              </a:rPr>
              <a:pPr algn="r"/>
              <a:t>35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419842" name="Rectangle 2">
            <a:extLst>
              <a:ext uri="{FF2B5EF4-FFF2-40B4-BE49-F238E27FC236}">
                <a16:creationId xmlns:a16="http://schemas.microsoft.com/office/drawing/2014/main" id="{D1F2A3D4-01EB-434B-A56C-88FCA04688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 i marginalni prihod</a:t>
            </a:r>
            <a:endParaRPr lang="en-US" altLang="sr-Latn-RS" dirty="0"/>
          </a:p>
        </p:txBody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3B50DF57-FA9A-3E46-B70B-EF08D9FB0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sr-Latn-RS" dirty="0"/>
              <a:t>Kada je inverzna kriva tražnje linearna, </a:t>
            </a:r>
            <a:r>
              <a:rPr lang="en-US" altLang="sr-Latn-RS" dirty="0"/>
              <a:t> </a:t>
            </a:r>
            <a:r>
              <a:rPr lang="en-US" altLang="sr-Latn-RS" i="1" dirty="0">
                <a:latin typeface="Times New Roman" panose="02020603050405020304" pitchFamily="18" charset="0"/>
              </a:rPr>
              <a:t>P = A + BQ   (A &gt; 0, B &lt; 0)</a:t>
            </a:r>
            <a:endParaRPr lang="sr-Latn-BA" altLang="sr-Latn-RS" i="1" dirty="0">
              <a:latin typeface="Times New Roman" panose="02020603050405020304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sr-Latn-RS" i="1" dirty="0">
              <a:latin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sr-Latn-RS" dirty="0"/>
              <a:t>Marginal</a:t>
            </a:r>
            <a:r>
              <a:rPr lang="sr-Latn-BA" altLang="sr-Latn-RS" dirty="0"/>
              <a:t>ni prihod je takođe linearna, presjeca vertikalnu osu (osu cijene) u istoj vrijednosti kao i kriva tražnje, i ima dvostruko veći nagib (dvodtuko strmija) u odnosu na nagib tražnje </a:t>
            </a:r>
          </a:p>
          <a:p>
            <a:pPr marL="274637" lvl="1" indent="0" eaLnBrk="1" hangingPunct="1">
              <a:buFont typeface="Wingdings" pitchFamily="2" charset="2"/>
              <a:buNone/>
              <a:defRPr/>
            </a:pPr>
            <a:r>
              <a:rPr lang="sr-Latn-BA" altLang="sr-Latn-RS" sz="3200" b="1" i="1" dirty="0">
                <a:latin typeface="Times New Roman" panose="02020603050405020304" pitchFamily="18" charset="0"/>
              </a:rPr>
              <a:t>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MR = A + 2BQ</a:t>
            </a:r>
          </a:p>
          <a:p>
            <a:pPr lvl="1" eaLnBrk="1" hangingPunct="1">
              <a:defRPr/>
            </a:pP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p" bldLvl="2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>
            <a:extLst>
              <a:ext uri="{FF2B5EF4-FFF2-40B4-BE49-F238E27FC236}">
                <a16:creationId xmlns:a16="http://schemas.microsoft.com/office/drawing/2014/main" id="{10DF79BF-C835-2B4E-8F18-678B4430C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469900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Linearna tražnja, </a:t>
            </a:r>
            <a:r>
              <a:rPr lang="en-US" altLang="sr-Latn-RS" sz="3600" dirty="0"/>
              <a:t>MR, </a:t>
            </a:r>
            <a:r>
              <a:rPr lang="sr-Latn-BA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Elasti</a:t>
            </a:r>
            <a:r>
              <a:rPr lang="sr-Latn-BA" altLang="sr-Latn-RS" sz="3600" dirty="0"/>
              <a:t>čnost</a:t>
            </a:r>
            <a:endParaRPr lang="en-US" altLang="sr-Latn-RS" sz="3200" dirty="0"/>
          </a:p>
        </p:txBody>
      </p:sp>
      <p:pic>
        <p:nvPicPr>
          <p:cNvPr id="56323" name="Picture 3" descr="Fig 6">
            <a:extLst>
              <a:ext uri="{FF2B5EF4-FFF2-40B4-BE49-F238E27FC236}">
                <a16:creationId xmlns:a16="http://schemas.microsoft.com/office/drawing/2014/main" id="{389696CA-B9B9-DC48-92C9-BF6EA24A6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75" y="2347913"/>
            <a:ext cx="79343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2" name="Picture 4" descr="Fig 6">
            <a:extLst>
              <a:ext uri="{FF2B5EF4-FFF2-40B4-BE49-F238E27FC236}">
                <a16:creationId xmlns:a16="http://schemas.microsoft.com/office/drawing/2014/main" id="{A006FDC0-2FAE-B045-86FE-31FF03101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8863" y="2957513"/>
            <a:ext cx="3530600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3" name="Picture 5" descr="Fig 6">
            <a:extLst>
              <a:ext uri="{FF2B5EF4-FFF2-40B4-BE49-F238E27FC236}">
                <a16:creationId xmlns:a16="http://schemas.microsoft.com/office/drawing/2014/main" id="{9161DB7E-2027-BE44-A196-51163C644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6538" y="2763838"/>
            <a:ext cx="1925637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4" name="Picture 6" descr="Fig 6">
            <a:extLst>
              <a:ext uri="{FF2B5EF4-FFF2-40B4-BE49-F238E27FC236}">
                <a16:creationId xmlns:a16="http://schemas.microsoft.com/office/drawing/2014/main" id="{569CADFD-B149-3640-9372-E5FF7EABA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3688" y="3484563"/>
            <a:ext cx="33670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5" name="Picture 7" descr="Fig 6">
            <a:extLst>
              <a:ext uri="{FF2B5EF4-FFF2-40B4-BE49-F238E27FC236}">
                <a16:creationId xmlns:a16="http://schemas.microsoft.com/office/drawing/2014/main" id="{71EBEE0A-7763-EB47-9163-69F4F0D0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550" y="3281363"/>
            <a:ext cx="16827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6" name="Picture 8" descr="Fig 6">
            <a:extLst>
              <a:ext uri="{FF2B5EF4-FFF2-40B4-BE49-F238E27FC236}">
                <a16:creationId xmlns:a16="http://schemas.microsoft.com/office/drawing/2014/main" id="{3EDA54F1-C842-DB40-B2AB-B92FB7979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213" y="3786188"/>
            <a:ext cx="18605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7" name="Picture 9" descr="Fig 6">
            <a:extLst>
              <a:ext uri="{FF2B5EF4-FFF2-40B4-BE49-F238E27FC236}">
                <a16:creationId xmlns:a16="http://schemas.microsoft.com/office/drawing/2014/main" id="{D87A447D-76F4-E34B-ABC6-1FDF91098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2613" y="3095625"/>
            <a:ext cx="150812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8" name="Picture 10" descr="Fig 6">
            <a:extLst>
              <a:ext uri="{FF2B5EF4-FFF2-40B4-BE49-F238E27FC236}">
                <a16:creationId xmlns:a16="http://schemas.microsoft.com/office/drawing/2014/main" id="{DB71258A-9C0A-CA49-BEA0-8DA850A98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1900" y="3451225"/>
            <a:ext cx="197008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9" name="Picture 11" descr="Fig 6">
            <a:extLst>
              <a:ext uri="{FF2B5EF4-FFF2-40B4-BE49-F238E27FC236}">
                <a16:creationId xmlns:a16="http://schemas.microsoft.com/office/drawing/2014/main" id="{2742E653-15DE-5D47-858F-F75FC07E9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775" y="2927350"/>
            <a:ext cx="1616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0" name="Picture 12" descr="FIg 6">
            <a:extLst>
              <a:ext uri="{FF2B5EF4-FFF2-40B4-BE49-F238E27FC236}">
                <a16:creationId xmlns:a16="http://schemas.microsoft.com/office/drawing/2014/main" id="{1FE2C9DB-020C-184D-A319-C03DC5C9C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2900" y="3482975"/>
            <a:ext cx="6540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1" name="Picture 13" descr="Fig 6">
            <a:extLst>
              <a:ext uri="{FF2B5EF4-FFF2-40B4-BE49-F238E27FC236}">
                <a16:creationId xmlns:a16="http://schemas.microsoft.com/office/drawing/2014/main" id="{44247423-954C-914F-81DE-9EAC11CCC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6713" y="3767138"/>
            <a:ext cx="16192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2" name="Picture 14" descr="Fig 6">
            <a:extLst>
              <a:ext uri="{FF2B5EF4-FFF2-40B4-BE49-F238E27FC236}">
                <a16:creationId xmlns:a16="http://schemas.microsoft.com/office/drawing/2014/main" id="{5421D8CE-C5CC-2D46-A68B-F86A8980F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2263" y="2733675"/>
            <a:ext cx="1573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3" name="Picture 15" descr="Fig 6">
            <a:extLst>
              <a:ext uri="{FF2B5EF4-FFF2-40B4-BE49-F238E27FC236}">
                <a16:creationId xmlns:a16="http://schemas.microsoft.com/office/drawing/2014/main" id="{E2DFF672-5CCD-E04E-AE07-023ADFDCB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4825" y="2552700"/>
            <a:ext cx="2809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4" name="Picture 16" descr="Fig 6">
            <a:extLst>
              <a:ext uri="{FF2B5EF4-FFF2-40B4-BE49-F238E27FC236}">
                <a16:creationId xmlns:a16="http://schemas.microsoft.com/office/drawing/2014/main" id="{9642E48E-F2CD-EF45-9BC3-136CA5105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0088" y="2749550"/>
            <a:ext cx="15716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5" name="Picture 17" descr="Fig 6">
            <a:extLst>
              <a:ext uri="{FF2B5EF4-FFF2-40B4-BE49-F238E27FC236}">
                <a16:creationId xmlns:a16="http://schemas.microsoft.com/office/drawing/2014/main" id="{58F611D1-6E2A-2946-90C7-318B864EB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5363" y="3559175"/>
            <a:ext cx="150812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6" name="Picture 18" descr="Fig 6">
            <a:extLst>
              <a:ext uri="{FF2B5EF4-FFF2-40B4-BE49-F238E27FC236}">
                <a16:creationId xmlns:a16="http://schemas.microsoft.com/office/drawing/2014/main" id="{7C9F17A2-76D1-0C43-8A31-C2FC87D66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213" y="3525838"/>
            <a:ext cx="130968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2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2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2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2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3">
            <a:extLst>
              <a:ext uri="{FF2B5EF4-FFF2-40B4-BE49-F238E27FC236}">
                <a16:creationId xmlns:a16="http://schemas.microsoft.com/office/drawing/2014/main" id="{E9A16349-B515-8D49-9C8E-F608F3D9A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BC70B93D-97AD-DE44-B7E8-07B7BCFA12FE}" type="slidenum">
              <a:rPr lang="en-US" altLang="sr-Latn-RS" sz="1000" b="0">
                <a:solidFill>
                  <a:srgbClr val="69240C"/>
                </a:solidFill>
              </a:rPr>
              <a:pPr algn="r"/>
              <a:t>37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423938" name="Rectangle 2">
            <a:extLst>
              <a:ext uri="{FF2B5EF4-FFF2-40B4-BE49-F238E27FC236}">
                <a16:creationId xmlns:a16="http://schemas.microsoft.com/office/drawing/2014/main" id="{9FD09ED7-5B99-7B41-8A47-823ADD2A1B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9554" y="135526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MR, TR, </a:t>
            </a:r>
            <a:r>
              <a:rPr lang="sr-Latn-BA" altLang="sr-Latn-RS" dirty="0"/>
              <a:t>i</a:t>
            </a:r>
            <a:r>
              <a:rPr lang="en-US" altLang="sr-Latn-RS" dirty="0"/>
              <a:t> </a:t>
            </a:r>
            <a:r>
              <a:rPr lang="sr-Latn-BA" altLang="sr-Latn-RS" dirty="0"/>
              <a:t>cjenovna elastičnost tražnje</a:t>
            </a:r>
            <a:endParaRPr lang="en-US" altLang="sr-Latn-RS" dirty="0"/>
          </a:p>
        </p:txBody>
      </p:sp>
      <p:graphicFrame>
        <p:nvGraphicFramePr>
          <p:cNvPr id="423939" name="Group 3">
            <a:extLst>
              <a:ext uri="{FF2B5EF4-FFF2-40B4-BE49-F238E27FC236}">
                <a16:creationId xmlns:a16="http://schemas.microsoft.com/office/drawing/2014/main" id="{072133C6-F137-0746-A6F1-B31C57A26232}"/>
              </a:ext>
            </a:extLst>
          </p:cNvPr>
          <p:cNvGraphicFramePr>
            <a:graphicFrameLocks noGrp="1"/>
          </p:cNvGraphicFramePr>
          <p:nvPr/>
        </p:nvGraphicFramePr>
        <p:xfrm>
          <a:off x="530225" y="1544638"/>
          <a:ext cx="7907338" cy="5038725"/>
        </p:xfrm>
        <a:graphic>
          <a:graphicData uri="http://schemas.openxmlformats.org/drawingml/2006/table">
            <a:tbl>
              <a:tblPr/>
              <a:tblGrid>
                <a:gridCol w="152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29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MR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Cjenovna elastičnost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89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&gt;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Elastic     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&gt;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=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Unit elastic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=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&lt;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Inelastic  (</a:t>
                      </a:r>
                      <a:r>
                        <a:rPr kumimoji="0" lang="en-US" altLang="sr-Latn-RS" sz="3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&lt;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3961" name="Text Box 25">
            <a:extLst>
              <a:ext uri="{FF2B5EF4-FFF2-40B4-BE49-F238E27FC236}">
                <a16:creationId xmlns:a16="http://schemas.microsoft.com/office/drawing/2014/main" id="{065B0D32-2D44-CE4B-AB17-6BB36C3A9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4202113"/>
            <a:ext cx="2403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Jed. 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last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= 1)</a:t>
            </a:r>
          </a:p>
        </p:txBody>
      </p:sp>
      <p:sp>
        <p:nvSpPr>
          <p:cNvPr id="423962" name="Text Box 26">
            <a:extLst>
              <a:ext uri="{FF2B5EF4-FFF2-40B4-BE49-F238E27FC236}">
                <a16:creationId xmlns:a16="http://schemas.microsoft.com/office/drawing/2014/main" id="{34C26FB0-5AA8-C54E-A426-A775F7965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5341938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Neelast.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&lt; 1)</a:t>
            </a:r>
          </a:p>
        </p:txBody>
      </p:sp>
      <p:sp>
        <p:nvSpPr>
          <p:cNvPr id="423963" name="Text Box 27">
            <a:extLst>
              <a:ext uri="{FF2B5EF4-FFF2-40B4-BE49-F238E27FC236}">
                <a16:creationId xmlns:a16="http://schemas.microsoft.com/office/drawing/2014/main" id="{82025342-2E7D-CD4E-A688-572DBE362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5" y="3057525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Elastična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&gt; 1)</a:t>
            </a:r>
          </a:p>
        </p:txBody>
      </p:sp>
      <p:sp>
        <p:nvSpPr>
          <p:cNvPr id="423965" name="Text Box 29">
            <a:extLst>
              <a:ext uri="{FF2B5EF4-FFF2-40B4-BE49-F238E27FC236}">
                <a16:creationId xmlns:a16="http://schemas.microsoft.com/office/drawing/2014/main" id="{CF002987-8B7B-DC41-BB37-0A5F8A577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243513"/>
            <a:ext cx="376555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smanjue kako se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2600">
                <a:solidFill>
                  <a:srgbClr val="3C386C"/>
                </a:solidFill>
                <a:latin typeface="Comic Sans MS" panose="030F0902030302020204" pitchFamily="66" charset="0"/>
              </a:rPr>
              <a:t>(</a:t>
            </a:r>
            <a:r>
              <a:rPr lang="en-US" altLang="sr-Latn-RS" sz="2600" b="1" i="1">
                <a:solidFill>
                  <a:srgbClr val="3C386C"/>
                </a:solidFill>
              </a:rPr>
              <a:t>P</a:t>
            </a:r>
            <a:r>
              <a:rPr lang="sr-Latn-BA" altLang="sr-Latn-RS" sz="2600" b="1" i="1">
                <a:solidFill>
                  <a:srgbClr val="3C386C"/>
                </a:solidFill>
              </a:rPr>
              <a:t> </a:t>
            </a:r>
            <a:r>
              <a:rPr lang="sr-Latn-BA" altLang="sr-Latn-RS" sz="2600" i="1">
                <a:solidFill>
                  <a:srgbClr val="3C386C"/>
                </a:solidFill>
              </a:rPr>
              <a:t>se smanjuje</a:t>
            </a:r>
            <a:r>
              <a:rPr lang="sr-Latn-BA" altLang="sr-Latn-RS" sz="2600" b="1" i="1">
                <a:solidFill>
                  <a:srgbClr val="3C386C"/>
                </a:solidFill>
              </a:rPr>
              <a:t>)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6" name="Text Box 30">
            <a:extLst>
              <a:ext uri="{FF2B5EF4-FFF2-40B4-BE49-F238E27FC236}">
                <a16:creationId xmlns:a16="http://schemas.microsoft.com/office/drawing/2014/main" id="{B392D087-B48E-374C-9419-7A2650539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4291013"/>
            <a:ext cx="4024313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ima maksimalnu vrijednost</a:t>
            </a:r>
            <a:endParaRPr lang="en-US" altLang="sr-Latn-RS" sz="30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7" name="Text Box 31">
            <a:extLst>
              <a:ext uri="{FF2B5EF4-FFF2-40B4-BE49-F238E27FC236}">
                <a16:creationId xmlns:a16="http://schemas.microsoft.com/office/drawing/2014/main" id="{D544F306-7A7E-A542-9565-07CA4282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00"/>
            <a:ext cx="35877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povećava </a:t>
            </a:r>
            <a:r>
              <a:rPr lang="sr-Latn-BA" altLang="sr-Latn-RS" sz="2800">
                <a:solidFill>
                  <a:srgbClr val="3C386C"/>
                </a:solidFill>
                <a:latin typeface="Comic Sans MS" panose="030F0902030302020204" pitchFamily="66" charset="0"/>
              </a:rPr>
              <a:t>kako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se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3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61" grpId="0" autoUpdateAnimBg="0"/>
      <p:bldP spid="423962" grpId="0" autoUpdateAnimBg="0"/>
      <p:bldP spid="423963" grpId="0" autoUpdateAnimBg="0"/>
      <p:bldP spid="423965" grpId="0" autoUpdateAnimBg="0"/>
      <p:bldP spid="423966" grpId="0" autoUpdateAnimBg="0"/>
      <p:bldP spid="42396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8D05221-FF23-6140-97A8-B5B1E37F15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HVALA NA P</a:t>
            </a:r>
            <a:r>
              <a:rPr lang="sr-Latn-RS" dirty="0"/>
              <a:t>AŽNJI!</a:t>
            </a:r>
            <a:endParaRPr lang="sr-Cyrl-RS" dirty="0"/>
          </a:p>
        </p:txBody>
      </p:sp>
      <p:sp>
        <p:nvSpPr>
          <p:cNvPr id="60419" name="Slide Number Placeholder 4">
            <a:extLst>
              <a:ext uri="{FF2B5EF4-FFF2-40B4-BE49-F238E27FC236}">
                <a16:creationId xmlns:a16="http://schemas.microsoft.com/office/drawing/2014/main" id="{D7F28AA9-6FF7-8C43-AE36-DC9D6CEB8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D664FBD6-B76A-FB4D-9EA7-DF40A0EEEE6D}" type="slidenum">
              <a:rPr lang="en-US" altLang="sr-Latn-RS">
                <a:solidFill>
                  <a:srgbClr val="FFFFFF"/>
                </a:solidFill>
              </a:rPr>
              <a:pPr/>
              <a:t>38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09F7DDB4-17F1-5846-BBDF-4DDB6668D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54E4C02-5478-9045-91AF-3B0E72D0A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Ukupan prihod je funkcija prodaje</a:t>
            </a:r>
          </a:p>
          <a:p>
            <a:pPr eaLnBrk="1" hangingPunct="1"/>
            <a:r>
              <a:rPr lang="sl-SI" altLang="sr-Latn-RS"/>
              <a:t>Prodaja zavisi od količine i c</a:t>
            </a:r>
            <a:r>
              <a:rPr lang="en-US" altLang="sr-Latn-RS"/>
              <a:t>ij</a:t>
            </a:r>
            <a:r>
              <a:rPr lang="sl-SI" altLang="sr-Latn-RS"/>
              <a:t>ene proizvoda</a:t>
            </a:r>
            <a:endParaRPr lang="en-US" altLang="sr-Latn-RS"/>
          </a:p>
        </p:txBody>
      </p:sp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121075E9-3357-AA4B-B10E-C26724EA65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B67DA622-5E50-CD48-BFAC-34842468399B}" type="slidenum">
              <a:rPr lang="en-US" altLang="sr-Latn-RS">
                <a:solidFill>
                  <a:srgbClr val="FFFFFF"/>
                </a:solidFill>
              </a:rPr>
              <a:pPr/>
              <a:t>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E43DEC84-08C2-ED46-B921-BEB87C9A96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graphicFrame>
        <p:nvGraphicFramePr>
          <p:cNvPr id="7171" name="Group 3">
            <a:extLst>
              <a:ext uri="{FF2B5EF4-FFF2-40B4-BE49-F238E27FC236}">
                <a16:creationId xmlns:a16="http://schemas.microsoft.com/office/drawing/2014/main" id="{CB268063-A712-8544-B16A-A4952C614DA6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table">
            <a:tbl>
              <a:tblPr/>
              <a:tblGrid>
                <a:gridCol w="2563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sr-Latn-R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ij</a:t>
                      </a: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Količina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Ukupan prihod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357" name="Slide Number Placeholder 5">
            <a:extLst>
              <a:ext uri="{FF2B5EF4-FFF2-40B4-BE49-F238E27FC236}">
                <a16:creationId xmlns:a16="http://schemas.microsoft.com/office/drawing/2014/main" id="{6BBB5233-9400-C149-BEBC-B782FE58FA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09CFA072-46FB-D946-8AE9-4596A91BECA8}" type="slidenum">
              <a:rPr lang="en-US" altLang="sr-Latn-RS">
                <a:solidFill>
                  <a:srgbClr val="FFFFFF"/>
                </a:solidFill>
              </a:rPr>
              <a:pPr/>
              <a:t>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12797BF2-CE3E-C44F-AE50-6C71304F2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4FB11CB-D49E-0948-82E8-EB88AAC15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je prihod po jednom proizvodu</a:t>
            </a:r>
          </a:p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(</a:t>
            </a:r>
            <a:r>
              <a:rPr lang="en-US" altLang="sr-Latn-RS"/>
              <a:t>AR</a:t>
            </a:r>
            <a:r>
              <a:rPr lang="sl-SI" altLang="sr-Latn-RS"/>
              <a:t>) je količnik ukupnog prihoda (</a:t>
            </a:r>
            <a:r>
              <a:rPr lang="en-US" altLang="sr-Latn-RS"/>
              <a:t>TR</a:t>
            </a:r>
            <a:r>
              <a:rPr lang="sl-SI" altLang="sr-Latn-RS"/>
              <a:t>) i ukupne količine (Q) prodatih proizvoda,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AR</a:t>
            </a:r>
            <a:r>
              <a:rPr lang="sl-SI" altLang="sr-Latn-RS"/>
              <a:t> = </a:t>
            </a:r>
            <a:r>
              <a:rPr lang="en-US" altLang="sr-Latn-RS"/>
              <a:t>TR</a:t>
            </a:r>
            <a:r>
              <a:rPr lang="sl-SI" altLang="sr-Latn-RS"/>
              <a:t>/Q</a:t>
            </a:r>
            <a:endParaRPr lang="en-US" altLang="sr-Latn-RS"/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515E4E39-38ED-A344-9332-0DD92D06EE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D0708F0B-E3C7-B64F-AF93-773FF6A10D8E}" type="slidenum">
              <a:rPr lang="en-US" altLang="sr-Latn-RS">
                <a:solidFill>
                  <a:srgbClr val="FFFFFF"/>
                </a:solidFill>
              </a:rPr>
              <a:pPr/>
              <a:t>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extLst>
              <a:ext uri="{FF2B5EF4-FFF2-40B4-BE49-F238E27FC236}">
                <a16:creationId xmlns:a16="http://schemas.microsoft.com/office/drawing/2014/main" id="{BBF5B919-6C64-4843-9CFE-F681BF5780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5BF4C83-F586-434E-8A5A-54B42D75E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Kada je c</a:t>
            </a:r>
            <a:r>
              <a:rPr lang="en-US" altLang="sr-Latn-RS"/>
              <a:t>ij</a:t>
            </a:r>
            <a:r>
              <a:rPr lang="sl-SI" altLang="sr-Latn-RS"/>
              <a:t>ena proizvoda data, pros</a:t>
            </a:r>
            <a:r>
              <a:rPr lang="en-US" altLang="sr-Latn-RS"/>
              <a:t>j</a:t>
            </a:r>
            <a:r>
              <a:rPr lang="sl-SI" altLang="sr-Latn-RS"/>
              <a:t>ečan prihod je jednak c</a:t>
            </a:r>
            <a:r>
              <a:rPr lang="en-US" altLang="sr-Latn-RS"/>
              <a:t>ij</a:t>
            </a:r>
            <a:r>
              <a:rPr lang="sl-SI" altLang="sr-Latn-RS"/>
              <a:t>eni proizvoda</a:t>
            </a:r>
          </a:p>
          <a:p>
            <a:pPr eaLnBrk="1" hangingPunct="1"/>
            <a:r>
              <a:rPr lang="sl-SI" altLang="sr-Latn-RS"/>
              <a:t>Kada c</a:t>
            </a:r>
            <a:r>
              <a:rPr lang="en-US" altLang="sr-Latn-RS"/>
              <a:t>ij</a:t>
            </a:r>
            <a:r>
              <a:rPr lang="sl-SI" altLang="sr-Latn-RS"/>
              <a:t>ena proizvoda nije data, tj. kada se različiti proizvodi prodaju po različitim c</a:t>
            </a:r>
            <a:r>
              <a:rPr lang="en-US" altLang="sr-Latn-RS"/>
              <a:t>ij</a:t>
            </a:r>
            <a:r>
              <a:rPr lang="sl-SI" altLang="sr-Latn-RS"/>
              <a:t>enama, onda je pros</a:t>
            </a:r>
            <a:r>
              <a:rPr lang="en-US" altLang="sr-Latn-RS"/>
              <a:t>j</a:t>
            </a:r>
            <a:r>
              <a:rPr lang="sl-SI" altLang="sr-Latn-RS"/>
              <a:t>ečan prihod jednak pros</a:t>
            </a:r>
            <a:r>
              <a:rPr lang="en-US" altLang="sr-Latn-RS"/>
              <a:t>j</a:t>
            </a:r>
            <a:r>
              <a:rPr lang="sl-SI" altLang="sr-Latn-RS"/>
              <a:t>ečnoj prodajnoj c</a:t>
            </a:r>
            <a:r>
              <a:rPr lang="en-US" altLang="sr-Latn-RS"/>
              <a:t>ij</a:t>
            </a:r>
            <a:r>
              <a:rPr lang="sl-SI" altLang="sr-Latn-RS"/>
              <a:t>eni</a:t>
            </a:r>
          </a:p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ečna prodajna c</a:t>
            </a:r>
            <a:r>
              <a:rPr lang="en-US" altLang="sr-Latn-RS"/>
              <a:t>ij</a:t>
            </a:r>
            <a:r>
              <a:rPr lang="sl-SI" altLang="sr-Latn-RS"/>
              <a:t>ena je ponderisani pros</a:t>
            </a:r>
            <a:r>
              <a:rPr lang="en-US" altLang="sr-Latn-RS"/>
              <a:t>j</a:t>
            </a:r>
            <a:r>
              <a:rPr lang="sl-SI" altLang="sr-Latn-RS"/>
              <a:t>ek prodatih količina proizvoda i njihovih c</a:t>
            </a:r>
            <a:r>
              <a:rPr lang="en-US" altLang="sr-Latn-RS"/>
              <a:t>ij</a:t>
            </a:r>
            <a:r>
              <a:rPr lang="sl-SI" altLang="sr-Latn-RS"/>
              <a:t>ena</a:t>
            </a:r>
            <a:endParaRPr lang="en-US" altLang="sr-Latn-RS"/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889D5B90-1C91-C24D-BC84-839BCC8B2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665CF4C4-0A30-9D41-A2CE-20CAAADEC6E8}" type="slidenum">
              <a:rPr lang="en-US" altLang="sr-Latn-RS">
                <a:solidFill>
                  <a:srgbClr val="FFFFFF"/>
                </a:solidFill>
              </a:rPr>
              <a:pPr/>
              <a:t>7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extLst>
              <a:ext uri="{FF2B5EF4-FFF2-40B4-BE49-F238E27FC236}">
                <a16:creationId xmlns:a16="http://schemas.microsoft.com/office/drawing/2014/main" id="{70DAAC24-284F-7745-8D64-168B92F9A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Marginalni prihod</a:t>
            </a:r>
            <a:endParaRPr lang="en-US" altLang="sr-Latn-R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FD2C1A5-1CA5-BB4E-94C2-6D1FE09D6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Marginalni prihod je prom</a:t>
            </a:r>
            <a:r>
              <a:rPr lang="en-US" altLang="sr-Latn-RS"/>
              <a:t>j</a:t>
            </a:r>
            <a:r>
              <a:rPr lang="sl-SI" altLang="sr-Latn-RS"/>
              <a:t>ena ukupnog prihoda koja nastaje zbog prodaje jedne, dodatne, jedinice proizvoda</a:t>
            </a:r>
          </a:p>
          <a:p>
            <a:pPr eaLnBrk="1" hangingPunct="1"/>
            <a:r>
              <a:rPr lang="sl-SI" altLang="sr-Latn-RS"/>
              <a:t>Marginalni prihod pokazuje koliko će se prom</a:t>
            </a:r>
            <a:r>
              <a:rPr lang="en-US" altLang="sr-Latn-RS"/>
              <a:t>ij</a:t>
            </a:r>
            <a:r>
              <a:rPr lang="sl-SI" altLang="sr-Latn-RS"/>
              <a:t>eniti ukupan prihod, ako preduzeće poveća ili smanji prodaju za jedan proizvod,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>
                <a:sym typeface="Symbol" pitchFamily="2" charset="2"/>
              </a:rPr>
              <a:t></a:t>
            </a:r>
            <a:r>
              <a:rPr lang="en-US" altLang="sr-Latn-RS"/>
              <a:t> TR</a:t>
            </a:r>
            <a:r>
              <a:rPr lang="sl-SI" altLang="sr-Latn-RS"/>
              <a:t>/</a:t>
            </a:r>
            <a:r>
              <a:rPr lang="en-US" altLang="sr-Latn-RS">
                <a:sym typeface="Symbol" pitchFamily="2" charset="2"/>
              </a:rPr>
              <a:t></a:t>
            </a:r>
            <a:r>
              <a:rPr lang="en-US" altLang="sr-Latn-RS"/>
              <a:t> </a:t>
            </a:r>
            <a:r>
              <a:rPr lang="sl-SI" altLang="sr-Latn-RS"/>
              <a:t>Q</a:t>
            </a:r>
            <a:r>
              <a:rPr lang="en-US" altLang="sr-Latn-RS"/>
              <a:t> 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CBB8CD23-E827-FB4D-A1CA-CF6D04393B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9D2AA55-54C2-6640-A3A4-C291D77DFF54}" type="slidenum">
              <a:rPr lang="en-US" altLang="sr-Latn-RS">
                <a:solidFill>
                  <a:srgbClr val="FFFFFF"/>
                </a:solidFill>
              </a:rPr>
              <a:pPr/>
              <a:t>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2D26780A-43F2-2646-B6C1-8CAE6FABE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Ukupni i marginalni prihod</a:t>
            </a:r>
            <a:endParaRPr lang="en-US" altLang="sr-Latn-RS"/>
          </a:p>
        </p:txBody>
      </p:sp>
      <p:graphicFrame>
        <p:nvGraphicFramePr>
          <p:cNvPr id="13315" name="Group 3">
            <a:extLst>
              <a:ext uri="{FF2B5EF4-FFF2-40B4-BE49-F238E27FC236}">
                <a16:creationId xmlns:a16="http://schemas.microsoft.com/office/drawing/2014/main" id="{B107CF37-1D8C-CD48-ABF9-6EB918A4660F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table">
            <a:tbl>
              <a:tblPr/>
              <a:tblGrid>
                <a:gridCol w="192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2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sr-Latn-R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ij</a:t>
                      </a: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Količina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Slide Number Placeholder 5">
            <a:extLst>
              <a:ext uri="{FF2B5EF4-FFF2-40B4-BE49-F238E27FC236}">
                <a16:creationId xmlns:a16="http://schemas.microsoft.com/office/drawing/2014/main" id="{12D4921F-80BF-E94B-96A2-4FAF807E10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6FBBE0DF-8A1E-F548-B6DA-F6AD71D2DC40}" type="slidenum">
              <a:rPr lang="en-US" altLang="sr-Latn-RS">
                <a:solidFill>
                  <a:srgbClr val="FFFFFF"/>
                </a:solidFill>
              </a:rPr>
              <a:pPr/>
              <a:t>9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1117</TotalTime>
  <Words>1264</Words>
  <Application>Microsoft Macintosh PowerPoint</Application>
  <PresentationFormat>On-screen Show (4:3)</PresentationFormat>
  <Paragraphs>306</Paragraphs>
  <Slides>38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Rockwell</vt:lpstr>
      <vt:lpstr>Arial</vt:lpstr>
      <vt:lpstr>Rockwell Condensed</vt:lpstr>
      <vt:lpstr>Wingdings</vt:lpstr>
      <vt:lpstr>Calibri</vt:lpstr>
      <vt:lpstr>Cambria</vt:lpstr>
      <vt:lpstr>Symbol</vt:lpstr>
      <vt:lpstr>ＭＳ Ｐゴシック</vt:lpstr>
      <vt:lpstr>Times New Roman</vt:lpstr>
      <vt:lpstr>Monotype Corsiva</vt:lpstr>
      <vt:lpstr>Comic Sans MS</vt:lpstr>
      <vt:lpstr>Futura Lt BT</vt:lpstr>
      <vt:lpstr>Wood Type</vt:lpstr>
      <vt:lpstr>Microsoft Clip Gallery</vt:lpstr>
      <vt:lpstr>MathType 5.0 Equation</vt:lpstr>
      <vt:lpstr>Prihod preduzeća</vt:lpstr>
      <vt:lpstr>Prihod</vt:lpstr>
      <vt:lpstr>Ukupan prihod</vt:lpstr>
      <vt:lpstr>Ukupan prihod</vt:lpstr>
      <vt:lpstr>Ukupan prihod</vt:lpstr>
      <vt:lpstr>ProsJečan prihod</vt:lpstr>
      <vt:lpstr>ProsJečan prihod</vt:lpstr>
      <vt:lpstr>Marginalni prihod</vt:lpstr>
      <vt:lpstr>Ukupni i marginalni prihod</vt:lpstr>
      <vt:lpstr>KRIVA TRAŽNJE</vt:lpstr>
      <vt:lpstr>Determinante tražnje</vt:lpstr>
      <vt:lpstr>Kriva tražnje</vt:lpstr>
      <vt:lpstr>Inverzna kriva tražnje</vt:lpstr>
      <vt:lpstr>Promjena potraživane količine</vt:lpstr>
      <vt:lpstr>Pomak krive tražnje</vt:lpstr>
      <vt:lpstr>Ukupan prihod</vt:lpstr>
      <vt:lpstr>Ukupan prihod – savršena konkurencija</vt:lpstr>
      <vt:lpstr>Ukupan prihod – monopol</vt:lpstr>
      <vt:lpstr>Prosječan prihod</vt:lpstr>
      <vt:lpstr>Prosječan prihod- savršena konkurencija</vt:lpstr>
      <vt:lpstr>Prosječan prihod- monopol</vt:lpstr>
      <vt:lpstr>Granični prihod</vt:lpstr>
      <vt:lpstr>Granični prihod-savršena konkurencija</vt:lpstr>
      <vt:lpstr>Granični prihod-monopol</vt:lpstr>
      <vt:lpstr>P, TR, AR I MR U MONOPOLU I SAVRŠENOJ KONKURENCIJI</vt:lpstr>
      <vt:lpstr>CJENOVNA ELASTIčnost tražnje (E)</vt:lpstr>
      <vt:lpstr>Cjenovna elastičnost tražnje (E)</vt:lpstr>
      <vt:lpstr>Cjenovna elastičnost tražnje (E)</vt:lpstr>
      <vt:lpstr>Cjenovna elastičnost tražnje (E) i ukupni prihod</vt:lpstr>
      <vt:lpstr>Izračunavanje cjenovne elastičnosti tražnje</vt:lpstr>
      <vt:lpstr>Elastičnost (generalno) varira duž krive tražnje</vt:lpstr>
      <vt:lpstr>Marginalni prihod</vt:lpstr>
      <vt:lpstr>Tražnja i mariginalni prihod</vt:lpstr>
      <vt:lpstr>tražnja, MR, i TR</vt:lpstr>
      <vt:lpstr>Tražnja i marginalni prihod</vt:lpstr>
      <vt:lpstr>Linearna tražnja, MR, i Elastičnost</vt:lpstr>
      <vt:lpstr>MR, TR, i cjenovna elastičnost tražnje</vt:lpstr>
      <vt:lpstr>HVALA NA PAŽNJI!</vt:lpstr>
    </vt:vector>
  </TitlesOfParts>
  <Company>ekonomski fakultet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Pokrajcic</dc:creator>
  <cp:lastModifiedBy>Milan Damjanović</cp:lastModifiedBy>
  <cp:revision>21</cp:revision>
  <dcterms:created xsi:type="dcterms:W3CDTF">2007-03-24T16:36:59Z</dcterms:created>
  <dcterms:modified xsi:type="dcterms:W3CDTF">2026-07-05T14:57:54Z</dcterms:modified>
</cp:coreProperties>
</file>